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5" r:id="rId8"/>
    <p:sldMasterId id="2147484684" r:id="rId9"/>
  </p:sldMasterIdLst>
  <p:notesMasterIdLst>
    <p:notesMasterId r:id="rId36"/>
  </p:notesMasterIdLst>
  <p:handoutMasterIdLst>
    <p:handoutMasterId r:id="rId37"/>
  </p:handoutMasterIdLst>
  <p:sldIdLst>
    <p:sldId id="4171" r:id="rId10"/>
    <p:sldId id="308" r:id="rId11"/>
    <p:sldId id="296" r:id="rId12"/>
    <p:sldId id="4159" r:id="rId13"/>
    <p:sldId id="4172" r:id="rId14"/>
    <p:sldId id="4174" r:id="rId15"/>
    <p:sldId id="4175" r:id="rId16"/>
    <p:sldId id="4176" r:id="rId17"/>
    <p:sldId id="4179" r:id="rId18"/>
    <p:sldId id="4180" r:id="rId19"/>
    <p:sldId id="4187" r:id="rId20"/>
    <p:sldId id="565" r:id="rId21"/>
    <p:sldId id="4184" r:id="rId22"/>
    <p:sldId id="2470" r:id="rId23"/>
    <p:sldId id="559" r:id="rId24"/>
    <p:sldId id="1699" r:id="rId25"/>
    <p:sldId id="1850" r:id="rId26"/>
    <p:sldId id="1953" r:id="rId27"/>
    <p:sldId id="553" r:id="rId28"/>
    <p:sldId id="547" r:id="rId29"/>
    <p:sldId id="4170" r:id="rId30"/>
    <p:sldId id="549" r:id="rId31"/>
    <p:sldId id="556" r:id="rId32"/>
    <p:sldId id="557" r:id="rId33"/>
    <p:sldId id="267" r:id="rId34"/>
    <p:sldId id="318" r:id="rId35"/>
  </p:sldIdLst>
  <p:sldSz cx="12192000" cy="6858000"/>
  <p:notesSz cx="7010400" cy="9296400"/>
  <p:custDataLst>
    <p:tags r:id="rId3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6F509A50-A76D-47DE-A5B4-AE5F74598C6A}">
          <p14:sldIdLst>
            <p14:sldId id="4171"/>
            <p14:sldId id="308"/>
            <p14:sldId id="296"/>
            <p14:sldId id="4159"/>
            <p14:sldId id="4172"/>
          </p14:sldIdLst>
        </p14:section>
        <p14:section name="CV" id="{5FFEE423-A15F-4D39-B997-7947DF3AB970}">
          <p14:sldIdLst>
            <p14:sldId id="4174"/>
            <p14:sldId id="4175"/>
            <p14:sldId id="4176"/>
            <p14:sldId id="4179"/>
            <p14:sldId id="4180"/>
            <p14:sldId id="4187"/>
            <p14:sldId id="565"/>
            <p14:sldId id="4184"/>
            <p14:sldId id="2470"/>
            <p14:sldId id="559"/>
            <p14:sldId id="1699"/>
            <p14:sldId id="1850"/>
            <p14:sldId id="1953"/>
            <p14:sldId id="553"/>
          </p14:sldIdLst>
        </p14:section>
        <p14:section name="SUD" id="{90941865-82E6-40C4-932E-BD918BC5F0EC}">
          <p14:sldIdLst>
            <p14:sldId id="547"/>
            <p14:sldId id="4170"/>
            <p14:sldId id="549"/>
            <p14:sldId id="556"/>
            <p14:sldId id="557"/>
            <p14:sldId id="267"/>
            <p14:sldId id="318"/>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8" pos="329" userDrawn="1">
          <p15:clr>
            <a:srgbClr val="A4A3A4"/>
          </p15:clr>
        </p15:guide>
        <p15:guide id="9" pos="7416"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2" clrIdx="4"/>
  <p:cmAuthor id="7" name="agoldman" initials="a" lastIdx="4" clrIdx="9"/>
  <p:cmAuthor id="8" name="Devin Overbey" initials="DO" lastIdx="6" clrIdx="7"/>
  <p:cmAuthor id="9" name="Erik Brady" initials="EB" lastIdx="2" clrIdx="5"/>
  <p:cmAuthor id="10" name=" " initials="MAC" lastIdx="23" clrIdx="1"/>
  <p:cmAuthor id="11" name="Kate" initials="K" lastIdx="16" clrIdx="10">
    <p:extLst>
      <p:ext uri="{19B8F6BF-5375-455C-9EA6-DF929625EA0E}">
        <p15:presenceInfo xmlns:p15="http://schemas.microsoft.com/office/powerpoint/2012/main" userId="Kate" providerId="None"/>
      </p:ext>
    </p:extLst>
  </p:cmAuthor>
  <p:cmAuthor id="12" name="Zachary Schwartz" initials="ZS" lastIdx="157" clrIdx="11">
    <p:extLst>
      <p:ext uri="{19B8F6BF-5375-455C-9EA6-DF929625EA0E}">
        <p15:presenceInfo xmlns:p15="http://schemas.microsoft.com/office/powerpoint/2012/main" userId="S::zschwartz@clinicaloptions.com::64648e91-b212-4092-bee8-eff2e880b6f9" providerId="AD"/>
      </p:ext>
    </p:extLst>
  </p:cmAuthor>
  <p:cmAuthor id="13" name="Christoph U. Correll" initials="CUC" lastIdx="14" clrIdx="12">
    <p:extLst>
      <p:ext uri="{19B8F6BF-5375-455C-9EA6-DF929625EA0E}">
        <p15:presenceInfo xmlns:p15="http://schemas.microsoft.com/office/powerpoint/2012/main" userId="eaee6724343eddb1" providerId="Windows Live"/>
      </p:ext>
    </p:extLst>
  </p:cmAuthor>
  <p:cmAuthor id="14" name="Jennifer Eimers" initials="JE" lastIdx="11" clrIdx="13">
    <p:extLst>
      <p:ext uri="{19B8F6BF-5375-455C-9EA6-DF929625EA0E}">
        <p15:presenceInfo xmlns:p15="http://schemas.microsoft.com/office/powerpoint/2012/main" userId="S::jeimers@clinicaloptions.com::e496f3f7-6a48-4339-9b0c-9f426a43f948" providerId="AD"/>
      </p:ext>
    </p:extLst>
  </p:cmAuthor>
  <p:cmAuthor id="15" name="Anne Roc" initials="AR" lastIdx="9" clrIdx="14">
    <p:extLst>
      <p:ext uri="{19B8F6BF-5375-455C-9EA6-DF929625EA0E}">
        <p15:presenceInfo xmlns:p15="http://schemas.microsoft.com/office/powerpoint/2012/main" userId="S::aroc@clinicaloptions.com::94bfa345-8b8f-41c8-83ee-6d3ca8025470" providerId="AD"/>
      </p:ext>
    </p:extLst>
  </p:cmAuthor>
  <p:cmAuthor id="16" name="Andrea Boecler" initials="AB" lastIdx="3" clrIdx="15">
    <p:extLst>
      <p:ext uri="{19B8F6BF-5375-455C-9EA6-DF929625EA0E}">
        <p15:presenceInfo xmlns:p15="http://schemas.microsoft.com/office/powerpoint/2012/main" userId="Andrea Boecler" providerId="None"/>
      </p:ext>
    </p:extLst>
  </p:cmAuthor>
  <p:cmAuthor id="17" name="Kiran D. Mir-Hudgeons" initials="KDM" lastIdx="31" clrIdx="16">
    <p:extLst>
      <p:ext uri="{19B8F6BF-5375-455C-9EA6-DF929625EA0E}">
        <p15:presenceInfo xmlns:p15="http://schemas.microsoft.com/office/powerpoint/2012/main" userId="S::kmirhudgeons@clinicaloptions.com::988cb7e1-0640-4c3c-b602-3f8e18ce95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00"/>
    <a:srgbClr val="E1471D"/>
    <a:srgbClr val="FCEEEA"/>
    <a:srgbClr val="015873"/>
    <a:srgbClr val="00823B"/>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812" autoAdjust="0"/>
  </p:normalViewPr>
  <p:slideViewPr>
    <p:cSldViewPr snapToGrid="0" showGuides="1">
      <p:cViewPr varScale="1">
        <p:scale>
          <a:sx n="52" d="100"/>
          <a:sy n="52" d="100"/>
        </p:scale>
        <p:origin x="1228" y="60"/>
      </p:cViewPr>
      <p:guideLst>
        <p:guide orient="horz" pos="4128"/>
        <p:guide orient="horz" pos="1008"/>
        <p:guide orient="horz" pos="4032"/>
        <p:guide orient="horz" pos="151"/>
        <p:guide orient="horz" pos="258"/>
        <p:guide orient="horz" pos="3912"/>
        <p:guide pos="329"/>
        <p:guide pos="7416"/>
        <p:guide pos="3843"/>
        <p:guide pos="453"/>
        <p:guide pos="5112"/>
        <p:guide pos="7224"/>
      </p:guideLst>
    </p:cSldViewPr>
  </p:slideViewPr>
  <p:outlineViewPr>
    <p:cViewPr>
      <p:scale>
        <a:sx n="33" d="100"/>
        <a:sy n="33" d="100"/>
      </p:scale>
      <p:origin x="0" y="-516"/>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65" d="100"/>
          <a:sy n="65" d="100"/>
        </p:scale>
        <p:origin x="3048" y="6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heme" Target="theme/theme1.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3970734" y="8830659"/>
            <a:ext cx="3038145" cy="464205"/>
          </a:xfrm>
          <a:prstGeom prst="rect">
            <a:avLst/>
          </a:prstGeom>
          <a:noFill/>
          <a:ln w="9525">
            <a:noFill/>
            <a:miter lim="800000"/>
            <a:headEnd/>
            <a:tailEnd/>
          </a:ln>
          <a:effectLst/>
        </p:spPr>
        <p:txBody>
          <a:bodyPr vert="horz" wrap="square" lIns="93167" tIns="46583" rIns="93167" bIns="46583"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1"/>
            <a:ext cx="3038145" cy="464205"/>
          </a:xfrm>
          <a:prstGeom prst="rect">
            <a:avLst/>
          </a:prstGeom>
          <a:noFill/>
          <a:ln w="9525">
            <a:noFill/>
            <a:miter lim="800000"/>
            <a:headEnd/>
            <a:tailEnd/>
          </a:ln>
          <a:effectLst/>
        </p:spPr>
        <p:txBody>
          <a:bodyPr vert="horz" wrap="square" lIns="93167" tIns="46583" rIns="93167" bIns="46583"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3970734" y="1"/>
            <a:ext cx="3038145" cy="464205"/>
          </a:xfrm>
          <a:prstGeom prst="rect">
            <a:avLst/>
          </a:prstGeom>
          <a:noFill/>
          <a:ln w="9525">
            <a:noFill/>
            <a:miter lim="800000"/>
            <a:headEnd/>
            <a:tailEnd/>
          </a:ln>
          <a:effectLst/>
        </p:spPr>
        <p:txBody>
          <a:bodyPr vert="horz" wrap="square" lIns="93167" tIns="46583" rIns="93167" bIns="46583"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01345" y="4416099"/>
            <a:ext cx="5607711" cy="4182457"/>
          </a:xfrm>
          <a:prstGeom prst="rect">
            <a:avLst/>
          </a:prstGeom>
          <a:noFill/>
          <a:ln w="9525">
            <a:noFill/>
            <a:miter lim="800000"/>
            <a:headEnd/>
            <a:tailEnd/>
          </a:ln>
          <a:effectLst/>
        </p:spPr>
        <p:txBody>
          <a:bodyPr vert="horz" wrap="square" lIns="93167" tIns="46583" rIns="93167" bIns="4658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1" y="8830659"/>
            <a:ext cx="3357629" cy="464205"/>
          </a:xfrm>
          <a:prstGeom prst="rect">
            <a:avLst/>
          </a:prstGeom>
          <a:noFill/>
          <a:ln w="9525">
            <a:noFill/>
            <a:miter lim="800000"/>
            <a:headEnd/>
            <a:tailEnd/>
          </a:ln>
          <a:effectLst/>
        </p:spPr>
        <p:txBody>
          <a:bodyPr vert="horz" wrap="square" lIns="93167" tIns="46583" rIns="93167" bIns="46583"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3970734" y="8830659"/>
            <a:ext cx="3038145" cy="464205"/>
          </a:xfrm>
          <a:prstGeom prst="rect">
            <a:avLst/>
          </a:prstGeom>
          <a:noFill/>
          <a:ln w="9525">
            <a:noFill/>
            <a:miter lim="800000"/>
            <a:headEnd/>
            <a:tailEnd/>
          </a:ln>
          <a:effectLst/>
        </p:spPr>
        <p:txBody>
          <a:bodyPr vert="horz" wrap="square" lIns="93167" tIns="46583" rIns="93167" bIns="46583"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5183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16130" indent="-275434">
              <a:spcBef>
                <a:spcPct val="30000"/>
              </a:spcBef>
              <a:defRPr sz="1200">
                <a:solidFill>
                  <a:schemeClr val="tx1"/>
                </a:solidFill>
                <a:latin typeface="Arial" panose="020B0604020202020204" pitchFamily="34" charset="0"/>
              </a:defRPr>
            </a:lvl2pPr>
            <a:lvl3pPr marL="1101738" indent="-220348">
              <a:spcBef>
                <a:spcPct val="30000"/>
              </a:spcBef>
              <a:defRPr sz="1200">
                <a:solidFill>
                  <a:schemeClr val="tx1"/>
                </a:solidFill>
                <a:latin typeface="Arial" panose="020B0604020202020204" pitchFamily="34" charset="0"/>
              </a:defRPr>
            </a:lvl3pPr>
            <a:lvl4pPr marL="1542433" indent="-220348">
              <a:spcBef>
                <a:spcPct val="30000"/>
              </a:spcBef>
              <a:defRPr sz="1200">
                <a:solidFill>
                  <a:schemeClr val="tx1"/>
                </a:solidFill>
                <a:latin typeface="Arial" panose="020B0604020202020204" pitchFamily="34" charset="0"/>
              </a:defRPr>
            </a:lvl4pPr>
            <a:lvl5pPr marL="1983128" indent="-220348">
              <a:spcBef>
                <a:spcPct val="30000"/>
              </a:spcBef>
              <a:defRPr sz="1200">
                <a:solidFill>
                  <a:schemeClr val="tx1"/>
                </a:solidFill>
                <a:latin typeface="Arial" panose="020B0604020202020204" pitchFamily="34" charset="0"/>
              </a:defRPr>
            </a:lvl5pPr>
            <a:lvl6pPr marL="2423823" indent="-220348" eaLnBrk="0" fontAlgn="base" hangingPunct="0">
              <a:spcBef>
                <a:spcPct val="30000"/>
              </a:spcBef>
              <a:spcAft>
                <a:spcPct val="0"/>
              </a:spcAft>
              <a:defRPr sz="1200">
                <a:solidFill>
                  <a:schemeClr val="tx1"/>
                </a:solidFill>
                <a:latin typeface="Arial" panose="020B0604020202020204" pitchFamily="34" charset="0"/>
              </a:defRPr>
            </a:lvl6pPr>
            <a:lvl7pPr marL="2864518" indent="-220348" eaLnBrk="0" fontAlgn="base" hangingPunct="0">
              <a:spcBef>
                <a:spcPct val="30000"/>
              </a:spcBef>
              <a:spcAft>
                <a:spcPct val="0"/>
              </a:spcAft>
              <a:defRPr sz="1200">
                <a:solidFill>
                  <a:schemeClr val="tx1"/>
                </a:solidFill>
                <a:latin typeface="Arial" panose="020B0604020202020204" pitchFamily="34" charset="0"/>
              </a:defRPr>
            </a:lvl7pPr>
            <a:lvl8pPr marL="3305213" indent="-220348" eaLnBrk="0" fontAlgn="base" hangingPunct="0">
              <a:spcBef>
                <a:spcPct val="30000"/>
              </a:spcBef>
              <a:spcAft>
                <a:spcPct val="0"/>
              </a:spcAft>
              <a:defRPr sz="1200">
                <a:solidFill>
                  <a:schemeClr val="tx1"/>
                </a:solidFill>
                <a:latin typeface="Arial" panose="020B0604020202020204" pitchFamily="34" charset="0"/>
              </a:defRPr>
            </a:lvl8pPr>
            <a:lvl9pPr marL="3745908" indent="-22034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07988" y="698500"/>
            <a:ext cx="6197600" cy="34861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35634" y="4416099"/>
            <a:ext cx="5139134" cy="418245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16130" indent="-275434">
              <a:spcBef>
                <a:spcPct val="30000"/>
              </a:spcBef>
              <a:defRPr sz="1200">
                <a:solidFill>
                  <a:schemeClr val="tx1"/>
                </a:solidFill>
                <a:latin typeface="Arial" panose="020B0604020202020204" pitchFamily="34" charset="0"/>
              </a:defRPr>
            </a:lvl2pPr>
            <a:lvl3pPr marL="1101738" indent="-220348">
              <a:spcBef>
                <a:spcPct val="30000"/>
              </a:spcBef>
              <a:defRPr sz="1200">
                <a:solidFill>
                  <a:schemeClr val="tx1"/>
                </a:solidFill>
                <a:latin typeface="Arial" panose="020B0604020202020204" pitchFamily="34" charset="0"/>
              </a:defRPr>
            </a:lvl3pPr>
            <a:lvl4pPr marL="1542433" indent="-220348">
              <a:spcBef>
                <a:spcPct val="30000"/>
              </a:spcBef>
              <a:defRPr sz="1200">
                <a:solidFill>
                  <a:schemeClr val="tx1"/>
                </a:solidFill>
                <a:latin typeface="Arial" panose="020B0604020202020204" pitchFamily="34" charset="0"/>
              </a:defRPr>
            </a:lvl4pPr>
            <a:lvl5pPr marL="1983128" indent="-220348">
              <a:spcBef>
                <a:spcPct val="30000"/>
              </a:spcBef>
              <a:defRPr sz="1200">
                <a:solidFill>
                  <a:schemeClr val="tx1"/>
                </a:solidFill>
                <a:latin typeface="Arial" panose="020B0604020202020204" pitchFamily="34" charset="0"/>
              </a:defRPr>
            </a:lvl5pPr>
            <a:lvl6pPr marL="2423823" indent="-220348" eaLnBrk="0" fontAlgn="base" hangingPunct="0">
              <a:spcBef>
                <a:spcPct val="30000"/>
              </a:spcBef>
              <a:spcAft>
                <a:spcPct val="0"/>
              </a:spcAft>
              <a:defRPr sz="1200">
                <a:solidFill>
                  <a:schemeClr val="tx1"/>
                </a:solidFill>
                <a:latin typeface="Arial" panose="020B0604020202020204" pitchFamily="34" charset="0"/>
              </a:defRPr>
            </a:lvl6pPr>
            <a:lvl7pPr marL="2864518" indent="-220348" eaLnBrk="0" fontAlgn="base" hangingPunct="0">
              <a:spcBef>
                <a:spcPct val="30000"/>
              </a:spcBef>
              <a:spcAft>
                <a:spcPct val="0"/>
              </a:spcAft>
              <a:defRPr sz="1200">
                <a:solidFill>
                  <a:schemeClr val="tx1"/>
                </a:solidFill>
                <a:latin typeface="Arial" panose="020B0604020202020204" pitchFamily="34" charset="0"/>
              </a:defRPr>
            </a:lvl7pPr>
            <a:lvl8pPr marL="3305213" indent="-220348" eaLnBrk="0" fontAlgn="base" hangingPunct="0">
              <a:spcBef>
                <a:spcPct val="30000"/>
              </a:spcBef>
              <a:spcAft>
                <a:spcPct val="0"/>
              </a:spcAft>
              <a:defRPr sz="1200">
                <a:solidFill>
                  <a:schemeClr val="tx1"/>
                </a:solidFill>
                <a:latin typeface="Arial" panose="020B0604020202020204" pitchFamily="34" charset="0"/>
              </a:defRPr>
            </a:lvl8pPr>
            <a:lvl9pPr marL="3745908" indent="-22034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06400" y="698500"/>
            <a:ext cx="6197600" cy="34861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040011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098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5221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a:extLst>
              <a:ext uri="{FF2B5EF4-FFF2-40B4-BE49-F238E27FC236}">
                <a16:creationId xmlns:a16="http://schemas.microsoft.com/office/drawing/2014/main" id="{1F458C18-13F3-4AE0-9C66-6466671EFB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000">
                <a:solidFill>
                  <a:schemeClr val="bg1"/>
                </a:solidFill>
                <a:latin typeface="Arial" panose="020B0604020202020204" pitchFamily="34" charset="0"/>
              </a:defRPr>
            </a:lvl1pPr>
            <a:lvl2pPr marL="742950" indent="-285750" defTabSz="919163">
              <a:defRPr sz="2000">
                <a:solidFill>
                  <a:schemeClr val="bg1"/>
                </a:solidFill>
                <a:latin typeface="Arial" panose="020B0604020202020204" pitchFamily="34" charset="0"/>
              </a:defRPr>
            </a:lvl2pPr>
            <a:lvl3pPr marL="1143000" indent="-228600" defTabSz="919163">
              <a:defRPr sz="2000">
                <a:solidFill>
                  <a:schemeClr val="bg1"/>
                </a:solidFill>
                <a:latin typeface="Arial" panose="020B0604020202020204" pitchFamily="34" charset="0"/>
              </a:defRPr>
            </a:lvl3pPr>
            <a:lvl4pPr marL="1600200" indent="-228600" defTabSz="919163">
              <a:defRPr sz="2000">
                <a:solidFill>
                  <a:schemeClr val="bg1"/>
                </a:solidFill>
                <a:latin typeface="Arial" panose="020B0604020202020204" pitchFamily="34" charset="0"/>
              </a:defRPr>
            </a:lvl4pPr>
            <a:lvl5pPr marL="2057400" indent="-228600" defTabSz="919163">
              <a:defRPr sz="2000">
                <a:solidFill>
                  <a:schemeClr val="bg1"/>
                </a:solidFill>
                <a:latin typeface="Arial" panose="020B0604020202020204" pitchFamily="34" charset="0"/>
              </a:defRPr>
            </a:lvl5pPr>
            <a:lvl6pPr marL="2514600" indent="-228600" defTabSz="919163" eaLnBrk="0" fontAlgn="base" hangingPunct="0">
              <a:spcBef>
                <a:spcPct val="0"/>
              </a:spcBef>
              <a:spcAft>
                <a:spcPct val="0"/>
              </a:spcAft>
              <a:defRPr sz="2000">
                <a:solidFill>
                  <a:schemeClr val="bg1"/>
                </a:solidFill>
                <a:latin typeface="Arial" panose="020B0604020202020204" pitchFamily="34" charset="0"/>
              </a:defRPr>
            </a:lvl6pPr>
            <a:lvl7pPr marL="2971800" indent="-228600" defTabSz="919163" eaLnBrk="0" fontAlgn="base" hangingPunct="0">
              <a:spcBef>
                <a:spcPct val="0"/>
              </a:spcBef>
              <a:spcAft>
                <a:spcPct val="0"/>
              </a:spcAft>
              <a:defRPr sz="2000">
                <a:solidFill>
                  <a:schemeClr val="bg1"/>
                </a:solidFill>
                <a:latin typeface="Arial" panose="020B0604020202020204" pitchFamily="34" charset="0"/>
              </a:defRPr>
            </a:lvl7pPr>
            <a:lvl8pPr marL="3429000" indent="-228600" defTabSz="919163" eaLnBrk="0" fontAlgn="base" hangingPunct="0">
              <a:spcBef>
                <a:spcPct val="0"/>
              </a:spcBef>
              <a:spcAft>
                <a:spcPct val="0"/>
              </a:spcAft>
              <a:defRPr sz="2000">
                <a:solidFill>
                  <a:schemeClr val="bg1"/>
                </a:solidFill>
                <a:latin typeface="Arial" panose="020B0604020202020204" pitchFamily="34" charset="0"/>
              </a:defRPr>
            </a:lvl8pPr>
            <a:lvl9pPr marL="3886200" indent="-228600" defTabSz="919163" eaLnBrk="0" fontAlgn="base" hangingPunct="0">
              <a:spcBef>
                <a:spcPct val="0"/>
              </a:spcBef>
              <a:spcAft>
                <a:spcPct val="0"/>
              </a:spcAft>
              <a:defRPr sz="2000">
                <a:solidFill>
                  <a:schemeClr val="bg1"/>
                </a:solidFill>
                <a:latin typeface="Arial" panose="020B0604020202020204" pitchFamily="34" charset="0"/>
              </a:defRPr>
            </a:lvl9pPr>
          </a:lstStyle>
          <a:p>
            <a:fld id="{112EF6B5-A3F4-4AA4-A6D2-78E8A830F6F7}" type="slidenum">
              <a:rPr lang="en-US" altLang="en-US" sz="1000">
                <a:solidFill>
                  <a:schemeClr val="tx1"/>
                </a:solidFill>
                <a:latin typeface="Century Schoolbook" panose="02040604050505020304" pitchFamily="18" charset="0"/>
              </a:rPr>
              <a:pPr/>
              <a:t>11</a:t>
            </a:fld>
            <a:endParaRPr lang="en-US" altLang="en-US" sz="1000" dirty="0">
              <a:solidFill>
                <a:schemeClr val="tx1"/>
              </a:solidFill>
              <a:latin typeface="Century Schoolbook" panose="02040604050505020304" pitchFamily="18" charset="0"/>
            </a:endParaRPr>
          </a:p>
        </p:txBody>
      </p:sp>
      <p:sp>
        <p:nvSpPr>
          <p:cNvPr id="178179" name="Rectangle 2">
            <a:extLst>
              <a:ext uri="{FF2B5EF4-FFF2-40B4-BE49-F238E27FC236}">
                <a16:creationId xmlns:a16="http://schemas.microsoft.com/office/drawing/2014/main" id="{A0FC87E6-61AC-4DC5-B033-B39B1EB307F2}"/>
              </a:ext>
            </a:extLst>
          </p:cNvPr>
          <p:cNvSpPr>
            <a:spLocks noGrp="1" noRot="1" noChangeAspect="1" noChangeArrowheads="1" noTextEdit="1"/>
          </p:cNvSpPr>
          <p:nvPr>
            <p:ph type="sldImg"/>
          </p:nvPr>
        </p:nvSpPr>
        <p:spPr>
          <a:xfrm>
            <a:off x="2308225" y="384175"/>
            <a:ext cx="4583113" cy="2579688"/>
          </a:xfrm>
          <a:ln/>
        </p:spPr>
      </p:sp>
      <p:sp>
        <p:nvSpPr>
          <p:cNvPr id="178180" name="Rectangle 3">
            <a:extLst>
              <a:ext uri="{FF2B5EF4-FFF2-40B4-BE49-F238E27FC236}">
                <a16:creationId xmlns:a16="http://schemas.microsoft.com/office/drawing/2014/main" id="{3C468DC9-5200-4378-84ED-B35FE46E1C3B}"/>
              </a:ext>
            </a:extLst>
          </p:cNvPr>
          <p:cNvSpPr>
            <a:spLocks noGrp="1" noChangeArrowheads="1"/>
          </p:cNvSpPr>
          <p:nvPr>
            <p:ph type="body" idx="1"/>
          </p:nvPr>
        </p:nvSpPr>
        <p:spPr>
          <a:xfrm>
            <a:off x="920750" y="3143250"/>
            <a:ext cx="7359650" cy="320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513487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524018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Slide Image Placeholder 1">
            <a:extLst>
              <a:ext uri="{FF2B5EF4-FFF2-40B4-BE49-F238E27FC236}">
                <a16:creationId xmlns:a16="http://schemas.microsoft.com/office/drawing/2014/main" id="{6C1B52D0-E4DF-4812-9FA9-D2257C62A56B}"/>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9535C5C4-779E-4390-B875-D7B88EE3CD7F}"/>
              </a:ext>
            </a:extLst>
          </p:cNvPr>
          <p:cNvSpPr>
            <a:spLocks noGrp="1"/>
          </p:cNvSpPr>
          <p:nvPr>
            <p:ph type="body" idx="1"/>
          </p:nvPr>
        </p:nvSpPr>
        <p:spPr/>
        <p:txBody>
          <a:bodyPr>
            <a:normAutofit/>
          </a:bodyPr>
          <a:lstStyle/>
          <a:p>
            <a:pPr>
              <a:defRPr/>
            </a:pPr>
            <a:endParaRPr lang="en-CA" dirty="0"/>
          </a:p>
        </p:txBody>
      </p:sp>
      <p:sp>
        <p:nvSpPr>
          <p:cNvPr id="335876" name="Slide Number Placeholder 3">
            <a:extLst>
              <a:ext uri="{FF2B5EF4-FFF2-40B4-BE49-F238E27FC236}">
                <a16:creationId xmlns:a16="http://schemas.microsoft.com/office/drawing/2014/main" id="{8646A819-E0E7-4D0D-B8E0-A826857820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000">
                <a:solidFill>
                  <a:schemeClr val="bg1"/>
                </a:solidFill>
                <a:latin typeface="Arial" panose="020B0604020202020204" pitchFamily="34" charset="0"/>
              </a:defRPr>
            </a:lvl1pPr>
            <a:lvl2pPr defTabSz="903288">
              <a:defRPr sz="2000">
                <a:solidFill>
                  <a:schemeClr val="bg1"/>
                </a:solidFill>
                <a:latin typeface="Arial" panose="020B0604020202020204" pitchFamily="34" charset="0"/>
              </a:defRPr>
            </a:lvl2pPr>
            <a:lvl3pPr defTabSz="903288">
              <a:defRPr sz="2000">
                <a:solidFill>
                  <a:schemeClr val="bg1"/>
                </a:solidFill>
                <a:latin typeface="Arial" panose="020B0604020202020204" pitchFamily="34" charset="0"/>
              </a:defRPr>
            </a:lvl3pPr>
            <a:lvl4pPr defTabSz="903288">
              <a:defRPr sz="2000">
                <a:solidFill>
                  <a:schemeClr val="bg1"/>
                </a:solidFill>
                <a:latin typeface="Arial" panose="020B0604020202020204" pitchFamily="34" charset="0"/>
              </a:defRPr>
            </a:lvl4pPr>
            <a:lvl5pPr defTabSz="903288">
              <a:defRPr sz="2000">
                <a:solidFill>
                  <a:schemeClr val="bg1"/>
                </a:solidFill>
                <a:latin typeface="Arial" panose="020B0604020202020204" pitchFamily="34" charset="0"/>
              </a:defRPr>
            </a:lvl5pPr>
            <a:lvl6pPr marL="2282825" indent="3175" defTabSz="903288" eaLnBrk="0" fontAlgn="base" hangingPunct="0">
              <a:spcBef>
                <a:spcPct val="0"/>
              </a:spcBef>
              <a:spcAft>
                <a:spcPct val="0"/>
              </a:spcAft>
              <a:defRPr sz="2000">
                <a:solidFill>
                  <a:schemeClr val="bg1"/>
                </a:solidFill>
                <a:latin typeface="Arial" panose="020B0604020202020204" pitchFamily="34" charset="0"/>
              </a:defRPr>
            </a:lvl6pPr>
            <a:lvl7pPr marL="2740025" indent="3175" defTabSz="903288" eaLnBrk="0" fontAlgn="base" hangingPunct="0">
              <a:spcBef>
                <a:spcPct val="0"/>
              </a:spcBef>
              <a:spcAft>
                <a:spcPct val="0"/>
              </a:spcAft>
              <a:defRPr sz="2000">
                <a:solidFill>
                  <a:schemeClr val="bg1"/>
                </a:solidFill>
                <a:latin typeface="Arial" panose="020B0604020202020204" pitchFamily="34" charset="0"/>
              </a:defRPr>
            </a:lvl7pPr>
            <a:lvl8pPr marL="3197225" indent="3175" defTabSz="903288" eaLnBrk="0" fontAlgn="base" hangingPunct="0">
              <a:spcBef>
                <a:spcPct val="0"/>
              </a:spcBef>
              <a:spcAft>
                <a:spcPct val="0"/>
              </a:spcAft>
              <a:defRPr sz="2000">
                <a:solidFill>
                  <a:schemeClr val="bg1"/>
                </a:solidFill>
                <a:latin typeface="Arial" panose="020B0604020202020204" pitchFamily="34" charset="0"/>
              </a:defRPr>
            </a:lvl8pPr>
            <a:lvl9pPr marL="3654425" indent="3175" defTabSz="903288" eaLnBrk="0" fontAlgn="base" hangingPunct="0">
              <a:spcBef>
                <a:spcPct val="0"/>
              </a:spcBef>
              <a:spcAft>
                <a:spcPct val="0"/>
              </a:spcAft>
              <a:defRPr sz="2000">
                <a:solidFill>
                  <a:schemeClr val="bg1"/>
                </a:solidFill>
                <a:latin typeface="Arial" panose="020B0604020202020204" pitchFamily="34" charset="0"/>
              </a:defRPr>
            </a:lvl9pPr>
          </a:lstStyle>
          <a:p>
            <a:pPr marL="0" marR="0" lvl="0" indent="0" algn="ctr" defTabSz="903288" rtl="0" eaLnBrk="1" fontAlgn="base" latinLnBrk="0" hangingPunct="1">
              <a:lnSpc>
                <a:spcPct val="100000"/>
              </a:lnSpc>
              <a:spcBef>
                <a:spcPct val="0"/>
              </a:spcBef>
              <a:spcAft>
                <a:spcPct val="0"/>
              </a:spcAft>
              <a:buClrTx/>
              <a:buSzTx/>
              <a:buFontTx/>
              <a:buNone/>
              <a:tabLst/>
              <a:defRPr/>
            </a:pPr>
            <a:fld id="{BC426039-06DA-471F-847A-899F7FF3AED6}" type="slidenum">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03288" rtl="0" eaLnBrk="1" fontAlgn="base" latinLnBrk="0" hangingPunct="1">
                <a:lnSpc>
                  <a:spcPct val="100000"/>
                </a:lnSpc>
                <a:spcBef>
                  <a:spcPct val="0"/>
                </a:spcBef>
                <a:spcAft>
                  <a:spcPct val="0"/>
                </a:spcAft>
                <a:buClrTx/>
                <a:buSzTx/>
                <a:buFontTx/>
                <a:buNone/>
                <a:tabLst/>
                <a:defRPr/>
              </a:pPr>
              <a:t>13</a:t>
            </a:fld>
            <a:endParaRPr kumimoji="0" lang="en-US" alt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BCFD59A-8F01-4607-B161-0FCD096862A1}" type="slidenum">
              <a:rPr lang="en-US" smtClean="0"/>
              <a:pPr/>
              <a:t>14</a:t>
            </a:fld>
            <a:endParaRPr lang="en-US" dirty="0"/>
          </a:p>
        </p:txBody>
      </p:sp>
      <p:sp>
        <p:nvSpPr>
          <p:cNvPr id="6" name="Slide Image Placeholder 5">
            <a:extLst>
              <a:ext uri="{FF2B5EF4-FFF2-40B4-BE49-F238E27FC236}">
                <a16:creationId xmlns:a16="http://schemas.microsoft.com/office/drawing/2014/main" id="{93338540-243F-4487-B88C-02A56020BD10}"/>
              </a:ext>
            </a:extLst>
          </p:cNvPr>
          <p:cNvSpPr>
            <a:spLocks noGrp="1" noRot="1" noChangeAspect="1"/>
          </p:cNvSpPr>
          <p:nvPr>
            <p:ph type="sldImg"/>
          </p:nvPr>
        </p:nvSpPr>
        <p:spPr>
          <a:xfrm>
            <a:off x="1849438" y="7104063"/>
            <a:ext cx="3309937" cy="1862137"/>
          </a:xfrm>
        </p:spPr>
      </p:sp>
      <p:sp>
        <p:nvSpPr>
          <p:cNvPr id="7" name="Notes Placeholder 6">
            <a:extLst>
              <a:ext uri="{FF2B5EF4-FFF2-40B4-BE49-F238E27FC236}">
                <a16:creationId xmlns:a16="http://schemas.microsoft.com/office/drawing/2014/main" id="{C028F95C-1AC0-44DA-BBCC-81A9B3A86F2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4164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477315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a:extLst>
              <a:ext uri="{FF2B5EF4-FFF2-40B4-BE49-F238E27FC236}">
                <a16:creationId xmlns:a16="http://schemas.microsoft.com/office/drawing/2014/main" id="{6D818D1C-5ABC-4D5D-8BB7-6E8699A48E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000">
                <a:solidFill>
                  <a:schemeClr val="bg1"/>
                </a:solidFill>
                <a:latin typeface="Arial" panose="020B0604020202020204" pitchFamily="34" charset="0"/>
              </a:defRPr>
            </a:lvl1pPr>
            <a:lvl2pPr marL="742950" indent="-285750" defTabSz="919163">
              <a:defRPr sz="2000">
                <a:solidFill>
                  <a:schemeClr val="bg1"/>
                </a:solidFill>
                <a:latin typeface="Arial" panose="020B0604020202020204" pitchFamily="34" charset="0"/>
              </a:defRPr>
            </a:lvl2pPr>
            <a:lvl3pPr marL="1143000" indent="-228600" defTabSz="919163">
              <a:defRPr sz="2000">
                <a:solidFill>
                  <a:schemeClr val="bg1"/>
                </a:solidFill>
                <a:latin typeface="Arial" panose="020B0604020202020204" pitchFamily="34" charset="0"/>
              </a:defRPr>
            </a:lvl3pPr>
            <a:lvl4pPr marL="1600200" indent="-228600" defTabSz="919163">
              <a:defRPr sz="2000">
                <a:solidFill>
                  <a:schemeClr val="bg1"/>
                </a:solidFill>
                <a:latin typeface="Arial" panose="020B0604020202020204" pitchFamily="34" charset="0"/>
              </a:defRPr>
            </a:lvl4pPr>
            <a:lvl5pPr marL="2057400" indent="-228600" defTabSz="919163">
              <a:defRPr sz="2000">
                <a:solidFill>
                  <a:schemeClr val="bg1"/>
                </a:solidFill>
                <a:latin typeface="Arial" panose="020B0604020202020204" pitchFamily="34" charset="0"/>
              </a:defRPr>
            </a:lvl5pPr>
            <a:lvl6pPr marL="2514600" indent="-228600" defTabSz="919163" eaLnBrk="0" fontAlgn="base" hangingPunct="0">
              <a:spcBef>
                <a:spcPct val="0"/>
              </a:spcBef>
              <a:spcAft>
                <a:spcPct val="0"/>
              </a:spcAft>
              <a:defRPr sz="2000">
                <a:solidFill>
                  <a:schemeClr val="bg1"/>
                </a:solidFill>
                <a:latin typeface="Arial" panose="020B0604020202020204" pitchFamily="34" charset="0"/>
              </a:defRPr>
            </a:lvl6pPr>
            <a:lvl7pPr marL="2971800" indent="-228600" defTabSz="919163" eaLnBrk="0" fontAlgn="base" hangingPunct="0">
              <a:spcBef>
                <a:spcPct val="0"/>
              </a:spcBef>
              <a:spcAft>
                <a:spcPct val="0"/>
              </a:spcAft>
              <a:defRPr sz="2000">
                <a:solidFill>
                  <a:schemeClr val="bg1"/>
                </a:solidFill>
                <a:latin typeface="Arial" panose="020B0604020202020204" pitchFamily="34" charset="0"/>
              </a:defRPr>
            </a:lvl7pPr>
            <a:lvl8pPr marL="3429000" indent="-228600" defTabSz="919163" eaLnBrk="0" fontAlgn="base" hangingPunct="0">
              <a:spcBef>
                <a:spcPct val="0"/>
              </a:spcBef>
              <a:spcAft>
                <a:spcPct val="0"/>
              </a:spcAft>
              <a:defRPr sz="2000">
                <a:solidFill>
                  <a:schemeClr val="bg1"/>
                </a:solidFill>
                <a:latin typeface="Arial" panose="020B0604020202020204" pitchFamily="34" charset="0"/>
              </a:defRPr>
            </a:lvl8pPr>
            <a:lvl9pPr marL="3886200" indent="-228600" defTabSz="919163" eaLnBrk="0" fontAlgn="base" hangingPunct="0">
              <a:spcBef>
                <a:spcPct val="0"/>
              </a:spcBef>
              <a:spcAft>
                <a:spcPct val="0"/>
              </a:spcAft>
              <a:defRPr sz="2000">
                <a:solidFill>
                  <a:schemeClr val="bg1"/>
                </a:solidFill>
                <a:latin typeface="Arial" panose="020B0604020202020204" pitchFamily="34" charset="0"/>
              </a:defRPr>
            </a:lvl9pPr>
          </a:lstStyle>
          <a:p>
            <a:fld id="{0E2AD9E2-932D-4A12-8EAE-A36FA5314C6A}" type="slidenum">
              <a:rPr lang="en-US" altLang="en-US" sz="1000">
                <a:solidFill>
                  <a:schemeClr val="tx1"/>
                </a:solidFill>
                <a:latin typeface="Century Schoolbook" panose="02040604050505020304" pitchFamily="18" charset="0"/>
              </a:rPr>
              <a:pPr/>
              <a:t>16</a:t>
            </a:fld>
            <a:endParaRPr lang="en-US" altLang="en-US" sz="1000" dirty="0">
              <a:solidFill>
                <a:schemeClr val="tx1"/>
              </a:solidFill>
              <a:latin typeface="Century Schoolbook" panose="02040604050505020304" pitchFamily="18" charset="0"/>
            </a:endParaRPr>
          </a:p>
        </p:txBody>
      </p:sp>
      <p:sp>
        <p:nvSpPr>
          <p:cNvPr id="208899" name="Rectangle 2">
            <a:extLst>
              <a:ext uri="{FF2B5EF4-FFF2-40B4-BE49-F238E27FC236}">
                <a16:creationId xmlns:a16="http://schemas.microsoft.com/office/drawing/2014/main" id="{EDED62E3-5186-4BB9-9E26-A5244C6F4961}"/>
              </a:ext>
            </a:extLst>
          </p:cNvPr>
          <p:cNvSpPr>
            <a:spLocks noGrp="1" noRot="1" noChangeAspect="1" noChangeArrowheads="1" noTextEdit="1"/>
          </p:cNvSpPr>
          <p:nvPr>
            <p:ph type="sldImg"/>
          </p:nvPr>
        </p:nvSpPr>
        <p:spPr>
          <a:solidFill>
            <a:srgbClr val="FFFFFF"/>
          </a:solidFill>
          <a:ln/>
        </p:spPr>
      </p:sp>
      <p:sp>
        <p:nvSpPr>
          <p:cNvPr id="208900" name="Rectangle 3">
            <a:extLst>
              <a:ext uri="{FF2B5EF4-FFF2-40B4-BE49-F238E27FC236}">
                <a16:creationId xmlns:a16="http://schemas.microsoft.com/office/drawing/2014/main" id="{EA2BE2E7-A3F1-4F09-B811-10192A8457DC}"/>
              </a:ext>
            </a:extLst>
          </p:cNvPr>
          <p:cNvSpPr>
            <a:spLocks noGrp="1" noChangeArrowheads="1"/>
          </p:cNvSpPr>
          <p:nvPr>
            <p:ph type="body" idx="1"/>
          </p:nvPr>
        </p:nvSpPr>
        <p:spPr>
          <a:solidFill>
            <a:srgbClr val="FFFFFF"/>
          </a:solidFill>
          <a:ln>
            <a:solidFill>
              <a:srgbClr val="000000"/>
            </a:solidFill>
          </a:ln>
        </p:spPr>
        <p:txBody>
          <a:bodyPr/>
          <a:lstStyle/>
          <a:p>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a:extLst>
              <a:ext uri="{FF2B5EF4-FFF2-40B4-BE49-F238E27FC236}">
                <a16:creationId xmlns:a16="http://schemas.microsoft.com/office/drawing/2014/main" id="{9D654CEB-9C6B-4DE2-B310-B35DE23FF8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defRPr sz="2000">
                <a:solidFill>
                  <a:schemeClr val="bg1"/>
                </a:solidFill>
                <a:latin typeface="Arial" panose="020B0604020202020204" pitchFamily="34" charset="0"/>
              </a:defRPr>
            </a:lvl1pPr>
            <a:lvl2pPr marL="742950" indent="-285750" defTabSz="919163">
              <a:defRPr sz="2000">
                <a:solidFill>
                  <a:schemeClr val="bg1"/>
                </a:solidFill>
                <a:latin typeface="Arial" panose="020B0604020202020204" pitchFamily="34" charset="0"/>
              </a:defRPr>
            </a:lvl2pPr>
            <a:lvl3pPr marL="1143000" indent="-228600" defTabSz="919163">
              <a:defRPr sz="2000">
                <a:solidFill>
                  <a:schemeClr val="bg1"/>
                </a:solidFill>
                <a:latin typeface="Arial" panose="020B0604020202020204" pitchFamily="34" charset="0"/>
              </a:defRPr>
            </a:lvl3pPr>
            <a:lvl4pPr marL="1600200" indent="-228600" defTabSz="919163">
              <a:defRPr sz="2000">
                <a:solidFill>
                  <a:schemeClr val="bg1"/>
                </a:solidFill>
                <a:latin typeface="Arial" panose="020B0604020202020204" pitchFamily="34" charset="0"/>
              </a:defRPr>
            </a:lvl4pPr>
            <a:lvl5pPr marL="2057400" indent="-228600" defTabSz="919163">
              <a:defRPr sz="2000">
                <a:solidFill>
                  <a:schemeClr val="bg1"/>
                </a:solidFill>
                <a:latin typeface="Arial" panose="020B0604020202020204" pitchFamily="34" charset="0"/>
              </a:defRPr>
            </a:lvl5pPr>
            <a:lvl6pPr marL="2514600" indent="-228600" defTabSz="919163" eaLnBrk="0" fontAlgn="base" hangingPunct="0">
              <a:spcBef>
                <a:spcPct val="0"/>
              </a:spcBef>
              <a:spcAft>
                <a:spcPct val="0"/>
              </a:spcAft>
              <a:defRPr sz="2000">
                <a:solidFill>
                  <a:schemeClr val="bg1"/>
                </a:solidFill>
                <a:latin typeface="Arial" panose="020B0604020202020204" pitchFamily="34" charset="0"/>
              </a:defRPr>
            </a:lvl6pPr>
            <a:lvl7pPr marL="2971800" indent="-228600" defTabSz="919163" eaLnBrk="0" fontAlgn="base" hangingPunct="0">
              <a:spcBef>
                <a:spcPct val="0"/>
              </a:spcBef>
              <a:spcAft>
                <a:spcPct val="0"/>
              </a:spcAft>
              <a:defRPr sz="2000">
                <a:solidFill>
                  <a:schemeClr val="bg1"/>
                </a:solidFill>
                <a:latin typeface="Arial" panose="020B0604020202020204" pitchFamily="34" charset="0"/>
              </a:defRPr>
            </a:lvl7pPr>
            <a:lvl8pPr marL="3429000" indent="-228600" defTabSz="919163" eaLnBrk="0" fontAlgn="base" hangingPunct="0">
              <a:spcBef>
                <a:spcPct val="0"/>
              </a:spcBef>
              <a:spcAft>
                <a:spcPct val="0"/>
              </a:spcAft>
              <a:defRPr sz="2000">
                <a:solidFill>
                  <a:schemeClr val="bg1"/>
                </a:solidFill>
                <a:latin typeface="Arial" panose="020B0604020202020204" pitchFamily="34" charset="0"/>
              </a:defRPr>
            </a:lvl8pPr>
            <a:lvl9pPr marL="3886200" indent="-228600" defTabSz="919163" eaLnBrk="0" fontAlgn="base" hangingPunct="0">
              <a:spcBef>
                <a:spcPct val="0"/>
              </a:spcBef>
              <a:spcAft>
                <a:spcPct val="0"/>
              </a:spcAft>
              <a:defRPr sz="2000">
                <a:solidFill>
                  <a:schemeClr val="bg1"/>
                </a:solidFill>
                <a:latin typeface="Arial" panose="020B0604020202020204" pitchFamily="34" charset="0"/>
              </a:defRPr>
            </a:lvl9pPr>
          </a:lstStyle>
          <a:p>
            <a:fld id="{98E16A6F-1BD6-4876-87CB-5DC05C59F8E4}" type="slidenum">
              <a:rPr lang="en-US" altLang="en-US" sz="1000">
                <a:solidFill>
                  <a:schemeClr val="tx1"/>
                </a:solidFill>
                <a:latin typeface="Century Schoolbook" panose="02040604050505020304" pitchFamily="18" charset="0"/>
              </a:rPr>
              <a:pPr/>
              <a:t>17</a:t>
            </a:fld>
            <a:endParaRPr lang="en-US" altLang="en-US" sz="1000" dirty="0">
              <a:solidFill>
                <a:schemeClr val="tx1"/>
              </a:solidFill>
              <a:latin typeface="Century Schoolbook" panose="02040604050505020304" pitchFamily="18" charset="0"/>
            </a:endParaRPr>
          </a:p>
        </p:txBody>
      </p:sp>
      <p:sp>
        <p:nvSpPr>
          <p:cNvPr id="210947" name="Rectangle 2">
            <a:extLst>
              <a:ext uri="{FF2B5EF4-FFF2-40B4-BE49-F238E27FC236}">
                <a16:creationId xmlns:a16="http://schemas.microsoft.com/office/drawing/2014/main" id="{F17B5B78-9D80-4BEB-A90A-3409219CC5EB}"/>
              </a:ext>
            </a:extLst>
          </p:cNvPr>
          <p:cNvSpPr>
            <a:spLocks noGrp="1" noRot="1" noChangeAspect="1" noChangeArrowheads="1" noTextEdit="1"/>
          </p:cNvSpPr>
          <p:nvPr>
            <p:ph type="sldImg"/>
          </p:nvPr>
        </p:nvSpPr>
        <p:spPr>
          <a:xfrm>
            <a:off x="2312988" y="514350"/>
            <a:ext cx="4572000" cy="2571750"/>
          </a:xfrm>
          <a:solidFill>
            <a:srgbClr val="FFFFFF"/>
          </a:solidFill>
          <a:ln/>
        </p:spPr>
      </p:sp>
      <p:sp>
        <p:nvSpPr>
          <p:cNvPr id="210948" name="Rectangle 3">
            <a:extLst>
              <a:ext uri="{FF2B5EF4-FFF2-40B4-BE49-F238E27FC236}">
                <a16:creationId xmlns:a16="http://schemas.microsoft.com/office/drawing/2014/main" id="{02A06427-ED79-4190-8335-2764467E2508}"/>
              </a:ext>
            </a:extLst>
          </p:cNvPr>
          <p:cNvSpPr>
            <a:spLocks noGrp="1" noChangeArrowheads="1"/>
          </p:cNvSpPr>
          <p:nvPr>
            <p:ph type="body" idx="1"/>
          </p:nvPr>
        </p:nvSpPr>
        <p:spPr>
          <a:xfrm>
            <a:off x="920750" y="3257550"/>
            <a:ext cx="7359650" cy="308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90000"/>
              </a:lnSpc>
              <a:spcBef>
                <a:spcPct val="30000"/>
              </a:spcBef>
              <a:spcAft>
                <a:spcPct val="0"/>
              </a:spcAft>
              <a:buClrTx/>
              <a:buSzTx/>
              <a:buFontTx/>
              <a:buNone/>
              <a:tabLst/>
              <a:defRPr/>
            </a:pPr>
            <a:r>
              <a:rPr lang="en-US" altLang="en-US" sz="1000" dirty="0">
                <a:solidFill>
                  <a:schemeClr val="bg1"/>
                </a:solidFill>
                <a:latin typeface="Arial" panose="020B0604020202020204" pitchFamily="34" charset="0"/>
              </a:rPr>
              <a:t>AGEs = advanced glycosylation end products;   VCAM = vascular cell adhesion molecule; NO = nitric oxide;  PAI = plasminogen activator inhibitor;  tPA = prothrombin activator inhibitor; hs-CRP = high sensitivity C-reactive protein;  IL = interleukin; TNF+ tumor necrosis factor.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862715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558935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jp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3" name="Picture 2" descr="A group of palm trees on a cloudy day&#10;&#10;Description automatically generated">
            <a:extLst>
              <a:ext uri="{FF2B5EF4-FFF2-40B4-BE49-F238E27FC236}">
                <a16:creationId xmlns:a16="http://schemas.microsoft.com/office/drawing/2014/main" id="{EA2BF7E4-0DE2-4538-930E-81C7CCB518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1148" y="3667127"/>
            <a:ext cx="6086475" cy="3200400"/>
          </a:xfrm>
          <a:prstGeom prst="rect">
            <a:avLst/>
          </a:prstGeom>
        </p:spPr>
      </p:pic>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121148" y="3667127"/>
            <a:ext cx="6070851" cy="319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4">
            <a:extLst>
              <a:ext uri="{FF2B5EF4-FFF2-40B4-BE49-F238E27FC236}">
                <a16:creationId xmlns:a16="http://schemas.microsoft.com/office/drawing/2014/main" id="{102A0A63-09D2-4154-AC38-C5A6F916C35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8615155" y="365081"/>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hasCustomPrompt="1"/>
          </p:nvPr>
        </p:nvSpPr>
        <p:spPr>
          <a:xfrm>
            <a:off x="604675" y="1513047"/>
            <a:ext cx="10877529" cy="4650686"/>
          </a:xfrm>
          <a:prstGeom prst="rect">
            <a:avLst/>
          </a:prstGeom>
        </p:spPr>
        <p:txBody>
          <a:bodyPr/>
          <a:lstStyle>
            <a:lvl1pPr>
              <a:defRPr/>
            </a:lvl1pPr>
          </a:lstStyle>
          <a:p>
            <a:pPr lvl="0"/>
            <a:r>
              <a:rPr lang="en-US" dirty="0"/>
              <a:t>Edit</a:t>
            </a:r>
          </a:p>
          <a:p>
            <a:pPr lvl="0"/>
            <a:r>
              <a:rPr lang="en-US" dirty="0"/>
              <a:t>Edit</a:t>
            </a:r>
          </a:p>
          <a:p>
            <a:pPr lvl="0"/>
            <a:r>
              <a:rPr lang="en-US" dirty="0"/>
              <a:t>Edit</a:t>
            </a:r>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BFECAE68-92FA-4A4A-B563-689F1496008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CF8612AE-D726-4116-B9FE-BAACF302815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10" name="Picture 18">
            <a:extLst>
              <a:ext uri="{FF2B5EF4-FFF2-40B4-BE49-F238E27FC236}">
                <a16:creationId xmlns:a16="http://schemas.microsoft.com/office/drawing/2014/main" id="{8EF0ACAA-1252-4486-B78D-8FF5F74214E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2" name="Picture 17">
            <a:extLst>
              <a:ext uri="{FF2B5EF4-FFF2-40B4-BE49-F238E27FC236}">
                <a16:creationId xmlns:a16="http://schemas.microsoft.com/office/drawing/2014/main" id="{AAD91D21-32A7-4A33-AE66-E9658103740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a:extLst>
              <a:ext uri="{FF2B5EF4-FFF2-40B4-BE49-F238E27FC236}">
                <a16:creationId xmlns:a16="http://schemas.microsoft.com/office/drawing/2014/main" id="{6FE3F0E1-02ED-49FD-87F3-B12EB1CBD118}"/>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5" name="Picture 4">
            <a:extLst>
              <a:ext uri="{FF2B5EF4-FFF2-40B4-BE49-F238E27FC236}">
                <a16:creationId xmlns:a16="http://schemas.microsoft.com/office/drawing/2014/main" id="{DFFAFFA5-387D-4DCB-96C5-1AC2C2971F8E}"/>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55531"/>
          <a:stretch/>
        </p:blipFill>
        <p:spPr bwMode="auto">
          <a:xfrm>
            <a:off x="8148638" y="626124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C050E-20C8-4F16-BE46-F627FA537C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CB5485-1E8C-42B0-8981-4AE6C5ED22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3186B7B-403E-4EF5-97EF-3DD3CC099051}"/>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5" name="Footer Placeholder 4">
            <a:extLst>
              <a:ext uri="{FF2B5EF4-FFF2-40B4-BE49-F238E27FC236}">
                <a16:creationId xmlns:a16="http://schemas.microsoft.com/office/drawing/2014/main" id="{046FDC06-3F1D-47A4-A686-D13CB4A49D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08C0A8E-9DC1-4714-8B0E-8BDBF3EB6EFA}"/>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40746060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5936D-C1E6-4E44-8BE3-2DE373BBC0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8BD076-EF70-422A-B2B6-07057538B1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EAA84-CD55-4F1A-A603-EB61633EEA98}"/>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5" name="Footer Placeholder 4">
            <a:extLst>
              <a:ext uri="{FF2B5EF4-FFF2-40B4-BE49-F238E27FC236}">
                <a16:creationId xmlns:a16="http://schemas.microsoft.com/office/drawing/2014/main" id="{31DEA4CC-E4BD-466E-9B74-B8430C38791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BF02DB-EE3C-47E2-B814-FAD5B606E33A}"/>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1298362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BF1A8-A11A-4E56-AEDE-B6A7A2AAB9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B39171-34EA-4F72-BB6D-FF306C0DC2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42D2F2-CD0C-400D-9F5E-0D7943175577}"/>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5" name="Footer Placeholder 4">
            <a:extLst>
              <a:ext uri="{FF2B5EF4-FFF2-40B4-BE49-F238E27FC236}">
                <a16:creationId xmlns:a16="http://schemas.microsoft.com/office/drawing/2014/main" id="{E4845595-B079-4864-A859-83E6ACC6B36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66B9AB-AC1F-4A74-B474-6E879318E7D3}"/>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3949853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DFFFF-74BB-4B2B-9F79-833370E130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D814AD-A1EE-4B74-8044-1A5F016CC0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D3AFD6-038E-4D15-BED7-D6DCAB8038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FAFD44-AB6D-402D-BA2F-DE0FAD2F709C}"/>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6" name="Footer Placeholder 5">
            <a:extLst>
              <a:ext uri="{FF2B5EF4-FFF2-40B4-BE49-F238E27FC236}">
                <a16:creationId xmlns:a16="http://schemas.microsoft.com/office/drawing/2014/main" id="{AD56D885-73CE-4FD3-8D39-2BCFEE57387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4D15F7-DC24-4CD2-856D-72936C1A908B}"/>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3562822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C70CA-938B-4142-855F-7EC768C893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1566E98-99D9-4A71-A70E-191B81096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4D22BC-AA57-4825-8DBE-C9B637C58D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A57DBE-A8DE-41BE-8C5C-C8AD940956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39994E-95E4-4C5E-B7E8-4488480D65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0E594B-B6BC-4978-91A4-D1208F1D0450}"/>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8" name="Footer Placeholder 7">
            <a:extLst>
              <a:ext uri="{FF2B5EF4-FFF2-40B4-BE49-F238E27FC236}">
                <a16:creationId xmlns:a16="http://schemas.microsoft.com/office/drawing/2014/main" id="{BD52FBAD-C97B-47B9-BC33-DF2BE577EA5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425A903-6542-46B0-B2BB-ED27E2CFD37D}"/>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1479520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C8EE8-240F-4D27-90D8-DB0801AB75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C293CC-1BD0-47EC-BBE2-877DB613D6DB}"/>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4" name="Footer Placeholder 3">
            <a:extLst>
              <a:ext uri="{FF2B5EF4-FFF2-40B4-BE49-F238E27FC236}">
                <a16:creationId xmlns:a16="http://schemas.microsoft.com/office/drawing/2014/main" id="{1FD1D842-C3AE-4051-90ED-BA1B75E5C11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2A9408E-0476-4482-B8C3-556ADC895CB7}"/>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4027887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9E47F9-C35F-410C-8CFD-F4AF1B9165D5}"/>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3" name="Footer Placeholder 2">
            <a:extLst>
              <a:ext uri="{FF2B5EF4-FFF2-40B4-BE49-F238E27FC236}">
                <a16:creationId xmlns:a16="http://schemas.microsoft.com/office/drawing/2014/main" id="{1C6FC42B-9531-4DAC-9A4A-291778DF8DE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4FA915E-9213-4074-BE13-C149D22E97B0}"/>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3750028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D1357-1608-4939-AD91-AE9BE1C88C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674D33-4FB9-4FF6-8DED-F44C836432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DEDD2E-7A0F-44FB-9E18-05EFE647A5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2F5099-2393-40D6-9119-6EEA1958E65C}"/>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6" name="Footer Placeholder 5">
            <a:extLst>
              <a:ext uri="{FF2B5EF4-FFF2-40B4-BE49-F238E27FC236}">
                <a16:creationId xmlns:a16="http://schemas.microsoft.com/office/drawing/2014/main" id="{08344A2A-5DC1-4D7F-84EE-6E39A6B5D0C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0BF455-4B9F-4B0E-AAA0-415F238C12E2}"/>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925555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FE789-E2AD-4E4D-BE9F-F3525F30F2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2F6BE3-E62F-4FA5-9048-64E487DFF7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2534C80-D537-4DAB-946C-37DE63DC65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38D9E-F5D5-49EB-8AA4-2D21FABD9C62}"/>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6" name="Footer Placeholder 5">
            <a:extLst>
              <a:ext uri="{FF2B5EF4-FFF2-40B4-BE49-F238E27FC236}">
                <a16:creationId xmlns:a16="http://schemas.microsoft.com/office/drawing/2014/main" id="{4B8CB291-BF10-4640-B7EC-7F1A7E554EA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2C05B2-EBEF-442C-A092-9130008D7448}"/>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9724060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755E7-6CC4-4E46-892C-6763501D9E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42560B-B0C4-45EF-BB92-4D108AA521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95310-39F7-4E5E-89A8-4DF9AB06A403}"/>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5" name="Footer Placeholder 4">
            <a:extLst>
              <a:ext uri="{FF2B5EF4-FFF2-40B4-BE49-F238E27FC236}">
                <a16:creationId xmlns:a16="http://schemas.microsoft.com/office/drawing/2014/main" id="{742E7CC3-1110-48EA-8890-5D3A3212E5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CB49C7-B5B1-40B8-9620-24F35A4A6400}"/>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3766198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D52BEE-D2CA-4694-AF23-77C5172539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CC747D-E289-447F-B980-264A62D97B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E97449-2D52-4066-90C1-4C77AA569D25}"/>
              </a:ext>
            </a:extLst>
          </p:cNvPr>
          <p:cNvSpPr>
            <a:spLocks noGrp="1"/>
          </p:cNvSpPr>
          <p:nvPr>
            <p:ph type="dt" sz="half" idx="10"/>
          </p:nvPr>
        </p:nvSpPr>
        <p:spPr/>
        <p:txBody>
          <a:bodyPr/>
          <a:lstStyle/>
          <a:p>
            <a:fld id="{8A1C4A71-F6B8-4A6F-A199-78F85CA234A6}" type="datetimeFigureOut">
              <a:rPr lang="en-US" smtClean="0"/>
              <a:t>4/9/2020</a:t>
            </a:fld>
            <a:endParaRPr lang="en-US" dirty="0"/>
          </a:p>
        </p:txBody>
      </p:sp>
      <p:sp>
        <p:nvSpPr>
          <p:cNvPr id="5" name="Footer Placeholder 4">
            <a:extLst>
              <a:ext uri="{FF2B5EF4-FFF2-40B4-BE49-F238E27FC236}">
                <a16:creationId xmlns:a16="http://schemas.microsoft.com/office/drawing/2014/main" id="{DEDADF0E-B82F-48D4-9255-6D408390E2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01AF88-4691-4473-BB64-60BB0F09BFDB}"/>
              </a:ext>
            </a:extLst>
          </p:cNvPr>
          <p:cNvSpPr>
            <a:spLocks noGrp="1"/>
          </p:cNvSpPr>
          <p:nvPr>
            <p:ph type="sldNum" sz="quarter" idx="12"/>
          </p:nvPr>
        </p:nvSpPr>
        <p:spPr/>
        <p:txBody>
          <a:bodyPr/>
          <a:lstStyle/>
          <a:p>
            <a:fld id="{79DE3D92-EA15-43FB-B289-B3345A29A486}" type="slidenum">
              <a:rPr lang="en-US" smtClean="0"/>
              <a:t>‹#›</a:t>
            </a:fld>
            <a:endParaRPr lang="en-US" dirty="0"/>
          </a:p>
        </p:txBody>
      </p:sp>
    </p:spTree>
    <p:extLst>
      <p:ext uri="{BB962C8B-B14F-4D97-AF65-F5344CB8AC3E}">
        <p14:creationId xmlns:p14="http://schemas.microsoft.com/office/powerpoint/2010/main" val="1638822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8" name="Picture 12">
            <a:extLst>
              <a:ext uri="{FF2B5EF4-FFF2-40B4-BE49-F238E27FC236}">
                <a16:creationId xmlns:a16="http://schemas.microsoft.com/office/drawing/2014/main" id="{F9245C5F-A897-485A-81B2-2FC8E15FE4D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03940" y="3667127"/>
            <a:ext cx="6088059" cy="319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4">
            <a:extLst>
              <a:ext uri="{FF2B5EF4-FFF2-40B4-BE49-F238E27FC236}">
                <a16:creationId xmlns:a16="http://schemas.microsoft.com/office/drawing/2014/main" id="{43FAD239-D662-4B4E-8770-A5911E26D99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5155" y="365081"/>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388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33775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2726F51A-8110-4C42-AABD-5C85D760AE1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8" name="Picture 18">
            <a:extLst>
              <a:ext uri="{FF2B5EF4-FFF2-40B4-BE49-F238E27FC236}">
                <a16:creationId xmlns:a16="http://schemas.microsoft.com/office/drawing/2014/main" id="{A3C74ABD-22DC-4512-BB9D-4EDDEF3A9A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98511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844446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4958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7436927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25922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9" name="Picture 17">
            <a:extLst>
              <a:ext uri="{FF2B5EF4-FFF2-40B4-BE49-F238E27FC236}">
                <a16:creationId xmlns:a16="http://schemas.microsoft.com/office/drawing/2014/main" id="{5E719239-4789-4513-97F6-C5AAC2B7B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FC4B364F-76F3-46FC-9B42-31DB5B948825}"/>
              </a:ext>
            </a:extLst>
          </p:cNvPr>
          <p:cNvCxnSpPr/>
          <p:nvPr/>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5" name="Picture 4">
            <a:extLst>
              <a:ext uri="{FF2B5EF4-FFF2-40B4-BE49-F238E27FC236}">
                <a16:creationId xmlns:a16="http://schemas.microsoft.com/office/drawing/2014/main" id="{DCF97225-67B2-4AE3-BACE-C9A3A6B219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5531"/>
          <a:stretch/>
        </p:blipFill>
        <p:spPr bwMode="auto">
          <a:xfrm>
            <a:off x="8148638" y="626124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9583480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B6E88DA-08B3-4377-88B4-9BAE224421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6114258" y="3662363"/>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944C646-F660-4AB7-85A1-C6D05B2B27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04733" y="3662363"/>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8069251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15438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6" name="Picture 5">
            <a:extLst>
              <a:ext uri="{FF2B5EF4-FFF2-40B4-BE49-F238E27FC236}">
                <a16:creationId xmlns:a16="http://schemas.microsoft.com/office/drawing/2014/main" id="{D5859478-1F2D-40CF-97C8-EC5E6E62A9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9942" y="5341807"/>
            <a:ext cx="3817245" cy="1247628"/>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0D52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704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83115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97578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162091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85535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0D5257"/>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3" name="Picture 12">
            <a:extLst>
              <a:ext uri="{FF2B5EF4-FFF2-40B4-BE49-F238E27FC236}">
                <a16:creationId xmlns:a16="http://schemas.microsoft.com/office/drawing/2014/main" id="{6487D507-E24A-4F3E-B72E-95532BA519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6767" y="3355416"/>
            <a:ext cx="3817245" cy="1247628"/>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13">
            <a:extLst>
              <a:ext uri="{FF2B5EF4-FFF2-40B4-BE49-F238E27FC236}">
                <a16:creationId xmlns:a16="http://schemas.microsoft.com/office/drawing/2014/main" id="{6806E132-150F-41E2-9DBF-5DFE53821E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46094"/>
          <a:stretch/>
        </p:blipFill>
        <p:spPr>
          <a:xfrm>
            <a:off x="8133137" y="5887091"/>
            <a:ext cx="3701739" cy="708917"/>
          </a:xfrm>
          <a:prstGeom prst="rect">
            <a:avLst/>
          </a:prstGeom>
        </p:spPr>
      </p:pic>
    </p:spTree>
    <p:extLst>
      <p:ext uri="{BB962C8B-B14F-4D97-AF65-F5344CB8AC3E}">
        <p14:creationId xmlns:p14="http://schemas.microsoft.com/office/powerpoint/2010/main" val="941926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E08970-1B77-40D1-A09D-A6AB8E6862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3D49B8-1E06-4631-B043-EB391511D0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727BF-107B-4F46-82F6-FDFA8998B6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C4A71-F6B8-4A6F-A199-78F85CA234A6}" type="datetimeFigureOut">
              <a:rPr lang="en-US" smtClean="0"/>
              <a:t>4/9/2020</a:t>
            </a:fld>
            <a:endParaRPr lang="en-US" dirty="0"/>
          </a:p>
        </p:txBody>
      </p:sp>
      <p:sp>
        <p:nvSpPr>
          <p:cNvPr id="5" name="Footer Placeholder 4">
            <a:extLst>
              <a:ext uri="{FF2B5EF4-FFF2-40B4-BE49-F238E27FC236}">
                <a16:creationId xmlns:a16="http://schemas.microsoft.com/office/drawing/2014/main" id="{C11811C3-8C94-4836-9BD1-4226228988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F6755A5-8C3C-49C2-9D6C-0CCFA63D66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E3D92-EA15-43FB-B289-B3345A29A486}" type="slidenum">
              <a:rPr lang="en-US" smtClean="0"/>
              <a:t>‹#›</a:t>
            </a:fld>
            <a:endParaRPr lang="en-US" dirty="0"/>
          </a:p>
        </p:txBody>
      </p:sp>
    </p:spTree>
    <p:extLst>
      <p:ext uri="{BB962C8B-B14F-4D97-AF65-F5344CB8AC3E}">
        <p14:creationId xmlns:p14="http://schemas.microsoft.com/office/powerpoint/2010/main" val="2096385498"/>
      </p:ext>
    </p:extLst>
  </p:cSld>
  <p:clrMap bg1="lt1" tx1="dk1" bg2="lt2" tx2="dk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 id="2147484673" r:id="rId10"/>
    <p:sldLayoutId id="2147484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A6020DE-CD89-41EA-9F44-47CAFB54DEDC}"/>
              </a:ext>
            </a:extLst>
          </p:cNvPr>
          <p:cNvCxnSpPr/>
          <p:nvPr/>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0C1F724-14C3-47C3-B523-2FD1D09C1DBD}"/>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Rectangle 8">
            <a:extLst>
              <a:ext uri="{FF2B5EF4-FFF2-40B4-BE49-F238E27FC236}">
                <a16:creationId xmlns:a16="http://schemas.microsoft.com/office/drawing/2014/main" id="{734B59EF-FC2F-4B38-BA99-3FE774657798}"/>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58023261"/>
      </p:ext>
    </p:extLst>
  </p:cSld>
  <p:clrMap bg1="dk2" tx1="lt1" bg2="dk1" tx2="lt2" accent1="accent1" accent2="accent2" accent3="accent3" accent4="accent4" accent5="accent5" accent6="accent6" hlink="hlink" folHlink="folHlink"/>
  <p:sldLayoutIdLst>
    <p:sldLayoutId id="2147484676" r:id="rId1"/>
    <p:sldLayoutId id="2147484677" r:id="rId2"/>
    <p:sldLayoutId id="2147484678" r:id="rId3"/>
    <p:sldLayoutId id="2147484679" r:id="rId4"/>
    <p:sldLayoutId id="2147484680" r:id="rId5"/>
    <p:sldLayoutId id="2147484681" r:id="rId6"/>
    <p:sldLayoutId id="2147484682" r:id="rId7"/>
    <p:sldLayoutId id="214748468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EBB8FE-888A-4409-A894-3E93771103D1}"/>
              </a:ext>
            </a:extLst>
          </p:cNvPr>
          <p:cNvCxnSpPr/>
          <p:nvPr userDrawn="1"/>
        </p:nvCxnSpPr>
        <p:spPr>
          <a:xfrm>
            <a:off x="1" y="6745288"/>
            <a:ext cx="12192000" cy="0"/>
          </a:xfrm>
          <a:prstGeom prst="line">
            <a:avLst/>
          </a:prstGeom>
          <a:ln w="19050">
            <a:solidFill>
              <a:srgbClr val="0D52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676213"/>
      </p:ext>
    </p:extLst>
  </p:cSld>
  <p:clrMap bg1="dk2" tx1="lt1" bg2="dk1" tx2="lt2" accent1="accent1" accent2="accent2" accent3="accent3" accent4="accent4" accent5="accent5" accent6="accent6" hlink="hlink" folHlink="folHlink"/>
  <p:sldLayoutIdLst>
    <p:sldLayoutId id="2147484685" r:id="rId1"/>
    <p:sldLayoutId id="2147484686" r:id="rId2"/>
    <p:sldLayoutId id="2147484687" r:id="rId3"/>
    <p:sldLayoutId id="2147484688" r:id="rId4"/>
    <p:sldLayoutId id="2147484689" r:id="rId5"/>
    <p:sldLayoutId id="2147484690" r:id="rId6"/>
    <p:sldLayoutId id="2147484691" r:id="rId7"/>
    <p:sldLayoutId id="214748469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www.clinicaloptions.com/internal-medicine"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a:spcBef>
                <a:spcPct val="0"/>
              </a:spcBef>
              <a:spcAft>
                <a:spcPct val="0"/>
              </a:spcAft>
            </a:pPr>
            <a:r>
              <a:rPr lang="en-US" dirty="0"/>
              <a:t>Christoph U. Correll, MD</a:t>
            </a:r>
            <a:endParaRPr lang="en-US" altLang="en-US" dirty="0"/>
          </a:p>
          <a:p>
            <a:pPr>
              <a:spcBef>
                <a:spcPct val="0"/>
              </a:spcBef>
              <a:spcAft>
                <a:spcPct val="0"/>
              </a:spcAft>
            </a:pPr>
            <a:r>
              <a:rPr lang="en-US" sz="1600" b="0" i="1" dirty="0"/>
              <a:t>Professor of Psychiatry and Molecular Medicine</a:t>
            </a:r>
            <a:br>
              <a:rPr lang="en-US" sz="1600" b="0" i="1" dirty="0"/>
            </a:br>
            <a:r>
              <a:rPr lang="en-US" sz="1600" b="0" dirty="0"/>
              <a:t>Psychiatry Research</a:t>
            </a:r>
            <a:br>
              <a:rPr lang="en-US" sz="1600" b="0" dirty="0"/>
            </a:br>
            <a:r>
              <a:rPr lang="en-US" sz="1600" b="0" dirty="0"/>
              <a:t>The Zucker School of Medicine at Hofstra/Northwell</a:t>
            </a:r>
            <a:br>
              <a:rPr lang="en-US" sz="1600" b="0" dirty="0"/>
            </a:br>
            <a:r>
              <a:rPr lang="en-US" sz="1600" b="0" dirty="0"/>
              <a:t>Hempstead, New York</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dirty="0"/>
              <a:t>Comorbidity Considerations in Major Depressive Disorder and Treatment Augmentation</a:t>
            </a:r>
            <a:endParaRPr lang="en-US" altLang="en-US" sz="4000" dirty="0"/>
          </a:p>
        </p:txBody>
      </p:sp>
      <p:sp>
        <p:nvSpPr>
          <p:cNvPr id="16" name="Text Box 21">
            <a:extLst>
              <a:ext uri="{FF2B5EF4-FFF2-40B4-BE49-F238E27FC236}">
                <a16:creationId xmlns:a16="http://schemas.microsoft.com/office/drawing/2014/main" id="{574D65F5-DA4B-402B-88E4-022ED24FE2C2}"/>
              </a:ext>
            </a:extLst>
          </p:cNvPr>
          <p:cNvSpPr txBox="1">
            <a:spLocks noChangeArrowheads="1"/>
          </p:cNvSpPr>
          <p:nvPr/>
        </p:nvSpPr>
        <p:spPr bwMode="auto">
          <a:xfrm>
            <a:off x="423864" y="6378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Otsuka and Lundbeck Alliance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DEEE8DF7-8D46-45D6-B009-BAE2BC98BCD0}"/>
              </a:ext>
            </a:extLst>
          </p:cNvPr>
          <p:cNvGrpSpPr/>
          <p:nvPr/>
        </p:nvGrpSpPr>
        <p:grpSpPr>
          <a:xfrm>
            <a:off x="4156075" y="3333382"/>
            <a:ext cx="3479671" cy="612835"/>
            <a:chOff x="4156075" y="3803650"/>
            <a:chExt cx="3479671" cy="612835"/>
          </a:xfrm>
        </p:grpSpPr>
        <p:pic>
          <p:nvPicPr>
            <p:cNvPr id="8" name="Picture 9">
              <a:extLst>
                <a:ext uri="{FF2B5EF4-FFF2-40B4-BE49-F238E27FC236}">
                  <a16:creationId xmlns:a16="http://schemas.microsoft.com/office/drawing/2014/main" id="{DBB0433C-BFEB-4886-81EA-9B9647F68C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4131" y="3803650"/>
              <a:ext cx="7937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fontScale="92500" lnSpcReduction="20000"/>
          </a:bodyPr>
          <a:lstStyle/>
          <a:p>
            <a:pPr marL="0" indent="0">
              <a:lnSpc>
                <a:spcPct val="110000"/>
              </a:lnSpc>
              <a:buClr>
                <a:schemeClr val="accent6"/>
              </a:buClr>
              <a:buNone/>
              <a:defRPr/>
            </a:pPr>
            <a:r>
              <a:rPr lang="en-US" dirty="0"/>
              <a:t>The </a:t>
            </a:r>
            <a:r>
              <a:rPr lang="en-US" b="1" i="1" dirty="0"/>
              <a:t>faculty</a:t>
            </a:r>
            <a:r>
              <a:rPr lang="en-US" dirty="0"/>
              <a:t> reported the following financial relationships or relationships to products or devices they or their spouse/life partner have with commercial interests related to the content of this CME/CE activity:</a:t>
            </a:r>
            <a:endParaRPr lang="en-US" sz="2600" b="1" dirty="0">
              <a:solidFill>
                <a:srgbClr val="E1471D"/>
              </a:solidFill>
            </a:endParaRPr>
          </a:p>
          <a:p>
            <a:pPr marL="0" indent="0">
              <a:lnSpc>
                <a:spcPct val="110000"/>
              </a:lnSpc>
              <a:buClr>
                <a:schemeClr val="accent6"/>
              </a:buClr>
              <a:buNone/>
              <a:defRPr/>
            </a:pPr>
            <a:r>
              <a:rPr lang="en-US" b="1" dirty="0">
                <a:solidFill>
                  <a:srgbClr val="E1471D"/>
                </a:solidFill>
              </a:rPr>
              <a:t>Christoph U. Correll, MD, </a:t>
            </a:r>
            <a:r>
              <a:rPr lang="en-US" dirty="0"/>
              <a:t>has disclosed that he has received funds for research support from Janssen/Johnson &amp; Johnson and Takeda; consulting fees from Acadia, Alkermes, Allergan, Angelini, </a:t>
            </a:r>
            <a:r>
              <a:rPr lang="en-US" dirty="0" err="1"/>
              <a:t>Axsome</a:t>
            </a:r>
            <a:r>
              <a:rPr lang="en-US" dirty="0"/>
              <a:t>, Gedeon Richter, Gerson Lehrman Group, </a:t>
            </a:r>
            <a:r>
              <a:rPr lang="en-US" dirty="0" err="1"/>
              <a:t>IntraCellular</a:t>
            </a:r>
            <a:r>
              <a:rPr lang="en-US" dirty="0"/>
              <a:t> Therapies, Janssen/Johnson &amp; Johnson, LB Pharma, Lundbeck, </a:t>
            </a:r>
            <a:r>
              <a:rPr lang="en-US" dirty="0" err="1"/>
              <a:t>MedAvante-ProPhase</a:t>
            </a:r>
            <a:r>
              <a:rPr lang="en-US" dirty="0"/>
              <a:t>, </a:t>
            </a:r>
            <a:r>
              <a:rPr lang="en-US" dirty="0" err="1"/>
              <a:t>Neurocrine</a:t>
            </a:r>
            <a:r>
              <a:rPr lang="en-US" dirty="0"/>
              <a:t>, </a:t>
            </a:r>
            <a:r>
              <a:rPr lang="en-US" dirty="0" err="1"/>
              <a:t>Noven</a:t>
            </a:r>
            <a:r>
              <a:rPr lang="en-US" dirty="0"/>
              <a:t>, Otsuka, Pfizer, </a:t>
            </a:r>
            <a:r>
              <a:rPr lang="en-US" dirty="0" err="1"/>
              <a:t>Recordati</a:t>
            </a:r>
            <a:r>
              <a:rPr lang="en-US" dirty="0"/>
              <a:t>, </a:t>
            </a:r>
            <a:r>
              <a:rPr lang="en-US" dirty="0" err="1"/>
              <a:t>Rovi</a:t>
            </a:r>
            <a:r>
              <a:rPr lang="en-US" dirty="0"/>
              <a:t>, Sumitomo Dainippon, Sunovion, Supernus, Takeda, and Teva; fees for non-CME/CE services from Alkermes, Allergan, Angelini, Gedeon Richter, Janssen/Johnson &amp; Johnson, Lundbeck, </a:t>
            </a:r>
            <a:r>
              <a:rPr lang="en-US" dirty="0" err="1"/>
              <a:t>MedAvante-ProPhase</a:t>
            </a:r>
            <a:r>
              <a:rPr lang="en-US" dirty="0"/>
              <a:t>, Otsuka, Pfizer, </a:t>
            </a:r>
            <a:r>
              <a:rPr lang="en-US" dirty="0" err="1"/>
              <a:t>Recordati</a:t>
            </a:r>
            <a:r>
              <a:rPr lang="en-US" dirty="0"/>
              <a:t>, Sumitomo Dainippon, Sunovion, and Takeda.</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Straight Arrow Connector 32">
            <a:extLst>
              <a:ext uri="{FF2B5EF4-FFF2-40B4-BE49-F238E27FC236}">
                <a16:creationId xmlns:a16="http://schemas.microsoft.com/office/drawing/2014/main" id="{71710E03-E293-4F70-A960-0311E5E7BD32}"/>
              </a:ext>
            </a:extLst>
          </p:cNvPr>
          <p:cNvCxnSpPr>
            <a:cxnSpLocks/>
            <a:stCxn id="86" idx="2"/>
            <a:endCxn id="14" idx="0"/>
          </p:cNvCxnSpPr>
          <p:nvPr/>
        </p:nvCxnSpPr>
        <p:spPr bwMode="auto">
          <a:xfrm flipH="1">
            <a:off x="9220746" y="2240594"/>
            <a:ext cx="338489" cy="3072020"/>
          </a:xfrm>
          <a:prstGeom prst="straightConnector1">
            <a:avLst/>
          </a:prstGeom>
          <a:noFill/>
          <a:ln w="28575" cap="flat" cmpd="sng" algn="ctr">
            <a:solidFill>
              <a:schemeClr val="bg1"/>
            </a:solidFill>
            <a:prstDash val="solid"/>
            <a:round/>
            <a:headEnd type="none" w="med" len="med"/>
            <a:tailEnd type="triangle"/>
          </a:ln>
          <a:effectLst/>
        </p:spPr>
      </p:cxnSp>
      <p:sp>
        <p:nvSpPr>
          <p:cNvPr id="319495" name="Title 1">
            <a:extLst>
              <a:ext uri="{FF2B5EF4-FFF2-40B4-BE49-F238E27FC236}">
                <a16:creationId xmlns:a16="http://schemas.microsoft.com/office/drawing/2014/main" id="{FF175444-AAE2-4CB8-B155-67395C422753}"/>
              </a:ext>
            </a:extLst>
          </p:cNvPr>
          <p:cNvSpPr>
            <a:spLocks noGrp="1" noChangeArrowheads="1"/>
          </p:cNvSpPr>
          <p:nvPr>
            <p:ph type="title"/>
          </p:nvPr>
        </p:nvSpPr>
        <p:spPr>
          <a:xfrm>
            <a:off x="609759" y="238127"/>
            <a:ext cx="10872444" cy="1103313"/>
          </a:xfrm>
        </p:spPr>
        <p:txBody>
          <a:bodyPr/>
          <a:lstStyle/>
          <a:p>
            <a:r>
              <a:rPr lang="en-US" altLang="en-US" dirty="0"/>
              <a:t>Pathophysiology of Depression</a:t>
            </a:r>
          </a:p>
        </p:txBody>
      </p:sp>
      <p:sp>
        <p:nvSpPr>
          <p:cNvPr id="7" name="Text Box 23">
            <a:extLst>
              <a:ext uri="{FF2B5EF4-FFF2-40B4-BE49-F238E27FC236}">
                <a16:creationId xmlns:a16="http://schemas.microsoft.com/office/drawing/2014/main" id="{7AF3FD69-BFF8-4C5E-B70F-3D1FB8F6D43C}"/>
              </a:ext>
            </a:extLst>
          </p:cNvPr>
          <p:cNvSpPr txBox="1">
            <a:spLocks noChangeArrowheads="1"/>
          </p:cNvSpPr>
          <p:nvPr/>
        </p:nvSpPr>
        <p:spPr bwMode="auto">
          <a:xfrm>
            <a:off x="719138" y="1592136"/>
            <a:ext cx="4356486" cy="646331"/>
          </a:xfrm>
          <a:prstGeom prst="rect">
            <a:avLst/>
          </a:prstGeom>
          <a:solidFill>
            <a:schemeClr val="bg2">
              <a:lumMod val="20000"/>
              <a:lumOff val="80000"/>
            </a:schemeClr>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Childhood adversity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Socioeconomic disadvantage</a:t>
            </a:r>
          </a:p>
        </p:txBody>
      </p:sp>
      <p:sp>
        <p:nvSpPr>
          <p:cNvPr id="9" name="Text Box 23">
            <a:extLst>
              <a:ext uri="{FF2B5EF4-FFF2-40B4-BE49-F238E27FC236}">
                <a16:creationId xmlns:a16="http://schemas.microsoft.com/office/drawing/2014/main" id="{6F9E7E6E-E057-4A88-93D1-0F94419B070E}"/>
              </a:ext>
            </a:extLst>
          </p:cNvPr>
          <p:cNvSpPr txBox="1">
            <a:spLocks noChangeArrowheads="1"/>
          </p:cNvSpPr>
          <p:nvPr/>
        </p:nvSpPr>
        <p:spPr bwMode="auto">
          <a:xfrm>
            <a:off x="4725703" y="2572989"/>
            <a:ext cx="1972985" cy="369332"/>
          </a:xfrm>
          <a:prstGeom prst="rect">
            <a:avLst/>
          </a:prstGeom>
          <a:solidFill>
            <a:schemeClr val="accent6"/>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Stress</a:t>
            </a:r>
          </a:p>
        </p:txBody>
      </p:sp>
      <p:sp>
        <p:nvSpPr>
          <p:cNvPr id="10" name="Text Box 23">
            <a:extLst>
              <a:ext uri="{FF2B5EF4-FFF2-40B4-BE49-F238E27FC236}">
                <a16:creationId xmlns:a16="http://schemas.microsoft.com/office/drawing/2014/main" id="{5E8F4EBC-A452-4568-975E-9C731A50ABD8}"/>
              </a:ext>
            </a:extLst>
          </p:cNvPr>
          <p:cNvSpPr txBox="1">
            <a:spLocks noChangeArrowheads="1"/>
          </p:cNvSpPr>
          <p:nvPr/>
        </p:nvSpPr>
        <p:spPr bwMode="auto">
          <a:xfrm>
            <a:off x="959055" y="3610397"/>
            <a:ext cx="3177511" cy="369332"/>
          </a:xfrm>
          <a:prstGeom prst="rect">
            <a:avLst/>
          </a:prstGeom>
          <a:solidFill>
            <a:schemeClr val="accent3"/>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CV risk</a:t>
            </a:r>
          </a:p>
        </p:txBody>
      </p:sp>
      <p:sp>
        <p:nvSpPr>
          <p:cNvPr id="12" name="Text Box 23">
            <a:extLst>
              <a:ext uri="{FF2B5EF4-FFF2-40B4-BE49-F238E27FC236}">
                <a16:creationId xmlns:a16="http://schemas.microsoft.com/office/drawing/2014/main" id="{8D160839-23AE-4B9A-8512-56E034DE4E08}"/>
              </a:ext>
            </a:extLst>
          </p:cNvPr>
          <p:cNvSpPr txBox="1">
            <a:spLocks noChangeArrowheads="1"/>
          </p:cNvSpPr>
          <p:nvPr/>
        </p:nvSpPr>
        <p:spPr bwMode="auto">
          <a:xfrm>
            <a:off x="1276495" y="5312614"/>
            <a:ext cx="2170284" cy="369332"/>
          </a:xfrm>
          <a:prstGeom prst="rect">
            <a:avLst/>
          </a:prstGeom>
          <a:solidFill>
            <a:schemeClr val="bg2">
              <a:lumMod val="20000"/>
              <a:lumOff val="80000"/>
            </a:schemeClr>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Neurodegeneration</a:t>
            </a:r>
          </a:p>
        </p:txBody>
      </p:sp>
      <p:sp>
        <p:nvSpPr>
          <p:cNvPr id="13" name="Text Box 23">
            <a:extLst>
              <a:ext uri="{FF2B5EF4-FFF2-40B4-BE49-F238E27FC236}">
                <a16:creationId xmlns:a16="http://schemas.microsoft.com/office/drawing/2014/main" id="{F07C1AB8-20EE-4588-B6BD-C82C9ACD5E50}"/>
              </a:ext>
            </a:extLst>
          </p:cNvPr>
          <p:cNvSpPr txBox="1">
            <a:spLocks noChangeArrowheads="1"/>
          </p:cNvSpPr>
          <p:nvPr/>
        </p:nvSpPr>
        <p:spPr bwMode="auto">
          <a:xfrm>
            <a:off x="7621106" y="3621282"/>
            <a:ext cx="3329918" cy="369332"/>
          </a:xfrm>
          <a:prstGeom prst="rect">
            <a:avLst/>
          </a:prstGeom>
          <a:solidFill>
            <a:schemeClr val="accent4"/>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Obesity, diabetes, carbohydrates</a:t>
            </a:r>
          </a:p>
        </p:txBody>
      </p:sp>
      <p:sp>
        <p:nvSpPr>
          <p:cNvPr id="14" name="Text Box 23">
            <a:extLst>
              <a:ext uri="{FF2B5EF4-FFF2-40B4-BE49-F238E27FC236}">
                <a16:creationId xmlns:a16="http://schemas.microsoft.com/office/drawing/2014/main" id="{C151783E-4BA6-4BCF-BC6C-0CA4E67E1DF8}"/>
              </a:ext>
            </a:extLst>
          </p:cNvPr>
          <p:cNvSpPr txBox="1">
            <a:spLocks noChangeArrowheads="1"/>
          </p:cNvSpPr>
          <p:nvPr/>
        </p:nvSpPr>
        <p:spPr bwMode="auto">
          <a:xfrm>
            <a:off x="8135604" y="5312614"/>
            <a:ext cx="2170284" cy="369332"/>
          </a:xfrm>
          <a:prstGeom prst="rect">
            <a:avLst/>
          </a:prstGeom>
          <a:solidFill>
            <a:schemeClr val="bg2">
              <a:lumMod val="20000"/>
              <a:lumOff val="80000"/>
            </a:schemeClr>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Inflammation</a:t>
            </a:r>
          </a:p>
        </p:txBody>
      </p:sp>
      <p:sp>
        <p:nvSpPr>
          <p:cNvPr id="4" name="TextBox 3">
            <a:extLst>
              <a:ext uri="{FF2B5EF4-FFF2-40B4-BE49-F238E27FC236}">
                <a16:creationId xmlns:a16="http://schemas.microsoft.com/office/drawing/2014/main" id="{C5EC5668-0C98-41CD-826C-20B15F513D90}"/>
              </a:ext>
            </a:extLst>
          </p:cNvPr>
          <p:cNvSpPr txBox="1"/>
          <p:nvPr/>
        </p:nvSpPr>
        <p:spPr bwMode="auto">
          <a:xfrm>
            <a:off x="4843709" y="3184026"/>
            <a:ext cx="1736974" cy="1200329"/>
          </a:xfrm>
          <a:prstGeom prst="rect">
            <a:avLst/>
          </a:prstGeom>
          <a:solidFill>
            <a:schemeClr val="accent6">
              <a:lumMod val="20000"/>
              <a:lumOff val="80000"/>
            </a:schemeClr>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Cortisol, norepinephrine, vasopressin, aldosterone</a:t>
            </a:r>
          </a:p>
        </p:txBody>
      </p:sp>
      <p:sp>
        <p:nvSpPr>
          <p:cNvPr id="6" name="Oval 5">
            <a:extLst>
              <a:ext uri="{FF2B5EF4-FFF2-40B4-BE49-F238E27FC236}">
                <a16:creationId xmlns:a16="http://schemas.microsoft.com/office/drawing/2014/main" id="{A29A3575-31DE-47D9-AE8B-33B0EE3BD5EE}"/>
              </a:ext>
            </a:extLst>
          </p:cNvPr>
          <p:cNvSpPr/>
          <p:nvPr/>
        </p:nvSpPr>
        <p:spPr bwMode="auto">
          <a:xfrm>
            <a:off x="4555661" y="4691901"/>
            <a:ext cx="2471061" cy="1200329"/>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Depression</a:t>
            </a:r>
          </a:p>
        </p:txBody>
      </p:sp>
      <p:cxnSp>
        <p:nvCxnSpPr>
          <p:cNvPr id="17" name="Straight Arrow Connector 16">
            <a:extLst>
              <a:ext uri="{FF2B5EF4-FFF2-40B4-BE49-F238E27FC236}">
                <a16:creationId xmlns:a16="http://schemas.microsoft.com/office/drawing/2014/main" id="{C4248549-38CD-439C-B022-C4296891F70F}"/>
              </a:ext>
            </a:extLst>
          </p:cNvPr>
          <p:cNvCxnSpPr>
            <a:cxnSpLocks/>
            <a:stCxn id="7" idx="2"/>
            <a:endCxn id="9" idx="1"/>
          </p:cNvCxnSpPr>
          <p:nvPr/>
        </p:nvCxnSpPr>
        <p:spPr bwMode="auto">
          <a:xfrm>
            <a:off x="2897381" y="2238467"/>
            <a:ext cx="1828322" cy="519188"/>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F93F17FB-4F9D-4D8B-AB1C-5F8C43F80316}"/>
              </a:ext>
            </a:extLst>
          </p:cNvPr>
          <p:cNvCxnSpPr>
            <a:cxnSpLocks/>
            <a:stCxn id="7" idx="2"/>
            <a:endCxn id="10" idx="0"/>
          </p:cNvCxnSpPr>
          <p:nvPr/>
        </p:nvCxnSpPr>
        <p:spPr bwMode="auto">
          <a:xfrm flipH="1">
            <a:off x="2547811" y="2238467"/>
            <a:ext cx="349570" cy="137193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9915DBB6-903F-4969-B94B-DAB814A31B1B}"/>
              </a:ext>
            </a:extLst>
          </p:cNvPr>
          <p:cNvCxnSpPr>
            <a:cxnSpLocks/>
            <a:stCxn id="9" idx="1"/>
            <a:endCxn id="10" idx="0"/>
          </p:cNvCxnSpPr>
          <p:nvPr/>
        </p:nvCxnSpPr>
        <p:spPr bwMode="auto">
          <a:xfrm flipH="1">
            <a:off x="2547811" y="2757655"/>
            <a:ext cx="2177892" cy="852742"/>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63D32D47-368B-481E-BE34-B7CA36578991}"/>
              </a:ext>
            </a:extLst>
          </p:cNvPr>
          <p:cNvCxnSpPr>
            <a:stCxn id="4" idx="1"/>
            <a:endCxn id="10" idx="3"/>
          </p:cNvCxnSpPr>
          <p:nvPr/>
        </p:nvCxnSpPr>
        <p:spPr bwMode="auto">
          <a:xfrm flipH="1">
            <a:off x="4136566" y="3784191"/>
            <a:ext cx="707143" cy="10872"/>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9DE86C58-2828-4317-98B6-A16ED707907C}"/>
              </a:ext>
            </a:extLst>
          </p:cNvPr>
          <p:cNvCxnSpPr>
            <a:stCxn id="9" idx="2"/>
            <a:endCxn id="4" idx="0"/>
          </p:cNvCxnSpPr>
          <p:nvPr/>
        </p:nvCxnSpPr>
        <p:spPr bwMode="auto">
          <a:xfrm>
            <a:off x="5712196" y="2942321"/>
            <a:ext cx="0" cy="241705"/>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EF00B544-5A96-4199-9417-91C27C613736}"/>
              </a:ext>
            </a:extLst>
          </p:cNvPr>
          <p:cNvCxnSpPr>
            <a:stCxn id="9" idx="3"/>
            <a:endCxn id="13" idx="0"/>
          </p:cNvCxnSpPr>
          <p:nvPr/>
        </p:nvCxnSpPr>
        <p:spPr bwMode="auto">
          <a:xfrm>
            <a:off x="6698688" y="2757655"/>
            <a:ext cx="2587377" cy="86362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5BD49408-C04C-41F7-B182-76E36E9A8582}"/>
              </a:ext>
            </a:extLst>
          </p:cNvPr>
          <p:cNvCxnSpPr>
            <a:cxnSpLocks/>
            <a:stCxn id="86" idx="2"/>
            <a:endCxn id="13" idx="0"/>
          </p:cNvCxnSpPr>
          <p:nvPr/>
        </p:nvCxnSpPr>
        <p:spPr bwMode="auto">
          <a:xfrm flipH="1">
            <a:off x="9286065" y="2240594"/>
            <a:ext cx="273170" cy="1380688"/>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6244BE1A-3301-43B5-847F-62D2A7210F86}"/>
              </a:ext>
            </a:extLst>
          </p:cNvPr>
          <p:cNvCxnSpPr>
            <a:stCxn id="4" idx="3"/>
            <a:endCxn id="13" idx="1"/>
          </p:cNvCxnSpPr>
          <p:nvPr/>
        </p:nvCxnSpPr>
        <p:spPr bwMode="auto">
          <a:xfrm>
            <a:off x="6580683" y="3784191"/>
            <a:ext cx="1040423" cy="21757"/>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9BF94B2F-732E-4190-8B62-46CDF6DE4680}"/>
              </a:ext>
            </a:extLst>
          </p:cNvPr>
          <p:cNvCxnSpPr>
            <a:cxnSpLocks/>
            <a:stCxn id="13" idx="2"/>
            <a:endCxn id="6" idx="7"/>
          </p:cNvCxnSpPr>
          <p:nvPr/>
        </p:nvCxnSpPr>
        <p:spPr bwMode="auto">
          <a:xfrm flipH="1">
            <a:off x="6664843" y="3990614"/>
            <a:ext cx="2621222" cy="877071"/>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0720CF6B-3550-4FDF-8C09-A8FB3717A88C}"/>
              </a:ext>
            </a:extLst>
          </p:cNvPr>
          <p:cNvCxnSpPr>
            <a:stCxn id="14" idx="1"/>
            <a:endCxn id="6" idx="6"/>
          </p:cNvCxnSpPr>
          <p:nvPr/>
        </p:nvCxnSpPr>
        <p:spPr bwMode="auto">
          <a:xfrm flipH="1" flipV="1">
            <a:off x="7026722" y="5292066"/>
            <a:ext cx="1108882" cy="20521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EFD30939-EC19-43CE-93BB-1172D290C1EF}"/>
              </a:ext>
            </a:extLst>
          </p:cNvPr>
          <p:cNvCxnSpPr>
            <a:stCxn id="10" idx="2"/>
            <a:endCxn id="6" idx="1"/>
          </p:cNvCxnSpPr>
          <p:nvPr/>
        </p:nvCxnSpPr>
        <p:spPr bwMode="auto">
          <a:xfrm>
            <a:off x="2547811" y="3979729"/>
            <a:ext cx="2369729" cy="887956"/>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6DABA8B3-4C7A-4373-B726-D7D82A9617AB}"/>
              </a:ext>
            </a:extLst>
          </p:cNvPr>
          <p:cNvCxnSpPr>
            <a:stCxn id="12" idx="3"/>
            <a:endCxn id="6" idx="2"/>
          </p:cNvCxnSpPr>
          <p:nvPr/>
        </p:nvCxnSpPr>
        <p:spPr bwMode="auto">
          <a:xfrm flipV="1">
            <a:off x="3446779" y="5292066"/>
            <a:ext cx="1108882" cy="205214"/>
          </a:xfrm>
          <a:prstGeom prst="straightConnector1">
            <a:avLst/>
          </a:prstGeom>
          <a:noFill/>
          <a:ln w="28575" cap="flat" cmpd="sng" algn="ctr">
            <a:solidFill>
              <a:schemeClr val="bg1"/>
            </a:solidFill>
            <a:prstDash val="solid"/>
            <a:round/>
            <a:headEnd type="none" w="med" len="med"/>
            <a:tailEnd type="triangle"/>
          </a:ln>
          <a:effectLst/>
        </p:spPr>
      </p:cxnSp>
      <p:sp>
        <p:nvSpPr>
          <p:cNvPr id="86" name="Text Box 23">
            <a:extLst>
              <a:ext uri="{FF2B5EF4-FFF2-40B4-BE49-F238E27FC236}">
                <a16:creationId xmlns:a16="http://schemas.microsoft.com/office/drawing/2014/main" id="{83BCDAA0-DCE9-455B-B7F4-89846485467D}"/>
              </a:ext>
            </a:extLst>
          </p:cNvPr>
          <p:cNvSpPr txBox="1">
            <a:spLocks noChangeArrowheads="1"/>
          </p:cNvSpPr>
          <p:nvPr/>
        </p:nvSpPr>
        <p:spPr bwMode="auto">
          <a:xfrm>
            <a:off x="7359856" y="1594263"/>
            <a:ext cx="4398758" cy="646331"/>
          </a:xfrm>
          <a:prstGeom prst="rect">
            <a:avLst/>
          </a:prstGeom>
          <a:solidFill>
            <a:schemeClr val="bg2">
              <a:lumMod val="20000"/>
              <a:lumOff val="80000"/>
            </a:schemeClr>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Sedentary lifestyle, poor diet and self-care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Smoking, substance misuse</a:t>
            </a:r>
          </a:p>
        </p:txBody>
      </p:sp>
      <p:sp>
        <p:nvSpPr>
          <p:cNvPr id="97" name="TextBox 96">
            <a:extLst>
              <a:ext uri="{FF2B5EF4-FFF2-40B4-BE49-F238E27FC236}">
                <a16:creationId xmlns:a16="http://schemas.microsoft.com/office/drawing/2014/main" id="{AC920084-C84E-4E8D-995B-06C0C2824593}"/>
              </a:ext>
            </a:extLst>
          </p:cNvPr>
          <p:cNvSpPr txBox="1"/>
          <p:nvPr/>
        </p:nvSpPr>
        <p:spPr>
          <a:xfrm>
            <a:off x="422709" y="6374717"/>
            <a:ext cx="7621833" cy="276999"/>
          </a:xfrm>
          <a:prstGeom prst="rect">
            <a:avLst/>
          </a:prstGeom>
          <a:noFill/>
        </p:spPr>
        <p:txBody>
          <a:bodyPr wrap="square" rtlCol="0">
            <a:spAutoFit/>
          </a:bodyPr>
          <a:lstStyle/>
          <a:p>
            <a:pPr lvl="0">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Adapted from Katon. Biol Psychiatry. 2003;54:216</a:t>
            </a:r>
            <a:r>
              <a:rPr lang="en-US" sz="1200" b="0" dirty="0">
                <a:solidFill>
                  <a:srgbClr val="455560"/>
                </a:solidFill>
                <a:latin typeface="Calibri" panose="020F0502020204030204" pitchFamily="34" charset="0"/>
              </a:rPr>
              <a:t>. Adapted from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Lang. Cell Physiol Biochem. 2013;31:761. </a:t>
            </a:r>
          </a:p>
        </p:txBody>
      </p:sp>
    </p:spTree>
    <p:extLst>
      <p:ext uri="{BB962C8B-B14F-4D97-AF65-F5344CB8AC3E}">
        <p14:creationId xmlns:p14="http://schemas.microsoft.com/office/powerpoint/2010/main" val="3398571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1D5E3CC-651C-43BC-9A95-D9EF9EEB4B30}"/>
              </a:ext>
            </a:extLst>
          </p:cNvPr>
          <p:cNvSpPr>
            <a:spLocks noGrp="1" noChangeArrowheads="1"/>
          </p:cNvSpPr>
          <p:nvPr>
            <p:ph type="title"/>
          </p:nvPr>
        </p:nvSpPr>
        <p:spPr/>
        <p:txBody>
          <a:bodyPr/>
          <a:lstStyle/>
          <a:p>
            <a:r>
              <a:rPr lang="en-US" altLang="en-US" dirty="0"/>
              <a:t>MDD Is Common in Chronic Diseases</a:t>
            </a:r>
          </a:p>
        </p:txBody>
      </p:sp>
      <p:grpSp>
        <p:nvGrpSpPr>
          <p:cNvPr id="83" name="Group 1">
            <a:extLst>
              <a:ext uri="{FF2B5EF4-FFF2-40B4-BE49-F238E27FC236}">
                <a16:creationId xmlns:a16="http://schemas.microsoft.com/office/drawing/2014/main" id="{76961F45-3D18-4DCD-8064-5A2AB074076A}"/>
              </a:ext>
            </a:extLst>
          </p:cNvPr>
          <p:cNvGrpSpPr>
            <a:grpSpLocks/>
          </p:cNvGrpSpPr>
          <p:nvPr/>
        </p:nvGrpSpPr>
        <p:grpSpPr bwMode="auto">
          <a:xfrm>
            <a:off x="9392911" y="6213768"/>
            <a:ext cx="2488502" cy="449064"/>
            <a:chOff x="9602074" y="3550251"/>
            <a:chExt cx="2488502" cy="449257"/>
          </a:xfrm>
        </p:grpSpPr>
        <p:pic>
          <p:nvPicPr>
            <p:cNvPr id="84" name="Picture 83">
              <a:extLst>
                <a:ext uri="{FF2B5EF4-FFF2-40B4-BE49-F238E27FC236}">
                  <a16:creationId xmlns:a16="http://schemas.microsoft.com/office/drawing/2014/main" id="{77F9352A-D772-4118-AA80-69977E055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5" name="Rectangle 8">
              <a:extLst>
                <a:ext uri="{FF2B5EF4-FFF2-40B4-BE49-F238E27FC236}">
                  <a16:creationId xmlns:a16="http://schemas.microsoft.com/office/drawing/2014/main" id="{6568AB10-B27F-4B07-83C4-A203CB22A7E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4" name="Group 155">
            <a:extLst>
              <a:ext uri="{FF2B5EF4-FFF2-40B4-BE49-F238E27FC236}">
                <a16:creationId xmlns:a16="http://schemas.microsoft.com/office/drawing/2014/main" id="{96DCB023-D21C-4F48-97DB-E57F5E4A9500}"/>
              </a:ext>
            </a:extLst>
          </p:cNvPr>
          <p:cNvGraphicFramePr>
            <a:graphicFrameLocks/>
          </p:cNvGraphicFramePr>
          <p:nvPr>
            <p:extLst>
              <p:ext uri="{D42A27DB-BD31-4B8C-83A1-F6EECF244321}">
                <p14:modId xmlns:p14="http://schemas.microsoft.com/office/powerpoint/2010/main" val="1914617706"/>
              </p:ext>
            </p:extLst>
          </p:nvPr>
        </p:nvGraphicFramePr>
        <p:xfrm>
          <a:off x="719137" y="1600200"/>
          <a:ext cx="10763065" cy="3567132"/>
        </p:xfrm>
        <a:graphic>
          <a:graphicData uri="http://schemas.openxmlformats.org/drawingml/2006/table">
            <a:tbl>
              <a:tblPr/>
              <a:tblGrid>
                <a:gridCol w="5396976">
                  <a:extLst>
                    <a:ext uri="{9D8B030D-6E8A-4147-A177-3AD203B41FA5}">
                      <a16:colId xmlns:a16="http://schemas.microsoft.com/office/drawing/2014/main" val="2029021329"/>
                    </a:ext>
                  </a:extLst>
                </a:gridCol>
                <a:gridCol w="5366089">
                  <a:extLst>
                    <a:ext uri="{9D8B030D-6E8A-4147-A177-3AD203B41FA5}">
                      <a16:colId xmlns:a16="http://schemas.microsoft.com/office/drawing/2014/main" val="20001"/>
                    </a:ext>
                  </a:extLst>
                </a:gridCol>
              </a:tblGrid>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Chronic Disease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altLang="en-US" sz="2000" b="1" i="0" u="none" strike="noStrike" kern="1200" cap="none" normalizeH="0" baseline="0" dirty="0">
                          <a:ln>
                            <a:noFill/>
                          </a:ln>
                          <a:solidFill>
                            <a:schemeClr val="tx1"/>
                          </a:solidFill>
                          <a:effectLst/>
                          <a:latin typeface="Calibri" panose="020F0502020204030204" pitchFamily="34" charset="0"/>
                          <a:ea typeface="+mn-ea"/>
                          <a:cs typeface="+mn-cs"/>
                        </a:rPr>
                        <a:t>Prevalence of MDD, %</a:t>
                      </a:r>
                      <a:endParaRPr kumimoji="0" lang="en-US" sz="20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None (general US population)</a:t>
                      </a:r>
                      <a:r>
                        <a:rPr lang="en-US" altLang="en-US" sz="2000" b="0" baseline="30000" dirty="0">
                          <a:solidFill>
                            <a:schemeClr val="bg1"/>
                          </a:solidFill>
                          <a:latin typeface="Calibri" panose="020F0502020204030204" pitchFamily="34" charset="0"/>
                          <a:cs typeface="Calibri" panose="020F0502020204030204" pitchFamily="34" charset="0"/>
                        </a:rPr>
                        <a:t>[1]</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2000" b="0" dirty="0">
                          <a:solidFill>
                            <a:schemeClr val="bg1"/>
                          </a:solidFill>
                          <a:latin typeface="Calibri" panose="020F0502020204030204" pitchFamily="34" charset="0"/>
                          <a:cs typeface="Calibri" panose="020F0502020204030204" pitchFamily="34" charset="0"/>
                        </a:rPr>
                        <a:t>7</a:t>
                      </a:r>
                      <a:endParaRPr lang="en-US" altLang="en-US" sz="2000" b="0" baseline="30000" dirty="0">
                        <a:solidFill>
                          <a:schemeClr val="bg1"/>
                        </a:solidFill>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dirty="0">
                          <a:solidFill>
                            <a:schemeClr val="bg1"/>
                          </a:solidFill>
                          <a:latin typeface="Calibri" panose="020F0502020204030204" pitchFamily="34" charset="0"/>
                        </a:rPr>
                        <a:t>Alzheimer disease</a:t>
                      </a:r>
                      <a:r>
                        <a:rPr lang="en-US" sz="2000" b="0" baseline="30000" dirty="0">
                          <a:solidFill>
                            <a:schemeClr val="bg1"/>
                          </a:solidFill>
                          <a:latin typeface="Calibri" panose="020F0502020204030204" pitchFamily="34" charset="0"/>
                        </a:rPr>
                        <a:t>[2]</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ClrTx/>
                        <a:buFontTx/>
                        <a:buNone/>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04404312"/>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Cardiovascular</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ClrTx/>
                        <a:buFontTx/>
                        <a:buNone/>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57878767"/>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Diabetes</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ClrTx/>
                        <a:buFontTx/>
                        <a:buNone/>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51886028"/>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Coronary heart disease</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ClrTx/>
                        <a:buFontTx/>
                        <a:buNone/>
                      </a:pPr>
                      <a:r>
                        <a:rPr lang="en-US" altLang="en-US" sz="2000" dirty="0">
                          <a:solidFill>
                            <a:schemeClr val="bg1"/>
                          </a:solidFill>
                          <a:latin typeface="Calibri" panose="020F0502020204030204" pitchFamily="34" charset="0"/>
                          <a:cs typeface="Calibri" panose="020F0502020204030204" pitchFamily="34" charset="0"/>
                        </a:rPr>
                        <a:t>18-45</a:t>
                      </a:r>
                      <a:endPar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4867488"/>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Cancer</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ClrTx/>
                        <a:buFontTx/>
                        <a:buNone/>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39191633"/>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Parkinson disease</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indent="0" algn="ctr">
                        <a:buClrTx/>
                        <a:buFontTx/>
                        <a:buNone/>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54717086"/>
                  </a:ext>
                </a:extLst>
              </a:tr>
              <a:tr h="2149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Stroke</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indent="0" algn="ctr">
                        <a:buClrTx/>
                        <a:buFontTx/>
                        <a:buNone/>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4592266"/>
                  </a:ext>
                </a:extLst>
              </a:tr>
            </a:tbl>
          </a:graphicData>
        </a:graphic>
      </p:graphicFrame>
      <p:sp>
        <p:nvSpPr>
          <p:cNvPr id="76" name="Text Box 11">
            <a:extLst>
              <a:ext uri="{FF2B5EF4-FFF2-40B4-BE49-F238E27FC236}">
                <a16:creationId xmlns:a16="http://schemas.microsoft.com/office/drawing/2014/main" id="{0FFEF2AF-3076-41FA-B286-E5BEC36C204A}"/>
              </a:ext>
            </a:extLst>
          </p:cNvPr>
          <p:cNvSpPr txBox="1">
            <a:spLocks noChangeArrowheads="1"/>
          </p:cNvSpPr>
          <p:nvPr/>
        </p:nvSpPr>
        <p:spPr bwMode="auto">
          <a:xfrm>
            <a:off x="414339" y="6404207"/>
            <a:ext cx="92876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2"/>
                </a:solidFill>
                <a:latin typeface="Calibri" panose="020F0502020204030204" pitchFamily="34" charset="0"/>
              </a:rPr>
              <a:t>1. APA. DSM-5. 2013. 2. CDC. Issue Brief 2012.3. Teply. Prog Cardiovasc Dis. 2016;58:514. 4. Towfighi. Stroke. 2017;48:e30.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CV Risk in MDD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p:txBody>
          <a:bodyPr/>
          <a:lstStyle/>
          <a:p>
            <a:r>
              <a:rPr lang="en-US" altLang="en-US" sz="2600" dirty="0"/>
              <a:t>MDD is an independent risk factor for cardiovascular mortality</a:t>
            </a:r>
          </a:p>
          <a:p>
            <a:pPr lvl="1"/>
            <a:r>
              <a:rPr lang="en-US" altLang="en-US" sz="2400" dirty="0"/>
              <a:t>Affects up to 30% of outpatients with coronary heart disease</a:t>
            </a:r>
            <a:r>
              <a:rPr lang="en-US" altLang="en-US" sz="2400" baseline="30000" dirty="0"/>
              <a:t>[1]</a:t>
            </a:r>
          </a:p>
          <a:p>
            <a:pPr lvl="1"/>
            <a:r>
              <a:rPr lang="en-US" altLang="en-US" sz="2400" dirty="0"/>
              <a:t>Affects up to 50% of those undergoing coronary artery bypass surgery</a:t>
            </a:r>
            <a:r>
              <a:rPr lang="en-US" altLang="en-US" sz="2400" baseline="30000" dirty="0"/>
              <a:t>[1]</a:t>
            </a:r>
          </a:p>
          <a:p>
            <a:pPr lvl="1"/>
            <a:r>
              <a:rPr lang="en-US" altLang="en-US" sz="2400" dirty="0"/>
              <a:t>Occurs in ~20% of patients hospitalized for ACS, MI, or UA</a:t>
            </a:r>
            <a:r>
              <a:rPr lang="en-US" altLang="en-US" sz="2400" baseline="30000" dirty="0"/>
              <a:t>[2]</a:t>
            </a:r>
            <a:endParaRPr lang="en-US" altLang="en-US" dirty="0"/>
          </a:p>
          <a:p>
            <a:endParaRPr lang="en-US" altLang="en-US" dirty="0"/>
          </a:p>
          <a:p>
            <a:pPr lvl="1"/>
            <a:endParaRPr lang="en-US" altLang="en-US" dirty="0"/>
          </a:p>
          <a:p>
            <a:pPr lvl="1"/>
            <a:endParaRPr lang="en-US" altLang="en-US" dirty="0"/>
          </a:p>
          <a:p>
            <a:pPr lvl="1"/>
            <a:endParaRPr lang="en-US" altLang="en-US" dirty="0"/>
          </a:p>
          <a:p>
            <a:pPr lvl="1"/>
            <a:endParaRPr lang="en-US" altLang="en-US" dirty="0"/>
          </a:p>
          <a:p>
            <a:pPr lvl="4"/>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4816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Brown. </a:t>
            </a:r>
            <a:r>
              <a:rPr kumimoji="0" lang="nl-N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CNS Drugs. 2009;23:583. 2. Lichtman. Circulation. 2014;129:1350. 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Lupinno. Arch Gen Psychiatry. 2010;67:220.</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Meng. J Hypertens. 2012;30:842. 5. Mezuk. Diabetes Care. 2008;31:2383. 6. Cuijpers. Am J Psychiatry. 2014;171:453.</a:t>
            </a:r>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155">
            <a:extLst>
              <a:ext uri="{FF2B5EF4-FFF2-40B4-BE49-F238E27FC236}">
                <a16:creationId xmlns:a16="http://schemas.microsoft.com/office/drawing/2014/main" id="{8AD51041-E524-4014-AED8-F1AF8CFBB8CA}"/>
              </a:ext>
            </a:extLst>
          </p:cNvPr>
          <p:cNvGraphicFramePr>
            <a:graphicFrameLocks/>
          </p:cNvGraphicFramePr>
          <p:nvPr>
            <p:extLst>
              <p:ext uri="{D42A27DB-BD31-4B8C-83A1-F6EECF244321}">
                <p14:modId xmlns:p14="http://schemas.microsoft.com/office/powerpoint/2010/main" val="1465720954"/>
              </p:ext>
            </p:extLst>
          </p:nvPr>
        </p:nvGraphicFramePr>
        <p:xfrm>
          <a:off x="6465212" y="1600200"/>
          <a:ext cx="5002888" cy="1981740"/>
        </p:xfrm>
        <a:graphic>
          <a:graphicData uri="http://schemas.openxmlformats.org/drawingml/2006/table">
            <a:tbl>
              <a:tblPr/>
              <a:tblGrid>
                <a:gridCol w="2221588">
                  <a:extLst>
                    <a:ext uri="{9D8B030D-6E8A-4147-A177-3AD203B41FA5}">
                      <a16:colId xmlns:a16="http://schemas.microsoft.com/office/drawing/2014/main" val="20000"/>
                    </a:ext>
                  </a:extLst>
                </a:gridCol>
                <a:gridCol w="2781300">
                  <a:extLst>
                    <a:ext uri="{9D8B030D-6E8A-4147-A177-3AD203B41FA5}">
                      <a16:colId xmlns:a16="http://schemas.microsoft.com/office/drawing/2014/main" val="20001"/>
                    </a:ext>
                  </a:extLst>
                </a:gridCol>
              </a:tblGrid>
              <a:tr h="1646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CV Risk Factor </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Relative Risk in MDD</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61653998"/>
                  </a:ext>
                </a:extLst>
              </a:tr>
              <a:tr h="1646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Obesity</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7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Hypertension</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3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Diabetes</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53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Overall mortality</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[6]</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51886028"/>
                  </a:ext>
                </a:extLst>
              </a:tr>
            </a:tbl>
          </a:graphicData>
        </a:graphic>
      </p:graphicFrame>
    </p:spTree>
    <p:extLst>
      <p:ext uri="{BB962C8B-B14F-4D97-AF65-F5344CB8AC3E}">
        <p14:creationId xmlns:p14="http://schemas.microsoft.com/office/powerpoint/2010/main" val="3559852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pitchFamily="34" charset="0"/>
              </a:rPr>
              <a:t>CV Risk in MDD: Cross-sectional Studies</a:t>
            </a:r>
          </a:p>
        </p:txBody>
      </p:sp>
      <p:sp>
        <p:nvSpPr>
          <p:cNvPr id="5" name="Content Placeholder 4">
            <a:extLst>
              <a:ext uri="{FF2B5EF4-FFF2-40B4-BE49-F238E27FC236}">
                <a16:creationId xmlns:a16="http://schemas.microsoft.com/office/drawing/2014/main" id="{705AA2A9-CA16-49C7-8394-6B567E8CFA59}"/>
              </a:ext>
            </a:extLst>
          </p:cNvPr>
          <p:cNvSpPr>
            <a:spLocks noGrp="1"/>
          </p:cNvSpPr>
          <p:nvPr>
            <p:ph idx="1"/>
          </p:nvPr>
        </p:nvSpPr>
        <p:spPr>
          <a:xfrm>
            <a:off x="641900" y="1492439"/>
            <a:ext cx="10877529" cy="371646"/>
          </a:xfrm>
        </p:spPr>
        <p:txBody>
          <a:bodyPr/>
          <a:lstStyle/>
          <a:p>
            <a:r>
              <a:rPr lang="en-US" sz="2400" dirty="0"/>
              <a:t>Meta-analysis of published studies of patients with severe mental illness</a:t>
            </a:r>
          </a:p>
        </p:txBody>
      </p:sp>
      <p:sp>
        <p:nvSpPr>
          <p:cNvPr id="11" name="TextBox 10">
            <a:extLst>
              <a:ext uri="{FF2B5EF4-FFF2-40B4-BE49-F238E27FC236}">
                <a16:creationId xmlns:a16="http://schemas.microsoft.com/office/drawing/2014/main" id="{242FCA76-3736-4E30-BBB4-1F8EFDDC4297}"/>
              </a:ext>
            </a:extLst>
          </p:cNvPr>
          <p:cNvSpPr txBox="1"/>
          <p:nvPr/>
        </p:nvSpPr>
        <p:spPr bwMode="auto">
          <a:xfrm>
            <a:off x="596232" y="2403864"/>
            <a:ext cx="2556014"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Disorder</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Cardiovascular disease</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Coronary heart disease</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Cerebrovascular disease</a:t>
            </a:r>
          </a:p>
        </p:txBody>
      </p:sp>
      <p:sp>
        <p:nvSpPr>
          <p:cNvPr id="13" name="TextBox 12">
            <a:extLst>
              <a:ext uri="{FF2B5EF4-FFF2-40B4-BE49-F238E27FC236}">
                <a16:creationId xmlns:a16="http://schemas.microsoft.com/office/drawing/2014/main" id="{35D20852-E0CE-40CA-8BF5-7E964D61F76F}"/>
              </a:ext>
            </a:extLst>
          </p:cNvPr>
          <p:cNvSpPr txBox="1"/>
          <p:nvPr/>
        </p:nvSpPr>
        <p:spPr bwMode="auto">
          <a:xfrm>
            <a:off x="2267427" y="2394339"/>
            <a:ext cx="2006637"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Studies, 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4" name="TextBox 13">
            <a:extLst>
              <a:ext uri="{FF2B5EF4-FFF2-40B4-BE49-F238E27FC236}">
                <a16:creationId xmlns:a16="http://schemas.microsoft.com/office/drawing/2014/main" id="{D3C73473-10F2-4B4E-ACAB-6ACE99E41B7C}"/>
              </a:ext>
            </a:extLst>
          </p:cNvPr>
          <p:cNvSpPr txBox="1"/>
          <p:nvPr/>
        </p:nvSpPr>
        <p:spPr bwMode="auto">
          <a:xfrm>
            <a:off x="8520698" y="2524675"/>
            <a:ext cx="2253329" cy="198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OR (95% CI)</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1.75 (1.36-2.26)</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2.52 (1.81-3.52)</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 (0.96-2.78)</a:t>
            </a:r>
          </a:p>
        </p:txBody>
      </p:sp>
      <p:sp>
        <p:nvSpPr>
          <p:cNvPr id="17" name="TextBox 16">
            <a:extLst>
              <a:ext uri="{FF2B5EF4-FFF2-40B4-BE49-F238E27FC236}">
                <a16:creationId xmlns:a16="http://schemas.microsoft.com/office/drawing/2014/main" id="{42E85C63-B132-4B67-A305-689F0C253A53}"/>
              </a:ext>
            </a:extLst>
          </p:cNvPr>
          <p:cNvSpPr txBox="1"/>
          <p:nvPr/>
        </p:nvSpPr>
        <p:spPr bwMode="auto">
          <a:xfrm>
            <a:off x="10624246" y="2524675"/>
            <a:ext cx="1020283" cy="198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 .001</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 .001</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19" name="TextBox 18">
            <a:extLst>
              <a:ext uri="{FF2B5EF4-FFF2-40B4-BE49-F238E27FC236}">
                <a16:creationId xmlns:a16="http://schemas.microsoft.com/office/drawing/2014/main" id="{98687717-C579-45FD-9AF1-DCC1DC695DFD}"/>
              </a:ext>
            </a:extLst>
          </p:cNvPr>
          <p:cNvSpPr txBox="1"/>
          <p:nvPr/>
        </p:nvSpPr>
        <p:spPr bwMode="auto">
          <a:xfrm>
            <a:off x="4686665" y="5928453"/>
            <a:ext cx="19082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Odds</a:t>
            </a:r>
          </a:p>
        </p:txBody>
      </p:sp>
      <p:sp>
        <p:nvSpPr>
          <p:cNvPr id="20" name="TextBox 19">
            <a:extLst>
              <a:ext uri="{FF2B5EF4-FFF2-40B4-BE49-F238E27FC236}">
                <a16:creationId xmlns:a16="http://schemas.microsoft.com/office/drawing/2014/main" id="{87CC4648-BE3A-4D82-92FA-0FE2A2B82E9A}"/>
              </a:ext>
            </a:extLst>
          </p:cNvPr>
          <p:cNvSpPr txBox="1"/>
          <p:nvPr/>
        </p:nvSpPr>
        <p:spPr bwMode="auto">
          <a:xfrm>
            <a:off x="6701151" y="5928453"/>
            <a:ext cx="18232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Increased Odds</a:t>
            </a:r>
          </a:p>
        </p:txBody>
      </p:sp>
      <p:cxnSp>
        <p:nvCxnSpPr>
          <p:cNvPr id="21" name="Straight Connector 20">
            <a:extLst>
              <a:ext uri="{FF2B5EF4-FFF2-40B4-BE49-F238E27FC236}">
                <a16:creationId xmlns:a16="http://schemas.microsoft.com/office/drawing/2014/main" id="{11D2CD56-4B56-4814-9DAF-7B0D48153856}"/>
              </a:ext>
            </a:extLst>
          </p:cNvPr>
          <p:cNvCxnSpPr>
            <a:cxnSpLocks/>
          </p:cNvCxnSpPr>
          <p:nvPr/>
        </p:nvCxnSpPr>
        <p:spPr bwMode="auto">
          <a:xfrm>
            <a:off x="4712940" y="5405023"/>
            <a:ext cx="3790499"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6B1ED2BA-D59E-47B7-A038-36341C037623}"/>
              </a:ext>
            </a:extLst>
          </p:cNvPr>
          <p:cNvSpPr txBox="1"/>
          <p:nvPr/>
        </p:nvSpPr>
        <p:spPr bwMode="auto">
          <a:xfrm>
            <a:off x="4367486" y="5490688"/>
            <a:ext cx="6383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24" name="TextBox 23">
            <a:extLst>
              <a:ext uri="{FF2B5EF4-FFF2-40B4-BE49-F238E27FC236}">
                <a16:creationId xmlns:a16="http://schemas.microsoft.com/office/drawing/2014/main" id="{34D5D8CC-EEC0-4C29-9A18-D823C699F3B7}"/>
              </a:ext>
            </a:extLst>
          </p:cNvPr>
          <p:cNvSpPr txBox="1"/>
          <p:nvPr/>
        </p:nvSpPr>
        <p:spPr bwMode="auto">
          <a:xfrm>
            <a:off x="6368052" y="549068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5" name="TextBox 24">
            <a:extLst>
              <a:ext uri="{FF2B5EF4-FFF2-40B4-BE49-F238E27FC236}">
                <a16:creationId xmlns:a16="http://schemas.microsoft.com/office/drawing/2014/main" id="{CF798C46-64DA-4C1D-A189-1364BF2FF53E}"/>
              </a:ext>
            </a:extLst>
          </p:cNvPr>
          <p:cNvSpPr txBox="1"/>
          <p:nvPr/>
        </p:nvSpPr>
        <p:spPr bwMode="auto">
          <a:xfrm>
            <a:off x="8266876" y="547163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cxnSp>
        <p:nvCxnSpPr>
          <p:cNvPr id="33" name="Straight Connector 32">
            <a:extLst>
              <a:ext uri="{FF2B5EF4-FFF2-40B4-BE49-F238E27FC236}">
                <a16:creationId xmlns:a16="http://schemas.microsoft.com/office/drawing/2014/main" id="{1E348E6C-3B9C-44C1-BDAF-B6DEAF9C32BD}"/>
              </a:ext>
            </a:extLst>
          </p:cNvPr>
          <p:cNvCxnSpPr/>
          <p:nvPr/>
        </p:nvCxnSpPr>
        <p:spPr bwMode="auto">
          <a:xfrm>
            <a:off x="618323" y="2918333"/>
            <a:ext cx="1088136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799FC70-36BF-4695-AEE2-7DF72FB7868A}"/>
              </a:ext>
            </a:extLst>
          </p:cNvPr>
          <p:cNvCxnSpPr>
            <a:cxnSpLocks/>
          </p:cNvCxnSpPr>
          <p:nvPr/>
        </p:nvCxnSpPr>
        <p:spPr bwMode="auto">
          <a:xfrm>
            <a:off x="6612863" y="2918333"/>
            <a:ext cx="0" cy="2468113"/>
          </a:xfrm>
          <a:prstGeom prst="line">
            <a:avLst/>
          </a:prstGeom>
          <a:noFill/>
          <a:ln w="28575" cap="flat" cmpd="sng" algn="ctr">
            <a:solidFill>
              <a:schemeClr val="bg1"/>
            </a:solidFill>
            <a:prstDash val="sysDot"/>
            <a:round/>
            <a:headEnd type="none" w="med" len="med"/>
            <a:tailEnd type="none" w="med" len="med"/>
          </a:ln>
          <a:effectLst/>
        </p:spPr>
      </p:cxnSp>
      <p:sp>
        <p:nvSpPr>
          <p:cNvPr id="52" name="Rectangle 51">
            <a:extLst>
              <a:ext uri="{FF2B5EF4-FFF2-40B4-BE49-F238E27FC236}">
                <a16:creationId xmlns:a16="http://schemas.microsoft.com/office/drawing/2014/main" id="{8E90638D-2CA2-4DCF-B81A-BB84251FD475}"/>
              </a:ext>
            </a:extLst>
          </p:cNvPr>
          <p:cNvSpPr/>
          <p:nvPr/>
        </p:nvSpPr>
        <p:spPr bwMode="auto">
          <a:xfrm>
            <a:off x="7242740" y="3179432"/>
            <a:ext cx="150879" cy="15377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CB40EBFC-ECC0-48E3-AD5F-0A3B4D680CE3}"/>
              </a:ext>
            </a:extLst>
          </p:cNvPr>
          <p:cNvGrpSpPr/>
          <p:nvPr/>
        </p:nvGrpSpPr>
        <p:grpSpPr>
          <a:xfrm>
            <a:off x="7003465" y="3166464"/>
            <a:ext cx="830366" cy="183728"/>
            <a:chOff x="6777351" y="3159508"/>
            <a:chExt cx="981893" cy="198944"/>
          </a:xfrm>
        </p:grpSpPr>
        <p:cxnSp>
          <p:nvCxnSpPr>
            <p:cNvPr id="51" name="Straight Connector 50">
              <a:extLst>
                <a:ext uri="{FF2B5EF4-FFF2-40B4-BE49-F238E27FC236}">
                  <a16:creationId xmlns:a16="http://schemas.microsoft.com/office/drawing/2014/main" id="{4E5EAB51-0AE6-47C6-8563-8D955C1B5446}"/>
                </a:ext>
              </a:extLst>
            </p:cNvPr>
            <p:cNvCxnSpPr>
              <a:cxnSpLocks/>
            </p:cNvCxnSpPr>
            <p:nvPr/>
          </p:nvCxnSpPr>
          <p:spPr bwMode="auto">
            <a:xfrm>
              <a:off x="6777351" y="3260427"/>
              <a:ext cx="981893" cy="0"/>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077E960-7121-4944-AF45-BAC78646E33C}"/>
                </a:ext>
              </a:extLst>
            </p:cNvPr>
            <p:cNvCxnSpPr/>
            <p:nvPr/>
          </p:nvCxnSpPr>
          <p:spPr bwMode="auto">
            <a:xfrm>
              <a:off x="6777351" y="3163567"/>
              <a:ext cx="0" cy="194885"/>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40A5CCA-E199-4E16-8669-ACB098097817}"/>
                </a:ext>
              </a:extLst>
            </p:cNvPr>
            <p:cNvCxnSpPr/>
            <p:nvPr/>
          </p:nvCxnSpPr>
          <p:spPr bwMode="auto">
            <a:xfrm>
              <a:off x="7754741" y="3159508"/>
              <a:ext cx="0" cy="194885"/>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1">
            <a:extLst>
              <a:ext uri="{FF2B5EF4-FFF2-40B4-BE49-F238E27FC236}">
                <a16:creationId xmlns:a16="http://schemas.microsoft.com/office/drawing/2014/main" id="{86D29B0F-149F-42B8-8B03-8FF35ED2D3E8}"/>
              </a:ext>
            </a:extLst>
          </p:cNvPr>
          <p:cNvGrpSpPr>
            <a:grpSpLocks/>
          </p:cNvGrpSpPr>
          <p:nvPr/>
        </p:nvGrpSpPr>
        <p:grpSpPr bwMode="auto">
          <a:xfrm>
            <a:off x="9392911" y="6213768"/>
            <a:ext cx="2488502" cy="449064"/>
            <a:chOff x="9602074" y="3550251"/>
            <a:chExt cx="2488502" cy="449257"/>
          </a:xfrm>
        </p:grpSpPr>
        <p:pic>
          <p:nvPicPr>
            <p:cNvPr id="77" name="Picture 76">
              <a:extLst>
                <a:ext uri="{FF2B5EF4-FFF2-40B4-BE49-F238E27FC236}">
                  <a16:creationId xmlns:a16="http://schemas.microsoft.com/office/drawing/2014/main" id="{9B7A8A32-C8F6-422E-B341-9091664184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8" name="Rectangle 8">
              <a:extLst>
                <a:ext uri="{FF2B5EF4-FFF2-40B4-BE49-F238E27FC236}">
                  <a16:creationId xmlns:a16="http://schemas.microsoft.com/office/drawing/2014/main" id="{A4CE0DB2-EA12-4686-9D66-FF207B9E1F3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9" name="TextBox 78">
            <a:extLst>
              <a:ext uri="{FF2B5EF4-FFF2-40B4-BE49-F238E27FC236}">
                <a16:creationId xmlns:a16="http://schemas.microsoft.com/office/drawing/2014/main" id="{DFBEBDAF-9019-4E34-8482-D913BCF36F6C}"/>
              </a:ext>
            </a:extLst>
          </p:cNvPr>
          <p:cNvSpPr txBox="1"/>
          <p:nvPr/>
        </p:nvSpPr>
        <p:spPr>
          <a:xfrm>
            <a:off x="422710" y="6374717"/>
            <a:ext cx="51816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Correll</a:t>
            </a:r>
            <a:r>
              <a:rPr kumimoji="0" lang="en-US" altLang="ja-JP"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World Psychiatry. 2017;16:163. </a:t>
            </a:r>
          </a:p>
        </p:txBody>
      </p:sp>
      <p:sp>
        <p:nvSpPr>
          <p:cNvPr id="93" name="TextBox 92">
            <a:extLst>
              <a:ext uri="{FF2B5EF4-FFF2-40B4-BE49-F238E27FC236}">
                <a16:creationId xmlns:a16="http://schemas.microsoft.com/office/drawing/2014/main" id="{2488F8B9-D7A6-498B-9C6C-E10F285F63F1}"/>
              </a:ext>
            </a:extLst>
          </p:cNvPr>
          <p:cNvSpPr txBox="1"/>
          <p:nvPr/>
        </p:nvSpPr>
        <p:spPr bwMode="auto">
          <a:xfrm>
            <a:off x="5414724" y="5490688"/>
            <a:ext cx="5084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94" name="TextBox 93">
            <a:extLst>
              <a:ext uri="{FF2B5EF4-FFF2-40B4-BE49-F238E27FC236}">
                <a16:creationId xmlns:a16="http://schemas.microsoft.com/office/drawing/2014/main" id="{76E58271-59C8-405D-9837-1DAEF095773A}"/>
              </a:ext>
            </a:extLst>
          </p:cNvPr>
          <p:cNvSpPr txBox="1"/>
          <p:nvPr/>
        </p:nvSpPr>
        <p:spPr bwMode="auto">
          <a:xfrm>
            <a:off x="7303609" y="547163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5" name="TextBox 94">
            <a:extLst>
              <a:ext uri="{FF2B5EF4-FFF2-40B4-BE49-F238E27FC236}">
                <a16:creationId xmlns:a16="http://schemas.microsoft.com/office/drawing/2014/main" id="{78DE4E44-D1C1-4321-8320-C54859EB675F}"/>
              </a:ext>
            </a:extLst>
          </p:cNvPr>
          <p:cNvSpPr txBox="1"/>
          <p:nvPr/>
        </p:nvSpPr>
        <p:spPr bwMode="auto">
          <a:xfrm>
            <a:off x="3541057" y="2394338"/>
            <a:ext cx="1851492"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MDD</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7050</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6323</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656</a:t>
            </a:r>
          </a:p>
        </p:txBody>
      </p:sp>
      <p:sp>
        <p:nvSpPr>
          <p:cNvPr id="96" name="TextBox 95">
            <a:extLst>
              <a:ext uri="{FF2B5EF4-FFF2-40B4-BE49-F238E27FC236}">
                <a16:creationId xmlns:a16="http://schemas.microsoft.com/office/drawing/2014/main" id="{6069EDBB-1D14-40D2-A6B2-AFCFD2A9FF3E}"/>
              </a:ext>
            </a:extLst>
          </p:cNvPr>
          <p:cNvSpPr txBox="1"/>
          <p:nvPr/>
        </p:nvSpPr>
        <p:spPr bwMode="auto">
          <a:xfrm>
            <a:off x="4651400" y="2394339"/>
            <a:ext cx="1851492"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Controls</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43,570</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41,822</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349</a:t>
            </a:r>
          </a:p>
        </p:txBody>
      </p:sp>
      <p:sp>
        <p:nvSpPr>
          <p:cNvPr id="97" name="TextBox 96">
            <a:extLst>
              <a:ext uri="{FF2B5EF4-FFF2-40B4-BE49-F238E27FC236}">
                <a16:creationId xmlns:a16="http://schemas.microsoft.com/office/drawing/2014/main" id="{8830BEF8-0922-479B-A61F-F025AF206772}"/>
              </a:ext>
            </a:extLst>
          </p:cNvPr>
          <p:cNvSpPr txBox="1"/>
          <p:nvPr/>
        </p:nvSpPr>
        <p:spPr bwMode="auto">
          <a:xfrm>
            <a:off x="4109103" y="2118655"/>
            <a:ext cx="1851492"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Participants, N</a:t>
            </a:r>
          </a:p>
        </p:txBody>
      </p:sp>
      <p:cxnSp>
        <p:nvCxnSpPr>
          <p:cNvPr id="7" name="Straight Connector 6">
            <a:extLst>
              <a:ext uri="{FF2B5EF4-FFF2-40B4-BE49-F238E27FC236}">
                <a16:creationId xmlns:a16="http://schemas.microsoft.com/office/drawing/2014/main" id="{A3DB1A61-EAB2-4AAB-9132-51C70851D430}"/>
              </a:ext>
            </a:extLst>
          </p:cNvPr>
          <p:cNvCxnSpPr>
            <a:cxnSpLocks/>
          </p:cNvCxnSpPr>
          <p:nvPr/>
        </p:nvCxnSpPr>
        <p:spPr bwMode="auto">
          <a:xfrm>
            <a:off x="3951213" y="2525262"/>
            <a:ext cx="2036641" cy="0"/>
          </a:xfrm>
          <a:prstGeom prst="line">
            <a:avLst/>
          </a:prstGeom>
          <a:noFill/>
          <a:ln w="28575" cap="flat" cmpd="sng" algn="ctr">
            <a:solidFill>
              <a:schemeClr val="bg1"/>
            </a:solidFill>
            <a:prstDash val="solid"/>
            <a:round/>
            <a:headEnd type="none" w="med" len="med"/>
            <a:tailEnd type="none" w="med" len="med"/>
          </a:ln>
          <a:effectLst/>
        </p:spPr>
      </p:cxnSp>
      <p:grpSp>
        <p:nvGrpSpPr>
          <p:cNvPr id="3" name="Group 2">
            <a:extLst>
              <a:ext uri="{FF2B5EF4-FFF2-40B4-BE49-F238E27FC236}">
                <a16:creationId xmlns:a16="http://schemas.microsoft.com/office/drawing/2014/main" id="{3839B620-4F55-42E9-991F-D4553049BAB2}"/>
              </a:ext>
            </a:extLst>
          </p:cNvPr>
          <p:cNvGrpSpPr/>
          <p:nvPr/>
        </p:nvGrpSpPr>
        <p:grpSpPr>
          <a:xfrm>
            <a:off x="4722042" y="5405023"/>
            <a:ext cx="3781397" cy="93559"/>
            <a:chOff x="4722042" y="5405023"/>
            <a:chExt cx="3781397" cy="93559"/>
          </a:xfrm>
        </p:grpSpPr>
        <p:cxnSp>
          <p:nvCxnSpPr>
            <p:cNvPr id="44" name="Straight Connector 43">
              <a:extLst>
                <a:ext uri="{FF2B5EF4-FFF2-40B4-BE49-F238E27FC236}">
                  <a16:creationId xmlns:a16="http://schemas.microsoft.com/office/drawing/2014/main" id="{7292AD40-64B0-43F6-A35A-14B1F1FE3043}"/>
                </a:ext>
              </a:extLst>
            </p:cNvPr>
            <p:cNvCxnSpPr/>
            <p:nvPr/>
          </p:nvCxnSpPr>
          <p:spPr bwMode="auto">
            <a:xfrm>
              <a:off x="4722042" y="5405023"/>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5ACBD80-6CD4-4CA3-B92D-659057E85AF5}"/>
                </a:ext>
              </a:extLst>
            </p:cNvPr>
            <p:cNvCxnSpPr/>
            <p:nvPr/>
          </p:nvCxnSpPr>
          <p:spPr bwMode="auto">
            <a:xfrm>
              <a:off x="6612740" y="5405023"/>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0B4B1AF-F66A-436B-B21A-F35D046920B0}"/>
                </a:ext>
              </a:extLst>
            </p:cNvPr>
            <p:cNvCxnSpPr/>
            <p:nvPr/>
          </p:nvCxnSpPr>
          <p:spPr bwMode="auto">
            <a:xfrm>
              <a:off x="8503439" y="5405023"/>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ACF4651-7F0D-463B-8A74-334CA5E8B49F}"/>
                </a:ext>
              </a:extLst>
            </p:cNvPr>
            <p:cNvCxnSpPr/>
            <p:nvPr/>
          </p:nvCxnSpPr>
          <p:spPr bwMode="auto">
            <a:xfrm>
              <a:off x="5667391" y="5412857"/>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9873373-141A-415C-A17A-216CE19ADED2}"/>
                </a:ext>
              </a:extLst>
            </p:cNvPr>
            <p:cNvCxnSpPr/>
            <p:nvPr/>
          </p:nvCxnSpPr>
          <p:spPr bwMode="auto">
            <a:xfrm>
              <a:off x="7558089" y="5412857"/>
              <a:ext cx="0" cy="85725"/>
            </a:xfrm>
            <a:prstGeom prst="line">
              <a:avLst/>
            </a:prstGeom>
            <a:noFill/>
            <a:ln w="28575" cap="flat" cmpd="sng" algn="ctr">
              <a:solidFill>
                <a:schemeClr val="bg1"/>
              </a:solidFill>
              <a:prstDash val="solid"/>
              <a:round/>
              <a:headEnd type="none" w="med" len="med"/>
              <a:tailEnd type="none" w="med" len="med"/>
            </a:ln>
            <a:effectLst/>
          </p:spPr>
        </p:cxnSp>
      </p:grpSp>
      <p:sp>
        <p:nvSpPr>
          <p:cNvPr id="68" name="Rectangle 67">
            <a:extLst>
              <a:ext uri="{FF2B5EF4-FFF2-40B4-BE49-F238E27FC236}">
                <a16:creationId xmlns:a16="http://schemas.microsoft.com/office/drawing/2014/main" id="{E62266AE-A44E-45FA-84C9-D691105D9D11}"/>
              </a:ext>
            </a:extLst>
          </p:cNvPr>
          <p:cNvSpPr/>
          <p:nvPr/>
        </p:nvSpPr>
        <p:spPr bwMode="auto">
          <a:xfrm>
            <a:off x="7733361" y="3686335"/>
            <a:ext cx="150879" cy="15377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9" name="Group 68">
            <a:extLst>
              <a:ext uri="{FF2B5EF4-FFF2-40B4-BE49-F238E27FC236}">
                <a16:creationId xmlns:a16="http://schemas.microsoft.com/office/drawing/2014/main" id="{0617025A-3FB2-4880-8359-AD6EA72414F6}"/>
              </a:ext>
            </a:extLst>
          </p:cNvPr>
          <p:cNvGrpSpPr/>
          <p:nvPr/>
        </p:nvGrpSpPr>
        <p:grpSpPr>
          <a:xfrm>
            <a:off x="7463689" y="3671873"/>
            <a:ext cx="830364" cy="183728"/>
            <a:chOff x="6777351" y="3159508"/>
            <a:chExt cx="981893" cy="198944"/>
          </a:xfrm>
        </p:grpSpPr>
        <p:cxnSp>
          <p:nvCxnSpPr>
            <p:cNvPr id="70" name="Straight Connector 69">
              <a:extLst>
                <a:ext uri="{FF2B5EF4-FFF2-40B4-BE49-F238E27FC236}">
                  <a16:creationId xmlns:a16="http://schemas.microsoft.com/office/drawing/2014/main" id="{3CF0E4DA-BB97-4AEA-92F9-E6B3445E4007}"/>
                </a:ext>
              </a:extLst>
            </p:cNvPr>
            <p:cNvCxnSpPr>
              <a:cxnSpLocks/>
            </p:cNvCxnSpPr>
            <p:nvPr/>
          </p:nvCxnSpPr>
          <p:spPr bwMode="auto">
            <a:xfrm>
              <a:off x="6777351" y="3260427"/>
              <a:ext cx="981893" cy="0"/>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B6BBF90-93BB-49E7-86B5-E7BF9E64C241}"/>
                </a:ext>
              </a:extLst>
            </p:cNvPr>
            <p:cNvCxnSpPr/>
            <p:nvPr/>
          </p:nvCxnSpPr>
          <p:spPr bwMode="auto">
            <a:xfrm>
              <a:off x="6777351" y="3163567"/>
              <a:ext cx="0" cy="194885"/>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EB48D79-BDA6-4171-84A3-040B67AEBB93}"/>
                </a:ext>
              </a:extLst>
            </p:cNvPr>
            <p:cNvCxnSpPr/>
            <p:nvPr/>
          </p:nvCxnSpPr>
          <p:spPr bwMode="auto">
            <a:xfrm>
              <a:off x="7754741" y="3159508"/>
              <a:ext cx="0" cy="194885"/>
            </a:xfrm>
            <a:prstGeom prst="line">
              <a:avLst/>
            </a:prstGeom>
            <a:noFill/>
            <a:ln w="28575" cap="flat" cmpd="sng" algn="ctr">
              <a:solidFill>
                <a:schemeClr val="accent1"/>
              </a:solidFill>
              <a:prstDash val="solid"/>
              <a:round/>
              <a:headEnd type="none" w="med" len="med"/>
              <a:tailEnd type="none" w="med" len="med"/>
            </a:ln>
            <a:effectLst/>
          </p:spPr>
        </p:cxnSp>
      </p:grpSp>
      <p:sp>
        <p:nvSpPr>
          <p:cNvPr id="74" name="Rectangle 73">
            <a:extLst>
              <a:ext uri="{FF2B5EF4-FFF2-40B4-BE49-F238E27FC236}">
                <a16:creationId xmlns:a16="http://schemas.microsoft.com/office/drawing/2014/main" id="{3CEA78E7-C1A6-4DD7-B8E0-47E8D740ED88}"/>
              </a:ext>
            </a:extLst>
          </p:cNvPr>
          <p:cNvSpPr/>
          <p:nvPr/>
        </p:nvSpPr>
        <p:spPr bwMode="auto">
          <a:xfrm>
            <a:off x="7066324" y="4217350"/>
            <a:ext cx="150879" cy="15377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5" name="Group 74">
            <a:extLst>
              <a:ext uri="{FF2B5EF4-FFF2-40B4-BE49-F238E27FC236}">
                <a16:creationId xmlns:a16="http://schemas.microsoft.com/office/drawing/2014/main" id="{EA524B7E-528F-4486-BD3F-03B8A5B8AFBF}"/>
              </a:ext>
            </a:extLst>
          </p:cNvPr>
          <p:cNvGrpSpPr/>
          <p:nvPr/>
        </p:nvGrpSpPr>
        <p:grpSpPr>
          <a:xfrm>
            <a:off x="6534542" y="4201701"/>
            <a:ext cx="1426269" cy="183728"/>
            <a:chOff x="6777351" y="3159508"/>
            <a:chExt cx="981893" cy="198944"/>
          </a:xfrm>
        </p:grpSpPr>
        <p:cxnSp>
          <p:nvCxnSpPr>
            <p:cNvPr id="92" name="Straight Connector 91">
              <a:extLst>
                <a:ext uri="{FF2B5EF4-FFF2-40B4-BE49-F238E27FC236}">
                  <a16:creationId xmlns:a16="http://schemas.microsoft.com/office/drawing/2014/main" id="{AEF72445-967E-4E34-BA1A-6BC9CF3FF8B6}"/>
                </a:ext>
              </a:extLst>
            </p:cNvPr>
            <p:cNvCxnSpPr>
              <a:cxnSpLocks/>
            </p:cNvCxnSpPr>
            <p:nvPr/>
          </p:nvCxnSpPr>
          <p:spPr bwMode="auto">
            <a:xfrm>
              <a:off x="6777351" y="3260427"/>
              <a:ext cx="981893" cy="0"/>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4DA58DA4-A904-4306-A7AA-80248266F6EA}"/>
                </a:ext>
              </a:extLst>
            </p:cNvPr>
            <p:cNvCxnSpPr/>
            <p:nvPr/>
          </p:nvCxnSpPr>
          <p:spPr bwMode="auto">
            <a:xfrm>
              <a:off x="6777351" y="3163567"/>
              <a:ext cx="0" cy="194885"/>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04471E1-F0A7-41E2-A9E1-39D3B14C7D63}"/>
                </a:ext>
              </a:extLst>
            </p:cNvPr>
            <p:cNvCxnSpPr/>
            <p:nvPr/>
          </p:nvCxnSpPr>
          <p:spPr bwMode="auto">
            <a:xfrm>
              <a:off x="7754741" y="3159508"/>
              <a:ext cx="0" cy="194885"/>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798908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pitchFamily="34" charset="0"/>
              </a:rPr>
              <a:t>CV Risk in MDD: Longitudinal Studies</a:t>
            </a:r>
          </a:p>
        </p:txBody>
      </p:sp>
      <p:sp>
        <p:nvSpPr>
          <p:cNvPr id="5" name="Content Placeholder 4">
            <a:extLst>
              <a:ext uri="{FF2B5EF4-FFF2-40B4-BE49-F238E27FC236}">
                <a16:creationId xmlns:a16="http://schemas.microsoft.com/office/drawing/2014/main" id="{705AA2A9-CA16-49C7-8394-6B567E8CFA59}"/>
              </a:ext>
            </a:extLst>
          </p:cNvPr>
          <p:cNvSpPr>
            <a:spLocks noGrp="1"/>
          </p:cNvSpPr>
          <p:nvPr>
            <p:ph idx="1"/>
          </p:nvPr>
        </p:nvSpPr>
        <p:spPr>
          <a:xfrm>
            <a:off x="641900" y="1492439"/>
            <a:ext cx="10877529" cy="4650686"/>
          </a:xfrm>
        </p:spPr>
        <p:txBody>
          <a:bodyPr/>
          <a:lstStyle/>
          <a:p>
            <a:r>
              <a:rPr lang="en-US" sz="2400" dirty="0"/>
              <a:t>Meta-analysis of published studies of patients with severe mental illness</a:t>
            </a:r>
          </a:p>
        </p:txBody>
      </p:sp>
      <p:sp>
        <p:nvSpPr>
          <p:cNvPr id="11" name="TextBox 10">
            <a:extLst>
              <a:ext uri="{FF2B5EF4-FFF2-40B4-BE49-F238E27FC236}">
                <a16:creationId xmlns:a16="http://schemas.microsoft.com/office/drawing/2014/main" id="{242FCA76-3736-4E30-BBB4-1F8EFDDC4297}"/>
              </a:ext>
            </a:extLst>
          </p:cNvPr>
          <p:cNvSpPr txBox="1"/>
          <p:nvPr/>
        </p:nvSpPr>
        <p:spPr bwMode="auto">
          <a:xfrm>
            <a:off x="596232" y="2403864"/>
            <a:ext cx="2556014"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Disorder</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Cardiovascular disease</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Coronary heart disease</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Cerebrovascular disease</a:t>
            </a:r>
          </a:p>
        </p:txBody>
      </p:sp>
      <p:sp>
        <p:nvSpPr>
          <p:cNvPr id="13" name="TextBox 12">
            <a:extLst>
              <a:ext uri="{FF2B5EF4-FFF2-40B4-BE49-F238E27FC236}">
                <a16:creationId xmlns:a16="http://schemas.microsoft.com/office/drawing/2014/main" id="{35D20852-E0CE-40CA-8BF5-7E964D61F76F}"/>
              </a:ext>
            </a:extLst>
          </p:cNvPr>
          <p:cNvSpPr txBox="1"/>
          <p:nvPr/>
        </p:nvSpPr>
        <p:spPr bwMode="auto">
          <a:xfrm>
            <a:off x="2267427" y="2394339"/>
            <a:ext cx="2006637"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Studies, N</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4" name="TextBox 13">
            <a:extLst>
              <a:ext uri="{FF2B5EF4-FFF2-40B4-BE49-F238E27FC236}">
                <a16:creationId xmlns:a16="http://schemas.microsoft.com/office/drawing/2014/main" id="{D3C73473-10F2-4B4E-ACAB-6ACE99E41B7C}"/>
              </a:ext>
            </a:extLst>
          </p:cNvPr>
          <p:cNvSpPr txBox="1"/>
          <p:nvPr/>
        </p:nvSpPr>
        <p:spPr bwMode="auto">
          <a:xfrm>
            <a:off x="8520698" y="2524675"/>
            <a:ext cx="2253329" cy="198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OR (95% CI)</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 (1.48-2.00)</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1.63 (1.33-2.00)</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2.04 (1.05-3.96)</a:t>
            </a:r>
          </a:p>
        </p:txBody>
      </p:sp>
      <p:sp>
        <p:nvSpPr>
          <p:cNvPr id="17" name="TextBox 16">
            <a:extLst>
              <a:ext uri="{FF2B5EF4-FFF2-40B4-BE49-F238E27FC236}">
                <a16:creationId xmlns:a16="http://schemas.microsoft.com/office/drawing/2014/main" id="{42E85C63-B132-4B67-A305-689F0C253A53}"/>
              </a:ext>
            </a:extLst>
          </p:cNvPr>
          <p:cNvSpPr txBox="1"/>
          <p:nvPr/>
        </p:nvSpPr>
        <p:spPr bwMode="auto">
          <a:xfrm>
            <a:off x="10624246" y="2524675"/>
            <a:ext cx="1020283" cy="1988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 .0001</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 .0001</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9" name="TextBox 18">
            <a:extLst>
              <a:ext uri="{FF2B5EF4-FFF2-40B4-BE49-F238E27FC236}">
                <a16:creationId xmlns:a16="http://schemas.microsoft.com/office/drawing/2014/main" id="{98687717-C579-45FD-9AF1-DCC1DC695DFD}"/>
              </a:ext>
            </a:extLst>
          </p:cNvPr>
          <p:cNvSpPr txBox="1"/>
          <p:nvPr/>
        </p:nvSpPr>
        <p:spPr bwMode="auto">
          <a:xfrm>
            <a:off x="4686665" y="5928453"/>
            <a:ext cx="19082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Odds</a:t>
            </a:r>
          </a:p>
        </p:txBody>
      </p:sp>
      <p:sp>
        <p:nvSpPr>
          <p:cNvPr id="20" name="TextBox 19">
            <a:extLst>
              <a:ext uri="{FF2B5EF4-FFF2-40B4-BE49-F238E27FC236}">
                <a16:creationId xmlns:a16="http://schemas.microsoft.com/office/drawing/2014/main" id="{87CC4648-BE3A-4D82-92FA-0FE2A2B82E9A}"/>
              </a:ext>
            </a:extLst>
          </p:cNvPr>
          <p:cNvSpPr txBox="1"/>
          <p:nvPr/>
        </p:nvSpPr>
        <p:spPr bwMode="auto">
          <a:xfrm>
            <a:off x="6701151" y="5928453"/>
            <a:ext cx="18232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Increased Odds</a:t>
            </a:r>
          </a:p>
        </p:txBody>
      </p:sp>
      <p:cxnSp>
        <p:nvCxnSpPr>
          <p:cNvPr id="33" name="Straight Connector 32">
            <a:extLst>
              <a:ext uri="{FF2B5EF4-FFF2-40B4-BE49-F238E27FC236}">
                <a16:creationId xmlns:a16="http://schemas.microsoft.com/office/drawing/2014/main" id="{1E348E6C-3B9C-44C1-BDAF-B6DEAF9C32BD}"/>
              </a:ext>
            </a:extLst>
          </p:cNvPr>
          <p:cNvCxnSpPr/>
          <p:nvPr/>
        </p:nvCxnSpPr>
        <p:spPr bwMode="auto">
          <a:xfrm>
            <a:off x="618323" y="2918333"/>
            <a:ext cx="10881360" cy="0"/>
          </a:xfrm>
          <a:prstGeom prst="line">
            <a:avLst/>
          </a:prstGeom>
          <a:noFill/>
          <a:ln w="28575" cap="flat" cmpd="sng" algn="ctr">
            <a:solidFill>
              <a:schemeClr val="bg1"/>
            </a:solidFill>
            <a:prstDash val="solid"/>
            <a:round/>
            <a:headEnd type="none" w="med" len="med"/>
            <a:tailEnd type="none" w="med" len="med"/>
          </a:ln>
          <a:effectLst/>
        </p:spPr>
      </p:cxnSp>
      <p:grpSp>
        <p:nvGrpSpPr>
          <p:cNvPr id="76" name="Group 1">
            <a:extLst>
              <a:ext uri="{FF2B5EF4-FFF2-40B4-BE49-F238E27FC236}">
                <a16:creationId xmlns:a16="http://schemas.microsoft.com/office/drawing/2014/main" id="{86D29B0F-149F-42B8-8B03-8FF35ED2D3E8}"/>
              </a:ext>
            </a:extLst>
          </p:cNvPr>
          <p:cNvGrpSpPr>
            <a:grpSpLocks/>
          </p:cNvGrpSpPr>
          <p:nvPr/>
        </p:nvGrpSpPr>
        <p:grpSpPr bwMode="auto">
          <a:xfrm>
            <a:off x="9392911" y="6213768"/>
            <a:ext cx="2488502" cy="449064"/>
            <a:chOff x="9602074" y="3550251"/>
            <a:chExt cx="2488502" cy="449257"/>
          </a:xfrm>
        </p:grpSpPr>
        <p:pic>
          <p:nvPicPr>
            <p:cNvPr id="77" name="Picture 76">
              <a:extLst>
                <a:ext uri="{FF2B5EF4-FFF2-40B4-BE49-F238E27FC236}">
                  <a16:creationId xmlns:a16="http://schemas.microsoft.com/office/drawing/2014/main" id="{9B7A8A32-C8F6-422E-B341-9091664184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8" name="Rectangle 8">
              <a:extLst>
                <a:ext uri="{FF2B5EF4-FFF2-40B4-BE49-F238E27FC236}">
                  <a16:creationId xmlns:a16="http://schemas.microsoft.com/office/drawing/2014/main" id="{A4CE0DB2-EA12-4686-9D66-FF207B9E1F3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9" name="TextBox 78">
            <a:extLst>
              <a:ext uri="{FF2B5EF4-FFF2-40B4-BE49-F238E27FC236}">
                <a16:creationId xmlns:a16="http://schemas.microsoft.com/office/drawing/2014/main" id="{DFBEBDAF-9019-4E34-8482-D913BCF36F6C}"/>
              </a:ext>
            </a:extLst>
          </p:cNvPr>
          <p:cNvSpPr txBox="1"/>
          <p:nvPr/>
        </p:nvSpPr>
        <p:spPr>
          <a:xfrm>
            <a:off x="422710" y="6374717"/>
            <a:ext cx="51816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Correll</a:t>
            </a:r>
            <a:r>
              <a:rPr kumimoji="0" lang="en-US" altLang="ja-JP"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World Psychiatry. 2017;16:163. </a:t>
            </a:r>
          </a:p>
        </p:txBody>
      </p:sp>
      <p:sp>
        <p:nvSpPr>
          <p:cNvPr id="95" name="TextBox 94">
            <a:extLst>
              <a:ext uri="{FF2B5EF4-FFF2-40B4-BE49-F238E27FC236}">
                <a16:creationId xmlns:a16="http://schemas.microsoft.com/office/drawing/2014/main" id="{78DE4E44-D1C1-4321-8320-C54859EB675F}"/>
              </a:ext>
            </a:extLst>
          </p:cNvPr>
          <p:cNvSpPr txBox="1"/>
          <p:nvPr/>
        </p:nvSpPr>
        <p:spPr bwMode="auto">
          <a:xfrm>
            <a:off x="3541057" y="2394338"/>
            <a:ext cx="1851492"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MDD</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282,621</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99,028</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7046</a:t>
            </a:r>
          </a:p>
        </p:txBody>
      </p:sp>
      <p:sp>
        <p:nvSpPr>
          <p:cNvPr id="96" name="TextBox 95">
            <a:extLst>
              <a:ext uri="{FF2B5EF4-FFF2-40B4-BE49-F238E27FC236}">
                <a16:creationId xmlns:a16="http://schemas.microsoft.com/office/drawing/2014/main" id="{6069EDBB-1D14-40D2-A6B2-AFCFD2A9FF3E}"/>
              </a:ext>
            </a:extLst>
          </p:cNvPr>
          <p:cNvSpPr txBox="1"/>
          <p:nvPr/>
        </p:nvSpPr>
        <p:spPr bwMode="auto">
          <a:xfrm>
            <a:off x="4651400" y="2394339"/>
            <a:ext cx="1851492" cy="212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Controls</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682,045</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392,210</a:t>
            </a:r>
          </a:p>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38,853</a:t>
            </a:r>
          </a:p>
        </p:txBody>
      </p:sp>
      <p:sp>
        <p:nvSpPr>
          <p:cNvPr id="97" name="TextBox 96">
            <a:extLst>
              <a:ext uri="{FF2B5EF4-FFF2-40B4-BE49-F238E27FC236}">
                <a16:creationId xmlns:a16="http://schemas.microsoft.com/office/drawing/2014/main" id="{8830BEF8-0922-479B-A61F-F025AF206772}"/>
              </a:ext>
            </a:extLst>
          </p:cNvPr>
          <p:cNvSpPr txBox="1"/>
          <p:nvPr/>
        </p:nvSpPr>
        <p:spPr bwMode="auto">
          <a:xfrm>
            <a:off x="4109103" y="2118655"/>
            <a:ext cx="1851492"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5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Participants, N</a:t>
            </a:r>
          </a:p>
        </p:txBody>
      </p:sp>
      <p:cxnSp>
        <p:nvCxnSpPr>
          <p:cNvPr id="7" name="Straight Connector 6">
            <a:extLst>
              <a:ext uri="{FF2B5EF4-FFF2-40B4-BE49-F238E27FC236}">
                <a16:creationId xmlns:a16="http://schemas.microsoft.com/office/drawing/2014/main" id="{A3DB1A61-EAB2-4AAB-9132-51C70851D430}"/>
              </a:ext>
            </a:extLst>
          </p:cNvPr>
          <p:cNvCxnSpPr>
            <a:cxnSpLocks/>
          </p:cNvCxnSpPr>
          <p:nvPr/>
        </p:nvCxnSpPr>
        <p:spPr bwMode="auto">
          <a:xfrm>
            <a:off x="3951213" y="2525262"/>
            <a:ext cx="203664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F9871EE-BA6C-46E0-8930-7332E17E5AE0}"/>
              </a:ext>
            </a:extLst>
          </p:cNvPr>
          <p:cNvCxnSpPr>
            <a:cxnSpLocks/>
          </p:cNvCxnSpPr>
          <p:nvPr/>
        </p:nvCxnSpPr>
        <p:spPr bwMode="auto">
          <a:xfrm>
            <a:off x="6615294" y="2918333"/>
            <a:ext cx="0" cy="2468113"/>
          </a:xfrm>
          <a:prstGeom prst="line">
            <a:avLst/>
          </a:prstGeom>
          <a:noFill/>
          <a:ln w="28575" cap="flat" cmpd="sng" algn="ctr">
            <a:solidFill>
              <a:schemeClr val="bg1"/>
            </a:solidFill>
            <a:prstDash val="sysDot"/>
            <a:round/>
            <a:headEnd type="none" w="med" len="med"/>
            <a:tailEnd type="none" w="med" len="med"/>
          </a:ln>
          <a:effectLst/>
        </p:spPr>
      </p:cxnSp>
      <p:grpSp>
        <p:nvGrpSpPr>
          <p:cNvPr id="89" name="Group 88">
            <a:extLst>
              <a:ext uri="{FF2B5EF4-FFF2-40B4-BE49-F238E27FC236}">
                <a16:creationId xmlns:a16="http://schemas.microsoft.com/office/drawing/2014/main" id="{E402B9AF-7FA8-4100-BD7E-06CB102FE97B}"/>
              </a:ext>
            </a:extLst>
          </p:cNvPr>
          <p:cNvGrpSpPr/>
          <p:nvPr/>
        </p:nvGrpSpPr>
        <p:grpSpPr>
          <a:xfrm>
            <a:off x="7039792" y="3166464"/>
            <a:ext cx="518869" cy="183728"/>
            <a:chOff x="6777351" y="3159508"/>
            <a:chExt cx="981893" cy="198944"/>
          </a:xfrm>
        </p:grpSpPr>
        <p:cxnSp>
          <p:nvCxnSpPr>
            <p:cNvPr id="90" name="Straight Connector 89">
              <a:extLst>
                <a:ext uri="{FF2B5EF4-FFF2-40B4-BE49-F238E27FC236}">
                  <a16:creationId xmlns:a16="http://schemas.microsoft.com/office/drawing/2014/main" id="{C9454EB9-EFD3-405A-9D36-8569FBDA0C35}"/>
                </a:ext>
              </a:extLst>
            </p:cNvPr>
            <p:cNvCxnSpPr>
              <a:cxnSpLocks/>
            </p:cNvCxnSpPr>
            <p:nvPr/>
          </p:nvCxnSpPr>
          <p:spPr bwMode="auto">
            <a:xfrm>
              <a:off x="6777351" y="3260427"/>
              <a:ext cx="981893" cy="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8944028-B090-402E-929B-783FE66A0BBC}"/>
                </a:ext>
              </a:extLst>
            </p:cNvPr>
            <p:cNvCxnSpPr/>
            <p:nvPr/>
          </p:nvCxnSpPr>
          <p:spPr bwMode="auto">
            <a:xfrm>
              <a:off x="6777351" y="3163567"/>
              <a:ext cx="0" cy="194885"/>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DA1D15B-4FF3-4E91-AE9A-918A0A55D5AC}"/>
                </a:ext>
              </a:extLst>
            </p:cNvPr>
            <p:cNvCxnSpPr/>
            <p:nvPr/>
          </p:nvCxnSpPr>
          <p:spPr bwMode="auto">
            <a:xfrm>
              <a:off x="7754741" y="3159508"/>
              <a:ext cx="0" cy="19488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6C299913-A72B-48E5-9585-6DA144B2973F}"/>
              </a:ext>
            </a:extLst>
          </p:cNvPr>
          <p:cNvGrpSpPr/>
          <p:nvPr/>
        </p:nvGrpSpPr>
        <p:grpSpPr>
          <a:xfrm>
            <a:off x="6945436" y="3671873"/>
            <a:ext cx="612482" cy="183728"/>
            <a:chOff x="6777351" y="3159508"/>
            <a:chExt cx="981893" cy="198944"/>
          </a:xfrm>
        </p:grpSpPr>
        <p:cxnSp>
          <p:nvCxnSpPr>
            <p:cNvPr id="99" name="Straight Connector 98">
              <a:extLst>
                <a:ext uri="{FF2B5EF4-FFF2-40B4-BE49-F238E27FC236}">
                  <a16:creationId xmlns:a16="http://schemas.microsoft.com/office/drawing/2014/main" id="{27B6A2D2-5656-4182-90CC-FDDEB1D6F097}"/>
                </a:ext>
              </a:extLst>
            </p:cNvPr>
            <p:cNvCxnSpPr>
              <a:cxnSpLocks/>
            </p:cNvCxnSpPr>
            <p:nvPr/>
          </p:nvCxnSpPr>
          <p:spPr bwMode="auto">
            <a:xfrm>
              <a:off x="6777351" y="3260427"/>
              <a:ext cx="981893" cy="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169D09A-7881-4A33-90CD-B0C3C483AE27}"/>
                </a:ext>
              </a:extLst>
            </p:cNvPr>
            <p:cNvCxnSpPr/>
            <p:nvPr/>
          </p:nvCxnSpPr>
          <p:spPr bwMode="auto">
            <a:xfrm>
              <a:off x="6777351" y="3163567"/>
              <a:ext cx="0" cy="194885"/>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9FC6AE9-EFF7-4575-88FD-089F00759B92}"/>
                </a:ext>
              </a:extLst>
            </p:cNvPr>
            <p:cNvCxnSpPr/>
            <p:nvPr/>
          </p:nvCxnSpPr>
          <p:spPr bwMode="auto">
            <a:xfrm>
              <a:off x="7754741" y="3159508"/>
              <a:ext cx="0" cy="19488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32A3F019-AA2D-4329-A518-27C2696886C7}"/>
              </a:ext>
            </a:extLst>
          </p:cNvPr>
          <p:cNvGrpSpPr/>
          <p:nvPr/>
        </p:nvGrpSpPr>
        <p:grpSpPr>
          <a:xfrm>
            <a:off x="6625325" y="4201701"/>
            <a:ext cx="1856890" cy="183728"/>
            <a:chOff x="6777351" y="3159508"/>
            <a:chExt cx="981893" cy="198944"/>
          </a:xfrm>
        </p:grpSpPr>
        <p:cxnSp>
          <p:nvCxnSpPr>
            <p:cNvPr id="103" name="Straight Connector 102">
              <a:extLst>
                <a:ext uri="{FF2B5EF4-FFF2-40B4-BE49-F238E27FC236}">
                  <a16:creationId xmlns:a16="http://schemas.microsoft.com/office/drawing/2014/main" id="{77D7C20B-429A-460A-B790-505C84BBE19C}"/>
                </a:ext>
              </a:extLst>
            </p:cNvPr>
            <p:cNvCxnSpPr>
              <a:cxnSpLocks/>
            </p:cNvCxnSpPr>
            <p:nvPr/>
          </p:nvCxnSpPr>
          <p:spPr bwMode="auto">
            <a:xfrm>
              <a:off x="6777351" y="3260427"/>
              <a:ext cx="981893" cy="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1A4FFA4-4BF1-44A4-86E0-B5E63B3A7092}"/>
                </a:ext>
              </a:extLst>
            </p:cNvPr>
            <p:cNvCxnSpPr/>
            <p:nvPr/>
          </p:nvCxnSpPr>
          <p:spPr bwMode="auto">
            <a:xfrm>
              <a:off x="6777351" y="3163567"/>
              <a:ext cx="0" cy="194885"/>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AE3F61F-8CE1-4952-96D9-24F4170EE76C}"/>
                </a:ext>
              </a:extLst>
            </p:cNvPr>
            <p:cNvCxnSpPr/>
            <p:nvPr/>
          </p:nvCxnSpPr>
          <p:spPr bwMode="auto">
            <a:xfrm>
              <a:off x="7754741" y="3159508"/>
              <a:ext cx="0" cy="194885"/>
            </a:xfrm>
            <a:prstGeom prst="line">
              <a:avLst/>
            </a:prstGeom>
            <a:noFill/>
            <a:ln w="28575" cap="flat" cmpd="sng" algn="ctr">
              <a:solidFill>
                <a:schemeClr val="accent1"/>
              </a:solidFill>
              <a:prstDash val="solid"/>
              <a:round/>
              <a:headEnd type="none" w="med" len="med"/>
              <a:tailEnd type="none" w="med" len="med"/>
            </a:ln>
            <a:effectLst/>
          </p:spPr>
        </p:cxnSp>
      </p:grpSp>
      <p:sp>
        <p:nvSpPr>
          <p:cNvPr id="106" name="Rectangle 105">
            <a:extLst>
              <a:ext uri="{FF2B5EF4-FFF2-40B4-BE49-F238E27FC236}">
                <a16:creationId xmlns:a16="http://schemas.microsoft.com/office/drawing/2014/main" id="{6E615365-1BC1-47D4-B206-0A0E038284F0}"/>
              </a:ext>
            </a:extLst>
          </p:cNvPr>
          <p:cNvSpPr/>
          <p:nvPr/>
        </p:nvSpPr>
        <p:spPr bwMode="auto">
          <a:xfrm>
            <a:off x="7226994" y="3179432"/>
            <a:ext cx="150879" cy="15377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F63E3F31-88BB-40DC-A50F-D5B88BC9B291}"/>
              </a:ext>
            </a:extLst>
          </p:cNvPr>
          <p:cNvSpPr/>
          <p:nvPr/>
        </p:nvSpPr>
        <p:spPr bwMode="auto">
          <a:xfrm>
            <a:off x="7063909" y="3686335"/>
            <a:ext cx="150879" cy="15377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78BA2979-3F35-41CF-A74D-39CD078A9D4F}"/>
              </a:ext>
            </a:extLst>
          </p:cNvPr>
          <p:cNvSpPr/>
          <p:nvPr/>
        </p:nvSpPr>
        <p:spPr bwMode="auto">
          <a:xfrm>
            <a:off x="7498326" y="4217350"/>
            <a:ext cx="150879" cy="153773"/>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9" name="Straight Connector 108">
            <a:extLst>
              <a:ext uri="{FF2B5EF4-FFF2-40B4-BE49-F238E27FC236}">
                <a16:creationId xmlns:a16="http://schemas.microsoft.com/office/drawing/2014/main" id="{9044137E-6CCF-4F1D-83A6-50FA53AF4D0F}"/>
              </a:ext>
            </a:extLst>
          </p:cNvPr>
          <p:cNvCxnSpPr>
            <a:cxnSpLocks/>
          </p:cNvCxnSpPr>
          <p:nvPr/>
        </p:nvCxnSpPr>
        <p:spPr bwMode="auto">
          <a:xfrm>
            <a:off x="4712940" y="5405023"/>
            <a:ext cx="3790499" cy="0"/>
          </a:xfrm>
          <a:prstGeom prst="line">
            <a:avLst/>
          </a:prstGeom>
          <a:noFill/>
          <a:ln w="28575" cap="flat" cmpd="sng" algn="ctr">
            <a:solidFill>
              <a:schemeClr val="bg1"/>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9234B7B4-B165-4957-ADFB-10973727D27B}"/>
              </a:ext>
            </a:extLst>
          </p:cNvPr>
          <p:cNvSpPr txBox="1"/>
          <p:nvPr/>
        </p:nvSpPr>
        <p:spPr bwMode="auto">
          <a:xfrm>
            <a:off x="4367486" y="5490688"/>
            <a:ext cx="6383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111" name="TextBox 110">
            <a:extLst>
              <a:ext uri="{FF2B5EF4-FFF2-40B4-BE49-F238E27FC236}">
                <a16:creationId xmlns:a16="http://schemas.microsoft.com/office/drawing/2014/main" id="{0ECA87D4-1412-44CD-83EA-4E64482F5E56}"/>
              </a:ext>
            </a:extLst>
          </p:cNvPr>
          <p:cNvSpPr txBox="1"/>
          <p:nvPr/>
        </p:nvSpPr>
        <p:spPr bwMode="auto">
          <a:xfrm>
            <a:off x="6368052" y="549068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2" name="TextBox 111">
            <a:extLst>
              <a:ext uri="{FF2B5EF4-FFF2-40B4-BE49-F238E27FC236}">
                <a16:creationId xmlns:a16="http://schemas.microsoft.com/office/drawing/2014/main" id="{EC3EAE7D-52EE-4912-83F2-CE6B932D792D}"/>
              </a:ext>
            </a:extLst>
          </p:cNvPr>
          <p:cNvSpPr txBox="1"/>
          <p:nvPr/>
        </p:nvSpPr>
        <p:spPr bwMode="auto">
          <a:xfrm>
            <a:off x="8266876" y="547163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3" name="TextBox 112">
            <a:extLst>
              <a:ext uri="{FF2B5EF4-FFF2-40B4-BE49-F238E27FC236}">
                <a16:creationId xmlns:a16="http://schemas.microsoft.com/office/drawing/2014/main" id="{E8EDA62D-7C2F-44CB-976A-C82E4B8A412F}"/>
              </a:ext>
            </a:extLst>
          </p:cNvPr>
          <p:cNvSpPr txBox="1"/>
          <p:nvPr/>
        </p:nvSpPr>
        <p:spPr bwMode="auto">
          <a:xfrm>
            <a:off x="5414724" y="549068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114" name="TextBox 113">
            <a:extLst>
              <a:ext uri="{FF2B5EF4-FFF2-40B4-BE49-F238E27FC236}">
                <a16:creationId xmlns:a16="http://schemas.microsoft.com/office/drawing/2014/main" id="{9B6A67AC-9FBC-4C74-B23E-07AD93A4030B}"/>
              </a:ext>
            </a:extLst>
          </p:cNvPr>
          <p:cNvSpPr txBox="1"/>
          <p:nvPr/>
        </p:nvSpPr>
        <p:spPr bwMode="auto">
          <a:xfrm>
            <a:off x="7303609" y="5471638"/>
            <a:ext cx="5084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115" name="Group 114">
            <a:extLst>
              <a:ext uri="{FF2B5EF4-FFF2-40B4-BE49-F238E27FC236}">
                <a16:creationId xmlns:a16="http://schemas.microsoft.com/office/drawing/2014/main" id="{35EC616A-3FD2-41E8-99BB-BE905A966AC6}"/>
              </a:ext>
            </a:extLst>
          </p:cNvPr>
          <p:cNvGrpSpPr/>
          <p:nvPr/>
        </p:nvGrpSpPr>
        <p:grpSpPr>
          <a:xfrm>
            <a:off x="4722042" y="5405023"/>
            <a:ext cx="3781397" cy="93559"/>
            <a:chOff x="4722042" y="5405023"/>
            <a:chExt cx="3781397" cy="93559"/>
          </a:xfrm>
        </p:grpSpPr>
        <p:cxnSp>
          <p:nvCxnSpPr>
            <p:cNvPr id="116" name="Straight Connector 115">
              <a:extLst>
                <a:ext uri="{FF2B5EF4-FFF2-40B4-BE49-F238E27FC236}">
                  <a16:creationId xmlns:a16="http://schemas.microsoft.com/office/drawing/2014/main" id="{F17F206E-024E-4213-93E3-496CB1D25072}"/>
                </a:ext>
              </a:extLst>
            </p:cNvPr>
            <p:cNvCxnSpPr/>
            <p:nvPr/>
          </p:nvCxnSpPr>
          <p:spPr bwMode="auto">
            <a:xfrm>
              <a:off x="4722042" y="5405023"/>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19991D0-BB34-42F1-B549-342F9EC0E1EE}"/>
                </a:ext>
              </a:extLst>
            </p:cNvPr>
            <p:cNvCxnSpPr/>
            <p:nvPr/>
          </p:nvCxnSpPr>
          <p:spPr bwMode="auto">
            <a:xfrm>
              <a:off x="6612740" y="5405023"/>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B800A72-E871-4D02-A7F7-AD58C9347992}"/>
                </a:ext>
              </a:extLst>
            </p:cNvPr>
            <p:cNvCxnSpPr/>
            <p:nvPr/>
          </p:nvCxnSpPr>
          <p:spPr bwMode="auto">
            <a:xfrm>
              <a:off x="8503439" y="5405023"/>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6D9A8C9-2282-456D-91E3-C512820738B7}"/>
                </a:ext>
              </a:extLst>
            </p:cNvPr>
            <p:cNvCxnSpPr/>
            <p:nvPr/>
          </p:nvCxnSpPr>
          <p:spPr bwMode="auto">
            <a:xfrm>
              <a:off x="5667391" y="5412857"/>
              <a:ext cx="0" cy="85725"/>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BA2C38E-D5D5-454E-BABE-730F95DB7716}"/>
                </a:ext>
              </a:extLst>
            </p:cNvPr>
            <p:cNvCxnSpPr/>
            <p:nvPr/>
          </p:nvCxnSpPr>
          <p:spPr bwMode="auto">
            <a:xfrm>
              <a:off x="7558089" y="5412857"/>
              <a:ext cx="0" cy="85725"/>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196676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86CDA-3B8F-4A12-96D5-D98D4B5EF80F}"/>
              </a:ext>
            </a:extLst>
          </p:cNvPr>
          <p:cNvSpPr>
            <a:spLocks noGrp="1"/>
          </p:cNvSpPr>
          <p:nvPr>
            <p:ph type="title"/>
          </p:nvPr>
        </p:nvSpPr>
        <p:spPr/>
        <p:txBody>
          <a:bodyPr/>
          <a:lstStyle/>
          <a:p>
            <a:r>
              <a:rPr lang="en-US" dirty="0"/>
              <a:t>MDD and Inflammation</a:t>
            </a:r>
          </a:p>
        </p:txBody>
      </p:sp>
      <p:grpSp>
        <p:nvGrpSpPr>
          <p:cNvPr id="5" name="Group 1">
            <a:extLst>
              <a:ext uri="{FF2B5EF4-FFF2-40B4-BE49-F238E27FC236}">
                <a16:creationId xmlns:a16="http://schemas.microsoft.com/office/drawing/2014/main" id="{4A4AC5B7-15A1-43B4-8422-739BD391231C}"/>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EA1E8071-F083-413F-8B01-C89D1F3AF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B5023706-406C-4A59-8F82-5B3222ACEDB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35F05352-A901-4580-98E5-07FBA68571FE}"/>
              </a:ext>
            </a:extLst>
          </p:cNvPr>
          <p:cNvSpPr txBox="1"/>
          <p:nvPr/>
        </p:nvSpPr>
        <p:spPr>
          <a:xfrm>
            <a:off x="422709" y="5982831"/>
            <a:ext cx="8370693"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Dowlati. Biol Psychiatry 2010;67:446. 2. Howren. Psychosom Med. 2009;71:171. 3. Liu. J Affect Disord. 2012;139;230.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Volgelzangs. Transl Psychiatry 2012;2:e79. 5. Chauvet-Gelinier. Arch Cardiovasc Dis. 2013;106:103. 6. Spieker. Circulation. 2002;105:2817. 7. Laghrisse-Thode. Biol Psychiatry. 1997;42:290. 8. Sanner. J Cardiovasc Nurs. 2011;26:423.</a:t>
            </a:r>
          </a:p>
        </p:txBody>
      </p:sp>
      <p:graphicFrame>
        <p:nvGraphicFramePr>
          <p:cNvPr id="9" name="Group 155">
            <a:extLst>
              <a:ext uri="{FF2B5EF4-FFF2-40B4-BE49-F238E27FC236}">
                <a16:creationId xmlns:a16="http://schemas.microsoft.com/office/drawing/2014/main" id="{55704AFC-9F6A-47D4-B02C-3CB5ACDD57D3}"/>
              </a:ext>
            </a:extLst>
          </p:cNvPr>
          <p:cNvGraphicFramePr>
            <a:graphicFrameLocks/>
          </p:cNvGraphicFramePr>
          <p:nvPr/>
        </p:nvGraphicFramePr>
        <p:xfrm>
          <a:off x="719138" y="1600200"/>
          <a:ext cx="10748962" cy="2316696"/>
        </p:xfrm>
        <a:graphic>
          <a:graphicData uri="http://schemas.openxmlformats.org/drawingml/2006/table">
            <a:tbl>
              <a:tblPr firstRow="1" lastRow="1" bandRow="1"/>
              <a:tblGrid>
                <a:gridCol w="3512900">
                  <a:extLst>
                    <a:ext uri="{9D8B030D-6E8A-4147-A177-3AD203B41FA5}">
                      <a16:colId xmlns:a16="http://schemas.microsoft.com/office/drawing/2014/main" val="20000"/>
                    </a:ext>
                  </a:extLst>
                </a:gridCol>
                <a:gridCol w="3544361">
                  <a:extLst>
                    <a:ext uri="{9D8B030D-6E8A-4147-A177-3AD203B41FA5}">
                      <a16:colId xmlns:a16="http://schemas.microsoft.com/office/drawing/2014/main" val="20001"/>
                    </a:ext>
                  </a:extLst>
                </a:gridCol>
                <a:gridCol w="3691701">
                  <a:extLst>
                    <a:ext uri="{9D8B030D-6E8A-4147-A177-3AD203B41FA5}">
                      <a16:colId xmlns:a16="http://schemas.microsoft.com/office/drawing/2014/main" val="20002"/>
                    </a:ext>
                  </a:extLst>
                </a:gridCol>
              </a:tblGrid>
              <a:tr h="183626">
                <a:tc>
                  <a:txBody>
                    <a:bodyPr/>
                    <a:lstStyle/>
                    <a:p>
                      <a:pPr algn="ctr"/>
                      <a:r>
                        <a:rPr lang="en-US" altLang="en-US" sz="2000" b="1" dirty="0">
                          <a:solidFill>
                            <a:schemeClr val="tx1"/>
                          </a:solidFill>
                          <a:latin typeface="Calibri" panose="020F0502020204030204" pitchFamily="34" charset="0"/>
                          <a:cs typeface="Calibri" panose="020F0502020204030204" pitchFamily="34" charset="0"/>
                        </a:rPr>
                        <a:t>Subjects With Depression</a:t>
                      </a:r>
                      <a:br>
                        <a:rPr lang="en-US" altLang="en-US" sz="2000" b="1" dirty="0">
                          <a:solidFill>
                            <a:schemeClr val="tx1"/>
                          </a:solidFill>
                          <a:latin typeface="Calibri" panose="020F0502020204030204" pitchFamily="34" charset="0"/>
                          <a:cs typeface="Calibri" panose="020F0502020204030204" pitchFamily="34" charset="0"/>
                        </a:rPr>
                      </a:br>
                      <a:r>
                        <a:rPr lang="en-US" altLang="en-US" sz="2000" b="1" dirty="0">
                          <a:solidFill>
                            <a:schemeClr val="tx1"/>
                          </a:solidFill>
                          <a:latin typeface="Calibri" panose="020F0502020204030204" pitchFamily="34" charset="0"/>
                          <a:cs typeface="Calibri" panose="020F0502020204030204" pitchFamily="34" charset="0"/>
                        </a:rPr>
                        <a:t>Have Elevated:</a:t>
                      </a:r>
                      <a:r>
                        <a:rPr lang="en-US" altLang="en-US" sz="2000" b="1" baseline="30000" dirty="0">
                          <a:solidFill>
                            <a:schemeClr val="tx1"/>
                          </a:solidFill>
                          <a:latin typeface="Calibri" panose="020F0502020204030204" pitchFamily="34" charset="0"/>
                          <a:cs typeface="Calibri" panose="020F0502020204030204" pitchFamily="34" charset="0"/>
                        </a:rPr>
                        <a:t>[1-4]</a:t>
                      </a:r>
                      <a:endParaRPr lang="en-US" altLang="en-US" sz="2000" b="1" dirty="0">
                        <a:solidFill>
                          <a:schemeClr val="tx1"/>
                        </a:solidFill>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altLang="en-US" sz="2000" b="1" dirty="0">
                          <a:solidFill>
                            <a:schemeClr val="tx1"/>
                          </a:solidFill>
                          <a:latin typeface="Calibri" panose="020F0502020204030204" pitchFamily="34" charset="0"/>
                          <a:cs typeface="Calibri" panose="020F0502020204030204" pitchFamily="34" charset="0"/>
                        </a:rPr>
                        <a:t>Prolonged Mental Stress Induces:</a:t>
                      </a:r>
                      <a:r>
                        <a:rPr lang="en-US" altLang="en-US" sz="2000" b="1" baseline="30000" dirty="0">
                          <a:solidFill>
                            <a:schemeClr val="tx1"/>
                          </a:solidFill>
                          <a:latin typeface="Calibri" panose="020F0502020204030204" pitchFamily="34" charset="0"/>
                          <a:cs typeface="Calibri" panose="020F0502020204030204" pitchFamily="34" charset="0"/>
                        </a:rPr>
                        <a:t>[5,6]</a:t>
                      </a:r>
                      <a:endParaRPr lang="en-US" altLang="en-US" sz="2000" b="1" dirty="0">
                        <a:solidFill>
                          <a:schemeClr val="tx1"/>
                        </a:solidFill>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altLang="en-US" sz="2000" b="1" dirty="0">
                          <a:solidFill>
                            <a:schemeClr val="tx1"/>
                          </a:solidFill>
                          <a:latin typeface="Calibri" panose="020F0502020204030204" pitchFamily="34" charset="0"/>
                          <a:cs typeface="Calibri" panose="020F0502020204030204" pitchFamily="34" charset="0"/>
                        </a:rPr>
                        <a:t>MDD</a:t>
                      </a:r>
                      <a:br>
                        <a:rPr lang="en-US" altLang="en-US" sz="2000" b="1" dirty="0">
                          <a:solidFill>
                            <a:schemeClr val="tx1"/>
                          </a:solidFill>
                          <a:latin typeface="Calibri" panose="020F0502020204030204" pitchFamily="34" charset="0"/>
                          <a:cs typeface="Calibri" panose="020F0502020204030204" pitchFamily="34" charset="0"/>
                        </a:rPr>
                      </a:br>
                      <a:r>
                        <a:rPr lang="en-US" altLang="en-US" sz="2000" b="1" dirty="0">
                          <a:solidFill>
                            <a:schemeClr val="tx1"/>
                          </a:solidFill>
                          <a:latin typeface="Calibri" panose="020F0502020204030204" pitchFamily="34" charset="0"/>
                          <a:cs typeface="Calibri" panose="020F0502020204030204" pitchFamily="34" charset="0"/>
                        </a:rPr>
                        <a:t>Associated With:</a:t>
                      </a:r>
                      <a:r>
                        <a:rPr lang="en-US" altLang="en-US" sz="2000" b="1" baseline="30000" dirty="0">
                          <a:solidFill>
                            <a:schemeClr val="tx1"/>
                          </a:solidFill>
                          <a:latin typeface="Calibri" panose="020F0502020204030204" pitchFamily="34" charset="0"/>
                          <a:cs typeface="Calibri" panose="020F0502020204030204" pitchFamily="34" charset="0"/>
                        </a:rPr>
                        <a:t>[7,8]</a:t>
                      </a:r>
                      <a:endParaRPr lang="en-US" altLang="en-US" sz="2000" b="1" dirty="0">
                        <a:solidFill>
                          <a:schemeClr val="tx1"/>
                        </a:solidFill>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62794064"/>
                  </a:ext>
                </a:extLst>
              </a:tr>
              <a:tr h="1313322">
                <a:tc>
                  <a:txBody>
                    <a:bodyPr/>
                    <a:lstStyle/>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CRP</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TNF-alpha</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sIL-2R</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IL-6</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IL-1RA</a:t>
                      </a:r>
                      <a:endParaRPr lang="en-US" altLang="en-US" sz="2000" b="0" baseline="30000" dirty="0">
                        <a:solidFill>
                          <a:schemeClr val="bg1"/>
                        </a:solidFill>
                        <a:latin typeface="Calibri" panose="020F0502020204030204" pitchFamily="34" charset="0"/>
                        <a:cs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Oxidative stress</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Endothelial dysfunction</a:t>
                      </a:r>
                      <a:endParaRPr lang="en-US" altLang="en-US" sz="2000" b="0" baseline="30000" dirty="0">
                        <a:solidFill>
                          <a:schemeClr val="bg1"/>
                        </a:solidFill>
                        <a:latin typeface="Calibri" panose="020F0502020204030204" pitchFamily="34" charset="0"/>
                        <a:cs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Platelet reactivity</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Raised platelet serotonin levels</a:t>
                      </a:r>
                    </a:p>
                    <a:p>
                      <a:pPr marL="342900" indent="-342900">
                        <a:buFont typeface="Wingdings" panose="05000000000000000000" pitchFamily="2" charset="2"/>
                        <a:buChar char="§"/>
                      </a:pPr>
                      <a:r>
                        <a:rPr lang="en-US" altLang="en-US" sz="2000" b="0" dirty="0">
                          <a:solidFill>
                            <a:schemeClr val="bg1"/>
                          </a:solidFill>
                          <a:latin typeface="Calibri" panose="020F0502020204030204" pitchFamily="34" charset="0"/>
                          <a:cs typeface="Calibri" panose="020F0502020204030204" pitchFamily="34" charset="0"/>
                        </a:rPr>
                        <a:t>Beta-thromboglobulin</a:t>
                      </a:r>
                      <a:endParaRPr lang="en-US" altLang="en-US" sz="2000" b="0" baseline="30000" dirty="0">
                        <a:solidFill>
                          <a:schemeClr val="bg1"/>
                        </a:solidFill>
                        <a:latin typeface="Calibri" panose="020F0502020204030204" pitchFamily="34" charset="0"/>
                        <a:cs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4798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86CDA-3B8F-4A12-96D5-D98D4B5EF80F}"/>
              </a:ext>
            </a:extLst>
          </p:cNvPr>
          <p:cNvSpPr>
            <a:spLocks noGrp="1"/>
          </p:cNvSpPr>
          <p:nvPr>
            <p:ph type="title"/>
          </p:nvPr>
        </p:nvSpPr>
        <p:spPr/>
        <p:txBody>
          <a:bodyPr/>
          <a:lstStyle/>
          <a:p>
            <a:r>
              <a:rPr lang="en-US" dirty="0"/>
              <a:t>MDD and Inflammation: Treatment Effects?</a:t>
            </a:r>
          </a:p>
        </p:txBody>
      </p:sp>
      <p:graphicFrame>
        <p:nvGraphicFramePr>
          <p:cNvPr id="3" name="Group 155">
            <a:extLst>
              <a:ext uri="{FF2B5EF4-FFF2-40B4-BE49-F238E27FC236}">
                <a16:creationId xmlns:a16="http://schemas.microsoft.com/office/drawing/2014/main" id="{AA46578F-3F57-49B2-8A5B-81679562967E}"/>
              </a:ext>
            </a:extLst>
          </p:cNvPr>
          <p:cNvGraphicFramePr>
            <a:graphicFrameLocks/>
          </p:cNvGraphicFramePr>
          <p:nvPr>
            <p:extLst>
              <p:ext uri="{D42A27DB-BD31-4B8C-83A1-F6EECF244321}">
                <p14:modId xmlns:p14="http://schemas.microsoft.com/office/powerpoint/2010/main" val="370537838"/>
              </p:ext>
            </p:extLst>
          </p:nvPr>
        </p:nvGraphicFramePr>
        <p:xfrm>
          <a:off x="719138" y="1613159"/>
          <a:ext cx="10748962" cy="2148423"/>
        </p:xfrm>
        <a:graphic>
          <a:graphicData uri="http://schemas.openxmlformats.org/drawingml/2006/table">
            <a:tbl>
              <a:tblPr/>
              <a:tblGrid>
                <a:gridCol w="2734777">
                  <a:extLst>
                    <a:ext uri="{9D8B030D-6E8A-4147-A177-3AD203B41FA5}">
                      <a16:colId xmlns:a16="http://schemas.microsoft.com/office/drawing/2014/main" val="2029021329"/>
                    </a:ext>
                  </a:extLst>
                </a:gridCol>
                <a:gridCol w="8014185">
                  <a:extLst>
                    <a:ext uri="{9D8B030D-6E8A-4147-A177-3AD203B41FA5}">
                      <a16:colId xmlns:a16="http://schemas.microsoft.com/office/drawing/2014/main" val="20001"/>
                    </a:ext>
                  </a:extLst>
                </a:gridCol>
              </a:tblGrid>
              <a:tr h="2034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Medication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2000" dirty="0">
                          <a:latin typeface="Calibri" panose="020F0502020204030204" pitchFamily="34" charset="0"/>
                        </a:rPr>
                        <a:t> </a:t>
                      </a:r>
                      <a:r>
                        <a:rPr lang="en-US" sz="2000" b="1" dirty="0">
                          <a:latin typeface="Calibri" panose="020F0502020204030204" pitchFamily="34" charset="0"/>
                        </a:rPr>
                        <a:t>Effects on Inflammatory Parameters</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4413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SSRIs/SNRIs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lang="en-US" altLang="en-US" sz="2000" b="1" dirty="0">
                          <a:solidFill>
                            <a:schemeClr val="bg1"/>
                          </a:solidFill>
                          <a:latin typeface="Calibri" panose="020F0502020204030204" pitchFamily="34" charset="0"/>
                          <a:cs typeface="Calibri" panose="020F0502020204030204" pitchFamily="34" charset="0"/>
                        </a:rPr>
                        <a:t>Decreases</a:t>
                      </a:r>
                      <a:r>
                        <a:rPr lang="en-US" altLang="en-US" sz="2000" dirty="0">
                          <a:solidFill>
                            <a:schemeClr val="bg1"/>
                          </a:solidFill>
                          <a:latin typeface="Calibri" panose="020F0502020204030204" pitchFamily="34" charset="0"/>
                          <a:cs typeface="Calibri" panose="020F0502020204030204" pitchFamily="34" charset="0"/>
                        </a:rPr>
                        <a:t> in IL-6</a:t>
                      </a:r>
                      <a:r>
                        <a:rPr lang="en-US" altLang="en-US" sz="2000" baseline="30000" dirty="0">
                          <a:solidFill>
                            <a:schemeClr val="bg1"/>
                          </a:solidFill>
                          <a:latin typeface="Calibri" panose="020F0502020204030204" pitchFamily="34" charset="0"/>
                          <a:cs typeface="Calibri" panose="020F0502020204030204" pitchFamily="34" charset="0"/>
                        </a:rPr>
                        <a:t>[1]</a:t>
                      </a:r>
                      <a:r>
                        <a:rPr lang="en-US" altLang="en-US" sz="2000" dirty="0">
                          <a:solidFill>
                            <a:schemeClr val="bg1"/>
                          </a:solidFill>
                          <a:latin typeface="Calibri" panose="020F0502020204030204" pitchFamily="34" charset="0"/>
                          <a:cs typeface="Calibri" panose="020F0502020204030204" pitchFamily="34" charset="0"/>
                        </a:rPr>
                        <a:t> and CRP, especially in outpatients, men</a:t>
                      </a:r>
                      <a:r>
                        <a:rPr lang="en-US" altLang="en-US" sz="2000" baseline="30000" dirty="0">
                          <a:solidFill>
                            <a:schemeClr val="bg1"/>
                          </a:solidFill>
                          <a:latin typeface="Calibri" panose="020F0502020204030204" pitchFamily="34" charset="0"/>
                          <a:cs typeface="Calibri" panose="020F0502020204030204" pitchFamily="34" charset="0"/>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6726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Second-generation antipsychotics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indent="-342900" algn="l">
                        <a:buClrTx/>
                        <a:buFont typeface="Wingdings" panose="05000000000000000000" pitchFamily="2" charset="2"/>
                        <a:buChar char="§"/>
                      </a:pPr>
                      <a:r>
                        <a:rPr lang="en-US" altLang="en-US" sz="2000" dirty="0">
                          <a:solidFill>
                            <a:schemeClr val="bg1"/>
                          </a:solidFill>
                          <a:latin typeface="Calibri" panose="020F0502020204030204" pitchFamily="34" charset="0"/>
                          <a:cs typeface="Calibri" panose="020F0502020204030204" pitchFamily="34" charset="0"/>
                        </a:rPr>
                        <a:t>Inconsistent findings, studies primarily performed in patients with psychosis, not MDD</a:t>
                      </a:r>
                      <a:r>
                        <a:rPr lang="en-US" altLang="en-US" sz="2000" baseline="30000" dirty="0">
                          <a:solidFill>
                            <a:schemeClr val="bg1"/>
                          </a:solidFill>
                          <a:latin typeface="Calibri" panose="020F0502020204030204" pitchFamily="34" charset="0"/>
                          <a:cs typeface="Calibri" panose="020F0502020204030204" pitchFamily="34" charset="0"/>
                        </a:rPr>
                        <a:t>[3]</a:t>
                      </a:r>
                      <a:endParaRPr lang="en-US" altLang="en-US" sz="2000" dirty="0">
                        <a:solidFill>
                          <a:schemeClr val="bg1"/>
                        </a:solidFill>
                        <a:latin typeface="Calibri" panose="020F0502020204030204" pitchFamily="34" charset="0"/>
                        <a:cs typeface="Calibri" panose="020F0502020204030204" pitchFamily="34" charset="0"/>
                      </a:endParaRPr>
                    </a:p>
                    <a:p>
                      <a:pPr marL="342900" indent="-342900" algn="l">
                        <a:buClrTx/>
                        <a:buFont typeface="Wingdings" panose="05000000000000000000" pitchFamily="2" charset="2"/>
                        <a:buChar char="§"/>
                      </a:pPr>
                      <a:r>
                        <a:rPr lang="en-US" altLang="en-US" sz="2000" dirty="0">
                          <a:solidFill>
                            <a:schemeClr val="bg1"/>
                          </a:solidFill>
                          <a:latin typeface="Calibri" panose="020F0502020204030204" pitchFamily="34" charset="0"/>
                          <a:cs typeface="Calibri" panose="020F0502020204030204" pitchFamily="34" charset="0"/>
                        </a:rPr>
                        <a:t>Antipsychotics known to induce metabolic syndrome, associated with increased inflammation</a:t>
                      </a:r>
                      <a:endPar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51886028"/>
                  </a:ext>
                </a:extLst>
              </a:tr>
            </a:tbl>
          </a:graphicData>
        </a:graphic>
      </p:graphicFrame>
      <p:grpSp>
        <p:nvGrpSpPr>
          <p:cNvPr id="6" name="Group 1">
            <a:extLst>
              <a:ext uri="{FF2B5EF4-FFF2-40B4-BE49-F238E27FC236}">
                <a16:creationId xmlns:a16="http://schemas.microsoft.com/office/drawing/2014/main" id="{7A812631-9890-490E-8B0D-E85B90EA91C4}"/>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8AFB47F7-5BB2-4B13-B366-582FC08A87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D4D1B5DB-BA96-42E2-AF3F-F44A7D86D55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98E47548-BFFA-403A-8CC4-740ADC992666}"/>
              </a:ext>
            </a:extLst>
          </p:cNvPr>
          <p:cNvSpPr txBox="1">
            <a:spLocks noChangeArrowheads="1"/>
          </p:cNvSpPr>
          <p:nvPr/>
        </p:nvSpPr>
        <p:spPr bwMode="auto">
          <a:xfrm>
            <a:off x="437147" y="6181725"/>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ct val="0"/>
              </a:spcBef>
              <a:spcAft>
                <a:spcPct val="0"/>
              </a:spcAft>
              <a:buClrTx/>
              <a:buNone/>
              <a:defRPr/>
            </a:pPr>
            <a:r>
              <a:rPr lang="en-US" sz="1200" b="0" dirty="0">
                <a:solidFill>
                  <a:srgbClr val="455560"/>
                </a:solidFill>
                <a:latin typeface="Calibri" panose="020F0502020204030204" pitchFamily="34" charset="0"/>
              </a:rPr>
              <a:t>1. Hannestad. Neuropsychopharmacol. 2011;36:2452. </a:t>
            </a:r>
            <a:r>
              <a:rPr lang="en-US" altLang="en-US" sz="1200" b="0" dirty="0">
                <a:solidFill>
                  <a:srgbClr val="455560"/>
                </a:solidFill>
                <a:latin typeface="Calibri" panose="020F0502020204030204" pitchFamily="34" charset="0"/>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Hiles. Psychol Med. 2012;42:2015. </a:t>
            </a:r>
            <a:b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Baumeister. Psychopharmacology (Berl). 2016;233:1575.</a:t>
            </a:r>
          </a:p>
        </p:txBody>
      </p:sp>
    </p:spTree>
    <p:extLst>
      <p:ext uri="{BB962C8B-B14F-4D97-AF65-F5344CB8AC3E}">
        <p14:creationId xmlns:p14="http://schemas.microsoft.com/office/powerpoint/2010/main" val="1631209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54F303CE-CC93-4B07-92D9-F780B2ABDC42}"/>
              </a:ext>
            </a:extLst>
          </p:cNvPr>
          <p:cNvSpPr>
            <a:spLocks noGrp="1" noChangeArrowheads="1"/>
          </p:cNvSpPr>
          <p:nvPr>
            <p:ph type="title"/>
          </p:nvPr>
        </p:nvSpPr>
        <p:spPr>
          <a:ln>
            <a:noFill/>
          </a:ln>
        </p:spPr>
        <p:txBody>
          <a:bodyPr/>
          <a:lstStyle/>
          <a:p>
            <a:r>
              <a:rPr lang="en-US" altLang="en-US" dirty="0"/>
              <a:t>Second-Generation Antipsychotics: Metabolic AEs</a:t>
            </a:r>
          </a:p>
        </p:txBody>
      </p:sp>
      <p:sp>
        <p:nvSpPr>
          <p:cNvPr id="3" name="Content Placeholder 2">
            <a:extLst>
              <a:ext uri="{FF2B5EF4-FFF2-40B4-BE49-F238E27FC236}">
                <a16:creationId xmlns:a16="http://schemas.microsoft.com/office/drawing/2014/main" id="{5A1B3A99-0634-4F8B-9393-9C32821B0B8A}"/>
              </a:ext>
            </a:extLst>
          </p:cNvPr>
          <p:cNvSpPr>
            <a:spLocks noGrp="1"/>
          </p:cNvSpPr>
          <p:nvPr>
            <p:ph idx="1"/>
          </p:nvPr>
        </p:nvSpPr>
        <p:spPr/>
        <p:txBody>
          <a:bodyPr/>
          <a:lstStyle/>
          <a:p>
            <a:r>
              <a:rPr lang="en-US" sz="2400" dirty="0"/>
              <a:t>Systematic review and network analysis of 100 randomized, controlled trials</a:t>
            </a:r>
            <a:br>
              <a:rPr lang="en-US" sz="2400" dirty="0"/>
            </a:br>
            <a:r>
              <a:rPr lang="en-US" sz="2400" dirty="0"/>
              <a:t>of 18 antipsychotics in schizophrenia (N = 25, 952)</a:t>
            </a:r>
            <a:br>
              <a:rPr lang="en-US" sz="2400" dirty="0"/>
            </a:br>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Of agents FDA approved for adjunctive treatment in MDD, </a:t>
            </a:r>
            <a:r>
              <a:rPr lang="en-US" sz="2400" b="1" dirty="0">
                <a:solidFill>
                  <a:schemeClr val="accent3"/>
                </a:solidFill>
              </a:rPr>
              <a:t>aripiprazole and </a:t>
            </a:r>
            <a:r>
              <a:rPr lang="en-US" sz="2400" b="1" dirty="0" err="1">
                <a:solidFill>
                  <a:schemeClr val="accent3"/>
                </a:solidFill>
              </a:rPr>
              <a:t>brexpiprazole</a:t>
            </a:r>
            <a:r>
              <a:rPr lang="en-US" sz="2400" b="1" dirty="0">
                <a:solidFill>
                  <a:schemeClr val="accent3"/>
                </a:solidFill>
              </a:rPr>
              <a:t> </a:t>
            </a:r>
            <a:r>
              <a:rPr lang="en-US" sz="2400" dirty="0"/>
              <a:t>had the most benign metabolic side effect profile</a:t>
            </a:r>
          </a:p>
        </p:txBody>
      </p:sp>
      <p:graphicFrame>
        <p:nvGraphicFramePr>
          <p:cNvPr id="14" name="Table 7">
            <a:extLst>
              <a:ext uri="{FF2B5EF4-FFF2-40B4-BE49-F238E27FC236}">
                <a16:creationId xmlns:a16="http://schemas.microsoft.com/office/drawing/2014/main" id="{C1FC2847-603D-4CB4-A9C1-BD43F730A814}"/>
              </a:ext>
            </a:extLst>
          </p:cNvPr>
          <p:cNvGraphicFramePr>
            <a:graphicFrameLocks noGrp="1"/>
          </p:cNvGraphicFramePr>
          <p:nvPr>
            <p:extLst>
              <p:ext uri="{D42A27DB-BD31-4B8C-83A1-F6EECF244321}">
                <p14:modId xmlns:p14="http://schemas.microsoft.com/office/powerpoint/2010/main" val="3843629981"/>
              </p:ext>
            </p:extLst>
          </p:nvPr>
        </p:nvGraphicFramePr>
        <p:xfrm>
          <a:off x="722009" y="2452314"/>
          <a:ext cx="10872444" cy="2491193"/>
        </p:xfrm>
        <a:graphic>
          <a:graphicData uri="http://schemas.openxmlformats.org/drawingml/2006/table">
            <a:tbl>
              <a:tblPr firstRow="1" bandRow="1">
                <a:tableStyleId>{5C22544A-7EE6-4342-B048-85BDC9FD1C3A}</a:tableStyleId>
              </a:tblPr>
              <a:tblGrid>
                <a:gridCol w="2419224">
                  <a:extLst>
                    <a:ext uri="{9D8B030D-6E8A-4147-A177-3AD203B41FA5}">
                      <a16:colId xmlns:a16="http://schemas.microsoft.com/office/drawing/2014/main" val="1996047931"/>
                    </a:ext>
                  </a:extLst>
                </a:gridCol>
                <a:gridCol w="1323191">
                  <a:extLst>
                    <a:ext uri="{9D8B030D-6E8A-4147-A177-3AD203B41FA5}">
                      <a16:colId xmlns:a16="http://schemas.microsoft.com/office/drawing/2014/main" val="4186419758"/>
                    </a:ext>
                  </a:extLst>
                </a:gridCol>
                <a:gridCol w="1495312">
                  <a:extLst>
                    <a:ext uri="{9D8B030D-6E8A-4147-A177-3AD203B41FA5}">
                      <a16:colId xmlns:a16="http://schemas.microsoft.com/office/drawing/2014/main" val="1155090607"/>
                    </a:ext>
                  </a:extLst>
                </a:gridCol>
                <a:gridCol w="1344706">
                  <a:extLst>
                    <a:ext uri="{9D8B030D-6E8A-4147-A177-3AD203B41FA5}">
                      <a16:colId xmlns:a16="http://schemas.microsoft.com/office/drawing/2014/main" val="3147244436"/>
                    </a:ext>
                  </a:extLst>
                </a:gridCol>
                <a:gridCol w="1463040">
                  <a:extLst>
                    <a:ext uri="{9D8B030D-6E8A-4147-A177-3AD203B41FA5}">
                      <a16:colId xmlns:a16="http://schemas.microsoft.com/office/drawing/2014/main" val="2169506872"/>
                    </a:ext>
                  </a:extLst>
                </a:gridCol>
                <a:gridCol w="1365200">
                  <a:extLst>
                    <a:ext uri="{9D8B030D-6E8A-4147-A177-3AD203B41FA5}">
                      <a16:colId xmlns:a16="http://schemas.microsoft.com/office/drawing/2014/main" val="694052474"/>
                    </a:ext>
                  </a:extLst>
                </a:gridCol>
                <a:gridCol w="1461771">
                  <a:extLst>
                    <a:ext uri="{9D8B030D-6E8A-4147-A177-3AD203B41FA5}">
                      <a16:colId xmlns:a16="http://schemas.microsoft.com/office/drawing/2014/main" val="754625202"/>
                    </a:ext>
                  </a:extLst>
                </a:gridCol>
              </a:tblGrid>
              <a:tr h="388073">
                <a:tc rowSpan="2">
                  <a:txBody>
                    <a:bodyPr/>
                    <a:lstStyle/>
                    <a:p>
                      <a:pPr algn="l"/>
                      <a:r>
                        <a:rPr lang="en-US" sz="1800" b="1" baseline="0" dirty="0">
                          <a:solidFill>
                            <a:schemeClr val="tx1"/>
                          </a:solidFill>
                          <a:latin typeface="Calibri" panose="020F0502020204030204" pitchFamily="34" charset="0"/>
                        </a:rPr>
                        <a:t>Subset of Agents FDA Approved in MDD Augmentation</a:t>
                      </a:r>
                    </a:p>
                  </a:txBody>
                  <a:tcPr anchor="b">
                    <a:lnL w="12700" cmpd="sng">
                      <a:noFill/>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0" dirty="0">
                          <a:latin typeface="Calibri" panose="020F0502020204030204" pitchFamily="34" charset="0"/>
                        </a:rPr>
                        <a:t>P-Score Ranking of Adverse Events from 0 to 1*</a:t>
                      </a:r>
                      <a:endParaRPr lang="en-US" sz="1800" baseline="30000" dirty="0">
                        <a:latin typeface="Calibri" panose="020F0502020204030204" pitchFamily="34"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aseline="0" dirty="0">
                        <a:latin typeface="Calibri" panose="020F0502020204030204" pitchFamily="34" charset="0"/>
                      </a:endParaRPr>
                    </a:p>
                  </a:txBody>
                  <a:tcPr>
                    <a:lnL w="12700" cmpd="sng">
                      <a:noFill/>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tc hMerge="1">
                  <a:txBody>
                    <a:bodyPr/>
                    <a:lstStyle/>
                    <a:p>
                      <a:endParaRPr 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aseline="30000" dirty="0">
                        <a:latin typeface="Calibri" panose="020F0502020204030204" pitchFamily="34"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aseline="30000" dirty="0">
                        <a:latin typeface="Calibri" panose="020F0502020204030204" pitchFamily="34" charset="0"/>
                      </a:endParaRP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757615390"/>
                  </a:ext>
                </a:extLst>
              </a:tr>
              <a:tr h="354276">
                <a:tc vMerge="1">
                  <a:txBody>
                    <a:bodyPr/>
                    <a:lstStyle/>
                    <a:p>
                      <a:pPr algn="l"/>
                      <a:endParaRPr lang="en-US" sz="2000" b="1" baseline="0" dirty="0">
                        <a:solidFill>
                          <a:schemeClr val="tx1"/>
                        </a:solidFill>
                        <a:latin typeface="Calibri" panose="020F0502020204030204" pitchFamily="34" charset="0"/>
                      </a:endParaRPr>
                    </a:p>
                  </a:txBody>
                  <a:tcPr anchor="ctr">
                    <a:lnL w="12700" cmpd="sng">
                      <a:noFill/>
                    </a:lnL>
                    <a:lnR w="12700" cmpd="sng">
                      <a:noFill/>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US" sz="1800" b="1" baseline="0" dirty="0">
                          <a:solidFill>
                            <a:schemeClr val="tx1"/>
                          </a:solidFill>
                          <a:latin typeface="Calibri" panose="020F0502020204030204" pitchFamily="34" charset="0"/>
                        </a:rPr>
                        <a:t>Weight 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Glucose</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LDL-C</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Total C</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HDL-C Decrease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baseline="0" dirty="0">
                          <a:solidFill>
                            <a:schemeClr val="tx1"/>
                          </a:solidFill>
                          <a:latin typeface="Calibri" panose="020F0502020204030204" pitchFamily="34" charset="0"/>
                        </a:rPr>
                        <a:t>TG</a:t>
                      </a:r>
                      <a:br>
                        <a:rPr lang="en-US" sz="1800" b="1" baseline="0" dirty="0">
                          <a:solidFill>
                            <a:schemeClr val="tx1"/>
                          </a:solidFill>
                          <a:latin typeface="Calibri" panose="020F0502020204030204" pitchFamily="34" charset="0"/>
                        </a:rPr>
                      </a:br>
                      <a:r>
                        <a:rPr lang="en-US" sz="1800" b="1" baseline="0" dirty="0">
                          <a:solidFill>
                            <a:schemeClr val="tx1"/>
                          </a:solidFill>
                          <a:latin typeface="Calibri" panose="020F0502020204030204" pitchFamily="34" charset="0"/>
                        </a:rPr>
                        <a:t>Increase</a:t>
                      </a:r>
                    </a:p>
                  </a:txBody>
                  <a:tcP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200243">
                <a:tc>
                  <a:txBody>
                    <a:bodyPr/>
                    <a:lstStyle/>
                    <a:p>
                      <a:pPr algn="l"/>
                      <a:r>
                        <a:rPr lang="en-US" sz="1800" baseline="0" dirty="0">
                          <a:solidFill>
                            <a:schemeClr val="bg1"/>
                          </a:solidFill>
                          <a:latin typeface="Calibri" panose="020F0502020204030204" pitchFamily="34" charset="0"/>
                        </a:rPr>
                        <a:t>Aripiprazole</a:t>
                      </a:r>
                      <a:endParaRPr lang="en-US" sz="1800" baseline="30000" dirty="0">
                        <a:solidFill>
                          <a:schemeClr val="bg1"/>
                        </a:solidFill>
                        <a:latin typeface="Calibri" panose="020F0502020204030204" pitchFamily="34" charset="0"/>
                      </a:endParaRPr>
                    </a:p>
                  </a:txBody>
                  <a:tcPr>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.26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.55</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.48</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.50</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.26</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.33</a:t>
                      </a:r>
                    </a:p>
                  </a:txBody>
                  <a:tcPr>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200243">
                <a:tc>
                  <a:txBody>
                    <a:bodyPr/>
                    <a:lstStyle/>
                    <a:p>
                      <a:pPr algn="l"/>
                      <a:r>
                        <a:rPr lang="en-US" sz="1800" baseline="0" dirty="0" err="1">
                          <a:solidFill>
                            <a:schemeClr val="bg1"/>
                          </a:solidFill>
                          <a:latin typeface="Calibri" panose="020F0502020204030204" pitchFamily="34" charset="0"/>
                        </a:rPr>
                        <a:t>Brexpiprazole</a:t>
                      </a:r>
                      <a:endParaRPr lang="en-US" sz="1800" baseline="30000" dirty="0">
                        <a:solidFill>
                          <a:schemeClr val="bg1"/>
                        </a:solidFill>
                        <a:latin typeface="Calibri" panose="020F0502020204030204" pitchFamily="34" charset="0"/>
                      </a:endParaRPr>
                    </a:p>
                  </a:txBody>
                  <a:tcPr>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.45</a:t>
                      </a:r>
                      <a:endParaRPr lang="en-US" sz="1800" baseline="30000" dirty="0">
                        <a:solidFill>
                          <a:schemeClr val="bg1"/>
                        </a:solidFill>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.40</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.66</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.52</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.18</a:t>
                      </a:r>
                    </a:p>
                  </a:txBody>
                  <a:tcP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.23</a:t>
                      </a:r>
                    </a:p>
                  </a:txBody>
                  <a:tcPr>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200243">
                <a:tc>
                  <a:txBody>
                    <a:bodyPr/>
                    <a:lstStyle/>
                    <a:p>
                      <a:pPr algn="l"/>
                      <a:r>
                        <a:rPr lang="en-US" sz="1800" baseline="0" dirty="0">
                          <a:solidFill>
                            <a:schemeClr val="bg1"/>
                          </a:solidFill>
                          <a:latin typeface="Calibri" panose="020F0502020204030204" pitchFamily="34" charset="0"/>
                        </a:rPr>
                        <a:t>Quetiapine XR</a:t>
                      </a:r>
                      <a:endParaRPr lang="en-US" sz="1800" baseline="30000" dirty="0">
                        <a:solidFill>
                          <a:schemeClr val="bg1"/>
                        </a:solidFill>
                        <a:latin typeface="Calibri" panose="020F0502020204030204" pitchFamily="34" charset="0"/>
                      </a:endParaRP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.65</a:t>
                      </a: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.47</a:t>
                      </a: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.91</a:t>
                      </a: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.82</a:t>
                      </a: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.59</a:t>
                      </a: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800" baseline="0" dirty="0">
                          <a:solidFill>
                            <a:schemeClr val="bg1"/>
                          </a:solidFill>
                          <a:latin typeface="Calibri" panose="020F0502020204030204" pitchFamily="34" charset="0"/>
                        </a:rPr>
                        <a:t>.71</a:t>
                      </a:r>
                    </a:p>
                  </a:txBody>
                  <a:tcPr>
                    <a:lnL w="12700" cmpd="sng">
                      <a:noFill/>
                    </a:lnL>
                    <a:lnR w="12700" cmpd="sng">
                      <a:noFill/>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200243">
                <a:tc>
                  <a:txBody>
                    <a:bodyPr/>
                    <a:lstStyle/>
                    <a:p>
                      <a:pPr algn="l"/>
                      <a:r>
                        <a:rPr lang="en-US" sz="1800" baseline="0" dirty="0">
                          <a:solidFill>
                            <a:schemeClr val="bg1"/>
                          </a:solidFill>
                          <a:latin typeface="Calibri" panose="020F0502020204030204" pitchFamily="34" charset="0"/>
                        </a:rPr>
                        <a:t>Olanzapine + fluoxetine</a:t>
                      </a:r>
                      <a:endParaRPr lang="en-US" sz="1800" baseline="30000" dirty="0">
                        <a:solidFill>
                          <a:schemeClr val="bg1"/>
                        </a:solidFill>
                        <a:latin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.92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.67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.91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.76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0" dirty="0">
                          <a:solidFill>
                            <a:schemeClr val="bg1"/>
                          </a:solidFill>
                          <a:latin typeface="Calibri" panose="020F0502020204030204" pitchFamily="34" charset="0"/>
                        </a:rPr>
                        <a:t>.83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bl>
          </a:graphicData>
        </a:graphic>
      </p:graphicFrame>
      <p:sp>
        <p:nvSpPr>
          <p:cNvPr id="15" name="Text Box 11">
            <a:extLst>
              <a:ext uri="{FF2B5EF4-FFF2-40B4-BE49-F238E27FC236}">
                <a16:creationId xmlns:a16="http://schemas.microsoft.com/office/drawing/2014/main" id="{3C8432CE-79F1-427A-9C12-C371C0D88315}"/>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err="1">
                <a:solidFill>
                  <a:srgbClr val="455560"/>
                </a:solidFill>
                <a:latin typeface="Calibri" panose="020F0502020204030204" pitchFamily="34" charset="0"/>
              </a:rPr>
              <a:t>Pillinger</a:t>
            </a:r>
            <a:r>
              <a:rPr lang="en-US" altLang="en-US" sz="1200" b="0" dirty="0">
                <a:solidFill>
                  <a:srgbClr val="455560"/>
                </a:solidFill>
                <a:latin typeface="Calibri" panose="020F0502020204030204" pitchFamily="34" charset="0"/>
              </a:rPr>
              <a:t>. Lancet Psychiatry. 2020;7:64.</a:t>
            </a:r>
          </a:p>
        </p:txBody>
      </p:sp>
      <p:grpSp>
        <p:nvGrpSpPr>
          <p:cNvPr id="20" name="Group 1">
            <a:extLst>
              <a:ext uri="{FF2B5EF4-FFF2-40B4-BE49-F238E27FC236}">
                <a16:creationId xmlns:a16="http://schemas.microsoft.com/office/drawing/2014/main" id="{44E863BC-CC04-41B2-B543-1FC9394A63FE}"/>
              </a:ext>
            </a:extLst>
          </p:cNvPr>
          <p:cNvGrpSpPr>
            <a:grpSpLocks/>
          </p:cNvGrpSpPr>
          <p:nvPr/>
        </p:nvGrpSpPr>
        <p:grpSpPr bwMode="auto">
          <a:xfrm>
            <a:off x="9392911" y="6213768"/>
            <a:ext cx="2488502" cy="449064"/>
            <a:chOff x="9602074" y="3550251"/>
            <a:chExt cx="2488502" cy="449257"/>
          </a:xfrm>
        </p:grpSpPr>
        <p:pic>
          <p:nvPicPr>
            <p:cNvPr id="21" name="Picture 20">
              <a:extLst>
                <a:ext uri="{FF2B5EF4-FFF2-40B4-BE49-F238E27FC236}">
                  <a16:creationId xmlns:a16="http://schemas.microsoft.com/office/drawing/2014/main" id="{FCEC6DE3-0A45-4592-BD70-CF467CF77C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1C0CE94A-76FD-4F5F-A635-6B48527B727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Rectangle 15">
            <a:extLst>
              <a:ext uri="{FF2B5EF4-FFF2-40B4-BE49-F238E27FC236}">
                <a16:creationId xmlns:a16="http://schemas.microsoft.com/office/drawing/2014/main" id="{B7B65F70-B79D-4C30-A5C7-4D1379E07B58}"/>
              </a:ext>
            </a:extLst>
          </p:cNvPr>
          <p:cNvSpPr/>
          <p:nvPr/>
        </p:nvSpPr>
        <p:spPr bwMode="auto">
          <a:xfrm>
            <a:off x="3139621" y="4203769"/>
            <a:ext cx="1340790" cy="738203"/>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D4AC9CE2-74AB-4A7D-A59E-A39E86E0E219}"/>
              </a:ext>
            </a:extLst>
          </p:cNvPr>
          <p:cNvSpPr/>
          <p:nvPr/>
        </p:nvSpPr>
        <p:spPr bwMode="auto">
          <a:xfrm>
            <a:off x="7307715" y="3478972"/>
            <a:ext cx="1438250" cy="1463000"/>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96982CA2-6847-4EC5-B60F-5054319785C3}"/>
              </a:ext>
            </a:extLst>
          </p:cNvPr>
          <p:cNvSpPr/>
          <p:nvPr/>
        </p:nvSpPr>
        <p:spPr bwMode="auto">
          <a:xfrm>
            <a:off x="4480411" y="4576204"/>
            <a:ext cx="1485798" cy="367303"/>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2038B3E0-54AD-46AA-BFF0-677135530717}"/>
              </a:ext>
            </a:extLst>
          </p:cNvPr>
          <p:cNvSpPr/>
          <p:nvPr/>
        </p:nvSpPr>
        <p:spPr bwMode="auto">
          <a:xfrm>
            <a:off x="5966567" y="3845200"/>
            <a:ext cx="1340790" cy="1096772"/>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CEA78780-2BBC-49BD-87F5-56CEA0EF68AE}"/>
              </a:ext>
            </a:extLst>
          </p:cNvPr>
          <p:cNvSpPr/>
          <p:nvPr/>
        </p:nvSpPr>
        <p:spPr bwMode="auto">
          <a:xfrm>
            <a:off x="8745965" y="4203770"/>
            <a:ext cx="2848487" cy="738202"/>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885A4B86-517B-49F0-AEC4-0B889B745FCE}"/>
              </a:ext>
            </a:extLst>
          </p:cNvPr>
          <p:cNvSpPr/>
          <p:nvPr/>
        </p:nvSpPr>
        <p:spPr bwMode="auto">
          <a:xfrm>
            <a:off x="4471444" y="3484759"/>
            <a:ext cx="1495122" cy="360441"/>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34B62709-F61E-4D7A-811B-485EA7F5D7A4}"/>
              </a:ext>
            </a:extLst>
          </p:cNvPr>
          <p:cNvSpPr txBox="1"/>
          <p:nvPr/>
        </p:nvSpPr>
        <p:spPr bwMode="auto">
          <a:xfrm>
            <a:off x="754158" y="4972095"/>
            <a:ext cx="105785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*P-score ≥ .50 shown in red.</a:t>
            </a:r>
          </a:p>
        </p:txBody>
      </p:sp>
    </p:spTree>
    <p:extLst>
      <p:ext uri="{BB962C8B-B14F-4D97-AF65-F5344CB8AC3E}">
        <p14:creationId xmlns:p14="http://schemas.microsoft.com/office/powerpoint/2010/main" val="159802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a:extLst>
              <a:ext uri="{FF2B5EF4-FFF2-40B4-BE49-F238E27FC236}">
                <a16:creationId xmlns:a16="http://schemas.microsoft.com/office/drawing/2014/main" id="{B14176CE-6A6A-47B7-A531-A37E3924E0A3}"/>
              </a:ext>
            </a:extLst>
          </p:cNvPr>
          <p:cNvSpPr txBox="1">
            <a:spLocks noChangeArrowheads="1"/>
          </p:cNvSpPr>
          <p:nvPr/>
        </p:nvSpPr>
        <p:spPr bwMode="auto">
          <a:xfrm>
            <a:off x="601819" y="1510731"/>
            <a:ext cx="10872445" cy="153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457200" lvl="1" indent="0">
              <a:buFont typeface="Arial" panose="020B0604020202020204" pitchFamily="34" charset="0"/>
              <a:buNone/>
            </a:pPr>
            <a:endParaRPr lang="en-US" altLang="en-US" b="0" kern="0" dirty="0"/>
          </a:p>
          <a:p>
            <a:pPr marL="57150" indent="0">
              <a:buNone/>
            </a:pPr>
            <a:endParaRPr lang="en-US" altLang="en-US" b="0" kern="0" dirty="0"/>
          </a:p>
          <a:p>
            <a:pPr marL="457200" lvl="1" indent="0">
              <a:buNone/>
            </a:pPr>
            <a:endParaRPr lang="en-US" altLang="en-US" b="0" kern="0" dirty="0"/>
          </a:p>
          <a:p>
            <a:pPr lvl="4"/>
            <a:endParaRPr lang="en-US" altLang="en-US" b="0" kern="0" dirty="0"/>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5" cy="1103313"/>
          </a:xfrm>
        </p:spPr>
        <p:txBody>
          <a:bodyPr/>
          <a:lstStyle/>
          <a:p>
            <a:r>
              <a:rPr lang="en-US" altLang="en-US" dirty="0"/>
              <a:t>MDD and Obesity</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a:xfrm>
            <a:off x="601820" y="1510730"/>
            <a:ext cx="5309278" cy="4678738"/>
          </a:xfrm>
          <a:noFill/>
        </p:spPr>
        <p:txBody>
          <a:bodyPr/>
          <a:lstStyle/>
          <a:p>
            <a:pPr marL="0" indent="0">
              <a:buNone/>
            </a:pPr>
            <a:r>
              <a:rPr lang="en-US" altLang="en-US" dirty="0"/>
              <a:t>Treating </a:t>
            </a:r>
            <a:r>
              <a:rPr lang="en-US" altLang="en-US" b="1" dirty="0">
                <a:solidFill>
                  <a:schemeClr val="accent3"/>
                </a:solidFill>
              </a:rPr>
              <a:t>obesity</a:t>
            </a:r>
            <a:r>
              <a:rPr lang="en-US" altLang="en-US" dirty="0"/>
              <a:t> improves </a:t>
            </a:r>
            <a:r>
              <a:rPr lang="en-US" altLang="en-US" b="1" dirty="0">
                <a:solidFill>
                  <a:schemeClr val="accent1"/>
                </a:solidFill>
              </a:rPr>
              <a:t>depressive</a:t>
            </a:r>
            <a:r>
              <a:rPr lang="en-US" altLang="en-US" dirty="0">
                <a:solidFill>
                  <a:schemeClr val="accent1"/>
                </a:solidFill>
              </a:rPr>
              <a:t> </a:t>
            </a:r>
            <a:r>
              <a:rPr lang="en-US" altLang="en-US" b="1" dirty="0">
                <a:solidFill>
                  <a:schemeClr val="accent1"/>
                </a:solidFill>
              </a:rPr>
              <a:t>symptoms</a:t>
            </a:r>
            <a:r>
              <a:rPr lang="en-US" altLang="en-US" baseline="30000" dirty="0"/>
              <a:t>[1]</a:t>
            </a:r>
            <a:endParaRPr lang="en-US" altLang="en-US" dirty="0"/>
          </a:p>
          <a:p>
            <a:r>
              <a:rPr lang="en-US" altLang="en-US" sz="2400" dirty="0"/>
              <a:t>Overweight/obesity is a risk factor for developing MDD</a:t>
            </a:r>
          </a:p>
          <a:p>
            <a:r>
              <a:rPr lang="en-US" altLang="en-US" sz="2400" dirty="0"/>
              <a:t>Associated sleep apnea may affect cognition, depressive symptoms</a:t>
            </a:r>
            <a:r>
              <a:rPr lang="en-US" altLang="en-US" sz="2400" baseline="30000" dirty="0"/>
              <a:t>[2]</a:t>
            </a:r>
            <a:endParaRPr lang="en-US" altLang="en-US" sz="2400" dirty="0"/>
          </a:p>
          <a:p>
            <a:pPr lvl="1"/>
            <a:endParaRPr lang="en-US" altLang="en-US" dirty="0"/>
          </a:p>
          <a:p>
            <a:pPr lvl="1"/>
            <a:endParaRPr lang="en-US" altLang="en-US" dirty="0"/>
          </a:p>
          <a:p>
            <a:pPr lvl="1"/>
            <a:endParaRPr lang="en-US" altLang="en-US" dirty="0"/>
          </a:p>
          <a:p>
            <a:pPr lvl="1"/>
            <a:endParaRPr lang="en-US" altLang="en-US" dirty="0"/>
          </a:p>
          <a:p>
            <a:pPr lvl="4"/>
            <a:endParaRPr lang="en-US" altLang="en-US" dirty="0"/>
          </a:p>
        </p:txBody>
      </p:sp>
      <p:sp>
        <p:nvSpPr>
          <p:cNvPr id="2" name="Content Placeholder 1">
            <a:extLst>
              <a:ext uri="{FF2B5EF4-FFF2-40B4-BE49-F238E27FC236}">
                <a16:creationId xmlns:a16="http://schemas.microsoft.com/office/drawing/2014/main" id="{225E2919-275D-4FD0-B49F-4E77C48E4919}"/>
              </a:ext>
            </a:extLst>
          </p:cNvPr>
          <p:cNvSpPr>
            <a:spLocks noGrp="1"/>
          </p:cNvSpPr>
          <p:nvPr>
            <p:ph sz="half" idx="2"/>
          </p:nvPr>
        </p:nvSpPr>
        <p:spPr>
          <a:xfrm>
            <a:off x="6252634" y="1510730"/>
            <a:ext cx="5229570" cy="4679462"/>
          </a:xfrm>
          <a:noFill/>
        </p:spPr>
        <p:txBody>
          <a:bodyPr/>
          <a:lstStyle/>
          <a:p>
            <a:pPr marL="0" indent="0">
              <a:buNone/>
            </a:pPr>
            <a:r>
              <a:rPr lang="en-US" altLang="en-US" dirty="0"/>
              <a:t>Treating </a:t>
            </a:r>
            <a:r>
              <a:rPr lang="en-US" altLang="en-US" b="1" dirty="0">
                <a:solidFill>
                  <a:schemeClr val="accent1"/>
                </a:solidFill>
              </a:rPr>
              <a:t>depression</a:t>
            </a:r>
            <a:r>
              <a:rPr lang="en-US" altLang="en-US" dirty="0"/>
              <a:t> improves </a:t>
            </a:r>
            <a:r>
              <a:rPr lang="en-US" altLang="en-US" b="1" dirty="0">
                <a:solidFill>
                  <a:schemeClr val="accent3"/>
                </a:solidFill>
              </a:rPr>
              <a:t>weight control </a:t>
            </a:r>
            <a:r>
              <a:rPr lang="en-US" altLang="en-US" dirty="0"/>
              <a:t>in obese patients</a:t>
            </a:r>
            <a:r>
              <a:rPr lang="en-US" altLang="en-US" baseline="30000" dirty="0"/>
              <a:t>[1]</a:t>
            </a:r>
          </a:p>
          <a:p>
            <a:r>
              <a:rPr lang="en-US" altLang="en-US" sz="2400" dirty="0"/>
              <a:t>SSRIs have least effect on body weight</a:t>
            </a:r>
          </a:p>
          <a:p>
            <a:r>
              <a:rPr lang="en-US" altLang="en-US" sz="2400" dirty="0"/>
              <a:t>TCAs and mirtazapine can cause weight gain</a:t>
            </a:r>
            <a:r>
              <a:rPr lang="en-US" altLang="en-US" sz="2400" baseline="30000" dirty="0"/>
              <a:t>[1]</a:t>
            </a:r>
            <a:endParaRPr lang="en-US" altLang="en-US" sz="2400" dirty="0"/>
          </a:p>
          <a:p>
            <a:endParaRPr lang="en-US" dirty="0"/>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4" name="Straight Arrow Connector 3">
            <a:extLst>
              <a:ext uri="{FF2B5EF4-FFF2-40B4-BE49-F238E27FC236}">
                <a16:creationId xmlns:a16="http://schemas.microsoft.com/office/drawing/2014/main" id="{F0F00047-EF6A-4177-BD4B-F5F6B182E63B}"/>
              </a:ext>
            </a:extLst>
          </p:cNvPr>
          <p:cNvCxnSpPr>
            <a:cxnSpLocks/>
          </p:cNvCxnSpPr>
          <p:nvPr/>
        </p:nvCxnSpPr>
        <p:spPr bwMode="auto">
          <a:xfrm>
            <a:off x="5326867" y="1880263"/>
            <a:ext cx="820575" cy="489"/>
          </a:xfrm>
          <a:prstGeom prst="straightConnector1">
            <a:avLst/>
          </a:prstGeom>
          <a:noFill/>
          <a:ln w="76200" cap="flat" cmpd="sng" algn="ctr">
            <a:solidFill>
              <a:schemeClr val="bg1"/>
            </a:solidFill>
            <a:prstDash val="solid"/>
            <a:round/>
            <a:headEnd type="triangle"/>
            <a:tailEnd type="triangle"/>
          </a:ln>
          <a:effectLst/>
        </p:spPr>
      </p:cxnSp>
      <p:sp>
        <p:nvSpPr>
          <p:cNvPr id="3" name="TextBox 2">
            <a:extLst>
              <a:ext uri="{FF2B5EF4-FFF2-40B4-BE49-F238E27FC236}">
                <a16:creationId xmlns:a16="http://schemas.microsoft.com/office/drawing/2014/main" id="{561F42DE-E4B6-4195-9F81-852125E4FF51}"/>
              </a:ext>
            </a:extLst>
          </p:cNvPr>
          <p:cNvSpPr txBox="1"/>
          <p:nvPr/>
        </p:nvSpPr>
        <p:spPr bwMode="auto">
          <a:xfrm>
            <a:off x="10880993" y="2450624"/>
            <a:ext cx="59327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3600" b="0" dirty="0">
                <a:solidFill>
                  <a:schemeClr val="accent4"/>
                </a:solidFill>
                <a:latin typeface="Calibri" panose="020F0502020204030204" pitchFamily="34" charset="0"/>
                <a:sym typeface="Wingdings 2" panose="05020102010507070707" pitchFamily="18" charset="2"/>
              </a:rPr>
              <a:t></a:t>
            </a:r>
          </a:p>
          <a:p>
            <a:pPr algn="l">
              <a:lnSpc>
                <a:spcPct val="100000"/>
              </a:lnSpc>
              <a:spcBef>
                <a:spcPct val="50000"/>
              </a:spcBef>
              <a:spcAft>
                <a:spcPct val="0"/>
              </a:spcAft>
              <a:buClrTx/>
              <a:buFontTx/>
              <a:buNone/>
            </a:pPr>
            <a:r>
              <a:rPr lang="en-US" sz="3600" b="0" dirty="0">
                <a:solidFill>
                  <a:schemeClr val="accent3"/>
                </a:solidFill>
                <a:latin typeface="Calibri" panose="020F0502020204030204" pitchFamily="34" charset="0"/>
                <a:sym typeface="Wingdings 2" panose="05020102010507070707" pitchFamily="18" charset="2"/>
              </a:rPr>
              <a:t></a:t>
            </a:r>
            <a:endParaRPr lang="en-US" sz="3600" b="0" dirty="0">
              <a:solidFill>
                <a:schemeClr val="accent3"/>
              </a:solidFill>
              <a:latin typeface="Calibri" panose="020F0502020204030204" pitchFamily="34" charset="0"/>
            </a:endParaRPr>
          </a:p>
        </p:txBody>
      </p:sp>
      <p:sp>
        <p:nvSpPr>
          <p:cNvPr id="13" name="Text Box 11">
            <a:extLst>
              <a:ext uri="{FF2B5EF4-FFF2-40B4-BE49-F238E27FC236}">
                <a16:creationId xmlns:a16="http://schemas.microsoft.com/office/drawing/2014/main" id="{621AC7D0-732B-453B-B114-D4857E3A1BB6}"/>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dirty="0">
                <a:solidFill>
                  <a:srgbClr val="455560"/>
                </a:solidFill>
                <a:latin typeface="Calibri" panose="020F0502020204030204" pitchFamily="34" charset="0"/>
              </a:rPr>
              <a:t>1. Jantaratnotai. Obes Res Clin Pract. 2017;11:1. 2. LaGrotte. Int J Obes (London). 2016;40;1397.</a:t>
            </a:r>
            <a:endParaRPr lang="en-US" altLang="en-US" sz="1200" b="0" dirty="0">
              <a:solidFill>
                <a:srgbClr val="455560"/>
              </a:solidFill>
              <a:latin typeface="Calibri" panose="020F0502020204030204" pitchFamily="34" charset="0"/>
            </a:endParaRPr>
          </a:p>
        </p:txBody>
      </p:sp>
    </p:spTree>
    <p:extLst>
      <p:ext uri="{BB962C8B-B14F-4D97-AF65-F5344CB8AC3E}">
        <p14:creationId xmlns:p14="http://schemas.microsoft.com/office/powerpoint/2010/main" val="197371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extBox 138">
            <a:extLst>
              <a:ext uri="{FF2B5EF4-FFF2-40B4-BE49-F238E27FC236}">
                <a16:creationId xmlns:a16="http://schemas.microsoft.com/office/drawing/2014/main" id="{ADEFDAC8-A12C-4FB9-A673-396C53B5A386}"/>
              </a:ext>
            </a:extLst>
          </p:cNvPr>
          <p:cNvSpPr txBox="1"/>
          <p:nvPr/>
        </p:nvSpPr>
        <p:spPr bwMode="auto">
          <a:xfrm>
            <a:off x="6394677" y="3616111"/>
            <a:ext cx="1743521" cy="441339"/>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Less</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Risk of Sleeping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Difficulties</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3" name="Rectangle 38">
            <a:extLst>
              <a:ext uri="{FF2B5EF4-FFF2-40B4-BE49-F238E27FC236}">
                <a16:creationId xmlns:a16="http://schemas.microsoft.com/office/drawing/2014/main" id="{ADF3A931-DCC6-4A0C-9FFC-5E59B186EDF6}"/>
              </a:ext>
            </a:extLst>
          </p:cNvPr>
          <p:cNvSpPr>
            <a:spLocks noChangeArrowheads="1"/>
          </p:cNvSpPr>
          <p:nvPr/>
        </p:nvSpPr>
        <p:spPr bwMode="auto">
          <a:xfrm>
            <a:off x="8169327" y="2729269"/>
            <a:ext cx="2857129" cy="164592"/>
          </a:xfrm>
          <a:prstGeom prst="rect">
            <a:avLst/>
          </a:prstGeom>
          <a:solidFill>
            <a:schemeClr val="accent4"/>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 name="Rectangle 38">
            <a:extLst>
              <a:ext uri="{FF2B5EF4-FFF2-40B4-BE49-F238E27FC236}">
                <a16:creationId xmlns:a16="http://schemas.microsoft.com/office/drawing/2014/main" id="{7A2EFC09-6278-40F8-A8DB-6AFBB42CCBD2}"/>
              </a:ext>
            </a:extLst>
          </p:cNvPr>
          <p:cNvSpPr>
            <a:spLocks noChangeArrowheads="1"/>
          </p:cNvSpPr>
          <p:nvPr/>
        </p:nvSpPr>
        <p:spPr bwMode="auto">
          <a:xfrm>
            <a:off x="8161800" y="3071864"/>
            <a:ext cx="3093031"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 name="Rectangle 38">
            <a:extLst>
              <a:ext uri="{FF2B5EF4-FFF2-40B4-BE49-F238E27FC236}">
                <a16:creationId xmlns:a16="http://schemas.microsoft.com/office/drawing/2014/main" id="{87563FDB-EC3D-4557-B7BB-4C96F06E2741}"/>
              </a:ext>
            </a:extLst>
          </p:cNvPr>
          <p:cNvSpPr>
            <a:spLocks noChangeArrowheads="1"/>
          </p:cNvSpPr>
          <p:nvPr/>
        </p:nvSpPr>
        <p:spPr bwMode="auto">
          <a:xfrm>
            <a:off x="8154626" y="3409856"/>
            <a:ext cx="2377015"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Rectangle 38">
            <a:extLst>
              <a:ext uri="{FF2B5EF4-FFF2-40B4-BE49-F238E27FC236}">
                <a16:creationId xmlns:a16="http://schemas.microsoft.com/office/drawing/2014/main" id="{3EF906C1-4C1B-4300-9BDC-347A84EFCE1D}"/>
              </a:ext>
            </a:extLst>
          </p:cNvPr>
          <p:cNvSpPr>
            <a:spLocks noChangeArrowheads="1"/>
          </p:cNvSpPr>
          <p:nvPr/>
        </p:nvSpPr>
        <p:spPr bwMode="auto">
          <a:xfrm>
            <a:off x="8162474" y="3732824"/>
            <a:ext cx="1558899"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Rectangle 38">
            <a:extLst>
              <a:ext uri="{FF2B5EF4-FFF2-40B4-BE49-F238E27FC236}">
                <a16:creationId xmlns:a16="http://schemas.microsoft.com/office/drawing/2014/main" id="{8DF765A2-C3C8-4DD8-9A16-007F77A6C77E}"/>
              </a:ext>
            </a:extLst>
          </p:cNvPr>
          <p:cNvSpPr>
            <a:spLocks noChangeArrowheads="1"/>
          </p:cNvSpPr>
          <p:nvPr/>
        </p:nvSpPr>
        <p:spPr bwMode="auto">
          <a:xfrm>
            <a:off x="8149863" y="4067203"/>
            <a:ext cx="1245187"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53" name="Title 1">
            <a:extLst>
              <a:ext uri="{FF2B5EF4-FFF2-40B4-BE49-F238E27FC236}">
                <a16:creationId xmlns:a16="http://schemas.microsoft.com/office/drawing/2014/main" id="{267D69F3-7E55-4D6F-BD10-42393F8523C5}"/>
              </a:ext>
            </a:extLst>
          </p:cNvPr>
          <p:cNvSpPr>
            <a:spLocks noGrp="1" noChangeArrowheads="1"/>
          </p:cNvSpPr>
          <p:nvPr>
            <p:ph type="title"/>
          </p:nvPr>
        </p:nvSpPr>
        <p:spPr/>
        <p:txBody>
          <a:bodyPr/>
          <a:lstStyle/>
          <a:p>
            <a:r>
              <a:rPr lang="en-CA" altLang="en-US" dirty="0"/>
              <a:t>Obesity and Adherence: MDD and Bipolar Disorder</a:t>
            </a:r>
          </a:p>
        </p:txBody>
      </p:sp>
      <p:sp>
        <p:nvSpPr>
          <p:cNvPr id="334854" name="Content Placeholder 2">
            <a:extLst>
              <a:ext uri="{FF2B5EF4-FFF2-40B4-BE49-F238E27FC236}">
                <a16:creationId xmlns:a16="http://schemas.microsoft.com/office/drawing/2014/main" id="{E612FECA-384E-411A-A50F-62EEE54F5B96}"/>
              </a:ext>
            </a:extLst>
          </p:cNvPr>
          <p:cNvSpPr>
            <a:spLocks noGrp="1" noChangeArrowheads="1"/>
          </p:cNvSpPr>
          <p:nvPr>
            <p:ph sz="half" idx="1"/>
          </p:nvPr>
        </p:nvSpPr>
        <p:spPr>
          <a:xfrm>
            <a:off x="601820" y="1510730"/>
            <a:ext cx="5309278" cy="1380040"/>
          </a:xfrm>
        </p:spPr>
        <p:txBody>
          <a:bodyPr/>
          <a:lstStyle/>
          <a:p>
            <a:pPr lvl="1">
              <a:buFont typeface="Wingdings" panose="05000000000000000000" pitchFamily="2" charset="2"/>
              <a:buChar char="§"/>
            </a:pPr>
            <a:r>
              <a:rPr lang="en-US" altLang="en-US" sz="2400" dirty="0"/>
              <a:t>Survey of N = 350 people </a:t>
            </a:r>
            <a:r>
              <a:rPr lang="en-CA" altLang="en-US" sz="2400" dirty="0"/>
              <a:t>with mild to severe</a:t>
            </a:r>
            <a:r>
              <a:rPr lang="en-CA" altLang="en-US" sz="2400" b="1" dirty="0">
                <a:solidFill>
                  <a:schemeClr val="accent1"/>
                </a:solidFill>
              </a:rPr>
              <a:t> depression</a:t>
            </a:r>
            <a:r>
              <a:rPr lang="en-CA" altLang="en-US" sz="2400" baseline="30000" dirty="0"/>
              <a:t>[1]</a:t>
            </a:r>
            <a:r>
              <a:rPr lang="en-CA" altLang="en-US" sz="2400" dirty="0"/>
              <a:t> </a:t>
            </a:r>
            <a:endParaRPr lang="en-US" altLang="en-US" sz="2400" dirty="0"/>
          </a:p>
        </p:txBody>
      </p:sp>
      <p:sp>
        <p:nvSpPr>
          <p:cNvPr id="5" name="Content Placeholder 4">
            <a:extLst>
              <a:ext uri="{FF2B5EF4-FFF2-40B4-BE49-F238E27FC236}">
                <a16:creationId xmlns:a16="http://schemas.microsoft.com/office/drawing/2014/main" id="{56A67325-38EC-4EF3-A9FC-248D748B0BD5}"/>
              </a:ext>
            </a:extLst>
          </p:cNvPr>
          <p:cNvSpPr>
            <a:spLocks noGrp="1"/>
          </p:cNvSpPr>
          <p:nvPr>
            <p:ph sz="half" idx="2"/>
          </p:nvPr>
        </p:nvSpPr>
        <p:spPr>
          <a:xfrm>
            <a:off x="6252634" y="1510730"/>
            <a:ext cx="5229570" cy="863910"/>
          </a:xfrm>
        </p:spPr>
        <p:txBody>
          <a:bodyPr/>
          <a:lstStyle/>
          <a:p>
            <a:r>
              <a:rPr lang="en-US" sz="2400" dirty="0"/>
              <a:t>Survey of N = 1300 people with </a:t>
            </a:r>
            <a:r>
              <a:rPr lang="en-US" sz="2400" b="1" dirty="0">
                <a:solidFill>
                  <a:schemeClr val="accent3"/>
                </a:solidFill>
              </a:rPr>
              <a:t>bipolar disorder</a:t>
            </a:r>
            <a:r>
              <a:rPr lang="en-CA" altLang="en-US" sz="2400" baseline="30000" dirty="0"/>
              <a:t>[2]</a:t>
            </a:r>
            <a:endParaRPr lang="en-US" sz="2400" dirty="0"/>
          </a:p>
        </p:txBody>
      </p:sp>
      <p:sp>
        <p:nvSpPr>
          <p:cNvPr id="334852" name="Rectangle 14">
            <a:extLst>
              <a:ext uri="{FF2B5EF4-FFF2-40B4-BE49-F238E27FC236}">
                <a16:creationId xmlns:a16="http://schemas.microsoft.com/office/drawing/2014/main" id="{852DA60C-0330-4E26-A6B5-ED29762AC62A}"/>
              </a:ext>
            </a:extLst>
          </p:cNvPr>
          <p:cNvSpPr>
            <a:spLocks noChangeArrowheads="1"/>
          </p:cNvSpPr>
          <p:nvPr/>
        </p:nvSpPr>
        <p:spPr bwMode="auto">
          <a:xfrm>
            <a:off x="1927295" y="2216569"/>
            <a:ext cx="4325339" cy="646331"/>
          </a:xfrm>
          <a:prstGeom prst="rect">
            <a:avLst/>
          </a:prstGeom>
          <a:noFill/>
          <a:ln w="12700">
            <a:noFill/>
            <a:miter lim="800000"/>
            <a:headEnd/>
            <a:tailEnd/>
          </a:ln>
        </p:spPr>
        <p:txBody>
          <a:bodyPr wrap="square" anchor="b">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Frequency of </a:t>
            </a:r>
            <a:r>
              <a:rPr lang="en-US" altLang="en-US" dirty="0">
                <a:solidFill>
                  <a:srgbClr val="000000"/>
                </a:solidFill>
                <a:latin typeface="Calibri" panose="020F0502020204030204" pitchFamily="34" charset="0"/>
                <a:cs typeface="Calibri" panose="020F0502020204030204" pitchFamily="34" charset="0"/>
              </a:rPr>
              <a:t>A</a:t>
            </a: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ntidepressant AEs Reported as “Extremely Difficult to Live With”</a:t>
            </a:r>
          </a:p>
        </p:txBody>
      </p:sp>
      <p:sp>
        <p:nvSpPr>
          <p:cNvPr id="334867" name="TextBox 18">
            <a:extLst>
              <a:ext uri="{FF2B5EF4-FFF2-40B4-BE49-F238E27FC236}">
                <a16:creationId xmlns:a16="http://schemas.microsoft.com/office/drawing/2014/main" id="{637EA623-37DC-47D2-ADE2-E557C5F3EBD4}"/>
              </a:ext>
            </a:extLst>
          </p:cNvPr>
          <p:cNvSpPr txBox="1">
            <a:spLocks noChangeArrowheads="1"/>
          </p:cNvSpPr>
          <p:nvPr/>
        </p:nvSpPr>
        <p:spPr bwMode="auto">
          <a:xfrm>
            <a:off x="3700905" y="5988100"/>
            <a:ext cx="1073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endParaRPr kumimoji="0" lang="en-CA"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9351DC52-BFF6-4163-92F3-2657CE7DC70D}"/>
              </a:ext>
            </a:extLst>
          </p:cNvPr>
          <p:cNvSpPr txBox="1"/>
          <p:nvPr/>
        </p:nvSpPr>
        <p:spPr bwMode="auto">
          <a:xfrm>
            <a:off x="1240411" y="2830474"/>
            <a:ext cx="1101520" cy="307777"/>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Gain</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1630614A-61B0-48D6-88FD-29F7A52C35B7}"/>
              </a:ext>
            </a:extLst>
          </p:cNvPr>
          <p:cNvSpPr txBox="1"/>
          <p:nvPr/>
        </p:nvSpPr>
        <p:spPr bwMode="auto">
          <a:xfrm>
            <a:off x="360235" y="3087904"/>
            <a:ext cx="1981697" cy="307777"/>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Unable to Have </a:t>
            </a:r>
            <a:r>
              <a:rPr lang="fr-CA" sz="1400" dirty="0">
                <a:solidFill>
                  <a:srgbClr val="000000"/>
                </a:solidFill>
                <a:latin typeface="Calibri" panose="020F0502020204030204" pitchFamily="34" charset="0"/>
              </a:rPr>
              <a:t>E</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rection</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A159CD86-CF34-419F-B266-203059F14D4D}"/>
              </a:ext>
            </a:extLst>
          </p:cNvPr>
          <p:cNvSpPr txBox="1"/>
          <p:nvPr/>
        </p:nvSpPr>
        <p:spPr bwMode="auto">
          <a:xfrm>
            <a:off x="643047" y="3865212"/>
            <a:ext cx="1698885"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Lost </a:t>
            </a:r>
            <a:r>
              <a:rPr lang="fr-CA" sz="1400" dirty="0">
                <a:solidFill>
                  <a:srgbClr val="000000"/>
                </a:solidFill>
                <a:latin typeface="Calibri" panose="020F0502020204030204" pitchFamily="34" charset="0"/>
              </a:rPr>
              <a:t>I</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nterest in </a:t>
            </a:r>
            <a:r>
              <a:rPr lang="fr-CA" sz="1400" dirty="0">
                <a:solidFill>
                  <a:srgbClr val="000000"/>
                </a:solidFill>
                <a:latin typeface="Calibri" panose="020F0502020204030204" pitchFamily="34" charset="0"/>
              </a:rPr>
              <a:t>S</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C400F317-62DF-460D-AE3A-C8085153D337}"/>
              </a:ext>
            </a:extLst>
          </p:cNvPr>
          <p:cNvSpPr txBox="1"/>
          <p:nvPr/>
        </p:nvSpPr>
        <p:spPr bwMode="auto">
          <a:xfrm>
            <a:off x="1347749" y="4638754"/>
            <a:ext cx="994183" cy="307777"/>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Headaches</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TextBox 23">
            <a:extLst>
              <a:ext uri="{FF2B5EF4-FFF2-40B4-BE49-F238E27FC236}">
                <a16:creationId xmlns:a16="http://schemas.microsoft.com/office/drawing/2014/main" id="{E4E2FEDA-93B7-4A29-807F-84B3E15E4773}"/>
              </a:ext>
            </a:extLst>
          </p:cNvPr>
          <p:cNvSpPr txBox="1"/>
          <p:nvPr/>
        </p:nvSpPr>
        <p:spPr bwMode="auto">
          <a:xfrm>
            <a:off x="643047" y="5148589"/>
            <a:ext cx="1698886"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r>
              <a:rPr lang="fr-CA" sz="1400" dirty="0">
                <a:solidFill>
                  <a:srgbClr val="000000"/>
                </a:solidFill>
                <a:latin typeface="Calibri" panose="020F0502020204030204" pitchFamily="34" charset="0"/>
              </a:rPr>
              <a:t>D</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iarrhea</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6CC60772-30F6-4EBB-9F08-E7643FE0A3CC}"/>
              </a:ext>
            </a:extLst>
          </p:cNvPr>
          <p:cNvSpPr txBox="1"/>
          <p:nvPr/>
        </p:nvSpPr>
        <p:spPr bwMode="auto">
          <a:xfrm>
            <a:off x="2214379" y="5765952"/>
            <a:ext cx="276038"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6CCA1BED-8D00-4CA8-9BAA-45AD0725DB48}"/>
              </a:ext>
            </a:extLst>
          </p:cNvPr>
          <p:cNvSpPr txBox="1"/>
          <p:nvPr/>
        </p:nvSpPr>
        <p:spPr bwMode="auto">
          <a:xfrm>
            <a:off x="2945913" y="5765952"/>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4877" name="Rectangle 38">
            <a:extLst>
              <a:ext uri="{FF2B5EF4-FFF2-40B4-BE49-F238E27FC236}">
                <a16:creationId xmlns:a16="http://schemas.microsoft.com/office/drawing/2014/main" id="{AA7EE58F-E85C-41D4-A51B-FAD57D55E16C}"/>
              </a:ext>
            </a:extLst>
          </p:cNvPr>
          <p:cNvSpPr>
            <a:spLocks noChangeArrowheads="1"/>
          </p:cNvSpPr>
          <p:nvPr/>
        </p:nvSpPr>
        <p:spPr bwMode="auto">
          <a:xfrm>
            <a:off x="2359404" y="2917347"/>
            <a:ext cx="2351199" cy="164592"/>
          </a:xfrm>
          <a:prstGeom prst="rect">
            <a:avLst/>
          </a:prstGeom>
          <a:solidFill>
            <a:schemeClr val="accent4"/>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78" name="Rectangle 42">
            <a:extLst>
              <a:ext uri="{FF2B5EF4-FFF2-40B4-BE49-F238E27FC236}">
                <a16:creationId xmlns:a16="http://schemas.microsoft.com/office/drawing/2014/main" id="{3758BC35-1D68-4616-939D-C34E6F61B9D9}"/>
              </a:ext>
            </a:extLst>
          </p:cNvPr>
          <p:cNvSpPr>
            <a:spLocks noChangeArrowheads="1"/>
          </p:cNvSpPr>
          <p:nvPr/>
        </p:nvSpPr>
        <p:spPr bwMode="auto">
          <a:xfrm>
            <a:off x="2352029" y="3173282"/>
            <a:ext cx="1916531"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79" name="Rectangle 50">
            <a:extLst>
              <a:ext uri="{FF2B5EF4-FFF2-40B4-BE49-F238E27FC236}">
                <a16:creationId xmlns:a16="http://schemas.microsoft.com/office/drawing/2014/main" id="{3844F5D5-4315-4B34-AD08-7776C968A6C4}"/>
              </a:ext>
            </a:extLst>
          </p:cNvPr>
          <p:cNvSpPr>
            <a:spLocks noChangeArrowheads="1"/>
          </p:cNvSpPr>
          <p:nvPr/>
        </p:nvSpPr>
        <p:spPr bwMode="auto">
          <a:xfrm>
            <a:off x="2365373" y="4452957"/>
            <a:ext cx="1134788"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0" name="Rectangle 54">
            <a:extLst>
              <a:ext uri="{FF2B5EF4-FFF2-40B4-BE49-F238E27FC236}">
                <a16:creationId xmlns:a16="http://schemas.microsoft.com/office/drawing/2014/main" id="{BB78EC87-8CA4-4254-8592-7923FD40A7E0}"/>
              </a:ext>
            </a:extLst>
          </p:cNvPr>
          <p:cNvSpPr>
            <a:spLocks noChangeArrowheads="1"/>
          </p:cNvSpPr>
          <p:nvPr/>
        </p:nvSpPr>
        <p:spPr bwMode="auto">
          <a:xfrm>
            <a:off x="2352029" y="5220762"/>
            <a:ext cx="390871"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2" name="Rectangle 92">
            <a:extLst>
              <a:ext uri="{FF2B5EF4-FFF2-40B4-BE49-F238E27FC236}">
                <a16:creationId xmlns:a16="http://schemas.microsoft.com/office/drawing/2014/main" id="{6A59262B-52B1-467A-91E6-85CA12064269}"/>
              </a:ext>
            </a:extLst>
          </p:cNvPr>
          <p:cNvSpPr>
            <a:spLocks noChangeArrowheads="1"/>
          </p:cNvSpPr>
          <p:nvPr/>
        </p:nvSpPr>
        <p:spPr bwMode="auto">
          <a:xfrm>
            <a:off x="2358701" y="3685152"/>
            <a:ext cx="1613921"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3" name="Rectangle 93">
            <a:extLst>
              <a:ext uri="{FF2B5EF4-FFF2-40B4-BE49-F238E27FC236}">
                <a16:creationId xmlns:a16="http://schemas.microsoft.com/office/drawing/2014/main" id="{9CA470C1-C187-460E-8927-DF46382D33CB}"/>
              </a:ext>
            </a:extLst>
          </p:cNvPr>
          <p:cNvSpPr>
            <a:spLocks noChangeArrowheads="1"/>
          </p:cNvSpPr>
          <p:nvPr/>
        </p:nvSpPr>
        <p:spPr bwMode="auto">
          <a:xfrm>
            <a:off x="2358701" y="4197022"/>
            <a:ext cx="1386963"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4" name="Rectangle 94">
            <a:extLst>
              <a:ext uri="{FF2B5EF4-FFF2-40B4-BE49-F238E27FC236}">
                <a16:creationId xmlns:a16="http://schemas.microsoft.com/office/drawing/2014/main" id="{8839E1EA-9736-4740-8216-BA546D830698}"/>
              </a:ext>
            </a:extLst>
          </p:cNvPr>
          <p:cNvSpPr>
            <a:spLocks noChangeArrowheads="1"/>
          </p:cNvSpPr>
          <p:nvPr/>
        </p:nvSpPr>
        <p:spPr bwMode="auto">
          <a:xfrm>
            <a:off x="2358701" y="3429217"/>
            <a:ext cx="1840879"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5" name="Rectangle 95">
            <a:extLst>
              <a:ext uri="{FF2B5EF4-FFF2-40B4-BE49-F238E27FC236}">
                <a16:creationId xmlns:a16="http://schemas.microsoft.com/office/drawing/2014/main" id="{09794965-E378-4D76-AF54-3E2F5F13A316}"/>
              </a:ext>
            </a:extLst>
          </p:cNvPr>
          <p:cNvSpPr>
            <a:spLocks noChangeArrowheads="1"/>
          </p:cNvSpPr>
          <p:nvPr/>
        </p:nvSpPr>
        <p:spPr bwMode="auto">
          <a:xfrm>
            <a:off x="2358701" y="3941087"/>
            <a:ext cx="1450007"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6" name="Rectangle 96">
            <a:extLst>
              <a:ext uri="{FF2B5EF4-FFF2-40B4-BE49-F238E27FC236}">
                <a16:creationId xmlns:a16="http://schemas.microsoft.com/office/drawing/2014/main" id="{E12413DD-B91E-4507-8D44-B4CB247A57B0}"/>
              </a:ext>
            </a:extLst>
          </p:cNvPr>
          <p:cNvSpPr>
            <a:spLocks noChangeArrowheads="1"/>
          </p:cNvSpPr>
          <p:nvPr/>
        </p:nvSpPr>
        <p:spPr bwMode="auto">
          <a:xfrm>
            <a:off x="2358701" y="4964827"/>
            <a:ext cx="453915"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7" name="Rectangle 97">
            <a:extLst>
              <a:ext uri="{FF2B5EF4-FFF2-40B4-BE49-F238E27FC236}">
                <a16:creationId xmlns:a16="http://schemas.microsoft.com/office/drawing/2014/main" id="{285EFA98-5591-421E-A4F8-4B715CBAC8D2}"/>
              </a:ext>
            </a:extLst>
          </p:cNvPr>
          <p:cNvSpPr>
            <a:spLocks noChangeArrowheads="1"/>
          </p:cNvSpPr>
          <p:nvPr/>
        </p:nvSpPr>
        <p:spPr bwMode="auto">
          <a:xfrm>
            <a:off x="2358701" y="4708892"/>
            <a:ext cx="996092"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8" name="Rectangle 98">
            <a:extLst>
              <a:ext uri="{FF2B5EF4-FFF2-40B4-BE49-F238E27FC236}">
                <a16:creationId xmlns:a16="http://schemas.microsoft.com/office/drawing/2014/main" id="{6C02192C-5295-46E7-BBF7-4C07991EDB48}"/>
              </a:ext>
            </a:extLst>
          </p:cNvPr>
          <p:cNvSpPr>
            <a:spLocks noChangeArrowheads="1"/>
          </p:cNvSpPr>
          <p:nvPr/>
        </p:nvSpPr>
        <p:spPr bwMode="auto">
          <a:xfrm>
            <a:off x="2358701" y="5476699"/>
            <a:ext cx="151305"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TextBox 105">
            <a:extLst>
              <a:ext uri="{FF2B5EF4-FFF2-40B4-BE49-F238E27FC236}">
                <a16:creationId xmlns:a16="http://schemas.microsoft.com/office/drawing/2014/main" id="{833AB4A0-64F4-407D-8EF8-37D1CA6F6C16}"/>
              </a:ext>
            </a:extLst>
          </p:cNvPr>
          <p:cNvSpPr txBox="1"/>
          <p:nvPr/>
        </p:nvSpPr>
        <p:spPr bwMode="auto">
          <a:xfrm>
            <a:off x="151717" y="3346588"/>
            <a:ext cx="2190216" cy="307777"/>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Difficulty </a:t>
            </a:r>
            <a:r>
              <a:rPr lang="fr-CA" sz="1400" dirty="0">
                <a:solidFill>
                  <a:srgbClr val="000000"/>
                </a:solidFill>
                <a:latin typeface="Calibri" panose="020F0502020204030204" pitchFamily="34" charset="0"/>
              </a:rPr>
              <a:t>R</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eaching Orgasm</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9" name="TextBox 108">
            <a:extLst>
              <a:ext uri="{FF2B5EF4-FFF2-40B4-BE49-F238E27FC236}">
                <a16:creationId xmlns:a16="http://schemas.microsoft.com/office/drawing/2014/main" id="{87E75430-2E08-4419-A4DD-FD48129932F4}"/>
              </a:ext>
            </a:extLst>
          </p:cNvPr>
          <p:cNvSpPr txBox="1"/>
          <p:nvPr/>
        </p:nvSpPr>
        <p:spPr bwMode="auto">
          <a:xfrm>
            <a:off x="1469577" y="4382581"/>
            <a:ext cx="872355" cy="307777"/>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Insomnia</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0" name="TextBox 109">
            <a:extLst>
              <a:ext uri="{FF2B5EF4-FFF2-40B4-BE49-F238E27FC236}">
                <a16:creationId xmlns:a16="http://schemas.microsoft.com/office/drawing/2014/main" id="{14B79577-E34B-4520-BFB8-C6EFED61F8F8}"/>
              </a:ext>
            </a:extLst>
          </p:cNvPr>
          <p:cNvSpPr txBox="1"/>
          <p:nvPr/>
        </p:nvSpPr>
        <p:spPr bwMode="auto">
          <a:xfrm>
            <a:off x="1345377" y="4894927"/>
            <a:ext cx="996556" cy="307777"/>
          </a:xfrm>
          <a:prstGeom prst="rect">
            <a:avLst/>
          </a:prstGeom>
          <a:noFill/>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a:t>
            </a:r>
            <a:r>
              <a:rPr lang="fr-CA" sz="1400" dirty="0">
                <a:solidFill>
                  <a:srgbClr val="000000"/>
                </a:solidFill>
                <a:latin typeface="Calibri" panose="020F0502020204030204" pitchFamily="34" charset="0"/>
              </a:rPr>
              <a:t>M</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outh</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1" name="TextBox 110">
            <a:extLst>
              <a:ext uri="{FF2B5EF4-FFF2-40B4-BE49-F238E27FC236}">
                <a16:creationId xmlns:a16="http://schemas.microsoft.com/office/drawing/2014/main" id="{4492D72F-9CDE-47F8-BD6F-CEF617553021}"/>
              </a:ext>
            </a:extLst>
          </p:cNvPr>
          <p:cNvSpPr txBox="1"/>
          <p:nvPr/>
        </p:nvSpPr>
        <p:spPr bwMode="auto">
          <a:xfrm>
            <a:off x="942231" y="5419212"/>
            <a:ext cx="1399701"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a:t>
            </a:r>
            <a:r>
              <a:rPr lang="fr-CA" sz="1400" dirty="0">
                <a:solidFill>
                  <a:srgbClr val="000000"/>
                </a:solidFill>
                <a:latin typeface="Calibri" panose="020F0502020204030204" pitchFamily="34" charset="0"/>
              </a:rPr>
              <a:t>L</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oss</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3" name="TextBox 112">
            <a:extLst>
              <a:ext uri="{FF2B5EF4-FFF2-40B4-BE49-F238E27FC236}">
                <a16:creationId xmlns:a16="http://schemas.microsoft.com/office/drawing/2014/main" id="{F90D6E94-76AE-4A37-A6C7-1253BB4BD0AF}"/>
              </a:ext>
            </a:extLst>
          </p:cNvPr>
          <p:cNvSpPr txBox="1"/>
          <p:nvPr/>
        </p:nvSpPr>
        <p:spPr bwMode="auto">
          <a:xfrm>
            <a:off x="2606956" y="5765952"/>
            <a:ext cx="276038"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5" name="TextBox 114">
            <a:extLst>
              <a:ext uri="{FF2B5EF4-FFF2-40B4-BE49-F238E27FC236}">
                <a16:creationId xmlns:a16="http://schemas.microsoft.com/office/drawing/2014/main" id="{B8FC1C08-8B03-4F38-8456-2B067C0C9D57}"/>
              </a:ext>
            </a:extLst>
          </p:cNvPr>
          <p:cNvSpPr txBox="1"/>
          <p:nvPr/>
        </p:nvSpPr>
        <p:spPr bwMode="auto">
          <a:xfrm>
            <a:off x="3324032" y="5765952"/>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7" name="TextBox 116">
            <a:extLst>
              <a:ext uri="{FF2B5EF4-FFF2-40B4-BE49-F238E27FC236}">
                <a16:creationId xmlns:a16="http://schemas.microsoft.com/office/drawing/2014/main" id="{6EF2D968-59B0-49D3-B51F-C4628675B1DF}"/>
              </a:ext>
            </a:extLst>
          </p:cNvPr>
          <p:cNvSpPr txBox="1"/>
          <p:nvPr/>
        </p:nvSpPr>
        <p:spPr bwMode="auto">
          <a:xfrm>
            <a:off x="3706601" y="5765952"/>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9" name="TextBox 118">
            <a:extLst>
              <a:ext uri="{FF2B5EF4-FFF2-40B4-BE49-F238E27FC236}">
                <a16:creationId xmlns:a16="http://schemas.microsoft.com/office/drawing/2014/main" id="{9A90666D-53F1-4A23-BD2E-EEDFE47E1393}"/>
              </a:ext>
            </a:extLst>
          </p:cNvPr>
          <p:cNvSpPr txBox="1"/>
          <p:nvPr/>
        </p:nvSpPr>
        <p:spPr bwMode="auto">
          <a:xfrm>
            <a:off x="4080273" y="5765952"/>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TextBox 120">
            <a:extLst>
              <a:ext uri="{FF2B5EF4-FFF2-40B4-BE49-F238E27FC236}">
                <a16:creationId xmlns:a16="http://schemas.microsoft.com/office/drawing/2014/main" id="{513D2816-5EE9-473A-9C46-B16E9C913004}"/>
              </a:ext>
            </a:extLst>
          </p:cNvPr>
          <p:cNvSpPr txBox="1"/>
          <p:nvPr/>
        </p:nvSpPr>
        <p:spPr bwMode="auto">
          <a:xfrm>
            <a:off x="4461730" y="5765952"/>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4881" name="Line 5">
            <a:extLst>
              <a:ext uri="{FF2B5EF4-FFF2-40B4-BE49-F238E27FC236}">
                <a16:creationId xmlns:a16="http://schemas.microsoft.com/office/drawing/2014/main" id="{514A17DF-FBEC-4E13-97A7-C8D7EC9F1F77}"/>
              </a:ext>
            </a:extLst>
          </p:cNvPr>
          <p:cNvSpPr>
            <a:spLocks noChangeShapeType="1"/>
          </p:cNvSpPr>
          <p:nvPr/>
        </p:nvSpPr>
        <p:spPr bwMode="auto">
          <a:xfrm>
            <a:off x="2354534" y="2856127"/>
            <a:ext cx="0" cy="28906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A8C461ED-9ED7-4B07-B2EF-0FD19C0D531C}"/>
              </a:ext>
            </a:extLst>
          </p:cNvPr>
          <p:cNvGrpSpPr/>
          <p:nvPr/>
        </p:nvGrpSpPr>
        <p:grpSpPr>
          <a:xfrm>
            <a:off x="2295782" y="3004418"/>
            <a:ext cx="47758" cy="2557475"/>
            <a:chOff x="2295782" y="3004418"/>
            <a:chExt cx="47758" cy="2557475"/>
          </a:xfrm>
        </p:grpSpPr>
        <p:sp>
          <p:nvSpPr>
            <p:cNvPr id="334861" name="Line 5">
              <a:extLst>
                <a:ext uri="{FF2B5EF4-FFF2-40B4-BE49-F238E27FC236}">
                  <a16:creationId xmlns:a16="http://schemas.microsoft.com/office/drawing/2014/main" id="{0E2A9229-70E1-4EC3-BBEE-7EB8FD9582F7}"/>
                </a:ext>
              </a:extLst>
            </p:cNvPr>
            <p:cNvSpPr>
              <a:spLocks noChangeShapeType="1"/>
            </p:cNvSpPr>
            <p:nvPr/>
          </p:nvSpPr>
          <p:spPr bwMode="auto">
            <a:xfrm>
              <a:off x="2295782" y="3004418"/>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62" name="Line 5">
              <a:extLst>
                <a:ext uri="{FF2B5EF4-FFF2-40B4-BE49-F238E27FC236}">
                  <a16:creationId xmlns:a16="http://schemas.microsoft.com/office/drawing/2014/main" id="{F9D70831-42F4-47ED-B71E-A5601E22FCF7}"/>
                </a:ext>
              </a:extLst>
            </p:cNvPr>
            <p:cNvSpPr>
              <a:spLocks noChangeShapeType="1"/>
            </p:cNvSpPr>
            <p:nvPr/>
          </p:nvSpPr>
          <p:spPr bwMode="auto">
            <a:xfrm>
              <a:off x="2295782" y="3260166"/>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63" name="Line 5">
              <a:extLst>
                <a:ext uri="{FF2B5EF4-FFF2-40B4-BE49-F238E27FC236}">
                  <a16:creationId xmlns:a16="http://schemas.microsoft.com/office/drawing/2014/main" id="{75C151FF-2C72-4AD2-BE9C-916D9C65467E}"/>
                </a:ext>
              </a:extLst>
            </p:cNvPr>
            <p:cNvSpPr>
              <a:spLocks noChangeShapeType="1"/>
            </p:cNvSpPr>
            <p:nvPr/>
          </p:nvSpPr>
          <p:spPr bwMode="auto">
            <a:xfrm>
              <a:off x="2295782" y="4027407"/>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64" name="Line 5">
              <a:extLst>
                <a:ext uri="{FF2B5EF4-FFF2-40B4-BE49-F238E27FC236}">
                  <a16:creationId xmlns:a16="http://schemas.microsoft.com/office/drawing/2014/main" id="{91061CAB-80B1-4C90-9220-8B55F1239F12}"/>
                </a:ext>
              </a:extLst>
            </p:cNvPr>
            <p:cNvSpPr>
              <a:spLocks noChangeShapeType="1"/>
            </p:cNvSpPr>
            <p:nvPr/>
          </p:nvSpPr>
          <p:spPr bwMode="auto">
            <a:xfrm>
              <a:off x="2295782" y="4538901"/>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65" name="Line 5">
              <a:extLst>
                <a:ext uri="{FF2B5EF4-FFF2-40B4-BE49-F238E27FC236}">
                  <a16:creationId xmlns:a16="http://schemas.microsoft.com/office/drawing/2014/main" id="{FA03422E-F1B5-426B-9BA1-ADC5C393F9A1}"/>
                </a:ext>
              </a:extLst>
            </p:cNvPr>
            <p:cNvSpPr>
              <a:spLocks noChangeShapeType="1"/>
            </p:cNvSpPr>
            <p:nvPr/>
          </p:nvSpPr>
          <p:spPr bwMode="auto">
            <a:xfrm>
              <a:off x="2295782" y="5561893"/>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89" name="Line 5">
              <a:extLst>
                <a:ext uri="{FF2B5EF4-FFF2-40B4-BE49-F238E27FC236}">
                  <a16:creationId xmlns:a16="http://schemas.microsoft.com/office/drawing/2014/main" id="{EC0494FB-24AA-496B-95FE-FF226835ECDB}"/>
                </a:ext>
              </a:extLst>
            </p:cNvPr>
            <p:cNvSpPr>
              <a:spLocks noChangeShapeType="1"/>
            </p:cNvSpPr>
            <p:nvPr/>
          </p:nvSpPr>
          <p:spPr bwMode="auto">
            <a:xfrm>
              <a:off x="2295782" y="5306143"/>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90" name="Line 5">
              <a:extLst>
                <a:ext uri="{FF2B5EF4-FFF2-40B4-BE49-F238E27FC236}">
                  <a16:creationId xmlns:a16="http://schemas.microsoft.com/office/drawing/2014/main" id="{0BC6621B-49B3-4E59-821E-88EDD52E87B8}"/>
                </a:ext>
              </a:extLst>
            </p:cNvPr>
            <p:cNvSpPr>
              <a:spLocks noChangeShapeType="1"/>
            </p:cNvSpPr>
            <p:nvPr/>
          </p:nvSpPr>
          <p:spPr bwMode="auto">
            <a:xfrm>
              <a:off x="2295782" y="5050395"/>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91" name="Line 5">
              <a:extLst>
                <a:ext uri="{FF2B5EF4-FFF2-40B4-BE49-F238E27FC236}">
                  <a16:creationId xmlns:a16="http://schemas.microsoft.com/office/drawing/2014/main" id="{ADCD72A0-9021-4621-BBA7-394A9A9B7DA8}"/>
                </a:ext>
              </a:extLst>
            </p:cNvPr>
            <p:cNvSpPr>
              <a:spLocks noChangeShapeType="1"/>
            </p:cNvSpPr>
            <p:nvPr/>
          </p:nvSpPr>
          <p:spPr bwMode="auto">
            <a:xfrm>
              <a:off x="2295782" y="4794648"/>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92" name="Line 5">
              <a:extLst>
                <a:ext uri="{FF2B5EF4-FFF2-40B4-BE49-F238E27FC236}">
                  <a16:creationId xmlns:a16="http://schemas.microsoft.com/office/drawing/2014/main" id="{AB488BEF-3ED4-49FA-9E55-95CCE91CB64F}"/>
                </a:ext>
              </a:extLst>
            </p:cNvPr>
            <p:cNvSpPr>
              <a:spLocks noChangeShapeType="1"/>
            </p:cNvSpPr>
            <p:nvPr/>
          </p:nvSpPr>
          <p:spPr bwMode="auto">
            <a:xfrm>
              <a:off x="2295782" y="4283154"/>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93" name="Line 5">
              <a:extLst>
                <a:ext uri="{FF2B5EF4-FFF2-40B4-BE49-F238E27FC236}">
                  <a16:creationId xmlns:a16="http://schemas.microsoft.com/office/drawing/2014/main" id="{58A8E5EA-F0A4-4B0A-AC05-4B5807105BC9}"/>
                </a:ext>
              </a:extLst>
            </p:cNvPr>
            <p:cNvSpPr>
              <a:spLocks noChangeShapeType="1"/>
            </p:cNvSpPr>
            <p:nvPr/>
          </p:nvSpPr>
          <p:spPr bwMode="auto">
            <a:xfrm>
              <a:off x="2295782" y="3771660"/>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94" name="Line 5">
              <a:extLst>
                <a:ext uri="{FF2B5EF4-FFF2-40B4-BE49-F238E27FC236}">
                  <a16:creationId xmlns:a16="http://schemas.microsoft.com/office/drawing/2014/main" id="{B13F4F1A-92F4-4F20-BCAA-0417898B0943}"/>
                </a:ext>
              </a:extLst>
            </p:cNvPr>
            <p:cNvSpPr>
              <a:spLocks noChangeShapeType="1"/>
            </p:cNvSpPr>
            <p:nvPr/>
          </p:nvSpPr>
          <p:spPr bwMode="auto">
            <a:xfrm>
              <a:off x="2295782" y="3515913"/>
              <a:ext cx="477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3" name="TextBox 122">
            <a:extLst>
              <a:ext uri="{FF2B5EF4-FFF2-40B4-BE49-F238E27FC236}">
                <a16:creationId xmlns:a16="http://schemas.microsoft.com/office/drawing/2014/main" id="{9A671655-A2DF-4200-8DAA-1304D326C66D}"/>
              </a:ext>
            </a:extLst>
          </p:cNvPr>
          <p:cNvSpPr txBox="1"/>
          <p:nvPr/>
        </p:nvSpPr>
        <p:spPr bwMode="auto">
          <a:xfrm>
            <a:off x="4848747" y="5765952"/>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7" name="Text Box 11">
            <a:extLst>
              <a:ext uri="{FF2B5EF4-FFF2-40B4-BE49-F238E27FC236}">
                <a16:creationId xmlns:a16="http://schemas.microsoft.com/office/drawing/2014/main" id="{32B30155-A7AD-4C91-B1FC-64F41167183F}"/>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Ashton. Cur Ther Res Clin Exp. 2005;66:96</a:t>
            </a:r>
            <a:r>
              <a:rPr kumimoji="0" lang="en-US" altLang="en-US" sz="1200" b="0" i="0" u="none" strike="noStrike" kern="1200" cap="none" spc="0" normalizeH="0" baseline="0" noProof="0" dirty="0">
                <a:ln>
                  <a:noFill/>
                </a:ln>
                <a:solidFill>
                  <a:schemeClr val="bg2">
                    <a:lumMod val="60000"/>
                    <a:lumOff val="40000"/>
                  </a:schemeClr>
                </a:solidFill>
                <a:effectLst/>
                <a:uLnTx/>
                <a:uFillTx/>
                <a:latin typeface="Calibri" panose="020F0502020204030204" pitchFamily="34" charset="0"/>
              </a:rPr>
              <a:t>. </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rPr>
              <a:t>2. </a:t>
            </a:r>
            <a:r>
              <a:rPr kumimoji="0" lang="en-GB" sz="1200" b="0" i="0" u="none" strike="noStrike" kern="1200" cap="none" spc="0" normalizeH="0" baseline="0" noProof="0" dirty="0">
                <a:ln>
                  <a:noFill/>
                </a:ln>
                <a:solidFill>
                  <a:schemeClr val="bg2"/>
                </a:solidFill>
                <a:effectLst/>
                <a:uLnTx/>
                <a:uFillTx/>
                <a:latin typeface="Calibri" panose="020F0502020204030204" pitchFamily="34" charset="0"/>
                <a:ea typeface="ＭＳ Ｐゴシック" pitchFamily="1" charset="-128"/>
                <a:cs typeface="Arial" charset="0"/>
              </a:rPr>
              <a:t>McIntyre</a:t>
            </a:r>
            <a:r>
              <a:rPr kumimoji="0" lang="en-GB"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 </a:t>
            </a:r>
            <a:r>
              <a:rPr kumimoji="0" lang="pl-P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 Clin </a:t>
            </a:r>
            <a:r>
              <a:rPr kumimoji="0" lang="pl-PL" sz="1200" b="0" i="0"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Psychiatry</a:t>
            </a:r>
            <a:r>
              <a:rPr lang="pl-PL" sz="1200" b="0" dirty="0">
                <a:solidFill>
                  <a:srgbClr val="455560"/>
                </a:solidFill>
                <a:latin typeface="Calibri" panose="020F0502020204030204" pitchFamily="34" charset="0"/>
              </a:rPr>
              <a:t>.</a:t>
            </a:r>
            <a:r>
              <a:rPr kumimoji="0" lang="pl-PL" sz="1200" b="0" i="0"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2009;70</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t>
            </a:r>
            <a:r>
              <a:rPr kumimoji="0" lang="pl-P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uppl 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kumimoji="0" lang="pl-PL"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68" name="Rectangle 14">
            <a:extLst>
              <a:ext uri="{FF2B5EF4-FFF2-40B4-BE49-F238E27FC236}">
                <a16:creationId xmlns:a16="http://schemas.microsoft.com/office/drawing/2014/main" id="{A93607BD-7748-40EB-BBBF-2BE985B4F512}"/>
              </a:ext>
            </a:extLst>
          </p:cNvPr>
          <p:cNvSpPr>
            <a:spLocks noChangeArrowheads="1"/>
          </p:cNvSpPr>
          <p:nvPr/>
        </p:nvSpPr>
        <p:spPr bwMode="auto">
          <a:xfrm>
            <a:off x="8149863" y="2076279"/>
            <a:ext cx="3731550" cy="646331"/>
          </a:xfrm>
          <a:prstGeom prst="rect">
            <a:avLst/>
          </a:prstGeom>
          <a:noFill/>
          <a:ln w="12700">
            <a:noFill/>
            <a:miter lim="800000"/>
            <a:headEnd/>
            <a:tailEnd/>
          </a:ln>
        </p:spPr>
        <p:txBody>
          <a:bodyPr wrap="square" anchor="b">
            <a:spAutoFit/>
          </a:bodyPr>
          <a:lstStyle/>
          <a:p>
            <a:pPr lvl="0" algn="ctr" eaLnBrk="1" hangingPunct="1">
              <a:defRPr/>
            </a:pPr>
            <a:r>
              <a:rPr lang="en-US" altLang="en-US" dirty="0">
                <a:solidFill>
                  <a:srgbClr val="000000"/>
                </a:solidFill>
                <a:latin typeface="Calibri" panose="020F0502020204030204" pitchFamily="34" charset="0"/>
                <a:cs typeface="Calibri" panose="020F0502020204030204" pitchFamily="34" charset="0"/>
              </a:rPr>
              <a:t>Care Aspects</a:t>
            </a:r>
            <a:br>
              <a:rPr lang="en-US" altLang="en-US" dirty="0">
                <a:solidFill>
                  <a:srgbClr val="000000"/>
                </a:solidFill>
                <a:latin typeface="Calibri" panose="020F0502020204030204" pitchFamily="34" charset="0"/>
                <a:cs typeface="Calibri" panose="020F0502020204030204" pitchFamily="34" charset="0"/>
              </a:rPr>
            </a:br>
            <a:r>
              <a:rPr lang="en-US" altLang="en-US" dirty="0">
                <a:solidFill>
                  <a:srgbClr val="000000"/>
                </a:solidFill>
                <a:latin typeface="Calibri" panose="020F0502020204030204" pitchFamily="34" charset="0"/>
                <a:cs typeface="Calibri" panose="020F0502020204030204" pitchFamily="34" charset="0"/>
              </a:rPr>
              <a:t>Patients Wanted Improved</a:t>
            </a:r>
          </a:p>
        </p:txBody>
      </p:sp>
      <p:grpSp>
        <p:nvGrpSpPr>
          <p:cNvPr id="71" name="Group 1">
            <a:extLst>
              <a:ext uri="{FF2B5EF4-FFF2-40B4-BE49-F238E27FC236}">
                <a16:creationId xmlns:a16="http://schemas.microsoft.com/office/drawing/2014/main" id="{FF543B6A-D56A-428E-A080-27F71D7ED5B3}"/>
              </a:ext>
            </a:extLst>
          </p:cNvPr>
          <p:cNvGrpSpPr>
            <a:grpSpLocks/>
          </p:cNvGrpSpPr>
          <p:nvPr/>
        </p:nvGrpSpPr>
        <p:grpSpPr bwMode="auto">
          <a:xfrm>
            <a:off x="9392911" y="6213768"/>
            <a:ext cx="2488502" cy="449064"/>
            <a:chOff x="9602074" y="3550251"/>
            <a:chExt cx="2488502" cy="449257"/>
          </a:xfrm>
        </p:grpSpPr>
        <p:pic>
          <p:nvPicPr>
            <p:cNvPr id="72" name="Picture 71">
              <a:extLst>
                <a:ext uri="{FF2B5EF4-FFF2-40B4-BE49-F238E27FC236}">
                  <a16:creationId xmlns:a16="http://schemas.microsoft.com/office/drawing/2014/main" id="{C1BBFB73-E751-4736-9025-74EE527F77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3" name="Rectangle 8">
              <a:extLst>
                <a:ext uri="{FF2B5EF4-FFF2-40B4-BE49-F238E27FC236}">
                  <a16:creationId xmlns:a16="http://schemas.microsoft.com/office/drawing/2014/main" id="{37D940CE-BA4E-4160-8DA8-AFC79F19067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6" name="Group 5">
            <a:extLst>
              <a:ext uri="{FF2B5EF4-FFF2-40B4-BE49-F238E27FC236}">
                <a16:creationId xmlns:a16="http://schemas.microsoft.com/office/drawing/2014/main" id="{BBB8279B-CE6C-4E15-941F-C4603DCF5FAF}"/>
              </a:ext>
            </a:extLst>
          </p:cNvPr>
          <p:cNvGrpSpPr/>
          <p:nvPr/>
        </p:nvGrpSpPr>
        <p:grpSpPr>
          <a:xfrm>
            <a:off x="2347257" y="5749032"/>
            <a:ext cx="3834596" cy="62416"/>
            <a:chOff x="2140248" y="5749032"/>
            <a:chExt cx="3834596" cy="62416"/>
          </a:xfrm>
        </p:grpSpPr>
        <p:sp>
          <p:nvSpPr>
            <p:cNvPr id="334860" name="Line 5">
              <a:extLst>
                <a:ext uri="{FF2B5EF4-FFF2-40B4-BE49-F238E27FC236}">
                  <a16:creationId xmlns:a16="http://schemas.microsoft.com/office/drawing/2014/main" id="{041713EA-8692-40AA-8F53-038B1F58B7CD}"/>
                </a:ext>
              </a:extLst>
            </p:cNvPr>
            <p:cNvSpPr>
              <a:spLocks noChangeShapeType="1"/>
            </p:cNvSpPr>
            <p:nvPr/>
          </p:nvSpPr>
          <p:spPr bwMode="auto">
            <a:xfrm>
              <a:off x="2140248" y="5749032"/>
              <a:ext cx="383459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577C0A40-043D-4347-ADA0-880E9641386E}"/>
                </a:ext>
              </a:extLst>
            </p:cNvPr>
            <p:cNvGrpSpPr/>
            <p:nvPr/>
          </p:nvGrpSpPr>
          <p:grpSpPr>
            <a:xfrm>
              <a:off x="2147116" y="5749032"/>
              <a:ext cx="2675319" cy="62416"/>
              <a:chOff x="2147116" y="5749032"/>
              <a:chExt cx="2675319" cy="28479"/>
            </a:xfrm>
          </p:grpSpPr>
          <p:sp>
            <p:nvSpPr>
              <p:cNvPr id="334874" name="Line 5">
                <a:extLst>
                  <a:ext uri="{FF2B5EF4-FFF2-40B4-BE49-F238E27FC236}">
                    <a16:creationId xmlns:a16="http://schemas.microsoft.com/office/drawing/2014/main" id="{A074833F-81A5-4BA4-9E41-6832F434175B}"/>
                  </a:ext>
                </a:extLst>
              </p:cNvPr>
              <p:cNvSpPr>
                <a:spLocks noChangeShapeType="1"/>
              </p:cNvSpPr>
              <p:nvPr/>
            </p:nvSpPr>
            <p:spPr bwMode="auto">
              <a:xfrm>
                <a:off x="2147116"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875" name="Line 5">
                <a:extLst>
                  <a:ext uri="{FF2B5EF4-FFF2-40B4-BE49-F238E27FC236}">
                    <a16:creationId xmlns:a16="http://schemas.microsoft.com/office/drawing/2014/main" id="{66D1CC23-18AE-4E56-B702-6499CC04C57C}"/>
                  </a:ext>
                </a:extLst>
              </p:cNvPr>
              <p:cNvSpPr>
                <a:spLocks noChangeShapeType="1"/>
              </p:cNvSpPr>
              <p:nvPr/>
            </p:nvSpPr>
            <p:spPr bwMode="auto">
              <a:xfrm>
                <a:off x="2919208"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901" name="Line 5">
                <a:extLst>
                  <a:ext uri="{FF2B5EF4-FFF2-40B4-BE49-F238E27FC236}">
                    <a16:creationId xmlns:a16="http://schemas.microsoft.com/office/drawing/2014/main" id="{A9F2FB4F-5DEB-4B68-96AC-D900F1E519BD}"/>
                  </a:ext>
                </a:extLst>
              </p:cNvPr>
              <p:cNvSpPr>
                <a:spLocks noChangeShapeType="1"/>
              </p:cNvSpPr>
              <p:nvPr/>
            </p:nvSpPr>
            <p:spPr bwMode="auto">
              <a:xfrm>
                <a:off x="254224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903" name="Line 5">
                <a:extLst>
                  <a:ext uri="{FF2B5EF4-FFF2-40B4-BE49-F238E27FC236}">
                    <a16:creationId xmlns:a16="http://schemas.microsoft.com/office/drawing/2014/main" id="{FF0533AE-04BF-41A9-955A-4D46982300DC}"/>
                  </a:ext>
                </a:extLst>
              </p:cNvPr>
              <p:cNvSpPr>
                <a:spLocks noChangeShapeType="1"/>
              </p:cNvSpPr>
              <p:nvPr/>
            </p:nvSpPr>
            <p:spPr bwMode="auto">
              <a:xfrm>
                <a:off x="329785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905" name="Line 5">
                <a:extLst>
                  <a:ext uri="{FF2B5EF4-FFF2-40B4-BE49-F238E27FC236}">
                    <a16:creationId xmlns:a16="http://schemas.microsoft.com/office/drawing/2014/main" id="{614EEBEE-2693-44CC-A7B7-584052858C5E}"/>
                  </a:ext>
                </a:extLst>
              </p:cNvPr>
              <p:cNvSpPr>
                <a:spLocks noChangeShapeType="1"/>
              </p:cNvSpPr>
              <p:nvPr/>
            </p:nvSpPr>
            <p:spPr bwMode="auto">
              <a:xfrm>
                <a:off x="367983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907" name="Line 5">
                <a:extLst>
                  <a:ext uri="{FF2B5EF4-FFF2-40B4-BE49-F238E27FC236}">
                    <a16:creationId xmlns:a16="http://schemas.microsoft.com/office/drawing/2014/main" id="{05E636E8-70C7-466D-A4A8-0A52A352A94F}"/>
                  </a:ext>
                </a:extLst>
              </p:cNvPr>
              <p:cNvSpPr>
                <a:spLocks noChangeShapeType="1"/>
              </p:cNvSpPr>
              <p:nvPr/>
            </p:nvSpPr>
            <p:spPr bwMode="auto">
              <a:xfrm>
                <a:off x="405347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909" name="Line 5">
                <a:extLst>
                  <a:ext uri="{FF2B5EF4-FFF2-40B4-BE49-F238E27FC236}">
                    <a16:creationId xmlns:a16="http://schemas.microsoft.com/office/drawing/2014/main" id="{DE86644C-705C-4D70-93BC-6A214B194A04}"/>
                  </a:ext>
                </a:extLst>
              </p:cNvPr>
              <p:cNvSpPr>
                <a:spLocks noChangeShapeType="1"/>
              </p:cNvSpPr>
              <p:nvPr/>
            </p:nvSpPr>
            <p:spPr bwMode="auto">
              <a:xfrm>
                <a:off x="4435450"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4911" name="Line 5">
                <a:extLst>
                  <a:ext uri="{FF2B5EF4-FFF2-40B4-BE49-F238E27FC236}">
                    <a16:creationId xmlns:a16="http://schemas.microsoft.com/office/drawing/2014/main" id="{0FB60F8A-8EF7-4867-A985-470C0C537780}"/>
                  </a:ext>
                </a:extLst>
              </p:cNvPr>
              <p:cNvSpPr>
                <a:spLocks noChangeShapeType="1"/>
              </p:cNvSpPr>
              <p:nvPr/>
            </p:nvSpPr>
            <p:spPr bwMode="auto">
              <a:xfrm>
                <a:off x="4822435"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0BC1BD52-AEB5-4708-A593-4C2AA98BCE48}"/>
                </a:ext>
              </a:extLst>
            </p:cNvPr>
            <p:cNvGrpSpPr/>
            <p:nvPr/>
          </p:nvGrpSpPr>
          <p:grpSpPr>
            <a:xfrm>
              <a:off x="5219234" y="5749032"/>
              <a:ext cx="755610" cy="62416"/>
              <a:chOff x="2542242" y="5749032"/>
              <a:chExt cx="755610" cy="28479"/>
            </a:xfrm>
          </p:grpSpPr>
          <p:sp>
            <p:nvSpPr>
              <p:cNvPr id="75" name="Line 5">
                <a:extLst>
                  <a:ext uri="{FF2B5EF4-FFF2-40B4-BE49-F238E27FC236}">
                    <a16:creationId xmlns:a16="http://schemas.microsoft.com/office/drawing/2014/main" id="{1FEE1DDE-FF83-4798-8545-A66B477A0D64}"/>
                  </a:ext>
                </a:extLst>
              </p:cNvPr>
              <p:cNvSpPr>
                <a:spLocks noChangeShapeType="1"/>
              </p:cNvSpPr>
              <p:nvPr/>
            </p:nvSpPr>
            <p:spPr bwMode="auto">
              <a:xfrm>
                <a:off x="2919208"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Line 5">
                <a:extLst>
                  <a:ext uri="{FF2B5EF4-FFF2-40B4-BE49-F238E27FC236}">
                    <a16:creationId xmlns:a16="http://schemas.microsoft.com/office/drawing/2014/main" id="{FCE868D7-39DD-43D5-964C-7E76661F39ED}"/>
                  </a:ext>
                </a:extLst>
              </p:cNvPr>
              <p:cNvSpPr>
                <a:spLocks noChangeShapeType="1"/>
              </p:cNvSpPr>
              <p:nvPr/>
            </p:nvSpPr>
            <p:spPr bwMode="auto">
              <a:xfrm>
                <a:off x="254224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Line 5">
                <a:extLst>
                  <a:ext uri="{FF2B5EF4-FFF2-40B4-BE49-F238E27FC236}">
                    <a16:creationId xmlns:a16="http://schemas.microsoft.com/office/drawing/2014/main" id="{BC3272DB-B4FB-468C-A2A6-8B8A9D4B0296}"/>
                  </a:ext>
                </a:extLst>
              </p:cNvPr>
              <p:cNvSpPr>
                <a:spLocks noChangeShapeType="1"/>
              </p:cNvSpPr>
              <p:nvPr/>
            </p:nvSpPr>
            <p:spPr bwMode="auto">
              <a:xfrm>
                <a:off x="329785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82" name="TextBox 81">
            <a:extLst>
              <a:ext uri="{FF2B5EF4-FFF2-40B4-BE49-F238E27FC236}">
                <a16:creationId xmlns:a16="http://schemas.microsoft.com/office/drawing/2014/main" id="{2C47CFC2-9E82-4799-86B1-6C0C757C5F65}"/>
              </a:ext>
            </a:extLst>
          </p:cNvPr>
          <p:cNvSpPr txBox="1"/>
          <p:nvPr/>
        </p:nvSpPr>
        <p:spPr bwMode="auto">
          <a:xfrm>
            <a:off x="5248948" y="5761800"/>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7B417B2C-8B07-4228-B10A-C273646A95C1}"/>
              </a:ext>
            </a:extLst>
          </p:cNvPr>
          <p:cNvSpPr txBox="1"/>
          <p:nvPr/>
        </p:nvSpPr>
        <p:spPr bwMode="auto">
          <a:xfrm>
            <a:off x="5622620" y="5761800"/>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4" name="TextBox 83">
            <a:extLst>
              <a:ext uri="{FF2B5EF4-FFF2-40B4-BE49-F238E27FC236}">
                <a16:creationId xmlns:a16="http://schemas.microsoft.com/office/drawing/2014/main" id="{1BE433D8-E5CF-43CB-8558-534474A8C1F4}"/>
              </a:ext>
            </a:extLst>
          </p:cNvPr>
          <p:cNvSpPr txBox="1"/>
          <p:nvPr/>
        </p:nvSpPr>
        <p:spPr bwMode="auto">
          <a:xfrm>
            <a:off x="6004077" y="5761800"/>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5" name="TextBox 18">
            <a:extLst>
              <a:ext uri="{FF2B5EF4-FFF2-40B4-BE49-F238E27FC236}">
                <a16:creationId xmlns:a16="http://schemas.microsoft.com/office/drawing/2014/main" id="{C47309BE-3CC0-40AB-A794-44AC9DD636EF}"/>
              </a:ext>
            </a:extLst>
          </p:cNvPr>
          <p:cNvSpPr txBox="1">
            <a:spLocks noChangeArrowheads="1"/>
          </p:cNvSpPr>
          <p:nvPr/>
        </p:nvSpPr>
        <p:spPr bwMode="auto">
          <a:xfrm>
            <a:off x="9506387" y="5914797"/>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eaLnBrk="1" hangingPunct="1">
              <a:defRPr/>
            </a:pPr>
            <a:r>
              <a:rPr lang="fr-CA" altLang="en-US" sz="1400" dirty="0">
                <a:solidFill>
                  <a:srgbClr val="000000"/>
                </a:solidFill>
                <a:latin typeface="Calibri" panose="020F0502020204030204" pitchFamily="34" charset="0"/>
              </a:rPr>
              <a:t>Patients (%)</a:t>
            </a:r>
            <a:endParaRPr lang="en-CA" altLang="en-US" sz="1400" dirty="0">
              <a:solidFill>
                <a:srgbClr val="000000"/>
              </a:solidFill>
              <a:latin typeface="Calibri" panose="020F0502020204030204" pitchFamily="34" charset="0"/>
            </a:endParaRPr>
          </a:p>
        </p:txBody>
      </p:sp>
      <p:sp>
        <p:nvSpPr>
          <p:cNvPr id="86" name="TextBox 85">
            <a:extLst>
              <a:ext uri="{FF2B5EF4-FFF2-40B4-BE49-F238E27FC236}">
                <a16:creationId xmlns:a16="http://schemas.microsoft.com/office/drawing/2014/main" id="{2E4C51FF-BC77-4D33-ACC4-5A0068930ABB}"/>
              </a:ext>
            </a:extLst>
          </p:cNvPr>
          <p:cNvSpPr txBox="1"/>
          <p:nvPr/>
        </p:nvSpPr>
        <p:spPr bwMode="auto">
          <a:xfrm>
            <a:off x="8019861" y="5692649"/>
            <a:ext cx="276038"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7" name="TextBox 86">
            <a:extLst>
              <a:ext uri="{FF2B5EF4-FFF2-40B4-BE49-F238E27FC236}">
                <a16:creationId xmlns:a16="http://schemas.microsoft.com/office/drawing/2014/main" id="{0CB77513-C91E-4199-9E5E-1F188D4EAB87}"/>
              </a:ext>
            </a:extLst>
          </p:cNvPr>
          <p:cNvSpPr txBox="1"/>
          <p:nvPr/>
        </p:nvSpPr>
        <p:spPr bwMode="auto">
          <a:xfrm>
            <a:off x="8751395" y="5692649"/>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8" name="TextBox 87">
            <a:extLst>
              <a:ext uri="{FF2B5EF4-FFF2-40B4-BE49-F238E27FC236}">
                <a16:creationId xmlns:a16="http://schemas.microsoft.com/office/drawing/2014/main" id="{3A822477-2DF8-4396-BF61-422FB0589D45}"/>
              </a:ext>
            </a:extLst>
          </p:cNvPr>
          <p:cNvSpPr txBox="1"/>
          <p:nvPr/>
        </p:nvSpPr>
        <p:spPr bwMode="auto">
          <a:xfrm>
            <a:off x="8412438" y="5692649"/>
            <a:ext cx="276038"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9" name="TextBox 88">
            <a:extLst>
              <a:ext uri="{FF2B5EF4-FFF2-40B4-BE49-F238E27FC236}">
                <a16:creationId xmlns:a16="http://schemas.microsoft.com/office/drawing/2014/main" id="{F8594302-19F8-4F8F-87D1-1492573525F7}"/>
              </a:ext>
            </a:extLst>
          </p:cNvPr>
          <p:cNvSpPr txBox="1"/>
          <p:nvPr/>
        </p:nvSpPr>
        <p:spPr bwMode="auto">
          <a:xfrm>
            <a:off x="9129514" y="5692649"/>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0" name="TextBox 89">
            <a:extLst>
              <a:ext uri="{FF2B5EF4-FFF2-40B4-BE49-F238E27FC236}">
                <a16:creationId xmlns:a16="http://schemas.microsoft.com/office/drawing/2014/main" id="{AA03CFB1-421A-445A-B10A-26D3F4BB81BD}"/>
              </a:ext>
            </a:extLst>
          </p:cNvPr>
          <p:cNvSpPr txBox="1"/>
          <p:nvPr/>
        </p:nvSpPr>
        <p:spPr bwMode="auto">
          <a:xfrm>
            <a:off x="9512083" y="5692649"/>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1" name="TextBox 90">
            <a:extLst>
              <a:ext uri="{FF2B5EF4-FFF2-40B4-BE49-F238E27FC236}">
                <a16:creationId xmlns:a16="http://schemas.microsoft.com/office/drawing/2014/main" id="{4FE08E7F-AE5A-4DEE-A9D9-5FAA39F51ECE}"/>
              </a:ext>
            </a:extLst>
          </p:cNvPr>
          <p:cNvSpPr txBox="1"/>
          <p:nvPr/>
        </p:nvSpPr>
        <p:spPr bwMode="auto">
          <a:xfrm>
            <a:off x="9885755" y="5692649"/>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E270C793-FF36-4201-9A1A-417E0DD1A8FE}"/>
              </a:ext>
            </a:extLst>
          </p:cNvPr>
          <p:cNvSpPr txBox="1"/>
          <p:nvPr/>
        </p:nvSpPr>
        <p:spPr bwMode="auto">
          <a:xfrm>
            <a:off x="10267212" y="5692649"/>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4" name="TextBox 113">
            <a:extLst>
              <a:ext uri="{FF2B5EF4-FFF2-40B4-BE49-F238E27FC236}">
                <a16:creationId xmlns:a16="http://schemas.microsoft.com/office/drawing/2014/main" id="{112C0612-E186-4564-8895-347AE3AA941A}"/>
              </a:ext>
            </a:extLst>
          </p:cNvPr>
          <p:cNvSpPr txBox="1"/>
          <p:nvPr/>
        </p:nvSpPr>
        <p:spPr bwMode="auto">
          <a:xfrm>
            <a:off x="10654229" y="5692649"/>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16" name="Group 115">
            <a:extLst>
              <a:ext uri="{FF2B5EF4-FFF2-40B4-BE49-F238E27FC236}">
                <a16:creationId xmlns:a16="http://schemas.microsoft.com/office/drawing/2014/main" id="{CC7110B2-7FB1-481B-8AB0-B052E05C71C7}"/>
              </a:ext>
            </a:extLst>
          </p:cNvPr>
          <p:cNvGrpSpPr/>
          <p:nvPr/>
        </p:nvGrpSpPr>
        <p:grpSpPr>
          <a:xfrm>
            <a:off x="8152739" y="5675729"/>
            <a:ext cx="3834596" cy="62416"/>
            <a:chOff x="2140248" y="5749032"/>
            <a:chExt cx="3834596" cy="62416"/>
          </a:xfrm>
        </p:grpSpPr>
        <p:sp>
          <p:nvSpPr>
            <p:cNvPr id="118" name="Line 5">
              <a:extLst>
                <a:ext uri="{FF2B5EF4-FFF2-40B4-BE49-F238E27FC236}">
                  <a16:creationId xmlns:a16="http://schemas.microsoft.com/office/drawing/2014/main" id="{BFACF101-8E7A-466B-8D46-676B25CB1209}"/>
                </a:ext>
              </a:extLst>
            </p:cNvPr>
            <p:cNvSpPr>
              <a:spLocks noChangeShapeType="1"/>
            </p:cNvSpPr>
            <p:nvPr/>
          </p:nvSpPr>
          <p:spPr bwMode="auto">
            <a:xfrm>
              <a:off x="2140248" y="5749032"/>
              <a:ext cx="383459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0" name="Group 119">
              <a:extLst>
                <a:ext uri="{FF2B5EF4-FFF2-40B4-BE49-F238E27FC236}">
                  <a16:creationId xmlns:a16="http://schemas.microsoft.com/office/drawing/2014/main" id="{4718B785-F069-4BE8-9935-C3862626547E}"/>
                </a:ext>
              </a:extLst>
            </p:cNvPr>
            <p:cNvGrpSpPr/>
            <p:nvPr/>
          </p:nvGrpSpPr>
          <p:grpSpPr>
            <a:xfrm>
              <a:off x="2147116" y="5749032"/>
              <a:ext cx="2675319" cy="62416"/>
              <a:chOff x="2147116" y="5749032"/>
              <a:chExt cx="2675319" cy="28479"/>
            </a:xfrm>
          </p:grpSpPr>
          <p:sp>
            <p:nvSpPr>
              <p:cNvPr id="127" name="Line 5">
                <a:extLst>
                  <a:ext uri="{FF2B5EF4-FFF2-40B4-BE49-F238E27FC236}">
                    <a16:creationId xmlns:a16="http://schemas.microsoft.com/office/drawing/2014/main" id="{F15134B9-3B42-470C-9034-BFB4AC25F61D}"/>
                  </a:ext>
                </a:extLst>
              </p:cNvPr>
              <p:cNvSpPr>
                <a:spLocks noChangeShapeType="1"/>
              </p:cNvSpPr>
              <p:nvPr/>
            </p:nvSpPr>
            <p:spPr bwMode="auto">
              <a:xfrm>
                <a:off x="2147116"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Line 5">
                <a:extLst>
                  <a:ext uri="{FF2B5EF4-FFF2-40B4-BE49-F238E27FC236}">
                    <a16:creationId xmlns:a16="http://schemas.microsoft.com/office/drawing/2014/main" id="{310B975C-1A2E-4C00-9E97-3E970BAC37BA}"/>
                  </a:ext>
                </a:extLst>
              </p:cNvPr>
              <p:cNvSpPr>
                <a:spLocks noChangeShapeType="1"/>
              </p:cNvSpPr>
              <p:nvPr/>
            </p:nvSpPr>
            <p:spPr bwMode="auto">
              <a:xfrm>
                <a:off x="2919208"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Line 5">
                <a:extLst>
                  <a:ext uri="{FF2B5EF4-FFF2-40B4-BE49-F238E27FC236}">
                    <a16:creationId xmlns:a16="http://schemas.microsoft.com/office/drawing/2014/main" id="{6D605F88-0D46-4ECE-9EA2-03FD8DC7D130}"/>
                  </a:ext>
                </a:extLst>
              </p:cNvPr>
              <p:cNvSpPr>
                <a:spLocks noChangeShapeType="1"/>
              </p:cNvSpPr>
              <p:nvPr/>
            </p:nvSpPr>
            <p:spPr bwMode="auto">
              <a:xfrm>
                <a:off x="254224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0" name="Line 5">
                <a:extLst>
                  <a:ext uri="{FF2B5EF4-FFF2-40B4-BE49-F238E27FC236}">
                    <a16:creationId xmlns:a16="http://schemas.microsoft.com/office/drawing/2014/main" id="{7144857E-9E46-4614-8F99-F3C51FAB3CCA}"/>
                  </a:ext>
                </a:extLst>
              </p:cNvPr>
              <p:cNvSpPr>
                <a:spLocks noChangeShapeType="1"/>
              </p:cNvSpPr>
              <p:nvPr/>
            </p:nvSpPr>
            <p:spPr bwMode="auto">
              <a:xfrm>
                <a:off x="329785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1" name="Line 5">
                <a:extLst>
                  <a:ext uri="{FF2B5EF4-FFF2-40B4-BE49-F238E27FC236}">
                    <a16:creationId xmlns:a16="http://schemas.microsoft.com/office/drawing/2014/main" id="{26ACFC6C-56F8-4B33-A9BC-D125579D9D15}"/>
                  </a:ext>
                </a:extLst>
              </p:cNvPr>
              <p:cNvSpPr>
                <a:spLocks noChangeShapeType="1"/>
              </p:cNvSpPr>
              <p:nvPr/>
            </p:nvSpPr>
            <p:spPr bwMode="auto">
              <a:xfrm>
                <a:off x="367983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Line 5">
                <a:extLst>
                  <a:ext uri="{FF2B5EF4-FFF2-40B4-BE49-F238E27FC236}">
                    <a16:creationId xmlns:a16="http://schemas.microsoft.com/office/drawing/2014/main" id="{C1F019ED-6D51-419D-B3F6-FFB18428A121}"/>
                  </a:ext>
                </a:extLst>
              </p:cNvPr>
              <p:cNvSpPr>
                <a:spLocks noChangeShapeType="1"/>
              </p:cNvSpPr>
              <p:nvPr/>
            </p:nvSpPr>
            <p:spPr bwMode="auto">
              <a:xfrm>
                <a:off x="405347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Line 5">
                <a:extLst>
                  <a:ext uri="{FF2B5EF4-FFF2-40B4-BE49-F238E27FC236}">
                    <a16:creationId xmlns:a16="http://schemas.microsoft.com/office/drawing/2014/main" id="{3B8DC5ED-639E-4D7A-996B-DECE6BB5FFA5}"/>
                  </a:ext>
                </a:extLst>
              </p:cNvPr>
              <p:cNvSpPr>
                <a:spLocks noChangeShapeType="1"/>
              </p:cNvSpPr>
              <p:nvPr/>
            </p:nvSpPr>
            <p:spPr bwMode="auto">
              <a:xfrm>
                <a:off x="4435450"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4" name="Line 5">
                <a:extLst>
                  <a:ext uri="{FF2B5EF4-FFF2-40B4-BE49-F238E27FC236}">
                    <a16:creationId xmlns:a16="http://schemas.microsoft.com/office/drawing/2014/main" id="{1715802A-7D14-4EDF-BEF3-507A5A31490D}"/>
                  </a:ext>
                </a:extLst>
              </p:cNvPr>
              <p:cNvSpPr>
                <a:spLocks noChangeShapeType="1"/>
              </p:cNvSpPr>
              <p:nvPr/>
            </p:nvSpPr>
            <p:spPr bwMode="auto">
              <a:xfrm>
                <a:off x="4822435"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2" name="Group 121">
              <a:extLst>
                <a:ext uri="{FF2B5EF4-FFF2-40B4-BE49-F238E27FC236}">
                  <a16:creationId xmlns:a16="http://schemas.microsoft.com/office/drawing/2014/main" id="{26F4296B-1971-4811-A6F3-45150C0758C8}"/>
                </a:ext>
              </a:extLst>
            </p:cNvPr>
            <p:cNvGrpSpPr/>
            <p:nvPr/>
          </p:nvGrpSpPr>
          <p:grpSpPr>
            <a:xfrm>
              <a:off x="5219234" y="5749032"/>
              <a:ext cx="755610" cy="62416"/>
              <a:chOff x="2542242" y="5749032"/>
              <a:chExt cx="755610" cy="28479"/>
            </a:xfrm>
          </p:grpSpPr>
          <p:sp>
            <p:nvSpPr>
              <p:cNvPr id="124" name="Line 5">
                <a:extLst>
                  <a:ext uri="{FF2B5EF4-FFF2-40B4-BE49-F238E27FC236}">
                    <a16:creationId xmlns:a16="http://schemas.microsoft.com/office/drawing/2014/main" id="{C36B73D0-9594-496E-A1BC-103E09EBB2BA}"/>
                  </a:ext>
                </a:extLst>
              </p:cNvPr>
              <p:cNvSpPr>
                <a:spLocks noChangeShapeType="1"/>
              </p:cNvSpPr>
              <p:nvPr/>
            </p:nvSpPr>
            <p:spPr bwMode="auto">
              <a:xfrm>
                <a:off x="2919208"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Line 5">
                <a:extLst>
                  <a:ext uri="{FF2B5EF4-FFF2-40B4-BE49-F238E27FC236}">
                    <a16:creationId xmlns:a16="http://schemas.microsoft.com/office/drawing/2014/main" id="{4BC6912D-2FEF-424D-BB45-8F4FE8FB7591}"/>
                  </a:ext>
                </a:extLst>
              </p:cNvPr>
              <p:cNvSpPr>
                <a:spLocks noChangeShapeType="1"/>
              </p:cNvSpPr>
              <p:nvPr/>
            </p:nvSpPr>
            <p:spPr bwMode="auto">
              <a:xfrm>
                <a:off x="254224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6" name="Line 5">
                <a:extLst>
                  <a:ext uri="{FF2B5EF4-FFF2-40B4-BE49-F238E27FC236}">
                    <a16:creationId xmlns:a16="http://schemas.microsoft.com/office/drawing/2014/main" id="{DF30822E-F233-4438-85E4-A9F836B69931}"/>
                  </a:ext>
                </a:extLst>
              </p:cNvPr>
              <p:cNvSpPr>
                <a:spLocks noChangeShapeType="1"/>
              </p:cNvSpPr>
              <p:nvPr/>
            </p:nvSpPr>
            <p:spPr bwMode="auto">
              <a:xfrm>
                <a:off x="329785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135" name="TextBox 134">
            <a:extLst>
              <a:ext uri="{FF2B5EF4-FFF2-40B4-BE49-F238E27FC236}">
                <a16:creationId xmlns:a16="http://schemas.microsoft.com/office/drawing/2014/main" id="{3169F7BE-3C56-4507-A049-F155FB982B06}"/>
              </a:ext>
            </a:extLst>
          </p:cNvPr>
          <p:cNvSpPr txBox="1"/>
          <p:nvPr/>
        </p:nvSpPr>
        <p:spPr bwMode="auto">
          <a:xfrm>
            <a:off x="11054430" y="5688497"/>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6" name="TextBox 135">
            <a:extLst>
              <a:ext uri="{FF2B5EF4-FFF2-40B4-BE49-F238E27FC236}">
                <a16:creationId xmlns:a16="http://schemas.microsoft.com/office/drawing/2014/main" id="{30D70922-8A8C-4763-A9AC-2B8803A85C7F}"/>
              </a:ext>
            </a:extLst>
          </p:cNvPr>
          <p:cNvSpPr txBox="1"/>
          <p:nvPr/>
        </p:nvSpPr>
        <p:spPr bwMode="auto">
          <a:xfrm>
            <a:off x="11428102" y="5688497"/>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7" name="TextBox 136">
            <a:extLst>
              <a:ext uri="{FF2B5EF4-FFF2-40B4-BE49-F238E27FC236}">
                <a16:creationId xmlns:a16="http://schemas.microsoft.com/office/drawing/2014/main" id="{CC4C0C76-37E5-4D67-A867-2BBC85981E2F}"/>
              </a:ext>
            </a:extLst>
          </p:cNvPr>
          <p:cNvSpPr txBox="1"/>
          <p:nvPr/>
        </p:nvSpPr>
        <p:spPr bwMode="auto">
          <a:xfrm>
            <a:off x="11809559" y="5688497"/>
            <a:ext cx="367409" cy="307777"/>
          </a:xfrm>
          <a:prstGeom prst="rect">
            <a:avLst/>
          </a:prstGeom>
          <a:noFill/>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endPar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4D88014A-2392-4787-892C-B2B96D0921E2}"/>
              </a:ext>
            </a:extLst>
          </p:cNvPr>
          <p:cNvSpPr txBox="1"/>
          <p:nvPr/>
        </p:nvSpPr>
        <p:spPr bwMode="auto">
          <a:xfrm>
            <a:off x="6169753" y="2680627"/>
            <a:ext cx="1984983" cy="268984"/>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Less</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Risk </a:t>
            </a:r>
            <a:r>
              <a:rPr lang="fr-CA" sz="1400" dirty="0">
                <a:solidFill>
                  <a:srgbClr val="000000"/>
                </a:solidFill>
                <a:latin typeface="Calibri" panose="020F0502020204030204" pitchFamily="34" charset="0"/>
              </a:rPr>
              <a:t>of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Weight</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Gain</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0" name="TextBox 139">
            <a:extLst>
              <a:ext uri="{FF2B5EF4-FFF2-40B4-BE49-F238E27FC236}">
                <a16:creationId xmlns:a16="http://schemas.microsoft.com/office/drawing/2014/main" id="{3F439B2A-80BB-4E68-960C-DA871B51FB88}"/>
              </a:ext>
            </a:extLst>
          </p:cNvPr>
          <p:cNvSpPr txBox="1"/>
          <p:nvPr/>
        </p:nvSpPr>
        <p:spPr bwMode="auto">
          <a:xfrm>
            <a:off x="6389521" y="5029216"/>
            <a:ext cx="1758466" cy="268984"/>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lang="fr-CA" sz="1400" dirty="0" err="1">
                <a:solidFill>
                  <a:srgbClr val="000000"/>
                </a:solidFill>
                <a:latin typeface="Calibri" panose="020F0502020204030204" pitchFamily="34" charset="0"/>
              </a:rPr>
              <a:t>Less</a:t>
            </a:r>
            <a:r>
              <a:rPr lang="fr-CA" sz="1400" dirty="0">
                <a:solidFill>
                  <a:srgbClr val="000000"/>
                </a:solidFill>
                <a:latin typeface="Calibri" panose="020F0502020204030204" pitchFamily="34" charset="0"/>
              </a:rPr>
              <a:t> Risk of </a:t>
            </a:r>
            <a:r>
              <a:rPr lang="fr-CA" sz="1400" dirty="0" err="1">
                <a:solidFill>
                  <a:srgbClr val="000000"/>
                </a:solidFill>
                <a:latin typeface="Calibri" panose="020F0502020204030204" pitchFamily="34" charset="0"/>
              </a:rPr>
              <a:t>Sedation</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1" name="TextBox 140">
            <a:extLst>
              <a:ext uri="{FF2B5EF4-FFF2-40B4-BE49-F238E27FC236}">
                <a16:creationId xmlns:a16="http://schemas.microsoft.com/office/drawing/2014/main" id="{12772B6D-1FAF-4767-9E6C-B3ABDCFF7FC0}"/>
              </a:ext>
            </a:extLst>
          </p:cNvPr>
          <p:cNvSpPr txBox="1"/>
          <p:nvPr/>
        </p:nvSpPr>
        <p:spPr bwMode="auto">
          <a:xfrm>
            <a:off x="6252634" y="4616458"/>
            <a:ext cx="1871942" cy="441339"/>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Less</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Risk of Muscle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Stiffness</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2" name="TextBox 141">
            <a:extLst>
              <a:ext uri="{FF2B5EF4-FFF2-40B4-BE49-F238E27FC236}">
                <a16:creationId xmlns:a16="http://schemas.microsoft.com/office/drawing/2014/main" id="{9DD1E423-FBB3-4FDD-87CD-7D50BB252128}"/>
              </a:ext>
            </a:extLst>
          </p:cNvPr>
          <p:cNvSpPr txBox="1"/>
          <p:nvPr/>
        </p:nvSpPr>
        <p:spPr bwMode="auto">
          <a:xfrm>
            <a:off x="6100763" y="2914192"/>
            <a:ext cx="2043823" cy="441339"/>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Better</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Treatment</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Depression</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3" name="TextBox 152">
            <a:extLst>
              <a:ext uri="{FF2B5EF4-FFF2-40B4-BE49-F238E27FC236}">
                <a16:creationId xmlns:a16="http://schemas.microsoft.com/office/drawing/2014/main" id="{F5C6F33E-0052-425A-8070-74CBE28896E8}"/>
              </a:ext>
            </a:extLst>
          </p:cNvPr>
          <p:cNvSpPr txBox="1"/>
          <p:nvPr/>
        </p:nvSpPr>
        <p:spPr bwMode="auto">
          <a:xfrm>
            <a:off x="66199" y="3610296"/>
            <a:ext cx="2275733"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Tired </a:t>
            </a:r>
            <a:r>
              <a:rPr lang="fr-CA" sz="1400" dirty="0">
                <a:solidFill>
                  <a:srgbClr val="000000"/>
                </a:solidFill>
                <a:latin typeface="Calibri" panose="020F0502020204030204" pitchFamily="34" charset="0"/>
              </a:rPr>
              <a:t>D</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uring Day/No </a:t>
            </a:r>
            <a:r>
              <a:rPr lang="fr-CA" sz="1400" dirty="0">
                <a:solidFill>
                  <a:srgbClr val="000000"/>
                </a:solidFill>
                <a:latin typeface="Calibri" panose="020F0502020204030204" pitchFamily="34" charset="0"/>
              </a:rPr>
              <a:t>E</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nergy</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4" name="TextBox 153">
            <a:extLst>
              <a:ext uri="{FF2B5EF4-FFF2-40B4-BE49-F238E27FC236}">
                <a16:creationId xmlns:a16="http://schemas.microsoft.com/office/drawing/2014/main" id="{A93DE0EE-89CE-4DF6-8A9B-E431BCE729A7}"/>
              </a:ext>
            </a:extLst>
          </p:cNvPr>
          <p:cNvSpPr txBox="1"/>
          <p:nvPr/>
        </p:nvSpPr>
        <p:spPr bwMode="auto">
          <a:xfrm>
            <a:off x="336475" y="4121386"/>
            <a:ext cx="2005456" cy="307777"/>
          </a:xfrm>
          <a:prstGeom prst="rect">
            <a:avLst/>
          </a:prstGeom>
          <a:noFill/>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Feeling </a:t>
            </a:r>
            <a:r>
              <a:rPr lang="fr-CA" sz="1400" dirty="0">
                <a:solidFill>
                  <a:srgbClr val="000000"/>
                </a:solidFill>
                <a:latin typeface="Calibri" panose="020F0502020204030204" pitchFamily="34" charset="0"/>
              </a:rPr>
              <a:t>A</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gitated/</a:t>
            </a:r>
            <a:r>
              <a:rPr lang="fr-CA" sz="1400" dirty="0">
                <a:solidFill>
                  <a:srgbClr val="000000"/>
                </a:solidFill>
                <a:latin typeface="Calibri" panose="020F0502020204030204" pitchFamily="34" charset="0"/>
              </a:rPr>
              <a:t>J</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ittery</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8" name="Rectangle 38">
            <a:extLst>
              <a:ext uri="{FF2B5EF4-FFF2-40B4-BE49-F238E27FC236}">
                <a16:creationId xmlns:a16="http://schemas.microsoft.com/office/drawing/2014/main" id="{DAA84D5D-7760-46C1-9693-F89A167751AE}"/>
              </a:ext>
            </a:extLst>
          </p:cNvPr>
          <p:cNvSpPr>
            <a:spLocks noChangeArrowheads="1"/>
          </p:cNvSpPr>
          <p:nvPr/>
        </p:nvSpPr>
        <p:spPr bwMode="auto">
          <a:xfrm>
            <a:off x="8162473" y="4401947"/>
            <a:ext cx="480325"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9" name="Rectangle 38">
            <a:extLst>
              <a:ext uri="{FF2B5EF4-FFF2-40B4-BE49-F238E27FC236}">
                <a16:creationId xmlns:a16="http://schemas.microsoft.com/office/drawing/2014/main" id="{A22F7879-9B59-45FE-BCEC-EBB868E22F66}"/>
              </a:ext>
            </a:extLst>
          </p:cNvPr>
          <p:cNvSpPr>
            <a:spLocks noChangeArrowheads="1"/>
          </p:cNvSpPr>
          <p:nvPr/>
        </p:nvSpPr>
        <p:spPr bwMode="auto">
          <a:xfrm>
            <a:off x="8164762" y="4744324"/>
            <a:ext cx="324434"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Rectangle 38">
            <a:extLst>
              <a:ext uri="{FF2B5EF4-FFF2-40B4-BE49-F238E27FC236}">
                <a16:creationId xmlns:a16="http://schemas.microsoft.com/office/drawing/2014/main" id="{BDD04E09-B62A-4126-8AC3-8168E1EBAF25}"/>
              </a:ext>
            </a:extLst>
          </p:cNvPr>
          <p:cNvSpPr>
            <a:spLocks noChangeArrowheads="1"/>
          </p:cNvSpPr>
          <p:nvPr/>
        </p:nvSpPr>
        <p:spPr bwMode="auto">
          <a:xfrm>
            <a:off x="8161800" y="5074664"/>
            <a:ext cx="639317"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Rectangle 38">
            <a:extLst>
              <a:ext uri="{FF2B5EF4-FFF2-40B4-BE49-F238E27FC236}">
                <a16:creationId xmlns:a16="http://schemas.microsoft.com/office/drawing/2014/main" id="{C2B3B1E6-084A-4869-976B-AEF2F9F0B909}"/>
              </a:ext>
            </a:extLst>
          </p:cNvPr>
          <p:cNvSpPr>
            <a:spLocks noChangeArrowheads="1"/>
          </p:cNvSpPr>
          <p:nvPr/>
        </p:nvSpPr>
        <p:spPr bwMode="auto">
          <a:xfrm>
            <a:off x="8169328" y="5401670"/>
            <a:ext cx="2545835" cy="164592"/>
          </a:xfrm>
          <a:prstGeom prst="rect">
            <a:avLst/>
          </a:prstGeom>
          <a:solidFill>
            <a:schemeClr val="accent1"/>
          </a:solidFill>
          <a:ln w="9525" algn="ctr">
            <a:solidFill>
              <a:srgbClr val="000000"/>
            </a:solidFill>
            <a:round/>
            <a:headEnd/>
            <a:tailEnd/>
          </a:ln>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altLang="en-US" sz="2195"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A6E711B5-4A37-4D29-A381-3C421D8C9E47}"/>
              </a:ext>
            </a:extLst>
          </p:cNvPr>
          <p:cNvGrpSpPr/>
          <p:nvPr/>
        </p:nvGrpSpPr>
        <p:grpSpPr>
          <a:xfrm>
            <a:off x="8090414" y="2814810"/>
            <a:ext cx="64037" cy="2668368"/>
            <a:chOff x="7652625" y="3002052"/>
            <a:chExt cx="58495" cy="2481126"/>
          </a:xfrm>
        </p:grpSpPr>
        <p:grpSp>
          <p:nvGrpSpPr>
            <p:cNvPr id="7" name="Group 6">
              <a:extLst>
                <a:ext uri="{FF2B5EF4-FFF2-40B4-BE49-F238E27FC236}">
                  <a16:creationId xmlns:a16="http://schemas.microsoft.com/office/drawing/2014/main" id="{5E6B9DE6-3673-4AEB-86AA-16504844D81B}"/>
                </a:ext>
              </a:extLst>
            </p:cNvPr>
            <p:cNvGrpSpPr/>
            <p:nvPr/>
          </p:nvGrpSpPr>
          <p:grpSpPr>
            <a:xfrm>
              <a:off x="7652625" y="3934698"/>
              <a:ext cx="58495" cy="1548480"/>
              <a:chOff x="7487844" y="4341404"/>
              <a:chExt cx="55276" cy="1334325"/>
            </a:xfrm>
          </p:grpSpPr>
          <p:sp>
            <p:nvSpPr>
              <p:cNvPr id="98" name="Line 5">
                <a:extLst>
                  <a:ext uri="{FF2B5EF4-FFF2-40B4-BE49-F238E27FC236}">
                    <a16:creationId xmlns:a16="http://schemas.microsoft.com/office/drawing/2014/main" id="{3AC5EC24-14D1-4602-A03C-62EACC562539}"/>
                  </a:ext>
                </a:extLst>
              </p:cNvPr>
              <p:cNvSpPr>
                <a:spLocks noChangeShapeType="1"/>
              </p:cNvSpPr>
              <p:nvPr/>
            </p:nvSpPr>
            <p:spPr bwMode="auto">
              <a:xfrm>
                <a:off x="7487844" y="4341404"/>
                <a:ext cx="5527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Line 5">
                <a:extLst>
                  <a:ext uri="{FF2B5EF4-FFF2-40B4-BE49-F238E27FC236}">
                    <a16:creationId xmlns:a16="http://schemas.microsoft.com/office/drawing/2014/main" id="{C335841A-402B-409E-8851-DB8035933CDC}"/>
                  </a:ext>
                </a:extLst>
              </p:cNvPr>
              <p:cNvSpPr>
                <a:spLocks noChangeShapeType="1"/>
              </p:cNvSpPr>
              <p:nvPr/>
            </p:nvSpPr>
            <p:spPr bwMode="auto">
              <a:xfrm>
                <a:off x="7487844" y="5408864"/>
                <a:ext cx="5527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Line 5">
                <a:extLst>
                  <a:ext uri="{FF2B5EF4-FFF2-40B4-BE49-F238E27FC236}">
                    <a16:creationId xmlns:a16="http://schemas.microsoft.com/office/drawing/2014/main" id="{746B21C4-0E67-4067-8F14-1F51986175F9}"/>
                  </a:ext>
                </a:extLst>
              </p:cNvPr>
              <p:cNvSpPr>
                <a:spLocks noChangeShapeType="1"/>
              </p:cNvSpPr>
              <p:nvPr/>
            </p:nvSpPr>
            <p:spPr bwMode="auto">
              <a:xfrm>
                <a:off x="7487844" y="5675729"/>
                <a:ext cx="5527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Line 5">
                <a:extLst>
                  <a:ext uri="{FF2B5EF4-FFF2-40B4-BE49-F238E27FC236}">
                    <a16:creationId xmlns:a16="http://schemas.microsoft.com/office/drawing/2014/main" id="{C1FC3182-F60A-4C79-BD39-9DF976AFABB3}"/>
                  </a:ext>
                </a:extLst>
              </p:cNvPr>
              <p:cNvSpPr>
                <a:spLocks noChangeShapeType="1"/>
              </p:cNvSpPr>
              <p:nvPr/>
            </p:nvSpPr>
            <p:spPr bwMode="auto">
              <a:xfrm>
                <a:off x="7487844" y="5141999"/>
                <a:ext cx="5527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Line 5">
                <a:extLst>
                  <a:ext uri="{FF2B5EF4-FFF2-40B4-BE49-F238E27FC236}">
                    <a16:creationId xmlns:a16="http://schemas.microsoft.com/office/drawing/2014/main" id="{400505E9-421D-4892-B7CB-57DD7FFC4AFD}"/>
                  </a:ext>
                </a:extLst>
              </p:cNvPr>
              <p:cNvSpPr>
                <a:spLocks noChangeShapeType="1"/>
              </p:cNvSpPr>
              <p:nvPr/>
            </p:nvSpPr>
            <p:spPr bwMode="auto">
              <a:xfrm>
                <a:off x="7487844" y="4875134"/>
                <a:ext cx="5527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Line 5">
                <a:extLst>
                  <a:ext uri="{FF2B5EF4-FFF2-40B4-BE49-F238E27FC236}">
                    <a16:creationId xmlns:a16="http://schemas.microsoft.com/office/drawing/2014/main" id="{EF74DDC6-1240-4561-9A2F-1240ED15BA4C}"/>
                  </a:ext>
                </a:extLst>
              </p:cNvPr>
              <p:cNvSpPr>
                <a:spLocks noChangeShapeType="1"/>
              </p:cNvSpPr>
              <p:nvPr/>
            </p:nvSpPr>
            <p:spPr bwMode="auto">
              <a:xfrm>
                <a:off x="7487844" y="4608269"/>
                <a:ext cx="55276"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52" name="Line 5">
              <a:extLst>
                <a:ext uri="{FF2B5EF4-FFF2-40B4-BE49-F238E27FC236}">
                  <a16:creationId xmlns:a16="http://schemas.microsoft.com/office/drawing/2014/main" id="{0B0C5858-380D-49A8-8198-E8E7D4C0C00D}"/>
                </a:ext>
              </a:extLst>
            </p:cNvPr>
            <p:cNvSpPr>
              <a:spLocks noChangeShapeType="1"/>
            </p:cNvSpPr>
            <p:nvPr/>
          </p:nvSpPr>
          <p:spPr bwMode="auto">
            <a:xfrm>
              <a:off x="7652625" y="3002052"/>
              <a:ext cx="5849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Line 5">
              <a:extLst>
                <a:ext uri="{FF2B5EF4-FFF2-40B4-BE49-F238E27FC236}">
                  <a16:creationId xmlns:a16="http://schemas.microsoft.com/office/drawing/2014/main" id="{0942FF2B-7689-417E-A8A5-1081A1FD9F8C}"/>
                </a:ext>
              </a:extLst>
            </p:cNvPr>
            <p:cNvSpPr>
              <a:spLocks noChangeShapeType="1"/>
            </p:cNvSpPr>
            <p:nvPr/>
          </p:nvSpPr>
          <p:spPr bwMode="auto">
            <a:xfrm>
              <a:off x="7652625" y="3621444"/>
              <a:ext cx="5849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Line 5">
              <a:extLst>
                <a:ext uri="{FF2B5EF4-FFF2-40B4-BE49-F238E27FC236}">
                  <a16:creationId xmlns:a16="http://schemas.microsoft.com/office/drawing/2014/main" id="{58BCA9DA-AA88-4211-B842-9498964AD9DA}"/>
                </a:ext>
              </a:extLst>
            </p:cNvPr>
            <p:cNvSpPr>
              <a:spLocks noChangeShapeType="1"/>
            </p:cNvSpPr>
            <p:nvPr/>
          </p:nvSpPr>
          <p:spPr bwMode="auto">
            <a:xfrm>
              <a:off x="7652625" y="3311748"/>
              <a:ext cx="5849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3" name="Line 5">
            <a:extLst>
              <a:ext uri="{FF2B5EF4-FFF2-40B4-BE49-F238E27FC236}">
                <a16:creationId xmlns:a16="http://schemas.microsoft.com/office/drawing/2014/main" id="{103AEE10-8498-47E7-888C-1E640F046663}"/>
              </a:ext>
            </a:extLst>
          </p:cNvPr>
          <p:cNvSpPr>
            <a:spLocks noChangeShapeType="1"/>
          </p:cNvSpPr>
          <p:nvPr/>
        </p:nvSpPr>
        <p:spPr bwMode="auto">
          <a:xfrm flipH="1">
            <a:off x="8159605" y="2667302"/>
            <a:ext cx="0" cy="3003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square" anchor="b">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TextBox 157">
            <a:extLst>
              <a:ext uri="{FF2B5EF4-FFF2-40B4-BE49-F238E27FC236}">
                <a16:creationId xmlns:a16="http://schemas.microsoft.com/office/drawing/2014/main" id="{49CA9920-768C-445B-8BF0-22E96EF1FFBB}"/>
              </a:ext>
            </a:extLst>
          </p:cNvPr>
          <p:cNvSpPr txBox="1"/>
          <p:nvPr/>
        </p:nvSpPr>
        <p:spPr bwMode="auto">
          <a:xfrm>
            <a:off x="6232392" y="3287808"/>
            <a:ext cx="1910248" cy="441339"/>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Improve</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Functionality</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b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Quality</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of Life</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9" name="TextBox 158">
            <a:extLst>
              <a:ext uri="{FF2B5EF4-FFF2-40B4-BE49-F238E27FC236}">
                <a16:creationId xmlns:a16="http://schemas.microsoft.com/office/drawing/2014/main" id="{57F21EF9-0ADE-46C8-AB7E-19EE66B33CAA}"/>
              </a:ext>
            </a:extLst>
          </p:cNvPr>
          <p:cNvSpPr txBox="1"/>
          <p:nvPr/>
        </p:nvSpPr>
        <p:spPr bwMode="auto">
          <a:xfrm>
            <a:off x="6394677" y="3968814"/>
            <a:ext cx="1743521" cy="441339"/>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Less</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Risk of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Suicidal</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Thoughts</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0" name="TextBox 159">
            <a:extLst>
              <a:ext uri="{FF2B5EF4-FFF2-40B4-BE49-F238E27FC236}">
                <a16:creationId xmlns:a16="http://schemas.microsoft.com/office/drawing/2014/main" id="{A7746C84-5473-48AE-B0F9-69931F3AD5AA}"/>
              </a:ext>
            </a:extLst>
          </p:cNvPr>
          <p:cNvSpPr txBox="1"/>
          <p:nvPr/>
        </p:nvSpPr>
        <p:spPr bwMode="auto">
          <a:xfrm>
            <a:off x="6389521" y="4361321"/>
            <a:ext cx="1743521" cy="268984"/>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Less</a:t>
            </a:r>
            <a:r>
              <a:rPr kumimoji="0" lang="fr-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Risk of </a:t>
            </a:r>
            <a:r>
              <a:rPr kumimoji="0" lang="fr-CA" sz="14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Diabetes</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1" name="TextBox 160">
            <a:extLst>
              <a:ext uri="{FF2B5EF4-FFF2-40B4-BE49-F238E27FC236}">
                <a16:creationId xmlns:a16="http://schemas.microsoft.com/office/drawing/2014/main" id="{488A0267-41A7-4D3C-B836-096D1C8FB454}"/>
              </a:ext>
            </a:extLst>
          </p:cNvPr>
          <p:cNvSpPr txBox="1"/>
          <p:nvPr/>
        </p:nvSpPr>
        <p:spPr bwMode="auto">
          <a:xfrm>
            <a:off x="6292114" y="5279565"/>
            <a:ext cx="1844422" cy="441339"/>
          </a:xfrm>
          <a:prstGeom prst="rect">
            <a:avLst/>
          </a:prstGeom>
          <a:noFill/>
        </p:spPr>
        <p:txBody>
          <a:bodyPr wrap="square">
            <a:spAutoFit/>
          </a:bodyPr>
          <a:lstStyle/>
          <a:p>
            <a:pPr marL="0" marR="0" lvl="0" indent="0" algn="r" defTabSz="914400" rtl="0" eaLnBrk="1" fontAlgn="base" latinLnBrk="0" hangingPunct="1">
              <a:lnSpc>
                <a:spcPct val="80000"/>
              </a:lnSpc>
              <a:spcBef>
                <a:spcPct val="0"/>
              </a:spcBef>
              <a:spcAft>
                <a:spcPct val="0"/>
              </a:spcAft>
              <a:buClrTx/>
              <a:buSzTx/>
              <a:buFontTx/>
              <a:buNone/>
              <a:tabLst/>
              <a:defRPr/>
            </a:pPr>
            <a:r>
              <a:rPr lang="fr-CA" sz="1400" dirty="0">
                <a:solidFill>
                  <a:srgbClr val="000000"/>
                </a:solidFill>
                <a:latin typeface="Calibri" panose="020F0502020204030204" pitchFamily="34" charset="0"/>
              </a:rPr>
              <a:t>Prevention of Relapse in </a:t>
            </a:r>
            <a:r>
              <a:rPr lang="fr-CA" sz="1400" dirty="0" err="1">
                <a:solidFill>
                  <a:srgbClr val="000000"/>
                </a:solidFill>
                <a:latin typeface="Calibri" panose="020F0502020204030204" pitchFamily="34" charset="0"/>
              </a:rPr>
              <a:t>Depression</a:t>
            </a:r>
            <a:endParaRPr kumimoji="0" lang="en-CA"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8C6C8E7-DF05-428F-B398-C355E05C25C1}"/>
              </a:ext>
            </a:extLst>
          </p:cNvPr>
          <p:cNvSpPr/>
          <p:nvPr/>
        </p:nvSpPr>
        <p:spPr bwMode="auto">
          <a:xfrm>
            <a:off x="1627932" y="2384958"/>
            <a:ext cx="2036436" cy="7059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Rectangle 394">
            <a:extLst>
              <a:ext uri="{FF2B5EF4-FFF2-40B4-BE49-F238E27FC236}">
                <a16:creationId xmlns:a16="http://schemas.microsoft.com/office/drawing/2014/main" id="{045E955D-69A0-465E-AA14-44940DBB3E48}"/>
              </a:ext>
            </a:extLst>
          </p:cNvPr>
          <p:cNvSpPr/>
          <p:nvPr/>
        </p:nvSpPr>
        <p:spPr bwMode="auto">
          <a:xfrm>
            <a:off x="1629212" y="3090025"/>
            <a:ext cx="2036436" cy="38274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Rectangle 395">
            <a:extLst>
              <a:ext uri="{FF2B5EF4-FFF2-40B4-BE49-F238E27FC236}">
                <a16:creationId xmlns:a16="http://schemas.microsoft.com/office/drawing/2014/main" id="{54E52E36-085A-4B52-A0D0-271A9DA62566}"/>
              </a:ext>
            </a:extLst>
          </p:cNvPr>
          <p:cNvSpPr/>
          <p:nvPr/>
        </p:nvSpPr>
        <p:spPr bwMode="auto">
          <a:xfrm>
            <a:off x="1629212" y="3470929"/>
            <a:ext cx="2036436" cy="703217"/>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Rectangle 396">
            <a:extLst>
              <a:ext uri="{FF2B5EF4-FFF2-40B4-BE49-F238E27FC236}">
                <a16:creationId xmlns:a16="http://schemas.microsoft.com/office/drawing/2014/main" id="{42045D55-3131-4F3F-B360-153890EF7683}"/>
              </a:ext>
            </a:extLst>
          </p:cNvPr>
          <p:cNvSpPr/>
          <p:nvPr/>
        </p:nvSpPr>
        <p:spPr bwMode="auto">
          <a:xfrm>
            <a:off x="1629211" y="4173670"/>
            <a:ext cx="2037469" cy="726014"/>
          </a:xfrm>
          <a:prstGeom prst="rect">
            <a:avLst/>
          </a:prstGeom>
          <a:solidFill>
            <a:schemeClr val="accent3">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Rectangle 397">
            <a:extLst>
              <a:ext uri="{FF2B5EF4-FFF2-40B4-BE49-F238E27FC236}">
                <a16:creationId xmlns:a16="http://schemas.microsoft.com/office/drawing/2014/main" id="{AC3E4F4F-9A30-4C0E-B7CE-4C18DAC12AF2}"/>
              </a:ext>
            </a:extLst>
          </p:cNvPr>
          <p:cNvSpPr/>
          <p:nvPr/>
        </p:nvSpPr>
        <p:spPr bwMode="auto">
          <a:xfrm>
            <a:off x="1627435" y="4899207"/>
            <a:ext cx="2038983" cy="445746"/>
          </a:xfrm>
          <a:prstGeom prst="rect">
            <a:avLst/>
          </a:prstGeom>
          <a:solidFill>
            <a:srgbClr val="FCEEEA"/>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30F9BA3D-BAC4-4561-9247-0F7BA90D0792}"/>
              </a:ext>
            </a:extLst>
          </p:cNvPr>
          <p:cNvCxnSpPr/>
          <p:nvPr/>
        </p:nvCxnSpPr>
        <p:spPr bwMode="auto">
          <a:xfrm flipV="1">
            <a:off x="7459894" y="2397749"/>
            <a:ext cx="0" cy="2876452"/>
          </a:xfrm>
          <a:prstGeom prst="line">
            <a:avLst/>
          </a:prstGeom>
          <a:noFill/>
          <a:ln w="28575" cap="flat" cmpd="sng" algn="ctr">
            <a:solidFill>
              <a:schemeClr val="bg1"/>
            </a:solidFill>
            <a:prstDash val="sysDash"/>
            <a:round/>
            <a:headEnd type="none" w="med" len="med"/>
            <a:tailEnd type="none" w="med" len="med"/>
          </a:ln>
          <a:effectLst/>
        </p:spPr>
      </p:cxnSp>
      <p:sp>
        <p:nvSpPr>
          <p:cNvPr id="136" name="TextBox 135">
            <a:extLst>
              <a:ext uri="{FF2B5EF4-FFF2-40B4-BE49-F238E27FC236}">
                <a16:creationId xmlns:a16="http://schemas.microsoft.com/office/drawing/2014/main" id="{766A2265-63D8-4D60-BC85-D1AE58BA71ED}"/>
              </a:ext>
            </a:extLst>
          </p:cNvPr>
          <p:cNvSpPr txBox="1"/>
          <p:nvPr/>
        </p:nvSpPr>
        <p:spPr>
          <a:xfrm>
            <a:off x="1579976" y="5710536"/>
            <a:ext cx="4159149" cy="500135"/>
          </a:xfrm>
          <a:prstGeom prst="rect">
            <a:avLst/>
          </a:prstGeom>
          <a:noFill/>
        </p:spPr>
        <p:txBody>
          <a:bodyPr wrap="square" lIns="68577" tIns="34289" rIns="68577" bIns="34289" rtlCol="0" anchor="b">
            <a:spAutoFit/>
          </a:bodyPr>
          <a:lstStyle/>
          <a:p>
            <a:r>
              <a:rPr lang="en-US" sz="1400" b="0" dirty="0">
                <a:solidFill>
                  <a:srgbClr val="000000"/>
                </a:solidFill>
                <a:latin typeface="Calibri" panose="020F0502020204030204" pitchFamily="34" charset="0"/>
              </a:rPr>
              <a:t>*Odds ratios based on multivariable logistic regression with adherence as dependent variable. </a:t>
            </a:r>
          </a:p>
        </p:txBody>
      </p:sp>
      <p:sp>
        <p:nvSpPr>
          <p:cNvPr id="131" name="Title 1">
            <a:extLst>
              <a:ext uri="{FF2B5EF4-FFF2-40B4-BE49-F238E27FC236}">
                <a16:creationId xmlns:a16="http://schemas.microsoft.com/office/drawing/2014/main" id="{1C473E7C-83ED-43A6-B361-E16A72AAB7F7}"/>
              </a:ext>
            </a:extLst>
          </p:cNvPr>
          <p:cNvSpPr>
            <a:spLocks noGrp="1" noChangeArrowheads="1"/>
          </p:cNvSpPr>
          <p:nvPr>
            <p:ph type="title"/>
          </p:nvPr>
        </p:nvSpPr>
        <p:spPr/>
        <p:txBody>
          <a:bodyPr/>
          <a:lstStyle/>
          <a:p>
            <a:r>
              <a:rPr lang="en-CA" altLang="en-US" dirty="0"/>
              <a:t>Obesity and Adherence: Antipsychotic Agents</a:t>
            </a:r>
          </a:p>
        </p:txBody>
      </p:sp>
      <p:sp>
        <p:nvSpPr>
          <p:cNvPr id="6" name="Content Placeholder 5">
            <a:extLst>
              <a:ext uri="{FF2B5EF4-FFF2-40B4-BE49-F238E27FC236}">
                <a16:creationId xmlns:a16="http://schemas.microsoft.com/office/drawing/2014/main" id="{D2CB0596-A604-431B-B962-13996A9E2017}"/>
              </a:ext>
            </a:extLst>
          </p:cNvPr>
          <p:cNvSpPr>
            <a:spLocks noGrp="1"/>
          </p:cNvSpPr>
          <p:nvPr>
            <p:ph idx="1"/>
          </p:nvPr>
        </p:nvSpPr>
        <p:spPr>
          <a:xfrm>
            <a:off x="604675" y="1513047"/>
            <a:ext cx="10877529" cy="618939"/>
          </a:xfrm>
        </p:spPr>
        <p:txBody>
          <a:bodyPr/>
          <a:lstStyle/>
          <a:p>
            <a:r>
              <a:rPr lang="en-US" sz="2400" dirty="0"/>
              <a:t>Survey of N = 876 community-dwelling people with schizophrenia</a:t>
            </a:r>
          </a:p>
        </p:txBody>
      </p:sp>
      <p:sp>
        <p:nvSpPr>
          <p:cNvPr id="134" name="Text Placeholder 2">
            <a:extLst>
              <a:ext uri="{FF2B5EF4-FFF2-40B4-BE49-F238E27FC236}">
                <a16:creationId xmlns:a16="http://schemas.microsoft.com/office/drawing/2014/main" id="{DB2123D8-B8BC-4DCA-91AD-B3324A675D21}"/>
              </a:ext>
            </a:extLst>
          </p:cNvPr>
          <p:cNvSpPr txBox="1">
            <a:spLocks/>
          </p:cNvSpPr>
          <p:nvPr/>
        </p:nvSpPr>
        <p:spPr>
          <a:xfrm>
            <a:off x="419845" y="6397253"/>
            <a:ext cx="5231876" cy="25090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200" b="0" kern="0" dirty="0">
                <a:solidFill>
                  <a:schemeClr val="bg2"/>
                </a:solidFill>
              </a:rPr>
              <a:t>DiBonaventura. </a:t>
            </a:r>
            <a:r>
              <a:rPr lang="pl-PL" sz="1200" b="0" kern="0" dirty="0">
                <a:solidFill>
                  <a:schemeClr val="bg2"/>
                </a:solidFill>
              </a:rPr>
              <a:t>BMC Psychiatry. 2012;12:20. </a:t>
            </a:r>
            <a:endParaRPr lang="en-US" sz="1200" b="0" kern="0" dirty="0">
              <a:solidFill>
                <a:schemeClr val="bg2"/>
              </a:solidFill>
            </a:endParaRPr>
          </a:p>
        </p:txBody>
      </p:sp>
      <p:grpSp>
        <p:nvGrpSpPr>
          <p:cNvPr id="135" name="Group 1">
            <a:extLst>
              <a:ext uri="{FF2B5EF4-FFF2-40B4-BE49-F238E27FC236}">
                <a16:creationId xmlns:a16="http://schemas.microsoft.com/office/drawing/2014/main" id="{388AE5FC-1279-44C5-A837-C9FA67A028FF}"/>
              </a:ext>
            </a:extLst>
          </p:cNvPr>
          <p:cNvGrpSpPr>
            <a:grpSpLocks/>
          </p:cNvGrpSpPr>
          <p:nvPr/>
        </p:nvGrpSpPr>
        <p:grpSpPr bwMode="auto">
          <a:xfrm>
            <a:off x="9392911" y="6213768"/>
            <a:ext cx="2488502" cy="449064"/>
            <a:chOff x="9602074" y="3550251"/>
            <a:chExt cx="2488502" cy="449257"/>
          </a:xfrm>
        </p:grpSpPr>
        <p:pic>
          <p:nvPicPr>
            <p:cNvPr id="137" name="Picture 136">
              <a:extLst>
                <a:ext uri="{FF2B5EF4-FFF2-40B4-BE49-F238E27FC236}">
                  <a16:creationId xmlns:a16="http://schemas.microsoft.com/office/drawing/2014/main" id="{6F9330CE-51ED-4DB6-814D-2169FAB922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8" name="Rectangle 8">
              <a:extLst>
                <a:ext uri="{FF2B5EF4-FFF2-40B4-BE49-F238E27FC236}">
                  <a16:creationId xmlns:a16="http://schemas.microsoft.com/office/drawing/2014/main" id="{3B813D1D-A39E-4C47-BCA0-DE42CC9A79B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TextBox 1">
            <a:extLst>
              <a:ext uri="{FF2B5EF4-FFF2-40B4-BE49-F238E27FC236}">
                <a16:creationId xmlns:a16="http://schemas.microsoft.com/office/drawing/2014/main" id="{0E6A5035-9F20-4F92-B636-FA4D833A95F8}"/>
              </a:ext>
            </a:extLst>
          </p:cNvPr>
          <p:cNvSpPr txBox="1"/>
          <p:nvPr/>
        </p:nvSpPr>
        <p:spPr bwMode="auto">
          <a:xfrm>
            <a:off x="6673067" y="2040770"/>
            <a:ext cx="3470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Likelihood of Complete Adherence</a:t>
            </a:r>
          </a:p>
        </p:txBody>
      </p:sp>
      <p:sp>
        <p:nvSpPr>
          <p:cNvPr id="3" name="Freeform: Shape 2">
            <a:extLst>
              <a:ext uri="{FF2B5EF4-FFF2-40B4-BE49-F238E27FC236}">
                <a16:creationId xmlns:a16="http://schemas.microsoft.com/office/drawing/2014/main" id="{9445ABDE-C00E-4CD7-84EF-2836A2FFE91B}"/>
              </a:ext>
            </a:extLst>
          </p:cNvPr>
          <p:cNvSpPr/>
          <p:nvPr/>
        </p:nvSpPr>
        <p:spPr bwMode="auto">
          <a:xfrm>
            <a:off x="6287678" y="2403835"/>
            <a:ext cx="4091233" cy="2875175"/>
          </a:xfrm>
          <a:custGeom>
            <a:avLst/>
            <a:gdLst>
              <a:gd name="connsiteX0" fmla="*/ 0 w 4091233"/>
              <a:gd name="connsiteY0" fmla="*/ 0 h 2875175"/>
              <a:gd name="connsiteX1" fmla="*/ 0 w 4091233"/>
              <a:gd name="connsiteY1" fmla="*/ 2875175 h 2875175"/>
              <a:gd name="connsiteX2" fmla="*/ 4091233 w 4091233"/>
              <a:gd name="connsiteY2" fmla="*/ 2875175 h 2875175"/>
            </a:gdLst>
            <a:ahLst/>
            <a:cxnLst>
              <a:cxn ang="0">
                <a:pos x="connsiteX0" y="connsiteY0"/>
              </a:cxn>
              <a:cxn ang="0">
                <a:pos x="connsiteX1" y="connsiteY1"/>
              </a:cxn>
              <a:cxn ang="0">
                <a:pos x="connsiteX2" y="connsiteY2"/>
              </a:cxn>
            </a:cxnLst>
            <a:rect l="l" t="t" r="r" b="b"/>
            <a:pathLst>
              <a:path w="4091233" h="2875175">
                <a:moveTo>
                  <a:pt x="0" y="0"/>
                </a:moveTo>
                <a:lnTo>
                  <a:pt x="0" y="2875175"/>
                </a:lnTo>
                <a:lnTo>
                  <a:pt x="4091233" y="2875175"/>
                </a:lnTo>
              </a:path>
            </a:pathLst>
          </a:custGeom>
          <a:noFill/>
          <a:ln w="28575">
            <a:solidFill>
              <a:schemeClr val="bg1"/>
            </a:solidFill>
            <a:miter lim="800000"/>
            <a:headEnd/>
            <a:tailEnd/>
          </a:ln>
        </p:spPr>
        <p:txBody>
          <a:bodyPr rtlCol="0" anchor="ctr"/>
          <a:lstStyle/>
          <a:p>
            <a:pPr algn="ctr"/>
            <a:endParaRPr lang="en-US" dirty="0"/>
          </a:p>
        </p:txBody>
      </p:sp>
      <p:sp>
        <p:nvSpPr>
          <p:cNvPr id="277" name="TextBox 276">
            <a:extLst>
              <a:ext uri="{FF2B5EF4-FFF2-40B4-BE49-F238E27FC236}">
                <a16:creationId xmlns:a16="http://schemas.microsoft.com/office/drawing/2014/main" id="{2EBF6003-1340-43A9-A6B3-B6EA04FA4745}"/>
              </a:ext>
            </a:extLst>
          </p:cNvPr>
          <p:cNvSpPr txBox="1"/>
          <p:nvPr/>
        </p:nvSpPr>
        <p:spPr bwMode="auto">
          <a:xfrm>
            <a:off x="3615421" y="2337865"/>
            <a:ext cx="2668872" cy="3023969"/>
          </a:xfrm>
          <a:prstGeom prst="rect">
            <a:avLst/>
          </a:prstGeom>
          <a:noFill/>
        </p:spPr>
        <p:txBody>
          <a:bodyPr wrap="none">
            <a:spAutoFit/>
          </a:bodyPr>
          <a:lstStyle/>
          <a:p>
            <a:pPr algn="r" eaLnBrk="1" hangingPunct="1">
              <a:lnSpc>
                <a:spcPct val="85000"/>
              </a:lnSpc>
              <a:defRPr/>
            </a:pPr>
            <a:r>
              <a:rPr lang="fr-CA" sz="1400" dirty="0">
                <a:solidFill>
                  <a:schemeClr val="bg1"/>
                </a:solidFill>
                <a:latin typeface="Calibri" panose="020F0502020204030204" pitchFamily="34" charset="0"/>
              </a:rPr>
              <a:t>Agitation</a:t>
            </a:r>
          </a:p>
          <a:p>
            <a:pPr algn="r" eaLnBrk="1" hangingPunct="1">
              <a:lnSpc>
                <a:spcPct val="85000"/>
              </a:lnSpc>
              <a:defRPr/>
            </a:pPr>
            <a:r>
              <a:rPr lang="fr-CA" sz="1400" dirty="0">
                <a:solidFill>
                  <a:schemeClr val="bg1"/>
                </a:solidFill>
                <a:latin typeface="Calibri" panose="020F0502020204030204" pitchFamily="34" charset="0"/>
              </a:rPr>
              <a:t>Tremors</a:t>
            </a:r>
          </a:p>
          <a:p>
            <a:pPr algn="r" eaLnBrk="1" hangingPunct="1">
              <a:lnSpc>
                <a:spcPct val="85000"/>
              </a:lnSpc>
              <a:defRPr/>
            </a:pPr>
            <a:r>
              <a:rPr lang="fr-CA" sz="1400" dirty="0">
                <a:solidFill>
                  <a:schemeClr val="bg1"/>
                </a:solidFill>
                <a:latin typeface="Calibri" panose="020F0502020204030204" pitchFamily="34" charset="0"/>
              </a:rPr>
              <a:t>Restlessness/Feeling Jittery</a:t>
            </a:r>
          </a:p>
          <a:p>
            <a:pPr algn="r" eaLnBrk="1" hangingPunct="1">
              <a:lnSpc>
                <a:spcPct val="85000"/>
              </a:lnSpc>
              <a:defRPr/>
            </a:pPr>
            <a:r>
              <a:rPr lang="fr-CA" sz="1400" dirty="0">
                <a:solidFill>
                  <a:schemeClr val="bg1"/>
                </a:solidFill>
                <a:latin typeface="Calibri" panose="020F0502020204030204" pitchFamily="34" charset="0"/>
              </a:rPr>
              <a:t>Insomnia</a:t>
            </a:r>
          </a:p>
          <a:p>
            <a:pPr algn="r" eaLnBrk="1" hangingPunct="1">
              <a:lnSpc>
                <a:spcPct val="85000"/>
              </a:lnSpc>
              <a:defRPr/>
            </a:pPr>
            <a:r>
              <a:rPr lang="fr-CA" sz="1400" dirty="0">
                <a:solidFill>
                  <a:schemeClr val="bg1"/>
                </a:solidFill>
                <a:latin typeface="Calibri" panose="020F0502020204030204" pitchFamily="34" charset="0"/>
              </a:rPr>
              <a:t>Increased Blood Glucose Levels</a:t>
            </a:r>
          </a:p>
          <a:p>
            <a:pPr algn="r" eaLnBrk="1" hangingPunct="1">
              <a:lnSpc>
                <a:spcPct val="85000"/>
              </a:lnSpc>
              <a:defRPr/>
            </a:pPr>
            <a:r>
              <a:rPr lang="fr-CA" sz="1400" dirty="0">
                <a:solidFill>
                  <a:schemeClr val="bg1"/>
                </a:solidFill>
                <a:latin typeface="Calibri" panose="020F0502020204030204" pitchFamily="34" charset="0"/>
              </a:rPr>
              <a:t>Weight Gain</a:t>
            </a:r>
          </a:p>
          <a:p>
            <a:pPr algn="r" eaLnBrk="1" hangingPunct="1">
              <a:lnSpc>
                <a:spcPct val="85000"/>
              </a:lnSpc>
              <a:defRPr/>
            </a:pPr>
            <a:r>
              <a:rPr lang="fr-CA" sz="1400" dirty="0">
                <a:solidFill>
                  <a:schemeClr val="bg1"/>
                </a:solidFill>
                <a:latin typeface="Calibri" panose="020F0502020204030204" pitchFamily="34" charset="0"/>
              </a:rPr>
              <a:t>Painful Menstrual Periods</a:t>
            </a:r>
          </a:p>
          <a:p>
            <a:pPr algn="r" eaLnBrk="1" hangingPunct="1">
              <a:lnSpc>
                <a:spcPct val="85000"/>
              </a:lnSpc>
              <a:defRPr/>
            </a:pPr>
            <a:r>
              <a:rPr lang="fr-CA" sz="1400" dirty="0">
                <a:solidFill>
                  <a:schemeClr val="bg1"/>
                </a:solidFill>
                <a:latin typeface="Calibri" panose="020F0502020204030204" pitchFamily="34" charset="0"/>
              </a:rPr>
              <a:t>Gynecomastia &amp; Galactorrhea</a:t>
            </a:r>
          </a:p>
          <a:p>
            <a:pPr algn="r" eaLnBrk="1" hangingPunct="1">
              <a:lnSpc>
                <a:spcPct val="85000"/>
              </a:lnSpc>
              <a:defRPr/>
            </a:pPr>
            <a:r>
              <a:rPr lang="fr-CA" sz="1400" dirty="0">
                <a:solidFill>
                  <a:schemeClr val="bg1"/>
                </a:solidFill>
                <a:latin typeface="Calibri" panose="020F0502020204030204" pitchFamily="34" charset="0"/>
              </a:rPr>
              <a:t>Decreased Interest in Sex</a:t>
            </a:r>
          </a:p>
          <a:p>
            <a:pPr algn="r" eaLnBrk="1" hangingPunct="1">
              <a:lnSpc>
                <a:spcPct val="85000"/>
              </a:lnSpc>
              <a:defRPr/>
            </a:pPr>
            <a:r>
              <a:rPr lang="fr-CA" sz="1400" dirty="0">
                <a:solidFill>
                  <a:schemeClr val="bg1"/>
                </a:solidFill>
                <a:latin typeface="Calibri" panose="020F0502020204030204" pitchFamily="34" charset="0"/>
              </a:rPr>
              <a:t>Sexual Dysfunction</a:t>
            </a:r>
          </a:p>
          <a:p>
            <a:pPr algn="r" eaLnBrk="1" hangingPunct="1">
              <a:lnSpc>
                <a:spcPct val="85000"/>
              </a:lnSpc>
              <a:defRPr/>
            </a:pPr>
            <a:r>
              <a:rPr lang="fr-CA" sz="1400" dirty="0">
                <a:solidFill>
                  <a:schemeClr val="bg1"/>
                </a:solidFill>
                <a:latin typeface="Calibri" panose="020F0502020204030204" pitchFamily="34" charset="0"/>
              </a:rPr>
              <a:t>Sedation</a:t>
            </a:r>
          </a:p>
          <a:p>
            <a:pPr algn="r" eaLnBrk="1" hangingPunct="1">
              <a:lnSpc>
                <a:spcPct val="85000"/>
              </a:lnSpc>
              <a:defRPr/>
            </a:pPr>
            <a:r>
              <a:rPr lang="fr-CA" sz="1400" dirty="0">
                <a:solidFill>
                  <a:schemeClr val="bg1"/>
                </a:solidFill>
                <a:latin typeface="Calibri" panose="020F0502020204030204" pitchFamily="34" charset="0"/>
              </a:rPr>
              <a:t>Difficulty Thinking/Concentrating</a:t>
            </a:r>
          </a:p>
          <a:p>
            <a:pPr algn="r" eaLnBrk="1" hangingPunct="1">
              <a:lnSpc>
                <a:spcPct val="85000"/>
              </a:lnSpc>
              <a:defRPr/>
            </a:pPr>
            <a:r>
              <a:rPr lang="fr-CA" sz="1400" dirty="0">
                <a:solidFill>
                  <a:schemeClr val="bg1"/>
                </a:solidFill>
                <a:latin typeface="Calibri" panose="020F0502020204030204" pitchFamily="34" charset="0"/>
              </a:rPr>
              <a:t>Sleepiness</a:t>
            </a:r>
          </a:p>
          <a:p>
            <a:pPr algn="r" eaLnBrk="1" hangingPunct="1">
              <a:lnSpc>
                <a:spcPct val="85000"/>
              </a:lnSpc>
              <a:defRPr/>
            </a:pPr>
            <a:r>
              <a:rPr lang="fr-CA" sz="1400" dirty="0">
                <a:solidFill>
                  <a:schemeClr val="bg1"/>
                </a:solidFill>
                <a:latin typeface="Calibri" panose="020F0502020204030204" pitchFamily="34" charset="0"/>
              </a:rPr>
              <a:t>Dizziness</a:t>
            </a:r>
          </a:p>
          <a:p>
            <a:pPr algn="r" eaLnBrk="1" hangingPunct="1">
              <a:lnSpc>
                <a:spcPct val="85000"/>
              </a:lnSpc>
              <a:defRPr/>
            </a:pPr>
            <a:r>
              <a:rPr lang="fr-CA" sz="1400" dirty="0">
                <a:solidFill>
                  <a:schemeClr val="bg1"/>
                </a:solidFill>
                <a:latin typeface="Calibri" panose="020F0502020204030204" pitchFamily="34" charset="0"/>
              </a:rPr>
              <a:t>Nausea/Vomiting</a:t>
            </a:r>
          </a:p>
          <a:p>
            <a:pPr algn="r" eaLnBrk="1" hangingPunct="1">
              <a:lnSpc>
                <a:spcPct val="85000"/>
              </a:lnSpc>
              <a:defRPr/>
            </a:pPr>
            <a:r>
              <a:rPr lang="fr-CA" sz="1400" dirty="0">
                <a:solidFill>
                  <a:schemeClr val="bg1"/>
                </a:solidFill>
                <a:latin typeface="Calibri" panose="020F0502020204030204" pitchFamily="34" charset="0"/>
              </a:rPr>
              <a:t>Constipation</a:t>
            </a:r>
            <a:endParaRPr lang="en-CA" sz="1400" dirty="0">
              <a:solidFill>
                <a:schemeClr val="bg1"/>
              </a:solidFill>
              <a:latin typeface="Calibri" panose="020F0502020204030204" pitchFamily="34" charset="0"/>
            </a:endParaRPr>
          </a:p>
        </p:txBody>
      </p:sp>
      <p:sp>
        <p:nvSpPr>
          <p:cNvPr id="278" name="TextBox 277">
            <a:extLst>
              <a:ext uri="{FF2B5EF4-FFF2-40B4-BE49-F238E27FC236}">
                <a16:creationId xmlns:a16="http://schemas.microsoft.com/office/drawing/2014/main" id="{080DCED7-15F8-460D-892B-F166D7463875}"/>
              </a:ext>
            </a:extLst>
          </p:cNvPr>
          <p:cNvSpPr txBox="1"/>
          <p:nvPr/>
        </p:nvSpPr>
        <p:spPr bwMode="auto">
          <a:xfrm>
            <a:off x="6141977" y="5295930"/>
            <a:ext cx="276038"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0</a:t>
            </a:r>
            <a:endParaRPr lang="en-CA" sz="1400" b="0" dirty="0">
              <a:solidFill>
                <a:schemeClr val="bg1"/>
              </a:solidFill>
              <a:latin typeface="Calibri" panose="020F0502020204030204" pitchFamily="34" charset="0"/>
            </a:endParaRPr>
          </a:p>
        </p:txBody>
      </p:sp>
      <p:sp>
        <p:nvSpPr>
          <p:cNvPr id="279" name="TextBox 278">
            <a:extLst>
              <a:ext uri="{FF2B5EF4-FFF2-40B4-BE49-F238E27FC236}">
                <a16:creationId xmlns:a16="http://schemas.microsoft.com/office/drawing/2014/main" id="{580AB95C-0EC2-491A-9677-28051ED9251A}"/>
              </a:ext>
            </a:extLst>
          </p:cNvPr>
          <p:cNvSpPr txBox="1"/>
          <p:nvPr/>
        </p:nvSpPr>
        <p:spPr bwMode="auto">
          <a:xfrm>
            <a:off x="7253748"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1.0</a:t>
            </a:r>
            <a:endParaRPr lang="en-CA" sz="1400" b="0" dirty="0">
              <a:solidFill>
                <a:schemeClr val="bg1"/>
              </a:solidFill>
              <a:latin typeface="Calibri" panose="020F0502020204030204" pitchFamily="34" charset="0"/>
            </a:endParaRPr>
          </a:p>
        </p:txBody>
      </p:sp>
      <p:sp>
        <p:nvSpPr>
          <p:cNvPr id="280" name="TextBox 279">
            <a:extLst>
              <a:ext uri="{FF2B5EF4-FFF2-40B4-BE49-F238E27FC236}">
                <a16:creationId xmlns:a16="http://schemas.microsoft.com/office/drawing/2014/main" id="{DDE9C70E-8AEF-442F-A4EF-D93A694A2CFA}"/>
              </a:ext>
            </a:extLst>
          </p:cNvPr>
          <p:cNvSpPr txBox="1"/>
          <p:nvPr/>
        </p:nvSpPr>
        <p:spPr bwMode="auto">
          <a:xfrm>
            <a:off x="6669943"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0.5</a:t>
            </a:r>
            <a:endParaRPr lang="en-CA" sz="1400" b="0" dirty="0">
              <a:solidFill>
                <a:schemeClr val="bg1"/>
              </a:solidFill>
              <a:latin typeface="Calibri" panose="020F0502020204030204" pitchFamily="34" charset="0"/>
            </a:endParaRPr>
          </a:p>
        </p:txBody>
      </p:sp>
      <p:sp>
        <p:nvSpPr>
          <p:cNvPr id="281" name="TextBox 280">
            <a:extLst>
              <a:ext uri="{FF2B5EF4-FFF2-40B4-BE49-F238E27FC236}">
                <a16:creationId xmlns:a16="http://schemas.microsoft.com/office/drawing/2014/main" id="{75928CF7-F527-43B8-900B-7E81D0624860}"/>
              </a:ext>
            </a:extLst>
          </p:cNvPr>
          <p:cNvSpPr txBox="1"/>
          <p:nvPr/>
        </p:nvSpPr>
        <p:spPr bwMode="auto">
          <a:xfrm>
            <a:off x="7857994"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1.5</a:t>
            </a:r>
            <a:endParaRPr lang="en-CA" sz="1400" b="0" dirty="0">
              <a:solidFill>
                <a:schemeClr val="bg1"/>
              </a:solidFill>
              <a:latin typeface="Calibri" panose="020F0502020204030204" pitchFamily="34" charset="0"/>
            </a:endParaRPr>
          </a:p>
        </p:txBody>
      </p:sp>
      <p:sp>
        <p:nvSpPr>
          <p:cNvPr id="282" name="TextBox 281">
            <a:extLst>
              <a:ext uri="{FF2B5EF4-FFF2-40B4-BE49-F238E27FC236}">
                <a16:creationId xmlns:a16="http://schemas.microsoft.com/office/drawing/2014/main" id="{232258DB-AB86-4AF7-B46A-AC29E1138860}"/>
              </a:ext>
            </a:extLst>
          </p:cNvPr>
          <p:cNvSpPr txBox="1"/>
          <p:nvPr/>
        </p:nvSpPr>
        <p:spPr bwMode="auto">
          <a:xfrm>
            <a:off x="8437225"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2.0</a:t>
            </a:r>
            <a:endParaRPr lang="en-CA" sz="1400" b="0" dirty="0">
              <a:solidFill>
                <a:schemeClr val="bg1"/>
              </a:solidFill>
              <a:latin typeface="Calibri" panose="020F0502020204030204" pitchFamily="34" charset="0"/>
            </a:endParaRPr>
          </a:p>
        </p:txBody>
      </p:sp>
      <p:sp>
        <p:nvSpPr>
          <p:cNvPr id="283" name="TextBox 282">
            <a:extLst>
              <a:ext uri="{FF2B5EF4-FFF2-40B4-BE49-F238E27FC236}">
                <a16:creationId xmlns:a16="http://schemas.microsoft.com/office/drawing/2014/main" id="{1579A46B-1075-499F-87D8-FE17A2DAF4BC}"/>
              </a:ext>
            </a:extLst>
          </p:cNvPr>
          <p:cNvSpPr txBox="1"/>
          <p:nvPr/>
        </p:nvSpPr>
        <p:spPr bwMode="auto">
          <a:xfrm>
            <a:off x="8989129"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2.5</a:t>
            </a:r>
            <a:endParaRPr lang="en-CA" sz="1400" b="0" dirty="0">
              <a:solidFill>
                <a:schemeClr val="bg1"/>
              </a:solidFill>
              <a:latin typeface="Calibri" panose="020F0502020204030204" pitchFamily="34" charset="0"/>
            </a:endParaRPr>
          </a:p>
        </p:txBody>
      </p:sp>
      <p:sp>
        <p:nvSpPr>
          <p:cNvPr id="284" name="TextBox 283">
            <a:extLst>
              <a:ext uri="{FF2B5EF4-FFF2-40B4-BE49-F238E27FC236}">
                <a16:creationId xmlns:a16="http://schemas.microsoft.com/office/drawing/2014/main" id="{2FC3A2F5-FC39-4C8C-88D1-9D2A865DE3A7}"/>
              </a:ext>
            </a:extLst>
          </p:cNvPr>
          <p:cNvSpPr txBox="1"/>
          <p:nvPr/>
        </p:nvSpPr>
        <p:spPr bwMode="auto">
          <a:xfrm>
            <a:off x="9573271"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3.0</a:t>
            </a:r>
            <a:endParaRPr lang="en-CA" sz="1400" b="0" dirty="0">
              <a:solidFill>
                <a:schemeClr val="bg1"/>
              </a:solidFill>
              <a:latin typeface="Calibri" panose="020F0502020204030204" pitchFamily="34" charset="0"/>
            </a:endParaRPr>
          </a:p>
        </p:txBody>
      </p:sp>
      <p:sp>
        <p:nvSpPr>
          <p:cNvPr id="285" name="TextBox 284">
            <a:extLst>
              <a:ext uri="{FF2B5EF4-FFF2-40B4-BE49-F238E27FC236}">
                <a16:creationId xmlns:a16="http://schemas.microsoft.com/office/drawing/2014/main" id="{5B3C32A9-416B-4F0E-81A0-DF8E43AD28E1}"/>
              </a:ext>
            </a:extLst>
          </p:cNvPr>
          <p:cNvSpPr txBox="1"/>
          <p:nvPr/>
        </p:nvSpPr>
        <p:spPr bwMode="auto">
          <a:xfrm>
            <a:off x="10166317" y="5295930"/>
            <a:ext cx="412292" cy="307777"/>
          </a:xfrm>
          <a:prstGeom prst="rect">
            <a:avLst/>
          </a:prstGeom>
          <a:noFill/>
        </p:spPr>
        <p:txBody>
          <a:bodyPr wrap="none">
            <a:spAutoFit/>
          </a:bodyPr>
          <a:lstStyle/>
          <a:p>
            <a:pPr algn="ctr" eaLnBrk="1" hangingPunct="1">
              <a:defRPr/>
            </a:pPr>
            <a:r>
              <a:rPr lang="fr-CA" sz="1400" b="0" dirty="0">
                <a:solidFill>
                  <a:schemeClr val="bg1"/>
                </a:solidFill>
                <a:latin typeface="Calibri" panose="020F0502020204030204" pitchFamily="34" charset="0"/>
              </a:rPr>
              <a:t>3.5</a:t>
            </a:r>
            <a:endParaRPr lang="en-CA" sz="1400" b="0" dirty="0">
              <a:solidFill>
                <a:schemeClr val="bg1"/>
              </a:solidFill>
              <a:latin typeface="Calibri" panose="020F0502020204030204" pitchFamily="34" charset="0"/>
            </a:endParaRPr>
          </a:p>
        </p:txBody>
      </p:sp>
      <p:grpSp>
        <p:nvGrpSpPr>
          <p:cNvPr id="288" name="Group 287">
            <a:extLst>
              <a:ext uri="{FF2B5EF4-FFF2-40B4-BE49-F238E27FC236}">
                <a16:creationId xmlns:a16="http://schemas.microsoft.com/office/drawing/2014/main" id="{FCF27A84-E9AF-4286-AEDA-602AE062772F}"/>
              </a:ext>
            </a:extLst>
          </p:cNvPr>
          <p:cNvGrpSpPr/>
          <p:nvPr/>
        </p:nvGrpSpPr>
        <p:grpSpPr>
          <a:xfrm>
            <a:off x="6281723" y="5279009"/>
            <a:ext cx="4091232" cy="65944"/>
            <a:chOff x="2147116" y="5749032"/>
            <a:chExt cx="2675319" cy="28479"/>
          </a:xfrm>
        </p:grpSpPr>
        <p:sp>
          <p:nvSpPr>
            <p:cNvPr id="293" name="Line 5">
              <a:extLst>
                <a:ext uri="{FF2B5EF4-FFF2-40B4-BE49-F238E27FC236}">
                  <a16:creationId xmlns:a16="http://schemas.microsoft.com/office/drawing/2014/main" id="{FD4AB568-BC33-4546-B2BA-2CEABD1B02D7}"/>
                </a:ext>
              </a:extLst>
            </p:cNvPr>
            <p:cNvSpPr>
              <a:spLocks noChangeShapeType="1"/>
            </p:cNvSpPr>
            <p:nvPr/>
          </p:nvSpPr>
          <p:spPr bwMode="auto">
            <a:xfrm>
              <a:off x="2147116"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294" name="Line 5">
              <a:extLst>
                <a:ext uri="{FF2B5EF4-FFF2-40B4-BE49-F238E27FC236}">
                  <a16:creationId xmlns:a16="http://schemas.microsoft.com/office/drawing/2014/main" id="{0DC9B6B7-BAC9-4F0C-80F4-19822951118A}"/>
                </a:ext>
              </a:extLst>
            </p:cNvPr>
            <p:cNvSpPr>
              <a:spLocks noChangeShapeType="1"/>
            </p:cNvSpPr>
            <p:nvPr/>
          </p:nvSpPr>
          <p:spPr bwMode="auto">
            <a:xfrm>
              <a:off x="2919208"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295" name="Line 5">
              <a:extLst>
                <a:ext uri="{FF2B5EF4-FFF2-40B4-BE49-F238E27FC236}">
                  <a16:creationId xmlns:a16="http://schemas.microsoft.com/office/drawing/2014/main" id="{2B9D92C7-96B9-4C8A-9177-B09FF574A3C0}"/>
                </a:ext>
              </a:extLst>
            </p:cNvPr>
            <p:cNvSpPr>
              <a:spLocks noChangeShapeType="1"/>
            </p:cNvSpPr>
            <p:nvPr/>
          </p:nvSpPr>
          <p:spPr bwMode="auto">
            <a:xfrm>
              <a:off x="254224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296" name="Line 5">
              <a:extLst>
                <a:ext uri="{FF2B5EF4-FFF2-40B4-BE49-F238E27FC236}">
                  <a16:creationId xmlns:a16="http://schemas.microsoft.com/office/drawing/2014/main" id="{CE2C1C1E-E0CE-49D4-A32E-6E449F53E3E1}"/>
                </a:ext>
              </a:extLst>
            </p:cNvPr>
            <p:cNvSpPr>
              <a:spLocks noChangeShapeType="1"/>
            </p:cNvSpPr>
            <p:nvPr/>
          </p:nvSpPr>
          <p:spPr bwMode="auto">
            <a:xfrm>
              <a:off x="3297852"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297" name="Line 5">
              <a:extLst>
                <a:ext uri="{FF2B5EF4-FFF2-40B4-BE49-F238E27FC236}">
                  <a16:creationId xmlns:a16="http://schemas.microsoft.com/office/drawing/2014/main" id="{536AF7EE-DABD-4F52-98D8-F423EF2D9DE4}"/>
                </a:ext>
              </a:extLst>
            </p:cNvPr>
            <p:cNvSpPr>
              <a:spLocks noChangeShapeType="1"/>
            </p:cNvSpPr>
            <p:nvPr/>
          </p:nvSpPr>
          <p:spPr bwMode="auto">
            <a:xfrm>
              <a:off x="367983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298" name="Line 5">
              <a:extLst>
                <a:ext uri="{FF2B5EF4-FFF2-40B4-BE49-F238E27FC236}">
                  <a16:creationId xmlns:a16="http://schemas.microsoft.com/office/drawing/2014/main" id="{5E3902FB-CFA8-4B6D-B886-DD40A9246EB8}"/>
                </a:ext>
              </a:extLst>
            </p:cNvPr>
            <p:cNvSpPr>
              <a:spLocks noChangeShapeType="1"/>
            </p:cNvSpPr>
            <p:nvPr/>
          </p:nvSpPr>
          <p:spPr bwMode="auto">
            <a:xfrm>
              <a:off x="4053471"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299" name="Line 5">
              <a:extLst>
                <a:ext uri="{FF2B5EF4-FFF2-40B4-BE49-F238E27FC236}">
                  <a16:creationId xmlns:a16="http://schemas.microsoft.com/office/drawing/2014/main" id="{88D53469-03D7-49F7-AA89-D2AA35A18D88}"/>
                </a:ext>
              </a:extLst>
            </p:cNvPr>
            <p:cNvSpPr>
              <a:spLocks noChangeShapeType="1"/>
            </p:cNvSpPr>
            <p:nvPr/>
          </p:nvSpPr>
          <p:spPr bwMode="auto">
            <a:xfrm>
              <a:off x="4435450"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300" name="Line 5">
              <a:extLst>
                <a:ext uri="{FF2B5EF4-FFF2-40B4-BE49-F238E27FC236}">
                  <a16:creationId xmlns:a16="http://schemas.microsoft.com/office/drawing/2014/main" id="{0D0AFC77-668E-4803-B0FF-FBCB00B5355F}"/>
                </a:ext>
              </a:extLst>
            </p:cNvPr>
            <p:cNvSpPr>
              <a:spLocks noChangeShapeType="1"/>
            </p:cNvSpPr>
            <p:nvPr/>
          </p:nvSpPr>
          <p:spPr bwMode="auto">
            <a:xfrm>
              <a:off x="4822435" y="5749032"/>
              <a:ext cx="0" cy="284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grpSp>
      <p:sp>
        <p:nvSpPr>
          <p:cNvPr id="304" name="TextBox 303">
            <a:extLst>
              <a:ext uri="{FF2B5EF4-FFF2-40B4-BE49-F238E27FC236}">
                <a16:creationId xmlns:a16="http://schemas.microsoft.com/office/drawing/2014/main" id="{7EA0A2E1-8772-4626-AD8A-5CE5CE0C5CE9}"/>
              </a:ext>
            </a:extLst>
          </p:cNvPr>
          <p:cNvSpPr txBox="1"/>
          <p:nvPr/>
        </p:nvSpPr>
        <p:spPr bwMode="auto">
          <a:xfrm>
            <a:off x="7204865" y="5782752"/>
            <a:ext cx="20069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Adjusted Odds Ratios</a:t>
            </a:r>
          </a:p>
        </p:txBody>
      </p:sp>
      <p:sp>
        <p:nvSpPr>
          <p:cNvPr id="305" name="TextBox 304">
            <a:extLst>
              <a:ext uri="{FF2B5EF4-FFF2-40B4-BE49-F238E27FC236}">
                <a16:creationId xmlns:a16="http://schemas.microsoft.com/office/drawing/2014/main" id="{978462A1-B932-410D-9B2A-F748C999AEBE}"/>
              </a:ext>
            </a:extLst>
          </p:cNvPr>
          <p:cNvSpPr txBox="1"/>
          <p:nvPr/>
        </p:nvSpPr>
        <p:spPr bwMode="auto">
          <a:xfrm>
            <a:off x="5739125" y="5527343"/>
            <a:ext cx="1889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Reduced Adherence</a:t>
            </a:r>
          </a:p>
        </p:txBody>
      </p:sp>
      <p:cxnSp>
        <p:nvCxnSpPr>
          <p:cNvPr id="7" name="Straight Arrow Connector 6">
            <a:extLst>
              <a:ext uri="{FF2B5EF4-FFF2-40B4-BE49-F238E27FC236}">
                <a16:creationId xmlns:a16="http://schemas.microsoft.com/office/drawing/2014/main" id="{DD0B64D3-ECB6-4754-873B-A5925AF2F35C}"/>
              </a:ext>
            </a:extLst>
          </p:cNvPr>
          <p:cNvCxnSpPr/>
          <p:nvPr/>
        </p:nvCxnSpPr>
        <p:spPr bwMode="auto">
          <a:xfrm flipH="1">
            <a:off x="6261805" y="5570646"/>
            <a:ext cx="1226410" cy="0"/>
          </a:xfrm>
          <a:prstGeom prst="straightConnector1">
            <a:avLst/>
          </a:prstGeom>
          <a:noFill/>
          <a:ln w="28575" cap="flat" cmpd="sng" algn="ctr">
            <a:solidFill>
              <a:schemeClr val="accent3"/>
            </a:solidFill>
            <a:prstDash val="solid"/>
            <a:round/>
            <a:headEnd type="none" w="med" len="med"/>
            <a:tailEnd type="triangle"/>
          </a:ln>
          <a:effectLst/>
        </p:spPr>
      </p:cxnSp>
      <p:grpSp>
        <p:nvGrpSpPr>
          <p:cNvPr id="306" name="Group 305">
            <a:extLst>
              <a:ext uri="{FF2B5EF4-FFF2-40B4-BE49-F238E27FC236}">
                <a16:creationId xmlns:a16="http://schemas.microsoft.com/office/drawing/2014/main" id="{08BB62FE-C63F-4569-B7A9-5C76E79F015C}"/>
              </a:ext>
            </a:extLst>
          </p:cNvPr>
          <p:cNvGrpSpPr/>
          <p:nvPr/>
        </p:nvGrpSpPr>
        <p:grpSpPr>
          <a:xfrm>
            <a:off x="6672531" y="2436289"/>
            <a:ext cx="375336" cy="99284"/>
            <a:chOff x="6777351" y="3159508"/>
            <a:chExt cx="981893" cy="198944"/>
          </a:xfrm>
        </p:grpSpPr>
        <p:cxnSp>
          <p:nvCxnSpPr>
            <p:cNvPr id="307" name="Straight Connector 306">
              <a:extLst>
                <a:ext uri="{FF2B5EF4-FFF2-40B4-BE49-F238E27FC236}">
                  <a16:creationId xmlns:a16="http://schemas.microsoft.com/office/drawing/2014/main" id="{683C92F2-CF6A-49E7-ADFA-5BB0230D68D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C3B1C32B-3AFB-404C-8A51-1DAF57E4CA46}"/>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54BEC23-EE09-4319-9119-23AFA6471C05}"/>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7E05622B-E4CD-46CB-93A5-B985704617BD}"/>
              </a:ext>
            </a:extLst>
          </p:cNvPr>
          <p:cNvGrpSpPr/>
          <p:nvPr/>
        </p:nvGrpSpPr>
        <p:grpSpPr>
          <a:xfrm>
            <a:off x="6849337" y="2613308"/>
            <a:ext cx="660281" cy="99284"/>
            <a:chOff x="6777351" y="3159508"/>
            <a:chExt cx="981893" cy="198944"/>
          </a:xfrm>
        </p:grpSpPr>
        <p:cxnSp>
          <p:nvCxnSpPr>
            <p:cNvPr id="311" name="Straight Connector 310">
              <a:extLst>
                <a:ext uri="{FF2B5EF4-FFF2-40B4-BE49-F238E27FC236}">
                  <a16:creationId xmlns:a16="http://schemas.microsoft.com/office/drawing/2014/main" id="{A9091788-B525-4C5A-8F75-6A4E1362DB2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83B3864E-0081-4AF9-B18D-1089A2177317}"/>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F06A397-63FC-48B3-A418-F4AC670DD8B5}"/>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B5234D8C-10DB-41FF-960F-5EB96F0FEB37}"/>
              </a:ext>
            </a:extLst>
          </p:cNvPr>
          <p:cNvGrpSpPr/>
          <p:nvPr/>
        </p:nvGrpSpPr>
        <p:grpSpPr>
          <a:xfrm>
            <a:off x="6684000" y="2785049"/>
            <a:ext cx="315262" cy="99284"/>
            <a:chOff x="6777351" y="3159508"/>
            <a:chExt cx="981893" cy="198944"/>
          </a:xfrm>
        </p:grpSpPr>
        <p:cxnSp>
          <p:nvCxnSpPr>
            <p:cNvPr id="315" name="Straight Connector 314">
              <a:extLst>
                <a:ext uri="{FF2B5EF4-FFF2-40B4-BE49-F238E27FC236}">
                  <a16:creationId xmlns:a16="http://schemas.microsoft.com/office/drawing/2014/main" id="{04EC7ECF-FE07-45EB-851B-44FC142FD8AA}"/>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0BA1476E-87C1-4046-9B32-3A88FE5EBBEE}"/>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481F7C1E-35A8-4DED-A3FF-5DCA9DE890A3}"/>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FE22094F-A1A5-4B70-AFAA-E69B36AD443E}"/>
              </a:ext>
            </a:extLst>
          </p:cNvPr>
          <p:cNvGrpSpPr/>
          <p:nvPr/>
        </p:nvGrpSpPr>
        <p:grpSpPr>
          <a:xfrm>
            <a:off x="6650630" y="2971208"/>
            <a:ext cx="304069" cy="99284"/>
            <a:chOff x="6777351" y="3159508"/>
            <a:chExt cx="981893" cy="198944"/>
          </a:xfrm>
        </p:grpSpPr>
        <p:cxnSp>
          <p:nvCxnSpPr>
            <p:cNvPr id="319" name="Straight Connector 318">
              <a:extLst>
                <a:ext uri="{FF2B5EF4-FFF2-40B4-BE49-F238E27FC236}">
                  <a16:creationId xmlns:a16="http://schemas.microsoft.com/office/drawing/2014/main" id="{79EBE0F6-A961-4BD0-BFCE-1DDEC61B6FB0}"/>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6A24ED1-97C8-4530-A42A-DAD24C3C96CA}"/>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DD72D527-C088-4036-B3D6-3FE8097E43EB}"/>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E841257F-9DC4-45B8-A20B-E62595538C4C}"/>
              </a:ext>
            </a:extLst>
          </p:cNvPr>
          <p:cNvGrpSpPr/>
          <p:nvPr/>
        </p:nvGrpSpPr>
        <p:grpSpPr>
          <a:xfrm>
            <a:off x="6443538" y="3149811"/>
            <a:ext cx="3611819" cy="99284"/>
            <a:chOff x="6777351" y="3159508"/>
            <a:chExt cx="981893" cy="198944"/>
          </a:xfrm>
        </p:grpSpPr>
        <p:cxnSp>
          <p:nvCxnSpPr>
            <p:cNvPr id="323" name="Straight Connector 322">
              <a:extLst>
                <a:ext uri="{FF2B5EF4-FFF2-40B4-BE49-F238E27FC236}">
                  <a16:creationId xmlns:a16="http://schemas.microsoft.com/office/drawing/2014/main" id="{C039995F-468F-4E44-B30E-F698F7AF6D7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0ED92F16-89BB-4229-A4DE-0AF13B5DCA50}"/>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9CB213A1-C40D-4ED7-9018-10412F850CA9}"/>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396000C6-0ED0-4DA8-866B-A1EEFAE276FC}"/>
              </a:ext>
            </a:extLst>
          </p:cNvPr>
          <p:cNvGrpSpPr/>
          <p:nvPr/>
        </p:nvGrpSpPr>
        <p:grpSpPr>
          <a:xfrm>
            <a:off x="6730883" y="3321413"/>
            <a:ext cx="374702" cy="99284"/>
            <a:chOff x="6777351" y="3159508"/>
            <a:chExt cx="981893" cy="198944"/>
          </a:xfrm>
        </p:grpSpPr>
        <p:cxnSp>
          <p:nvCxnSpPr>
            <p:cNvPr id="327" name="Straight Connector 326">
              <a:extLst>
                <a:ext uri="{FF2B5EF4-FFF2-40B4-BE49-F238E27FC236}">
                  <a16:creationId xmlns:a16="http://schemas.microsoft.com/office/drawing/2014/main" id="{89751906-089E-4AC7-85E9-DEED5CD55E09}"/>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4BB58F3F-2A9C-417E-B3E9-AB766829CB8C}"/>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4B05AE39-563E-48A5-B21B-28736AB276F0}"/>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82B02C14-3D8B-4948-8D3C-3970D5A2B3E0}"/>
              </a:ext>
            </a:extLst>
          </p:cNvPr>
          <p:cNvGrpSpPr/>
          <p:nvPr/>
        </p:nvGrpSpPr>
        <p:grpSpPr>
          <a:xfrm>
            <a:off x="6511266" y="3522949"/>
            <a:ext cx="696795" cy="99284"/>
            <a:chOff x="6777351" y="3159508"/>
            <a:chExt cx="981893" cy="198944"/>
          </a:xfrm>
        </p:grpSpPr>
        <p:cxnSp>
          <p:nvCxnSpPr>
            <p:cNvPr id="331" name="Straight Connector 330">
              <a:extLst>
                <a:ext uri="{FF2B5EF4-FFF2-40B4-BE49-F238E27FC236}">
                  <a16:creationId xmlns:a16="http://schemas.microsoft.com/office/drawing/2014/main" id="{71BF0AE3-FCE7-4C39-95F5-7E3887669E4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9627D1F-A34C-4B37-A356-E21C2D0D9958}"/>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5486BB8E-0552-4797-A13C-785B36513C0B}"/>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7919BB91-40DC-4E67-B30B-1CCEC023C7AC}"/>
              </a:ext>
            </a:extLst>
          </p:cNvPr>
          <p:cNvGrpSpPr/>
          <p:nvPr/>
        </p:nvGrpSpPr>
        <p:grpSpPr>
          <a:xfrm>
            <a:off x="6494997" y="3701668"/>
            <a:ext cx="2004965" cy="99284"/>
            <a:chOff x="6777351" y="3159508"/>
            <a:chExt cx="981893" cy="198944"/>
          </a:xfrm>
        </p:grpSpPr>
        <p:cxnSp>
          <p:nvCxnSpPr>
            <p:cNvPr id="335" name="Straight Connector 334">
              <a:extLst>
                <a:ext uri="{FF2B5EF4-FFF2-40B4-BE49-F238E27FC236}">
                  <a16:creationId xmlns:a16="http://schemas.microsoft.com/office/drawing/2014/main" id="{77410FCD-E370-41F0-8E6E-46EEBBAB0417}"/>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A32B812D-8A4B-4B39-A904-25261D597BBD}"/>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5FC8025-720E-4070-9EB3-4DCDFB21C492}"/>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B09A177B-BF67-4C9E-AD97-2BBB4EC8FF3D}"/>
              </a:ext>
            </a:extLst>
          </p:cNvPr>
          <p:cNvGrpSpPr/>
          <p:nvPr/>
        </p:nvGrpSpPr>
        <p:grpSpPr>
          <a:xfrm>
            <a:off x="6705562" y="3876145"/>
            <a:ext cx="398301" cy="99284"/>
            <a:chOff x="6777351" y="3159508"/>
            <a:chExt cx="981893" cy="198944"/>
          </a:xfrm>
        </p:grpSpPr>
        <p:cxnSp>
          <p:nvCxnSpPr>
            <p:cNvPr id="339" name="Straight Connector 338">
              <a:extLst>
                <a:ext uri="{FF2B5EF4-FFF2-40B4-BE49-F238E27FC236}">
                  <a16:creationId xmlns:a16="http://schemas.microsoft.com/office/drawing/2014/main" id="{867299E8-3975-4F43-B595-FFDBF22A4987}"/>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B6B55CB8-215B-4CE1-91E0-77F508FBDB0D}"/>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601BC20B-5C39-4289-A935-A9674A7D2E1E}"/>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4A9D7076-8175-42C8-95BD-D4AC76B2F4FF}"/>
              </a:ext>
            </a:extLst>
          </p:cNvPr>
          <p:cNvGrpSpPr/>
          <p:nvPr/>
        </p:nvGrpSpPr>
        <p:grpSpPr>
          <a:xfrm>
            <a:off x="6776826" y="4045449"/>
            <a:ext cx="583940" cy="99284"/>
            <a:chOff x="6777351" y="3159508"/>
            <a:chExt cx="981893" cy="198944"/>
          </a:xfrm>
        </p:grpSpPr>
        <p:cxnSp>
          <p:nvCxnSpPr>
            <p:cNvPr id="343" name="Straight Connector 342">
              <a:extLst>
                <a:ext uri="{FF2B5EF4-FFF2-40B4-BE49-F238E27FC236}">
                  <a16:creationId xmlns:a16="http://schemas.microsoft.com/office/drawing/2014/main" id="{4AB41242-F315-46B3-B870-7E1CA85B5458}"/>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3B89BC3-1C58-45BF-8F1B-51E4A53F6C7B}"/>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19D55354-1704-4145-89D1-1320E7186338}"/>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D2A4E43A-CE69-404F-A574-8597B1F774E6}"/>
              </a:ext>
            </a:extLst>
          </p:cNvPr>
          <p:cNvGrpSpPr/>
          <p:nvPr/>
        </p:nvGrpSpPr>
        <p:grpSpPr>
          <a:xfrm>
            <a:off x="6841631" y="4230962"/>
            <a:ext cx="583935" cy="99284"/>
            <a:chOff x="6777351" y="3159508"/>
            <a:chExt cx="981893" cy="198944"/>
          </a:xfrm>
        </p:grpSpPr>
        <p:cxnSp>
          <p:nvCxnSpPr>
            <p:cNvPr id="347" name="Straight Connector 346">
              <a:extLst>
                <a:ext uri="{FF2B5EF4-FFF2-40B4-BE49-F238E27FC236}">
                  <a16:creationId xmlns:a16="http://schemas.microsoft.com/office/drawing/2014/main" id="{CD26200E-27D5-4BEC-984B-5DCBDCBEA65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5C4A39FD-32D5-4A4B-A60E-F5EBEA5B4EC3}"/>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3CDBF9A7-585A-4ED0-BFE5-B69E933463ED}"/>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15F7B7DC-4CD5-4523-9C79-E2B64F5A6E02}"/>
              </a:ext>
            </a:extLst>
          </p:cNvPr>
          <p:cNvGrpSpPr/>
          <p:nvPr/>
        </p:nvGrpSpPr>
        <p:grpSpPr>
          <a:xfrm>
            <a:off x="6636807" y="4414075"/>
            <a:ext cx="276505" cy="99284"/>
            <a:chOff x="6777351" y="3159508"/>
            <a:chExt cx="981893" cy="198944"/>
          </a:xfrm>
        </p:grpSpPr>
        <p:cxnSp>
          <p:nvCxnSpPr>
            <p:cNvPr id="351" name="Straight Connector 350">
              <a:extLst>
                <a:ext uri="{FF2B5EF4-FFF2-40B4-BE49-F238E27FC236}">
                  <a16:creationId xmlns:a16="http://schemas.microsoft.com/office/drawing/2014/main" id="{34861440-C85E-47A1-9FD4-A6741A33EFD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3A495070-6A90-4E9E-BA11-564144D8D407}"/>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E68FEFF-BB43-439E-9126-45210EE07A19}"/>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5FBEAEAA-CB96-46C9-9155-2A2605598EB2}"/>
              </a:ext>
            </a:extLst>
          </p:cNvPr>
          <p:cNvGrpSpPr/>
          <p:nvPr/>
        </p:nvGrpSpPr>
        <p:grpSpPr>
          <a:xfrm>
            <a:off x="6763601" y="4593932"/>
            <a:ext cx="387552" cy="99284"/>
            <a:chOff x="6777351" y="3159508"/>
            <a:chExt cx="981893" cy="198944"/>
          </a:xfrm>
        </p:grpSpPr>
        <p:cxnSp>
          <p:nvCxnSpPr>
            <p:cNvPr id="355" name="Straight Connector 354">
              <a:extLst>
                <a:ext uri="{FF2B5EF4-FFF2-40B4-BE49-F238E27FC236}">
                  <a16:creationId xmlns:a16="http://schemas.microsoft.com/office/drawing/2014/main" id="{7C37276D-492C-4D60-BFB6-8E498B4210DF}"/>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7056016-F6F0-4F79-9339-8E28CEA81D21}"/>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C05AD509-FFB2-4989-A154-FD2DF27B3253}"/>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9E8332AA-053A-4055-9364-F6329B9EBD8D}"/>
              </a:ext>
            </a:extLst>
          </p:cNvPr>
          <p:cNvGrpSpPr/>
          <p:nvPr/>
        </p:nvGrpSpPr>
        <p:grpSpPr>
          <a:xfrm>
            <a:off x="6858042" y="4757540"/>
            <a:ext cx="542218" cy="99284"/>
            <a:chOff x="6777351" y="3159508"/>
            <a:chExt cx="981893" cy="198944"/>
          </a:xfrm>
        </p:grpSpPr>
        <p:cxnSp>
          <p:nvCxnSpPr>
            <p:cNvPr id="359" name="Straight Connector 358">
              <a:extLst>
                <a:ext uri="{FF2B5EF4-FFF2-40B4-BE49-F238E27FC236}">
                  <a16:creationId xmlns:a16="http://schemas.microsoft.com/office/drawing/2014/main" id="{D4F5FC57-563D-44AF-B3B3-0C78D922D24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F170DE6-E32B-4F9C-B9A8-B3293F9A16FF}"/>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CFAA59B-A6EF-4362-A493-466A0F0AA81D}"/>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8295E1B5-8696-4CFE-AC50-D819E0AC090C}"/>
              </a:ext>
            </a:extLst>
          </p:cNvPr>
          <p:cNvGrpSpPr/>
          <p:nvPr/>
        </p:nvGrpSpPr>
        <p:grpSpPr>
          <a:xfrm>
            <a:off x="6515563" y="4957624"/>
            <a:ext cx="387552" cy="99284"/>
            <a:chOff x="6777351" y="3159508"/>
            <a:chExt cx="981893" cy="198944"/>
          </a:xfrm>
        </p:grpSpPr>
        <p:cxnSp>
          <p:nvCxnSpPr>
            <p:cNvPr id="363" name="Straight Connector 362">
              <a:extLst>
                <a:ext uri="{FF2B5EF4-FFF2-40B4-BE49-F238E27FC236}">
                  <a16:creationId xmlns:a16="http://schemas.microsoft.com/office/drawing/2014/main" id="{A40977E3-BA56-4421-B6D9-B35BEE9964A5}"/>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2FD1C61E-CA54-4AA0-B0AD-535657AA7EA9}"/>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2C57741-A2C4-495B-95AC-8DB210EA23F2}"/>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BAC54DF7-26D0-4010-946C-C84384810A17}"/>
              </a:ext>
            </a:extLst>
          </p:cNvPr>
          <p:cNvGrpSpPr/>
          <p:nvPr/>
        </p:nvGrpSpPr>
        <p:grpSpPr>
          <a:xfrm>
            <a:off x="6895082" y="5143575"/>
            <a:ext cx="620615" cy="99284"/>
            <a:chOff x="6777351" y="3159508"/>
            <a:chExt cx="981893" cy="198944"/>
          </a:xfrm>
        </p:grpSpPr>
        <p:cxnSp>
          <p:nvCxnSpPr>
            <p:cNvPr id="367" name="Straight Connector 366">
              <a:extLst>
                <a:ext uri="{FF2B5EF4-FFF2-40B4-BE49-F238E27FC236}">
                  <a16:creationId xmlns:a16="http://schemas.microsoft.com/office/drawing/2014/main" id="{4927DC5B-FEA6-40B8-8BCB-26813A84C060}"/>
                </a:ext>
              </a:extLst>
            </p:cNvPr>
            <p:cNvCxnSpPr>
              <a:cxnSpLocks/>
            </p:cNvCxnSpPr>
            <p:nvPr/>
          </p:nvCxnSpPr>
          <p:spPr bwMode="auto">
            <a:xfrm>
              <a:off x="6777351" y="3260427"/>
              <a:ext cx="981893"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36B4E7AE-9B4F-4B06-9772-5006C329595F}"/>
                </a:ext>
              </a:extLst>
            </p:cNvPr>
            <p:cNvCxnSpPr/>
            <p:nvPr/>
          </p:nvCxnSpPr>
          <p:spPr bwMode="auto">
            <a:xfrm>
              <a:off x="6777351" y="3163567"/>
              <a:ext cx="0" cy="194885"/>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1367BDFE-C169-4733-B666-14D39C6E2A51}"/>
                </a:ext>
              </a:extLst>
            </p:cNvPr>
            <p:cNvCxnSpPr/>
            <p:nvPr/>
          </p:nvCxnSpPr>
          <p:spPr bwMode="auto">
            <a:xfrm>
              <a:off x="7754741" y="3159508"/>
              <a:ext cx="0" cy="194885"/>
            </a:xfrm>
            <a:prstGeom prst="line">
              <a:avLst/>
            </a:prstGeom>
            <a:noFill/>
            <a:ln w="28575" cap="flat" cmpd="sng" algn="ctr">
              <a:solidFill>
                <a:schemeClr val="bg1"/>
              </a:solidFill>
              <a:prstDash val="solid"/>
              <a:round/>
              <a:headEnd type="none" w="med" len="med"/>
              <a:tailEnd type="none" w="med" len="med"/>
            </a:ln>
            <a:effectLst/>
          </p:spPr>
        </p:cxnSp>
      </p:grpSp>
      <p:sp>
        <p:nvSpPr>
          <p:cNvPr id="8" name="Oval 7">
            <a:extLst>
              <a:ext uri="{FF2B5EF4-FFF2-40B4-BE49-F238E27FC236}">
                <a16:creationId xmlns:a16="http://schemas.microsoft.com/office/drawing/2014/main" id="{6B1F7404-BB33-41B6-B2A5-E63D967F93EE}"/>
              </a:ext>
            </a:extLst>
          </p:cNvPr>
          <p:cNvSpPr/>
          <p:nvPr/>
        </p:nvSpPr>
        <p:spPr bwMode="auto">
          <a:xfrm>
            <a:off x="6785038" y="2444925"/>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35178CAB-E17D-4EB0-8144-30C053443B28}"/>
              </a:ext>
            </a:extLst>
          </p:cNvPr>
          <p:cNvSpPr/>
          <p:nvPr/>
        </p:nvSpPr>
        <p:spPr bwMode="auto">
          <a:xfrm>
            <a:off x="7074141" y="2617922"/>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856EA713-FC16-4C80-AEDD-341C5CBC9064}"/>
              </a:ext>
            </a:extLst>
          </p:cNvPr>
          <p:cNvSpPr/>
          <p:nvPr/>
        </p:nvSpPr>
        <p:spPr bwMode="auto">
          <a:xfrm>
            <a:off x="6779919" y="2793472"/>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46905C34-7D8E-4929-A182-C3FAE51E5E04}"/>
              </a:ext>
            </a:extLst>
          </p:cNvPr>
          <p:cNvSpPr/>
          <p:nvPr/>
        </p:nvSpPr>
        <p:spPr bwMode="auto">
          <a:xfrm>
            <a:off x="6734520" y="2980988"/>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762848A2-6909-4A08-9E5E-0B3F8FC7F381}"/>
              </a:ext>
            </a:extLst>
          </p:cNvPr>
          <p:cNvSpPr/>
          <p:nvPr/>
        </p:nvSpPr>
        <p:spPr bwMode="auto">
          <a:xfrm>
            <a:off x="6997816" y="3158968"/>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71B61E2C-62FF-42F8-B8A5-6E786A363447}"/>
              </a:ext>
            </a:extLst>
          </p:cNvPr>
          <p:cNvSpPr/>
          <p:nvPr/>
        </p:nvSpPr>
        <p:spPr bwMode="auto">
          <a:xfrm>
            <a:off x="6846240" y="3329275"/>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3BA04C79-B8E0-4EBE-83B1-5F0D531C1183}"/>
              </a:ext>
            </a:extLst>
          </p:cNvPr>
          <p:cNvSpPr/>
          <p:nvPr/>
        </p:nvSpPr>
        <p:spPr bwMode="auto">
          <a:xfrm>
            <a:off x="6703301" y="3531129"/>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32DB9A61-8260-4D08-AD4F-64167237B75A}"/>
              </a:ext>
            </a:extLst>
          </p:cNvPr>
          <p:cNvSpPr/>
          <p:nvPr/>
        </p:nvSpPr>
        <p:spPr bwMode="auto">
          <a:xfrm>
            <a:off x="6934482" y="3709372"/>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75D7A99C-8C5E-46A6-9FEA-542B11D3ED7C}"/>
              </a:ext>
            </a:extLst>
          </p:cNvPr>
          <p:cNvSpPr/>
          <p:nvPr/>
        </p:nvSpPr>
        <p:spPr bwMode="auto">
          <a:xfrm>
            <a:off x="6797082" y="3884097"/>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FF9FFFF0-52E2-425D-B542-F649D5DBC74C}"/>
              </a:ext>
            </a:extLst>
          </p:cNvPr>
          <p:cNvSpPr/>
          <p:nvPr/>
        </p:nvSpPr>
        <p:spPr bwMode="auto">
          <a:xfrm>
            <a:off x="6974230" y="4055243"/>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B63CABFF-C039-4FD8-9EA1-048236EEB0DE}"/>
              </a:ext>
            </a:extLst>
          </p:cNvPr>
          <p:cNvSpPr/>
          <p:nvPr/>
        </p:nvSpPr>
        <p:spPr bwMode="auto">
          <a:xfrm>
            <a:off x="7047612" y="4239058"/>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99714640-A23F-4D7C-A349-769B6504AC6F}"/>
              </a:ext>
            </a:extLst>
          </p:cNvPr>
          <p:cNvSpPr/>
          <p:nvPr/>
        </p:nvSpPr>
        <p:spPr bwMode="auto">
          <a:xfrm>
            <a:off x="6717178" y="4424049"/>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9C9F8C6F-6138-418A-99CE-649472C6D7B6}"/>
              </a:ext>
            </a:extLst>
          </p:cNvPr>
          <p:cNvSpPr/>
          <p:nvPr/>
        </p:nvSpPr>
        <p:spPr bwMode="auto">
          <a:xfrm>
            <a:off x="6886925" y="4603700"/>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9FCF48AE-6A11-4088-A113-2093FDECBAB2}"/>
              </a:ext>
            </a:extLst>
          </p:cNvPr>
          <p:cNvSpPr/>
          <p:nvPr/>
        </p:nvSpPr>
        <p:spPr bwMode="auto">
          <a:xfrm>
            <a:off x="7034208" y="4766236"/>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0A09774A-7991-496E-BD7D-915392BB0ED0}"/>
              </a:ext>
            </a:extLst>
          </p:cNvPr>
          <p:cNvSpPr/>
          <p:nvPr/>
        </p:nvSpPr>
        <p:spPr bwMode="auto">
          <a:xfrm>
            <a:off x="6610112" y="4965347"/>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AE35AC21-AA1E-492F-9E95-86C428D7C7AD}"/>
              </a:ext>
            </a:extLst>
          </p:cNvPr>
          <p:cNvSpPr/>
          <p:nvPr/>
        </p:nvSpPr>
        <p:spPr bwMode="auto">
          <a:xfrm>
            <a:off x="7100046" y="5148320"/>
            <a:ext cx="85941" cy="85941"/>
          </a:xfrm>
          <a:prstGeom prst="ellips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8112305D-330C-44C3-8E13-AD57624C2EE4}"/>
              </a:ext>
            </a:extLst>
          </p:cNvPr>
          <p:cNvCxnSpPr/>
          <p:nvPr/>
        </p:nvCxnSpPr>
        <p:spPr bwMode="auto">
          <a:xfrm flipH="1">
            <a:off x="3743572" y="3099277"/>
            <a:ext cx="2532378" cy="0"/>
          </a:xfrm>
          <a:prstGeom prst="line">
            <a:avLst/>
          </a:prstGeom>
          <a:noFill/>
          <a:ln w="952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5FF02763-7139-409C-BFBF-0632CEBD5924}"/>
              </a:ext>
            </a:extLst>
          </p:cNvPr>
          <p:cNvCxnSpPr/>
          <p:nvPr/>
        </p:nvCxnSpPr>
        <p:spPr bwMode="auto">
          <a:xfrm flipH="1">
            <a:off x="3743572" y="3472766"/>
            <a:ext cx="2532378" cy="0"/>
          </a:xfrm>
          <a:prstGeom prst="line">
            <a:avLst/>
          </a:prstGeom>
          <a:noFill/>
          <a:ln w="952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2A65CC82-C1B3-44E7-9DAB-6E0B5B832DB3}"/>
              </a:ext>
            </a:extLst>
          </p:cNvPr>
          <p:cNvCxnSpPr/>
          <p:nvPr/>
        </p:nvCxnSpPr>
        <p:spPr bwMode="auto">
          <a:xfrm flipH="1">
            <a:off x="3743572" y="4193113"/>
            <a:ext cx="2532378" cy="0"/>
          </a:xfrm>
          <a:prstGeom prst="line">
            <a:avLst/>
          </a:prstGeom>
          <a:noFill/>
          <a:ln w="952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C4F21681-930A-44BD-9CC3-AD0E42D61150}"/>
              </a:ext>
            </a:extLst>
          </p:cNvPr>
          <p:cNvCxnSpPr/>
          <p:nvPr/>
        </p:nvCxnSpPr>
        <p:spPr bwMode="auto">
          <a:xfrm flipH="1">
            <a:off x="3743572" y="4910144"/>
            <a:ext cx="2532378" cy="0"/>
          </a:xfrm>
          <a:prstGeom prst="line">
            <a:avLst/>
          </a:prstGeom>
          <a:noFill/>
          <a:ln w="9525" cap="flat" cmpd="sng" algn="ctr">
            <a:solidFill>
              <a:schemeClr val="bg1"/>
            </a:solidFill>
            <a:prstDash val="solid"/>
            <a:round/>
            <a:headEnd type="none" w="med" len="med"/>
            <a:tailEnd type="none" w="med" len="med"/>
          </a:ln>
          <a:effectLst/>
        </p:spPr>
      </p:cxnSp>
      <p:sp>
        <p:nvSpPr>
          <p:cNvPr id="388" name="TextBox 387">
            <a:extLst>
              <a:ext uri="{FF2B5EF4-FFF2-40B4-BE49-F238E27FC236}">
                <a16:creationId xmlns:a16="http://schemas.microsoft.com/office/drawing/2014/main" id="{C2FB118F-2714-450C-AA5F-8A1A81392180}"/>
              </a:ext>
            </a:extLst>
          </p:cNvPr>
          <p:cNvSpPr txBox="1"/>
          <p:nvPr/>
        </p:nvSpPr>
        <p:spPr bwMode="auto">
          <a:xfrm>
            <a:off x="2197601" y="2555987"/>
            <a:ext cx="1331519" cy="512704"/>
          </a:xfrm>
          <a:prstGeom prst="rect">
            <a:avLst/>
          </a:prstGeom>
          <a:noFill/>
        </p:spPr>
        <p:txBody>
          <a:bodyPr wrap="none">
            <a:spAutoFit/>
          </a:bodyPr>
          <a:lstStyle/>
          <a:p>
            <a:pPr algn="r" eaLnBrk="1" hangingPunct="1">
              <a:lnSpc>
                <a:spcPct val="85000"/>
              </a:lnSpc>
              <a:defRPr/>
            </a:pPr>
            <a:r>
              <a:rPr lang="fr-CA" sz="1600" dirty="0">
                <a:latin typeface="Calibri" panose="020F0502020204030204" pitchFamily="34" charset="0"/>
              </a:rPr>
              <a:t>EPS/agitation</a:t>
            </a:r>
          </a:p>
          <a:p>
            <a:pPr algn="r" eaLnBrk="1" hangingPunct="1">
              <a:lnSpc>
                <a:spcPct val="85000"/>
              </a:lnSpc>
              <a:defRPr/>
            </a:pPr>
            <a:r>
              <a:rPr lang="fr-CA" sz="1600" dirty="0">
                <a:latin typeface="Calibri" panose="020F0502020204030204" pitchFamily="34" charset="0"/>
              </a:rPr>
              <a:t>OR: 0.57</a:t>
            </a:r>
            <a:endParaRPr lang="en-CA" sz="1600" dirty="0">
              <a:latin typeface="Calibri" panose="020F0502020204030204" pitchFamily="34" charset="0"/>
            </a:endParaRPr>
          </a:p>
        </p:txBody>
      </p:sp>
      <p:sp>
        <p:nvSpPr>
          <p:cNvPr id="389" name="TextBox 388">
            <a:extLst>
              <a:ext uri="{FF2B5EF4-FFF2-40B4-BE49-F238E27FC236}">
                <a16:creationId xmlns:a16="http://schemas.microsoft.com/office/drawing/2014/main" id="{A9215C49-35FE-4EA8-A30D-C2C43B372AB5}"/>
              </a:ext>
            </a:extLst>
          </p:cNvPr>
          <p:cNvSpPr txBox="1"/>
          <p:nvPr/>
        </p:nvSpPr>
        <p:spPr bwMode="auto">
          <a:xfrm>
            <a:off x="2487040" y="3048360"/>
            <a:ext cx="1042080" cy="512704"/>
          </a:xfrm>
          <a:prstGeom prst="rect">
            <a:avLst/>
          </a:prstGeom>
          <a:noFill/>
        </p:spPr>
        <p:txBody>
          <a:bodyPr wrap="none">
            <a:spAutoFit/>
          </a:bodyPr>
          <a:lstStyle/>
          <a:p>
            <a:pPr algn="r" eaLnBrk="1" hangingPunct="1">
              <a:lnSpc>
                <a:spcPct val="85000"/>
              </a:lnSpc>
              <a:defRPr/>
            </a:pPr>
            <a:r>
              <a:rPr lang="fr-CA" sz="1600" dirty="0">
                <a:solidFill>
                  <a:schemeClr val="bg1"/>
                </a:solidFill>
                <a:latin typeface="Calibri" panose="020F0502020204030204" pitchFamily="34" charset="0"/>
              </a:rPr>
              <a:t>Metabolic</a:t>
            </a:r>
          </a:p>
          <a:p>
            <a:pPr algn="r" eaLnBrk="1" hangingPunct="1">
              <a:lnSpc>
                <a:spcPct val="85000"/>
              </a:lnSpc>
              <a:defRPr/>
            </a:pPr>
            <a:r>
              <a:rPr lang="fr-CA" sz="1600" dirty="0">
                <a:solidFill>
                  <a:schemeClr val="bg1"/>
                </a:solidFill>
                <a:latin typeface="Calibri" panose="020F0502020204030204" pitchFamily="34" charset="0"/>
              </a:rPr>
              <a:t>OR: 0.64</a:t>
            </a:r>
            <a:endParaRPr lang="en-CA" sz="1600" dirty="0">
              <a:solidFill>
                <a:schemeClr val="bg1"/>
              </a:solidFill>
              <a:latin typeface="Calibri" panose="020F0502020204030204" pitchFamily="34" charset="0"/>
            </a:endParaRPr>
          </a:p>
        </p:txBody>
      </p:sp>
      <p:sp>
        <p:nvSpPr>
          <p:cNvPr id="390" name="TextBox 389">
            <a:extLst>
              <a:ext uri="{FF2B5EF4-FFF2-40B4-BE49-F238E27FC236}">
                <a16:creationId xmlns:a16="http://schemas.microsoft.com/office/drawing/2014/main" id="{B0721E90-DEAD-47D8-A487-89ECF1E01C08}"/>
              </a:ext>
            </a:extLst>
          </p:cNvPr>
          <p:cNvSpPr txBox="1"/>
          <p:nvPr/>
        </p:nvSpPr>
        <p:spPr bwMode="auto">
          <a:xfrm>
            <a:off x="1644758" y="3630169"/>
            <a:ext cx="1884362" cy="512704"/>
          </a:xfrm>
          <a:prstGeom prst="rect">
            <a:avLst/>
          </a:prstGeom>
          <a:noFill/>
        </p:spPr>
        <p:txBody>
          <a:bodyPr wrap="none">
            <a:spAutoFit/>
          </a:bodyPr>
          <a:lstStyle/>
          <a:p>
            <a:pPr algn="r" eaLnBrk="1" hangingPunct="1">
              <a:lnSpc>
                <a:spcPct val="85000"/>
              </a:lnSpc>
              <a:defRPr/>
            </a:pPr>
            <a:r>
              <a:rPr lang="fr-CA" sz="1600" dirty="0">
                <a:solidFill>
                  <a:schemeClr val="bg1"/>
                </a:solidFill>
                <a:latin typeface="Calibri" panose="020F0502020204030204" pitchFamily="34" charset="0"/>
              </a:rPr>
              <a:t>Prolactin/endocrine</a:t>
            </a:r>
          </a:p>
          <a:p>
            <a:pPr algn="r" eaLnBrk="1" hangingPunct="1">
              <a:lnSpc>
                <a:spcPct val="85000"/>
              </a:lnSpc>
              <a:defRPr/>
            </a:pPr>
            <a:r>
              <a:rPr lang="fr-CA" sz="1600" dirty="0">
                <a:solidFill>
                  <a:schemeClr val="bg1"/>
                </a:solidFill>
                <a:latin typeface="Calibri" panose="020F0502020204030204" pitchFamily="34" charset="0"/>
              </a:rPr>
              <a:t>OR: 0.69</a:t>
            </a:r>
            <a:endParaRPr lang="en-CA" sz="1600" dirty="0">
              <a:solidFill>
                <a:schemeClr val="bg1"/>
              </a:solidFill>
              <a:latin typeface="Calibri" panose="020F0502020204030204" pitchFamily="34" charset="0"/>
            </a:endParaRPr>
          </a:p>
        </p:txBody>
      </p:sp>
      <p:sp>
        <p:nvSpPr>
          <p:cNvPr id="391" name="TextBox 390">
            <a:extLst>
              <a:ext uri="{FF2B5EF4-FFF2-40B4-BE49-F238E27FC236}">
                <a16:creationId xmlns:a16="http://schemas.microsoft.com/office/drawing/2014/main" id="{4730EA08-4FE8-4435-8615-8DF34C84D2BE}"/>
              </a:ext>
            </a:extLst>
          </p:cNvPr>
          <p:cNvSpPr txBox="1"/>
          <p:nvPr/>
        </p:nvSpPr>
        <p:spPr bwMode="auto">
          <a:xfrm>
            <a:off x="1714135" y="4347783"/>
            <a:ext cx="1814985" cy="512704"/>
          </a:xfrm>
          <a:prstGeom prst="rect">
            <a:avLst/>
          </a:prstGeom>
          <a:noFill/>
        </p:spPr>
        <p:txBody>
          <a:bodyPr wrap="none">
            <a:spAutoFit/>
          </a:bodyPr>
          <a:lstStyle/>
          <a:p>
            <a:pPr algn="r" eaLnBrk="1" hangingPunct="1">
              <a:lnSpc>
                <a:spcPct val="85000"/>
              </a:lnSpc>
              <a:defRPr/>
            </a:pPr>
            <a:r>
              <a:rPr lang="fr-CA" sz="1600" dirty="0">
                <a:solidFill>
                  <a:schemeClr val="bg1"/>
                </a:solidFill>
                <a:latin typeface="Calibri" panose="020F0502020204030204" pitchFamily="34" charset="0"/>
              </a:rPr>
              <a:t>Sedation/cognition</a:t>
            </a:r>
          </a:p>
          <a:p>
            <a:pPr algn="r" eaLnBrk="1" hangingPunct="1">
              <a:lnSpc>
                <a:spcPct val="85000"/>
              </a:lnSpc>
              <a:defRPr/>
            </a:pPr>
            <a:r>
              <a:rPr lang="fr-CA" sz="1600" dirty="0">
                <a:solidFill>
                  <a:schemeClr val="bg1"/>
                </a:solidFill>
                <a:latin typeface="Calibri" panose="020F0502020204030204" pitchFamily="34" charset="0"/>
              </a:rPr>
              <a:t>OR: 0.70</a:t>
            </a:r>
            <a:endParaRPr lang="en-CA" sz="1600" dirty="0">
              <a:solidFill>
                <a:schemeClr val="bg1"/>
              </a:solidFill>
              <a:latin typeface="Calibri" panose="020F0502020204030204" pitchFamily="34" charset="0"/>
            </a:endParaRPr>
          </a:p>
        </p:txBody>
      </p:sp>
      <p:sp>
        <p:nvSpPr>
          <p:cNvPr id="392" name="TextBox 391">
            <a:extLst>
              <a:ext uri="{FF2B5EF4-FFF2-40B4-BE49-F238E27FC236}">
                <a16:creationId xmlns:a16="http://schemas.microsoft.com/office/drawing/2014/main" id="{E84761B8-E371-473C-A548-0953B56FE6E5}"/>
              </a:ext>
            </a:extLst>
          </p:cNvPr>
          <p:cNvSpPr txBox="1"/>
          <p:nvPr/>
        </p:nvSpPr>
        <p:spPr bwMode="auto">
          <a:xfrm>
            <a:off x="1990237" y="4913152"/>
            <a:ext cx="1538883" cy="512704"/>
          </a:xfrm>
          <a:prstGeom prst="rect">
            <a:avLst/>
          </a:prstGeom>
          <a:noFill/>
        </p:spPr>
        <p:txBody>
          <a:bodyPr wrap="none">
            <a:spAutoFit/>
          </a:bodyPr>
          <a:lstStyle/>
          <a:p>
            <a:pPr algn="r" eaLnBrk="1" hangingPunct="1">
              <a:lnSpc>
                <a:spcPct val="85000"/>
              </a:lnSpc>
              <a:defRPr/>
            </a:pPr>
            <a:r>
              <a:rPr lang="fr-CA" sz="1600" dirty="0">
                <a:solidFill>
                  <a:schemeClr val="bg1"/>
                </a:solidFill>
                <a:latin typeface="Calibri" panose="020F0502020204030204" pitchFamily="34" charset="0"/>
              </a:rPr>
              <a:t>Gastrointestinal</a:t>
            </a:r>
          </a:p>
          <a:p>
            <a:pPr algn="r" eaLnBrk="1" hangingPunct="1">
              <a:lnSpc>
                <a:spcPct val="85000"/>
              </a:lnSpc>
              <a:defRPr/>
            </a:pPr>
            <a:r>
              <a:rPr lang="fr-CA" sz="1600" dirty="0">
                <a:solidFill>
                  <a:schemeClr val="bg1"/>
                </a:solidFill>
                <a:latin typeface="Calibri" panose="020F0502020204030204" pitchFamily="34" charset="0"/>
              </a:rPr>
              <a:t>OR: 0.79</a:t>
            </a:r>
            <a:endParaRPr lang="en-CA" sz="1600" dirty="0">
              <a:solidFill>
                <a:schemeClr val="bg1"/>
              </a:solidFill>
              <a:latin typeface="Calibri" panose="020F0502020204030204" pitchFamily="34" charset="0"/>
            </a:endParaRPr>
          </a:p>
        </p:txBody>
      </p:sp>
      <p:sp>
        <p:nvSpPr>
          <p:cNvPr id="393" name="TextBox 392">
            <a:extLst>
              <a:ext uri="{FF2B5EF4-FFF2-40B4-BE49-F238E27FC236}">
                <a16:creationId xmlns:a16="http://schemas.microsoft.com/office/drawing/2014/main" id="{4A6E019A-DD97-497C-910D-1C60EC638A29}"/>
              </a:ext>
            </a:extLst>
          </p:cNvPr>
          <p:cNvSpPr txBox="1"/>
          <p:nvPr/>
        </p:nvSpPr>
        <p:spPr bwMode="auto">
          <a:xfrm>
            <a:off x="1417111" y="2058339"/>
            <a:ext cx="2460033" cy="329834"/>
          </a:xfrm>
          <a:prstGeom prst="rect">
            <a:avLst/>
          </a:prstGeom>
          <a:noFill/>
        </p:spPr>
        <p:txBody>
          <a:bodyPr wrap="none">
            <a:spAutoFit/>
          </a:bodyPr>
          <a:lstStyle/>
          <a:p>
            <a:pPr algn="ctr" eaLnBrk="1" hangingPunct="1">
              <a:lnSpc>
                <a:spcPct val="85000"/>
              </a:lnSpc>
              <a:defRPr/>
            </a:pPr>
            <a:r>
              <a:rPr lang="fr-CA" dirty="0">
                <a:solidFill>
                  <a:schemeClr val="bg1"/>
                </a:solidFill>
                <a:latin typeface="Calibri" panose="020F0502020204030204" pitchFamily="34" charset="0"/>
              </a:rPr>
              <a:t>Adverse Event Clusters*</a:t>
            </a:r>
            <a:endParaRPr lang="en-CA" dirty="0">
              <a:solidFill>
                <a:schemeClr val="bg1"/>
              </a:solidFill>
              <a:latin typeface="Calibri" panose="020F0502020204030204" pitchFamily="34" charset="0"/>
            </a:endParaRPr>
          </a:p>
        </p:txBody>
      </p:sp>
      <p:sp>
        <p:nvSpPr>
          <p:cNvPr id="394" name="TextBox 393">
            <a:extLst>
              <a:ext uri="{FF2B5EF4-FFF2-40B4-BE49-F238E27FC236}">
                <a16:creationId xmlns:a16="http://schemas.microsoft.com/office/drawing/2014/main" id="{CC974D62-D5A2-4888-AB63-5E0B19FBE187}"/>
              </a:ext>
            </a:extLst>
          </p:cNvPr>
          <p:cNvSpPr txBox="1"/>
          <p:nvPr/>
        </p:nvSpPr>
        <p:spPr bwMode="auto">
          <a:xfrm rot="16200000">
            <a:off x="33125" y="3732388"/>
            <a:ext cx="1889748" cy="303416"/>
          </a:xfrm>
          <a:prstGeom prst="rect">
            <a:avLst/>
          </a:prstGeom>
          <a:noFill/>
        </p:spPr>
        <p:txBody>
          <a:bodyPr wrap="none">
            <a:spAutoFit/>
          </a:bodyPr>
          <a:lstStyle/>
          <a:p>
            <a:pPr algn="ctr" eaLnBrk="1" hangingPunct="1">
              <a:lnSpc>
                <a:spcPct val="85000"/>
              </a:lnSpc>
              <a:defRPr/>
            </a:pPr>
            <a:r>
              <a:rPr lang="fr-CA" sz="1600" dirty="0">
                <a:solidFill>
                  <a:schemeClr val="bg1"/>
                </a:solidFill>
                <a:latin typeface="Calibri" panose="020F0502020204030204" pitchFamily="34" charset="0"/>
              </a:rPr>
              <a:t>Reduced Adherence</a:t>
            </a:r>
            <a:endParaRPr lang="en-CA" sz="1600" dirty="0">
              <a:solidFill>
                <a:schemeClr val="bg1"/>
              </a:solidFill>
              <a:latin typeface="Calibri" panose="020F0502020204030204" pitchFamily="34" charset="0"/>
            </a:endParaRPr>
          </a:p>
        </p:txBody>
      </p:sp>
      <p:sp>
        <p:nvSpPr>
          <p:cNvPr id="14" name="Arrow: Down 13">
            <a:extLst>
              <a:ext uri="{FF2B5EF4-FFF2-40B4-BE49-F238E27FC236}">
                <a16:creationId xmlns:a16="http://schemas.microsoft.com/office/drawing/2014/main" id="{0F65BDE9-C871-4FC2-9953-4DB55A984E24}"/>
              </a:ext>
            </a:extLst>
          </p:cNvPr>
          <p:cNvSpPr/>
          <p:nvPr/>
        </p:nvSpPr>
        <p:spPr bwMode="auto">
          <a:xfrm rot="10800000">
            <a:off x="1097363" y="2384958"/>
            <a:ext cx="410707" cy="2959995"/>
          </a:xfrm>
          <a:prstGeom prst="downArrow">
            <a:avLst/>
          </a:prstGeom>
          <a:gradFill flip="none" rotWithShape="1">
            <a:gsLst>
              <a:gs pos="100000">
                <a:srgbClr val="FCEEEA"/>
              </a:gs>
              <a:gs pos="0">
                <a:srgbClr val="E1471D"/>
              </a:gs>
            </a:gsLst>
            <a:lin ang="16200000" scaled="1"/>
            <a:tileRect/>
          </a:gra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Rectangle 3">
            <a:extLst>
              <a:ext uri="{FF2B5EF4-FFF2-40B4-BE49-F238E27FC236}">
                <a16:creationId xmlns:a16="http://schemas.microsoft.com/office/drawing/2014/main" id="{CC59D45B-6C27-42D8-8159-C72515C75673}"/>
              </a:ext>
            </a:extLst>
          </p:cNvPr>
          <p:cNvSpPr/>
          <p:nvPr/>
        </p:nvSpPr>
        <p:spPr bwMode="auto">
          <a:xfrm>
            <a:off x="5154875" y="3288154"/>
            <a:ext cx="2182546" cy="187902"/>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5296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86CDA-3B8F-4A12-96D5-D98D4B5EF80F}"/>
              </a:ext>
            </a:extLst>
          </p:cNvPr>
          <p:cNvSpPr>
            <a:spLocks noGrp="1"/>
          </p:cNvSpPr>
          <p:nvPr>
            <p:ph type="title"/>
          </p:nvPr>
        </p:nvSpPr>
        <p:spPr/>
        <p:txBody>
          <a:bodyPr/>
          <a:lstStyle/>
          <a:p>
            <a:r>
              <a:rPr lang="en-US" dirty="0"/>
              <a:t>Second-Generation Antipsychotics: Monitoring</a:t>
            </a:r>
          </a:p>
        </p:txBody>
      </p:sp>
      <p:graphicFrame>
        <p:nvGraphicFramePr>
          <p:cNvPr id="3" name="Group 155">
            <a:extLst>
              <a:ext uri="{FF2B5EF4-FFF2-40B4-BE49-F238E27FC236}">
                <a16:creationId xmlns:a16="http://schemas.microsoft.com/office/drawing/2014/main" id="{AA46578F-3F57-49B2-8A5B-81679562967E}"/>
              </a:ext>
            </a:extLst>
          </p:cNvPr>
          <p:cNvGraphicFramePr>
            <a:graphicFrameLocks/>
          </p:cNvGraphicFramePr>
          <p:nvPr>
            <p:extLst>
              <p:ext uri="{D42A27DB-BD31-4B8C-83A1-F6EECF244321}">
                <p14:modId xmlns:p14="http://schemas.microsoft.com/office/powerpoint/2010/main" val="2458369512"/>
              </p:ext>
            </p:extLst>
          </p:nvPr>
        </p:nvGraphicFramePr>
        <p:xfrm>
          <a:off x="719138" y="1600200"/>
          <a:ext cx="10748962" cy="3443286"/>
        </p:xfrm>
        <a:graphic>
          <a:graphicData uri="http://schemas.openxmlformats.org/drawingml/2006/table">
            <a:tbl>
              <a:tblPr/>
              <a:tblGrid>
                <a:gridCol w="3582987">
                  <a:extLst>
                    <a:ext uri="{9D8B030D-6E8A-4147-A177-3AD203B41FA5}">
                      <a16:colId xmlns:a16="http://schemas.microsoft.com/office/drawing/2014/main" val="20000"/>
                    </a:ext>
                  </a:extLst>
                </a:gridCol>
                <a:gridCol w="3306309">
                  <a:extLst>
                    <a:ext uri="{9D8B030D-6E8A-4147-A177-3AD203B41FA5}">
                      <a16:colId xmlns:a16="http://schemas.microsoft.com/office/drawing/2014/main" val="20001"/>
                    </a:ext>
                  </a:extLst>
                </a:gridCol>
                <a:gridCol w="3859666">
                  <a:extLst>
                    <a:ext uri="{9D8B030D-6E8A-4147-A177-3AD203B41FA5}">
                      <a16:colId xmlns:a16="http://schemas.microsoft.com/office/drawing/2014/main" val="1959874742"/>
                    </a:ext>
                  </a:extLst>
                </a:gridCol>
              </a:tblGrid>
              <a:tr h="305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altLang="en-US" sz="2000" b="1" dirty="0">
                          <a:solidFill>
                            <a:schemeClr val="tx1"/>
                          </a:solidFill>
                          <a:latin typeface="Calibri" panose="020F0502020204030204" pitchFamily="34" charset="0"/>
                          <a:cs typeface="Calibri" panose="020F0502020204030204" pitchFamily="34" charset="0"/>
                        </a:rPr>
                        <a:t>Monitoring Frequency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lang="en-US" altLang="en-US" sz="2000" dirty="0">
                        <a:solidFill>
                          <a:schemeClr val="bg1"/>
                        </a:solidFill>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28637034"/>
                  </a:ext>
                </a:extLst>
              </a:tr>
              <a:tr h="305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altLang="en-US" sz="2000" b="1" dirty="0">
                          <a:solidFill>
                            <a:schemeClr val="tx1"/>
                          </a:solidFill>
                          <a:latin typeface="Calibri" panose="020F0502020204030204" pitchFamily="34" charset="0"/>
                          <a:cs typeface="Calibri" panose="020F0502020204030204" pitchFamily="34" charset="0"/>
                        </a:rPr>
                        <a:t>Short Term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altLang="en-US" sz="2000" b="1" dirty="0">
                          <a:solidFill>
                            <a:schemeClr val="tx1"/>
                          </a:solidFill>
                          <a:latin typeface="Calibri" panose="020F0502020204030204" pitchFamily="34" charset="0"/>
                          <a:cs typeface="Calibri" panose="020F0502020204030204" pitchFamily="34" charset="0"/>
                        </a:rPr>
                        <a:t>Long Term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707039223"/>
                  </a:ext>
                </a:extLst>
              </a:tr>
              <a:tr h="305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Personal/family history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altLang="en-US" sz="2000" dirty="0">
                          <a:solidFill>
                            <a:schemeClr val="bg1"/>
                          </a:solidFill>
                          <a:latin typeface="Calibri" panose="020F0502020204030204" pitchFamily="34" charset="0"/>
                          <a:cs typeface="Calibri" panose="020F0502020204030204" pitchFamily="34" charset="0"/>
                        </a:rPr>
                        <a:t>Baseline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altLang="en-US" sz="2000" dirty="0">
                          <a:solidFill>
                            <a:schemeClr val="bg1"/>
                          </a:solidFill>
                          <a:latin typeface="Calibri" panose="020F0502020204030204" pitchFamily="34" charset="0"/>
                          <a:cs typeface="Calibri" panose="020F0502020204030204" pitchFamily="34" charset="0"/>
                        </a:rPr>
                        <a:t>Annually*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172219"/>
                  </a:ext>
                </a:extLst>
              </a:tr>
              <a:tr h="5412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Abdominal obesity</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(waist circumference)</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Baseline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Annually*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16971924"/>
                  </a:ext>
                </a:extLst>
              </a:tr>
              <a:tr h="7765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Weight (BMI)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Baseline,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then at 4, 8, 12 wks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Quarterly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765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Blood pressure,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fasting glucose and lipids</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Baseline,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then at 12 wks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Annually*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9953546"/>
                  </a:ext>
                </a:extLst>
              </a:tr>
            </a:tbl>
          </a:graphicData>
        </a:graphic>
      </p:graphicFrame>
      <p:sp>
        <p:nvSpPr>
          <p:cNvPr id="7" name="Text Box 11">
            <a:extLst>
              <a:ext uri="{FF2B5EF4-FFF2-40B4-BE49-F238E27FC236}">
                <a16:creationId xmlns:a16="http://schemas.microsoft.com/office/drawing/2014/main" id="{F53AE397-E260-4B4E-A216-327A54DCBE71}"/>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rgbClr val="455560"/>
                </a:solidFill>
                <a:latin typeface="Calibri" panose="020F0502020204030204" pitchFamily="34" charset="0"/>
              </a:rPr>
              <a:t>Adapted from ADA, APA, AACE, NAASO. Diabetes Care. 2004;27:596.</a:t>
            </a:r>
          </a:p>
        </p:txBody>
      </p:sp>
      <p:sp>
        <p:nvSpPr>
          <p:cNvPr id="8" name="TextBox 7">
            <a:extLst>
              <a:ext uri="{FF2B5EF4-FFF2-40B4-BE49-F238E27FC236}">
                <a16:creationId xmlns:a16="http://schemas.microsoft.com/office/drawing/2014/main" id="{94B4514C-03D3-46E6-970E-0AA18911E876}"/>
              </a:ext>
            </a:extLst>
          </p:cNvPr>
          <p:cNvSpPr txBox="1"/>
          <p:nvPr/>
        </p:nvSpPr>
        <p:spPr bwMode="auto">
          <a:xfrm>
            <a:off x="719138" y="5043486"/>
            <a:ext cx="39051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*Or more frequently based on clinical status.</a:t>
            </a:r>
          </a:p>
        </p:txBody>
      </p:sp>
      <p:grpSp>
        <p:nvGrpSpPr>
          <p:cNvPr id="9" name="Group 1">
            <a:extLst>
              <a:ext uri="{FF2B5EF4-FFF2-40B4-BE49-F238E27FC236}">
                <a16:creationId xmlns:a16="http://schemas.microsoft.com/office/drawing/2014/main" id="{BACDFF66-241B-4A09-8CF2-2E7859566654}"/>
              </a:ext>
            </a:extLst>
          </p:cNvPr>
          <p:cNvGrpSpPr>
            <a:grpSpLocks/>
          </p:cNvGrpSpPr>
          <p:nvPr/>
        </p:nvGrpSpPr>
        <p:grpSpPr bwMode="auto">
          <a:xfrm>
            <a:off x="9392911" y="6224654"/>
            <a:ext cx="2488502" cy="449064"/>
            <a:chOff x="9602074" y="3550251"/>
            <a:chExt cx="2488502" cy="449257"/>
          </a:xfrm>
        </p:grpSpPr>
        <p:pic>
          <p:nvPicPr>
            <p:cNvPr id="10" name="Picture 9">
              <a:extLst>
                <a:ext uri="{FF2B5EF4-FFF2-40B4-BE49-F238E27FC236}">
                  <a16:creationId xmlns:a16="http://schemas.microsoft.com/office/drawing/2014/main" id="{AB297ACC-D165-41DD-A8EB-06C692CED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87876641-2F0E-4AC1-B00F-4405BDAD284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2481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A7DD11CA-AAEE-4944-9727-1B29C61EB2C7}"/>
              </a:ext>
            </a:extLst>
          </p:cNvPr>
          <p:cNvSpPr>
            <a:spLocks noGrp="1" noChangeArrowheads="1"/>
          </p:cNvSpPr>
          <p:nvPr>
            <p:ph type="title"/>
          </p:nvPr>
        </p:nvSpPr>
        <p:spPr/>
        <p:txBody>
          <a:bodyPr>
            <a:spAutoFit/>
          </a:bodyPr>
          <a:lstStyle/>
          <a:p>
            <a:r>
              <a:rPr lang="en-US" altLang="en-US" dirty="0"/>
              <a:t>ATP IIIA: Metabolic Syndrome Definitions</a:t>
            </a:r>
          </a:p>
        </p:txBody>
      </p:sp>
      <p:sp>
        <p:nvSpPr>
          <p:cNvPr id="10" name="Content Placeholder 9">
            <a:extLst>
              <a:ext uri="{FF2B5EF4-FFF2-40B4-BE49-F238E27FC236}">
                <a16:creationId xmlns:a16="http://schemas.microsoft.com/office/drawing/2014/main" id="{CF777DFB-00BF-4BE4-AFA2-9B7EBB49914E}"/>
              </a:ext>
            </a:extLst>
          </p:cNvPr>
          <p:cNvSpPr>
            <a:spLocks noGrp="1"/>
          </p:cNvSpPr>
          <p:nvPr>
            <p:ph idx="1"/>
          </p:nvPr>
        </p:nvSpPr>
        <p:spPr>
          <a:xfrm>
            <a:off x="604675" y="1513047"/>
            <a:ext cx="10877529" cy="4035888"/>
          </a:xfrm>
        </p:spPr>
        <p:txBody>
          <a:bodyPr/>
          <a:lstStyle/>
          <a:p>
            <a:r>
              <a:rPr lang="en-US" sz="2400" dirty="0"/>
              <a:t>Metabolic syndrome: 3 or more of the following</a:t>
            </a:r>
          </a:p>
          <a:p>
            <a:endParaRPr lang="en-US" sz="2400" dirty="0"/>
          </a:p>
          <a:p>
            <a:endParaRPr lang="en-US" sz="2400" dirty="0"/>
          </a:p>
          <a:p>
            <a:endParaRPr lang="en-US" sz="2400" dirty="0"/>
          </a:p>
          <a:p>
            <a:endParaRPr lang="en-US" sz="2400" dirty="0"/>
          </a:p>
          <a:p>
            <a:pPr marL="0" indent="0">
              <a:buNone/>
            </a:pPr>
            <a:endParaRPr lang="en-US" sz="2400" dirty="0"/>
          </a:p>
          <a:p>
            <a:pPr marL="0" indent="0">
              <a:buNone/>
            </a:pPr>
            <a:br>
              <a:rPr lang="en-US" sz="2400" dirty="0"/>
            </a:br>
            <a:endParaRPr lang="en-US" sz="2400" dirty="0"/>
          </a:p>
          <a:p>
            <a:pPr marL="0" indent="0">
              <a:buNone/>
            </a:pPr>
            <a:r>
              <a:rPr lang="en-US" sz="2000" dirty="0"/>
              <a:t>*My approach: BMI ≥ 30 in men and women can be proxy for abdominal obesity</a:t>
            </a:r>
          </a:p>
        </p:txBody>
      </p:sp>
      <p:graphicFrame>
        <p:nvGraphicFramePr>
          <p:cNvPr id="5" name="Group 155">
            <a:extLst>
              <a:ext uri="{FF2B5EF4-FFF2-40B4-BE49-F238E27FC236}">
                <a16:creationId xmlns:a16="http://schemas.microsoft.com/office/drawing/2014/main" id="{47A84FA9-4C5B-4CDF-BB11-05BBC062398B}"/>
              </a:ext>
            </a:extLst>
          </p:cNvPr>
          <p:cNvGraphicFramePr>
            <a:graphicFrameLocks/>
          </p:cNvGraphicFramePr>
          <p:nvPr>
            <p:extLst>
              <p:ext uri="{D42A27DB-BD31-4B8C-83A1-F6EECF244321}">
                <p14:modId xmlns:p14="http://schemas.microsoft.com/office/powerpoint/2010/main" val="3791989183"/>
              </p:ext>
            </p:extLst>
          </p:nvPr>
        </p:nvGraphicFramePr>
        <p:xfrm>
          <a:off x="719138" y="1951647"/>
          <a:ext cx="10748962" cy="3597288"/>
        </p:xfrm>
        <a:graphic>
          <a:graphicData uri="http://schemas.openxmlformats.org/drawingml/2006/table">
            <a:tbl>
              <a:tblPr/>
              <a:tblGrid>
                <a:gridCol w="5360614">
                  <a:extLst>
                    <a:ext uri="{9D8B030D-6E8A-4147-A177-3AD203B41FA5}">
                      <a16:colId xmlns:a16="http://schemas.microsoft.com/office/drawing/2014/main" val="20000"/>
                    </a:ext>
                  </a:extLst>
                </a:gridCol>
                <a:gridCol w="5388348">
                  <a:extLst>
                    <a:ext uri="{9D8B030D-6E8A-4147-A177-3AD203B41FA5}">
                      <a16:colId xmlns:a16="http://schemas.microsoft.com/office/drawing/2014/main" val="3984339197"/>
                    </a:ext>
                  </a:extLst>
                </a:gridCol>
              </a:tblGrid>
              <a:tr h="275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Risk Factor </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Threshold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61653998"/>
                  </a:ext>
                </a:extLst>
              </a:tr>
              <a:tr h="487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Abdominal obesity,</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waist circumference in cm (inches)*</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Men: ≥ 102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Women: ≥ 88 (35)</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87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Fasting glucose, mg/dL (mmol/L)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100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 receiving antihyperglycemic agent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52568895"/>
                  </a:ext>
                </a:extLst>
              </a:tr>
              <a:tr h="487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Blood pressure, mm Hg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130/85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 receiving antihypertensive agent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73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HDL-C, mg/dL (mmol/L)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Men: &lt; 40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Women: &lt; 50 (1.3)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5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Triglycerides, mg/dL (mmol/L)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150 (1.7)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8423516"/>
                  </a:ext>
                </a:extLst>
              </a:tr>
            </a:tbl>
          </a:graphicData>
        </a:graphic>
      </p:graphicFrame>
      <p:sp>
        <p:nvSpPr>
          <p:cNvPr id="17" name="Text Box 11">
            <a:extLst>
              <a:ext uri="{FF2B5EF4-FFF2-40B4-BE49-F238E27FC236}">
                <a16:creationId xmlns:a16="http://schemas.microsoft.com/office/drawing/2014/main" id="{6FF37DF5-50C4-4B4C-AF94-54C37BF44457}"/>
              </a:ext>
            </a:extLst>
          </p:cNvPr>
          <p:cNvSpPr txBox="1">
            <a:spLocks noChangeArrowheads="1"/>
          </p:cNvSpPr>
          <p:nvPr/>
        </p:nvSpPr>
        <p:spPr bwMode="auto">
          <a:xfrm>
            <a:off x="437147" y="6384858"/>
            <a:ext cx="914400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ct val="0"/>
              </a:spcBef>
              <a:buFontTx/>
              <a:buNone/>
            </a:pPr>
            <a:r>
              <a:rPr lang="en-US" altLang="en-US" sz="1200" b="0" dirty="0">
                <a:solidFill>
                  <a:srgbClr val="455560"/>
                </a:solidFill>
                <a:latin typeface="Calibri" panose="020F0502020204030204" pitchFamily="34" charset="0"/>
              </a:rPr>
              <a:t>Grundy. Circulation. 2005;112:2735. </a:t>
            </a:r>
          </a:p>
        </p:txBody>
      </p:sp>
      <p:grpSp>
        <p:nvGrpSpPr>
          <p:cNvPr id="18" name="Group 1">
            <a:extLst>
              <a:ext uri="{FF2B5EF4-FFF2-40B4-BE49-F238E27FC236}">
                <a16:creationId xmlns:a16="http://schemas.microsoft.com/office/drawing/2014/main" id="{4D912B69-2799-4DCB-A627-02D9D0DE558D}"/>
              </a:ext>
            </a:extLst>
          </p:cNvPr>
          <p:cNvGrpSpPr>
            <a:grpSpLocks/>
          </p:cNvGrpSpPr>
          <p:nvPr/>
        </p:nvGrpSpPr>
        <p:grpSpPr bwMode="auto">
          <a:xfrm>
            <a:off x="9392911" y="6213768"/>
            <a:ext cx="2488502" cy="449064"/>
            <a:chOff x="9602074" y="3550251"/>
            <a:chExt cx="2488502" cy="449257"/>
          </a:xfrm>
        </p:grpSpPr>
        <p:pic>
          <p:nvPicPr>
            <p:cNvPr id="19" name="Picture 18">
              <a:extLst>
                <a:ext uri="{FF2B5EF4-FFF2-40B4-BE49-F238E27FC236}">
                  <a16:creationId xmlns:a16="http://schemas.microsoft.com/office/drawing/2014/main" id="{CF3EAFBF-56B8-426F-9B45-50C05FBCC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7C36713A-91A3-4E80-BBFC-23E31AEF31D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0B6DFBAF-ACFB-4DDA-A5AF-AA341EDA1F50}"/>
              </a:ext>
            </a:extLst>
          </p:cNvPr>
          <p:cNvSpPr>
            <a:spLocks noGrp="1" noChangeArrowheads="1"/>
          </p:cNvSpPr>
          <p:nvPr>
            <p:ph type="title"/>
          </p:nvPr>
        </p:nvSpPr>
        <p:spPr>
          <a:xfrm>
            <a:off x="609759" y="238127"/>
            <a:ext cx="10872444" cy="1103313"/>
          </a:xfrm>
        </p:spPr>
        <p:txBody>
          <a:bodyPr/>
          <a:lstStyle/>
          <a:p>
            <a:r>
              <a:rPr lang="en-US" altLang="en-US" dirty="0"/>
              <a:t>Association of Insulin Resistance With CV Risk Factors and Atherosclerosis </a:t>
            </a:r>
          </a:p>
        </p:txBody>
      </p:sp>
      <p:sp>
        <p:nvSpPr>
          <p:cNvPr id="209923" name="Text Box 3">
            <a:extLst>
              <a:ext uri="{FF2B5EF4-FFF2-40B4-BE49-F238E27FC236}">
                <a16:creationId xmlns:a16="http://schemas.microsoft.com/office/drawing/2014/main" id="{4E921F4A-1DC7-467C-9441-F422B2C97A37}"/>
              </a:ext>
            </a:extLst>
          </p:cNvPr>
          <p:cNvSpPr txBox="1">
            <a:spLocks noChangeArrowheads="1"/>
          </p:cNvSpPr>
          <p:nvPr/>
        </p:nvSpPr>
        <p:spPr bwMode="auto">
          <a:xfrm>
            <a:off x="419525" y="6395200"/>
            <a:ext cx="9409240" cy="259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805" tIns="46401" rIns="92805" bIns="46401">
            <a:spAutoFit/>
          </a:bodyPr>
          <a:lstStyle>
            <a:lvl1pPr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eaLnBrk="1" hangingPunct="1">
              <a:lnSpc>
                <a:spcPct val="90000"/>
              </a:lnSpc>
              <a:spcBef>
                <a:spcPct val="30000"/>
              </a:spcBef>
              <a:buFontTx/>
              <a:buNone/>
            </a:pPr>
            <a:r>
              <a:rPr lang="en-US" altLang="en-US" sz="1200" b="0" dirty="0">
                <a:solidFill>
                  <a:schemeClr val="bg2"/>
                </a:solidFill>
                <a:latin typeface="Calibri" panose="020F0502020204030204" pitchFamily="34" charset="0"/>
              </a:rPr>
              <a:t>Modified after MacFarlane. J Clin Endocrinol Metab. 2001;86:713.</a:t>
            </a:r>
          </a:p>
        </p:txBody>
      </p:sp>
      <p:sp>
        <p:nvSpPr>
          <p:cNvPr id="209924" name="Text Box 4">
            <a:extLst>
              <a:ext uri="{FF2B5EF4-FFF2-40B4-BE49-F238E27FC236}">
                <a16:creationId xmlns:a16="http://schemas.microsoft.com/office/drawing/2014/main" id="{A7CCBC57-CEF3-45AE-9766-D48616885CC5}"/>
              </a:ext>
            </a:extLst>
          </p:cNvPr>
          <p:cNvSpPr txBox="1">
            <a:spLocks noChangeArrowheads="1"/>
          </p:cNvSpPr>
          <p:nvPr/>
        </p:nvSpPr>
        <p:spPr bwMode="auto">
          <a:xfrm>
            <a:off x="4832530" y="5295633"/>
            <a:ext cx="2723920" cy="401485"/>
          </a:xfrm>
          <a:prstGeom prst="rect">
            <a:avLst/>
          </a:prstGeom>
          <a:solidFill>
            <a:schemeClr val="accent3"/>
          </a:solidFill>
          <a:ln w="9525">
            <a:solidFill>
              <a:schemeClr val="bg1"/>
            </a:solidFill>
            <a:miter lim="800000"/>
            <a:headEnd/>
            <a:tailEnd/>
          </a:ln>
        </p:spPr>
        <p:txBody>
          <a:bodyPr wrap="square" lIns="92805" tIns="46401" rIns="92805" bIns="46401">
            <a:spAutoFit/>
          </a:bodyPr>
          <a:lstStyle>
            <a:lvl1pPr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spcBef>
                <a:spcPct val="0"/>
              </a:spcBef>
              <a:buFontTx/>
              <a:buNone/>
            </a:pPr>
            <a:r>
              <a:rPr lang="en-US" altLang="en-US" sz="2000" dirty="0">
                <a:latin typeface="Calibri" panose="020F0502020204030204" pitchFamily="34" charset="0"/>
              </a:rPr>
              <a:t>Atherosclerosis</a:t>
            </a:r>
          </a:p>
        </p:txBody>
      </p:sp>
      <p:sp>
        <p:nvSpPr>
          <p:cNvPr id="209925" name="Freeform 5">
            <a:extLst>
              <a:ext uri="{FF2B5EF4-FFF2-40B4-BE49-F238E27FC236}">
                <a16:creationId xmlns:a16="http://schemas.microsoft.com/office/drawing/2014/main" id="{8B943825-7874-410C-B62B-49FD75D25E64}"/>
              </a:ext>
            </a:extLst>
          </p:cNvPr>
          <p:cNvSpPr>
            <a:spLocks/>
          </p:cNvSpPr>
          <p:nvPr/>
        </p:nvSpPr>
        <p:spPr bwMode="auto">
          <a:xfrm>
            <a:off x="2792282" y="3653390"/>
            <a:ext cx="2009628" cy="1855711"/>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latin typeface="Calibri" panose="020F0502020204030204" pitchFamily="34" charset="0"/>
            </a:endParaRPr>
          </a:p>
        </p:txBody>
      </p:sp>
      <p:sp>
        <p:nvSpPr>
          <p:cNvPr id="209926" name="Freeform 6">
            <a:extLst>
              <a:ext uri="{FF2B5EF4-FFF2-40B4-BE49-F238E27FC236}">
                <a16:creationId xmlns:a16="http://schemas.microsoft.com/office/drawing/2014/main" id="{89CDD98D-8166-4A35-95A8-C79EF139FC60}"/>
              </a:ext>
            </a:extLst>
          </p:cNvPr>
          <p:cNvSpPr>
            <a:spLocks/>
          </p:cNvSpPr>
          <p:nvPr/>
        </p:nvSpPr>
        <p:spPr bwMode="auto">
          <a:xfrm>
            <a:off x="3890027" y="5119954"/>
            <a:ext cx="900267" cy="193122"/>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latin typeface="Calibri" panose="020F0502020204030204" pitchFamily="34" charset="0"/>
            </a:endParaRPr>
          </a:p>
        </p:txBody>
      </p:sp>
      <p:sp>
        <p:nvSpPr>
          <p:cNvPr id="209927" name="Freeform 7">
            <a:extLst>
              <a:ext uri="{FF2B5EF4-FFF2-40B4-BE49-F238E27FC236}">
                <a16:creationId xmlns:a16="http://schemas.microsoft.com/office/drawing/2014/main" id="{3D0A7AC7-0089-4D3F-86CF-3F65CBAE8007}"/>
              </a:ext>
            </a:extLst>
          </p:cNvPr>
          <p:cNvSpPr>
            <a:spLocks/>
          </p:cNvSpPr>
          <p:nvPr/>
        </p:nvSpPr>
        <p:spPr bwMode="auto">
          <a:xfrm flipH="1">
            <a:off x="7623231" y="3924921"/>
            <a:ext cx="2233242" cy="1598700"/>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latin typeface="Calibri" panose="020F0502020204030204" pitchFamily="34" charset="0"/>
            </a:endParaRPr>
          </a:p>
        </p:txBody>
      </p:sp>
      <p:sp>
        <p:nvSpPr>
          <p:cNvPr id="209928" name="Freeform 8">
            <a:extLst>
              <a:ext uri="{FF2B5EF4-FFF2-40B4-BE49-F238E27FC236}">
                <a16:creationId xmlns:a16="http://schemas.microsoft.com/office/drawing/2014/main" id="{FBAD97F4-0975-453F-B60E-DBA12201EA16}"/>
              </a:ext>
            </a:extLst>
          </p:cNvPr>
          <p:cNvSpPr>
            <a:spLocks/>
          </p:cNvSpPr>
          <p:nvPr/>
        </p:nvSpPr>
        <p:spPr bwMode="auto">
          <a:xfrm flipH="1">
            <a:off x="7598546" y="4906502"/>
            <a:ext cx="800076" cy="408025"/>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bg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latin typeface="Calibri" panose="020F0502020204030204" pitchFamily="34" charset="0"/>
            </a:endParaRPr>
          </a:p>
        </p:txBody>
      </p:sp>
      <p:sp>
        <p:nvSpPr>
          <p:cNvPr id="209933" name="Line 13">
            <a:extLst>
              <a:ext uri="{FF2B5EF4-FFF2-40B4-BE49-F238E27FC236}">
                <a16:creationId xmlns:a16="http://schemas.microsoft.com/office/drawing/2014/main" id="{1E7E7074-C781-4717-84FD-25B874F30C0F}"/>
              </a:ext>
            </a:extLst>
          </p:cNvPr>
          <p:cNvSpPr>
            <a:spLocks noChangeShapeType="1"/>
          </p:cNvSpPr>
          <p:nvPr/>
        </p:nvSpPr>
        <p:spPr bwMode="auto">
          <a:xfrm flipH="1">
            <a:off x="5124263" y="2821368"/>
            <a:ext cx="0" cy="371723"/>
          </a:xfrm>
          <a:prstGeom prst="line">
            <a:avLst/>
          </a:prstGeom>
          <a:noFill/>
          <a:ln w="63500">
            <a:solidFill>
              <a:srgbClr val="FFFFFF"/>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209934" name="Line 14">
            <a:extLst>
              <a:ext uri="{FF2B5EF4-FFF2-40B4-BE49-F238E27FC236}">
                <a16:creationId xmlns:a16="http://schemas.microsoft.com/office/drawing/2014/main" id="{909BF859-6CF1-45BE-B91A-3E498FEDC52B}"/>
              </a:ext>
            </a:extLst>
          </p:cNvPr>
          <p:cNvSpPr>
            <a:spLocks noChangeShapeType="1"/>
          </p:cNvSpPr>
          <p:nvPr/>
        </p:nvSpPr>
        <p:spPr bwMode="auto">
          <a:xfrm flipH="1">
            <a:off x="6789757" y="2808300"/>
            <a:ext cx="0" cy="370271"/>
          </a:xfrm>
          <a:prstGeom prst="line">
            <a:avLst/>
          </a:prstGeom>
          <a:noFill/>
          <a:ln w="63500">
            <a:solidFill>
              <a:srgbClr val="FFFFFF"/>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209935" name="Line 15">
            <a:extLst>
              <a:ext uri="{FF2B5EF4-FFF2-40B4-BE49-F238E27FC236}">
                <a16:creationId xmlns:a16="http://schemas.microsoft.com/office/drawing/2014/main" id="{49483FE5-B911-45E6-9EBD-CA6D642A194D}"/>
              </a:ext>
            </a:extLst>
          </p:cNvPr>
          <p:cNvSpPr>
            <a:spLocks noChangeShapeType="1"/>
          </p:cNvSpPr>
          <p:nvPr/>
        </p:nvSpPr>
        <p:spPr bwMode="auto">
          <a:xfrm>
            <a:off x="5376919" y="3476241"/>
            <a:ext cx="0" cy="169163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209936" name="Line 16">
            <a:extLst>
              <a:ext uri="{FF2B5EF4-FFF2-40B4-BE49-F238E27FC236}">
                <a16:creationId xmlns:a16="http://schemas.microsoft.com/office/drawing/2014/main" id="{8B16D555-8C2A-42F1-8201-866F5810F2F0}"/>
              </a:ext>
            </a:extLst>
          </p:cNvPr>
          <p:cNvSpPr>
            <a:spLocks noChangeShapeType="1"/>
          </p:cNvSpPr>
          <p:nvPr/>
        </p:nvSpPr>
        <p:spPr bwMode="auto">
          <a:xfrm>
            <a:off x="6772333" y="4351822"/>
            <a:ext cx="0" cy="89816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209937" name="Text Box 17">
            <a:extLst>
              <a:ext uri="{FF2B5EF4-FFF2-40B4-BE49-F238E27FC236}">
                <a16:creationId xmlns:a16="http://schemas.microsoft.com/office/drawing/2014/main" id="{E0AA2159-8911-454C-9EF4-11BEB1F4EDD5}"/>
              </a:ext>
            </a:extLst>
          </p:cNvPr>
          <p:cNvSpPr txBox="1">
            <a:spLocks noChangeArrowheads="1"/>
          </p:cNvSpPr>
          <p:nvPr/>
        </p:nvSpPr>
        <p:spPr bwMode="auto">
          <a:xfrm>
            <a:off x="2080781" y="2908290"/>
            <a:ext cx="1389606" cy="749657"/>
          </a:xfrm>
          <a:prstGeom prst="rect">
            <a:avLst/>
          </a:prstGeom>
          <a:solidFill>
            <a:schemeClr val="accent1"/>
          </a:solidFill>
          <a:ln w="9525">
            <a:solidFill>
              <a:schemeClr val="bg1"/>
            </a:solidFill>
            <a:miter lim="800000"/>
            <a:headEnd/>
            <a:tailEnd/>
          </a:ln>
        </p:spPr>
        <p:txBody>
          <a:bodyPr lIns="92805" tIns="46401" rIns="92805" bIns="46401" anchor="ctr">
            <a:spAutoFit/>
          </a:bodyPr>
          <a:lstStyle>
            <a:lvl1pPr marL="127000" indent="-127000"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lnSpc>
                <a:spcPct val="85000"/>
              </a:lnSpc>
              <a:spcBef>
                <a:spcPct val="0"/>
              </a:spcBef>
              <a:buFontTx/>
              <a:buNone/>
            </a:pPr>
            <a:r>
              <a:rPr lang="en-US" altLang="en-US" sz="1646" dirty="0">
                <a:latin typeface="Calibri" panose="020F0502020204030204" pitchFamily="34" charset="0"/>
              </a:rPr>
              <a:t>Glucose</a:t>
            </a:r>
          </a:p>
          <a:p>
            <a:pPr algn="ctr" eaLnBrk="1" hangingPunct="1">
              <a:lnSpc>
                <a:spcPct val="85000"/>
              </a:lnSpc>
              <a:spcBef>
                <a:spcPct val="0"/>
              </a:spcBef>
              <a:buFontTx/>
              <a:buNone/>
            </a:pPr>
            <a:r>
              <a:rPr lang="en-US" altLang="en-US" sz="1646" dirty="0">
                <a:latin typeface="Calibri" panose="020F0502020204030204" pitchFamily="34" charset="0"/>
              </a:rPr>
              <a:t>Intolerance</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a:t>
            </a:r>
            <a:r>
              <a:rPr lang="en-US" altLang="en-US" sz="1464" b="0" dirty="0">
                <a:latin typeface="Calibri" panose="020F0502020204030204" pitchFamily="34" charset="0"/>
              </a:rPr>
              <a:t> AGEs</a:t>
            </a:r>
          </a:p>
        </p:txBody>
      </p:sp>
      <p:sp>
        <p:nvSpPr>
          <p:cNvPr id="209938" name="Text Box 18">
            <a:extLst>
              <a:ext uri="{FF2B5EF4-FFF2-40B4-BE49-F238E27FC236}">
                <a16:creationId xmlns:a16="http://schemas.microsoft.com/office/drawing/2014/main" id="{154E92F8-8E78-4CFA-9319-9D7CC48C2666}"/>
              </a:ext>
            </a:extLst>
          </p:cNvPr>
          <p:cNvSpPr txBox="1">
            <a:spLocks noChangeArrowheads="1"/>
          </p:cNvSpPr>
          <p:nvPr/>
        </p:nvSpPr>
        <p:spPr bwMode="auto">
          <a:xfrm>
            <a:off x="4251587" y="3209092"/>
            <a:ext cx="1645164" cy="346983"/>
          </a:xfrm>
          <a:prstGeom prst="rect">
            <a:avLst/>
          </a:prstGeom>
          <a:solidFill>
            <a:schemeClr val="accent1"/>
          </a:solidFill>
          <a:ln w="9525">
            <a:solidFill>
              <a:schemeClr val="bg1"/>
            </a:solidFill>
            <a:miter lim="800000"/>
            <a:headEnd/>
            <a:tailEnd/>
          </a:ln>
        </p:spPr>
        <p:txBody>
          <a:bodyPr lIns="92805" tIns="46401" rIns="92805" bIns="46401" anchor="ctr">
            <a:spAutoFit/>
          </a:bodyPr>
          <a:lstStyle>
            <a:lvl1pPr marL="127000" indent="-127000"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spcBef>
                <a:spcPct val="0"/>
              </a:spcBef>
              <a:buFontTx/>
              <a:buNone/>
            </a:pPr>
            <a:r>
              <a:rPr lang="en-US" altLang="en-US" sz="1646" dirty="0">
                <a:latin typeface="Calibri" panose="020F0502020204030204" pitchFamily="34" charset="0"/>
              </a:rPr>
              <a:t>Hypertension</a:t>
            </a:r>
          </a:p>
        </p:txBody>
      </p:sp>
      <p:sp>
        <p:nvSpPr>
          <p:cNvPr id="209939" name="Text Box 19">
            <a:extLst>
              <a:ext uri="{FF2B5EF4-FFF2-40B4-BE49-F238E27FC236}">
                <a16:creationId xmlns:a16="http://schemas.microsoft.com/office/drawing/2014/main" id="{CEC15CA2-6E68-47A2-A4A3-2BCD0B26EC23}"/>
              </a:ext>
            </a:extLst>
          </p:cNvPr>
          <p:cNvSpPr txBox="1">
            <a:spLocks noChangeArrowheads="1"/>
          </p:cNvSpPr>
          <p:nvPr/>
        </p:nvSpPr>
        <p:spPr bwMode="auto">
          <a:xfrm>
            <a:off x="2927322" y="3759388"/>
            <a:ext cx="2153380" cy="1360565"/>
          </a:xfrm>
          <a:prstGeom prst="rect">
            <a:avLst/>
          </a:prstGeom>
          <a:solidFill>
            <a:schemeClr val="accent1"/>
          </a:solidFill>
          <a:ln w="9525">
            <a:solidFill>
              <a:schemeClr val="bg1"/>
            </a:solidFill>
            <a:miter lim="800000"/>
            <a:headEnd/>
            <a:tailEnd/>
          </a:ln>
        </p:spPr>
        <p:txBody>
          <a:bodyPr lIns="92805" tIns="46401" rIns="92805" bIns="46401" anchor="ctr"/>
          <a:lstStyle>
            <a:lvl1pPr marL="127000" indent="-127000"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spcBef>
                <a:spcPct val="0"/>
              </a:spcBef>
              <a:buFontTx/>
              <a:buNone/>
            </a:pPr>
            <a:r>
              <a:rPr lang="en-US" altLang="en-US" sz="1646" dirty="0">
                <a:latin typeface="Calibri" panose="020F0502020204030204" pitchFamily="34" charset="0"/>
              </a:rPr>
              <a:t>Dyslipidemia</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a:t>
            </a:r>
            <a:r>
              <a:rPr lang="en-US" altLang="en-US" sz="1464" b="0" dirty="0">
                <a:latin typeface="Calibri" panose="020F0502020204030204" pitchFamily="34" charset="0"/>
              </a:rPr>
              <a:t> HDL</a:t>
            </a:r>
          </a:p>
          <a:p>
            <a:pPr eaLnBrk="1" hangingPunct="1">
              <a:lnSpc>
                <a:spcPct val="85000"/>
              </a:lnSpc>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a:t>
            </a:r>
            <a:r>
              <a:rPr lang="en-US" altLang="en-US" sz="1464" b="0" dirty="0">
                <a:latin typeface="Calibri" panose="020F0502020204030204" pitchFamily="34" charset="0"/>
              </a:rPr>
              <a:t> small, dense LDL</a:t>
            </a:r>
          </a:p>
          <a:p>
            <a:pPr eaLnBrk="1" hangingPunct="1">
              <a:lnSpc>
                <a:spcPct val="85000"/>
              </a:lnSpc>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a:t>
            </a:r>
            <a:r>
              <a:rPr lang="en-US" altLang="en-US" sz="1464" b="0" dirty="0">
                <a:latin typeface="Calibri" panose="020F0502020204030204" pitchFamily="34" charset="0"/>
              </a:rPr>
              <a:t> APO B</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a:t>
            </a:r>
            <a:r>
              <a:rPr lang="en-US" altLang="en-US" sz="1464" b="0" dirty="0">
                <a:latin typeface="Calibri" panose="020F0502020204030204" pitchFamily="34" charset="0"/>
              </a:rPr>
              <a:t> triglycerides</a:t>
            </a:r>
          </a:p>
        </p:txBody>
      </p:sp>
      <p:sp>
        <p:nvSpPr>
          <p:cNvPr id="209940" name="Text Box 20">
            <a:extLst>
              <a:ext uri="{FF2B5EF4-FFF2-40B4-BE49-F238E27FC236}">
                <a16:creationId xmlns:a16="http://schemas.microsoft.com/office/drawing/2014/main" id="{0F27E9B1-B7D7-4D47-9875-4B2864F44C48}"/>
              </a:ext>
            </a:extLst>
          </p:cNvPr>
          <p:cNvSpPr txBox="1">
            <a:spLocks noChangeArrowheads="1"/>
          </p:cNvSpPr>
          <p:nvPr/>
        </p:nvSpPr>
        <p:spPr bwMode="auto">
          <a:xfrm>
            <a:off x="6050667" y="3178118"/>
            <a:ext cx="1539166" cy="1200293"/>
          </a:xfrm>
          <a:prstGeom prst="rect">
            <a:avLst/>
          </a:prstGeom>
          <a:solidFill>
            <a:schemeClr val="accent1"/>
          </a:solidFill>
          <a:ln w="9525">
            <a:solidFill>
              <a:schemeClr val="bg1"/>
            </a:solidFill>
            <a:miter lim="800000"/>
            <a:headEnd/>
            <a:tailEnd/>
          </a:ln>
        </p:spPr>
        <p:txBody>
          <a:bodyPr lIns="92805" tIns="46401" rIns="92805" bIns="46401" anchor="ctr">
            <a:spAutoFit/>
          </a:bodyPr>
          <a:lstStyle>
            <a:lvl1pPr marL="127000" indent="-127000"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lnSpc>
                <a:spcPct val="85000"/>
              </a:lnSpc>
              <a:spcBef>
                <a:spcPct val="0"/>
              </a:spcBef>
              <a:buFontTx/>
              <a:buNone/>
            </a:pPr>
            <a:r>
              <a:rPr lang="en-US" altLang="en-US" sz="1646" dirty="0">
                <a:latin typeface="Calibri" panose="020F0502020204030204" pitchFamily="34" charset="0"/>
              </a:rPr>
              <a:t>Endothelial</a:t>
            </a:r>
            <a:br>
              <a:rPr lang="en-US" altLang="en-US" sz="1646" dirty="0">
                <a:latin typeface="Calibri" panose="020F0502020204030204" pitchFamily="34" charset="0"/>
              </a:rPr>
            </a:br>
            <a:r>
              <a:rPr lang="en-US" altLang="en-US" sz="1646" dirty="0">
                <a:latin typeface="Calibri" panose="020F0502020204030204" pitchFamily="34" charset="0"/>
              </a:rPr>
              <a:t>Dysfunction</a:t>
            </a:r>
            <a:endParaRPr lang="en-US" altLang="en-US" sz="1464" dirty="0">
              <a:latin typeface="Calibri" panose="020F0502020204030204" pitchFamily="34" charset="0"/>
              <a:sym typeface="Wingdings 3" panose="05040102010807070707" pitchFamily="18" charset="2"/>
            </a:endParaRP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VCAM </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E-selectin</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NO</a:t>
            </a:r>
          </a:p>
        </p:txBody>
      </p:sp>
      <p:sp>
        <p:nvSpPr>
          <p:cNvPr id="209941" name="Text Box 21">
            <a:extLst>
              <a:ext uri="{FF2B5EF4-FFF2-40B4-BE49-F238E27FC236}">
                <a16:creationId xmlns:a16="http://schemas.microsoft.com/office/drawing/2014/main" id="{8F72B1B1-8542-4CF7-AB8E-1D5137217365}"/>
              </a:ext>
            </a:extLst>
          </p:cNvPr>
          <p:cNvSpPr txBox="1">
            <a:spLocks noChangeArrowheads="1"/>
          </p:cNvSpPr>
          <p:nvPr/>
        </p:nvSpPr>
        <p:spPr bwMode="auto">
          <a:xfrm>
            <a:off x="7684216" y="3995019"/>
            <a:ext cx="1665493" cy="974975"/>
          </a:xfrm>
          <a:prstGeom prst="rect">
            <a:avLst/>
          </a:prstGeom>
          <a:solidFill>
            <a:schemeClr val="accent1"/>
          </a:solidFill>
          <a:ln w="9525">
            <a:solidFill>
              <a:schemeClr val="bg1"/>
            </a:solidFill>
            <a:miter lim="800000"/>
            <a:headEnd/>
            <a:tailEnd/>
          </a:ln>
        </p:spPr>
        <p:txBody>
          <a:bodyPr lIns="92805" tIns="46401" rIns="92805" bIns="46401" anchor="ctr">
            <a:spAutoFit/>
          </a:bodyPr>
          <a:lstStyle>
            <a:lvl1pPr marL="127000" indent="-127000"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lnSpc>
                <a:spcPct val="85000"/>
              </a:lnSpc>
              <a:spcBef>
                <a:spcPct val="0"/>
              </a:spcBef>
              <a:buFontTx/>
              <a:buNone/>
            </a:pPr>
            <a:r>
              <a:rPr lang="en-US" altLang="en-US" sz="1646" dirty="0">
                <a:latin typeface="Calibri" panose="020F0502020204030204" pitchFamily="34" charset="0"/>
              </a:rPr>
              <a:t>Impaired</a:t>
            </a:r>
            <a:br>
              <a:rPr lang="en-US" altLang="en-US" sz="1646" dirty="0">
                <a:latin typeface="Calibri" panose="020F0502020204030204" pitchFamily="34" charset="0"/>
              </a:rPr>
            </a:br>
            <a:r>
              <a:rPr lang="en-US" altLang="en-US" sz="1646" dirty="0">
                <a:latin typeface="Calibri" panose="020F0502020204030204" pitchFamily="34" charset="0"/>
              </a:rPr>
              <a:t>Thrombolysis</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PAI-1</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tPA</a:t>
            </a:r>
          </a:p>
        </p:txBody>
      </p:sp>
      <p:sp>
        <p:nvSpPr>
          <p:cNvPr id="209942" name="Text Box 22">
            <a:extLst>
              <a:ext uri="{FF2B5EF4-FFF2-40B4-BE49-F238E27FC236}">
                <a16:creationId xmlns:a16="http://schemas.microsoft.com/office/drawing/2014/main" id="{28F92522-1B9D-41DD-A1DE-4FCF5D5B227D}"/>
              </a:ext>
            </a:extLst>
          </p:cNvPr>
          <p:cNvSpPr txBox="1">
            <a:spLocks noChangeArrowheads="1"/>
          </p:cNvSpPr>
          <p:nvPr/>
        </p:nvSpPr>
        <p:spPr bwMode="auto">
          <a:xfrm>
            <a:off x="9088342" y="2908868"/>
            <a:ext cx="1540618" cy="1022937"/>
          </a:xfrm>
          <a:prstGeom prst="rect">
            <a:avLst/>
          </a:prstGeom>
          <a:solidFill>
            <a:schemeClr val="accent1"/>
          </a:solidFill>
          <a:ln w="9525">
            <a:solidFill>
              <a:schemeClr val="bg1"/>
            </a:solidFill>
            <a:miter lim="800000"/>
            <a:headEnd/>
            <a:tailEnd/>
          </a:ln>
        </p:spPr>
        <p:txBody>
          <a:bodyPr lIns="92805" tIns="46401" rIns="92805" bIns="46401" anchor="ctr">
            <a:spAutoFit/>
          </a:bodyPr>
          <a:lstStyle>
            <a:lvl1pPr marL="127000" indent="-127000"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spcBef>
                <a:spcPct val="0"/>
              </a:spcBef>
              <a:buFontTx/>
              <a:buNone/>
            </a:pPr>
            <a:r>
              <a:rPr lang="en-US" altLang="en-US" sz="1646" dirty="0">
                <a:latin typeface="Calibri" panose="020F0502020204030204" pitchFamily="34" charset="0"/>
              </a:rPr>
              <a:t>Inflammation</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hs-CRP</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TNF α</a:t>
            </a:r>
          </a:p>
          <a:p>
            <a:pPr eaLnBrk="1" hangingPunct="1">
              <a:spcBef>
                <a:spcPct val="0"/>
              </a:spcBef>
              <a:buFont typeface="Wingdings" panose="05000000000000000000" pitchFamily="2" charset="2"/>
              <a:buChar char="§"/>
            </a:pPr>
            <a:r>
              <a:rPr lang="en-US" altLang="en-US" sz="1464" b="0" dirty="0">
                <a:latin typeface="Calibri" panose="020F0502020204030204" pitchFamily="34" charset="0"/>
                <a:sym typeface="Wingdings 3" panose="05040102010807070707" pitchFamily="18" charset="2"/>
              </a:rPr>
              <a:t> IL-6, 12, 1β</a:t>
            </a:r>
          </a:p>
        </p:txBody>
      </p:sp>
      <p:sp>
        <p:nvSpPr>
          <p:cNvPr id="209943" name="Text Box 23">
            <a:extLst>
              <a:ext uri="{FF2B5EF4-FFF2-40B4-BE49-F238E27FC236}">
                <a16:creationId xmlns:a16="http://schemas.microsoft.com/office/drawing/2014/main" id="{30C70DFE-A06F-4A3A-BD53-409862AE7849}"/>
              </a:ext>
            </a:extLst>
          </p:cNvPr>
          <p:cNvSpPr txBox="1">
            <a:spLocks noChangeArrowheads="1"/>
          </p:cNvSpPr>
          <p:nvPr/>
        </p:nvSpPr>
        <p:spPr bwMode="auto">
          <a:xfrm>
            <a:off x="4555063" y="1600200"/>
            <a:ext cx="3091400" cy="401485"/>
          </a:xfrm>
          <a:prstGeom prst="rect">
            <a:avLst/>
          </a:prstGeom>
          <a:solidFill>
            <a:schemeClr val="accent3"/>
          </a:solidFill>
          <a:ln w="9525">
            <a:solidFill>
              <a:schemeClr val="bg1"/>
            </a:solidFill>
            <a:miter lim="800000"/>
            <a:headEnd/>
            <a:tailEnd/>
          </a:ln>
        </p:spPr>
        <p:txBody>
          <a:bodyPr lIns="92805" tIns="46401" rIns="92805" bIns="46401">
            <a:spAutoFit/>
          </a:bodyPr>
          <a:lstStyle>
            <a:lvl1pPr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spcBef>
                <a:spcPct val="0"/>
              </a:spcBef>
              <a:buFontTx/>
              <a:buNone/>
            </a:pPr>
            <a:r>
              <a:rPr lang="en-US" altLang="en-US" sz="2000" dirty="0">
                <a:latin typeface="Calibri" panose="020F0502020204030204" pitchFamily="34" charset="0"/>
              </a:rPr>
              <a:t>Overweight/Obesity</a:t>
            </a:r>
          </a:p>
        </p:txBody>
      </p:sp>
      <p:sp>
        <p:nvSpPr>
          <p:cNvPr id="209944" name="Text Box 24">
            <a:extLst>
              <a:ext uri="{FF2B5EF4-FFF2-40B4-BE49-F238E27FC236}">
                <a16:creationId xmlns:a16="http://schemas.microsoft.com/office/drawing/2014/main" id="{1CD52B3F-AACE-4771-B34A-0FA603F4C05B}"/>
              </a:ext>
            </a:extLst>
          </p:cNvPr>
          <p:cNvSpPr txBox="1">
            <a:spLocks noChangeArrowheads="1"/>
          </p:cNvSpPr>
          <p:nvPr/>
        </p:nvSpPr>
        <p:spPr bwMode="auto">
          <a:xfrm>
            <a:off x="4537638" y="2394468"/>
            <a:ext cx="3060907" cy="401485"/>
          </a:xfrm>
          <a:prstGeom prst="rect">
            <a:avLst/>
          </a:prstGeom>
          <a:solidFill>
            <a:schemeClr val="accent4"/>
          </a:solidFill>
          <a:ln w="9525">
            <a:solidFill>
              <a:schemeClr val="bg1"/>
            </a:solidFill>
            <a:miter lim="800000"/>
            <a:headEnd/>
            <a:tailEnd/>
          </a:ln>
        </p:spPr>
        <p:txBody>
          <a:bodyPr lIns="92805" tIns="46401" rIns="92805" bIns="46401">
            <a:spAutoFit/>
          </a:bodyPr>
          <a:lstStyle>
            <a:lvl1pPr defTabSz="1016000">
              <a:spcBef>
                <a:spcPct val="20000"/>
              </a:spcBef>
              <a:buChar char="•"/>
              <a:defRPr sz="3200">
                <a:solidFill>
                  <a:schemeClr val="tx1"/>
                </a:solidFill>
                <a:latin typeface="Century Schoolbook" panose="02040604050505020304" pitchFamily="18" charset="0"/>
              </a:defRPr>
            </a:lvl1pPr>
            <a:lvl2pPr marL="742950" indent="-285750" defTabSz="1016000">
              <a:spcBef>
                <a:spcPct val="20000"/>
              </a:spcBef>
              <a:buChar char="–"/>
              <a:defRPr sz="2800">
                <a:solidFill>
                  <a:schemeClr val="tx1"/>
                </a:solidFill>
                <a:latin typeface="Century Schoolbook" panose="02040604050505020304" pitchFamily="18" charset="0"/>
              </a:defRPr>
            </a:lvl2pPr>
            <a:lvl3pPr marL="1143000" indent="-228600" defTabSz="1016000">
              <a:spcBef>
                <a:spcPct val="20000"/>
              </a:spcBef>
              <a:buChar char="•"/>
              <a:defRPr sz="2400">
                <a:solidFill>
                  <a:schemeClr val="tx1"/>
                </a:solidFill>
                <a:latin typeface="Century Schoolbook" panose="02040604050505020304" pitchFamily="18" charset="0"/>
              </a:defRPr>
            </a:lvl3pPr>
            <a:lvl4pPr marL="1600200" indent="-228600" defTabSz="1016000">
              <a:spcBef>
                <a:spcPct val="20000"/>
              </a:spcBef>
              <a:buChar char="–"/>
              <a:defRPr sz="2000">
                <a:solidFill>
                  <a:schemeClr val="tx1"/>
                </a:solidFill>
                <a:latin typeface="Century Schoolbook" panose="02040604050505020304" pitchFamily="18" charset="0"/>
              </a:defRPr>
            </a:lvl4pPr>
            <a:lvl5pPr marL="2057400" indent="-228600" defTabSz="1016000">
              <a:spcBef>
                <a:spcPct val="20000"/>
              </a:spcBef>
              <a:buChar char="•"/>
              <a:defRPr sz="2000">
                <a:solidFill>
                  <a:schemeClr val="tx1"/>
                </a:solidFill>
                <a:latin typeface="Century Schoolbook" panose="02040604050505020304" pitchFamily="18" charset="0"/>
              </a:defRPr>
            </a:lvl5pPr>
            <a:lvl6pPr marL="25146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6pPr>
            <a:lvl7pPr marL="29718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7pPr>
            <a:lvl8pPr marL="34290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8pPr>
            <a:lvl9pPr marL="3886200" indent="-228600" defTabSz="1016000" eaLnBrk="0" fontAlgn="base" hangingPunct="0">
              <a:spcBef>
                <a:spcPct val="20000"/>
              </a:spcBef>
              <a:spcAft>
                <a:spcPct val="0"/>
              </a:spcAft>
              <a:buChar char="•"/>
              <a:defRPr sz="2000">
                <a:solidFill>
                  <a:schemeClr val="tx1"/>
                </a:solidFill>
                <a:latin typeface="Century Schoolbook" panose="02040604050505020304" pitchFamily="18" charset="0"/>
              </a:defRPr>
            </a:lvl9pPr>
          </a:lstStyle>
          <a:p>
            <a:pPr algn="ctr" eaLnBrk="1" hangingPunct="1">
              <a:spcBef>
                <a:spcPct val="0"/>
              </a:spcBef>
              <a:buFontTx/>
              <a:buNone/>
            </a:pPr>
            <a:r>
              <a:rPr lang="en-US" altLang="en-US" sz="2000" dirty="0">
                <a:latin typeface="Calibri" panose="020F0502020204030204" pitchFamily="34" charset="0"/>
              </a:rPr>
              <a:t>Insulin resistance</a:t>
            </a:r>
          </a:p>
        </p:txBody>
      </p:sp>
      <p:sp>
        <p:nvSpPr>
          <p:cNvPr id="209945" name="Line 25">
            <a:extLst>
              <a:ext uri="{FF2B5EF4-FFF2-40B4-BE49-F238E27FC236}">
                <a16:creationId xmlns:a16="http://schemas.microsoft.com/office/drawing/2014/main" id="{9B6EECC6-178B-4CFF-90A0-DCFDEC24E8FA}"/>
              </a:ext>
            </a:extLst>
          </p:cNvPr>
          <p:cNvSpPr>
            <a:spLocks noChangeShapeType="1"/>
          </p:cNvSpPr>
          <p:nvPr/>
        </p:nvSpPr>
        <p:spPr bwMode="auto">
          <a:xfrm flipH="1">
            <a:off x="6123269" y="2019841"/>
            <a:ext cx="0" cy="371723"/>
          </a:xfrm>
          <a:prstGeom prst="line">
            <a:avLst/>
          </a:prstGeom>
          <a:noFill/>
          <a:ln w="63500">
            <a:solidFill>
              <a:srgbClr val="FFFFFF"/>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3204122" name="Text Box 26">
            <a:extLst>
              <a:ext uri="{FF2B5EF4-FFF2-40B4-BE49-F238E27FC236}">
                <a16:creationId xmlns:a16="http://schemas.microsoft.com/office/drawing/2014/main" id="{4B1E450E-FE70-4626-9CD0-557A79E21E79}"/>
              </a:ext>
            </a:extLst>
          </p:cNvPr>
          <p:cNvSpPr txBox="1">
            <a:spLocks noChangeArrowheads="1"/>
          </p:cNvSpPr>
          <p:nvPr/>
        </p:nvSpPr>
        <p:spPr bwMode="auto">
          <a:xfrm>
            <a:off x="2941228" y="1715833"/>
            <a:ext cx="1011366" cy="370707"/>
          </a:xfrm>
          <a:prstGeom prst="rect">
            <a:avLst/>
          </a:prstGeom>
          <a:noFill/>
          <a:ln w="38100">
            <a:noFill/>
            <a:miter lim="800000"/>
            <a:headEnd type="none" w="lg" len="lg"/>
            <a:tailEnd type="none" w="lg" len="lg"/>
          </a:ln>
        </p:spPr>
        <p:txBody>
          <a:bodyPr wrap="none" lIns="92805" tIns="46401" rIns="92805" bIns="46401">
            <a:spAutoFit/>
          </a:bodyPr>
          <a:lstStyle/>
          <a:p>
            <a:pPr algn="ctr" defTabSz="927905" eaLnBrk="1" hangingPunct="1">
              <a:defRPr/>
            </a:pPr>
            <a:r>
              <a:rPr lang="en-US" dirty="0">
                <a:solidFill>
                  <a:schemeClr val="bg1"/>
                </a:solidFill>
                <a:latin typeface="Calibri" panose="020F0502020204030204" pitchFamily="34" charset="0"/>
                <a:ea typeface="ＭＳ Ｐゴシック" pitchFamily="34" charset="-128"/>
              </a:rPr>
              <a:t>Genetics</a:t>
            </a:r>
          </a:p>
        </p:txBody>
      </p:sp>
      <p:sp>
        <p:nvSpPr>
          <p:cNvPr id="3204123" name="Text Box 27">
            <a:extLst>
              <a:ext uri="{FF2B5EF4-FFF2-40B4-BE49-F238E27FC236}">
                <a16:creationId xmlns:a16="http://schemas.microsoft.com/office/drawing/2014/main" id="{974D818C-21F3-4921-8EF6-039D89C68EA6}"/>
              </a:ext>
            </a:extLst>
          </p:cNvPr>
          <p:cNvSpPr txBox="1">
            <a:spLocks noChangeArrowheads="1"/>
          </p:cNvSpPr>
          <p:nvPr/>
        </p:nvSpPr>
        <p:spPr bwMode="auto">
          <a:xfrm>
            <a:off x="8562980" y="1713460"/>
            <a:ext cx="1545871" cy="370707"/>
          </a:xfrm>
          <a:prstGeom prst="rect">
            <a:avLst/>
          </a:prstGeom>
          <a:noFill/>
          <a:ln w="38100">
            <a:noFill/>
            <a:miter lim="800000"/>
            <a:headEnd type="none" w="lg" len="lg"/>
            <a:tailEnd type="none" w="lg" len="lg"/>
          </a:ln>
        </p:spPr>
        <p:txBody>
          <a:bodyPr wrap="none" lIns="92805" tIns="46401" rIns="92805" bIns="46401">
            <a:spAutoFit/>
          </a:bodyPr>
          <a:lstStyle/>
          <a:p>
            <a:pPr algn="ctr" defTabSz="927905" eaLnBrk="1" hangingPunct="1">
              <a:defRPr/>
            </a:pPr>
            <a:r>
              <a:rPr lang="en-US" dirty="0">
                <a:solidFill>
                  <a:schemeClr val="bg1"/>
                </a:solidFill>
                <a:latin typeface="Calibri" panose="020F0502020204030204" pitchFamily="34" charset="0"/>
                <a:ea typeface="ＭＳ Ｐゴシック" pitchFamily="34" charset="-128"/>
              </a:rPr>
              <a:t>Age, Inactivity</a:t>
            </a:r>
          </a:p>
        </p:txBody>
      </p:sp>
      <p:sp>
        <p:nvSpPr>
          <p:cNvPr id="3204124" name="Text Box 28">
            <a:extLst>
              <a:ext uri="{FF2B5EF4-FFF2-40B4-BE49-F238E27FC236}">
                <a16:creationId xmlns:a16="http://schemas.microsoft.com/office/drawing/2014/main" id="{D8F15586-82A6-4F3C-ABA9-F8C429E0F362}"/>
              </a:ext>
            </a:extLst>
          </p:cNvPr>
          <p:cNvSpPr txBox="1">
            <a:spLocks noChangeArrowheads="1"/>
          </p:cNvSpPr>
          <p:nvPr/>
        </p:nvSpPr>
        <p:spPr bwMode="auto">
          <a:xfrm>
            <a:off x="3031256" y="5676086"/>
            <a:ext cx="1006558" cy="370707"/>
          </a:xfrm>
          <a:prstGeom prst="rect">
            <a:avLst/>
          </a:prstGeom>
          <a:noFill/>
          <a:ln w="38100">
            <a:noFill/>
            <a:miter lim="800000"/>
            <a:headEnd type="none" w="lg" len="lg"/>
            <a:tailEnd type="none" w="lg" len="lg"/>
          </a:ln>
        </p:spPr>
        <p:txBody>
          <a:bodyPr wrap="none" lIns="92805" tIns="46401" rIns="92805" bIns="46401">
            <a:spAutoFit/>
          </a:bodyPr>
          <a:lstStyle/>
          <a:p>
            <a:pPr algn="ctr" defTabSz="927905" eaLnBrk="1" hangingPunct="1">
              <a:defRPr/>
            </a:pPr>
            <a:r>
              <a:rPr lang="en-US" dirty="0">
                <a:solidFill>
                  <a:schemeClr val="bg1"/>
                </a:solidFill>
                <a:latin typeface="Calibri" panose="020F0502020204030204" pitchFamily="34" charset="0"/>
                <a:ea typeface="ＭＳ Ｐゴシック" pitchFamily="34" charset="-128"/>
              </a:rPr>
              <a:t>Smoking</a:t>
            </a:r>
          </a:p>
        </p:txBody>
      </p:sp>
      <p:sp>
        <p:nvSpPr>
          <p:cNvPr id="3204125" name="Text Box 29">
            <a:extLst>
              <a:ext uri="{FF2B5EF4-FFF2-40B4-BE49-F238E27FC236}">
                <a16:creationId xmlns:a16="http://schemas.microsoft.com/office/drawing/2014/main" id="{4E2CFA54-2D8C-454A-BA52-A4C399B80124}"/>
              </a:ext>
            </a:extLst>
          </p:cNvPr>
          <p:cNvSpPr txBox="1">
            <a:spLocks noChangeArrowheads="1"/>
          </p:cNvSpPr>
          <p:nvPr/>
        </p:nvSpPr>
        <p:spPr bwMode="auto">
          <a:xfrm>
            <a:off x="8281134" y="5600433"/>
            <a:ext cx="1614416" cy="647706"/>
          </a:xfrm>
          <a:prstGeom prst="rect">
            <a:avLst/>
          </a:prstGeom>
          <a:noFill/>
          <a:ln w="38100">
            <a:noFill/>
            <a:miter lim="800000"/>
            <a:headEnd type="none" w="lg" len="lg"/>
            <a:tailEnd type="none" w="lg" len="lg"/>
          </a:ln>
        </p:spPr>
        <p:txBody>
          <a:bodyPr wrap="none" lIns="92805" tIns="46401" rIns="92805" bIns="46401">
            <a:spAutoFit/>
          </a:bodyPr>
          <a:lstStyle/>
          <a:p>
            <a:pPr algn="ctr" defTabSz="927905" eaLnBrk="1" hangingPunct="1">
              <a:defRPr/>
            </a:pPr>
            <a:r>
              <a:rPr lang="en-US" b="1" dirty="0">
                <a:solidFill>
                  <a:schemeClr val="bg1"/>
                </a:solidFill>
                <a:latin typeface="Calibri" panose="020F0502020204030204" pitchFamily="34" charset="0"/>
                <a:ea typeface="ＭＳ Ｐゴシック" pitchFamily="34" charset="-128"/>
              </a:rPr>
              <a:t>Age, Race, Sex,</a:t>
            </a:r>
          </a:p>
          <a:p>
            <a:pPr algn="ctr" defTabSz="927905" eaLnBrk="1" hangingPunct="1">
              <a:defRPr/>
            </a:pPr>
            <a:r>
              <a:rPr lang="en-US" b="1" dirty="0">
                <a:solidFill>
                  <a:schemeClr val="bg1"/>
                </a:solidFill>
                <a:latin typeface="Calibri" panose="020F0502020204030204" pitchFamily="34" charset="0"/>
                <a:ea typeface="ＭＳ Ｐゴシック" pitchFamily="34" charset="-128"/>
              </a:rPr>
              <a:t>Family History</a:t>
            </a:r>
          </a:p>
        </p:txBody>
      </p:sp>
      <p:sp>
        <p:nvSpPr>
          <p:cNvPr id="209950" name="Line 30">
            <a:extLst>
              <a:ext uri="{FF2B5EF4-FFF2-40B4-BE49-F238E27FC236}">
                <a16:creationId xmlns:a16="http://schemas.microsoft.com/office/drawing/2014/main" id="{630E8D6B-F41E-44E9-B596-CF44A66B92D3}"/>
              </a:ext>
            </a:extLst>
          </p:cNvPr>
          <p:cNvSpPr>
            <a:spLocks noChangeShapeType="1"/>
          </p:cNvSpPr>
          <p:nvPr/>
        </p:nvSpPr>
        <p:spPr bwMode="auto">
          <a:xfrm>
            <a:off x="4004739" y="2028553"/>
            <a:ext cx="496599" cy="316545"/>
          </a:xfrm>
          <a:prstGeom prst="line">
            <a:avLst/>
          </a:prstGeom>
          <a:noFill/>
          <a:ln w="63500">
            <a:solidFill>
              <a:srgbClr val="FFFFFF"/>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209951" name="Line 31">
            <a:extLst>
              <a:ext uri="{FF2B5EF4-FFF2-40B4-BE49-F238E27FC236}">
                <a16:creationId xmlns:a16="http://schemas.microsoft.com/office/drawing/2014/main" id="{CF678D65-8E1A-4A1A-9738-47D278D2D4DE}"/>
              </a:ext>
            </a:extLst>
          </p:cNvPr>
          <p:cNvSpPr>
            <a:spLocks noChangeShapeType="1"/>
          </p:cNvSpPr>
          <p:nvPr/>
        </p:nvSpPr>
        <p:spPr bwMode="auto">
          <a:xfrm flipH="1">
            <a:off x="7729229" y="2002416"/>
            <a:ext cx="627283" cy="267176"/>
          </a:xfrm>
          <a:prstGeom prst="line">
            <a:avLst/>
          </a:prstGeom>
          <a:noFill/>
          <a:ln w="63500">
            <a:solidFill>
              <a:srgbClr val="FFFFFF"/>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209952" name="Line 32">
            <a:extLst>
              <a:ext uri="{FF2B5EF4-FFF2-40B4-BE49-F238E27FC236}">
                <a16:creationId xmlns:a16="http://schemas.microsoft.com/office/drawing/2014/main" id="{CB37D6BA-BA8D-4754-A7EB-BC8E526DA240}"/>
              </a:ext>
            </a:extLst>
          </p:cNvPr>
          <p:cNvSpPr>
            <a:spLocks noChangeShapeType="1"/>
          </p:cNvSpPr>
          <p:nvPr/>
        </p:nvSpPr>
        <p:spPr bwMode="auto">
          <a:xfrm flipV="1">
            <a:off x="4037814" y="5700607"/>
            <a:ext cx="766679" cy="139396"/>
          </a:xfrm>
          <a:prstGeom prst="line">
            <a:avLst/>
          </a:prstGeom>
          <a:noFill/>
          <a:ln w="28575">
            <a:solidFill>
              <a:schemeClr val="bg1"/>
            </a:solidFill>
            <a:round/>
            <a:headEnd type="none" w="sm" len="sm"/>
            <a:tailEnd type="triangle" w="med" len="med"/>
          </a:ln>
          <a:extLst>
            <a:ext uri="{909E8E84-426E-40DD-AFC4-6F175D3DCCD1}">
              <a14:hiddenFill xmlns:a14="http://schemas.microsoft.com/office/drawing/2010/main">
                <a:noFill/>
              </a14:hiddenFill>
            </a:ext>
          </a:extLst>
        </p:spPr>
        <p:txBody>
          <a:bodyPr wrap="none" lIns="83510" tIns="41755" rIns="83510" bIns="41755" anchor="ctr"/>
          <a:lstStyle/>
          <a:p>
            <a:endParaRPr lang="en-US" dirty="0">
              <a:latin typeface="Calibri" panose="020F0502020204030204" pitchFamily="34" charset="0"/>
            </a:endParaRPr>
          </a:p>
        </p:txBody>
      </p:sp>
      <p:sp>
        <p:nvSpPr>
          <p:cNvPr id="209953" name="Line 33">
            <a:extLst>
              <a:ext uri="{FF2B5EF4-FFF2-40B4-BE49-F238E27FC236}">
                <a16:creationId xmlns:a16="http://schemas.microsoft.com/office/drawing/2014/main" id="{289D0145-2318-45B4-9931-D2A8A02B3317}"/>
              </a:ext>
            </a:extLst>
          </p:cNvPr>
          <p:cNvSpPr>
            <a:spLocks noChangeShapeType="1"/>
          </p:cNvSpPr>
          <p:nvPr/>
        </p:nvSpPr>
        <p:spPr bwMode="auto">
          <a:xfrm flipH="1" flipV="1">
            <a:off x="7623231" y="5700607"/>
            <a:ext cx="627283" cy="209094"/>
          </a:xfrm>
          <a:prstGeom prst="line">
            <a:avLst/>
          </a:prstGeom>
          <a:noFill/>
          <a:ln w="28575">
            <a:solidFill>
              <a:schemeClr val="bg1"/>
            </a:solidFill>
            <a:round/>
            <a:headEnd type="none" w="sm" len="sm"/>
            <a:tailEnd type="triangle" w="med" len="med"/>
          </a:ln>
          <a:extLst>
            <a:ext uri="{909E8E84-426E-40DD-AFC4-6F175D3DCCD1}">
              <a14:hiddenFill xmlns:a14="http://schemas.microsoft.com/office/drawing/2010/main">
                <a:noFill/>
              </a14:hiddenFill>
            </a:ext>
          </a:extLst>
        </p:spPr>
        <p:txBody>
          <a:bodyPr wrap="none" lIns="83510" tIns="41755" rIns="83510" bIns="41755" anchor="ctr"/>
          <a:lstStyle/>
          <a:p>
            <a:endParaRPr lang="en-US" dirty="0">
              <a:latin typeface="Calibri" panose="020F0502020204030204" pitchFamily="34" charset="0"/>
            </a:endParaRPr>
          </a:p>
        </p:txBody>
      </p:sp>
      <p:grpSp>
        <p:nvGrpSpPr>
          <p:cNvPr id="34" name="Group 1">
            <a:extLst>
              <a:ext uri="{FF2B5EF4-FFF2-40B4-BE49-F238E27FC236}">
                <a16:creationId xmlns:a16="http://schemas.microsoft.com/office/drawing/2014/main" id="{71673647-A6FB-43BE-A4BA-4692533EE764}"/>
              </a:ext>
            </a:extLst>
          </p:cNvPr>
          <p:cNvGrpSpPr>
            <a:grpSpLocks/>
          </p:cNvGrpSpPr>
          <p:nvPr/>
        </p:nvGrpSpPr>
        <p:grpSpPr bwMode="auto">
          <a:xfrm>
            <a:off x="9392911" y="6213768"/>
            <a:ext cx="2488502" cy="449064"/>
            <a:chOff x="9602074" y="3550251"/>
            <a:chExt cx="2488502" cy="449257"/>
          </a:xfrm>
        </p:grpSpPr>
        <p:pic>
          <p:nvPicPr>
            <p:cNvPr id="35" name="Picture 34">
              <a:extLst>
                <a:ext uri="{FF2B5EF4-FFF2-40B4-BE49-F238E27FC236}">
                  <a16:creationId xmlns:a16="http://schemas.microsoft.com/office/drawing/2014/main" id="{73EEC33B-0458-414B-A20F-3A5BD40C5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6" name="Rectangle 8">
              <a:extLst>
                <a:ext uri="{FF2B5EF4-FFF2-40B4-BE49-F238E27FC236}">
                  <a16:creationId xmlns:a16="http://schemas.microsoft.com/office/drawing/2014/main" id="{87431CC5-8665-43EA-8EFD-CF3EBB19367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7" name="Line 16">
            <a:extLst>
              <a:ext uri="{FF2B5EF4-FFF2-40B4-BE49-F238E27FC236}">
                <a16:creationId xmlns:a16="http://schemas.microsoft.com/office/drawing/2014/main" id="{6A4FAA3E-22DB-48F9-A177-F12DEF08314D}"/>
              </a:ext>
            </a:extLst>
          </p:cNvPr>
          <p:cNvSpPr>
            <a:spLocks noChangeShapeType="1"/>
          </p:cNvSpPr>
          <p:nvPr/>
        </p:nvSpPr>
        <p:spPr bwMode="auto">
          <a:xfrm>
            <a:off x="6050667" y="1999521"/>
            <a:ext cx="0" cy="35676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39" name="Line 30">
            <a:extLst>
              <a:ext uri="{FF2B5EF4-FFF2-40B4-BE49-F238E27FC236}">
                <a16:creationId xmlns:a16="http://schemas.microsoft.com/office/drawing/2014/main" id="{CE99DB68-32E5-46B9-8007-26ED53833939}"/>
              </a:ext>
            </a:extLst>
          </p:cNvPr>
          <p:cNvSpPr>
            <a:spLocks noChangeShapeType="1"/>
          </p:cNvSpPr>
          <p:nvPr/>
        </p:nvSpPr>
        <p:spPr bwMode="auto">
          <a:xfrm>
            <a:off x="3975344" y="1984566"/>
            <a:ext cx="527250" cy="371723"/>
          </a:xfrm>
          <a:prstGeom prst="line">
            <a:avLst/>
          </a:prstGeom>
          <a:noFill/>
          <a:ln w="28575">
            <a:solidFill>
              <a:schemeClr val="accent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p>
        </p:txBody>
      </p:sp>
      <p:sp>
        <p:nvSpPr>
          <p:cNvPr id="40" name="Line 31">
            <a:extLst>
              <a:ext uri="{FF2B5EF4-FFF2-40B4-BE49-F238E27FC236}">
                <a16:creationId xmlns:a16="http://schemas.microsoft.com/office/drawing/2014/main" id="{B92F205D-F261-4F3A-932C-1B40E6946C33}"/>
              </a:ext>
            </a:extLst>
          </p:cNvPr>
          <p:cNvSpPr>
            <a:spLocks noChangeShapeType="1"/>
          </p:cNvSpPr>
          <p:nvPr/>
        </p:nvSpPr>
        <p:spPr bwMode="auto">
          <a:xfrm flipH="1">
            <a:off x="7637501" y="2000748"/>
            <a:ext cx="925451" cy="371723"/>
          </a:xfrm>
          <a:prstGeom prst="line">
            <a:avLst/>
          </a:prstGeom>
          <a:noFill/>
          <a:ln w="28575">
            <a:solidFill>
              <a:schemeClr val="accent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p>
        </p:txBody>
      </p:sp>
      <p:sp>
        <p:nvSpPr>
          <p:cNvPr id="41" name="Freeform 11">
            <a:extLst>
              <a:ext uri="{FF2B5EF4-FFF2-40B4-BE49-F238E27FC236}">
                <a16:creationId xmlns:a16="http://schemas.microsoft.com/office/drawing/2014/main" id="{AF931600-D3F7-493E-8BAC-75A8EF472BD4}"/>
              </a:ext>
            </a:extLst>
          </p:cNvPr>
          <p:cNvSpPr>
            <a:spLocks/>
          </p:cNvSpPr>
          <p:nvPr/>
        </p:nvSpPr>
        <p:spPr bwMode="auto">
          <a:xfrm rot="16200000" flipH="1">
            <a:off x="8556394" y="1541677"/>
            <a:ext cx="356750" cy="2289872"/>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p>
        </p:txBody>
      </p:sp>
      <p:sp>
        <p:nvSpPr>
          <p:cNvPr id="42" name="Freeform 12">
            <a:extLst>
              <a:ext uri="{FF2B5EF4-FFF2-40B4-BE49-F238E27FC236}">
                <a16:creationId xmlns:a16="http://schemas.microsoft.com/office/drawing/2014/main" id="{C84AA6B1-DDC3-4599-ADFB-8504DDF6E5FE}"/>
              </a:ext>
            </a:extLst>
          </p:cNvPr>
          <p:cNvSpPr>
            <a:spLocks/>
          </p:cNvSpPr>
          <p:nvPr/>
        </p:nvSpPr>
        <p:spPr bwMode="auto">
          <a:xfrm rot="16200000" flipH="1">
            <a:off x="7363759" y="2864994"/>
            <a:ext cx="1303046" cy="850897"/>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p>
        </p:txBody>
      </p:sp>
      <p:sp>
        <p:nvSpPr>
          <p:cNvPr id="43" name="Line 16">
            <a:extLst>
              <a:ext uri="{FF2B5EF4-FFF2-40B4-BE49-F238E27FC236}">
                <a16:creationId xmlns:a16="http://schemas.microsoft.com/office/drawing/2014/main" id="{AD895CBF-EE85-41F5-9B4E-69CA314B7673}"/>
              </a:ext>
            </a:extLst>
          </p:cNvPr>
          <p:cNvSpPr>
            <a:spLocks noChangeShapeType="1"/>
          </p:cNvSpPr>
          <p:nvPr/>
        </p:nvSpPr>
        <p:spPr bwMode="auto">
          <a:xfrm>
            <a:off x="6665681" y="2790888"/>
            <a:ext cx="0" cy="3567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44" name="Line 16">
            <a:extLst>
              <a:ext uri="{FF2B5EF4-FFF2-40B4-BE49-F238E27FC236}">
                <a16:creationId xmlns:a16="http://schemas.microsoft.com/office/drawing/2014/main" id="{CECBB66E-586C-4740-923A-392789BD947C}"/>
              </a:ext>
            </a:extLst>
          </p:cNvPr>
          <p:cNvSpPr>
            <a:spLocks noChangeShapeType="1"/>
          </p:cNvSpPr>
          <p:nvPr/>
        </p:nvSpPr>
        <p:spPr bwMode="auto">
          <a:xfrm>
            <a:off x="5485063" y="2794615"/>
            <a:ext cx="0" cy="39847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
        <p:nvSpPr>
          <p:cNvPr id="47" name="Freeform 9">
            <a:extLst>
              <a:ext uri="{FF2B5EF4-FFF2-40B4-BE49-F238E27FC236}">
                <a16:creationId xmlns:a16="http://schemas.microsoft.com/office/drawing/2014/main" id="{4C8AF5A9-FDDA-49AE-AA37-0913FCD38D90}"/>
              </a:ext>
            </a:extLst>
          </p:cNvPr>
          <p:cNvSpPr>
            <a:spLocks/>
          </p:cNvSpPr>
          <p:nvPr/>
        </p:nvSpPr>
        <p:spPr bwMode="auto">
          <a:xfrm rot="5400000">
            <a:off x="3486582" y="1813936"/>
            <a:ext cx="356751" cy="1745354"/>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p>
        </p:txBody>
      </p:sp>
      <p:sp>
        <p:nvSpPr>
          <p:cNvPr id="48" name="Freeform 10">
            <a:extLst>
              <a:ext uri="{FF2B5EF4-FFF2-40B4-BE49-F238E27FC236}">
                <a16:creationId xmlns:a16="http://schemas.microsoft.com/office/drawing/2014/main" id="{B1340B18-E3F9-4AA8-B38D-C02698F8307C}"/>
              </a:ext>
            </a:extLst>
          </p:cNvPr>
          <p:cNvSpPr>
            <a:spLocks/>
          </p:cNvSpPr>
          <p:nvPr/>
        </p:nvSpPr>
        <p:spPr bwMode="auto">
          <a:xfrm rot="5400000">
            <a:off x="3659266" y="2850805"/>
            <a:ext cx="1103315" cy="659230"/>
          </a:xfrm>
          <a:custGeom>
            <a:avLst/>
            <a:gdLst>
              <a:gd name="T0" fmla="*/ 0 w 1126"/>
              <a:gd name="T1" fmla="*/ 0 h 1169"/>
              <a:gd name="T2" fmla="*/ 0 w 1126"/>
              <a:gd name="T3" fmla="*/ 2147483646 h 1169"/>
              <a:gd name="T4" fmla="*/ 2147483646 w 1126"/>
              <a:gd name="T5" fmla="*/ 2147483646 h 1169"/>
              <a:gd name="T6" fmla="*/ 0 60000 65536"/>
              <a:gd name="T7" fmla="*/ 0 60000 65536"/>
              <a:gd name="T8" fmla="*/ 0 60000 65536"/>
              <a:gd name="T9" fmla="*/ 0 w 1126"/>
              <a:gd name="T10" fmla="*/ 0 h 1169"/>
              <a:gd name="T11" fmla="*/ 1126 w 1126"/>
              <a:gd name="T12" fmla="*/ 1169 h 1169"/>
            </a:gdLst>
            <a:ahLst/>
            <a:cxnLst>
              <a:cxn ang="T6">
                <a:pos x="T0" y="T1"/>
              </a:cxn>
              <a:cxn ang="T7">
                <a:pos x="T2" y="T3"/>
              </a:cxn>
              <a:cxn ang="T8">
                <a:pos x="T4" y="T5"/>
              </a:cxn>
            </a:cxnLst>
            <a:rect l="T9" t="T10" r="T11" b="T12"/>
            <a:pathLst>
              <a:path w="1126" h="1169">
                <a:moveTo>
                  <a:pt x="0" y="0"/>
                </a:moveTo>
                <a:lnTo>
                  <a:pt x="0" y="1169"/>
                </a:lnTo>
                <a:lnTo>
                  <a:pt x="1126" y="1169"/>
                </a:lnTo>
              </a:path>
            </a:pathLst>
          </a:custGeom>
          <a:noFill/>
          <a:ln w="28575">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83510" tIns="41755" rIns="83510" bIns="41755"/>
          <a:lstStyle/>
          <a:p>
            <a:endParaRPr lang="en-US" dirty="0"/>
          </a:p>
        </p:txBody>
      </p:sp>
      <p:sp>
        <p:nvSpPr>
          <p:cNvPr id="49" name="Line 16">
            <a:extLst>
              <a:ext uri="{FF2B5EF4-FFF2-40B4-BE49-F238E27FC236}">
                <a16:creationId xmlns:a16="http://schemas.microsoft.com/office/drawing/2014/main" id="{FD2D2683-6EE1-4B0F-A445-4726BC8BAAB8}"/>
              </a:ext>
            </a:extLst>
          </p:cNvPr>
          <p:cNvSpPr>
            <a:spLocks noChangeShapeType="1"/>
          </p:cNvSpPr>
          <p:nvPr/>
        </p:nvSpPr>
        <p:spPr bwMode="auto">
          <a:xfrm>
            <a:off x="5489473" y="3559418"/>
            <a:ext cx="0" cy="169057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lIns="83510" tIns="41755" rIns="83510" bIns="41755"/>
          <a:lstStyle/>
          <a:p>
            <a:endParaRPr lang="en-US" dirty="0">
              <a:latin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1" name="Title 2">
            <a:extLst>
              <a:ext uri="{FF2B5EF4-FFF2-40B4-BE49-F238E27FC236}">
                <a16:creationId xmlns:a16="http://schemas.microsoft.com/office/drawing/2014/main" id="{A7BC5B7A-A278-4C8E-9700-08107C369A43}"/>
              </a:ext>
            </a:extLst>
          </p:cNvPr>
          <p:cNvSpPr>
            <a:spLocks noGrp="1" noChangeArrowheads="1"/>
          </p:cNvSpPr>
          <p:nvPr>
            <p:ph type="title"/>
          </p:nvPr>
        </p:nvSpPr>
        <p:spPr/>
        <p:txBody>
          <a:bodyPr/>
          <a:lstStyle/>
          <a:p>
            <a:pPr>
              <a:spcBef>
                <a:spcPct val="20000"/>
              </a:spcBef>
            </a:pPr>
            <a:r>
              <a:rPr lang="en-US" altLang="ko-KR" dirty="0">
                <a:ea typeface="Gulim" panose="020B0600000101010101" pitchFamily="34" charset="-127"/>
                <a:cs typeface="Arial" panose="020B0604020202020204" pitchFamily="34" charset="0"/>
              </a:rPr>
              <a:t>The Effectiveness Pyramid</a:t>
            </a:r>
          </a:p>
        </p:txBody>
      </p:sp>
      <p:sp>
        <p:nvSpPr>
          <p:cNvPr id="165903" name="Title 2">
            <a:extLst>
              <a:ext uri="{FF2B5EF4-FFF2-40B4-BE49-F238E27FC236}">
                <a16:creationId xmlns:a16="http://schemas.microsoft.com/office/drawing/2014/main" id="{5A2B0533-C06B-4147-8662-430E3F3C5457}"/>
              </a:ext>
            </a:extLst>
          </p:cNvPr>
          <p:cNvSpPr>
            <a:spLocks/>
          </p:cNvSpPr>
          <p:nvPr/>
        </p:nvSpPr>
        <p:spPr bwMode="auto">
          <a:xfrm>
            <a:off x="3767011" y="1481402"/>
            <a:ext cx="4678508" cy="42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005" tIns="42003" rIns="84005" bIns="42003" anchor="ct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buFontTx/>
              <a:buNone/>
            </a:pPr>
            <a:r>
              <a:rPr lang="en-US" altLang="ko-KR" sz="2400" dirty="0">
                <a:latin typeface="Calibri" panose="020F0502020204030204" pitchFamily="34" charset="0"/>
                <a:ea typeface="Gulim" panose="020B0600000101010101" pitchFamily="34" charset="-127"/>
              </a:rPr>
              <a:t>Medication</a:t>
            </a:r>
            <a:endParaRPr lang="en-US" altLang="ko-KR" sz="1400" dirty="0">
              <a:latin typeface="Calibri" panose="020F0502020204030204" pitchFamily="34" charset="0"/>
              <a:ea typeface="Gulim" panose="020B0600000101010101" pitchFamily="34" charset="-127"/>
            </a:endParaRPr>
          </a:p>
        </p:txBody>
      </p:sp>
      <p:sp>
        <p:nvSpPr>
          <p:cNvPr id="165904" name="Title 2">
            <a:extLst>
              <a:ext uri="{FF2B5EF4-FFF2-40B4-BE49-F238E27FC236}">
                <a16:creationId xmlns:a16="http://schemas.microsoft.com/office/drawing/2014/main" id="{A0A7F195-8F58-46CA-A24B-00DAE4A12098}"/>
              </a:ext>
            </a:extLst>
          </p:cNvPr>
          <p:cNvSpPr>
            <a:spLocks/>
          </p:cNvSpPr>
          <p:nvPr/>
        </p:nvSpPr>
        <p:spPr bwMode="auto">
          <a:xfrm>
            <a:off x="1628739" y="3914541"/>
            <a:ext cx="2704220" cy="5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005" tIns="42003" rIns="84005" bIns="42003" anchor="ct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buFontTx/>
              <a:buNone/>
            </a:pPr>
            <a:r>
              <a:rPr lang="en-US" altLang="ko-KR" sz="2400" dirty="0">
                <a:latin typeface="Calibri" panose="020F0502020204030204" pitchFamily="34" charset="0"/>
                <a:ea typeface="Gulim" panose="020B0600000101010101" pitchFamily="34" charset="-127"/>
              </a:rPr>
              <a:t>Psycho-Education</a:t>
            </a:r>
            <a:endParaRPr lang="en-US" altLang="ko-KR" sz="1400" dirty="0">
              <a:latin typeface="Calibri" panose="020F0502020204030204" pitchFamily="34" charset="0"/>
              <a:ea typeface="Gulim" panose="020B0600000101010101" pitchFamily="34" charset="-127"/>
            </a:endParaRPr>
          </a:p>
        </p:txBody>
      </p:sp>
      <p:sp>
        <p:nvSpPr>
          <p:cNvPr id="165905" name="Title 2">
            <a:extLst>
              <a:ext uri="{FF2B5EF4-FFF2-40B4-BE49-F238E27FC236}">
                <a16:creationId xmlns:a16="http://schemas.microsoft.com/office/drawing/2014/main" id="{1F16F557-D371-4133-9207-8B8A88757B5B}"/>
              </a:ext>
            </a:extLst>
          </p:cNvPr>
          <p:cNvSpPr>
            <a:spLocks/>
          </p:cNvSpPr>
          <p:nvPr/>
        </p:nvSpPr>
        <p:spPr bwMode="auto">
          <a:xfrm>
            <a:off x="7805598" y="3945812"/>
            <a:ext cx="2704220" cy="428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4005" tIns="42003" rIns="84005" bIns="42003" anchor="ct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buFontTx/>
              <a:buNone/>
            </a:pPr>
            <a:r>
              <a:rPr lang="en-US" altLang="ko-KR" sz="2400" dirty="0">
                <a:latin typeface="Calibri" panose="020F0502020204030204" pitchFamily="34" charset="0"/>
                <a:ea typeface="Gulim" panose="020B0600000101010101" pitchFamily="34" charset="-127"/>
              </a:rPr>
              <a:t>Psycho-Therapy</a:t>
            </a:r>
            <a:endParaRPr lang="en-US" altLang="ko-KR" sz="1400" dirty="0">
              <a:latin typeface="Calibri" panose="020F0502020204030204" pitchFamily="34" charset="0"/>
              <a:ea typeface="Gulim" panose="020B0600000101010101" pitchFamily="34" charset="-127"/>
            </a:endParaRPr>
          </a:p>
        </p:txBody>
      </p:sp>
      <p:sp>
        <p:nvSpPr>
          <p:cNvPr id="165890" name="Isosceles Triangle 10">
            <a:extLst>
              <a:ext uri="{FF2B5EF4-FFF2-40B4-BE49-F238E27FC236}">
                <a16:creationId xmlns:a16="http://schemas.microsoft.com/office/drawing/2014/main" id="{700712D2-9515-48A7-B8EF-9E5E9D7D17BC}"/>
              </a:ext>
            </a:extLst>
          </p:cNvPr>
          <p:cNvSpPr>
            <a:spLocks noChangeArrowheads="1"/>
          </p:cNvSpPr>
          <p:nvPr/>
        </p:nvSpPr>
        <p:spPr bwMode="auto">
          <a:xfrm rot="10800000">
            <a:off x="3043818" y="2051757"/>
            <a:ext cx="6113890" cy="4349043"/>
          </a:xfrm>
          <a:prstGeom prst="triangle">
            <a:avLst>
              <a:gd name="adj" fmla="val 50000"/>
            </a:avLst>
          </a:prstGeom>
          <a:gradFill rotWithShape="1">
            <a:gsLst>
              <a:gs pos="0">
                <a:schemeClr val="accent2"/>
              </a:gs>
              <a:gs pos="39000">
                <a:srgbClr val="1C728C"/>
              </a:gs>
              <a:gs pos="100000">
                <a:schemeClr val="accent1"/>
              </a:gs>
            </a:gsLst>
            <a:lin ang="5400000"/>
          </a:gradFill>
          <a:ln w="25400">
            <a:solidFill>
              <a:schemeClr val="bg1"/>
            </a:solidFill>
            <a:round/>
            <a:headEnd type="none" w="sm" len="sm"/>
            <a:tailEnd type="triangle" w="sm" len="sm"/>
          </a:ln>
        </p:spPr>
        <p:txBody>
          <a:bodyPr wrap="none" lIns="83436" tIns="41718" rIns="83436" bIns="41718" anchor="ct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endParaRPr lang="sv-SE" altLang="ko-KR" sz="2561">
              <a:solidFill>
                <a:srgbClr val="FFFFFF"/>
              </a:solidFill>
              <a:latin typeface="Calibri" panose="020F0502020204030204" pitchFamily="34" charset="0"/>
              <a:ea typeface="Gulim" panose="020B0600000101010101" pitchFamily="34" charset="-127"/>
            </a:endParaRPr>
          </a:p>
        </p:txBody>
      </p:sp>
      <p:sp>
        <p:nvSpPr>
          <p:cNvPr id="165892" name="TextBox 11">
            <a:extLst>
              <a:ext uri="{FF2B5EF4-FFF2-40B4-BE49-F238E27FC236}">
                <a16:creationId xmlns:a16="http://schemas.microsoft.com/office/drawing/2014/main" id="{637A30B9-C937-48D8-B947-D17FD491A82D}"/>
              </a:ext>
            </a:extLst>
          </p:cNvPr>
          <p:cNvSpPr txBox="1">
            <a:spLocks noChangeArrowheads="1"/>
          </p:cNvSpPr>
          <p:nvPr/>
        </p:nvSpPr>
        <p:spPr bwMode="auto">
          <a:xfrm>
            <a:off x="3984417" y="2148618"/>
            <a:ext cx="4232692" cy="45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436" tIns="41718" rIns="83436" bIns="41718">
            <a:spAutoFit/>
          </a:bodyP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r>
              <a:rPr lang="en-US" altLang="ko-KR" sz="2400" dirty="0">
                <a:solidFill>
                  <a:srgbClr val="FFFFFF"/>
                </a:solidFill>
                <a:latin typeface="Calibri" panose="020F0502020204030204" pitchFamily="34" charset="0"/>
                <a:ea typeface="Gulim" panose="020B0600000101010101" pitchFamily="34" charset="-127"/>
              </a:rPr>
              <a:t>Functional Capacity</a:t>
            </a:r>
          </a:p>
        </p:txBody>
      </p:sp>
      <p:sp>
        <p:nvSpPr>
          <p:cNvPr id="165893" name="TextBox 12">
            <a:extLst>
              <a:ext uri="{FF2B5EF4-FFF2-40B4-BE49-F238E27FC236}">
                <a16:creationId xmlns:a16="http://schemas.microsoft.com/office/drawing/2014/main" id="{EBDC1026-1106-4DBB-A3BA-CFC3099B14E2}"/>
              </a:ext>
            </a:extLst>
          </p:cNvPr>
          <p:cNvSpPr txBox="1">
            <a:spLocks noChangeArrowheads="1"/>
          </p:cNvSpPr>
          <p:nvPr/>
        </p:nvSpPr>
        <p:spPr bwMode="auto">
          <a:xfrm>
            <a:off x="3957473" y="2763314"/>
            <a:ext cx="4232692" cy="45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436" tIns="41718" rIns="83436" bIns="41718">
            <a:spAutoFit/>
          </a:bodyP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r>
              <a:rPr lang="en-US" altLang="ko-KR" sz="2400" dirty="0">
                <a:solidFill>
                  <a:srgbClr val="FFFFFF"/>
                </a:solidFill>
                <a:latin typeface="Calibri" panose="020F0502020204030204" pitchFamily="34" charset="0"/>
                <a:ea typeface="Gulim" panose="020B0600000101010101" pitchFamily="34" charset="-127"/>
              </a:rPr>
              <a:t>Quality of Life</a:t>
            </a:r>
          </a:p>
        </p:txBody>
      </p:sp>
      <p:grpSp>
        <p:nvGrpSpPr>
          <p:cNvPr id="4" name="Group 3">
            <a:extLst>
              <a:ext uri="{FF2B5EF4-FFF2-40B4-BE49-F238E27FC236}">
                <a16:creationId xmlns:a16="http://schemas.microsoft.com/office/drawing/2014/main" id="{7B9DC9DA-7F29-4BE0-94AE-FCB364A0CDFD}"/>
              </a:ext>
            </a:extLst>
          </p:cNvPr>
          <p:cNvGrpSpPr/>
          <p:nvPr/>
        </p:nvGrpSpPr>
        <p:grpSpPr>
          <a:xfrm>
            <a:off x="3509818" y="2673203"/>
            <a:ext cx="5200073" cy="2527858"/>
            <a:chOff x="3396543" y="2673203"/>
            <a:chExt cx="5426766" cy="2527858"/>
          </a:xfrm>
        </p:grpSpPr>
        <p:cxnSp>
          <p:nvCxnSpPr>
            <p:cNvPr id="165894" name="Straight Connector 14">
              <a:extLst>
                <a:ext uri="{FF2B5EF4-FFF2-40B4-BE49-F238E27FC236}">
                  <a16:creationId xmlns:a16="http://schemas.microsoft.com/office/drawing/2014/main" id="{CB635C7D-B3C7-47AE-802D-821B503C4E29}"/>
                </a:ext>
              </a:extLst>
            </p:cNvPr>
            <p:cNvCxnSpPr>
              <a:cxnSpLocks noChangeShapeType="1"/>
            </p:cNvCxnSpPr>
            <p:nvPr/>
          </p:nvCxnSpPr>
          <p:spPr bwMode="auto">
            <a:xfrm>
              <a:off x="3396543" y="2673203"/>
              <a:ext cx="5426766" cy="0"/>
            </a:xfrm>
            <a:prstGeom prst="line">
              <a:avLst/>
            </a:prstGeom>
            <a:noFill/>
            <a:ln w="12699">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165895" name="Straight Connector 15">
              <a:extLst>
                <a:ext uri="{FF2B5EF4-FFF2-40B4-BE49-F238E27FC236}">
                  <a16:creationId xmlns:a16="http://schemas.microsoft.com/office/drawing/2014/main" id="{9F273ECA-9748-4CD1-81B9-7091EE9B2D3D}"/>
                </a:ext>
              </a:extLst>
            </p:cNvPr>
            <p:cNvCxnSpPr>
              <a:cxnSpLocks noChangeShapeType="1"/>
            </p:cNvCxnSpPr>
            <p:nvPr/>
          </p:nvCxnSpPr>
          <p:spPr bwMode="auto">
            <a:xfrm>
              <a:off x="3808054" y="3305168"/>
              <a:ext cx="4526630" cy="0"/>
            </a:xfrm>
            <a:prstGeom prst="line">
              <a:avLst/>
            </a:prstGeom>
            <a:noFill/>
            <a:ln w="12699">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165896" name="Straight Connector 21">
              <a:extLst>
                <a:ext uri="{FF2B5EF4-FFF2-40B4-BE49-F238E27FC236}">
                  <a16:creationId xmlns:a16="http://schemas.microsoft.com/office/drawing/2014/main" id="{DE04CDC5-0F1F-4F0B-93AB-E26FB6F8C926}"/>
                </a:ext>
              </a:extLst>
            </p:cNvPr>
            <p:cNvCxnSpPr>
              <a:cxnSpLocks noChangeShapeType="1"/>
            </p:cNvCxnSpPr>
            <p:nvPr/>
          </p:nvCxnSpPr>
          <p:spPr bwMode="auto">
            <a:xfrm>
              <a:off x="4337141" y="3937133"/>
              <a:ext cx="3586031" cy="0"/>
            </a:xfrm>
            <a:prstGeom prst="line">
              <a:avLst/>
            </a:prstGeom>
            <a:noFill/>
            <a:ln w="12699">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165897" name="Straight Connector 23">
              <a:extLst>
                <a:ext uri="{FF2B5EF4-FFF2-40B4-BE49-F238E27FC236}">
                  <a16:creationId xmlns:a16="http://schemas.microsoft.com/office/drawing/2014/main" id="{02AA8C99-5057-42F1-A15F-E935AEE31210}"/>
                </a:ext>
              </a:extLst>
            </p:cNvPr>
            <p:cNvCxnSpPr>
              <a:cxnSpLocks noChangeShapeType="1"/>
            </p:cNvCxnSpPr>
            <p:nvPr/>
          </p:nvCxnSpPr>
          <p:spPr bwMode="auto">
            <a:xfrm>
              <a:off x="4748654" y="4569098"/>
              <a:ext cx="2704220" cy="0"/>
            </a:xfrm>
            <a:prstGeom prst="line">
              <a:avLst/>
            </a:prstGeom>
            <a:noFill/>
            <a:ln w="12699">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165898" name="Straight Connector 25">
              <a:extLst>
                <a:ext uri="{FF2B5EF4-FFF2-40B4-BE49-F238E27FC236}">
                  <a16:creationId xmlns:a16="http://schemas.microsoft.com/office/drawing/2014/main" id="{2FF6695A-79B2-4454-AE01-09DEC3F1017B}"/>
                </a:ext>
              </a:extLst>
            </p:cNvPr>
            <p:cNvCxnSpPr>
              <a:cxnSpLocks noChangeShapeType="1"/>
            </p:cNvCxnSpPr>
            <p:nvPr/>
          </p:nvCxnSpPr>
          <p:spPr bwMode="auto">
            <a:xfrm>
              <a:off x="5218952" y="5201061"/>
              <a:ext cx="1763622" cy="0"/>
            </a:xfrm>
            <a:prstGeom prst="line">
              <a:avLst/>
            </a:prstGeom>
            <a:noFill/>
            <a:ln w="12699">
              <a:solidFill>
                <a:schemeClr val="bg1"/>
              </a:solidFill>
              <a:round/>
              <a:headEnd type="none" w="sm" len="sm"/>
              <a:tailEnd type="none" w="sm" len="sm"/>
            </a:ln>
            <a:extLst>
              <a:ext uri="{909E8E84-426E-40DD-AFC4-6F175D3DCCD1}">
                <a14:hiddenFill xmlns:a14="http://schemas.microsoft.com/office/drawing/2010/main">
                  <a:noFill/>
                </a14:hiddenFill>
              </a:ext>
            </a:extLst>
          </p:spPr>
        </p:cxnSp>
      </p:grpSp>
      <p:sp>
        <p:nvSpPr>
          <p:cNvPr id="165899" name="TextBox 27">
            <a:extLst>
              <a:ext uri="{FF2B5EF4-FFF2-40B4-BE49-F238E27FC236}">
                <a16:creationId xmlns:a16="http://schemas.microsoft.com/office/drawing/2014/main" id="{8360202F-046A-451C-A59B-A1A081F25450}"/>
              </a:ext>
            </a:extLst>
          </p:cNvPr>
          <p:cNvSpPr txBox="1">
            <a:spLocks noChangeArrowheads="1"/>
          </p:cNvSpPr>
          <p:nvPr/>
        </p:nvSpPr>
        <p:spPr bwMode="auto">
          <a:xfrm>
            <a:off x="3981967" y="3388827"/>
            <a:ext cx="4232692" cy="45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436" tIns="41718" rIns="83436" bIns="41718">
            <a:spAutoFit/>
          </a:bodyP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r>
              <a:rPr lang="en-US" altLang="ko-KR" sz="2400" dirty="0">
                <a:solidFill>
                  <a:srgbClr val="FFFFFF"/>
                </a:solidFill>
                <a:latin typeface="Calibri" panose="020F0502020204030204" pitchFamily="34" charset="0"/>
                <a:ea typeface="Gulim" panose="020B0600000101010101" pitchFamily="34" charset="-127"/>
              </a:rPr>
              <a:t>Subjective Well-being</a:t>
            </a:r>
          </a:p>
        </p:txBody>
      </p:sp>
      <p:sp>
        <p:nvSpPr>
          <p:cNvPr id="165900" name="TextBox 28">
            <a:extLst>
              <a:ext uri="{FF2B5EF4-FFF2-40B4-BE49-F238E27FC236}">
                <a16:creationId xmlns:a16="http://schemas.microsoft.com/office/drawing/2014/main" id="{1126F76E-5681-4766-8709-AB1191A73457}"/>
              </a:ext>
            </a:extLst>
          </p:cNvPr>
          <p:cNvSpPr txBox="1">
            <a:spLocks noChangeArrowheads="1"/>
          </p:cNvSpPr>
          <p:nvPr/>
        </p:nvSpPr>
        <p:spPr bwMode="auto">
          <a:xfrm>
            <a:off x="3981967" y="4027842"/>
            <a:ext cx="4232692" cy="45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436" tIns="41718" rIns="83436" bIns="41718">
            <a:spAutoFit/>
          </a:bodyP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r>
              <a:rPr lang="en-US" altLang="ko-KR" sz="2400" dirty="0">
                <a:solidFill>
                  <a:srgbClr val="FFFFFF"/>
                </a:solidFill>
                <a:latin typeface="Calibri" panose="020F0502020204030204" pitchFamily="34" charset="0"/>
                <a:ea typeface="Gulim" panose="020B0600000101010101" pitchFamily="34" charset="-127"/>
              </a:rPr>
              <a:t>Adherence/Alliance</a:t>
            </a:r>
          </a:p>
        </p:txBody>
      </p:sp>
      <p:sp>
        <p:nvSpPr>
          <p:cNvPr id="165901" name="TextBox 29">
            <a:extLst>
              <a:ext uri="{FF2B5EF4-FFF2-40B4-BE49-F238E27FC236}">
                <a16:creationId xmlns:a16="http://schemas.microsoft.com/office/drawing/2014/main" id="{3E084675-B359-48C0-8B40-3ABD1BF8F535}"/>
              </a:ext>
            </a:extLst>
          </p:cNvPr>
          <p:cNvSpPr txBox="1">
            <a:spLocks noChangeArrowheads="1"/>
          </p:cNvSpPr>
          <p:nvPr/>
        </p:nvSpPr>
        <p:spPr bwMode="auto">
          <a:xfrm>
            <a:off x="3984417" y="4668676"/>
            <a:ext cx="4232692" cy="45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436" tIns="41718" rIns="83436" bIns="41718">
            <a:spAutoFit/>
          </a:bodyP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r>
              <a:rPr lang="en-US" altLang="ko-KR" sz="2400" dirty="0">
                <a:solidFill>
                  <a:srgbClr val="FFFFFF"/>
                </a:solidFill>
                <a:latin typeface="Calibri" panose="020F0502020204030204" pitchFamily="34" charset="0"/>
                <a:ea typeface="Gulim" panose="020B0600000101010101" pitchFamily="34" charset="-127"/>
              </a:rPr>
              <a:t>Tolerability</a:t>
            </a:r>
          </a:p>
        </p:txBody>
      </p:sp>
      <p:sp>
        <p:nvSpPr>
          <p:cNvPr id="165902" name="TextBox 30">
            <a:extLst>
              <a:ext uri="{FF2B5EF4-FFF2-40B4-BE49-F238E27FC236}">
                <a16:creationId xmlns:a16="http://schemas.microsoft.com/office/drawing/2014/main" id="{5791F3F3-D8E3-4916-A26B-B1D6E6A3CC77}"/>
              </a:ext>
            </a:extLst>
          </p:cNvPr>
          <p:cNvSpPr txBox="1">
            <a:spLocks noChangeArrowheads="1"/>
          </p:cNvSpPr>
          <p:nvPr/>
        </p:nvSpPr>
        <p:spPr bwMode="auto">
          <a:xfrm>
            <a:off x="3981967" y="5216982"/>
            <a:ext cx="4232692" cy="453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3436" tIns="41718" rIns="83436" bIns="41718">
            <a:spAutoFit/>
          </a:bodyPr>
          <a:lstStyle>
            <a:lvl1pPr>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gn="ctr">
              <a:spcBef>
                <a:spcPct val="0"/>
              </a:spcBef>
              <a:buFontTx/>
              <a:buNone/>
            </a:pPr>
            <a:r>
              <a:rPr lang="en-US" altLang="ko-KR" sz="2400" dirty="0">
                <a:solidFill>
                  <a:srgbClr val="FFFFFF"/>
                </a:solidFill>
                <a:latin typeface="Calibri" panose="020F0502020204030204" pitchFamily="34" charset="0"/>
                <a:ea typeface="Gulim" panose="020B0600000101010101" pitchFamily="34" charset="-127"/>
              </a:rPr>
              <a:t>Efficacy</a:t>
            </a:r>
          </a:p>
        </p:txBody>
      </p:sp>
      <p:sp>
        <p:nvSpPr>
          <p:cNvPr id="165906" name="Text Box 4">
            <a:extLst>
              <a:ext uri="{FF2B5EF4-FFF2-40B4-BE49-F238E27FC236}">
                <a16:creationId xmlns:a16="http://schemas.microsoft.com/office/drawing/2014/main" id="{08C5AA2E-AC15-45CB-9019-5C43FC04BBEC}"/>
              </a:ext>
            </a:extLst>
          </p:cNvPr>
          <p:cNvSpPr txBox="1">
            <a:spLocks noChangeArrowheads="1"/>
          </p:cNvSpPr>
          <p:nvPr/>
        </p:nvSpPr>
        <p:spPr bwMode="auto">
          <a:xfrm>
            <a:off x="422406" y="6391976"/>
            <a:ext cx="6157980" cy="25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2811" tIns="46405" rIns="92811" bIns="46405">
            <a:spAutoFit/>
          </a:bodyPr>
          <a:lstStyle>
            <a:lvl1pPr defTabSz="1128713">
              <a:spcBef>
                <a:spcPct val="20000"/>
              </a:spcBef>
              <a:buChar char="•"/>
              <a:defRPr sz="3200">
                <a:solidFill>
                  <a:schemeClr val="bg1"/>
                </a:solidFill>
                <a:latin typeface="Arial" panose="020B0604020202020204" pitchFamily="34" charset="0"/>
                <a:ea typeface="ヒラギノ角ゴ Pro W3"/>
                <a:cs typeface="Arial" panose="020B0604020202020204" pitchFamily="34" charset="0"/>
              </a:defRPr>
            </a:lvl1pPr>
            <a:lvl2pPr marL="742950" indent="-285750" defTabSz="1128713">
              <a:spcBef>
                <a:spcPct val="20000"/>
              </a:spcBef>
              <a:buChar char="–"/>
              <a:defRPr sz="2800">
                <a:solidFill>
                  <a:schemeClr val="bg1"/>
                </a:solidFill>
                <a:latin typeface="Arial" panose="020B0604020202020204" pitchFamily="34" charset="0"/>
                <a:ea typeface="ヒラギノ角ゴ Pro W3"/>
                <a:cs typeface="Arial" panose="020B0604020202020204" pitchFamily="34" charset="0"/>
              </a:defRPr>
            </a:lvl2pPr>
            <a:lvl3pPr marL="1143000" indent="-228600" defTabSz="1128713">
              <a:spcBef>
                <a:spcPct val="20000"/>
              </a:spcBef>
              <a:buChar char="•"/>
              <a:defRPr sz="2400">
                <a:solidFill>
                  <a:schemeClr val="bg1"/>
                </a:solidFill>
                <a:latin typeface="Arial" panose="020B0604020202020204" pitchFamily="34" charset="0"/>
                <a:ea typeface="ヒラギノ角ゴ Pro W3"/>
                <a:cs typeface="Arial" panose="020B0604020202020204" pitchFamily="34" charset="0"/>
              </a:defRPr>
            </a:lvl3pPr>
            <a:lvl4pPr marL="1600200" indent="-228600" defTabSz="1128713">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4pPr>
            <a:lvl5pPr marL="2057400" indent="-228600" defTabSz="1128713">
              <a:spcBef>
                <a:spcPct val="20000"/>
              </a:spcBef>
              <a:buChar char="•"/>
              <a:defRPr sz="2000">
                <a:solidFill>
                  <a:schemeClr val="bg1"/>
                </a:solidFill>
                <a:latin typeface="Arial" panose="020B0604020202020204" pitchFamily="34" charset="0"/>
                <a:ea typeface="ヒラギノ角ゴ Pro W3"/>
                <a:cs typeface="Arial" panose="020B0604020202020204" pitchFamily="34" charset="0"/>
              </a:defRPr>
            </a:lvl5pPr>
            <a:lvl6pPr marL="2514600" indent="-228600" defTabSz="1128713"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6pPr>
            <a:lvl7pPr marL="2971800" indent="-228600" defTabSz="1128713"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7pPr>
            <a:lvl8pPr marL="3429000" indent="-228600" defTabSz="1128713"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8pPr>
            <a:lvl9pPr marL="3886200" indent="-228600" defTabSz="1128713" eaLnBrk="0" fontAlgn="base" hangingPunct="0">
              <a:spcBef>
                <a:spcPct val="20000"/>
              </a:spcBef>
              <a:spcAft>
                <a:spcPct val="0"/>
              </a:spcAft>
              <a:buChar char="•"/>
              <a:defRPr sz="2000">
                <a:solidFill>
                  <a:schemeClr val="bg1"/>
                </a:solidFill>
                <a:latin typeface="Arial" panose="020B0604020202020204" pitchFamily="34" charset="0"/>
                <a:ea typeface="ヒラギノ角ゴ Pro W3"/>
                <a:cs typeface="Arial" panose="020B0604020202020204" pitchFamily="34" charset="0"/>
              </a:defRPr>
            </a:lvl9pPr>
          </a:lstStyle>
          <a:p>
            <a:pPr>
              <a:lnSpc>
                <a:spcPct val="90000"/>
              </a:lnSpc>
              <a:spcBef>
                <a:spcPct val="0"/>
              </a:spcBef>
              <a:buFontTx/>
              <a:buNone/>
            </a:pPr>
            <a:r>
              <a:rPr lang="en-US" altLang="ja-JP" sz="1200" b="0" dirty="0">
                <a:solidFill>
                  <a:schemeClr val="bg2"/>
                </a:solidFill>
                <a:latin typeface="Calibri" panose="020F0502020204030204" pitchFamily="34" charset="0"/>
                <a:ea typeface="MS PGothic" panose="020B0600070205080204" pitchFamily="34" charset="-128"/>
              </a:rPr>
              <a:t>Correll. J Clin Psychiatry 2011;72(suppl 1):9. </a:t>
            </a:r>
            <a:endParaRPr lang="en-GB" altLang="ja-JP" sz="1200" b="0" dirty="0">
              <a:solidFill>
                <a:schemeClr val="bg2"/>
              </a:solidFill>
              <a:latin typeface="Calibri" panose="020F0502020204030204" pitchFamily="34" charset="0"/>
              <a:ea typeface="MS PGothic" panose="020B0600070205080204" pitchFamily="34" charset="-128"/>
            </a:endParaRPr>
          </a:p>
        </p:txBody>
      </p:sp>
      <p:grpSp>
        <p:nvGrpSpPr>
          <p:cNvPr id="20" name="Group 1">
            <a:extLst>
              <a:ext uri="{FF2B5EF4-FFF2-40B4-BE49-F238E27FC236}">
                <a16:creationId xmlns:a16="http://schemas.microsoft.com/office/drawing/2014/main" id="{69F776C2-D251-42A7-9C20-DCEBED294085}"/>
              </a:ext>
            </a:extLst>
          </p:cNvPr>
          <p:cNvGrpSpPr>
            <a:grpSpLocks/>
          </p:cNvGrpSpPr>
          <p:nvPr/>
        </p:nvGrpSpPr>
        <p:grpSpPr bwMode="auto">
          <a:xfrm>
            <a:off x="9392911" y="6213768"/>
            <a:ext cx="2488502" cy="449064"/>
            <a:chOff x="9602074" y="3550251"/>
            <a:chExt cx="2488502" cy="449257"/>
          </a:xfrm>
        </p:grpSpPr>
        <p:pic>
          <p:nvPicPr>
            <p:cNvPr id="21" name="Picture 20">
              <a:extLst>
                <a:ext uri="{FF2B5EF4-FFF2-40B4-BE49-F238E27FC236}">
                  <a16:creationId xmlns:a16="http://schemas.microsoft.com/office/drawing/2014/main" id="{A954D35C-83F0-454C-BC76-A104E6D2E7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3D0BAF3A-7B25-45A6-9764-F3901BF97AD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pPr lvl="1"/>
            <a:r>
              <a:rPr lang="en-US" altLang="en-US" dirty="0">
                <a:solidFill>
                  <a:schemeClr val="bg2"/>
                </a:solidFill>
                <a:latin typeface="Calibri" panose="020F0502020204030204" pitchFamily="34" charset="0"/>
                <a:ea typeface="+mj-ea"/>
                <a:cs typeface="+mj-cs"/>
              </a:rPr>
              <a:t>Strategies for Treatment Augmentation in MDD With Comorbid CVD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3000" dirty="0"/>
              <a:t>Use treatments that have the </a:t>
            </a:r>
            <a:r>
              <a:rPr lang="en-US" altLang="en-US" sz="3000" b="1" dirty="0">
                <a:solidFill>
                  <a:schemeClr val="accent3"/>
                </a:solidFill>
              </a:rPr>
              <a:t>least cardiometabolic burden</a:t>
            </a:r>
            <a:r>
              <a:rPr lang="en-US" altLang="en-US" sz="3000" baseline="30000" dirty="0"/>
              <a:t>[1]</a:t>
            </a:r>
            <a:endParaRPr lang="en-US" altLang="en-US" sz="3000" dirty="0"/>
          </a:p>
          <a:p>
            <a:pPr lvl="1"/>
            <a:r>
              <a:rPr lang="en-US" altLang="en-US" sz="2800" dirty="0"/>
              <a:t>If using any second-generation antipsychotics:</a:t>
            </a:r>
          </a:p>
          <a:p>
            <a:pPr lvl="2"/>
            <a:r>
              <a:rPr lang="en-US" altLang="en-US" sz="2600" b="1" dirty="0">
                <a:solidFill>
                  <a:schemeClr val="accent3"/>
                </a:solidFill>
              </a:rPr>
              <a:t>Monitor</a:t>
            </a:r>
            <a:r>
              <a:rPr lang="en-US" altLang="en-US" sz="2600" dirty="0"/>
              <a:t> for cardiometabolic adverse events (weight gain, hyperlipidemia, alterations in glucose metabolism, hypertension)</a:t>
            </a:r>
            <a:r>
              <a:rPr lang="en-US" altLang="en-US" sz="2600" baseline="30000" dirty="0"/>
              <a:t>[2]</a:t>
            </a:r>
          </a:p>
          <a:p>
            <a:pPr lvl="2"/>
            <a:r>
              <a:rPr lang="en-US" altLang="en-US" sz="2600" dirty="0"/>
              <a:t>If needed, implement </a:t>
            </a:r>
            <a:r>
              <a:rPr lang="en-US" altLang="en-US" sz="2600" b="1" dirty="0">
                <a:solidFill>
                  <a:schemeClr val="accent3"/>
                </a:solidFill>
              </a:rPr>
              <a:t>interventions</a:t>
            </a:r>
            <a:r>
              <a:rPr lang="en-US" altLang="en-US" sz="2600" dirty="0"/>
              <a:t> to reduce weight gain</a:t>
            </a:r>
          </a:p>
          <a:p>
            <a:r>
              <a:rPr lang="en-US" altLang="en-US" sz="3000" dirty="0"/>
              <a:t>Be aware that medications used to manage CVD may contribute to depression (eg, beta-blockers, clonidine, reserpine)</a:t>
            </a:r>
            <a:r>
              <a:rPr lang="en-US" altLang="en-US" sz="3000" baseline="30000" dirty="0"/>
              <a:t>[4]</a:t>
            </a:r>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0" name="Text Box 11">
            <a:extLst>
              <a:ext uri="{FF2B5EF4-FFF2-40B4-BE49-F238E27FC236}">
                <a16:creationId xmlns:a16="http://schemas.microsoft.com/office/drawing/2014/main" id="{4B7F965D-B5EE-47EE-B94F-8EFABF7FE037}"/>
              </a:ext>
            </a:extLst>
          </p:cNvPr>
          <p:cNvSpPr txBox="1">
            <a:spLocks noChangeArrowheads="1"/>
          </p:cNvSpPr>
          <p:nvPr/>
        </p:nvSpPr>
        <p:spPr bwMode="auto">
          <a:xfrm>
            <a:off x="429272" y="6385833"/>
            <a:ext cx="90823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Acharya. Pharmacotherapy. </a:t>
            </a:r>
            <a:r>
              <a:rPr lang="en-US" sz="1200" b="0" dirty="0">
                <a:solidFill>
                  <a:schemeClr val="bg2"/>
                </a:solidFill>
                <a:latin typeface="Calibri" panose="020F0502020204030204" pitchFamily="34" charset="0"/>
              </a:rPr>
              <a:t>2013;33:1053. 2. </a:t>
            </a:r>
            <a:r>
              <a:rPr lang="en-US" altLang="en-US" sz="1200" b="0" dirty="0">
                <a:solidFill>
                  <a:schemeClr val="bg2"/>
                </a:solidFill>
                <a:latin typeface="Calibri" panose="020F0502020204030204" pitchFamily="34" charset="0"/>
              </a:rPr>
              <a:t>ADA, APA, AACE, NAASO. Diabetes Care. 2004;27:596. 3. Demler. US Pharm. 2018;43:HS2-HS6.</a:t>
            </a:r>
          </a:p>
        </p:txBody>
      </p:sp>
    </p:spTree>
    <p:extLst>
      <p:ext uri="{BB962C8B-B14F-4D97-AF65-F5344CB8AC3E}">
        <p14:creationId xmlns:p14="http://schemas.microsoft.com/office/powerpoint/2010/main" val="3194553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MDD and Comorbid Substance Use Disorder</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p:txBody>
          <a:bodyPr/>
          <a:lstStyle/>
          <a:p>
            <a:pPr marL="0" indent="0">
              <a:buNone/>
            </a:pPr>
            <a:r>
              <a:rPr lang="en-US" altLang="en-US" sz="2400" b="1" dirty="0">
                <a:solidFill>
                  <a:schemeClr val="accent3"/>
                </a:solidFill>
              </a:rPr>
              <a:t>Prevalence of substance use disorder</a:t>
            </a:r>
          </a:p>
          <a:p>
            <a:r>
              <a:rPr lang="en-US" altLang="en-US" sz="2000" dirty="0"/>
              <a:t>Approximately 1 in 3 patients with MDD has a comorbid substance use disorder</a:t>
            </a:r>
            <a:r>
              <a:rPr lang="en-US" altLang="en-US" sz="2000" baseline="30000" dirty="0"/>
              <a:t>[1]</a:t>
            </a:r>
          </a:p>
          <a:p>
            <a:endParaRPr lang="en-US" altLang="en-US" sz="2000" baseline="30000" dirty="0"/>
          </a:p>
          <a:p>
            <a:endParaRPr lang="en-US" altLang="en-US" sz="2000" baseline="30000" dirty="0"/>
          </a:p>
          <a:p>
            <a:endParaRPr lang="en-US" altLang="en-US" sz="2000" baseline="30000" dirty="0"/>
          </a:p>
          <a:p>
            <a:endParaRPr lang="en-US" altLang="en-US" sz="2000" baseline="30000" dirty="0"/>
          </a:p>
          <a:p>
            <a:endParaRPr lang="en-US" altLang="en-US" sz="2000" baseline="30000" dirty="0"/>
          </a:p>
          <a:p>
            <a:r>
              <a:rPr lang="en-US" sz="2000" dirty="0"/>
              <a:t>Recent or current substance use disorders are associated with treatment-resistant depression</a:t>
            </a:r>
            <a:r>
              <a:rPr lang="en-US" sz="2000" baseline="30000" dirty="0"/>
              <a:t>[3]</a:t>
            </a:r>
            <a:endParaRPr lang="en-US" altLang="en-US" sz="2000" baseline="30000" dirty="0"/>
          </a:p>
          <a:p>
            <a:endParaRPr lang="en-US" altLang="en-US" sz="2000" baseline="30000" dirty="0"/>
          </a:p>
        </p:txBody>
      </p:sp>
      <p:sp>
        <p:nvSpPr>
          <p:cNvPr id="2" name="Content Placeholder 1">
            <a:extLst>
              <a:ext uri="{FF2B5EF4-FFF2-40B4-BE49-F238E27FC236}">
                <a16:creationId xmlns:a16="http://schemas.microsoft.com/office/drawing/2014/main" id="{8932C269-14E7-4AA1-9790-3A6A51F98BC4}"/>
              </a:ext>
            </a:extLst>
          </p:cNvPr>
          <p:cNvSpPr>
            <a:spLocks noGrp="1"/>
          </p:cNvSpPr>
          <p:nvPr>
            <p:ph sz="half" idx="2"/>
          </p:nvPr>
        </p:nvSpPr>
        <p:spPr/>
        <p:txBody>
          <a:bodyPr/>
          <a:lstStyle/>
          <a:p>
            <a:pPr marL="0" indent="0">
              <a:buNone/>
            </a:pPr>
            <a:r>
              <a:rPr lang="en-US" altLang="en-US" sz="2400" b="1" dirty="0">
                <a:solidFill>
                  <a:schemeClr val="accent1"/>
                </a:solidFill>
              </a:rPr>
              <a:t>Substance use disorder confers higher risk of:</a:t>
            </a:r>
          </a:p>
          <a:p>
            <a:r>
              <a:rPr lang="en-US" altLang="en-US" sz="2000" dirty="0"/>
              <a:t>Social and personal impairment</a:t>
            </a:r>
          </a:p>
          <a:p>
            <a:r>
              <a:rPr lang="en-US" altLang="en-US" sz="2000" dirty="0"/>
              <a:t>Increased comorbid psychiatric conditions (eg, anxiety)</a:t>
            </a:r>
          </a:p>
          <a:p>
            <a:r>
              <a:rPr lang="en-US" altLang="en-US" sz="2000" dirty="0"/>
              <a:t>Suicidality (4-fold increase)</a:t>
            </a:r>
            <a:r>
              <a:rPr lang="en-US" sz="2000" baseline="30000" dirty="0"/>
              <a:t>[4]</a:t>
            </a:r>
          </a:p>
          <a:p>
            <a:pPr lvl="1"/>
            <a:r>
              <a:rPr lang="en-US" altLang="en-US" sz="1800" dirty="0"/>
              <a:t>More severe substance use disorder</a:t>
            </a:r>
            <a:br>
              <a:rPr lang="en-US" altLang="en-US" sz="1800" dirty="0"/>
            </a:br>
            <a:r>
              <a:rPr lang="en-US" altLang="en-US" sz="1800" dirty="0"/>
              <a:t>increases risk of MDD and suicidal thoughts</a:t>
            </a:r>
          </a:p>
          <a:p>
            <a:pPr>
              <a:buFont typeface="Calibri" panose="020F0502020204030204" pitchFamily="34" charset="0"/>
              <a:buChar char="—"/>
            </a:pPr>
            <a:endParaRPr lang="en-US" altLang="en-US" sz="2000" dirty="0"/>
          </a:p>
          <a:p>
            <a:endParaRPr lang="en-US" altLang="en-US" dirty="0"/>
          </a:p>
          <a:p>
            <a:pPr lvl="1"/>
            <a:endParaRPr lang="en-US" altLang="en-US" dirty="0"/>
          </a:p>
          <a:p>
            <a:pPr lvl="1"/>
            <a:endParaRPr lang="en-US" altLang="en-US" dirty="0"/>
          </a:p>
          <a:p>
            <a:pPr lvl="1"/>
            <a:endParaRPr lang="en-US" altLang="en-US" dirty="0"/>
          </a:p>
          <a:p>
            <a:pPr lvl="1"/>
            <a:endParaRPr lang="en-US" altLang="en-US" dirty="0"/>
          </a:p>
          <a:p>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Davis</a:t>
            </a:r>
            <a:r>
              <a:rPr lang="en-US" altLang="en-US" sz="1200" b="0" dirty="0">
                <a:solidFill>
                  <a:schemeClr val="bg2"/>
                </a:solidFill>
                <a:latin typeface="Calibri" panose="020F0502020204030204" pitchFamily="34" charset="0"/>
                <a:cs typeface="Calibri" panose="020F0502020204030204" pitchFamily="34" charset="0"/>
              </a:rPr>
              <a:t>. Curr Opin Psychiatry. 2</a:t>
            </a:r>
            <a:r>
              <a:rPr lang="en-US" sz="1200" b="0" dirty="0">
                <a:solidFill>
                  <a:schemeClr val="bg2"/>
                </a:solidFill>
                <a:latin typeface="Calibri" panose="020F0502020204030204" pitchFamily="34" charset="0"/>
                <a:cs typeface="Calibri" panose="020F0502020204030204" pitchFamily="34" charset="0"/>
              </a:rPr>
              <a:t>008;21:14. 2. </a:t>
            </a:r>
            <a:r>
              <a:rPr lang="en-US" altLang="en-US" sz="1200" b="0" dirty="0">
                <a:solidFill>
                  <a:schemeClr val="bg2"/>
                </a:solidFill>
                <a:latin typeface="Calibri" panose="020F0502020204030204" pitchFamily="34" charset="0"/>
                <a:cs typeface="Calibri" panose="020F0502020204030204" pitchFamily="34" charset="0"/>
              </a:rPr>
              <a:t>Hunt. J Affect Disord. </a:t>
            </a:r>
            <a:r>
              <a:rPr lang="en-US" sz="1200" b="0" dirty="0">
                <a:solidFill>
                  <a:schemeClr val="bg2"/>
                </a:solidFill>
                <a:latin typeface="Calibri" panose="020F0502020204030204" pitchFamily="34" charset="0"/>
                <a:cs typeface="Calibri" panose="020F0502020204030204" pitchFamily="34" charset="0"/>
              </a:rPr>
              <a:t>2020;266:288.</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3. Brenner. 2019;114:1274. 4. Currie. Can J Psychiatry. 2005;50:660. </a:t>
            </a:r>
            <a:endParaRPr lang="en-US" altLang="en-US" sz="1200" b="0" dirty="0">
              <a:solidFill>
                <a:schemeClr val="bg2"/>
              </a:solidFill>
              <a:latin typeface="Calibri" panose="020F0502020204030204" pitchFamily="34" charset="0"/>
              <a:cs typeface="Calibri" panose="020F0502020204030204" pitchFamily="34" charset="0"/>
            </a:endParaRPr>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155">
            <a:extLst>
              <a:ext uri="{FF2B5EF4-FFF2-40B4-BE49-F238E27FC236}">
                <a16:creationId xmlns:a16="http://schemas.microsoft.com/office/drawing/2014/main" id="{F7BCFF41-2BE7-4F67-93F5-A6FEDC2DE703}"/>
              </a:ext>
            </a:extLst>
          </p:cNvPr>
          <p:cNvGraphicFramePr>
            <a:graphicFrameLocks/>
          </p:cNvGraphicFramePr>
          <p:nvPr>
            <p:extLst>
              <p:ext uri="{D42A27DB-BD31-4B8C-83A1-F6EECF244321}">
                <p14:modId xmlns:p14="http://schemas.microsoft.com/office/powerpoint/2010/main" val="2148007485"/>
              </p:ext>
            </p:extLst>
          </p:nvPr>
        </p:nvGraphicFramePr>
        <p:xfrm>
          <a:off x="709796" y="2765713"/>
          <a:ext cx="5002888" cy="1737792"/>
        </p:xfrm>
        <a:graphic>
          <a:graphicData uri="http://schemas.openxmlformats.org/drawingml/2006/table">
            <a:tbl>
              <a:tblPr/>
              <a:tblGrid>
                <a:gridCol w="2682121">
                  <a:extLst>
                    <a:ext uri="{9D8B030D-6E8A-4147-A177-3AD203B41FA5}">
                      <a16:colId xmlns:a16="http://schemas.microsoft.com/office/drawing/2014/main" val="20000"/>
                    </a:ext>
                  </a:extLst>
                </a:gridCol>
                <a:gridCol w="2320767">
                  <a:extLst>
                    <a:ext uri="{9D8B030D-6E8A-4147-A177-3AD203B41FA5}">
                      <a16:colId xmlns:a16="http://schemas.microsoft.com/office/drawing/2014/main" val="20001"/>
                    </a:ext>
                  </a:extLst>
                </a:gridCol>
              </a:tblGrid>
              <a:tr h="1646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Substance Use Disorder</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1991 to 2019 Prevalence in MDD</a:t>
                      </a:r>
                      <a:r>
                        <a:rPr kumimoji="0" lang="en-US" sz="1800" b="1" i="0" u="none" strike="noStrike" cap="none" normalizeH="0" baseline="30000" dirty="0">
                          <a:ln>
                            <a:noFill/>
                          </a:ln>
                          <a:solidFill>
                            <a:schemeClr val="tx1"/>
                          </a:solidFill>
                          <a:effectLst/>
                          <a:latin typeface="Calibri" panose="020F0502020204030204" pitchFamily="34" charset="0"/>
                        </a:rPr>
                        <a:t>[2]</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61653998"/>
                  </a:ext>
                </a:extLst>
              </a:tr>
              <a:tr h="1646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Alcohol use disorder</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(33% in men)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76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Cannabis use disorder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to 30%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33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Stimulant abuse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97650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a:extLst>
              <a:ext uri="{FF2B5EF4-FFF2-40B4-BE49-F238E27FC236}">
                <a16:creationId xmlns:a16="http://schemas.microsoft.com/office/drawing/2014/main" id="{CE257506-81DD-4747-8ABD-61267C9BC934}"/>
              </a:ext>
            </a:extLst>
          </p:cNvPr>
          <p:cNvSpPr txBox="1"/>
          <p:nvPr/>
        </p:nvSpPr>
        <p:spPr bwMode="auto">
          <a:xfrm>
            <a:off x="9360017" y="5259130"/>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0.2</a:t>
            </a:r>
            <a:endParaRPr lang="en-CA" sz="160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28100CC1-3AD8-4AD0-A3F1-77FC4499C60C}"/>
              </a:ext>
            </a:extLst>
          </p:cNvPr>
          <p:cNvSpPr txBox="1"/>
          <p:nvPr/>
        </p:nvSpPr>
        <p:spPr bwMode="auto">
          <a:xfrm>
            <a:off x="8042552" y="5170792"/>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1.4</a:t>
            </a:r>
            <a:endParaRPr lang="en-CA" sz="160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16EF68BA-38B7-472A-BF05-880EAF4684F3}"/>
              </a:ext>
            </a:extLst>
          </p:cNvPr>
          <p:cNvSpPr txBox="1"/>
          <p:nvPr/>
        </p:nvSpPr>
        <p:spPr bwMode="auto">
          <a:xfrm>
            <a:off x="7989501" y="5582555"/>
            <a:ext cx="875496" cy="307777"/>
          </a:xfrm>
          <a:prstGeom prst="rect">
            <a:avLst/>
          </a:prstGeom>
          <a:noFill/>
        </p:spPr>
        <p:txBody>
          <a:bodyPr wrap="none">
            <a:spAutoFit/>
          </a:bodyPr>
          <a:lstStyle/>
          <a:p>
            <a:pPr algn="ctr" eaLnBrk="1" hangingPunct="1">
              <a:defRPr/>
            </a:pPr>
            <a:r>
              <a:rPr lang="fr-CA" sz="1400" dirty="0">
                <a:solidFill>
                  <a:schemeClr val="bg1"/>
                </a:solidFill>
                <a:latin typeface="Calibri" panose="020F0502020204030204" pitchFamily="34" charset="0"/>
              </a:rPr>
              <a:t>Inhalants</a:t>
            </a:r>
            <a:endParaRPr lang="en-CA" sz="1400" dirty="0">
              <a:solidFill>
                <a:schemeClr val="bg1"/>
              </a:solidFill>
              <a:latin typeface="Calibri" panose="020F0502020204030204" pitchFamily="34" charset="0"/>
            </a:endParaRPr>
          </a:p>
        </p:txBody>
      </p:sp>
      <p:grpSp>
        <p:nvGrpSpPr>
          <p:cNvPr id="15" name="Group 14">
            <a:extLst>
              <a:ext uri="{FF2B5EF4-FFF2-40B4-BE49-F238E27FC236}">
                <a16:creationId xmlns:a16="http://schemas.microsoft.com/office/drawing/2014/main" id="{3D5E9AD6-A846-4052-9461-D688D728D874}"/>
              </a:ext>
            </a:extLst>
          </p:cNvPr>
          <p:cNvGrpSpPr/>
          <p:nvPr/>
        </p:nvGrpSpPr>
        <p:grpSpPr>
          <a:xfrm>
            <a:off x="7071230" y="5039008"/>
            <a:ext cx="793702" cy="527252"/>
            <a:chOff x="6524656" y="5039008"/>
            <a:chExt cx="793702" cy="527252"/>
          </a:xfrm>
        </p:grpSpPr>
        <p:sp>
          <p:nvSpPr>
            <p:cNvPr id="83" name="Rectangle 82">
              <a:extLst>
                <a:ext uri="{FF2B5EF4-FFF2-40B4-BE49-F238E27FC236}">
                  <a16:creationId xmlns:a16="http://schemas.microsoft.com/office/drawing/2014/main" id="{4396DFB2-6AB5-4933-A556-386B7D5455DF}"/>
                </a:ext>
              </a:extLst>
            </p:cNvPr>
            <p:cNvSpPr/>
            <p:nvPr/>
          </p:nvSpPr>
          <p:spPr bwMode="auto">
            <a:xfrm>
              <a:off x="6564080" y="5340342"/>
              <a:ext cx="360778" cy="2244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9D444E9E-2767-45F1-8667-8215C9B4A742}"/>
                </a:ext>
              </a:extLst>
            </p:cNvPr>
            <p:cNvSpPr/>
            <p:nvPr/>
          </p:nvSpPr>
          <p:spPr bwMode="auto">
            <a:xfrm>
              <a:off x="6922838" y="5445901"/>
              <a:ext cx="360778" cy="1203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TextBox 98">
              <a:extLst>
                <a:ext uri="{FF2B5EF4-FFF2-40B4-BE49-F238E27FC236}">
                  <a16:creationId xmlns:a16="http://schemas.microsoft.com/office/drawing/2014/main" id="{44E46CE7-7151-4B50-8EA3-CF2B5F0EF332}"/>
                </a:ext>
              </a:extLst>
            </p:cNvPr>
            <p:cNvSpPr txBox="1"/>
            <p:nvPr/>
          </p:nvSpPr>
          <p:spPr bwMode="auto">
            <a:xfrm>
              <a:off x="6524656" y="5039008"/>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2.9</a:t>
              </a:r>
              <a:endParaRPr lang="en-CA" sz="160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B439A218-C8CF-44E2-8125-211B2E52B4B2}"/>
                </a:ext>
              </a:extLst>
            </p:cNvPr>
            <p:cNvSpPr txBox="1"/>
            <p:nvPr/>
          </p:nvSpPr>
          <p:spPr bwMode="auto">
            <a:xfrm>
              <a:off x="6870799" y="5155628"/>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1.5</a:t>
              </a:r>
              <a:endParaRPr lang="en-CA" sz="1600" dirty="0">
                <a:solidFill>
                  <a:schemeClr val="bg1"/>
                </a:solidFill>
                <a:latin typeface="Calibri" panose="020F0502020204030204" pitchFamily="34" charset="0"/>
              </a:endParaRPr>
            </a:p>
          </p:txBody>
        </p:sp>
      </p:grpSp>
      <p:sp>
        <p:nvSpPr>
          <p:cNvPr id="2" name="Title 1">
            <a:extLst>
              <a:ext uri="{FF2B5EF4-FFF2-40B4-BE49-F238E27FC236}">
                <a16:creationId xmlns:a16="http://schemas.microsoft.com/office/drawing/2014/main" id="{C63EF58D-3EEA-4968-945E-BEF837E732D5}"/>
              </a:ext>
            </a:extLst>
          </p:cNvPr>
          <p:cNvSpPr>
            <a:spLocks noGrp="1"/>
          </p:cNvSpPr>
          <p:nvPr>
            <p:ph type="title"/>
          </p:nvPr>
        </p:nvSpPr>
        <p:spPr/>
        <p:txBody>
          <a:bodyPr/>
          <a:lstStyle/>
          <a:p>
            <a:r>
              <a:rPr lang="en-US" dirty="0"/>
              <a:t>SAMHSA: Past-Yr Substance Abuse Among Adults With and Without Major Depressive Episode</a:t>
            </a:r>
          </a:p>
        </p:txBody>
      </p:sp>
      <p:sp>
        <p:nvSpPr>
          <p:cNvPr id="5" name="Text Box 11">
            <a:extLst>
              <a:ext uri="{FF2B5EF4-FFF2-40B4-BE49-F238E27FC236}">
                <a16:creationId xmlns:a16="http://schemas.microsoft.com/office/drawing/2014/main" id="{78F42F5D-9FD8-4CF2-A2DB-4E677D00288F}"/>
              </a:ext>
            </a:extLst>
          </p:cNvPr>
          <p:cNvSpPr txBox="1">
            <a:spLocks noChangeArrowheads="1"/>
          </p:cNvSpPr>
          <p:nvPr/>
        </p:nvSpPr>
        <p:spPr bwMode="auto">
          <a:xfrm>
            <a:off x="414339" y="6016408"/>
            <a:ext cx="8945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sz="1200" b="0" dirty="0">
                <a:solidFill>
                  <a:schemeClr val="bg2"/>
                </a:solidFill>
                <a:latin typeface="Calibri" panose="020F0502020204030204" pitchFamily="34" charset="0"/>
                <a:cs typeface="Calibri" panose="020F0502020204030204" pitchFamily="34" charset="0"/>
              </a:rPr>
              <a:t>Illicit Drugs include marijuana/hashish, cocaine (including crack), heroin, hallucinogens, inhalants, or prescription-type psychotherapeutics used nonmedically. SAMHSA. Results from the 2012 National Survey on Drug Use and Health: Mental Health Findings, NSDUH Series H-47, HHS Publication No. (SMA) 13-4805. Rockville, MD: Substance Abuse and Mental Health Services Administration, 2013. </a:t>
            </a:r>
            <a:endParaRPr lang="en-US" altLang="en-US" sz="1200" b="0" dirty="0">
              <a:solidFill>
                <a:schemeClr val="bg2"/>
              </a:solidFill>
              <a:latin typeface="Calibri" panose="020F0502020204030204" pitchFamily="34" charset="0"/>
              <a:cs typeface="Calibri" panose="020F0502020204030204" pitchFamily="34" charset="0"/>
            </a:endParaRPr>
          </a:p>
        </p:txBody>
      </p:sp>
      <p:sp>
        <p:nvSpPr>
          <p:cNvPr id="71" name="TextBox 70">
            <a:extLst>
              <a:ext uri="{FF2B5EF4-FFF2-40B4-BE49-F238E27FC236}">
                <a16:creationId xmlns:a16="http://schemas.microsoft.com/office/drawing/2014/main" id="{9ED854EB-9975-48B1-A331-9620F7CEB6A1}"/>
              </a:ext>
            </a:extLst>
          </p:cNvPr>
          <p:cNvSpPr txBox="1"/>
          <p:nvPr/>
        </p:nvSpPr>
        <p:spPr bwMode="auto">
          <a:xfrm>
            <a:off x="10159579" y="2131611"/>
            <a:ext cx="485518" cy="646331"/>
          </a:xfrm>
          <a:prstGeom prst="rect">
            <a:avLst/>
          </a:prstGeom>
          <a:noFill/>
        </p:spPr>
        <p:txBody>
          <a:bodyPr wrap="none">
            <a:spAutoFit/>
          </a:bodyPr>
          <a:lstStyle/>
          <a:p>
            <a:pPr eaLnBrk="1" hangingPunct="1">
              <a:defRPr/>
            </a:pPr>
            <a:r>
              <a:rPr lang="fr-CA" b="0" dirty="0">
                <a:solidFill>
                  <a:schemeClr val="bg1"/>
                </a:solidFill>
                <a:latin typeface="Calibri" panose="020F0502020204030204" pitchFamily="34" charset="0"/>
              </a:rPr>
              <a:t>Yes</a:t>
            </a:r>
          </a:p>
          <a:p>
            <a:pPr eaLnBrk="1" hangingPunct="1">
              <a:defRPr/>
            </a:pPr>
            <a:r>
              <a:rPr lang="fr-CA" b="0" dirty="0">
                <a:solidFill>
                  <a:schemeClr val="bg1"/>
                </a:solidFill>
                <a:latin typeface="Calibri" panose="020F0502020204030204" pitchFamily="34" charset="0"/>
              </a:rPr>
              <a:t>No</a:t>
            </a:r>
            <a:endParaRPr lang="en-CA" b="0" dirty="0">
              <a:solidFill>
                <a:schemeClr val="bg1"/>
              </a:solidFill>
              <a:latin typeface="Calibri" panose="020F0502020204030204" pitchFamily="34" charset="0"/>
            </a:endParaRPr>
          </a:p>
        </p:txBody>
      </p:sp>
      <p:sp>
        <p:nvSpPr>
          <p:cNvPr id="2049" name="Rectangle 2048">
            <a:extLst>
              <a:ext uri="{FF2B5EF4-FFF2-40B4-BE49-F238E27FC236}">
                <a16:creationId xmlns:a16="http://schemas.microsoft.com/office/drawing/2014/main" id="{5636FE40-F60B-4FD5-9AD5-587E6A535516}"/>
              </a:ext>
            </a:extLst>
          </p:cNvPr>
          <p:cNvSpPr/>
          <p:nvPr/>
        </p:nvSpPr>
        <p:spPr bwMode="auto">
          <a:xfrm>
            <a:off x="10056953" y="2252571"/>
            <a:ext cx="137160" cy="13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3C42276E-B22F-492A-8678-A60257189E66}"/>
              </a:ext>
            </a:extLst>
          </p:cNvPr>
          <p:cNvSpPr/>
          <p:nvPr/>
        </p:nvSpPr>
        <p:spPr bwMode="auto">
          <a:xfrm>
            <a:off x="10056953" y="2513986"/>
            <a:ext cx="137160" cy="137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TextBox 18">
            <a:extLst>
              <a:ext uri="{FF2B5EF4-FFF2-40B4-BE49-F238E27FC236}">
                <a16:creationId xmlns:a16="http://schemas.microsoft.com/office/drawing/2014/main" id="{BDCA6DB4-A513-4516-9981-CA3326B30D67}"/>
              </a:ext>
            </a:extLst>
          </p:cNvPr>
          <p:cNvSpPr txBox="1">
            <a:spLocks noChangeArrowheads="1"/>
          </p:cNvSpPr>
          <p:nvPr/>
        </p:nvSpPr>
        <p:spPr bwMode="auto">
          <a:xfrm rot="16200000">
            <a:off x="369697" y="3455670"/>
            <a:ext cx="38777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fr-CA" altLang="en-US" dirty="0">
                <a:solidFill>
                  <a:schemeClr val="bg1"/>
                </a:solidFill>
                <a:latin typeface="Calibri" panose="020F0502020204030204" pitchFamily="34" charset="0"/>
              </a:rPr>
              <a:t>Percent Using Substance</a:t>
            </a:r>
            <a:endParaRPr lang="en-CA" altLang="en-US"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17AA7731-C032-45C4-8965-480F5B5F5CE3}"/>
              </a:ext>
            </a:extLst>
          </p:cNvPr>
          <p:cNvSpPr txBox="1"/>
          <p:nvPr/>
        </p:nvSpPr>
        <p:spPr bwMode="auto">
          <a:xfrm>
            <a:off x="2455012" y="3074572"/>
            <a:ext cx="418704" cy="332333"/>
          </a:xfrm>
          <a:prstGeom prst="rect">
            <a:avLst/>
          </a:prstGeom>
          <a:noFill/>
        </p:spPr>
        <p:txBody>
          <a:bodyPr wrap="none">
            <a:spAutoFit/>
          </a:bodyPr>
          <a:lstStyle/>
          <a:p>
            <a:pPr algn="r" eaLnBrk="1" hangingPunct="1">
              <a:defRPr/>
            </a:pPr>
            <a:r>
              <a:rPr lang="fr-CA" b="0" dirty="0">
                <a:solidFill>
                  <a:schemeClr val="bg1"/>
                </a:solidFill>
                <a:latin typeface="Calibri" panose="020F0502020204030204" pitchFamily="34" charset="0"/>
              </a:rPr>
              <a:t>30</a:t>
            </a:r>
            <a:endParaRPr lang="en-CA" b="0" dirty="0">
              <a:solidFill>
                <a:schemeClr val="bg1"/>
              </a:solidFill>
              <a:latin typeface="Calibri" panose="020F0502020204030204" pitchFamily="34" charset="0"/>
            </a:endParaRPr>
          </a:p>
        </p:txBody>
      </p:sp>
      <p:sp>
        <p:nvSpPr>
          <p:cNvPr id="33" name="Line 5">
            <a:extLst>
              <a:ext uri="{FF2B5EF4-FFF2-40B4-BE49-F238E27FC236}">
                <a16:creationId xmlns:a16="http://schemas.microsoft.com/office/drawing/2014/main" id="{711743D2-BD13-446A-AFC1-AF67936CB30C}"/>
              </a:ext>
            </a:extLst>
          </p:cNvPr>
          <p:cNvSpPr>
            <a:spLocks noChangeShapeType="1"/>
          </p:cNvSpPr>
          <p:nvPr/>
        </p:nvSpPr>
        <p:spPr bwMode="auto">
          <a:xfrm flipH="1">
            <a:off x="2815667" y="4790917"/>
            <a:ext cx="833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34" name="Line 5">
            <a:extLst>
              <a:ext uri="{FF2B5EF4-FFF2-40B4-BE49-F238E27FC236}">
                <a16:creationId xmlns:a16="http://schemas.microsoft.com/office/drawing/2014/main" id="{B05D3FED-91D7-46C4-8001-A9C498B19F05}"/>
              </a:ext>
            </a:extLst>
          </p:cNvPr>
          <p:cNvSpPr>
            <a:spLocks noChangeShapeType="1"/>
          </p:cNvSpPr>
          <p:nvPr/>
        </p:nvSpPr>
        <p:spPr bwMode="auto">
          <a:xfrm flipH="1">
            <a:off x="2815667" y="5563276"/>
            <a:ext cx="833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35" name="Line 5">
            <a:extLst>
              <a:ext uri="{FF2B5EF4-FFF2-40B4-BE49-F238E27FC236}">
                <a16:creationId xmlns:a16="http://schemas.microsoft.com/office/drawing/2014/main" id="{CFD2C418-B2BA-4A73-8AE4-2FF451A5F4C9}"/>
              </a:ext>
            </a:extLst>
          </p:cNvPr>
          <p:cNvSpPr>
            <a:spLocks noChangeShapeType="1"/>
          </p:cNvSpPr>
          <p:nvPr/>
        </p:nvSpPr>
        <p:spPr bwMode="auto">
          <a:xfrm flipH="1">
            <a:off x="2815667" y="4018556"/>
            <a:ext cx="833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36" name="Line 5">
            <a:extLst>
              <a:ext uri="{FF2B5EF4-FFF2-40B4-BE49-F238E27FC236}">
                <a16:creationId xmlns:a16="http://schemas.microsoft.com/office/drawing/2014/main" id="{EFF01FD7-85C7-45E5-9E2F-AB5DA867434C}"/>
              </a:ext>
            </a:extLst>
          </p:cNvPr>
          <p:cNvSpPr>
            <a:spLocks noChangeShapeType="1"/>
          </p:cNvSpPr>
          <p:nvPr/>
        </p:nvSpPr>
        <p:spPr bwMode="auto">
          <a:xfrm flipH="1">
            <a:off x="2815667" y="3246195"/>
            <a:ext cx="833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37" name="Line 5">
            <a:extLst>
              <a:ext uri="{FF2B5EF4-FFF2-40B4-BE49-F238E27FC236}">
                <a16:creationId xmlns:a16="http://schemas.microsoft.com/office/drawing/2014/main" id="{8F534FE8-53BC-4EE4-90B6-10A3997F7BF4}"/>
              </a:ext>
            </a:extLst>
          </p:cNvPr>
          <p:cNvSpPr>
            <a:spLocks noChangeShapeType="1"/>
          </p:cNvSpPr>
          <p:nvPr/>
        </p:nvSpPr>
        <p:spPr bwMode="auto">
          <a:xfrm flipH="1">
            <a:off x="2815667" y="2473834"/>
            <a:ext cx="833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38" name="Line 5">
            <a:extLst>
              <a:ext uri="{FF2B5EF4-FFF2-40B4-BE49-F238E27FC236}">
                <a16:creationId xmlns:a16="http://schemas.microsoft.com/office/drawing/2014/main" id="{EE529625-0CF1-4A87-8C2E-ABECC217E314}"/>
              </a:ext>
            </a:extLst>
          </p:cNvPr>
          <p:cNvSpPr>
            <a:spLocks noChangeShapeType="1"/>
          </p:cNvSpPr>
          <p:nvPr/>
        </p:nvSpPr>
        <p:spPr bwMode="auto">
          <a:xfrm flipH="1">
            <a:off x="2815667" y="1701473"/>
            <a:ext cx="8335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41" name="TextBox 40">
            <a:extLst>
              <a:ext uri="{FF2B5EF4-FFF2-40B4-BE49-F238E27FC236}">
                <a16:creationId xmlns:a16="http://schemas.microsoft.com/office/drawing/2014/main" id="{2D1C9CD5-C406-4427-BFA5-695AA5483BBD}"/>
              </a:ext>
            </a:extLst>
          </p:cNvPr>
          <p:cNvSpPr txBox="1"/>
          <p:nvPr/>
        </p:nvSpPr>
        <p:spPr bwMode="auto">
          <a:xfrm>
            <a:off x="5913863" y="5582555"/>
            <a:ext cx="978567" cy="307777"/>
          </a:xfrm>
          <a:prstGeom prst="rect">
            <a:avLst/>
          </a:prstGeom>
          <a:noFill/>
        </p:spPr>
        <p:txBody>
          <a:bodyPr wrap="square">
            <a:spAutoFit/>
          </a:bodyPr>
          <a:lstStyle/>
          <a:p>
            <a:pPr algn="ctr" eaLnBrk="1" hangingPunct="1">
              <a:defRPr/>
            </a:pPr>
            <a:r>
              <a:rPr lang="fr-CA" sz="1400" dirty="0">
                <a:solidFill>
                  <a:schemeClr val="bg1"/>
                </a:solidFill>
                <a:latin typeface="Calibri" panose="020F0502020204030204" pitchFamily="34" charset="0"/>
              </a:rPr>
              <a:t>Cocaine</a:t>
            </a:r>
            <a:endParaRPr lang="en-CA" sz="140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B991C909-CE96-4C00-A1DA-7E6795790010}"/>
              </a:ext>
            </a:extLst>
          </p:cNvPr>
          <p:cNvSpPr txBox="1"/>
          <p:nvPr/>
        </p:nvSpPr>
        <p:spPr bwMode="auto">
          <a:xfrm>
            <a:off x="6830762" y="5582555"/>
            <a:ext cx="1226298" cy="307777"/>
          </a:xfrm>
          <a:prstGeom prst="rect">
            <a:avLst/>
          </a:prstGeom>
          <a:noFill/>
        </p:spPr>
        <p:txBody>
          <a:bodyPr wrap="none">
            <a:spAutoFit/>
          </a:bodyPr>
          <a:lstStyle/>
          <a:p>
            <a:pPr algn="ctr" eaLnBrk="1" hangingPunct="1">
              <a:defRPr/>
            </a:pPr>
            <a:r>
              <a:rPr lang="fr-CA" sz="1400" dirty="0">
                <a:solidFill>
                  <a:schemeClr val="bg1"/>
                </a:solidFill>
                <a:latin typeface="Calibri" panose="020F0502020204030204" pitchFamily="34" charset="0"/>
              </a:rPr>
              <a:t>Hallucinogens</a:t>
            </a:r>
            <a:endParaRPr lang="en-CA" sz="140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A79A0BB5-AEF9-4FBF-853F-82E85D5274CC}"/>
              </a:ext>
            </a:extLst>
          </p:cNvPr>
          <p:cNvSpPr txBox="1"/>
          <p:nvPr/>
        </p:nvSpPr>
        <p:spPr bwMode="auto">
          <a:xfrm>
            <a:off x="8953985" y="5582555"/>
            <a:ext cx="946025" cy="307777"/>
          </a:xfrm>
          <a:prstGeom prst="rect">
            <a:avLst/>
          </a:prstGeom>
          <a:noFill/>
        </p:spPr>
        <p:txBody>
          <a:bodyPr wrap="square">
            <a:spAutoFit/>
          </a:bodyPr>
          <a:lstStyle/>
          <a:p>
            <a:pPr algn="ctr" eaLnBrk="1" hangingPunct="1">
              <a:defRPr/>
            </a:pPr>
            <a:r>
              <a:rPr lang="fr-CA" sz="1400" dirty="0">
                <a:solidFill>
                  <a:schemeClr val="bg1"/>
                </a:solidFill>
                <a:latin typeface="Calibri" panose="020F0502020204030204" pitchFamily="34" charset="0"/>
              </a:rPr>
              <a:t>Heroin</a:t>
            </a:r>
            <a:endParaRPr lang="en-CA" sz="1400" dirty="0">
              <a:solidFill>
                <a:schemeClr val="bg1"/>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E7BAE5BE-9607-45C0-9371-B4C6EB346EEB}"/>
              </a:ext>
            </a:extLst>
          </p:cNvPr>
          <p:cNvCxnSpPr>
            <a:cxnSpLocks/>
          </p:cNvCxnSpPr>
          <p:nvPr/>
        </p:nvCxnSpPr>
        <p:spPr bwMode="auto">
          <a:xfrm flipH="1" flipV="1">
            <a:off x="2894306" y="1693432"/>
            <a:ext cx="0" cy="3869844"/>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8114C42D-4430-466D-94AE-B2490E40608C}"/>
              </a:ext>
            </a:extLst>
          </p:cNvPr>
          <p:cNvSpPr txBox="1"/>
          <p:nvPr/>
        </p:nvSpPr>
        <p:spPr bwMode="auto">
          <a:xfrm>
            <a:off x="2455012" y="3857412"/>
            <a:ext cx="418704" cy="332333"/>
          </a:xfrm>
          <a:prstGeom prst="rect">
            <a:avLst/>
          </a:prstGeom>
          <a:noFill/>
        </p:spPr>
        <p:txBody>
          <a:bodyPr wrap="none">
            <a:spAutoFit/>
          </a:bodyPr>
          <a:lstStyle/>
          <a:p>
            <a:pPr algn="r" eaLnBrk="1" hangingPunct="1">
              <a:defRPr/>
            </a:pPr>
            <a:r>
              <a:rPr lang="fr-CA" b="0" dirty="0">
                <a:solidFill>
                  <a:schemeClr val="bg1"/>
                </a:solidFill>
                <a:latin typeface="Calibri" panose="020F0502020204030204" pitchFamily="34" charset="0"/>
              </a:rPr>
              <a:t>20</a:t>
            </a:r>
            <a:endParaRPr lang="en-CA" b="0" dirty="0">
              <a:solidFill>
                <a:schemeClr val="bg1"/>
              </a:solidFill>
              <a:latin typeface="Calibri" panose="020F0502020204030204" pitchFamily="34" charset="0"/>
            </a:endParaRPr>
          </a:p>
        </p:txBody>
      </p:sp>
      <p:sp>
        <p:nvSpPr>
          <p:cNvPr id="65" name="TextBox 64">
            <a:extLst>
              <a:ext uri="{FF2B5EF4-FFF2-40B4-BE49-F238E27FC236}">
                <a16:creationId xmlns:a16="http://schemas.microsoft.com/office/drawing/2014/main" id="{67D54D86-0006-4DE2-8B2F-AA7E2B7712CB}"/>
              </a:ext>
            </a:extLst>
          </p:cNvPr>
          <p:cNvSpPr txBox="1"/>
          <p:nvPr/>
        </p:nvSpPr>
        <p:spPr bwMode="auto">
          <a:xfrm>
            <a:off x="2455012" y="4612259"/>
            <a:ext cx="418704" cy="332333"/>
          </a:xfrm>
          <a:prstGeom prst="rect">
            <a:avLst/>
          </a:prstGeom>
          <a:noFill/>
        </p:spPr>
        <p:txBody>
          <a:bodyPr wrap="none">
            <a:spAutoFit/>
          </a:bodyPr>
          <a:lstStyle/>
          <a:p>
            <a:pPr algn="r" eaLnBrk="1" hangingPunct="1">
              <a:defRPr/>
            </a:pPr>
            <a:r>
              <a:rPr lang="fr-CA" b="0" dirty="0">
                <a:solidFill>
                  <a:schemeClr val="bg1"/>
                </a:solidFill>
                <a:latin typeface="Calibri" panose="020F0502020204030204" pitchFamily="34" charset="0"/>
              </a:rPr>
              <a:t>10</a:t>
            </a:r>
            <a:endParaRPr lang="en-CA" b="0" dirty="0">
              <a:solidFill>
                <a:schemeClr val="bg1"/>
              </a:solidFill>
              <a:latin typeface="Calibri" panose="020F0502020204030204" pitchFamily="34" charset="0"/>
            </a:endParaRPr>
          </a:p>
        </p:txBody>
      </p:sp>
      <p:sp>
        <p:nvSpPr>
          <p:cNvPr id="67" name="TextBox 66">
            <a:extLst>
              <a:ext uri="{FF2B5EF4-FFF2-40B4-BE49-F238E27FC236}">
                <a16:creationId xmlns:a16="http://schemas.microsoft.com/office/drawing/2014/main" id="{F29E487E-DAB4-4B82-8A21-851633BC0D2D}"/>
              </a:ext>
            </a:extLst>
          </p:cNvPr>
          <p:cNvSpPr txBox="1"/>
          <p:nvPr/>
        </p:nvSpPr>
        <p:spPr bwMode="auto">
          <a:xfrm>
            <a:off x="2572031" y="5385767"/>
            <a:ext cx="301685" cy="332333"/>
          </a:xfrm>
          <a:prstGeom prst="rect">
            <a:avLst/>
          </a:prstGeom>
          <a:noFill/>
        </p:spPr>
        <p:txBody>
          <a:bodyPr wrap="none">
            <a:spAutoFit/>
          </a:bodyPr>
          <a:lstStyle/>
          <a:p>
            <a:pPr algn="r" eaLnBrk="1" hangingPunct="1">
              <a:defRPr/>
            </a:pPr>
            <a:r>
              <a:rPr lang="fr-CA" b="0" dirty="0">
                <a:solidFill>
                  <a:schemeClr val="bg1"/>
                </a:solidFill>
                <a:latin typeface="Calibri" panose="020F0502020204030204" pitchFamily="34" charset="0"/>
              </a:rPr>
              <a:t>0</a:t>
            </a:r>
            <a:endParaRPr lang="en-CA" b="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E9677A02-5B32-46CD-A942-295922215988}"/>
              </a:ext>
            </a:extLst>
          </p:cNvPr>
          <p:cNvSpPr txBox="1"/>
          <p:nvPr/>
        </p:nvSpPr>
        <p:spPr bwMode="auto">
          <a:xfrm>
            <a:off x="4854839" y="5582555"/>
            <a:ext cx="1137848" cy="523220"/>
          </a:xfrm>
          <a:prstGeom prst="rect">
            <a:avLst/>
          </a:prstGeom>
          <a:noFill/>
        </p:spPr>
        <p:txBody>
          <a:bodyPr wrap="square">
            <a:spAutoFit/>
          </a:bodyPr>
          <a:lstStyle/>
          <a:p>
            <a:pPr algn="ctr" eaLnBrk="1" hangingPunct="1">
              <a:defRPr/>
            </a:pPr>
            <a:r>
              <a:rPr lang="fr-CA" sz="1400" dirty="0">
                <a:solidFill>
                  <a:schemeClr val="bg1"/>
                </a:solidFill>
                <a:latin typeface="Calibri" panose="020F0502020204030204" pitchFamily="34" charset="0"/>
              </a:rPr>
              <a:t>Psycho-</a:t>
            </a:r>
            <a:br>
              <a:rPr lang="fr-CA" sz="1400" dirty="0">
                <a:solidFill>
                  <a:schemeClr val="bg1"/>
                </a:solidFill>
                <a:latin typeface="Calibri" panose="020F0502020204030204" pitchFamily="34" charset="0"/>
              </a:rPr>
            </a:br>
            <a:r>
              <a:rPr lang="fr-CA" sz="1400" dirty="0">
                <a:solidFill>
                  <a:schemeClr val="bg1"/>
                </a:solidFill>
                <a:latin typeface="Calibri" panose="020F0502020204030204" pitchFamily="34" charset="0"/>
              </a:rPr>
              <a:t>therapeutics</a:t>
            </a:r>
            <a:endParaRPr lang="en-CA" sz="140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74A041C0-754A-4600-ADA3-B928ACB37678}"/>
              </a:ext>
            </a:extLst>
          </p:cNvPr>
          <p:cNvSpPr txBox="1"/>
          <p:nvPr/>
        </p:nvSpPr>
        <p:spPr bwMode="auto">
          <a:xfrm>
            <a:off x="3908811" y="5582555"/>
            <a:ext cx="954108" cy="307777"/>
          </a:xfrm>
          <a:prstGeom prst="rect">
            <a:avLst/>
          </a:prstGeom>
          <a:noFill/>
        </p:spPr>
        <p:txBody>
          <a:bodyPr wrap="none">
            <a:spAutoFit/>
          </a:bodyPr>
          <a:lstStyle/>
          <a:p>
            <a:pPr algn="ctr" eaLnBrk="1" hangingPunct="1">
              <a:defRPr/>
            </a:pPr>
            <a:r>
              <a:rPr lang="fr-CA" sz="1400" dirty="0">
                <a:solidFill>
                  <a:schemeClr val="bg1"/>
                </a:solidFill>
                <a:latin typeface="Calibri" panose="020F0502020204030204" pitchFamily="34" charset="0"/>
              </a:rPr>
              <a:t>Marijuana</a:t>
            </a:r>
            <a:endParaRPr lang="en-CA" sz="140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EC71628C-E22A-4517-9214-E4A80A7FEC30}"/>
              </a:ext>
            </a:extLst>
          </p:cNvPr>
          <p:cNvSpPr txBox="1"/>
          <p:nvPr/>
        </p:nvSpPr>
        <p:spPr bwMode="auto">
          <a:xfrm>
            <a:off x="2898637" y="5582555"/>
            <a:ext cx="1021434" cy="307777"/>
          </a:xfrm>
          <a:prstGeom prst="rect">
            <a:avLst/>
          </a:prstGeom>
          <a:noFill/>
        </p:spPr>
        <p:txBody>
          <a:bodyPr wrap="none">
            <a:spAutoFit/>
          </a:bodyPr>
          <a:lstStyle/>
          <a:p>
            <a:pPr algn="ctr" eaLnBrk="1" hangingPunct="1">
              <a:defRPr/>
            </a:pPr>
            <a:r>
              <a:rPr lang="fr-CA" sz="1400" dirty="0">
                <a:solidFill>
                  <a:schemeClr val="bg1"/>
                </a:solidFill>
                <a:latin typeface="Calibri" panose="020F0502020204030204" pitchFamily="34" charset="0"/>
              </a:rPr>
              <a:t>Illicit Drugs</a:t>
            </a:r>
            <a:endParaRPr lang="en-CA" sz="1400" dirty="0">
              <a:solidFill>
                <a:schemeClr val="bg1"/>
              </a:solidFill>
              <a:latin typeface="Calibri" panose="020F0502020204030204" pitchFamily="34" charset="0"/>
            </a:endParaRPr>
          </a:p>
        </p:txBody>
      </p:sp>
      <p:sp>
        <p:nvSpPr>
          <p:cNvPr id="49" name="Line 5">
            <a:extLst>
              <a:ext uri="{FF2B5EF4-FFF2-40B4-BE49-F238E27FC236}">
                <a16:creationId xmlns:a16="http://schemas.microsoft.com/office/drawing/2014/main" id="{B5CDB712-9EBF-4787-AC19-79DAA378357D}"/>
              </a:ext>
            </a:extLst>
          </p:cNvPr>
          <p:cNvSpPr>
            <a:spLocks noChangeShapeType="1"/>
          </p:cNvSpPr>
          <p:nvPr/>
        </p:nvSpPr>
        <p:spPr bwMode="auto">
          <a:xfrm>
            <a:off x="2894306"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50" name="Line 5">
            <a:extLst>
              <a:ext uri="{FF2B5EF4-FFF2-40B4-BE49-F238E27FC236}">
                <a16:creationId xmlns:a16="http://schemas.microsoft.com/office/drawing/2014/main" id="{EE690602-E159-4A9B-B6BE-007C96C639A8}"/>
              </a:ext>
            </a:extLst>
          </p:cNvPr>
          <p:cNvSpPr>
            <a:spLocks noChangeShapeType="1"/>
          </p:cNvSpPr>
          <p:nvPr/>
        </p:nvSpPr>
        <p:spPr bwMode="auto">
          <a:xfrm>
            <a:off x="5901884"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51" name="Line 5">
            <a:extLst>
              <a:ext uri="{FF2B5EF4-FFF2-40B4-BE49-F238E27FC236}">
                <a16:creationId xmlns:a16="http://schemas.microsoft.com/office/drawing/2014/main" id="{957CA575-4E61-4A26-A0FF-69E3E3DCB8FA}"/>
              </a:ext>
            </a:extLst>
          </p:cNvPr>
          <p:cNvSpPr>
            <a:spLocks noChangeShapeType="1"/>
          </p:cNvSpPr>
          <p:nvPr/>
        </p:nvSpPr>
        <p:spPr bwMode="auto">
          <a:xfrm>
            <a:off x="3896832"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52" name="Line 5">
            <a:extLst>
              <a:ext uri="{FF2B5EF4-FFF2-40B4-BE49-F238E27FC236}">
                <a16:creationId xmlns:a16="http://schemas.microsoft.com/office/drawing/2014/main" id="{0678CD10-D1DE-46F8-ABE8-5A3E2B75CC2C}"/>
              </a:ext>
            </a:extLst>
          </p:cNvPr>
          <p:cNvSpPr>
            <a:spLocks noChangeShapeType="1"/>
          </p:cNvSpPr>
          <p:nvPr/>
        </p:nvSpPr>
        <p:spPr bwMode="auto">
          <a:xfrm>
            <a:off x="6904410"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55" name="Line 5">
            <a:extLst>
              <a:ext uri="{FF2B5EF4-FFF2-40B4-BE49-F238E27FC236}">
                <a16:creationId xmlns:a16="http://schemas.microsoft.com/office/drawing/2014/main" id="{3D6158E8-7F61-4C65-B96D-8BD3E75B36ED}"/>
              </a:ext>
            </a:extLst>
          </p:cNvPr>
          <p:cNvSpPr>
            <a:spLocks noChangeShapeType="1"/>
          </p:cNvSpPr>
          <p:nvPr/>
        </p:nvSpPr>
        <p:spPr bwMode="auto">
          <a:xfrm>
            <a:off x="7906936"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56" name="Line 5">
            <a:extLst>
              <a:ext uri="{FF2B5EF4-FFF2-40B4-BE49-F238E27FC236}">
                <a16:creationId xmlns:a16="http://schemas.microsoft.com/office/drawing/2014/main" id="{B4512698-86B5-4109-9719-146ABC94E437}"/>
              </a:ext>
            </a:extLst>
          </p:cNvPr>
          <p:cNvSpPr>
            <a:spLocks noChangeShapeType="1"/>
          </p:cNvSpPr>
          <p:nvPr/>
        </p:nvSpPr>
        <p:spPr bwMode="auto">
          <a:xfrm>
            <a:off x="9911988"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grpSp>
        <p:nvGrpSpPr>
          <p:cNvPr id="19" name="Group 18">
            <a:extLst>
              <a:ext uri="{FF2B5EF4-FFF2-40B4-BE49-F238E27FC236}">
                <a16:creationId xmlns:a16="http://schemas.microsoft.com/office/drawing/2014/main" id="{B6012DCE-BE89-4D00-8072-8632107354DD}"/>
              </a:ext>
            </a:extLst>
          </p:cNvPr>
          <p:cNvGrpSpPr/>
          <p:nvPr/>
        </p:nvGrpSpPr>
        <p:grpSpPr>
          <a:xfrm>
            <a:off x="2923824" y="3018290"/>
            <a:ext cx="920814" cy="2548960"/>
            <a:chOff x="2914299" y="3018290"/>
            <a:chExt cx="920814" cy="2548960"/>
          </a:xfrm>
        </p:grpSpPr>
        <p:sp>
          <p:nvSpPr>
            <p:cNvPr id="2052" name="Rectangle 2051">
              <a:extLst>
                <a:ext uri="{FF2B5EF4-FFF2-40B4-BE49-F238E27FC236}">
                  <a16:creationId xmlns:a16="http://schemas.microsoft.com/office/drawing/2014/main" id="{1853B0DA-2152-4F59-8EF1-7BC7758A7905}"/>
                </a:ext>
              </a:extLst>
            </p:cNvPr>
            <p:cNvSpPr/>
            <p:nvPr/>
          </p:nvSpPr>
          <p:spPr bwMode="auto">
            <a:xfrm>
              <a:off x="3010435" y="3319785"/>
              <a:ext cx="360778" cy="22474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03D5A90C-EA92-44FE-BFA7-01EEE9282441}"/>
                </a:ext>
              </a:extLst>
            </p:cNvPr>
            <p:cNvSpPr/>
            <p:nvPr/>
          </p:nvSpPr>
          <p:spPr bwMode="auto">
            <a:xfrm>
              <a:off x="3369193" y="4399779"/>
              <a:ext cx="360778" cy="1167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TextBox 90">
              <a:extLst>
                <a:ext uri="{FF2B5EF4-FFF2-40B4-BE49-F238E27FC236}">
                  <a16:creationId xmlns:a16="http://schemas.microsoft.com/office/drawing/2014/main" id="{10735778-8225-4732-BA21-0B9FB1437659}"/>
                </a:ext>
              </a:extLst>
            </p:cNvPr>
            <p:cNvSpPr txBox="1"/>
            <p:nvPr/>
          </p:nvSpPr>
          <p:spPr bwMode="auto">
            <a:xfrm>
              <a:off x="2914299" y="3018290"/>
              <a:ext cx="551754"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28.5</a:t>
              </a:r>
              <a:endParaRPr lang="en-CA" sz="1600" dirty="0">
                <a:solidFill>
                  <a:schemeClr val="bg1"/>
                </a:solidFill>
                <a:latin typeface="Calibri" panose="020F0502020204030204" pitchFamily="34" charset="0"/>
              </a:endParaRPr>
            </a:p>
          </p:txBody>
        </p:sp>
        <p:sp>
          <p:nvSpPr>
            <p:cNvPr id="92" name="TextBox 91">
              <a:extLst>
                <a:ext uri="{FF2B5EF4-FFF2-40B4-BE49-F238E27FC236}">
                  <a16:creationId xmlns:a16="http://schemas.microsoft.com/office/drawing/2014/main" id="{CEB3082E-2582-44F7-A6F3-EE10D651C705}"/>
                </a:ext>
              </a:extLst>
            </p:cNvPr>
            <p:cNvSpPr txBox="1"/>
            <p:nvPr/>
          </p:nvSpPr>
          <p:spPr bwMode="auto">
            <a:xfrm>
              <a:off x="3283359" y="4101853"/>
              <a:ext cx="551754"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14.8</a:t>
              </a:r>
              <a:endParaRPr lang="en-CA" sz="1600" dirty="0">
                <a:solidFill>
                  <a:schemeClr val="bg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931A341B-6079-46AF-9288-ADEBEE8459ED}"/>
              </a:ext>
            </a:extLst>
          </p:cNvPr>
          <p:cNvGrpSpPr/>
          <p:nvPr/>
        </p:nvGrpSpPr>
        <p:grpSpPr>
          <a:xfrm>
            <a:off x="3945077" y="3633036"/>
            <a:ext cx="920591" cy="1934214"/>
            <a:chOff x="3804772" y="3633036"/>
            <a:chExt cx="920591" cy="1934214"/>
          </a:xfrm>
        </p:grpSpPr>
        <p:sp>
          <p:nvSpPr>
            <p:cNvPr id="77" name="Rectangle 76">
              <a:extLst>
                <a:ext uri="{FF2B5EF4-FFF2-40B4-BE49-F238E27FC236}">
                  <a16:creationId xmlns:a16="http://schemas.microsoft.com/office/drawing/2014/main" id="{631138D1-95C9-41DA-95C4-8FFD7FA24634}"/>
                </a:ext>
              </a:extLst>
            </p:cNvPr>
            <p:cNvSpPr/>
            <p:nvPr/>
          </p:nvSpPr>
          <p:spPr bwMode="auto">
            <a:xfrm>
              <a:off x="3901337" y="3926878"/>
              <a:ext cx="360778" cy="16403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7BC0A375-984F-4B4F-9A20-AA127D5B3C68}"/>
                </a:ext>
              </a:extLst>
            </p:cNvPr>
            <p:cNvSpPr/>
            <p:nvPr/>
          </p:nvSpPr>
          <p:spPr bwMode="auto">
            <a:xfrm>
              <a:off x="4260095" y="4676038"/>
              <a:ext cx="360778" cy="8912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TextBox 92">
              <a:extLst>
                <a:ext uri="{FF2B5EF4-FFF2-40B4-BE49-F238E27FC236}">
                  <a16:creationId xmlns:a16="http://schemas.microsoft.com/office/drawing/2014/main" id="{C34BE953-0EAB-457B-8291-D33642CDDF6E}"/>
                </a:ext>
              </a:extLst>
            </p:cNvPr>
            <p:cNvSpPr txBox="1"/>
            <p:nvPr/>
          </p:nvSpPr>
          <p:spPr bwMode="auto">
            <a:xfrm>
              <a:off x="3804772" y="3633036"/>
              <a:ext cx="551754"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20.8</a:t>
              </a:r>
              <a:endParaRPr lang="en-CA" sz="1600" dirty="0">
                <a:solidFill>
                  <a:schemeClr val="bg1"/>
                </a:solidFill>
                <a:latin typeface="Calibri" panose="020F0502020204030204" pitchFamily="34" charset="0"/>
              </a:endParaRPr>
            </a:p>
          </p:txBody>
        </p:sp>
        <p:sp>
          <p:nvSpPr>
            <p:cNvPr id="94" name="TextBox 93">
              <a:extLst>
                <a:ext uri="{FF2B5EF4-FFF2-40B4-BE49-F238E27FC236}">
                  <a16:creationId xmlns:a16="http://schemas.microsoft.com/office/drawing/2014/main" id="{97A428B6-C955-4D4F-B564-516D92C96706}"/>
                </a:ext>
              </a:extLst>
            </p:cNvPr>
            <p:cNvSpPr txBox="1"/>
            <p:nvPr/>
          </p:nvSpPr>
          <p:spPr bwMode="auto">
            <a:xfrm>
              <a:off x="4173609" y="4384032"/>
              <a:ext cx="551754"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11.3</a:t>
              </a:r>
              <a:endParaRPr lang="en-CA" sz="1600" dirty="0">
                <a:solidFill>
                  <a:schemeClr val="bg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9E1B5FD4-BB62-421C-AFA4-54F8B9322065}"/>
              </a:ext>
            </a:extLst>
          </p:cNvPr>
          <p:cNvGrpSpPr/>
          <p:nvPr/>
        </p:nvGrpSpPr>
        <p:grpSpPr>
          <a:xfrm>
            <a:off x="4958760" y="4062795"/>
            <a:ext cx="868494" cy="1502007"/>
            <a:chOff x="4696151" y="4062795"/>
            <a:chExt cx="868494" cy="1502007"/>
          </a:xfrm>
        </p:grpSpPr>
        <p:sp>
          <p:nvSpPr>
            <p:cNvPr id="79" name="Rectangle 78">
              <a:extLst>
                <a:ext uri="{FF2B5EF4-FFF2-40B4-BE49-F238E27FC236}">
                  <a16:creationId xmlns:a16="http://schemas.microsoft.com/office/drawing/2014/main" id="{9359111E-AE5A-4E4C-A4FC-32198E84F15E}"/>
                </a:ext>
              </a:extLst>
            </p:cNvPr>
            <p:cNvSpPr/>
            <p:nvPr/>
          </p:nvSpPr>
          <p:spPr bwMode="auto">
            <a:xfrm>
              <a:off x="4790753" y="4347838"/>
              <a:ext cx="360778" cy="12169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F2DCB00B-FD05-4083-90DD-6E0D43BD1CEB}"/>
                </a:ext>
              </a:extLst>
            </p:cNvPr>
            <p:cNvSpPr/>
            <p:nvPr/>
          </p:nvSpPr>
          <p:spPr bwMode="auto">
            <a:xfrm>
              <a:off x="5149511" y="5110205"/>
              <a:ext cx="360778" cy="4545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TextBox 94">
              <a:extLst>
                <a:ext uri="{FF2B5EF4-FFF2-40B4-BE49-F238E27FC236}">
                  <a16:creationId xmlns:a16="http://schemas.microsoft.com/office/drawing/2014/main" id="{6776A2E0-D83E-4289-BFFD-459C1AD06C50}"/>
                </a:ext>
              </a:extLst>
            </p:cNvPr>
            <p:cNvSpPr txBox="1"/>
            <p:nvPr/>
          </p:nvSpPr>
          <p:spPr bwMode="auto">
            <a:xfrm>
              <a:off x="4696151" y="4062795"/>
              <a:ext cx="551754"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15.4</a:t>
              </a:r>
              <a:endParaRPr lang="en-CA" sz="160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415AA1FF-DFC4-4E56-9D34-852C058DE310}"/>
                </a:ext>
              </a:extLst>
            </p:cNvPr>
            <p:cNvSpPr txBox="1"/>
            <p:nvPr/>
          </p:nvSpPr>
          <p:spPr bwMode="auto">
            <a:xfrm>
              <a:off x="5117086" y="4813791"/>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5.7</a:t>
              </a:r>
              <a:endParaRPr lang="en-CA" sz="1600" dirty="0">
                <a:solidFill>
                  <a:schemeClr val="bg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4B21670D-7E67-4C53-A459-DAFA03C612CF}"/>
              </a:ext>
            </a:extLst>
          </p:cNvPr>
          <p:cNvGrpSpPr/>
          <p:nvPr/>
        </p:nvGrpSpPr>
        <p:grpSpPr>
          <a:xfrm>
            <a:off x="6025262" y="4982152"/>
            <a:ext cx="793702" cy="582650"/>
            <a:chOff x="5635400" y="4982152"/>
            <a:chExt cx="793702" cy="582650"/>
          </a:xfrm>
        </p:grpSpPr>
        <p:sp>
          <p:nvSpPr>
            <p:cNvPr id="81" name="Rectangle 80">
              <a:extLst>
                <a:ext uri="{FF2B5EF4-FFF2-40B4-BE49-F238E27FC236}">
                  <a16:creationId xmlns:a16="http://schemas.microsoft.com/office/drawing/2014/main" id="{56DEAA2F-CB93-448D-AAEC-66FEE33142D3}"/>
                </a:ext>
              </a:extLst>
            </p:cNvPr>
            <p:cNvSpPr/>
            <p:nvPr/>
          </p:nvSpPr>
          <p:spPr bwMode="auto">
            <a:xfrm>
              <a:off x="5678790" y="5269362"/>
              <a:ext cx="360778" cy="2954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329FD68-02D9-4EE5-B562-76FC1A168071}"/>
                </a:ext>
              </a:extLst>
            </p:cNvPr>
            <p:cNvSpPr/>
            <p:nvPr/>
          </p:nvSpPr>
          <p:spPr bwMode="auto">
            <a:xfrm>
              <a:off x="6037548" y="5429467"/>
              <a:ext cx="360778" cy="1276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TextBox 96">
              <a:extLst>
                <a:ext uri="{FF2B5EF4-FFF2-40B4-BE49-F238E27FC236}">
                  <a16:creationId xmlns:a16="http://schemas.microsoft.com/office/drawing/2014/main" id="{80F26A2B-77A5-4A68-A4E4-34FBD43A08B2}"/>
                </a:ext>
              </a:extLst>
            </p:cNvPr>
            <p:cNvSpPr txBox="1"/>
            <p:nvPr/>
          </p:nvSpPr>
          <p:spPr bwMode="auto">
            <a:xfrm>
              <a:off x="5635400" y="4982152"/>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3.8</a:t>
              </a:r>
              <a:endParaRPr lang="en-CA" sz="1600" dirty="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FDB83BA0-AE80-414E-A6F5-ECC594B50E95}"/>
                </a:ext>
              </a:extLst>
            </p:cNvPr>
            <p:cNvSpPr txBox="1"/>
            <p:nvPr/>
          </p:nvSpPr>
          <p:spPr bwMode="auto">
            <a:xfrm>
              <a:off x="5981543" y="5137140"/>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1.8</a:t>
              </a:r>
              <a:endParaRPr lang="en-CA" sz="1600" dirty="0">
                <a:solidFill>
                  <a:schemeClr val="bg1"/>
                </a:solidFill>
                <a:latin typeface="Calibri" panose="020F0502020204030204" pitchFamily="34" charset="0"/>
              </a:endParaRPr>
            </a:p>
          </p:txBody>
        </p:sp>
      </p:grpSp>
      <p:sp>
        <p:nvSpPr>
          <p:cNvPr id="54" name="Line 5">
            <a:extLst>
              <a:ext uri="{FF2B5EF4-FFF2-40B4-BE49-F238E27FC236}">
                <a16:creationId xmlns:a16="http://schemas.microsoft.com/office/drawing/2014/main" id="{96F4CA3D-9EAA-48B5-8F05-52E70935FB5F}"/>
              </a:ext>
            </a:extLst>
          </p:cNvPr>
          <p:cNvSpPr>
            <a:spLocks noChangeShapeType="1"/>
          </p:cNvSpPr>
          <p:nvPr/>
        </p:nvSpPr>
        <p:spPr bwMode="auto">
          <a:xfrm>
            <a:off x="8909462"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sp>
        <p:nvSpPr>
          <p:cNvPr id="85" name="Rectangle 84">
            <a:extLst>
              <a:ext uri="{FF2B5EF4-FFF2-40B4-BE49-F238E27FC236}">
                <a16:creationId xmlns:a16="http://schemas.microsoft.com/office/drawing/2014/main" id="{F119DEF7-C587-4129-AB79-0A0EA4B360B8}"/>
              </a:ext>
            </a:extLst>
          </p:cNvPr>
          <p:cNvSpPr/>
          <p:nvPr/>
        </p:nvSpPr>
        <p:spPr bwMode="auto">
          <a:xfrm>
            <a:off x="8077188" y="5458586"/>
            <a:ext cx="360778" cy="1062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FB9324E3-E022-435F-AD36-183836DADD6B}"/>
              </a:ext>
            </a:extLst>
          </p:cNvPr>
          <p:cNvSpPr/>
          <p:nvPr/>
        </p:nvSpPr>
        <p:spPr bwMode="auto">
          <a:xfrm>
            <a:off x="8435946" y="5520690"/>
            <a:ext cx="360778" cy="467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TextBox 101">
            <a:extLst>
              <a:ext uri="{FF2B5EF4-FFF2-40B4-BE49-F238E27FC236}">
                <a16:creationId xmlns:a16="http://schemas.microsoft.com/office/drawing/2014/main" id="{E4B90F41-FEB7-417D-87F4-F0C02807F9D5}"/>
              </a:ext>
            </a:extLst>
          </p:cNvPr>
          <p:cNvSpPr txBox="1"/>
          <p:nvPr/>
        </p:nvSpPr>
        <p:spPr bwMode="auto">
          <a:xfrm>
            <a:off x="8388695" y="5231698"/>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0.4</a:t>
            </a:r>
            <a:endParaRPr lang="en-CA" sz="1600" dirty="0">
              <a:solidFill>
                <a:schemeClr val="bg1"/>
              </a:solidFill>
              <a:latin typeface="Calibri" panose="020F0502020204030204" pitchFamily="34" charset="0"/>
            </a:endParaRPr>
          </a:p>
        </p:txBody>
      </p:sp>
      <p:sp>
        <p:nvSpPr>
          <p:cNvPr id="89" name="Rectangle 88">
            <a:extLst>
              <a:ext uri="{FF2B5EF4-FFF2-40B4-BE49-F238E27FC236}">
                <a16:creationId xmlns:a16="http://schemas.microsoft.com/office/drawing/2014/main" id="{547AE311-F05C-4ECD-8A4F-A0E72E215A0B}"/>
              </a:ext>
            </a:extLst>
          </p:cNvPr>
          <p:cNvSpPr/>
          <p:nvPr/>
        </p:nvSpPr>
        <p:spPr bwMode="auto">
          <a:xfrm>
            <a:off x="9046516" y="5489750"/>
            <a:ext cx="360778" cy="750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7581C366-A82B-4718-8477-A1EE0F93A620}"/>
              </a:ext>
            </a:extLst>
          </p:cNvPr>
          <p:cNvSpPr/>
          <p:nvPr/>
        </p:nvSpPr>
        <p:spPr bwMode="auto">
          <a:xfrm>
            <a:off x="9405274" y="5533955"/>
            <a:ext cx="360778" cy="308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TextBox 102">
            <a:extLst>
              <a:ext uri="{FF2B5EF4-FFF2-40B4-BE49-F238E27FC236}">
                <a16:creationId xmlns:a16="http://schemas.microsoft.com/office/drawing/2014/main" id="{968D4347-2F88-4594-A338-5D2219CCC749}"/>
              </a:ext>
            </a:extLst>
          </p:cNvPr>
          <p:cNvSpPr txBox="1"/>
          <p:nvPr/>
        </p:nvSpPr>
        <p:spPr bwMode="auto">
          <a:xfrm>
            <a:off x="9013874" y="5198224"/>
            <a:ext cx="447559" cy="338554"/>
          </a:xfrm>
          <a:prstGeom prst="rect">
            <a:avLst/>
          </a:prstGeom>
          <a:noFill/>
        </p:spPr>
        <p:txBody>
          <a:bodyPr wrap="none">
            <a:spAutoFit/>
          </a:bodyPr>
          <a:lstStyle/>
          <a:p>
            <a:pPr algn="ctr" eaLnBrk="1" hangingPunct="1">
              <a:defRPr/>
            </a:pPr>
            <a:r>
              <a:rPr lang="fr-CA" sz="1600" dirty="0">
                <a:solidFill>
                  <a:schemeClr val="bg1"/>
                </a:solidFill>
                <a:latin typeface="Calibri" panose="020F0502020204030204" pitchFamily="34" charset="0"/>
              </a:rPr>
              <a:t>1.0</a:t>
            </a:r>
            <a:endParaRPr lang="en-CA" sz="1600" dirty="0">
              <a:solidFill>
                <a:schemeClr val="bg1"/>
              </a:solidFill>
              <a:latin typeface="Calibri" panose="020F0502020204030204" pitchFamily="34" charset="0"/>
            </a:endParaRPr>
          </a:p>
        </p:txBody>
      </p:sp>
      <p:sp>
        <p:nvSpPr>
          <p:cNvPr id="3" name="Rectangle 2">
            <a:extLst>
              <a:ext uri="{FF2B5EF4-FFF2-40B4-BE49-F238E27FC236}">
                <a16:creationId xmlns:a16="http://schemas.microsoft.com/office/drawing/2014/main" id="{B70B0FBE-1641-4536-B291-DB046A9BBD01}"/>
              </a:ext>
            </a:extLst>
          </p:cNvPr>
          <p:cNvSpPr/>
          <p:nvPr/>
        </p:nvSpPr>
        <p:spPr>
          <a:xfrm>
            <a:off x="8962450" y="1510024"/>
            <a:ext cx="2656625" cy="646331"/>
          </a:xfrm>
          <a:prstGeom prst="rect">
            <a:avLst/>
          </a:prstGeom>
        </p:spPr>
        <p:txBody>
          <a:bodyPr wrap="none">
            <a:spAutoFit/>
          </a:bodyPr>
          <a:lstStyle/>
          <a:p>
            <a:r>
              <a:rPr lang="fr-CA" dirty="0">
                <a:solidFill>
                  <a:schemeClr val="bg1"/>
                </a:solidFill>
                <a:latin typeface="Calibri" panose="020F0502020204030204" pitchFamily="34" charset="0"/>
              </a:rPr>
              <a:t>Major Depressive Episode</a:t>
            </a:r>
          </a:p>
          <a:p>
            <a:pPr algn="ctr"/>
            <a:r>
              <a:rPr lang="fr-CA" dirty="0">
                <a:solidFill>
                  <a:schemeClr val="bg1"/>
                </a:solidFill>
                <a:latin typeface="Calibri" panose="020F0502020204030204" pitchFamily="34" charset="0"/>
              </a:rPr>
              <a:t>in the Past Yr</a:t>
            </a:r>
            <a:endParaRPr lang="en-US" dirty="0"/>
          </a:p>
        </p:txBody>
      </p:sp>
      <p:sp>
        <p:nvSpPr>
          <p:cNvPr id="74" name="TextBox 73">
            <a:extLst>
              <a:ext uri="{FF2B5EF4-FFF2-40B4-BE49-F238E27FC236}">
                <a16:creationId xmlns:a16="http://schemas.microsoft.com/office/drawing/2014/main" id="{C59FDE95-C318-486F-9799-D3451B1CF6AD}"/>
              </a:ext>
            </a:extLst>
          </p:cNvPr>
          <p:cNvSpPr txBox="1"/>
          <p:nvPr/>
        </p:nvSpPr>
        <p:spPr bwMode="auto">
          <a:xfrm>
            <a:off x="2455012" y="2292057"/>
            <a:ext cx="418704" cy="369332"/>
          </a:xfrm>
          <a:prstGeom prst="rect">
            <a:avLst/>
          </a:prstGeom>
          <a:noFill/>
        </p:spPr>
        <p:txBody>
          <a:bodyPr wrap="none">
            <a:spAutoFit/>
          </a:bodyPr>
          <a:lstStyle/>
          <a:p>
            <a:pPr algn="r" eaLnBrk="1" hangingPunct="1">
              <a:defRPr/>
            </a:pPr>
            <a:r>
              <a:rPr lang="fr-CA" b="0" dirty="0">
                <a:solidFill>
                  <a:schemeClr val="bg1"/>
                </a:solidFill>
                <a:latin typeface="Calibri" panose="020F0502020204030204" pitchFamily="34" charset="0"/>
              </a:rPr>
              <a:t>40</a:t>
            </a:r>
            <a:endParaRPr lang="en-CA" b="0" dirty="0">
              <a:solidFill>
                <a:schemeClr val="bg1"/>
              </a:solidFill>
              <a:latin typeface="Calibri" panose="020F0502020204030204" pitchFamily="34" charset="0"/>
            </a:endParaRPr>
          </a:p>
        </p:txBody>
      </p:sp>
      <p:sp>
        <p:nvSpPr>
          <p:cNvPr id="75" name="TextBox 74">
            <a:extLst>
              <a:ext uri="{FF2B5EF4-FFF2-40B4-BE49-F238E27FC236}">
                <a16:creationId xmlns:a16="http://schemas.microsoft.com/office/drawing/2014/main" id="{92BC6FD1-1168-401E-B7CA-F1C04E0DAB73}"/>
              </a:ext>
            </a:extLst>
          </p:cNvPr>
          <p:cNvSpPr txBox="1"/>
          <p:nvPr/>
        </p:nvSpPr>
        <p:spPr bwMode="auto">
          <a:xfrm>
            <a:off x="2455012" y="1509542"/>
            <a:ext cx="418704" cy="369332"/>
          </a:xfrm>
          <a:prstGeom prst="rect">
            <a:avLst/>
          </a:prstGeom>
          <a:noFill/>
        </p:spPr>
        <p:txBody>
          <a:bodyPr wrap="none">
            <a:spAutoFit/>
          </a:bodyPr>
          <a:lstStyle/>
          <a:p>
            <a:pPr algn="r" eaLnBrk="1" hangingPunct="1">
              <a:defRPr/>
            </a:pPr>
            <a:r>
              <a:rPr lang="fr-CA" b="0" dirty="0">
                <a:solidFill>
                  <a:schemeClr val="bg1"/>
                </a:solidFill>
                <a:latin typeface="Calibri" panose="020F0502020204030204" pitchFamily="34" charset="0"/>
              </a:rPr>
              <a:t>50</a:t>
            </a:r>
            <a:endParaRPr lang="en-CA" b="0" dirty="0">
              <a:solidFill>
                <a:schemeClr val="bg1"/>
              </a:solidFill>
              <a:latin typeface="Calibri" panose="020F0502020204030204" pitchFamily="34" charset="0"/>
            </a:endParaRPr>
          </a:p>
        </p:txBody>
      </p:sp>
      <p:sp>
        <p:nvSpPr>
          <p:cNvPr id="43" name="Line 5">
            <a:extLst>
              <a:ext uri="{FF2B5EF4-FFF2-40B4-BE49-F238E27FC236}">
                <a16:creationId xmlns:a16="http://schemas.microsoft.com/office/drawing/2014/main" id="{ABA4A18E-61CA-4845-8957-9C334F54BC56}"/>
              </a:ext>
            </a:extLst>
          </p:cNvPr>
          <p:cNvSpPr>
            <a:spLocks noChangeShapeType="1"/>
          </p:cNvSpPr>
          <p:nvPr/>
        </p:nvSpPr>
        <p:spPr bwMode="auto">
          <a:xfrm>
            <a:off x="2883047" y="5561679"/>
            <a:ext cx="703247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square" anchor="b">
            <a:spAutoFit/>
          </a:bodyPr>
          <a:lstStyle/>
          <a:p>
            <a:endParaRPr lang="en-US" dirty="0"/>
          </a:p>
        </p:txBody>
      </p:sp>
      <p:sp>
        <p:nvSpPr>
          <p:cNvPr id="87" name="Line 5">
            <a:extLst>
              <a:ext uri="{FF2B5EF4-FFF2-40B4-BE49-F238E27FC236}">
                <a16:creationId xmlns:a16="http://schemas.microsoft.com/office/drawing/2014/main" id="{44CE81EF-920B-4607-B6A4-F197DE691EB4}"/>
              </a:ext>
            </a:extLst>
          </p:cNvPr>
          <p:cNvSpPr>
            <a:spLocks noChangeShapeType="1"/>
          </p:cNvSpPr>
          <p:nvPr/>
        </p:nvSpPr>
        <p:spPr bwMode="auto">
          <a:xfrm>
            <a:off x="4899358" y="5563275"/>
            <a:ext cx="0" cy="62281"/>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nchor="b">
            <a:spAutoFit/>
          </a:bodyPr>
          <a:lstStyle/>
          <a:p>
            <a:endParaRPr lang="en-US" dirty="0"/>
          </a:p>
        </p:txBody>
      </p:sp>
      <p:grpSp>
        <p:nvGrpSpPr>
          <p:cNvPr id="72" name="Group 1">
            <a:extLst>
              <a:ext uri="{FF2B5EF4-FFF2-40B4-BE49-F238E27FC236}">
                <a16:creationId xmlns:a16="http://schemas.microsoft.com/office/drawing/2014/main" id="{C8EAF33D-C627-41C9-9D84-5DE4F2ED0522}"/>
              </a:ext>
            </a:extLst>
          </p:cNvPr>
          <p:cNvGrpSpPr>
            <a:grpSpLocks/>
          </p:cNvGrpSpPr>
          <p:nvPr/>
        </p:nvGrpSpPr>
        <p:grpSpPr bwMode="auto">
          <a:xfrm>
            <a:off x="9392911" y="6213768"/>
            <a:ext cx="2488502" cy="449064"/>
            <a:chOff x="9602074" y="3550251"/>
            <a:chExt cx="2488502" cy="449257"/>
          </a:xfrm>
        </p:grpSpPr>
        <p:pic>
          <p:nvPicPr>
            <p:cNvPr id="88" name="Picture 87">
              <a:extLst>
                <a:ext uri="{FF2B5EF4-FFF2-40B4-BE49-F238E27FC236}">
                  <a16:creationId xmlns:a16="http://schemas.microsoft.com/office/drawing/2014/main" id="{CF44A9B7-F329-482C-9DF5-673D30FBD2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5" name="Rectangle 8">
              <a:extLst>
                <a:ext uri="{FF2B5EF4-FFF2-40B4-BE49-F238E27FC236}">
                  <a16:creationId xmlns:a16="http://schemas.microsoft.com/office/drawing/2014/main" id="{15C67D8C-A800-432C-AE92-04FA4EA5DC7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25269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5" cy="1103313"/>
          </a:xfrm>
        </p:spPr>
        <p:txBody>
          <a:bodyPr/>
          <a:lstStyle/>
          <a:p>
            <a:r>
              <a:rPr lang="en-US" altLang="en-US" dirty="0"/>
              <a:t>MDD and Comorbid Substance Use Disorder:</a:t>
            </a:r>
            <a:br>
              <a:rPr lang="en-US" altLang="en-US" dirty="0"/>
            </a:br>
            <a:r>
              <a:rPr lang="en-US" altLang="en-US" dirty="0"/>
              <a:t>Mechanistic Commonalities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a:xfrm>
            <a:off x="601663" y="1511300"/>
            <a:ext cx="5310187" cy="4678363"/>
          </a:xfrm>
        </p:spPr>
        <p:txBody>
          <a:bodyPr/>
          <a:lstStyle/>
          <a:p>
            <a:pPr marL="0" indent="0">
              <a:buNone/>
            </a:pPr>
            <a:r>
              <a:rPr lang="en-US" altLang="en-US" b="1" dirty="0">
                <a:solidFill>
                  <a:schemeClr val="accent3"/>
                </a:solidFill>
              </a:rPr>
              <a:t>Neural dysregulation in MDD and substance use disorder</a:t>
            </a:r>
          </a:p>
          <a:p>
            <a:r>
              <a:rPr lang="en-US" altLang="en-US" sz="2400" dirty="0"/>
              <a:t>Dysfunction of reward circuitry involving ventromedial prefrontal cortex, subgenuate, nucleus accumbens</a:t>
            </a:r>
          </a:p>
          <a:p>
            <a:r>
              <a:rPr lang="en-US" altLang="en-US" sz="2400" dirty="0"/>
              <a:t>Leads to low hedonic tone,</a:t>
            </a:r>
            <a:br>
              <a:rPr lang="en-US" altLang="en-US" sz="2400" dirty="0"/>
            </a:br>
            <a:r>
              <a:rPr lang="en-US" altLang="en-US" sz="2400" dirty="0"/>
              <a:t>mood disorders</a:t>
            </a:r>
          </a:p>
          <a:p>
            <a:pPr lvl="1"/>
            <a:endParaRPr lang="en-US" altLang="en-US" dirty="0"/>
          </a:p>
          <a:p>
            <a:pPr lvl="4"/>
            <a:endParaRPr lang="en-US" altLang="en-US" dirty="0"/>
          </a:p>
        </p:txBody>
      </p:sp>
      <p:sp>
        <p:nvSpPr>
          <p:cNvPr id="2" name="Content Placeholder 1">
            <a:extLst>
              <a:ext uri="{FF2B5EF4-FFF2-40B4-BE49-F238E27FC236}">
                <a16:creationId xmlns:a16="http://schemas.microsoft.com/office/drawing/2014/main" id="{85690EBA-3947-4D83-B56F-A18FF53B08F7}"/>
              </a:ext>
            </a:extLst>
          </p:cNvPr>
          <p:cNvSpPr>
            <a:spLocks noGrp="1"/>
          </p:cNvSpPr>
          <p:nvPr>
            <p:ph sz="half" idx="2"/>
          </p:nvPr>
        </p:nvSpPr>
        <p:spPr>
          <a:xfrm>
            <a:off x="6252634" y="1510730"/>
            <a:ext cx="5229570" cy="4679462"/>
          </a:xfrm>
        </p:spPr>
        <p:txBody>
          <a:bodyPr/>
          <a:lstStyle/>
          <a:p>
            <a:pPr marL="0" indent="0">
              <a:buNone/>
            </a:pPr>
            <a:r>
              <a:rPr lang="en-US" altLang="en-US" b="1" dirty="0">
                <a:solidFill>
                  <a:schemeClr val="accent1"/>
                </a:solidFill>
              </a:rPr>
              <a:t>Anhedonia associated with MDD and substance use disorder</a:t>
            </a:r>
          </a:p>
          <a:p>
            <a:r>
              <a:rPr lang="en-US" altLang="en-US" sz="2400" dirty="0"/>
              <a:t>Altered activation of brain regions involved in reward processing/ monoamine signaling</a:t>
            </a:r>
          </a:p>
          <a:p>
            <a:r>
              <a:rPr lang="en-US" altLang="en-US" sz="2400" dirty="0"/>
              <a:t>SSRI antidepressant adverse events: emotional blunting, indifference can contribute to anhedonia</a:t>
            </a:r>
          </a:p>
          <a:p>
            <a:pPr lvl="1"/>
            <a:endParaRPr lang="en-US" altLang="en-US" dirty="0"/>
          </a:p>
          <a:p>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Sternat. Neuropsychiatr Dis Treat. </a:t>
            </a:r>
            <a:r>
              <a:rPr lang="en-US" sz="1200" b="0" dirty="0">
                <a:solidFill>
                  <a:schemeClr val="bg2"/>
                </a:solidFill>
                <a:latin typeface="Calibri" panose="020F0502020204030204" pitchFamily="34" charset="0"/>
              </a:rPr>
              <a:t>2016;12:2149.</a:t>
            </a:r>
            <a:endParaRPr lang="en-US" altLang="en-US" sz="1200" b="0" dirty="0">
              <a:solidFill>
                <a:schemeClr val="bg2"/>
              </a:solidFill>
              <a:latin typeface="Calibri" panose="020F0502020204030204" pitchFamily="34" charset="0"/>
            </a:endParaRPr>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80601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MDD and Treatment of Comorbid Substance Use Disorder</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p:txBody>
          <a:bodyPr/>
          <a:lstStyle/>
          <a:p>
            <a:r>
              <a:rPr lang="en-US" altLang="en-US" sz="2600" dirty="0"/>
              <a:t>MDD and co-occurring </a:t>
            </a:r>
            <a:r>
              <a:rPr lang="en-US" altLang="en-US" sz="2400" dirty="0"/>
              <a:t>substance use disorder</a:t>
            </a:r>
            <a:r>
              <a:rPr lang="en-US" altLang="en-US" sz="2600" dirty="0"/>
              <a:t> should be treated </a:t>
            </a:r>
            <a:r>
              <a:rPr lang="en-US" altLang="en-US" sz="2600" b="1" dirty="0"/>
              <a:t>simultaneously</a:t>
            </a:r>
            <a:r>
              <a:rPr lang="en-US" altLang="en-US" sz="2600" baseline="30000" dirty="0"/>
              <a:t>[1]</a:t>
            </a:r>
          </a:p>
          <a:p>
            <a:pPr lvl="1"/>
            <a:r>
              <a:rPr lang="en-US" altLang="en-US" sz="2400" dirty="0"/>
              <a:t>Combination of psychosocial intervention and pharmacotherapy</a:t>
            </a:r>
            <a:r>
              <a:rPr lang="en-US" altLang="en-US" sz="2400" baseline="30000" dirty="0"/>
              <a:t>[2]</a:t>
            </a:r>
          </a:p>
          <a:p>
            <a:pPr lvl="1"/>
            <a:r>
              <a:rPr lang="en-US" altLang="en-US" sz="2400" dirty="0"/>
              <a:t>Adjunctive antidepressant treatment to substance use disorder pharmacotherapy (eg, buprenorphine, methadone, naltrexone, acamprosate)</a:t>
            </a:r>
            <a:r>
              <a:rPr lang="en-US" altLang="en-US" sz="2400" baseline="30000" dirty="0"/>
              <a:t>[2]</a:t>
            </a:r>
            <a:r>
              <a:rPr lang="en-US" altLang="en-US" sz="2400" dirty="0"/>
              <a:t> </a:t>
            </a:r>
          </a:p>
          <a:p>
            <a:endParaRPr lang="en-US" altLang="en-US" sz="2600" dirty="0"/>
          </a:p>
          <a:p>
            <a:pPr marL="457200" lvl="1" indent="0">
              <a:buNone/>
            </a:pPr>
            <a:endParaRPr lang="en-US" altLang="en-US" dirty="0"/>
          </a:p>
          <a:p>
            <a:pPr lvl="1"/>
            <a:endParaRPr lang="en-US" altLang="en-US" dirty="0"/>
          </a:p>
          <a:p>
            <a:pPr lvl="4"/>
            <a:endParaRPr lang="en-US" altLang="en-US" dirty="0"/>
          </a:p>
        </p:txBody>
      </p:sp>
      <p:sp>
        <p:nvSpPr>
          <p:cNvPr id="2" name="Content Placeholder 1">
            <a:extLst>
              <a:ext uri="{FF2B5EF4-FFF2-40B4-BE49-F238E27FC236}">
                <a16:creationId xmlns:a16="http://schemas.microsoft.com/office/drawing/2014/main" id="{9054AF25-F5B7-4024-9C45-6AFC8A1696F2}"/>
              </a:ext>
            </a:extLst>
          </p:cNvPr>
          <p:cNvSpPr>
            <a:spLocks noGrp="1"/>
          </p:cNvSpPr>
          <p:nvPr>
            <p:ph sz="half" idx="2"/>
          </p:nvPr>
        </p:nvSpPr>
        <p:spPr/>
        <p:txBody>
          <a:bodyPr/>
          <a:lstStyle/>
          <a:p>
            <a:r>
              <a:rPr lang="en-US" altLang="en-US" sz="2600" b="1" dirty="0"/>
              <a:t>My clinical impression: </a:t>
            </a:r>
            <a:r>
              <a:rPr lang="en-US" altLang="en-US" sz="2600" dirty="0"/>
              <a:t>potential for MDD treatments to reduce self-medicating behaviors and impulsivity</a:t>
            </a:r>
            <a:endParaRPr lang="en-US" altLang="en-US" sz="2600" dirty="0">
              <a:highlight>
                <a:srgbClr val="FFFF00"/>
              </a:highlight>
            </a:endParaRPr>
          </a:p>
          <a:p>
            <a:pPr lvl="1"/>
            <a:r>
              <a:rPr lang="en-US" altLang="en-US" sz="2400" dirty="0"/>
              <a:t>Antidepressants may improve depression in alcohol use disorder, but equivocal results for cocaine or opioid use disorders</a:t>
            </a:r>
            <a:r>
              <a:rPr lang="en-US" altLang="en-US" sz="2400" baseline="30000" dirty="0"/>
              <a:t>[2]</a:t>
            </a:r>
            <a:r>
              <a:rPr lang="en-US" altLang="en-US" sz="2400" dirty="0"/>
              <a:t> </a:t>
            </a:r>
          </a:p>
          <a:p>
            <a:pPr lvl="1"/>
            <a:r>
              <a:rPr lang="en-US" altLang="en-US" sz="2400" dirty="0"/>
              <a:t>Antidepressants not shown to improve outcomes in alcohol, cocaine, or opioid use disorders</a:t>
            </a:r>
          </a:p>
          <a:p>
            <a:pPr lvl="1"/>
            <a:endParaRPr lang="en-US" altLang="en-US" dirty="0"/>
          </a:p>
          <a:p>
            <a:endParaRPr 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197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Tirado-Munoz. Addiciones. 2018;30:66. 2. Kim. In: McIntyre, editor. Major Depressive Disorder. Elsevier, Inc, 2020; Chapter 7.</a:t>
            </a:r>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40484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Treatment Choices for MDD With Comorbid Substance Use Disorder </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sz="half" idx="1"/>
          </p:nvPr>
        </p:nvSpPr>
        <p:spPr/>
        <p:txBody>
          <a:bodyPr/>
          <a:lstStyle/>
          <a:p>
            <a:pPr marL="0" indent="0">
              <a:buNone/>
            </a:pPr>
            <a:r>
              <a:rPr lang="en-US" altLang="en-US" b="1" dirty="0">
                <a:solidFill>
                  <a:schemeClr val="accent1"/>
                </a:solidFill>
              </a:rPr>
              <a:t>Norepinephrine reuptake inhibitors, SNRIs, stimulants</a:t>
            </a:r>
            <a:r>
              <a:rPr lang="en-US" altLang="en-US" b="1" baseline="30000" dirty="0">
                <a:solidFill>
                  <a:schemeClr val="accent1"/>
                </a:solidFill>
              </a:rPr>
              <a:t>[1]</a:t>
            </a:r>
          </a:p>
          <a:p>
            <a:r>
              <a:rPr lang="en-US" altLang="en-US" sz="2400" dirty="0"/>
              <a:t>Directly elevate extracellular dopamine system and in nucleus accumbens</a:t>
            </a:r>
          </a:p>
          <a:p>
            <a:r>
              <a:rPr lang="en-US" altLang="en-US" sz="2400" dirty="0"/>
              <a:t>May be more effective than SSRIs in patients with MDD and comorbid substance use disorder </a:t>
            </a:r>
          </a:p>
          <a:p>
            <a:pPr marL="0" indent="0">
              <a:buNone/>
            </a:pPr>
            <a:r>
              <a:rPr lang="en-US" altLang="en-US" b="1" dirty="0">
                <a:solidFill>
                  <a:schemeClr val="accent6"/>
                </a:solidFill>
              </a:rPr>
              <a:t>TCAs, mirtazapine, venlafaxine</a:t>
            </a:r>
            <a:r>
              <a:rPr lang="en-US" altLang="en-US" b="1" baseline="30000" dirty="0">
                <a:solidFill>
                  <a:schemeClr val="accent6"/>
                </a:solidFill>
              </a:rPr>
              <a:t>[1]</a:t>
            </a:r>
          </a:p>
          <a:p>
            <a:r>
              <a:rPr lang="en-US" altLang="en-US" sz="2400" dirty="0"/>
              <a:t>More consistent efficacy than SSRIs</a:t>
            </a:r>
            <a:endParaRPr lang="en-US" altLang="en-US" sz="2400" baseline="30000" dirty="0"/>
          </a:p>
          <a:p>
            <a:pPr marL="57150" indent="0">
              <a:buNone/>
            </a:pPr>
            <a:endParaRPr lang="en-US" altLang="en-US" sz="3000" dirty="0"/>
          </a:p>
        </p:txBody>
      </p:sp>
      <p:sp>
        <p:nvSpPr>
          <p:cNvPr id="2" name="Content Placeholder 1">
            <a:extLst>
              <a:ext uri="{FF2B5EF4-FFF2-40B4-BE49-F238E27FC236}">
                <a16:creationId xmlns:a16="http://schemas.microsoft.com/office/drawing/2014/main" id="{1E9C6DC1-B289-424A-85ED-BEE61427B38F}"/>
              </a:ext>
            </a:extLst>
          </p:cNvPr>
          <p:cNvSpPr>
            <a:spLocks noGrp="1"/>
          </p:cNvSpPr>
          <p:nvPr>
            <p:ph sz="half" idx="2"/>
          </p:nvPr>
        </p:nvSpPr>
        <p:spPr>
          <a:xfrm>
            <a:off x="6252634" y="1210685"/>
            <a:ext cx="5229570" cy="4679462"/>
          </a:xfrm>
        </p:spPr>
        <p:txBody>
          <a:bodyPr/>
          <a:lstStyle/>
          <a:p>
            <a:pPr marL="0" indent="0">
              <a:buNone/>
            </a:pPr>
            <a:br>
              <a:rPr lang="en-US" altLang="en-US" b="1" dirty="0"/>
            </a:br>
            <a:r>
              <a:rPr lang="en-US" altLang="en-US" b="1" dirty="0">
                <a:solidFill>
                  <a:schemeClr val="accent3"/>
                </a:solidFill>
              </a:rPr>
              <a:t>Second-generation antipsychotics</a:t>
            </a:r>
          </a:p>
          <a:p>
            <a:r>
              <a:rPr lang="en-US" altLang="en-US" sz="2400" dirty="0"/>
              <a:t>Block both serotonin and dopamine receptors</a:t>
            </a:r>
            <a:r>
              <a:rPr lang="en-US" altLang="en-US" sz="2400" baseline="30000" dirty="0"/>
              <a:t>[2]</a:t>
            </a:r>
          </a:p>
          <a:p>
            <a:r>
              <a:rPr lang="en-US" altLang="en-US" sz="2400" dirty="0"/>
              <a:t>Partial D2 agonists may stabilize the dopamine system</a:t>
            </a:r>
          </a:p>
          <a:p>
            <a:r>
              <a:rPr lang="en-US" altLang="en-US" sz="2400" dirty="0"/>
              <a:t>Potential to modulate depression and craving and thereby improve treatment adherence?</a:t>
            </a:r>
          </a:p>
          <a:p>
            <a:endParaRPr lang="en-US" dirty="0"/>
          </a:p>
        </p:txBody>
      </p:sp>
      <p:grpSp>
        <p:nvGrpSpPr>
          <p:cNvPr id="15" name="Group 1">
            <a:extLst>
              <a:ext uri="{FF2B5EF4-FFF2-40B4-BE49-F238E27FC236}">
                <a16:creationId xmlns:a16="http://schemas.microsoft.com/office/drawing/2014/main" id="{BBF406AE-44C4-4F45-AADD-4EE3B0E7619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D989115B-E6A7-40D3-9711-40C96B2BC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4CC4BC2F-6747-46BA-B9C3-22938CEE845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7784C7B9-EDF1-4CD7-BB8A-F767A6C8B56A}"/>
              </a:ext>
            </a:extLst>
          </p:cNvPr>
          <p:cNvSpPr txBox="1">
            <a:spLocks noChangeArrowheads="1"/>
          </p:cNvSpPr>
          <p:nvPr/>
        </p:nvSpPr>
        <p:spPr bwMode="auto">
          <a:xfrm>
            <a:off x="414339" y="6201074"/>
            <a:ext cx="84703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Kim. In: McIntyre, editor. Major Depressive Disorder. Elsevier, Inc, 2020; Chapter 7</a:t>
            </a:r>
            <a:r>
              <a:rPr lang="en-US" sz="1200" b="0" dirty="0">
                <a:solidFill>
                  <a:schemeClr val="bg2"/>
                </a:solidFill>
                <a:latin typeface="Calibri" panose="020F0502020204030204" pitchFamily="34" charset="0"/>
                <a:cs typeface="Calibri" panose="020F0502020204030204" pitchFamily="34" charset="0"/>
              </a:rPr>
              <a:t>.</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2. Farre. In: Preedy, editor. The Neuroscience of Cocaine. Academic Press, 2017; Chapter 64.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466286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pPr eaLnBrk="1" hangingPunct="1"/>
            <a:r>
              <a:rPr lang="en-US" altLang="en-US" dirty="0"/>
              <a:t>A Call to Action</a:t>
            </a:r>
          </a:p>
        </p:txBody>
      </p:sp>
      <p:sp>
        <p:nvSpPr>
          <p:cNvPr id="10244" name="Content Placeholder 12">
            <a:extLst>
              <a:ext uri="{FF2B5EF4-FFF2-40B4-BE49-F238E27FC236}">
                <a16:creationId xmlns:a16="http://schemas.microsoft.com/office/drawing/2014/main" id="{8895AD81-D23D-4BD6-9CE3-C6ABB44855EB}"/>
              </a:ext>
            </a:extLst>
          </p:cNvPr>
          <p:cNvSpPr>
            <a:spLocks noGrp="1"/>
          </p:cNvSpPr>
          <p:nvPr>
            <p:ph sz="half" idx="1"/>
          </p:nvPr>
        </p:nvSpPr>
        <p:spPr/>
        <p:txBody>
          <a:bodyPr/>
          <a:lstStyle/>
          <a:p>
            <a:r>
              <a:rPr lang="en-US" altLang="en-US" sz="2600" dirty="0"/>
              <a:t>Relationships between MDD </a:t>
            </a:r>
            <a:br>
              <a:rPr lang="en-US" altLang="en-US" sz="2600" dirty="0"/>
            </a:br>
            <a:r>
              <a:rPr lang="en-US" altLang="en-US" sz="2600" dirty="0"/>
              <a:t>and physical and psychiatric comorbidities (including </a:t>
            </a:r>
            <a:r>
              <a:rPr lang="en-US" altLang="en-US" sz="2600" b="1" dirty="0">
                <a:solidFill>
                  <a:schemeClr val="accent3"/>
                </a:solidFill>
              </a:rPr>
              <a:t>CV risk </a:t>
            </a:r>
            <a:r>
              <a:rPr lang="en-US" altLang="en-US" sz="2600" dirty="0"/>
              <a:t>and </a:t>
            </a:r>
            <a:r>
              <a:rPr lang="en-US" altLang="en-US" sz="2600" b="1" dirty="0">
                <a:solidFill>
                  <a:schemeClr val="accent1"/>
                </a:solidFill>
              </a:rPr>
              <a:t>substance use disorder</a:t>
            </a:r>
            <a:r>
              <a:rPr lang="en-US" altLang="en-US" sz="2600" dirty="0"/>
              <a:t>) are complex and multidirectional</a:t>
            </a:r>
          </a:p>
          <a:p>
            <a:pPr lvl="1"/>
            <a:r>
              <a:rPr lang="en-US" altLang="en-US" sz="2400" dirty="0"/>
              <a:t>Psychiatric and physical comorbidities are common in MDD</a:t>
            </a:r>
          </a:p>
          <a:p>
            <a:pPr lvl="1"/>
            <a:r>
              <a:rPr lang="en-US" altLang="en-US" sz="2400" dirty="0"/>
              <a:t>MDD is common in chronic physical diseases and conditions</a:t>
            </a:r>
          </a:p>
        </p:txBody>
      </p:sp>
      <p:sp>
        <p:nvSpPr>
          <p:cNvPr id="2" name="Content Placeholder 1">
            <a:extLst>
              <a:ext uri="{FF2B5EF4-FFF2-40B4-BE49-F238E27FC236}">
                <a16:creationId xmlns:a16="http://schemas.microsoft.com/office/drawing/2014/main" id="{17F46587-AF51-4C04-9A5D-76F1C3BB1F0B}"/>
              </a:ext>
            </a:extLst>
          </p:cNvPr>
          <p:cNvSpPr>
            <a:spLocks noGrp="1"/>
          </p:cNvSpPr>
          <p:nvPr>
            <p:ph sz="half" idx="2"/>
          </p:nvPr>
        </p:nvSpPr>
        <p:spPr/>
        <p:txBody>
          <a:bodyPr/>
          <a:lstStyle/>
          <a:p>
            <a:r>
              <a:rPr lang="en-US" altLang="en-US" sz="2600" dirty="0"/>
              <a:t>Psychiatrists and other health providers must consider and address comorbidities in MDD for optimal outcomes</a:t>
            </a:r>
          </a:p>
          <a:p>
            <a:pPr lvl="1"/>
            <a:r>
              <a:rPr lang="en-US" altLang="en-US" sz="2400" dirty="0"/>
              <a:t>Treatment augmentation in MDD requires careful therapeutic choices in those with common comorbidities </a:t>
            </a:r>
          </a:p>
          <a:p>
            <a:pPr lvl="1"/>
            <a:r>
              <a:rPr lang="en-US" altLang="en-US" sz="2400" dirty="0"/>
              <a:t>To avoid iatrogenic worsening </a:t>
            </a:r>
            <a:br>
              <a:rPr lang="en-US" altLang="en-US" sz="2400" dirty="0"/>
            </a:br>
            <a:r>
              <a:rPr lang="en-US" altLang="en-US" sz="2400" dirty="0"/>
              <a:t>of physical health, prefer psychotropic medications with </a:t>
            </a:r>
            <a:br>
              <a:rPr lang="en-US" altLang="en-US" sz="2400" dirty="0"/>
            </a:br>
            <a:r>
              <a:rPr lang="en-US" altLang="en-US" sz="2400" dirty="0"/>
              <a:t>the lowest adverse event risk</a:t>
            </a:r>
          </a:p>
          <a:p>
            <a:endParaRPr lang="en-US" dirty="0"/>
          </a:p>
        </p:txBody>
      </p:sp>
      <p:grpSp>
        <p:nvGrpSpPr>
          <p:cNvPr id="23"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24" name="Picture 23">
              <a:extLst>
                <a:ext uri="{FF2B5EF4-FFF2-40B4-BE49-F238E27FC236}">
                  <a16:creationId xmlns:a16="http://schemas.microsoft.com/office/drawing/2014/main" id="{D1232AFC-6326-44D1-AAF3-F60FDE790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clinicaloptions.com/internalmedicine</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Depression!</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CME-certified activities </a:t>
            </a:r>
            <a:r>
              <a:rPr lang="en-US" sz="2200" b="0" dirty="0"/>
              <a:t>with expert faculty commentary</a:t>
            </a:r>
          </a:p>
          <a:p>
            <a:pPr>
              <a:buClr>
                <a:schemeClr val="tx2">
                  <a:lumMod val="20000"/>
                  <a:lumOff val="80000"/>
                </a:schemeClr>
              </a:buClr>
              <a:defRPr/>
            </a:pPr>
            <a:r>
              <a:rPr lang="en-US" sz="2200" b="0" dirty="0"/>
              <a:t>Additional </a:t>
            </a:r>
            <a:r>
              <a:rPr lang="en-US" sz="2200" dirty="0">
                <a:solidFill>
                  <a:srgbClr val="E1471D"/>
                </a:solidFill>
              </a:rPr>
              <a:t>unlocked slidesets </a:t>
            </a:r>
            <a:r>
              <a:rPr lang="en-US" sz="2200" b="0" dirty="0"/>
              <a:t>with key information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5078847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0610D5E00DA62A4AB969E7A19EDA4643" ma:contentTypeVersion="1" ma:contentTypeDescription="Create a new document." ma:contentTypeScope="" ma:versionID="156ed062a32b890bc227359055432850">
  <xsd:schema xmlns:xsd="http://www.w3.org/2001/XMLSchema" xmlns:xs="http://www.w3.org/2001/XMLSchema" xmlns:p="http://schemas.microsoft.com/office/2006/metadata/properties" xmlns:ns2="ab49cd95-e541-4b29-ab87-970bf92c2d36" xmlns:ns3="a438fa1e-6370-4f26-9c25-332c52238daa" targetNamespace="http://schemas.microsoft.com/office/2006/metadata/properties" ma:root="true" ma:fieldsID="2261596293b21a357349df1e937f119c" ns2:_="" ns3:_="">
    <xsd:import namespace="ab49cd95-e541-4b29-ab87-970bf92c2d36"/>
    <xsd:import namespace="a438fa1e-6370-4f26-9c25-332c52238da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9cd95-e541-4b29-ab87-970bf92c2d3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438fa1e-6370-4f26-9c25-332c52238da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ab49cd95-e541-4b29-ab87-970bf92c2d36">YZREZKWN3W3N-1734086427-10</_dlc_DocId>
    <_dlc_DocIdUrl xmlns="ab49cd95-e541-4b29-ab87-970bf92c2d36">
      <Url>https://intranet.clinicaloptions.com/mews/otherareas/2019_MDD_IDST-TU_(PRP3291)/ClinFocus_Mod_2_w_embeds/_layouts/15/DocIdRedir.aspx?ID=YZREZKWN3W3N-1734086427-10</Url>
      <Description>YZREZKWN3W3N-1734086427-10</Description>
    </_dlc_DocIdUrl>
    <Document_x0020_Category xmlns="a438fa1e-6370-4f26-9c25-332c52238daa">Slides - Downloadable</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6DF66CBB-D083-4D84-A0DF-783A66C3E328}">
  <ds:schemaRefs>
    <ds:schemaRef ds:uri="http://schemas.microsoft.com/sharepoint/events"/>
  </ds:schemaRefs>
</ds:datastoreItem>
</file>

<file path=customXml/itemProps3.xml><?xml version="1.0" encoding="utf-8"?>
<ds:datastoreItem xmlns:ds="http://schemas.openxmlformats.org/officeDocument/2006/customXml" ds:itemID="{18B5049E-6581-4815-B576-CA3CACD4A9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9cd95-e541-4b29-ab87-970bf92c2d36"/>
    <ds:schemaRef ds:uri="a438fa1e-6370-4f26-9c25-332c52238d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a438fa1e-6370-4f26-9c25-332c52238daa"/>
    <ds:schemaRef ds:uri="ab49cd95-e541-4b29-ab87-970bf92c2d36"/>
    <ds:schemaRef ds:uri="http://purl.org/dc/elements/1.1/"/>
    <ds:schemaRef ds:uri="http://www.w3.org/XML/1998/namespace"/>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14424</TotalTime>
  <Words>3004</Words>
  <Application>Microsoft Office PowerPoint</Application>
  <PresentationFormat>Widescreen</PresentationFormat>
  <Paragraphs>551</Paragraphs>
  <Slides>26</Slides>
  <Notes>15</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26</vt:i4>
      </vt:variant>
    </vt:vector>
  </HeadingPairs>
  <TitlesOfParts>
    <vt:vector size="36" baseType="lpstr">
      <vt:lpstr>Arial</vt:lpstr>
      <vt:lpstr>Calibri</vt:lpstr>
      <vt:lpstr>Calibri Light</vt:lpstr>
      <vt:lpstr>Century Schoolbook</vt:lpstr>
      <vt:lpstr>Times</vt:lpstr>
      <vt:lpstr>Wingdings</vt:lpstr>
      <vt:lpstr>2017_HTAA_Diabetes</vt:lpstr>
      <vt:lpstr>Custom Design</vt:lpstr>
      <vt:lpstr>1_2017_HTAA_Diabetes</vt:lpstr>
      <vt:lpstr>2_2017_HTAA_Diabetes</vt:lpstr>
      <vt:lpstr>Comorbidity Considerations in Major Depressive Disorder and Treatment Augmentation</vt:lpstr>
      <vt:lpstr>About These Slides</vt:lpstr>
      <vt:lpstr>Disclosures</vt:lpstr>
      <vt:lpstr>Pathophysiology of Depression</vt:lpstr>
      <vt:lpstr>MDD Is Common in Chronic Diseases</vt:lpstr>
      <vt:lpstr>CV Risk in MDD</vt:lpstr>
      <vt:lpstr>CV Risk in MDD: Cross-sectional Studies</vt:lpstr>
      <vt:lpstr>CV Risk in MDD: Longitudinal Studies</vt:lpstr>
      <vt:lpstr>MDD and Inflammation</vt:lpstr>
      <vt:lpstr>MDD and Inflammation: Treatment Effects?</vt:lpstr>
      <vt:lpstr>Second-Generation Antipsychotics: Metabolic AEs</vt:lpstr>
      <vt:lpstr>MDD and Obesity</vt:lpstr>
      <vt:lpstr>Obesity and Adherence: MDD and Bipolar Disorder</vt:lpstr>
      <vt:lpstr>Obesity and Adherence: Antipsychotic Agents</vt:lpstr>
      <vt:lpstr>Second-Generation Antipsychotics: Monitoring</vt:lpstr>
      <vt:lpstr>ATP IIIA: Metabolic Syndrome Definitions</vt:lpstr>
      <vt:lpstr>Association of Insulin Resistance With CV Risk Factors and Atherosclerosis </vt:lpstr>
      <vt:lpstr>The Effectiveness Pyramid</vt:lpstr>
      <vt:lpstr>Strategies for Treatment Augmentation in MDD With Comorbid CVD</vt:lpstr>
      <vt:lpstr>MDD and Comorbid Substance Use Disorder</vt:lpstr>
      <vt:lpstr>SAMHSA: Past-Yr Substance Abuse Among Adults With and Without Major Depressive Episode</vt:lpstr>
      <vt:lpstr>MDD and Comorbid Substance Use Disorder: Mechanistic Commonalities</vt:lpstr>
      <vt:lpstr>MDD and Treatment of Comorbid Substance Use Disorder</vt:lpstr>
      <vt:lpstr>Treatment Choices for MDD With Comorbid Substance Use Disorder </vt:lpstr>
      <vt:lpstr>A Call to Action</vt:lpstr>
      <vt:lpstr>Go Online for More CCO  Coverage of Depression!</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Comorbidity Considerations in Major Depressive Disorder and Treatment Augmentation</dc:title>
  <dc:creator>Preferred User</dc:creator>
  <cp:lastModifiedBy>Jacqueline Bailey</cp:lastModifiedBy>
  <cp:revision>874</cp:revision>
  <cp:lastPrinted>2020-03-12T22:52:56Z</cp:lastPrinted>
  <dcterms:created xsi:type="dcterms:W3CDTF">2005-05-27T15:08:01Z</dcterms:created>
  <dcterms:modified xsi:type="dcterms:W3CDTF">2020-04-09T14:39:02Z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34f78867-f8c5-47bc-9c17-78f9d6b6a0b3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0x0101000610D5E00DA62A4AB969E7A19EDA4643</vt:lpwstr>
  </property>
</Properties>
</file>