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2"/>
  </p:notesMasterIdLst>
  <p:handoutMasterIdLst>
    <p:handoutMasterId r:id="rId23"/>
  </p:handoutMasterIdLst>
  <p:sldIdLst>
    <p:sldId id="321" r:id="rId11"/>
    <p:sldId id="556" r:id="rId12"/>
    <p:sldId id="559" r:id="rId13"/>
    <p:sldId id="560" r:id="rId14"/>
    <p:sldId id="565" r:id="rId15"/>
    <p:sldId id="561" r:id="rId16"/>
    <p:sldId id="562" r:id="rId17"/>
    <p:sldId id="567" r:id="rId18"/>
    <p:sldId id="563" r:id="rId19"/>
    <p:sldId id="564" r:id="rId20"/>
    <p:sldId id="318" r:id="rId21"/>
  </p:sldIdLst>
  <p:sldSz cx="12192000" cy="6858000"/>
  <p:notesSz cx="7315200" cy="9601200"/>
  <p:custDataLst>
    <p:tags r:id="rId2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40"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Anna Poppa" initials="AP" lastIdx="4" clrIdx="13">
    <p:extLst>
      <p:ext uri="{19B8F6BF-5375-455C-9EA6-DF929625EA0E}">
        <p15:presenceInfo xmlns:p15="http://schemas.microsoft.com/office/powerpoint/2012/main" userId="c33764466cc77507" providerId="Windows Live"/>
      </p:ext>
    </p:extLst>
  </p:cmAuthor>
  <p:cmAuthor id="15" name="Terrence Fagan" initials="TF" lastIdx="13" clrIdx="14">
    <p:extLst>
      <p:ext uri="{19B8F6BF-5375-455C-9EA6-DF929625EA0E}">
        <p15:presenceInfo xmlns:p15="http://schemas.microsoft.com/office/powerpoint/2012/main" userId="S::tfagan@clinicaloptions.com::6b543a43-2034-4a4a-856a-43baa52402be" providerId="AD"/>
      </p:ext>
    </p:extLst>
  </p:cmAuthor>
  <p:cmAuthor id="16" name="CLINICALOPTIONS\tquill" initials="C" lastIdx="8" clrIdx="15">
    <p:extLst>
      <p:ext uri="{19B8F6BF-5375-455C-9EA6-DF929625EA0E}">
        <p15:presenceInfo xmlns:p15="http://schemas.microsoft.com/office/powerpoint/2012/main" userId="CLINICALOPTIONS\tquill" providerId="None"/>
      </p:ext>
    </p:extLst>
  </p:cmAuthor>
  <p:cmAuthor id="17" name="Dussadee Royal" initials="DR" lastIdx="8" clrIdx="16">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70" autoAdjust="0"/>
    <p:restoredTop sz="80044" autoAdjust="0"/>
  </p:normalViewPr>
  <p:slideViewPr>
    <p:cSldViewPr snapToGrid="0" showGuides="1">
      <p:cViewPr varScale="1">
        <p:scale>
          <a:sx n="53" d="100"/>
          <a:sy n="53" d="100"/>
        </p:scale>
        <p:origin x="1136" y="48"/>
      </p:cViewPr>
      <p:guideLst>
        <p:guide orient="horz" pos="4140"/>
        <p:guide orient="horz" pos="1008"/>
        <p:guide orient="horz" pos="4032"/>
        <p:guide orient="horz" pos="151"/>
        <p:guide orient="horz" pos="258"/>
        <p:guide orient="horz" pos="3912"/>
        <p:guide orient="horz"/>
        <p:guide pos="329"/>
        <p:guide pos="7407"/>
        <p:guide pos="3843"/>
        <p:guide pos="453"/>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tags" Target="tags/tag1.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notesMaster" Target="notesMasters/notesMaster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27319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200" dirty="0">
                <a:solidFill>
                  <a:srgbClr val="081538"/>
                </a:solidFill>
                <a:latin typeface="Arial" charset="0"/>
                <a:ea typeface="+mn-ea"/>
                <a:cs typeface="Calibri" panose="020F0502020204030204" pitchFamily="34" charset="0"/>
              </a:rPr>
              <a:t>AML, acute myeloid leukemia; Aza, azacitidine; Ven, venetoclax.</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00006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rgbClr val="081538"/>
                </a:solidFill>
                <a:latin typeface="Arial" charset="0"/>
                <a:ea typeface="+mn-ea"/>
                <a:cs typeface="Calibri" panose="020F0502020204030204" pitchFamily="34" charset="0"/>
              </a:rPr>
              <a:t>AML, acute myeloid leukemia; Aza, azacitidine; CR, complete remission; CRi, CR with incomplete hematologic recovery; CT, chemotherapy; DoR, duration of remission; mut, mutations; OS, overall survival; wt, wild-type; Ven, venetoclax.</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082847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rgbClr val="081538"/>
                </a:solidFill>
                <a:latin typeface="Arial" charset="0"/>
                <a:ea typeface="+mn-ea"/>
                <a:cs typeface="+mn-cs"/>
              </a:rPr>
              <a:t>AML, acute myeloid leukemia; Aza, azacitidine; ECOG, Eastern Cooperative Oncology Group; mut, mutation; PS, performance status; Ven, venetoclax; wt, wild-type.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5120312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200" dirty="0">
                <a:solidFill>
                  <a:srgbClr val="081538"/>
                </a:solidFill>
                <a:latin typeface="Arial" charset="0"/>
                <a:ea typeface="+mn-ea"/>
                <a:cs typeface="+mn-cs"/>
              </a:rPr>
              <a:t>AML, acute myeloid leukemia; Aza, azacitidine; CR, complete remission; CRi, CR with incomplete hematologic remission; mut, mutation; Ven, venetoclax; wt, wild-type. </a:t>
            </a:r>
            <a:endParaRPr lang="en-US" sz="1200" i="1" kern="1200" dirty="0">
              <a:solidFill>
                <a:srgbClr val="081538"/>
              </a:solidFill>
              <a:latin typeface="Arial" charset="0"/>
              <a:ea typeface="Malgun Gothic"/>
              <a:cs typeface="Arial" panose="020B0604020202020204" pitchFamily="34" charset="0"/>
            </a:endParaRP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893547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200" dirty="0">
                <a:solidFill>
                  <a:srgbClr val="081538"/>
                </a:solidFill>
                <a:latin typeface="Arial" charset="0"/>
                <a:ea typeface="+mn-ea"/>
                <a:cs typeface="+mn-cs"/>
              </a:rPr>
              <a:t>AML, acute myeloid leukemia; Aza, azacitidine; CR, complete remission; CRi, CR+ incomplete hematologic remission; DoR, duration of remission; mut, mutation; NE, not evaluable; Ven, venetoclax; wt, wild-type.</a:t>
            </a:r>
            <a:endParaRPr lang="en-US" sz="1200" i="1" kern="1200" dirty="0">
              <a:solidFill>
                <a:srgbClr val="081538"/>
              </a:solidFill>
              <a:latin typeface="Arial" charset="0"/>
              <a:ea typeface="Malgun Gothic"/>
              <a:cs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216958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200" dirty="0">
                <a:solidFill>
                  <a:srgbClr val="081538"/>
                </a:solidFill>
                <a:latin typeface="Arial" charset="0"/>
                <a:ea typeface="+mn-ea"/>
                <a:cs typeface="+mn-cs"/>
              </a:rPr>
              <a:t>AML, acute myeloid leukemia; Aza, azacitidine; mut, mutation; NE, not evaluable; OS, overall survival; Ven, venetoclax; wt, wild-type.</a:t>
            </a:r>
            <a:endParaRPr lang="en-US" sz="1200" i="1" kern="1200" dirty="0">
              <a:solidFill>
                <a:srgbClr val="081538"/>
              </a:solidFill>
              <a:latin typeface="Arial" charset="0"/>
              <a:ea typeface="Malgun Gothic"/>
              <a:cs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51773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AE, adverse event; </a:t>
            </a:r>
            <a:r>
              <a:rPr lang="en-US" sz="1200" i="1" kern="1200" dirty="0">
                <a:solidFill>
                  <a:srgbClr val="081538"/>
                </a:solidFill>
                <a:latin typeface="Arial" charset="0"/>
                <a:ea typeface="+mn-ea"/>
                <a:cs typeface="+mn-cs"/>
              </a:rPr>
              <a:t>AML, acute myeloid leukemia; Aza, azacitidine; mut, mutation; Ven, venetoclax; wt, wild-type.</a:t>
            </a:r>
            <a:endParaRPr lang="en-US" sz="1200" i="1" kern="1200" dirty="0">
              <a:solidFill>
                <a:srgbClr val="081538"/>
              </a:solidFill>
              <a:latin typeface="Arial" charset="0"/>
              <a:ea typeface="Malgun Gothic"/>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8847728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200" dirty="0">
                <a:solidFill>
                  <a:srgbClr val="081538"/>
                </a:solidFill>
                <a:latin typeface="Arial" charset="0"/>
                <a:ea typeface="+mn-ea"/>
                <a:cs typeface="Calibri" panose="020F0502020204030204" pitchFamily="34" charset="0"/>
              </a:rPr>
              <a:t>AML, acute myeloid leukemia; Aza, azacitidine; DoR, duration of remission; OS, overall survival; Ven, venetoclax.</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950509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12/17/2021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7.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7.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Pooled Analysis of Impact of </a:t>
            </a:r>
            <a:r>
              <a:rPr lang="en-US" altLang="en-US" sz="4000" i="1" dirty="0"/>
              <a:t>TP53</a:t>
            </a:r>
            <a:r>
              <a:rPr lang="en-US" altLang="en-US" sz="4000" dirty="0"/>
              <a:t> Mutations on Efficacy of </a:t>
            </a:r>
            <a:r>
              <a:rPr lang="en-US" altLang="en-US" sz="4000" dirty="0" err="1"/>
              <a:t>Venetoclax</a:t>
            </a:r>
            <a:r>
              <a:rPr lang="en-US" altLang="en-US" sz="4000" dirty="0"/>
              <a:t> + Azacitidine in Patients With AML and Poor-Risk Cytogenetics</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Background</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a:xfrm>
            <a:off x="604675" y="1513047"/>
            <a:ext cx="10877529" cy="4650686"/>
          </a:xfrm>
        </p:spPr>
        <p:txBody>
          <a:bodyPr/>
          <a:lstStyle/>
          <a:p>
            <a:r>
              <a:rPr lang="en-US" dirty="0"/>
              <a:t>Outcomes of AML therapy inferior in patients with poor-risk cytogenetics</a:t>
            </a:r>
          </a:p>
          <a:p>
            <a:r>
              <a:rPr lang="en-US" dirty="0"/>
              <a:t>Strong correlation between </a:t>
            </a:r>
            <a:r>
              <a:rPr lang="en-US" i="1" dirty="0"/>
              <a:t>TP53</a:t>
            </a:r>
            <a:r>
              <a:rPr lang="en-US" dirty="0"/>
              <a:t> mutations and poor-risk cytogenetics with poor outcomes</a:t>
            </a:r>
          </a:p>
          <a:p>
            <a:r>
              <a:rPr lang="en-US" dirty="0"/>
              <a:t>Outcomes in treatment-naive patients with AML with poor-risk cytogenetics and no </a:t>
            </a:r>
            <a:r>
              <a:rPr lang="en-US" i="1" dirty="0"/>
              <a:t>TP53</a:t>
            </a:r>
            <a:r>
              <a:rPr lang="en-US" dirty="0"/>
              <a:t> mutations following Ven + Aza therapy not established</a:t>
            </a:r>
          </a:p>
          <a:p>
            <a:r>
              <a:rPr lang="en-US" dirty="0"/>
              <a:t>Current study aimed to assess efficacy of Ven + Aza vs Aza alone in untreated AML patients with poor-risk cytogenetics ± </a:t>
            </a:r>
            <a:r>
              <a:rPr lang="en-US" i="1" dirty="0"/>
              <a:t>TP53</a:t>
            </a:r>
            <a:r>
              <a:rPr lang="en-US" dirty="0"/>
              <a:t> mutations</a:t>
            </a:r>
          </a:p>
        </p:txBody>
      </p:sp>
      <p:sp>
        <p:nvSpPr>
          <p:cNvPr id="11" name="Text Box 11">
            <a:extLst>
              <a:ext uri="{FF2B5EF4-FFF2-40B4-BE49-F238E27FC236}">
                <a16:creationId xmlns:a16="http://schemas.microsoft.com/office/drawing/2014/main" id="{70EA1889-2CF3-2A42-BA27-10A1DBA675C5}"/>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Rounded Corners 71">
            <a:extLst>
              <a:ext uri="{FF2B5EF4-FFF2-40B4-BE49-F238E27FC236}">
                <a16:creationId xmlns:a16="http://schemas.microsoft.com/office/drawing/2014/main" id="{1C937607-6ECF-45D2-9798-4841B5400A12}"/>
              </a:ext>
            </a:extLst>
          </p:cNvPr>
          <p:cNvSpPr/>
          <p:nvPr/>
        </p:nvSpPr>
        <p:spPr bwMode="auto">
          <a:xfrm>
            <a:off x="9834507" y="2866764"/>
            <a:ext cx="1257741" cy="388685"/>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Rounded Corners 28">
            <a:extLst>
              <a:ext uri="{FF2B5EF4-FFF2-40B4-BE49-F238E27FC236}">
                <a16:creationId xmlns:a16="http://schemas.microsoft.com/office/drawing/2014/main" id="{D77DD1EC-5CCD-467F-A2D3-5842B8728A96}"/>
              </a:ext>
            </a:extLst>
          </p:cNvPr>
          <p:cNvSpPr/>
          <p:nvPr/>
        </p:nvSpPr>
        <p:spPr bwMode="auto">
          <a:xfrm>
            <a:off x="6346292" y="2866764"/>
            <a:ext cx="1257741" cy="388685"/>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TextBox 13">
            <a:extLst>
              <a:ext uri="{FF2B5EF4-FFF2-40B4-BE49-F238E27FC236}">
                <a16:creationId xmlns:a16="http://schemas.microsoft.com/office/drawing/2014/main" id="{7C766440-B691-4553-8BFA-8C2DBAA51FC6}"/>
              </a:ext>
            </a:extLst>
          </p:cNvPr>
          <p:cNvSpPr txBox="1"/>
          <p:nvPr/>
        </p:nvSpPr>
        <p:spPr bwMode="auto">
          <a:xfrm>
            <a:off x="6506798" y="2860528"/>
            <a:ext cx="93672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Ven + Aza </a:t>
            </a:r>
            <a:br>
              <a:rPr lang="en-US" sz="1000" b="0" dirty="0">
                <a:latin typeface="Calibri" panose="020F0502020204030204" pitchFamily="34" charset="0"/>
              </a:rPr>
            </a:br>
            <a:r>
              <a:rPr lang="en-US" sz="1000" b="0" dirty="0">
                <a:latin typeface="Calibri" panose="020F0502020204030204" pitchFamily="34" charset="0"/>
              </a:rPr>
              <a:t>N = 353</a:t>
            </a:r>
          </a:p>
        </p:txBody>
      </p:sp>
      <p:sp>
        <p:nvSpPr>
          <p:cNvPr id="4" name="Rectangle: Rounded Corners 3">
            <a:extLst>
              <a:ext uri="{FF2B5EF4-FFF2-40B4-BE49-F238E27FC236}">
                <a16:creationId xmlns:a16="http://schemas.microsoft.com/office/drawing/2014/main" id="{F77D2E9E-DCC3-482A-9DBA-14ED35AFC8F9}"/>
              </a:ext>
            </a:extLst>
          </p:cNvPr>
          <p:cNvSpPr/>
          <p:nvPr/>
        </p:nvSpPr>
        <p:spPr bwMode="auto">
          <a:xfrm>
            <a:off x="6958307" y="1883605"/>
            <a:ext cx="1277457" cy="665747"/>
          </a:xfrm>
          <a:prstGeom prst="round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Rounded Corners 27">
            <a:extLst>
              <a:ext uri="{FF2B5EF4-FFF2-40B4-BE49-F238E27FC236}">
                <a16:creationId xmlns:a16="http://schemas.microsoft.com/office/drawing/2014/main" id="{4C6E96FE-FD4A-462B-9BF9-FCB209315A27}"/>
              </a:ext>
            </a:extLst>
          </p:cNvPr>
          <p:cNvSpPr/>
          <p:nvPr/>
        </p:nvSpPr>
        <p:spPr bwMode="auto">
          <a:xfrm>
            <a:off x="9195778" y="1883605"/>
            <a:ext cx="1277457" cy="665747"/>
          </a:xfrm>
          <a:prstGeom prst="round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Diamond 4">
            <a:extLst>
              <a:ext uri="{FF2B5EF4-FFF2-40B4-BE49-F238E27FC236}">
                <a16:creationId xmlns:a16="http://schemas.microsoft.com/office/drawing/2014/main" id="{67EF09A7-BC41-4BEA-9EF6-515286154E18}"/>
              </a:ext>
            </a:extLst>
          </p:cNvPr>
          <p:cNvSpPr/>
          <p:nvPr/>
        </p:nvSpPr>
        <p:spPr bwMode="auto">
          <a:xfrm>
            <a:off x="8102185" y="1898411"/>
            <a:ext cx="1172123" cy="665747"/>
          </a:xfrm>
          <a:prstGeom prst="diamond">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Rounded Corners 30">
            <a:extLst>
              <a:ext uri="{FF2B5EF4-FFF2-40B4-BE49-F238E27FC236}">
                <a16:creationId xmlns:a16="http://schemas.microsoft.com/office/drawing/2014/main" id="{9822E19B-ACE2-4986-B075-8B51FDA55F4C}"/>
              </a:ext>
            </a:extLst>
          </p:cNvPr>
          <p:cNvSpPr/>
          <p:nvPr/>
        </p:nvSpPr>
        <p:spPr bwMode="auto">
          <a:xfrm>
            <a:off x="7288372" y="3542424"/>
            <a:ext cx="1078902" cy="520397"/>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Rounded Corners 32">
            <a:extLst>
              <a:ext uri="{FF2B5EF4-FFF2-40B4-BE49-F238E27FC236}">
                <a16:creationId xmlns:a16="http://schemas.microsoft.com/office/drawing/2014/main" id="{8BFF196C-CC92-4661-9566-02B48C6930AE}"/>
              </a:ext>
            </a:extLst>
          </p:cNvPr>
          <p:cNvSpPr/>
          <p:nvPr/>
        </p:nvSpPr>
        <p:spPr bwMode="auto">
          <a:xfrm>
            <a:off x="6189036" y="4513174"/>
            <a:ext cx="700288" cy="379765"/>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Rounded Corners 33">
            <a:extLst>
              <a:ext uri="{FF2B5EF4-FFF2-40B4-BE49-F238E27FC236}">
                <a16:creationId xmlns:a16="http://schemas.microsoft.com/office/drawing/2014/main" id="{1D1C9395-416A-4B75-9C46-7DEE0004A12E}"/>
              </a:ext>
            </a:extLst>
          </p:cNvPr>
          <p:cNvSpPr/>
          <p:nvPr/>
        </p:nvSpPr>
        <p:spPr bwMode="auto">
          <a:xfrm>
            <a:off x="5437467" y="4513174"/>
            <a:ext cx="700288" cy="379765"/>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Rounded Corners 34">
            <a:extLst>
              <a:ext uri="{FF2B5EF4-FFF2-40B4-BE49-F238E27FC236}">
                <a16:creationId xmlns:a16="http://schemas.microsoft.com/office/drawing/2014/main" id="{21310A96-9717-45D1-AF33-155BD529EB45}"/>
              </a:ext>
            </a:extLst>
          </p:cNvPr>
          <p:cNvSpPr/>
          <p:nvPr/>
        </p:nvSpPr>
        <p:spPr bwMode="auto">
          <a:xfrm>
            <a:off x="7879450" y="4514232"/>
            <a:ext cx="700288" cy="379765"/>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Rounded Corners 35">
            <a:extLst>
              <a:ext uri="{FF2B5EF4-FFF2-40B4-BE49-F238E27FC236}">
                <a16:creationId xmlns:a16="http://schemas.microsoft.com/office/drawing/2014/main" id="{287104B9-2ECA-41FC-8FFC-CEF05B80FD0E}"/>
              </a:ext>
            </a:extLst>
          </p:cNvPr>
          <p:cNvSpPr/>
          <p:nvPr/>
        </p:nvSpPr>
        <p:spPr bwMode="auto">
          <a:xfrm>
            <a:off x="7101631" y="4514232"/>
            <a:ext cx="700288" cy="379765"/>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Rounded Corners 36">
            <a:extLst>
              <a:ext uri="{FF2B5EF4-FFF2-40B4-BE49-F238E27FC236}">
                <a16:creationId xmlns:a16="http://schemas.microsoft.com/office/drawing/2014/main" id="{95F69E91-2B83-4D46-8321-EFAA58E5E74D}"/>
              </a:ext>
            </a:extLst>
          </p:cNvPr>
          <p:cNvSpPr/>
          <p:nvPr/>
        </p:nvSpPr>
        <p:spPr bwMode="auto">
          <a:xfrm>
            <a:off x="5658992" y="3542424"/>
            <a:ext cx="1078902" cy="520397"/>
          </a:xfrm>
          <a:prstGeom prst="round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Rounded Corners 37">
            <a:extLst>
              <a:ext uri="{FF2B5EF4-FFF2-40B4-BE49-F238E27FC236}">
                <a16:creationId xmlns:a16="http://schemas.microsoft.com/office/drawing/2014/main" id="{408DEC34-1A6B-4B9D-883C-A9A9BB162056}"/>
              </a:ext>
            </a:extLst>
          </p:cNvPr>
          <p:cNvSpPr/>
          <p:nvPr/>
        </p:nvSpPr>
        <p:spPr bwMode="auto">
          <a:xfrm>
            <a:off x="10790593" y="3542424"/>
            <a:ext cx="1078902" cy="520397"/>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Rounded Corners 38">
            <a:extLst>
              <a:ext uri="{FF2B5EF4-FFF2-40B4-BE49-F238E27FC236}">
                <a16:creationId xmlns:a16="http://schemas.microsoft.com/office/drawing/2014/main" id="{83AA1B75-395C-4DAC-B978-B98E260ACAB9}"/>
              </a:ext>
            </a:extLst>
          </p:cNvPr>
          <p:cNvSpPr/>
          <p:nvPr/>
        </p:nvSpPr>
        <p:spPr bwMode="auto">
          <a:xfrm>
            <a:off x="11277850" y="4516850"/>
            <a:ext cx="700288" cy="379765"/>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Rounded Corners 39">
            <a:extLst>
              <a:ext uri="{FF2B5EF4-FFF2-40B4-BE49-F238E27FC236}">
                <a16:creationId xmlns:a16="http://schemas.microsoft.com/office/drawing/2014/main" id="{572F7049-2FE2-42CD-BC60-784AE61ECD87}"/>
              </a:ext>
            </a:extLst>
          </p:cNvPr>
          <p:cNvSpPr/>
          <p:nvPr/>
        </p:nvSpPr>
        <p:spPr bwMode="auto">
          <a:xfrm>
            <a:off x="10526281" y="4516850"/>
            <a:ext cx="700288" cy="379765"/>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Rounded Corners 40">
            <a:extLst>
              <a:ext uri="{FF2B5EF4-FFF2-40B4-BE49-F238E27FC236}">
                <a16:creationId xmlns:a16="http://schemas.microsoft.com/office/drawing/2014/main" id="{AD3E4FAE-D9C9-4DDF-AF93-D014E9C6418C}"/>
              </a:ext>
            </a:extLst>
          </p:cNvPr>
          <p:cNvSpPr/>
          <p:nvPr/>
        </p:nvSpPr>
        <p:spPr bwMode="auto">
          <a:xfrm>
            <a:off x="9105983" y="3542424"/>
            <a:ext cx="1078902" cy="520397"/>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Rounded Corners 41">
            <a:extLst>
              <a:ext uri="{FF2B5EF4-FFF2-40B4-BE49-F238E27FC236}">
                <a16:creationId xmlns:a16="http://schemas.microsoft.com/office/drawing/2014/main" id="{269DEC4D-D440-471E-810B-86A20AF90343}"/>
              </a:ext>
            </a:extLst>
          </p:cNvPr>
          <p:cNvSpPr/>
          <p:nvPr/>
        </p:nvSpPr>
        <p:spPr bwMode="auto">
          <a:xfrm>
            <a:off x="9670298" y="4516850"/>
            <a:ext cx="700288" cy="379765"/>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Rounded Corners 42">
            <a:extLst>
              <a:ext uri="{FF2B5EF4-FFF2-40B4-BE49-F238E27FC236}">
                <a16:creationId xmlns:a16="http://schemas.microsoft.com/office/drawing/2014/main" id="{8CF4B135-0726-4A97-BC1B-6448C8EA65CA}"/>
              </a:ext>
            </a:extLst>
          </p:cNvPr>
          <p:cNvSpPr/>
          <p:nvPr/>
        </p:nvSpPr>
        <p:spPr bwMode="auto">
          <a:xfrm>
            <a:off x="8918729" y="4516850"/>
            <a:ext cx="700288" cy="379765"/>
          </a:xfrm>
          <a:prstGeom prst="round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Study Design</a:t>
            </a:r>
            <a:endParaRPr lang="en-US" altLang="en-US" dirty="0"/>
          </a:p>
        </p:txBody>
      </p:sp>
      <p:sp>
        <p:nvSpPr>
          <p:cNvPr id="2" name="Content Placeholder 1">
            <a:extLst>
              <a:ext uri="{FF2B5EF4-FFF2-40B4-BE49-F238E27FC236}">
                <a16:creationId xmlns:a16="http://schemas.microsoft.com/office/drawing/2014/main" id="{1AD74EB5-672C-6843-A9C9-A153CBFC68F2}"/>
              </a:ext>
            </a:extLst>
          </p:cNvPr>
          <p:cNvSpPr>
            <a:spLocks noGrp="1"/>
          </p:cNvSpPr>
          <p:nvPr>
            <p:ph sz="half" idx="1"/>
          </p:nvPr>
        </p:nvSpPr>
        <p:spPr>
          <a:xfrm>
            <a:off x="601820" y="1510730"/>
            <a:ext cx="4647782" cy="4678738"/>
          </a:xfrm>
        </p:spPr>
        <p:txBody>
          <a:bodyPr/>
          <a:lstStyle/>
          <a:p>
            <a:r>
              <a:rPr lang="en-US" sz="2400" dirty="0"/>
              <a:t>Data pooled from phase III VIALE-A trial and phase Ib trial of Ven + Aza </a:t>
            </a:r>
          </a:p>
          <a:p>
            <a:r>
              <a:rPr lang="en-US" sz="2400" dirty="0"/>
              <a:t>Eligibility: treatment-naive patients with AML, ineligible for CT due to age ≥75 yr and/or comorbidities</a:t>
            </a:r>
          </a:p>
          <a:p>
            <a:r>
              <a:rPr lang="en-US" sz="2400" dirty="0"/>
              <a:t>Assessment: local analysis of cytogenetics, central analysis of mutations</a:t>
            </a:r>
          </a:p>
          <a:p>
            <a:r>
              <a:rPr lang="en-US" sz="2400" dirty="0"/>
              <a:t>Endpoints: CR + CRi, DoR, OS</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FFBDEEAA-116E-C14C-B2C5-F70D1C8ED032}"/>
              </a:ext>
            </a:extLst>
          </p:cNvPr>
          <p:cNvSpPr txBox="1">
            <a:spLocks noChangeArrowheads="1"/>
          </p:cNvSpPr>
          <p:nvPr/>
        </p:nvSpPr>
        <p:spPr bwMode="auto">
          <a:xfrm>
            <a:off x="431591" y="638272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a:t>
            </a:r>
          </a:p>
        </p:txBody>
      </p:sp>
      <p:sp>
        <p:nvSpPr>
          <p:cNvPr id="3" name="TextBox 2">
            <a:extLst>
              <a:ext uri="{FF2B5EF4-FFF2-40B4-BE49-F238E27FC236}">
                <a16:creationId xmlns:a16="http://schemas.microsoft.com/office/drawing/2014/main" id="{5D2BDD56-2F92-4F18-B47B-1F4D7A34AC3C}"/>
              </a:ext>
            </a:extLst>
          </p:cNvPr>
          <p:cNvSpPr txBox="1"/>
          <p:nvPr/>
        </p:nvSpPr>
        <p:spPr bwMode="auto">
          <a:xfrm>
            <a:off x="6852458" y="1856272"/>
            <a:ext cx="148875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dirty="0">
                <a:latin typeface="Calibri" panose="020F0502020204030204" pitchFamily="34" charset="0"/>
              </a:rPr>
              <a:t>VIALE-A</a:t>
            </a:r>
            <a:br>
              <a:rPr lang="en-US" sz="1000" b="0" dirty="0">
                <a:latin typeface="Calibri" panose="020F0502020204030204" pitchFamily="34" charset="0"/>
              </a:rPr>
            </a:br>
            <a:r>
              <a:rPr lang="en-US" sz="1000" b="0" dirty="0">
                <a:latin typeface="Calibri" panose="020F0502020204030204" pitchFamily="34" charset="0"/>
              </a:rPr>
              <a:t>NCT02993523</a:t>
            </a:r>
            <a:br>
              <a:rPr lang="en-US" sz="1000" b="0" dirty="0">
                <a:latin typeface="Calibri" panose="020F0502020204030204" pitchFamily="34" charset="0"/>
              </a:rPr>
            </a:br>
            <a:r>
              <a:rPr lang="en-US" sz="1000" b="0" dirty="0">
                <a:latin typeface="Calibri" panose="020F0502020204030204" pitchFamily="34" charset="0"/>
              </a:rPr>
              <a:t>Ven + Aza N = 286</a:t>
            </a:r>
            <a:br>
              <a:rPr lang="en-US" sz="1000" b="0" dirty="0">
                <a:latin typeface="Calibri" panose="020F0502020204030204" pitchFamily="34" charset="0"/>
              </a:rPr>
            </a:br>
            <a:r>
              <a:rPr lang="en-US" sz="1000" b="0" dirty="0">
                <a:latin typeface="Calibri" panose="020F0502020204030204" pitchFamily="34" charset="0"/>
              </a:rPr>
              <a:t>Placebo + Aza N = 145 </a:t>
            </a:r>
          </a:p>
        </p:txBody>
      </p:sp>
      <p:sp>
        <p:nvSpPr>
          <p:cNvPr id="10" name="TextBox 9">
            <a:extLst>
              <a:ext uri="{FF2B5EF4-FFF2-40B4-BE49-F238E27FC236}">
                <a16:creationId xmlns:a16="http://schemas.microsoft.com/office/drawing/2014/main" id="{CDC0EA1D-C6BA-45A5-8826-09EEA671A976}"/>
              </a:ext>
            </a:extLst>
          </p:cNvPr>
          <p:cNvSpPr txBox="1"/>
          <p:nvPr/>
        </p:nvSpPr>
        <p:spPr bwMode="auto">
          <a:xfrm>
            <a:off x="8189236" y="1933216"/>
            <a:ext cx="99189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dirty="0">
                <a:latin typeface="Calibri" panose="020F0502020204030204" pitchFamily="34" charset="0"/>
              </a:rPr>
              <a:t>Polled </a:t>
            </a:r>
            <a:br>
              <a:rPr lang="en-US" sz="1000" dirty="0">
                <a:latin typeface="Calibri" panose="020F0502020204030204" pitchFamily="34" charset="0"/>
              </a:rPr>
            </a:br>
            <a:r>
              <a:rPr lang="en-US" sz="1000" dirty="0">
                <a:latin typeface="Calibri" panose="020F0502020204030204" pitchFamily="34" charset="0"/>
              </a:rPr>
              <a:t>Biomarker </a:t>
            </a:r>
            <a:br>
              <a:rPr lang="en-US" sz="1000" dirty="0">
                <a:latin typeface="Calibri" panose="020F0502020204030204" pitchFamily="34" charset="0"/>
              </a:rPr>
            </a:br>
            <a:r>
              <a:rPr lang="en-US" sz="1000" dirty="0">
                <a:latin typeface="Calibri" panose="020F0502020204030204" pitchFamily="34" charset="0"/>
              </a:rPr>
              <a:t>Analysis</a:t>
            </a:r>
            <a:endParaRPr lang="en-US" sz="1000" b="0" dirty="0">
              <a:latin typeface="Calibri" panose="020F0502020204030204" pitchFamily="34" charset="0"/>
            </a:endParaRPr>
          </a:p>
        </p:txBody>
      </p:sp>
      <p:sp>
        <p:nvSpPr>
          <p:cNvPr id="13" name="TextBox 12">
            <a:extLst>
              <a:ext uri="{FF2B5EF4-FFF2-40B4-BE49-F238E27FC236}">
                <a16:creationId xmlns:a16="http://schemas.microsoft.com/office/drawing/2014/main" id="{75DA989B-4925-4E8A-8653-D8D3B4232659}"/>
              </a:ext>
            </a:extLst>
          </p:cNvPr>
          <p:cNvSpPr txBox="1"/>
          <p:nvPr/>
        </p:nvSpPr>
        <p:spPr bwMode="auto">
          <a:xfrm>
            <a:off x="9195778" y="1933216"/>
            <a:ext cx="127745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dirty="0">
                <a:latin typeface="Calibri" panose="020F0502020204030204" pitchFamily="34" charset="0"/>
              </a:rPr>
              <a:t>Phase Ib Study</a:t>
            </a:r>
            <a:br>
              <a:rPr lang="en-US" sz="1000" b="0" dirty="0">
                <a:latin typeface="Calibri" panose="020F0502020204030204" pitchFamily="34" charset="0"/>
              </a:rPr>
            </a:br>
            <a:r>
              <a:rPr lang="en-US" sz="1000" b="0" dirty="0">
                <a:latin typeface="Calibri" panose="020F0502020204030204" pitchFamily="34" charset="0"/>
              </a:rPr>
              <a:t>NCT02203773</a:t>
            </a:r>
            <a:br>
              <a:rPr lang="en-US" sz="1000" b="0" dirty="0">
                <a:latin typeface="Calibri" panose="020F0502020204030204" pitchFamily="34" charset="0"/>
              </a:rPr>
            </a:br>
            <a:r>
              <a:rPr lang="en-US" sz="1000" b="0" dirty="0">
                <a:latin typeface="Calibri" panose="020F0502020204030204" pitchFamily="34" charset="0"/>
              </a:rPr>
              <a:t>Ven + Aza N = 67</a:t>
            </a:r>
          </a:p>
        </p:txBody>
      </p:sp>
      <p:sp>
        <p:nvSpPr>
          <p:cNvPr id="15" name="TextBox 14">
            <a:extLst>
              <a:ext uri="{FF2B5EF4-FFF2-40B4-BE49-F238E27FC236}">
                <a16:creationId xmlns:a16="http://schemas.microsoft.com/office/drawing/2014/main" id="{295218E9-FDF7-4DAC-A73A-DB3419A94BA5}"/>
              </a:ext>
            </a:extLst>
          </p:cNvPr>
          <p:cNvSpPr txBox="1"/>
          <p:nvPr/>
        </p:nvSpPr>
        <p:spPr bwMode="auto">
          <a:xfrm>
            <a:off x="5647791" y="3530213"/>
            <a:ext cx="108328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Poor-risk </a:t>
            </a:r>
            <a:br>
              <a:rPr lang="en-US" sz="1000" b="0" dirty="0">
                <a:latin typeface="Calibri" panose="020F0502020204030204" pitchFamily="34" charset="0"/>
              </a:rPr>
            </a:br>
            <a:r>
              <a:rPr lang="en-US" sz="1000" b="0" dirty="0">
                <a:latin typeface="Calibri" panose="020F0502020204030204" pitchFamily="34" charset="0"/>
              </a:rPr>
              <a:t>cytogenetics</a:t>
            </a:r>
            <a:br>
              <a:rPr lang="en-US" sz="1000" b="0" dirty="0">
                <a:latin typeface="Calibri" panose="020F0502020204030204" pitchFamily="34" charset="0"/>
              </a:rPr>
            </a:br>
            <a:r>
              <a:rPr lang="en-US" sz="1000" b="0" dirty="0">
                <a:latin typeface="Calibri" panose="020F0502020204030204" pitchFamily="34" charset="0"/>
              </a:rPr>
              <a:t>n = 127</a:t>
            </a:r>
          </a:p>
        </p:txBody>
      </p:sp>
      <p:sp>
        <p:nvSpPr>
          <p:cNvPr id="16" name="TextBox 15">
            <a:extLst>
              <a:ext uri="{FF2B5EF4-FFF2-40B4-BE49-F238E27FC236}">
                <a16:creationId xmlns:a16="http://schemas.microsoft.com/office/drawing/2014/main" id="{C893B07B-8032-4DD5-B4AC-4B6C763E4A79}"/>
              </a:ext>
            </a:extLst>
          </p:cNvPr>
          <p:cNvSpPr txBox="1"/>
          <p:nvPr/>
        </p:nvSpPr>
        <p:spPr bwMode="auto">
          <a:xfrm>
            <a:off x="7282907" y="3530213"/>
            <a:ext cx="110649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Intermediate-risk </a:t>
            </a:r>
            <a:br>
              <a:rPr lang="en-US" sz="1000" b="0" dirty="0">
                <a:latin typeface="Calibri" panose="020F0502020204030204" pitchFamily="34" charset="0"/>
              </a:rPr>
            </a:br>
            <a:r>
              <a:rPr lang="en-US" sz="1000" b="0" dirty="0">
                <a:latin typeface="Calibri" panose="020F0502020204030204" pitchFamily="34" charset="0"/>
              </a:rPr>
              <a:t>cytogenetics</a:t>
            </a:r>
            <a:br>
              <a:rPr lang="en-US" sz="1000" b="0" dirty="0">
                <a:latin typeface="Calibri" panose="020F0502020204030204" pitchFamily="34" charset="0"/>
              </a:rPr>
            </a:br>
            <a:r>
              <a:rPr lang="en-US" sz="1000" b="0" dirty="0">
                <a:latin typeface="Calibri" panose="020F0502020204030204" pitchFamily="34" charset="0"/>
              </a:rPr>
              <a:t>n = 225</a:t>
            </a:r>
          </a:p>
        </p:txBody>
      </p:sp>
      <p:sp>
        <p:nvSpPr>
          <p:cNvPr id="17" name="TextBox 16">
            <a:extLst>
              <a:ext uri="{FF2B5EF4-FFF2-40B4-BE49-F238E27FC236}">
                <a16:creationId xmlns:a16="http://schemas.microsoft.com/office/drawing/2014/main" id="{E11A01A8-F9FC-491B-9763-39FB736B71C9}"/>
              </a:ext>
            </a:extLst>
          </p:cNvPr>
          <p:cNvSpPr txBox="1"/>
          <p:nvPr/>
        </p:nvSpPr>
        <p:spPr bwMode="auto">
          <a:xfrm>
            <a:off x="10756329" y="3528863"/>
            <a:ext cx="115170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Intermediate-risk </a:t>
            </a:r>
            <a:br>
              <a:rPr lang="en-US" sz="1000" b="0" dirty="0">
                <a:latin typeface="Calibri" panose="020F0502020204030204" pitchFamily="34" charset="0"/>
              </a:rPr>
            </a:br>
            <a:r>
              <a:rPr lang="en-US" sz="1000" b="0" dirty="0">
                <a:latin typeface="Calibri" panose="020F0502020204030204" pitchFamily="34" charset="0"/>
              </a:rPr>
              <a:t>cytogenetics</a:t>
            </a:r>
            <a:br>
              <a:rPr lang="en-US" sz="1000" b="0" dirty="0">
                <a:latin typeface="Calibri" panose="020F0502020204030204" pitchFamily="34" charset="0"/>
              </a:rPr>
            </a:br>
            <a:r>
              <a:rPr lang="en-US" sz="1000" b="0" dirty="0">
                <a:latin typeface="Calibri" panose="020F0502020204030204" pitchFamily="34" charset="0"/>
              </a:rPr>
              <a:t>n = 89</a:t>
            </a:r>
          </a:p>
        </p:txBody>
      </p:sp>
      <p:sp>
        <p:nvSpPr>
          <p:cNvPr id="18" name="TextBox 17">
            <a:extLst>
              <a:ext uri="{FF2B5EF4-FFF2-40B4-BE49-F238E27FC236}">
                <a16:creationId xmlns:a16="http://schemas.microsoft.com/office/drawing/2014/main" id="{960B12DA-FC85-41E8-90BE-D0EF4292C7D7}"/>
              </a:ext>
            </a:extLst>
          </p:cNvPr>
          <p:cNvSpPr txBox="1"/>
          <p:nvPr/>
        </p:nvSpPr>
        <p:spPr bwMode="auto">
          <a:xfrm>
            <a:off x="9195778" y="3528863"/>
            <a:ext cx="88548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Poor-risk </a:t>
            </a:r>
            <a:br>
              <a:rPr lang="en-US" sz="1000" b="0" dirty="0">
                <a:latin typeface="Calibri" panose="020F0502020204030204" pitchFamily="34" charset="0"/>
              </a:rPr>
            </a:br>
            <a:r>
              <a:rPr lang="en-US" sz="1000" b="0" dirty="0">
                <a:latin typeface="Calibri" panose="020F0502020204030204" pitchFamily="34" charset="0"/>
              </a:rPr>
              <a:t>cytogenetics</a:t>
            </a:r>
            <a:br>
              <a:rPr lang="en-US" sz="1000" b="0" dirty="0">
                <a:latin typeface="Calibri" panose="020F0502020204030204" pitchFamily="34" charset="0"/>
              </a:rPr>
            </a:br>
            <a:r>
              <a:rPr lang="en-US" sz="1000" b="0" dirty="0">
                <a:latin typeface="Calibri" panose="020F0502020204030204" pitchFamily="34" charset="0"/>
              </a:rPr>
              <a:t>n = 56</a:t>
            </a:r>
          </a:p>
        </p:txBody>
      </p:sp>
      <p:sp>
        <p:nvSpPr>
          <p:cNvPr id="19" name="TextBox 18">
            <a:extLst>
              <a:ext uri="{FF2B5EF4-FFF2-40B4-BE49-F238E27FC236}">
                <a16:creationId xmlns:a16="http://schemas.microsoft.com/office/drawing/2014/main" id="{DE0057A5-A5BD-41FA-8336-2A32829ABC19}"/>
              </a:ext>
            </a:extLst>
          </p:cNvPr>
          <p:cNvSpPr txBox="1"/>
          <p:nvPr/>
        </p:nvSpPr>
        <p:spPr bwMode="auto">
          <a:xfrm>
            <a:off x="9921723" y="2860528"/>
            <a:ext cx="10972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Calibri" panose="020F0502020204030204" pitchFamily="34" charset="0"/>
              </a:rPr>
              <a:t>Placebo + Aza </a:t>
            </a:r>
            <a:br>
              <a:rPr lang="en-US" sz="1000" b="0" dirty="0">
                <a:latin typeface="Calibri" panose="020F0502020204030204" pitchFamily="34" charset="0"/>
              </a:rPr>
            </a:br>
            <a:r>
              <a:rPr lang="en-US" sz="1000" b="0" dirty="0">
                <a:latin typeface="Calibri" panose="020F0502020204030204" pitchFamily="34" charset="0"/>
              </a:rPr>
              <a:t>N = 145</a:t>
            </a:r>
          </a:p>
        </p:txBody>
      </p:sp>
      <p:sp>
        <p:nvSpPr>
          <p:cNvPr id="20" name="TextBox 19">
            <a:extLst>
              <a:ext uri="{FF2B5EF4-FFF2-40B4-BE49-F238E27FC236}">
                <a16:creationId xmlns:a16="http://schemas.microsoft.com/office/drawing/2014/main" id="{2943CDE9-E428-4915-B592-2B8BA7FC7211}"/>
              </a:ext>
            </a:extLst>
          </p:cNvPr>
          <p:cNvSpPr txBox="1"/>
          <p:nvPr/>
        </p:nvSpPr>
        <p:spPr bwMode="auto">
          <a:xfrm>
            <a:off x="5457819" y="4514232"/>
            <a:ext cx="660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mut </a:t>
            </a:r>
            <a:br>
              <a:rPr lang="en-US" sz="1000" b="0" dirty="0">
                <a:latin typeface="Calibri" panose="020F0502020204030204" pitchFamily="34" charset="0"/>
              </a:rPr>
            </a:br>
            <a:r>
              <a:rPr lang="en-US" sz="1000" b="0" dirty="0">
                <a:latin typeface="Calibri" panose="020F0502020204030204" pitchFamily="34" charset="0"/>
              </a:rPr>
              <a:t>n = 54</a:t>
            </a:r>
          </a:p>
        </p:txBody>
      </p:sp>
      <p:sp>
        <p:nvSpPr>
          <p:cNvPr id="21" name="TextBox 20">
            <a:extLst>
              <a:ext uri="{FF2B5EF4-FFF2-40B4-BE49-F238E27FC236}">
                <a16:creationId xmlns:a16="http://schemas.microsoft.com/office/drawing/2014/main" id="{FCD70232-EC55-4979-925F-F6F586B9D6E7}"/>
              </a:ext>
            </a:extLst>
          </p:cNvPr>
          <p:cNvSpPr txBox="1"/>
          <p:nvPr/>
        </p:nvSpPr>
        <p:spPr bwMode="auto">
          <a:xfrm>
            <a:off x="7108561" y="4514232"/>
            <a:ext cx="6917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mut </a:t>
            </a:r>
            <a:br>
              <a:rPr lang="en-US" sz="1000" b="0" dirty="0">
                <a:latin typeface="Calibri" panose="020F0502020204030204" pitchFamily="34" charset="0"/>
              </a:rPr>
            </a:br>
            <a:r>
              <a:rPr lang="en-US" sz="1000" b="0" dirty="0">
                <a:latin typeface="Calibri" panose="020F0502020204030204" pitchFamily="34" charset="0"/>
              </a:rPr>
              <a:t>n = 7</a:t>
            </a:r>
          </a:p>
        </p:txBody>
      </p:sp>
      <p:sp>
        <p:nvSpPr>
          <p:cNvPr id="22" name="TextBox 21">
            <a:extLst>
              <a:ext uri="{FF2B5EF4-FFF2-40B4-BE49-F238E27FC236}">
                <a16:creationId xmlns:a16="http://schemas.microsoft.com/office/drawing/2014/main" id="{76CE8F9D-3263-4B8F-BB57-EC0A4C7E154F}"/>
              </a:ext>
            </a:extLst>
          </p:cNvPr>
          <p:cNvSpPr txBox="1"/>
          <p:nvPr/>
        </p:nvSpPr>
        <p:spPr bwMode="auto">
          <a:xfrm>
            <a:off x="8936705" y="4510500"/>
            <a:ext cx="6823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mut </a:t>
            </a:r>
            <a:br>
              <a:rPr lang="en-US" sz="1000" b="0" dirty="0">
                <a:latin typeface="Calibri" panose="020F0502020204030204" pitchFamily="34" charset="0"/>
              </a:rPr>
            </a:br>
            <a:r>
              <a:rPr lang="en-US" sz="1000" b="0" dirty="0">
                <a:latin typeface="Calibri" panose="020F0502020204030204" pitchFamily="34" charset="0"/>
              </a:rPr>
              <a:t>n = 18</a:t>
            </a:r>
          </a:p>
        </p:txBody>
      </p:sp>
      <p:sp>
        <p:nvSpPr>
          <p:cNvPr id="23" name="TextBox 22">
            <a:extLst>
              <a:ext uri="{FF2B5EF4-FFF2-40B4-BE49-F238E27FC236}">
                <a16:creationId xmlns:a16="http://schemas.microsoft.com/office/drawing/2014/main" id="{B2068607-F8C6-4919-8203-7CA84359F814}"/>
              </a:ext>
            </a:extLst>
          </p:cNvPr>
          <p:cNvSpPr txBox="1"/>
          <p:nvPr/>
        </p:nvSpPr>
        <p:spPr bwMode="auto">
          <a:xfrm>
            <a:off x="10532528" y="4510500"/>
            <a:ext cx="6895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mut </a:t>
            </a:r>
            <a:br>
              <a:rPr lang="en-US" sz="1000" b="0" dirty="0">
                <a:latin typeface="Calibri" panose="020F0502020204030204" pitchFamily="34" charset="0"/>
              </a:rPr>
            </a:br>
            <a:r>
              <a:rPr lang="en-US" sz="1000" b="0" dirty="0">
                <a:latin typeface="Calibri" panose="020F0502020204030204" pitchFamily="34" charset="0"/>
              </a:rPr>
              <a:t>n = 1</a:t>
            </a:r>
          </a:p>
        </p:txBody>
      </p:sp>
      <p:sp>
        <p:nvSpPr>
          <p:cNvPr id="24" name="TextBox 23">
            <a:extLst>
              <a:ext uri="{FF2B5EF4-FFF2-40B4-BE49-F238E27FC236}">
                <a16:creationId xmlns:a16="http://schemas.microsoft.com/office/drawing/2014/main" id="{FE7A1363-1965-43FE-8FF7-BF58DBB3C457}"/>
              </a:ext>
            </a:extLst>
          </p:cNvPr>
          <p:cNvSpPr txBox="1"/>
          <p:nvPr/>
        </p:nvSpPr>
        <p:spPr bwMode="auto">
          <a:xfrm>
            <a:off x="6190824" y="4514232"/>
            <a:ext cx="6915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wt </a:t>
            </a:r>
            <a:br>
              <a:rPr lang="en-US" sz="1000" b="0" dirty="0">
                <a:latin typeface="Calibri" panose="020F0502020204030204" pitchFamily="34" charset="0"/>
              </a:rPr>
            </a:br>
            <a:r>
              <a:rPr lang="en-US" sz="1000" b="0" dirty="0">
                <a:latin typeface="Calibri" panose="020F0502020204030204" pitchFamily="34" charset="0"/>
              </a:rPr>
              <a:t>n = 50</a:t>
            </a:r>
          </a:p>
        </p:txBody>
      </p:sp>
      <p:sp>
        <p:nvSpPr>
          <p:cNvPr id="25" name="TextBox 24">
            <a:extLst>
              <a:ext uri="{FF2B5EF4-FFF2-40B4-BE49-F238E27FC236}">
                <a16:creationId xmlns:a16="http://schemas.microsoft.com/office/drawing/2014/main" id="{C9FF0DF4-B196-4934-A3DE-EA85894380E2}"/>
              </a:ext>
            </a:extLst>
          </p:cNvPr>
          <p:cNvSpPr txBox="1"/>
          <p:nvPr/>
        </p:nvSpPr>
        <p:spPr bwMode="auto">
          <a:xfrm>
            <a:off x="7888620" y="4514232"/>
            <a:ext cx="6747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wt </a:t>
            </a:r>
            <a:br>
              <a:rPr lang="en-US" sz="1000" b="0" dirty="0">
                <a:latin typeface="Calibri" panose="020F0502020204030204" pitchFamily="34" charset="0"/>
              </a:rPr>
            </a:br>
            <a:r>
              <a:rPr lang="en-US" sz="1000" b="0" dirty="0">
                <a:latin typeface="Calibri" panose="020F0502020204030204" pitchFamily="34" charset="0"/>
              </a:rPr>
              <a:t>n = 166</a:t>
            </a:r>
          </a:p>
        </p:txBody>
      </p:sp>
      <p:sp>
        <p:nvSpPr>
          <p:cNvPr id="26" name="TextBox 25">
            <a:extLst>
              <a:ext uri="{FF2B5EF4-FFF2-40B4-BE49-F238E27FC236}">
                <a16:creationId xmlns:a16="http://schemas.microsoft.com/office/drawing/2014/main" id="{E9DEE4E8-162E-4CF8-B71C-1525C3C5E4C1}"/>
              </a:ext>
            </a:extLst>
          </p:cNvPr>
          <p:cNvSpPr txBox="1"/>
          <p:nvPr/>
        </p:nvSpPr>
        <p:spPr bwMode="auto">
          <a:xfrm>
            <a:off x="9667376" y="4510500"/>
            <a:ext cx="6895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wt </a:t>
            </a:r>
            <a:br>
              <a:rPr lang="en-US" sz="1000" b="0" dirty="0">
                <a:latin typeface="Calibri" panose="020F0502020204030204" pitchFamily="34" charset="0"/>
              </a:rPr>
            </a:br>
            <a:r>
              <a:rPr lang="en-US" sz="1000" b="0" dirty="0">
                <a:latin typeface="Calibri" panose="020F0502020204030204" pitchFamily="34" charset="0"/>
              </a:rPr>
              <a:t>n = 22</a:t>
            </a:r>
          </a:p>
        </p:txBody>
      </p:sp>
      <p:sp>
        <p:nvSpPr>
          <p:cNvPr id="27" name="TextBox 26">
            <a:extLst>
              <a:ext uri="{FF2B5EF4-FFF2-40B4-BE49-F238E27FC236}">
                <a16:creationId xmlns:a16="http://schemas.microsoft.com/office/drawing/2014/main" id="{4AFCA44E-9313-400C-8464-51C1D9C44CB0}"/>
              </a:ext>
            </a:extLst>
          </p:cNvPr>
          <p:cNvSpPr txBox="1"/>
          <p:nvPr/>
        </p:nvSpPr>
        <p:spPr bwMode="auto">
          <a:xfrm>
            <a:off x="11275779" y="4510500"/>
            <a:ext cx="7002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i="1" dirty="0">
                <a:latin typeface="Calibri" panose="020F0502020204030204" pitchFamily="34" charset="0"/>
              </a:rPr>
              <a:t>TP53</a:t>
            </a:r>
            <a:r>
              <a:rPr lang="en-US" sz="1000" b="0" dirty="0">
                <a:latin typeface="Calibri" panose="020F0502020204030204" pitchFamily="34" charset="0"/>
              </a:rPr>
              <a:t>wt </a:t>
            </a:r>
            <a:br>
              <a:rPr lang="en-US" sz="1000" b="0" dirty="0">
                <a:latin typeface="Calibri" panose="020F0502020204030204" pitchFamily="34" charset="0"/>
              </a:rPr>
            </a:br>
            <a:r>
              <a:rPr lang="en-US" sz="1000" b="0" dirty="0">
                <a:latin typeface="Calibri" panose="020F0502020204030204" pitchFamily="34" charset="0"/>
              </a:rPr>
              <a:t>n = 66</a:t>
            </a:r>
          </a:p>
        </p:txBody>
      </p:sp>
      <p:sp>
        <p:nvSpPr>
          <p:cNvPr id="6" name="Freeform: Shape 5">
            <a:extLst>
              <a:ext uri="{FF2B5EF4-FFF2-40B4-BE49-F238E27FC236}">
                <a16:creationId xmlns:a16="http://schemas.microsoft.com/office/drawing/2014/main" id="{CD08B483-FBA4-476F-9506-D541BF638455}"/>
              </a:ext>
            </a:extLst>
          </p:cNvPr>
          <p:cNvSpPr/>
          <p:nvPr/>
        </p:nvSpPr>
        <p:spPr bwMode="auto">
          <a:xfrm>
            <a:off x="6973145" y="2633757"/>
            <a:ext cx="3490567" cy="223743"/>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sp>
        <p:nvSpPr>
          <p:cNvPr id="46" name="Freeform: Shape 45">
            <a:extLst>
              <a:ext uri="{FF2B5EF4-FFF2-40B4-BE49-F238E27FC236}">
                <a16:creationId xmlns:a16="http://schemas.microsoft.com/office/drawing/2014/main" id="{2BB7C0EE-49FA-47E4-8B3C-93B9E446BAC6}"/>
              </a:ext>
            </a:extLst>
          </p:cNvPr>
          <p:cNvSpPr/>
          <p:nvPr/>
        </p:nvSpPr>
        <p:spPr bwMode="auto">
          <a:xfrm>
            <a:off x="6195440" y="3384605"/>
            <a:ext cx="1637061" cy="172575"/>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grpSp>
        <p:nvGrpSpPr>
          <p:cNvPr id="50" name="Group 49">
            <a:extLst>
              <a:ext uri="{FF2B5EF4-FFF2-40B4-BE49-F238E27FC236}">
                <a16:creationId xmlns:a16="http://schemas.microsoft.com/office/drawing/2014/main" id="{8AC904AA-54BF-405E-AEAD-78211DCAD5E0}"/>
              </a:ext>
            </a:extLst>
          </p:cNvPr>
          <p:cNvGrpSpPr/>
          <p:nvPr/>
        </p:nvGrpSpPr>
        <p:grpSpPr>
          <a:xfrm>
            <a:off x="5815040" y="4062821"/>
            <a:ext cx="751570" cy="459242"/>
            <a:chOff x="5815040" y="4062821"/>
            <a:chExt cx="751570" cy="459242"/>
          </a:xfrm>
        </p:grpSpPr>
        <p:sp>
          <p:nvSpPr>
            <p:cNvPr id="47" name="Freeform: Shape 46">
              <a:extLst>
                <a:ext uri="{FF2B5EF4-FFF2-40B4-BE49-F238E27FC236}">
                  <a16:creationId xmlns:a16="http://schemas.microsoft.com/office/drawing/2014/main" id="{930E0D13-286C-4F45-A6F3-8773F73ED90F}"/>
                </a:ext>
              </a:extLst>
            </p:cNvPr>
            <p:cNvSpPr/>
            <p:nvPr/>
          </p:nvSpPr>
          <p:spPr bwMode="auto">
            <a:xfrm>
              <a:off x="5815040" y="4341243"/>
              <a:ext cx="751570" cy="180820"/>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cxnSp>
          <p:nvCxnSpPr>
            <p:cNvPr id="48" name="Straight Arrow Connector 47">
              <a:extLst>
                <a:ext uri="{FF2B5EF4-FFF2-40B4-BE49-F238E27FC236}">
                  <a16:creationId xmlns:a16="http://schemas.microsoft.com/office/drawing/2014/main" id="{E0F910FC-0DF0-410E-842B-D40492E237CF}"/>
                </a:ext>
              </a:extLst>
            </p:cNvPr>
            <p:cNvCxnSpPr>
              <a:cxnSpLocks/>
            </p:cNvCxnSpPr>
            <p:nvPr/>
          </p:nvCxnSpPr>
          <p:spPr bwMode="auto">
            <a:xfrm>
              <a:off x="6190825" y="4062821"/>
              <a:ext cx="0" cy="278422"/>
            </a:xfrm>
            <a:prstGeom prst="straightConnector1">
              <a:avLst/>
            </a:prstGeom>
            <a:noFill/>
            <a:ln w="28575" cap="flat" cmpd="sng" algn="ctr">
              <a:solidFill>
                <a:schemeClr val="bg1"/>
              </a:solidFill>
              <a:prstDash val="solid"/>
              <a:round/>
              <a:headEnd type="none" w="med" len="med"/>
              <a:tailEnd type="triangle" w="sm" len="sm"/>
            </a:ln>
            <a:effectLst/>
          </p:spPr>
        </p:cxnSp>
      </p:grpSp>
      <p:grpSp>
        <p:nvGrpSpPr>
          <p:cNvPr id="52" name="Group 51">
            <a:extLst>
              <a:ext uri="{FF2B5EF4-FFF2-40B4-BE49-F238E27FC236}">
                <a16:creationId xmlns:a16="http://schemas.microsoft.com/office/drawing/2014/main" id="{FB3703F1-307C-4065-9911-2B88C821374F}"/>
              </a:ext>
            </a:extLst>
          </p:cNvPr>
          <p:cNvGrpSpPr/>
          <p:nvPr/>
        </p:nvGrpSpPr>
        <p:grpSpPr>
          <a:xfrm>
            <a:off x="7456716" y="4062821"/>
            <a:ext cx="751570" cy="459242"/>
            <a:chOff x="5815040" y="4062821"/>
            <a:chExt cx="751570" cy="459242"/>
          </a:xfrm>
        </p:grpSpPr>
        <p:sp>
          <p:nvSpPr>
            <p:cNvPr id="53" name="Freeform: Shape 52">
              <a:extLst>
                <a:ext uri="{FF2B5EF4-FFF2-40B4-BE49-F238E27FC236}">
                  <a16:creationId xmlns:a16="http://schemas.microsoft.com/office/drawing/2014/main" id="{9F4DADEB-0AD4-4885-927B-82696A11575D}"/>
                </a:ext>
              </a:extLst>
            </p:cNvPr>
            <p:cNvSpPr/>
            <p:nvPr/>
          </p:nvSpPr>
          <p:spPr bwMode="auto">
            <a:xfrm>
              <a:off x="5815040" y="4341243"/>
              <a:ext cx="751570" cy="180820"/>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cxnSp>
          <p:nvCxnSpPr>
            <p:cNvPr id="54" name="Straight Arrow Connector 53">
              <a:extLst>
                <a:ext uri="{FF2B5EF4-FFF2-40B4-BE49-F238E27FC236}">
                  <a16:creationId xmlns:a16="http://schemas.microsoft.com/office/drawing/2014/main" id="{3271F393-0B90-4078-B8C2-6AC2B259BA7F}"/>
                </a:ext>
              </a:extLst>
            </p:cNvPr>
            <p:cNvCxnSpPr>
              <a:cxnSpLocks/>
            </p:cNvCxnSpPr>
            <p:nvPr/>
          </p:nvCxnSpPr>
          <p:spPr bwMode="auto">
            <a:xfrm>
              <a:off x="6190825" y="4062821"/>
              <a:ext cx="0" cy="278422"/>
            </a:xfrm>
            <a:prstGeom prst="straightConnector1">
              <a:avLst/>
            </a:prstGeom>
            <a:noFill/>
            <a:ln w="28575" cap="flat" cmpd="sng" algn="ctr">
              <a:solidFill>
                <a:schemeClr val="bg1"/>
              </a:solidFill>
              <a:prstDash val="solid"/>
              <a:round/>
              <a:headEnd type="none" w="med" len="med"/>
              <a:tailEnd type="triangle" w="sm" len="sm"/>
            </a:ln>
            <a:effectLst/>
          </p:spPr>
        </p:cxnSp>
      </p:grpSp>
      <p:cxnSp>
        <p:nvCxnSpPr>
          <p:cNvPr id="55" name="Straight Arrow Connector 54">
            <a:extLst>
              <a:ext uri="{FF2B5EF4-FFF2-40B4-BE49-F238E27FC236}">
                <a16:creationId xmlns:a16="http://schemas.microsoft.com/office/drawing/2014/main" id="{E9F6E516-780D-45DA-A76D-948D3663A059}"/>
              </a:ext>
            </a:extLst>
          </p:cNvPr>
          <p:cNvCxnSpPr>
            <a:cxnSpLocks/>
          </p:cNvCxnSpPr>
          <p:nvPr/>
        </p:nvCxnSpPr>
        <p:spPr bwMode="auto">
          <a:xfrm>
            <a:off x="13750878" y="3250474"/>
            <a:ext cx="0" cy="139211"/>
          </a:xfrm>
          <a:prstGeom prst="straightConnector1">
            <a:avLst/>
          </a:prstGeom>
          <a:noFill/>
          <a:ln w="28575" cap="flat" cmpd="sng" algn="ctr">
            <a:solidFill>
              <a:schemeClr val="bg1"/>
            </a:solidFill>
            <a:prstDash val="solid"/>
            <a:round/>
            <a:headEnd type="none" w="med" len="med"/>
            <a:tailEnd type="triangle" w="sm" len="sm"/>
          </a:ln>
          <a:effectLst/>
        </p:spPr>
      </p:cxnSp>
      <p:grpSp>
        <p:nvGrpSpPr>
          <p:cNvPr id="58" name="Group 57">
            <a:extLst>
              <a:ext uri="{FF2B5EF4-FFF2-40B4-BE49-F238E27FC236}">
                <a16:creationId xmlns:a16="http://schemas.microsoft.com/office/drawing/2014/main" id="{3DAB6B7F-8451-475D-8471-0CBF32A320B6}"/>
              </a:ext>
            </a:extLst>
          </p:cNvPr>
          <p:cNvGrpSpPr/>
          <p:nvPr/>
        </p:nvGrpSpPr>
        <p:grpSpPr>
          <a:xfrm>
            <a:off x="9312334" y="4062821"/>
            <a:ext cx="751570" cy="459242"/>
            <a:chOff x="5815040" y="4062821"/>
            <a:chExt cx="751570" cy="459242"/>
          </a:xfrm>
        </p:grpSpPr>
        <p:sp>
          <p:nvSpPr>
            <p:cNvPr id="59" name="Freeform: Shape 58">
              <a:extLst>
                <a:ext uri="{FF2B5EF4-FFF2-40B4-BE49-F238E27FC236}">
                  <a16:creationId xmlns:a16="http://schemas.microsoft.com/office/drawing/2014/main" id="{9722D385-E172-4962-BD91-6C09B25BD675}"/>
                </a:ext>
              </a:extLst>
            </p:cNvPr>
            <p:cNvSpPr/>
            <p:nvPr/>
          </p:nvSpPr>
          <p:spPr bwMode="auto">
            <a:xfrm>
              <a:off x="5815040" y="4341243"/>
              <a:ext cx="751570" cy="180820"/>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cxnSp>
          <p:nvCxnSpPr>
            <p:cNvPr id="60" name="Straight Arrow Connector 59">
              <a:extLst>
                <a:ext uri="{FF2B5EF4-FFF2-40B4-BE49-F238E27FC236}">
                  <a16:creationId xmlns:a16="http://schemas.microsoft.com/office/drawing/2014/main" id="{7DF547C4-CC9A-43A7-B797-7747128B67A3}"/>
                </a:ext>
              </a:extLst>
            </p:cNvPr>
            <p:cNvCxnSpPr>
              <a:cxnSpLocks/>
            </p:cNvCxnSpPr>
            <p:nvPr/>
          </p:nvCxnSpPr>
          <p:spPr bwMode="auto">
            <a:xfrm>
              <a:off x="6190825" y="4062821"/>
              <a:ext cx="0" cy="278422"/>
            </a:xfrm>
            <a:prstGeom prst="straightConnector1">
              <a:avLst/>
            </a:prstGeom>
            <a:noFill/>
            <a:ln w="28575" cap="flat" cmpd="sng" algn="ctr">
              <a:solidFill>
                <a:schemeClr val="bg1"/>
              </a:solidFill>
              <a:prstDash val="solid"/>
              <a:round/>
              <a:headEnd type="none" w="med" len="med"/>
              <a:tailEnd type="triangle" w="sm" len="sm"/>
            </a:ln>
            <a:effectLst/>
          </p:spPr>
        </p:cxnSp>
      </p:grpSp>
      <p:grpSp>
        <p:nvGrpSpPr>
          <p:cNvPr id="65" name="Group 64">
            <a:extLst>
              <a:ext uri="{FF2B5EF4-FFF2-40B4-BE49-F238E27FC236}">
                <a16:creationId xmlns:a16="http://schemas.microsoft.com/office/drawing/2014/main" id="{5B049363-0108-487B-8D3A-08C889F1F384}"/>
              </a:ext>
            </a:extLst>
          </p:cNvPr>
          <p:cNvGrpSpPr/>
          <p:nvPr/>
        </p:nvGrpSpPr>
        <p:grpSpPr>
          <a:xfrm>
            <a:off x="10969098" y="4062821"/>
            <a:ext cx="751570" cy="459242"/>
            <a:chOff x="5815040" y="4062821"/>
            <a:chExt cx="751570" cy="459242"/>
          </a:xfrm>
        </p:grpSpPr>
        <p:sp>
          <p:nvSpPr>
            <p:cNvPr id="66" name="Freeform: Shape 65">
              <a:extLst>
                <a:ext uri="{FF2B5EF4-FFF2-40B4-BE49-F238E27FC236}">
                  <a16:creationId xmlns:a16="http://schemas.microsoft.com/office/drawing/2014/main" id="{644A5A76-C49F-417B-BEDD-29B98080447D}"/>
                </a:ext>
              </a:extLst>
            </p:cNvPr>
            <p:cNvSpPr/>
            <p:nvPr/>
          </p:nvSpPr>
          <p:spPr bwMode="auto">
            <a:xfrm>
              <a:off x="5815040" y="4341243"/>
              <a:ext cx="751570" cy="180820"/>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cxnSp>
          <p:nvCxnSpPr>
            <p:cNvPr id="67" name="Straight Arrow Connector 66">
              <a:extLst>
                <a:ext uri="{FF2B5EF4-FFF2-40B4-BE49-F238E27FC236}">
                  <a16:creationId xmlns:a16="http://schemas.microsoft.com/office/drawing/2014/main" id="{02CF5751-39D9-4630-A474-0242E95DCF6E}"/>
                </a:ext>
              </a:extLst>
            </p:cNvPr>
            <p:cNvCxnSpPr>
              <a:cxnSpLocks/>
            </p:cNvCxnSpPr>
            <p:nvPr/>
          </p:nvCxnSpPr>
          <p:spPr bwMode="auto">
            <a:xfrm>
              <a:off x="6190825" y="4062821"/>
              <a:ext cx="0" cy="278422"/>
            </a:xfrm>
            <a:prstGeom prst="straightConnector1">
              <a:avLst/>
            </a:prstGeom>
            <a:noFill/>
            <a:ln w="28575" cap="flat" cmpd="sng" algn="ctr">
              <a:solidFill>
                <a:schemeClr val="bg1"/>
              </a:solidFill>
              <a:prstDash val="solid"/>
              <a:round/>
              <a:headEnd type="none" w="med" len="med"/>
              <a:tailEnd type="triangle" w="sm" len="sm"/>
            </a:ln>
            <a:effectLst/>
          </p:spPr>
        </p:cxnSp>
      </p:grpSp>
      <p:cxnSp>
        <p:nvCxnSpPr>
          <p:cNvPr id="70" name="Straight Arrow Connector 69">
            <a:extLst>
              <a:ext uri="{FF2B5EF4-FFF2-40B4-BE49-F238E27FC236}">
                <a16:creationId xmlns:a16="http://schemas.microsoft.com/office/drawing/2014/main" id="{F7064B73-7814-4CFA-92AB-EFF8CE93E803}"/>
              </a:ext>
            </a:extLst>
          </p:cNvPr>
          <p:cNvCxnSpPr>
            <a:cxnSpLocks/>
          </p:cNvCxnSpPr>
          <p:nvPr/>
        </p:nvCxnSpPr>
        <p:spPr bwMode="auto">
          <a:xfrm>
            <a:off x="6973145" y="3251791"/>
            <a:ext cx="0" cy="132814"/>
          </a:xfrm>
          <a:prstGeom prst="straightConnector1">
            <a:avLst/>
          </a:prstGeom>
          <a:noFill/>
          <a:ln w="28575" cap="flat" cmpd="sng" algn="ctr">
            <a:solidFill>
              <a:schemeClr val="bg1"/>
            </a:solidFill>
            <a:prstDash val="solid"/>
            <a:round/>
            <a:headEnd type="none" w="med" len="med"/>
            <a:tailEnd type="triangle" w="sm" len="sm"/>
          </a:ln>
          <a:effectLst/>
        </p:spPr>
      </p:cxnSp>
      <p:sp>
        <p:nvSpPr>
          <p:cNvPr id="73" name="Freeform: Shape 72">
            <a:extLst>
              <a:ext uri="{FF2B5EF4-FFF2-40B4-BE49-F238E27FC236}">
                <a16:creationId xmlns:a16="http://schemas.microsoft.com/office/drawing/2014/main" id="{89162119-9111-4D14-956B-B2FB41DE5BED}"/>
              </a:ext>
            </a:extLst>
          </p:cNvPr>
          <p:cNvSpPr/>
          <p:nvPr/>
        </p:nvSpPr>
        <p:spPr bwMode="auto">
          <a:xfrm>
            <a:off x="9690069" y="3384605"/>
            <a:ext cx="1637061" cy="172575"/>
          </a:xfrm>
          <a:custGeom>
            <a:avLst/>
            <a:gdLst>
              <a:gd name="connsiteX0" fmla="*/ 0 w 3856567"/>
              <a:gd name="connsiteY0" fmla="*/ 105834 h 110067"/>
              <a:gd name="connsiteX1" fmla="*/ 0 w 3856567"/>
              <a:gd name="connsiteY1" fmla="*/ 0 h 110067"/>
              <a:gd name="connsiteX2" fmla="*/ 3856567 w 3856567"/>
              <a:gd name="connsiteY2" fmla="*/ 0 h 110067"/>
              <a:gd name="connsiteX3" fmla="*/ 3856567 w 3856567"/>
              <a:gd name="connsiteY3" fmla="*/ 110067 h 110067"/>
            </a:gdLst>
            <a:ahLst/>
            <a:cxnLst>
              <a:cxn ang="0">
                <a:pos x="connsiteX0" y="connsiteY0"/>
              </a:cxn>
              <a:cxn ang="0">
                <a:pos x="connsiteX1" y="connsiteY1"/>
              </a:cxn>
              <a:cxn ang="0">
                <a:pos x="connsiteX2" y="connsiteY2"/>
              </a:cxn>
              <a:cxn ang="0">
                <a:pos x="connsiteX3" y="connsiteY3"/>
              </a:cxn>
            </a:cxnLst>
            <a:rect l="l" t="t" r="r" b="b"/>
            <a:pathLst>
              <a:path w="3856567" h="110067">
                <a:moveTo>
                  <a:pt x="0" y="105834"/>
                </a:moveTo>
                <a:lnTo>
                  <a:pt x="0" y="0"/>
                </a:lnTo>
                <a:lnTo>
                  <a:pt x="3856567" y="0"/>
                </a:lnTo>
                <a:lnTo>
                  <a:pt x="3856567" y="110067"/>
                </a:lnTo>
              </a:path>
            </a:pathLst>
          </a:custGeom>
          <a:noFill/>
          <a:ln w="28575">
            <a:solidFill>
              <a:schemeClr val="bg1"/>
            </a:solidFill>
            <a:miter lim="800000"/>
            <a:headEnd type="triangle" w="sm" len="sm"/>
            <a:tailEnd type="triangle" w="sm" len="sm"/>
          </a:ln>
        </p:spPr>
        <p:txBody>
          <a:bodyPr rtlCol="0" anchor="ctr"/>
          <a:lstStyle/>
          <a:p>
            <a:pPr algn="ctr"/>
            <a:endParaRPr lang="en-US"/>
          </a:p>
        </p:txBody>
      </p:sp>
      <p:cxnSp>
        <p:nvCxnSpPr>
          <p:cNvPr id="74" name="Straight Arrow Connector 73">
            <a:extLst>
              <a:ext uri="{FF2B5EF4-FFF2-40B4-BE49-F238E27FC236}">
                <a16:creationId xmlns:a16="http://schemas.microsoft.com/office/drawing/2014/main" id="{2CAC8BF1-1D71-4AF9-842B-5FAFBED09936}"/>
              </a:ext>
            </a:extLst>
          </p:cNvPr>
          <p:cNvCxnSpPr>
            <a:cxnSpLocks/>
          </p:cNvCxnSpPr>
          <p:nvPr/>
        </p:nvCxnSpPr>
        <p:spPr bwMode="auto">
          <a:xfrm>
            <a:off x="10467774" y="3251791"/>
            <a:ext cx="0" cy="132814"/>
          </a:xfrm>
          <a:prstGeom prst="straightConnector1">
            <a:avLst/>
          </a:prstGeom>
          <a:noFill/>
          <a:ln w="28575" cap="flat" cmpd="sng" algn="ctr">
            <a:solidFill>
              <a:schemeClr val="bg1"/>
            </a:solidFill>
            <a:prstDash val="solid"/>
            <a:round/>
            <a:headEnd type="none" w="med" len="med"/>
            <a:tailEnd type="triangle" w="sm" len="sm"/>
          </a:ln>
          <a:effectLst/>
        </p:spPr>
      </p:cxnSp>
    </p:spTree>
    <p:extLst>
      <p:ext uri="{BB962C8B-B14F-4D97-AF65-F5344CB8AC3E}">
        <p14:creationId xmlns:p14="http://schemas.microsoft.com/office/powerpoint/2010/main" val="973609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Baseline Characteristics</a:t>
            </a:r>
            <a:br>
              <a:rPr lang="en-US" dirty="0"/>
            </a:b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FFBDEEAA-116E-C14C-B2C5-F70D1C8ED032}"/>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a:t>
            </a:r>
          </a:p>
        </p:txBody>
      </p:sp>
      <p:graphicFrame>
        <p:nvGraphicFramePr>
          <p:cNvPr id="12" name="Group 3">
            <a:extLst>
              <a:ext uri="{FF2B5EF4-FFF2-40B4-BE49-F238E27FC236}">
                <a16:creationId xmlns:a16="http://schemas.microsoft.com/office/drawing/2014/main" id="{9DEB704F-F63B-714A-B29F-1B2618010CF7}"/>
              </a:ext>
            </a:extLst>
          </p:cNvPr>
          <p:cNvGraphicFramePr>
            <a:graphicFrameLocks/>
          </p:cNvGraphicFramePr>
          <p:nvPr>
            <p:extLst>
              <p:ext uri="{D42A27DB-BD31-4B8C-83A1-F6EECF244321}">
                <p14:modId xmlns:p14="http://schemas.microsoft.com/office/powerpoint/2010/main" val="65411714"/>
              </p:ext>
            </p:extLst>
          </p:nvPr>
        </p:nvGraphicFramePr>
        <p:xfrm>
          <a:off x="604675" y="798548"/>
          <a:ext cx="11009693" cy="5379880"/>
        </p:xfrm>
        <a:graphic>
          <a:graphicData uri="http://schemas.openxmlformats.org/drawingml/2006/table">
            <a:tbl>
              <a:tblPr/>
              <a:tblGrid>
                <a:gridCol w="1955645">
                  <a:extLst>
                    <a:ext uri="{9D8B030D-6E8A-4147-A177-3AD203B41FA5}">
                      <a16:colId xmlns:a16="http://schemas.microsoft.com/office/drawing/2014/main" val="20000"/>
                    </a:ext>
                  </a:extLst>
                </a:gridCol>
                <a:gridCol w="1499616">
                  <a:extLst>
                    <a:ext uri="{9D8B030D-6E8A-4147-A177-3AD203B41FA5}">
                      <a16:colId xmlns:a16="http://schemas.microsoft.com/office/drawing/2014/main" val="20001"/>
                    </a:ext>
                  </a:extLst>
                </a:gridCol>
                <a:gridCol w="1402080">
                  <a:extLst>
                    <a:ext uri="{9D8B030D-6E8A-4147-A177-3AD203B41FA5}">
                      <a16:colId xmlns:a16="http://schemas.microsoft.com/office/drawing/2014/main" val="20002"/>
                    </a:ext>
                  </a:extLst>
                </a:gridCol>
                <a:gridCol w="1621536">
                  <a:extLst>
                    <a:ext uri="{9D8B030D-6E8A-4147-A177-3AD203B41FA5}">
                      <a16:colId xmlns:a16="http://schemas.microsoft.com/office/drawing/2014/main" val="20003"/>
                    </a:ext>
                  </a:extLst>
                </a:gridCol>
                <a:gridCol w="1450848">
                  <a:extLst>
                    <a:ext uri="{9D8B030D-6E8A-4147-A177-3AD203B41FA5}">
                      <a16:colId xmlns:a16="http://schemas.microsoft.com/office/drawing/2014/main" val="3147046274"/>
                    </a:ext>
                  </a:extLst>
                </a:gridCol>
                <a:gridCol w="1505981">
                  <a:extLst>
                    <a:ext uri="{9D8B030D-6E8A-4147-A177-3AD203B41FA5}">
                      <a16:colId xmlns:a16="http://schemas.microsoft.com/office/drawing/2014/main" val="1781588881"/>
                    </a:ext>
                  </a:extLst>
                </a:gridCol>
                <a:gridCol w="1573987">
                  <a:extLst>
                    <a:ext uri="{9D8B030D-6E8A-4147-A177-3AD203B41FA5}">
                      <a16:colId xmlns:a16="http://schemas.microsoft.com/office/drawing/2014/main" val="3677758226"/>
                    </a:ext>
                  </a:extLst>
                </a:gridCol>
              </a:tblGrid>
              <a:tr h="292726">
                <a:tc rowSpan="3">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Poor-Risk Cytogenetics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Immediate-Risk Cytogenetics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49914424"/>
                  </a:ext>
                </a:extLst>
              </a:tr>
              <a:tr h="29272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 Aza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Aza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 Aza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Aza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313886882"/>
                  </a:ext>
                </a:extLst>
              </a:tr>
              <a:tr h="27809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mut (n =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wt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mut (n =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wt (n =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wt (n = 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1" i="1" u="none" strike="noStrike" cap="none" normalizeH="0" baseline="0" dirty="0">
                          <a:ln>
                            <a:noFill/>
                          </a:ln>
                          <a:solidFill>
                            <a:schemeClr val="tx1"/>
                          </a:solidFill>
                          <a:effectLst/>
                          <a:latin typeface="Calibri" panose="020F0502020204030204" pitchFamily="34" charset="0"/>
                        </a:rPr>
                        <a:t>TP53</a:t>
                      </a:r>
                      <a:r>
                        <a:rPr kumimoji="0" lang="en-US" sz="1300" b="1" i="0" u="none" strike="noStrike" cap="none" normalizeH="0" baseline="0" dirty="0">
                          <a:ln>
                            <a:noFill/>
                          </a:ln>
                          <a:solidFill>
                            <a:schemeClr val="tx1"/>
                          </a:solidFill>
                          <a:effectLst/>
                          <a:latin typeface="Calibri" panose="020F0502020204030204" pitchFamily="34" charset="0"/>
                        </a:rPr>
                        <a:t>wt (n =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2927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272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Age ≥75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(61.1)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(50.0)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(44.4)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(68.2)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106 (63.9)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(59.1)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272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 novo AML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(60.0)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(59.1)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128 (77.1)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(78.8)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90741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Blast count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≥30% to &lt;50%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(44.4)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(33.3)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(28.0)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(48.0)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(44.4)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 (22.9)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(21.7)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(55.4)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(21.2)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(54.5)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99822904"/>
                  </a:ext>
                </a:extLst>
              </a:tr>
              <a:tr h="29272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(40.7)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(42.0)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(44.4)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 (41.0)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(42.4)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1496660"/>
                  </a:ext>
                </a:extLst>
              </a:tr>
              <a:tr h="90741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Mutations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FLT3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IDH1/2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NPM1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(30.0)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(22.3)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 (34.9)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(25.3)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(25.8)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09128687"/>
                  </a:ext>
                </a:extLst>
              </a:tr>
              <a:tr h="1317212">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Cytogenetics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t1 1q23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t3_3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del 5 or 7</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Complex karyotype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del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(77.8)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(85.2)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(62.0)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(50.0)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(88.9)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(94.4)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(72.7)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94453799"/>
                  </a:ext>
                </a:extLst>
              </a:tr>
            </a:tbl>
          </a:graphicData>
        </a:graphic>
      </p:graphicFrame>
      <p:sp>
        <p:nvSpPr>
          <p:cNvPr id="2" name="Rounded Rectangle 1">
            <a:extLst>
              <a:ext uri="{FF2B5EF4-FFF2-40B4-BE49-F238E27FC236}">
                <a16:creationId xmlns:a16="http://schemas.microsoft.com/office/drawing/2014/main" id="{E87362E4-7009-3249-BED3-C14A6360B1C9}"/>
              </a:ext>
            </a:extLst>
          </p:cNvPr>
          <p:cNvSpPr/>
          <p:nvPr/>
        </p:nvSpPr>
        <p:spPr bwMode="auto">
          <a:xfrm>
            <a:off x="4133088" y="4095750"/>
            <a:ext cx="1231392" cy="695706"/>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ounded Rectangle 12">
            <a:extLst>
              <a:ext uri="{FF2B5EF4-FFF2-40B4-BE49-F238E27FC236}">
                <a16:creationId xmlns:a16="http://schemas.microsoft.com/office/drawing/2014/main" id="{351B7427-C01A-0E4C-AE42-6EF79B3EF064}"/>
              </a:ext>
            </a:extLst>
          </p:cNvPr>
          <p:cNvSpPr/>
          <p:nvPr/>
        </p:nvSpPr>
        <p:spPr bwMode="auto">
          <a:xfrm>
            <a:off x="7210724" y="4095750"/>
            <a:ext cx="1231392" cy="695706"/>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ounded Rectangle 13">
            <a:extLst>
              <a:ext uri="{FF2B5EF4-FFF2-40B4-BE49-F238E27FC236}">
                <a16:creationId xmlns:a16="http://schemas.microsoft.com/office/drawing/2014/main" id="{B0D5105E-1C52-DC48-A83F-4F917F5DE2E1}"/>
              </a:ext>
            </a:extLst>
          </p:cNvPr>
          <p:cNvSpPr/>
          <p:nvPr/>
        </p:nvSpPr>
        <p:spPr bwMode="auto">
          <a:xfrm>
            <a:off x="8796850" y="4095750"/>
            <a:ext cx="2553902" cy="695706"/>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Rounded Rectangle 14">
            <a:extLst>
              <a:ext uri="{FF2B5EF4-FFF2-40B4-BE49-F238E27FC236}">
                <a16:creationId xmlns:a16="http://schemas.microsoft.com/office/drawing/2014/main" id="{3683E44A-2F04-064E-B153-72FC56D43DDB}"/>
              </a:ext>
            </a:extLst>
          </p:cNvPr>
          <p:cNvSpPr/>
          <p:nvPr/>
        </p:nvSpPr>
        <p:spPr bwMode="auto">
          <a:xfrm>
            <a:off x="2737104" y="5492750"/>
            <a:ext cx="1231392" cy="426720"/>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Rounded Rectangle 15">
            <a:extLst>
              <a:ext uri="{FF2B5EF4-FFF2-40B4-BE49-F238E27FC236}">
                <a16:creationId xmlns:a16="http://schemas.microsoft.com/office/drawing/2014/main" id="{EA48A040-4A84-ED4B-B2A5-E347D0C82719}"/>
              </a:ext>
            </a:extLst>
          </p:cNvPr>
          <p:cNvSpPr/>
          <p:nvPr/>
        </p:nvSpPr>
        <p:spPr bwMode="auto">
          <a:xfrm>
            <a:off x="5644896" y="5492750"/>
            <a:ext cx="1231392" cy="426720"/>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Rounded Rectangle 16">
            <a:extLst>
              <a:ext uri="{FF2B5EF4-FFF2-40B4-BE49-F238E27FC236}">
                <a16:creationId xmlns:a16="http://schemas.microsoft.com/office/drawing/2014/main" id="{B7D1F121-78FF-5842-8D9B-DDA9D0A75558}"/>
              </a:ext>
            </a:extLst>
          </p:cNvPr>
          <p:cNvSpPr/>
          <p:nvPr/>
        </p:nvSpPr>
        <p:spPr bwMode="auto">
          <a:xfrm>
            <a:off x="2737104" y="5922554"/>
            <a:ext cx="1231392" cy="224246"/>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 name="Rounded Rectangle 17">
            <a:extLst>
              <a:ext uri="{FF2B5EF4-FFF2-40B4-BE49-F238E27FC236}">
                <a16:creationId xmlns:a16="http://schemas.microsoft.com/office/drawing/2014/main" id="{EF8D2A82-2193-1C4C-980A-B5C5B1E03595}"/>
              </a:ext>
            </a:extLst>
          </p:cNvPr>
          <p:cNvSpPr/>
          <p:nvPr/>
        </p:nvSpPr>
        <p:spPr bwMode="auto">
          <a:xfrm>
            <a:off x="5644896" y="5915167"/>
            <a:ext cx="1231392" cy="224246"/>
          </a:xfrm>
          <a:prstGeom prst="round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228582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DF779B7-FEC4-4CBA-9045-6D98D6D81BE5}"/>
              </a:ext>
            </a:extLst>
          </p:cNvPr>
          <p:cNvGrpSpPr/>
          <p:nvPr/>
        </p:nvGrpSpPr>
        <p:grpSpPr>
          <a:xfrm>
            <a:off x="1968796" y="3446059"/>
            <a:ext cx="510858" cy="1170396"/>
            <a:chOff x="2404533" y="3446059"/>
            <a:chExt cx="510858" cy="1170396"/>
          </a:xfrm>
        </p:grpSpPr>
        <p:sp>
          <p:nvSpPr>
            <p:cNvPr id="66" name="Rectangle 65">
              <a:extLst>
                <a:ext uri="{FF2B5EF4-FFF2-40B4-BE49-F238E27FC236}">
                  <a16:creationId xmlns:a16="http://schemas.microsoft.com/office/drawing/2014/main" id="{4D283867-95C9-492A-A971-BA93E16F0212}"/>
                </a:ext>
              </a:extLst>
            </p:cNvPr>
            <p:cNvSpPr/>
            <p:nvPr/>
          </p:nvSpPr>
          <p:spPr bwMode="auto">
            <a:xfrm>
              <a:off x="2404533" y="4042833"/>
              <a:ext cx="510858" cy="573622"/>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D9B31DE4-09A7-436B-9623-3A6BB98C5D7A}"/>
                </a:ext>
              </a:extLst>
            </p:cNvPr>
            <p:cNvSpPr/>
            <p:nvPr/>
          </p:nvSpPr>
          <p:spPr bwMode="auto">
            <a:xfrm>
              <a:off x="2405501" y="3446059"/>
              <a:ext cx="509889" cy="593538"/>
            </a:xfrm>
            <a:prstGeom prst="rect">
              <a:avLst/>
            </a:prstGeom>
            <a:pattFill prst="pct70">
              <a:fgClr>
                <a:schemeClr val="accent3"/>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8" name="Group 67">
            <a:extLst>
              <a:ext uri="{FF2B5EF4-FFF2-40B4-BE49-F238E27FC236}">
                <a16:creationId xmlns:a16="http://schemas.microsoft.com/office/drawing/2014/main" id="{AB0CE16E-AAFF-4D29-B4F7-4DCB5D1CF8C6}"/>
              </a:ext>
            </a:extLst>
          </p:cNvPr>
          <p:cNvGrpSpPr/>
          <p:nvPr/>
        </p:nvGrpSpPr>
        <p:grpSpPr>
          <a:xfrm>
            <a:off x="3883658" y="2587193"/>
            <a:ext cx="510858" cy="2029262"/>
            <a:chOff x="2404533" y="2587193"/>
            <a:chExt cx="510858" cy="2029262"/>
          </a:xfrm>
        </p:grpSpPr>
        <p:sp>
          <p:nvSpPr>
            <p:cNvPr id="69" name="Rectangle 68">
              <a:extLst>
                <a:ext uri="{FF2B5EF4-FFF2-40B4-BE49-F238E27FC236}">
                  <a16:creationId xmlns:a16="http://schemas.microsoft.com/office/drawing/2014/main" id="{E146D4FD-1BC5-4281-9614-86E64D338A5E}"/>
                </a:ext>
              </a:extLst>
            </p:cNvPr>
            <p:cNvSpPr/>
            <p:nvPr/>
          </p:nvSpPr>
          <p:spPr bwMode="auto">
            <a:xfrm>
              <a:off x="2404533" y="3530600"/>
              <a:ext cx="510858" cy="1085855"/>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39956FEB-1594-423B-A06D-DEC27D453187}"/>
                </a:ext>
              </a:extLst>
            </p:cNvPr>
            <p:cNvSpPr/>
            <p:nvPr/>
          </p:nvSpPr>
          <p:spPr bwMode="auto">
            <a:xfrm>
              <a:off x="2405501" y="2587193"/>
              <a:ext cx="509889" cy="943112"/>
            </a:xfrm>
            <a:prstGeom prst="rect">
              <a:avLst/>
            </a:prstGeom>
            <a:pattFill prst="pct70">
              <a:fgClr>
                <a:schemeClr val="accent3"/>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1" name="Group 70">
            <a:extLst>
              <a:ext uri="{FF2B5EF4-FFF2-40B4-BE49-F238E27FC236}">
                <a16:creationId xmlns:a16="http://schemas.microsoft.com/office/drawing/2014/main" id="{F96593C3-9A4C-4614-96D2-197717299C28}"/>
              </a:ext>
            </a:extLst>
          </p:cNvPr>
          <p:cNvGrpSpPr/>
          <p:nvPr/>
        </p:nvGrpSpPr>
        <p:grpSpPr>
          <a:xfrm>
            <a:off x="2802765" y="4149424"/>
            <a:ext cx="510858" cy="467031"/>
            <a:chOff x="2404533" y="4149424"/>
            <a:chExt cx="510858" cy="467031"/>
          </a:xfrm>
        </p:grpSpPr>
        <p:sp>
          <p:nvSpPr>
            <p:cNvPr id="72" name="Rectangle 71">
              <a:extLst>
                <a:ext uri="{FF2B5EF4-FFF2-40B4-BE49-F238E27FC236}">
                  <a16:creationId xmlns:a16="http://schemas.microsoft.com/office/drawing/2014/main" id="{1C7BEA05-3A1F-433C-A289-A231D3673688}"/>
                </a:ext>
              </a:extLst>
            </p:cNvPr>
            <p:cNvSpPr/>
            <p:nvPr/>
          </p:nvSpPr>
          <p:spPr bwMode="auto">
            <a:xfrm>
              <a:off x="2404533" y="4309533"/>
              <a:ext cx="510858" cy="306922"/>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6EC07EA8-649B-47E4-93ED-B12186687605}"/>
                </a:ext>
              </a:extLst>
            </p:cNvPr>
            <p:cNvSpPr/>
            <p:nvPr/>
          </p:nvSpPr>
          <p:spPr bwMode="auto">
            <a:xfrm>
              <a:off x="2405501" y="4149424"/>
              <a:ext cx="509889" cy="165489"/>
            </a:xfrm>
            <a:prstGeom prst="rect">
              <a:avLst/>
            </a:prstGeom>
            <a:pattFill prst="pct70">
              <a:fgClr>
                <a:schemeClr val="accent1"/>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4" name="Group 73">
            <a:extLst>
              <a:ext uri="{FF2B5EF4-FFF2-40B4-BE49-F238E27FC236}">
                <a16:creationId xmlns:a16="http://schemas.microsoft.com/office/drawing/2014/main" id="{F7621D9F-211C-4807-8E0B-3FB72EA8C841}"/>
              </a:ext>
            </a:extLst>
          </p:cNvPr>
          <p:cNvGrpSpPr/>
          <p:nvPr/>
        </p:nvGrpSpPr>
        <p:grpSpPr>
          <a:xfrm>
            <a:off x="4852251" y="3971489"/>
            <a:ext cx="510858" cy="644966"/>
            <a:chOff x="2404533" y="3971489"/>
            <a:chExt cx="510858" cy="644966"/>
          </a:xfrm>
        </p:grpSpPr>
        <p:sp>
          <p:nvSpPr>
            <p:cNvPr id="75" name="Rectangle 74">
              <a:extLst>
                <a:ext uri="{FF2B5EF4-FFF2-40B4-BE49-F238E27FC236}">
                  <a16:creationId xmlns:a16="http://schemas.microsoft.com/office/drawing/2014/main" id="{7ECB3212-9BB9-40C2-8209-0128B4206F77}"/>
                </a:ext>
              </a:extLst>
            </p:cNvPr>
            <p:cNvSpPr/>
            <p:nvPr/>
          </p:nvSpPr>
          <p:spPr bwMode="auto">
            <a:xfrm>
              <a:off x="2404533" y="4244443"/>
              <a:ext cx="510858" cy="372012"/>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788C1019-B2D2-4A1A-89C6-96DDC0D7E096}"/>
                </a:ext>
              </a:extLst>
            </p:cNvPr>
            <p:cNvSpPr/>
            <p:nvPr/>
          </p:nvSpPr>
          <p:spPr bwMode="auto">
            <a:xfrm>
              <a:off x="2405501" y="3971489"/>
              <a:ext cx="509889" cy="272954"/>
            </a:xfrm>
            <a:prstGeom prst="rect">
              <a:avLst/>
            </a:prstGeom>
            <a:pattFill prst="pct70">
              <a:fgClr>
                <a:schemeClr val="accent1"/>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2" name="Group 51">
            <a:extLst>
              <a:ext uri="{FF2B5EF4-FFF2-40B4-BE49-F238E27FC236}">
                <a16:creationId xmlns:a16="http://schemas.microsoft.com/office/drawing/2014/main" id="{9BDB969E-8D4F-47EB-8C3E-AFBF1B1448DF}"/>
              </a:ext>
            </a:extLst>
          </p:cNvPr>
          <p:cNvGrpSpPr/>
          <p:nvPr/>
        </p:nvGrpSpPr>
        <p:grpSpPr>
          <a:xfrm>
            <a:off x="1180979" y="2095500"/>
            <a:ext cx="418704" cy="2565399"/>
            <a:chOff x="606882" y="559126"/>
            <a:chExt cx="418704" cy="4531473"/>
          </a:xfrm>
        </p:grpSpPr>
        <p:sp>
          <p:nvSpPr>
            <p:cNvPr id="53" name="TextBox 52">
              <a:extLst>
                <a:ext uri="{FF2B5EF4-FFF2-40B4-BE49-F238E27FC236}">
                  <a16:creationId xmlns:a16="http://schemas.microsoft.com/office/drawing/2014/main" id="{BF017E04-1BDA-4203-988B-96DED7F7FF43}"/>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4" name="TextBox 53">
              <a:extLst>
                <a:ext uri="{FF2B5EF4-FFF2-40B4-BE49-F238E27FC236}">
                  <a16:creationId xmlns:a16="http://schemas.microsoft.com/office/drawing/2014/main" id="{3CBD7F3A-E345-4317-868D-A9AC5F64A5B4}"/>
                </a:ext>
              </a:extLst>
            </p:cNvPr>
            <p:cNvSpPr txBox="1"/>
            <p:nvPr/>
          </p:nvSpPr>
          <p:spPr bwMode="auto">
            <a:xfrm>
              <a:off x="606882" y="3668534"/>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5" name="TextBox 54">
              <a:extLst>
                <a:ext uri="{FF2B5EF4-FFF2-40B4-BE49-F238E27FC236}">
                  <a16:creationId xmlns:a16="http://schemas.microsoft.com/office/drawing/2014/main" id="{ED512517-4111-4F9C-82E8-C110DF87F23E}"/>
                </a:ext>
              </a:extLst>
            </p:cNvPr>
            <p:cNvSpPr txBox="1"/>
            <p:nvPr/>
          </p:nvSpPr>
          <p:spPr bwMode="auto">
            <a:xfrm>
              <a:off x="606882" y="2615801"/>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56" name="TextBox 55">
              <a:extLst>
                <a:ext uri="{FF2B5EF4-FFF2-40B4-BE49-F238E27FC236}">
                  <a16:creationId xmlns:a16="http://schemas.microsoft.com/office/drawing/2014/main" id="{95F2D65B-47BC-4134-AD31-584B955DCA16}"/>
                </a:ext>
              </a:extLst>
            </p:cNvPr>
            <p:cNvSpPr txBox="1"/>
            <p:nvPr/>
          </p:nvSpPr>
          <p:spPr bwMode="auto">
            <a:xfrm>
              <a:off x="606882" y="1563068"/>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57" name="TextBox 56">
              <a:extLst>
                <a:ext uri="{FF2B5EF4-FFF2-40B4-BE49-F238E27FC236}">
                  <a16:creationId xmlns:a16="http://schemas.microsoft.com/office/drawing/2014/main" id="{3EB94356-644F-424B-9C76-6A7E4B666DA8}"/>
                </a:ext>
              </a:extLst>
            </p:cNvPr>
            <p:cNvSpPr txBox="1"/>
            <p:nvPr/>
          </p:nvSpPr>
          <p:spPr bwMode="auto">
            <a:xfrm>
              <a:off x="606882" y="559126"/>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grpSp>
      <p:grpSp>
        <p:nvGrpSpPr>
          <p:cNvPr id="77" name="Group 76">
            <a:extLst>
              <a:ext uri="{FF2B5EF4-FFF2-40B4-BE49-F238E27FC236}">
                <a16:creationId xmlns:a16="http://schemas.microsoft.com/office/drawing/2014/main" id="{85DD64ED-3A7A-4917-B210-C5DCFBBA0AF3}"/>
              </a:ext>
            </a:extLst>
          </p:cNvPr>
          <p:cNvGrpSpPr/>
          <p:nvPr/>
        </p:nvGrpSpPr>
        <p:grpSpPr>
          <a:xfrm>
            <a:off x="9147919" y="3687904"/>
            <a:ext cx="510858" cy="928551"/>
            <a:chOff x="2404533" y="3687904"/>
            <a:chExt cx="510858" cy="928551"/>
          </a:xfrm>
        </p:grpSpPr>
        <p:sp>
          <p:nvSpPr>
            <p:cNvPr id="78" name="Rectangle 77">
              <a:extLst>
                <a:ext uri="{FF2B5EF4-FFF2-40B4-BE49-F238E27FC236}">
                  <a16:creationId xmlns:a16="http://schemas.microsoft.com/office/drawing/2014/main" id="{7BA4BFEC-19E8-41DD-8415-5852C9469FE6}"/>
                </a:ext>
              </a:extLst>
            </p:cNvPr>
            <p:cNvSpPr/>
            <p:nvPr/>
          </p:nvSpPr>
          <p:spPr bwMode="auto">
            <a:xfrm>
              <a:off x="2404533" y="4063999"/>
              <a:ext cx="510858" cy="552456"/>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08824013-430F-483B-96A7-E21A58084FBB}"/>
                </a:ext>
              </a:extLst>
            </p:cNvPr>
            <p:cNvSpPr/>
            <p:nvPr/>
          </p:nvSpPr>
          <p:spPr bwMode="auto">
            <a:xfrm>
              <a:off x="2405501" y="3687904"/>
              <a:ext cx="509889" cy="376095"/>
            </a:xfrm>
            <a:prstGeom prst="rect">
              <a:avLst/>
            </a:prstGeom>
            <a:pattFill prst="pct70">
              <a:fgClr>
                <a:schemeClr val="accent1"/>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0" name="Group 79">
            <a:extLst>
              <a:ext uri="{FF2B5EF4-FFF2-40B4-BE49-F238E27FC236}">
                <a16:creationId xmlns:a16="http://schemas.microsoft.com/office/drawing/2014/main" id="{70D1B653-58A3-42C9-B169-EC938F875D09}"/>
              </a:ext>
            </a:extLst>
          </p:cNvPr>
          <p:cNvGrpSpPr/>
          <p:nvPr/>
        </p:nvGrpSpPr>
        <p:grpSpPr>
          <a:xfrm>
            <a:off x="8169879" y="2528764"/>
            <a:ext cx="510858" cy="2087691"/>
            <a:chOff x="2404533" y="2528764"/>
            <a:chExt cx="510858" cy="2087691"/>
          </a:xfrm>
        </p:grpSpPr>
        <p:sp>
          <p:nvSpPr>
            <p:cNvPr id="81" name="Rectangle 80">
              <a:extLst>
                <a:ext uri="{FF2B5EF4-FFF2-40B4-BE49-F238E27FC236}">
                  <a16:creationId xmlns:a16="http://schemas.microsoft.com/office/drawing/2014/main" id="{073D5F84-18DB-44C6-B557-D8E65A59372B}"/>
                </a:ext>
              </a:extLst>
            </p:cNvPr>
            <p:cNvSpPr/>
            <p:nvPr/>
          </p:nvSpPr>
          <p:spPr bwMode="auto">
            <a:xfrm>
              <a:off x="2404533" y="3297218"/>
              <a:ext cx="510858" cy="1319237"/>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B92B6526-68F1-4850-9B5A-3F40640C6FE6}"/>
                </a:ext>
              </a:extLst>
            </p:cNvPr>
            <p:cNvSpPr/>
            <p:nvPr/>
          </p:nvSpPr>
          <p:spPr bwMode="auto">
            <a:xfrm>
              <a:off x="2405501" y="2528764"/>
              <a:ext cx="509889" cy="768454"/>
            </a:xfrm>
            <a:prstGeom prst="rect">
              <a:avLst/>
            </a:prstGeom>
            <a:pattFill prst="pct70">
              <a:fgClr>
                <a:schemeClr val="accent3"/>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a:t>
            </a:r>
            <a:br>
              <a:rPr lang="en-US" dirty="0"/>
            </a:br>
            <a:r>
              <a:rPr lang="en-US" dirty="0"/>
              <a:t>CR/CRi Rates by </a:t>
            </a:r>
            <a:r>
              <a:rPr lang="en-US" i="1" dirty="0"/>
              <a:t>TP53</a:t>
            </a:r>
            <a:r>
              <a:rPr lang="en-US" dirty="0"/>
              <a:t> Mutation Status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D761B897-2217-B74B-8BA9-578A66EDF51A}"/>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 Reproduced with permission.</a:t>
            </a:r>
          </a:p>
        </p:txBody>
      </p:sp>
      <p:sp>
        <p:nvSpPr>
          <p:cNvPr id="13" name="Rectangle 12">
            <a:extLst>
              <a:ext uri="{FF2B5EF4-FFF2-40B4-BE49-F238E27FC236}">
                <a16:creationId xmlns:a16="http://schemas.microsoft.com/office/drawing/2014/main" id="{6DEA8CD7-F350-6548-BB2A-897B7C7C112F}"/>
              </a:ext>
            </a:extLst>
          </p:cNvPr>
          <p:cNvSpPr/>
          <p:nvPr/>
        </p:nvSpPr>
        <p:spPr>
          <a:xfrm>
            <a:off x="1587921" y="1564643"/>
            <a:ext cx="4196239" cy="235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Patients With Poor-Risk </a:t>
            </a:r>
            <a:r>
              <a:rPr lang="en-US" dirty="0">
                <a:solidFill>
                  <a:schemeClr val="bg1"/>
                </a:solidFill>
                <a:latin typeface="Calibri" panose="020F0502020204030204" pitchFamily="34" charset="0"/>
                <a:cs typeface="Calibri" panose="020F0502020204030204" pitchFamily="34" charset="0"/>
              </a:rPr>
              <a:t>C</a:t>
            </a:r>
            <a:r>
              <a:rPr lang="en-US" b="1" dirty="0">
                <a:solidFill>
                  <a:schemeClr val="bg1"/>
                </a:solidFill>
                <a:latin typeface="Calibri" panose="020F0502020204030204" pitchFamily="34" charset="0"/>
                <a:cs typeface="Calibri" panose="020F0502020204030204" pitchFamily="34" charset="0"/>
              </a:rPr>
              <a:t>ytogenetics</a:t>
            </a:r>
            <a:endParaRPr lang="en-US" b="1" baseline="30000" dirty="0">
              <a:solidFill>
                <a:schemeClr val="bg1"/>
              </a:solidFill>
              <a:latin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199E12F1-4C57-F24A-9EFC-12CD5BB9B69C}"/>
              </a:ext>
            </a:extLst>
          </p:cNvPr>
          <p:cNvSpPr/>
          <p:nvPr/>
        </p:nvSpPr>
        <p:spPr>
          <a:xfrm>
            <a:off x="6388608" y="1522795"/>
            <a:ext cx="4696113"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Patients With Intermediate-Risk </a:t>
            </a:r>
            <a:r>
              <a:rPr lang="en-US" dirty="0">
                <a:solidFill>
                  <a:schemeClr val="bg1"/>
                </a:solidFill>
                <a:latin typeface="Calibri" panose="020F0502020204030204" pitchFamily="34" charset="0"/>
                <a:cs typeface="Calibri" panose="020F0502020204030204" pitchFamily="34" charset="0"/>
              </a:rPr>
              <a:t>C</a:t>
            </a:r>
            <a:r>
              <a:rPr lang="en-US" b="1" dirty="0">
                <a:solidFill>
                  <a:schemeClr val="bg1"/>
                </a:solidFill>
                <a:latin typeface="Calibri" panose="020F0502020204030204" pitchFamily="34" charset="0"/>
                <a:cs typeface="Calibri" panose="020F0502020204030204" pitchFamily="34" charset="0"/>
              </a:rPr>
              <a:t>ytogenetics</a:t>
            </a:r>
            <a:endParaRPr lang="en-US" b="1" baseline="3000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40318359-9D8C-4F4F-9922-B805ABAD5CBB}"/>
              </a:ext>
            </a:extLst>
          </p:cNvPr>
          <p:cNvSpPr/>
          <p:nvPr/>
        </p:nvSpPr>
        <p:spPr>
          <a:xfrm>
            <a:off x="1434720" y="4541742"/>
            <a:ext cx="1536909" cy="662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Ven + Aza</a:t>
            </a:r>
            <a:br>
              <a:rPr lang="en-US" sz="1600" b="1" dirty="0">
                <a:solidFill>
                  <a:schemeClr val="bg1"/>
                </a:solidFill>
                <a:latin typeface="Calibri" panose="020F0502020204030204" pitchFamily="34" charset="0"/>
                <a:cs typeface="Calibri" panose="020F0502020204030204" pitchFamily="34" charset="0"/>
              </a:rPr>
            </a:br>
            <a:r>
              <a:rPr lang="en-US" sz="1600" b="1" dirty="0">
                <a:solidFill>
                  <a:schemeClr val="bg1"/>
                </a:solidFill>
                <a:latin typeface="Calibri" panose="020F0502020204030204" pitchFamily="34" charset="0"/>
                <a:cs typeface="Calibri" panose="020F0502020204030204" pitchFamily="34" charset="0"/>
              </a:rPr>
              <a:t>(n = 54)</a:t>
            </a:r>
            <a:endParaRPr lang="en-US" sz="1600" b="1" baseline="3000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AEFA8B16-4B7C-4580-A4EB-CE1E015A1E38}"/>
              </a:ext>
            </a:extLst>
          </p:cNvPr>
          <p:cNvSpPr txBox="1"/>
          <p:nvPr/>
        </p:nvSpPr>
        <p:spPr bwMode="auto">
          <a:xfrm>
            <a:off x="8854293" y="4629348"/>
            <a:ext cx="11484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Aza</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66)</a:t>
            </a:r>
          </a:p>
        </p:txBody>
      </p:sp>
      <p:sp>
        <p:nvSpPr>
          <p:cNvPr id="18" name="TextBox 17">
            <a:extLst>
              <a:ext uri="{FF2B5EF4-FFF2-40B4-BE49-F238E27FC236}">
                <a16:creationId xmlns:a16="http://schemas.microsoft.com/office/drawing/2014/main" id="{488DDF9F-9F1E-41A9-964B-4EEE6A8CA4D7}"/>
              </a:ext>
            </a:extLst>
          </p:cNvPr>
          <p:cNvSpPr txBox="1"/>
          <p:nvPr/>
        </p:nvSpPr>
        <p:spPr bwMode="auto">
          <a:xfrm>
            <a:off x="2277953" y="4629348"/>
            <a:ext cx="15369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Aza</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18)</a:t>
            </a:r>
          </a:p>
        </p:txBody>
      </p:sp>
      <p:sp>
        <p:nvSpPr>
          <p:cNvPr id="19" name="TextBox 18">
            <a:extLst>
              <a:ext uri="{FF2B5EF4-FFF2-40B4-BE49-F238E27FC236}">
                <a16:creationId xmlns:a16="http://schemas.microsoft.com/office/drawing/2014/main" id="{BFD3B6AA-C5D9-4DFE-98CF-61C5F8C3E685}"/>
              </a:ext>
            </a:extLst>
          </p:cNvPr>
          <p:cNvSpPr txBox="1"/>
          <p:nvPr/>
        </p:nvSpPr>
        <p:spPr bwMode="auto">
          <a:xfrm>
            <a:off x="4343425" y="4629348"/>
            <a:ext cx="15369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Aza</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22)</a:t>
            </a:r>
          </a:p>
        </p:txBody>
      </p:sp>
      <p:sp>
        <p:nvSpPr>
          <p:cNvPr id="20" name="Rectangle 19">
            <a:extLst>
              <a:ext uri="{FF2B5EF4-FFF2-40B4-BE49-F238E27FC236}">
                <a16:creationId xmlns:a16="http://schemas.microsoft.com/office/drawing/2014/main" id="{250E65C1-C427-4B35-949C-5B22F0860202}"/>
              </a:ext>
            </a:extLst>
          </p:cNvPr>
          <p:cNvSpPr/>
          <p:nvPr/>
        </p:nvSpPr>
        <p:spPr>
          <a:xfrm>
            <a:off x="3327168" y="4541742"/>
            <a:ext cx="1536909" cy="662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Ven + Aza</a:t>
            </a:r>
            <a:br>
              <a:rPr lang="en-US" sz="1600" b="1" dirty="0">
                <a:solidFill>
                  <a:schemeClr val="bg1"/>
                </a:solidFill>
                <a:latin typeface="Calibri" panose="020F0502020204030204" pitchFamily="34" charset="0"/>
                <a:cs typeface="Calibri" panose="020F0502020204030204" pitchFamily="34" charset="0"/>
              </a:rPr>
            </a:br>
            <a:r>
              <a:rPr lang="en-US" sz="1600" b="1" dirty="0">
                <a:solidFill>
                  <a:schemeClr val="bg1"/>
                </a:solidFill>
                <a:latin typeface="Calibri" panose="020F0502020204030204" pitchFamily="34" charset="0"/>
                <a:cs typeface="Calibri" panose="020F0502020204030204" pitchFamily="34" charset="0"/>
              </a:rPr>
              <a:t>(n = 50)</a:t>
            </a:r>
            <a:endParaRPr lang="en-US" sz="1600" b="1" baseline="3000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1709D469-664E-488B-8BD6-B6FF11889CE6}"/>
              </a:ext>
            </a:extLst>
          </p:cNvPr>
          <p:cNvSpPr/>
          <p:nvPr/>
        </p:nvSpPr>
        <p:spPr>
          <a:xfrm>
            <a:off x="7746116" y="4541742"/>
            <a:ext cx="1273198" cy="662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Ven + Aza</a:t>
            </a:r>
            <a:br>
              <a:rPr lang="en-US" sz="1600" b="1" dirty="0">
                <a:solidFill>
                  <a:schemeClr val="bg1"/>
                </a:solidFill>
                <a:latin typeface="Calibri" panose="020F0502020204030204" pitchFamily="34" charset="0"/>
                <a:cs typeface="Calibri" panose="020F0502020204030204" pitchFamily="34" charset="0"/>
              </a:rPr>
            </a:br>
            <a:r>
              <a:rPr lang="en-US" sz="1600" b="1" dirty="0">
                <a:solidFill>
                  <a:schemeClr val="bg1"/>
                </a:solidFill>
                <a:latin typeface="Calibri" panose="020F0502020204030204" pitchFamily="34" charset="0"/>
                <a:cs typeface="Calibri" panose="020F0502020204030204" pitchFamily="34" charset="0"/>
              </a:rPr>
              <a:t>(n = 166)</a:t>
            </a:r>
            <a:endParaRPr lang="en-US" sz="1600" b="1" baseline="30000" dirty="0">
              <a:solidFill>
                <a:schemeClr val="bg1"/>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F54FFDBD-01DD-4699-84F2-AB0A8797498F}"/>
              </a:ext>
            </a:extLst>
          </p:cNvPr>
          <p:cNvSpPr/>
          <p:nvPr/>
        </p:nvSpPr>
        <p:spPr>
          <a:xfrm rot="16200000">
            <a:off x="6493873" y="3228558"/>
            <a:ext cx="1536909"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Patients (%)</a:t>
            </a:r>
            <a:endParaRPr lang="en-US" sz="1600" b="1" baseline="3000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21303D06-9A29-45FA-A9E9-109682A043B2}"/>
              </a:ext>
            </a:extLst>
          </p:cNvPr>
          <p:cNvSpPr/>
          <p:nvPr/>
        </p:nvSpPr>
        <p:spPr>
          <a:xfrm rot="16200000">
            <a:off x="239823" y="3228558"/>
            <a:ext cx="1536909"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Patients (%)</a:t>
            </a:r>
            <a:endParaRPr lang="en-US" sz="1600" b="1" baseline="30000" dirty="0">
              <a:solidFill>
                <a:schemeClr val="bg1"/>
              </a:solidFill>
              <a:latin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6BD4D3D1-803D-46A6-B5C6-7137B998D894}"/>
              </a:ext>
            </a:extLst>
          </p:cNvPr>
          <p:cNvSpPr txBox="1"/>
          <p:nvPr/>
        </p:nvSpPr>
        <p:spPr bwMode="auto">
          <a:xfrm>
            <a:off x="3650789" y="1958632"/>
            <a:ext cx="18061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TP53</a:t>
            </a:r>
            <a:r>
              <a:rPr lang="en-US" sz="1600" dirty="0">
                <a:solidFill>
                  <a:schemeClr val="bg1"/>
                </a:solidFill>
                <a:latin typeface="Calibri" panose="020F0502020204030204" pitchFamily="34" charset="0"/>
              </a:rPr>
              <a:t>wt</a:t>
            </a:r>
          </a:p>
        </p:txBody>
      </p:sp>
      <p:sp>
        <p:nvSpPr>
          <p:cNvPr id="25" name="TextBox 24">
            <a:extLst>
              <a:ext uri="{FF2B5EF4-FFF2-40B4-BE49-F238E27FC236}">
                <a16:creationId xmlns:a16="http://schemas.microsoft.com/office/drawing/2014/main" id="{4EE79386-45B4-4D41-BCDE-4A004337B0BA}"/>
              </a:ext>
            </a:extLst>
          </p:cNvPr>
          <p:cNvSpPr txBox="1"/>
          <p:nvPr/>
        </p:nvSpPr>
        <p:spPr bwMode="auto">
          <a:xfrm>
            <a:off x="7894359" y="1876248"/>
            <a:ext cx="20862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TP53</a:t>
            </a:r>
            <a:r>
              <a:rPr lang="en-US" sz="1600" dirty="0">
                <a:solidFill>
                  <a:schemeClr val="bg1"/>
                </a:solidFill>
                <a:latin typeface="Calibri" panose="020F0502020204030204" pitchFamily="34" charset="0"/>
              </a:rPr>
              <a:t>wt</a:t>
            </a:r>
          </a:p>
        </p:txBody>
      </p:sp>
      <p:sp>
        <p:nvSpPr>
          <p:cNvPr id="26" name="TextBox 25">
            <a:extLst>
              <a:ext uri="{FF2B5EF4-FFF2-40B4-BE49-F238E27FC236}">
                <a16:creationId xmlns:a16="http://schemas.microsoft.com/office/drawing/2014/main" id="{A395AD52-1751-428A-834A-1247FD76F65B}"/>
              </a:ext>
            </a:extLst>
          </p:cNvPr>
          <p:cNvSpPr txBox="1"/>
          <p:nvPr/>
        </p:nvSpPr>
        <p:spPr bwMode="auto">
          <a:xfrm>
            <a:off x="1751874" y="2702882"/>
            <a:ext cx="17488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TP53</a:t>
            </a:r>
            <a:r>
              <a:rPr lang="en-US" sz="1600" dirty="0">
                <a:solidFill>
                  <a:schemeClr val="bg1"/>
                </a:solidFill>
                <a:latin typeface="Calibri" panose="020F0502020204030204" pitchFamily="34" charset="0"/>
              </a:rPr>
              <a:t>mut</a:t>
            </a:r>
          </a:p>
        </p:txBody>
      </p:sp>
      <p:sp>
        <p:nvSpPr>
          <p:cNvPr id="31" name="TextBox 30">
            <a:extLst>
              <a:ext uri="{FF2B5EF4-FFF2-40B4-BE49-F238E27FC236}">
                <a16:creationId xmlns:a16="http://schemas.microsoft.com/office/drawing/2014/main" id="{682B38A8-D82D-4E48-BDC1-D98D6D6590EE}"/>
              </a:ext>
            </a:extLst>
          </p:cNvPr>
          <p:cNvSpPr txBox="1"/>
          <p:nvPr/>
        </p:nvSpPr>
        <p:spPr bwMode="auto">
          <a:xfrm>
            <a:off x="8083718" y="2221812"/>
            <a:ext cx="7384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71.7%</a:t>
            </a:r>
          </a:p>
        </p:txBody>
      </p:sp>
      <p:sp>
        <p:nvSpPr>
          <p:cNvPr id="32" name="TextBox 31">
            <a:extLst>
              <a:ext uri="{FF2B5EF4-FFF2-40B4-BE49-F238E27FC236}">
                <a16:creationId xmlns:a16="http://schemas.microsoft.com/office/drawing/2014/main" id="{124A1519-96FC-461A-B1F6-672C8F2949F5}"/>
              </a:ext>
            </a:extLst>
          </p:cNvPr>
          <p:cNvSpPr txBox="1"/>
          <p:nvPr/>
        </p:nvSpPr>
        <p:spPr bwMode="auto">
          <a:xfrm>
            <a:off x="9051455" y="3381262"/>
            <a:ext cx="6943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31.8%</a:t>
            </a:r>
          </a:p>
        </p:txBody>
      </p:sp>
      <p:sp>
        <p:nvSpPr>
          <p:cNvPr id="33" name="TextBox 32">
            <a:extLst>
              <a:ext uri="{FF2B5EF4-FFF2-40B4-BE49-F238E27FC236}">
                <a16:creationId xmlns:a16="http://schemas.microsoft.com/office/drawing/2014/main" id="{B720DD1D-A6B2-464B-8287-FCCCEE19F871}"/>
              </a:ext>
            </a:extLst>
          </p:cNvPr>
          <p:cNvSpPr txBox="1"/>
          <p:nvPr/>
        </p:nvSpPr>
        <p:spPr bwMode="auto">
          <a:xfrm>
            <a:off x="4761291" y="3595841"/>
            <a:ext cx="7315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22.7%</a:t>
            </a:r>
          </a:p>
        </p:txBody>
      </p:sp>
      <p:sp>
        <p:nvSpPr>
          <p:cNvPr id="34" name="TextBox 33">
            <a:extLst>
              <a:ext uri="{FF2B5EF4-FFF2-40B4-BE49-F238E27FC236}">
                <a16:creationId xmlns:a16="http://schemas.microsoft.com/office/drawing/2014/main" id="{E87C56C3-D1E0-4D9F-AB85-989CD4A01F8E}"/>
              </a:ext>
            </a:extLst>
          </p:cNvPr>
          <p:cNvSpPr txBox="1"/>
          <p:nvPr/>
        </p:nvSpPr>
        <p:spPr bwMode="auto">
          <a:xfrm>
            <a:off x="3793397" y="2290099"/>
            <a:ext cx="724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70.0%</a:t>
            </a:r>
          </a:p>
        </p:txBody>
      </p:sp>
      <p:sp>
        <p:nvSpPr>
          <p:cNvPr id="35" name="TextBox 34">
            <a:extLst>
              <a:ext uri="{FF2B5EF4-FFF2-40B4-BE49-F238E27FC236}">
                <a16:creationId xmlns:a16="http://schemas.microsoft.com/office/drawing/2014/main" id="{659404DC-142F-40C7-9462-B6812D7C133B}"/>
              </a:ext>
            </a:extLst>
          </p:cNvPr>
          <p:cNvSpPr txBox="1"/>
          <p:nvPr/>
        </p:nvSpPr>
        <p:spPr bwMode="auto">
          <a:xfrm>
            <a:off x="1871409" y="3090981"/>
            <a:ext cx="7124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40.8%</a:t>
            </a:r>
          </a:p>
        </p:txBody>
      </p:sp>
      <p:sp>
        <p:nvSpPr>
          <p:cNvPr id="36" name="TextBox 35">
            <a:extLst>
              <a:ext uri="{FF2B5EF4-FFF2-40B4-BE49-F238E27FC236}">
                <a16:creationId xmlns:a16="http://schemas.microsoft.com/office/drawing/2014/main" id="{A9DFA433-69D1-490F-B4AA-0F57C19F6235}"/>
              </a:ext>
            </a:extLst>
          </p:cNvPr>
          <p:cNvSpPr txBox="1"/>
          <p:nvPr/>
        </p:nvSpPr>
        <p:spPr bwMode="auto">
          <a:xfrm>
            <a:off x="2678028" y="3766907"/>
            <a:ext cx="759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16.7%</a:t>
            </a:r>
          </a:p>
        </p:txBody>
      </p:sp>
      <p:sp>
        <p:nvSpPr>
          <p:cNvPr id="37" name="TextBox 36">
            <a:extLst>
              <a:ext uri="{FF2B5EF4-FFF2-40B4-BE49-F238E27FC236}">
                <a16:creationId xmlns:a16="http://schemas.microsoft.com/office/drawing/2014/main" id="{D0305685-68C1-49F9-A5A0-FAD5BE105B30}"/>
              </a:ext>
            </a:extLst>
          </p:cNvPr>
          <p:cNvSpPr txBox="1"/>
          <p:nvPr/>
        </p:nvSpPr>
        <p:spPr bwMode="auto">
          <a:xfrm>
            <a:off x="1871409" y="3660507"/>
            <a:ext cx="7124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20.4</a:t>
            </a:r>
          </a:p>
        </p:txBody>
      </p:sp>
      <p:sp>
        <p:nvSpPr>
          <p:cNvPr id="38" name="TextBox 37">
            <a:extLst>
              <a:ext uri="{FF2B5EF4-FFF2-40B4-BE49-F238E27FC236}">
                <a16:creationId xmlns:a16="http://schemas.microsoft.com/office/drawing/2014/main" id="{D983DDAD-7A00-414F-83B3-ADF061804733}"/>
              </a:ext>
            </a:extLst>
          </p:cNvPr>
          <p:cNvSpPr txBox="1"/>
          <p:nvPr/>
        </p:nvSpPr>
        <p:spPr bwMode="auto">
          <a:xfrm>
            <a:off x="1871409" y="4348480"/>
            <a:ext cx="7124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20.4</a:t>
            </a:r>
          </a:p>
        </p:txBody>
      </p:sp>
      <p:sp>
        <p:nvSpPr>
          <p:cNvPr id="39" name="TextBox 38">
            <a:extLst>
              <a:ext uri="{FF2B5EF4-FFF2-40B4-BE49-F238E27FC236}">
                <a16:creationId xmlns:a16="http://schemas.microsoft.com/office/drawing/2014/main" id="{E8E27E58-EE9E-4436-835E-7DDC45953BB5}"/>
              </a:ext>
            </a:extLst>
          </p:cNvPr>
          <p:cNvSpPr txBox="1"/>
          <p:nvPr/>
        </p:nvSpPr>
        <p:spPr bwMode="auto">
          <a:xfrm>
            <a:off x="3793397" y="3238006"/>
            <a:ext cx="724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32.0</a:t>
            </a:r>
          </a:p>
        </p:txBody>
      </p:sp>
      <p:sp>
        <p:nvSpPr>
          <p:cNvPr id="40" name="TextBox 39">
            <a:extLst>
              <a:ext uri="{FF2B5EF4-FFF2-40B4-BE49-F238E27FC236}">
                <a16:creationId xmlns:a16="http://schemas.microsoft.com/office/drawing/2014/main" id="{02A704ED-30E1-43BE-A271-5D290D18BCD0}"/>
              </a:ext>
            </a:extLst>
          </p:cNvPr>
          <p:cNvSpPr txBox="1"/>
          <p:nvPr/>
        </p:nvSpPr>
        <p:spPr bwMode="auto">
          <a:xfrm>
            <a:off x="3793397" y="4348480"/>
            <a:ext cx="7246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38.0</a:t>
            </a:r>
          </a:p>
        </p:txBody>
      </p:sp>
      <p:sp>
        <p:nvSpPr>
          <p:cNvPr id="41" name="TextBox 40">
            <a:extLst>
              <a:ext uri="{FF2B5EF4-FFF2-40B4-BE49-F238E27FC236}">
                <a16:creationId xmlns:a16="http://schemas.microsoft.com/office/drawing/2014/main" id="{9FDA67B6-6848-4150-BEB9-BB90DE06FE9F}"/>
              </a:ext>
            </a:extLst>
          </p:cNvPr>
          <p:cNvSpPr txBox="1"/>
          <p:nvPr/>
        </p:nvSpPr>
        <p:spPr bwMode="auto">
          <a:xfrm>
            <a:off x="2678028" y="4059237"/>
            <a:ext cx="759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5.6</a:t>
            </a:r>
          </a:p>
        </p:txBody>
      </p:sp>
      <p:sp>
        <p:nvSpPr>
          <p:cNvPr id="42" name="TextBox 41">
            <a:extLst>
              <a:ext uri="{FF2B5EF4-FFF2-40B4-BE49-F238E27FC236}">
                <a16:creationId xmlns:a16="http://schemas.microsoft.com/office/drawing/2014/main" id="{66A0DFB4-935D-45B1-970A-1C27AB43DFAB}"/>
              </a:ext>
            </a:extLst>
          </p:cNvPr>
          <p:cNvSpPr txBox="1"/>
          <p:nvPr/>
        </p:nvSpPr>
        <p:spPr bwMode="auto">
          <a:xfrm>
            <a:off x="2678028" y="4348480"/>
            <a:ext cx="759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11.1</a:t>
            </a:r>
          </a:p>
        </p:txBody>
      </p:sp>
      <p:sp>
        <p:nvSpPr>
          <p:cNvPr id="43" name="TextBox 42">
            <a:extLst>
              <a:ext uri="{FF2B5EF4-FFF2-40B4-BE49-F238E27FC236}">
                <a16:creationId xmlns:a16="http://schemas.microsoft.com/office/drawing/2014/main" id="{867D0DCE-E217-4585-816E-D2242731A077}"/>
              </a:ext>
            </a:extLst>
          </p:cNvPr>
          <p:cNvSpPr txBox="1"/>
          <p:nvPr/>
        </p:nvSpPr>
        <p:spPr bwMode="auto">
          <a:xfrm>
            <a:off x="4761291" y="3969237"/>
            <a:ext cx="7315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9.1</a:t>
            </a:r>
          </a:p>
        </p:txBody>
      </p:sp>
      <p:sp>
        <p:nvSpPr>
          <p:cNvPr id="44" name="TextBox 43">
            <a:extLst>
              <a:ext uri="{FF2B5EF4-FFF2-40B4-BE49-F238E27FC236}">
                <a16:creationId xmlns:a16="http://schemas.microsoft.com/office/drawing/2014/main" id="{9DCE81B0-F7C2-4139-BEC8-7691A4D91217}"/>
              </a:ext>
            </a:extLst>
          </p:cNvPr>
          <p:cNvSpPr txBox="1"/>
          <p:nvPr/>
        </p:nvSpPr>
        <p:spPr bwMode="auto">
          <a:xfrm>
            <a:off x="4761291" y="4348480"/>
            <a:ext cx="7315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13.6</a:t>
            </a:r>
          </a:p>
        </p:txBody>
      </p:sp>
      <p:sp>
        <p:nvSpPr>
          <p:cNvPr id="45" name="TextBox 44">
            <a:extLst>
              <a:ext uri="{FF2B5EF4-FFF2-40B4-BE49-F238E27FC236}">
                <a16:creationId xmlns:a16="http://schemas.microsoft.com/office/drawing/2014/main" id="{BCA339D7-86CE-4743-9CD1-D6B585858CE7}"/>
              </a:ext>
            </a:extLst>
          </p:cNvPr>
          <p:cNvSpPr txBox="1"/>
          <p:nvPr/>
        </p:nvSpPr>
        <p:spPr bwMode="auto">
          <a:xfrm>
            <a:off x="8068801" y="2791128"/>
            <a:ext cx="7384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25.9</a:t>
            </a:r>
          </a:p>
        </p:txBody>
      </p:sp>
      <p:sp>
        <p:nvSpPr>
          <p:cNvPr id="46" name="TextBox 45">
            <a:extLst>
              <a:ext uri="{FF2B5EF4-FFF2-40B4-BE49-F238E27FC236}">
                <a16:creationId xmlns:a16="http://schemas.microsoft.com/office/drawing/2014/main" id="{4B57B926-9ABF-49F3-B674-D3FE8F46290D}"/>
              </a:ext>
            </a:extLst>
          </p:cNvPr>
          <p:cNvSpPr txBox="1"/>
          <p:nvPr/>
        </p:nvSpPr>
        <p:spPr bwMode="auto">
          <a:xfrm>
            <a:off x="9051455" y="3769414"/>
            <a:ext cx="6943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12.1</a:t>
            </a:r>
          </a:p>
        </p:txBody>
      </p:sp>
      <p:sp>
        <p:nvSpPr>
          <p:cNvPr id="47" name="TextBox 46">
            <a:extLst>
              <a:ext uri="{FF2B5EF4-FFF2-40B4-BE49-F238E27FC236}">
                <a16:creationId xmlns:a16="http://schemas.microsoft.com/office/drawing/2014/main" id="{CA028300-4F05-4856-9DEB-4C2FF4EE8EA9}"/>
              </a:ext>
            </a:extLst>
          </p:cNvPr>
          <p:cNvSpPr txBox="1"/>
          <p:nvPr/>
        </p:nvSpPr>
        <p:spPr bwMode="auto">
          <a:xfrm>
            <a:off x="9051455" y="4313514"/>
            <a:ext cx="6943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19.7</a:t>
            </a:r>
          </a:p>
        </p:txBody>
      </p:sp>
      <p:sp>
        <p:nvSpPr>
          <p:cNvPr id="48" name="TextBox 47">
            <a:extLst>
              <a:ext uri="{FF2B5EF4-FFF2-40B4-BE49-F238E27FC236}">
                <a16:creationId xmlns:a16="http://schemas.microsoft.com/office/drawing/2014/main" id="{15373119-73AF-4F48-B4E4-083EC0B8C16C}"/>
              </a:ext>
            </a:extLst>
          </p:cNvPr>
          <p:cNvSpPr txBox="1"/>
          <p:nvPr/>
        </p:nvSpPr>
        <p:spPr bwMode="auto">
          <a:xfrm>
            <a:off x="8068784" y="4313514"/>
            <a:ext cx="7384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45.8</a:t>
            </a:r>
          </a:p>
        </p:txBody>
      </p:sp>
      <p:grpSp>
        <p:nvGrpSpPr>
          <p:cNvPr id="109" name="Group 108">
            <a:extLst>
              <a:ext uri="{FF2B5EF4-FFF2-40B4-BE49-F238E27FC236}">
                <a16:creationId xmlns:a16="http://schemas.microsoft.com/office/drawing/2014/main" id="{1105E56B-FC10-4B7C-A1C2-EEE46215A9B7}"/>
              </a:ext>
            </a:extLst>
          </p:cNvPr>
          <p:cNvGrpSpPr/>
          <p:nvPr/>
        </p:nvGrpSpPr>
        <p:grpSpPr>
          <a:xfrm>
            <a:off x="5076412" y="5420940"/>
            <a:ext cx="2113637" cy="872479"/>
            <a:chOff x="4955527" y="5420940"/>
            <a:chExt cx="2113637" cy="872479"/>
          </a:xfrm>
        </p:grpSpPr>
        <p:sp>
          <p:nvSpPr>
            <p:cNvPr id="27" name="TextBox 26">
              <a:extLst>
                <a:ext uri="{FF2B5EF4-FFF2-40B4-BE49-F238E27FC236}">
                  <a16:creationId xmlns:a16="http://schemas.microsoft.com/office/drawing/2014/main" id="{5A948115-BB03-4C68-BE4A-484F01C74CE2}"/>
                </a:ext>
              </a:extLst>
            </p:cNvPr>
            <p:cNvSpPr txBox="1"/>
            <p:nvPr/>
          </p:nvSpPr>
          <p:spPr bwMode="auto">
            <a:xfrm>
              <a:off x="4955527" y="5420940"/>
              <a:ext cx="12486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Ven + Aza</a:t>
              </a:r>
            </a:p>
          </p:txBody>
        </p:sp>
        <p:sp>
          <p:nvSpPr>
            <p:cNvPr id="28" name="TextBox 27">
              <a:extLst>
                <a:ext uri="{FF2B5EF4-FFF2-40B4-BE49-F238E27FC236}">
                  <a16:creationId xmlns:a16="http://schemas.microsoft.com/office/drawing/2014/main" id="{61B5E1D1-D03A-40CA-AFCE-A0A7912BF972}"/>
                </a:ext>
              </a:extLst>
            </p:cNvPr>
            <p:cNvSpPr txBox="1"/>
            <p:nvPr/>
          </p:nvSpPr>
          <p:spPr bwMode="auto">
            <a:xfrm>
              <a:off x="6108196" y="5420940"/>
              <a:ext cx="8466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Aza</a:t>
              </a:r>
            </a:p>
          </p:txBody>
        </p:sp>
        <p:sp>
          <p:nvSpPr>
            <p:cNvPr id="30" name="TextBox 29">
              <a:extLst>
                <a:ext uri="{FF2B5EF4-FFF2-40B4-BE49-F238E27FC236}">
                  <a16:creationId xmlns:a16="http://schemas.microsoft.com/office/drawing/2014/main" id="{4A2EB6EC-0CD2-4660-B444-7F3EF3711FAB}"/>
                </a:ext>
              </a:extLst>
            </p:cNvPr>
            <p:cNvSpPr txBox="1"/>
            <p:nvPr/>
          </p:nvSpPr>
          <p:spPr bwMode="auto">
            <a:xfrm>
              <a:off x="5409644" y="5708644"/>
              <a:ext cx="57818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CR</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CRi</a:t>
              </a:r>
            </a:p>
          </p:txBody>
        </p:sp>
        <p:grpSp>
          <p:nvGrpSpPr>
            <p:cNvPr id="108" name="Group 107">
              <a:extLst>
                <a:ext uri="{FF2B5EF4-FFF2-40B4-BE49-F238E27FC236}">
                  <a16:creationId xmlns:a16="http://schemas.microsoft.com/office/drawing/2014/main" id="{5208981B-F434-4A61-8AD1-79E9092D997B}"/>
                </a:ext>
              </a:extLst>
            </p:cNvPr>
            <p:cNvGrpSpPr/>
            <p:nvPr/>
          </p:nvGrpSpPr>
          <p:grpSpPr>
            <a:xfrm>
              <a:off x="5210158" y="5807271"/>
              <a:ext cx="146304" cy="395899"/>
              <a:chOff x="5210158" y="5807271"/>
              <a:chExt cx="146304" cy="395899"/>
            </a:xfrm>
          </p:grpSpPr>
          <p:sp>
            <p:nvSpPr>
              <p:cNvPr id="3" name="Rectangle 2">
                <a:extLst>
                  <a:ext uri="{FF2B5EF4-FFF2-40B4-BE49-F238E27FC236}">
                    <a16:creationId xmlns:a16="http://schemas.microsoft.com/office/drawing/2014/main" id="{D2164B31-4109-4B7C-BEAE-8DF02B3BF009}"/>
                  </a:ext>
                </a:extLst>
              </p:cNvPr>
              <p:cNvSpPr/>
              <p:nvPr/>
            </p:nvSpPr>
            <p:spPr bwMode="auto">
              <a:xfrm>
                <a:off x="5210158" y="5807271"/>
                <a:ext cx="146304" cy="146304"/>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0555EF28-38D2-4AA4-95AF-1E151703B664}"/>
                  </a:ext>
                </a:extLst>
              </p:cNvPr>
              <p:cNvSpPr/>
              <p:nvPr/>
            </p:nvSpPr>
            <p:spPr bwMode="auto">
              <a:xfrm>
                <a:off x="5210158" y="6056866"/>
                <a:ext cx="146304" cy="146304"/>
              </a:xfrm>
              <a:prstGeom prst="rect">
                <a:avLst/>
              </a:prstGeom>
              <a:pattFill prst="pct70">
                <a:fgClr>
                  <a:schemeClr val="accent3"/>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0" name="Group 9">
              <a:extLst>
                <a:ext uri="{FF2B5EF4-FFF2-40B4-BE49-F238E27FC236}">
                  <a16:creationId xmlns:a16="http://schemas.microsoft.com/office/drawing/2014/main" id="{5523B208-070D-4570-BE86-B54764C7CEA7}"/>
                </a:ext>
              </a:extLst>
            </p:cNvPr>
            <p:cNvGrpSpPr/>
            <p:nvPr/>
          </p:nvGrpSpPr>
          <p:grpSpPr>
            <a:xfrm>
              <a:off x="6388608" y="5708644"/>
              <a:ext cx="680556" cy="584775"/>
              <a:chOff x="6605012" y="5708644"/>
              <a:chExt cx="680556" cy="584775"/>
            </a:xfrm>
          </p:grpSpPr>
          <p:sp>
            <p:nvSpPr>
              <p:cNvPr id="29" name="TextBox 28">
                <a:extLst>
                  <a:ext uri="{FF2B5EF4-FFF2-40B4-BE49-F238E27FC236}">
                    <a16:creationId xmlns:a16="http://schemas.microsoft.com/office/drawing/2014/main" id="{C9E0703B-EB37-4793-AEF8-7B355A42950A}"/>
                  </a:ext>
                </a:extLst>
              </p:cNvPr>
              <p:cNvSpPr txBox="1"/>
              <p:nvPr/>
            </p:nvSpPr>
            <p:spPr bwMode="auto">
              <a:xfrm>
                <a:off x="6751316" y="5708644"/>
                <a:ext cx="534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CR</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CRi</a:t>
                </a:r>
              </a:p>
            </p:txBody>
          </p:sp>
          <p:sp>
            <p:nvSpPr>
              <p:cNvPr id="49" name="Rectangle 48">
                <a:extLst>
                  <a:ext uri="{FF2B5EF4-FFF2-40B4-BE49-F238E27FC236}">
                    <a16:creationId xmlns:a16="http://schemas.microsoft.com/office/drawing/2014/main" id="{11DF42EA-C143-436D-A9A4-59C9D2D1F8CC}"/>
                  </a:ext>
                </a:extLst>
              </p:cNvPr>
              <p:cNvSpPr/>
              <p:nvPr/>
            </p:nvSpPr>
            <p:spPr bwMode="auto">
              <a:xfrm>
                <a:off x="6605012" y="5807271"/>
                <a:ext cx="146304" cy="146304"/>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15979775-E16F-4677-BE2F-554887C2FC84}"/>
                  </a:ext>
                </a:extLst>
              </p:cNvPr>
              <p:cNvSpPr/>
              <p:nvPr/>
            </p:nvSpPr>
            <p:spPr bwMode="auto">
              <a:xfrm>
                <a:off x="6605012" y="6056866"/>
                <a:ext cx="146304" cy="146304"/>
              </a:xfrm>
              <a:prstGeom prst="rect">
                <a:avLst/>
              </a:prstGeom>
              <a:pattFill prst="pct70">
                <a:fgClr>
                  <a:schemeClr val="accent1"/>
                </a:fgClr>
                <a:bgClr>
                  <a:schemeClr val="bg1"/>
                </a:bgClr>
              </a:patt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59" name="Group 58">
            <a:extLst>
              <a:ext uri="{FF2B5EF4-FFF2-40B4-BE49-F238E27FC236}">
                <a16:creationId xmlns:a16="http://schemas.microsoft.com/office/drawing/2014/main" id="{112C4FDD-168A-45C9-A4F7-5B8A5E996AA0}"/>
              </a:ext>
            </a:extLst>
          </p:cNvPr>
          <p:cNvGrpSpPr/>
          <p:nvPr/>
        </p:nvGrpSpPr>
        <p:grpSpPr>
          <a:xfrm>
            <a:off x="1540380" y="2278100"/>
            <a:ext cx="99150" cy="2355140"/>
            <a:chOff x="830646" y="-321578"/>
            <a:chExt cx="914400" cy="4182267"/>
          </a:xfrm>
        </p:grpSpPr>
        <p:cxnSp>
          <p:nvCxnSpPr>
            <p:cNvPr id="60" name="Straight Connector 59">
              <a:extLst>
                <a:ext uri="{FF2B5EF4-FFF2-40B4-BE49-F238E27FC236}">
                  <a16:creationId xmlns:a16="http://schemas.microsoft.com/office/drawing/2014/main" id="{8F65AD2D-DEE1-4491-BC7E-8BB7D8EB1A49}"/>
                </a:ext>
              </a:extLst>
            </p:cNvPr>
            <p:cNvCxnSpPr>
              <a:cxnSpLocks/>
            </p:cNvCxnSpPr>
            <p:nvPr/>
          </p:nvCxnSpPr>
          <p:spPr bwMode="auto">
            <a:xfrm>
              <a:off x="830646" y="17524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A5F5901-3276-4B75-9E71-2BDE1B55A66D}"/>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2110D028-D6B2-4310-B294-FAC71EAF6155}"/>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A95A5DFE-BC60-47D1-BAFC-BFEA993D3F2F}"/>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4BAE382-C508-4A67-96DA-25D48E8163D3}"/>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4" name="Freeform: Shape 3">
            <a:extLst>
              <a:ext uri="{FF2B5EF4-FFF2-40B4-BE49-F238E27FC236}">
                <a16:creationId xmlns:a16="http://schemas.microsoft.com/office/drawing/2014/main" id="{095C784E-43DC-43AA-8B02-CFCF7E52EECD}"/>
              </a:ext>
            </a:extLst>
          </p:cNvPr>
          <p:cNvSpPr/>
          <p:nvPr/>
        </p:nvSpPr>
        <p:spPr bwMode="auto">
          <a:xfrm>
            <a:off x="1629279" y="2273300"/>
            <a:ext cx="3981461" cy="2362200"/>
          </a:xfrm>
          <a:custGeom>
            <a:avLst/>
            <a:gdLst>
              <a:gd name="connsiteX0" fmla="*/ 0 w 3295650"/>
              <a:gd name="connsiteY0" fmla="*/ 0 h 2374900"/>
              <a:gd name="connsiteX1" fmla="*/ 0 w 3295650"/>
              <a:gd name="connsiteY1" fmla="*/ 2374900 h 2374900"/>
              <a:gd name="connsiteX2" fmla="*/ 3295650 w 3295650"/>
              <a:gd name="connsiteY2" fmla="*/ 2374900 h 2374900"/>
            </a:gdLst>
            <a:ahLst/>
            <a:cxnLst>
              <a:cxn ang="0">
                <a:pos x="connsiteX0" y="connsiteY0"/>
              </a:cxn>
              <a:cxn ang="0">
                <a:pos x="connsiteX1" y="connsiteY1"/>
              </a:cxn>
              <a:cxn ang="0">
                <a:pos x="connsiteX2" y="connsiteY2"/>
              </a:cxn>
            </a:cxnLst>
            <a:rect l="l" t="t" r="r" b="b"/>
            <a:pathLst>
              <a:path w="3295650" h="2374900">
                <a:moveTo>
                  <a:pt x="0" y="0"/>
                </a:moveTo>
                <a:lnTo>
                  <a:pt x="0" y="2374900"/>
                </a:lnTo>
                <a:lnTo>
                  <a:pt x="3295650" y="2374900"/>
                </a:lnTo>
              </a:path>
            </a:pathLst>
          </a:custGeom>
          <a:noFill/>
          <a:ln w="28575">
            <a:solidFill>
              <a:schemeClr val="bg1"/>
            </a:solidFill>
            <a:miter lim="800000"/>
            <a:headEnd/>
            <a:tailEnd/>
          </a:ln>
        </p:spPr>
        <p:txBody>
          <a:bodyPr rtlCol="0" anchor="ctr"/>
          <a:lstStyle/>
          <a:p>
            <a:pPr algn="ctr"/>
            <a:endParaRPr lang="en-US"/>
          </a:p>
        </p:txBody>
      </p:sp>
      <p:grpSp>
        <p:nvGrpSpPr>
          <p:cNvPr id="96" name="Group 95">
            <a:extLst>
              <a:ext uri="{FF2B5EF4-FFF2-40B4-BE49-F238E27FC236}">
                <a16:creationId xmlns:a16="http://schemas.microsoft.com/office/drawing/2014/main" id="{4A78F07D-E5BB-4301-83EC-FA245FC3A33D}"/>
              </a:ext>
            </a:extLst>
          </p:cNvPr>
          <p:cNvGrpSpPr/>
          <p:nvPr/>
        </p:nvGrpSpPr>
        <p:grpSpPr>
          <a:xfrm>
            <a:off x="7386715" y="2095500"/>
            <a:ext cx="418704" cy="2565399"/>
            <a:chOff x="606882" y="559126"/>
            <a:chExt cx="418704" cy="4531473"/>
          </a:xfrm>
        </p:grpSpPr>
        <p:sp>
          <p:nvSpPr>
            <p:cNvPr id="97" name="TextBox 96">
              <a:extLst>
                <a:ext uri="{FF2B5EF4-FFF2-40B4-BE49-F238E27FC236}">
                  <a16:creationId xmlns:a16="http://schemas.microsoft.com/office/drawing/2014/main" id="{D3FF4C5B-AB93-4A70-A60F-AA489D6315B4}"/>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8" name="TextBox 97">
              <a:extLst>
                <a:ext uri="{FF2B5EF4-FFF2-40B4-BE49-F238E27FC236}">
                  <a16:creationId xmlns:a16="http://schemas.microsoft.com/office/drawing/2014/main" id="{E668745E-5ED5-466D-9DBB-42E287C06E8F}"/>
                </a:ext>
              </a:extLst>
            </p:cNvPr>
            <p:cNvSpPr txBox="1"/>
            <p:nvPr/>
          </p:nvSpPr>
          <p:spPr bwMode="auto">
            <a:xfrm>
              <a:off x="606882" y="3668534"/>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9" name="TextBox 98">
              <a:extLst>
                <a:ext uri="{FF2B5EF4-FFF2-40B4-BE49-F238E27FC236}">
                  <a16:creationId xmlns:a16="http://schemas.microsoft.com/office/drawing/2014/main" id="{1B37EDFD-D051-4F35-B884-198EC5F1749A}"/>
                </a:ext>
              </a:extLst>
            </p:cNvPr>
            <p:cNvSpPr txBox="1"/>
            <p:nvPr/>
          </p:nvSpPr>
          <p:spPr bwMode="auto">
            <a:xfrm>
              <a:off x="606882" y="2615801"/>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00" name="TextBox 99">
              <a:extLst>
                <a:ext uri="{FF2B5EF4-FFF2-40B4-BE49-F238E27FC236}">
                  <a16:creationId xmlns:a16="http://schemas.microsoft.com/office/drawing/2014/main" id="{8120D65B-0E74-4FCB-A946-ADA15B1B40C5}"/>
                </a:ext>
              </a:extLst>
            </p:cNvPr>
            <p:cNvSpPr txBox="1"/>
            <p:nvPr/>
          </p:nvSpPr>
          <p:spPr bwMode="auto">
            <a:xfrm>
              <a:off x="606882" y="1563068"/>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01" name="TextBox 100">
              <a:extLst>
                <a:ext uri="{FF2B5EF4-FFF2-40B4-BE49-F238E27FC236}">
                  <a16:creationId xmlns:a16="http://schemas.microsoft.com/office/drawing/2014/main" id="{D004D03F-D002-4011-BF71-609EB57F52ED}"/>
                </a:ext>
              </a:extLst>
            </p:cNvPr>
            <p:cNvSpPr txBox="1"/>
            <p:nvPr/>
          </p:nvSpPr>
          <p:spPr bwMode="auto">
            <a:xfrm>
              <a:off x="606882" y="559126"/>
              <a:ext cx="418704" cy="82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grpSp>
      <p:grpSp>
        <p:nvGrpSpPr>
          <p:cNvPr id="102" name="Group 101">
            <a:extLst>
              <a:ext uri="{FF2B5EF4-FFF2-40B4-BE49-F238E27FC236}">
                <a16:creationId xmlns:a16="http://schemas.microsoft.com/office/drawing/2014/main" id="{FC59F3CE-3BF2-4C70-AC41-B7E131FB2655}"/>
              </a:ext>
            </a:extLst>
          </p:cNvPr>
          <p:cNvGrpSpPr/>
          <p:nvPr/>
        </p:nvGrpSpPr>
        <p:grpSpPr>
          <a:xfrm>
            <a:off x="7746116" y="2278100"/>
            <a:ext cx="99150" cy="2355140"/>
            <a:chOff x="830646" y="-321578"/>
            <a:chExt cx="914400" cy="4182267"/>
          </a:xfrm>
        </p:grpSpPr>
        <p:cxnSp>
          <p:nvCxnSpPr>
            <p:cNvPr id="103" name="Straight Connector 102">
              <a:extLst>
                <a:ext uri="{FF2B5EF4-FFF2-40B4-BE49-F238E27FC236}">
                  <a16:creationId xmlns:a16="http://schemas.microsoft.com/office/drawing/2014/main" id="{649227EA-6A42-4E42-A32D-4C867B30F64C}"/>
                </a:ext>
              </a:extLst>
            </p:cNvPr>
            <p:cNvCxnSpPr>
              <a:cxnSpLocks/>
            </p:cNvCxnSpPr>
            <p:nvPr/>
          </p:nvCxnSpPr>
          <p:spPr bwMode="auto">
            <a:xfrm>
              <a:off x="830646" y="17524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818BBD7E-8E13-47A1-8293-798BD9E5D663}"/>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D5D1FA10-8A64-4B9E-84B7-E88AFD20BCA4}"/>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5968EF39-47E7-4956-BD67-0917C31E0EF3}"/>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0D757F2C-E75C-42AE-88F6-5E1B7F2CEAEA}"/>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6" name="Freeform: Shape 5">
            <a:extLst>
              <a:ext uri="{FF2B5EF4-FFF2-40B4-BE49-F238E27FC236}">
                <a16:creationId xmlns:a16="http://schemas.microsoft.com/office/drawing/2014/main" id="{CEF52E72-E6F5-4A4A-A187-C274F252C04F}"/>
              </a:ext>
            </a:extLst>
          </p:cNvPr>
          <p:cNvSpPr/>
          <p:nvPr/>
        </p:nvSpPr>
        <p:spPr bwMode="auto">
          <a:xfrm>
            <a:off x="7854578" y="2270760"/>
            <a:ext cx="2125986" cy="2362200"/>
          </a:xfrm>
          <a:custGeom>
            <a:avLst/>
            <a:gdLst>
              <a:gd name="connsiteX0" fmla="*/ 0 w 1473200"/>
              <a:gd name="connsiteY0" fmla="*/ 0 h 2362200"/>
              <a:gd name="connsiteX1" fmla="*/ 0 w 1473200"/>
              <a:gd name="connsiteY1" fmla="*/ 2362200 h 2362200"/>
              <a:gd name="connsiteX2" fmla="*/ 1473200 w 1473200"/>
              <a:gd name="connsiteY2" fmla="*/ 2362200 h 2362200"/>
            </a:gdLst>
            <a:ahLst/>
            <a:cxnLst>
              <a:cxn ang="0">
                <a:pos x="connsiteX0" y="connsiteY0"/>
              </a:cxn>
              <a:cxn ang="0">
                <a:pos x="connsiteX1" y="connsiteY1"/>
              </a:cxn>
              <a:cxn ang="0">
                <a:pos x="connsiteX2" y="connsiteY2"/>
              </a:cxn>
            </a:cxnLst>
            <a:rect l="l" t="t" r="r" b="b"/>
            <a:pathLst>
              <a:path w="1473200" h="2362200">
                <a:moveTo>
                  <a:pt x="0" y="0"/>
                </a:moveTo>
                <a:lnTo>
                  <a:pt x="0" y="2362200"/>
                </a:lnTo>
                <a:lnTo>
                  <a:pt x="1473200" y="2362200"/>
                </a:lnTo>
              </a:path>
            </a:pathLst>
          </a:custGeom>
          <a:noFill/>
          <a:ln w="28575">
            <a:solidFill>
              <a:schemeClr val="bg1"/>
            </a:solidFill>
            <a:miter lim="800000"/>
            <a:headEnd/>
            <a:tailEnd/>
          </a:ln>
        </p:spPr>
        <p:txBody>
          <a:bodyPr rtlCol="0" anchor="ctr"/>
          <a:lstStyle/>
          <a:p>
            <a:pPr algn="ctr"/>
            <a:endParaRPr lang="en-US"/>
          </a:p>
        </p:txBody>
      </p:sp>
      <p:grpSp>
        <p:nvGrpSpPr>
          <p:cNvPr id="112" name="Group 111">
            <a:extLst>
              <a:ext uri="{FF2B5EF4-FFF2-40B4-BE49-F238E27FC236}">
                <a16:creationId xmlns:a16="http://schemas.microsoft.com/office/drawing/2014/main" id="{DC6D4375-A3D4-468B-9B1B-A3E273E22A46}"/>
              </a:ext>
            </a:extLst>
          </p:cNvPr>
          <p:cNvGrpSpPr/>
          <p:nvPr/>
        </p:nvGrpSpPr>
        <p:grpSpPr>
          <a:xfrm>
            <a:off x="7854577" y="4612441"/>
            <a:ext cx="2125986" cy="167651"/>
            <a:chOff x="7854577" y="3856394"/>
            <a:chExt cx="2125986" cy="869962"/>
          </a:xfrm>
        </p:grpSpPr>
        <p:cxnSp>
          <p:nvCxnSpPr>
            <p:cNvPr id="111" name="Straight Connector 110">
              <a:extLst>
                <a:ext uri="{FF2B5EF4-FFF2-40B4-BE49-F238E27FC236}">
                  <a16:creationId xmlns:a16="http://schemas.microsoft.com/office/drawing/2014/main" id="{62F7B525-0DA5-4526-BCE3-4B70DD9F5079}"/>
                </a:ext>
              </a:extLst>
            </p:cNvPr>
            <p:cNvCxnSpPr>
              <a:cxnSpLocks/>
            </p:cNvCxnSpPr>
            <p:nvPr/>
          </p:nvCxnSpPr>
          <p:spPr bwMode="auto">
            <a:xfrm>
              <a:off x="7854577" y="3856394"/>
              <a:ext cx="0" cy="869962"/>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5C4A5275-88E8-4F30-AE00-9AB1E37F6A9F}"/>
                </a:ext>
              </a:extLst>
            </p:cNvPr>
            <p:cNvCxnSpPr>
              <a:cxnSpLocks/>
            </p:cNvCxnSpPr>
            <p:nvPr/>
          </p:nvCxnSpPr>
          <p:spPr bwMode="auto">
            <a:xfrm>
              <a:off x="8926457" y="3856394"/>
              <a:ext cx="0" cy="869962"/>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2FA37D93-6ACC-49CB-B333-B26D3B0AE37F}"/>
                </a:ext>
              </a:extLst>
            </p:cNvPr>
            <p:cNvCxnSpPr>
              <a:cxnSpLocks/>
            </p:cNvCxnSpPr>
            <p:nvPr/>
          </p:nvCxnSpPr>
          <p:spPr bwMode="auto">
            <a:xfrm>
              <a:off x="9980563" y="3856394"/>
              <a:ext cx="0" cy="869962"/>
            </a:xfrm>
            <a:prstGeom prst="line">
              <a:avLst/>
            </a:prstGeom>
            <a:noFill/>
            <a:ln w="28575" cap="flat" cmpd="sng" algn="ctr">
              <a:solidFill>
                <a:schemeClr val="bg1"/>
              </a:solidFill>
              <a:prstDash val="solid"/>
              <a:round/>
              <a:headEnd type="none" w="med" len="med"/>
              <a:tailEnd type="none" w="med" len="med"/>
            </a:ln>
            <a:effectLst/>
          </p:spPr>
        </p:cxnSp>
      </p:grpSp>
      <p:grpSp>
        <p:nvGrpSpPr>
          <p:cNvPr id="116" name="Group 115">
            <a:extLst>
              <a:ext uri="{FF2B5EF4-FFF2-40B4-BE49-F238E27FC236}">
                <a16:creationId xmlns:a16="http://schemas.microsoft.com/office/drawing/2014/main" id="{EF937FFC-ADC5-4CA1-8BB4-86A2BE23733D}"/>
              </a:ext>
            </a:extLst>
          </p:cNvPr>
          <p:cNvGrpSpPr/>
          <p:nvPr/>
        </p:nvGrpSpPr>
        <p:grpSpPr>
          <a:xfrm rot="5400000">
            <a:off x="3546202" y="2715554"/>
            <a:ext cx="150742" cy="3978334"/>
            <a:chOff x="830646" y="-321578"/>
            <a:chExt cx="914404" cy="4182267"/>
          </a:xfrm>
        </p:grpSpPr>
        <p:cxnSp>
          <p:nvCxnSpPr>
            <p:cNvPr id="117" name="Straight Connector 116">
              <a:extLst>
                <a:ext uri="{FF2B5EF4-FFF2-40B4-BE49-F238E27FC236}">
                  <a16:creationId xmlns:a16="http://schemas.microsoft.com/office/drawing/2014/main" id="{8DC4BC6B-4B68-491F-AC08-B378208A5305}"/>
                </a:ext>
              </a:extLst>
            </p:cNvPr>
            <p:cNvCxnSpPr>
              <a:cxnSpLocks/>
            </p:cNvCxnSpPr>
            <p:nvPr/>
          </p:nvCxnSpPr>
          <p:spPr bwMode="auto">
            <a:xfrm>
              <a:off x="830650" y="182764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F49AD676-25F0-402B-A1EF-E8E07DEEB7B2}"/>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E563A9E3-2BAD-4CE3-86F1-E391C19B6A8E}"/>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1F323C36-37A9-4EC7-AF29-DB4CBC4C816E}"/>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A5ABFFCD-34E7-41D5-9372-4FF5569EDB75}"/>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0088089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DoR by </a:t>
            </a:r>
            <a:r>
              <a:rPr lang="en-US" i="1" dirty="0"/>
              <a:t>TP53</a:t>
            </a:r>
            <a:r>
              <a:rPr lang="en-US" dirty="0"/>
              <a:t> Mutation Status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50C1FCA2-EDDE-5D45-A471-E76884C0B4F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a:t>
            </a:r>
          </a:p>
        </p:txBody>
      </p:sp>
      <p:sp>
        <p:nvSpPr>
          <p:cNvPr id="13" name="TextBox 12">
            <a:extLst>
              <a:ext uri="{FF2B5EF4-FFF2-40B4-BE49-F238E27FC236}">
                <a16:creationId xmlns:a16="http://schemas.microsoft.com/office/drawing/2014/main" id="{40244768-1FBD-46AD-BC8B-903C7ABE2466}"/>
              </a:ext>
            </a:extLst>
          </p:cNvPr>
          <p:cNvSpPr txBox="1"/>
          <p:nvPr/>
        </p:nvSpPr>
        <p:spPr bwMode="auto">
          <a:xfrm>
            <a:off x="2323570" y="1494129"/>
            <a:ext cx="23606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Poor-Risk Cytogenetics</a:t>
            </a:r>
          </a:p>
        </p:txBody>
      </p:sp>
      <p:sp>
        <p:nvSpPr>
          <p:cNvPr id="14" name="TextBox 13">
            <a:extLst>
              <a:ext uri="{FF2B5EF4-FFF2-40B4-BE49-F238E27FC236}">
                <a16:creationId xmlns:a16="http://schemas.microsoft.com/office/drawing/2014/main" id="{046910DA-CEC5-437D-B4BE-6F1CAD68B70E}"/>
              </a:ext>
            </a:extLst>
          </p:cNvPr>
          <p:cNvSpPr txBox="1"/>
          <p:nvPr/>
        </p:nvSpPr>
        <p:spPr bwMode="auto">
          <a:xfrm>
            <a:off x="7506679" y="1494129"/>
            <a:ext cx="3155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Intermediate-Risk Cytogenetics</a:t>
            </a:r>
          </a:p>
        </p:txBody>
      </p:sp>
      <p:sp>
        <p:nvSpPr>
          <p:cNvPr id="2" name="TextBox 1">
            <a:extLst>
              <a:ext uri="{FF2B5EF4-FFF2-40B4-BE49-F238E27FC236}">
                <a16:creationId xmlns:a16="http://schemas.microsoft.com/office/drawing/2014/main" id="{AE755181-BA2A-4C24-9E56-D9AD5CB6C7F5}"/>
              </a:ext>
            </a:extLst>
          </p:cNvPr>
          <p:cNvSpPr txBox="1"/>
          <p:nvPr/>
        </p:nvSpPr>
        <p:spPr bwMode="auto">
          <a:xfrm>
            <a:off x="2923615" y="2109547"/>
            <a:ext cx="339708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eaLnBrk="1" hangingPunct="1">
              <a:buClr>
                <a:schemeClr val="accent2"/>
              </a:buClr>
            </a:pPr>
            <a:r>
              <a:rPr kumimoji="0" lang="en-US" sz="1400" b="0" i="0" u="none" strike="noStrike" cap="none" normalizeH="0" baseline="0" dirty="0">
                <a:ln>
                  <a:noFill/>
                </a:ln>
                <a:solidFill>
                  <a:schemeClr val="accent3"/>
                </a:solidFill>
                <a:effectLst/>
                <a:latin typeface="Calibri" panose="020F0502020204030204" pitchFamily="34" charset="0"/>
              </a:rPr>
              <a:t>Ven + Aza </a:t>
            </a:r>
            <a:r>
              <a:rPr kumimoji="0" lang="en-US" sz="1400" b="0" i="1" u="none" strike="noStrike" cap="none" normalizeH="0" baseline="0" dirty="0">
                <a:ln>
                  <a:noFill/>
                </a:ln>
                <a:solidFill>
                  <a:schemeClr val="accent3"/>
                </a:solidFill>
                <a:effectLst/>
                <a:latin typeface="Calibri" panose="020F0502020204030204" pitchFamily="34" charset="0"/>
              </a:rPr>
              <a:t>TP53</a:t>
            </a:r>
            <a:r>
              <a:rPr kumimoji="0" lang="en-US" sz="1400" b="0" i="0" u="none" strike="noStrike" cap="none" normalizeH="0" baseline="0" dirty="0">
                <a:ln>
                  <a:noFill/>
                </a:ln>
                <a:solidFill>
                  <a:schemeClr val="accent3"/>
                </a:solidFill>
                <a:effectLst/>
                <a:latin typeface="Calibri" panose="020F0502020204030204" pitchFamily="34" charset="0"/>
              </a:rPr>
              <a:t>wt	</a:t>
            </a:r>
            <a:r>
              <a:rPr lang="en-US" sz="1400" b="0" kern="1200" dirty="0">
                <a:solidFill>
                  <a:schemeClr val="accent3"/>
                </a:solidFill>
                <a:effectLst/>
                <a:latin typeface="Calibri" panose="020F0502020204030204" pitchFamily="34" charset="0"/>
                <a:cs typeface="Calibri" panose="020F0502020204030204" pitchFamily="34" charset="0"/>
              </a:rPr>
              <a:t>18.37 (9.63-NE</a:t>
            </a:r>
            <a:r>
              <a:rPr lang="en-US" sz="1400" b="0" dirty="0">
                <a:solidFill>
                  <a:schemeClr val="accent3"/>
                </a:solidFill>
                <a:latin typeface="Calibri" panose="020F0502020204030204" pitchFamily="34" charset="0"/>
                <a:cs typeface="Calibri" panose="020F0502020204030204" pitchFamily="34" charset="0"/>
              </a:rPr>
              <a:t>)</a:t>
            </a:r>
          </a:p>
          <a:p>
            <a:pPr eaLnBrk="1" hangingPunct="1">
              <a:buClr>
                <a:schemeClr val="accent2"/>
              </a:buClr>
            </a:pP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cs typeface="+mn-cs"/>
              </a:rPr>
              <a:t>Ven + Aza </a:t>
            </a:r>
            <a:r>
              <a:rPr kumimoji="0" lang="en-US" sz="1400" b="0" i="1" u="none" strike="noStrike" kern="1200" cap="none" spc="0" normalizeH="0" baseline="0" noProof="0" dirty="0">
                <a:ln>
                  <a:noFill/>
                </a:ln>
                <a:solidFill>
                  <a:schemeClr val="accent3"/>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cs typeface="+mn-cs"/>
              </a:rPr>
              <a:t>mut</a:t>
            </a:r>
            <a:r>
              <a:rPr lang="en-US" sz="1400" b="0" kern="1200" spc="0" noProof="0" dirty="0">
                <a:solidFill>
                  <a:schemeClr val="accent3"/>
                </a:solidFill>
                <a:uLnTx/>
                <a:uFillTx/>
                <a:latin typeface="Calibri" panose="020F0502020204030204" pitchFamily="34" charset="0"/>
                <a:cs typeface="+mn-cs"/>
              </a:rPr>
              <a:t>	</a:t>
            </a:r>
            <a:r>
              <a:rPr lang="en-US" sz="1400" b="0" kern="1200" dirty="0">
                <a:solidFill>
                  <a:schemeClr val="accent3"/>
                </a:solidFill>
                <a:effectLst/>
                <a:latin typeface="Calibri" panose="020F0502020204030204" pitchFamily="34" charset="0"/>
                <a:cs typeface="Calibri" panose="020F0502020204030204" pitchFamily="34" charset="0"/>
              </a:rPr>
              <a:t>6.54 (2.79-10.61</a:t>
            </a:r>
            <a:r>
              <a:rPr lang="en-US" sz="1400" b="0" dirty="0">
                <a:solidFill>
                  <a:schemeClr val="accent3"/>
                </a:solidFill>
                <a:latin typeface="Calibri" panose="020F0502020204030204" pitchFamily="34" charset="0"/>
                <a:cs typeface="Calibri" panose="020F0502020204030204" pitchFamily="34" charset="0"/>
              </a:rPr>
              <a:t>)</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wt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8.51 (1.05-NE</a:t>
            </a:r>
            <a:r>
              <a:rPr lang="en-US" sz="1400" b="0" dirty="0">
                <a:solidFill>
                  <a:schemeClr val="accent1"/>
                </a:solidFill>
                <a:latin typeface="Calibri" panose="020F0502020204030204" pitchFamily="34" charset="0"/>
                <a:cs typeface="Calibri" panose="020F0502020204030204" pitchFamily="34" charset="0"/>
              </a:rPr>
              <a:t>)</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mut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6.70 (6.70-NE</a:t>
            </a:r>
            <a:r>
              <a:rPr lang="en-US" sz="1400" b="0" dirty="0">
                <a:solidFill>
                  <a:schemeClr val="accent1"/>
                </a:solidFill>
                <a:latin typeface="Calibri" panose="020F0502020204030204" pitchFamily="34" charset="0"/>
                <a:cs typeface="Calibri" panose="020F0502020204030204" pitchFamily="34" charset="0"/>
              </a:rPr>
              <a:t>)</a:t>
            </a:r>
          </a:p>
        </p:txBody>
      </p:sp>
      <p:sp>
        <p:nvSpPr>
          <p:cNvPr id="10" name="TextBox 9">
            <a:extLst>
              <a:ext uri="{FF2B5EF4-FFF2-40B4-BE49-F238E27FC236}">
                <a16:creationId xmlns:a16="http://schemas.microsoft.com/office/drawing/2014/main" id="{D2BB7060-CF5D-40B1-820A-E7B1F1950890}"/>
              </a:ext>
            </a:extLst>
          </p:cNvPr>
          <p:cNvSpPr txBox="1"/>
          <p:nvPr/>
        </p:nvSpPr>
        <p:spPr bwMode="auto">
          <a:xfrm>
            <a:off x="3600001" y="1836889"/>
            <a:ext cx="2097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kumimoji="0" lang="en-GB" sz="1400" b="1" i="0" u="none" strike="noStrike" cap="none" normalizeH="0" baseline="0" dirty="0">
                <a:ln>
                  <a:noFill/>
                </a:ln>
                <a:solidFill>
                  <a:schemeClr val="bg1"/>
                </a:solidFill>
                <a:effectLst/>
                <a:latin typeface="Calibri" panose="020F0502020204030204" pitchFamily="34" charset="0"/>
              </a:rPr>
              <a:t>Median </a:t>
            </a:r>
            <a:r>
              <a:rPr kumimoji="0" lang="en-GB" sz="1400" b="1" i="0" u="none" strike="noStrike" cap="none" normalizeH="0" baseline="0" dirty="0" err="1">
                <a:ln>
                  <a:noFill/>
                </a:ln>
                <a:solidFill>
                  <a:schemeClr val="bg1"/>
                </a:solidFill>
                <a:effectLst/>
                <a:latin typeface="Calibri" panose="020F0502020204030204" pitchFamily="34" charset="0"/>
              </a:rPr>
              <a:t>DoR</a:t>
            </a:r>
            <a:r>
              <a:rPr kumimoji="0" lang="en-GB" sz="1400" b="1" i="0" u="none" strike="noStrike" cap="none" normalizeH="0" baseline="0" dirty="0">
                <a:ln>
                  <a:noFill/>
                </a:ln>
                <a:solidFill>
                  <a:schemeClr val="bg1"/>
                </a:solidFill>
                <a:effectLst/>
                <a:latin typeface="Calibri" panose="020F0502020204030204" pitchFamily="34" charset="0"/>
              </a:rPr>
              <a:t>, Mo (95% CI)</a:t>
            </a:r>
          </a:p>
        </p:txBody>
      </p:sp>
      <p:grpSp>
        <p:nvGrpSpPr>
          <p:cNvPr id="62" name="Group 61">
            <a:extLst>
              <a:ext uri="{FF2B5EF4-FFF2-40B4-BE49-F238E27FC236}">
                <a16:creationId xmlns:a16="http://schemas.microsoft.com/office/drawing/2014/main" id="{D2AFAE08-7340-4705-A8F4-7BFE6219A643}"/>
              </a:ext>
            </a:extLst>
          </p:cNvPr>
          <p:cNvGrpSpPr/>
          <p:nvPr/>
        </p:nvGrpSpPr>
        <p:grpSpPr>
          <a:xfrm>
            <a:off x="2456965" y="2281818"/>
            <a:ext cx="495300" cy="624769"/>
            <a:chOff x="1058341" y="5320447"/>
            <a:chExt cx="495300" cy="820431"/>
          </a:xfrm>
        </p:grpSpPr>
        <p:cxnSp>
          <p:nvCxnSpPr>
            <p:cNvPr id="49" name="Straight Connector 48">
              <a:extLst>
                <a:ext uri="{FF2B5EF4-FFF2-40B4-BE49-F238E27FC236}">
                  <a16:creationId xmlns:a16="http://schemas.microsoft.com/office/drawing/2014/main" id="{A929DF98-BEAD-4BFC-93BE-7A48039F1FED}"/>
                </a:ext>
              </a:extLst>
            </p:cNvPr>
            <p:cNvCxnSpPr>
              <a:cxnSpLocks/>
            </p:cNvCxnSpPr>
            <p:nvPr/>
          </p:nvCxnSpPr>
          <p:spPr bwMode="auto">
            <a:xfrm>
              <a:off x="1058341" y="5320447"/>
              <a:ext cx="495300" cy="0"/>
            </a:xfrm>
            <a:prstGeom prst="line">
              <a:avLst/>
            </a:prstGeom>
            <a:noFill/>
            <a:ln w="28575" cap="flat" cmpd="sng" algn="ctr">
              <a:solidFill>
                <a:schemeClr val="accent3"/>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7DEE4BD9-393F-4492-A5CC-05608E84F15B}"/>
                </a:ext>
              </a:extLst>
            </p:cNvPr>
            <p:cNvCxnSpPr>
              <a:cxnSpLocks/>
            </p:cNvCxnSpPr>
            <p:nvPr/>
          </p:nvCxnSpPr>
          <p:spPr bwMode="auto">
            <a:xfrm>
              <a:off x="1058341" y="5593924"/>
              <a:ext cx="495300" cy="0"/>
            </a:xfrm>
            <a:prstGeom prst="line">
              <a:avLst/>
            </a:prstGeom>
            <a:noFill/>
            <a:ln w="28575" cap="flat" cmpd="sng" algn="ctr">
              <a:solidFill>
                <a:schemeClr val="accent3"/>
              </a:solidFill>
              <a:prstDash val="sysDot"/>
              <a:round/>
              <a:headEnd type="none" w="med" len="med"/>
              <a:tailEnd type="none" w="med" len="med"/>
            </a:ln>
            <a:effectLst/>
          </p:spPr>
        </p:cxnSp>
        <p:cxnSp>
          <p:nvCxnSpPr>
            <p:cNvPr id="52" name="Straight Connector 51">
              <a:extLst>
                <a:ext uri="{FF2B5EF4-FFF2-40B4-BE49-F238E27FC236}">
                  <a16:creationId xmlns:a16="http://schemas.microsoft.com/office/drawing/2014/main" id="{33FCA3C4-F512-41F9-85FF-C6069E4BA98C}"/>
                </a:ext>
              </a:extLst>
            </p:cNvPr>
            <p:cNvCxnSpPr>
              <a:cxnSpLocks/>
            </p:cNvCxnSpPr>
            <p:nvPr/>
          </p:nvCxnSpPr>
          <p:spPr bwMode="auto">
            <a:xfrm>
              <a:off x="1058341" y="5867401"/>
              <a:ext cx="495300" cy="0"/>
            </a:xfrm>
            <a:prstGeom prst="line">
              <a:avLst/>
            </a:prstGeom>
            <a:noFill/>
            <a:ln w="28575"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1BC3B2E-D9E7-4D3E-B74C-31549BD38CBE}"/>
                </a:ext>
              </a:extLst>
            </p:cNvPr>
            <p:cNvCxnSpPr>
              <a:cxnSpLocks/>
            </p:cNvCxnSpPr>
            <p:nvPr/>
          </p:nvCxnSpPr>
          <p:spPr bwMode="auto">
            <a:xfrm>
              <a:off x="1058341" y="6140878"/>
              <a:ext cx="495300" cy="0"/>
            </a:xfrm>
            <a:prstGeom prst="line">
              <a:avLst/>
            </a:prstGeom>
            <a:noFill/>
            <a:ln w="28575" cap="flat" cmpd="sng" algn="ctr">
              <a:solidFill>
                <a:schemeClr val="accent1"/>
              </a:solidFill>
              <a:prstDash val="sysDot"/>
              <a:round/>
              <a:headEnd type="none" w="med" len="med"/>
              <a:tailEnd type="none" w="med" len="med"/>
            </a:ln>
            <a:effectLst/>
          </p:spPr>
        </p:cxnSp>
      </p:grpSp>
      <p:grpSp>
        <p:nvGrpSpPr>
          <p:cNvPr id="57" name="Group 56">
            <a:extLst>
              <a:ext uri="{FF2B5EF4-FFF2-40B4-BE49-F238E27FC236}">
                <a16:creationId xmlns:a16="http://schemas.microsoft.com/office/drawing/2014/main" id="{4278E03F-0057-49BC-8146-B0E88A130B77}"/>
              </a:ext>
            </a:extLst>
          </p:cNvPr>
          <p:cNvGrpSpPr/>
          <p:nvPr/>
        </p:nvGrpSpPr>
        <p:grpSpPr>
          <a:xfrm>
            <a:off x="813603" y="2993872"/>
            <a:ext cx="5026977" cy="3188813"/>
            <a:chOff x="814070" y="1765300"/>
            <a:chExt cx="5026977" cy="3188813"/>
          </a:xfrm>
        </p:grpSpPr>
        <p:sp>
          <p:nvSpPr>
            <p:cNvPr id="19" name="Rectangle 18">
              <a:extLst>
                <a:ext uri="{FF2B5EF4-FFF2-40B4-BE49-F238E27FC236}">
                  <a16:creationId xmlns:a16="http://schemas.microsoft.com/office/drawing/2014/main" id="{FCD88D25-0F4C-498B-B7A1-A939F040C52E}"/>
                </a:ext>
              </a:extLst>
            </p:cNvPr>
            <p:cNvSpPr/>
            <p:nvPr/>
          </p:nvSpPr>
          <p:spPr>
            <a:xfrm rot="16200000">
              <a:off x="-212902" y="2967407"/>
              <a:ext cx="2470643"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Probability of Remission</a:t>
              </a:r>
              <a:endParaRPr lang="en-US" sz="1600" b="1" baseline="30000" dirty="0">
                <a:solidFill>
                  <a:schemeClr val="bg1"/>
                </a:solidFill>
                <a:latin typeface="Calibri" panose="020F0502020204030204" pitchFamily="34" charset="0"/>
                <a:cs typeface="Calibri" panose="020F0502020204030204" pitchFamily="34" charset="0"/>
              </a:endParaRPr>
            </a:p>
          </p:txBody>
        </p:sp>
        <p:grpSp>
          <p:nvGrpSpPr>
            <p:cNvPr id="20" name="Group 19">
              <a:extLst>
                <a:ext uri="{FF2B5EF4-FFF2-40B4-BE49-F238E27FC236}">
                  <a16:creationId xmlns:a16="http://schemas.microsoft.com/office/drawing/2014/main" id="{3E474758-A527-4E47-A676-04DE720D0F45}"/>
                </a:ext>
              </a:extLst>
            </p:cNvPr>
            <p:cNvGrpSpPr/>
            <p:nvPr/>
          </p:nvGrpSpPr>
          <p:grpSpPr>
            <a:xfrm>
              <a:off x="1058341" y="1765300"/>
              <a:ext cx="593432" cy="2514600"/>
              <a:chOff x="432154" y="559126"/>
              <a:chExt cx="593432" cy="4531473"/>
            </a:xfrm>
          </p:grpSpPr>
          <p:sp>
            <p:nvSpPr>
              <p:cNvPr id="21" name="TextBox 20">
                <a:extLst>
                  <a:ext uri="{FF2B5EF4-FFF2-40B4-BE49-F238E27FC236}">
                    <a16:creationId xmlns:a16="http://schemas.microsoft.com/office/drawing/2014/main" id="{0E48B613-97F1-4026-8D96-AD4449A7F263}"/>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2" name="TextBox 21">
                <a:extLst>
                  <a:ext uri="{FF2B5EF4-FFF2-40B4-BE49-F238E27FC236}">
                    <a16:creationId xmlns:a16="http://schemas.microsoft.com/office/drawing/2014/main" id="{4877EA4E-ECB7-4662-9C9D-B055BCEE17A5}"/>
                  </a:ext>
                </a:extLst>
              </p:cNvPr>
              <p:cNvSpPr txBox="1"/>
              <p:nvPr/>
            </p:nvSpPr>
            <p:spPr bwMode="auto">
              <a:xfrm>
                <a:off x="432154" y="3668534"/>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0.25</a:t>
                </a:r>
              </a:p>
            </p:txBody>
          </p:sp>
          <p:sp>
            <p:nvSpPr>
              <p:cNvPr id="23" name="TextBox 22">
                <a:extLst>
                  <a:ext uri="{FF2B5EF4-FFF2-40B4-BE49-F238E27FC236}">
                    <a16:creationId xmlns:a16="http://schemas.microsoft.com/office/drawing/2014/main" id="{90B70915-30B5-457B-B71A-9178EDB0E3FE}"/>
                  </a:ext>
                </a:extLst>
              </p:cNvPr>
              <p:cNvSpPr txBox="1"/>
              <p:nvPr/>
            </p:nvSpPr>
            <p:spPr bwMode="auto">
              <a:xfrm>
                <a:off x="432154" y="2615800"/>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0.50</a:t>
                </a:r>
              </a:p>
            </p:txBody>
          </p:sp>
          <p:sp>
            <p:nvSpPr>
              <p:cNvPr id="24" name="TextBox 23">
                <a:extLst>
                  <a:ext uri="{FF2B5EF4-FFF2-40B4-BE49-F238E27FC236}">
                    <a16:creationId xmlns:a16="http://schemas.microsoft.com/office/drawing/2014/main" id="{00BBB7DD-3ED9-4B7C-8826-FB24743C95BC}"/>
                  </a:ext>
                </a:extLst>
              </p:cNvPr>
              <p:cNvSpPr txBox="1"/>
              <p:nvPr/>
            </p:nvSpPr>
            <p:spPr bwMode="auto">
              <a:xfrm>
                <a:off x="432154" y="1563068"/>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0.75</a:t>
                </a:r>
              </a:p>
            </p:txBody>
          </p:sp>
          <p:sp>
            <p:nvSpPr>
              <p:cNvPr id="25" name="TextBox 24">
                <a:extLst>
                  <a:ext uri="{FF2B5EF4-FFF2-40B4-BE49-F238E27FC236}">
                    <a16:creationId xmlns:a16="http://schemas.microsoft.com/office/drawing/2014/main" id="{A8561D6A-0676-4AD5-A699-D81EC25FE62A}"/>
                  </a:ext>
                </a:extLst>
              </p:cNvPr>
              <p:cNvSpPr txBox="1"/>
              <p:nvPr/>
            </p:nvSpPr>
            <p:spPr bwMode="auto">
              <a:xfrm>
                <a:off x="432154" y="559126"/>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26" name="Group 25">
              <a:extLst>
                <a:ext uri="{FF2B5EF4-FFF2-40B4-BE49-F238E27FC236}">
                  <a16:creationId xmlns:a16="http://schemas.microsoft.com/office/drawing/2014/main" id="{BBA80D7D-DB5F-4F67-8FCB-5F7F07AA7CD1}"/>
                </a:ext>
              </a:extLst>
            </p:cNvPr>
            <p:cNvGrpSpPr/>
            <p:nvPr/>
          </p:nvGrpSpPr>
          <p:grpSpPr>
            <a:xfrm>
              <a:off x="1581150" y="1960688"/>
              <a:ext cx="83324" cy="2307854"/>
              <a:chOff x="830646" y="-321578"/>
              <a:chExt cx="914400" cy="4182267"/>
            </a:xfrm>
          </p:grpSpPr>
          <p:cxnSp>
            <p:nvCxnSpPr>
              <p:cNvPr id="27" name="Straight Connector 26">
                <a:extLst>
                  <a:ext uri="{FF2B5EF4-FFF2-40B4-BE49-F238E27FC236}">
                    <a16:creationId xmlns:a16="http://schemas.microsoft.com/office/drawing/2014/main" id="{2D93AA5F-687D-46FD-98E3-FA1B7E2FC45A}"/>
                  </a:ext>
                </a:extLst>
              </p:cNvPr>
              <p:cNvCxnSpPr>
                <a:cxnSpLocks/>
              </p:cNvCxnSpPr>
              <p:nvPr/>
            </p:nvCxnSpPr>
            <p:spPr bwMode="auto">
              <a:xfrm>
                <a:off x="830646" y="1780106"/>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6D88F33-79BF-42DA-A92F-6F0B0C4AEC8B}"/>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C4E187E-22F8-40A2-9657-D507D9D13C58}"/>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1B56A2B-4B22-4358-B5E1-774175BF8C5A}"/>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61E6A22-4680-46E0-9485-9D080D8E17E9}"/>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3" name="Freeform: Shape 2">
              <a:extLst>
                <a:ext uri="{FF2B5EF4-FFF2-40B4-BE49-F238E27FC236}">
                  <a16:creationId xmlns:a16="http://schemas.microsoft.com/office/drawing/2014/main" id="{AC71AC6D-CDA7-43C2-9CB8-FF62F9F8656C}"/>
                </a:ext>
              </a:extLst>
            </p:cNvPr>
            <p:cNvSpPr/>
            <p:nvPr/>
          </p:nvSpPr>
          <p:spPr bwMode="auto">
            <a:xfrm>
              <a:off x="1670050" y="1873250"/>
              <a:ext cx="4121150" cy="2520950"/>
            </a:xfrm>
            <a:custGeom>
              <a:avLst/>
              <a:gdLst>
                <a:gd name="connsiteX0" fmla="*/ 0 w 4121150"/>
                <a:gd name="connsiteY0" fmla="*/ 0 h 2520950"/>
                <a:gd name="connsiteX1" fmla="*/ 0 w 4121150"/>
                <a:gd name="connsiteY1" fmla="*/ 2520950 h 2520950"/>
                <a:gd name="connsiteX2" fmla="*/ 4121150 w 4121150"/>
                <a:gd name="connsiteY2" fmla="*/ 2520950 h 2520950"/>
              </a:gdLst>
              <a:ahLst/>
              <a:cxnLst>
                <a:cxn ang="0">
                  <a:pos x="connsiteX0" y="connsiteY0"/>
                </a:cxn>
                <a:cxn ang="0">
                  <a:pos x="connsiteX1" y="connsiteY1"/>
                </a:cxn>
                <a:cxn ang="0">
                  <a:pos x="connsiteX2" y="connsiteY2"/>
                </a:cxn>
              </a:cxnLst>
              <a:rect l="l" t="t" r="r" b="b"/>
              <a:pathLst>
                <a:path w="4121150" h="2520950">
                  <a:moveTo>
                    <a:pt x="0" y="0"/>
                  </a:moveTo>
                  <a:lnTo>
                    <a:pt x="0" y="2520950"/>
                  </a:lnTo>
                  <a:lnTo>
                    <a:pt x="4121150" y="2520950"/>
                  </a:lnTo>
                </a:path>
              </a:pathLst>
            </a:custGeom>
            <a:noFill/>
            <a:ln w="28575">
              <a:solidFill>
                <a:schemeClr val="bg1"/>
              </a:solidFill>
              <a:miter lim="800000"/>
              <a:headEnd/>
              <a:tailEnd/>
            </a:ln>
          </p:spPr>
          <p:txBody>
            <a:bodyPr rtlCol="0" anchor="ctr"/>
            <a:lstStyle/>
            <a:p>
              <a:pPr algn="ctr"/>
              <a:endParaRPr lang="en-US"/>
            </a:p>
          </p:txBody>
        </p:sp>
        <p:grpSp>
          <p:nvGrpSpPr>
            <p:cNvPr id="32" name="Group 31">
              <a:extLst>
                <a:ext uri="{FF2B5EF4-FFF2-40B4-BE49-F238E27FC236}">
                  <a16:creationId xmlns:a16="http://schemas.microsoft.com/office/drawing/2014/main" id="{8D6776DC-54D0-41C8-B6C2-E4458F9AF208}"/>
                </a:ext>
              </a:extLst>
            </p:cNvPr>
            <p:cNvGrpSpPr/>
            <p:nvPr/>
          </p:nvGrpSpPr>
          <p:grpSpPr>
            <a:xfrm rot="5400000">
              <a:off x="3613194" y="2477102"/>
              <a:ext cx="99867" cy="3912136"/>
              <a:chOff x="830645" y="-1353348"/>
              <a:chExt cx="914403" cy="5214037"/>
            </a:xfrm>
          </p:grpSpPr>
          <p:cxnSp>
            <p:nvCxnSpPr>
              <p:cNvPr id="33" name="Straight Connector 32">
                <a:extLst>
                  <a:ext uri="{FF2B5EF4-FFF2-40B4-BE49-F238E27FC236}">
                    <a16:creationId xmlns:a16="http://schemas.microsoft.com/office/drawing/2014/main" id="{D2EE6B5C-9BAB-46AC-A50C-BB04F9C5AC55}"/>
                  </a:ext>
                </a:extLst>
              </p:cNvPr>
              <p:cNvCxnSpPr>
                <a:cxnSpLocks/>
              </p:cNvCxnSpPr>
              <p:nvPr/>
            </p:nvCxnSpPr>
            <p:spPr bwMode="auto">
              <a:xfrm>
                <a:off x="830645" y="177787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2D5F3C51-716C-4305-8952-1FE8736E9968}"/>
                  </a:ext>
                </a:extLst>
              </p:cNvPr>
              <p:cNvCxnSpPr>
                <a:cxnSpLocks/>
              </p:cNvCxnSpPr>
              <p:nvPr/>
            </p:nvCxnSpPr>
            <p:spPr bwMode="auto">
              <a:xfrm>
                <a:off x="830647" y="2819284"/>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774DBF4-0558-4968-8536-0EEDC5084BFE}"/>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DCA94E9-B5E8-4BED-B729-8B9910DDCFE3}"/>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2FF9A70-970C-4BC3-8ADF-18A370F51573}"/>
                  </a:ext>
                </a:extLst>
              </p:cNvPr>
              <p:cNvCxnSpPr>
                <a:cxnSpLocks/>
              </p:cNvCxnSpPr>
              <p:nvPr/>
            </p:nvCxnSpPr>
            <p:spPr bwMode="auto">
              <a:xfrm>
                <a:off x="830648" y="-321578"/>
                <a:ext cx="914399"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314FA547-8499-4661-912D-00AA137F0020}"/>
                  </a:ext>
                </a:extLst>
              </p:cNvPr>
              <p:cNvCxnSpPr>
                <a:cxnSpLocks/>
              </p:cNvCxnSpPr>
              <p:nvPr/>
            </p:nvCxnSpPr>
            <p:spPr bwMode="auto">
              <a:xfrm>
                <a:off x="830649" y="-1353348"/>
                <a:ext cx="914399" cy="0"/>
              </a:xfrm>
              <a:prstGeom prst="line">
                <a:avLst/>
              </a:prstGeom>
              <a:noFill/>
              <a:ln w="28575" cap="flat" cmpd="sng" algn="ctr">
                <a:solidFill>
                  <a:schemeClr val="bg1"/>
                </a:solidFill>
                <a:prstDash val="solid"/>
                <a:round/>
                <a:headEnd type="none" w="med" len="med"/>
                <a:tailEnd type="none" w="med" len="med"/>
              </a:ln>
              <a:effectLst/>
            </p:spPr>
          </p:cxnSp>
        </p:grpSp>
        <p:sp>
          <p:nvSpPr>
            <p:cNvPr id="43" name="Rectangle 42">
              <a:extLst>
                <a:ext uri="{FF2B5EF4-FFF2-40B4-BE49-F238E27FC236}">
                  <a16:creationId xmlns:a16="http://schemas.microsoft.com/office/drawing/2014/main" id="{F8879ECE-3935-48DD-8626-8C4F51BC88F4}"/>
                </a:ext>
              </a:extLst>
            </p:cNvPr>
            <p:cNvSpPr/>
            <p:nvPr/>
          </p:nvSpPr>
          <p:spPr>
            <a:xfrm>
              <a:off x="1650329" y="4537414"/>
              <a:ext cx="4132231"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Duration of </a:t>
              </a:r>
              <a:r>
                <a:rPr lang="en-US" sz="1600" b="1" dirty="0" err="1">
                  <a:solidFill>
                    <a:schemeClr val="bg1"/>
                  </a:solidFill>
                  <a:latin typeface="Calibri" panose="020F0502020204030204" pitchFamily="34" charset="0"/>
                  <a:cs typeface="Calibri" panose="020F0502020204030204" pitchFamily="34" charset="0"/>
                </a:rPr>
                <a:t>CR+CRi</a:t>
              </a:r>
              <a:r>
                <a:rPr lang="en-US" sz="1600" b="1" dirty="0">
                  <a:solidFill>
                    <a:schemeClr val="bg1"/>
                  </a:solidFill>
                  <a:latin typeface="Calibri" panose="020F0502020204030204" pitchFamily="34" charset="0"/>
                  <a:cs typeface="Calibri" panose="020F0502020204030204" pitchFamily="34" charset="0"/>
                </a:rPr>
                <a:t> Remission (Mo)</a:t>
              </a:r>
              <a:endParaRPr lang="en-US" sz="1600" b="1" baseline="30000" dirty="0">
                <a:solidFill>
                  <a:schemeClr val="bg1"/>
                </a:solidFill>
                <a:latin typeface="Calibri" panose="020F0502020204030204" pitchFamily="34" charset="0"/>
                <a:cs typeface="Calibri" panose="020F0502020204030204" pitchFamily="34" charset="0"/>
              </a:endParaRPr>
            </a:p>
          </p:txBody>
        </p:sp>
        <p:cxnSp>
          <p:nvCxnSpPr>
            <p:cNvPr id="54" name="Straight Connector 53">
              <a:extLst>
                <a:ext uri="{FF2B5EF4-FFF2-40B4-BE49-F238E27FC236}">
                  <a16:creationId xmlns:a16="http://schemas.microsoft.com/office/drawing/2014/main" id="{9CDFAA59-D0DE-4A9B-9F90-D20CB4E0F609}"/>
                </a:ext>
              </a:extLst>
            </p:cNvPr>
            <p:cNvCxnSpPr/>
            <p:nvPr/>
          </p:nvCxnSpPr>
          <p:spPr bwMode="auto">
            <a:xfrm flipH="1">
              <a:off x="1664474" y="3120437"/>
              <a:ext cx="4126726" cy="0"/>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55" name="Group 54">
              <a:extLst>
                <a:ext uri="{FF2B5EF4-FFF2-40B4-BE49-F238E27FC236}">
                  <a16:creationId xmlns:a16="http://schemas.microsoft.com/office/drawing/2014/main" id="{DD09F322-722B-41C1-A121-AA121D9268A4}"/>
                </a:ext>
              </a:extLst>
            </p:cNvPr>
            <p:cNvGrpSpPr/>
            <p:nvPr/>
          </p:nvGrpSpPr>
          <p:grpSpPr>
            <a:xfrm>
              <a:off x="1563446" y="4399680"/>
              <a:ext cx="4277601" cy="369332"/>
              <a:chOff x="1563446" y="4399680"/>
              <a:chExt cx="4277601" cy="369332"/>
            </a:xfrm>
          </p:grpSpPr>
          <p:sp>
            <p:nvSpPr>
              <p:cNvPr id="5" name="TextBox 4">
                <a:extLst>
                  <a:ext uri="{FF2B5EF4-FFF2-40B4-BE49-F238E27FC236}">
                    <a16:creationId xmlns:a16="http://schemas.microsoft.com/office/drawing/2014/main" id="{D4C4D28C-30BB-4AE7-A47A-60D7E054F301}"/>
                  </a:ext>
                </a:extLst>
              </p:cNvPr>
              <p:cNvSpPr txBox="1"/>
              <p:nvPr/>
            </p:nvSpPr>
            <p:spPr bwMode="auto">
              <a:xfrm>
                <a:off x="1563446" y="439968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9" name="TextBox 38">
                <a:extLst>
                  <a:ext uri="{FF2B5EF4-FFF2-40B4-BE49-F238E27FC236}">
                    <a16:creationId xmlns:a16="http://schemas.microsoft.com/office/drawing/2014/main" id="{E4A95DB5-89CE-437D-881E-BD144EBC04F3}"/>
                  </a:ext>
                </a:extLst>
              </p:cNvPr>
              <p:cNvSpPr txBox="1"/>
              <p:nvPr/>
            </p:nvSpPr>
            <p:spPr bwMode="auto">
              <a:xfrm>
                <a:off x="3063675"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40" name="TextBox 39">
                <a:extLst>
                  <a:ext uri="{FF2B5EF4-FFF2-40B4-BE49-F238E27FC236}">
                    <a16:creationId xmlns:a16="http://schemas.microsoft.com/office/drawing/2014/main" id="{A3FD5AC0-E464-4788-9477-832198C035EE}"/>
                  </a:ext>
                </a:extLst>
              </p:cNvPr>
              <p:cNvSpPr txBox="1"/>
              <p:nvPr/>
            </p:nvSpPr>
            <p:spPr bwMode="auto">
              <a:xfrm>
                <a:off x="3845049"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41" name="TextBox 40">
                <a:extLst>
                  <a:ext uri="{FF2B5EF4-FFF2-40B4-BE49-F238E27FC236}">
                    <a16:creationId xmlns:a16="http://schemas.microsoft.com/office/drawing/2014/main" id="{0C8EA88A-2443-408B-804F-98E6B86EAA18}"/>
                  </a:ext>
                </a:extLst>
              </p:cNvPr>
              <p:cNvSpPr txBox="1"/>
              <p:nvPr/>
            </p:nvSpPr>
            <p:spPr bwMode="auto">
              <a:xfrm>
                <a:off x="4635697"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2" name="TextBox 41">
                <a:extLst>
                  <a:ext uri="{FF2B5EF4-FFF2-40B4-BE49-F238E27FC236}">
                    <a16:creationId xmlns:a16="http://schemas.microsoft.com/office/drawing/2014/main" id="{B3B19857-1AC4-405B-8D45-227A8E5F0A85}"/>
                  </a:ext>
                </a:extLst>
              </p:cNvPr>
              <p:cNvSpPr txBox="1"/>
              <p:nvPr/>
            </p:nvSpPr>
            <p:spPr bwMode="auto">
              <a:xfrm>
                <a:off x="5422343"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56" name="TextBox 55">
                <a:extLst>
                  <a:ext uri="{FF2B5EF4-FFF2-40B4-BE49-F238E27FC236}">
                    <a16:creationId xmlns:a16="http://schemas.microsoft.com/office/drawing/2014/main" id="{D7E8224D-F6C5-420F-9147-016F58E4BEEE}"/>
                  </a:ext>
                </a:extLst>
              </p:cNvPr>
              <p:cNvSpPr txBox="1"/>
              <p:nvPr/>
            </p:nvSpPr>
            <p:spPr bwMode="auto">
              <a:xfrm>
                <a:off x="2330362" y="439968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grpSp>
      </p:grpSp>
      <p:sp>
        <p:nvSpPr>
          <p:cNvPr id="58" name="Freeform: Shape 57">
            <a:extLst>
              <a:ext uri="{FF2B5EF4-FFF2-40B4-BE49-F238E27FC236}">
                <a16:creationId xmlns:a16="http://schemas.microsoft.com/office/drawing/2014/main" id="{7CF4E050-8476-4865-AD99-8173B36D1BEC}"/>
              </a:ext>
            </a:extLst>
          </p:cNvPr>
          <p:cNvSpPr/>
          <p:nvPr/>
        </p:nvSpPr>
        <p:spPr bwMode="auto">
          <a:xfrm>
            <a:off x="1696253" y="3198104"/>
            <a:ext cx="1488440" cy="1159748"/>
          </a:xfrm>
          <a:custGeom>
            <a:avLst/>
            <a:gdLst>
              <a:gd name="connsiteX0" fmla="*/ 1488440 w 1488440"/>
              <a:gd name="connsiteY0" fmla="*/ 1178560 h 1178560"/>
              <a:gd name="connsiteX1" fmla="*/ 1046480 w 1488440"/>
              <a:gd name="connsiteY1" fmla="*/ 1178560 h 1178560"/>
              <a:gd name="connsiteX2" fmla="*/ 1046480 w 1488440"/>
              <a:gd name="connsiteY2" fmla="*/ 0 h 1178560"/>
              <a:gd name="connsiteX3" fmla="*/ 0 w 1488440"/>
              <a:gd name="connsiteY3" fmla="*/ 0 h 1178560"/>
            </a:gdLst>
            <a:ahLst/>
            <a:cxnLst>
              <a:cxn ang="0">
                <a:pos x="connsiteX0" y="connsiteY0"/>
              </a:cxn>
              <a:cxn ang="0">
                <a:pos x="connsiteX1" y="connsiteY1"/>
              </a:cxn>
              <a:cxn ang="0">
                <a:pos x="connsiteX2" y="connsiteY2"/>
              </a:cxn>
              <a:cxn ang="0">
                <a:pos x="connsiteX3" y="connsiteY3"/>
              </a:cxn>
            </a:cxnLst>
            <a:rect l="l" t="t" r="r" b="b"/>
            <a:pathLst>
              <a:path w="1488440" h="1178560">
                <a:moveTo>
                  <a:pt x="1488440" y="1178560"/>
                </a:moveTo>
                <a:lnTo>
                  <a:pt x="1046480" y="1178560"/>
                </a:lnTo>
                <a:lnTo>
                  <a:pt x="1046480" y="0"/>
                </a:lnTo>
                <a:lnTo>
                  <a:pt x="0" y="0"/>
                </a:lnTo>
              </a:path>
            </a:pathLst>
          </a:custGeom>
          <a:noFill/>
          <a:ln w="28575">
            <a:solidFill>
              <a:schemeClr val="accent1"/>
            </a:solidFill>
            <a:prstDash val="sysDot"/>
            <a:miter lim="800000"/>
            <a:headEnd/>
            <a:tailEnd/>
          </a:ln>
        </p:spPr>
        <p:txBody>
          <a:bodyPr rtlCol="0" anchor="ctr"/>
          <a:lstStyle/>
          <a:p>
            <a:pPr algn="ctr"/>
            <a:endParaRPr lang="en-US"/>
          </a:p>
        </p:txBody>
      </p:sp>
      <p:sp>
        <p:nvSpPr>
          <p:cNvPr id="59" name="Freeform: Shape 58">
            <a:extLst>
              <a:ext uri="{FF2B5EF4-FFF2-40B4-BE49-F238E27FC236}">
                <a16:creationId xmlns:a16="http://schemas.microsoft.com/office/drawing/2014/main" id="{A9B7C9AA-0F86-43F1-9C34-00F6FB6AF71F}"/>
              </a:ext>
            </a:extLst>
          </p:cNvPr>
          <p:cNvSpPr/>
          <p:nvPr/>
        </p:nvSpPr>
        <p:spPr bwMode="auto">
          <a:xfrm>
            <a:off x="1696252" y="3189452"/>
            <a:ext cx="1630297" cy="2311400"/>
          </a:xfrm>
          <a:custGeom>
            <a:avLst/>
            <a:gdLst>
              <a:gd name="connsiteX0" fmla="*/ 1605280 w 1605280"/>
              <a:gd name="connsiteY0" fmla="*/ 2311400 h 2311400"/>
              <a:gd name="connsiteX1" fmla="*/ 1605280 w 1605280"/>
              <a:gd name="connsiteY1" fmla="*/ 1386840 h 2311400"/>
              <a:gd name="connsiteX2" fmla="*/ 1315720 w 1605280"/>
              <a:gd name="connsiteY2" fmla="*/ 1386840 h 2311400"/>
              <a:gd name="connsiteX3" fmla="*/ 1315720 w 1605280"/>
              <a:gd name="connsiteY3" fmla="*/ 467360 h 2311400"/>
              <a:gd name="connsiteX4" fmla="*/ 152400 w 1605280"/>
              <a:gd name="connsiteY4" fmla="*/ 467360 h 2311400"/>
              <a:gd name="connsiteX5" fmla="*/ 152400 w 1605280"/>
              <a:gd name="connsiteY5" fmla="*/ 0 h 2311400"/>
              <a:gd name="connsiteX6" fmla="*/ 0 w 1605280"/>
              <a:gd name="connsiteY6" fmla="*/ 0 h 231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5280" h="2311400">
                <a:moveTo>
                  <a:pt x="1605280" y="2311400"/>
                </a:moveTo>
                <a:lnTo>
                  <a:pt x="1605280" y="1386840"/>
                </a:lnTo>
                <a:lnTo>
                  <a:pt x="1315720" y="1386840"/>
                </a:lnTo>
                <a:lnTo>
                  <a:pt x="1315720" y="467360"/>
                </a:lnTo>
                <a:lnTo>
                  <a:pt x="152400" y="467360"/>
                </a:lnTo>
                <a:lnTo>
                  <a:pt x="152400"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60" name="Freeform: Shape 59">
            <a:extLst>
              <a:ext uri="{FF2B5EF4-FFF2-40B4-BE49-F238E27FC236}">
                <a16:creationId xmlns:a16="http://schemas.microsoft.com/office/drawing/2014/main" id="{D90E3BF7-0F86-44CA-B792-3F9E22979AA6}"/>
              </a:ext>
            </a:extLst>
          </p:cNvPr>
          <p:cNvSpPr/>
          <p:nvPr/>
        </p:nvSpPr>
        <p:spPr bwMode="auto">
          <a:xfrm>
            <a:off x="1701333" y="3189452"/>
            <a:ext cx="2895600" cy="2321560"/>
          </a:xfrm>
          <a:custGeom>
            <a:avLst/>
            <a:gdLst>
              <a:gd name="connsiteX0" fmla="*/ 2895600 w 2895600"/>
              <a:gd name="connsiteY0" fmla="*/ 2321560 h 2321560"/>
              <a:gd name="connsiteX1" fmla="*/ 2895600 w 2895600"/>
              <a:gd name="connsiteY1" fmla="*/ 1930400 h 2321560"/>
              <a:gd name="connsiteX2" fmla="*/ 1889760 w 2895600"/>
              <a:gd name="connsiteY2" fmla="*/ 1930400 h 2321560"/>
              <a:gd name="connsiteX3" fmla="*/ 1889760 w 2895600"/>
              <a:gd name="connsiteY3" fmla="*/ 1737360 h 2321560"/>
              <a:gd name="connsiteX4" fmla="*/ 1651000 w 2895600"/>
              <a:gd name="connsiteY4" fmla="*/ 1737360 h 2321560"/>
              <a:gd name="connsiteX5" fmla="*/ 1651000 w 2895600"/>
              <a:gd name="connsiteY5" fmla="*/ 1544320 h 2321560"/>
              <a:gd name="connsiteX6" fmla="*/ 1417320 w 2895600"/>
              <a:gd name="connsiteY6" fmla="*/ 1544320 h 2321560"/>
              <a:gd name="connsiteX7" fmla="*/ 1417320 w 2895600"/>
              <a:gd name="connsiteY7" fmla="*/ 1391920 h 2321560"/>
              <a:gd name="connsiteX8" fmla="*/ 1188720 w 2895600"/>
              <a:gd name="connsiteY8" fmla="*/ 1391920 h 2321560"/>
              <a:gd name="connsiteX9" fmla="*/ 1188720 w 2895600"/>
              <a:gd name="connsiteY9" fmla="*/ 1270000 h 2321560"/>
              <a:gd name="connsiteX10" fmla="*/ 1031240 w 2895600"/>
              <a:gd name="connsiteY10" fmla="*/ 1270000 h 2321560"/>
              <a:gd name="connsiteX11" fmla="*/ 1031240 w 2895600"/>
              <a:gd name="connsiteY11" fmla="*/ 1137920 h 2321560"/>
              <a:gd name="connsiteX12" fmla="*/ 965200 w 2895600"/>
              <a:gd name="connsiteY12" fmla="*/ 1143000 h 2321560"/>
              <a:gd name="connsiteX13" fmla="*/ 965200 w 2895600"/>
              <a:gd name="connsiteY13" fmla="*/ 1143000 h 2321560"/>
              <a:gd name="connsiteX14" fmla="*/ 965200 w 2895600"/>
              <a:gd name="connsiteY14" fmla="*/ 1021080 h 2321560"/>
              <a:gd name="connsiteX15" fmla="*/ 944880 w 2895600"/>
              <a:gd name="connsiteY15" fmla="*/ 1021080 h 2321560"/>
              <a:gd name="connsiteX16" fmla="*/ 944880 w 2895600"/>
              <a:gd name="connsiteY16" fmla="*/ 914400 h 2321560"/>
              <a:gd name="connsiteX17" fmla="*/ 767080 w 2895600"/>
              <a:gd name="connsiteY17" fmla="*/ 914400 h 2321560"/>
              <a:gd name="connsiteX18" fmla="*/ 767080 w 2895600"/>
              <a:gd name="connsiteY18" fmla="*/ 807720 h 2321560"/>
              <a:gd name="connsiteX19" fmla="*/ 548640 w 2895600"/>
              <a:gd name="connsiteY19" fmla="*/ 807720 h 2321560"/>
              <a:gd name="connsiteX20" fmla="*/ 548640 w 2895600"/>
              <a:gd name="connsiteY20" fmla="*/ 675640 h 2321560"/>
              <a:gd name="connsiteX21" fmla="*/ 431800 w 2895600"/>
              <a:gd name="connsiteY21" fmla="*/ 675640 h 2321560"/>
              <a:gd name="connsiteX22" fmla="*/ 431800 w 2895600"/>
              <a:gd name="connsiteY22" fmla="*/ 574040 h 2321560"/>
              <a:gd name="connsiteX23" fmla="*/ 406400 w 2895600"/>
              <a:gd name="connsiteY23" fmla="*/ 574040 h 2321560"/>
              <a:gd name="connsiteX24" fmla="*/ 406400 w 2895600"/>
              <a:gd name="connsiteY24" fmla="*/ 370840 h 2321560"/>
              <a:gd name="connsiteX25" fmla="*/ 406400 w 2895600"/>
              <a:gd name="connsiteY25" fmla="*/ 370840 h 2321560"/>
              <a:gd name="connsiteX26" fmla="*/ 309880 w 2895600"/>
              <a:gd name="connsiteY26" fmla="*/ 370840 h 2321560"/>
              <a:gd name="connsiteX27" fmla="*/ 299720 w 2895600"/>
              <a:gd name="connsiteY27" fmla="*/ 325120 h 2321560"/>
              <a:gd name="connsiteX28" fmla="*/ 299720 w 2895600"/>
              <a:gd name="connsiteY28" fmla="*/ 116840 h 2321560"/>
              <a:gd name="connsiteX29" fmla="*/ 243840 w 2895600"/>
              <a:gd name="connsiteY29" fmla="*/ 116840 h 2321560"/>
              <a:gd name="connsiteX30" fmla="*/ 264160 w 2895600"/>
              <a:gd name="connsiteY30" fmla="*/ 116840 h 2321560"/>
              <a:gd name="connsiteX31" fmla="*/ 264160 w 2895600"/>
              <a:gd name="connsiteY31" fmla="*/ 0 h 2321560"/>
              <a:gd name="connsiteX32" fmla="*/ 0 w 2895600"/>
              <a:gd name="connsiteY32" fmla="*/ 0 h 2321560"/>
              <a:gd name="connsiteX0" fmla="*/ 2895600 w 2895600"/>
              <a:gd name="connsiteY0" fmla="*/ 2321560 h 2321560"/>
              <a:gd name="connsiteX1" fmla="*/ 2895600 w 2895600"/>
              <a:gd name="connsiteY1" fmla="*/ 1930400 h 2321560"/>
              <a:gd name="connsiteX2" fmla="*/ 1889760 w 2895600"/>
              <a:gd name="connsiteY2" fmla="*/ 1930400 h 2321560"/>
              <a:gd name="connsiteX3" fmla="*/ 1889760 w 2895600"/>
              <a:gd name="connsiteY3" fmla="*/ 1737360 h 2321560"/>
              <a:gd name="connsiteX4" fmla="*/ 1651000 w 2895600"/>
              <a:gd name="connsiteY4" fmla="*/ 1737360 h 2321560"/>
              <a:gd name="connsiteX5" fmla="*/ 1651000 w 2895600"/>
              <a:gd name="connsiteY5" fmla="*/ 1544320 h 2321560"/>
              <a:gd name="connsiteX6" fmla="*/ 1417320 w 2895600"/>
              <a:gd name="connsiteY6" fmla="*/ 1544320 h 2321560"/>
              <a:gd name="connsiteX7" fmla="*/ 1417320 w 2895600"/>
              <a:gd name="connsiteY7" fmla="*/ 1391920 h 2321560"/>
              <a:gd name="connsiteX8" fmla="*/ 1188720 w 2895600"/>
              <a:gd name="connsiteY8" fmla="*/ 1391920 h 2321560"/>
              <a:gd name="connsiteX9" fmla="*/ 1188720 w 2895600"/>
              <a:gd name="connsiteY9" fmla="*/ 1270000 h 2321560"/>
              <a:gd name="connsiteX10" fmla="*/ 1031240 w 2895600"/>
              <a:gd name="connsiteY10" fmla="*/ 1270000 h 2321560"/>
              <a:gd name="connsiteX11" fmla="*/ 1031240 w 2895600"/>
              <a:gd name="connsiteY11" fmla="*/ 1137920 h 2321560"/>
              <a:gd name="connsiteX12" fmla="*/ 965200 w 2895600"/>
              <a:gd name="connsiteY12" fmla="*/ 1143000 h 2321560"/>
              <a:gd name="connsiteX13" fmla="*/ 965200 w 2895600"/>
              <a:gd name="connsiteY13" fmla="*/ 1143000 h 2321560"/>
              <a:gd name="connsiteX14" fmla="*/ 965200 w 2895600"/>
              <a:gd name="connsiteY14" fmla="*/ 1021080 h 2321560"/>
              <a:gd name="connsiteX15" fmla="*/ 944880 w 2895600"/>
              <a:gd name="connsiteY15" fmla="*/ 1021080 h 2321560"/>
              <a:gd name="connsiteX16" fmla="*/ 944880 w 2895600"/>
              <a:gd name="connsiteY16" fmla="*/ 914400 h 2321560"/>
              <a:gd name="connsiteX17" fmla="*/ 767080 w 2895600"/>
              <a:gd name="connsiteY17" fmla="*/ 914400 h 2321560"/>
              <a:gd name="connsiteX18" fmla="*/ 767080 w 2895600"/>
              <a:gd name="connsiteY18" fmla="*/ 807720 h 2321560"/>
              <a:gd name="connsiteX19" fmla="*/ 548640 w 2895600"/>
              <a:gd name="connsiteY19" fmla="*/ 807720 h 2321560"/>
              <a:gd name="connsiteX20" fmla="*/ 548640 w 2895600"/>
              <a:gd name="connsiteY20" fmla="*/ 675640 h 2321560"/>
              <a:gd name="connsiteX21" fmla="*/ 431800 w 2895600"/>
              <a:gd name="connsiteY21" fmla="*/ 675640 h 2321560"/>
              <a:gd name="connsiteX22" fmla="*/ 431800 w 2895600"/>
              <a:gd name="connsiteY22" fmla="*/ 574040 h 2321560"/>
              <a:gd name="connsiteX23" fmla="*/ 406400 w 2895600"/>
              <a:gd name="connsiteY23" fmla="*/ 574040 h 2321560"/>
              <a:gd name="connsiteX24" fmla="*/ 406400 w 2895600"/>
              <a:gd name="connsiteY24" fmla="*/ 370840 h 2321560"/>
              <a:gd name="connsiteX25" fmla="*/ 406400 w 2895600"/>
              <a:gd name="connsiteY25" fmla="*/ 370840 h 2321560"/>
              <a:gd name="connsiteX26" fmla="*/ 299720 w 2895600"/>
              <a:gd name="connsiteY26" fmla="*/ 325120 h 2321560"/>
              <a:gd name="connsiteX27" fmla="*/ 299720 w 2895600"/>
              <a:gd name="connsiteY27" fmla="*/ 116840 h 2321560"/>
              <a:gd name="connsiteX28" fmla="*/ 243840 w 2895600"/>
              <a:gd name="connsiteY28" fmla="*/ 116840 h 2321560"/>
              <a:gd name="connsiteX29" fmla="*/ 264160 w 2895600"/>
              <a:gd name="connsiteY29" fmla="*/ 116840 h 2321560"/>
              <a:gd name="connsiteX30" fmla="*/ 264160 w 2895600"/>
              <a:gd name="connsiteY30" fmla="*/ 0 h 2321560"/>
              <a:gd name="connsiteX31" fmla="*/ 0 w 2895600"/>
              <a:gd name="connsiteY31" fmla="*/ 0 h 2321560"/>
              <a:gd name="connsiteX0" fmla="*/ 2895600 w 2895600"/>
              <a:gd name="connsiteY0" fmla="*/ 2321560 h 2321560"/>
              <a:gd name="connsiteX1" fmla="*/ 2895600 w 2895600"/>
              <a:gd name="connsiteY1" fmla="*/ 1930400 h 2321560"/>
              <a:gd name="connsiteX2" fmla="*/ 1889760 w 2895600"/>
              <a:gd name="connsiteY2" fmla="*/ 1930400 h 2321560"/>
              <a:gd name="connsiteX3" fmla="*/ 1889760 w 2895600"/>
              <a:gd name="connsiteY3" fmla="*/ 1737360 h 2321560"/>
              <a:gd name="connsiteX4" fmla="*/ 1651000 w 2895600"/>
              <a:gd name="connsiteY4" fmla="*/ 1737360 h 2321560"/>
              <a:gd name="connsiteX5" fmla="*/ 1651000 w 2895600"/>
              <a:gd name="connsiteY5" fmla="*/ 1544320 h 2321560"/>
              <a:gd name="connsiteX6" fmla="*/ 1417320 w 2895600"/>
              <a:gd name="connsiteY6" fmla="*/ 1544320 h 2321560"/>
              <a:gd name="connsiteX7" fmla="*/ 1417320 w 2895600"/>
              <a:gd name="connsiteY7" fmla="*/ 1391920 h 2321560"/>
              <a:gd name="connsiteX8" fmla="*/ 1188720 w 2895600"/>
              <a:gd name="connsiteY8" fmla="*/ 1391920 h 2321560"/>
              <a:gd name="connsiteX9" fmla="*/ 1188720 w 2895600"/>
              <a:gd name="connsiteY9" fmla="*/ 1270000 h 2321560"/>
              <a:gd name="connsiteX10" fmla="*/ 1031240 w 2895600"/>
              <a:gd name="connsiteY10" fmla="*/ 1270000 h 2321560"/>
              <a:gd name="connsiteX11" fmla="*/ 1031240 w 2895600"/>
              <a:gd name="connsiteY11" fmla="*/ 1137920 h 2321560"/>
              <a:gd name="connsiteX12" fmla="*/ 965200 w 2895600"/>
              <a:gd name="connsiteY12" fmla="*/ 1143000 h 2321560"/>
              <a:gd name="connsiteX13" fmla="*/ 965200 w 2895600"/>
              <a:gd name="connsiteY13" fmla="*/ 1143000 h 2321560"/>
              <a:gd name="connsiteX14" fmla="*/ 965200 w 2895600"/>
              <a:gd name="connsiteY14" fmla="*/ 1021080 h 2321560"/>
              <a:gd name="connsiteX15" fmla="*/ 944880 w 2895600"/>
              <a:gd name="connsiteY15" fmla="*/ 1021080 h 2321560"/>
              <a:gd name="connsiteX16" fmla="*/ 944880 w 2895600"/>
              <a:gd name="connsiteY16" fmla="*/ 914400 h 2321560"/>
              <a:gd name="connsiteX17" fmla="*/ 767080 w 2895600"/>
              <a:gd name="connsiteY17" fmla="*/ 914400 h 2321560"/>
              <a:gd name="connsiteX18" fmla="*/ 767080 w 2895600"/>
              <a:gd name="connsiteY18" fmla="*/ 807720 h 2321560"/>
              <a:gd name="connsiteX19" fmla="*/ 548640 w 2895600"/>
              <a:gd name="connsiteY19" fmla="*/ 807720 h 2321560"/>
              <a:gd name="connsiteX20" fmla="*/ 548640 w 2895600"/>
              <a:gd name="connsiteY20" fmla="*/ 675640 h 2321560"/>
              <a:gd name="connsiteX21" fmla="*/ 431800 w 2895600"/>
              <a:gd name="connsiteY21" fmla="*/ 675640 h 2321560"/>
              <a:gd name="connsiteX22" fmla="*/ 431800 w 2895600"/>
              <a:gd name="connsiteY22" fmla="*/ 574040 h 2321560"/>
              <a:gd name="connsiteX23" fmla="*/ 406400 w 2895600"/>
              <a:gd name="connsiteY23" fmla="*/ 574040 h 2321560"/>
              <a:gd name="connsiteX24" fmla="*/ 406400 w 2895600"/>
              <a:gd name="connsiteY24" fmla="*/ 370840 h 2321560"/>
              <a:gd name="connsiteX25" fmla="*/ 406400 w 2895600"/>
              <a:gd name="connsiteY25" fmla="*/ 341206 h 2321560"/>
              <a:gd name="connsiteX26" fmla="*/ 299720 w 2895600"/>
              <a:gd name="connsiteY26" fmla="*/ 325120 h 2321560"/>
              <a:gd name="connsiteX27" fmla="*/ 299720 w 2895600"/>
              <a:gd name="connsiteY27" fmla="*/ 116840 h 2321560"/>
              <a:gd name="connsiteX28" fmla="*/ 243840 w 2895600"/>
              <a:gd name="connsiteY28" fmla="*/ 116840 h 2321560"/>
              <a:gd name="connsiteX29" fmla="*/ 264160 w 2895600"/>
              <a:gd name="connsiteY29" fmla="*/ 116840 h 2321560"/>
              <a:gd name="connsiteX30" fmla="*/ 264160 w 2895600"/>
              <a:gd name="connsiteY30" fmla="*/ 0 h 2321560"/>
              <a:gd name="connsiteX31" fmla="*/ 0 w 2895600"/>
              <a:gd name="connsiteY31" fmla="*/ 0 h 2321560"/>
              <a:gd name="connsiteX0" fmla="*/ 2895600 w 2895600"/>
              <a:gd name="connsiteY0" fmla="*/ 2321560 h 2321560"/>
              <a:gd name="connsiteX1" fmla="*/ 2895600 w 2895600"/>
              <a:gd name="connsiteY1" fmla="*/ 1930400 h 2321560"/>
              <a:gd name="connsiteX2" fmla="*/ 1889760 w 2895600"/>
              <a:gd name="connsiteY2" fmla="*/ 1930400 h 2321560"/>
              <a:gd name="connsiteX3" fmla="*/ 1889760 w 2895600"/>
              <a:gd name="connsiteY3" fmla="*/ 1737360 h 2321560"/>
              <a:gd name="connsiteX4" fmla="*/ 1651000 w 2895600"/>
              <a:gd name="connsiteY4" fmla="*/ 1737360 h 2321560"/>
              <a:gd name="connsiteX5" fmla="*/ 1651000 w 2895600"/>
              <a:gd name="connsiteY5" fmla="*/ 1544320 h 2321560"/>
              <a:gd name="connsiteX6" fmla="*/ 1417320 w 2895600"/>
              <a:gd name="connsiteY6" fmla="*/ 1544320 h 2321560"/>
              <a:gd name="connsiteX7" fmla="*/ 1417320 w 2895600"/>
              <a:gd name="connsiteY7" fmla="*/ 1391920 h 2321560"/>
              <a:gd name="connsiteX8" fmla="*/ 1188720 w 2895600"/>
              <a:gd name="connsiteY8" fmla="*/ 1391920 h 2321560"/>
              <a:gd name="connsiteX9" fmla="*/ 1188720 w 2895600"/>
              <a:gd name="connsiteY9" fmla="*/ 1270000 h 2321560"/>
              <a:gd name="connsiteX10" fmla="*/ 1031240 w 2895600"/>
              <a:gd name="connsiteY10" fmla="*/ 1270000 h 2321560"/>
              <a:gd name="connsiteX11" fmla="*/ 1031240 w 2895600"/>
              <a:gd name="connsiteY11" fmla="*/ 1137920 h 2321560"/>
              <a:gd name="connsiteX12" fmla="*/ 965200 w 2895600"/>
              <a:gd name="connsiteY12" fmla="*/ 1143000 h 2321560"/>
              <a:gd name="connsiteX13" fmla="*/ 965200 w 2895600"/>
              <a:gd name="connsiteY13" fmla="*/ 1143000 h 2321560"/>
              <a:gd name="connsiteX14" fmla="*/ 965200 w 2895600"/>
              <a:gd name="connsiteY14" fmla="*/ 1021080 h 2321560"/>
              <a:gd name="connsiteX15" fmla="*/ 944880 w 2895600"/>
              <a:gd name="connsiteY15" fmla="*/ 1021080 h 2321560"/>
              <a:gd name="connsiteX16" fmla="*/ 944880 w 2895600"/>
              <a:gd name="connsiteY16" fmla="*/ 914400 h 2321560"/>
              <a:gd name="connsiteX17" fmla="*/ 767080 w 2895600"/>
              <a:gd name="connsiteY17" fmla="*/ 914400 h 2321560"/>
              <a:gd name="connsiteX18" fmla="*/ 767080 w 2895600"/>
              <a:gd name="connsiteY18" fmla="*/ 807720 h 2321560"/>
              <a:gd name="connsiteX19" fmla="*/ 548640 w 2895600"/>
              <a:gd name="connsiteY19" fmla="*/ 807720 h 2321560"/>
              <a:gd name="connsiteX20" fmla="*/ 548640 w 2895600"/>
              <a:gd name="connsiteY20" fmla="*/ 675640 h 2321560"/>
              <a:gd name="connsiteX21" fmla="*/ 431800 w 2895600"/>
              <a:gd name="connsiteY21" fmla="*/ 675640 h 2321560"/>
              <a:gd name="connsiteX22" fmla="*/ 431800 w 2895600"/>
              <a:gd name="connsiteY22" fmla="*/ 574040 h 2321560"/>
              <a:gd name="connsiteX23" fmla="*/ 406400 w 2895600"/>
              <a:gd name="connsiteY23" fmla="*/ 574040 h 2321560"/>
              <a:gd name="connsiteX24" fmla="*/ 406400 w 2895600"/>
              <a:gd name="connsiteY24" fmla="*/ 370840 h 2321560"/>
              <a:gd name="connsiteX25" fmla="*/ 406400 w 2895600"/>
              <a:gd name="connsiteY25" fmla="*/ 341206 h 2321560"/>
              <a:gd name="connsiteX26" fmla="*/ 297604 w 2895600"/>
              <a:gd name="connsiteY26" fmla="*/ 342053 h 2321560"/>
              <a:gd name="connsiteX27" fmla="*/ 299720 w 2895600"/>
              <a:gd name="connsiteY27" fmla="*/ 116840 h 2321560"/>
              <a:gd name="connsiteX28" fmla="*/ 243840 w 2895600"/>
              <a:gd name="connsiteY28" fmla="*/ 116840 h 2321560"/>
              <a:gd name="connsiteX29" fmla="*/ 264160 w 2895600"/>
              <a:gd name="connsiteY29" fmla="*/ 116840 h 2321560"/>
              <a:gd name="connsiteX30" fmla="*/ 264160 w 2895600"/>
              <a:gd name="connsiteY30" fmla="*/ 0 h 2321560"/>
              <a:gd name="connsiteX31" fmla="*/ 0 w 2895600"/>
              <a:gd name="connsiteY31" fmla="*/ 0 h 2321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895600" h="2321560">
                <a:moveTo>
                  <a:pt x="2895600" y="2321560"/>
                </a:moveTo>
                <a:lnTo>
                  <a:pt x="2895600" y="1930400"/>
                </a:lnTo>
                <a:lnTo>
                  <a:pt x="1889760" y="1930400"/>
                </a:lnTo>
                <a:lnTo>
                  <a:pt x="1889760" y="1737360"/>
                </a:lnTo>
                <a:lnTo>
                  <a:pt x="1651000" y="1737360"/>
                </a:lnTo>
                <a:lnTo>
                  <a:pt x="1651000" y="1544320"/>
                </a:lnTo>
                <a:lnTo>
                  <a:pt x="1417320" y="1544320"/>
                </a:lnTo>
                <a:lnTo>
                  <a:pt x="1417320" y="1391920"/>
                </a:lnTo>
                <a:lnTo>
                  <a:pt x="1188720" y="1391920"/>
                </a:lnTo>
                <a:lnTo>
                  <a:pt x="1188720" y="1270000"/>
                </a:lnTo>
                <a:lnTo>
                  <a:pt x="1031240" y="1270000"/>
                </a:lnTo>
                <a:lnTo>
                  <a:pt x="1031240" y="1137920"/>
                </a:lnTo>
                <a:cubicBezTo>
                  <a:pt x="971987" y="1143307"/>
                  <a:pt x="994063" y="1143000"/>
                  <a:pt x="965200" y="1143000"/>
                </a:cubicBezTo>
                <a:lnTo>
                  <a:pt x="965200" y="1143000"/>
                </a:lnTo>
                <a:lnTo>
                  <a:pt x="965200" y="1021080"/>
                </a:lnTo>
                <a:lnTo>
                  <a:pt x="944880" y="1021080"/>
                </a:lnTo>
                <a:lnTo>
                  <a:pt x="944880" y="914400"/>
                </a:lnTo>
                <a:lnTo>
                  <a:pt x="767080" y="914400"/>
                </a:lnTo>
                <a:lnTo>
                  <a:pt x="767080" y="807720"/>
                </a:lnTo>
                <a:lnTo>
                  <a:pt x="548640" y="807720"/>
                </a:lnTo>
                <a:lnTo>
                  <a:pt x="548640" y="675640"/>
                </a:lnTo>
                <a:lnTo>
                  <a:pt x="431800" y="675640"/>
                </a:lnTo>
                <a:lnTo>
                  <a:pt x="431800" y="574040"/>
                </a:lnTo>
                <a:lnTo>
                  <a:pt x="406400" y="574040"/>
                </a:lnTo>
                <a:lnTo>
                  <a:pt x="406400" y="370840"/>
                </a:lnTo>
                <a:lnTo>
                  <a:pt x="406400" y="341206"/>
                </a:lnTo>
                <a:lnTo>
                  <a:pt x="297604" y="342053"/>
                </a:lnTo>
                <a:cubicBezTo>
                  <a:pt x="298309" y="266982"/>
                  <a:pt x="299015" y="191911"/>
                  <a:pt x="299720" y="116840"/>
                </a:cubicBezTo>
                <a:lnTo>
                  <a:pt x="243840" y="116840"/>
                </a:lnTo>
                <a:lnTo>
                  <a:pt x="264160" y="116840"/>
                </a:lnTo>
                <a:lnTo>
                  <a:pt x="264160" y="0"/>
                </a:lnTo>
                <a:lnTo>
                  <a:pt x="0" y="0"/>
                </a:lnTo>
              </a:path>
            </a:pathLst>
          </a:custGeom>
          <a:noFill/>
          <a:ln w="28575">
            <a:solidFill>
              <a:schemeClr val="accent3"/>
            </a:solidFill>
            <a:prstDash val="sysDot"/>
            <a:miter lim="800000"/>
            <a:headEnd/>
            <a:tailEnd/>
          </a:ln>
        </p:spPr>
        <p:txBody>
          <a:bodyPr rtlCol="0" anchor="ctr"/>
          <a:lstStyle/>
          <a:p>
            <a:pPr algn="ctr"/>
            <a:endParaRPr lang="en-US"/>
          </a:p>
        </p:txBody>
      </p:sp>
      <p:sp>
        <p:nvSpPr>
          <p:cNvPr id="61" name="Freeform: Shape 60">
            <a:extLst>
              <a:ext uri="{FF2B5EF4-FFF2-40B4-BE49-F238E27FC236}">
                <a16:creationId xmlns:a16="http://schemas.microsoft.com/office/drawing/2014/main" id="{033C9403-42FA-432F-8548-E7410AFA6824}"/>
              </a:ext>
            </a:extLst>
          </p:cNvPr>
          <p:cNvSpPr/>
          <p:nvPr/>
        </p:nvSpPr>
        <p:spPr bwMode="auto">
          <a:xfrm>
            <a:off x="1688633" y="3197072"/>
            <a:ext cx="3399366" cy="1511300"/>
          </a:xfrm>
          <a:custGeom>
            <a:avLst/>
            <a:gdLst>
              <a:gd name="connsiteX0" fmla="*/ 4102100 w 4102100"/>
              <a:gd name="connsiteY0" fmla="*/ 1511300 h 1511300"/>
              <a:gd name="connsiteX1" fmla="*/ 3306233 w 4102100"/>
              <a:gd name="connsiteY1" fmla="*/ 1511300 h 1511300"/>
              <a:gd name="connsiteX2" fmla="*/ 3306233 w 4102100"/>
              <a:gd name="connsiteY2" fmla="*/ 1295400 h 1511300"/>
              <a:gd name="connsiteX3" fmla="*/ 2891367 w 4102100"/>
              <a:gd name="connsiteY3" fmla="*/ 1295400 h 1511300"/>
              <a:gd name="connsiteX4" fmla="*/ 2891367 w 4102100"/>
              <a:gd name="connsiteY4" fmla="*/ 1143000 h 1511300"/>
              <a:gd name="connsiteX5" fmla="*/ 2802467 w 4102100"/>
              <a:gd name="connsiteY5" fmla="*/ 1143000 h 1511300"/>
              <a:gd name="connsiteX6" fmla="*/ 2802467 w 4102100"/>
              <a:gd name="connsiteY6" fmla="*/ 982133 h 1511300"/>
              <a:gd name="connsiteX7" fmla="*/ 2641600 w 4102100"/>
              <a:gd name="connsiteY7" fmla="*/ 982133 h 1511300"/>
              <a:gd name="connsiteX8" fmla="*/ 2641600 w 4102100"/>
              <a:gd name="connsiteY8" fmla="*/ 867833 h 1511300"/>
              <a:gd name="connsiteX9" fmla="*/ 1587500 w 4102100"/>
              <a:gd name="connsiteY9" fmla="*/ 867833 h 1511300"/>
              <a:gd name="connsiteX10" fmla="*/ 1587500 w 4102100"/>
              <a:gd name="connsiteY10" fmla="*/ 774700 h 1511300"/>
              <a:gd name="connsiteX11" fmla="*/ 1574800 w 4102100"/>
              <a:gd name="connsiteY11" fmla="*/ 774700 h 1511300"/>
              <a:gd name="connsiteX12" fmla="*/ 1574800 w 4102100"/>
              <a:gd name="connsiteY12" fmla="*/ 677333 h 1511300"/>
              <a:gd name="connsiteX13" fmla="*/ 1519767 w 4102100"/>
              <a:gd name="connsiteY13" fmla="*/ 677333 h 1511300"/>
              <a:gd name="connsiteX14" fmla="*/ 1519767 w 4102100"/>
              <a:gd name="connsiteY14" fmla="*/ 601133 h 1511300"/>
              <a:gd name="connsiteX15" fmla="*/ 1265767 w 4102100"/>
              <a:gd name="connsiteY15" fmla="*/ 601133 h 1511300"/>
              <a:gd name="connsiteX16" fmla="*/ 1265767 w 4102100"/>
              <a:gd name="connsiteY16" fmla="*/ 516467 h 1511300"/>
              <a:gd name="connsiteX17" fmla="*/ 1020233 w 4102100"/>
              <a:gd name="connsiteY17" fmla="*/ 516467 h 1511300"/>
              <a:gd name="connsiteX18" fmla="*/ 1020233 w 4102100"/>
              <a:gd name="connsiteY18" fmla="*/ 406400 h 1511300"/>
              <a:gd name="connsiteX19" fmla="*/ 944033 w 4102100"/>
              <a:gd name="connsiteY19" fmla="*/ 406400 h 1511300"/>
              <a:gd name="connsiteX20" fmla="*/ 944033 w 4102100"/>
              <a:gd name="connsiteY20" fmla="*/ 325967 h 1511300"/>
              <a:gd name="connsiteX21" fmla="*/ 770467 w 4102100"/>
              <a:gd name="connsiteY21" fmla="*/ 325967 h 1511300"/>
              <a:gd name="connsiteX22" fmla="*/ 770467 w 4102100"/>
              <a:gd name="connsiteY22" fmla="*/ 241300 h 1511300"/>
              <a:gd name="connsiteX23" fmla="*/ 427567 w 4102100"/>
              <a:gd name="connsiteY23" fmla="*/ 241300 h 1511300"/>
              <a:gd name="connsiteX24" fmla="*/ 427567 w 4102100"/>
              <a:gd name="connsiteY24" fmla="*/ 177800 h 1511300"/>
              <a:gd name="connsiteX25" fmla="*/ 372533 w 4102100"/>
              <a:gd name="connsiteY25" fmla="*/ 177800 h 1511300"/>
              <a:gd name="connsiteX26" fmla="*/ 372533 w 4102100"/>
              <a:gd name="connsiteY26" fmla="*/ 88900 h 1511300"/>
              <a:gd name="connsiteX27" fmla="*/ 292100 w 4102100"/>
              <a:gd name="connsiteY27" fmla="*/ 88900 h 1511300"/>
              <a:gd name="connsiteX28" fmla="*/ 292100 w 4102100"/>
              <a:gd name="connsiteY28" fmla="*/ 0 h 1511300"/>
              <a:gd name="connsiteX29" fmla="*/ 0 w 4102100"/>
              <a:gd name="connsiteY29" fmla="*/ 0 h 1511300"/>
              <a:gd name="connsiteX0" fmla="*/ 3420533 w 3420533"/>
              <a:gd name="connsiteY0" fmla="*/ 1524000 h 1524000"/>
              <a:gd name="connsiteX1" fmla="*/ 3306233 w 3420533"/>
              <a:gd name="connsiteY1" fmla="*/ 1511300 h 1524000"/>
              <a:gd name="connsiteX2" fmla="*/ 3306233 w 3420533"/>
              <a:gd name="connsiteY2" fmla="*/ 1295400 h 1524000"/>
              <a:gd name="connsiteX3" fmla="*/ 2891367 w 3420533"/>
              <a:gd name="connsiteY3" fmla="*/ 1295400 h 1524000"/>
              <a:gd name="connsiteX4" fmla="*/ 2891367 w 3420533"/>
              <a:gd name="connsiteY4" fmla="*/ 1143000 h 1524000"/>
              <a:gd name="connsiteX5" fmla="*/ 2802467 w 3420533"/>
              <a:gd name="connsiteY5" fmla="*/ 1143000 h 1524000"/>
              <a:gd name="connsiteX6" fmla="*/ 2802467 w 3420533"/>
              <a:gd name="connsiteY6" fmla="*/ 982133 h 1524000"/>
              <a:gd name="connsiteX7" fmla="*/ 2641600 w 3420533"/>
              <a:gd name="connsiteY7" fmla="*/ 982133 h 1524000"/>
              <a:gd name="connsiteX8" fmla="*/ 2641600 w 3420533"/>
              <a:gd name="connsiteY8" fmla="*/ 867833 h 1524000"/>
              <a:gd name="connsiteX9" fmla="*/ 1587500 w 3420533"/>
              <a:gd name="connsiteY9" fmla="*/ 867833 h 1524000"/>
              <a:gd name="connsiteX10" fmla="*/ 1587500 w 3420533"/>
              <a:gd name="connsiteY10" fmla="*/ 774700 h 1524000"/>
              <a:gd name="connsiteX11" fmla="*/ 1574800 w 3420533"/>
              <a:gd name="connsiteY11" fmla="*/ 774700 h 1524000"/>
              <a:gd name="connsiteX12" fmla="*/ 1574800 w 3420533"/>
              <a:gd name="connsiteY12" fmla="*/ 677333 h 1524000"/>
              <a:gd name="connsiteX13" fmla="*/ 1519767 w 3420533"/>
              <a:gd name="connsiteY13" fmla="*/ 677333 h 1524000"/>
              <a:gd name="connsiteX14" fmla="*/ 1519767 w 3420533"/>
              <a:gd name="connsiteY14" fmla="*/ 601133 h 1524000"/>
              <a:gd name="connsiteX15" fmla="*/ 1265767 w 3420533"/>
              <a:gd name="connsiteY15" fmla="*/ 601133 h 1524000"/>
              <a:gd name="connsiteX16" fmla="*/ 1265767 w 3420533"/>
              <a:gd name="connsiteY16" fmla="*/ 516467 h 1524000"/>
              <a:gd name="connsiteX17" fmla="*/ 1020233 w 3420533"/>
              <a:gd name="connsiteY17" fmla="*/ 516467 h 1524000"/>
              <a:gd name="connsiteX18" fmla="*/ 1020233 w 3420533"/>
              <a:gd name="connsiteY18" fmla="*/ 406400 h 1524000"/>
              <a:gd name="connsiteX19" fmla="*/ 944033 w 3420533"/>
              <a:gd name="connsiteY19" fmla="*/ 406400 h 1524000"/>
              <a:gd name="connsiteX20" fmla="*/ 944033 w 3420533"/>
              <a:gd name="connsiteY20" fmla="*/ 325967 h 1524000"/>
              <a:gd name="connsiteX21" fmla="*/ 770467 w 3420533"/>
              <a:gd name="connsiteY21" fmla="*/ 325967 h 1524000"/>
              <a:gd name="connsiteX22" fmla="*/ 770467 w 3420533"/>
              <a:gd name="connsiteY22" fmla="*/ 241300 h 1524000"/>
              <a:gd name="connsiteX23" fmla="*/ 427567 w 3420533"/>
              <a:gd name="connsiteY23" fmla="*/ 241300 h 1524000"/>
              <a:gd name="connsiteX24" fmla="*/ 427567 w 3420533"/>
              <a:gd name="connsiteY24" fmla="*/ 177800 h 1524000"/>
              <a:gd name="connsiteX25" fmla="*/ 372533 w 3420533"/>
              <a:gd name="connsiteY25" fmla="*/ 177800 h 1524000"/>
              <a:gd name="connsiteX26" fmla="*/ 372533 w 3420533"/>
              <a:gd name="connsiteY26" fmla="*/ 88900 h 1524000"/>
              <a:gd name="connsiteX27" fmla="*/ 292100 w 3420533"/>
              <a:gd name="connsiteY27" fmla="*/ 88900 h 1524000"/>
              <a:gd name="connsiteX28" fmla="*/ 292100 w 3420533"/>
              <a:gd name="connsiteY28" fmla="*/ 0 h 1524000"/>
              <a:gd name="connsiteX29" fmla="*/ 0 w 3420533"/>
              <a:gd name="connsiteY29" fmla="*/ 0 h 1524000"/>
              <a:gd name="connsiteX0" fmla="*/ 3401483 w 3401483"/>
              <a:gd name="connsiteY0" fmla="*/ 1502833 h 1511300"/>
              <a:gd name="connsiteX1" fmla="*/ 3306233 w 3401483"/>
              <a:gd name="connsiteY1" fmla="*/ 1511300 h 1511300"/>
              <a:gd name="connsiteX2" fmla="*/ 3306233 w 3401483"/>
              <a:gd name="connsiteY2" fmla="*/ 1295400 h 1511300"/>
              <a:gd name="connsiteX3" fmla="*/ 2891367 w 3401483"/>
              <a:gd name="connsiteY3" fmla="*/ 1295400 h 1511300"/>
              <a:gd name="connsiteX4" fmla="*/ 2891367 w 3401483"/>
              <a:gd name="connsiteY4" fmla="*/ 1143000 h 1511300"/>
              <a:gd name="connsiteX5" fmla="*/ 2802467 w 3401483"/>
              <a:gd name="connsiteY5" fmla="*/ 1143000 h 1511300"/>
              <a:gd name="connsiteX6" fmla="*/ 2802467 w 3401483"/>
              <a:gd name="connsiteY6" fmla="*/ 982133 h 1511300"/>
              <a:gd name="connsiteX7" fmla="*/ 2641600 w 3401483"/>
              <a:gd name="connsiteY7" fmla="*/ 982133 h 1511300"/>
              <a:gd name="connsiteX8" fmla="*/ 2641600 w 3401483"/>
              <a:gd name="connsiteY8" fmla="*/ 867833 h 1511300"/>
              <a:gd name="connsiteX9" fmla="*/ 1587500 w 3401483"/>
              <a:gd name="connsiteY9" fmla="*/ 867833 h 1511300"/>
              <a:gd name="connsiteX10" fmla="*/ 1587500 w 3401483"/>
              <a:gd name="connsiteY10" fmla="*/ 774700 h 1511300"/>
              <a:gd name="connsiteX11" fmla="*/ 1574800 w 3401483"/>
              <a:gd name="connsiteY11" fmla="*/ 774700 h 1511300"/>
              <a:gd name="connsiteX12" fmla="*/ 1574800 w 3401483"/>
              <a:gd name="connsiteY12" fmla="*/ 677333 h 1511300"/>
              <a:gd name="connsiteX13" fmla="*/ 1519767 w 3401483"/>
              <a:gd name="connsiteY13" fmla="*/ 677333 h 1511300"/>
              <a:gd name="connsiteX14" fmla="*/ 1519767 w 3401483"/>
              <a:gd name="connsiteY14" fmla="*/ 601133 h 1511300"/>
              <a:gd name="connsiteX15" fmla="*/ 1265767 w 3401483"/>
              <a:gd name="connsiteY15" fmla="*/ 601133 h 1511300"/>
              <a:gd name="connsiteX16" fmla="*/ 1265767 w 3401483"/>
              <a:gd name="connsiteY16" fmla="*/ 516467 h 1511300"/>
              <a:gd name="connsiteX17" fmla="*/ 1020233 w 3401483"/>
              <a:gd name="connsiteY17" fmla="*/ 516467 h 1511300"/>
              <a:gd name="connsiteX18" fmla="*/ 1020233 w 3401483"/>
              <a:gd name="connsiteY18" fmla="*/ 406400 h 1511300"/>
              <a:gd name="connsiteX19" fmla="*/ 944033 w 3401483"/>
              <a:gd name="connsiteY19" fmla="*/ 406400 h 1511300"/>
              <a:gd name="connsiteX20" fmla="*/ 944033 w 3401483"/>
              <a:gd name="connsiteY20" fmla="*/ 325967 h 1511300"/>
              <a:gd name="connsiteX21" fmla="*/ 770467 w 3401483"/>
              <a:gd name="connsiteY21" fmla="*/ 325967 h 1511300"/>
              <a:gd name="connsiteX22" fmla="*/ 770467 w 3401483"/>
              <a:gd name="connsiteY22" fmla="*/ 241300 h 1511300"/>
              <a:gd name="connsiteX23" fmla="*/ 427567 w 3401483"/>
              <a:gd name="connsiteY23" fmla="*/ 241300 h 1511300"/>
              <a:gd name="connsiteX24" fmla="*/ 427567 w 3401483"/>
              <a:gd name="connsiteY24" fmla="*/ 177800 h 1511300"/>
              <a:gd name="connsiteX25" fmla="*/ 372533 w 3401483"/>
              <a:gd name="connsiteY25" fmla="*/ 177800 h 1511300"/>
              <a:gd name="connsiteX26" fmla="*/ 372533 w 3401483"/>
              <a:gd name="connsiteY26" fmla="*/ 88900 h 1511300"/>
              <a:gd name="connsiteX27" fmla="*/ 292100 w 3401483"/>
              <a:gd name="connsiteY27" fmla="*/ 88900 h 1511300"/>
              <a:gd name="connsiteX28" fmla="*/ 292100 w 3401483"/>
              <a:gd name="connsiteY28" fmla="*/ 0 h 1511300"/>
              <a:gd name="connsiteX29" fmla="*/ 0 w 3401483"/>
              <a:gd name="connsiteY29" fmla="*/ 0 h 1511300"/>
              <a:gd name="connsiteX0" fmla="*/ 3401483 w 3401483"/>
              <a:gd name="connsiteY0" fmla="*/ 1511300 h 1511300"/>
              <a:gd name="connsiteX1" fmla="*/ 3306233 w 3401483"/>
              <a:gd name="connsiteY1" fmla="*/ 1511300 h 1511300"/>
              <a:gd name="connsiteX2" fmla="*/ 3306233 w 3401483"/>
              <a:gd name="connsiteY2" fmla="*/ 1295400 h 1511300"/>
              <a:gd name="connsiteX3" fmla="*/ 2891367 w 3401483"/>
              <a:gd name="connsiteY3" fmla="*/ 1295400 h 1511300"/>
              <a:gd name="connsiteX4" fmla="*/ 2891367 w 3401483"/>
              <a:gd name="connsiteY4" fmla="*/ 1143000 h 1511300"/>
              <a:gd name="connsiteX5" fmla="*/ 2802467 w 3401483"/>
              <a:gd name="connsiteY5" fmla="*/ 1143000 h 1511300"/>
              <a:gd name="connsiteX6" fmla="*/ 2802467 w 3401483"/>
              <a:gd name="connsiteY6" fmla="*/ 982133 h 1511300"/>
              <a:gd name="connsiteX7" fmla="*/ 2641600 w 3401483"/>
              <a:gd name="connsiteY7" fmla="*/ 982133 h 1511300"/>
              <a:gd name="connsiteX8" fmla="*/ 2641600 w 3401483"/>
              <a:gd name="connsiteY8" fmla="*/ 867833 h 1511300"/>
              <a:gd name="connsiteX9" fmla="*/ 1587500 w 3401483"/>
              <a:gd name="connsiteY9" fmla="*/ 867833 h 1511300"/>
              <a:gd name="connsiteX10" fmla="*/ 1587500 w 3401483"/>
              <a:gd name="connsiteY10" fmla="*/ 774700 h 1511300"/>
              <a:gd name="connsiteX11" fmla="*/ 1574800 w 3401483"/>
              <a:gd name="connsiteY11" fmla="*/ 774700 h 1511300"/>
              <a:gd name="connsiteX12" fmla="*/ 1574800 w 3401483"/>
              <a:gd name="connsiteY12" fmla="*/ 677333 h 1511300"/>
              <a:gd name="connsiteX13" fmla="*/ 1519767 w 3401483"/>
              <a:gd name="connsiteY13" fmla="*/ 677333 h 1511300"/>
              <a:gd name="connsiteX14" fmla="*/ 1519767 w 3401483"/>
              <a:gd name="connsiteY14" fmla="*/ 601133 h 1511300"/>
              <a:gd name="connsiteX15" fmla="*/ 1265767 w 3401483"/>
              <a:gd name="connsiteY15" fmla="*/ 601133 h 1511300"/>
              <a:gd name="connsiteX16" fmla="*/ 1265767 w 3401483"/>
              <a:gd name="connsiteY16" fmla="*/ 516467 h 1511300"/>
              <a:gd name="connsiteX17" fmla="*/ 1020233 w 3401483"/>
              <a:gd name="connsiteY17" fmla="*/ 516467 h 1511300"/>
              <a:gd name="connsiteX18" fmla="*/ 1020233 w 3401483"/>
              <a:gd name="connsiteY18" fmla="*/ 406400 h 1511300"/>
              <a:gd name="connsiteX19" fmla="*/ 944033 w 3401483"/>
              <a:gd name="connsiteY19" fmla="*/ 406400 h 1511300"/>
              <a:gd name="connsiteX20" fmla="*/ 944033 w 3401483"/>
              <a:gd name="connsiteY20" fmla="*/ 325967 h 1511300"/>
              <a:gd name="connsiteX21" fmla="*/ 770467 w 3401483"/>
              <a:gd name="connsiteY21" fmla="*/ 325967 h 1511300"/>
              <a:gd name="connsiteX22" fmla="*/ 770467 w 3401483"/>
              <a:gd name="connsiteY22" fmla="*/ 241300 h 1511300"/>
              <a:gd name="connsiteX23" fmla="*/ 427567 w 3401483"/>
              <a:gd name="connsiteY23" fmla="*/ 241300 h 1511300"/>
              <a:gd name="connsiteX24" fmla="*/ 427567 w 3401483"/>
              <a:gd name="connsiteY24" fmla="*/ 177800 h 1511300"/>
              <a:gd name="connsiteX25" fmla="*/ 372533 w 3401483"/>
              <a:gd name="connsiteY25" fmla="*/ 177800 h 1511300"/>
              <a:gd name="connsiteX26" fmla="*/ 372533 w 3401483"/>
              <a:gd name="connsiteY26" fmla="*/ 88900 h 1511300"/>
              <a:gd name="connsiteX27" fmla="*/ 292100 w 3401483"/>
              <a:gd name="connsiteY27" fmla="*/ 88900 h 1511300"/>
              <a:gd name="connsiteX28" fmla="*/ 292100 w 3401483"/>
              <a:gd name="connsiteY28" fmla="*/ 0 h 1511300"/>
              <a:gd name="connsiteX29" fmla="*/ 0 w 3401483"/>
              <a:gd name="connsiteY29" fmla="*/ 0 h 1511300"/>
              <a:gd name="connsiteX0" fmla="*/ 3395133 w 3395133"/>
              <a:gd name="connsiteY0" fmla="*/ 1517650 h 1517650"/>
              <a:gd name="connsiteX1" fmla="*/ 3306233 w 3395133"/>
              <a:gd name="connsiteY1" fmla="*/ 1511300 h 1517650"/>
              <a:gd name="connsiteX2" fmla="*/ 3306233 w 3395133"/>
              <a:gd name="connsiteY2" fmla="*/ 1295400 h 1517650"/>
              <a:gd name="connsiteX3" fmla="*/ 2891367 w 3395133"/>
              <a:gd name="connsiteY3" fmla="*/ 1295400 h 1517650"/>
              <a:gd name="connsiteX4" fmla="*/ 2891367 w 3395133"/>
              <a:gd name="connsiteY4" fmla="*/ 1143000 h 1517650"/>
              <a:gd name="connsiteX5" fmla="*/ 2802467 w 3395133"/>
              <a:gd name="connsiteY5" fmla="*/ 1143000 h 1517650"/>
              <a:gd name="connsiteX6" fmla="*/ 2802467 w 3395133"/>
              <a:gd name="connsiteY6" fmla="*/ 982133 h 1517650"/>
              <a:gd name="connsiteX7" fmla="*/ 2641600 w 3395133"/>
              <a:gd name="connsiteY7" fmla="*/ 982133 h 1517650"/>
              <a:gd name="connsiteX8" fmla="*/ 2641600 w 3395133"/>
              <a:gd name="connsiteY8" fmla="*/ 867833 h 1517650"/>
              <a:gd name="connsiteX9" fmla="*/ 1587500 w 3395133"/>
              <a:gd name="connsiteY9" fmla="*/ 867833 h 1517650"/>
              <a:gd name="connsiteX10" fmla="*/ 1587500 w 3395133"/>
              <a:gd name="connsiteY10" fmla="*/ 774700 h 1517650"/>
              <a:gd name="connsiteX11" fmla="*/ 1574800 w 3395133"/>
              <a:gd name="connsiteY11" fmla="*/ 774700 h 1517650"/>
              <a:gd name="connsiteX12" fmla="*/ 1574800 w 3395133"/>
              <a:gd name="connsiteY12" fmla="*/ 677333 h 1517650"/>
              <a:gd name="connsiteX13" fmla="*/ 1519767 w 3395133"/>
              <a:gd name="connsiteY13" fmla="*/ 677333 h 1517650"/>
              <a:gd name="connsiteX14" fmla="*/ 1519767 w 3395133"/>
              <a:gd name="connsiteY14" fmla="*/ 601133 h 1517650"/>
              <a:gd name="connsiteX15" fmla="*/ 1265767 w 3395133"/>
              <a:gd name="connsiteY15" fmla="*/ 601133 h 1517650"/>
              <a:gd name="connsiteX16" fmla="*/ 1265767 w 3395133"/>
              <a:gd name="connsiteY16" fmla="*/ 516467 h 1517650"/>
              <a:gd name="connsiteX17" fmla="*/ 1020233 w 3395133"/>
              <a:gd name="connsiteY17" fmla="*/ 516467 h 1517650"/>
              <a:gd name="connsiteX18" fmla="*/ 1020233 w 3395133"/>
              <a:gd name="connsiteY18" fmla="*/ 406400 h 1517650"/>
              <a:gd name="connsiteX19" fmla="*/ 944033 w 3395133"/>
              <a:gd name="connsiteY19" fmla="*/ 406400 h 1517650"/>
              <a:gd name="connsiteX20" fmla="*/ 944033 w 3395133"/>
              <a:gd name="connsiteY20" fmla="*/ 325967 h 1517650"/>
              <a:gd name="connsiteX21" fmla="*/ 770467 w 3395133"/>
              <a:gd name="connsiteY21" fmla="*/ 325967 h 1517650"/>
              <a:gd name="connsiteX22" fmla="*/ 770467 w 3395133"/>
              <a:gd name="connsiteY22" fmla="*/ 241300 h 1517650"/>
              <a:gd name="connsiteX23" fmla="*/ 427567 w 3395133"/>
              <a:gd name="connsiteY23" fmla="*/ 241300 h 1517650"/>
              <a:gd name="connsiteX24" fmla="*/ 427567 w 3395133"/>
              <a:gd name="connsiteY24" fmla="*/ 177800 h 1517650"/>
              <a:gd name="connsiteX25" fmla="*/ 372533 w 3395133"/>
              <a:gd name="connsiteY25" fmla="*/ 177800 h 1517650"/>
              <a:gd name="connsiteX26" fmla="*/ 372533 w 3395133"/>
              <a:gd name="connsiteY26" fmla="*/ 88900 h 1517650"/>
              <a:gd name="connsiteX27" fmla="*/ 292100 w 3395133"/>
              <a:gd name="connsiteY27" fmla="*/ 88900 h 1517650"/>
              <a:gd name="connsiteX28" fmla="*/ 292100 w 3395133"/>
              <a:gd name="connsiteY28" fmla="*/ 0 h 1517650"/>
              <a:gd name="connsiteX29" fmla="*/ 0 w 3395133"/>
              <a:gd name="connsiteY29" fmla="*/ 0 h 1517650"/>
              <a:gd name="connsiteX0" fmla="*/ 3395133 w 3395133"/>
              <a:gd name="connsiteY0" fmla="*/ 1509184 h 1511300"/>
              <a:gd name="connsiteX1" fmla="*/ 3306233 w 3395133"/>
              <a:gd name="connsiteY1" fmla="*/ 1511300 h 1511300"/>
              <a:gd name="connsiteX2" fmla="*/ 3306233 w 3395133"/>
              <a:gd name="connsiteY2" fmla="*/ 1295400 h 1511300"/>
              <a:gd name="connsiteX3" fmla="*/ 2891367 w 3395133"/>
              <a:gd name="connsiteY3" fmla="*/ 1295400 h 1511300"/>
              <a:gd name="connsiteX4" fmla="*/ 2891367 w 3395133"/>
              <a:gd name="connsiteY4" fmla="*/ 1143000 h 1511300"/>
              <a:gd name="connsiteX5" fmla="*/ 2802467 w 3395133"/>
              <a:gd name="connsiteY5" fmla="*/ 1143000 h 1511300"/>
              <a:gd name="connsiteX6" fmla="*/ 2802467 w 3395133"/>
              <a:gd name="connsiteY6" fmla="*/ 982133 h 1511300"/>
              <a:gd name="connsiteX7" fmla="*/ 2641600 w 3395133"/>
              <a:gd name="connsiteY7" fmla="*/ 982133 h 1511300"/>
              <a:gd name="connsiteX8" fmla="*/ 2641600 w 3395133"/>
              <a:gd name="connsiteY8" fmla="*/ 867833 h 1511300"/>
              <a:gd name="connsiteX9" fmla="*/ 1587500 w 3395133"/>
              <a:gd name="connsiteY9" fmla="*/ 867833 h 1511300"/>
              <a:gd name="connsiteX10" fmla="*/ 1587500 w 3395133"/>
              <a:gd name="connsiteY10" fmla="*/ 774700 h 1511300"/>
              <a:gd name="connsiteX11" fmla="*/ 1574800 w 3395133"/>
              <a:gd name="connsiteY11" fmla="*/ 774700 h 1511300"/>
              <a:gd name="connsiteX12" fmla="*/ 1574800 w 3395133"/>
              <a:gd name="connsiteY12" fmla="*/ 677333 h 1511300"/>
              <a:gd name="connsiteX13" fmla="*/ 1519767 w 3395133"/>
              <a:gd name="connsiteY13" fmla="*/ 677333 h 1511300"/>
              <a:gd name="connsiteX14" fmla="*/ 1519767 w 3395133"/>
              <a:gd name="connsiteY14" fmla="*/ 601133 h 1511300"/>
              <a:gd name="connsiteX15" fmla="*/ 1265767 w 3395133"/>
              <a:gd name="connsiteY15" fmla="*/ 601133 h 1511300"/>
              <a:gd name="connsiteX16" fmla="*/ 1265767 w 3395133"/>
              <a:gd name="connsiteY16" fmla="*/ 516467 h 1511300"/>
              <a:gd name="connsiteX17" fmla="*/ 1020233 w 3395133"/>
              <a:gd name="connsiteY17" fmla="*/ 516467 h 1511300"/>
              <a:gd name="connsiteX18" fmla="*/ 1020233 w 3395133"/>
              <a:gd name="connsiteY18" fmla="*/ 406400 h 1511300"/>
              <a:gd name="connsiteX19" fmla="*/ 944033 w 3395133"/>
              <a:gd name="connsiteY19" fmla="*/ 406400 h 1511300"/>
              <a:gd name="connsiteX20" fmla="*/ 944033 w 3395133"/>
              <a:gd name="connsiteY20" fmla="*/ 325967 h 1511300"/>
              <a:gd name="connsiteX21" fmla="*/ 770467 w 3395133"/>
              <a:gd name="connsiteY21" fmla="*/ 325967 h 1511300"/>
              <a:gd name="connsiteX22" fmla="*/ 770467 w 3395133"/>
              <a:gd name="connsiteY22" fmla="*/ 241300 h 1511300"/>
              <a:gd name="connsiteX23" fmla="*/ 427567 w 3395133"/>
              <a:gd name="connsiteY23" fmla="*/ 241300 h 1511300"/>
              <a:gd name="connsiteX24" fmla="*/ 427567 w 3395133"/>
              <a:gd name="connsiteY24" fmla="*/ 177800 h 1511300"/>
              <a:gd name="connsiteX25" fmla="*/ 372533 w 3395133"/>
              <a:gd name="connsiteY25" fmla="*/ 177800 h 1511300"/>
              <a:gd name="connsiteX26" fmla="*/ 372533 w 3395133"/>
              <a:gd name="connsiteY26" fmla="*/ 88900 h 1511300"/>
              <a:gd name="connsiteX27" fmla="*/ 292100 w 3395133"/>
              <a:gd name="connsiteY27" fmla="*/ 88900 h 1511300"/>
              <a:gd name="connsiteX28" fmla="*/ 292100 w 3395133"/>
              <a:gd name="connsiteY28" fmla="*/ 0 h 1511300"/>
              <a:gd name="connsiteX29" fmla="*/ 0 w 3395133"/>
              <a:gd name="connsiteY29" fmla="*/ 0 h 1511300"/>
              <a:gd name="connsiteX0" fmla="*/ 3399366 w 3399366"/>
              <a:gd name="connsiteY0" fmla="*/ 1511300 h 1511300"/>
              <a:gd name="connsiteX1" fmla="*/ 3306233 w 3399366"/>
              <a:gd name="connsiteY1" fmla="*/ 1511300 h 1511300"/>
              <a:gd name="connsiteX2" fmla="*/ 3306233 w 3399366"/>
              <a:gd name="connsiteY2" fmla="*/ 1295400 h 1511300"/>
              <a:gd name="connsiteX3" fmla="*/ 2891367 w 3399366"/>
              <a:gd name="connsiteY3" fmla="*/ 1295400 h 1511300"/>
              <a:gd name="connsiteX4" fmla="*/ 2891367 w 3399366"/>
              <a:gd name="connsiteY4" fmla="*/ 1143000 h 1511300"/>
              <a:gd name="connsiteX5" fmla="*/ 2802467 w 3399366"/>
              <a:gd name="connsiteY5" fmla="*/ 1143000 h 1511300"/>
              <a:gd name="connsiteX6" fmla="*/ 2802467 w 3399366"/>
              <a:gd name="connsiteY6" fmla="*/ 982133 h 1511300"/>
              <a:gd name="connsiteX7" fmla="*/ 2641600 w 3399366"/>
              <a:gd name="connsiteY7" fmla="*/ 982133 h 1511300"/>
              <a:gd name="connsiteX8" fmla="*/ 2641600 w 3399366"/>
              <a:gd name="connsiteY8" fmla="*/ 867833 h 1511300"/>
              <a:gd name="connsiteX9" fmla="*/ 1587500 w 3399366"/>
              <a:gd name="connsiteY9" fmla="*/ 867833 h 1511300"/>
              <a:gd name="connsiteX10" fmla="*/ 1587500 w 3399366"/>
              <a:gd name="connsiteY10" fmla="*/ 774700 h 1511300"/>
              <a:gd name="connsiteX11" fmla="*/ 1574800 w 3399366"/>
              <a:gd name="connsiteY11" fmla="*/ 774700 h 1511300"/>
              <a:gd name="connsiteX12" fmla="*/ 1574800 w 3399366"/>
              <a:gd name="connsiteY12" fmla="*/ 677333 h 1511300"/>
              <a:gd name="connsiteX13" fmla="*/ 1519767 w 3399366"/>
              <a:gd name="connsiteY13" fmla="*/ 677333 h 1511300"/>
              <a:gd name="connsiteX14" fmla="*/ 1519767 w 3399366"/>
              <a:gd name="connsiteY14" fmla="*/ 601133 h 1511300"/>
              <a:gd name="connsiteX15" fmla="*/ 1265767 w 3399366"/>
              <a:gd name="connsiteY15" fmla="*/ 601133 h 1511300"/>
              <a:gd name="connsiteX16" fmla="*/ 1265767 w 3399366"/>
              <a:gd name="connsiteY16" fmla="*/ 516467 h 1511300"/>
              <a:gd name="connsiteX17" fmla="*/ 1020233 w 3399366"/>
              <a:gd name="connsiteY17" fmla="*/ 516467 h 1511300"/>
              <a:gd name="connsiteX18" fmla="*/ 1020233 w 3399366"/>
              <a:gd name="connsiteY18" fmla="*/ 406400 h 1511300"/>
              <a:gd name="connsiteX19" fmla="*/ 944033 w 3399366"/>
              <a:gd name="connsiteY19" fmla="*/ 406400 h 1511300"/>
              <a:gd name="connsiteX20" fmla="*/ 944033 w 3399366"/>
              <a:gd name="connsiteY20" fmla="*/ 325967 h 1511300"/>
              <a:gd name="connsiteX21" fmla="*/ 770467 w 3399366"/>
              <a:gd name="connsiteY21" fmla="*/ 325967 h 1511300"/>
              <a:gd name="connsiteX22" fmla="*/ 770467 w 3399366"/>
              <a:gd name="connsiteY22" fmla="*/ 241300 h 1511300"/>
              <a:gd name="connsiteX23" fmla="*/ 427567 w 3399366"/>
              <a:gd name="connsiteY23" fmla="*/ 241300 h 1511300"/>
              <a:gd name="connsiteX24" fmla="*/ 427567 w 3399366"/>
              <a:gd name="connsiteY24" fmla="*/ 177800 h 1511300"/>
              <a:gd name="connsiteX25" fmla="*/ 372533 w 3399366"/>
              <a:gd name="connsiteY25" fmla="*/ 177800 h 1511300"/>
              <a:gd name="connsiteX26" fmla="*/ 372533 w 3399366"/>
              <a:gd name="connsiteY26" fmla="*/ 88900 h 1511300"/>
              <a:gd name="connsiteX27" fmla="*/ 292100 w 3399366"/>
              <a:gd name="connsiteY27" fmla="*/ 88900 h 1511300"/>
              <a:gd name="connsiteX28" fmla="*/ 292100 w 3399366"/>
              <a:gd name="connsiteY28" fmla="*/ 0 h 1511300"/>
              <a:gd name="connsiteX29" fmla="*/ 0 w 3399366"/>
              <a:gd name="connsiteY29"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99366" h="1511300">
                <a:moveTo>
                  <a:pt x="3399366" y="1511300"/>
                </a:moveTo>
                <a:lnTo>
                  <a:pt x="3306233" y="1511300"/>
                </a:lnTo>
                <a:lnTo>
                  <a:pt x="3306233" y="1295400"/>
                </a:lnTo>
                <a:lnTo>
                  <a:pt x="2891367" y="1295400"/>
                </a:lnTo>
                <a:lnTo>
                  <a:pt x="2891367" y="1143000"/>
                </a:lnTo>
                <a:lnTo>
                  <a:pt x="2802467" y="1143000"/>
                </a:lnTo>
                <a:lnTo>
                  <a:pt x="2802467" y="982133"/>
                </a:lnTo>
                <a:lnTo>
                  <a:pt x="2641600" y="982133"/>
                </a:lnTo>
                <a:lnTo>
                  <a:pt x="2641600" y="867833"/>
                </a:lnTo>
                <a:lnTo>
                  <a:pt x="1587500" y="867833"/>
                </a:lnTo>
                <a:lnTo>
                  <a:pt x="1587500" y="774700"/>
                </a:lnTo>
                <a:lnTo>
                  <a:pt x="1574800" y="774700"/>
                </a:lnTo>
                <a:lnTo>
                  <a:pt x="1574800" y="677333"/>
                </a:lnTo>
                <a:lnTo>
                  <a:pt x="1519767" y="677333"/>
                </a:lnTo>
                <a:lnTo>
                  <a:pt x="1519767" y="601133"/>
                </a:lnTo>
                <a:lnTo>
                  <a:pt x="1265767" y="601133"/>
                </a:lnTo>
                <a:lnTo>
                  <a:pt x="1265767" y="516467"/>
                </a:lnTo>
                <a:lnTo>
                  <a:pt x="1020233" y="516467"/>
                </a:lnTo>
                <a:lnTo>
                  <a:pt x="1020233" y="406400"/>
                </a:lnTo>
                <a:lnTo>
                  <a:pt x="944033" y="406400"/>
                </a:lnTo>
                <a:lnTo>
                  <a:pt x="944033" y="325967"/>
                </a:lnTo>
                <a:lnTo>
                  <a:pt x="770467" y="325967"/>
                </a:lnTo>
                <a:lnTo>
                  <a:pt x="770467" y="241300"/>
                </a:lnTo>
                <a:lnTo>
                  <a:pt x="427567" y="241300"/>
                </a:lnTo>
                <a:lnTo>
                  <a:pt x="427567" y="177800"/>
                </a:lnTo>
                <a:lnTo>
                  <a:pt x="372533" y="177800"/>
                </a:lnTo>
                <a:lnTo>
                  <a:pt x="372533" y="88900"/>
                </a:lnTo>
                <a:lnTo>
                  <a:pt x="292100" y="88900"/>
                </a:lnTo>
                <a:lnTo>
                  <a:pt x="29210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64" name="Rectangle 63">
            <a:extLst>
              <a:ext uri="{FF2B5EF4-FFF2-40B4-BE49-F238E27FC236}">
                <a16:creationId xmlns:a16="http://schemas.microsoft.com/office/drawing/2014/main" id="{99949252-18C7-4C6F-B08C-6A7BC79E47DB}"/>
              </a:ext>
            </a:extLst>
          </p:cNvPr>
          <p:cNvSpPr/>
          <p:nvPr/>
        </p:nvSpPr>
        <p:spPr>
          <a:xfrm rot="16200000">
            <a:off x="5027426" y="4192123"/>
            <a:ext cx="2470643"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Probability of Remission</a:t>
            </a:r>
            <a:endParaRPr lang="en-US" sz="1600" b="1" baseline="30000" dirty="0">
              <a:solidFill>
                <a:schemeClr val="bg1"/>
              </a:solidFill>
              <a:latin typeface="Calibri" panose="020F0502020204030204" pitchFamily="34" charset="0"/>
              <a:cs typeface="Calibri" panose="020F0502020204030204" pitchFamily="34" charset="0"/>
            </a:endParaRPr>
          </a:p>
        </p:txBody>
      </p:sp>
      <p:grpSp>
        <p:nvGrpSpPr>
          <p:cNvPr id="65" name="Group 64">
            <a:extLst>
              <a:ext uri="{FF2B5EF4-FFF2-40B4-BE49-F238E27FC236}">
                <a16:creationId xmlns:a16="http://schemas.microsoft.com/office/drawing/2014/main" id="{DDF94204-F989-4749-96DF-BE0F845465A2}"/>
              </a:ext>
            </a:extLst>
          </p:cNvPr>
          <p:cNvGrpSpPr/>
          <p:nvPr/>
        </p:nvGrpSpPr>
        <p:grpSpPr>
          <a:xfrm>
            <a:off x="6298669" y="2990016"/>
            <a:ext cx="593432" cy="2514600"/>
            <a:chOff x="432154" y="559126"/>
            <a:chExt cx="593432" cy="4531473"/>
          </a:xfrm>
        </p:grpSpPr>
        <p:sp>
          <p:nvSpPr>
            <p:cNvPr id="89" name="TextBox 88">
              <a:extLst>
                <a:ext uri="{FF2B5EF4-FFF2-40B4-BE49-F238E27FC236}">
                  <a16:creationId xmlns:a16="http://schemas.microsoft.com/office/drawing/2014/main" id="{ECE79918-BF03-4509-B6D8-7D64F09B2B33}"/>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0" name="TextBox 89">
              <a:extLst>
                <a:ext uri="{FF2B5EF4-FFF2-40B4-BE49-F238E27FC236}">
                  <a16:creationId xmlns:a16="http://schemas.microsoft.com/office/drawing/2014/main" id="{63BAB997-BCD5-4CDB-9464-A55189B71255}"/>
                </a:ext>
              </a:extLst>
            </p:cNvPr>
            <p:cNvSpPr txBox="1"/>
            <p:nvPr/>
          </p:nvSpPr>
          <p:spPr bwMode="auto">
            <a:xfrm>
              <a:off x="432154" y="3668534"/>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0.25</a:t>
              </a:r>
            </a:p>
          </p:txBody>
        </p:sp>
        <p:sp>
          <p:nvSpPr>
            <p:cNvPr id="91" name="TextBox 90">
              <a:extLst>
                <a:ext uri="{FF2B5EF4-FFF2-40B4-BE49-F238E27FC236}">
                  <a16:creationId xmlns:a16="http://schemas.microsoft.com/office/drawing/2014/main" id="{5B98EDB3-64C4-4312-A5CB-EE6F14450EB0}"/>
                </a:ext>
              </a:extLst>
            </p:cNvPr>
            <p:cNvSpPr txBox="1"/>
            <p:nvPr/>
          </p:nvSpPr>
          <p:spPr bwMode="auto">
            <a:xfrm>
              <a:off x="432154" y="2615800"/>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0.50</a:t>
              </a:r>
            </a:p>
          </p:txBody>
        </p:sp>
        <p:sp>
          <p:nvSpPr>
            <p:cNvPr id="92" name="TextBox 91">
              <a:extLst>
                <a:ext uri="{FF2B5EF4-FFF2-40B4-BE49-F238E27FC236}">
                  <a16:creationId xmlns:a16="http://schemas.microsoft.com/office/drawing/2014/main" id="{F0468949-09D6-47B3-90EA-8B7E80B610FA}"/>
                </a:ext>
              </a:extLst>
            </p:cNvPr>
            <p:cNvSpPr txBox="1"/>
            <p:nvPr/>
          </p:nvSpPr>
          <p:spPr bwMode="auto">
            <a:xfrm>
              <a:off x="432154" y="1563068"/>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0.75</a:t>
              </a:r>
            </a:p>
          </p:txBody>
        </p:sp>
        <p:sp>
          <p:nvSpPr>
            <p:cNvPr id="93" name="TextBox 92">
              <a:extLst>
                <a:ext uri="{FF2B5EF4-FFF2-40B4-BE49-F238E27FC236}">
                  <a16:creationId xmlns:a16="http://schemas.microsoft.com/office/drawing/2014/main" id="{1FAB7995-F738-456D-8D0E-ADAA7B35BEB7}"/>
                </a:ext>
              </a:extLst>
            </p:cNvPr>
            <p:cNvSpPr txBox="1"/>
            <p:nvPr/>
          </p:nvSpPr>
          <p:spPr bwMode="auto">
            <a:xfrm>
              <a:off x="432154" y="559126"/>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66" name="Group 65">
            <a:extLst>
              <a:ext uri="{FF2B5EF4-FFF2-40B4-BE49-F238E27FC236}">
                <a16:creationId xmlns:a16="http://schemas.microsoft.com/office/drawing/2014/main" id="{2896601E-461A-43DC-9D66-4837257486D1}"/>
              </a:ext>
            </a:extLst>
          </p:cNvPr>
          <p:cNvGrpSpPr/>
          <p:nvPr/>
        </p:nvGrpSpPr>
        <p:grpSpPr>
          <a:xfrm>
            <a:off x="6821478" y="3185404"/>
            <a:ext cx="83324" cy="2307854"/>
            <a:chOff x="830646" y="-321578"/>
            <a:chExt cx="914400" cy="4182267"/>
          </a:xfrm>
        </p:grpSpPr>
        <p:cxnSp>
          <p:nvCxnSpPr>
            <p:cNvPr id="84" name="Straight Connector 83">
              <a:extLst>
                <a:ext uri="{FF2B5EF4-FFF2-40B4-BE49-F238E27FC236}">
                  <a16:creationId xmlns:a16="http://schemas.microsoft.com/office/drawing/2014/main" id="{6EC72258-212D-4CBA-AF1F-0322ECCBC392}"/>
                </a:ext>
              </a:extLst>
            </p:cNvPr>
            <p:cNvCxnSpPr>
              <a:cxnSpLocks/>
            </p:cNvCxnSpPr>
            <p:nvPr/>
          </p:nvCxnSpPr>
          <p:spPr bwMode="auto">
            <a:xfrm>
              <a:off x="830646" y="1780106"/>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71E687B5-895C-42AB-95ED-C7B218D89211}"/>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FE82AA30-3BB0-4588-BEA8-28BAFED47DAB}"/>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F19FD9F2-AC69-4AB7-B6C7-F694531DA09A}"/>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83BAC2DD-9AF8-4451-A108-C1904B80C0DF}"/>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67" name="Freeform: Shape 66">
            <a:extLst>
              <a:ext uri="{FF2B5EF4-FFF2-40B4-BE49-F238E27FC236}">
                <a16:creationId xmlns:a16="http://schemas.microsoft.com/office/drawing/2014/main" id="{418F5182-5C65-405A-9C83-48BE2EDB7206}"/>
              </a:ext>
            </a:extLst>
          </p:cNvPr>
          <p:cNvSpPr/>
          <p:nvPr/>
        </p:nvSpPr>
        <p:spPr bwMode="auto">
          <a:xfrm>
            <a:off x="6910378" y="3097966"/>
            <a:ext cx="4443730" cy="2520950"/>
          </a:xfrm>
          <a:custGeom>
            <a:avLst/>
            <a:gdLst>
              <a:gd name="connsiteX0" fmla="*/ 0 w 4121150"/>
              <a:gd name="connsiteY0" fmla="*/ 0 h 2520950"/>
              <a:gd name="connsiteX1" fmla="*/ 0 w 4121150"/>
              <a:gd name="connsiteY1" fmla="*/ 2520950 h 2520950"/>
              <a:gd name="connsiteX2" fmla="*/ 4121150 w 4121150"/>
              <a:gd name="connsiteY2" fmla="*/ 2520950 h 2520950"/>
            </a:gdLst>
            <a:ahLst/>
            <a:cxnLst>
              <a:cxn ang="0">
                <a:pos x="connsiteX0" y="connsiteY0"/>
              </a:cxn>
              <a:cxn ang="0">
                <a:pos x="connsiteX1" y="connsiteY1"/>
              </a:cxn>
              <a:cxn ang="0">
                <a:pos x="connsiteX2" y="connsiteY2"/>
              </a:cxn>
            </a:cxnLst>
            <a:rect l="l" t="t" r="r" b="b"/>
            <a:pathLst>
              <a:path w="4121150" h="2520950">
                <a:moveTo>
                  <a:pt x="0" y="0"/>
                </a:moveTo>
                <a:lnTo>
                  <a:pt x="0" y="2520950"/>
                </a:lnTo>
                <a:lnTo>
                  <a:pt x="4121150" y="2520950"/>
                </a:lnTo>
              </a:path>
            </a:pathLst>
          </a:custGeom>
          <a:noFill/>
          <a:ln w="28575">
            <a:solidFill>
              <a:schemeClr val="bg1"/>
            </a:solidFill>
            <a:miter lim="800000"/>
            <a:headEnd/>
            <a:tailEnd/>
          </a:ln>
        </p:spPr>
        <p:txBody>
          <a:bodyPr rtlCol="0" anchor="ctr"/>
          <a:lstStyle/>
          <a:p>
            <a:pPr algn="ctr"/>
            <a:endParaRPr lang="en-US"/>
          </a:p>
        </p:txBody>
      </p:sp>
      <p:sp>
        <p:nvSpPr>
          <p:cNvPr id="69" name="Rectangle 68">
            <a:extLst>
              <a:ext uri="{FF2B5EF4-FFF2-40B4-BE49-F238E27FC236}">
                <a16:creationId xmlns:a16="http://schemas.microsoft.com/office/drawing/2014/main" id="{E3C15433-7B3E-4AE1-98CC-1C01766F6464}"/>
              </a:ext>
            </a:extLst>
          </p:cNvPr>
          <p:cNvSpPr/>
          <p:nvPr/>
        </p:nvSpPr>
        <p:spPr>
          <a:xfrm>
            <a:off x="6890657" y="5762130"/>
            <a:ext cx="4132231"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Duration of </a:t>
            </a:r>
            <a:r>
              <a:rPr lang="en-US" sz="1600" b="1" dirty="0" err="1">
                <a:solidFill>
                  <a:schemeClr val="bg1"/>
                </a:solidFill>
                <a:latin typeface="Calibri" panose="020F0502020204030204" pitchFamily="34" charset="0"/>
                <a:cs typeface="Calibri" panose="020F0502020204030204" pitchFamily="34" charset="0"/>
              </a:rPr>
              <a:t>CR+CRi</a:t>
            </a:r>
            <a:r>
              <a:rPr lang="en-US" sz="1600" b="1" dirty="0">
                <a:solidFill>
                  <a:schemeClr val="bg1"/>
                </a:solidFill>
                <a:latin typeface="Calibri" panose="020F0502020204030204" pitchFamily="34" charset="0"/>
                <a:cs typeface="Calibri" panose="020F0502020204030204" pitchFamily="34" charset="0"/>
              </a:rPr>
              <a:t> Remission (Mo)</a:t>
            </a:r>
            <a:endParaRPr lang="en-US" sz="1600" b="1" baseline="30000" dirty="0">
              <a:solidFill>
                <a:schemeClr val="bg1"/>
              </a:solidFill>
              <a:latin typeface="Calibri" panose="020F0502020204030204" pitchFamily="34" charset="0"/>
              <a:cs typeface="Calibri" panose="020F0502020204030204" pitchFamily="34" charset="0"/>
            </a:endParaRPr>
          </a:p>
        </p:txBody>
      </p:sp>
      <p:cxnSp>
        <p:nvCxnSpPr>
          <p:cNvPr id="70" name="Straight Connector 69">
            <a:extLst>
              <a:ext uri="{FF2B5EF4-FFF2-40B4-BE49-F238E27FC236}">
                <a16:creationId xmlns:a16="http://schemas.microsoft.com/office/drawing/2014/main" id="{8CA36C28-E507-41A3-A6FB-2631C634ADCE}"/>
              </a:ext>
            </a:extLst>
          </p:cNvPr>
          <p:cNvCxnSpPr>
            <a:cxnSpLocks/>
          </p:cNvCxnSpPr>
          <p:nvPr/>
        </p:nvCxnSpPr>
        <p:spPr bwMode="auto">
          <a:xfrm flipH="1">
            <a:off x="6904802" y="4345153"/>
            <a:ext cx="4449306" cy="0"/>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71" name="Group 70">
            <a:extLst>
              <a:ext uri="{FF2B5EF4-FFF2-40B4-BE49-F238E27FC236}">
                <a16:creationId xmlns:a16="http://schemas.microsoft.com/office/drawing/2014/main" id="{62BFF799-2270-4C31-A52C-7860965003F8}"/>
              </a:ext>
            </a:extLst>
          </p:cNvPr>
          <p:cNvGrpSpPr/>
          <p:nvPr/>
        </p:nvGrpSpPr>
        <p:grpSpPr>
          <a:xfrm>
            <a:off x="6803774" y="5624396"/>
            <a:ext cx="4577333" cy="369332"/>
            <a:chOff x="1563446" y="4399680"/>
            <a:chExt cx="4577333" cy="369332"/>
          </a:xfrm>
        </p:grpSpPr>
        <p:sp>
          <p:nvSpPr>
            <p:cNvPr id="72" name="TextBox 71">
              <a:extLst>
                <a:ext uri="{FF2B5EF4-FFF2-40B4-BE49-F238E27FC236}">
                  <a16:creationId xmlns:a16="http://schemas.microsoft.com/office/drawing/2014/main" id="{92381E9E-BBFE-40A8-8FF3-17FF5EA94695}"/>
                </a:ext>
              </a:extLst>
            </p:cNvPr>
            <p:cNvSpPr txBox="1"/>
            <p:nvPr/>
          </p:nvSpPr>
          <p:spPr bwMode="auto">
            <a:xfrm>
              <a:off x="1563446" y="439968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73" name="TextBox 72">
              <a:extLst>
                <a:ext uri="{FF2B5EF4-FFF2-40B4-BE49-F238E27FC236}">
                  <a16:creationId xmlns:a16="http://schemas.microsoft.com/office/drawing/2014/main" id="{ADF42BA4-8428-4EE9-B994-B49A0F7E6AED}"/>
                </a:ext>
              </a:extLst>
            </p:cNvPr>
            <p:cNvSpPr txBox="1"/>
            <p:nvPr/>
          </p:nvSpPr>
          <p:spPr bwMode="auto">
            <a:xfrm>
              <a:off x="2905211"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75" name="TextBox 74">
              <a:extLst>
                <a:ext uri="{FF2B5EF4-FFF2-40B4-BE49-F238E27FC236}">
                  <a16:creationId xmlns:a16="http://schemas.microsoft.com/office/drawing/2014/main" id="{FB2CF1D4-F38A-4D86-9A1A-8D194108E180}"/>
                </a:ext>
              </a:extLst>
            </p:cNvPr>
            <p:cNvSpPr txBox="1"/>
            <p:nvPr/>
          </p:nvSpPr>
          <p:spPr bwMode="auto">
            <a:xfrm>
              <a:off x="4326632" y="4399680"/>
              <a:ext cx="3806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76" name="TextBox 75">
              <a:extLst>
                <a:ext uri="{FF2B5EF4-FFF2-40B4-BE49-F238E27FC236}">
                  <a16:creationId xmlns:a16="http://schemas.microsoft.com/office/drawing/2014/main" id="{4B1930BB-8C35-46A4-BB23-99A4D12B1767}"/>
                </a:ext>
              </a:extLst>
            </p:cNvPr>
            <p:cNvSpPr txBox="1"/>
            <p:nvPr/>
          </p:nvSpPr>
          <p:spPr bwMode="auto">
            <a:xfrm>
              <a:off x="5722075"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sp>
        <p:nvSpPr>
          <p:cNvPr id="97" name="TextBox 96">
            <a:extLst>
              <a:ext uri="{FF2B5EF4-FFF2-40B4-BE49-F238E27FC236}">
                <a16:creationId xmlns:a16="http://schemas.microsoft.com/office/drawing/2014/main" id="{B2D7659A-B9A6-4FE0-939C-3851EBEAC91D}"/>
              </a:ext>
            </a:extLst>
          </p:cNvPr>
          <p:cNvSpPr txBox="1"/>
          <p:nvPr/>
        </p:nvSpPr>
        <p:spPr bwMode="auto">
          <a:xfrm>
            <a:off x="8007643" y="2282349"/>
            <a:ext cx="34660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eaLnBrk="1" hangingPunct="1">
              <a:buClr>
                <a:schemeClr val="accent2"/>
              </a:buClr>
            </a:pPr>
            <a:r>
              <a:rPr kumimoji="0" lang="en-US" sz="1400" b="0" i="0" u="none" strike="noStrike" cap="none" normalizeH="0" baseline="0" dirty="0">
                <a:ln>
                  <a:noFill/>
                </a:ln>
                <a:solidFill>
                  <a:schemeClr val="accent3"/>
                </a:solidFill>
                <a:effectLst/>
                <a:latin typeface="Calibri" panose="020F0502020204030204" pitchFamily="34" charset="0"/>
              </a:rPr>
              <a:t>Ven + Aza </a:t>
            </a:r>
            <a:r>
              <a:rPr kumimoji="0" lang="en-US" sz="1400" b="0" i="1" u="none" strike="noStrike" cap="none" normalizeH="0" baseline="0" dirty="0">
                <a:ln>
                  <a:noFill/>
                </a:ln>
                <a:solidFill>
                  <a:schemeClr val="accent3"/>
                </a:solidFill>
                <a:effectLst/>
                <a:latin typeface="Calibri" panose="020F0502020204030204" pitchFamily="34" charset="0"/>
              </a:rPr>
              <a:t>TP53</a:t>
            </a:r>
            <a:r>
              <a:rPr kumimoji="0" lang="en-US" sz="1400" b="0" i="0" u="none" strike="noStrike" cap="none" normalizeH="0" baseline="0" dirty="0">
                <a:ln>
                  <a:noFill/>
                </a:ln>
                <a:solidFill>
                  <a:schemeClr val="accent3"/>
                </a:solidFill>
                <a:effectLst/>
                <a:latin typeface="Calibri" panose="020F0502020204030204" pitchFamily="34" charset="0"/>
              </a:rPr>
              <a:t>wt</a:t>
            </a:r>
            <a:r>
              <a:rPr lang="en-US" sz="1400" b="0" dirty="0">
                <a:solidFill>
                  <a:schemeClr val="accent3"/>
                </a:solidFill>
                <a:latin typeface="Calibri" panose="020F0502020204030204" pitchFamily="34" charset="0"/>
              </a:rPr>
              <a:t>	</a:t>
            </a:r>
            <a:r>
              <a:rPr lang="en-US" sz="1400" b="0" kern="1200" dirty="0">
                <a:solidFill>
                  <a:schemeClr val="accent3"/>
                </a:solidFill>
                <a:effectLst/>
                <a:latin typeface="Calibri" panose="020F0502020204030204" pitchFamily="34" charset="0"/>
                <a:cs typeface="Calibri" panose="020F0502020204030204" pitchFamily="34" charset="0"/>
              </a:rPr>
              <a:t>21.91 (15.44-30.16)</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wt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13.47 (4.99-15.87)</a:t>
            </a:r>
          </a:p>
        </p:txBody>
      </p:sp>
      <p:sp>
        <p:nvSpPr>
          <p:cNvPr id="98" name="TextBox 97">
            <a:extLst>
              <a:ext uri="{FF2B5EF4-FFF2-40B4-BE49-F238E27FC236}">
                <a16:creationId xmlns:a16="http://schemas.microsoft.com/office/drawing/2014/main" id="{03659CD8-7A88-4DBE-97C8-31663AEB6667}"/>
              </a:ext>
            </a:extLst>
          </p:cNvPr>
          <p:cNvSpPr txBox="1"/>
          <p:nvPr/>
        </p:nvSpPr>
        <p:spPr bwMode="auto">
          <a:xfrm>
            <a:off x="8684029" y="2009691"/>
            <a:ext cx="2097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kumimoji="0" lang="en-GB" sz="1400" b="1" i="0" u="none" strike="noStrike" cap="none" normalizeH="0" baseline="0" dirty="0">
                <a:ln>
                  <a:noFill/>
                </a:ln>
                <a:solidFill>
                  <a:schemeClr val="bg1"/>
                </a:solidFill>
                <a:effectLst/>
                <a:latin typeface="Calibri" panose="020F0502020204030204" pitchFamily="34" charset="0"/>
              </a:rPr>
              <a:t>Median </a:t>
            </a:r>
            <a:r>
              <a:rPr kumimoji="0" lang="en-GB" sz="1400" b="1" i="0" u="none" strike="noStrike" cap="none" normalizeH="0" baseline="0" dirty="0" err="1">
                <a:ln>
                  <a:noFill/>
                </a:ln>
                <a:solidFill>
                  <a:schemeClr val="bg1"/>
                </a:solidFill>
                <a:effectLst/>
                <a:latin typeface="Calibri" panose="020F0502020204030204" pitchFamily="34" charset="0"/>
              </a:rPr>
              <a:t>DoR</a:t>
            </a:r>
            <a:r>
              <a:rPr kumimoji="0" lang="en-GB" sz="1400" b="1" i="0" u="none" strike="noStrike" cap="none" normalizeH="0" baseline="0" dirty="0">
                <a:ln>
                  <a:noFill/>
                </a:ln>
                <a:solidFill>
                  <a:schemeClr val="bg1"/>
                </a:solidFill>
                <a:effectLst/>
                <a:latin typeface="Calibri" panose="020F0502020204030204" pitchFamily="34" charset="0"/>
              </a:rPr>
              <a:t>, Mo (95% CI)</a:t>
            </a:r>
          </a:p>
        </p:txBody>
      </p:sp>
      <p:grpSp>
        <p:nvGrpSpPr>
          <p:cNvPr id="99" name="Group 98">
            <a:extLst>
              <a:ext uri="{FF2B5EF4-FFF2-40B4-BE49-F238E27FC236}">
                <a16:creationId xmlns:a16="http://schemas.microsoft.com/office/drawing/2014/main" id="{E6BFBC0B-80A4-4009-A23D-8BF71AB8DB12}"/>
              </a:ext>
            </a:extLst>
          </p:cNvPr>
          <p:cNvGrpSpPr/>
          <p:nvPr/>
        </p:nvGrpSpPr>
        <p:grpSpPr>
          <a:xfrm>
            <a:off x="7540993" y="2454620"/>
            <a:ext cx="495300" cy="196337"/>
            <a:chOff x="1058341" y="5320447"/>
            <a:chExt cx="495300" cy="273477"/>
          </a:xfrm>
        </p:grpSpPr>
        <p:cxnSp>
          <p:nvCxnSpPr>
            <p:cNvPr id="100" name="Straight Connector 99">
              <a:extLst>
                <a:ext uri="{FF2B5EF4-FFF2-40B4-BE49-F238E27FC236}">
                  <a16:creationId xmlns:a16="http://schemas.microsoft.com/office/drawing/2014/main" id="{190C72CA-323C-4269-8633-81AAE3D5E711}"/>
                </a:ext>
              </a:extLst>
            </p:cNvPr>
            <p:cNvCxnSpPr>
              <a:cxnSpLocks/>
            </p:cNvCxnSpPr>
            <p:nvPr/>
          </p:nvCxnSpPr>
          <p:spPr bwMode="auto">
            <a:xfrm>
              <a:off x="1058341" y="5320447"/>
              <a:ext cx="495300" cy="0"/>
            </a:xfrm>
            <a:prstGeom prst="line">
              <a:avLst/>
            </a:prstGeom>
            <a:noFill/>
            <a:ln w="28575" cap="flat" cmpd="sng" algn="ctr">
              <a:solidFill>
                <a:schemeClr val="accent3"/>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3A0FB9E8-7653-4CDB-90FE-7D48C7ADA49C}"/>
                </a:ext>
              </a:extLst>
            </p:cNvPr>
            <p:cNvCxnSpPr>
              <a:cxnSpLocks/>
            </p:cNvCxnSpPr>
            <p:nvPr/>
          </p:nvCxnSpPr>
          <p:spPr bwMode="auto">
            <a:xfrm>
              <a:off x="1058341" y="5593924"/>
              <a:ext cx="49530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CBFDBBD6-56A2-4100-8E2A-9F981F652DDE}"/>
              </a:ext>
            </a:extLst>
          </p:cNvPr>
          <p:cNvGrpSpPr/>
          <p:nvPr/>
        </p:nvGrpSpPr>
        <p:grpSpPr>
          <a:xfrm rot="5400000">
            <a:off x="8998302" y="3557038"/>
            <a:ext cx="99867" cy="4201696"/>
            <a:chOff x="830645" y="-1739285"/>
            <a:chExt cx="914403" cy="5599974"/>
          </a:xfrm>
        </p:grpSpPr>
        <p:cxnSp>
          <p:nvCxnSpPr>
            <p:cNvPr id="78" name="Straight Connector 77">
              <a:extLst>
                <a:ext uri="{FF2B5EF4-FFF2-40B4-BE49-F238E27FC236}">
                  <a16:creationId xmlns:a16="http://schemas.microsoft.com/office/drawing/2014/main" id="{D8145959-B22B-455F-9C22-FEA317B5EF2E}"/>
                </a:ext>
              </a:extLst>
            </p:cNvPr>
            <p:cNvCxnSpPr>
              <a:cxnSpLocks/>
            </p:cNvCxnSpPr>
            <p:nvPr/>
          </p:nvCxnSpPr>
          <p:spPr bwMode="auto">
            <a:xfrm>
              <a:off x="830645" y="2001307"/>
              <a:ext cx="914403"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E760E0C8-F1BF-4D68-A58A-58A5B040FD57}"/>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369258DA-AD71-4BAF-8BED-92975673169F}"/>
                </a:ext>
              </a:extLst>
            </p:cNvPr>
            <p:cNvCxnSpPr>
              <a:cxnSpLocks/>
            </p:cNvCxnSpPr>
            <p:nvPr/>
          </p:nvCxnSpPr>
          <p:spPr bwMode="auto">
            <a:xfrm>
              <a:off x="830645" y="125311"/>
              <a:ext cx="914403"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FFF40880-78DE-4E22-88E9-5E84737FCE1B}"/>
                </a:ext>
              </a:extLst>
            </p:cNvPr>
            <p:cNvCxnSpPr>
              <a:cxnSpLocks/>
            </p:cNvCxnSpPr>
            <p:nvPr/>
          </p:nvCxnSpPr>
          <p:spPr bwMode="auto">
            <a:xfrm>
              <a:off x="830645" y="-1739285"/>
              <a:ext cx="914403" cy="0"/>
            </a:xfrm>
            <a:prstGeom prst="line">
              <a:avLst/>
            </a:prstGeom>
            <a:noFill/>
            <a:ln w="28575" cap="flat" cmpd="sng" algn="ctr">
              <a:solidFill>
                <a:schemeClr val="bg1"/>
              </a:solidFill>
              <a:prstDash val="solid"/>
              <a:round/>
              <a:headEnd type="none" w="med" len="med"/>
              <a:tailEnd type="none" w="med" len="med"/>
            </a:ln>
            <a:effectLst/>
          </p:spPr>
        </p:cxnSp>
      </p:grpSp>
      <p:sp>
        <p:nvSpPr>
          <p:cNvPr id="104" name="Freeform: Shape 103">
            <a:extLst>
              <a:ext uri="{FF2B5EF4-FFF2-40B4-BE49-F238E27FC236}">
                <a16:creationId xmlns:a16="http://schemas.microsoft.com/office/drawing/2014/main" id="{8E9B28C8-27BF-491B-B226-C61F183A0EC2}"/>
              </a:ext>
            </a:extLst>
          </p:cNvPr>
          <p:cNvSpPr/>
          <p:nvPr/>
        </p:nvSpPr>
        <p:spPr bwMode="auto">
          <a:xfrm>
            <a:off x="6949748" y="3195756"/>
            <a:ext cx="4450080" cy="1757680"/>
          </a:xfrm>
          <a:custGeom>
            <a:avLst/>
            <a:gdLst>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2920 w 4450080"/>
              <a:gd name="connsiteY30" fmla="*/ 746760 h 1757680"/>
              <a:gd name="connsiteX31" fmla="*/ 1549400 w 4450080"/>
              <a:gd name="connsiteY31" fmla="*/ 7467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76200 h 1757680"/>
              <a:gd name="connsiteX73" fmla="*/ 274320 w 4450080"/>
              <a:gd name="connsiteY73" fmla="*/ 76200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2920 w 4450080"/>
              <a:gd name="connsiteY30" fmla="*/ 7467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76200 h 1757680"/>
              <a:gd name="connsiteX73" fmla="*/ 274320 w 4450080"/>
              <a:gd name="connsiteY73" fmla="*/ 76200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76200 h 1757680"/>
              <a:gd name="connsiteX73" fmla="*/ 274320 w 4450080"/>
              <a:gd name="connsiteY73" fmla="*/ 76200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76200 h 1757680"/>
              <a:gd name="connsiteX73" fmla="*/ 274320 w 4450080"/>
              <a:gd name="connsiteY73" fmla="*/ 92075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2075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8413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3400 w 4450080"/>
              <a:gd name="connsiteY68" fmla="*/ 121920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6575 w 4450080"/>
              <a:gd name="connsiteY68" fmla="*/ 137795 h 1757680"/>
              <a:gd name="connsiteX69" fmla="*/ 391160 w 4450080"/>
              <a:gd name="connsiteY69" fmla="*/ 121920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36575 w 4450080"/>
              <a:gd name="connsiteY68" fmla="*/ 137795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27050 w 4450080"/>
              <a:gd name="connsiteY68" fmla="*/ 125095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33400 w 4450080"/>
              <a:gd name="connsiteY67" fmla="*/ 187960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87960 h 1757680"/>
              <a:gd name="connsiteX67" fmla="*/ 522287 w 4450080"/>
              <a:gd name="connsiteY67" fmla="*/ 170498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2293 w 4450080"/>
              <a:gd name="connsiteY66" fmla="*/ 156210 h 1757680"/>
              <a:gd name="connsiteX67" fmla="*/ 522287 w 4450080"/>
              <a:gd name="connsiteY67" fmla="*/ 170498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60973 h 1757680"/>
              <a:gd name="connsiteX67" fmla="*/ 522287 w 4450080"/>
              <a:gd name="connsiteY67" fmla="*/ 170498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94360 w 4450080"/>
              <a:gd name="connsiteY64" fmla="*/ 187960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613410 w 4450080"/>
              <a:gd name="connsiteY64" fmla="*/ 19907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589598 w 4450080"/>
              <a:gd name="connsiteY64" fmla="*/ 13557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594360 w 4450080"/>
              <a:gd name="connsiteY63" fmla="*/ 223520 h 1757680"/>
              <a:gd name="connsiteX64" fmla="*/ 630873 w 4450080"/>
              <a:gd name="connsiteY64" fmla="*/ 20542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622935 w 4450080"/>
              <a:gd name="connsiteY63" fmla="*/ 237808 h 1757680"/>
              <a:gd name="connsiteX64" fmla="*/ 630873 w 4450080"/>
              <a:gd name="connsiteY64" fmla="*/ 20542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622935 w 4450080"/>
              <a:gd name="connsiteY63" fmla="*/ 237808 h 1757680"/>
              <a:gd name="connsiteX64" fmla="*/ 591186 w 4450080"/>
              <a:gd name="connsiteY64" fmla="*/ 21812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 name="connsiteX0" fmla="*/ 4450080 w 4450080"/>
              <a:gd name="connsiteY0" fmla="*/ 1757680 h 1757680"/>
              <a:gd name="connsiteX1" fmla="*/ 4221480 w 4450080"/>
              <a:gd name="connsiteY1" fmla="*/ 1757680 h 1757680"/>
              <a:gd name="connsiteX2" fmla="*/ 4221480 w 4450080"/>
              <a:gd name="connsiteY2" fmla="*/ 1468120 h 1757680"/>
              <a:gd name="connsiteX3" fmla="*/ 4130040 w 4450080"/>
              <a:gd name="connsiteY3" fmla="*/ 1468120 h 1757680"/>
              <a:gd name="connsiteX4" fmla="*/ 4130040 w 4450080"/>
              <a:gd name="connsiteY4" fmla="*/ 1275080 h 1757680"/>
              <a:gd name="connsiteX5" fmla="*/ 3296920 w 4450080"/>
              <a:gd name="connsiteY5" fmla="*/ 1275080 h 1757680"/>
              <a:gd name="connsiteX6" fmla="*/ 3296920 w 4450080"/>
              <a:gd name="connsiteY6" fmla="*/ 1188720 h 1757680"/>
              <a:gd name="connsiteX7" fmla="*/ 3063240 w 4450080"/>
              <a:gd name="connsiteY7" fmla="*/ 1188720 h 1757680"/>
              <a:gd name="connsiteX8" fmla="*/ 3063240 w 4450080"/>
              <a:gd name="connsiteY8" fmla="*/ 1127760 h 1757680"/>
              <a:gd name="connsiteX9" fmla="*/ 2702560 w 4450080"/>
              <a:gd name="connsiteY9" fmla="*/ 1127760 h 1757680"/>
              <a:gd name="connsiteX10" fmla="*/ 2702560 w 4450080"/>
              <a:gd name="connsiteY10" fmla="*/ 1082040 h 1757680"/>
              <a:gd name="connsiteX11" fmla="*/ 2560320 w 4450080"/>
              <a:gd name="connsiteY11" fmla="*/ 1082040 h 1757680"/>
              <a:gd name="connsiteX12" fmla="*/ 2560320 w 4450080"/>
              <a:gd name="connsiteY12" fmla="*/ 1046480 h 1757680"/>
              <a:gd name="connsiteX13" fmla="*/ 2509520 w 4450080"/>
              <a:gd name="connsiteY13" fmla="*/ 1046480 h 1757680"/>
              <a:gd name="connsiteX14" fmla="*/ 2494280 w 4450080"/>
              <a:gd name="connsiteY14" fmla="*/ 1031240 h 1757680"/>
              <a:gd name="connsiteX15" fmla="*/ 2407920 w 4450080"/>
              <a:gd name="connsiteY15" fmla="*/ 1031240 h 1757680"/>
              <a:gd name="connsiteX16" fmla="*/ 2407920 w 4450080"/>
              <a:gd name="connsiteY16" fmla="*/ 975360 h 1757680"/>
              <a:gd name="connsiteX17" fmla="*/ 2367280 w 4450080"/>
              <a:gd name="connsiteY17" fmla="*/ 975360 h 1757680"/>
              <a:gd name="connsiteX18" fmla="*/ 2367280 w 4450080"/>
              <a:gd name="connsiteY18" fmla="*/ 955040 h 1757680"/>
              <a:gd name="connsiteX19" fmla="*/ 2225040 w 4450080"/>
              <a:gd name="connsiteY19" fmla="*/ 955040 h 1757680"/>
              <a:gd name="connsiteX20" fmla="*/ 2225040 w 4450080"/>
              <a:gd name="connsiteY20" fmla="*/ 934720 h 1757680"/>
              <a:gd name="connsiteX21" fmla="*/ 2153920 w 4450080"/>
              <a:gd name="connsiteY21" fmla="*/ 934720 h 1757680"/>
              <a:gd name="connsiteX22" fmla="*/ 2153920 w 4450080"/>
              <a:gd name="connsiteY22" fmla="*/ 899160 h 1757680"/>
              <a:gd name="connsiteX23" fmla="*/ 2108200 w 4450080"/>
              <a:gd name="connsiteY23" fmla="*/ 899160 h 1757680"/>
              <a:gd name="connsiteX24" fmla="*/ 2108200 w 4450080"/>
              <a:gd name="connsiteY24" fmla="*/ 868680 h 1757680"/>
              <a:gd name="connsiteX25" fmla="*/ 1894840 w 4450080"/>
              <a:gd name="connsiteY25" fmla="*/ 868680 h 1757680"/>
              <a:gd name="connsiteX26" fmla="*/ 1894840 w 4450080"/>
              <a:gd name="connsiteY26" fmla="*/ 822960 h 1757680"/>
              <a:gd name="connsiteX27" fmla="*/ 1813560 w 4450080"/>
              <a:gd name="connsiteY27" fmla="*/ 822960 h 1757680"/>
              <a:gd name="connsiteX28" fmla="*/ 1813560 w 4450080"/>
              <a:gd name="connsiteY28" fmla="*/ 792480 h 1757680"/>
              <a:gd name="connsiteX29" fmla="*/ 1772920 w 4450080"/>
              <a:gd name="connsiteY29" fmla="*/ 792480 h 1757680"/>
              <a:gd name="connsiteX30" fmla="*/ 1775037 w 4450080"/>
              <a:gd name="connsiteY30" fmla="*/ 759460 h 1757680"/>
              <a:gd name="connsiteX31" fmla="*/ 1549400 w 4450080"/>
              <a:gd name="connsiteY31" fmla="*/ 759460 h 1757680"/>
              <a:gd name="connsiteX32" fmla="*/ 1534160 w 4450080"/>
              <a:gd name="connsiteY32" fmla="*/ 731520 h 1757680"/>
              <a:gd name="connsiteX33" fmla="*/ 1341120 w 4450080"/>
              <a:gd name="connsiteY33" fmla="*/ 731520 h 1757680"/>
              <a:gd name="connsiteX34" fmla="*/ 1341120 w 4450080"/>
              <a:gd name="connsiteY34" fmla="*/ 701040 h 1757680"/>
              <a:gd name="connsiteX35" fmla="*/ 1315720 w 4450080"/>
              <a:gd name="connsiteY35" fmla="*/ 701040 h 1757680"/>
              <a:gd name="connsiteX36" fmla="*/ 1315720 w 4450080"/>
              <a:gd name="connsiteY36" fmla="*/ 645160 h 1757680"/>
              <a:gd name="connsiteX37" fmla="*/ 1254760 w 4450080"/>
              <a:gd name="connsiteY37" fmla="*/ 645160 h 1757680"/>
              <a:gd name="connsiteX38" fmla="*/ 1254760 w 4450080"/>
              <a:gd name="connsiteY38" fmla="*/ 609600 h 1757680"/>
              <a:gd name="connsiteX39" fmla="*/ 1219200 w 4450080"/>
              <a:gd name="connsiteY39" fmla="*/ 609600 h 1757680"/>
              <a:gd name="connsiteX40" fmla="*/ 1219200 w 4450080"/>
              <a:gd name="connsiteY40" fmla="*/ 574040 h 1757680"/>
              <a:gd name="connsiteX41" fmla="*/ 1137920 w 4450080"/>
              <a:gd name="connsiteY41" fmla="*/ 574040 h 1757680"/>
              <a:gd name="connsiteX42" fmla="*/ 1137920 w 4450080"/>
              <a:gd name="connsiteY42" fmla="*/ 528320 h 1757680"/>
              <a:gd name="connsiteX43" fmla="*/ 1087120 w 4450080"/>
              <a:gd name="connsiteY43" fmla="*/ 528320 h 1757680"/>
              <a:gd name="connsiteX44" fmla="*/ 1087120 w 4450080"/>
              <a:gd name="connsiteY44" fmla="*/ 497840 h 1757680"/>
              <a:gd name="connsiteX45" fmla="*/ 1041400 w 4450080"/>
              <a:gd name="connsiteY45" fmla="*/ 497840 h 1757680"/>
              <a:gd name="connsiteX46" fmla="*/ 1041400 w 4450080"/>
              <a:gd name="connsiteY46" fmla="*/ 472440 h 1757680"/>
              <a:gd name="connsiteX47" fmla="*/ 1041400 w 4450080"/>
              <a:gd name="connsiteY47" fmla="*/ 472440 h 1757680"/>
              <a:gd name="connsiteX48" fmla="*/ 1041400 w 4450080"/>
              <a:gd name="connsiteY48" fmla="*/ 416560 h 1757680"/>
              <a:gd name="connsiteX49" fmla="*/ 934720 w 4450080"/>
              <a:gd name="connsiteY49" fmla="*/ 416560 h 1757680"/>
              <a:gd name="connsiteX50" fmla="*/ 934720 w 4450080"/>
              <a:gd name="connsiteY50" fmla="*/ 396240 h 1757680"/>
              <a:gd name="connsiteX51" fmla="*/ 899160 w 4450080"/>
              <a:gd name="connsiteY51" fmla="*/ 396240 h 1757680"/>
              <a:gd name="connsiteX52" fmla="*/ 899160 w 4450080"/>
              <a:gd name="connsiteY52" fmla="*/ 360680 h 1757680"/>
              <a:gd name="connsiteX53" fmla="*/ 833120 w 4450080"/>
              <a:gd name="connsiteY53" fmla="*/ 360680 h 1757680"/>
              <a:gd name="connsiteX54" fmla="*/ 833120 w 4450080"/>
              <a:gd name="connsiteY54" fmla="*/ 325120 h 1757680"/>
              <a:gd name="connsiteX55" fmla="*/ 817880 w 4450080"/>
              <a:gd name="connsiteY55" fmla="*/ 325120 h 1757680"/>
              <a:gd name="connsiteX56" fmla="*/ 817880 w 4450080"/>
              <a:gd name="connsiteY56" fmla="*/ 299720 h 1757680"/>
              <a:gd name="connsiteX57" fmla="*/ 772160 w 4450080"/>
              <a:gd name="connsiteY57" fmla="*/ 299720 h 1757680"/>
              <a:gd name="connsiteX58" fmla="*/ 756920 w 4450080"/>
              <a:gd name="connsiteY58" fmla="*/ 284480 h 1757680"/>
              <a:gd name="connsiteX59" fmla="*/ 721360 w 4450080"/>
              <a:gd name="connsiteY59" fmla="*/ 284480 h 1757680"/>
              <a:gd name="connsiteX60" fmla="*/ 721360 w 4450080"/>
              <a:gd name="connsiteY60" fmla="*/ 238760 h 1757680"/>
              <a:gd name="connsiteX61" fmla="*/ 675640 w 4450080"/>
              <a:gd name="connsiteY61" fmla="*/ 238760 h 1757680"/>
              <a:gd name="connsiteX62" fmla="*/ 675640 w 4450080"/>
              <a:gd name="connsiteY62" fmla="*/ 223520 h 1757680"/>
              <a:gd name="connsiteX63" fmla="*/ 632460 w 4450080"/>
              <a:gd name="connsiteY63" fmla="*/ 217170 h 1757680"/>
              <a:gd name="connsiteX64" fmla="*/ 591186 w 4450080"/>
              <a:gd name="connsiteY64" fmla="*/ 218122 h 1757680"/>
              <a:gd name="connsiteX65" fmla="*/ 563880 w 4450080"/>
              <a:gd name="connsiteY65" fmla="*/ 187960 h 1757680"/>
              <a:gd name="connsiteX66" fmla="*/ 563880 w 4450080"/>
              <a:gd name="connsiteY66" fmla="*/ 160973 h 1757680"/>
              <a:gd name="connsiteX67" fmla="*/ 519112 w 4450080"/>
              <a:gd name="connsiteY67" fmla="*/ 165736 h 1757680"/>
              <a:gd name="connsiteX68" fmla="*/ 512763 w 4450080"/>
              <a:gd name="connsiteY68" fmla="*/ 128270 h 1757680"/>
              <a:gd name="connsiteX69" fmla="*/ 392748 w 4450080"/>
              <a:gd name="connsiteY69" fmla="*/ 133033 h 1757680"/>
              <a:gd name="connsiteX70" fmla="*/ 391160 w 4450080"/>
              <a:gd name="connsiteY70" fmla="*/ 106680 h 1757680"/>
              <a:gd name="connsiteX71" fmla="*/ 360680 w 4450080"/>
              <a:gd name="connsiteY71" fmla="*/ 106680 h 1757680"/>
              <a:gd name="connsiteX72" fmla="*/ 360680 w 4450080"/>
              <a:gd name="connsiteY72" fmla="*/ 85725 h 1757680"/>
              <a:gd name="connsiteX73" fmla="*/ 274320 w 4450080"/>
              <a:gd name="connsiteY73" fmla="*/ 90488 h 1757680"/>
              <a:gd name="connsiteX74" fmla="*/ 274320 w 4450080"/>
              <a:gd name="connsiteY74" fmla="*/ 35560 h 1757680"/>
              <a:gd name="connsiteX75" fmla="*/ 233680 w 4450080"/>
              <a:gd name="connsiteY75" fmla="*/ 35560 h 1757680"/>
              <a:gd name="connsiteX76" fmla="*/ 233680 w 4450080"/>
              <a:gd name="connsiteY76" fmla="*/ 15240 h 1757680"/>
              <a:gd name="connsiteX77" fmla="*/ 101600 w 4450080"/>
              <a:gd name="connsiteY77" fmla="*/ 15240 h 1757680"/>
              <a:gd name="connsiteX78" fmla="*/ 101600 w 4450080"/>
              <a:gd name="connsiteY78" fmla="*/ 0 h 1757680"/>
              <a:gd name="connsiteX79" fmla="*/ 0 w 4450080"/>
              <a:gd name="connsiteY79" fmla="*/ 0 h 1757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4450080" h="1757680">
                <a:moveTo>
                  <a:pt x="4450080" y="1757680"/>
                </a:moveTo>
                <a:lnTo>
                  <a:pt x="4221480" y="1757680"/>
                </a:lnTo>
                <a:lnTo>
                  <a:pt x="4221480" y="1468120"/>
                </a:lnTo>
                <a:lnTo>
                  <a:pt x="4130040" y="1468120"/>
                </a:lnTo>
                <a:lnTo>
                  <a:pt x="4130040" y="1275080"/>
                </a:lnTo>
                <a:lnTo>
                  <a:pt x="3296920" y="1275080"/>
                </a:lnTo>
                <a:lnTo>
                  <a:pt x="3296920" y="1188720"/>
                </a:lnTo>
                <a:lnTo>
                  <a:pt x="3063240" y="1188720"/>
                </a:lnTo>
                <a:lnTo>
                  <a:pt x="3063240" y="1127760"/>
                </a:lnTo>
                <a:lnTo>
                  <a:pt x="2702560" y="1127760"/>
                </a:lnTo>
                <a:lnTo>
                  <a:pt x="2702560" y="1082040"/>
                </a:lnTo>
                <a:lnTo>
                  <a:pt x="2560320" y="1082040"/>
                </a:lnTo>
                <a:lnTo>
                  <a:pt x="2560320" y="1046480"/>
                </a:lnTo>
                <a:lnTo>
                  <a:pt x="2509520" y="1046480"/>
                </a:lnTo>
                <a:lnTo>
                  <a:pt x="2494280" y="1031240"/>
                </a:lnTo>
                <a:lnTo>
                  <a:pt x="2407920" y="1031240"/>
                </a:lnTo>
                <a:lnTo>
                  <a:pt x="2407920" y="975360"/>
                </a:lnTo>
                <a:lnTo>
                  <a:pt x="2367280" y="975360"/>
                </a:lnTo>
                <a:lnTo>
                  <a:pt x="2367280" y="955040"/>
                </a:lnTo>
                <a:lnTo>
                  <a:pt x="2225040" y="955040"/>
                </a:lnTo>
                <a:lnTo>
                  <a:pt x="2225040" y="934720"/>
                </a:lnTo>
                <a:lnTo>
                  <a:pt x="2153920" y="934720"/>
                </a:lnTo>
                <a:lnTo>
                  <a:pt x="2153920" y="899160"/>
                </a:lnTo>
                <a:lnTo>
                  <a:pt x="2108200" y="899160"/>
                </a:lnTo>
                <a:lnTo>
                  <a:pt x="2108200" y="868680"/>
                </a:lnTo>
                <a:lnTo>
                  <a:pt x="1894840" y="868680"/>
                </a:lnTo>
                <a:lnTo>
                  <a:pt x="1894840" y="822960"/>
                </a:lnTo>
                <a:lnTo>
                  <a:pt x="1813560" y="822960"/>
                </a:lnTo>
                <a:lnTo>
                  <a:pt x="1813560" y="792480"/>
                </a:lnTo>
                <a:lnTo>
                  <a:pt x="1772920" y="792480"/>
                </a:lnTo>
                <a:lnTo>
                  <a:pt x="1775037" y="759460"/>
                </a:lnTo>
                <a:lnTo>
                  <a:pt x="1549400" y="759460"/>
                </a:lnTo>
                <a:lnTo>
                  <a:pt x="1534160" y="731520"/>
                </a:lnTo>
                <a:lnTo>
                  <a:pt x="1341120" y="731520"/>
                </a:lnTo>
                <a:lnTo>
                  <a:pt x="1341120" y="701040"/>
                </a:lnTo>
                <a:lnTo>
                  <a:pt x="1315720" y="701040"/>
                </a:lnTo>
                <a:lnTo>
                  <a:pt x="1315720" y="645160"/>
                </a:lnTo>
                <a:lnTo>
                  <a:pt x="1254760" y="645160"/>
                </a:lnTo>
                <a:lnTo>
                  <a:pt x="1254760" y="609600"/>
                </a:lnTo>
                <a:lnTo>
                  <a:pt x="1219200" y="609600"/>
                </a:lnTo>
                <a:lnTo>
                  <a:pt x="1219200" y="574040"/>
                </a:lnTo>
                <a:lnTo>
                  <a:pt x="1137920" y="574040"/>
                </a:lnTo>
                <a:lnTo>
                  <a:pt x="1137920" y="528320"/>
                </a:lnTo>
                <a:lnTo>
                  <a:pt x="1087120" y="528320"/>
                </a:lnTo>
                <a:lnTo>
                  <a:pt x="1087120" y="497840"/>
                </a:lnTo>
                <a:lnTo>
                  <a:pt x="1041400" y="497840"/>
                </a:lnTo>
                <a:lnTo>
                  <a:pt x="1041400" y="472440"/>
                </a:lnTo>
                <a:lnTo>
                  <a:pt x="1041400" y="472440"/>
                </a:lnTo>
                <a:lnTo>
                  <a:pt x="1041400" y="416560"/>
                </a:lnTo>
                <a:lnTo>
                  <a:pt x="934720" y="416560"/>
                </a:lnTo>
                <a:lnTo>
                  <a:pt x="934720" y="396240"/>
                </a:lnTo>
                <a:lnTo>
                  <a:pt x="899160" y="396240"/>
                </a:lnTo>
                <a:lnTo>
                  <a:pt x="899160" y="360680"/>
                </a:lnTo>
                <a:lnTo>
                  <a:pt x="833120" y="360680"/>
                </a:lnTo>
                <a:lnTo>
                  <a:pt x="833120" y="325120"/>
                </a:lnTo>
                <a:lnTo>
                  <a:pt x="817880" y="325120"/>
                </a:lnTo>
                <a:lnTo>
                  <a:pt x="817880" y="299720"/>
                </a:lnTo>
                <a:lnTo>
                  <a:pt x="772160" y="299720"/>
                </a:lnTo>
                <a:lnTo>
                  <a:pt x="756920" y="284480"/>
                </a:lnTo>
                <a:lnTo>
                  <a:pt x="721360" y="284480"/>
                </a:lnTo>
                <a:lnTo>
                  <a:pt x="721360" y="238760"/>
                </a:lnTo>
                <a:lnTo>
                  <a:pt x="675640" y="238760"/>
                </a:lnTo>
                <a:lnTo>
                  <a:pt x="675640" y="223520"/>
                </a:lnTo>
                <a:lnTo>
                  <a:pt x="632460" y="217170"/>
                </a:lnTo>
                <a:lnTo>
                  <a:pt x="591186" y="218122"/>
                </a:lnTo>
                <a:lnTo>
                  <a:pt x="563880" y="187960"/>
                </a:lnTo>
                <a:lnTo>
                  <a:pt x="563880" y="160973"/>
                </a:lnTo>
                <a:lnTo>
                  <a:pt x="519112" y="165736"/>
                </a:lnTo>
                <a:lnTo>
                  <a:pt x="512763" y="128270"/>
                </a:lnTo>
                <a:lnTo>
                  <a:pt x="392748" y="133033"/>
                </a:lnTo>
                <a:lnTo>
                  <a:pt x="391160" y="106680"/>
                </a:lnTo>
                <a:lnTo>
                  <a:pt x="360680" y="106680"/>
                </a:lnTo>
                <a:lnTo>
                  <a:pt x="360680" y="85725"/>
                </a:lnTo>
                <a:lnTo>
                  <a:pt x="274320" y="90488"/>
                </a:lnTo>
                <a:lnTo>
                  <a:pt x="274320" y="35560"/>
                </a:lnTo>
                <a:lnTo>
                  <a:pt x="233680" y="35560"/>
                </a:lnTo>
                <a:lnTo>
                  <a:pt x="233680" y="15240"/>
                </a:lnTo>
                <a:lnTo>
                  <a:pt x="101600" y="15240"/>
                </a:lnTo>
                <a:lnTo>
                  <a:pt x="10160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105" name="Freeform: Shape 104">
            <a:extLst>
              <a:ext uri="{FF2B5EF4-FFF2-40B4-BE49-F238E27FC236}">
                <a16:creationId xmlns:a16="http://schemas.microsoft.com/office/drawing/2014/main" id="{C90D0C4D-9E93-4B7C-953F-0BD432B8EF6B}"/>
              </a:ext>
            </a:extLst>
          </p:cNvPr>
          <p:cNvSpPr/>
          <p:nvPr/>
        </p:nvSpPr>
        <p:spPr bwMode="auto">
          <a:xfrm>
            <a:off x="6942128" y="3197449"/>
            <a:ext cx="3098800" cy="2057400"/>
          </a:xfrm>
          <a:custGeom>
            <a:avLst/>
            <a:gdLst>
              <a:gd name="connsiteX0" fmla="*/ 3098800 w 3098800"/>
              <a:gd name="connsiteY0" fmla="*/ 2057400 h 2057400"/>
              <a:gd name="connsiteX1" fmla="*/ 2870200 w 3098800"/>
              <a:gd name="connsiteY1" fmla="*/ 2057400 h 2057400"/>
              <a:gd name="connsiteX2" fmla="*/ 2870200 w 3098800"/>
              <a:gd name="connsiteY2" fmla="*/ 1803400 h 2057400"/>
              <a:gd name="connsiteX3" fmla="*/ 2222500 w 3098800"/>
              <a:gd name="connsiteY3" fmla="*/ 1803400 h 2057400"/>
              <a:gd name="connsiteX4" fmla="*/ 2222500 w 3098800"/>
              <a:gd name="connsiteY4" fmla="*/ 1629834 h 2057400"/>
              <a:gd name="connsiteX5" fmla="*/ 2159000 w 3098800"/>
              <a:gd name="connsiteY5" fmla="*/ 1629834 h 2057400"/>
              <a:gd name="connsiteX6" fmla="*/ 2159000 w 3098800"/>
              <a:gd name="connsiteY6" fmla="*/ 1468967 h 2057400"/>
              <a:gd name="connsiteX7" fmla="*/ 1943100 w 3098800"/>
              <a:gd name="connsiteY7" fmla="*/ 1468967 h 2057400"/>
              <a:gd name="connsiteX8" fmla="*/ 1943100 w 3098800"/>
              <a:gd name="connsiteY8" fmla="*/ 1295400 h 2057400"/>
              <a:gd name="connsiteX9" fmla="*/ 1883833 w 3098800"/>
              <a:gd name="connsiteY9" fmla="*/ 1295400 h 2057400"/>
              <a:gd name="connsiteX10" fmla="*/ 1883833 w 3098800"/>
              <a:gd name="connsiteY10" fmla="*/ 952500 h 2057400"/>
              <a:gd name="connsiteX11" fmla="*/ 1439333 w 3098800"/>
              <a:gd name="connsiteY11" fmla="*/ 952500 h 2057400"/>
              <a:gd name="connsiteX12" fmla="*/ 1439333 w 3098800"/>
              <a:gd name="connsiteY12" fmla="*/ 825500 h 2057400"/>
              <a:gd name="connsiteX13" fmla="*/ 787400 w 3098800"/>
              <a:gd name="connsiteY13" fmla="*/ 825500 h 2057400"/>
              <a:gd name="connsiteX14" fmla="*/ 787400 w 3098800"/>
              <a:gd name="connsiteY14" fmla="*/ 681567 h 2057400"/>
              <a:gd name="connsiteX15" fmla="*/ 685800 w 3098800"/>
              <a:gd name="connsiteY15" fmla="*/ 681567 h 2057400"/>
              <a:gd name="connsiteX16" fmla="*/ 685800 w 3098800"/>
              <a:gd name="connsiteY16" fmla="*/ 567267 h 2057400"/>
              <a:gd name="connsiteX17" fmla="*/ 474133 w 3098800"/>
              <a:gd name="connsiteY17" fmla="*/ 567267 h 2057400"/>
              <a:gd name="connsiteX18" fmla="*/ 474133 w 3098800"/>
              <a:gd name="connsiteY18" fmla="*/ 338667 h 2057400"/>
              <a:gd name="connsiteX19" fmla="*/ 474133 w 3098800"/>
              <a:gd name="connsiteY19" fmla="*/ 338667 h 2057400"/>
              <a:gd name="connsiteX20" fmla="*/ 474133 w 3098800"/>
              <a:gd name="connsiteY20" fmla="*/ 203200 h 2057400"/>
              <a:gd name="connsiteX21" fmla="*/ 241300 w 3098800"/>
              <a:gd name="connsiteY21" fmla="*/ 203200 h 2057400"/>
              <a:gd name="connsiteX22" fmla="*/ 241300 w 3098800"/>
              <a:gd name="connsiteY22" fmla="*/ 118534 h 2057400"/>
              <a:gd name="connsiteX23" fmla="*/ 241300 w 3098800"/>
              <a:gd name="connsiteY23" fmla="*/ 118534 h 2057400"/>
              <a:gd name="connsiteX24" fmla="*/ 127000 w 3098800"/>
              <a:gd name="connsiteY24" fmla="*/ 118534 h 2057400"/>
              <a:gd name="connsiteX25" fmla="*/ 127000 w 3098800"/>
              <a:gd name="connsiteY25" fmla="*/ 0 h 2057400"/>
              <a:gd name="connsiteX26" fmla="*/ 127000 w 3098800"/>
              <a:gd name="connsiteY26" fmla="*/ 0 h 2057400"/>
              <a:gd name="connsiteX27" fmla="*/ 88900 w 3098800"/>
              <a:gd name="connsiteY27" fmla="*/ 0 h 2057400"/>
              <a:gd name="connsiteX28" fmla="*/ 0 w 3098800"/>
              <a:gd name="connsiteY28" fmla="*/ 0 h 2057400"/>
              <a:gd name="connsiteX0" fmla="*/ 3098800 w 3098800"/>
              <a:gd name="connsiteY0" fmla="*/ 2057400 h 2057400"/>
              <a:gd name="connsiteX1" fmla="*/ 2870200 w 3098800"/>
              <a:gd name="connsiteY1" fmla="*/ 2057400 h 2057400"/>
              <a:gd name="connsiteX2" fmla="*/ 2870200 w 3098800"/>
              <a:gd name="connsiteY2" fmla="*/ 1803400 h 2057400"/>
              <a:gd name="connsiteX3" fmla="*/ 2222500 w 3098800"/>
              <a:gd name="connsiteY3" fmla="*/ 1803400 h 2057400"/>
              <a:gd name="connsiteX4" fmla="*/ 2222500 w 3098800"/>
              <a:gd name="connsiteY4" fmla="*/ 1629834 h 2057400"/>
              <a:gd name="connsiteX5" fmla="*/ 2159000 w 3098800"/>
              <a:gd name="connsiteY5" fmla="*/ 1629834 h 2057400"/>
              <a:gd name="connsiteX6" fmla="*/ 2159000 w 3098800"/>
              <a:gd name="connsiteY6" fmla="*/ 1468967 h 2057400"/>
              <a:gd name="connsiteX7" fmla="*/ 1943100 w 3098800"/>
              <a:gd name="connsiteY7" fmla="*/ 1468967 h 2057400"/>
              <a:gd name="connsiteX8" fmla="*/ 1943100 w 3098800"/>
              <a:gd name="connsiteY8" fmla="*/ 1295400 h 2057400"/>
              <a:gd name="connsiteX9" fmla="*/ 1883833 w 3098800"/>
              <a:gd name="connsiteY9" fmla="*/ 1295400 h 2057400"/>
              <a:gd name="connsiteX10" fmla="*/ 1883833 w 3098800"/>
              <a:gd name="connsiteY10" fmla="*/ 952500 h 2057400"/>
              <a:gd name="connsiteX11" fmla="*/ 1439333 w 3098800"/>
              <a:gd name="connsiteY11" fmla="*/ 952500 h 2057400"/>
              <a:gd name="connsiteX12" fmla="*/ 1439333 w 3098800"/>
              <a:gd name="connsiteY12" fmla="*/ 825500 h 2057400"/>
              <a:gd name="connsiteX13" fmla="*/ 787400 w 3098800"/>
              <a:gd name="connsiteY13" fmla="*/ 825500 h 2057400"/>
              <a:gd name="connsiteX14" fmla="*/ 787400 w 3098800"/>
              <a:gd name="connsiteY14" fmla="*/ 681567 h 2057400"/>
              <a:gd name="connsiteX15" fmla="*/ 685800 w 3098800"/>
              <a:gd name="connsiteY15" fmla="*/ 681567 h 2057400"/>
              <a:gd name="connsiteX16" fmla="*/ 685800 w 3098800"/>
              <a:gd name="connsiteY16" fmla="*/ 567267 h 2057400"/>
              <a:gd name="connsiteX17" fmla="*/ 474133 w 3098800"/>
              <a:gd name="connsiteY17" fmla="*/ 567267 h 2057400"/>
              <a:gd name="connsiteX18" fmla="*/ 474133 w 3098800"/>
              <a:gd name="connsiteY18" fmla="*/ 338667 h 2057400"/>
              <a:gd name="connsiteX19" fmla="*/ 474133 w 3098800"/>
              <a:gd name="connsiteY19" fmla="*/ 338667 h 2057400"/>
              <a:gd name="connsiteX20" fmla="*/ 474133 w 3098800"/>
              <a:gd name="connsiteY20" fmla="*/ 203200 h 2057400"/>
              <a:gd name="connsiteX21" fmla="*/ 239713 w 3098800"/>
              <a:gd name="connsiteY21" fmla="*/ 220662 h 2057400"/>
              <a:gd name="connsiteX22" fmla="*/ 241300 w 3098800"/>
              <a:gd name="connsiteY22" fmla="*/ 118534 h 2057400"/>
              <a:gd name="connsiteX23" fmla="*/ 241300 w 3098800"/>
              <a:gd name="connsiteY23" fmla="*/ 118534 h 2057400"/>
              <a:gd name="connsiteX24" fmla="*/ 127000 w 3098800"/>
              <a:gd name="connsiteY24" fmla="*/ 118534 h 2057400"/>
              <a:gd name="connsiteX25" fmla="*/ 127000 w 3098800"/>
              <a:gd name="connsiteY25" fmla="*/ 0 h 2057400"/>
              <a:gd name="connsiteX26" fmla="*/ 127000 w 3098800"/>
              <a:gd name="connsiteY26" fmla="*/ 0 h 2057400"/>
              <a:gd name="connsiteX27" fmla="*/ 88900 w 3098800"/>
              <a:gd name="connsiteY27" fmla="*/ 0 h 2057400"/>
              <a:gd name="connsiteX28" fmla="*/ 0 w 3098800"/>
              <a:gd name="connsiteY28" fmla="*/ 0 h 2057400"/>
              <a:gd name="connsiteX0" fmla="*/ 3098800 w 3098800"/>
              <a:gd name="connsiteY0" fmla="*/ 2057400 h 2057400"/>
              <a:gd name="connsiteX1" fmla="*/ 2870200 w 3098800"/>
              <a:gd name="connsiteY1" fmla="*/ 2057400 h 2057400"/>
              <a:gd name="connsiteX2" fmla="*/ 2870200 w 3098800"/>
              <a:gd name="connsiteY2" fmla="*/ 1803400 h 2057400"/>
              <a:gd name="connsiteX3" fmla="*/ 2222500 w 3098800"/>
              <a:gd name="connsiteY3" fmla="*/ 1803400 h 2057400"/>
              <a:gd name="connsiteX4" fmla="*/ 2222500 w 3098800"/>
              <a:gd name="connsiteY4" fmla="*/ 1629834 h 2057400"/>
              <a:gd name="connsiteX5" fmla="*/ 2159000 w 3098800"/>
              <a:gd name="connsiteY5" fmla="*/ 1629834 h 2057400"/>
              <a:gd name="connsiteX6" fmla="*/ 2159000 w 3098800"/>
              <a:gd name="connsiteY6" fmla="*/ 1468967 h 2057400"/>
              <a:gd name="connsiteX7" fmla="*/ 1943100 w 3098800"/>
              <a:gd name="connsiteY7" fmla="*/ 1468967 h 2057400"/>
              <a:gd name="connsiteX8" fmla="*/ 1943100 w 3098800"/>
              <a:gd name="connsiteY8" fmla="*/ 1295400 h 2057400"/>
              <a:gd name="connsiteX9" fmla="*/ 1883833 w 3098800"/>
              <a:gd name="connsiteY9" fmla="*/ 1295400 h 2057400"/>
              <a:gd name="connsiteX10" fmla="*/ 1883833 w 3098800"/>
              <a:gd name="connsiteY10" fmla="*/ 952500 h 2057400"/>
              <a:gd name="connsiteX11" fmla="*/ 1439333 w 3098800"/>
              <a:gd name="connsiteY11" fmla="*/ 952500 h 2057400"/>
              <a:gd name="connsiteX12" fmla="*/ 1439333 w 3098800"/>
              <a:gd name="connsiteY12" fmla="*/ 825500 h 2057400"/>
              <a:gd name="connsiteX13" fmla="*/ 787400 w 3098800"/>
              <a:gd name="connsiteY13" fmla="*/ 825500 h 2057400"/>
              <a:gd name="connsiteX14" fmla="*/ 787400 w 3098800"/>
              <a:gd name="connsiteY14" fmla="*/ 681567 h 2057400"/>
              <a:gd name="connsiteX15" fmla="*/ 685800 w 3098800"/>
              <a:gd name="connsiteY15" fmla="*/ 681567 h 2057400"/>
              <a:gd name="connsiteX16" fmla="*/ 685800 w 3098800"/>
              <a:gd name="connsiteY16" fmla="*/ 567267 h 2057400"/>
              <a:gd name="connsiteX17" fmla="*/ 474133 w 3098800"/>
              <a:gd name="connsiteY17" fmla="*/ 567267 h 2057400"/>
              <a:gd name="connsiteX18" fmla="*/ 474133 w 3098800"/>
              <a:gd name="connsiteY18" fmla="*/ 338667 h 2057400"/>
              <a:gd name="connsiteX19" fmla="*/ 474133 w 3098800"/>
              <a:gd name="connsiteY19" fmla="*/ 338667 h 2057400"/>
              <a:gd name="connsiteX20" fmla="*/ 474133 w 3098800"/>
              <a:gd name="connsiteY20" fmla="*/ 222250 h 2057400"/>
              <a:gd name="connsiteX21" fmla="*/ 239713 w 3098800"/>
              <a:gd name="connsiteY21" fmla="*/ 220662 h 2057400"/>
              <a:gd name="connsiteX22" fmla="*/ 241300 w 3098800"/>
              <a:gd name="connsiteY22" fmla="*/ 118534 h 2057400"/>
              <a:gd name="connsiteX23" fmla="*/ 241300 w 3098800"/>
              <a:gd name="connsiteY23" fmla="*/ 118534 h 2057400"/>
              <a:gd name="connsiteX24" fmla="*/ 127000 w 3098800"/>
              <a:gd name="connsiteY24" fmla="*/ 118534 h 2057400"/>
              <a:gd name="connsiteX25" fmla="*/ 127000 w 3098800"/>
              <a:gd name="connsiteY25" fmla="*/ 0 h 2057400"/>
              <a:gd name="connsiteX26" fmla="*/ 127000 w 3098800"/>
              <a:gd name="connsiteY26" fmla="*/ 0 h 2057400"/>
              <a:gd name="connsiteX27" fmla="*/ 88900 w 3098800"/>
              <a:gd name="connsiteY27" fmla="*/ 0 h 2057400"/>
              <a:gd name="connsiteX28" fmla="*/ 0 w 3098800"/>
              <a:gd name="connsiteY28" fmla="*/ 0 h 205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098800" h="2057400">
                <a:moveTo>
                  <a:pt x="3098800" y="2057400"/>
                </a:moveTo>
                <a:lnTo>
                  <a:pt x="2870200" y="2057400"/>
                </a:lnTo>
                <a:lnTo>
                  <a:pt x="2870200" y="1803400"/>
                </a:lnTo>
                <a:lnTo>
                  <a:pt x="2222500" y="1803400"/>
                </a:lnTo>
                <a:lnTo>
                  <a:pt x="2222500" y="1629834"/>
                </a:lnTo>
                <a:lnTo>
                  <a:pt x="2159000" y="1629834"/>
                </a:lnTo>
                <a:lnTo>
                  <a:pt x="2159000" y="1468967"/>
                </a:lnTo>
                <a:lnTo>
                  <a:pt x="1943100" y="1468967"/>
                </a:lnTo>
                <a:lnTo>
                  <a:pt x="1943100" y="1295400"/>
                </a:lnTo>
                <a:lnTo>
                  <a:pt x="1883833" y="1295400"/>
                </a:lnTo>
                <a:lnTo>
                  <a:pt x="1883833" y="952500"/>
                </a:lnTo>
                <a:lnTo>
                  <a:pt x="1439333" y="952500"/>
                </a:lnTo>
                <a:lnTo>
                  <a:pt x="1439333" y="825500"/>
                </a:lnTo>
                <a:lnTo>
                  <a:pt x="787400" y="825500"/>
                </a:lnTo>
                <a:lnTo>
                  <a:pt x="787400" y="681567"/>
                </a:lnTo>
                <a:lnTo>
                  <a:pt x="685800" y="681567"/>
                </a:lnTo>
                <a:lnTo>
                  <a:pt x="685800" y="567267"/>
                </a:lnTo>
                <a:lnTo>
                  <a:pt x="474133" y="567267"/>
                </a:lnTo>
                <a:lnTo>
                  <a:pt x="474133" y="338667"/>
                </a:lnTo>
                <a:lnTo>
                  <a:pt x="474133" y="338667"/>
                </a:lnTo>
                <a:lnTo>
                  <a:pt x="474133" y="222250"/>
                </a:lnTo>
                <a:lnTo>
                  <a:pt x="239713" y="220662"/>
                </a:lnTo>
                <a:lnTo>
                  <a:pt x="241300" y="118534"/>
                </a:lnTo>
                <a:lnTo>
                  <a:pt x="241300" y="118534"/>
                </a:lnTo>
                <a:lnTo>
                  <a:pt x="127000" y="118534"/>
                </a:lnTo>
                <a:lnTo>
                  <a:pt x="127000" y="0"/>
                </a:lnTo>
                <a:lnTo>
                  <a:pt x="127000" y="0"/>
                </a:lnTo>
                <a:lnTo>
                  <a:pt x="8890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109" name="Group 108">
            <a:extLst>
              <a:ext uri="{FF2B5EF4-FFF2-40B4-BE49-F238E27FC236}">
                <a16:creationId xmlns:a16="http://schemas.microsoft.com/office/drawing/2014/main" id="{1AC2EDE6-A748-4673-B695-6ABD757A2E93}"/>
              </a:ext>
            </a:extLst>
          </p:cNvPr>
          <p:cNvGrpSpPr/>
          <p:nvPr/>
        </p:nvGrpSpPr>
        <p:grpSpPr>
          <a:xfrm>
            <a:off x="3128643" y="4298191"/>
            <a:ext cx="93922" cy="93922"/>
            <a:chOff x="3462669" y="3603697"/>
            <a:chExt cx="93922" cy="93922"/>
          </a:xfrm>
        </p:grpSpPr>
        <p:cxnSp>
          <p:nvCxnSpPr>
            <p:cNvPr id="108" name="Straight Connector 107">
              <a:extLst>
                <a:ext uri="{FF2B5EF4-FFF2-40B4-BE49-F238E27FC236}">
                  <a16:creationId xmlns:a16="http://schemas.microsoft.com/office/drawing/2014/main" id="{BB6091CA-6BF5-44E6-A688-3B14370DAED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CD0E0D37-B04F-4AA4-9B52-AAEE4586777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2E4860CC-5257-4B7D-8696-C776EDF83D03}"/>
              </a:ext>
            </a:extLst>
          </p:cNvPr>
          <p:cNvGrpSpPr/>
          <p:nvPr/>
        </p:nvGrpSpPr>
        <p:grpSpPr>
          <a:xfrm>
            <a:off x="2888931" y="4532902"/>
            <a:ext cx="93922" cy="93922"/>
            <a:chOff x="3462669" y="3603697"/>
            <a:chExt cx="93922" cy="93922"/>
          </a:xfrm>
        </p:grpSpPr>
        <p:cxnSp>
          <p:nvCxnSpPr>
            <p:cNvPr id="113" name="Straight Connector 112">
              <a:extLst>
                <a:ext uri="{FF2B5EF4-FFF2-40B4-BE49-F238E27FC236}">
                  <a16:creationId xmlns:a16="http://schemas.microsoft.com/office/drawing/2014/main" id="{04B9B64A-3106-4576-A159-EDAD341A7CA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55F04FD3-D0BA-4D8A-9E91-C01F05B0305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5" name="Group 114">
            <a:extLst>
              <a:ext uri="{FF2B5EF4-FFF2-40B4-BE49-F238E27FC236}">
                <a16:creationId xmlns:a16="http://schemas.microsoft.com/office/drawing/2014/main" id="{0768464B-AFFE-46EA-84A3-FD5C743D4DB4}"/>
              </a:ext>
            </a:extLst>
          </p:cNvPr>
          <p:cNvGrpSpPr/>
          <p:nvPr/>
        </p:nvGrpSpPr>
        <p:grpSpPr>
          <a:xfrm>
            <a:off x="3128643" y="4683735"/>
            <a:ext cx="93922" cy="93922"/>
            <a:chOff x="3462669" y="3603697"/>
            <a:chExt cx="93922" cy="93922"/>
          </a:xfrm>
        </p:grpSpPr>
        <p:cxnSp>
          <p:nvCxnSpPr>
            <p:cNvPr id="116" name="Straight Connector 115">
              <a:extLst>
                <a:ext uri="{FF2B5EF4-FFF2-40B4-BE49-F238E27FC236}">
                  <a16:creationId xmlns:a16="http://schemas.microsoft.com/office/drawing/2014/main" id="{78A7C397-7566-49A1-9AA1-38C075F4174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3C865C3E-1663-48D3-8FF1-09541B7CED3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8" name="Group 117">
            <a:extLst>
              <a:ext uri="{FF2B5EF4-FFF2-40B4-BE49-F238E27FC236}">
                <a16:creationId xmlns:a16="http://schemas.microsoft.com/office/drawing/2014/main" id="{D9ACAEA5-AE98-4815-8DD4-69CD3C3FD4EE}"/>
              </a:ext>
            </a:extLst>
          </p:cNvPr>
          <p:cNvGrpSpPr/>
          <p:nvPr/>
        </p:nvGrpSpPr>
        <p:grpSpPr>
          <a:xfrm>
            <a:off x="4332919" y="5072999"/>
            <a:ext cx="93922" cy="93922"/>
            <a:chOff x="3462669" y="3603697"/>
            <a:chExt cx="93922" cy="93922"/>
          </a:xfrm>
        </p:grpSpPr>
        <p:cxnSp>
          <p:nvCxnSpPr>
            <p:cNvPr id="119" name="Straight Connector 118">
              <a:extLst>
                <a:ext uri="{FF2B5EF4-FFF2-40B4-BE49-F238E27FC236}">
                  <a16:creationId xmlns:a16="http://schemas.microsoft.com/office/drawing/2014/main" id="{EF6C34AF-74EB-4EBC-AC92-01B11F02CC3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9A1E4265-32E4-4A32-BCD3-D69E906BFC0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24" name="Group 123">
            <a:extLst>
              <a:ext uri="{FF2B5EF4-FFF2-40B4-BE49-F238E27FC236}">
                <a16:creationId xmlns:a16="http://schemas.microsoft.com/office/drawing/2014/main" id="{02EDF220-1A8B-43FE-8D52-E8719F369A55}"/>
              </a:ext>
            </a:extLst>
          </p:cNvPr>
          <p:cNvGrpSpPr/>
          <p:nvPr/>
        </p:nvGrpSpPr>
        <p:grpSpPr>
          <a:xfrm>
            <a:off x="4511380" y="4289314"/>
            <a:ext cx="93922" cy="93922"/>
            <a:chOff x="3462669" y="3603697"/>
            <a:chExt cx="93922" cy="93922"/>
          </a:xfrm>
        </p:grpSpPr>
        <p:cxnSp>
          <p:nvCxnSpPr>
            <p:cNvPr id="125" name="Straight Connector 124">
              <a:extLst>
                <a:ext uri="{FF2B5EF4-FFF2-40B4-BE49-F238E27FC236}">
                  <a16:creationId xmlns:a16="http://schemas.microsoft.com/office/drawing/2014/main" id="{BCD62BC5-9218-4DF8-A581-09F602603FF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1433B9C6-8BF4-4EFB-9F10-6759DFF80C2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27" name="Group 126">
            <a:extLst>
              <a:ext uri="{FF2B5EF4-FFF2-40B4-BE49-F238E27FC236}">
                <a16:creationId xmlns:a16="http://schemas.microsoft.com/office/drawing/2014/main" id="{5AE670C9-CD89-4237-9032-92BC6F26FCFF}"/>
              </a:ext>
            </a:extLst>
          </p:cNvPr>
          <p:cNvGrpSpPr/>
          <p:nvPr/>
        </p:nvGrpSpPr>
        <p:grpSpPr>
          <a:xfrm>
            <a:off x="4423513" y="4132700"/>
            <a:ext cx="93922" cy="93922"/>
            <a:chOff x="3462669" y="3603697"/>
            <a:chExt cx="93922" cy="93922"/>
          </a:xfrm>
        </p:grpSpPr>
        <p:cxnSp>
          <p:nvCxnSpPr>
            <p:cNvPr id="128" name="Straight Connector 127">
              <a:extLst>
                <a:ext uri="{FF2B5EF4-FFF2-40B4-BE49-F238E27FC236}">
                  <a16:creationId xmlns:a16="http://schemas.microsoft.com/office/drawing/2014/main" id="{2B621718-0654-4A75-961E-BA8FD89F7C3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E3F8EC7A-B79F-4AB0-825B-5BEA036CDBA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0" name="Group 129">
            <a:extLst>
              <a:ext uri="{FF2B5EF4-FFF2-40B4-BE49-F238E27FC236}">
                <a16:creationId xmlns:a16="http://schemas.microsoft.com/office/drawing/2014/main" id="{1EB42C4F-7992-4B03-9DF8-BE5ED7AE831E}"/>
              </a:ext>
            </a:extLst>
          </p:cNvPr>
          <p:cNvGrpSpPr/>
          <p:nvPr/>
        </p:nvGrpSpPr>
        <p:grpSpPr>
          <a:xfrm>
            <a:off x="4379880" y="4132700"/>
            <a:ext cx="93922" cy="93922"/>
            <a:chOff x="3462669" y="3603697"/>
            <a:chExt cx="93922" cy="93922"/>
          </a:xfrm>
        </p:grpSpPr>
        <p:cxnSp>
          <p:nvCxnSpPr>
            <p:cNvPr id="131" name="Straight Connector 130">
              <a:extLst>
                <a:ext uri="{FF2B5EF4-FFF2-40B4-BE49-F238E27FC236}">
                  <a16:creationId xmlns:a16="http://schemas.microsoft.com/office/drawing/2014/main" id="{3FAA3649-9DEA-4ACE-9B13-53657EBB2DC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F367F6FE-F94F-41F6-8CEA-F56538320CC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3" name="Group 132">
            <a:extLst>
              <a:ext uri="{FF2B5EF4-FFF2-40B4-BE49-F238E27FC236}">
                <a16:creationId xmlns:a16="http://schemas.microsoft.com/office/drawing/2014/main" id="{7D8D35B0-FCFC-4AAF-9B9A-B645676B311B}"/>
              </a:ext>
            </a:extLst>
          </p:cNvPr>
          <p:cNvGrpSpPr/>
          <p:nvPr/>
        </p:nvGrpSpPr>
        <p:grpSpPr>
          <a:xfrm>
            <a:off x="4261489" y="4015468"/>
            <a:ext cx="93922" cy="93922"/>
            <a:chOff x="3462669" y="3603697"/>
            <a:chExt cx="93922" cy="93922"/>
          </a:xfrm>
        </p:grpSpPr>
        <p:cxnSp>
          <p:nvCxnSpPr>
            <p:cNvPr id="134" name="Straight Connector 133">
              <a:extLst>
                <a:ext uri="{FF2B5EF4-FFF2-40B4-BE49-F238E27FC236}">
                  <a16:creationId xmlns:a16="http://schemas.microsoft.com/office/drawing/2014/main" id="{3C60DEFF-F58B-4E76-8595-705BD0E9B34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819F4409-822F-48F2-B15B-F96F3C0E53B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EA21404C-F37D-4271-9671-F9ABD914AF5A}"/>
              </a:ext>
            </a:extLst>
          </p:cNvPr>
          <p:cNvGrpSpPr/>
          <p:nvPr/>
        </p:nvGrpSpPr>
        <p:grpSpPr>
          <a:xfrm>
            <a:off x="4197387" y="4015468"/>
            <a:ext cx="93922" cy="93922"/>
            <a:chOff x="3462669" y="3603697"/>
            <a:chExt cx="93922" cy="93922"/>
          </a:xfrm>
        </p:grpSpPr>
        <p:cxnSp>
          <p:nvCxnSpPr>
            <p:cNvPr id="137" name="Straight Connector 136">
              <a:extLst>
                <a:ext uri="{FF2B5EF4-FFF2-40B4-BE49-F238E27FC236}">
                  <a16:creationId xmlns:a16="http://schemas.microsoft.com/office/drawing/2014/main" id="{31D6F8A0-A7EB-42E4-B105-14A221AF83F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559D9954-E3F9-4409-85CC-BA0BDD642DD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9" name="Group 138">
            <a:extLst>
              <a:ext uri="{FF2B5EF4-FFF2-40B4-BE49-F238E27FC236}">
                <a16:creationId xmlns:a16="http://schemas.microsoft.com/office/drawing/2014/main" id="{CABEE074-8E25-4074-B7CD-0849B1721BD0}"/>
              </a:ext>
            </a:extLst>
          </p:cNvPr>
          <p:cNvGrpSpPr/>
          <p:nvPr/>
        </p:nvGrpSpPr>
        <p:grpSpPr>
          <a:xfrm>
            <a:off x="4084014" y="4015468"/>
            <a:ext cx="93922" cy="93922"/>
            <a:chOff x="3462669" y="3603697"/>
            <a:chExt cx="93922" cy="93922"/>
          </a:xfrm>
        </p:grpSpPr>
        <p:cxnSp>
          <p:nvCxnSpPr>
            <p:cNvPr id="140" name="Straight Connector 139">
              <a:extLst>
                <a:ext uri="{FF2B5EF4-FFF2-40B4-BE49-F238E27FC236}">
                  <a16:creationId xmlns:a16="http://schemas.microsoft.com/office/drawing/2014/main" id="{140ED2C9-0B6A-4ECF-B79B-B9ED9DE3C8E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591C2E45-4122-471D-8497-0D012105AAF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2" name="Group 141">
            <a:extLst>
              <a:ext uri="{FF2B5EF4-FFF2-40B4-BE49-F238E27FC236}">
                <a16:creationId xmlns:a16="http://schemas.microsoft.com/office/drawing/2014/main" id="{0E238C2A-7FE4-4443-A4B5-E68D81024978}"/>
              </a:ext>
            </a:extLst>
          </p:cNvPr>
          <p:cNvGrpSpPr/>
          <p:nvPr/>
        </p:nvGrpSpPr>
        <p:grpSpPr>
          <a:xfrm>
            <a:off x="4024454" y="4015468"/>
            <a:ext cx="93922" cy="93922"/>
            <a:chOff x="3462669" y="3603697"/>
            <a:chExt cx="93922" cy="93922"/>
          </a:xfrm>
        </p:grpSpPr>
        <p:cxnSp>
          <p:nvCxnSpPr>
            <p:cNvPr id="143" name="Straight Connector 142">
              <a:extLst>
                <a:ext uri="{FF2B5EF4-FFF2-40B4-BE49-F238E27FC236}">
                  <a16:creationId xmlns:a16="http://schemas.microsoft.com/office/drawing/2014/main" id="{BF789966-C952-4A7C-A73F-9E943111211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C5AEDE1B-7147-49AF-9E7F-31687A5F49F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5" name="Group 144">
            <a:extLst>
              <a:ext uri="{FF2B5EF4-FFF2-40B4-BE49-F238E27FC236}">
                <a16:creationId xmlns:a16="http://schemas.microsoft.com/office/drawing/2014/main" id="{47F8DD05-E813-4508-83BF-FFA858E114B5}"/>
              </a:ext>
            </a:extLst>
          </p:cNvPr>
          <p:cNvGrpSpPr/>
          <p:nvPr/>
        </p:nvGrpSpPr>
        <p:grpSpPr>
          <a:xfrm>
            <a:off x="2631581" y="3556529"/>
            <a:ext cx="93922" cy="93922"/>
            <a:chOff x="3462669" y="3603697"/>
            <a:chExt cx="93922" cy="93922"/>
          </a:xfrm>
        </p:grpSpPr>
        <p:cxnSp>
          <p:nvCxnSpPr>
            <p:cNvPr id="146" name="Straight Connector 145">
              <a:extLst>
                <a:ext uri="{FF2B5EF4-FFF2-40B4-BE49-F238E27FC236}">
                  <a16:creationId xmlns:a16="http://schemas.microsoft.com/office/drawing/2014/main" id="{39692ECB-A4C8-4018-9DCE-6421832A842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8E60D399-285C-45AF-A3C8-915BE1A4A69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5F19B91B-166A-40EE-BE2B-CE58152714C4}"/>
              </a:ext>
            </a:extLst>
          </p:cNvPr>
          <p:cNvGrpSpPr/>
          <p:nvPr/>
        </p:nvGrpSpPr>
        <p:grpSpPr>
          <a:xfrm>
            <a:off x="2375825" y="3385826"/>
            <a:ext cx="93922" cy="93922"/>
            <a:chOff x="3462669" y="3603697"/>
            <a:chExt cx="93922" cy="93922"/>
          </a:xfrm>
        </p:grpSpPr>
        <p:cxnSp>
          <p:nvCxnSpPr>
            <p:cNvPr id="149" name="Straight Connector 148">
              <a:extLst>
                <a:ext uri="{FF2B5EF4-FFF2-40B4-BE49-F238E27FC236}">
                  <a16:creationId xmlns:a16="http://schemas.microsoft.com/office/drawing/2014/main" id="{8AA892BA-2911-4A4B-8A6A-6F973457617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D4D6D2BF-DD0B-4A88-A5B4-A8FE3659DB4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1" name="Group 150">
            <a:extLst>
              <a:ext uri="{FF2B5EF4-FFF2-40B4-BE49-F238E27FC236}">
                <a16:creationId xmlns:a16="http://schemas.microsoft.com/office/drawing/2014/main" id="{F12DDD04-02FD-4CF3-ACA3-423C2E314131}"/>
              </a:ext>
            </a:extLst>
          </p:cNvPr>
          <p:cNvGrpSpPr/>
          <p:nvPr/>
        </p:nvGrpSpPr>
        <p:grpSpPr>
          <a:xfrm>
            <a:off x="2018269" y="3488652"/>
            <a:ext cx="93922" cy="93922"/>
            <a:chOff x="3462669" y="3603697"/>
            <a:chExt cx="93922" cy="93922"/>
          </a:xfrm>
        </p:grpSpPr>
        <p:cxnSp>
          <p:nvCxnSpPr>
            <p:cNvPr id="152" name="Straight Connector 151">
              <a:extLst>
                <a:ext uri="{FF2B5EF4-FFF2-40B4-BE49-F238E27FC236}">
                  <a16:creationId xmlns:a16="http://schemas.microsoft.com/office/drawing/2014/main" id="{A5B17DAC-1345-4D52-99E3-962E0709893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47882DB4-1F18-44A4-92E3-2AD2E134314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4" name="Group 153">
            <a:extLst>
              <a:ext uri="{FF2B5EF4-FFF2-40B4-BE49-F238E27FC236}">
                <a16:creationId xmlns:a16="http://schemas.microsoft.com/office/drawing/2014/main" id="{6BD3BFC2-B20B-4E83-8B95-D3336316373E}"/>
              </a:ext>
            </a:extLst>
          </p:cNvPr>
          <p:cNvGrpSpPr/>
          <p:nvPr/>
        </p:nvGrpSpPr>
        <p:grpSpPr>
          <a:xfrm>
            <a:off x="1870971" y="3603490"/>
            <a:ext cx="93922" cy="93922"/>
            <a:chOff x="3462669" y="3603697"/>
            <a:chExt cx="93922" cy="93922"/>
          </a:xfrm>
        </p:grpSpPr>
        <p:cxnSp>
          <p:nvCxnSpPr>
            <p:cNvPr id="155" name="Straight Connector 154">
              <a:extLst>
                <a:ext uri="{FF2B5EF4-FFF2-40B4-BE49-F238E27FC236}">
                  <a16:creationId xmlns:a16="http://schemas.microsoft.com/office/drawing/2014/main" id="{D8104555-307B-44FD-807D-ACE58E6DB31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645ECE3F-77CD-4375-8789-BFC78961847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7" name="Group 156">
            <a:extLst>
              <a:ext uri="{FF2B5EF4-FFF2-40B4-BE49-F238E27FC236}">
                <a16:creationId xmlns:a16="http://schemas.microsoft.com/office/drawing/2014/main" id="{E6833939-8143-4FC2-ACA4-96F796E4268F}"/>
              </a:ext>
            </a:extLst>
          </p:cNvPr>
          <p:cNvGrpSpPr/>
          <p:nvPr/>
        </p:nvGrpSpPr>
        <p:grpSpPr>
          <a:xfrm>
            <a:off x="1862766" y="3142299"/>
            <a:ext cx="93922" cy="93922"/>
            <a:chOff x="3462669" y="3603697"/>
            <a:chExt cx="93922" cy="93922"/>
          </a:xfrm>
        </p:grpSpPr>
        <p:cxnSp>
          <p:nvCxnSpPr>
            <p:cNvPr id="158" name="Straight Connector 157">
              <a:extLst>
                <a:ext uri="{FF2B5EF4-FFF2-40B4-BE49-F238E27FC236}">
                  <a16:creationId xmlns:a16="http://schemas.microsoft.com/office/drawing/2014/main" id="{C4D059C8-C35E-465B-A523-A88ABD2A74F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B2FDF0E3-E4D4-417B-BFA7-83C9D8D8C20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0" name="Group 159">
            <a:extLst>
              <a:ext uri="{FF2B5EF4-FFF2-40B4-BE49-F238E27FC236}">
                <a16:creationId xmlns:a16="http://schemas.microsoft.com/office/drawing/2014/main" id="{DE9C6B75-662F-43A4-93BD-C34B83A20B09}"/>
              </a:ext>
            </a:extLst>
          </p:cNvPr>
          <p:cNvGrpSpPr/>
          <p:nvPr/>
        </p:nvGrpSpPr>
        <p:grpSpPr>
          <a:xfrm>
            <a:off x="1888251" y="3142299"/>
            <a:ext cx="93922" cy="93922"/>
            <a:chOff x="3462669" y="3603697"/>
            <a:chExt cx="93922" cy="93922"/>
          </a:xfrm>
        </p:grpSpPr>
        <p:cxnSp>
          <p:nvCxnSpPr>
            <p:cNvPr id="161" name="Straight Connector 160">
              <a:extLst>
                <a:ext uri="{FF2B5EF4-FFF2-40B4-BE49-F238E27FC236}">
                  <a16:creationId xmlns:a16="http://schemas.microsoft.com/office/drawing/2014/main" id="{E3C2260A-290C-43AB-A181-6974714CBFA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E803E85A-F049-423E-8B4C-16017150C21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3" name="Group 162">
            <a:extLst>
              <a:ext uri="{FF2B5EF4-FFF2-40B4-BE49-F238E27FC236}">
                <a16:creationId xmlns:a16="http://schemas.microsoft.com/office/drawing/2014/main" id="{BD245133-FBB8-4060-8CFD-7755967FC4B5}"/>
              </a:ext>
            </a:extLst>
          </p:cNvPr>
          <p:cNvGrpSpPr/>
          <p:nvPr/>
        </p:nvGrpSpPr>
        <p:grpSpPr>
          <a:xfrm>
            <a:off x="1803842" y="3142299"/>
            <a:ext cx="93922" cy="93922"/>
            <a:chOff x="3462669" y="3603697"/>
            <a:chExt cx="93922" cy="93922"/>
          </a:xfrm>
        </p:grpSpPr>
        <p:cxnSp>
          <p:nvCxnSpPr>
            <p:cNvPr id="164" name="Straight Connector 163">
              <a:extLst>
                <a:ext uri="{FF2B5EF4-FFF2-40B4-BE49-F238E27FC236}">
                  <a16:creationId xmlns:a16="http://schemas.microsoft.com/office/drawing/2014/main" id="{63D1EBFF-8AD9-497B-BC7F-04AE86E5429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7180CD02-6FEA-4337-B133-91B6665FA40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6" name="Group 165">
            <a:extLst>
              <a:ext uri="{FF2B5EF4-FFF2-40B4-BE49-F238E27FC236}">
                <a16:creationId xmlns:a16="http://schemas.microsoft.com/office/drawing/2014/main" id="{3A6789FF-FBD7-422E-B55F-D97E4FA61B75}"/>
              </a:ext>
            </a:extLst>
          </p:cNvPr>
          <p:cNvGrpSpPr/>
          <p:nvPr/>
        </p:nvGrpSpPr>
        <p:grpSpPr>
          <a:xfrm>
            <a:off x="1710006" y="3142299"/>
            <a:ext cx="93922" cy="93922"/>
            <a:chOff x="3462669" y="3603697"/>
            <a:chExt cx="93922" cy="93922"/>
          </a:xfrm>
        </p:grpSpPr>
        <p:cxnSp>
          <p:nvCxnSpPr>
            <p:cNvPr id="167" name="Straight Connector 166">
              <a:extLst>
                <a:ext uri="{FF2B5EF4-FFF2-40B4-BE49-F238E27FC236}">
                  <a16:creationId xmlns:a16="http://schemas.microsoft.com/office/drawing/2014/main" id="{2849C92A-5F05-4E32-851E-9A9CA4B8272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22FFD0F1-FE72-4EE6-81CF-2825F662E2F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9" name="Group 168">
            <a:extLst>
              <a:ext uri="{FF2B5EF4-FFF2-40B4-BE49-F238E27FC236}">
                <a16:creationId xmlns:a16="http://schemas.microsoft.com/office/drawing/2014/main" id="{70B98650-2F67-4720-A528-2B67D8BF9E36}"/>
              </a:ext>
            </a:extLst>
          </p:cNvPr>
          <p:cNvGrpSpPr/>
          <p:nvPr/>
        </p:nvGrpSpPr>
        <p:grpSpPr>
          <a:xfrm>
            <a:off x="1639289" y="3142299"/>
            <a:ext cx="93922" cy="93922"/>
            <a:chOff x="3462669" y="3603697"/>
            <a:chExt cx="93922" cy="93922"/>
          </a:xfrm>
        </p:grpSpPr>
        <p:cxnSp>
          <p:nvCxnSpPr>
            <p:cNvPr id="170" name="Straight Connector 169">
              <a:extLst>
                <a:ext uri="{FF2B5EF4-FFF2-40B4-BE49-F238E27FC236}">
                  <a16:creationId xmlns:a16="http://schemas.microsoft.com/office/drawing/2014/main" id="{B6847C95-1F41-4624-975E-BA7F110E66F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5A95FC60-2EB8-4259-A5F9-BD47A3BC174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CF30FB08-0AC2-4600-B24B-3D45937321D7}"/>
              </a:ext>
            </a:extLst>
          </p:cNvPr>
          <p:cNvGrpSpPr/>
          <p:nvPr/>
        </p:nvGrpSpPr>
        <p:grpSpPr>
          <a:xfrm>
            <a:off x="7542126" y="3725031"/>
            <a:ext cx="93922" cy="93922"/>
            <a:chOff x="3462669" y="3603697"/>
            <a:chExt cx="93922" cy="93922"/>
          </a:xfrm>
        </p:grpSpPr>
        <p:cxnSp>
          <p:nvCxnSpPr>
            <p:cNvPr id="174" name="Straight Connector 173">
              <a:extLst>
                <a:ext uri="{FF2B5EF4-FFF2-40B4-BE49-F238E27FC236}">
                  <a16:creationId xmlns:a16="http://schemas.microsoft.com/office/drawing/2014/main" id="{6D8BC7AD-7747-4BCF-9A17-6BC07538052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6CF2EAF8-3B89-488F-BE9E-396066723ED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33D2F20F-919E-408F-9B3F-3C45DFD65405}"/>
              </a:ext>
            </a:extLst>
          </p:cNvPr>
          <p:cNvGrpSpPr/>
          <p:nvPr/>
        </p:nvGrpSpPr>
        <p:grpSpPr>
          <a:xfrm>
            <a:off x="7653939" y="3832843"/>
            <a:ext cx="93922" cy="93922"/>
            <a:chOff x="3462669" y="3603697"/>
            <a:chExt cx="93922" cy="93922"/>
          </a:xfrm>
        </p:grpSpPr>
        <p:cxnSp>
          <p:nvCxnSpPr>
            <p:cNvPr id="177" name="Straight Connector 176">
              <a:extLst>
                <a:ext uri="{FF2B5EF4-FFF2-40B4-BE49-F238E27FC236}">
                  <a16:creationId xmlns:a16="http://schemas.microsoft.com/office/drawing/2014/main" id="{FDF991DD-AE64-4197-BDBC-438E4161A40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FFD0530D-7160-4F14-BBBE-1EB9B204405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E7261D37-FFC7-4D1B-B75C-465A97E42608}"/>
              </a:ext>
            </a:extLst>
          </p:cNvPr>
          <p:cNvGrpSpPr/>
          <p:nvPr/>
        </p:nvGrpSpPr>
        <p:grpSpPr>
          <a:xfrm>
            <a:off x="8342493" y="4113091"/>
            <a:ext cx="93922" cy="93922"/>
            <a:chOff x="3462669" y="3603697"/>
            <a:chExt cx="93922" cy="93922"/>
          </a:xfrm>
        </p:grpSpPr>
        <p:cxnSp>
          <p:nvCxnSpPr>
            <p:cNvPr id="180" name="Straight Connector 179">
              <a:extLst>
                <a:ext uri="{FF2B5EF4-FFF2-40B4-BE49-F238E27FC236}">
                  <a16:creationId xmlns:a16="http://schemas.microsoft.com/office/drawing/2014/main" id="{E07D0ABF-F979-4E52-B867-98015729690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9827E136-FB80-47A2-B391-8DEA0FBA2A4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936484B8-0365-48F4-9B0C-66C0607EFF09}"/>
              </a:ext>
            </a:extLst>
          </p:cNvPr>
          <p:cNvGrpSpPr/>
          <p:nvPr/>
        </p:nvGrpSpPr>
        <p:grpSpPr>
          <a:xfrm>
            <a:off x="8737709" y="4097318"/>
            <a:ext cx="93922" cy="93922"/>
            <a:chOff x="3462669" y="3603697"/>
            <a:chExt cx="93922" cy="93922"/>
          </a:xfrm>
        </p:grpSpPr>
        <p:cxnSp>
          <p:nvCxnSpPr>
            <p:cNvPr id="183" name="Straight Connector 182">
              <a:extLst>
                <a:ext uri="{FF2B5EF4-FFF2-40B4-BE49-F238E27FC236}">
                  <a16:creationId xmlns:a16="http://schemas.microsoft.com/office/drawing/2014/main" id="{74CE2D91-A40F-4E8B-9873-82B8F750B14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150EEADE-DA8D-4CA6-A510-36077BD680C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3F60DA4D-4807-409C-A5CA-FD5A43D9C64C}"/>
              </a:ext>
            </a:extLst>
          </p:cNvPr>
          <p:cNvGrpSpPr/>
          <p:nvPr/>
        </p:nvGrpSpPr>
        <p:grpSpPr>
          <a:xfrm>
            <a:off x="9218021" y="4957874"/>
            <a:ext cx="93922" cy="93922"/>
            <a:chOff x="3462669" y="3603697"/>
            <a:chExt cx="93922" cy="93922"/>
          </a:xfrm>
        </p:grpSpPr>
        <p:cxnSp>
          <p:nvCxnSpPr>
            <p:cNvPr id="186" name="Straight Connector 185">
              <a:extLst>
                <a:ext uri="{FF2B5EF4-FFF2-40B4-BE49-F238E27FC236}">
                  <a16:creationId xmlns:a16="http://schemas.microsoft.com/office/drawing/2014/main" id="{F575A07F-8757-4FF8-B715-F89711FA6FD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CAEF5BFC-33A8-4929-B9B6-1FE3CA9189E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D7317AA6-4F06-4D94-971D-FF8E7D862689}"/>
              </a:ext>
            </a:extLst>
          </p:cNvPr>
          <p:cNvGrpSpPr/>
          <p:nvPr/>
        </p:nvGrpSpPr>
        <p:grpSpPr>
          <a:xfrm>
            <a:off x="10000640" y="5207888"/>
            <a:ext cx="93922" cy="93922"/>
            <a:chOff x="3462669" y="3603697"/>
            <a:chExt cx="93922" cy="93922"/>
          </a:xfrm>
        </p:grpSpPr>
        <p:cxnSp>
          <p:nvCxnSpPr>
            <p:cNvPr id="189" name="Straight Connector 188">
              <a:extLst>
                <a:ext uri="{FF2B5EF4-FFF2-40B4-BE49-F238E27FC236}">
                  <a16:creationId xmlns:a16="http://schemas.microsoft.com/office/drawing/2014/main" id="{5A64217A-2ADC-4B45-84D9-A3398B234C5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E409DC7C-5006-4053-B7BA-6E0E9B5137A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1" name="Group 190">
            <a:extLst>
              <a:ext uri="{FF2B5EF4-FFF2-40B4-BE49-F238E27FC236}">
                <a16:creationId xmlns:a16="http://schemas.microsoft.com/office/drawing/2014/main" id="{61E0C73A-9BA4-4A6A-85BB-5C04531144D4}"/>
              </a:ext>
            </a:extLst>
          </p:cNvPr>
          <p:cNvGrpSpPr/>
          <p:nvPr/>
        </p:nvGrpSpPr>
        <p:grpSpPr>
          <a:xfrm>
            <a:off x="11035292" y="4614450"/>
            <a:ext cx="93922" cy="93922"/>
            <a:chOff x="3462669" y="3603697"/>
            <a:chExt cx="93922" cy="93922"/>
          </a:xfrm>
        </p:grpSpPr>
        <p:cxnSp>
          <p:nvCxnSpPr>
            <p:cNvPr id="192" name="Straight Connector 191">
              <a:extLst>
                <a:ext uri="{FF2B5EF4-FFF2-40B4-BE49-F238E27FC236}">
                  <a16:creationId xmlns:a16="http://schemas.microsoft.com/office/drawing/2014/main" id="{589D53B1-0C4A-402B-B337-FEADBE3DB55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928A788B-D485-406C-9198-D89A6647E20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7024A55C-6B2C-4A95-A6CE-FE0E35729F60}"/>
              </a:ext>
            </a:extLst>
          </p:cNvPr>
          <p:cNvGrpSpPr/>
          <p:nvPr/>
        </p:nvGrpSpPr>
        <p:grpSpPr>
          <a:xfrm>
            <a:off x="10868481" y="4413284"/>
            <a:ext cx="93922" cy="93922"/>
            <a:chOff x="3462669" y="3603697"/>
            <a:chExt cx="93922" cy="93922"/>
          </a:xfrm>
        </p:grpSpPr>
        <p:cxnSp>
          <p:nvCxnSpPr>
            <p:cNvPr id="195" name="Straight Connector 194">
              <a:extLst>
                <a:ext uri="{FF2B5EF4-FFF2-40B4-BE49-F238E27FC236}">
                  <a16:creationId xmlns:a16="http://schemas.microsoft.com/office/drawing/2014/main" id="{D009EFE7-7601-44D3-902F-029B547C217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3B8AFA21-8A75-4271-B98B-47F1A64AE1F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7" name="Group 196">
            <a:extLst>
              <a:ext uri="{FF2B5EF4-FFF2-40B4-BE49-F238E27FC236}">
                <a16:creationId xmlns:a16="http://schemas.microsoft.com/office/drawing/2014/main" id="{99E613DD-CEB9-46A6-8BF0-57F08D613BCC}"/>
              </a:ext>
            </a:extLst>
          </p:cNvPr>
          <p:cNvGrpSpPr/>
          <p:nvPr/>
        </p:nvGrpSpPr>
        <p:grpSpPr>
          <a:xfrm>
            <a:off x="10825618" y="4413284"/>
            <a:ext cx="93922" cy="93922"/>
            <a:chOff x="3462669" y="3603697"/>
            <a:chExt cx="93922" cy="93922"/>
          </a:xfrm>
        </p:grpSpPr>
        <p:cxnSp>
          <p:nvCxnSpPr>
            <p:cNvPr id="198" name="Straight Connector 197">
              <a:extLst>
                <a:ext uri="{FF2B5EF4-FFF2-40B4-BE49-F238E27FC236}">
                  <a16:creationId xmlns:a16="http://schemas.microsoft.com/office/drawing/2014/main" id="{2D010957-6F67-4F7A-A1D9-C069AD97DA4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AD21292E-A65B-4FDB-AD82-13561C2F3F6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7BFF04EB-2477-4875-BB7A-ADF14B95BB03}"/>
              </a:ext>
            </a:extLst>
          </p:cNvPr>
          <p:cNvGrpSpPr/>
          <p:nvPr/>
        </p:nvGrpSpPr>
        <p:grpSpPr>
          <a:xfrm>
            <a:off x="10490667" y="4413284"/>
            <a:ext cx="93922" cy="93922"/>
            <a:chOff x="3462669" y="3603697"/>
            <a:chExt cx="93922" cy="93922"/>
          </a:xfrm>
        </p:grpSpPr>
        <p:cxnSp>
          <p:nvCxnSpPr>
            <p:cNvPr id="201" name="Straight Connector 200">
              <a:extLst>
                <a:ext uri="{FF2B5EF4-FFF2-40B4-BE49-F238E27FC236}">
                  <a16:creationId xmlns:a16="http://schemas.microsoft.com/office/drawing/2014/main" id="{DD91C8D7-905C-42DA-9EDD-6CDA169E3F4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DBB22E6C-53B4-4EED-A466-2B28C4645A7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60E05D99-1817-44DD-8989-B577A04587C9}"/>
              </a:ext>
            </a:extLst>
          </p:cNvPr>
          <p:cNvGrpSpPr/>
          <p:nvPr/>
        </p:nvGrpSpPr>
        <p:grpSpPr>
          <a:xfrm>
            <a:off x="10443706" y="4413284"/>
            <a:ext cx="93922" cy="93922"/>
            <a:chOff x="3462669" y="3603697"/>
            <a:chExt cx="93922" cy="93922"/>
          </a:xfrm>
        </p:grpSpPr>
        <p:cxnSp>
          <p:nvCxnSpPr>
            <p:cNvPr id="204" name="Straight Connector 203">
              <a:extLst>
                <a:ext uri="{FF2B5EF4-FFF2-40B4-BE49-F238E27FC236}">
                  <a16:creationId xmlns:a16="http://schemas.microsoft.com/office/drawing/2014/main" id="{A5EFB004-57F8-4380-9537-E603AFF7EE2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C5703F94-EF72-4BD1-AB74-9D42BA01B86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D219C113-5EA7-41BF-B2AB-0D61A6D2A8E2}"/>
              </a:ext>
            </a:extLst>
          </p:cNvPr>
          <p:cNvGrpSpPr/>
          <p:nvPr/>
        </p:nvGrpSpPr>
        <p:grpSpPr>
          <a:xfrm>
            <a:off x="10288268" y="4413284"/>
            <a:ext cx="93922" cy="93922"/>
            <a:chOff x="3462669" y="3603697"/>
            <a:chExt cx="93922" cy="93922"/>
          </a:xfrm>
        </p:grpSpPr>
        <p:cxnSp>
          <p:nvCxnSpPr>
            <p:cNvPr id="207" name="Straight Connector 206">
              <a:extLst>
                <a:ext uri="{FF2B5EF4-FFF2-40B4-BE49-F238E27FC236}">
                  <a16:creationId xmlns:a16="http://schemas.microsoft.com/office/drawing/2014/main" id="{6A99F31F-C8BE-4277-92FD-61DFE4E3132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6CD73D2B-C05C-4533-B4A2-C09E76E4AC0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BB0CED53-ECCF-4E0A-A759-44BE222F8210}"/>
              </a:ext>
            </a:extLst>
          </p:cNvPr>
          <p:cNvGrpSpPr/>
          <p:nvPr/>
        </p:nvGrpSpPr>
        <p:grpSpPr>
          <a:xfrm>
            <a:off x="10249514" y="4413284"/>
            <a:ext cx="93922" cy="93922"/>
            <a:chOff x="3462669" y="3603697"/>
            <a:chExt cx="93922" cy="93922"/>
          </a:xfrm>
        </p:grpSpPr>
        <p:cxnSp>
          <p:nvCxnSpPr>
            <p:cNvPr id="210" name="Straight Connector 209">
              <a:extLst>
                <a:ext uri="{FF2B5EF4-FFF2-40B4-BE49-F238E27FC236}">
                  <a16:creationId xmlns:a16="http://schemas.microsoft.com/office/drawing/2014/main" id="{5F5217D5-4E2B-4501-A140-3389076B523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CD20CEB9-D1E9-4883-87E1-3CCAA84763B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E563E0CF-0E05-4137-AB4F-4575903645D7}"/>
              </a:ext>
            </a:extLst>
          </p:cNvPr>
          <p:cNvGrpSpPr/>
          <p:nvPr/>
        </p:nvGrpSpPr>
        <p:grpSpPr>
          <a:xfrm>
            <a:off x="10217827" y="4413284"/>
            <a:ext cx="93922" cy="93922"/>
            <a:chOff x="3462669" y="3603697"/>
            <a:chExt cx="93922" cy="93922"/>
          </a:xfrm>
        </p:grpSpPr>
        <p:cxnSp>
          <p:nvCxnSpPr>
            <p:cNvPr id="213" name="Straight Connector 212">
              <a:extLst>
                <a:ext uri="{FF2B5EF4-FFF2-40B4-BE49-F238E27FC236}">
                  <a16:creationId xmlns:a16="http://schemas.microsoft.com/office/drawing/2014/main" id="{D7B77FFE-59A1-47F7-B128-5C4CE6EB3E6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C6BEE5DC-2A23-47F0-87E1-AFE8A3DBFB4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5" name="Group 214">
            <a:extLst>
              <a:ext uri="{FF2B5EF4-FFF2-40B4-BE49-F238E27FC236}">
                <a16:creationId xmlns:a16="http://schemas.microsoft.com/office/drawing/2014/main" id="{09E80B83-3FBB-4C6C-ADAD-0764E3E2679C}"/>
              </a:ext>
            </a:extLst>
          </p:cNvPr>
          <p:cNvGrpSpPr/>
          <p:nvPr/>
        </p:nvGrpSpPr>
        <p:grpSpPr>
          <a:xfrm>
            <a:off x="10182309" y="4336275"/>
            <a:ext cx="93922" cy="93922"/>
            <a:chOff x="3462669" y="3603697"/>
            <a:chExt cx="93922" cy="93922"/>
          </a:xfrm>
        </p:grpSpPr>
        <p:cxnSp>
          <p:nvCxnSpPr>
            <p:cNvPr id="216" name="Straight Connector 215">
              <a:extLst>
                <a:ext uri="{FF2B5EF4-FFF2-40B4-BE49-F238E27FC236}">
                  <a16:creationId xmlns:a16="http://schemas.microsoft.com/office/drawing/2014/main" id="{4ADCB66B-9DDE-4C03-B0F1-E80C02306D8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04584FA6-20FC-4F15-8894-FEF564D4D5B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8A83FD0B-FFCB-4DAD-93A1-31FDF222CDB7}"/>
              </a:ext>
            </a:extLst>
          </p:cNvPr>
          <p:cNvGrpSpPr/>
          <p:nvPr/>
        </p:nvGrpSpPr>
        <p:grpSpPr>
          <a:xfrm>
            <a:off x="10101816" y="4336275"/>
            <a:ext cx="93922" cy="93922"/>
            <a:chOff x="3462669" y="3603697"/>
            <a:chExt cx="93922" cy="93922"/>
          </a:xfrm>
        </p:grpSpPr>
        <p:cxnSp>
          <p:nvCxnSpPr>
            <p:cNvPr id="219" name="Straight Connector 218">
              <a:extLst>
                <a:ext uri="{FF2B5EF4-FFF2-40B4-BE49-F238E27FC236}">
                  <a16:creationId xmlns:a16="http://schemas.microsoft.com/office/drawing/2014/main" id="{9873E368-8EC6-46A2-86EF-ABE2A34C2A7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0055F169-1406-41DD-AEBB-E1951213F76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1" name="Group 220">
            <a:extLst>
              <a:ext uri="{FF2B5EF4-FFF2-40B4-BE49-F238E27FC236}">
                <a16:creationId xmlns:a16="http://schemas.microsoft.com/office/drawing/2014/main" id="{E9CA9074-D70F-43D9-A860-CDF7D4A7ACE3}"/>
              </a:ext>
            </a:extLst>
          </p:cNvPr>
          <p:cNvGrpSpPr/>
          <p:nvPr/>
        </p:nvGrpSpPr>
        <p:grpSpPr>
          <a:xfrm>
            <a:off x="10019337" y="4336275"/>
            <a:ext cx="93922" cy="93922"/>
            <a:chOff x="3462669" y="3603697"/>
            <a:chExt cx="93922" cy="93922"/>
          </a:xfrm>
        </p:grpSpPr>
        <p:cxnSp>
          <p:nvCxnSpPr>
            <p:cNvPr id="222" name="Straight Connector 221">
              <a:extLst>
                <a:ext uri="{FF2B5EF4-FFF2-40B4-BE49-F238E27FC236}">
                  <a16:creationId xmlns:a16="http://schemas.microsoft.com/office/drawing/2014/main" id="{4A408A9F-FB7F-4560-B131-ADCEED47DA4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8BF6AE2E-2563-411D-B64D-991EFC7EB50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4" name="Group 223">
            <a:extLst>
              <a:ext uri="{FF2B5EF4-FFF2-40B4-BE49-F238E27FC236}">
                <a16:creationId xmlns:a16="http://schemas.microsoft.com/office/drawing/2014/main" id="{90200AD7-B519-4ECE-BA19-7711C20AF62C}"/>
              </a:ext>
            </a:extLst>
          </p:cNvPr>
          <p:cNvGrpSpPr/>
          <p:nvPr/>
        </p:nvGrpSpPr>
        <p:grpSpPr>
          <a:xfrm>
            <a:off x="10072678" y="4336275"/>
            <a:ext cx="93922" cy="93922"/>
            <a:chOff x="3462669" y="3603697"/>
            <a:chExt cx="93922" cy="93922"/>
          </a:xfrm>
        </p:grpSpPr>
        <p:cxnSp>
          <p:nvCxnSpPr>
            <p:cNvPr id="225" name="Straight Connector 224">
              <a:extLst>
                <a:ext uri="{FF2B5EF4-FFF2-40B4-BE49-F238E27FC236}">
                  <a16:creationId xmlns:a16="http://schemas.microsoft.com/office/drawing/2014/main" id="{6D8002AA-0160-4A33-A850-88BDEDE3D91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E0811FAE-EA8E-4518-8338-F7A254B0545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7" name="Group 226">
            <a:extLst>
              <a:ext uri="{FF2B5EF4-FFF2-40B4-BE49-F238E27FC236}">
                <a16:creationId xmlns:a16="http://schemas.microsoft.com/office/drawing/2014/main" id="{92024C5C-93A0-4EE1-A1DD-6B61A5B14ABD}"/>
              </a:ext>
            </a:extLst>
          </p:cNvPr>
          <p:cNvGrpSpPr/>
          <p:nvPr/>
        </p:nvGrpSpPr>
        <p:grpSpPr>
          <a:xfrm>
            <a:off x="9930152" y="4270274"/>
            <a:ext cx="93922" cy="93922"/>
            <a:chOff x="3462669" y="3603697"/>
            <a:chExt cx="93922" cy="93922"/>
          </a:xfrm>
        </p:grpSpPr>
        <p:cxnSp>
          <p:nvCxnSpPr>
            <p:cNvPr id="228" name="Straight Connector 227">
              <a:extLst>
                <a:ext uri="{FF2B5EF4-FFF2-40B4-BE49-F238E27FC236}">
                  <a16:creationId xmlns:a16="http://schemas.microsoft.com/office/drawing/2014/main" id="{2F2882D1-B18F-4245-A200-34B94AAB22E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E316DE08-0890-4F59-B11F-C86BE36C565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B03F9529-D892-46DD-8272-7B4B92C2056B}"/>
              </a:ext>
            </a:extLst>
          </p:cNvPr>
          <p:cNvGrpSpPr/>
          <p:nvPr/>
        </p:nvGrpSpPr>
        <p:grpSpPr>
          <a:xfrm>
            <a:off x="9853038" y="4270274"/>
            <a:ext cx="93922" cy="93922"/>
            <a:chOff x="3462669" y="3603697"/>
            <a:chExt cx="93922" cy="93922"/>
          </a:xfrm>
        </p:grpSpPr>
        <p:cxnSp>
          <p:nvCxnSpPr>
            <p:cNvPr id="231" name="Straight Connector 230">
              <a:extLst>
                <a:ext uri="{FF2B5EF4-FFF2-40B4-BE49-F238E27FC236}">
                  <a16:creationId xmlns:a16="http://schemas.microsoft.com/office/drawing/2014/main" id="{3D394F3D-C6E9-41D1-854E-A6BD7E68AFB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D36535C5-48FF-449C-90A8-B7CB969D2E1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3" name="Group 232">
            <a:extLst>
              <a:ext uri="{FF2B5EF4-FFF2-40B4-BE49-F238E27FC236}">
                <a16:creationId xmlns:a16="http://schemas.microsoft.com/office/drawing/2014/main" id="{388FC994-39A7-49A2-9BE1-D9B311FF4E9F}"/>
              </a:ext>
            </a:extLst>
          </p:cNvPr>
          <p:cNvGrpSpPr/>
          <p:nvPr/>
        </p:nvGrpSpPr>
        <p:grpSpPr>
          <a:xfrm>
            <a:off x="9811282" y="4270274"/>
            <a:ext cx="93922" cy="93922"/>
            <a:chOff x="3462669" y="3603697"/>
            <a:chExt cx="93922" cy="93922"/>
          </a:xfrm>
        </p:grpSpPr>
        <p:cxnSp>
          <p:nvCxnSpPr>
            <p:cNvPr id="234" name="Straight Connector 233">
              <a:extLst>
                <a:ext uri="{FF2B5EF4-FFF2-40B4-BE49-F238E27FC236}">
                  <a16:creationId xmlns:a16="http://schemas.microsoft.com/office/drawing/2014/main" id="{9E76E46F-96B5-4EA4-98CE-02F507FC88A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913E1E2A-7228-44EA-A893-A7DA34E0A01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362F1FC8-05D8-4046-B758-9C6CEA5EAF65}"/>
              </a:ext>
            </a:extLst>
          </p:cNvPr>
          <p:cNvGrpSpPr/>
          <p:nvPr/>
        </p:nvGrpSpPr>
        <p:grpSpPr>
          <a:xfrm>
            <a:off x="9650114" y="4270274"/>
            <a:ext cx="93922" cy="93922"/>
            <a:chOff x="3462669" y="3603697"/>
            <a:chExt cx="93922" cy="93922"/>
          </a:xfrm>
        </p:grpSpPr>
        <p:cxnSp>
          <p:nvCxnSpPr>
            <p:cNvPr id="237" name="Straight Connector 236">
              <a:extLst>
                <a:ext uri="{FF2B5EF4-FFF2-40B4-BE49-F238E27FC236}">
                  <a16:creationId xmlns:a16="http://schemas.microsoft.com/office/drawing/2014/main" id="{8514EA6D-364E-41F8-A767-8E87F870FFBD}"/>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24A909D5-1140-40A4-A0BD-2DB59E94A7F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FC5D24CA-7A6E-47E1-B876-797CC89F3230}"/>
              </a:ext>
            </a:extLst>
          </p:cNvPr>
          <p:cNvGrpSpPr/>
          <p:nvPr/>
        </p:nvGrpSpPr>
        <p:grpSpPr>
          <a:xfrm>
            <a:off x="9588890" y="4227310"/>
            <a:ext cx="93922" cy="93922"/>
            <a:chOff x="3462669" y="3603697"/>
            <a:chExt cx="93922" cy="93922"/>
          </a:xfrm>
        </p:grpSpPr>
        <p:cxnSp>
          <p:nvCxnSpPr>
            <p:cNvPr id="240" name="Straight Connector 239">
              <a:extLst>
                <a:ext uri="{FF2B5EF4-FFF2-40B4-BE49-F238E27FC236}">
                  <a16:creationId xmlns:a16="http://schemas.microsoft.com/office/drawing/2014/main" id="{5E1E4F32-4596-41AC-ACAF-1648B423B6B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C47E2A93-DE77-4075-8BD6-7243B11CB32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2" name="Group 241">
            <a:extLst>
              <a:ext uri="{FF2B5EF4-FFF2-40B4-BE49-F238E27FC236}">
                <a16:creationId xmlns:a16="http://schemas.microsoft.com/office/drawing/2014/main" id="{A3BDC923-855B-44AF-8D9A-38C28736A4D0}"/>
              </a:ext>
            </a:extLst>
          </p:cNvPr>
          <p:cNvGrpSpPr/>
          <p:nvPr/>
        </p:nvGrpSpPr>
        <p:grpSpPr>
          <a:xfrm>
            <a:off x="9560929" y="4227310"/>
            <a:ext cx="93922" cy="93922"/>
            <a:chOff x="3462669" y="3603697"/>
            <a:chExt cx="93922" cy="93922"/>
          </a:xfrm>
        </p:grpSpPr>
        <p:cxnSp>
          <p:nvCxnSpPr>
            <p:cNvPr id="243" name="Straight Connector 242">
              <a:extLst>
                <a:ext uri="{FF2B5EF4-FFF2-40B4-BE49-F238E27FC236}">
                  <a16:creationId xmlns:a16="http://schemas.microsoft.com/office/drawing/2014/main" id="{C7452552-9D8C-4C79-9159-87B732FAD54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820B746E-865A-40B2-9E02-FE0C59D7168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224FD672-B72C-414F-A550-1741DBA6496F}"/>
              </a:ext>
            </a:extLst>
          </p:cNvPr>
          <p:cNvGrpSpPr/>
          <p:nvPr/>
        </p:nvGrpSpPr>
        <p:grpSpPr>
          <a:xfrm>
            <a:off x="9492032" y="4227310"/>
            <a:ext cx="93922" cy="93922"/>
            <a:chOff x="3462669" y="3603697"/>
            <a:chExt cx="93922" cy="93922"/>
          </a:xfrm>
        </p:grpSpPr>
        <p:cxnSp>
          <p:nvCxnSpPr>
            <p:cNvPr id="246" name="Straight Connector 245">
              <a:extLst>
                <a:ext uri="{FF2B5EF4-FFF2-40B4-BE49-F238E27FC236}">
                  <a16:creationId xmlns:a16="http://schemas.microsoft.com/office/drawing/2014/main" id="{3E819AA9-A620-4EEB-8618-90709D679CE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C0834737-107B-47A0-B2AA-F17E0409CE0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8" name="Group 247">
            <a:extLst>
              <a:ext uri="{FF2B5EF4-FFF2-40B4-BE49-F238E27FC236}">
                <a16:creationId xmlns:a16="http://schemas.microsoft.com/office/drawing/2014/main" id="{CE88A152-25BD-4862-B789-8415AD579744}"/>
              </a:ext>
            </a:extLst>
          </p:cNvPr>
          <p:cNvGrpSpPr/>
          <p:nvPr/>
        </p:nvGrpSpPr>
        <p:grpSpPr>
          <a:xfrm>
            <a:off x="9467007" y="4227310"/>
            <a:ext cx="93922" cy="93922"/>
            <a:chOff x="3462669" y="3603697"/>
            <a:chExt cx="93922" cy="93922"/>
          </a:xfrm>
        </p:grpSpPr>
        <p:cxnSp>
          <p:nvCxnSpPr>
            <p:cNvPr id="249" name="Straight Connector 248">
              <a:extLst>
                <a:ext uri="{FF2B5EF4-FFF2-40B4-BE49-F238E27FC236}">
                  <a16:creationId xmlns:a16="http://schemas.microsoft.com/office/drawing/2014/main" id="{F294AC24-0A0C-43C4-A1DC-94C1A0BCBEB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04404FB1-05B7-430C-9762-19BA58C9DB4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1" name="Group 250">
            <a:extLst>
              <a:ext uri="{FF2B5EF4-FFF2-40B4-BE49-F238E27FC236}">
                <a16:creationId xmlns:a16="http://schemas.microsoft.com/office/drawing/2014/main" id="{F32E6CBE-06EE-40CE-9B58-EE1B77FED7DC}"/>
              </a:ext>
            </a:extLst>
          </p:cNvPr>
          <p:cNvGrpSpPr/>
          <p:nvPr/>
        </p:nvGrpSpPr>
        <p:grpSpPr>
          <a:xfrm>
            <a:off x="9544570" y="4227310"/>
            <a:ext cx="93922" cy="93922"/>
            <a:chOff x="3462669" y="3603697"/>
            <a:chExt cx="93922" cy="93922"/>
          </a:xfrm>
        </p:grpSpPr>
        <p:cxnSp>
          <p:nvCxnSpPr>
            <p:cNvPr id="252" name="Straight Connector 251">
              <a:extLst>
                <a:ext uri="{FF2B5EF4-FFF2-40B4-BE49-F238E27FC236}">
                  <a16:creationId xmlns:a16="http://schemas.microsoft.com/office/drawing/2014/main" id="{F54D0860-2477-4CE0-83D7-BC0B35A8EFF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33D66A38-6ACF-4033-B7B3-CC9F024DBC3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4" name="Group 253">
            <a:extLst>
              <a:ext uri="{FF2B5EF4-FFF2-40B4-BE49-F238E27FC236}">
                <a16:creationId xmlns:a16="http://schemas.microsoft.com/office/drawing/2014/main" id="{1C1FF840-CA66-4BC3-9BD7-759200A4BB95}"/>
              </a:ext>
            </a:extLst>
          </p:cNvPr>
          <p:cNvGrpSpPr/>
          <p:nvPr/>
        </p:nvGrpSpPr>
        <p:grpSpPr>
          <a:xfrm>
            <a:off x="9408927" y="4191240"/>
            <a:ext cx="93922" cy="93922"/>
            <a:chOff x="3462669" y="3603697"/>
            <a:chExt cx="93922" cy="93922"/>
          </a:xfrm>
        </p:grpSpPr>
        <p:cxnSp>
          <p:nvCxnSpPr>
            <p:cNvPr id="255" name="Straight Connector 254">
              <a:extLst>
                <a:ext uri="{FF2B5EF4-FFF2-40B4-BE49-F238E27FC236}">
                  <a16:creationId xmlns:a16="http://schemas.microsoft.com/office/drawing/2014/main" id="{03B8BA76-331D-43AD-8783-3175E8173D9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20A0FAD9-C580-4834-B9DF-C9F3D0EDD60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7" name="Group 256">
            <a:extLst>
              <a:ext uri="{FF2B5EF4-FFF2-40B4-BE49-F238E27FC236}">
                <a16:creationId xmlns:a16="http://schemas.microsoft.com/office/drawing/2014/main" id="{E92B603D-8902-48B6-BC13-A4B1278D45AB}"/>
              </a:ext>
            </a:extLst>
          </p:cNvPr>
          <p:cNvGrpSpPr/>
          <p:nvPr/>
        </p:nvGrpSpPr>
        <p:grpSpPr>
          <a:xfrm>
            <a:off x="9381528" y="4164120"/>
            <a:ext cx="93922" cy="93922"/>
            <a:chOff x="3462669" y="3603697"/>
            <a:chExt cx="93922" cy="93922"/>
          </a:xfrm>
        </p:grpSpPr>
        <p:cxnSp>
          <p:nvCxnSpPr>
            <p:cNvPr id="258" name="Straight Connector 257">
              <a:extLst>
                <a:ext uri="{FF2B5EF4-FFF2-40B4-BE49-F238E27FC236}">
                  <a16:creationId xmlns:a16="http://schemas.microsoft.com/office/drawing/2014/main" id="{06C83660-86FA-4AFE-B902-E80F10F2E13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0A3B67BB-C4F7-427F-8519-446AD8BD429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0" name="Group 259">
            <a:extLst>
              <a:ext uri="{FF2B5EF4-FFF2-40B4-BE49-F238E27FC236}">
                <a16:creationId xmlns:a16="http://schemas.microsoft.com/office/drawing/2014/main" id="{C5C96DE5-28A5-43C4-8066-B3B680821000}"/>
              </a:ext>
            </a:extLst>
          </p:cNvPr>
          <p:cNvGrpSpPr/>
          <p:nvPr/>
        </p:nvGrpSpPr>
        <p:grpSpPr>
          <a:xfrm>
            <a:off x="9313685" y="4155427"/>
            <a:ext cx="93922" cy="93922"/>
            <a:chOff x="3462669" y="3603697"/>
            <a:chExt cx="93922" cy="93922"/>
          </a:xfrm>
        </p:grpSpPr>
        <p:cxnSp>
          <p:nvCxnSpPr>
            <p:cNvPr id="261" name="Straight Connector 260">
              <a:extLst>
                <a:ext uri="{FF2B5EF4-FFF2-40B4-BE49-F238E27FC236}">
                  <a16:creationId xmlns:a16="http://schemas.microsoft.com/office/drawing/2014/main" id="{42421251-8762-4E48-BA39-162083ED2E7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7B18AE28-EDCE-4715-AAE8-479609898DA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3" name="Group 262">
            <a:extLst>
              <a:ext uri="{FF2B5EF4-FFF2-40B4-BE49-F238E27FC236}">
                <a16:creationId xmlns:a16="http://schemas.microsoft.com/office/drawing/2014/main" id="{82CC59EF-6470-42FB-B0E1-20D34FBB4FE1}"/>
              </a:ext>
            </a:extLst>
          </p:cNvPr>
          <p:cNvGrpSpPr/>
          <p:nvPr/>
        </p:nvGrpSpPr>
        <p:grpSpPr>
          <a:xfrm>
            <a:off x="9284818" y="4108734"/>
            <a:ext cx="93922" cy="93922"/>
            <a:chOff x="3462669" y="3603697"/>
            <a:chExt cx="93922" cy="93922"/>
          </a:xfrm>
        </p:grpSpPr>
        <p:cxnSp>
          <p:nvCxnSpPr>
            <p:cNvPr id="264" name="Straight Connector 263">
              <a:extLst>
                <a:ext uri="{FF2B5EF4-FFF2-40B4-BE49-F238E27FC236}">
                  <a16:creationId xmlns:a16="http://schemas.microsoft.com/office/drawing/2014/main" id="{F8D67B83-3E9C-4A0C-83B2-EB05C1D2537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7EFA0AD3-D88B-4294-A75F-E6272AF17CC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6" name="Group 265">
            <a:extLst>
              <a:ext uri="{FF2B5EF4-FFF2-40B4-BE49-F238E27FC236}">
                <a16:creationId xmlns:a16="http://schemas.microsoft.com/office/drawing/2014/main" id="{F32C2D40-20DE-4932-8CA4-9AA86F610319}"/>
              </a:ext>
            </a:extLst>
          </p:cNvPr>
          <p:cNvGrpSpPr/>
          <p:nvPr/>
        </p:nvGrpSpPr>
        <p:grpSpPr>
          <a:xfrm>
            <a:off x="9266724" y="4108734"/>
            <a:ext cx="93922" cy="93922"/>
            <a:chOff x="3462669" y="3603697"/>
            <a:chExt cx="93922" cy="93922"/>
          </a:xfrm>
        </p:grpSpPr>
        <p:cxnSp>
          <p:nvCxnSpPr>
            <p:cNvPr id="267" name="Straight Connector 266">
              <a:extLst>
                <a:ext uri="{FF2B5EF4-FFF2-40B4-BE49-F238E27FC236}">
                  <a16:creationId xmlns:a16="http://schemas.microsoft.com/office/drawing/2014/main" id="{AA4097D3-5EA0-4FDE-B870-4F83312A136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C0C71877-01ED-4228-8571-2631B41ACBA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9" name="Group 268">
            <a:extLst>
              <a:ext uri="{FF2B5EF4-FFF2-40B4-BE49-F238E27FC236}">
                <a16:creationId xmlns:a16="http://schemas.microsoft.com/office/drawing/2014/main" id="{79CAF37A-48B4-49F8-9169-B44D5CD20485}"/>
              </a:ext>
            </a:extLst>
          </p:cNvPr>
          <p:cNvGrpSpPr/>
          <p:nvPr/>
        </p:nvGrpSpPr>
        <p:grpSpPr>
          <a:xfrm>
            <a:off x="9222914" y="4104096"/>
            <a:ext cx="93922" cy="93922"/>
            <a:chOff x="3462669" y="3603697"/>
            <a:chExt cx="93922" cy="93922"/>
          </a:xfrm>
        </p:grpSpPr>
        <p:cxnSp>
          <p:nvCxnSpPr>
            <p:cNvPr id="270" name="Straight Connector 269">
              <a:extLst>
                <a:ext uri="{FF2B5EF4-FFF2-40B4-BE49-F238E27FC236}">
                  <a16:creationId xmlns:a16="http://schemas.microsoft.com/office/drawing/2014/main" id="{7CDD8B2A-7C25-4730-9191-DE237EF25B1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CF218DA5-8F81-4EB6-BCD7-32EB46463A1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2" name="Group 271">
            <a:extLst>
              <a:ext uri="{FF2B5EF4-FFF2-40B4-BE49-F238E27FC236}">
                <a16:creationId xmlns:a16="http://schemas.microsoft.com/office/drawing/2014/main" id="{3CCD7498-166D-422E-ABAD-FDC1936987CC}"/>
              </a:ext>
            </a:extLst>
          </p:cNvPr>
          <p:cNvGrpSpPr/>
          <p:nvPr/>
        </p:nvGrpSpPr>
        <p:grpSpPr>
          <a:xfrm>
            <a:off x="9092045" y="4074596"/>
            <a:ext cx="93922" cy="93922"/>
            <a:chOff x="3462669" y="3603697"/>
            <a:chExt cx="93922" cy="93922"/>
          </a:xfrm>
        </p:grpSpPr>
        <p:cxnSp>
          <p:nvCxnSpPr>
            <p:cNvPr id="273" name="Straight Connector 272">
              <a:extLst>
                <a:ext uri="{FF2B5EF4-FFF2-40B4-BE49-F238E27FC236}">
                  <a16:creationId xmlns:a16="http://schemas.microsoft.com/office/drawing/2014/main" id="{F6912BFE-261F-4058-958E-4F3DB603437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12C80412-AE0F-4692-B0AC-2823C931C3F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5" name="Group 274">
            <a:extLst>
              <a:ext uri="{FF2B5EF4-FFF2-40B4-BE49-F238E27FC236}">
                <a16:creationId xmlns:a16="http://schemas.microsoft.com/office/drawing/2014/main" id="{1C32BFA5-B1F5-4ED8-B5EA-5B01C1AA9503}"/>
              </a:ext>
            </a:extLst>
          </p:cNvPr>
          <p:cNvGrpSpPr/>
          <p:nvPr/>
        </p:nvGrpSpPr>
        <p:grpSpPr>
          <a:xfrm>
            <a:off x="9033020" y="4052756"/>
            <a:ext cx="93922" cy="93922"/>
            <a:chOff x="3462669" y="3603697"/>
            <a:chExt cx="93922" cy="93922"/>
          </a:xfrm>
        </p:grpSpPr>
        <p:cxnSp>
          <p:nvCxnSpPr>
            <p:cNvPr id="276" name="Straight Connector 275">
              <a:extLst>
                <a:ext uri="{FF2B5EF4-FFF2-40B4-BE49-F238E27FC236}">
                  <a16:creationId xmlns:a16="http://schemas.microsoft.com/office/drawing/2014/main" id="{73A93E59-9516-4B52-9223-F775A23959F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807BA470-969E-4D9E-A892-1573A9A306C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8" name="Group 277">
            <a:extLst>
              <a:ext uri="{FF2B5EF4-FFF2-40B4-BE49-F238E27FC236}">
                <a16:creationId xmlns:a16="http://schemas.microsoft.com/office/drawing/2014/main" id="{4257A8EB-862D-4E6C-BCD2-DE54E989D289}"/>
              </a:ext>
            </a:extLst>
          </p:cNvPr>
          <p:cNvGrpSpPr/>
          <p:nvPr/>
        </p:nvGrpSpPr>
        <p:grpSpPr>
          <a:xfrm>
            <a:off x="8982884" y="4013216"/>
            <a:ext cx="93922" cy="93922"/>
            <a:chOff x="3462669" y="3603697"/>
            <a:chExt cx="93922" cy="93922"/>
          </a:xfrm>
        </p:grpSpPr>
        <p:cxnSp>
          <p:nvCxnSpPr>
            <p:cNvPr id="279" name="Straight Connector 278">
              <a:extLst>
                <a:ext uri="{FF2B5EF4-FFF2-40B4-BE49-F238E27FC236}">
                  <a16:creationId xmlns:a16="http://schemas.microsoft.com/office/drawing/2014/main" id="{C0E47EE3-6C0D-4C74-AE10-5FB15CBC2AA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8AAB9777-1F0B-4420-AE41-CEC3B585635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1" name="Group 280">
            <a:extLst>
              <a:ext uri="{FF2B5EF4-FFF2-40B4-BE49-F238E27FC236}">
                <a16:creationId xmlns:a16="http://schemas.microsoft.com/office/drawing/2014/main" id="{37503351-16B7-43E7-BE05-C7AC9BB7AD8D}"/>
              </a:ext>
            </a:extLst>
          </p:cNvPr>
          <p:cNvGrpSpPr/>
          <p:nvPr/>
        </p:nvGrpSpPr>
        <p:grpSpPr>
          <a:xfrm>
            <a:off x="8908845" y="4013216"/>
            <a:ext cx="93922" cy="93922"/>
            <a:chOff x="3462669" y="3603697"/>
            <a:chExt cx="93922" cy="93922"/>
          </a:xfrm>
        </p:grpSpPr>
        <p:cxnSp>
          <p:nvCxnSpPr>
            <p:cNvPr id="282" name="Straight Connector 281">
              <a:extLst>
                <a:ext uri="{FF2B5EF4-FFF2-40B4-BE49-F238E27FC236}">
                  <a16:creationId xmlns:a16="http://schemas.microsoft.com/office/drawing/2014/main" id="{97AAF582-F1DE-44D4-A35F-C7C800960AA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86CB197F-53D8-4873-B9B0-178F6F4F9DD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4" name="Group 283">
            <a:extLst>
              <a:ext uri="{FF2B5EF4-FFF2-40B4-BE49-F238E27FC236}">
                <a16:creationId xmlns:a16="http://schemas.microsoft.com/office/drawing/2014/main" id="{4F3F12F7-1CF9-48C5-878C-8E705F2BC8C2}"/>
              </a:ext>
            </a:extLst>
          </p:cNvPr>
          <p:cNvGrpSpPr/>
          <p:nvPr/>
        </p:nvGrpSpPr>
        <p:grpSpPr>
          <a:xfrm>
            <a:off x="8881766" y="4013216"/>
            <a:ext cx="93922" cy="93922"/>
            <a:chOff x="3462669" y="3603697"/>
            <a:chExt cx="93922" cy="93922"/>
          </a:xfrm>
        </p:grpSpPr>
        <p:cxnSp>
          <p:nvCxnSpPr>
            <p:cNvPr id="285" name="Straight Connector 284">
              <a:extLst>
                <a:ext uri="{FF2B5EF4-FFF2-40B4-BE49-F238E27FC236}">
                  <a16:creationId xmlns:a16="http://schemas.microsoft.com/office/drawing/2014/main" id="{89E81095-2E4B-4C85-B442-1E8982B9D8A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6B236A5C-BCC4-4FCA-80C9-656CF372B88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7" name="Group 286">
            <a:extLst>
              <a:ext uri="{FF2B5EF4-FFF2-40B4-BE49-F238E27FC236}">
                <a16:creationId xmlns:a16="http://schemas.microsoft.com/office/drawing/2014/main" id="{696D96C0-3009-4D7B-94CC-B0C61A6E0218}"/>
              </a:ext>
            </a:extLst>
          </p:cNvPr>
          <p:cNvGrpSpPr/>
          <p:nvPr/>
        </p:nvGrpSpPr>
        <p:grpSpPr>
          <a:xfrm>
            <a:off x="8766097" y="3959841"/>
            <a:ext cx="93922" cy="93922"/>
            <a:chOff x="3462669" y="3603697"/>
            <a:chExt cx="93922" cy="93922"/>
          </a:xfrm>
        </p:grpSpPr>
        <p:cxnSp>
          <p:nvCxnSpPr>
            <p:cNvPr id="288" name="Straight Connector 287">
              <a:extLst>
                <a:ext uri="{FF2B5EF4-FFF2-40B4-BE49-F238E27FC236}">
                  <a16:creationId xmlns:a16="http://schemas.microsoft.com/office/drawing/2014/main" id="{4593ED53-9ACD-4213-9034-ADF427744D9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8C3FBB3D-1955-4000-B5C3-1B97E429439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0" name="Group 289">
            <a:extLst>
              <a:ext uri="{FF2B5EF4-FFF2-40B4-BE49-F238E27FC236}">
                <a16:creationId xmlns:a16="http://schemas.microsoft.com/office/drawing/2014/main" id="{6EB1D48A-AC51-4626-90F7-839F2E44590B}"/>
              </a:ext>
            </a:extLst>
          </p:cNvPr>
          <p:cNvGrpSpPr/>
          <p:nvPr/>
        </p:nvGrpSpPr>
        <p:grpSpPr>
          <a:xfrm>
            <a:off x="8669409" y="3907210"/>
            <a:ext cx="93922" cy="93922"/>
            <a:chOff x="3462669" y="3603697"/>
            <a:chExt cx="93922" cy="93922"/>
          </a:xfrm>
        </p:grpSpPr>
        <p:cxnSp>
          <p:nvCxnSpPr>
            <p:cNvPr id="291" name="Straight Connector 290">
              <a:extLst>
                <a:ext uri="{FF2B5EF4-FFF2-40B4-BE49-F238E27FC236}">
                  <a16:creationId xmlns:a16="http://schemas.microsoft.com/office/drawing/2014/main" id="{94079B3B-A9F0-4C5C-98DE-B9D1D2AE9EC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A4FC0612-F04E-4986-B9E8-6D85FA0A8A1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67BF1721-75C5-43CA-81D6-1B2F4E58C9A2}"/>
              </a:ext>
            </a:extLst>
          </p:cNvPr>
          <p:cNvGrpSpPr/>
          <p:nvPr/>
        </p:nvGrpSpPr>
        <p:grpSpPr>
          <a:xfrm>
            <a:off x="8616076" y="3907210"/>
            <a:ext cx="93922" cy="93922"/>
            <a:chOff x="3462669" y="3603697"/>
            <a:chExt cx="93922" cy="93922"/>
          </a:xfrm>
        </p:grpSpPr>
        <p:cxnSp>
          <p:nvCxnSpPr>
            <p:cNvPr id="294" name="Straight Connector 293">
              <a:extLst>
                <a:ext uri="{FF2B5EF4-FFF2-40B4-BE49-F238E27FC236}">
                  <a16:creationId xmlns:a16="http://schemas.microsoft.com/office/drawing/2014/main" id="{4B250B87-198D-4B03-B832-F4076711665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C37B036A-86D2-4457-80CB-B8BF6802BAD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6" name="Group 295">
            <a:extLst>
              <a:ext uri="{FF2B5EF4-FFF2-40B4-BE49-F238E27FC236}">
                <a16:creationId xmlns:a16="http://schemas.microsoft.com/office/drawing/2014/main" id="{A643C00D-6116-4AF4-94B1-87B86CC69B9E}"/>
              </a:ext>
            </a:extLst>
          </p:cNvPr>
          <p:cNvGrpSpPr/>
          <p:nvPr/>
        </p:nvGrpSpPr>
        <p:grpSpPr>
          <a:xfrm>
            <a:off x="8577755" y="3907210"/>
            <a:ext cx="93922" cy="93922"/>
            <a:chOff x="3462669" y="3603697"/>
            <a:chExt cx="93922" cy="93922"/>
          </a:xfrm>
        </p:grpSpPr>
        <p:cxnSp>
          <p:nvCxnSpPr>
            <p:cNvPr id="297" name="Straight Connector 296">
              <a:extLst>
                <a:ext uri="{FF2B5EF4-FFF2-40B4-BE49-F238E27FC236}">
                  <a16:creationId xmlns:a16="http://schemas.microsoft.com/office/drawing/2014/main" id="{64751440-80B8-4BF6-96EB-6CBB2F8E2EA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7BD32D70-B6F8-4F5B-9261-779E2CF7FF2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9" name="Group 298">
            <a:extLst>
              <a:ext uri="{FF2B5EF4-FFF2-40B4-BE49-F238E27FC236}">
                <a16:creationId xmlns:a16="http://schemas.microsoft.com/office/drawing/2014/main" id="{16D97288-8EBB-4DBE-B471-C37B7AC73078}"/>
              </a:ext>
            </a:extLst>
          </p:cNvPr>
          <p:cNvGrpSpPr/>
          <p:nvPr/>
        </p:nvGrpSpPr>
        <p:grpSpPr>
          <a:xfrm>
            <a:off x="8535655" y="3907210"/>
            <a:ext cx="93922" cy="93922"/>
            <a:chOff x="3462669" y="3603697"/>
            <a:chExt cx="93922" cy="93922"/>
          </a:xfrm>
        </p:grpSpPr>
        <p:cxnSp>
          <p:nvCxnSpPr>
            <p:cNvPr id="300" name="Straight Connector 299">
              <a:extLst>
                <a:ext uri="{FF2B5EF4-FFF2-40B4-BE49-F238E27FC236}">
                  <a16:creationId xmlns:a16="http://schemas.microsoft.com/office/drawing/2014/main" id="{72A932F0-D769-48BB-A117-C4B48EDEA37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7FB30D8A-07F3-4736-AAFE-7D638F81798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2" name="Group 301">
            <a:extLst>
              <a:ext uri="{FF2B5EF4-FFF2-40B4-BE49-F238E27FC236}">
                <a16:creationId xmlns:a16="http://schemas.microsoft.com/office/drawing/2014/main" id="{1C6D1052-DCD9-462C-BBFF-11BB72DCF656}"/>
              </a:ext>
            </a:extLst>
          </p:cNvPr>
          <p:cNvGrpSpPr/>
          <p:nvPr/>
        </p:nvGrpSpPr>
        <p:grpSpPr>
          <a:xfrm>
            <a:off x="8324462" y="3887164"/>
            <a:ext cx="93922" cy="93922"/>
            <a:chOff x="3462669" y="3603697"/>
            <a:chExt cx="93922" cy="93922"/>
          </a:xfrm>
        </p:grpSpPr>
        <p:cxnSp>
          <p:nvCxnSpPr>
            <p:cNvPr id="303" name="Straight Connector 302">
              <a:extLst>
                <a:ext uri="{FF2B5EF4-FFF2-40B4-BE49-F238E27FC236}">
                  <a16:creationId xmlns:a16="http://schemas.microsoft.com/office/drawing/2014/main" id="{AF08F1F3-95BD-48DA-9548-CD6F99A9565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01D46B9A-B472-4726-9798-64F9A8D93AF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141E8505-306E-48F5-A172-29AE52019229}"/>
              </a:ext>
            </a:extLst>
          </p:cNvPr>
          <p:cNvGrpSpPr/>
          <p:nvPr/>
        </p:nvGrpSpPr>
        <p:grpSpPr>
          <a:xfrm>
            <a:off x="8246853" y="3874738"/>
            <a:ext cx="93922" cy="93922"/>
            <a:chOff x="3462669" y="3603697"/>
            <a:chExt cx="93922" cy="93922"/>
          </a:xfrm>
        </p:grpSpPr>
        <p:cxnSp>
          <p:nvCxnSpPr>
            <p:cNvPr id="306" name="Straight Connector 305">
              <a:extLst>
                <a:ext uri="{FF2B5EF4-FFF2-40B4-BE49-F238E27FC236}">
                  <a16:creationId xmlns:a16="http://schemas.microsoft.com/office/drawing/2014/main" id="{D5E6A098-2F4A-40B1-BEB2-9C442739CA5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CD09F183-BC7B-4457-BF80-7806600F9B4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8" name="Group 307">
            <a:extLst>
              <a:ext uri="{FF2B5EF4-FFF2-40B4-BE49-F238E27FC236}">
                <a16:creationId xmlns:a16="http://schemas.microsoft.com/office/drawing/2014/main" id="{192869EB-E2E7-4D5C-95C2-0BB845357C12}"/>
              </a:ext>
            </a:extLst>
          </p:cNvPr>
          <p:cNvGrpSpPr/>
          <p:nvPr/>
        </p:nvGrpSpPr>
        <p:grpSpPr>
          <a:xfrm>
            <a:off x="8191913" y="3789515"/>
            <a:ext cx="93922" cy="93922"/>
            <a:chOff x="3462669" y="3603697"/>
            <a:chExt cx="93922" cy="93922"/>
          </a:xfrm>
        </p:grpSpPr>
        <p:cxnSp>
          <p:nvCxnSpPr>
            <p:cNvPr id="309" name="Straight Connector 308">
              <a:extLst>
                <a:ext uri="{FF2B5EF4-FFF2-40B4-BE49-F238E27FC236}">
                  <a16:creationId xmlns:a16="http://schemas.microsoft.com/office/drawing/2014/main" id="{D0539313-9C08-4ACA-9624-AA61C260054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24F03EA9-2C51-4CFD-91D9-3DFBC58E4B6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1" name="Group 310">
            <a:extLst>
              <a:ext uri="{FF2B5EF4-FFF2-40B4-BE49-F238E27FC236}">
                <a16:creationId xmlns:a16="http://schemas.microsoft.com/office/drawing/2014/main" id="{F4E72D0D-0561-4050-AFA8-2C90BC364020}"/>
              </a:ext>
            </a:extLst>
          </p:cNvPr>
          <p:cNvGrpSpPr/>
          <p:nvPr/>
        </p:nvGrpSpPr>
        <p:grpSpPr>
          <a:xfrm>
            <a:off x="8013635" y="3670586"/>
            <a:ext cx="93922" cy="93922"/>
            <a:chOff x="3462669" y="3603697"/>
            <a:chExt cx="93922" cy="93922"/>
          </a:xfrm>
        </p:grpSpPr>
        <p:cxnSp>
          <p:nvCxnSpPr>
            <p:cNvPr id="312" name="Straight Connector 311">
              <a:extLst>
                <a:ext uri="{FF2B5EF4-FFF2-40B4-BE49-F238E27FC236}">
                  <a16:creationId xmlns:a16="http://schemas.microsoft.com/office/drawing/2014/main" id="{8522C31E-88C4-4489-8616-B5841C3E807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26BDF4AD-5CEA-46AE-A5B6-A23B873EE47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4" name="Group 313">
            <a:extLst>
              <a:ext uri="{FF2B5EF4-FFF2-40B4-BE49-F238E27FC236}">
                <a16:creationId xmlns:a16="http://schemas.microsoft.com/office/drawing/2014/main" id="{F51A4A0C-DE97-4331-80FB-B457FDD3400B}"/>
              </a:ext>
            </a:extLst>
          </p:cNvPr>
          <p:cNvGrpSpPr/>
          <p:nvPr/>
        </p:nvGrpSpPr>
        <p:grpSpPr>
          <a:xfrm>
            <a:off x="7984498" y="3670585"/>
            <a:ext cx="93922" cy="93922"/>
            <a:chOff x="3462669" y="3603697"/>
            <a:chExt cx="93922" cy="93922"/>
          </a:xfrm>
        </p:grpSpPr>
        <p:cxnSp>
          <p:nvCxnSpPr>
            <p:cNvPr id="315" name="Straight Connector 314">
              <a:extLst>
                <a:ext uri="{FF2B5EF4-FFF2-40B4-BE49-F238E27FC236}">
                  <a16:creationId xmlns:a16="http://schemas.microsoft.com/office/drawing/2014/main" id="{5B3F81F9-CAA2-4566-8B54-00826120E8B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6D52B97C-E014-469D-9D66-19BD9A57B9F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7" name="Group 316">
            <a:extLst>
              <a:ext uri="{FF2B5EF4-FFF2-40B4-BE49-F238E27FC236}">
                <a16:creationId xmlns:a16="http://schemas.microsoft.com/office/drawing/2014/main" id="{21A701E8-B256-4459-8003-46A7B146ECCB}"/>
              </a:ext>
            </a:extLst>
          </p:cNvPr>
          <p:cNvGrpSpPr/>
          <p:nvPr/>
        </p:nvGrpSpPr>
        <p:grpSpPr>
          <a:xfrm>
            <a:off x="7962864" y="3626411"/>
            <a:ext cx="93922" cy="93922"/>
            <a:chOff x="3462669" y="3603697"/>
            <a:chExt cx="93922" cy="93922"/>
          </a:xfrm>
        </p:grpSpPr>
        <p:cxnSp>
          <p:nvCxnSpPr>
            <p:cNvPr id="318" name="Straight Connector 317">
              <a:extLst>
                <a:ext uri="{FF2B5EF4-FFF2-40B4-BE49-F238E27FC236}">
                  <a16:creationId xmlns:a16="http://schemas.microsoft.com/office/drawing/2014/main" id="{D9DE4F78-EADE-4318-BA59-C7870AC14A2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D5141AA2-C5FE-4139-920B-9A4A14AEA5B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0" name="Group 319">
            <a:extLst>
              <a:ext uri="{FF2B5EF4-FFF2-40B4-BE49-F238E27FC236}">
                <a16:creationId xmlns:a16="http://schemas.microsoft.com/office/drawing/2014/main" id="{79239C97-E443-4FEE-99E1-699269F772C6}"/>
              </a:ext>
            </a:extLst>
          </p:cNvPr>
          <p:cNvGrpSpPr/>
          <p:nvPr/>
        </p:nvGrpSpPr>
        <p:grpSpPr>
          <a:xfrm>
            <a:off x="7913372" y="3567540"/>
            <a:ext cx="93922" cy="93922"/>
            <a:chOff x="3462669" y="3603697"/>
            <a:chExt cx="93922" cy="93922"/>
          </a:xfrm>
        </p:grpSpPr>
        <p:cxnSp>
          <p:nvCxnSpPr>
            <p:cNvPr id="321" name="Straight Connector 320">
              <a:extLst>
                <a:ext uri="{FF2B5EF4-FFF2-40B4-BE49-F238E27FC236}">
                  <a16:creationId xmlns:a16="http://schemas.microsoft.com/office/drawing/2014/main" id="{C659D3B4-BF34-421F-B35C-F80B20F8D6D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2BCCFD93-316F-4767-9A66-C2EB3ADAE3E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3" name="Group 322">
            <a:extLst>
              <a:ext uri="{FF2B5EF4-FFF2-40B4-BE49-F238E27FC236}">
                <a16:creationId xmlns:a16="http://schemas.microsoft.com/office/drawing/2014/main" id="{30537342-8476-418B-9BA0-5AEE8AC04903}"/>
              </a:ext>
            </a:extLst>
          </p:cNvPr>
          <p:cNvGrpSpPr/>
          <p:nvPr/>
        </p:nvGrpSpPr>
        <p:grpSpPr>
          <a:xfrm>
            <a:off x="7850034" y="3567408"/>
            <a:ext cx="93922" cy="93922"/>
            <a:chOff x="3462669" y="3603697"/>
            <a:chExt cx="93922" cy="93922"/>
          </a:xfrm>
        </p:grpSpPr>
        <p:cxnSp>
          <p:nvCxnSpPr>
            <p:cNvPr id="324" name="Straight Connector 323">
              <a:extLst>
                <a:ext uri="{FF2B5EF4-FFF2-40B4-BE49-F238E27FC236}">
                  <a16:creationId xmlns:a16="http://schemas.microsoft.com/office/drawing/2014/main" id="{0977D83A-1870-4BBA-8BFE-B398A389D23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BDDE735D-977B-48EC-9E21-598B07D5863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6" name="Group 325">
            <a:extLst>
              <a:ext uri="{FF2B5EF4-FFF2-40B4-BE49-F238E27FC236}">
                <a16:creationId xmlns:a16="http://schemas.microsoft.com/office/drawing/2014/main" id="{A53A2FAA-A71B-4D05-A431-BDAB43BDCCFA}"/>
              </a:ext>
            </a:extLst>
          </p:cNvPr>
          <p:cNvGrpSpPr/>
          <p:nvPr/>
        </p:nvGrpSpPr>
        <p:grpSpPr>
          <a:xfrm>
            <a:off x="7757934" y="3503805"/>
            <a:ext cx="93922" cy="93922"/>
            <a:chOff x="3462669" y="3603697"/>
            <a:chExt cx="93922" cy="93922"/>
          </a:xfrm>
        </p:grpSpPr>
        <p:cxnSp>
          <p:nvCxnSpPr>
            <p:cNvPr id="327" name="Straight Connector 326">
              <a:extLst>
                <a:ext uri="{FF2B5EF4-FFF2-40B4-BE49-F238E27FC236}">
                  <a16:creationId xmlns:a16="http://schemas.microsoft.com/office/drawing/2014/main" id="{495AC1D2-A732-40CC-90CA-72FDD27B53E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6167C140-B899-425B-A5E0-D193EB1C057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9" name="Group 328">
            <a:extLst>
              <a:ext uri="{FF2B5EF4-FFF2-40B4-BE49-F238E27FC236}">
                <a16:creationId xmlns:a16="http://schemas.microsoft.com/office/drawing/2014/main" id="{1440D40C-4270-44F1-BAA0-5BD20A01CC20}"/>
              </a:ext>
            </a:extLst>
          </p:cNvPr>
          <p:cNvGrpSpPr/>
          <p:nvPr/>
        </p:nvGrpSpPr>
        <p:grpSpPr>
          <a:xfrm>
            <a:off x="7694721" y="3455387"/>
            <a:ext cx="93922" cy="93922"/>
            <a:chOff x="3462669" y="3603697"/>
            <a:chExt cx="93922" cy="93922"/>
          </a:xfrm>
        </p:grpSpPr>
        <p:cxnSp>
          <p:nvCxnSpPr>
            <p:cNvPr id="330" name="Straight Connector 329">
              <a:extLst>
                <a:ext uri="{FF2B5EF4-FFF2-40B4-BE49-F238E27FC236}">
                  <a16:creationId xmlns:a16="http://schemas.microsoft.com/office/drawing/2014/main" id="{F9B9DE52-CF51-4F05-92E9-82396D04748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61A74A7E-43DB-44F8-B07A-63671769037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9B5E5214-FE51-44C9-8F09-249349A8CE20}"/>
              </a:ext>
            </a:extLst>
          </p:cNvPr>
          <p:cNvGrpSpPr/>
          <p:nvPr/>
        </p:nvGrpSpPr>
        <p:grpSpPr>
          <a:xfrm>
            <a:off x="7613951" y="3394730"/>
            <a:ext cx="93922" cy="93922"/>
            <a:chOff x="3462669" y="3603697"/>
            <a:chExt cx="93922" cy="93922"/>
          </a:xfrm>
        </p:grpSpPr>
        <p:cxnSp>
          <p:nvCxnSpPr>
            <p:cNvPr id="339" name="Straight Connector 338">
              <a:extLst>
                <a:ext uri="{FF2B5EF4-FFF2-40B4-BE49-F238E27FC236}">
                  <a16:creationId xmlns:a16="http://schemas.microsoft.com/office/drawing/2014/main" id="{CF16A514-0AEB-4AD6-A401-EDCA57D2174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1CBFB60A-385D-4AA9-B60C-1B104DE9A2B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41" name="Group 340">
            <a:extLst>
              <a:ext uri="{FF2B5EF4-FFF2-40B4-BE49-F238E27FC236}">
                <a16:creationId xmlns:a16="http://schemas.microsoft.com/office/drawing/2014/main" id="{FA685DC4-69D3-4B1B-A163-8A90BE1878A6}"/>
              </a:ext>
            </a:extLst>
          </p:cNvPr>
          <p:cNvGrpSpPr/>
          <p:nvPr/>
        </p:nvGrpSpPr>
        <p:grpSpPr>
          <a:xfrm>
            <a:off x="7548721" y="3372186"/>
            <a:ext cx="93922" cy="93922"/>
            <a:chOff x="3462669" y="3603697"/>
            <a:chExt cx="93922" cy="93922"/>
          </a:xfrm>
        </p:grpSpPr>
        <p:cxnSp>
          <p:nvCxnSpPr>
            <p:cNvPr id="342" name="Straight Connector 341">
              <a:extLst>
                <a:ext uri="{FF2B5EF4-FFF2-40B4-BE49-F238E27FC236}">
                  <a16:creationId xmlns:a16="http://schemas.microsoft.com/office/drawing/2014/main" id="{57DC0409-CD23-419A-8058-AE01177F313D}"/>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D874E1F9-4E24-40F6-B6A8-CF5737BFDFF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44" name="Group 343">
            <a:extLst>
              <a:ext uri="{FF2B5EF4-FFF2-40B4-BE49-F238E27FC236}">
                <a16:creationId xmlns:a16="http://schemas.microsoft.com/office/drawing/2014/main" id="{F91C8E37-167A-4DD4-8598-E80F529A6972}"/>
              </a:ext>
            </a:extLst>
          </p:cNvPr>
          <p:cNvGrpSpPr/>
          <p:nvPr/>
        </p:nvGrpSpPr>
        <p:grpSpPr>
          <a:xfrm>
            <a:off x="7136148" y="3151238"/>
            <a:ext cx="93922" cy="93922"/>
            <a:chOff x="3462669" y="3603697"/>
            <a:chExt cx="93922" cy="93922"/>
          </a:xfrm>
        </p:grpSpPr>
        <p:cxnSp>
          <p:nvCxnSpPr>
            <p:cNvPr id="345" name="Straight Connector 344">
              <a:extLst>
                <a:ext uri="{FF2B5EF4-FFF2-40B4-BE49-F238E27FC236}">
                  <a16:creationId xmlns:a16="http://schemas.microsoft.com/office/drawing/2014/main" id="{7CD9EF18-3CE8-4D38-82FA-5060440D7BD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8FD4DFCB-E64D-4B2B-97C4-787E643DE82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47" name="Group 346">
            <a:extLst>
              <a:ext uri="{FF2B5EF4-FFF2-40B4-BE49-F238E27FC236}">
                <a16:creationId xmlns:a16="http://schemas.microsoft.com/office/drawing/2014/main" id="{8C3C45FD-FB40-4ED2-8BBF-FAB6911ED088}"/>
              </a:ext>
            </a:extLst>
          </p:cNvPr>
          <p:cNvGrpSpPr/>
          <p:nvPr/>
        </p:nvGrpSpPr>
        <p:grpSpPr>
          <a:xfrm>
            <a:off x="7073243" y="3151238"/>
            <a:ext cx="93922" cy="93922"/>
            <a:chOff x="3462669" y="3603697"/>
            <a:chExt cx="93922" cy="93922"/>
          </a:xfrm>
        </p:grpSpPr>
        <p:cxnSp>
          <p:nvCxnSpPr>
            <p:cNvPr id="348" name="Straight Connector 347">
              <a:extLst>
                <a:ext uri="{FF2B5EF4-FFF2-40B4-BE49-F238E27FC236}">
                  <a16:creationId xmlns:a16="http://schemas.microsoft.com/office/drawing/2014/main" id="{059B9D7A-F81B-4BBF-AC2B-F4F740D79F7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8631C98E-52C6-4803-B8A7-0F8397C3668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50" name="Group 349">
            <a:extLst>
              <a:ext uri="{FF2B5EF4-FFF2-40B4-BE49-F238E27FC236}">
                <a16:creationId xmlns:a16="http://schemas.microsoft.com/office/drawing/2014/main" id="{7B2D52CA-87E7-46B5-8E4C-DBF00DAE81A4}"/>
              </a:ext>
            </a:extLst>
          </p:cNvPr>
          <p:cNvGrpSpPr/>
          <p:nvPr/>
        </p:nvGrpSpPr>
        <p:grpSpPr>
          <a:xfrm>
            <a:off x="7051152" y="3151238"/>
            <a:ext cx="93922" cy="93922"/>
            <a:chOff x="3462669" y="3603697"/>
            <a:chExt cx="93922" cy="93922"/>
          </a:xfrm>
        </p:grpSpPr>
        <p:cxnSp>
          <p:nvCxnSpPr>
            <p:cNvPr id="351" name="Straight Connector 350">
              <a:extLst>
                <a:ext uri="{FF2B5EF4-FFF2-40B4-BE49-F238E27FC236}">
                  <a16:creationId xmlns:a16="http://schemas.microsoft.com/office/drawing/2014/main" id="{828F8646-6CDB-4078-91BF-CBD9709BB5A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827B07B6-59F4-4BAD-9D6A-6DBAB95237A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53" name="Group 352">
            <a:extLst>
              <a:ext uri="{FF2B5EF4-FFF2-40B4-BE49-F238E27FC236}">
                <a16:creationId xmlns:a16="http://schemas.microsoft.com/office/drawing/2014/main" id="{A879393B-110F-4329-9CCF-3E2E5A0CA81E}"/>
              </a:ext>
            </a:extLst>
          </p:cNvPr>
          <p:cNvGrpSpPr/>
          <p:nvPr/>
        </p:nvGrpSpPr>
        <p:grpSpPr>
          <a:xfrm>
            <a:off x="6973475" y="3151238"/>
            <a:ext cx="93922" cy="93922"/>
            <a:chOff x="3462669" y="3603697"/>
            <a:chExt cx="93922" cy="93922"/>
          </a:xfrm>
        </p:grpSpPr>
        <p:cxnSp>
          <p:nvCxnSpPr>
            <p:cNvPr id="354" name="Straight Connector 353">
              <a:extLst>
                <a:ext uri="{FF2B5EF4-FFF2-40B4-BE49-F238E27FC236}">
                  <a16:creationId xmlns:a16="http://schemas.microsoft.com/office/drawing/2014/main" id="{AFE8FA69-1A34-4B67-913B-AAC1291E761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8A87457E-3D06-4CC6-A479-C6C4F81C57D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56" name="Group 355">
            <a:extLst>
              <a:ext uri="{FF2B5EF4-FFF2-40B4-BE49-F238E27FC236}">
                <a16:creationId xmlns:a16="http://schemas.microsoft.com/office/drawing/2014/main" id="{38E92541-E9D5-44C1-B8E9-583A95702666}"/>
              </a:ext>
            </a:extLst>
          </p:cNvPr>
          <p:cNvGrpSpPr/>
          <p:nvPr/>
        </p:nvGrpSpPr>
        <p:grpSpPr>
          <a:xfrm>
            <a:off x="6931885" y="3151238"/>
            <a:ext cx="93922" cy="93922"/>
            <a:chOff x="3462669" y="3603697"/>
            <a:chExt cx="93922" cy="93922"/>
          </a:xfrm>
        </p:grpSpPr>
        <p:cxnSp>
          <p:nvCxnSpPr>
            <p:cNvPr id="357" name="Straight Connector 356">
              <a:extLst>
                <a:ext uri="{FF2B5EF4-FFF2-40B4-BE49-F238E27FC236}">
                  <a16:creationId xmlns:a16="http://schemas.microsoft.com/office/drawing/2014/main" id="{2AA4DD93-004E-456C-BCB0-AE9D6969D27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4F7F85C4-2E7E-4595-B7AF-26E39D363A8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59" name="Group 358">
            <a:extLst>
              <a:ext uri="{FF2B5EF4-FFF2-40B4-BE49-F238E27FC236}">
                <a16:creationId xmlns:a16="http://schemas.microsoft.com/office/drawing/2014/main" id="{64279C25-B59A-40F5-8A5A-13225263C7FC}"/>
              </a:ext>
            </a:extLst>
          </p:cNvPr>
          <p:cNvGrpSpPr/>
          <p:nvPr/>
        </p:nvGrpSpPr>
        <p:grpSpPr>
          <a:xfrm>
            <a:off x="6901829" y="3151238"/>
            <a:ext cx="93922" cy="93922"/>
            <a:chOff x="3462669" y="3603697"/>
            <a:chExt cx="93922" cy="93922"/>
          </a:xfrm>
        </p:grpSpPr>
        <p:cxnSp>
          <p:nvCxnSpPr>
            <p:cNvPr id="360" name="Straight Connector 359">
              <a:extLst>
                <a:ext uri="{FF2B5EF4-FFF2-40B4-BE49-F238E27FC236}">
                  <a16:creationId xmlns:a16="http://schemas.microsoft.com/office/drawing/2014/main" id="{434E5688-8245-4C99-879B-4622FEAEBDF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E17315EC-AEE3-4B99-A230-43DB7651145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62" name="Group 361">
            <a:extLst>
              <a:ext uri="{FF2B5EF4-FFF2-40B4-BE49-F238E27FC236}">
                <a16:creationId xmlns:a16="http://schemas.microsoft.com/office/drawing/2014/main" id="{ABCEAFA9-ADB3-49AA-9707-46DF3F2A4507}"/>
              </a:ext>
            </a:extLst>
          </p:cNvPr>
          <p:cNvGrpSpPr/>
          <p:nvPr/>
        </p:nvGrpSpPr>
        <p:grpSpPr>
          <a:xfrm>
            <a:off x="7260965" y="3372186"/>
            <a:ext cx="93922" cy="93922"/>
            <a:chOff x="3462669" y="3603697"/>
            <a:chExt cx="93922" cy="93922"/>
          </a:xfrm>
        </p:grpSpPr>
        <p:cxnSp>
          <p:nvCxnSpPr>
            <p:cNvPr id="363" name="Straight Connector 362">
              <a:extLst>
                <a:ext uri="{FF2B5EF4-FFF2-40B4-BE49-F238E27FC236}">
                  <a16:creationId xmlns:a16="http://schemas.microsoft.com/office/drawing/2014/main" id="{EB3FE44B-AF66-48C2-BB24-E4190E6A08A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405CFAEA-7A69-4B02-846F-8BA3331A80C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498815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2C0A2570-030B-4326-95C1-E32C991B21F5}"/>
              </a:ext>
            </a:extLst>
          </p:cNvPr>
          <p:cNvSpPr>
            <a:spLocks noGrp="1"/>
          </p:cNvSpPr>
          <p:nvPr>
            <p:ph type="title"/>
          </p:nvPr>
        </p:nvSpPr>
        <p:spPr>
          <a:xfrm>
            <a:off x="609759" y="238127"/>
            <a:ext cx="10872445" cy="1103313"/>
          </a:xfrm>
        </p:spPr>
        <p:txBody>
          <a:bodyPr/>
          <a:lstStyle/>
          <a:p>
            <a:r>
              <a:rPr lang="en-US" dirty="0"/>
              <a:t>Ven + Aza in Poor-Risk AML: OS by </a:t>
            </a:r>
            <a:r>
              <a:rPr lang="en-US" i="1" dirty="0"/>
              <a:t>TP53</a:t>
            </a:r>
            <a:r>
              <a:rPr lang="en-US" dirty="0"/>
              <a:t> Mutation Status</a:t>
            </a:r>
          </a:p>
        </p:txBody>
      </p:sp>
      <p:sp>
        <p:nvSpPr>
          <p:cNvPr id="8" name="TextBox 7">
            <a:extLst>
              <a:ext uri="{FF2B5EF4-FFF2-40B4-BE49-F238E27FC236}">
                <a16:creationId xmlns:a16="http://schemas.microsoft.com/office/drawing/2014/main" id="{A95869AA-50E2-489C-948C-2D012AFA8A5A}"/>
              </a:ext>
            </a:extLst>
          </p:cNvPr>
          <p:cNvSpPr txBox="1"/>
          <p:nvPr/>
        </p:nvSpPr>
        <p:spPr bwMode="auto">
          <a:xfrm>
            <a:off x="2365131" y="1504517"/>
            <a:ext cx="23606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Poor-Risk Cytogenetics</a:t>
            </a:r>
          </a:p>
        </p:txBody>
      </p:sp>
      <p:sp>
        <p:nvSpPr>
          <p:cNvPr id="11" name="TextBox 10">
            <a:extLst>
              <a:ext uri="{FF2B5EF4-FFF2-40B4-BE49-F238E27FC236}">
                <a16:creationId xmlns:a16="http://schemas.microsoft.com/office/drawing/2014/main" id="{78CA0F58-E459-43ED-AFDA-76FD1EC51DEA}"/>
              </a:ext>
            </a:extLst>
          </p:cNvPr>
          <p:cNvSpPr txBox="1"/>
          <p:nvPr/>
        </p:nvSpPr>
        <p:spPr bwMode="auto">
          <a:xfrm>
            <a:off x="8074268" y="1504517"/>
            <a:ext cx="3155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Intermediate-Risk Cytogenetics</a:t>
            </a:r>
          </a:p>
        </p:txBody>
      </p:sp>
      <p:grpSp>
        <p:nvGrpSpPr>
          <p:cNvPr id="13" name="Group 12">
            <a:extLst>
              <a:ext uri="{FF2B5EF4-FFF2-40B4-BE49-F238E27FC236}">
                <a16:creationId xmlns:a16="http://schemas.microsoft.com/office/drawing/2014/main" id="{BA89654B-CE21-4F74-9A21-227A26A3BE30}"/>
              </a:ext>
            </a:extLst>
          </p:cNvPr>
          <p:cNvGrpSpPr/>
          <p:nvPr/>
        </p:nvGrpSpPr>
        <p:grpSpPr>
          <a:xfrm>
            <a:off x="9392911" y="6207927"/>
            <a:ext cx="2488502" cy="454909"/>
            <a:chOff x="9392911" y="6207927"/>
            <a:chExt cx="2488502" cy="454909"/>
          </a:xfrm>
        </p:grpSpPr>
        <p:pic>
          <p:nvPicPr>
            <p:cNvPr id="14" name="Picture 13" descr="A picture containing text, ax, wheel&#10;&#10;Description automatically generated">
              <a:extLst>
                <a:ext uri="{FF2B5EF4-FFF2-40B4-BE49-F238E27FC236}">
                  <a16:creationId xmlns:a16="http://schemas.microsoft.com/office/drawing/2014/main" id="{69993627-B57C-4D5B-94DB-905D1CD33F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5" name="Rectangle 14">
              <a:extLst>
                <a:ext uri="{FF2B5EF4-FFF2-40B4-BE49-F238E27FC236}">
                  <a16:creationId xmlns:a16="http://schemas.microsoft.com/office/drawing/2014/main" id="{BCC289D8-A9D0-492B-B795-098AE7E70FA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6" name="Text Box 11">
            <a:extLst>
              <a:ext uri="{FF2B5EF4-FFF2-40B4-BE49-F238E27FC236}">
                <a16:creationId xmlns:a16="http://schemas.microsoft.com/office/drawing/2014/main" id="{E82C0E36-9087-4A38-BE27-AA75CD337FD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 Reproduced with permission.</a:t>
            </a:r>
          </a:p>
        </p:txBody>
      </p:sp>
      <p:sp>
        <p:nvSpPr>
          <p:cNvPr id="12" name="TextBox 11">
            <a:extLst>
              <a:ext uri="{FF2B5EF4-FFF2-40B4-BE49-F238E27FC236}">
                <a16:creationId xmlns:a16="http://schemas.microsoft.com/office/drawing/2014/main" id="{E6D507EB-58EB-42DA-A2BF-3D200631A295}"/>
              </a:ext>
            </a:extLst>
          </p:cNvPr>
          <p:cNvSpPr txBox="1"/>
          <p:nvPr/>
        </p:nvSpPr>
        <p:spPr bwMode="auto">
          <a:xfrm>
            <a:off x="2923615" y="2109547"/>
            <a:ext cx="32832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eaLnBrk="1" hangingPunct="1">
              <a:buClr>
                <a:schemeClr val="accent2"/>
              </a:buClr>
            </a:pPr>
            <a:r>
              <a:rPr kumimoji="0" lang="en-US" sz="1400" b="0" i="0" u="none" strike="noStrike" cap="none" normalizeH="0" baseline="0" dirty="0">
                <a:ln>
                  <a:noFill/>
                </a:ln>
                <a:solidFill>
                  <a:schemeClr val="accent3"/>
                </a:solidFill>
                <a:effectLst/>
                <a:latin typeface="Calibri" panose="020F0502020204030204" pitchFamily="34" charset="0"/>
              </a:rPr>
              <a:t>Ven + Aza </a:t>
            </a:r>
            <a:r>
              <a:rPr kumimoji="0" lang="en-US" sz="1400" b="0" i="1" u="none" strike="noStrike" cap="none" normalizeH="0" baseline="0" dirty="0">
                <a:ln>
                  <a:noFill/>
                </a:ln>
                <a:solidFill>
                  <a:schemeClr val="accent3"/>
                </a:solidFill>
                <a:effectLst/>
                <a:latin typeface="Calibri" panose="020F0502020204030204" pitchFamily="34" charset="0"/>
              </a:rPr>
              <a:t>TP53</a:t>
            </a:r>
            <a:r>
              <a:rPr kumimoji="0" lang="en-US" sz="1400" b="0" i="0" u="none" strike="noStrike" cap="none" normalizeH="0" baseline="0" dirty="0">
                <a:ln>
                  <a:noFill/>
                </a:ln>
                <a:solidFill>
                  <a:schemeClr val="accent3"/>
                </a:solidFill>
                <a:effectLst/>
                <a:latin typeface="Calibri" panose="020F0502020204030204" pitchFamily="34" charset="0"/>
              </a:rPr>
              <a:t>wt	</a:t>
            </a:r>
            <a:r>
              <a:rPr lang="en-US" sz="1400" b="0" kern="1200" dirty="0">
                <a:solidFill>
                  <a:schemeClr val="accent3"/>
                </a:solidFill>
                <a:effectLst/>
                <a:latin typeface="Calibri" panose="020F0502020204030204" pitchFamily="34" charset="0"/>
                <a:cs typeface="Calibri" panose="020F0502020204030204" pitchFamily="34" charset="0"/>
              </a:rPr>
              <a:t>23.43 (11.93-NR)</a:t>
            </a:r>
          </a:p>
          <a:p>
            <a:pPr eaLnBrk="1" hangingPunct="1">
              <a:buClr>
                <a:schemeClr val="accent2"/>
              </a:buClr>
            </a:pP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cs typeface="+mn-cs"/>
              </a:rPr>
              <a:t>Ven + Aza </a:t>
            </a:r>
            <a:r>
              <a:rPr kumimoji="0" lang="en-US" sz="1400" b="0" i="1" u="none" strike="noStrike" kern="1200" cap="none" spc="0" normalizeH="0" baseline="0" noProof="0" dirty="0">
                <a:ln>
                  <a:noFill/>
                </a:ln>
                <a:solidFill>
                  <a:schemeClr val="accent3"/>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cs typeface="+mn-cs"/>
              </a:rPr>
              <a:t>mut</a:t>
            </a:r>
            <a:r>
              <a:rPr lang="en-US" sz="1400" b="0" kern="1200" spc="0" noProof="0" dirty="0">
                <a:solidFill>
                  <a:schemeClr val="accent3"/>
                </a:solidFill>
                <a:uLnTx/>
                <a:uFillTx/>
                <a:latin typeface="Calibri" panose="020F0502020204030204" pitchFamily="34" charset="0"/>
                <a:cs typeface="+mn-cs"/>
              </a:rPr>
              <a:t>	</a:t>
            </a:r>
            <a:r>
              <a:rPr lang="en-US" sz="1400" b="0" kern="1200" dirty="0">
                <a:solidFill>
                  <a:schemeClr val="accent3"/>
                </a:solidFill>
                <a:effectLst/>
                <a:latin typeface="Calibri" panose="020F0502020204030204" pitchFamily="34" charset="0"/>
                <a:cs typeface="Calibri" panose="020F0502020204030204" pitchFamily="34" charset="0"/>
              </a:rPr>
              <a:t>5.17 (2.17-6.83)</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wt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11.29 (4.9-12.78)</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mut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4.90 (2.14-9.30)</a:t>
            </a:r>
          </a:p>
        </p:txBody>
      </p:sp>
      <p:sp>
        <p:nvSpPr>
          <p:cNvPr id="18" name="TextBox 17">
            <a:extLst>
              <a:ext uri="{FF2B5EF4-FFF2-40B4-BE49-F238E27FC236}">
                <a16:creationId xmlns:a16="http://schemas.microsoft.com/office/drawing/2014/main" id="{69297631-193F-461E-A157-559DEC9942EF}"/>
              </a:ext>
            </a:extLst>
          </p:cNvPr>
          <p:cNvSpPr txBox="1"/>
          <p:nvPr/>
        </p:nvSpPr>
        <p:spPr bwMode="auto">
          <a:xfrm>
            <a:off x="3600001" y="1836889"/>
            <a:ext cx="2097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kumimoji="0" lang="pt-BR" sz="1400" b="1" i="0" u="none" strike="noStrike" cap="none" normalizeH="0" baseline="0" dirty="0">
                <a:ln>
                  <a:noFill/>
                </a:ln>
                <a:solidFill>
                  <a:schemeClr val="bg1"/>
                </a:solidFill>
                <a:effectLst/>
                <a:latin typeface="Calibri" panose="020F0502020204030204" pitchFamily="34" charset="0"/>
              </a:rPr>
              <a:t>Median OS, Mos (95% CI)</a:t>
            </a:r>
          </a:p>
        </p:txBody>
      </p:sp>
      <p:grpSp>
        <p:nvGrpSpPr>
          <p:cNvPr id="19" name="Group 18">
            <a:extLst>
              <a:ext uri="{FF2B5EF4-FFF2-40B4-BE49-F238E27FC236}">
                <a16:creationId xmlns:a16="http://schemas.microsoft.com/office/drawing/2014/main" id="{C619B250-6E69-42B1-97C4-974D6794C8CF}"/>
              </a:ext>
            </a:extLst>
          </p:cNvPr>
          <p:cNvGrpSpPr/>
          <p:nvPr/>
        </p:nvGrpSpPr>
        <p:grpSpPr>
          <a:xfrm>
            <a:off x="2456965" y="2281818"/>
            <a:ext cx="495300" cy="624769"/>
            <a:chOff x="1058341" y="5320447"/>
            <a:chExt cx="495300" cy="820431"/>
          </a:xfrm>
        </p:grpSpPr>
        <p:cxnSp>
          <p:nvCxnSpPr>
            <p:cNvPr id="20" name="Straight Connector 19">
              <a:extLst>
                <a:ext uri="{FF2B5EF4-FFF2-40B4-BE49-F238E27FC236}">
                  <a16:creationId xmlns:a16="http://schemas.microsoft.com/office/drawing/2014/main" id="{9B099AA1-E06A-4639-A868-1DF3F3F7E4CB}"/>
                </a:ext>
              </a:extLst>
            </p:cNvPr>
            <p:cNvCxnSpPr>
              <a:cxnSpLocks/>
            </p:cNvCxnSpPr>
            <p:nvPr/>
          </p:nvCxnSpPr>
          <p:spPr bwMode="auto">
            <a:xfrm>
              <a:off x="1058341" y="5320447"/>
              <a:ext cx="495300" cy="0"/>
            </a:xfrm>
            <a:prstGeom prst="line">
              <a:avLst/>
            </a:prstGeom>
            <a:noFill/>
            <a:ln w="28575" cap="flat" cmpd="sng" algn="ctr">
              <a:solidFill>
                <a:schemeClr val="accent3"/>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7FDBE92-2EDC-48DB-AC3E-3A3F861BE589}"/>
                </a:ext>
              </a:extLst>
            </p:cNvPr>
            <p:cNvCxnSpPr>
              <a:cxnSpLocks/>
            </p:cNvCxnSpPr>
            <p:nvPr/>
          </p:nvCxnSpPr>
          <p:spPr bwMode="auto">
            <a:xfrm>
              <a:off x="1058341" y="5593924"/>
              <a:ext cx="495300" cy="0"/>
            </a:xfrm>
            <a:prstGeom prst="line">
              <a:avLst/>
            </a:prstGeom>
            <a:noFill/>
            <a:ln w="28575" cap="flat" cmpd="sng" algn="ctr">
              <a:solidFill>
                <a:schemeClr val="accent3"/>
              </a:solidFill>
              <a:prstDash val="sysDot"/>
              <a:round/>
              <a:headEnd type="none" w="med" len="med"/>
              <a:tailEnd type="none" w="med" len="med"/>
            </a:ln>
            <a:effectLst/>
          </p:spPr>
        </p:cxnSp>
        <p:cxnSp>
          <p:nvCxnSpPr>
            <p:cNvPr id="22" name="Straight Connector 21">
              <a:extLst>
                <a:ext uri="{FF2B5EF4-FFF2-40B4-BE49-F238E27FC236}">
                  <a16:creationId xmlns:a16="http://schemas.microsoft.com/office/drawing/2014/main" id="{CFFB2C81-9901-4A34-BD7F-85488795B2ED}"/>
                </a:ext>
              </a:extLst>
            </p:cNvPr>
            <p:cNvCxnSpPr>
              <a:cxnSpLocks/>
            </p:cNvCxnSpPr>
            <p:nvPr/>
          </p:nvCxnSpPr>
          <p:spPr bwMode="auto">
            <a:xfrm>
              <a:off x="1058341" y="5867401"/>
              <a:ext cx="495300" cy="0"/>
            </a:xfrm>
            <a:prstGeom prst="line">
              <a:avLst/>
            </a:prstGeom>
            <a:noFill/>
            <a:ln w="28575" cap="flat" cmpd="sng" algn="ctr">
              <a:solidFill>
                <a:schemeClr val="accent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CF767B10-4D83-4161-94D7-FECCB50F6CF1}"/>
                </a:ext>
              </a:extLst>
            </p:cNvPr>
            <p:cNvCxnSpPr>
              <a:cxnSpLocks/>
            </p:cNvCxnSpPr>
            <p:nvPr/>
          </p:nvCxnSpPr>
          <p:spPr bwMode="auto">
            <a:xfrm>
              <a:off x="1058341" y="6140878"/>
              <a:ext cx="495300" cy="0"/>
            </a:xfrm>
            <a:prstGeom prst="line">
              <a:avLst/>
            </a:prstGeom>
            <a:noFill/>
            <a:ln w="28575" cap="flat" cmpd="sng" algn="ctr">
              <a:solidFill>
                <a:schemeClr val="accent1"/>
              </a:solidFill>
              <a:prstDash val="sysDot"/>
              <a:round/>
              <a:headEnd type="none" w="med" len="med"/>
              <a:tailEnd type="none" w="med" len="med"/>
            </a:ln>
            <a:effectLst/>
          </p:spPr>
        </p:cxnSp>
      </p:grpSp>
      <p:sp>
        <p:nvSpPr>
          <p:cNvPr id="24" name="TextBox 23">
            <a:extLst>
              <a:ext uri="{FF2B5EF4-FFF2-40B4-BE49-F238E27FC236}">
                <a16:creationId xmlns:a16="http://schemas.microsoft.com/office/drawing/2014/main" id="{18D7C0AD-EC1B-4B28-8276-837876856BF2}"/>
              </a:ext>
            </a:extLst>
          </p:cNvPr>
          <p:cNvSpPr txBox="1"/>
          <p:nvPr/>
        </p:nvSpPr>
        <p:spPr bwMode="auto">
          <a:xfrm>
            <a:off x="8007643" y="2282349"/>
            <a:ext cx="34660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eaLnBrk="1" hangingPunct="1">
              <a:buClr>
                <a:schemeClr val="accent2"/>
              </a:buClr>
            </a:pPr>
            <a:r>
              <a:rPr kumimoji="0" lang="en-US" sz="1400" b="0" i="0" u="none" strike="noStrike" cap="none" normalizeH="0" baseline="0" dirty="0">
                <a:ln>
                  <a:noFill/>
                </a:ln>
                <a:solidFill>
                  <a:schemeClr val="accent3"/>
                </a:solidFill>
                <a:effectLst/>
                <a:latin typeface="Calibri" panose="020F0502020204030204" pitchFamily="34" charset="0"/>
              </a:rPr>
              <a:t>Ven + Aza </a:t>
            </a:r>
            <a:r>
              <a:rPr kumimoji="0" lang="en-US" sz="1400" b="0" i="1" u="none" strike="noStrike" cap="none" normalizeH="0" baseline="0" dirty="0">
                <a:ln>
                  <a:noFill/>
                </a:ln>
                <a:solidFill>
                  <a:schemeClr val="accent3"/>
                </a:solidFill>
                <a:effectLst/>
                <a:latin typeface="Calibri" panose="020F0502020204030204" pitchFamily="34" charset="0"/>
              </a:rPr>
              <a:t>TP53</a:t>
            </a:r>
            <a:r>
              <a:rPr kumimoji="0" lang="en-US" sz="1400" b="0" i="0" u="none" strike="noStrike" cap="none" normalizeH="0" baseline="0" dirty="0">
                <a:ln>
                  <a:noFill/>
                </a:ln>
                <a:solidFill>
                  <a:schemeClr val="accent3"/>
                </a:solidFill>
                <a:effectLst/>
                <a:latin typeface="Calibri" panose="020F0502020204030204" pitchFamily="34" charset="0"/>
              </a:rPr>
              <a:t>wt</a:t>
            </a:r>
            <a:r>
              <a:rPr lang="en-US" sz="1400" b="0" dirty="0">
                <a:solidFill>
                  <a:schemeClr val="accent3"/>
                </a:solidFill>
                <a:latin typeface="Calibri" panose="020F0502020204030204" pitchFamily="34" charset="0"/>
              </a:rPr>
              <a:t>	</a:t>
            </a:r>
            <a:r>
              <a:rPr lang="en-US" sz="1400" b="0" kern="1200" dirty="0">
                <a:solidFill>
                  <a:schemeClr val="accent3"/>
                </a:solidFill>
                <a:effectLst/>
                <a:latin typeface="Calibri" panose="020F0502020204030204" pitchFamily="34" charset="0"/>
                <a:cs typeface="Calibri" panose="020F0502020204030204" pitchFamily="34" charset="0"/>
              </a:rPr>
              <a:t>19.15 (14.95-26.64)</a:t>
            </a:r>
          </a:p>
          <a:p>
            <a:pPr eaLnBrk="1" hangingPunct="1">
              <a:buClr>
                <a:schemeClr val="accent2"/>
              </a:buCl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Aza </a:t>
            </a:r>
            <a:r>
              <a:rPr kumimoji="0" lang="en-US" sz="1400" b="0" i="1" u="none" strike="noStrike" kern="1200" cap="none" spc="0" normalizeH="0" baseline="0" noProof="0" dirty="0">
                <a:ln>
                  <a:noFill/>
                </a:ln>
                <a:solidFill>
                  <a:schemeClr val="accent1"/>
                </a:solidFill>
                <a:effectLst/>
                <a:uLnTx/>
                <a:uFillTx/>
                <a:latin typeface="Calibri" panose="020F0502020204030204" pitchFamily="34" charset="0"/>
                <a:cs typeface="+mn-cs"/>
              </a:rPr>
              <a:t>TP53</a:t>
            </a: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cs typeface="+mn-cs"/>
              </a:rPr>
              <a:t>wt</a:t>
            </a:r>
            <a:r>
              <a:rPr lang="en-US" sz="1400" b="0" dirty="0">
                <a:solidFill>
                  <a:schemeClr val="accent1"/>
                </a:solidFill>
                <a:latin typeface="Calibri" panose="020F0502020204030204" pitchFamily="34" charset="0"/>
                <a:cs typeface="+mn-cs"/>
              </a:rPr>
              <a:t>		</a:t>
            </a:r>
            <a:r>
              <a:rPr lang="en-US" sz="1400" b="0" kern="1200" dirty="0">
                <a:solidFill>
                  <a:schemeClr val="accent1"/>
                </a:solidFill>
                <a:effectLst/>
                <a:latin typeface="Calibri" panose="020F0502020204030204" pitchFamily="34" charset="0"/>
                <a:cs typeface="Calibri" panose="020F0502020204030204" pitchFamily="34" charset="0"/>
              </a:rPr>
              <a:t>10.61 (7.89-15.08)</a:t>
            </a:r>
          </a:p>
        </p:txBody>
      </p:sp>
      <p:sp>
        <p:nvSpPr>
          <p:cNvPr id="25" name="TextBox 24">
            <a:extLst>
              <a:ext uri="{FF2B5EF4-FFF2-40B4-BE49-F238E27FC236}">
                <a16:creationId xmlns:a16="http://schemas.microsoft.com/office/drawing/2014/main" id="{3868C553-2CC9-4A24-93D4-0EB4921FA845}"/>
              </a:ext>
            </a:extLst>
          </p:cNvPr>
          <p:cNvSpPr txBox="1"/>
          <p:nvPr/>
        </p:nvSpPr>
        <p:spPr bwMode="auto">
          <a:xfrm>
            <a:off x="8684029" y="2009691"/>
            <a:ext cx="2097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kumimoji="0" lang="pt-BR" sz="1400" b="1" i="0" u="none" strike="noStrike" cap="none" normalizeH="0" baseline="0" dirty="0">
                <a:ln>
                  <a:noFill/>
                </a:ln>
                <a:solidFill>
                  <a:schemeClr val="bg1"/>
                </a:solidFill>
                <a:effectLst/>
                <a:latin typeface="Calibri" panose="020F0502020204030204" pitchFamily="34" charset="0"/>
              </a:rPr>
              <a:t>Median OS, Mos (95% CI)</a:t>
            </a:r>
          </a:p>
        </p:txBody>
      </p:sp>
      <p:grpSp>
        <p:nvGrpSpPr>
          <p:cNvPr id="26" name="Group 25">
            <a:extLst>
              <a:ext uri="{FF2B5EF4-FFF2-40B4-BE49-F238E27FC236}">
                <a16:creationId xmlns:a16="http://schemas.microsoft.com/office/drawing/2014/main" id="{A687A9A3-9C00-4542-8DC0-DE7051736104}"/>
              </a:ext>
            </a:extLst>
          </p:cNvPr>
          <p:cNvGrpSpPr/>
          <p:nvPr/>
        </p:nvGrpSpPr>
        <p:grpSpPr>
          <a:xfrm>
            <a:off x="7540993" y="2454620"/>
            <a:ext cx="495300" cy="196337"/>
            <a:chOff x="1058341" y="5320447"/>
            <a:chExt cx="495300" cy="273477"/>
          </a:xfrm>
        </p:grpSpPr>
        <p:cxnSp>
          <p:nvCxnSpPr>
            <p:cNvPr id="27" name="Straight Connector 26">
              <a:extLst>
                <a:ext uri="{FF2B5EF4-FFF2-40B4-BE49-F238E27FC236}">
                  <a16:creationId xmlns:a16="http://schemas.microsoft.com/office/drawing/2014/main" id="{5CEDF583-06B1-4FFE-B16B-86D3742FF959}"/>
                </a:ext>
              </a:extLst>
            </p:cNvPr>
            <p:cNvCxnSpPr>
              <a:cxnSpLocks/>
            </p:cNvCxnSpPr>
            <p:nvPr/>
          </p:nvCxnSpPr>
          <p:spPr bwMode="auto">
            <a:xfrm>
              <a:off x="1058341" y="5320447"/>
              <a:ext cx="495300" cy="0"/>
            </a:xfrm>
            <a:prstGeom prst="line">
              <a:avLst/>
            </a:prstGeom>
            <a:noFill/>
            <a:ln w="28575" cap="flat" cmpd="sng" algn="ctr">
              <a:solidFill>
                <a:schemeClr val="accent3"/>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BC91252-BAD6-4A18-8328-D711E7D60E43}"/>
                </a:ext>
              </a:extLst>
            </p:cNvPr>
            <p:cNvCxnSpPr>
              <a:cxnSpLocks/>
            </p:cNvCxnSpPr>
            <p:nvPr/>
          </p:nvCxnSpPr>
          <p:spPr bwMode="auto">
            <a:xfrm>
              <a:off x="1058341" y="5593924"/>
              <a:ext cx="49530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 name="Group 1">
            <a:extLst>
              <a:ext uri="{FF2B5EF4-FFF2-40B4-BE49-F238E27FC236}">
                <a16:creationId xmlns:a16="http://schemas.microsoft.com/office/drawing/2014/main" id="{677DA19D-69D7-4FE4-A6D8-BA9843007954}"/>
              </a:ext>
            </a:extLst>
          </p:cNvPr>
          <p:cNvGrpSpPr/>
          <p:nvPr/>
        </p:nvGrpSpPr>
        <p:grpSpPr>
          <a:xfrm>
            <a:off x="705302" y="2542013"/>
            <a:ext cx="5160679" cy="3210885"/>
            <a:chOff x="705302" y="2971800"/>
            <a:chExt cx="5160679" cy="3210885"/>
          </a:xfrm>
        </p:grpSpPr>
        <p:sp>
          <p:nvSpPr>
            <p:cNvPr id="30" name="Rectangle 29">
              <a:extLst>
                <a:ext uri="{FF2B5EF4-FFF2-40B4-BE49-F238E27FC236}">
                  <a16:creationId xmlns:a16="http://schemas.microsoft.com/office/drawing/2014/main" id="{8E765374-4BD3-413A-BCE2-745091BA9B58}"/>
                </a:ext>
              </a:extLst>
            </p:cNvPr>
            <p:cNvSpPr/>
            <p:nvPr/>
          </p:nvSpPr>
          <p:spPr>
            <a:xfrm rot="16200000">
              <a:off x="-321670" y="4088449"/>
              <a:ext cx="2470643"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OS Probability</a:t>
              </a:r>
              <a:endParaRPr lang="en-US" sz="1600" b="1" baseline="30000" dirty="0">
                <a:solidFill>
                  <a:schemeClr val="bg1"/>
                </a:solidFill>
                <a:latin typeface="Calibri" panose="020F0502020204030204" pitchFamily="34" charset="0"/>
                <a:cs typeface="Calibri" panose="020F0502020204030204" pitchFamily="34" charset="0"/>
              </a:endParaRPr>
            </a:p>
          </p:txBody>
        </p:sp>
        <p:grpSp>
          <p:nvGrpSpPr>
            <p:cNvPr id="31" name="Group 30">
              <a:extLst>
                <a:ext uri="{FF2B5EF4-FFF2-40B4-BE49-F238E27FC236}">
                  <a16:creationId xmlns:a16="http://schemas.microsoft.com/office/drawing/2014/main" id="{1EA19D70-C0FF-490D-B147-9EA026DB2E84}"/>
                </a:ext>
              </a:extLst>
            </p:cNvPr>
            <p:cNvGrpSpPr/>
            <p:nvPr/>
          </p:nvGrpSpPr>
          <p:grpSpPr>
            <a:xfrm>
              <a:off x="1057874" y="2981960"/>
              <a:ext cx="593432" cy="2565400"/>
              <a:chOff x="432154" y="559126"/>
              <a:chExt cx="593432" cy="4531473"/>
            </a:xfrm>
          </p:grpSpPr>
          <p:sp>
            <p:nvSpPr>
              <p:cNvPr id="55" name="TextBox 54">
                <a:extLst>
                  <a:ext uri="{FF2B5EF4-FFF2-40B4-BE49-F238E27FC236}">
                    <a16:creationId xmlns:a16="http://schemas.microsoft.com/office/drawing/2014/main" id="{CE7A570F-1BE8-44E5-97B7-D16143DE0B2C}"/>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6" name="TextBox 55">
                <a:extLst>
                  <a:ext uri="{FF2B5EF4-FFF2-40B4-BE49-F238E27FC236}">
                    <a16:creationId xmlns:a16="http://schemas.microsoft.com/office/drawing/2014/main" id="{BB179FFC-D484-46D4-9153-31B645A6DADE}"/>
                  </a:ext>
                </a:extLst>
              </p:cNvPr>
              <p:cNvSpPr txBox="1"/>
              <p:nvPr/>
            </p:nvSpPr>
            <p:spPr bwMode="auto">
              <a:xfrm>
                <a:off x="432154" y="3668534"/>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0.25</a:t>
                </a:r>
              </a:p>
            </p:txBody>
          </p:sp>
          <p:sp>
            <p:nvSpPr>
              <p:cNvPr id="57" name="TextBox 56">
                <a:extLst>
                  <a:ext uri="{FF2B5EF4-FFF2-40B4-BE49-F238E27FC236}">
                    <a16:creationId xmlns:a16="http://schemas.microsoft.com/office/drawing/2014/main" id="{E06FBEE1-7CEF-4162-9B09-5BE9CC3AFFB5}"/>
                  </a:ext>
                </a:extLst>
              </p:cNvPr>
              <p:cNvSpPr txBox="1"/>
              <p:nvPr/>
            </p:nvSpPr>
            <p:spPr bwMode="auto">
              <a:xfrm>
                <a:off x="432154" y="2615800"/>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0.50</a:t>
                </a:r>
              </a:p>
            </p:txBody>
          </p:sp>
          <p:sp>
            <p:nvSpPr>
              <p:cNvPr id="58" name="TextBox 57">
                <a:extLst>
                  <a:ext uri="{FF2B5EF4-FFF2-40B4-BE49-F238E27FC236}">
                    <a16:creationId xmlns:a16="http://schemas.microsoft.com/office/drawing/2014/main" id="{FBB53CCE-FEE1-41F6-96DE-26B81EA3A201}"/>
                  </a:ext>
                </a:extLst>
              </p:cNvPr>
              <p:cNvSpPr txBox="1"/>
              <p:nvPr/>
            </p:nvSpPr>
            <p:spPr bwMode="auto">
              <a:xfrm>
                <a:off x="432154" y="1563068"/>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0.75</a:t>
                </a:r>
              </a:p>
            </p:txBody>
          </p:sp>
          <p:sp>
            <p:nvSpPr>
              <p:cNvPr id="59" name="TextBox 58">
                <a:extLst>
                  <a:ext uri="{FF2B5EF4-FFF2-40B4-BE49-F238E27FC236}">
                    <a16:creationId xmlns:a16="http://schemas.microsoft.com/office/drawing/2014/main" id="{75EA5B62-611A-4BB4-B943-F77C0A526328}"/>
                  </a:ext>
                </a:extLst>
              </p:cNvPr>
              <p:cNvSpPr txBox="1"/>
              <p:nvPr/>
            </p:nvSpPr>
            <p:spPr bwMode="auto">
              <a:xfrm>
                <a:off x="432154" y="559126"/>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32" name="Group 31">
              <a:extLst>
                <a:ext uri="{FF2B5EF4-FFF2-40B4-BE49-F238E27FC236}">
                  <a16:creationId xmlns:a16="http://schemas.microsoft.com/office/drawing/2014/main" id="{E88AE450-8FFE-4D35-92A5-8DB661328FBF}"/>
                </a:ext>
              </a:extLst>
            </p:cNvPr>
            <p:cNvGrpSpPr/>
            <p:nvPr/>
          </p:nvGrpSpPr>
          <p:grpSpPr>
            <a:xfrm>
              <a:off x="1580682" y="3154680"/>
              <a:ext cx="83325" cy="2377440"/>
              <a:chOff x="830646" y="-321578"/>
              <a:chExt cx="914400" cy="4182267"/>
            </a:xfrm>
          </p:grpSpPr>
          <p:cxnSp>
            <p:nvCxnSpPr>
              <p:cNvPr id="50" name="Straight Connector 49">
                <a:extLst>
                  <a:ext uri="{FF2B5EF4-FFF2-40B4-BE49-F238E27FC236}">
                    <a16:creationId xmlns:a16="http://schemas.microsoft.com/office/drawing/2014/main" id="{CBEB77C4-3B0B-4312-8F9E-E2EC18CA9ED1}"/>
                  </a:ext>
                </a:extLst>
              </p:cNvPr>
              <p:cNvCxnSpPr>
                <a:cxnSpLocks/>
              </p:cNvCxnSpPr>
              <p:nvPr/>
            </p:nvCxnSpPr>
            <p:spPr bwMode="auto">
              <a:xfrm>
                <a:off x="830646" y="1780106"/>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7AE3E1C0-482E-4398-8CD1-BC5D450714B8}"/>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0FBA0EB6-99E6-4AFB-A31B-698F4589C7C8}"/>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5B6E0E5-15FE-49FE-A2F1-474D1847ECB5}"/>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28FE9E8-1424-4507-8395-CF65EA37695F}"/>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33" name="Freeform: Shape 32">
              <a:extLst>
                <a:ext uri="{FF2B5EF4-FFF2-40B4-BE49-F238E27FC236}">
                  <a16:creationId xmlns:a16="http://schemas.microsoft.com/office/drawing/2014/main" id="{30CA346C-0987-4E9F-BDC5-15597AC1F6EE}"/>
                </a:ext>
              </a:extLst>
            </p:cNvPr>
            <p:cNvSpPr/>
            <p:nvPr/>
          </p:nvSpPr>
          <p:spPr bwMode="auto">
            <a:xfrm>
              <a:off x="1669583" y="2971800"/>
              <a:ext cx="4121150" cy="2650972"/>
            </a:xfrm>
            <a:custGeom>
              <a:avLst/>
              <a:gdLst>
                <a:gd name="connsiteX0" fmla="*/ 0 w 4121150"/>
                <a:gd name="connsiteY0" fmla="*/ 0 h 2520950"/>
                <a:gd name="connsiteX1" fmla="*/ 0 w 4121150"/>
                <a:gd name="connsiteY1" fmla="*/ 2520950 h 2520950"/>
                <a:gd name="connsiteX2" fmla="*/ 4121150 w 4121150"/>
                <a:gd name="connsiteY2" fmla="*/ 2520950 h 2520950"/>
              </a:gdLst>
              <a:ahLst/>
              <a:cxnLst>
                <a:cxn ang="0">
                  <a:pos x="connsiteX0" y="connsiteY0"/>
                </a:cxn>
                <a:cxn ang="0">
                  <a:pos x="connsiteX1" y="connsiteY1"/>
                </a:cxn>
                <a:cxn ang="0">
                  <a:pos x="connsiteX2" y="connsiteY2"/>
                </a:cxn>
              </a:cxnLst>
              <a:rect l="l" t="t" r="r" b="b"/>
              <a:pathLst>
                <a:path w="4121150" h="2520950">
                  <a:moveTo>
                    <a:pt x="0" y="0"/>
                  </a:moveTo>
                  <a:lnTo>
                    <a:pt x="0" y="2520950"/>
                  </a:lnTo>
                  <a:lnTo>
                    <a:pt x="4121150" y="2520950"/>
                  </a:lnTo>
                </a:path>
              </a:pathLst>
            </a:custGeom>
            <a:noFill/>
            <a:ln w="28575">
              <a:solidFill>
                <a:schemeClr val="bg1"/>
              </a:solidFill>
              <a:miter lim="800000"/>
              <a:headEnd/>
              <a:tailEnd/>
            </a:ln>
          </p:spPr>
          <p:txBody>
            <a:bodyPr rtlCol="0" anchor="ctr"/>
            <a:lstStyle/>
            <a:p>
              <a:pPr algn="ctr"/>
              <a:endParaRPr lang="en-US"/>
            </a:p>
          </p:txBody>
        </p:sp>
        <p:sp>
          <p:nvSpPr>
            <p:cNvPr id="35" name="Rectangle 34">
              <a:extLst>
                <a:ext uri="{FF2B5EF4-FFF2-40B4-BE49-F238E27FC236}">
                  <a16:creationId xmlns:a16="http://schemas.microsoft.com/office/drawing/2014/main" id="{8A8C39E9-7621-4F6C-B62B-4F740E7043C4}"/>
                </a:ext>
              </a:extLst>
            </p:cNvPr>
            <p:cNvSpPr/>
            <p:nvPr/>
          </p:nvSpPr>
          <p:spPr>
            <a:xfrm>
              <a:off x="1649862" y="5765986"/>
              <a:ext cx="4132231"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Mo</a:t>
              </a:r>
              <a:endParaRPr lang="en-US" sz="1600" b="1" baseline="30000" dirty="0">
                <a:solidFill>
                  <a:schemeClr val="bg1"/>
                </a:solidFill>
                <a:latin typeface="Calibri" panose="020F0502020204030204" pitchFamily="34" charset="0"/>
                <a:cs typeface="Calibri" panose="020F0502020204030204" pitchFamily="34" charset="0"/>
              </a:endParaRPr>
            </a:p>
          </p:txBody>
        </p:sp>
        <p:cxnSp>
          <p:nvCxnSpPr>
            <p:cNvPr id="36" name="Straight Connector 35">
              <a:extLst>
                <a:ext uri="{FF2B5EF4-FFF2-40B4-BE49-F238E27FC236}">
                  <a16:creationId xmlns:a16="http://schemas.microsoft.com/office/drawing/2014/main" id="{FDBCF157-3257-4706-AAA0-9D796A2D375C}"/>
                </a:ext>
              </a:extLst>
            </p:cNvPr>
            <p:cNvCxnSpPr/>
            <p:nvPr/>
          </p:nvCxnSpPr>
          <p:spPr bwMode="auto">
            <a:xfrm flipH="1">
              <a:off x="1664007" y="4349009"/>
              <a:ext cx="4126726" cy="0"/>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37" name="Group 36">
              <a:extLst>
                <a:ext uri="{FF2B5EF4-FFF2-40B4-BE49-F238E27FC236}">
                  <a16:creationId xmlns:a16="http://schemas.microsoft.com/office/drawing/2014/main" id="{FE511900-CF17-42A9-8C60-94F37CF3FD5D}"/>
                </a:ext>
              </a:extLst>
            </p:cNvPr>
            <p:cNvGrpSpPr/>
            <p:nvPr/>
          </p:nvGrpSpPr>
          <p:grpSpPr>
            <a:xfrm>
              <a:off x="1498601" y="5628252"/>
              <a:ext cx="4367380" cy="369332"/>
              <a:chOff x="2330362" y="4399680"/>
              <a:chExt cx="3531221" cy="369332"/>
            </a:xfrm>
          </p:grpSpPr>
          <p:sp>
            <p:nvSpPr>
              <p:cNvPr id="39" name="TextBox 38">
                <a:extLst>
                  <a:ext uri="{FF2B5EF4-FFF2-40B4-BE49-F238E27FC236}">
                    <a16:creationId xmlns:a16="http://schemas.microsoft.com/office/drawing/2014/main" id="{44BF1544-B9A0-4C17-87B6-B196725EFA0F}"/>
                  </a:ext>
                </a:extLst>
              </p:cNvPr>
              <p:cNvSpPr txBox="1"/>
              <p:nvPr/>
            </p:nvSpPr>
            <p:spPr bwMode="auto">
              <a:xfrm>
                <a:off x="3063675"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40" name="TextBox 39">
                <a:extLst>
                  <a:ext uri="{FF2B5EF4-FFF2-40B4-BE49-F238E27FC236}">
                    <a16:creationId xmlns:a16="http://schemas.microsoft.com/office/drawing/2014/main" id="{01F938C3-B186-4E35-B49C-56E03427FFA6}"/>
                  </a:ext>
                </a:extLst>
              </p:cNvPr>
              <p:cNvSpPr txBox="1"/>
              <p:nvPr/>
            </p:nvSpPr>
            <p:spPr bwMode="auto">
              <a:xfrm>
                <a:off x="3845049"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2F1F7D37-4852-4489-9EF8-57002DEB1D6C}"/>
                  </a:ext>
                </a:extLst>
              </p:cNvPr>
              <p:cNvSpPr txBox="1"/>
              <p:nvPr/>
            </p:nvSpPr>
            <p:spPr bwMode="auto">
              <a:xfrm>
                <a:off x="4635697"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2" name="TextBox 41">
                <a:extLst>
                  <a:ext uri="{FF2B5EF4-FFF2-40B4-BE49-F238E27FC236}">
                    <a16:creationId xmlns:a16="http://schemas.microsoft.com/office/drawing/2014/main" id="{1B583245-FD49-41AB-9F07-22CE39951C9D}"/>
                  </a:ext>
                </a:extLst>
              </p:cNvPr>
              <p:cNvSpPr txBox="1"/>
              <p:nvPr/>
            </p:nvSpPr>
            <p:spPr bwMode="auto">
              <a:xfrm>
                <a:off x="5442879"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3" name="TextBox 42">
                <a:extLst>
                  <a:ext uri="{FF2B5EF4-FFF2-40B4-BE49-F238E27FC236}">
                    <a16:creationId xmlns:a16="http://schemas.microsoft.com/office/drawing/2014/main" id="{CB058EF5-BE88-4297-8A37-BF09C5BFF159}"/>
                  </a:ext>
                </a:extLst>
              </p:cNvPr>
              <p:cNvSpPr txBox="1"/>
              <p:nvPr/>
            </p:nvSpPr>
            <p:spPr bwMode="auto">
              <a:xfrm>
                <a:off x="2330362" y="439968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34" name="Group 33">
              <a:extLst>
                <a:ext uri="{FF2B5EF4-FFF2-40B4-BE49-F238E27FC236}">
                  <a16:creationId xmlns:a16="http://schemas.microsoft.com/office/drawing/2014/main" id="{2F814DD9-850F-440B-86DD-E7C73BF8268E}"/>
                </a:ext>
              </a:extLst>
            </p:cNvPr>
            <p:cNvGrpSpPr/>
            <p:nvPr/>
          </p:nvGrpSpPr>
          <p:grpSpPr>
            <a:xfrm rot="5400000">
              <a:off x="3601557" y="3707989"/>
              <a:ext cx="113351" cy="3920991"/>
              <a:chOff x="830645" y="-1353348"/>
              <a:chExt cx="914403" cy="4172632"/>
            </a:xfrm>
          </p:grpSpPr>
          <p:cxnSp>
            <p:nvCxnSpPr>
              <p:cNvPr id="44" name="Straight Connector 43">
                <a:extLst>
                  <a:ext uri="{FF2B5EF4-FFF2-40B4-BE49-F238E27FC236}">
                    <a16:creationId xmlns:a16="http://schemas.microsoft.com/office/drawing/2014/main" id="{8ACC1558-2014-4FF3-8D38-DB00FC48053B}"/>
                  </a:ext>
                </a:extLst>
              </p:cNvPr>
              <p:cNvCxnSpPr>
                <a:cxnSpLocks/>
              </p:cNvCxnSpPr>
              <p:nvPr/>
            </p:nvCxnSpPr>
            <p:spPr bwMode="auto">
              <a:xfrm>
                <a:off x="830645" y="177787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3AF9EB3-097A-4CF6-9C37-6DD73631C694}"/>
                  </a:ext>
                </a:extLst>
              </p:cNvPr>
              <p:cNvCxnSpPr>
                <a:cxnSpLocks/>
              </p:cNvCxnSpPr>
              <p:nvPr/>
            </p:nvCxnSpPr>
            <p:spPr bwMode="auto">
              <a:xfrm>
                <a:off x="830647" y="2819284"/>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92F0A5C8-FE17-4851-9F76-95F680CC8041}"/>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0508B179-D54A-4104-A8F8-9FD20F85EAC2}"/>
                  </a:ext>
                </a:extLst>
              </p:cNvPr>
              <p:cNvCxnSpPr>
                <a:cxnSpLocks/>
              </p:cNvCxnSpPr>
              <p:nvPr/>
            </p:nvCxnSpPr>
            <p:spPr bwMode="auto">
              <a:xfrm>
                <a:off x="830648" y="-321578"/>
                <a:ext cx="914399"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37EE451-9F5F-443E-8A56-5BDC2777AD17}"/>
                  </a:ext>
                </a:extLst>
              </p:cNvPr>
              <p:cNvCxnSpPr>
                <a:cxnSpLocks/>
              </p:cNvCxnSpPr>
              <p:nvPr/>
            </p:nvCxnSpPr>
            <p:spPr bwMode="auto">
              <a:xfrm>
                <a:off x="830649" y="-1353348"/>
                <a:ext cx="914399"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0" name="Group 59">
            <a:extLst>
              <a:ext uri="{FF2B5EF4-FFF2-40B4-BE49-F238E27FC236}">
                <a16:creationId xmlns:a16="http://schemas.microsoft.com/office/drawing/2014/main" id="{98D2B4A7-07EB-469A-8945-CA0047681ED1}"/>
              </a:ext>
            </a:extLst>
          </p:cNvPr>
          <p:cNvGrpSpPr/>
          <p:nvPr/>
        </p:nvGrpSpPr>
        <p:grpSpPr>
          <a:xfrm>
            <a:off x="6190179" y="2540396"/>
            <a:ext cx="5160679" cy="3210885"/>
            <a:chOff x="705302" y="2971800"/>
            <a:chExt cx="5160679" cy="3210885"/>
          </a:xfrm>
        </p:grpSpPr>
        <p:sp>
          <p:nvSpPr>
            <p:cNvPr id="61" name="Rectangle 60">
              <a:extLst>
                <a:ext uri="{FF2B5EF4-FFF2-40B4-BE49-F238E27FC236}">
                  <a16:creationId xmlns:a16="http://schemas.microsoft.com/office/drawing/2014/main" id="{ABDA70CE-1C13-43F3-A46A-FF3D233E496A}"/>
                </a:ext>
              </a:extLst>
            </p:cNvPr>
            <p:cNvSpPr/>
            <p:nvPr/>
          </p:nvSpPr>
          <p:spPr>
            <a:xfrm rot="16200000">
              <a:off x="-321670" y="4088449"/>
              <a:ext cx="2470643"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OS Probability</a:t>
              </a:r>
              <a:endParaRPr lang="en-US" sz="1600" b="1" baseline="30000" dirty="0">
                <a:solidFill>
                  <a:schemeClr val="bg1"/>
                </a:solidFill>
                <a:latin typeface="Calibri" panose="020F0502020204030204" pitchFamily="34" charset="0"/>
                <a:cs typeface="Calibri" panose="020F0502020204030204" pitchFamily="34" charset="0"/>
              </a:endParaRPr>
            </a:p>
          </p:txBody>
        </p:sp>
        <p:grpSp>
          <p:nvGrpSpPr>
            <p:cNvPr id="62" name="Group 61">
              <a:extLst>
                <a:ext uri="{FF2B5EF4-FFF2-40B4-BE49-F238E27FC236}">
                  <a16:creationId xmlns:a16="http://schemas.microsoft.com/office/drawing/2014/main" id="{F7AEC5B7-8BDC-4E4A-BA53-4C4978057CAC}"/>
                </a:ext>
              </a:extLst>
            </p:cNvPr>
            <p:cNvGrpSpPr/>
            <p:nvPr/>
          </p:nvGrpSpPr>
          <p:grpSpPr>
            <a:xfrm>
              <a:off x="1057874" y="2981960"/>
              <a:ext cx="593432" cy="2565400"/>
              <a:chOff x="432154" y="559126"/>
              <a:chExt cx="593432" cy="4531473"/>
            </a:xfrm>
          </p:grpSpPr>
          <p:sp>
            <p:nvSpPr>
              <p:cNvPr id="84" name="TextBox 83">
                <a:extLst>
                  <a:ext uri="{FF2B5EF4-FFF2-40B4-BE49-F238E27FC236}">
                    <a16:creationId xmlns:a16="http://schemas.microsoft.com/office/drawing/2014/main" id="{5F680C36-32D2-46DD-A0CE-36342171106E}"/>
                  </a:ext>
                </a:extLst>
              </p:cNvPr>
              <p:cNvSpPr txBox="1"/>
              <p:nvPr/>
            </p:nvSpPr>
            <p:spPr bwMode="auto">
              <a:xfrm>
                <a:off x="723900" y="472126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5" name="TextBox 84">
                <a:extLst>
                  <a:ext uri="{FF2B5EF4-FFF2-40B4-BE49-F238E27FC236}">
                    <a16:creationId xmlns:a16="http://schemas.microsoft.com/office/drawing/2014/main" id="{6DA1F6A5-9F49-402F-89D2-5F514B385D0D}"/>
                  </a:ext>
                </a:extLst>
              </p:cNvPr>
              <p:cNvSpPr txBox="1"/>
              <p:nvPr/>
            </p:nvSpPr>
            <p:spPr bwMode="auto">
              <a:xfrm>
                <a:off x="432154" y="3668534"/>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0.25</a:t>
                </a:r>
              </a:p>
            </p:txBody>
          </p:sp>
          <p:sp>
            <p:nvSpPr>
              <p:cNvPr id="86" name="TextBox 85">
                <a:extLst>
                  <a:ext uri="{FF2B5EF4-FFF2-40B4-BE49-F238E27FC236}">
                    <a16:creationId xmlns:a16="http://schemas.microsoft.com/office/drawing/2014/main" id="{93EF5E9B-92E1-4C9C-998A-EDD7EABD6A74}"/>
                  </a:ext>
                </a:extLst>
              </p:cNvPr>
              <p:cNvSpPr txBox="1"/>
              <p:nvPr/>
            </p:nvSpPr>
            <p:spPr bwMode="auto">
              <a:xfrm>
                <a:off x="432154" y="2615800"/>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0.50</a:t>
                </a:r>
              </a:p>
            </p:txBody>
          </p:sp>
          <p:sp>
            <p:nvSpPr>
              <p:cNvPr id="87" name="TextBox 86">
                <a:extLst>
                  <a:ext uri="{FF2B5EF4-FFF2-40B4-BE49-F238E27FC236}">
                    <a16:creationId xmlns:a16="http://schemas.microsoft.com/office/drawing/2014/main" id="{A1A5F98E-1838-4C25-99A4-6340C06C5BB9}"/>
                  </a:ext>
                </a:extLst>
              </p:cNvPr>
              <p:cNvSpPr txBox="1"/>
              <p:nvPr/>
            </p:nvSpPr>
            <p:spPr bwMode="auto">
              <a:xfrm>
                <a:off x="432154" y="1563068"/>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0.75</a:t>
                </a:r>
              </a:p>
            </p:txBody>
          </p:sp>
          <p:sp>
            <p:nvSpPr>
              <p:cNvPr id="88" name="TextBox 87">
                <a:extLst>
                  <a:ext uri="{FF2B5EF4-FFF2-40B4-BE49-F238E27FC236}">
                    <a16:creationId xmlns:a16="http://schemas.microsoft.com/office/drawing/2014/main" id="{7AB9B72F-B718-4164-89C8-2DBA1B4BCF46}"/>
                  </a:ext>
                </a:extLst>
              </p:cNvPr>
              <p:cNvSpPr txBox="1"/>
              <p:nvPr/>
            </p:nvSpPr>
            <p:spPr bwMode="auto">
              <a:xfrm>
                <a:off x="432154" y="559126"/>
                <a:ext cx="593432" cy="677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63" name="Group 62">
              <a:extLst>
                <a:ext uri="{FF2B5EF4-FFF2-40B4-BE49-F238E27FC236}">
                  <a16:creationId xmlns:a16="http://schemas.microsoft.com/office/drawing/2014/main" id="{7F611D84-9F7E-4D6C-AE71-4E820A78B4FD}"/>
                </a:ext>
              </a:extLst>
            </p:cNvPr>
            <p:cNvGrpSpPr/>
            <p:nvPr/>
          </p:nvGrpSpPr>
          <p:grpSpPr>
            <a:xfrm>
              <a:off x="1580682" y="3154680"/>
              <a:ext cx="83325" cy="2377440"/>
              <a:chOff x="830646" y="-321578"/>
              <a:chExt cx="914400" cy="4182267"/>
            </a:xfrm>
          </p:grpSpPr>
          <p:cxnSp>
            <p:nvCxnSpPr>
              <p:cNvPr id="79" name="Straight Connector 78">
                <a:extLst>
                  <a:ext uri="{FF2B5EF4-FFF2-40B4-BE49-F238E27FC236}">
                    <a16:creationId xmlns:a16="http://schemas.microsoft.com/office/drawing/2014/main" id="{8E2C6206-7CCD-4E9A-B991-85301A5DD737}"/>
                  </a:ext>
                </a:extLst>
              </p:cNvPr>
              <p:cNvCxnSpPr>
                <a:cxnSpLocks/>
              </p:cNvCxnSpPr>
              <p:nvPr/>
            </p:nvCxnSpPr>
            <p:spPr bwMode="auto">
              <a:xfrm>
                <a:off x="830646" y="1780106"/>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B24BE110-62DD-468F-8207-DCA47E08E3B0}"/>
                  </a:ext>
                </a:extLst>
              </p:cNvPr>
              <p:cNvCxnSpPr>
                <a:cxnSpLocks/>
              </p:cNvCxnSpPr>
              <p:nvPr/>
            </p:nvCxnSpPr>
            <p:spPr bwMode="auto">
              <a:xfrm>
                <a:off x="830646" y="2802357"/>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9B6851FC-E89E-4897-AA73-4F3FBD500710}"/>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7DFCCA1E-D1C2-4D9A-9E6A-6FB8D1BAC5B0}"/>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72C1901B-C8E4-4FF3-9BF3-A18305F40A85}"/>
                  </a:ext>
                </a:extLst>
              </p:cNvPr>
              <p:cNvCxnSpPr>
                <a:cxnSpLocks/>
              </p:cNvCxnSpPr>
              <p:nvPr/>
            </p:nvCxnSpPr>
            <p:spPr bwMode="auto">
              <a:xfrm>
                <a:off x="830646" y="-321578"/>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64" name="Freeform: Shape 63">
              <a:extLst>
                <a:ext uri="{FF2B5EF4-FFF2-40B4-BE49-F238E27FC236}">
                  <a16:creationId xmlns:a16="http://schemas.microsoft.com/office/drawing/2014/main" id="{A5D0CE09-DC62-4F0B-BBC0-A7444D0576CA}"/>
                </a:ext>
              </a:extLst>
            </p:cNvPr>
            <p:cNvSpPr/>
            <p:nvPr/>
          </p:nvSpPr>
          <p:spPr bwMode="auto">
            <a:xfrm>
              <a:off x="1669583" y="2971800"/>
              <a:ext cx="4121150" cy="2650972"/>
            </a:xfrm>
            <a:custGeom>
              <a:avLst/>
              <a:gdLst>
                <a:gd name="connsiteX0" fmla="*/ 0 w 4121150"/>
                <a:gd name="connsiteY0" fmla="*/ 0 h 2520950"/>
                <a:gd name="connsiteX1" fmla="*/ 0 w 4121150"/>
                <a:gd name="connsiteY1" fmla="*/ 2520950 h 2520950"/>
                <a:gd name="connsiteX2" fmla="*/ 4121150 w 4121150"/>
                <a:gd name="connsiteY2" fmla="*/ 2520950 h 2520950"/>
              </a:gdLst>
              <a:ahLst/>
              <a:cxnLst>
                <a:cxn ang="0">
                  <a:pos x="connsiteX0" y="connsiteY0"/>
                </a:cxn>
                <a:cxn ang="0">
                  <a:pos x="connsiteX1" y="connsiteY1"/>
                </a:cxn>
                <a:cxn ang="0">
                  <a:pos x="connsiteX2" y="connsiteY2"/>
                </a:cxn>
              </a:cxnLst>
              <a:rect l="l" t="t" r="r" b="b"/>
              <a:pathLst>
                <a:path w="4121150" h="2520950">
                  <a:moveTo>
                    <a:pt x="0" y="0"/>
                  </a:moveTo>
                  <a:lnTo>
                    <a:pt x="0" y="2520950"/>
                  </a:lnTo>
                  <a:lnTo>
                    <a:pt x="4121150" y="2520950"/>
                  </a:lnTo>
                </a:path>
              </a:pathLst>
            </a:custGeom>
            <a:noFill/>
            <a:ln w="28575">
              <a:solidFill>
                <a:schemeClr val="bg1"/>
              </a:solidFill>
              <a:miter lim="800000"/>
              <a:headEnd/>
              <a:tailEnd/>
            </a:ln>
          </p:spPr>
          <p:txBody>
            <a:bodyPr rtlCol="0" anchor="ctr"/>
            <a:lstStyle/>
            <a:p>
              <a:pPr algn="ctr"/>
              <a:endParaRPr lang="en-US"/>
            </a:p>
          </p:txBody>
        </p:sp>
        <p:sp>
          <p:nvSpPr>
            <p:cNvPr id="65" name="Rectangle 64">
              <a:extLst>
                <a:ext uri="{FF2B5EF4-FFF2-40B4-BE49-F238E27FC236}">
                  <a16:creationId xmlns:a16="http://schemas.microsoft.com/office/drawing/2014/main" id="{06E15B84-789B-443E-AFE6-75B03BAAF0FC}"/>
                </a:ext>
              </a:extLst>
            </p:cNvPr>
            <p:cNvSpPr/>
            <p:nvPr/>
          </p:nvSpPr>
          <p:spPr>
            <a:xfrm>
              <a:off x="1649862" y="5765986"/>
              <a:ext cx="4132231" cy="4166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US" sz="1600" b="1" dirty="0">
                  <a:solidFill>
                    <a:schemeClr val="bg1"/>
                  </a:solidFill>
                  <a:latin typeface="Calibri" panose="020F0502020204030204" pitchFamily="34" charset="0"/>
                  <a:cs typeface="Calibri" panose="020F0502020204030204" pitchFamily="34" charset="0"/>
                </a:rPr>
                <a:t>Mo</a:t>
              </a:r>
              <a:endParaRPr lang="en-US" sz="1600" b="1" baseline="30000" dirty="0">
                <a:solidFill>
                  <a:schemeClr val="bg1"/>
                </a:solidFill>
                <a:latin typeface="Calibri" panose="020F0502020204030204" pitchFamily="34" charset="0"/>
                <a:cs typeface="Calibri" panose="020F0502020204030204" pitchFamily="34" charset="0"/>
              </a:endParaRPr>
            </a:p>
          </p:txBody>
        </p:sp>
        <p:cxnSp>
          <p:nvCxnSpPr>
            <p:cNvPr id="66" name="Straight Connector 65">
              <a:extLst>
                <a:ext uri="{FF2B5EF4-FFF2-40B4-BE49-F238E27FC236}">
                  <a16:creationId xmlns:a16="http://schemas.microsoft.com/office/drawing/2014/main" id="{69D46A34-4484-4B0E-987C-443BEF2635FE}"/>
                </a:ext>
              </a:extLst>
            </p:cNvPr>
            <p:cNvCxnSpPr/>
            <p:nvPr/>
          </p:nvCxnSpPr>
          <p:spPr bwMode="auto">
            <a:xfrm flipH="1">
              <a:off x="1664007" y="4349009"/>
              <a:ext cx="4126726" cy="0"/>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67" name="Group 66">
              <a:extLst>
                <a:ext uri="{FF2B5EF4-FFF2-40B4-BE49-F238E27FC236}">
                  <a16:creationId xmlns:a16="http://schemas.microsoft.com/office/drawing/2014/main" id="{F0016B55-59B0-4741-8E9A-98BEF7451677}"/>
                </a:ext>
              </a:extLst>
            </p:cNvPr>
            <p:cNvGrpSpPr/>
            <p:nvPr/>
          </p:nvGrpSpPr>
          <p:grpSpPr>
            <a:xfrm>
              <a:off x="1498601" y="5628252"/>
              <a:ext cx="4367380" cy="369332"/>
              <a:chOff x="2330362" y="4399680"/>
              <a:chExt cx="3531221" cy="369332"/>
            </a:xfrm>
          </p:grpSpPr>
          <p:sp>
            <p:nvSpPr>
              <p:cNvPr id="74" name="TextBox 73">
                <a:extLst>
                  <a:ext uri="{FF2B5EF4-FFF2-40B4-BE49-F238E27FC236}">
                    <a16:creationId xmlns:a16="http://schemas.microsoft.com/office/drawing/2014/main" id="{260F2FB4-F477-413D-BBDD-98D6CC4CD382}"/>
                  </a:ext>
                </a:extLst>
              </p:cNvPr>
              <p:cNvSpPr txBox="1"/>
              <p:nvPr/>
            </p:nvSpPr>
            <p:spPr bwMode="auto">
              <a:xfrm>
                <a:off x="3063675"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75" name="TextBox 74">
                <a:extLst>
                  <a:ext uri="{FF2B5EF4-FFF2-40B4-BE49-F238E27FC236}">
                    <a16:creationId xmlns:a16="http://schemas.microsoft.com/office/drawing/2014/main" id="{E4626E98-8ECB-4B9B-BBD9-DFBD0EA500C3}"/>
                  </a:ext>
                </a:extLst>
              </p:cNvPr>
              <p:cNvSpPr txBox="1"/>
              <p:nvPr/>
            </p:nvSpPr>
            <p:spPr bwMode="auto">
              <a:xfrm>
                <a:off x="3845049"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76" name="TextBox 75">
                <a:extLst>
                  <a:ext uri="{FF2B5EF4-FFF2-40B4-BE49-F238E27FC236}">
                    <a16:creationId xmlns:a16="http://schemas.microsoft.com/office/drawing/2014/main" id="{54E3789C-ECB4-4EB5-9CC3-3DD1060AB6BC}"/>
                  </a:ext>
                </a:extLst>
              </p:cNvPr>
              <p:cNvSpPr txBox="1"/>
              <p:nvPr/>
            </p:nvSpPr>
            <p:spPr bwMode="auto">
              <a:xfrm>
                <a:off x="4635697"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77" name="TextBox 76">
                <a:extLst>
                  <a:ext uri="{FF2B5EF4-FFF2-40B4-BE49-F238E27FC236}">
                    <a16:creationId xmlns:a16="http://schemas.microsoft.com/office/drawing/2014/main" id="{333DD22F-0E21-4C06-B35D-958433619945}"/>
                  </a:ext>
                </a:extLst>
              </p:cNvPr>
              <p:cNvSpPr txBox="1"/>
              <p:nvPr/>
            </p:nvSpPr>
            <p:spPr bwMode="auto">
              <a:xfrm>
                <a:off x="5442879" y="439968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78" name="TextBox 77">
                <a:extLst>
                  <a:ext uri="{FF2B5EF4-FFF2-40B4-BE49-F238E27FC236}">
                    <a16:creationId xmlns:a16="http://schemas.microsoft.com/office/drawing/2014/main" id="{1E7823C8-5686-4BCE-B26C-C24ADAA637E9}"/>
                  </a:ext>
                </a:extLst>
              </p:cNvPr>
              <p:cNvSpPr txBox="1"/>
              <p:nvPr/>
            </p:nvSpPr>
            <p:spPr bwMode="auto">
              <a:xfrm>
                <a:off x="2330362" y="439968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68" name="Group 67">
              <a:extLst>
                <a:ext uri="{FF2B5EF4-FFF2-40B4-BE49-F238E27FC236}">
                  <a16:creationId xmlns:a16="http://schemas.microsoft.com/office/drawing/2014/main" id="{26A49805-03DC-445D-B8EE-C19F5F4A010A}"/>
                </a:ext>
              </a:extLst>
            </p:cNvPr>
            <p:cNvGrpSpPr/>
            <p:nvPr/>
          </p:nvGrpSpPr>
          <p:grpSpPr>
            <a:xfrm rot="5400000">
              <a:off x="3601557" y="3707989"/>
              <a:ext cx="113351" cy="3920991"/>
              <a:chOff x="830645" y="-1353348"/>
              <a:chExt cx="914403" cy="4172632"/>
            </a:xfrm>
          </p:grpSpPr>
          <p:cxnSp>
            <p:nvCxnSpPr>
              <p:cNvPr id="69" name="Straight Connector 68">
                <a:extLst>
                  <a:ext uri="{FF2B5EF4-FFF2-40B4-BE49-F238E27FC236}">
                    <a16:creationId xmlns:a16="http://schemas.microsoft.com/office/drawing/2014/main" id="{09922D61-470F-4FB5-84AD-8DABC489BCF5}"/>
                  </a:ext>
                </a:extLst>
              </p:cNvPr>
              <p:cNvCxnSpPr>
                <a:cxnSpLocks/>
              </p:cNvCxnSpPr>
              <p:nvPr/>
            </p:nvCxnSpPr>
            <p:spPr bwMode="auto">
              <a:xfrm>
                <a:off x="830645" y="177787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CDBBF394-20F2-4F65-BB5A-F20E5A593A86}"/>
                  </a:ext>
                </a:extLst>
              </p:cNvPr>
              <p:cNvCxnSpPr>
                <a:cxnSpLocks/>
              </p:cNvCxnSpPr>
              <p:nvPr/>
            </p:nvCxnSpPr>
            <p:spPr bwMode="auto">
              <a:xfrm>
                <a:off x="830647" y="2819284"/>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83694497-5B7A-48ED-B222-146F8E5B263F}"/>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05718247-201D-4272-8A7D-A1A6058D034E}"/>
                  </a:ext>
                </a:extLst>
              </p:cNvPr>
              <p:cNvCxnSpPr>
                <a:cxnSpLocks/>
              </p:cNvCxnSpPr>
              <p:nvPr/>
            </p:nvCxnSpPr>
            <p:spPr bwMode="auto">
              <a:xfrm>
                <a:off x="830648" y="-321578"/>
                <a:ext cx="914399"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44108148-A001-46CE-9589-B99C3AFB1650}"/>
                  </a:ext>
                </a:extLst>
              </p:cNvPr>
              <p:cNvCxnSpPr>
                <a:cxnSpLocks/>
              </p:cNvCxnSpPr>
              <p:nvPr/>
            </p:nvCxnSpPr>
            <p:spPr bwMode="auto">
              <a:xfrm>
                <a:off x="830649" y="-1353348"/>
                <a:ext cx="914399"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 name="Freeform: Shape 2">
            <a:extLst>
              <a:ext uri="{FF2B5EF4-FFF2-40B4-BE49-F238E27FC236}">
                <a16:creationId xmlns:a16="http://schemas.microsoft.com/office/drawing/2014/main" id="{753B4281-8A9D-4830-8597-A335DF2B3CFC}"/>
              </a:ext>
            </a:extLst>
          </p:cNvPr>
          <p:cNvSpPr/>
          <p:nvPr/>
        </p:nvSpPr>
        <p:spPr bwMode="auto">
          <a:xfrm>
            <a:off x="1684867" y="2669013"/>
            <a:ext cx="2281766" cy="2264833"/>
          </a:xfrm>
          <a:custGeom>
            <a:avLst/>
            <a:gdLst>
              <a:gd name="connsiteX0" fmla="*/ 2281766 w 2281766"/>
              <a:gd name="connsiteY0" fmla="*/ 2264833 h 2264833"/>
              <a:gd name="connsiteX1" fmla="*/ 1875366 w 2281766"/>
              <a:gd name="connsiteY1" fmla="*/ 2264833 h 2264833"/>
              <a:gd name="connsiteX2" fmla="*/ 1875366 w 2281766"/>
              <a:gd name="connsiteY2" fmla="*/ 2205567 h 2264833"/>
              <a:gd name="connsiteX3" fmla="*/ 1858433 w 2281766"/>
              <a:gd name="connsiteY3" fmla="*/ 2205567 h 2264833"/>
              <a:gd name="connsiteX4" fmla="*/ 1858433 w 2281766"/>
              <a:gd name="connsiteY4" fmla="*/ 2171700 h 2264833"/>
              <a:gd name="connsiteX5" fmla="*/ 1532466 w 2281766"/>
              <a:gd name="connsiteY5" fmla="*/ 2171700 h 2264833"/>
              <a:gd name="connsiteX6" fmla="*/ 1532466 w 2281766"/>
              <a:gd name="connsiteY6" fmla="*/ 2120900 h 2264833"/>
              <a:gd name="connsiteX7" fmla="*/ 1130300 w 2281766"/>
              <a:gd name="connsiteY7" fmla="*/ 2120900 h 2264833"/>
              <a:gd name="connsiteX8" fmla="*/ 1130300 w 2281766"/>
              <a:gd name="connsiteY8" fmla="*/ 2074333 h 2264833"/>
              <a:gd name="connsiteX9" fmla="*/ 1121833 w 2281766"/>
              <a:gd name="connsiteY9" fmla="*/ 2074333 h 2264833"/>
              <a:gd name="connsiteX10" fmla="*/ 1121833 w 2281766"/>
              <a:gd name="connsiteY10" fmla="*/ 2036233 h 2264833"/>
              <a:gd name="connsiteX11" fmla="*/ 1087966 w 2281766"/>
              <a:gd name="connsiteY11" fmla="*/ 2036233 h 2264833"/>
              <a:gd name="connsiteX12" fmla="*/ 1087966 w 2281766"/>
              <a:gd name="connsiteY12" fmla="*/ 1998133 h 2264833"/>
              <a:gd name="connsiteX13" fmla="*/ 1075266 w 2281766"/>
              <a:gd name="connsiteY13" fmla="*/ 1998133 h 2264833"/>
              <a:gd name="connsiteX14" fmla="*/ 1075266 w 2281766"/>
              <a:gd name="connsiteY14" fmla="*/ 1951567 h 2264833"/>
              <a:gd name="connsiteX15" fmla="*/ 1016000 w 2281766"/>
              <a:gd name="connsiteY15" fmla="*/ 1951567 h 2264833"/>
              <a:gd name="connsiteX16" fmla="*/ 1016000 w 2281766"/>
              <a:gd name="connsiteY16" fmla="*/ 1849967 h 2264833"/>
              <a:gd name="connsiteX17" fmla="*/ 994833 w 2281766"/>
              <a:gd name="connsiteY17" fmla="*/ 1849967 h 2264833"/>
              <a:gd name="connsiteX18" fmla="*/ 1016000 w 2281766"/>
              <a:gd name="connsiteY18" fmla="*/ 1828800 h 2264833"/>
              <a:gd name="connsiteX19" fmla="*/ 948266 w 2281766"/>
              <a:gd name="connsiteY19" fmla="*/ 1828800 h 2264833"/>
              <a:gd name="connsiteX20" fmla="*/ 948266 w 2281766"/>
              <a:gd name="connsiteY20" fmla="*/ 1761067 h 2264833"/>
              <a:gd name="connsiteX21" fmla="*/ 931333 w 2281766"/>
              <a:gd name="connsiteY21" fmla="*/ 1761067 h 2264833"/>
              <a:gd name="connsiteX22" fmla="*/ 931333 w 2281766"/>
              <a:gd name="connsiteY22" fmla="*/ 1731433 h 2264833"/>
              <a:gd name="connsiteX23" fmla="*/ 850900 w 2281766"/>
              <a:gd name="connsiteY23" fmla="*/ 1731433 h 2264833"/>
              <a:gd name="connsiteX24" fmla="*/ 850900 w 2281766"/>
              <a:gd name="connsiteY24" fmla="*/ 1676400 h 2264833"/>
              <a:gd name="connsiteX25" fmla="*/ 812800 w 2281766"/>
              <a:gd name="connsiteY25" fmla="*/ 1676400 h 2264833"/>
              <a:gd name="connsiteX26" fmla="*/ 812800 w 2281766"/>
              <a:gd name="connsiteY26" fmla="*/ 1625600 h 2264833"/>
              <a:gd name="connsiteX27" fmla="*/ 800100 w 2281766"/>
              <a:gd name="connsiteY27" fmla="*/ 1625600 h 2264833"/>
              <a:gd name="connsiteX28" fmla="*/ 800100 w 2281766"/>
              <a:gd name="connsiteY28" fmla="*/ 1587500 h 2264833"/>
              <a:gd name="connsiteX29" fmla="*/ 728133 w 2281766"/>
              <a:gd name="connsiteY29" fmla="*/ 1587500 h 2264833"/>
              <a:gd name="connsiteX30" fmla="*/ 728133 w 2281766"/>
              <a:gd name="connsiteY30" fmla="*/ 1536700 h 2264833"/>
              <a:gd name="connsiteX31" fmla="*/ 711200 w 2281766"/>
              <a:gd name="connsiteY31" fmla="*/ 1536700 h 2264833"/>
              <a:gd name="connsiteX32" fmla="*/ 711200 w 2281766"/>
              <a:gd name="connsiteY32" fmla="*/ 1498600 h 2264833"/>
              <a:gd name="connsiteX33" fmla="*/ 651933 w 2281766"/>
              <a:gd name="connsiteY33" fmla="*/ 1498600 h 2264833"/>
              <a:gd name="connsiteX34" fmla="*/ 651933 w 2281766"/>
              <a:gd name="connsiteY34" fmla="*/ 1447800 h 2264833"/>
              <a:gd name="connsiteX35" fmla="*/ 630766 w 2281766"/>
              <a:gd name="connsiteY35" fmla="*/ 1447800 h 2264833"/>
              <a:gd name="connsiteX36" fmla="*/ 630766 w 2281766"/>
              <a:gd name="connsiteY36" fmla="*/ 1333500 h 2264833"/>
              <a:gd name="connsiteX37" fmla="*/ 596900 w 2281766"/>
              <a:gd name="connsiteY37" fmla="*/ 1333500 h 2264833"/>
              <a:gd name="connsiteX38" fmla="*/ 596900 w 2281766"/>
              <a:gd name="connsiteY38" fmla="*/ 1278467 h 2264833"/>
              <a:gd name="connsiteX39" fmla="*/ 533400 w 2281766"/>
              <a:gd name="connsiteY39" fmla="*/ 1278467 h 2264833"/>
              <a:gd name="connsiteX40" fmla="*/ 533400 w 2281766"/>
              <a:gd name="connsiteY40" fmla="*/ 1227667 h 2264833"/>
              <a:gd name="connsiteX41" fmla="*/ 512233 w 2281766"/>
              <a:gd name="connsiteY41" fmla="*/ 1227667 h 2264833"/>
              <a:gd name="connsiteX42" fmla="*/ 512233 w 2281766"/>
              <a:gd name="connsiteY42" fmla="*/ 1181100 h 2264833"/>
              <a:gd name="connsiteX43" fmla="*/ 482600 w 2281766"/>
              <a:gd name="connsiteY43" fmla="*/ 1181100 h 2264833"/>
              <a:gd name="connsiteX44" fmla="*/ 482600 w 2281766"/>
              <a:gd name="connsiteY44" fmla="*/ 1181100 h 2264833"/>
              <a:gd name="connsiteX45" fmla="*/ 482600 w 2281766"/>
              <a:gd name="connsiteY45" fmla="*/ 1181100 h 2264833"/>
              <a:gd name="connsiteX46" fmla="*/ 482600 w 2281766"/>
              <a:gd name="connsiteY46" fmla="*/ 1134533 h 2264833"/>
              <a:gd name="connsiteX47" fmla="*/ 372533 w 2281766"/>
              <a:gd name="connsiteY47" fmla="*/ 1134533 h 2264833"/>
              <a:gd name="connsiteX48" fmla="*/ 372533 w 2281766"/>
              <a:gd name="connsiteY48" fmla="*/ 1049867 h 2264833"/>
              <a:gd name="connsiteX49" fmla="*/ 317500 w 2281766"/>
              <a:gd name="connsiteY49" fmla="*/ 1049867 h 2264833"/>
              <a:gd name="connsiteX50" fmla="*/ 317500 w 2281766"/>
              <a:gd name="connsiteY50" fmla="*/ 1049867 h 2264833"/>
              <a:gd name="connsiteX51" fmla="*/ 317500 w 2281766"/>
              <a:gd name="connsiteY51" fmla="*/ 1011767 h 2264833"/>
              <a:gd name="connsiteX52" fmla="*/ 266700 w 2281766"/>
              <a:gd name="connsiteY52" fmla="*/ 1011767 h 2264833"/>
              <a:gd name="connsiteX53" fmla="*/ 266700 w 2281766"/>
              <a:gd name="connsiteY53" fmla="*/ 922867 h 2264833"/>
              <a:gd name="connsiteX54" fmla="*/ 241300 w 2281766"/>
              <a:gd name="connsiteY54" fmla="*/ 922867 h 2264833"/>
              <a:gd name="connsiteX55" fmla="*/ 241300 w 2281766"/>
              <a:gd name="connsiteY55" fmla="*/ 880533 h 2264833"/>
              <a:gd name="connsiteX56" fmla="*/ 211666 w 2281766"/>
              <a:gd name="connsiteY56" fmla="*/ 880533 h 2264833"/>
              <a:gd name="connsiteX57" fmla="*/ 211666 w 2281766"/>
              <a:gd name="connsiteY57" fmla="*/ 825500 h 2264833"/>
              <a:gd name="connsiteX58" fmla="*/ 211666 w 2281766"/>
              <a:gd name="connsiteY58" fmla="*/ 825500 h 2264833"/>
              <a:gd name="connsiteX59" fmla="*/ 169333 w 2281766"/>
              <a:gd name="connsiteY59" fmla="*/ 825500 h 2264833"/>
              <a:gd name="connsiteX60" fmla="*/ 169333 w 2281766"/>
              <a:gd name="connsiteY60" fmla="*/ 664633 h 2264833"/>
              <a:gd name="connsiteX61" fmla="*/ 165100 w 2281766"/>
              <a:gd name="connsiteY61" fmla="*/ 668866 h 2264833"/>
              <a:gd name="connsiteX62" fmla="*/ 165100 w 2281766"/>
              <a:gd name="connsiteY62" fmla="*/ 554567 h 2264833"/>
              <a:gd name="connsiteX63" fmla="*/ 135466 w 2281766"/>
              <a:gd name="connsiteY63" fmla="*/ 554567 h 2264833"/>
              <a:gd name="connsiteX64" fmla="*/ 135466 w 2281766"/>
              <a:gd name="connsiteY64" fmla="*/ 524933 h 2264833"/>
              <a:gd name="connsiteX65" fmla="*/ 114300 w 2281766"/>
              <a:gd name="connsiteY65" fmla="*/ 524933 h 2264833"/>
              <a:gd name="connsiteX66" fmla="*/ 114300 w 2281766"/>
              <a:gd name="connsiteY66" fmla="*/ 410633 h 2264833"/>
              <a:gd name="connsiteX67" fmla="*/ 97366 w 2281766"/>
              <a:gd name="connsiteY67" fmla="*/ 410633 h 2264833"/>
              <a:gd name="connsiteX68" fmla="*/ 97366 w 2281766"/>
              <a:gd name="connsiteY68" fmla="*/ 347133 h 2264833"/>
              <a:gd name="connsiteX69" fmla="*/ 67733 w 2281766"/>
              <a:gd name="connsiteY69" fmla="*/ 347133 h 2264833"/>
              <a:gd name="connsiteX70" fmla="*/ 67733 w 2281766"/>
              <a:gd name="connsiteY70" fmla="*/ 182033 h 2264833"/>
              <a:gd name="connsiteX71" fmla="*/ 50800 w 2281766"/>
              <a:gd name="connsiteY71" fmla="*/ 182033 h 2264833"/>
              <a:gd name="connsiteX72" fmla="*/ 50800 w 2281766"/>
              <a:gd name="connsiteY72" fmla="*/ 105833 h 2264833"/>
              <a:gd name="connsiteX73" fmla="*/ 33866 w 2281766"/>
              <a:gd name="connsiteY73" fmla="*/ 105833 h 2264833"/>
              <a:gd name="connsiteX74" fmla="*/ 33866 w 2281766"/>
              <a:gd name="connsiteY74" fmla="*/ 0 h 2264833"/>
              <a:gd name="connsiteX75" fmla="*/ 0 w 2281766"/>
              <a:gd name="connsiteY75" fmla="*/ 0 h 2264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281766" h="2264833">
                <a:moveTo>
                  <a:pt x="2281766" y="2264833"/>
                </a:moveTo>
                <a:lnTo>
                  <a:pt x="1875366" y="2264833"/>
                </a:lnTo>
                <a:lnTo>
                  <a:pt x="1875366" y="2205567"/>
                </a:lnTo>
                <a:lnTo>
                  <a:pt x="1858433" y="2205567"/>
                </a:lnTo>
                <a:lnTo>
                  <a:pt x="1858433" y="2171700"/>
                </a:lnTo>
                <a:lnTo>
                  <a:pt x="1532466" y="2171700"/>
                </a:lnTo>
                <a:lnTo>
                  <a:pt x="1532466" y="2120900"/>
                </a:lnTo>
                <a:lnTo>
                  <a:pt x="1130300" y="2120900"/>
                </a:lnTo>
                <a:lnTo>
                  <a:pt x="1130300" y="2074333"/>
                </a:lnTo>
                <a:lnTo>
                  <a:pt x="1121833" y="2074333"/>
                </a:lnTo>
                <a:lnTo>
                  <a:pt x="1121833" y="2036233"/>
                </a:lnTo>
                <a:lnTo>
                  <a:pt x="1087966" y="2036233"/>
                </a:lnTo>
                <a:lnTo>
                  <a:pt x="1087966" y="1998133"/>
                </a:lnTo>
                <a:lnTo>
                  <a:pt x="1075266" y="1998133"/>
                </a:lnTo>
                <a:lnTo>
                  <a:pt x="1075266" y="1951567"/>
                </a:lnTo>
                <a:lnTo>
                  <a:pt x="1016000" y="1951567"/>
                </a:lnTo>
                <a:lnTo>
                  <a:pt x="1016000" y="1849967"/>
                </a:lnTo>
                <a:lnTo>
                  <a:pt x="994833" y="1849967"/>
                </a:lnTo>
                <a:lnTo>
                  <a:pt x="1016000" y="1828800"/>
                </a:lnTo>
                <a:lnTo>
                  <a:pt x="948266" y="1828800"/>
                </a:lnTo>
                <a:lnTo>
                  <a:pt x="948266" y="1761067"/>
                </a:lnTo>
                <a:lnTo>
                  <a:pt x="931333" y="1761067"/>
                </a:lnTo>
                <a:lnTo>
                  <a:pt x="931333" y="1731433"/>
                </a:lnTo>
                <a:lnTo>
                  <a:pt x="850900" y="1731433"/>
                </a:lnTo>
                <a:lnTo>
                  <a:pt x="850900" y="1676400"/>
                </a:lnTo>
                <a:lnTo>
                  <a:pt x="812800" y="1676400"/>
                </a:lnTo>
                <a:lnTo>
                  <a:pt x="812800" y="1625600"/>
                </a:lnTo>
                <a:lnTo>
                  <a:pt x="800100" y="1625600"/>
                </a:lnTo>
                <a:lnTo>
                  <a:pt x="800100" y="1587500"/>
                </a:lnTo>
                <a:lnTo>
                  <a:pt x="728133" y="1587500"/>
                </a:lnTo>
                <a:lnTo>
                  <a:pt x="728133" y="1536700"/>
                </a:lnTo>
                <a:lnTo>
                  <a:pt x="711200" y="1536700"/>
                </a:lnTo>
                <a:lnTo>
                  <a:pt x="711200" y="1498600"/>
                </a:lnTo>
                <a:lnTo>
                  <a:pt x="651933" y="1498600"/>
                </a:lnTo>
                <a:lnTo>
                  <a:pt x="651933" y="1447800"/>
                </a:lnTo>
                <a:lnTo>
                  <a:pt x="630766" y="1447800"/>
                </a:lnTo>
                <a:lnTo>
                  <a:pt x="630766" y="1333500"/>
                </a:lnTo>
                <a:lnTo>
                  <a:pt x="596900" y="1333500"/>
                </a:lnTo>
                <a:lnTo>
                  <a:pt x="596900" y="1278467"/>
                </a:lnTo>
                <a:lnTo>
                  <a:pt x="533400" y="1278467"/>
                </a:lnTo>
                <a:lnTo>
                  <a:pt x="533400" y="1227667"/>
                </a:lnTo>
                <a:lnTo>
                  <a:pt x="512233" y="1227667"/>
                </a:lnTo>
                <a:lnTo>
                  <a:pt x="512233" y="1181100"/>
                </a:lnTo>
                <a:lnTo>
                  <a:pt x="482600" y="1181100"/>
                </a:lnTo>
                <a:lnTo>
                  <a:pt x="482600" y="1181100"/>
                </a:lnTo>
                <a:lnTo>
                  <a:pt x="482600" y="1181100"/>
                </a:lnTo>
                <a:lnTo>
                  <a:pt x="482600" y="1134533"/>
                </a:lnTo>
                <a:lnTo>
                  <a:pt x="372533" y="1134533"/>
                </a:lnTo>
                <a:lnTo>
                  <a:pt x="372533" y="1049867"/>
                </a:lnTo>
                <a:lnTo>
                  <a:pt x="317500" y="1049867"/>
                </a:lnTo>
                <a:lnTo>
                  <a:pt x="317500" y="1049867"/>
                </a:lnTo>
                <a:lnTo>
                  <a:pt x="317500" y="1011767"/>
                </a:lnTo>
                <a:lnTo>
                  <a:pt x="266700" y="1011767"/>
                </a:lnTo>
                <a:lnTo>
                  <a:pt x="266700" y="922867"/>
                </a:lnTo>
                <a:lnTo>
                  <a:pt x="241300" y="922867"/>
                </a:lnTo>
                <a:lnTo>
                  <a:pt x="241300" y="880533"/>
                </a:lnTo>
                <a:lnTo>
                  <a:pt x="211666" y="880533"/>
                </a:lnTo>
                <a:lnTo>
                  <a:pt x="211666" y="825500"/>
                </a:lnTo>
                <a:lnTo>
                  <a:pt x="211666" y="825500"/>
                </a:lnTo>
                <a:lnTo>
                  <a:pt x="169333" y="825500"/>
                </a:lnTo>
                <a:lnTo>
                  <a:pt x="169333" y="664633"/>
                </a:lnTo>
                <a:lnTo>
                  <a:pt x="165100" y="668866"/>
                </a:lnTo>
                <a:lnTo>
                  <a:pt x="165100" y="554567"/>
                </a:lnTo>
                <a:lnTo>
                  <a:pt x="135466" y="554567"/>
                </a:lnTo>
                <a:lnTo>
                  <a:pt x="135466" y="524933"/>
                </a:lnTo>
                <a:lnTo>
                  <a:pt x="114300" y="524933"/>
                </a:lnTo>
                <a:lnTo>
                  <a:pt x="114300" y="410633"/>
                </a:lnTo>
                <a:lnTo>
                  <a:pt x="97366" y="410633"/>
                </a:lnTo>
                <a:lnTo>
                  <a:pt x="97366" y="347133"/>
                </a:lnTo>
                <a:lnTo>
                  <a:pt x="67733" y="347133"/>
                </a:lnTo>
                <a:lnTo>
                  <a:pt x="67733" y="182033"/>
                </a:lnTo>
                <a:lnTo>
                  <a:pt x="50800" y="182033"/>
                </a:lnTo>
                <a:lnTo>
                  <a:pt x="50800" y="105833"/>
                </a:lnTo>
                <a:lnTo>
                  <a:pt x="33866" y="105833"/>
                </a:lnTo>
                <a:lnTo>
                  <a:pt x="33866" y="0"/>
                </a:lnTo>
                <a:lnTo>
                  <a:pt x="0" y="0"/>
                </a:lnTo>
              </a:path>
            </a:pathLst>
          </a:custGeom>
          <a:noFill/>
          <a:ln w="28575">
            <a:solidFill>
              <a:schemeClr val="accent3"/>
            </a:solidFill>
            <a:prstDash val="sysDot"/>
            <a:miter lim="800000"/>
            <a:headEnd/>
            <a:tailEnd/>
          </a:ln>
        </p:spPr>
        <p:txBody>
          <a:bodyPr rtlCol="0" anchor="ctr"/>
          <a:lstStyle/>
          <a:p>
            <a:pPr algn="ctr"/>
            <a:endParaRPr lang="en-US"/>
          </a:p>
        </p:txBody>
      </p:sp>
      <p:sp>
        <p:nvSpPr>
          <p:cNvPr id="4" name="Freeform: Shape 3">
            <a:extLst>
              <a:ext uri="{FF2B5EF4-FFF2-40B4-BE49-F238E27FC236}">
                <a16:creationId xmlns:a16="http://schemas.microsoft.com/office/drawing/2014/main" id="{5A20F00B-AD62-46BC-8171-4552DEDD40F8}"/>
              </a:ext>
            </a:extLst>
          </p:cNvPr>
          <p:cNvSpPr/>
          <p:nvPr/>
        </p:nvSpPr>
        <p:spPr bwMode="auto">
          <a:xfrm>
            <a:off x="1659467" y="2664780"/>
            <a:ext cx="3750733" cy="1405466"/>
          </a:xfrm>
          <a:custGeom>
            <a:avLst/>
            <a:gdLst>
              <a:gd name="connsiteX0" fmla="*/ 3750733 w 3750733"/>
              <a:gd name="connsiteY0" fmla="*/ 1405466 h 1405466"/>
              <a:gd name="connsiteX1" fmla="*/ 2374900 w 3750733"/>
              <a:gd name="connsiteY1" fmla="*/ 1405466 h 1405466"/>
              <a:gd name="connsiteX2" fmla="*/ 2374900 w 3750733"/>
              <a:gd name="connsiteY2" fmla="*/ 1303866 h 1405466"/>
              <a:gd name="connsiteX3" fmla="*/ 2290233 w 3750733"/>
              <a:gd name="connsiteY3" fmla="*/ 1303866 h 1405466"/>
              <a:gd name="connsiteX4" fmla="*/ 2290233 w 3750733"/>
              <a:gd name="connsiteY4" fmla="*/ 1206500 h 1405466"/>
              <a:gd name="connsiteX5" fmla="*/ 2277533 w 3750733"/>
              <a:gd name="connsiteY5" fmla="*/ 1219200 h 1405466"/>
              <a:gd name="connsiteX6" fmla="*/ 2277533 w 3750733"/>
              <a:gd name="connsiteY6" fmla="*/ 1121833 h 1405466"/>
              <a:gd name="connsiteX7" fmla="*/ 2065866 w 3750733"/>
              <a:gd name="connsiteY7" fmla="*/ 1121833 h 1405466"/>
              <a:gd name="connsiteX8" fmla="*/ 2065866 w 3750733"/>
              <a:gd name="connsiteY8" fmla="*/ 1045633 h 1405466"/>
              <a:gd name="connsiteX9" fmla="*/ 1604433 w 3750733"/>
              <a:gd name="connsiteY9" fmla="*/ 1045633 h 1405466"/>
              <a:gd name="connsiteX10" fmla="*/ 1604433 w 3750733"/>
              <a:gd name="connsiteY10" fmla="*/ 994833 h 1405466"/>
              <a:gd name="connsiteX11" fmla="*/ 1401233 w 3750733"/>
              <a:gd name="connsiteY11" fmla="*/ 994833 h 1405466"/>
              <a:gd name="connsiteX12" fmla="*/ 1401233 w 3750733"/>
              <a:gd name="connsiteY12" fmla="*/ 944033 h 1405466"/>
              <a:gd name="connsiteX13" fmla="*/ 1384300 w 3750733"/>
              <a:gd name="connsiteY13" fmla="*/ 944033 h 1405466"/>
              <a:gd name="connsiteX14" fmla="*/ 1384300 w 3750733"/>
              <a:gd name="connsiteY14" fmla="*/ 897466 h 1405466"/>
              <a:gd name="connsiteX15" fmla="*/ 1257300 w 3750733"/>
              <a:gd name="connsiteY15" fmla="*/ 897466 h 1405466"/>
              <a:gd name="connsiteX16" fmla="*/ 1257300 w 3750733"/>
              <a:gd name="connsiteY16" fmla="*/ 850900 h 1405466"/>
              <a:gd name="connsiteX17" fmla="*/ 1176866 w 3750733"/>
              <a:gd name="connsiteY17" fmla="*/ 850900 h 1405466"/>
              <a:gd name="connsiteX18" fmla="*/ 1176866 w 3750733"/>
              <a:gd name="connsiteY18" fmla="*/ 817033 h 1405466"/>
              <a:gd name="connsiteX19" fmla="*/ 1109133 w 3750733"/>
              <a:gd name="connsiteY19" fmla="*/ 817033 h 1405466"/>
              <a:gd name="connsiteX20" fmla="*/ 1109133 w 3750733"/>
              <a:gd name="connsiteY20" fmla="*/ 762000 h 1405466"/>
              <a:gd name="connsiteX21" fmla="*/ 931333 w 3750733"/>
              <a:gd name="connsiteY21" fmla="*/ 762000 h 1405466"/>
              <a:gd name="connsiteX22" fmla="*/ 931333 w 3750733"/>
              <a:gd name="connsiteY22" fmla="*/ 711200 h 1405466"/>
              <a:gd name="connsiteX23" fmla="*/ 817033 w 3750733"/>
              <a:gd name="connsiteY23" fmla="*/ 711200 h 1405466"/>
              <a:gd name="connsiteX24" fmla="*/ 817033 w 3750733"/>
              <a:gd name="connsiteY24" fmla="*/ 673100 h 1405466"/>
              <a:gd name="connsiteX25" fmla="*/ 694266 w 3750733"/>
              <a:gd name="connsiteY25" fmla="*/ 673100 h 1405466"/>
              <a:gd name="connsiteX26" fmla="*/ 694266 w 3750733"/>
              <a:gd name="connsiteY26" fmla="*/ 618066 h 1405466"/>
              <a:gd name="connsiteX27" fmla="*/ 605366 w 3750733"/>
              <a:gd name="connsiteY27" fmla="*/ 618066 h 1405466"/>
              <a:gd name="connsiteX28" fmla="*/ 605366 w 3750733"/>
              <a:gd name="connsiteY28" fmla="*/ 571500 h 1405466"/>
              <a:gd name="connsiteX29" fmla="*/ 541866 w 3750733"/>
              <a:gd name="connsiteY29" fmla="*/ 571500 h 1405466"/>
              <a:gd name="connsiteX30" fmla="*/ 541866 w 3750733"/>
              <a:gd name="connsiteY30" fmla="*/ 529166 h 1405466"/>
              <a:gd name="connsiteX31" fmla="*/ 512233 w 3750733"/>
              <a:gd name="connsiteY31" fmla="*/ 529166 h 1405466"/>
              <a:gd name="connsiteX32" fmla="*/ 512233 w 3750733"/>
              <a:gd name="connsiteY32" fmla="*/ 469900 h 1405466"/>
              <a:gd name="connsiteX33" fmla="*/ 495300 w 3750733"/>
              <a:gd name="connsiteY33" fmla="*/ 469900 h 1405466"/>
              <a:gd name="connsiteX34" fmla="*/ 495300 w 3750733"/>
              <a:gd name="connsiteY34" fmla="*/ 414866 h 1405466"/>
              <a:gd name="connsiteX35" fmla="*/ 372533 w 3750733"/>
              <a:gd name="connsiteY35" fmla="*/ 414866 h 1405466"/>
              <a:gd name="connsiteX36" fmla="*/ 372533 w 3750733"/>
              <a:gd name="connsiteY36" fmla="*/ 376766 h 1405466"/>
              <a:gd name="connsiteX37" fmla="*/ 321733 w 3750733"/>
              <a:gd name="connsiteY37" fmla="*/ 376766 h 1405466"/>
              <a:gd name="connsiteX38" fmla="*/ 321733 w 3750733"/>
              <a:gd name="connsiteY38" fmla="*/ 330200 h 1405466"/>
              <a:gd name="connsiteX39" fmla="*/ 283633 w 3750733"/>
              <a:gd name="connsiteY39" fmla="*/ 330200 h 1405466"/>
              <a:gd name="connsiteX40" fmla="*/ 283633 w 3750733"/>
              <a:gd name="connsiteY40" fmla="*/ 292100 h 1405466"/>
              <a:gd name="connsiteX41" fmla="*/ 258233 w 3750733"/>
              <a:gd name="connsiteY41" fmla="*/ 292100 h 1405466"/>
              <a:gd name="connsiteX42" fmla="*/ 258233 w 3750733"/>
              <a:gd name="connsiteY42" fmla="*/ 245533 h 1405466"/>
              <a:gd name="connsiteX43" fmla="*/ 258233 w 3750733"/>
              <a:gd name="connsiteY43" fmla="*/ 245533 h 1405466"/>
              <a:gd name="connsiteX44" fmla="*/ 224366 w 3750733"/>
              <a:gd name="connsiteY44" fmla="*/ 245533 h 1405466"/>
              <a:gd name="connsiteX45" fmla="*/ 224366 w 3750733"/>
              <a:gd name="connsiteY45" fmla="*/ 186266 h 1405466"/>
              <a:gd name="connsiteX46" fmla="*/ 224366 w 3750733"/>
              <a:gd name="connsiteY46" fmla="*/ 186266 h 1405466"/>
              <a:gd name="connsiteX47" fmla="*/ 182033 w 3750733"/>
              <a:gd name="connsiteY47" fmla="*/ 186266 h 1405466"/>
              <a:gd name="connsiteX48" fmla="*/ 182033 w 3750733"/>
              <a:gd name="connsiteY48" fmla="*/ 93133 h 1405466"/>
              <a:gd name="connsiteX49" fmla="*/ 131233 w 3750733"/>
              <a:gd name="connsiteY49" fmla="*/ 93133 h 1405466"/>
              <a:gd name="connsiteX50" fmla="*/ 131233 w 3750733"/>
              <a:gd name="connsiteY50" fmla="*/ 42333 h 1405466"/>
              <a:gd name="connsiteX51" fmla="*/ 63500 w 3750733"/>
              <a:gd name="connsiteY51" fmla="*/ 42333 h 1405466"/>
              <a:gd name="connsiteX52" fmla="*/ 63500 w 3750733"/>
              <a:gd name="connsiteY52" fmla="*/ 0 h 1405466"/>
              <a:gd name="connsiteX53" fmla="*/ 0 w 3750733"/>
              <a:gd name="connsiteY53" fmla="*/ 0 h 1405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750733" h="1405466">
                <a:moveTo>
                  <a:pt x="3750733" y="1405466"/>
                </a:moveTo>
                <a:lnTo>
                  <a:pt x="2374900" y="1405466"/>
                </a:lnTo>
                <a:lnTo>
                  <a:pt x="2374900" y="1303866"/>
                </a:lnTo>
                <a:lnTo>
                  <a:pt x="2290233" y="1303866"/>
                </a:lnTo>
                <a:lnTo>
                  <a:pt x="2290233" y="1206500"/>
                </a:lnTo>
                <a:lnTo>
                  <a:pt x="2277533" y="1219200"/>
                </a:lnTo>
                <a:lnTo>
                  <a:pt x="2277533" y="1121833"/>
                </a:lnTo>
                <a:lnTo>
                  <a:pt x="2065866" y="1121833"/>
                </a:lnTo>
                <a:lnTo>
                  <a:pt x="2065866" y="1045633"/>
                </a:lnTo>
                <a:lnTo>
                  <a:pt x="1604433" y="1045633"/>
                </a:lnTo>
                <a:lnTo>
                  <a:pt x="1604433" y="994833"/>
                </a:lnTo>
                <a:lnTo>
                  <a:pt x="1401233" y="994833"/>
                </a:lnTo>
                <a:lnTo>
                  <a:pt x="1401233" y="944033"/>
                </a:lnTo>
                <a:lnTo>
                  <a:pt x="1384300" y="944033"/>
                </a:lnTo>
                <a:lnTo>
                  <a:pt x="1384300" y="897466"/>
                </a:lnTo>
                <a:lnTo>
                  <a:pt x="1257300" y="897466"/>
                </a:lnTo>
                <a:lnTo>
                  <a:pt x="1257300" y="850900"/>
                </a:lnTo>
                <a:lnTo>
                  <a:pt x="1176866" y="850900"/>
                </a:lnTo>
                <a:lnTo>
                  <a:pt x="1176866" y="817033"/>
                </a:lnTo>
                <a:lnTo>
                  <a:pt x="1109133" y="817033"/>
                </a:lnTo>
                <a:lnTo>
                  <a:pt x="1109133" y="762000"/>
                </a:lnTo>
                <a:lnTo>
                  <a:pt x="931333" y="762000"/>
                </a:lnTo>
                <a:lnTo>
                  <a:pt x="931333" y="711200"/>
                </a:lnTo>
                <a:lnTo>
                  <a:pt x="817033" y="711200"/>
                </a:lnTo>
                <a:lnTo>
                  <a:pt x="817033" y="673100"/>
                </a:lnTo>
                <a:lnTo>
                  <a:pt x="694266" y="673100"/>
                </a:lnTo>
                <a:lnTo>
                  <a:pt x="694266" y="618066"/>
                </a:lnTo>
                <a:lnTo>
                  <a:pt x="605366" y="618066"/>
                </a:lnTo>
                <a:lnTo>
                  <a:pt x="605366" y="571500"/>
                </a:lnTo>
                <a:lnTo>
                  <a:pt x="541866" y="571500"/>
                </a:lnTo>
                <a:lnTo>
                  <a:pt x="541866" y="529166"/>
                </a:lnTo>
                <a:lnTo>
                  <a:pt x="512233" y="529166"/>
                </a:lnTo>
                <a:lnTo>
                  <a:pt x="512233" y="469900"/>
                </a:lnTo>
                <a:lnTo>
                  <a:pt x="495300" y="469900"/>
                </a:lnTo>
                <a:lnTo>
                  <a:pt x="495300" y="414866"/>
                </a:lnTo>
                <a:lnTo>
                  <a:pt x="372533" y="414866"/>
                </a:lnTo>
                <a:lnTo>
                  <a:pt x="372533" y="376766"/>
                </a:lnTo>
                <a:lnTo>
                  <a:pt x="321733" y="376766"/>
                </a:lnTo>
                <a:lnTo>
                  <a:pt x="321733" y="330200"/>
                </a:lnTo>
                <a:lnTo>
                  <a:pt x="283633" y="330200"/>
                </a:lnTo>
                <a:lnTo>
                  <a:pt x="283633" y="292100"/>
                </a:lnTo>
                <a:lnTo>
                  <a:pt x="258233" y="292100"/>
                </a:lnTo>
                <a:lnTo>
                  <a:pt x="258233" y="245533"/>
                </a:lnTo>
                <a:lnTo>
                  <a:pt x="258233" y="245533"/>
                </a:lnTo>
                <a:lnTo>
                  <a:pt x="224366" y="245533"/>
                </a:lnTo>
                <a:lnTo>
                  <a:pt x="224366" y="186266"/>
                </a:lnTo>
                <a:lnTo>
                  <a:pt x="224366" y="186266"/>
                </a:lnTo>
                <a:lnTo>
                  <a:pt x="182033" y="186266"/>
                </a:lnTo>
                <a:lnTo>
                  <a:pt x="182033" y="93133"/>
                </a:lnTo>
                <a:lnTo>
                  <a:pt x="131233" y="93133"/>
                </a:lnTo>
                <a:lnTo>
                  <a:pt x="131233" y="42333"/>
                </a:lnTo>
                <a:lnTo>
                  <a:pt x="63500" y="42333"/>
                </a:lnTo>
                <a:lnTo>
                  <a:pt x="6350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6" name="Freeform: Shape 5">
            <a:extLst>
              <a:ext uri="{FF2B5EF4-FFF2-40B4-BE49-F238E27FC236}">
                <a16:creationId xmlns:a16="http://schemas.microsoft.com/office/drawing/2014/main" id="{9A473938-397E-4DA6-A71F-097A20612B0E}"/>
              </a:ext>
            </a:extLst>
          </p:cNvPr>
          <p:cNvSpPr/>
          <p:nvPr/>
        </p:nvSpPr>
        <p:spPr bwMode="auto">
          <a:xfrm>
            <a:off x="1680633" y="2656313"/>
            <a:ext cx="1464734" cy="2396067"/>
          </a:xfrm>
          <a:custGeom>
            <a:avLst/>
            <a:gdLst>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186267 w 1464734"/>
              <a:gd name="connsiteY32" fmla="*/ 563033 h 2396067"/>
              <a:gd name="connsiteX33" fmla="*/ 139700 w 1464734"/>
              <a:gd name="connsiteY33" fmla="*/ 563033 h 2396067"/>
              <a:gd name="connsiteX34" fmla="*/ 139700 w 1464734"/>
              <a:gd name="connsiteY34" fmla="*/ 427567 h 2396067"/>
              <a:gd name="connsiteX35" fmla="*/ 139700 w 1464734"/>
              <a:gd name="connsiteY35" fmla="*/ 427567 h 2396067"/>
              <a:gd name="connsiteX36" fmla="*/ 139700 w 1464734"/>
              <a:gd name="connsiteY36" fmla="*/ 347133 h 2396067"/>
              <a:gd name="connsiteX37" fmla="*/ 71967 w 1464734"/>
              <a:gd name="connsiteY37" fmla="*/ 347133 h 2396067"/>
              <a:gd name="connsiteX38" fmla="*/ 135467 w 1464734"/>
              <a:gd name="connsiteY38" fmla="*/ 347133 h 2396067"/>
              <a:gd name="connsiteX39" fmla="*/ 135467 w 1464734"/>
              <a:gd name="connsiteY39" fmla="*/ 270933 h 2396067"/>
              <a:gd name="connsiteX40" fmla="*/ 42334 w 1464734"/>
              <a:gd name="connsiteY40" fmla="*/ 270933 h 2396067"/>
              <a:gd name="connsiteX41" fmla="*/ 33867 w 1464734"/>
              <a:gd name="connsiteY41" fmla="*/ 139700 h 2396067"/>
              <a:gd name="connsiteX42" fmla="*/ 21167 w 1464734"/>
              <a:gd name="connsiteY42" fmla="*/ 84667 h 2396067"/>
              <a:gd name="connsiteX43" fmla="*/ 42334 w 1464734"/>
              <a:gd name="connsiteY43" fmla="*/ 0 h 2396067"/>
              <a:gd name="connsiteX44" fmla="*/ 0 w 1464734"/>
              <a:gd name="connsiteY44"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186267 w 1464734"/>
              <a:gd name="connsiteY32" fmla="*/ 563033 h 2396067"/>
              <a:gd name="connsiteX33" fmla="*/ 139700 w 1464734"/>
              <a:gd name="connsiteY33" fmla="*/ 563033 h 2396067"/>
              <a:gd name="connsiteX34" fmla="*/ 139700 w 1464734"/>
              <a:gd name="connsiteY34" fmla="*/ 427567 h 2396067"/>
              <a:gd name="connsiteX35" fmla="*/ 139700 w 1464734"/>
              <a:gd name="connsiteY35" fmla="*/ 427567 h 2396067"/>
              <a:gd name="connsiteX36" fmla="*/ 139700 w 1464734"/>
              <a:gd name="connsiteY36" fmla="*/ 347133 h 2396067"/>
              <a:gd name="connsiteX37" fmla="*/ 135467 w 1464734"/>
              <a:gd name="connsiteY37" fmla="*/ 347133 h 2396067"/>
              <a:gd name="connsiteX38" fmla="*/ 135467 w 1464734"/>
              <a:gd name="connsiteY38" fmla="*/ 270933 h 2396067"/>
              <a:gd name="connsiteX39" fmla="*/ 42334 w 1464734"/>
              <a:gd name="connsiteY39" fmla="*/ 270933 h 2396067"/>
              <a:gd name="connsiteX40" fmla="*/ 33867 w 1464734"/>
              <a:gd name="connsiteY40" fmla="*/ 139700 h 2396067"/>
              <a:gd name="connsiteX41" fmla="*/ 21167 w 1464734"/>
              <a:gd name="connsiteY41" fmla="*/ 84667 h 2396067"/>
              <a:gd name="connsiteX42" fmla="*/ 42334 w 1464734"/>
              <a:gd name="connsiteY42" fmla="*/ 0 h 2396067"/>
              <a:gd name="connsiteX43" fmla="*/ 0 w 1464734"/>
              <a:gd name="connsiteY43"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186267 w 1464734"/>
              <a:gd name="connsiteY32" fmla="*/ 563033 h 2396067"/>
              <a:gd name="connsiteX33" fmla="*/ 139700 w 1464734"/>
              <a:gd name="connsiteY33" fmla="*/ 563033 h 2396067"/>
              <a:gd name="connsiteX34" fmla="*/ 139700 w 1464734"/>
              <a:gd name="connsiteY34" fmla="*/ 427567 h 2396067"/>
              <a:gd name="connsiteX35" fmla="*/ 139700 w 1464734"/>
              <a:gd name="connsiteY35" fmla="*/ 427567 h 2396067"/>
              <a:gd name="connsiteX36" fmla="*/ 139700 w 1464734"/>
              <a:gd name="connsiteY36" fmla="*/ 347133 h 2396067"/>
              <a:gd name="connsiteX37" fmla="*/ 135467 w 1464734"/>
              <a:gd name="connsiteY37" fmla="*/ 270933 h 2396067"/>
              <a:gd name="connsiteX38" fmla="*/ 42334 w 1464734"/>
              <a:gd name="connsiteY38" fmla="*/ 270933 h 2396067"/>
              <a:gd name="connsiteX39" fmla="*/ 33867 w 1464734"/>
              <a:gd name="connsiteY39" fmla="*/ 139700 h 2396067"/>
              <a:gd name="connsiteX40" fmla="*/ 21167 w 1464734"/>
              <a:gd name="connsiteY40" fmla="*/ 84667 h 2396067"/>
              <a:gd name="connsiteX41" fmla="*/ 42334 w 1464734"/>
              <a:gd name="connsiteY41" fmla="*/ 0 h 2396067"/>
              <a:gd name="connsiteX42" fmla="*/ 0 w 1464734"/>
              <a:gd name="connsiteY42"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186267 w 1464734"/>
              <a:gd name="connsiteY32" fmla="*/ 563033 h 2396067"/>
              <a:gd name="connsiteX33" fmla="*/ 139700 w 1464734"/>
              <a:gd name="connsiteY33" fmla="*/ 563033 h 2396067"/>
              <a:gd name="connsiteX34" fmla="*/ 139700 w 1464734"/>
              <a:gd name="connsiteY34" fmla="*/ 427567 h 2396067"/>
              <a:gd name="connsiteX35" fmla="*/ 139700 w 1464734"/>
              <a:gd name="connsiteY35" fmla="*/ 427567 h 2396067"/>
              <a:gd name="connsiteX36" fmla="*/ 135467 w 1464734"/>
              <a:gd name="connsiteY36" fmla="*/ 270933 h 2396067"/>
              <a:gd name="connsiteX37" fmla="*/ 42334 w 1464734"/>
              <a:gd name="connsiteY37" fmla="*/ 270933 h 2396067"/>
              <a:gd name="connsiteX38" fmla="*/ 33867 w 1464734"/>
              <a:gd name="connsiteY38" fmla="*/ 139700 h 2396067"/>
              <a:gd name="connsiteX39" fmla="*/ 21167 w 1464734"/>
              <a:gd name="connsiteY39" fmla="*/ 84667 h 2396067"/>
              <a:gd name="connsiteX40" fmla="*/ 42334 w 1464734"/>
              <a:gd name="connsiteY40" fmla="*/ 0 h 2396067"/>
              <a:gd name="connsiteX41" fmla="*/ 0 w 1464734"/>
              <a:gd name="connsiteY41"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205317 w 1464734"/>
              <a:gd name="connsiteY32" fmla="*/ 552450 h 2396067"/>
              <a:gd name="connsiteX33" fmla="*/ 139700 w 1464734"/>
              <a:gd name="connsiteY33" fmla="*/ 563033 h 2396067"/>
              <a:gd name="connsiteX34" fmla="*/ 139700 w 1464734"/>
              <a:gd name="connsiteY34" fmla="*/ 427567 h 2396067"/>
              <a:gd name="connsiteX35" fmla="*/ 139700 w 1464734"/>
              <a:gd name="connsiteY35" fmla="*/ 427567 h 2396067"/>
              <a:gd name="connsiteX36" fmla="*/ 135467 w 1464734"/>
              <a:gd name="connsiteY36" fmla="*/ 270933 h 2396067"/>
              <a:gd name="connsiteX37" fmla="*/ 42334 w 1464734"/>
              <a:gd name="connsiteY37" fmla="*/ 270933 h 2396067"/>
              <a:gd name="connsiteX38" fmla="*/ 33867 w 1464734"/>
              <a:gd name="connsiteY38" fmla="*/ 139700 h 2396067"/>
              <a:gd name="connsiteX39" fmla="*/ 21167 w 1464734"/>
              <a:gd name="connsiteY39" fmla="*/ 84667 h 2396067"/>
              <a:gd name="connsiteX40" fmla="*/ 42334 w 1464734"/>
              <a:gd name="connsiteY40" fmla="*/ 0 h 2396067"/>
              <a:gd name="connsiteX41" fmla="*/ 0 w 1464734"/>
              <a:gd name="connsiteY41"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86267 w 1464734"/>
              <a:gd name="connsiteY31" fmla="*/ 698500 h 2396067"/>
              <a:gd name="connsiteX32" fmla="*/ 205317 w 1464734"/>
              <a:gd name="connsiteY32" fmla="*/ 552450 h 2396067"/>
              <a:gd name="connsiteX33" fmla="*/ 135466 w 1464734"/>
              <a:gd name="connsiteY33" fmla="*/ 541867 h 2396067"/>
              <a:gd name="connsiteX34" fmla="*/ 139700 w 1464734"/>
              <a:gd name="connsiteY34" fmla="*/ 427567 h 2396067"/>
              <a:gd name="connsiteX35" fmla="*/ 139700 w 1464734"/>
              <a:gd name="connsiteY35" fmla="*/ 427567 h 2396067"/>
              <a:gd name="connsiteX36" fmla="*/ 135467 w 1464734"/>
              <a:gd name="connsiteY36" fmla="*/ 270933 h 2396067"/>
              <a:gd name="connsiteX37" fmla="*/ 42334 w 1464734"/>
              <a:gd name="connsiteY37" fmla="*/ 270933 h 2396067"/>
              <a:gd name="connsiteX38" fmla="*/ 33867 w 1464734"/>
              <a:gd name="connsiteY38" fmla="*/ 139700 h 2396067"/>
              <a:gd name="connsiteX39" fmla="*/ 21167 w 1464734"/>
              <a:gd name="connsiteY39" fmla="*/ 84667 h 2396067"/>
              <a:gd name="connsiteX40" fmla="*/ 42334 w 1464734"/>
              <a:gd name="connsiteY40" fmla="*/ 0 h 2396067"/>
              <a:gd name="connsiteX41" fmla="*/ 0 w 1464734"/>
              <a:gd name="connsiteY41" fmla="*/ 0 h 2396067"/>
              <a:gd name="connsiteX0" fmla="*/ 1464734 w 1464734"/>
              <a:gd name="connsiteY0" fmla="*/ 2396067 h 2396067"/>
              <a:gd name="connsiteX1" fmla="*/ 1464734 w 1464734"/>
              <a:gd name="connsiteY1" fmla="*/ 2129367 h 2396067"/>
              <a:gd name="connsiteX2" fmla="*/ 1430867 w 1464734"/>
              <a:gd name="connsiteY2" fmla="*/ 2129367 h 2396067"/>
              <a:gd name="connsiteX3" fmla="*/ 1430867 w 1464734"/>
              <a:gd name="connsiteY3" fmla="*/ 1972733 h 2396067"/>
              <a:gd name="connsiteX4" fmla="*/ 1083734 w 1464734"/>
              <a:gd name="connsiteY4" fmla="*/ 1972733 h 2396067"/>
              <a:gd name="connsiteX5" fmla="*/ 1083734 w 1464734"/>
              <a:gd name="connsiteY5" fmla="*/ 1837267 h 2396067"/>
              <a:gd name="connsiteX6" fmla="*/ 948267 w 1464734"/>
              <a:gd name="connsiteY6" fmla="*/ 1837267 h 2396067"/>
              <a:gd name="connsiteX7" fmla="*/ 948267 w 1464734"/>
              <a:gd name="connsiteY7" fmla="*/ 1824567 h 2396067"/>
              <a:gd name="connsiteX8" fmla="*/ 889000 w 1464734"/>
              <a:gd name="connsiteY8" fmla="*/ 1824567 h 2396067"/>
              <a:gd name="connsiteX9" fmla="*/ 889000 w 1464734"/>
              <a:gd name="connsiteY9" fmla="*/ 1714500 h 2396067"/>
              <a:gd name="connsiteX10" fmla="*/ 889000 w 1464734"/>
              <a:gd name="connsiteY10" fmla="*/ 1714500 h 2396067"/>
              <a:gd name="connsiteX11" fmla="*/ 876300 w 1464734"/>
              <a:gd name="connsiteY11" fmla="*/ 1701800 h 2396067"/>
              <a:gd name="connsiteX12" fmla="*/ 647700 w 1464734"/>
              <a:gd name="connsiteY12" fmla="*/ 1701800 h 2396067"/>
              <a:gd name="connsiteX13" fmla="*/ 647700 w 1464734"/>
              <a:gd name="connsiteY13" fmla="*/ 1540933 h 2396067"/>
              <a:gd name="connsiteX14" fmla="*/ 584200 w 1464734"/>
              <a:gd name="connsiteY14" fmla="*/ 1540933 h 2396067"/>
              <a:gd name="connsiteX15" fmla="*/ 584200 w 1464734"/>
              <a:gd name="connsiteY15" fmla="*/ 1397000 h 2396067"/>
              <a:gd name="connsiteX16" fmla="*/ 520700 w 1464734"/>
              <a:gd name="connsiteY16" fmla="*/ 1397000 h 2396067"/>
              <a:gd name="connsiteX17" fmla="*/ 520700 w 1464734"/>
              <a:gd name="connsiteY17" fmla="*/ 1278467 h 2396067"/>
              <a:gd name="connsiteX18" fmla="*/ 482600 w 1464734"/>
              <a:gd name="connsiteY18" fmla="*/ 1278467 h 2396067"/>
              <a:gd name="connsiteX19" fmla="*/ 482600 w 1464734"/>
              <a:gd name="connsiteY19" fmla="*/ 1143000 h 2396067"/>
              <a:gd name="connsiteX20" fmla="*/ 440267 w 1464734"/>
              <a:gd name="connsiteY20" fmla="*/ 1143000 h 2396067"/>
              <a:gd name="connsiteX21" fmla="*/ 440267 w 1464734"/>
              <a:gd name="connsiteY21" fmla="*/ 1100667 h 2396067"/>
              <a:gd name="connsiteX22" fmla="*/ 351367 w 1464734"/>
              <a:gd name="connsiteY22" fmla="*/ 1100667 h 2396067"/>
              <a:gd name="connsiteX23" fmla="*/ 351367 w 1464734"/>
              <a:gd name="connsiteY23" fmla="*/ 1007533 h 2396067"/>
              <a:gd name="connsiteX24" fmla="*/ 334434 w 1464734"/>
              <a:gd name="connsiteY24" fmla="*/ 1007533 h 2396067"/>
              <a:gd name="connsiteX25" fmla="*/ 334434 w 1464734"/>
              <a:gd name="connsiteY25" fmla="*/ 969433 h 2396067"/>
              <a:gd name="connsiteX26" fmla="*/ 334434 w 1464734"/>
              <a:gd name="connsiteY26" fmla="*/ 969433 h 2396067"/>
              <a:gd name="connsiteX27" fmla="*/ 292100 w 1464734"/>
              <a:gd name="connsiteY27" fmla="*/ 969433 h 2396067"/>
              <a:gd name="connsiteX28" fmla="*/ 292100 w 1464734"/>
              <a:gd name="connsiteY28" fmla="*/ 817033 h 2396067"/>
              <a:gd name="connsiteX29" fmla="*/ 283634 w 1464734"/>
              <a:gd name="connsiteY29" fmla="*/ 817033 h 2396067"/>
              <a:gd name="connsiteX30" fmla="*/ 283634 w 1464734"/>
              <a:gd name="connsiteY30" fmla="*/ 698500 h 2396067"/>
              <a:gd name="connsiteX31" fmla="*/ 198967 w 1464734"/>
              <a:gd name="connsiteY31" fmla="*/ 698500 h 2396067"/>
              <a:gd name="connsiteX32" fmla="*/ 205317 w 1464734"/>
              <a:gd name="connsiteY32" fmla="*/ 552450 h 2396067"/>
              <a:gd name="connsiteX33" fmla="*/ 135466 w 1464734"/>
              <a:gd name="connsiteY33" fmla="*/ 541867 h 2396067"/>
              <a:gd name="connsiteX34" fmla="*/ 139700 w 1464734"/>
              <a:gd name="connsiteY34" fmla="*/ 427567 h 2396067"/>
              <a:gd name="connsiteX35" fmla="*/ 139700 w 1464734"/>
              <a:gd name="connsiteY35" fmla="*/ 427567 h 2396067"/>
              <a:gd name="connsiteX36" fmla="*/ 135467 w 1464734"/>
              <a:gd name="connsiteY36" fmla="*/ 270933 h 2396067"/>
              <a:gd name="connsiteX37" fmla="*/ 42334 w 1464734"/>
              <a:gd name="connsiteY37" fmla="*/ 270933 h 2396067"/>
              <a:gd name="connsiteX38" fmla="*/ 33867 w 1464734"/>
              <a:gd name="connsiteY38" fmla="*/ 139700 h 2396067"/>
              <a:gd name="connsiteX39" fmla="*/ 21167 w 1464734"/>
              <a:gd name="connsiteY39" fmla="*/ 84667 h 2396067"/>
              <a:gd name="connsiteX40" fmla="*/ 42334 w 1464734"/>
              <a:gd name="connsiteY40" fmla="*/ 0 h 2396067"/>
              <a:gd name="connsiteX41" fmla="*/ 0 w 1464734"/>
              <a:gd name="connsiteY41" fmla="*/ 0 h 2396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464734" h="2396067">
                <a:moveTo>
                  <a:pt x="1464734" y="2396067"/>
                </a:moveTo>
                <a:lnTo>
                  <a:pt x="1464734" y="2129367"/>
                </a:lnTo>
                <a:lnTo>
                  <a:pt x="1430867" y="2129367"/>
                </a:lnTo>
                <a:lnTo>
                  <a:pt x="1430867" y="1972733"/>
                </a:lnTo>
                <a:lnTo>
                  <a:pt x="1083734" y="1972733"/>
                </a:lnTo>
                <a:lnTo>
                  <a:pt x="1083734" y="1837267"/>
                </a:lnTo>
                <a:lnTo>
                  <a:pt x="948267" y="1837267"/>
                </a:lnTo>
                <a:lnTo>
                  <a:pt x="948267" y="1824567"/>
                </a:lnTo>
                <a:lnTo>
                  <a:pt x="889000" y="1824567"/>
                </a:lnTo>
                <a:lnTo>
                  <a:pt x="889000" y="1714500"/>
                </a:lnTo>
                <a:lnTo>
                  <a:pt x="889000" y="1714500"/>
                </a:lnTo>
                <a:lnTo>
                  <a:pt x="876300" y="1701800"/>
                </a:lnTo>
                <a:lnTo>
                  <a:pt x="647700" y="1701800"/>
                </a:lnTo>
                <a:lnTo>
                  <a:pt x="647700" y="1540933"/>
                </a:lnTo>
                <a:lnTo>
                  <a:pt x="584200" y="1540933"/>
                </a:lnTo>
                <a:lnTo>
                  <a:pt x="584200" y="1397000"/>
                </a:lnTo>
                <a:lnTo>
                  <a:pt x="520700" y="1397000"/>
                </a:lnTo>
                <a:lnTo>
                  <a:pt x="520700" y="1278467"/>
                </a:lnTo>
                <a:lnTo>
                  <a:pt x="482600" y="1278467"/>
                </a:lnTo>
                <a:lnTo>
                  <a:pt x="482600" y="1143000"/>
                </a:lnTo>
                <a:lnTo>
                  <a:pt x="440267" y="1143000"/>
                </a:lnTo>
                <a:lnTo>
                  <a:pt x="440267" y="1100667"/>
                </a:lnTo>
                <a:lnTo>
                  <a:pt x="351367" y="1100667"/>
                </a:lnTo>
                <a:lnTo>
                  <a:pt x="351367" y="1007533"/>
                </a:lnTo>
                <a:lnTo>
                  <a:pt x="334434" y="1007533"/>
                </a:lnTo>
                <a:lnTo>
                  <a:pt x="334434" y="969433"/>
                </a:lnTo>
                <a:lnTo>
                  <a:pt x="334434" y="969433"/>
                </a:lnTo>
                <a:lnTo>
                  <a:pt x="292100" y="969433"/>
                </a:lnTo>
                <a:lnTo>
                  <a:pt x="292100" y="817033"/>
                </a:lnTo>
                <a:lnTo>
                  <a:pt x="283634" y="817033"/>
                </a:lnTo>
                <a:lnTo>
                  <a:pt x="283634" y="698500"/>
                </a:lnTo>
                <a:lnTo>
                  <a:pt x="198967" y="698500"/>
                </a:lnTo>
                <a:lnTo>
                  <a:pt x="205317" y="552450"/>
                </a:lnTo>
                <a:lnTo>
                  <a:pt x="135466" y="541867"/>
                </a:lnTo>
                <a:lnTo>
                  <a:pt x="139700" y="427567"/>
                </a:lnTo>
                <a:lnTo>
                  <a:pt x="139700" y="427567"/>
                </a:lnTo>
                <a:lnTo>
                  <a:pt x="135467" y="270933"/>
                </a:lnTo>
                <a:lnTo>
                  <a:pt x="42334" y="270933"/>
                </a:lnTo>
                <a:lnTo>
                  <a:pt x="33867" y="139700"/>
                </a:lnTo>
                <a:lnTo>
                  <a:pt x="21167" y="84667"/>
                </a:lnTo>
                <a:lnTo>
                  <a:pt x="42334" y="0"/>
                </a:lnTo>
                <a:lnTo>
                  <a:pt x="0" y="0"/>
                </a:lnTo>
              </a:path>
            </a:pathLst>
          </a:custGeom>
          <a:noFill/>
          <a:ln w="28575">
            <a:solidFill>
              <a:schemeClr val="accent1"/>
            </a:solidFill>
            <a:prstDash val="sysDot"/>
            <a:miter lim="800000"/>
            <a:headEnd/>
            <a:tailEnd/>
          </a:ln>
        </p:spPr>
        <p:txBody>
          <a:bodyPr rtlCol="0" anchor="ctr"/>
          <a:lstStyle/>
          <a:p>
            <a:pPr algn="ctr"/>
            <a:endParaRPr lang="en-US"/>
          </a:p>
        </p:txBody>
      </p:sp>
      <p:sp>
        <p:nvSpPr>
          <p:cNvPr id="9" name="Freeform: Shape 8">
            <a:extLst>
              <a:ext uri="{FF2B5EF4-FFF2-40B4-BE49-F238E27FC236}">
                <a16:creationId xmlns:a16="http://schemas.microsoft.com/office/drawing/2014/main" id="{BB90B6D5-5810-49D8-BD10-825F18DD695D}"/>
              </a:ext>
            </a:extLst>
          </p:cNvPr>
          <p:cNvSpPr/>
          <p:nvPr/>
        </p:nvSpPr>
        <p:spPr bwMode="auto">
          <a:xfrm>
            <a:off x="1672167" y="2660546"/>
            <a:ext cx="2489200" cy="2103967"/>
          </a:xfrm>
          <a:custGeom>
            <a:avLst/>
            <a:gdLst>
              <a:gd name="connsiteX0" fmla="*/ 2489200 w 2489200"/>
              <a:gd name="connsiteY0" fmla="*/ 2103967 h 2103967"/>
              <a:gd name="connsiteX1" fmla="*/ 1854200 w 2489200"/>
              <a:gd name="connsiteY1" fmla="*/ 2103967 h 2103967"/>
              <a:gd name="connsiteX2" fmla="*/ 1854200 w 2489200"/>
              <a:gd name="connsiteY2" fmla="*/ 1964267 h 2103967"/>
              <a:gd name="connsiteX3" fmla="*/ 1346200 w 2489200"/>
              <a:gd name="connsiteY3" fmla="*/ 1964267 h 2103967"/>
              <a:gd name="connsiteX4" fmla="*/ 1346200 w 2489200"/>
              <a:gd name="connsiteY4" fmla="*/ 1854200 h 2103967"/>
              <a:gd name="connsiteX5" fmla="*/ 1291166 w 2489200"/>
              <a:gd name="connsiteY5" fmla="*/ 1854200 h 2103967"/>
              <a:gd name="connsiteX6" fmla="*/ 1291166 w 2489200"/>
              <a:gd name="connsiteY6" fmla="*/ 1739900 h 2103967"/>
              <a:gd name="connsiteX7" fmla="*/ 1240366 w 2489200"/>
              <a:gd name="connsiteY7" fmla="*/ 1739900 h 2103967"/>
              <a:gd name="connsiteX8" fmla="*/ 1240366 w 2489200"/>
              <a:gd name="connsiteY8" fmla="*/ 1629834 h 2103967"/>
              <a:gd name="connsiteX9" fmla="*/ 1231900 w 2489200"/>
              <a:gd name="connsiteY9" fmla="*/ 1629834 h 2103967"/>
              <a:gd name="connsiteX10" fmla="*/ 1231900 w 2489200"/>
              <a:gd name="connsiteY10" fmla="*/ 1409700 h 2103967"/>
              <a:gd name="connsiteX11" fmla="*/ 1202266 w 2489200"/>
              <a:gd name="connsiteY11" fmla="*/ 1409700 h 2103967"/>
              <a:gd name="connsiteX12" fmla="*/ 1202266 w 2489200"/>
              <a:gd name="connsiteY12" fmla="*/ 1299634 h 2103967"/>
              <a:gd name="connsiteX13" fmla="*/ 1155700 w 2489200"/>
              <a:gd name="connsiteY13" fmla="*/ 1299634 h 2103967"/>
              <a:gd name="connsiteX14" fmla="*/ 1155700 w 2489200"/>
              <a:gd name="connsiteY14" fmla="*/ 1198034 h 2103967"/>
              <a:gd name="connsiteX15" fmla="*/ 1049866 w 2489200"/>
              <a:gd name="connsiteY15" fmla="*/ 1198034 h 2103967"/>
              <a:gd name="connsiteX16" fmla="*/ 1049866 w 2489200"/>
              <a:gd name="connsiteY16" fmla="*/ 1079500 h 2103967"/>
              <a:gd name="connsiteX17" fmla="*/ 795866 w 2489200"/>
              <a:gd name="connsiteY17" fmla="*/ 1079500 h 2103967"/>
              <a:gd name="connsiteX18" fmla="*/ 795866 w 2489200"/>
              <a:gd name="connsiteY18" fmla="*/ 990600 h 2103967"/>
              <a:gd name="connsiteX19" fmla="*/ 647700 w 2489200"/>
              <a:gd name="connsiteY19" fmla="*/ 990600 h 2103967"/>
              <a:gd name="connsiteX20" fmla="*/ 647700 w 2489200"/>
              <a:gd name="connsiteY20" fmla="*/ 867834 h 2103967"/>
              <a:gd name="connsiteX21" fmla="*/ 575733 w 2489200"/>
              <a:gd name="connsiteY21" fmla="*/ 867834 h 2103967"/>
              <a:gd name="connsiteX22" fmla="*/ 575733 w 2489200"/>
              <a:gd name="connsiteY22" fmla="*/ 766234 h 2103967"/>
              <a:gd name="connsiteX23" fmla="*/ 550333 w 2489200"/>
              <a:gd name="connsiteY23" fmla="*/ 766234 h 2103967"/>
              <a:gd name="connsiteX24" fmla="*/ 550333 w 2489200"/>
              <a:gd name="connsiteY24" fmla="*/ 656167 h 2103967"/>
              <a:gd name="connsiteX25" fmla="*/ 486833 w 2489200"/>
              <a:gd name="connsiteY25" fmla="*/ 656167 h 2103967"/>
              <a:gd name="connsiteX26" fmla="*/ 486833 w 2489200"/>
              <a:gd name="connsiteY26" fmla="*/ 546100 h 2103967"/>
              <a:gd name="connsiteX27" fmla="*/ 406400 w 2489200"/>
              <a:gd name="connsiteY27" fmla="*/ 546100 h 2103967"/>
              <a:gd name="connsiteX28" fmla="*/ 406400 w 2489200"/>
              <a:gd name="connsiteY28" fmla="*/ 431800 h 2103967"/>
              <a:gd name="connsiteX29" fmla="*/ 258233 w 2489200"/>
              <a:gd name="connsiteY29" fmla="*/ 431800 h 2103967"/>
              <a:gd name="connsiteX30" fmla="*/ 258233 w 2489200"/>
              <a:gd name="connsiteY30" fmla="*/ 309034 h 2103967"/>
              <a:gd name="connsiteX31" fmla="*/ 143933 w 2489200"/>
              <a:gd name="connsiteY31" fmla="*/ 309034 h 2103967"/>
              <a:gd name="connsiteX32" fmla="*/ 143933 w 2489200"/>
              <a:gd name="connsiteY32" fmla="*/ 224367 h 2103967"/>
              <a:gd name="connsiteX33" fmla="*/ 122766 w 2489200"/>
              <a:gd name="connsiteY33" fmla="*/ 224367 h 2103967"/>
              <a:gd name="connsiteX34" fmla="*/ 122766 w 2489200"/>
              <a:gd name="connsiteY34" fmla="*/ 101600 h 2103967"/>
              <a:gd name="connsiteX35" fmla="*/ 59266 w 2489200"/>
              <a:gd name="connsiteY35" fmla="*/ 101600 h 2103967"/>
              <a:gd name="connsiteX36" fmla="*/ 59266 w 2489200"/>
              <a:gd name="connsiteY36" fmla="*/ 0 h 2103967"/>
              <a:gd name="connsiteX37" fmla="*/ 0 w 2489200"/>
              <a:gd name="connsiteY37" fmla="*/ 0 h 210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489200" h="2103967">
                <a:moveTo>
                  <a:pt x="2489200" y="2103967"/>
                </a:moveTo>
                <a:lnTo>
                  <a:pt x="1854200" y="2103967"/>
                </a:lnTo>
                <a:lnTo>
                  <a:pt x="1854200" y="1964267"/>
                </a:lnTo>
                <a:lnTo>
                  <a:pt x="1346200" y="1964267"/>
                </a:lnTo>
                <a:lnTo>
                  <a:pt x="1346200" y="1854200"/>
                </a:lnTo>
                <a:lnTo>
                  <a:pt x="1291166" y="1854200"/>
                </a:lnTo>
                <a:lnTo>
                  <a:pt x="1291166" y="1739900"/>
                </a:lnTo>
                <a:lnTo>
                  <a:pt x="1240366" y="1739900"/>
                </a:lnTo>
                <a:lnTo>
                  <a:pt x="1240366" y="1629834"/>
                </a:lnTo>
                <a:lnTo>
                  <a:pt x="1231900" y="1629834"/>
                </a:lnTo>
                <a:lnTo>
                  <a:pt x="1231900" y="1409700"/>
                </a:lnTo>
                <a:lnTo>
                  <a:pt x="1202266" y="1409700"/>
                </a:lnTo>
                <a:lnTo>
                  <a:pt x="1202266" y="1299634"/>
                </a:lnTo>
                <a:lnTo>
                  <a:pt x="1155700" y="1299634"/>
                </a:lnTo>
                <a:lnTo>
                  <a:pt x="1155700" y="1198034"/>
                </a:lnTo>
                <a:lnTo>
                  <a:pt x="1049866" y="1198034"/>
                </a:lnTo>
                <a:lnTo>
                  <a:pt x="1049866" y="1079500"/>
                </a:lnTo>
                <a:lnTo>
                  <a:pt x="795866" y="1079500"/>
                </a:lnTo>
                <a:lnTo>
                  <a:pt x="795866" y="990600"/>
                </a:lnTo>
                <a:lnTo>
                  <a:pt x="647700" y="990600"/>
                </a:lnTo>
                <a:lnTo>
                  <a:pt x="647700" y="867834"/>
                </a:lnTo>
                <a:lnTo>
                  <a:pt x="575733" y="867834"/>
                </a:lnTo>
                <a:lnTo>
                  <a:pt x="575733" y="766234"/>
                </a:lnTo>
                <a:lnTo>
                  <a:pt x="550333" y="766234"/>
                </a:lnTo>
                <a:lnTo>
                  <a:pt x="550333" y="656167"/>
                </a:lnTo>
                <a:lnTo>
                  <a:pt x="486833" y="656167"/>
                </a:lnTo>
                <a:lnTo>
                  <a:pt x="486833" y="546100"/>
                </a:lnTo>
                <a:lnTo>
                  <a:pt x="406400" y="546100"/>
                </a:lnTo>
                <a:lnTo>
                  <a:pt x="406400" y="431800"/>
                </a:lnTo>
                <a:lnTo>
                  <a:pt x="258233" y="431800"/>
                </a:lnTo>
                <a:lnTo>
                  <a:pt x="258233" y="309034"/>
                </a:lnTo>
                <a:lnTo>
                  <a:pt x="143933" y="309034"/>
                </a:lnTo>
                <a:lnTo>
                  <a:pt x="143933" y="224367"/>
                </a:lnTo>
                <a:lnTo>
                  <a:pt x="122766" y="224367"/>
                </a:lnTo>
                <a:lnTo>
                  <a:pt x="122766" y="101600"/>
                </a:lnTo>
                <a:lnTo>
                  <a:pt x="59266" y="101600"/>
                </a:lnTo>
                <a:lnTo>
                  <a:pt x="59266"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89" name="TextBox 88">
            <a:extLst>
              <a:ext uri="{FF2B5EF4-FFF2-40B4-BE49-F238E27FC236}">
                <a16:creationId xmlns:a16="http://schemas.microsoft.com/office/drawing/2014/main" id="{C61D578A-782E-4B9D-890B-DD17C088D185}"/>
              </a:ext>
            </a:extLst>
          </p:cNvPr>
          <p:cNvSpPr txBox="1"/>
          <p:nvPr/>
        </p:nvSpPr>
        <p:spPr bwMode="auto">
          <a:xfrm>
            <a:off x="609759" y="5606303"/>
            <a:ext cx="1002833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ct val="50000"/>
              </a:spcBef>
              <a:buFont typeface="Wingdings" panose="05000000000000000000" pitchFamily="2" charset="2"/>
              <a:buChar char="§"/>
            </a:pPr>
            <a:r>
              <a:rPr lang="en-US" sz="2400" b="0" dirty="0">
                <a:solidFill>
                  <a:schemeClr val="bg1"/>
                </a:solidFill>
                <a:effectLst/>
                <a:latin typeface="Calibri" panose="020F0502020204030204" pitchFamily="34" charset="0"/>
                <a:cs typeface="Calibri" panose="020F0502020204030204" pitchFamily="34" charset="0"/>
              </a:rPr>
              <a:t>Variant allele frequency of </a:t>
            </a:r>
            <a:r>
              <a:rPr lang="en-US" sz="2400" b="0" i="1" dirty="0">
                <a:solidFill>
                  <a:schemeClr val="bg1"/>
                </a:solidFill>
                <a:effectLst/>
                <a:latin typeface="Calibri" panose="020F0502020204030204" pitchFamily="34" charset="0"/>
                <a:cs typeface="Calibri" panose="020F0502020204030204" pitchFamily="34" charset="0"/>
              </a:rPr>
              <a:t>TP53</a:t>
            </a:r>
            <a:r>
              <a:rPr lang="en-US" sz="2400" b="0" dirty="0">
                <a:solidFill>
                  <a:schemeClr val="bg1"/>
                </a:solidFill>
                <a:effectLst/>
                <a:latin typeface="Calibri" panose="020F0502020204030204" pitchFamily="34" charset="0"/>
                <a:cs typeface="Calibri" panose="020F0502020204030204" pitchFamily="34" charset="0"/>
              </a:rPr>
              <a:t> mutations not associated with remission or OS in patients treated with Ven + Aza</a:t>
            </a:r>
          </a:p>
        </p:txBody>
      </p:sp>
      <p:sp>
        <p:nvSpPr>
          <p:cNvPr id="90" name="Freeform: Shape 89">
            <a:extLst>
              <a:ext uri="{FF2B5EF4-FFF2-40B4-BE49-F238E27FC236}">
                <a16:creationId xmlns:a16="http://schemas.microsoft.com/office/drawing/2014/main" id="{DB5D54C7-37C9-44CC-96EA-215BDD6E6D40}"/>
              </a:ext>
            </a:extLst>
          </p:cNvPr>
          <p:cNvSpPr/>
          <p:nvPr/>
        </p:nvSpPr>
        <p:spPr bwMode="auto">
          <a:xfrm>
            <a:off x="7171267" y="2734733"/>
            <a:ext cx="3970866" cy="2353734"/>
          </a:xfrm>
          <a:custGeom>
            <a:avLst/>
            <a:gdLst>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59466 w 3970866"/>
              <a:gd name="connsiteY26" fmla="*/ 1028700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21833 w 3970866"/>
              <a:gd name="connsiteY48" fmla="*/ 825500 h 2353734"/>
              <a:gd name="connsiteX49" fmla="*/ 1143000 w 3970866"/>
              <a:gd name="connsiteY49" fmla="*/ 804333 h 2353734"/>
              <a:gd name="connsiteX50" fmla="*/ 1087966 w 3970866"/>
              <a:gd name="connsiteY50" fmla="*/ 804333 h 2353734"/>
              <a:gd name="connsiteX51" fmla="*/ 1087966 w 3970866"/>
              <a:gd name="connsiteY51" fmla="*/ 766234 h 2353734"/>
              <a:gd name="connsiteX52" fmla="*/ 982133 w 3970866"/>
              <a:gd name="connsiteY52" fmla="*/ 766234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59466 w 3970866"/>
              <a:gd name="connsiteY26" fmla="*/ 1028700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21833 w 3970866"/>
              <a:gd name="connsiteY48" fmla="*/ 825500 h 2353734"/>
              <a:gd name="connsiteX49" fmla="*/ 1143000 w 3970866"/>
              <a:gd name="connsiteY49" fmla="*/ 804333 h 2353734"/>
              <a:gd name="connsiteX50" fmla="*/ 1087966 w 3970866"/>
              <a:gd name="connsiteY50" fmla="*/ 804333 h 2353734"/>
              <a:gd name="connsiteX51" fmla="*/ 1087966 w 3970866"/>
              <a:gd name="connsiteY51" fmla="*/ 766234 h 2353734"/>
              <a:gd name="connsiteX52" fmla="*/ 1009121 w 3970866"/>
              <a:gd name="connsiteY52" fmla="*/ 788459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59466 w 3970866"/>
              <a:gd name="connsiteY26" fmla="*/ 1028700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21833 w 3970866"/>
              <a:gd name="connsiteY48" fmla="*/ 825500 h 2353734"/>
              <a:gd name="connsiteX49" fmla="*/ 1143000 w 3970866"/>
              <a:gd name="connsiteY49" fmla="*/ 804333 h 2353734"/>
              <a:gd name="connsiteX50" fmla="*/ 1087966 w 3970866"/>
              <a:gd name="connsiteY50" fmla="*/ 804333 h 2353734"/>
              <a:gd name="connsiteX51" fmla="*/ 1087966 w 3970866"/>
              <a:gd name="connsiteY51" fmla="*/ 7662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59466 w 3970866"/>
              <a:gd name="connsiteY26" fmla="*/ 1028700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21833 w 3970866"/>
              <a:gd name="connsiteY48" fmla="*/ 825500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59466 w 3970866"/>
              <a:gd name="connsiteY26" fmla="*/ 1028700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89100 w 3970866"/>
              <a:gd name="connsiteY25" fmla="*/ 1058334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689100 w 3970866"/>
              <a:gd name="connsiteY23" fmla="*/ 1079500 h 2353734"/>
              <a:gd name="connsiteX24" fmla="*/ 1689100 w 3970866"/>
              <a:gd name="connsiteY24" fmla="*/ 1058334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703388 w 3970866"/>
              <a:gd name="connsiteY23" fmla="*/ 1100137 h 2353734"/>
              <a:gd name="connsiteX24" fmla="*/ 1689100 w 3970866"/>
              <a:gd name="connsiteY24" fmla="*/ 1058334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31433 w 3970866"/>
              <a:gd name="connsiteY22" fmla="*/ 1079500 h 2353734"/>
              <a:gd name="connsiteX23" fmla="*/ 1703388 w 3970866"/>
              <a:gd name="connsiteY23" fmla="*/ 1100137 h 2353734"/>
              <a:gd name="connsiteX24" fmla="*/ 1682750 w 3970866"/>
              <a:gd name="connsiteY24" fmla="*/ 1069447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29845 w 3970866"/>
              <a:gd name="connsiteY22" fmla="*/ 1098550 h 2353734"/>
              <a:gd name="connsiteX23" fmla="*/ 1703388 w 3970866"/>
              <a:gd name="connsiteY23" fmla="*/ 1100137 h 2353734"/>
              <a:gd name="connsiteX24" fmla="*/ 1682750 w 3970866"/>
              <a:gd name="connsiteY24" fmla="*/ 1069447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29845 w 3970866"/>
              <a:gd name="connsiteY22" fmla="*/ 1098550 h 2353734"/>
              <a:gd name="connsiteX23" fmla="*/ 1695451 w 3970866"/>
              <a:gd name="connsiteY23" fmla="*/ 1090612 h 2353734"/>
              <a:gd name="connsiteX24" fmla="*/ 1682750 w 3970866"/>
              <a:gd name="connsiteY24" fmla="*/ 1069447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26670 w 3970866"/>
              <a:gd name="connsiteY22" fmla="*/ 1082675 h 2353734"/>
              <a:gd name="connsiteX23" fmla="*/ 1695451 w 3970866"/>
              <a:gd name="connsiteY23" fmla="*/ 1090612 h 2353734"/>
              <a:gd name="connsiteX24" fmla="*/ 1682750 w 3970866"/>
              <a:gd name="connsiteY24" fmla="*/ 1069447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 name="connsiteX0" fmla="*/ 3970866 w 3970866"/>
              <a:gd name="connsiteY0" fmla="*/ 2353734 h 2353734"/>
              <a:gd name="connsiteX1" fmla="*/ 3970866 w 3970866"/>
              <a:gd name="connsiteY1" fmla="*/ 1646767 h 2353734"/>
              <a:gd name="connsiteX2" fmla="*/ 3230033 w 3970866"/>
              <a:gd name="connsiteY2" fmla="*/ 1646767 h 2353734"/>
              <a:gd name="connsiteX3" fmla="*/ 3230033 w 3970866"/>
              <a:gd name="connsiteY3" fmla="*/ 1405467 h 2353734"/>
              <a:gd name="connsiteX4" fmla="*/ 2624666 w 3970866"/>
              <a:gd name="connsiteY4" fmla="*/ 1405467 h 2353734"/>
              <a:gd name="connsiteX5" fmla="*/ 2624666 w 3970866"/>
              <a:gd name="connsiteY5" fmla="*/ 1350434 h 2353734"/>
              <a:gd name="connsiteX6" fmla="*/ 2404533 w 3970866"/>
              <a:gd name="connsiteY6" fmla="*/ 1350434 h 2353734"/>
              <a:gd name="connsiteX7" fmla="*/ 2404533 w 3970866"/>
              <a:gd name="connsiteY7" fmla="*/ 1295400 h 2353734"/>
              <a:gd name="connsiteX8" fmla="*/ 2078566 w 3970866"/>
              <a:gd name="connsiteY8" fmla="*/ 1295400 h 2353734"/>
              <a:gd name="connsiteX9" fmla="*/ 2078566 w 3970866"/>
              <a:gd name="connsiteY9" fmla="*/ 1278467 h 2353734"/>
              <a:gd name="connsiteX10" fmla="*/ 2019300 w 3970866"/>
              <a:gd name="connsiteY10" fmla="*/ 1278467 h 2353734"/>
              <a:gd name="connsiteX11" fmla="*/ 2019300 w 3970866"/>
              <a:gd name="connsiteY11" fmla="*/ 1240367 h 2353734"/>
              <a:gd name="connsiteX12" fmla="*/ 1960033 w 3970866"/>
              <a:gd name="connsiteY12" fmla="*/ 1240367 h 2353734"/>
              <a:gd name="connsiteX13" fmla="*/ 1960033 w 3970866"/>
              <a:gd name="connsiteY13" fmla="*/ 1214967 h 2353734"/>
              <a:gd name="connsiteX14" fmla="*/ 1917700 w 3970866"/>
              <a:gd name="connsiteY14" fmla="*/ 1214967 h 2353734"/>
              <a:gd name="connsiteX15" fmla="*/ 1917700 w 3970866"/>
              <a:gd name="connsiteY15" fmla="*/ 1181100 h 2353734"/>
              <a:gd name="connsiteX16" fmla="*/ 1871133 w 3970866"/>
              <a:gd name="connsiteY16" fmla="*/ 1181100 h 2353734"/>
              <a:gd name="connsiteX17" fmla="*/ 1871133 w 3970866"/>
              <a:gd name="connsiteY17" fmla="*/ 1181100 h 2353734"/>
              <a:gd name="connsiteX18" fmla="*/ 1837267 w 3970866"/>
              <a:gd name="connsiteY18" fmla="*/ 1147234 h 2353734"/>
              <a:gd name="connsiteX19" fmla="*/ 1837267 w 3970866"/>
              <a:gd name="connsiteY19" fmla="*/ 1117600 h 2353734"/>
              <a:gd name="connsiteX20" fmla="*/ 1731433 w 3970866"/>
              <a:gd name="connsiteY20" fmla="*/ 1117600 h 2353734"/>
              <a:gd name="connsiteX21" fmla="*/ 1731433 w 3970866"/>
              <a:gd name="connsiteY21" fmla="*/ 1117600 h 2353734"/>
              <a:gd name="connsiteX22" fmla="*/ 1726670 w 3970866"/>
              <a:gd name="connsiteY22" fmla="*/ 1089025 h 2353734"/>
              <a:gd name="connsiteX23" fmla="*/ 1695451 w 3970866"/>
              <a:gd name="connsiteY23" fmla="*/ 1090612 h 2353734"/>
              <a:gd name="connsiteX24" fmla="*/ 1682750 w 3970866"/>
              <a:gd name="connsiteY24" fmla="*/ 1069447 h 2353734"/>
              <a:gd name="connsiteX25" fmla="*/ 1655762 w 3970866"/>
              <a:gd name="connsiteY25" fmla="*/ 1059922 h 2353734"/>
              <a:gd name="connsiteX26" fmla="*/ 1637241 w 3970866"/>
              <a:gd name="connsiteY26" fmla="*/ 1042988 h 2353734"/>
              <a:gd name="connsiteX27" fmla="*/ 1595966 w 3970866"/>
              <a:gd name="connsiteY27" fmla="*/ 1028700 h 2353734"/>
              <a:gd name="connsiteX28" fmla="*/ 1595966 w 3970866"/>
              <a:gd name="connsiteY28" fmla="*/ 1028700 h 2353734"/>
              <a:gd name="connsiteX29" fmla="*/ 1473200 w 3970866"/>
              <a:gd name="connsiteY29" fmla="*/ 1028700 h 2353734"/>
              <a:gd name="connsiteX30" fmla="*/ 1473200 w 3970866"/>
              <a:gd name="connsiteY30" fmla="*/ 990600 h 2353734"/>
              <a:gd name="connsiteX31" fmla="*/ 1452033 w 3970866"/>
              <a:gd name="connsiteY31" fmla="*/ 990600 h 2353734"/>
              <a:gd name="connsiteX32" fmla="*/ 1452033 w 3970866"/>
              <a:gd name="connsiteY32" fmla="*/ 956734 h 2353734"/>
              <a:gd name="connsiteX33" fmla="*/ 1418166 w 3970866"/>
              <a:gd name="connsiteY33" fmla="*/ 956734 h 2353734"/>
              <a:gd name="connsiteX34" fmla="*/ 1418166 w 3970866"/>
              <a:gd name="connsiteY34" fmla="*/ 956734 h 2353734"/>
              <a:gd name="connsiteX35" fmla="*/ 1418166 w 3970866"/>
              <a:gd name="connsiteY35" fmla="*/ 956734 h 2353734"/>
              <a:gd name="connsiteX36" fmla="*/ 1435100 w 3970866"/>
              <a:gd name="connsiteY36" fmla="*/ 939800 h 2353734"/>
              <a:gd name="connsiteX37" fmla="*/ 1325033 w 3970866"/>
              <a:gd name="connsiteY37" fmla="*/ 939800 h 2353734"/>
              <a:gd name="connsiteX38" fmla="*/ 1325033 w 3970866"/>
              <a:gd name="connsiteY38" fmla="*/ 914400 h 2353734"/>
              <a:gd name="connsiteX39" fmla="*/ 1282700 w 3970866"/>
              <a:gd name="connsiteY39" fmla="*/ 914400 h 2353734"/>
              <a:gd name="connsiteX40" fmla="*/ 1248833 w 3970866"/>
              <a:gd name="connsiteY40" fmla="*/ 914400 h 2353734"/>
              <a:gd name="connsiteX41" fmla="*/ 1248833 w 3970866"/>
              <a:gd name="connsiteY41" fmla="*/ 889000 h 2353734"/>
              <a:gd name="connsiteX42" fmla="*/ 1227666 w 3970866"/>
              <a:gd name="connsiteY42" fmla="*/ 889000 h 2353734"/>
              <a:gd name="connsiteX43" fmla="*/ 1227666 w 3970866"/>
              <a:gd name="connsiteY43" fmla="*/ 855134 h 2353734"/>
              <a:gd name="connsiteX44" fmla="*/ 1210733 w 3970866"/>
              <a:gd name="connsiteY44" fmla="*/ 855134 h 2353734"/>
              <a:gd name="connsiteX45" fmla="*/ 1210733 w 3970866"/>
              <a:gd name="connsiteY45" fmla="*/ 855134 h 2353734"/>
              <a:gd name="connsiteX46" fmla="*/ 1181099 w 3970866"/>
              <a:gd name="connsiteY46" fmla="*/ 825500 h 2353734"/>
              <a:gd name="connsiteX47" fmla="*/ 1181099 w 3970866"/>
              <a:gd name="connsiteY47" fmla="*/ 825500 h 2353734"/>
              <a:gd name="connsiteX48" fmla="*/ 1150408 w 3970866"/>
              <a:gd name="connsiteY48" fmla="*/ 828675 h 2353734"/>
              <a:gd name="connsiteX49" fmla="*/ 1143000 w 3970866"/>
              <a:gd name="connsiteY49" fmla="*/ 804333 h 2353734"/>
              <a:gd name="connsiteX50" fmla="*/ 1087966 w 3970866"/>
              <a:gd name="connsiteY50" fmla="*/ 804333 h 2353734"/>
              <a:gd name="connsiteX51" fmla="*/ 1091141 w 3970866"/>
              <a:gd name="connsiteY51" fmla="*/ 778934 h 2353734"/>
              <a:gd name="connsiteX52" fmla="*/ 1004358 w 3970866"/>
              <a:gd name="connsiteY52" fmla="*/ 777346 h 2353734"/>
              <a:gd name="connsiteX53" fmla="*/ 994833 w 3970866"/>
              <a:gd name="connsiteY53" fmla="*/ 753534 h 2353734"/>
              <a:gd name="connsiteX54" fmla="*/ 960966 w 3970866"/>
              <a:gd name="connsiteY54" fmla="*/ 753534 h 2353734"/>
              <a:gd name="connsiteX55" fmla="*/ 960966 w 3970866"/>
              <a:gd name="connsiteY55" fmla="*/ 719667 h 2353734"/>
              <a:gd name="connsiteX56" fmla="*/ 944033 w 3970866"/>
              <a:gd name="connsiteY56" fmla="*/ 719667 h 2353734"/>
              <a:gd name="connsiteX57" fmla="*/ 944033 w 3970866"/>
              <a:gd name="connsiteY57" fmla="*/ 685800 h 2353734"/>
              <a:gd name="connsiteX58" fmla="*/ 850900 w 3970866"/>
              <a:gd name="connsiteY58" fmla="*/ 685800 h 2353734"/>
              <a:gd name="connsiteX59" fmla="*/ 850900 w 3970866"/>
              <a:gd name="connsiteY59" fmla="*/ 656167 h 2353734"/>
              <a:gd name="connsiteX60" fmla="*/ 795866 w 3970866"/>
              <a:gd name="connsiteY60" fmla="*/ 656167 h 2353734"/>
              <a:gd name="connsiteX61" fmla="*/ 795866 w 3970866"/>
              <a:gd name="connsiteY61" fmla="*/ 630767 h 2353734"/>
              <a:gd name="connsiteX62" fmla="*/ 749300 w 3970866"/>
              <a:gd name="connsiteY62" fmla="*/ 630767 h 2353734"/>
              <a:gd name="connsiteX63" fmla="*/ 749300 w 3970866"/>
              <a:gd name="connsiteY63" fmla="*/ 613834 h 2353734"/>
              <a:gd name="connsiteX64" fmla="*/ 702733 w 3970866"/>
              <a:gd name="connsiteY64" fmla="*/ 613834 h 2353734"/>
              <a:gd name="connsiteX65" fmla="*/ 702733 w 3970866"/>
              <a:gd name="connsiteY65" fmla="*/ 613834 h 2353734"/>
              <a:gd name="connsiteX66" fmla="*/ 677333 w 3970866"/>
              <a:gd name="connsiteY66" fmla="*/ 588434 h 2353734"/>
              <a:gd name="connsiteX67" fmla="*/ 618066 w 3970866"/>
              <a:gd name="connsiteY67" fmla="*/ 588434 h 2353734"/>
              <a:gd name="connsiteX68" fmla="*/ 618066 w 3970866"/>
              <a:gd name="connsiteY68" fmla="*/ 529167 h 2353734"/>
              <a:gd name="connsiteX69" fmla="*/ 571500 w 3970866"/>
              <a:gd name="connsiteY69" fmla="*/ 529167 h 2353734"/>
              <a:gd name="connsiteX70" fmla="*/ 571500 w 3970866"/>
              <a:gd name="connsiteY70" fmla="*/ 508000 h 2353734"/>
              <a:gd name="connsiteX71" fmla="*/ 550333 w 3970866"/>
              <a:gd name="connsiteY71" fmla="*/ 508000 h 2353734"/>
              <a:gd name="connsiteX72" fmla="*/ 529166 w 3970866"/>
              <a:gd name="connsiteY72" fmla="*/ 486833 h 2353734"/>
              <a:gd name="connsiteX73" fmla="*/ 478366 w 3970866"/>
              <a:gd name="connsiteY73" fmla="*/ 486833 h 2353734"/>
              <a:gd name="connsiteX74" fmla="*/ 478366 w 3970866"/>
              <a:gd name="connsiteY74" fmla="*/ 486833 h 2353734"/>
              <a:gd name="connsiteX75" fmla="*/ 478366 w 3970866"/>
              <a:gd name="connsiteY75" fmla="*/ 465667 h 2353734"/>
              <a:gd name="connsiteX76" fmla="*/ 359833 w 3970866"/>
              <a:gd name="connsiteY76" fmla="*/ 465667 h 2353734"/>
              <a:gd name="connsiteX77" fmla="*/ 359833 w 3970866"/>
              <a:gd name="connsiteY77" fmla="*/ 436034 h 2353734"/>
              <a:gd name="connsiteX78" fmla="*/ 321733 w 3970866"/>
              <a:gd name="connsiteY78" fmla="*/ 436034 h 2353734"/>
              <a:gd name="connsiteX79" fmla="*/ 321733 w 3970866"/>
              <a:gd name="connsiteY79" fmla="*/ 376767 h 2353734"/>
              <a:gd name="connsiteX80" fmla="*/ 266700 w 3970866"/>
              <a:gd name="connsiteY80" fmla="*/ 376767 h 2353734"/>
              <a:gd name="connsiteX81" fmla="*/ 266700 w 3970866"/>
              <a:gd name="connsiteY81" fmla="*/ 351367 h 2353734"/>
              <a:gd name="connsiteX82" fmla="*/ 245533 w 3970866"/>
              <a:gd name="connsiteY82" fmla="*/ 351367 h 2353734"/>
              <a:gd name="connsiteX83" fmla="*/ 245533 w 3970866"/>
              <a:gd name="connsiteY83" fmla="*/ 283634 h 2353734"/>
              <a:gd name="connsiteX84" fmla="*/ 215900 w 3970866"/>
              <a:gd name="connsiteY84" fmla="*/ 283634 h 2353734"/>
              <a:gd name="connsiteX85" fmla="*/ 215900 w 3970866"/>
              <a:gd name="connsiteY85" fmla="*/ 254000 h 2353734"/>
              <a:gd name="connsiteX86" fmla="*/ 156633 w 3970866"/>
              <a:gd name="connsiteY86" fmla="*/ 254000 h 2353734"/>
              <a:gd name="connsiteX87" fmla="*/ 156633 w 3970866"/>
              <a:gd name="connsiteY87" fmla="*/ 220134 h 2353734"/>
              <a:gd name="connsiteX88" fmla="*/ 139700 w 3970866"/>
              <a:gd name="connsiteY88" fmla="*/ 220134 h 2353734"/>
              <a:gd name="connsiteX89" fmla="*/ 139700 w 3970866"/>
              <a:gd name="connsiteY89" fmla="*/ 220134 h 2353734"/>
              <a:gd name="connsiteX90" fmla="*/ 110066 w 3970866"/>
              <a:gd name="connsiteY90" fmla="*/ 190500 h 2353734"/>
              <a:gd name="connsiteX91" fmla="*/ 110066 w 3970866"/>
              <a:gd name="connsiteY91" fmla="*/ 152400 h 2353734"/>
              <a:gd name="connsiteX92" fmla="*/ 88900 w 3970866"/>
              <a:gd name="connsiteY92" fmla="*/ 152400 h 2353734"/>
              <a:gd name="connsiteX93" fmla="*/ 88900 w 3970866"/>
              <a:gd name="connsiteY93" fmla="*/ 114300 h 2353734"/>
              <a:gd name="connsiteX94" fmla="*/ 33866 w 3970866"/>
              <a:gd name="connsiteY94" fmla="*/ 114300 h 2353734"/>
              <a:gd name="connsiteX95" fmla="*/ 33866 w 3970866"/>
              <a:gd name="connsiteY95" fmla="*/ 84667 h 2353734"/>
              <a:gd name="connsiteX96" fmla="*/ 21166 w 3970866"/>
              <a:gd name="connsiteY96" fmla="*/ 71967 h 2353734"/>
              <a:gd name="connsiteX97" fmla="*/ 21166 w 3970866"/>
              <a:gd name="connsiteY97" fmla="*/ 33867 h 2353734"/>
              <a:gd name="connsiteX98" fmla="*/ 0 w 3970866"/>
              <a:gd name="connsiteY98" fmla="*/ 33867 h 2353734"/>
              <a:gd name="connsiteX99" fmla="*/ 0 w 3970866"/>
              <a:gd name="connsiteY99" fmla="*/ 0 h 2353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3970866" h="2353734">
                <a:moveTo>
                  <a:pt x="3970866" y="2353734"/>
                </a:moveTo>
                <a:lnTo>
                  <a:pt x="3970866" y="1646767"/>
                </a:lnTo>
                <a:lnTo>
                  <a:pt x="3230033" y="1646767"/>
                </a:lnTo>
                <a:lnTo>
                  <a:pt x="3230033" y="1405467"/>
                </a:lnTo>
                <a:lnTo>
                  <a:pt x="2624666" y="1405467"/>
                </a:lnTo>
                <a:lnTo>
                  <a:pt x="2624666" y="1350434"/>
                </a:lnTo>
                <a:lnTo>
                  <a:pt x="2404533" y="1350434"/>
                </a:lnTo>
                <a:lnTo>
                  <a:pt x="2404533" y="1295400"/>
                </a:lnTo>
                <a:lnTo>
                  <a:pt x="2078566" y="1295400"/>
                </a:lnTo>
                <a:lnTo>
                  <a:pt x="2078566" y="1278467"/>
                </a:lnTo>
                <a:lnTo>
                  <a:pt x="2019300" y="1278467"/>
                </a:lnTo>
                <a:lnTo>
                  <a:pt x="2019300" y="1240367"/>
                </a:lnTo>
                <a:lnTo>
                  <a:pt x="1960033" y="1240367"/>
                </a:lnTo>
                <a:lnTo>
                  <a:pt x="1960033" y="1214967"/>
                </a:lnTo>
                <a:lnTo>
                  <a:pt x="1917700" y="1214967"/>
                </a:lnTo>
                <a:lnTo>
                  <a:pt x="1917700" y="1181100"/>
                </a:lnTo>
                <a:lnTo>
                  <a:pt x="1871133" y="1181100"/>
                </a:lnTo>
                <a:lnTo>
                  <a:pt x="1871133" y="1181100"/>
                </a:lnTo>
                <a:lnTo>
                  <a:pt x="1837267" y="1147234"/>
                </a:lnTo>
                <a:lnTo>
                  <a:pt x="1837267" y="1117600"/>
                </a:lnTo>
                <a:lnTo>
                  <a:pt x="1731433" y="1117600"/>
                </a:lnTo>
                <a:lnTo>
                  <a:pt x="1731433" y="1117600"/>
                </a:lnTo>
                <a:lnTo>
                  <a:pt x="1726670" y="1089025"/>
                </a:lnTo>
                <a:lnTo>
                  <a:pt x="1695451" y="1090612"/>
                </a:lnTo>
                <a:lnTo>
                  <a:pt x="1682750" y="1069447"/>
                </a:lnTo>
                <a:lnTo>
                  <a:pt x="1655762" y="1059922"/>
                </a:lnTo>
                <a:lnTo>
                  <a:pt x="1637241" y="1042988"/>
                </a:lnTo>
                <a:lnTo>
                  <a:pt x="1595966" y="1028700"/>
                </a:lnTo>
                <a:lnTo>
                  <a:pt x="1595966" y="1028700"/>
                </a:lnTo>
                <a:lnTo>
                  <a:pt x="1473200" y="1028700"/>
                </a:lnTo>
                <a:lnTo>
                  <a:pt x="1473200" y="990600"/>
                </a:lnTo>
                <a:lnTo>
                  <a:pt x="1452033" y="990600"/>
                </a:lnTo>
                <a:lnTo>
                  <a:pt x="1452033" y="956734"/>
                </a:lnTo>
                <a:lnTo>
                  <a:pt x="1418166" y="956734"/>
                </a:lnTo>
                <a:lnTo>
                  <a:pt x="1418166" y="956734"/>
                </a:lnTo>
                <a:lnTo>
                  <a:pt x="1418166" y="956734"/>
                </a:lnTo>
                <a:lnTo>
                  <a:pt x="1435100" y="939800"/>
                </a:lnTo>
                <a:lnTo>
                  <a:pt x="1325033" y="939800"/>
                </a:lnTo>
                <a:lnTo>
                  <a:pt x="1325033" y="914400"/>
                </a:lnTo>
                <a:lnTo>
                  <a:pt x="1282700" y="914400"/>
                </a:lnTo>
                <a:lnTo>
                  <a:pt x="1248833" y="914400"/>
                </a:lnTo>
                <a:lnTo>
                  <a:pt x="1248833" y="889000"/>
                </a:lnTo>
                <a:lnTo>
                  <a:pt x="1227666" y="889000"/>
                </a:lnTo>
                <a:lnTo>
                  <a:pt x="1227666" y="855134"/>
                </a:lnTo>
                <a:lnTo>
                  <a:pt x="1210733" y="855134"/>
                </a:lnTo>
                <a:lnTo>
                  <a:pt x="1210733" y="855134"/>
                </a:lnTo>
                <a:lnTo>
                  <a:pt x="1181099" y="825500"/>
                </a:lnTo>
                <a:lnTo>
                  <a:pt x="1181099" y="825500"/>
                </a:lnTo>
                <a:lnTo>
                  <a:pt x="1150408" y="828675"/>
                </a:lnTo>
                <a:lnTo>
                  <a:pt x="1143000" y="804333"/>
                </a:lnTo>
                <a:lnTo>
                  <a:pt x="1087966" y="804333"/>
                </a:lnTo>
                <a:lnTo>
                  <a:pt x="1091141" y="778934"/>
                </a:lnTo>
                <a:lnTo>
                  <a:pt x="1004358" y="777346"/>
                </a:lnTo>
                <a:lnTo>
                  <a:pt x="994833" y="753534"/>
                </a:lnTo>
                <a:lnTo>
                  <a:pt x="960966" y="753534"/>
                </a:lnTo>
                <a:lnTo>
                  <a:pt x="960966" y="719667"/>
                </a:lnTo>
                <a:lnTo>
                  <a:pt x="944033" y="719667"/>
                </a:lnTo>
                <a:lnTo>
                  <a:pt x="944033" y="685800"/>
                </a:lnTo>
                <a:lnTo>
                  <a:pt x="850900" y="685800"/>
                </a:lnTo>
                <a:lnTo>
                  <a:pt x="850900" y="656167"/>
                </a:lnTo>
                <a:lnTo>
                  <a:pt x="795866" y="656167"/>
                </a:lnTo>
                <a:lnTo>
                  <a:pt x="795866" y="630767"/>
                </a:lnTo>
                <a:lnTo>
                  <a:pt x="749300" y="630767"/>
                </a:lnTo>
                <a:lnTo>
                  <a:pt x="749300" y="613834"/>
                </a:lnTo>
                <a:lnTo>
                  <a:pt x="702733" y="613834"/>
                </a:lnTo>
                <a:lnTo>
                  <a:pt x="702733" y="613834"/>
                </a:lnTo>
                <a:lnTo>
                  <a:pt x="677333" y="588434"/>
                </a:lnTo>
                <a:lnTo>
                  <a:pt x="618066" y="588434"/>
                </a:lnTo>
                <a:lnTo>
                  <a:pt x="618066" y="529167"/>
                </a:lnTo>
                <a:lnTo>
                  <a:pt x="571500" y="529167"/>
                </a:lnTo>
                <a:lnTo>
                  <a:pt x="571500" y="508000"/>
                </a:lnTo>
                <a:lnTo>
                  <a:pt x="550333" y="508000"/>
                </a:lnTo>
                <a:lnTo>
                  <a:pt x="529166" y="486833"/>
                </a:lnTo>
                <a:lnTo>
                  <a:pt x="478366" y="486833"/>
                </a:lnTo>
                <a:lnTo>
                  <a:pt x="478366" y="486833"/>
                </a:lnTo>
                <a:lnTo>
                  <a:pt x="478366" y="465667"/>
                </a:lnTo>
                <a:lnTo>
                  <a:pt x="359833" y="465667"/>
                </a:lnTo>
                <a:lnTo>
                  <a:pt x="359833" y="436034"/>
                </a:lnTo>
                <a:lnTo>
                  <a:pt x="321733" y="436034"/>
                </a:lnTo>
                <a:lnTo>
                  <a:pt x="321733" y="376767"/>
                </a:lnTo>
                <a:lnTo>
                  <a:pt x="266700" y="376767"/>
                </a:lnTo>
                <a:lnTo>
                  <a:pt x="266700" y="351367"/>
                </a:lnTo>
                <a:lnTo>
                  <a:pt x="245533" y="351367"/>
                </a:lnTo>
                <a:lnTo>
                  <a:pt x="245533" y="283634"/>
                </a:lnTo>
                <a:lnTo>
                  <a:pt x="215900" y="283634"/>
                </a:lnTo>
                <a:lnTo>
                  <a:pt x="215900" y="254000"/>
                </a:lnTo>
                <a:lnTo>
                  <a:pt x="156633" y="254000"/>
                </a:lnTo>
                <a:lnTo>
                  <a:pt x="156633" y="220134"/>
                </a:lnTo>
                <a:lnTo>
                  <a:pt x="139700" y="220134"/>
                </a:lnTo>
                <a:lnTo>
                  <a:pt x="139700" y="220134"/>
                </a:lnTo>
                <a:lnTo>
                  <a:pt x="110066" y="190500"/>
                </a:lnTo>
                <a:lnTo>
                  <a:pt x="110066" y="152400"/>
                </a:lnTo>
                <a:lnTo>
                  <a:pt x="88900" y="152400"/>
                </a:lnTo>
                <a:lnTo>
                  <a:pt x="88900" y="114300"/>
                </a:lnTo>
                <a:lnTo>
                  <a:pt x="33866" y="114300"/>
                </a:lnTo>
                <a:lnTo>
                  <a:pt x="33866" y="84667"/>
                </a:lnTo>
                <a:lnTo>
                  <a:pt x="21166" y="71967"/>
                </a:lnTo>
                <a:lnTo>
                  <a:pt x="21166" y="33867"/>
                </a:lnTo>
                <a:lnTo>
                  <a:pt x="0" y="33867"/>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1" name="Freeform: Shape 90">
            <a:extLst>
              <a:ext uri="{FF2B5EF4-FFF2-40B4-BE49-F238E27FC236}">
                <a16:creationId xmlns:a16="http://schemas.microsoft.com/office/drawing/2014/main" id="{E8F9864E-CD99-4071-977F-353B5F31DC64}"/>
              </a:ext>
            </a:extLst>
          </p:cNvPr>
          <p:cNvSpPr/>
          <p:nvPr/>
        </p:nvSpPr>
        <p:spPr bwMode="auto">
          <a:xfrm>
            <a:off x="7159625" y="2749022"/>
            <a:ext cx="2839508" cy="2335212"/>
          </a:xfrm>
          <a:custGeom>
            <a:avLst/>
            <a:gdLst>
              <a:gd name="connsiteX0" fmla="*/ 2823633 w 2823633"/>
              <a:gd name="connsiteY0" fmla="*/ 2336799 h 2336799"/>
              <a:gd name="connsiteX1" fmla="*/ 2823633 w 2823633"/>
              <a:gd name="connsiteY1" fmla="*/ 2070099 h 2336799"/>
              <a:gd name="connsiteX2" fmla="*/ 2434167 w 2823633"/>
              <a:gd name="connsiteY2" fmla="*/ 2070099 h 2336799"/>
              <a:gd name="connsiteX3" fmla="*/ 2434167 w 2823633"/>
              <a:gd name="connsiteY3" fmla="*/ 1926166 h 2336799"/>
              <a:gd name="connsiteX4" fmla="*/ 2294467 w 2823633"/>
              <a:gd name="connsiteY4" fmla="*/ 1926166 h 2336799"/>
              <a:gd name="connsiteX5" fmla="*/ 2294467 w 2823633"/>
              <a:gd name="connsiteY5" fmla="*/ 1820333 h 2336799"/>
              <a:gd name="connsiteX6" fmla="*/ 2197100 w 2823633"/>
              <a:gd name="connsiteY6" fmla="*/ 1820333 h 2336799"/>
              <a:gd name="connsiteX7" fmla="*/ 2197100 w 2823633"/>
              <a:gd name="connsiteY7" fmla="*/ 1744133 h 2336799"/>
              <a:gd name="connsiteX8" fmla="*/ 1981200 w 2823633"/>
              <a:gd name="connsiteY8" fmla="*/ 1744133 h 2336799"/>
              <a:gd name="connsiteX9" fmla="*/ 1981200 w 2823633"/>
              <a:gd name="connsiteY9" fmla="*/ 1676399 h 2336799"/>
              <a:gd name="connsiteX10" fmla="*/ 1833033 w 2823633"/>
              <a:gd name="connsiteY10" fmla="*/ 1676399 h 2336799"/>
              <a:gd name="connsiteX11" fmla="*/ 1833033 w 2823633"/>
              <a:gd name="connsiteY11" fmla="*/ 1638299 h 2336799"/>
              <a:gd name="connsiteX12" fmla="*/ 1714500 w 2823633"/>
              <a:gd name="connsiteY12" fmla="*/ 1638299 h 2336799"/>
              <a:gd name="connsiteX13" fmla="*/ 1714500 w 2823633"/>
              <a:gd name="connsiteY13" fmla="*/ 1604433 h 2336799"/>
              <a:gd name="connsiteX14" fmla="*/ 1701800 w 2823633"/>
              <a:gd name="connsiteY14" fmla="*/ 1604433 h 2336799"/>
              <a:gd name="connsiteX15" fmla="*/ 1701800 w 2823633"/>
              <a:gd name="connsiteY15" fmla="*/ 1566333 h 2336799"/>
              <a:gd name="connsiteX16" fmla="*/ 1634067 w 2823633"/>
              <a:gd name="connsiteY16" fmla="*/ 1566333 h 2336799"/>
              <a:gd name="connsiteX17" fmla="*/ 1634067 w 2823633"/>
              <a:gd name="connsiteY17" fmla="*/ 1523999 h 2336799"/>
              <a:gd name="connsiteX18" fmla="*/ 1608667 w 2823633"/>
              <a:gd name="connsiteY18" fmla="*/ 1523999 h 2336799"/>
              <a:gd name="connsiteX19" fmla="*/ 1608667 w 2823633"/>
              <a:gd name="connsiteY19" fmla="*/ 1490133 h 2336799"/>
              <a:gd name="connsiteX20" fmla="*/ 1557867 w 2823633"/>
              <a:gd name="connsiteY20" fmla="*/ 1490133 h 2336799"/>
              <a:gd name="connsiteX21" fmla="*/ 1557867 w 2823633"/>
              <a:gd name="connsiteY21" fmla="*/ 1452033 h 2336799"/>
              <a:gd name="connsiteX22" fmla="*/ 1477433 w 2823633"/>
              <a:gd name="connsiteY22" fmla="*/ 1452033 h 2336799"/>
              <a:gd name="connsiteX23" fmla="*/ 1477433 w 2823633"/>
              <a:gd name="connsiteY23" fmla="*/ 1413933 h 2336799"/>
              <a:gd name="connsiteX24" fmla="*/ 1413933 w 2823633"/>
              <a:gd name="connsiteY24" fmla="*/ 1413933 h 2336799"/>
              <a:gd name="connsiteX25" fmla="*/ 1413933 w 2823633"/>
              <a:gd name="connsiteY25" fmla="*/ 1375833 h 2336799"/>
              <a:gd name="connsiteX26" fmla="*/ 1278467 w 2823633"/>
              <a:gd name="connsiteY26" fmla="*/ 1375833 h 2336799"/>
              <a:gd name="connsiteX27" fmla="*/ 1278467 w 2823633"/>
              <a:gd name="connsiteY27" fmla="*/ 1346199 h 2336799"/>
              <a:gd name="connsiteX28" fmla="*/ 1270000 w 2823633"/>
              <a:gd name="connsiteY28" fmla="*/ 1346199 h 2336799"/>
              <a:gd name="connsiteX29" fmla="*/ 1270000 w 2823633"/>
              <a:gd name="connsiteY29" fmla="*/ 1282699 h 2336799"/>
              <a:gd name="connsiteX30" fmla="*/ 1100667 w 2823633"/>
              <a:gd name="connsiteY30" fmla="*/ 1282699 h 2336799"/>
              <a:gd name="connsiteX31" fmla="*/ 1100667 w 2823633"/>
              <a:gd name="connsiteY31" fmla="*/ 1240366 h 2336799"/>
              <a:gd name="connsiteX32" fmla="*/ 1083733 w 2823633"/>
              <a:gd name="connsiteY32" fmla="*/ 1240366 h 2336799"/>
              <a:gd name="connsiteX33" fmla="*/ 1083733 w 2823633"/>
              <a:gd name="connsiteY33" fmla="*/ 1214966 h 2336799"/>
              <a:gd name="connsiteX34" fmla="*/ 1041400 w 2823633"/>
              <a:gd name="connsiteY34" fmla="*/ 1214966 h 2336799"/>
              <a:gd name="connsiteX35" fmla="*/ 1041400 w 2823633"/>
              <a:gd name="connsiteY35" fmla="*/ 1134533 h 2336799"/>
              <a:gd name="connsiteX36" fmla="*/ 986367 w 2823633"/>
              <a:gd name="connsiteY36" fmla="*/ 1134533 h 2336799"/>
              <a:gd name="connsiteX37" fmla="*/ 986367 w 2823633"/>
              <a:gd name="connsiteY37" fmla="*/ 1104899 h 2336799"/>
              <a:gd name="connsiteX38" fmla="*/ 939800 w 2823633"/>
              <a:gd name="connsiteY38" fmla="*/ 1104899 h 2336799"/>
              <a:gd name="connsiteX39" fmla="*/ 939800 w 2823633"/>
              <a:gd name="connsiteY39" fmla="*/ 1054099 h 2336799"/>
              <a:gd name="connsiteX40" fmla="*/ 927100 w 2823633"/>
              <a:gd name="connsiteY40" fmla="*/ 1054099 h 2336799"/>
              <a:gd name="connsiteX41" fmla="*/ 927100 w 2823633"/>
              <a:gd name="connsiteY41" fmla="*/ 1054099 h 2336799"/>
              <a:gd name="connsiteX42" fmla="*/ 901700 w 2823633"/>
              <a:gd name="connsiteY42" fmla="*/ 1028699 h 2336799"/>
              <a:gd name="connsiteX43" fmla="*/ 901700 w 2823633"/>
              <a:gd name="connsiteY43" fmla="*/ 952499 h 2336799"/>
              <a:gd name="connsiteX44" fmla="*/ 846667 w 2823633"/>
              <a:gd name="connsiteY44" fmla="*/ 952499 h 2336799"/>
              <a:gd name="connsiteX45" fmla="*/ 846667 w 2823633"/>
              <a:gd name="connsiteY45" fmla="*/ 931333 h 2336799"/>
              <a:gd name="connsiteX46" fmla="*/ 846667 w 2823633"/>
              <a:gd name="connsiteY46" fmla="*/ 931333 h 2336799"/>
              <a:gd name="connsiteX47" fmla="*/ 825500 w 2823633"/>
              <a:gd name="connsiteY47" fmla="*/ 910166 h 2336799"/>
              <a:gd name="connsiteX48" fmla="*/ 825500 w 2823633"/>
              <a:gd name="connsiteY48" fmla="*/ 876299 h 2336799"/>
              <a:gd name="connsiteX49" fmla="*/ 762000 w 2823633"/>
              <a:gd name="connsiteY49" fmla="*/ 876299 h 2336799"/>
              <a:gd name="connsiteX50" fmla="*/ 762000 w 2823633"/>
              <a:gd name="connsiteY50" fmla="*/ 850899 h 2336799"/>
              <a:gd name="connsiteX51" fmla="*/ 745067 w 2823633"/>
              <a:gd name="connsiteY51" fmla="*/ 850899 h 2336799"/>
              <a:gd name="connsiteX52" fmla="*/ 745067 w 2823633"/>
              <a:gd name="connsiteY52" fmla="*/ 804333 h 2336799"/>
              <a:gd name="connsiteX53" fmla="*/ 719667 w 2823633"/>
              <a:gd name="connsiteY53" fmla="*/ 804333 h 2336799"/>
              <a:gd name="connsiteX54" fmla="*/ 719667 w 2823633"/>
              <a:gd name="connsiteY54" fmla="*/ 778933 h 2336799"/>
              <a:gd name="connsiteX55" fmla="*/ 690033 w 2823633"/>
              <a:gd name="connsiteY55" fmla="*/ 778933 h 2336799"/>
              <a:gd name="connsiteX56" fmla="*/ 690033 w 2823633"/>
              <a:gd name="connsiteY56" fmla="*/ 745066 h 2336799"/>
              <a:gd name="connsiteX57" fmla="*/ 613833 w 2823633"/>
              <a:gd name="connsiteY57" fmla="*/ 745066 h 2336799"/>
              <a:gd name="connsiteX58" fmla="*/ 613833 w 2823633"/>
              <a:gd name="connsiteY58" fmla="*/ 711199 h 2336799"/>
              <a:gd name="connsiteX59" fmla="*/ 588433 w 2823633"/>
              <a:gd name="connsiteY59" fmla="*/ 711199 h 2336799"/>
              <a:gd name="connsiteX60" fmla="*/ 588433 w 2823633"/>
              <a:gd name="connsiteY60" fmla="*/ 673099 h 2336799"/>
              <a:gd name="connsiteX61" fmla="*/ 571500 w 2823633"/>
              <a:gd name="connsiteY61" fmla="*/ 673099 h 2336799"/>
              <a:gd name="connsiteX62" fmla="*/ 571500 w 2823633"/>
              <a:gd name="connsiteY62" fmla="*/ 634999 h 2336799"/>
              <a:gd name="connsiteX63" fmla="*/ 520700 w 2823633"/>
              <a:gd name="connsiteY63" fmla="*/ 634999 h 2336799"/>
              <a:gd name="connsiteX64" fmla="*/ 520700 w 2823633"/>
              <a:gd name="connsiteY64" fmla="*/ 605366 h 2336799"/>
              <a:gd name="connsiteX65" fmla="*/ 444500 w 2823633"/>
              <a:gd name="connsiteY65" fmla="*/ 605366 h 2336799"/>
              <a:gd name="connsiteX66" fmla="*/ 444500 w 2823633"/>
              <a:gd name="connsiteY66" fmla="*/ 567266 h 2336799"/>
              <a:gd name="connsiteX67" fmla="*/ 402167 w 2823633"/>
              <a:gd name="connsiteY67" fmla="*/ 567266 h 2336799"/>
              <a:gd name="connsiteX68" fmla="*/ 402167 w 2823633"/>
              <a:gd name="connsiteY68" fmla="*/ 520699 h 2336799"/>
              <a:gd name="connsiteX69" fmla="*/ 376767 w 2823633"/>
              <a:gd name="connsiteY69" fmla="*/ 520699 h 2336799"/>
              <a:gd name="connsiteX70" fmla="*/ 376767 w 2823633"/>
              <a:gd name="connsiteY70" fmla="*/ 465666 h 2336799"/>
              <a:gd name="connsiteX71" fmla="*/ 211667 w 2823633"/>
              <a:gd name="connsiteY71" fmla="*/ 465666 h 2336799"/>
              <a:gd name="connsiteX72" fmla="*/ 211667 w 2823633"/>
              <a:gd name="connsiteY72" fmla="*/ 364066 h 2336799"/>
              <a:gd name="connsiteX73" fmla="*/ 203200 w 2823633"/>
              <a:gd name="connsiteY73" fmla="*/ 364066 h 2336799"/>
              <a:gd name="connsiteX74" fmla="*/ 203200 w 2823633"/>
              <a:gd name="connsiteY74" fmla="*/ 309033 h 2336799"/>
              <a:gd name="connsiteX75" fmla="*/ 190500 w 2823633"/>
              <a:gd name="connsiteY75" fmla="*/ 309033 h 2336799"/>
              <a:gd name="connsiteX76" fmla="*/ 190500 w 2823633"/>
              <a:gd name="connsiteY76" fmla="*/ 270933 h 2336799"/>
              <a:gd name="connsiteX77" fmla="*/ 190500 w 2823633"/>
              <a:gd name="connsiteY77" fmla="*/ 270933 h 2336799"/>
              <a:gd name="connsiteX78" fmla="*/ 152400 w 2823633"/>
              <a:gd name="connsiteY78" fmla="*/ 270933 h 2336799"/>
              <a:gd name="connsiteX79" fmla="*/ 152400 w 2823633"/>
              <a:gd name="connsiteY79" fmla="*/ 224366 h 2336799"/>
              <a:gd name="connsiteX80" fmla="*/ 135467 w 2823633"/>
              <a:gd name="connsiteY80" fmla="*/ 224366 h 2336799"/>
              <a:gd name="connsiteX81" fmla="*/ 135467 w 2823633"/>
              <a:gd name="connsiteY81" fmla="*/ 160866 h 2336799"/>
              <a:gd name="connsiteX82" fmla="*/ 135467 w 2823633"/>
              <a:gd name="connsiteY82" fmla="*/ 131233 h 2336799"/>
              <a:gd name="connsiteX83" fmla="*/ 118533 w 2823633"/>
              <a:gd name="connsiteY83" fmla="*/ 114299 h 2336799"/>
              <a:gd name="connsiteX84" fmla="*/ 118533 w 2823633"/>
              <a:gd name="connsiteY84" fmla="*/ 63499 h 2336799"/>
              <a:gd name="connsiteX85" fmla="*/ 4233 w 2823633"/>
              <a:gd name="connsiteY85" fmla="*/ 63499 h 2336799"/>
              <a:gd name="connsiteX86" fmla="*/ 4233 w 2823633"/>
              <a:gd name="connsiteY86" fmla="*/ 4233 h 2336799"/>
              <a:gd name="connsiteX87" fmla="*/ 0 w 2823633"/>
              <a:gd name="connsiteY87" fmla="*/ 0 h 2336799"/>
              <a:gd name="connsiteX0" fmla="*/ 2823633 w 2823633"/>
              <a:gd name="connsiteY0" fmla="*/ 2336799 h 2336799"/>
              <a:gd name="connsiteX1" fmla="*/ 2823633 w 2823633"/>
              <a:gd name="connsiteY1" fmla="*/ 2070099 h 2336799"/>
              <a:gd name="connsiteX2" fmla="*/ 2434167 w 2823633"/>
              <a:gd name="connsiteY2" fmla="*/ 2070099 h 2336799"/>
              <a:gd name="connsiteX3" fmla="*/ 2434167 w 2823633"/>
              <a:gd name="connsiteY3" fmla="*/ 1926166 h 2336799"/>
              <a:gd name="connsiteX4" fmla="*/ 2294467 w 2823633"/>
              <a:gd name="connsiteY4" fmla="*/ 1926166 h 2336799"/>
              <a:gd name="connsiteX5" fmla="*/ 2294467 w 2823633"/>
              <a:gd name="connsiteY5" fmla="*/ 1820333 h 2336799"/>
              <a:gd name="connsiteX6" fmla="*/ 2197100 w 2823633"/>
              <a:gd name="connsiteY6" fmla="*/ 1820333 h 2336799"/>
              <a:gd name="connsiteX7" fmla="*/ 2197100 w 2823633"/>
              <a:gd name="connsiteY7" fmla="*/ 1744133 h 2336799"/>
              <a:gd name="connsiteX8" fmla="*/ 1981200 w 2823633"/>
              <a:gd name="connsiteY8" fmla="*/ 1744133 h 2336799"/>
              <a:gd name="connsiteX9" fmla="*/ 1981200 w 2823633"/>
              <a:gd name="connsiteY9" fmla="*/ 1676399 h 2336799"/>
              <a:gd name="connsiteX10" fmla="*/ 1833033 w 2823633"/>
              <a:gd name="connsiteY10" fmla="*/ 1676399 h 2336799"/>
              <a:gd name="connsiteX11" fmla="*/ 1833033 w 2823633"/>
              <a:gd name="connsiteY11" fmla="*/ 1638299 h 2336799"/>
              <a:gd name="connsiteX12" fmla="*/ 1714500 w 2823633"/>
              <a:gd name="connsiteY12" fmla="*/ 1638299 h 2336799"/>
              <a:gd name="connsiteX13" fmla="*/ 1714500 w 2823633"/>
              <a:gd name="connsiteY13" fmla="*/ 1604433 h 2336799"/>
              <a:gd name="connsiteX14" fmla="*/ 1701800 w 2823633"/>
              <a:gd name="connsiteY14" fmla="*/ 1604433 h 2336799"/>
              <a:gd name="connsiteX15" fmla="*/ 1701800 w 2823633"/>
              <a:gd name="connsiteY15" fmla="*/ 1566333 h 2336799"/>
              <a:gd name="connsiteX16" fmla="*/ 1634067 w 2823633"/>
              <a:gd name="connsiteY16" fmla="*/ 1566333 h 2336799"/>
              <a:gd name="connsiteX17" fmla="*/ 1634067 w 2823633"/>
              <a:gd name="connsiteY17" fmla="*/ 1523999 h 2336799"/>
              <a:gd name="connsiteX18" fmla="*/ 1608667 w 2823633"/>
              <a:gd name="connsiteY18" fmla="*/ 1523999 h 2336799"/>
              <a:gd name="connsiteX19" fmla="*/ 1608667 w 2823633"/>
              <a:gd name="connsiteY19" fmla="*/ 1490133 h 2336799"/>
              <a:gd name="connsiteX20" fmla="*/ 1557867 w 2823633"/>
              <a:gd name="connsiteY20" fmla="*/ 1490133 h 2336799"/>
              <a:gd name="connsiteX21" fmla="*/ 1557867 w 2823633"/>
              <a:gd name="connsiteY21" fmla="*/ 1452033 h 2336799"/>
              <a:gd name="connsiteX22" fmla="*/ 1477433 w 2823633"/>
              <a:gd name="connsiteY22" fmla="*/ 1452033 h 2336799"/>
              <a:gd name="connsiteX23" fmla="*/ 1477433 w 2823633"/>
              <a:gd name="connsiteY23" fmla="*/ 1413933 h 2336799"/>
              <a:gd name="connsiteX24" fmla="*/ 1413933 w 2823633"/>
              <a:gd name="connsiteY24" fmla="*/ 1413933 h 2336799"/>
              <a:gd name="connsiteX25" fmla="*/ 1413933 w 2823633"/>
              <a:gd name="connsiteY25" fmla="*/ 1375833 h 2336799"/>
              <a:gd name="connsiteX26" fmla="*/ 1278467 w 2823633"/>
              <a:gd name="connsiteY26" fmla="*/ 1375833 h 2336799"/>
              <a:gd name="connsiteX27" fmla="*/ 1278467 w 2823633"/>
              <a:gd name="connsiteY27" fmla="*/ 1346199 h 2336799"/>
              <a:gd name="connsiteX28" fmla="*/ 1270000 w 2823633"/>
              <a:gd name="connsiteY28" fmla="*/ 1346199 h 2336799"/>
              <a:gd name="connsiteX29" fmla="*/ 1270000 w 2823633"/>
              <a:gd name="connsiteY29" fmla="*/ 1282699 h 2336799"/>
              <a:gd name="connsiteX30" fmla="*/ 1100667 w 2823633"/>
              <a:gd name="connsiteY30" fmla="*/ 1282699 h 2336799"/>
              <a:gd name="connsiteX31" fmla="*/ 1100667 w 2823633"/>
              <a:gd name="connsiteY31" fmla="*/ 1240366 h 2336799"/>
              <a:gd name="connsiteX32" fmla="*/ 1083733 w 2823633"/>
              <a:gd name="connsiteY32" fmla="*/ 1240366 h 2336799"/>
              <a:gd name="connsiteX33" fmla="*/ 1083733 w 2823633"/>
              <a:gd name="connsiteY33" fmla="*/ 1214966 h 2336799"/>
              <a:gd name="connsiteX34" fmla="*/ 1041400 w 2823633"/>
              <a:gd name="connsiteY34" fmla="*/ 1214966 h 2336799"/>
              <a:gd name="connsiteX35" fmla="*/ 1041400 w 2823633"/>
              <a:gd name="connsiteY35" fmla="*/ 1134533 h 2336799"/>
              <a:gd name="connsiteX36" fmla="*/ 986367 w 2823633"/>
              <a:gd name="connsiteY36" fmla="*/ 1134533 h 2336799"/>
              <a:gd name="connsiteX37" fmla="*/ 986367 w 2823633"/>
              <a:gd name="connsiteY37" fmla="*/ 1104899 h 2336799"/>
              <a:gd name="connsiteX38" fmla="*/ 939800 w 2823633"/>
              <a:gd name="connsiteY38" fmla="*/ 1104899 h 2336799"/>
              <a:gd name="connsiteX39" fmla="*/ 939800 w 2823633"/>
              <a:gd name="connsiteY39" fmla="*/ 1054099 h 2336799"/>
              <a:gd name="connsiteX40" fmla="*/ 927100 w 2823633"/>
              <a:gd name="connsiteY40" fmla="*/ 1054099 h 2336799"/>
              <a:gd name="connsiteX41" fmla="*/ 927100 w 2823633"/>
              <a:gd name="connsiteY41" fmla="*/ 1054099 h 2336799"/>
              <a:gd name="connsiteX42" fmla="*/ 901700 w 2823633"/>
              <a:gd name="connsiteY42" fmla="*/ 1028699 h 2336799"/>
              <a:gd name="connsiteX43" fmla="*/ 901700 w 2823633"/>
              <a:gd name="connsiteY43" fmla="*/ 952499 h 2336799"/>
              <a:gd name="connsiteX44" fmla="*/ 846667 w 2823633"/>
              <a:gd name="connsiteY44" fmla="*/ 952499 h 2336799"/>
              <a:gd name="connsiteX45" fmla="*/ 846667 w 2823633"/>
              <a:gd name="connsiteY45" fmla="*/ 931333 h 2336799"/>
              <a:gd name="connsiteX46" fmla="*/ 846667 w 2823633"/>
              <a:gd name="connsiteY46" fmla="*/ 931333 h 2336799"/>
              <a:gd name="connsiteX47" fmla="*/ 825500 w 2823633"/>
              <a:gd name="connsiteY47" fmla="*/ 910166 h 2336799"/>
              <a:gd name="connsiteX48" fmla="*/ 825500 w 2823633"/>
              <a:gd name="connsiteY48" fmla="*/ 876299 h 2336799"/>
              <a:gd name="connsiteX49" fmla="*/ 762000 w 2823633"/>
              <a:gd name="connsiteY49" fmla="*/ 876299 h 2336799"/>
              <a:gd name="connsiteX50" fmla="*/ 762000 w 2823633"/>
              <a:gd name="connsiteY50" fmla="*/ 850899 h 2336799"/>
              <a:gd name="connsiteX51" fmla="*/ 745067 w 2823633"/>
              <a:gd name="connsiteY51" fmla="*/ 850899 h 2336799"/>
              <a:gd name="connsiteX52" fmla="*/ 745067 w 2823633"/>
              <a:gd name="connsiteY52" fmla="*/ 804333 h 2336799"/>
              <a:gd name="connsiteX53" fmla="*/ 719667 w 2823633"/>
              <a:gd name="connsiteY53" fmla="*/ 804333 h 2336799"/>
              <a:gd name="connsiteX54" fmla="*/ 719667 w 2823633"/>
              <a:gd name="connsiteY54" fmla="*/ 778933 h 2336799"/>
              <a:gd name="connsiteX55" fmla="*/ 690033 w 2823633"/>
              <a:gd name="connsiteY55" fmla="*/ 778933 h 2336799"/>
              <a:gd name="connsiteX56" fmla="*/ 690033 w 2823633"/>
              <a:gd name="connsiteY56" fmla="*/ 745066 h 2336799"/>
              <a:gd name="connsiteX57" fmla="*/ 613833 w 2823633"/>
              <a:gd name="connsiteY57" fmla="*/ 745066 h 2336799"/>
              <a:gd name="connsiteX58" fmla="*/ 613833 w 2823633"/>
              <a:gd name="connsiteY58" fmla="*/ 711199 h 2336799"/>
              <a:gd name="connsiteX59" fmla="*/ 588433 w 2823633"/>
              <a:gd name="connsiteY59" fmla="*/ 711199 h 2336799"/>
              <a:gd name="connsiteX60" fmla="*/ 588433 w 2823633"/>
              <a:gd name="connsiteY60" fmla="*/ 673099 h 2336799"/>
              <a:gd name="connsiteX61" fmla="*/ 571500 w 2823633"/>
              <a:gd name="connsiteY61" fmla="*/ 673099 h 2336799"/>
              <a:gd name="connsiteX62" fmla="*/ 571500 w 2823633"/>
              <a:gd name="connsiteY62" fmla="*/ 634999 h 2336799"/>
              <a:gd name="connsiteX63" fmla="*/ 520700 w 2823633"/>
              <a:gd name="connsiteY63" fmla="*/ 634999 h 2336799"/>
              <a:gd name="connsiteX64" fmla="*/ 520700 w 2823633"/>
              <a:gd name="connsiteY64" fmla="*/ 605366 h 2336799"/>
              <a:gd name="connsiteX65" fmla="*/ 444500 w 2823633"/>
              <a:gd name="connsiteY65" fmla="*/ 605366 h 2336799"/>
              <a:gd name="connsiteX66" fmla="*/ 444500 w 2823633"/>
              <a:gd name="connsiteY66" fmla="*/ 567266 h 2336799"/>
              <a:gd name="connsiteX67" fmla="*/ 402167 w 2823633"/>
              <a:gd name="connsiteY67" fmla="*/ 567266 h 2336799"/>
              <a:gd name="connsiteX68" fmla="*/ 402167 w 2823633"/>
              <a:gd name="connsiteY68" fmla="*/ 520699 h 2336799"/>
              <a:gd name="connsiteX69" fmla="*/ 376767 w 2823633"/>
              <a:gd name="connsiteY69" fmla="*/ 520699 h 2336799"/>
              <a:gd name="connsiteX70" fmla="*/ 376767 w 2823633"/>
              <a:gd name="connsiteY70" fmla="*/ 465666 h 2336799"/>
              <a:gd name="connsiteX71" fmla="*/ 211667 w 2823633"/>
              <a:gd name="connsiteY71" fmla="*/ 456141 h 2336799"/>
              <a:gd name="connsiteX72" fmla="*/ 211667 w 2823633"/>
              <a:gd name="connsiteY72" fmla="*/ 364066 h 2336799"/>
              <a:gd name="connsiteX73" fmla="*/ 203200 w 2823633"/>
              <a:gd name="connsiteY73" fmla="*/ 364066 h 2336799"/>
              <a:gd name="connsiteX74" fmla="*/ 203200 w 2823633"/>
              <a:gd name="connsiteY74" fmla="*/ 309033 h 2336799"/>
              <a:gd name="connsiteX75" fmla="*/ 190500 w 2823633"/>
              <a:gd name="connsiteY75" fmla="*/ 309033 h 2336799"/>
              <a:gd name="connsiteX76" fmla="*/ 190500 w 2823633"/>
              <a:gd name="connsiteY76" fmla="*/ 270933 h 2336799"/>
              <a:gd name="connsiteX77" fmla="*/ 190500 w 2823633"/>
              <a:gd name="connsiteY77" fmla="*/ 270933 h 2336799"/>
              <a:gd name="connsiteX78" fmla="*/ 152400 w 2823633"/>
              <a:gd name="connsiteY78" fmla="*/ 270933 h 2336799"/>
              <a:gd name="connsiteX79" fmla="*/ 152400 w 2823633"/>
              <a:gd name="connsiteY79" fmla="*/ 224366 h 2336799"/>
              <a:gd name="connsiteX80" fmla="*/ 135467 w 2823633"/>
              <a:gd name="connsiteY80" fmla="*/ 224366 h 2336799"/>
              <a:gd name="connsiteX81" fmla="*/ 135467 w 2823633"/>
              <a:gd name="connsiteY81" fmla="*/ 160866 h 2336799"/>
              <a:gd name="connsiteX82" fmla="*/ 135467 w 2823633"/>
              <a:gd name="connsiteY82" fmla="*/ 131233 h 2336799"/>
              <a:gd name="connsiteX83" fmla="*/ 118533 w 2823633"/>
              <a:gd name="connsiteY83" fmla="*/ 114299 h 2336799"/>
              <a:gd name="connsiteX84" fmla="*/ 118533 w 2823633"/>
              <a:gd name="connsiteY84" fmla="*/ 63499 h 2336799"/>
              <a:gd name="connsiteX85" fmla="*/ 4233 w 2823633"/>
              <a:gd name="connsiteY85" fmla="*/ 63499 h 2336799"/>
              <a:gd name="connsiteX86" fmla="*/ 4233 w 2823633"/>
              <a:gd name="connsiteY86" fmla="*/ 4233 h 2336799"/>
              <a:gd name="connsiteX87" fmla="*/ 0 w 2823633"/>
              <a:gd name="connsiteY87" fmla="*/ 0 h 2336799"/>
              <a:gd name="connsiteX0" fmla="*/ 2823633 w 2823633"/>
              <a:gd name="connsiteY0" fmla="*/ 2336799 h 2336799"/>
              <a:gd name="connsiteX1" fmla="*/ 2823633 w 2823633"/>
              <a:gd name="connsiteY1" fmla="*/ 2070099 h 2336799"/>
              <a:gd name="connsiteX2" fmla="*/ 2434167 w 2823633"/>
              <a:gd name="connsiteY2" fmla="*/ 2070099 h 2336799"/>
              <a:gd name="connsiteX3" fmla="*/ 2434167 w 2823633"/>
              <a:gd name="connsiteY3" fmla="*/ 1926166 h 2336799"/>
              <a:gd name="connsiteX4" fmla="*/ 2294467 w 2823633"/>
              <a:gd name="connsiteY4" fmla="*/ 1926166 h 2336799"/>
              <a:gd name="connsiteX5" fmla="*/ 2294467 w 2823633"/>
              <a:gd name="connsiteY5" fmla="*/ 1820333 h 2336799"/>
              <a:gd name="connsiteX6" fmla="*/ 2197100 w 2823633"/>
              <a:gd name="connsiteY6" fmla="*/ 1820333 h 2336799"/>
              <a:gd name="connsiteX7" fmla="*/ 2197100 w 2823633"/>
              <a:gd name="connsiteY7" fmla="*/ 1744133 h 2336799"/>
              <a:gd name="connsiteX8" fmla="*/ 1981200 w 2823633"/>
              <a:gd name="connsiteY8" fmla="*/ 1744133 h 2336799"/>
              <a:gd name="connsiteX9" fmla="*/ 1981200 w 2823633"/>
              <a:gd name="connsiteY9" fmla="*/ 1676399 h 2336799"/>
              <a:gd name="connsiteX10" fmla="*/ 1833033 w 2823633"/>
              <a:gd name="connsiteY10" fmla="*/ 1676399 h 2336799"/>
              <a:gd name="connsiteX11" fmla="*/ 1833033 w 2823633"/>
              <a:gd name="connsiteY11" fmla="*/ 1638299 h 2336799"/>
              <a:gd name="connsiteX12" fmla="*/ 1714500 w 2823633"/>
              <a:gd name="connsiteY12" fmla="*/ 1638299 h 2336799"/>
              <a:gd name="connsiteX13" fmla="*/ 1714500 w 2823633"/>
              <a:gd name="connsiteY13" fmla="*/ 1604433 h 2336799"/>
              <a:gd name="connsiteX14" fmla="*/ 1701800 w 2823633"/>
              <a:gd name="connsiteY14" fmla="*/ 1604433 h 2336799"/>
              <a:gd name="connsiteX15" fmla="*/ 1701800 w 2823633"/>
              <a:gd name="connsiteY15" fmla="*/ 1566333 h 2336799"/>
              <a:gd name="connsiteX16" fmla="*/ 1634067 w 2823633"/>
              <a:gd name="connsiteY16" fmla="*/ 1566333 h 2336799"/>
              <a:gd name="connsiteX17" fmla="*/ 1634067 w 2823633"/>
              <a:gd name="connsiteY17" fmla="*/ 1523999 h 2336799"/>
              <a:gd name="connsiteX18" fmla="*/ 1608667 w 2823633"/>
              <a:gd name="connsiteY18" fmla="*/ 1523999 h 2336799"/>
              <a:gd name="connsiteX19" fmla="*/ 1608667 w 2823633"/>
              <a:gd name="connsiteY19" fmla="*/ 1490133 h 2336799"/>
              <a:gd name="connsiteX20" fmla="*/ 1557867 w 2823633"/>
              <a:gd name="connsiteY20" fmla="*/ 1490133 h 2336799"/>
              <a:gd name="connsiteX21" fmla="*/ 1557867 w 2823633"/>
              <a:gd name="connsiteY21" fmla="*/ 1452033 h 2336799"/>
              <a:gd name="connsiteX22" fmla="*/ 1477433 w 2823633"/>
              <a:gd name="connsiteY22" fmla="*/ 1452033 h 2336799"/>
              <a:gd name="connsiteX23" fmla="*/ 1477433 w 2823633"/>
              <a:gd name="connsiteY23" fmla="*/ 1413933 h 2336799"/>
              <a:gd name="connsiteX24" fmla="*/ 1413933 w 2823633"/>
              <a:gd name="connsiteY24" fmla="*/ 1413933 h 2336799"/>
              <a:gd name="connsiteX25" fmla="*/ 1413933 w 2823633"/>
              <a:gd name="connsiteY25" fmla="*/ 1375833 h 2336799"/>
              <a:gd name="connsiteX26" fmla="*/ 1278467 w 2823633"/>
              <a:gd name="connsiteY26" fmla="*/ 1375833 h 2336799"/>
              <a:gd name="connsiteX27" fmla="*/ 1278467 w 2823633"/>
              <a:gd name="connsiteY27" fmla="*/ 1346199 h 2336799"/>
              <a:gd name="connsiteX28" fmla="*/ 1270000 w 2823633"/>
              <a:gd name="connsiteY28" fmla="*/ 1346199 h 2336799"/>
              <a:gd name="connsiteX29" fmla="*/ 1270000 w 2823633"/>
              <a:gd name="connsiteY29" fmla="*/ 1282699 h 2336799"/>
              <a:gd name="connsiteX30" fmla="*/ 1100667 w 2823633"/>
              <a:gd name="connsiteY30" fmla="*/ 1282699 h 2336799"/>
              <a:gd name="connsiteX31" fmla="*/ 1100667 w 2823633"/>
              <a:gd name="connsiteY31" fmla="*/ 1240366 h 2336799"/>
              <a:gd name="connsiteX32" fmla="*/ 1083733 w 2823633"/>
              <a:gd name="connsiteY32" fmla="*/ 1240366 h 2336799"/>
              <a:gd name="connsiteX33" fmla="*/ 1083733 w 2823633"/>
              <a:gd name="connsiteY33" fmla="*/ 1214966 h 2336799"/>
              <a:gd name="connsiteX34" fmla="*/ 1041400 w 2823633"/>
              <a:gd name="connsiteY34" fmla="*/ 1214966 h 2336799"/>
              <a:gd name="connsiteX35" fmla="*/ 1041400 w 2823633"/>
              <a:gd name="connsiteY35" fmla="*/ 1134533 h 2336799"/>
              <a:gd name="connsiteX36" fmla="*/ 986367 w 2823633"/>
              <a:gd name="connsiteY36" fmla="*/ 1134533 h 2336799"/>
              <a:gd name="connsiteX37" fmla="*/ 986367 w 2823633"/>
              <a:gd name="connsiteY37" fmla="*/ 1104899 h 2336799"/>
              <a:gd name="connsiteX38" fmla="*/ 939800 w 2823633"/>
              <a:gd name="connsiteY38" fmla="*/ 1104899 h 2336799"/>
              <a:gd name="connsiteX39" fmla="*/ 939800 w 2823633"/>
              <a:gd name="connsiteY39" fmla="*/ 1054099 h 2336799"/>
              <a:gd name="connsiteX40" fmla="*/ 927100 w 2823633"/>
              <a:gd name="connsiteY40" fmla="*/ 1054099 h 2336799"/>
              <a:gd name="connsiteX41" fmla="*/ 927100 w 2823633"/>
              <a:gd name="connsiteY41" fmla="*/ 1054099 h 2336799"/>
              <a:gd name="connsiteX42" fmla="*/ 901700 w 2823633"/>
              <a:gd name="connsiteY42" fmla="*/ 1028699 h 2336799"/>
              <a:gd name="connsiteX43" fmla="*/ 901700 w 2823633"/>
              <a:gd name="connsiteY43" fmla="*/ 952499 h 2336799"/>
              <a:gd name="connsiteX44" fmla="*/ 846667 w 2823633"/>
              <a:gd name="connsiteY44" fmla="*/ 952499 h 2336799"/>
              <a:gd name="connsiteX45" fmla="*/ 846667 w 2823633"/>
              <a:gd name="connsiteY45" fmla="*/ 931333 h 2336799"/>
              <a:gd name="connsiteX46" fmla="*/ 846667 w 2823633"/>
              <a:gd name="connsiteY46" fmla="*/ 931333 h 2336799"/>
              <a:gd name="connsiteX47" fmla="*/ 825500 w 2823633"/>
              <a:gd name="connsiteY47" fmla="*/ 910166 h 2336799"/>
              <a:gd name="connsiteX48" fmla="*/ 825500 w 2823633"/>
              <a:gd name="connsiteY48" fmla="*/ 876299 h 2336799"/>
              <a:gd name="connsiteX49" fmla="*/ 762000 w 2823633"/>
              <a:gd name="connsiteY49" fmla="*/ 876299 h 2336799"/>
              <a:gd name="connsiteX50" fmla="*/ 762000 w 2823633"/>
              <a:gd name="connsiteY50" fmla="*/ 850899 h 2336799"/>
              <a:gd name="connsiteX51" fmla="*/ 745067 w 2823633"/>
              <a:gd name="connsiteY51" fmla="*/ 850899 h 2336799"/>
              <a:gd name="connsiteX52" fmla="*/ 745067 w 2823633"/>
              <a:gd name="connsiteY52" fmla="*/ 804333 h 2336799"/>
              <a:gd name="connsiteX53" fmla="*/ 719667 w 2823633"/>
              <a:gd name="connsiteY53" fmla="*/ 804333 h 2336799"/>
              <a:gd name="connsiteX54" fmla="*/ 719667 w 2823633"/>
              <a:gd name="connsiteY54" fmla="*/ 778933 h 2336799"/>
              <a:gd name="connsiteX55" fmla="*/ 690033 w 2823633"/>
              <a:gd name="connsiteY55" fmla="*/ 778933 h 2336799"/>
              <a:gd name="connsiteX56" fmla="*/ 690033 w 2823633"/>
              <a:gd name="connsiteY56" fmla="*/ 745066 h 2336799"/>
              <a:gd name="connsiteX57" fmla="*/ 613833 w 2823633"/>
              <a:gd name="connsiteY57" fmla="*/ 745066 h 2336799"/>
              <a:gd name="connsiteX58" fmla="*/ 613833 w 2823633"/>
              <a:gd name="connsiteY58" fmla="*/ 711199 h 2336799"/>
              <a:gd name="connsiteX59" fmla="*/ 588433 w 2823633"/>
              <a:gd name="connsiteY59" fmla="*/ 711199 h 2336799"/>
              <a:gd name="connsiteX60" fmla="*/ 588433 w 2823633"/>
              <a:gd name="connsiteY60" fmla="*/ 673099 h 2336799"/>
              <a:gd name="connsiteX61" fmla="*/ 571500 w 2823633"/>
              <a:gd name="connsiteY61" fmla="*/ 673099 h 2336799"/>
              <a:gd name="connsiteX62" fmla="*/ 571500 w 2823633"/>
              <a:gd name="connsiteY62" fmla="*/ 634999 h 2336799"/>
              <a:gd name="connsiteX63" fmla="*/ 520700 w 2823633"/>
              <a:gd name="connsiteY63" fmla="*/ 634999 h 2336799"/>
              <a:gd name="connsiteX64" fmla="*/ 520700 w 2823633"/>
              <a:gd name="connsiteY64" fmla="*/ 605366 h 2336799"/>
              <a:gd name="connsiteX65" fmla="*/ 444500 w 2823633"/>
              <a:gd name="connsiteY65" fmla="*/ 605366 h 2336799"/>
              <a:gd name="connsiteX66" fmla="*/ 444500 w 2823633"/>
              <a:gd name="connsiteY66" fmla="*/ 567266 h 2336799"/>
              <a:gd name="connsiteX67" fmla="*/ 402167 w 2823633"/>
              <a:gd name="connsiteY67" fmla="*/ 567266 h 2336799"/>
              <a:gd name="connsiteX68" fmla="*/ 402167 w 2823633"/>
              <a:gd name="connsiteY68" fmla="*/ 520699 h 2336799"/>
              <a:gd name="connsiteX69" fmla="*/ 376767 w 2823633"/>
              <a:gd name="connsiteY69" fmla="*/ 520699 h 2336799"/>
              <a:gd name="connsiteX70" fmla="*/ 373592 w 2823633"/>
              <a:gd name="connsiteY70" fmla="*/ 452966 h 2336799"/>
              <a:gd name="connsiteX71" fmla="*/ 211667 w 2823633"/>
              <a:gd name="connsiteY71" fmla="*/ 456141 h 2336799"/>
              <a:gd name="connsiteX72" fmla="*/ 211667 w 2823633"/>
              <a:gd name="connsiteY72" fmla="*/ 364066 h 2336799"/>
              <a:gd name="connsiteX73" fmla="*/ 203200 w 2823633"/>
              <a:gd name="connsiteY73" fmla="*/ 364066 h 2336799"/>
              <a:gd name="connsiteX74" fmla="*/ 203200 w 2823633"/>
              <a:gd name="connsiteY74" fmla="*/ 309033 h 2336799"/>
              <a:gd name="connsiteX75" fmla="*/ 190500 w 2823633"/>
              <a:gd name="connsiteY75" fmla="*/ 309033 h 2336799"/>
              <a:gd name="connsiteX76" fmla="*/ 190500 w 2823633"/>
              <a:gd name="connsiteY76" fmla="*/ 270933 h 2336799"/>
              <a:gd name="connsiteX77" fmla="*/ 190500 w 2823633"/>
              <a:gd name="connsiteY77" fmla="*/ 270933 h 2336799"/>
              <a:gd name="connsiteX78" fmla="*/ 152400 w 2823633"/>
              <a:gd name="connsiteY78" fmla="*/ 270933 h 2336799"/>
              <a:gd name="connsiteX79" fmla="*/ 152400 w 2823633"/>
              <a:gd name="connsiteY79" fmla="*/ 224366 h 2336799"/>
              <a:gd name="connsiteX80" fmla="*/ 135467 w 2823633"/>
              <a:gd name="connsiteY80" fmla="*/ 224366 h 2336799"/>
              <a:gd name="connsiteX81" fmla="*/ 135467 w 2823633"/>
              <a:gd name="connsiteY81" fmla="*/ 160866 h 2336799"/>
              <a:gd name="connsiteX82" fmla="*/ 135467 w 2823633"/>
              <a:gd name="connsiteY82" fmla="*/ 131233 h 2336799"/>
              <a:gd name="connsiteX83" fmla="*/ 118533 w 2823633"/>
              <a:gd name="connsiteY83" fmla="*/ 114299 h 2336799"/>
              <a:gd name="connsiteX84" fmla="*/ 118533 w 2823633"/>
              <a:gd name="connsiteY84" fmla="*/ 63499 h 2336799"/>
              <a:gd name="connsiteX85" fmla="*/ 4233 w 2823633"/>
              <a:gd name="connsiteY85" fmla="*/ 63499 h 2336799"/>
              <a:gd name="connsiteX86" fmla="*/ 4233 w 2823633"/>
              <a:gd name="connsiteY86" fmla="*/ 4233 h 2336799"/>
              <a:gd name="connsiteX87" fmla="*/ 0 w 2823633"/>
              <a:gd name="connsiteY87" fmla="*/ 0 h 2336799"/>
              <a:gd name="connsiteX0" fmla="*/ 2839508 w 2839508"/>
              <a:gd name="connsiteY0" fmla="*/ 2335212 h 2335212"/>
              <a:gd name="connsiteX1" fmla="*/ 2839508 w 2839508"/>
              <a:gd name="connsiteY1" fmla="*/ 2068512 h 2335212"/>
              <a:gd name="connsiteX2" fmla="*/ 2450042 w 2839508"/>
              <a:gd name="connsiteY2" fmla="*/ 2068512 h 2335212"/>
              <a:gd name="connsiteX3" fmla="*/ 2450042 w 2839508"/>
              <a:gd name="connsiteY3" fmla="*/ 1924579 h 2335212"/>
              <a:gd name="connsiteX4" fmla="*/ 2310342 w 2839508"/>
              <a:gd name="connsiteY4" fmla="*/ 1924579 h 2335212"/>
              <a:gd name="connsiteX5" fmla="*/ 2310342 w 2839508"/>
              <a:gd name="connsiteY5" fmla="*/ 1818746 h 2335212"/>
              <a:gd name="connsiteX6" fmla="*/ 2212975 w 2839508"/>
              <a:gd name="connsiteY6" fmla="*/ 1818746 h 2335212"/>
              <a:gd name="connsiteX7" fmla="*/ 2212975 w 2839508"/>
              <a:gd name="connsiteY7" fmla="*/ 1742546 h 2335212"/>
              <a:gd name="connsiteX8" fmla="*/ 1997075 w 2839508"/>
              <a:gd name="connsiteY8" fmla="*/ 1742546 h 2335212"/>
              <a:gd name="connsiteX9" fmla="*/ 1997075 w 2839508"/>
              <a:gd name="connsiteY9" fmla="*/ 1674812 h 2335212"/>
              <a:gd name="connsiteX10" fmla="*/ 1848908 w 2839508"/>
              <a:gd name="connsiteY10" fmla="*/ 1674812 h 2335212"/>
              <a:gd name="connsiteX11" fmla="*/ 1848908 w 2839508"/>
              <a:gd name="connsiteY11" fmla="*/ 1636712 h 2335212"/>
              <a:gd name="connsiteX12" fmla="*/ 1730375 w 2839508"/>
              <a:gd name="connsiteY12" fmla="*/ 1636712 h 2335212"/>
              <a:gd name="connsiteX13" fmla="*/ 1730375 w 2839508"/>
              <a:gd name="connsiteY13" fmla="*/ 1602846 h 2335212"/>
              <a:gd name="connsiteX14" fmla="*/ 1717675 w 2839508"/>
              <a:gd name="connsiteY14" fmla="*/ 1602846 h 2335212"/>
              <a:gd name="connsiteX15" fmla="*/ 1717675 w 2839508"/>
              <a:gd name="connsiteY15" fmla="*/ 1564746 h 2335212"/>
              <a:gd name="connsiteX16" fmla="*/ 1649942 w 2839508"/>
              <a:gd name="connsiteY16" fmla="*/ 1564746 h 2335212"/>
              <a:gd name="connsiteX17" fmla="*/ 1649942 w 2839508"/>
              <a:gd name="connsiteY17" fmla="*/ 1522412 h 2335212"/>
              <a:gd name="connsiteX18" fmla="*/ 1624542 w 2839508"/>
              <a:gd name="connsiteY18" fmla="*/ 1522412 h 2335212"/>
              <a:gd name="connsiteX19" fmla="*/ 1624542 w 2839508"/>
              <a:gd name="connsiteY19" fmla="*/ 1488546 h 2335212"/>
              <a:gd name="connsiteX20" fmla="*/ 1573742 w 2839508"/>
              <a:gd name="connsiteY20" fmla="*/ 1488546 h 2335212"/>
              <a:gd name="connsiteX21" fmla="*/ 1573742 w 2839508"/>
              <a:gd name="connsiteY21" fmla="*/ 1450446 h 2335212"/>
              <a:gd name="connsiteX22" fmla="*/ 1493308 w 2839508"/>
              <a:gd name="connsiteY22" fmla="*/ 1450446 h 2335212"/>
              <a:gd name="connsiteX23" fmla="*/ 1493308 w 2839508"/>
              <a:gd name="connsiteY23" fmla="*/ 1412346 h 2335212"/>
              <a:gd name="connsiteX24" fmla="*/ 1429808 w 2839508"/>
              <a:gd name="connsiteY24" fmla="*/ 1412346 h 2335212"/>
              <a:gd name="connsiteX25" fmla="*/ 1429808 w 2839508"/>
              <a:gd name="connsiteY25" fmla="*/ 1374246 h 2335212"/>
              <a:gd name="connsiteX26" fmla="*/ 1294342 w 2839508"/>
              <a:gd name="connsiteY26" fmla="*/ 1374246 h 2335212"/>
              <a:gd name="connsiteX27" fmla="*/ 1294342 w 2839508"/>
              <a:gd name="connsiteY27" fmla="*/ 1344612 h 2335212"/>
              <a:gd name="connsiteX28" fmla="*/ 1285875 w 2839508"/>
              <a:gd name="connsiteY28" fmla="*/ 1344612 h 2335212"/>
              <a:gd name="connsiteX29" fmla="*/ 1285875 w 2839508"/>
              <a:gd name="connsiteY29" fmla="*/ 1281112 h 2335212"/>
              <a:gd name="connsiteX30" fmla="*/ 1116542 w 2839508"/>
              <a:gd name="connsiteY30" fmla="*/ 1281112 h 2335212"/>
              <a:gd name="connsiteX31" fmla="*/ 1116542 w 2839508"/>
              <a:gd name="connsiteY31" fmla="*/ 1238779 h 2335212"/>
              <a:gd name="connsiteX32" fmla="*/ 1099608 w 2839508"/>
              <a:gd name="connsiteY32" fmla="*/ 1238779 h 2335212"/>
              <a:gd name="connsiteX33" fmla="*/ 1099608 w 2839508"/>
              <a:gd name="connsiteY33" fmla="*/ 1213379 h 2335212"/>
              <a:gd name="connsiteX34" fmla="*/ 1057275 w 2839508"/>
              <a:gd name="connsiteY34" fmla="*/ 1213379 h 2335212"/>
              <a:gd name="connsiteX35" fmla="*/ 1057275 w 2839508"/>
              <a:gd name="connsiteY35" fmla="*/ 1132946 h 2335212"/>
              <a:gd name="connsiteX36" fmla="*/ 1002242 w 2839508"/>
              <a:gd name="connsiteY36" fmla="*/ 1132946 h 2335212"/>
              <a:gd name="connsiteX37" fmla="*/ 1002242 w 2839508"/>
              <a:gd name="connsiteY37" fmla="*/ 1103312 h 2335212"/>
              <a:gd name="connsiteX38" fmla="*/ 955675 w 2839508"/>
              <a:gd name="connsiteY38" fmla="*/ 1103312 h 2335212"/>
              <a:gd name="connsiteX39" fmla="*/ 955675 w 2839508"/>
              <a:gd name="connsiteY39" fmla="*/ 1052512 h 2335212"/>
              <a:gd name="connsiteX40" fmla="*/ 942975 w 2839508"/>
              <a:gd name="connsiteY40" fmla="*/ 1052512 h 2335212"/>
              <a:gd name="connsiteX41" fmla="*/ 942975 w 2839508"/>
              <a:gd name="connsiteY41" fmla="*/ 1052512 h 2335212"/>
              <a:gd name="connsiteX42" fmla="*/ 917575 w 2839508"/>
              <a:gd name="connsiteY42" fmla="*/ 1027112 h 2335212"/>
              <a:gd name="connsiteX43" fmla="*/ 917575 w 2839508"/>
              <a:gd name="connsiteY43" fmla="*/ 950912 h 2335212"/>
              <a:gd name="connsiteX44" fmla="*/ 862542 w 2839508"/>
              <a:gd name="connsiteY44" fmla="*/ 950912 h 2335212"/>
              <a:gd name="connsiteX45" fmla="*/ 862542 w 2839508"/>
              <a:gd name="connsiteY45" fmla="*/ 929746 h 2335212"/>
              <a:gd name="connsiteX46" fmla="*/ 862542 w 2839508"/>
              <a:gd name="connsiteY46" fmla="*/ 929746 h 2335212"/>
              <a:gd name="connsiteX47" fmla="*/ 841375 w 2839508"/>
              <a:gd name="connsiteY47" fmla="*/ 908579 h 2335212"/>
              <a:gd name="connsiteX48" fmla="*/ 841375 w 2839508"/>
              <a:gd name="connsiteY48" fmla="*/ 874712 h 2335212"/>
              <a:gd name="connsiteX49" fmla="*/ 777875 w 2839508"/>
              <a:gd name="connsiteY49" fmla="*/ 874712 h 2335212"/>
              <a:gd name="connsiteX50" fmla="*/ 777875 w 2839508"/>
              <a:gd name="connsiteY50" fmla="*/ 849312 h 2335212"/>
              <a:gd name="connsiteX51" fmla="*/ 760942 w 2839508"/>
              <a:gd name="connsiteY51" fmla="*/ 849312 h 2335212"/>
              <a:gd name="connsiteX52" fmla="*/ 760942 w 2839508"/>
              <a:gd name="connsiteY52" fmla="*/ 802746 h 2335212"/>
              <a:gd name="connsiteX53" fmla="*/ 735542 w 2839508"/>
              <a:gd name="connsiteY53" fmla="*/ 802746 h 2335212"/>
              <a:gd name="connsiteX54" fmla="*/ 735542 w 2839508"/>
              <a:gd name="connsiteY54" fmla="*/ 777346 h 2335212"/>
              <a:gd name="connsiteX55" fmla="*/ 705908 w 2839508"/>
              <a:gd name="connsiteY55" fmla="*/ 777346 h 2335212"/>
              <a:gd name="connsiteX56" fmla="*/ 705908 w 2839508"/>
              <a:gd name="connsiteY56" fmla="*/ 743479 h 2335212"/>
              <a:gd name="connsiteX57" fmla="*/ 629708 w 2839508"/>
              <a:gd name="connsiteY57" fmla="*/ 743479 h 2335212"/>
              <a:gd name="connsiteX58" fmla="*/ 629708 w 2839508"/>
              <a:gd name="connsiteY58" fmla="*/ 709612 h 2335212"/>
              <a:gd name="connsiteX59" fmla="*/ 604308 w 2839508"/>
              <a:gd name="connsiteY59" fmla="*/ 709612 h 2335212"/>
              <a:gd name="connsiteX60" fmla="*/ 604308 w 2839508"/>
              <a:gd name="connsiteY60" fmla="*/ 671512 h 2335212"/>
              <a:gd name="connsiteX61" fmla="*/ 587375 w 2839508"/>
              <a:gd name="connsiteY61" fmla="*/ 671512 h 2335212"/>
              <a:gd name="connsiteX62" fmla="*/ 587375 w 2839508"/>
              <a:gd name="connsiteY62" fmla="*/ 633412 h 2335212"/>
              <a:gd name="connsiteX63" fmla="*/ 536575 w 2839508"/>
              <a:gd name="connsiteY63" fmla="*/ 633412 h 2335212"/>
              <a:gd name="connsiteX64" fmla="*/ 536575 w 2839508"/>
              <a:gd name="connsiteY64" fmla="*/ 603779 h 2335212"/>
              <a:gd name="connsiteX65" fmla="*/ 460375 w 2839508"/>
              <a:gd name="connsiteY65" fmla="*/ 603779 h 2335212"/>
              <a:gd name="connsiteX66" fmla="*/ 460375 w 2839508"/>
              <a:gd name="connsiteY66" fmla="*/ 565679 h 2335212"/>
              <a:gd name="connsiteX67" fmla="*/ 418042 w 2839508"/>
              <a:gd name="connsiteY67" fmla="*/ 565679 h 2335212"/>
              <a:gd name="connsiteX68" fmla="*/ 418042 w 2839508"/>
              <a:gd name="connsiteY68" fmla="*/ 519112 h 2335212"/>
              <a:gd name="connsiteX69" fmla="*/ 392642 w 2839508"/>
              <a:gd name="connsiteY69" fmla="*/ 519112 h 2335212"/>
              <a:gd name="connsiteX70" fmla="*/ 389467 w 2839508"/>
              <a:gd name="connsiteY70" fmla="*/ 451379 h 2335212"/>
              <a:gd name="connsiteX71" fmla="*/ 227542 w 2839508"/>
              <a:gd name="connsiteY71" fmla="*/ 454554 h 2335212"/>
              <a:gd name="connsiteX72" fmla="*/ 227542 w 2839508"/>
              <a:gd name="connsiteY72" fmla="*/ 362479 h 2335212"/>
              <a:gd name="connsiteX73" fmla="*/ 219075 w 2839508"/>
              <a:gd name="connsiteY73" fmla="*/ 362479 h 2335212"/>
              <a:gd name="connsiteX74" fmla="*/ 219075 w 2839508"/>
              <a:gd name="connsiteY74" fmla="*/ 307446 h 2335212"/>
              <a:gd name="connsiteX75" fmla="*/ 206375 w 2839508"/>
              <a:gd name="connsiteY75" fmla="*/ 307446 h 2335212"/>
              <a:gd name="connsiteX76" fmla="*/ 206375 w 2839508"/>
              <a:gd name="connsiteY76" fmla="*/ 269346 h 2335212"/>
              <a:gd name="connsiteX77" fmla="*/ 206375 w 2839508"/>
              <a:gd name="connsiteY77" fmla="*/ 269346 h 2335212"/>
              <a:gd name="connsiteX78" fmla="*/ 168275 w 2839508"/>
              <a:gd name="connsiteY78" fmla="*/ 269346 h 2335212"/>
              <a:gd name="connsiteX79" fmla="*/ 168275 w 2839508"/>
              <a:gd name="connsiteY79" fmla="*/ 222779 h 2335212"/>
              <a:gd name="connsiteX80" fmla="*/ 151342 w 2839508"/>
              <a:gd name="connsiteY80" fmla="*/ 222779 h 2335212"/>
              <a:gd name="connsiteX81" fmla="*/ 151342 w 2839508"/>
              <a:gd name="connsiteY81" fmla="*/ 159279 h 2335212"/>
              <a:gd name="connsiteX82" fmla="*/ 151342 w 2839508"/>
              <a:gd name="connsiteY82" fmla="*/ 129646 h 2335212"/>
              <a:gd name="connsiteX83" fmla="*/ 134408 w 2839508"/>
              <a:gd name="connsiteY83" fmla="*/ 112712 h 2335212"/>
              <a:gd name="connsiteX84" fmla="*/ 134408 w 2839508"/>
              <a:gd name="connsiteY84" fmla="*/ 61912 h 2335212"/>
              <a:gd name="connsiteX85" fmla="*/ 20108 w 2839508"/>
              <a:gd name="connsiteY85" fmla="*/ 61912 h 2335212"/>
              <a:gd name="connsiteX86" fmla="*/ 20108 w 2839508"/>
              <a:gd name="connsiteY86" fmla="*/ 2646 h 2335212"/>
              <a:gd name="connsiteX87" fmla="*/ 0 w 2839508"/>
              <a:gd name="connsiteY87" fmla="*/ 0 h 2335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2839508" h="2335212">
                <a:moveTo>
                  <a:pt x="2839508" y="2335212"/>
                </a:moveTo>
                <a:lnTo>
                  <a:pt x="2839508" y="2068512"/>
                </a:lnTo>
                <a:lnTo>
                  <a:pt x="2450042" y="2068512"/>
                </a:lnTo>
                <a:lnTo>
                  <a:pt x="2450042" y="1924579"/>
                </a:lnTo>
                <a:lnTo>
                  <a:pt x="2310342" y="1924579"/>
                </a:lnTo>
                <a:lnTo>
                  <a:pt x="2310342" y="1818746"/>
                </a:lnTo>
                <a:lnTo>
                  <a:pt x="2212975" y="1818746"/>
                </a:lnTo>
                <a:lnTo>
                  <a:pt x="2212975" y="1742546"/>
                </a:lnTo>
                <a:lnTo>
                  <a:pt x="1997075" y="1742546"/>
                </a:lnTo>
                <a:lnTo>
                  <a:pt x="1997075" y="1674812"/>
                </a:lnTo>
                <a:lnTo>
                  <a:pt x="1848908" y="1674812"/>
                </a:lnTo>
                <a:lnTo>
                  <a:pt x="1848908" y="1636712"/>
                </a:lnTo>
                <a:lnTo>
                  <a:pt x="1730375" y="1636712"/>
                </a:lnTo>
                <a:lnTo>
                  <a:pt x="1730375" y="1602846"/>
                </a:lnTo>
                <a:lnTo>
                  <a:pt x="1717675" y="1602846"/>
                </a:lnTo>
                <a:lnTo>
                  <a:pt x="1717675" y="1564746"/>
                </a:lnTo>
                <a:lnTo>
                  <a:pt x="1649942" y="1564746"/>
                </a:lnTo>
                <a:lnTo>
                  <a:pt x="1649942" y="1522412"/>
                </a:lnTo>
                <a:lnTo>
                  <a:pt x="1624542" y="1522412"/>
                </a:lnTo>
                <a:lnTo>
                  <a:pt x="1624542" y="1488546"/>
                </a:lnTo>
                <a:lnTo>
                  <a:pt x="1573742" y="1488546"/>
                </a:lnTo>
                <a:lnTo>
                  <a:pt x="1573742" y="1450446"/>
                </a:lnTo>
                <a:lnTo>
                  <a:pt x="1493308" y="1450446"/>
                </a:lnTo>
                <a:lnTo>
                  <a:pt x="1493308" y="1412346"/>
                </a:lnTo>
                <a:lnTo>
                  <a:pt x="1429808" y="1412346"/>
                </a:lnTo>
                <a:lnTo>
                  <a:pt x="1429808" y="1374246"/>
                </a:lnTo>
                <a:lnTo>
                  <a:pt x="1294342" y="1374246"/>
                </a:lnTo>
                <a:lnTo>
                  <a:pt x="1294342" y="1344612"/>
                </a:lnTo>
                <a:lnTo>
                  <a:pt x="1285875" y="1344612"/>
                </a:lnTo>
                <a:lnTo>
                  <a:pt x="1285875" y="1281112"/>
                </a:lnTo>
                <a:lnTo>
                  <a:pt x="1116542" y="1281112"/>
                </a:lnTo>
                <a:lnTo>
                  <a:pt x="1116542" y="1238779"/>
                </a:lnTo>
                <a:lnTo>
                  <a:pt x="1099608" y="1238779"/>
                </a:lnTo>
                <a:lnTo>
                  <a:pt x="1099608" y="1213379"/>
                </a:lnTo>
                <a:lnTo>
                  <a:pt x="1057275" y="1213379"/>
                </a:lnTo>
                <a:lnTo>
                  <a:pt x="1057275" y="1132946"/>
                </a:lnTo>
                <a:lnTo>
                  <a:pt x="1002242" y="1132946"/>
                </a:lnTo>
                <a:lnTo>
                  <a:pt x="1002242" y="1103312"/>
                </a:lnTo>
                <a:lnTo>
                  <a:pt x="955675" y="1103312"/>
                </a:lnTo>
                <a:lnTo>
                  <a:pt x="955675" y="1052512"/>
                </a:lnTo>
                <a:lnTo>
                  <a:pt x="942975" y="1052512"/>
                </a:lnTo>
                <a:lnTo>
                  <a:pt x="942975" y="1052512"/>
                </a:lnTo>
                <a:lnTo>
                  <a:pt x="917575" y="1027112"/>
                </a:lnTo>
                <a:lnTo>
                  <a:pt x="917575" y="950912"/>
                </a:lnTo>
                <a:lnTo>
                  <a:pt x="862542" y="950912"/>
                </a:lnTo>
                <a:lnTo>
                  <a:pt x="862542" y="929746"/>
                </a:lnTo>
                <a:lnTo>
                  <a:pt x="862542" y="929746"/>
                </a:lnTo>
                <a:lnTo>
                  <a:pt x="841375" y="908579"/>
                </a:lnTo>
                <a:lnTo>
                  <a:pt x="841375" y="874712"/>
                </a:lnTo>
                <a:lnTo>
                  <a:pt x="777875" y="874712"/>
                </a:lnTo>
                <a:lnTo>
                  <a:pt x="777875" y="849312"/>
                </a:lnTo>
                <a:lnTo>
                  <a:pt x="760942" y="849312"/>
                </a:lnTo>
                <a:lnTo>
                  <a:pt x="760942" y="802746"/>
                </a:lnTo>
                <a:lnTo>
                  <a:pt x="735542" y="802746"/>
                </a:lnTo>
                <a:lnTo>
                  <a:pt x="735542" y="777346"/>
                </a:lnTo>
                <a:lnTo>
                  <a:pt x="705908" y="777346"/>
                </a:lnTo>
                <a:lnTo>
                  <a:pt x="705908" y="743479"/>
                </a:lnTo>
                <a:lnTo>
                  <a:pt x="629708" y="743479"/>
                </a:lnTo>
                <a:lnTo>
                  <a:pt x="629708" y="709612"/>
                </a:lnTo>
                <a:lnTo>
                  <a:pt x="604308" y="709612"/>
                </a:lnTo>
                <a:lnTo>
                  <a:pt x="604308" y="671512"/>
                </a:lnTo>
                <a:lnTo>
                  <a:pt x="587375" y="671512"/>
                </a:lnTo>
                <a:lnTo>
                  <a:pt x="587375" y="633412"/>
                </a:lnTo>
                <a:lnTo>
                  <a:pt x="536575" y="633412"/>
                </a:lnTo>
                <a:lnTo>
                  <a:pt x="536575" y="603779"/>
                </a:lnTo>
                <a:lnTo>
                  <a:pt x="460375" y="603779"/>
                </a:lnTo>
                <a:lnTo>
                  <a:pt x="460375" y="565679"/>
                </a:lnTo>
                <a:lnTo>
                  <a:pt x="418042" y="565679"/>
                </a:lnTo>
                <a:lnTo>
                  <a:pt x="418042" y="519112"/>
                </a:lnTo>
                <a:lnTo>
                  <a:pt x="392642" y="519112"/>
                </a:lnTo>
                <a:lnTo>
                  <a:pt x="389467" y="451379"/>
                </a:lnTo>
                <a:lnTo>
                  <a:pt x="227542" y="454554"/>
                </a:lnTo>
                <a:lnTo>
                  <a:pt x="227542" y="362479"/>
                </a:lnTo>
                <a:lnTo>
                  <a:pt x="219075" y="362479"/>
                </a:lnTo>
                <a:lnTo>
                  <a:pt x="219075" y="307446"/>
                </a:lnTo>
                <a:lnTo>
                  <a:pt x="206375" y="307446"/>
                </a:lnTo>
                <a:lnTo>
                  <a:pt x="206375" y="269346"/>
                </a:lnTo>
                <a:lnTo>
                  <a:pt x="206375" y="269346"/>
                </a:lnTo>
                <a:lnTo>
                  <a:pt x="168275" y="269346"/>
                </a:lnTo>
                <a:lnTo>
                  <a:pt x="168275" y="222779"/>
                </a:lnTo>
                <a:lnTo>
                  <a:pt x="151342" y="222779"/>
                </a:lnTo>
                <a:lnTo>
                  <a:pt x="151342" y="159279"/>
                </a:lnTo>
                <a:lnTo>
                  <a:pt x="151342" y="129646"/>
                </a:lnTo>
                <a:lnTo>
                  <a:pt x="134408" y="112712"/>
                </a:lnTo>
                <a:lnTo>
                  <a:pt x="134408" y="61912"/>
                </a:lnTo>
                <a:lnTo>
                  <a:pt x="20108" y="61912"/>
                </a:lnTo>
                <a:lnTo>
                  <a:pt x="20108" y="2646"/>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92" name="Group 91">
            <a:extLst>
              <a:ext uri="{FF2B5EF4-FFF2-40B4-BE49-F238E27FC236}">
                <a16:creationId xmlns:a16="http://schemas.microsoft.com/office/drawing/2014/main" id="{6B548214-112B-4D31-A47A-6A6B42EE3293}"/>
              </a:ext>
            </a:extLst>
          </p:cNvPr>
          <p:cNvGrpSpPr/>
          <p:nvPr/>
        </p:nvGrpSpPr>
        <p:grpSpPr>
          <a:xfrm>
            <a:off x="9701539" y="4761873"/>
            <a:ext cx="93922" cy="93922"/>
            <a:chOff x="3462669" y="3603697"/>
            <a:chExt cx="93922" cy="93922"/>
          </a:xfrm>
        </p:grpSpPr>
        <p:cxnSp>
          <p:nvCxnSpPr>
            <p:cNvPr id="93" name="Straight Connector 92">
              <a:extLst>
                <a:ext uri="{FF2B5EF4-FFF2-40B4-BE49-F238E27FC236}">
                  <a16:creationId xmlns:a16="http://schemas.microsoft.com/office/drawing/2014/main" id="{762EB8BF-8052-4966-8C45-7FDC401929D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CA6B096C-99D0-4B5A-A2A7-488DCBA1656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351CB5ED-2FD4-45A3-8067-499B97F3E5CC}"/>
              </a:ext>
            </a:extLst>
          </p:cNvPr>
          <p:cNvGrpSpPr/>
          <p:nvPr/>
        </p:nvGrpSpPr>
        <p:grpSpPr>
          <a:xfrm>
            <a:off x="5354873" y="4021229"/>
            <a:ext cx="93922" cy="93922"/>
            <a:chOff x="3462669" y="3603697"/>
            <a:chExt cx="93922" cy="93922"/>
          </a:xfrm>
        </p:grpSpPr>
        <p:cxnSp>
          <p:nvCxnSpPr>
            <p:cNvPr id="96" name="Straight Connector 95">
              <a:extLst>
                <a:ext uri="{FF2B5EF4-FFF2-40B4-BE49-F238E27FC236}">
                  <a16:creationId xmlns:a16="http://schemas.microsoft.com/office/drawing/2014/main" id="{B54541FA-366C-4939-A6E8-FC40EA3449F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06D60252-E68D-47CD-9DE0-686ABD2B5AD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B1D5668A-DC91-4A48-8363-DFFF48341D36}"/>
              </a:ext>
            </a:extLst>
          </p:cNvPr>
          <p:cNvGrpSpPr/>
          <p:nvPr/>
        </p:nvGrpSpPr>
        <p:grpSpPr>
          <a:xfrm>
            <a:off x="4420017" y="4021229"/>
            <a:ext cx="93922" cy="93922"/>
            <a:chOff x="3462669" y="3603697"/>
            <a:chExt cx="93922" cy="93922"/>
          </a:xfrm>
        </p:grpSpPr>
        <p:cxnSp>
          <p:nvCxnSpPr>
            <p:cNvPr id="99" name="Straight Connector 98">
              <a:extLst>
                <a:ext uri="{FF2B5EF4-FFF2-40B4-BE49-F238E27FC236}">
                  <a16:creationId xmlns:a16="http://schemas.microsoft.com/office/drawing/2014/main" id="{FC203637-35D6-49C2-B493-86D51CED307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0A3F66FD-11E5-45CE-A832-FC849889339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443B87AD-8096-4226-A9D6-A202601314A5}"/>
              </a:ext>
            </a:extLst>
          </p:cNvPr>
          <p:cNvGrpSpPr/>
          <p:nvPr/>
        </p:nvGrpSpPr>
        <p:grpSpPr>
          <a:xfrm>
            <a:off x="4312390" y="4021229"/>
            <a:ext cx="93922" cy="93922"/>
            <a:chOff x="3462669" y="3603697"/>
            <a:chExt cx="93922" cy="93922"/>
          </a:xfrm>
        </p:grpSpPr>
        <p:cxnSp>
          <p:nvCxnSpPr>
            <p:cNvPr id="102" name="Straight Connector 101">
              <a:extLst>
                <a:ext uri="{FF2B5EF4-FFF2-40B4-BE49-F238E27FC236}">
                  <a16:creationId xmlns:a16="http://schemas.microsoft.com/office/drawing/2014/main" id="{04F4CD06-B4C8-4C1D-9557-B2DD3B373D5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1864C0CA-114C-4A24-A845-C5A2B04E7D0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4FA7B5E7-D684-4E00-895C-3F5189E9AE7E}"/>
              </a:ext>
            </a:extLst>
          </p:cNvPr>
          <p:cNvGrpSpPr/>
          <p:nvPr/>
        </p:nvGrpSpPr>
        <p:grpSpPr>
          <a:xfrm>
            <a:off x="4269617" y="4021229"/>
            <a:ext cx="93922" cy="93922"/>
            <a:chOff x="3462669" y="3603697"/>
            <a:chExt cx="93922" cy="93922"/>
          </a:xfrm>
        </p:grpSpPr>
        <p:cxnSp>
          <p:nvCxnSpPr>
            <p:cNvPr id="105" name="Straight Connector 104">
              <a:extLst>
                <a:ext uri="{FF2B5EF4-FFF2-40B4-BE49-F238E27FC236}">
                  <a16:creationId xmlns:a16="http://schemas.microsoft.com/office/drawing/2014/main" id="{819F7BB5-88B9-4086-97C2-322E0676BB3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5CAF0036-3016-45E6-A7A2-AAFB7935662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A27A1B21-9B06-4BF5-B231-BA55B75BACBF}"/>
              </a:ext>
            </a:extLst>
          </p:cNvPr>
          <p:cNvGrpSpPr/>
          <p:nvPr/>
        </p:nvGrpSpPr>
        <p:grpSpPr>
          <a:xfrm>
            <a:off x="4237767" y="4021229"/>
            <a:ext cx="93922" cy="93922"/>
            <a:chOff x="3462669" y="3603697"/>
            <a:chExt cx="93922" cy="93922"/>
          </a:xfrm>
        </p:grpSpPr>
        <p:cxnSp>
          <p:nvCxnSpPr>
            <p:cNvPr id="108" name="Straight Connector 107">
              <a:extLst>
                <a:ext uri="{FF2B5EF4-FFF2-40B4-BE49-F238E27FC236}">
                  <a16:creationId xmlns:a16="http://schemas.microsoft.com/office/drawing/2014/main" id="{FF45B238-6D8C-4249-BBB8-C013281B0D3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9BD81443-DD1B-431B-96C3-790F2AAEA9D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E6AC5ACC-6A3C-41B1-AFE9-BFD8DE8F5350}"/>
              </a:ext>
            </a:extLst>
          </p:cNvPr>
          <p:cNvGrpSpPr/>
          <p:nvPr/>
        </p:nvGrpSpPr>
        <p:grpSpPr>
          <a:xfrm>
            <a:off x="4168481" y="4021229"/>
            <a:ext cx="93922" cy="93922"/>
            <a:chOff x="3462669" y="3603697"/>
            <a:chExt cx="93922" cy="93922"/>
          </a:xfrm>
        </p:grpSpPr>
        <p:cxnSp>
          <p:nvCxnSpPr>
            <p:cNvPr id="111" name="Straight Connector 110">
              <a:extLst>
                <a:ext uri="{FF2B5EF4-FFF2-40B4-BE49-F238E27FC236}">
                  <a16:creationId xmlns:a16="http://schemas.microsoft.com/office/drawing/2014/main" id="{27D45BFF-331D-45AE-AAC7-1ACC99CB4C1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E900533B-6042-4907-8F0B-651E305A9A8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3962BE04-1E63-49CB-B9F9-C6C9160C858F}"/>
              </a:ext>
            </a:extLst>
          </p:cNvPr>
          <p:cNvGrpSpPr/>
          <p:nvPr/>
        </p:nvGrpSpPr>
        <p:grpSpPr>
          <a:xfrm>
            <a:off x="4104290" y="4021229"/>
            <a:ext cx="93922" cy="93922"/>
            <a:chOff x="3462669" y="3603697"/>
            <a:chExt cx="93922" cy="93922"/>
          </a:xfrm>
        </p:grpSpPr>
        <p:cxnSp>
          <p:nvCxnSpPr>
            <p:cNvPr id="114" name="Straight Connector 113">
              <a:extLst>
                <a:ext uri="{FF2B5EF4-FFF2-40B4-BE49-F238E27FC236}">
                  <a16:creationId xmlns:a16="http://schemas.microsoft.com/office/drawing/2014/main" id="{6568B37E-D0E0-436F-B923-4B51FC3D97B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801FDE11-FD99-465F-9DD2-81F63649E87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6" name="Group 115">
            <a:extLst>
              <a:ext uri="{FF2B5EF4-FFF2-40B4-BE49-F238E27FC236}">
                <a16:creationId xmlns:a16="http://schemas.microsoft.com/office/drawing/2014/main" id="{89EE005A-C5EA-4C88-A855-B7080A0E4780}"/>
              </a:ext>
            </a:extLst>
          </p:cNvPr>
          <p:cNvGrpSpPr/>
          <p:nvPr/>
        </p:nvGrpSpPr>
        <p:grpSpPr>
          <a:xfrm>
            <a:off x="4059284" y="4021229"/>
            <a:ext cx="93922" cy="93922"/>
            <a:chOff x="3462669" y="3603697"/>
            <a:chExt cx="93922" cy="93922"/>
          </a:xfrm>
        </p:grpSpPr>
        <p:cxnSp>
          <p:nvCxnSpPr>
            <p:cNvPr id="117" name="Straight Connector 116">
              <a:extLst>
                <a:ext uri="{FF2B5EF4-FFF2-40B4-BE49-F238E27FC236}">
                  <a16:creationId xmlns:a16="http://schemas.microsoft.com/office/drawing/2014/main" id="{CFF4D889-E992-46FE-AA83-C9365C37294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B5EAD918-D3F6-4D8C-954F-F6FBF421563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57639A83-6A50-49DC-810C-C04602D16653}"/>
              </a:ext>
            </a:extLst>
          </p:cNvPr>
          <p:cNvGrpSpPr/>
          <p:nvPr/>
        </p:nvGrpSpPr>
        <p:grpSpPr>
          <a:xfrm>
            <a:off x="3993275" y="4021229"/>
            <a:ext cx="93922" cy="93922"/>
            <a:chOff x="3462669" y="3603697"/>
            <a:chExt cx="93922" cy="93922"/>
          </a:xfrm>
        </p:grpSpPr>
        <p:cxnSp>
          <p:nvCxnSpPr>
            <p:cNvPr id="120" name="Straight Connector 119">
              <a:extLst>
                <a:ext uri="{FF2B5EF4-FFF2-40B4-BE49-F238E27FC236}">
                  <a16:creationId xmlns:a16="http://schemas.microsoft.com/office/drawing/2014/main" id="{732894C7-D68A-4A9E-A973-EFCF1EB5E56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66876CA2-510B-4E9A-A63E-3EBCEE71F69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22" name="Group 121">
            <a:extLst>
              <a:ext uri="{FF2B5EF4-FFF2-40B4-BE49-F238E27FC236}">
                <a16:creationId xmlns:a16="http://schemas.microsoft.com/office/drawing/2014/main" id="{C17F8BD0-DC0B-4D0C-8095-F379C11BED86}"/>
              </a:ext>
            </a:extLst>
          </p:cNvPr>
          <p:cNvGrpSpPr/>
          <p:nvPr/>
        </p:nvGrpSpPr>
        <p:grpSpPr>
          <a:xfrm>
            <a:off x="3965020" y="3917214"/>
            <a:ext cx="93922" cy="93922"/>
            <a:chOff x="3462669" y="3603697"/>
            <a:chExt cx="93922" cy="93922"/>
          </a:xfrm>
        </p:grpSpPr>
        <p:cxnSp>
          <p:nvCxnSpPr>
            <p:cNvPr id="123" name="Straight Connector 122">
              <a:extLst>
                <a:ext uri="{FF2B5EF4-FFF2-40B4-BE49-F238E27FC236}">
                  <a16:creationId xmlns:a16="http://schemas.microsoft.com/office/drawing/2014/main" id="{0E0B31B2-21B2-48DA-B80F-82F1244A7BA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149DB5C2-D4E4-4254-9A7E-DFBF0FEDCFF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5ECE3C52-9651-4615-A9D9-858749EA0001}"/>
              </a:ext>
            </a:extLst>
          </p:cNvPr>
          <p:cNvGrpSpPr/>
          <p:nvPr/>
        </p:nvGrpSpPr>
        <p:grpSpPr>
          <a:xfrm>
            <a:off x="3880872" y="3734643"/>
            <a:ext cx="93922" cy="93922"/>
            <a:chOff x="3462669" y="3603697"/>
            <a:chExt cx="93922" cy="93922"/>
          </a:xfrm>
        </p:grpSpPr>
        <p:cxnSp>
          <p:nvCxnSpPr>
            <p:cNvPr id="126" name="Straight Connector 125">
              <a:extLst>
                <a:ext uri="{FF2B5EF4-FFF2-40B4-BE49-F238E27FC236}">
                  <a16:creationId xmlns:a16="http://schemas.microsoft.com/office/drawing/2014/main" id="{80DFB698-1275-4328-9C90-83DD7E9A7EE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F4BD0EF0-0EFB-4684-A5EE-FD0B020D775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1AC8D87B-4BFC-4F73-B80A-DB93890EDE51}"/>
              </a:ext>
            </a:extLst>
          </p:cNvPr>
          <p:cNvGrpSpPr/>
          <p:nvPr/>
        </p:nvGrpSpPr>
        <p:grpSpPr>
          <a:xfrm>
            <a:off x="3849179" y="3734643"/>
            <a:ext cx="93922" cy="93922"/>
            <a:chOff x="3462669" y="3603697"/>
            <a:chExt cx="93922" cy="93922"/>
          </a:xfrm>
        </p:grpSpPr>
        <p:cxnSp>
          <p:nvCxnSpPr>
            <p:cNvPr id="129" name="Straight Connector 128">
              <a:extLst>
                <a:ext uri="{FF2B5EF4-FFF2-40B4-BE49-F238E27FC236}">
                  <a16:creationId xmlns:a16="http://schemas.microsoft.com/office/drawing/2014/main" id="{AFF27D08-BDA3-45D9-A0E5-639696EC84C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9DE5BBC0-0F11-46C4-B48D-546AC64341C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8C17A1C9-1576-48AA-A4FA-4FD03ED8320C}"/>
              </a:ext>
            </a:extLst>
          </p:cNvPr>
          <p:cNvGrpSpPr/>
          <p:nvPr/>
        </p:nvGrpSpPr>
        <p:grpSpPr>
          <a:xfrm>
            <a:off x="3809775" y="3734643"/>
            <a:ext cx="93922" cy="93922"/>
            <a:chOff x="3462669" y="3603697"/>
            <a:chExt cx="93922" cy="93922"/>
          </a:xfrm>
        </p:grpSpPr>
        <p:cxnSp>
          <p:nvCxnSpPr>
            <p:cNvPr id="132" name="Straight Connector 131">
              <a:extLst>
                <a:ext uri="{FF2B5EF4-FFF2-40B4-BE49-F238E27FC236}">
                  <a16:creationId xmlns:a16="http://schemas.microsoft.com/office/drawing/2014/main" id="{2ABB5D61-0026-44B6-BC82-F6EFCCF4204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55DBC810-F1E6-4332-A08C-923955275B3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4" name="Group 133">
            <a:extLst>
              <a:ext uri="{FF2B5EF4-FFF2-40B4-BE49-F238E27FC236}">
                <a16:creationId xmlns:a16="http://schemas.microsoft.com/office/drawing/2014/main" id="{364B5298-5F0E-4EBD-AA26-C44B822D1FF1}"/>
              </a:ext>
            </a:extLst>
          </p:cNvPr>
          <p:cNvGrpSpPr/>
          <p:nvPr/>
        </p:nvGrpSpPr>
        <p:grpSpPr>
          <a:xfrm>
            <a:off x="3716727" y="3734643"/>
            <a:ext cx="93922" cy="93922"/>
            <a:chOff x="3462669" y="3603697"/>
            <a:chExt cx="93922" cy="93922"/>
          </a:xfrm>
        </p:grpSpPr>
        <p:cxnSp>
          <p:nvCxnSpPr>
            <p:cNvPr id="135" name="Straight Connector 134">
              <a:extLst>
                <a:ext uri="{FF2B5EF4-FFF2-40B4-BE49-F238E27FC236}">
                  <a16:creationId xmlns:a16="http://schemas.microsoft.com/office/drawing/2014/main" id="{9FC7216A-65DC-48D8-8259-5E06D557076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1AD8FDF2-0951-4ED0-8119-1F86E2B5595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0510F26E-EA52-407A-85B5-579A643CF5B5}"/>
              </a:ext>
            </a:extLst>
          </p:cNvPr>
          <p:cNvGrpSpPr/>
          <p:nvPr/>
        </p:nvGrpSpPr>
        <p:grpSpPr>
          <a:xfrm>
            <a:off x="3599027" y="3661845"/>
            <a:ext cx="93922" cy="93922"/>
            <a:chOff x="3462669" y="3603697"/>
            <a:chExt cx="93922" cy="93922"/>
          </a:xfrm>
        </p:grpSpPr>
        <p:cxnSp>
          <p:nvCxnSpPr>
            <p:cNvPr id="138" name="Straight Connector 137">
              <a:extLst>
                <a:ext uri="{FF2B5EF4-FFF2-40B4-BE49-F238E27FC236}">
                  <a16:creationId xmlns:a16="http://schemas.microsoft.com/office/drawing/2014/main" id="{964D7C07-78A0-4514-93FF-15971847313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BBF5C29C-F89F-4D04-B074-3D3DA0E45E6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0" name="Group 139">
            <a:extLst>
              <a:ext uri="{FF2B5EF4-FFF2-40B4-BE49-F238E27FC236}">
                <a16:creationId xmlns:a16="http://schemas.microsoft.com/office/drawing/2014/main" id="{0502CDC2-5CEA-474A-911D-32D892768107}"/>
              </a:ext>
            </a:extLst>
          </p:cNvPr>
          <p:cNvGrpSpPr/>
          <p:nvPr/>
        </p:nvGrpSpPr>
        <p:grpSpPr>
          <a:xfrm>
            <a:off x="3582156" y="3661845"/>
            <a:ext cx="93922" cy="93922"/>
            <a:chOff x="3462669" y="3603697"/>
            <a:chExt cx="93922" cy="93922"/>
          </a:xfrm>
        </p:grpSpPr>
        <p:cxnSp>
          <p:nvCxnSpPr>
            <p:cNvPr id="141" name="Straight Connector 140">
              <a:extLst>
                <a:ext uri="{FF2B5EF4-FFF2-40B4-BE49-F238E27FC236}">
                  <a16:creationId xmlns:a16="http://schemas.microsoft.com/office/drawing/2014/main" id="{C6627101-CC47-4A2B-B456-EFD042B87F0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0FFA1F00-ED5C-4E84-9A99-0943A1EC2B0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3" name="Group 142">
            <a:extLst>
              <a:ext uri="{FF2B5EF4-FFF2-40B4-BE49-F238E27FC236}">
                <a16:creationId xmlns:a16="http://schemas.microsoft.com/office/drawing/2014/main" id="{88EFE0D1-E286-41F9-B7C9-5DA0F9DEEFDD}"/>
              </a:ext>
            </a:extLst>
          </p:cNvPr>
          <p:cNvGrpSpPr/>
          <p:nvPr/>
        </p:nvGrpSpPr>
        <p:grpSpPr>
          <a:xfrm>
            <a:off x="3564768" y="3661845"/>
            <a:ext cx="93922" cy="93922"/>
            <a:chOff x="3462669" y="3603697"/>
            <a:chExt cx="93922" cy="93922"/>
          </a:xfrm>
        </p:grpSpPr>
        <p:cxnSp>
          <p:nvCxnSpPr>
            <p:cNvPr id="144" name="Straight Connector 143">
              <a:extLst>
                <a:ext uri="{FF2B5EF4-FFF2-40B4-BE49-F238E27FC236}">
                  <a16:creationId xmlns:a16="http://schemas.microsoft.com/office/drawing/2014/main" id="{5F147320-C19D-4305-8B5C-87CFAC0F0C0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99897EF5-BD17-4371-9E33-EFB55BD32C6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6" name="Group 145">
            <a:extLst>
              <a:ext uri="{FF2B5EF4-FFF2-40B4-BE49-F238E27FC236}">
                <a16:creationId xmlns:a16="http://schemas.microsoft.com/office/drawing/2014/main" id="{6805CF86-A147-4C4A-A59C-707733FAF844}"/>
              </a:ext>
            </a:extLst>
          </p:cNvPr>
          <p:cNvGrpSpPr/>
          <p:nvPr/>
        </p:nvGrpSpPr>
        <p:grpSpPr>
          <a:xfrm>
            <a:off x="3543359" y="3661845"/>
            <a:ext cx="93922" cy="93922"/>
            <a:chOff x="3462669" y="3603697"/>
            <a:chExt cx="93922" cy="93922"/>
          </a:xfrm>
        </p:grpSpPr>
        <p:cxnSp>
          <p:nvCxnSpPr>
            <p:cNvPr id="147" name="Straight Connector 146">
              <a:extLst>
                <a:ext uri="{FF2B5EF4-FFF2-40B4-BE49-F238E27FC236}">
                  <a16:creationId xmlns:a16="http://schemas.microsoft.com/office/drawing/2014/main" id="{026A0022-ED06-415A-AF51-B9B8786B863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789B1AE6-87AB-4F09-A6F8-E51997E6AC8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49" name="Group 148">
            <a:extLst>
              <a:ext uri="{FF2B5EF4-FFF2-40B4-BE49-F238E27FC236}">
                <a16:creationId xmlns:a16="http://schemas.microsoft.com/office/drawing/2014/main" id="{67C28F8D-919E-40D6-925A-D58886B623D9}"/>
              </a:ext>
            </a:extLst>
          </p:cNvPr>
          <p:cNvGrpSpPr/>
          <p:nvPr/>
        </p:nvGrpSpPr>
        <p:grpSpPr>
          <a:xfrm>
            <a:off x="3499900" y="3661845"/>
            <a:ext cx="93922" cy="93922"/>
            <a:chOff x="3462669" y="3603697"/>
            <a:chExt cx="93922" cy="93922"/>
          </a:xfrm>
        </p:grpSpPr>
        <p:cxnSp>
          <p:nvCxnSpPr>
            <p:cNvPr id="150" name="Straight Connector 149">
              <a:extLst>
                <a:ext uri="{FF2B5EF4-FFF2-40B4-BE49-F238E27FC236}">
                  <a16:creationId xmlns:a16="http://schemas.microsoft.com/office/drawing/2014/main" id="{E82D4BC9-AFB5-42C8-B91B-672C7C4AFB9D}"/>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D2F8EC95-4095-4525-850F-CAACD111441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2" name="Group 151">
            <a:extLst>
              <a:ext uri="{FF2B5EF4-FFF2-40B4-BE49-F238E27FC236}">
                <a16:creationId xmlns:a16="http://schemas.microsoft.com/office/drawing/2014/main" id="{1C45DB57-A25A-4780-8425-50B0859958A5}"/>
              </a:ext>
            </a:extLst>
          </p:cNvPr>
          <p:cNvGrpSpPr/>
          <p:nvPr/>
        </p:nvGrpSpPr>
        <p:grpSpPr>
          <a:xfrm>
            <a:off x="3214443" y="3611315"/>
            <a:ext cx="93922" cy="93922"/>
            <a:chOff x="3462669" y="3603697"/>
            <a:chExt cx="93922" cy="93922"/>
          </a:xfrm>
        </p:grpSpPr>
        <p:cxnSp>
          <p:nvCxnSpPr>
            <p:cNvPr id="153" name="Straight Connector 152">
              <a:extLst>
                <a:ext uri="{FF2B5EF4-FFF2-40B4-BE49-F238E27FC236}">
                  <a16:creationId xmlns:a16="http://schemas.microsoft.com/office/drawing/2014/main" id="{4A3C5D56-AADD-4B92-9DDB-BC9FF7873D0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740C2E48-7145-4F61-9443-54D299CAE88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5" name="Group 154">
            <a:extLst>
              <a:ext uri="{FF2B5EF4-FFF2-40B4-BE49-F238E27FC236}">
                <a16:creationId xmlns:a16="http://schemas.microsoft.com/office/drawing/2014/main" id="{38F271A7-F2CB-48B8-8F54-C2B3CDB3F55F}"/>
              </a:ext>
            </a:extLst>
          </p:cNvPr>
          <p:cNvGrpSpPr/>
          <p:nvPr/>
        </p:nvGrpSpPr>
        <p:grpSpPr>
          <a:xfrm>
            <a:off x="2867481" y="3509531"/>
            <a:ext cx="93922" cy="93922"/>
            <a:chOff x="3462669" y="3603697"/>
            <a:chExt cx="93922" cy="93922"/>
          </a:xfrm>
        </p:grpSpPr>
        <p:cxnSp>
          <p:nvCxnSpPr>
            <p:cNvPr id="156" name="Straight Connector 155">
              <a:extLst>
                <a:ext uri="{FF2B5EF4-FFF2-40B4-BE49-F238E27FC236}">
                  <a16:creationId xmlns:a16="http://schemas.microsoft.com/office/drawing/2014/main" id="{B13B0982-ED78-4D26-9774-8FBF9AB3B29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0EC55CAB-DA6D-4C15-A56D-3A248BD75FD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58" name="Group 157">
            <a:extLst>
              <a:ext uri="{FF2B5EF4-FFF2-40B4-BE49-F238E27FC236}">
                <a16:creationId xmlns:a16="http://schemas.microsoft.com/office/drawing/2014/main" id="{A293D1EE-164A-41DF-B732-9B24B9A1551A}"/>
              </a:ext>
            </a:extLst>
          </p:cNvPr>
          <p:cNvGrpSpPr/>
          <p:nvPr/>
        </p:nvGrpSpPr>
        <p:grpSpPr>
          <a:xfrm>
            <a:off x="2884759" y="4576141"/>
            <a:ext cx="93922" cy="93922"/>
            <a:chOff x="3462669" y="3603697"/>
            <a:chExt cx="93922" cy="93922"/>
          </a:xfrm>
        </p:grpSpPr>
        <p:cxnSp>
          <p:nvCxnSpPr>
            <p:cNvPr id="159" name="Straight Connector 158">
              <a:extLst>
                <a:ext uri="{FF2B5EF4-FFF2-40B4-BE49-F238E27FC236}">
                  <a16:creationId xmlns:a16="http://schemas.microsoft.com/office/drawing/2014/main" id="{2CC15081-7F71-46EB-8A29-72FB9B441DB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6AFC6E63-2942-497F-B614-56AABE7F966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1" name="Group 160">
            <a:extLst>
              <a:ext uri="{FF2B5EF4-FFF2-40B4-BE49-F238E27FC236}">
                <a16:creationId xmlns:a16="http://schemas.microsoft.com/office/drawing/2014/main" id="{C0409CEB-B95E-4C5D-82CE-AE2C745ED8B5}"/>
              </a:ext>
            </a:extLst>
          </p:cNvPr>
          <p:cNvGrpSpPr/>
          <p:nvPr/>
        </p:nvGrpSpPr>
        <p:grpSpPr>
          <a:xfrm>
            <a:off x="3449437" y="4576141"/>
            <a:ext cx="93922" cy="93922"/>
            <a:chOff x="3462669" y="3603697"/>
            <a:chExt cx="93922" cy="93922"/>
          </a:xfrm>
        </p:grpSpPr>
        <p:cxnSp>
          <p:nvCxnSpPr>
            <p:cNvPr id="162" name="Straight Connector 161">
              <a:extLst>
                <a:ext uri="{FF2B5EF4-FFF2-40B4-BE49-F238E27FC236}">
                  <a16:creationId xmlns:a16="http://schemas.microsoft.com/office/drawing/2014/main" id="{037BF04E-C7AA-4D24-8A79-56CBC2EEE66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BC2CE769-AD7D-4B6C-9C9F-14AF9265D7C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4" name="Group 163">
            <a:extLst>
              <a:ext uri="{FF2B5EF4-FFF2-40B4-BE49-F238E27FC236}">
                <a16:creationId xmlns:a16="http://schemas.microsoft.com/office/drawing/2014/main" id="{DB90CB34-E0D8-4E34-A196-6A12A0D0C6E3}"/>
              </a:ext>
            </a:extLst>
          </p:cNvPr>
          <p:cNvGrpSpPr/>
          <p:nvPr/>
        </p:nvGrpSpPr>
        <p:grpSpPr>
          <a:xfrm>
            <a:off x="3965020" y="4708296"/>
            <a:ext cx="93922" cy="93922"/>
            <a:chOff x="3462669" y="3603697"/>
            <a:chExt cx="93922" cy="93922"/>
          </a:xfrm>
        </p:grpSpPr>
        <p:cxnSp>
          <p:nvCxnSpPr>
            <p:cNvPr id="165" name="Straight Connector 164">
              <a:extLst>
                <a:ext uri="{FF2B5EF4-FFF2-40B4-BE49-F238E27FC236}">
                  <a16:creationId xmlns:a16="http://schemas.microsoft.com/office/drawing/2014/main" id="{1A1B5FB2-8FD1-4568-ADC9-A673FE391DE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A2BD440F-DC9C-4D6F-8100-1E0D4FCB0AA2}"/>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67" name="Group 166">
            <a:extLst>
              <a:ext uri="{FF2B5EF4-FFF2-40B4-BE49-F238E27FC236}">
                <a16:creationId xmlns:a16="http://schemas.microsoft.com/office/drawing/2014/main" id="{A6713896-9B85-4B71-93F4-F15E973FF8F8}"/>
              </a:ext>
            </a:extLst>
          </p:cNvPr>
          <p:cNvGrpSpPr/>
          <p:nvPr/>
        </p:nvGrpSpPr>
        <p:grpSpPr>
          <a:xfrm>
            <a:off x="4121520" y="4708296"/>
            <a:ext cx="93922" cy="93922"/>
            <a:chOff x="3462669" y="3603697"/>
            <a:chExt cx="93922" cy="93922"/>
          </a:xfrm>
        </p:grpSpPr>
        <p:cxnSp>
          <p:nvCxnSpPr>
            <p:cNvPr id="168" name="Straight Connector 167">
              <a:extLst>
                <a:ext uri="{FF2B5EF4-FFF2-40B4-BE49-F238E27FC236}">
                  <a16:creationId xmlns:a16="http://schemas.microsoft.com/office/drawing/2014/main" id="{2E3354BC-ABA6-423E-8544-EEBD974F99D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1C2BF59A-D1E5-414C-861C-0E42EB677FB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0" name="Group 169">
            <a:extLst>
              <a:ext uri="{FF2B5EF4-FFF2-40B4-BE49-F238E27FC236}">
                <a16:creationId xmlns:a16="http://schemas.microsoft.com/office/drawing/2014/main" id="{F216AA68-F1AF-4B6A-BF61-544C1D3B5029}"/>
              </a:ext>
            </a:extLst>
          </p:cNvPr>
          <p:cNvGrpSpPr/>
          <p:nvPr/>
        </p:nvGrpSpPr>
        <p:grpSpPr>
          <a:xfrm>
            <a:off x="3925248" y="4879260"/>
            <a:ext cx="93922" cy="93922"/>
            <a:chOff x="3462669" y="3603697"/>
            <a:chExt cx="93922" cy="93922"/>
          </a:xfrm>
        </p:grpSpPr>
        <p:cxnSp>
          <p:nvCxnSpPr>
            <p:cNvPr id="171" name="Straight Connector 170">
              <a:extLst>
                <a:ext uri="{FF2B5EF4-FFF2-40B4-BE49-F238E27FC236}">
                  <a16:creationId xmlns:a16="http://schemas.microsoft.com/office/drawing/2014/main" id="{4DC5C462-257C-4D5E-B762-4907DB5A56D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71814E3D-C73B-4A3C-9440-F75CF795F6A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238478C5-46BD-41EE-B66E-D4C8ED69F21E}"/>
              </a:ext>
            </a:extLst>
          </p:cNvPr>
          <p:cNvGrpSpPr/>
          <p:nvPr/>
        </p:nvGrpSpPr>
        <p:grpSpPr>
          <a:xfrm>
            <a:off x="3871098" y="4879260"/>
            <a:ext cx="93922" cy="93922"/>
            <a:chOff x="3462669" y="3603697"/>
            <a:chExt cx="93922" cy="93922"/>
          </a:xfrm>
        </p:grpSpPr>
        <p:cxnSp>
          <p:nvCxnSpPr>
            <p:cNvPr id="174" name="Straight Connector 173">
              <a:extLst>
                <a:ext uri="{FF2B5EF4-FFF2-40B4-BE49-F238E27FC236}">
                  <a16:creationId xmlns:a16="http://schemas.microsoft.com/office/drawing/2014/main" id="{9A4249DA-9A43-42D8-AD68-33266CF6787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3722ADD2-3838-49DE-8458-7859D4BF1BE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347E1EBD-37C9-43BC-A56A-1A9A5762FF82}"/>
              </a:ext>
            </a:extLst>
          </p:cNvPr>
          <p:cNvGrpSpPr/>
          <p:nvPr/>
        </p:nvGrpSpPr>
        <p:grpSpPr>
          <a:xfrm>
            <a:off x="3634669" y="4879260"/>
            <a:ext cx="93922" cy="93922"/>
            <a:chOff x="3462669" y="3603697"/>
            <a:chExt cx="93922" cy="93922"/>
          </a:xfrm>
        </p:grpSpPr>
        <p:cxnSp>
          <p:nvCxnSpPr>
            <p:cNvPr id="177" name="Straight Connector 176">
              <a:extLst>
                <a:ext uri="{FF2B5EF4-FFF2-40B4-BE49-F238E27FC236}">
                  <a16:creationId xmlns:a16="http://schemas.microsoft.com/office/drawing/2014/main" id="{290265F6-E224-459A-8E5B-028E0040469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0F179F8D-1576-406B-859A-8C181E0001D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26F7AD42-4726-413D-A524-F0036F7AF915}"/>
              </a:ext>
            </a:extLst>
          </p:cNvPr>
          <p:cNvGrpSpPr/>
          <p:nvPr/>
        </p:nvGrpSpPr>
        <p:grpSpPr>
          <a:xfrm>
            <a:off x="1768874" y="3001531"/>
            <a:ext cx="93922" cy="93922"/>
            <a:chOff x="3462669" y="3603697"/>
            <a:chExt cx="93922" cy="93922"/>
          </a:xfrm>
        </p:grpSpPr>
        <p:cxnSp>
          <p:nvCxnSpPr>
            <p:cNvPr id="180" name="Straight Connector 179">
              <a:extLst>
                <a:ext uri="{FF2B5EF4-FFF2-40B4-BE49-F238E27FC236}">
                  <a16:creationId xmlns:a16="http://schemas.microsoft.com/office/drawing/2014/main" id="{1C78E106-FA7C-4989-892C-70558A76DDC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26EA463C-BD60-4EF0-A6FE-A198B585BF5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E0C8D183-6756-435E-BEBC-E318B70C290B}"/>
              </a:ext>
            </a:extLst>
          </p:cNvPr>
          <p:cNvGrpSpPr/>
          <p:nvPr/>
        </p:nvGrpSpPr>
        <p:grpSpPr>
          <a:xfrm>
            <a:off x="9460239" y="4628972"/>
            <a:ext cx="93922" cy="93922"/>
            <a:chOff x="3462669" y="3603697"/>
            <a:chExt cx="93922" cy="93922"/>
          </a:xfrm>
        </p:grpSpPr>
        <p:cxnSp>
          <p:nvCxnSpPr>
            <p:cNvPr id="183" name="Straight Connector 182">
              <a:extLst>
                <a:ext uri="{FF2B5EF4-FFF2-40B4-BE49-F238E27FC236}">
                  <a16:creationId xmlns:a16="http://schemas.microsoft.com/office/drawing/2014/main" id="{C6F99276-F036-4E9E-A5B3-B5BF90137A9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4158796E-D0DE-48F6-BA02-1A705A644F6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DEFAC582-A138-4104-B425-02393FCE7D7D}"/>
              </a:ext>
            </a:extLst>
          </p:cNvPr>
          <p:cNvGrpSpPr/>
          <p:nvPr/>
        </p:nvGrpSpPr>
        <p:grpSpPr>
          <a:xfrm>
            <a:off x="9361975" y="4515730"/>
            <a:ext cx="93922" cy="93922"/>
            <a:chOff x="3462669" y="3603697"/>
            <a:chExt cx="93922" cy="93922"/>
          </a:xfrm>
        </p:grpSpPr>
        <p:cxnSp>
          <p:nvCxnSpPr>
            <p:cNvPr id="186" name="Straight Connector 185">
              <a:extLst>
                <a:ext uri="{FF2B5EF4-FFF2-40B4-BE49-F238E27FC236}">
                  <a16:creationId xmlns:a16="http://schemas.microsoft.com/office/drawing/2014/main" id="{7A8E0EC0-246B-4238-A6F7-B7790E344CA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8BCC1E0F-F1DC-4E5A-B7F4-A88DF43B4BC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0F413982-D339-4F7B-995E-2F2CD4B6EB7C}"/>
              </a:ext>
            </a:extLst>
          </p:cNvPr>
          <p:cNvGrpSpPr/>
          <p:nvPr/>
        </p:nvGrpSpPr>
        <p:grpSpPr>
          <a:xfrm>
            <a:off x="9327716" y="4515730"/>
            <a:ext cx="93922" cy="93922"/>
            <a:chOff x="3462669" y="3603697"/>
            <a:chExt cx="93922" cy="93922"/>
          </a:xfrm>
        </p:grpSpPr>
        <p:cxnSp>
          <p:nvCxnSpPr>
            <p:cNvPr id="189" name="Straight Connector 188">
              <a:extLst>
                <a:ext uri="{FF2B5EF4-FFF2-40B4-BE49-F238E27FC236}">
                  <a16:creationId xmlns:a16="http://schemas.microsoft.com/office/drawing/2014/main" id="{B0DA5CC8-DB29-401E-B27C-BE9EF287F39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36BB4DFA-E678-4E5D-9AE3-54603CC564B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1" name="Group 190">
            <a:extLst>
              <a:ext uri="{FF2B5EF4-FFF2-40B4-BE49-F238E27FC236}">
                <a16:creationId xmlns:a16="http://schemas.microsoft.com/office/drawing/2014/main" id="{6FDCC9E2-E9B8-41DD-8B03-6D1790EA53F2}"/>
              </a:ext>
            </a:extLst>
          </p:cNvPr>
          <p:cNvGrpSpPr/>
          <p:nvPr/>
        </p:nvGrpSpPr>
        <p:grpSpPr>
          <a:xfrm>
            <a:off x="9135157" y="4447116"/>
            <a:ext cx="93922" cy="93922"/>
            <a:chOff x="3462669" y="3603697"/>
            <a:chExt cx="93922" cy="93922"/>
          </a:xfrm>
        </p:grpSpPr>
        <p:cxnSp>
          <p:nvCxnSpPr>
            <p:cNvPr id="192" name="Straight Connector 191">
              <a:extLst>
                <a:ext uri="{FF2B5EF4-FFF2-40B4-BE49-F238E27FC236}">
                  <a16:creationId xmlns:a16="http://schemas.microsoft.com/office/drawing/2014/main" id="{9D536FC1-F35E-4A79-8E13-C4C6B8B688E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A0C9CBDC-54E5-41E5-974A-AC93A2C7637B}"/>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B0CC8C13-75C7-4FC1-8502-1A4B94FFE160}"/>
              </a:ext>
            </a:extLst>
          </p:cNvPr>
          <p:cNvGrpSpPr/>
          <p:nvPr/>
        </p:nvGrpSpPr>
        <p:grpSpPr>
          <a:xfrm>
            <a:off x="9104229" y="4374923"/>
            <a:ext cx="93922" cy="93922"/>
            <a:chOff x="3462669" y="3603697"/>
            <a:chExt cx="93922" cy="93922"/>
          </a:xfrm>
        </p:grpSpPr>
        <p:cxnSp>
          <p:nvCxnSpPr>
            <p:cNvPr id="195" name="Straight Connector 194">
              <a:extLst>
                <a:ext uri="{FF2B5EF4-FFF2-40B4-BE49-F238E27FC236}">
                  <a16:creationId xmlns:a16="http://schemas.microsoft.com/office/drawing/2014/main" id="{F2D5E25F-B95E-456C-BB19-BE798B2C76C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47414541-665A-490A-92F3-B90B3504C6D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197" name="Group 196">
            <a:extLst>
              <a:ext uri="{FF2B5EF4-FFF2-40B4-BE49-F238E27FC236}">
                <a16:creationId xmlns:a16="http://schemas.microsoft.com/office/drawing/2014/main" id="{8A5B6B90-BC30-4766-B92D-70924CC580FD}"/>
              </a:ext>
            </a:extLst>
          </p:cNvPr>
          <p:cNvGrpSpPr/>
          <p:nvPr/>
        </p:nvGrpSpPr>
        <p:grpSpPr>
          <a:xfrm>
            <a:off x="9056428" y="4374923"/>
            <a:ext cx="93922" cy="93922"/>
            <a:chOff x="3462669" y="3603697"/>
            <a:chExt cx="93922" cy="93922"/>
          </a:xfrm>
        </p:grpSpPr>
        <p:cxnSp>
          <p:nvCxnSpPr>
            <p:cNvPr id="198" name="Straight Connector 197">
              <a:extLst>
                <a:ext uri="{FF2B5EF4-FFF2-40B4-BE49-F238E27FC236}">
                  <a16:creationId xmlns:a16="http://schemas.microsoft.com/office/drawing/2014/main" id="{B523A175-91C3-4675-A137-1BC41536FE5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A2C57BA2-EA36-4266-8B3F-2203DA53F9C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6EF9CB6F-4A59-49CF-BB0E-F2BC53838D3E}"/>
              </a:ext>
            </a:extLst>
          </p:cNvPr>
          <p:cNvGrpSpPr/>
          <p:nvPr/>
        </p:nvGrpSpPr>
        <p:grpSpPr>
          <a:xfrm>
            <a:off x="9032832" y="4374923"/>
            <a:ext cx="93922" cy="93922"/>
            <a:chOff x="3462669" y="3603697"/>
            <a:chExt cx="93922" cy="93922"/>
          </a:xfrm>
        </p:grpSpPr>
        <p:cxnSp>
          <p:nvCxnSpPr>
            <p:cNvPr id="201" name="Straight Connector 200">
              <a:extLst>
                <a:ext uri="{FF2B5EF4-FFF2-40B4-BE49-F238E27FC236}">
                  <a16:creationId xmlns:a16="http://schemas.microsoft.com/office/drawing/2014/main" id="{199C5317-EEAB-49BD-8278-C9D3E72FF2E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10309F2F-AC33-4D14-82CC-84F73B209A9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617015FD-ED08-4E87-BDCF-29B292C81427}"/>
              </a:ext>
            </a:extLst>
          </p:cNvPr>
          <p:cNvGrpSpPr/>
          <p:nvPr/>
        </p:nvGrpSpPr>
        <p:grpSpPr>
          <a:xfrm>
            <a:off x="8942138" y="4330114"/>
            <a:ext cx="93922" cy="93922"/>
            <a:chOff x="3462669" y="3603697"/>
            <a:chExt cx="93922" cy="93922"/>
          </a:xfrm>
        </p:grpSpPr>
        <p:cxnSp>
          <p:nvCxnSpPr>
            <p:cNvPr id="204" name="Straight Connector 203">
              <a:extLst>
                <a:ext uri="{FF2B5EF4-FFF2-40B4-BE49-F238E27FC236}">
                  <a16:creationId xmlns:a16="http://schemas.microsoft.com/office/drawing/2014/main" id="{0437D038-96C3-4A39-8DBD-FBC27DB2973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11D2B4DA-EA7F-4237-863E-B218063DA0E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C727B61C-5574-4718-8392-F516D0626AC0}"/>
              </a:ext>
            </a:extLst>
          </p:cNvPr>
          <p:cNvGrpSpPr/>
          <p:nvPr/>
        </p:nvGrpSpPr>
        <p:grpSpPr>
          <a:xfrm>
            <a:off x="9073235" y="4374923"/>
            <a:ext cx="93922" cy="93922"/>
            <a:chOff x="3462669" y="3603697"/>
            <a:chExt cx="93922" cy="93922"/>
          </a:xfrm>
        </p:grpSpPr>
        <p:cxnSp>
          <p:nvCxnSpPr>
            <p:cNvPr id="207" name="Straight Connector 206">
              <a:extLst>
                <a:ext uri="{FF2B5EF4-FFF2-40B4-BE49-F238E27FC236}">
                  <a16:creationId xmlns:a16="http://schemas.microsoft.com/office/drawing/2014/main" id="{01AA700D-688F-40C3-9503-CF64E39779B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0519CBD6-6CF5-4B58-AF16-820D79D6FC4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9AF864D9-FDDD-4817-A534-1A07ABFB0BE6}"/>
              </a:ext>
            </a:extLst>
          </p:cNvPr>
          <p:cNvGrpSpPr/>
          <p:nvPr/>
        </p:nvGrpSpPr>
        <p:grpSpPr>
          <a:xfrm>
            <a:off x="8452949" y="4075785"/>
            <a:ext cx="93922" cy="93922"/>
            <a:chOff x="3462669" y="3603697"/>
            <a:chExt cx="93922" cy="93922"/>
          </a:xfrm>
        </p:grpSpPr>
        <p:cxnSp>
          <p:nvCxnSpPr>
            <p:cNvPr id="210" name="Straight Connector 209">
              <a:extLst>
                <a:ext uri="{FF2B5EF4-FFF2-40B4-BE49-F238E27FC236}">
                  <a16:creationId xmlns:a16="http://schemas.microsoft.com/office/drawing/2014/main" id="{296D514C-E4D6-4521-929B-45AD45DFFAA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58EDBACF-656F-4565-9A6E-17CD3087897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BA4565CF-9DEE-414E-849B-E2415EE0973A}"/>
              </a:ext>
            </a:extLst>
          </p:cNvPr>
          <p:cNvGrpSpPr/>
          <p:nvPr/>
        </p:nvGrpSpPr>
        <p:grpSpPr>
          <a:xfrm>
            <a:off x="7411373" y="3065885"/>
            <a:ext cx="93922" cy="93922"/>
            <a:chOff x="3462669" y="3603697"/>
            <a:chExt cx="93922" cy="93922"/>
          </a:xfrm>
        </p:grpSpPr>
        <p:cxnSp>
          <p:nvCxnSpPr>
            <p:cNvPr id="213" name="Straight Connector 212">
              <a:extLst>
                <a:ext uri="{FF2B5EF4-FFF2-40B4-BE49-F238E27FC236}">
                  <a16:creationId xmlns:a16="http://schemas.microsoft.com/office/drawing/2014/main" id="{566AA8C0-605D-4BFB-AE34-52ABE8E9A40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AACB6DF2-C7AF-409A-A274-08AA6A4AD1AF}"/>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5" name="Group 214">
            <a:extLst>
              <a:ext uri="{FF2B5EF4-FFF2-40B4-BE49-F238E27FC236}">
                <a16:creationId xmlns:a16="http://schemas.microsoft.com/office/drawing/2014/main" id="{BBBBE7A1-B72A-40B2-BAF5-6AFB4B042774}"/>
              </a:ext>
            </a:extLst>
          </p:cNvPr>
          <p:cNvGrpSpPr/>
          <p:nvPr/>
        </p:nvGrpSpPr>
        <p:grpSpPr>
          <a:xfrm>
            <a:off x="7309639" y="2936696"/>
            <a:ext cx="93922" cy="93922"/>
            <a:chOff x="3462669" y="3603697"/>
            <a:chExt cx="93922" cy="93922"/>
          </a:xfrm>
        </p:grpSpPr>
        <p:cxnSp>
          <p:nvCxnSpPr>
            <p:cNvPr id="216" name="Straight Connector 215">
              <a:extLst>
                <a:ext uri="{FF2B5EF4-FFF2-40B4-BE49-F238E27FC236}">
                  <a16:creationId xmlns:a16="http://schemas.microsoft.com/office/drawing/2014/main" id="{206D92EC-CB8E-4581-89E5-8CEE3D108C7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F30C4C32-2B0C-4483-AC45-0152FEBB59C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15DC82E1-3E0D-4C6A-9B1C-1D7453FFBB22}"/>
              </a:ext>
            </a:extLst>
          </p:cNvPr>
          <p:cNvGrpSpPr/>
          <p:nvPr/>
        </p:nvGrpSpPr>
        <p:grpSpPr>
          <a:xfrm>
            <a:off x="7521532" y="3148591"/>
            <a:ext cx="93922" cy="93922"/>
            <a:chOff x="3462669" y="3603697"/>
            <a:chExt cx="93922" cy="93922"/>
          </a:xfrm>
        </p:grpSpPr>
        <p:cxnSp>
          <p:nvCxnSpPr>
            <p:cNvPr id="219" name="Straight Connector 218">
              <a:extLst>
                <a:ext uri="{FF2B5EF4-FFF2-40B4-BE49-F238E27FC236}">
                  <a16:creationId xmlns:a16="http://schemas.microsoft.com/office/drawing/2014/main" id="{62F42659-889C-46FE-8DCC-61ADA9C0E05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81042BA6-8D61-441E-83FC-3331A9D976E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1" name="Group 220">
            <a:extLst>
              <a:ext uri="{FF2B5EF4-FFF2-40B4-BE49-F238E27FC236}">
                <a16:creationId xmlns:a16="http://schemas.microsoft.com/office/drawing/2014/main" id="{E7A21584-3DE9-43EC-BD35-C9D346D50AC9}"/>
              </a:ext>
            </a:extLst>
          </p:cNvPr>
          <p:cNvGrpSpPr/>
          <p:nvPr/>
        </p:nvGrpSpPr>
        <p:grpSpPr>
          <a:xfrm>
            <a:off x="7660722" y="3177244"/>
            <a:ext cx="93922" cy="93922"/>
            <a:chOff x="3462669" y="3603697"/>
            <a:chExt cx="93922" cy="93922"/>
          </a:xfrm>
        </p:grpSpPr>
        <p:cxnSp>
          <p:nvCxnSpPr>
            <p:cNvPr id="222" name="Straight Connector 221">
              <a:extLst>
                <a:ext uri="{FF2B5EF4-FFF2-40B4-BE49-F238E27FC236}">
                  <a16:creationId xmlns:a16="http://schemas.microsoft.com/office/drawing/2014/main" id="{0BA9565E-75E5-4FF9-B541-25C7B8A84AC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199AE70A-3938-48E5-B132-6422913A814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4" name="Group 223">
            <a:extLst>
              <a:ext uri="{FF2B5EF4-FFF2-40B4-BE49-F238E27FC236}">
                <a16:creationId xmlns:a16="http://schemas.microsoft.com/office/drawing/2014/main" id="{019D9E1F-7F1E-4FDA-91C0-7619F3CA8D54}"/>
              </a:ext>
            </a:extLst>
          </p:cNvPr>
          <p:cNvGrpSpPr/>
          <p:nvPr/>
        </p:nvGrpSpPr>
        <p:grpSpPr>
          <a:xfrm>
            <a:off x="8022966" y="3365235"/>
            <a:ext cx="93922" cy="93922"/>
            <a:chOff x="3462669" y="3603697"/>
            <a:chExt cx="93922" cy="93922"/>
          </a:xfrm>
        </p:grpSpPr>
        <p:cxnSp>
          <p:nvCxnSpPr>
            <p:cNvPr id="225" name="Straight Connector 224">
              <a:extLst>
                <a:ext uri="{FF2B5EF4-FFF2-40B4-BE49-F238E27FC236}">
                  <a16:creationId xmlns:a16="http://schemas.microsoft.com/office/drawing/2014/main" id="{10106917-BD79-4507-B66C-6D708089E42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964F1336-2AB5-4485-935F-E6B7BBBF3BC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27" name="Group 226">
            <a:extLst>
              <a:ext uri="{FF2B5EF4-FFF2-40B4-BE49-F238E27FC236}">
                <a16:creationId xmlns:a16="http://schemas.microsoft.com/office/drawing/2014/main" id="{43B08172-8CB2-4627-9D8E-82134237F378}"/>
              </a:ext>
            </a:extLst>
          </p:cNvPr>
          <p:cNvGrpSpPr/>
          <p:nvPr/>
        </p:nvGrpSpPr>
        <p:grpSpPr>
          <a:xfrm>
            <a:off x="8293902" y="3492138"/>
            <a:ext cx="93922" cy="93922"/>
            <a:chOff x="3462669" y="3603697"/>
            <a:chExt cx="93922" cy="93922"/>
          </a:xfrm>
        </p:grpSpPr>
        <p:cxnSp>
          <p:nvCxnSpPr>
            <p:cNvPr id="228" name="Straight Connector 227">
              <a:extLst>
                <a:ext uri="{FF2B5EF4-FFF2-40B4-BE49-F238E27FC236}">
                  <a16:creationId xmlns:a16="http://schemas.microsoft.com/office/drawing/2014/main" id="{7C1F4650-5CDC-4CAF-89AB-14869ED487F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975F7AFC-3962-4594-837E-DB9EDB0ED60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ACD6AAA9-BFA1-4773-95E4-295CA6605EA7}"/>
              </a:ext>
            </a:extLst>
          </p:cNvPr>
          <p:cNvGrpSpPr/>
          <p:nvPr/>
        </p:nvGrpSpPr>
        <p:grpSpPr>
          <a:xfrm>
            <a:off x="8346135" y="3547255"/>
            <a:ext cx="93922" cy="93922"/>
            <a:chOff x="3462669" y="3603697"/>
            <a:chExt cx="93922" cy="93922"/>
          </a:xfrm>
        </p:grpSpPr>
        <p:cxnSp>
          <p:nvCxnSpPr>
            <p:cNvPr id="231" name="Straight Connector 230">
              <a:extLst>
                <a:ext uri="{FF2B5EF4-FFF2-40B4-BE49-F238E27FC236}">
                  <a16:creationId xmlns:a16="http://schemas.microsoft.com/office/drawing/2014/main" id="{A837B5FD-7BB7-47EB-B556-5189208A2CE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89D5FF72-C4BF-4BE3-B685-E92757C7528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3" name="Group 232">
            <a:extLst>
              <a:ext uri="{FF2B5EF4-FFF2-40B4-BE49-F238E27FC236}">
                <a16:creationId xmlns:a16="http://schemas.microsoft.com/office/drawing/2014/main" id="{EE32EC06-BE20-4846-BA2D-13FE59A7E5EE}"/>
              </a:ext>
            </a:extLst>
          </p:cNvPr>
          <p:cNvGrpSpPr/>
          <p:nvPr/>
        </p:nvGrpSpPr>
        <p:grpSpPr>
          <a:xfrm>
            <a:off x="8405988" y="3594216"/>
            <a:ext cx="93922" cy="93922"/>
            <a:chOff x="3462669" y="3603697"/>
            <a:chExt cx="93922" cy="93922"/>
          </a:xfrm>
        </p:grpSpPr>
        <p:cxnSp>
          <p:nvCxnSpPr>
            <p:cNvPr id="234" name="Straight Connector 233">
              <a:extLst>
                <a:ext uri="{FF2B5EF4-FFF2-40B4-BE49-F238E27FC236}">
                  <a16:creationId xmlns:a16="http://schemas.microsoft.com/office/drawing/2014/main" id="{361C0AB0-EAAA-45BD-A7BE-3DBDF3A0516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F880DE46-B8DC-405B-B3E1-F80627F050A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8797E4E1-BED7-4C47-A5A8-4C1BD26F2FDB}"/>
              </a:ext>
            </a:extLst>
          </p:cNvPr>
          <p:cNvGrpSpPr/>
          <p:nvPr/>
        </p:nvGrpSpPr>
        <p:grpSpPr>
          <a:xfrm>
            <a:off x="8525272" y="3619140"/>
            <a:ext cx="93922" cy="93922"/>
            <a:chOff x="3462669" y="3603697"/>
            <a:chExt cx="93922" cy="93922"/>
          </a:xfrm>
        </p:grpSpPr>
        <p:cxnSp>
          <p:nvCxnSpPr>
            <p:cNvPr id="237" name="Straight Connector 236">
              <a:extLst>
                <a:ext uri="{FF2B5EF4-FFF2-40B4-BE49-F238E27FC236}">
                  <a16:creationId xmlns:a16="http://schemas.microsoft.com/office/drawing/2014/main" id="{60295175-F6A5-43D1-929B-5742DA7C8DE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0A0BBCF1-7A21-4617-9D7F-E2388A4432A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D0FBD4AC-F57B-426E-A788-8C51E4EC8F71}"/>
              </a:ext>
            </a:extLst>
          </p:cNvPr>
          <p:cNvGrpSpPr/>
          <p:nvPr/>
        </p:nvGrpSpPr>
        <p:grpSpPr>
          <a:xfrm>
            <a:off x="8637100" y="3705115"/>
            <a:ext cx="93922" cy="93922"/>
            <a:chOff x="3462669" y="3603697"/>
            <a:chExt cx="93922" cy="93922"/>
          </a:xfrm>
        </p:grpSpPr>
        <p:cxnSp>
          <p:nvCxnSpPr>
            <p:cNvPr id="240" name="Straight Connector 239">
              <a:extLst>
                <a:ext uri="{FF2B5EF4-FFF2-40B4-BE49-F238E27FC236}">
                  <a16:creationId xmlns:a16="http://schemas.microsoft.com/office/drawing/2014/main" id="{2858E2E4-4840-4613-8231-E88305C6DA1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3366FB08-30FD-4E7F-A6EB-7CBCF23C579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2" name="Group 241">
            <a:extLst>
              <a:ext uri="{FF2B5EF4-FFF2-40B4-BE49-F238E27FC236}">
                <a16:creationId xmlns:a16="http://schemas.microsoft.com/office/drawing/2014/main" id="{7055F981-524E-4EA9-ABC9-9576E88EC9C6}"/>
              </a:ext>
            </a:extLst>
          </p:cNvPr>
          <p:cNvGrpSpPr/>
          <p:nvPr/>
        </p:nvGrpSpPr>
        <p:grpSpPr>
          <a:xfrm>
            <a:off x="8676269" y="3705115"/>
            <a:ext cx="93922" cy="93922"/>
            <a:chOff x="3462669" y="3603697"/>
            <a:chExt cx="93922" cy="93922"/>
          </a:xfrm>
        </p:grpSpPr>
        <p:cxnSp>
          <p:nvCxnSpPr>
            <p:cNvPr id="243" name="Straight Connector 242">
              <a:extLst>
                <a:ext uri="{FF2B5EF4-FFF2-40B4-BE49-F238E27FC236}">
                  <a16:creationId xmlns:a16="http://schemas.microsoft.com/office/drawing/2014/main" id="{61582307-262C-4947-9093-8C8F95A0CE7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745DC3DF-0F48-4A25-86AD-107438A6F87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50C850C6-F1B5-4BAF-9132-7FC9F09A025D}"/>
              </a:ext>
            </a:extLst>
          </p:cNvPr>
          <p:cNvGrpSpPr/>
          <p:nvPr/>
        </p:nvGrpSpPr>
        <p:grpSpPr>
          <a:xfrm>
            <a:off x="8752914" y="3716549"/>
            <a:ext cx="93922" cy="93922"/>
            <a:chOff x="3462669" y="3603697"/>
            <a:chExt cx="93922" cy="93922"/>
          </a:xfrm>
        </p:grpSpPr>
        <p:cxnSp>
          <p:nvCxnSpPr>
            <p:cNvPr id="246" name="Straight Connector 245">
              <a:extLst>
                <a:ext uri="{FF2B5EF4-FFF2-40B4-BE49-F238E27FC236}">
                  <a16:creationId xmlns:a16="http://schemas.microsoft.com/office/drawing/2014/main" id="{0804FECF-A3B1-4D05-9957-169B3865148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280FCE2D-2B6A-4035-BE70-EE5315453E8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48" name="Group 247">
            <a:extLst>
              <a:ext uri="{FF2B5EF4-FFF2-40B4-BE49-F238E27FC236}">
                <a16:creationId xmlns:a16="http://schemas.microsoft.com/office/drawing/2014/main" id="{DAEBCFDF-D42A-4CDF-91A1-77249DCBEDE9}"/>
              </a:ext>
            </a:extLst>
          </p:cNvPr>
          <p:cNvGrpSpPr/>
          <p:nvPr/>
        </p:nvGrpSpPr>
        <p:grpSpPr>
          <a:xfrm>
            <a:off x="8874551" y="3799037"/>
            <a:ext cx="93922" cy="93922"/>
            <a:chOff x="3462669" y="3603697"/>
            <a:chExt cx="93922" cy="93922"/>
          </a:xfrm>
        </p:grpSpPr>
        <p:cxnSp>
          <p:nvCxnSpPr>
            <p:cNvPr id="249" name="Straight Connector 248">
              <a:extLst>
                <a:ext uri="{FF2B5EF4-FFF2-40B4-BE49-F238E27FC236}">
                  <a16:creationId xmlns:a16="http://schemas.microsoft.com/office/drawing/2014/main" id="{1305C5C3-7CB0-49D6-8524-54165DF2297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5763C33B-7814-474A-BBDA-B373D8E6EAE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1" name="Group 250">
            <a:extLst>
              <a:ext uri="{FF2B5EF4-FFF2-40B4-BE49-F238E27FC236}">
                <a16:creationId xmlns:a16="http://schemas.microsoft.com/office/drawing/2014/main" id="{478B983B-6FB6-43B6-A091-E1C7E8F5078E}"/>
              </a:ext>
            </a:extLst>
          </p:cNvPr>
          <p:cNvGrpSpPr/>
          <p:nvPr/>
        </p:nvGrpSpPr>
        <p:grpSpPr>
          <a:xfrm>
            <a:off x="8910757" y="3799037"/>
            <a:ext cx="93922" cy="93922"/>
            <a:chOff x="3462669" y="3603697"/>
            <a:chExt cx="93922" cy="93922"/>
          </a:xfrm>
        </p:grpSpPr>
        <p:cxnSp>
          <p:nvCxnSpPr>
            <p:cNvPr id="252" name="Straight Connector 251">
              <a:extLst>
                <a:ext uri="{FF2B5EF4-FFF2-40B4-BE49-F238E27FC236}">
                  <a16:creationId xmlns:a16="http://schemas.microsoft.com/office/drawing/2014/main" id="{7FC05D92-816E-4B35-8737-6687C023ED7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C3F28E77-B0E0-486A-8400-A8B58E1DC6E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4" name="Group 253">
            <a:extLst>
              <a:ext uri="{FF2B5EF4-FFF2-40B4-BE49-F238E27FC236}">
                <a16:creationId xmlns:a16="http://schemas.microsoft.com/office/drawing/2014/main" id="{650B937D-9276-45F5-9ACE-42CA8DA9B5BD}"/>
              </a:ext>
            </a:extLst>
          </p:cNvPr>
          <p:cNvGrpSpPr/>
          <p:nvPr/>
        </p:nvGrpSpPr>
        <p:grpSpPr>
          <a:xfrm>
            <a:off x="8937749" y="3817077"/>
            <a:ext cx="93922" cy="93922"/>
            <a:chOff x="3462669" y="3603697"/>
            <a:chExt cx="93922" cy="93922"/>
          </a:xfrm>
        </p:grpSpPr>
        <p:cxnSp>
          <p:nvCxnSpPr>
            <p:cNvPr id="255" name="Straight Connector 254">
              <a:extLst>
                <a:ext uri="{FF2B5EF4-FFF2-40B4-BE49-F238E27FC236}">
                  <a16:creationId xmlns:a16="http://schemas.microsoft.com/office/drawing/2014/main" id="{CCCD688E-2891-4BE0-8225-778CF3A0FD1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F04F00CA-61CD-4AB9-8F88-6C589D5012C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57" name="Group 256">
            <a:extLst>
              <a:ext uri="{FF2B5EF4-FFF2-40B4-BE49-F238E27FC236}">
                <a16:creationId xmlns:a16="http://schemas.microsoft.com/office/drawing/2014/main" id="{6A0C7804-4D01-412E-9565-4E9B5147C273}"/>
              </a:ext>
            </a:extLst>
          </p:cNvPr>
          <p:cNvGrpSpPr/>
          <p:nvPr/>
        </p:nvGrpSpPr>
        <p:grpSpPr>
          <a:xfrm>
            <a:off x="8968473" y="3835133"/>
            <a:ext cx="93922" cy="93922"/>
            <a:chOff x="3462669" y="3603697"/>
            <a:chExt cx="93922" cy="93922"/>
          </a:xfrm>
        </p:grpSpPr>
        <p:cxnSp>
          <p:nvCxnSpPr>
            <p:cNvPr id="258" name="Straight Connector 257">
              <a:extLst>
                <a:ext uri="{FF2B5EF4-FFF2-40B4-BE49-F238E27FC236}">
                  <a16:creationId xmlns:a16="http://schemas.microsoft.com/office/drawing/2014/main" id="{F7044F98-3D6C-4985-9CC7-1C012052943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A62C3DD9-41EA-427A-8CAD-6CD38ACB6DE3}"/>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0" name="Group 259">
            <a:extLst>
              <a:ext uri="{FF2B5EF4-FFF2-40B4-BE49-F238E27FC236}">
                <a16:creationId xmlns:a16="http://schemas.microsoft.com/office/drawing/2014/main" id="{B37CAFF7-0CBB-4380-A3F7-4820C510ACF3}"/>
              </a:ext>
            </a:extLst>
          </p:cNvPr>
          <p:cNvGrpSpPr/>
          <p:nvPr/>
        </p:nvGrpSpPr>
        <p:grpSpPr>
          <a:xfrm>
            <a:off x="9008190" y="3859687"/>
            <a:ext cx="93922" cy="93922"/>
            <a:chOff x="3462669" y="3603697"/>
            <a:chExt cx="93922" cy="93922"/>
          </a:xfrm>
        </p:grpSpPr>
        <p:cxnSp>
          <p:nvCxnSpPr>
            <p:cNvPr id="261" name="Straight Connector 260">
              <a:extLst>
                <a:ext uri="{FF2B5EF4-FFF2-40B4-BE49-F238E27FC236}">
                  <a16:creationId xmlns:a16="http://schemas.microsoft.com/office/drawing/2014/main" id="{FEDAAD4E-0B31-47FC-9B9C-63FD76947FBC}"/>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A60A8DBF-189A-4DFB-9CCE-1032DC839AC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3" name="Group 262">
            <a:extLst>
              <a:ext uri="{FF2B5EF4-FFF2-40B4-BE49-F238E27FC236}">
                <a16:creationId xmlns:a16="http://schemas.microsoft.com/office/drawing/2014/main" id="{11499414-61A2-4257-9575-29A31A499FD2}"/>
              </a:ext>
            </a:extLst>
          </p:cNvPr>
          <p:cNvGrpSpPr/>
          <p:nvPr/>
        </p:nvGrpSpPr>
        <p:grpSpPr>
          <a:xfrm>
            <a:off x="9049623" y="3892946"/>
            <a:ext cx="93922" cy="93922"/>
            <a:chOff x="3462669" y="3603697"/>
            <a:chExt cx="93922" cy="93922"/>
          </a:xfrm>
        </p:grpSpPr>
        <p:cxnSp>
          <p:nvCxnSpPr>
            <p:cNvPr id="264" name="Straight Connector 263">
              <a:extLst>
                <a:ext uri="{FF2B5EF4-FFF2-40B4-BE49-F238E27FC236}">
                  <a16:creationId xmlns:a16="http://schemas.microsoft.com/office/drawing/2014/main" id="{F7C597BA-C087-4F0E-8523-B0B31D0369C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E401F7F8-F6BC-4073-8175-33C618A7C0C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6" name="Group 265">
            <a:extLst>
              <a:ext uri="{FF2B5EF4-FFF2-40B4-BE49-F238E27FC236}">
                <a16:creationId xmlns:a16="http://schemas.microsoft.com/office/drawing/2014/main" id="{57F327A9-8AE8-444F-82F8-DBCE405D96A6}"/>
              </a:ext>
            </a:extLst>
          </p:cNvPr>
          <p:cNvGrpSpPr/>
          <p:nvPr/>
        </p:nvGrpSpPr>
        <p:grpSpPr>
          <a:xfrm>
            <a:off x="9071959" y="3912130"/>
            <a:ext cx="93922" cy="93922"/>
            <a:chOff x="3462669" y="3603697"/>
            <a:chExt cx="93922" cy="93922"/>
          </a:xfrm>
        </p:grpSpPr>
        <p:cxnSp>
          <p:nvCxnSpPr>
            <p:cNvPr id="267" name="Straight Connector 266">
              <a:extLst>
                <a:ext uri="{FF2B5EF4-FFF2-40B4-BE49-F238E27FC236}">
                  <a16:creationId xmlns:a16="http://schemas.microsoft.com/office/drawing/2014/main" id="{E9DA32B2-6D81-42A2-983A-DB41A2CB612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DA3A6484-494B-41A6-B12F-9C4CFB399A68}"/>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69" name="Group 268">
            <a:extLst>
              <a:ext uri="{FF2B5EF4-FFF2-40B4-BE49-F238E27FC236}">
                <a16:creationId xmlns:a16="http://schemas.microsoft.com/office/drawing/2014/main" id="{06497621-8140-4770-888A-7606BBB890D4}"/>
              </a:ext>
            </a:extLst>
          </p:cNvPr>
          <p:cNvGrpSpPr/>
          <p:nvPr/>
        </p:nvGrpSpPr>
        <p:grpSpPr>
          <a:xfrm>
            <a:off x="9103791" y="3924866"/>
            <a:ext cx="93922" cy="93922"/>
            <a:chOff x="3462669" y="3603697"/>
            <a:chExt cx="93922" cy="93922"/>
          </a:xfrm>
        </p:grpSpPr>
        <p:cxnSp>
          <p:nvCxnSpPr>
            <p:cNvPr id="270" name="Straight Connector 269">
              <a:extLst>
                <a:ext uri="{FF2B5EF4-FFF2-40B4-BE49-F238E27FC236}">
                  <a16:creationId xmlns:a16="http://schemas.microsoft.com/office/drawing/2014/main" id="{42E36BA5-EBDB-4F72-B0CF-C5AF9AB57DC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B1A93E6C-CC4F-4C8D-ABBB-486D6BB0A11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2" name="Group 271">
            <a:extLst>
              <a:ext uri="{FF2B5EF4-FFF2-40B4-BE49-F238E27FC236}">
                <a16:creationId xmlns:a16="http://schemas.microsoft.com/office/drawing/2014/main" id="{D6C8D260-7B52-41DF-91EC-FFE52B663122}"/>
              </a:ext>
            </a:extLst>
          </p:cNvPr>
          <p:cNvGrpSpPr/>
          <p:nvPr/>
        </p:nvGrpSpPr>
        <p:grpSpPr>
          <a:xfrm>
            <a:off x="9165881" y="3949034"/>
            <a:ext cx="93922" cy="93922"/>
            <a:chOff x="3462669" y="3603697"/>
            <a:chExt cx="93922" cy="93922"/>
          </a:xfrm>
        </p:grpSpPr>
        <p:cxnSp>
          <p:nvCxnSpPr>
            <p:cNvPr id="273" name="Straight Connector 272">
              <a:extLst>
                <a:ext uri="{FF2B5EF4-FFF2-40B4-BE49-F238E27FC236}">
                  <a16:creationId xmlns:a16="http://schemas.microsoft.com/office/drawing/2014/main" id="{6E701CF9-8F4A-4ACE-B5A6-A5541601F5D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E51BDD4D-299F-4FD0-B03E-43CDFC7D5DE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5" name="Group 274">
            <a:extLst>
              <a:ext uri="{FF2B5EF4-FFF2-40B4-BE49-F238E27FC236}">
                <a16:creationId xmlns:a16="http://schemas.microsoft.com/office/drawing/2014/main" id="{24329298-0E85-446E-A1A8-0814368A80F6}"/>
              </a:ext>
            </a:extLst>
          </p:cNvPr>
          <p:cNvGrpSpPr/>
          <p:nvPr/>
        </p:nvGrpSpPr>
        <p:grpSpPr>
          <a:xfrm>
            <a:off x="9213949" y="3981503"/>
            <a:ext cx="93922" cy="93922"/>
            <a:chOff x="3462669" y="3603697"/>
            <a:chExt cx="93922" cy="93922"/>
          </a:xfrm>
        </p:grpSpPr>
        <p:cxnSp>
          <p:nvCxnSpPr>
            <p:cNvPr id="276" name="Straight Connector 275">
              <a:extLst>
                <a:ext uri="{FF2B5EF4-FFF2-40B4-BE49-F238E27FC236}">
                  <a16:creationId xmlns:a16="http://schemas.microsoft.com/office/drawing/2014/main" id="{38FF46B2-3138-4437-8DB3-9CC0C70D7A72}"/>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9D66FF1E-35A6-4757-B497-AA68918D4D7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78" name="Group 277">
            <a:extLst>
              <a:ext uri="{FF2B5EF4-FFF2-40B4-BE49-F238E27FC236}">
                <a16:creationId xmlns:a16="http://schemas.microsoft.com/office/drawing/2014/main" id="{25D7C1A6-5199-4489-BEBB-A730025233FE}"/>
              </a:ext>
            </a:extLst>
          </p:cNvPr>
          <p:cNvGrpSpPr/>
          <p:nvPr/>
        </p:nvGrpSpPr>
        <p:grpSpPr>
          <a:xfrm>
            <a:off x="9231120" y="3981503"/>
            <a:ext cx="93922" cy="93922"/>
            <a:chOff x="3462669" y="3603697"/>
            <a:chExt cx="93922" cy="93922"/>
          </a:xfrm>
        </p:grpSpPr>
        <p:cxnSp>
          <p:nvCxnSpPr>
            <p:cNvPr id="279" name="Straight Connector 278">
              <a:extLst>
                <a:ext uri="{FF2B5EF4-FFF2-40B4-BE49-F238E27FC236}">
                  <a16:creationId xmlns:a16="http://schemas.microsoft.com/office/drawing/2014/main" id="{CA921EEC-30C1-430C-8618-7822BFBCEBFF}"/>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2B261A3F-473B-45E1-9D81-480994EDC22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1" name="Group 280">
            <a:extLst>
              <a:ext uri="{FF2B5EF4-FFF2-40B4-BE49-F238E27FC236}">
                <a16:creationId xmlns:a16="http://schemas.microsoft.com/office/drawing/2014/main" id="{629C2621-8038-4121-A424-5A56420EF2E1}"/>
              </a:ext>
            </a:extLst>
          </p:cNvPr>
          <p:cNvGrpSpPr/>
          <p:nvPr/>
        </p:nvGrpSpPr>
        <p:grpSpPr>
          <a:xfrm>
            <a:off x="9294989" y="3980741"/>
            <a:ext cx="93922" cy="93922"/>
            <a:chOff x="3462669" y="3603697"/>
            <a:chExt cx="93922" cy="93922"/>
          </a:xfrm>
        </p:grpSpPr>
        <p:cxnSp>
          <p:nvCxnSpPr>
            <p:cNvPr id="282" name="Straight Connector 281">
              <a:extLst>
                <a:ext uri="{FF2B5EF4-FFF2-40B4-BE49-F238E27FC236}">
                  <a16:creationId xmlns:a16="http://schemas.microsoft.com/office/drawing/2014/main" id="{FD65AF42-EF88-4151-8ECC-0A69C3AA3397}"/>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08C2F47C-C264-42F9-B73B-CA5BF8A29FE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4" name="Group 283">
            <a:extLst>
              <a:ext uri="{FF2B5EF4-FFF2-40B4-BE49-F238E27FC236}">
                <a16:creationId xmlns:a16="http://schemas.microsoft.com/office/drawing/2014/main" id="{B58B574C-1C0C-4635-8D84-B208C40162D3}"/>
              </a:ext>
            </a:extLst>
          </p:cNvPr>
          <p:cNvGrpSpPr/>
          <p:nvPr/>
        </p:nvGrpSpPr>
        <p:grpSpPr>
          <a:xfrm>
            <a:off x="9327011" y="3980741"/>
            <a:ext cx="93922" cy="93922"/>
            <a:chOff x="3462669" y="3603697"/>
            <a:chExt cx="93922" cy="93922"/>
          </a:xfrm>
        </p:grpSpPr>
        <p:cxnSp>
          <p:nvCxnSpPr>
            <p:cNvPr id="285" name="Straight Connector 284">
              <a:extLst>
                <a:ext uri="{FF2B5EF4-FFF2-40B4-BE49-F238E27FC236}">
                  <a16:creationId xmlns:a16="http://schemas.microsoft.com/office/drawing/2014/main" id="{F653E061-AE60-47B0-B233-3A366DDC984A}"/>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4AECAB7C-2759-46B7-AC56-1EC1D393FAA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87" name="Group 286">
            <a:extLst>
              <a:ext uri="{FF2B5EF4-FFF2-40B4-BE49-F238E27FC236}">
                <a16:creationId xmlns:a16="http://schemas.microsoft.com/office/drawing/2014/main" id="{9CF11E9C-3C9C-44A6-A80D-3478FCC2B390}"/>
              </a:ext>
            </a:extLst>
          </p:cNvPr>
          <p:cNvGrpSpPr/>
          <p:nvPr/>
        </p:nvGrpSpPr>
        <p:grpSpPr>
          <a:xfrm>
            <a:off x="9378215" y="3980741"/>
            <a:ext cx="93922" cy="93922"/>
            <a:chOff x="3462669" y="3603697"/>
            <a:chExt cx="93922" cy="93922"/>
          </a:xfrm>
        </p:grpSpPr>
        <p:cxnSp>
          <p:nvCxnSpPr>
            <p:cNvPr id="288" name="Straight Connector 287">
              <a:extLst>
                <a:ext uri="{FF2B5EF4-FFF2-40B4-BE49-F238E27FC236}">
                  <a16:creationId xmlns:a16="http://schemas.microsoft.com/office/drawing/2014/main" id="{51F15827-2F0E-46F3-A51E-8FE2FD238D38}"/>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C5DA02A7-5066-4704-AB69-35725551214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0" name="Group 289">
            <a:extLst>
              <a:ext uri="{FF2B5EF4-FFF2-40B4-BE49-F238E27FC236}">
                <a16:creationId xmlns:a16="http://schemas.microsoft.com/office/drawing/2014/main" id="{1FEE8F89-37C5-4AF7-8090-1AE729123611}"/>
              </a:ext>
            </a:extLst>
          </p:cNvPr>
          <p:cNvGrpSpPr/>
          <p:nvPr/>
        </p:nvGrpSpPr>
        <p:grpSpPr>
          <a:xfrm>
            <a:off x="9414916" y="3980741"/>
            <a:ext cx="93922" cy="93922"/>
            <a:chOff x="3462669" y="3603697"/>
            <a:chExt cx="93922" cy="93922"/>
          </a:xfrm>
        </p:grpSpPr>
        <p:cxnSp>
          <p:nvCxnSpPr>
            <p:cNvPr id="291" name="Straight Connector 290">
              <a:extLst>
                <a:ext uri="{FF2B5EF4-FFF2-40B4-BE49-F238E27FC236}">
                  <a16:creationId xmlns:a16="http://schemas.microsoft.com/office/drawing/2014/main" id="{B92E5B6B-567E-4D2D-9FD3-75A6EAE6DCE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DFF2D1D5-4449-4E5A-8ACD-4A8188BC6A5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E595BC3E-0F0B-48F8-93E2-0A66E67B3190}"/>
              </a:ext>
            </a:extLst>
          </p:cNvPr>
          <p:cNvGrpSpPr/>
          <p:nvPr/>
        </p:nvGrpSpPr>
        <p:grpSpPr>
          <a:xfrm>
            <a:off x="9459763" y="3980741"/>
            <a:ext cx="93922" cy="93922"/>
            <a:chOff x="3462669" y="3603697"/>
            <a:chExt cx="93922" cy="93922"/>
          </a:xfrm>
        </p:grpSpPr>
        <p:cxnSp>
          <p:nvCxnSpPr>
            <p:cNvPr id="294" name="Straight Connector 293">
              <a:extLst>
                <a:ext uri="{FF2B5EF4-FFF2-40B4-BE49-F238E27FC236}">
                  <a16:creationId xmlns:a16="http://schemas.microsoft.com/office/drawing/2014/main" id="{1251BE71-A635-4440-801D-64F343E5FAF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1732AE85-F7D5-490F-9AD8-EE4A618F90C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6" name="Group 295">
            <a:extLst>
              <a:ext uri="{FF2B5EF4-FFF2-40B4-BE49-F238E27FC236}">
                <a16:creationId xmlns:a16="http://schemas.microsoft.com/office/drawing/2014/main" id="{7C86038D-0A2A-47F3-A5F2-AEAF93EEB80A}"/>
              </a:ext>
            </a:extLst>
          </p:cNvPr>
          <p:cNvGrpSpPr/>
          <p:nvPr/>
        </p:nvGrpSpPr>
        <p:grpSpPr>
          <a:xfrm>
            <a:off x="9493478" y="3980741"/>
            <a:ext cx="93922" cy="93922"/>
            <a:chOff x="3462669" y="3603697"/>
            <a:chExt cx="93922" cy="93922"/>
          </a:xfrm>
        </p:grpSpPr>
        <p:cxnSp>
          <p:nvCxnSpPr>
            <p:cNvPr id="297" name="Straight Connector 296">
              <a:extLst>
                <a:ext uri="{FF2B5EF4-FFF2-40B4-BE49-F238E27FC236}">
                  <a16:creationId xmlns:a16="http://schemas.microsoft.com/office/drawing/2014/main" id="{7F0F5D2D-F2C3-43F9-A052-587A30F679A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1C88282B-3767-4217-960E-23AFF80DD66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299" name="Group 298">
            <a:extLst>
              <a:ext uri="{FF2B5EF4-FFF2-40B4-BE49-F238E27FC236}">
                <a16:creationId xmlns:a16="http://schemas.microsoft.com/office/drawing/2014/main" id="{188D89CA-5C22-4175-8A92-0FDC1AEBEC5F}"/>
              </a:ext>
            </a:extLst>
          </p:cNvPr>
          <p:cNvGrpSpPr/>
          <p:nvPr/>
        </p:nvGrpSpPr>
        <p:grpSpPr>
          <a:xfrm>
            <a:off x="9584412" y="4036174"/>
            <a:ext cx="93922" cy="93922"/>
            <a:chOff x="3462669" y="3603697"/>
            <a:chExt cx="93922" cy="93922"/>
          </a:xfrm>
        </p:grpSpPr>
        <p:cxnSp>
          <p:nvCxnSpPr>
            <p:cNvPr id="300" name="Straight Connector 299">
              <a:extLst>
                <a:ext uri="{FF2B5EF4-FFF2-40B4-BE49-F238E27FC236}">
                  <a16:creationId xmlns:a16="http://schemas.microsoft.com/office/drawing/2014/main" id="{29A185D6-A938-4F44-9B5D-87A4C9025E9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53361480-CDDE-4562-A0AF-08643CF3DBC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2" name="Group 301">
            <a:extLst>
              <a:ext uri="{FF2B5EF4-FFF2-40B4-BE49-F238E27FC236}">
                <a16:creationId xmlns:a16="http://schemas.microsoft.com/office/drawing/2014/main" id="{37D50508-998A-46CA-BFEC-6C0A53700241}"/>
              </a:ext>
            </a:extLst>
          </p:cNvPr>
          <p:cNvGrpSpPr/>
          <p:nvPr/>
        </p:nvGrpSpPr>
        <p:grpSpPr>
          <a:xfrm>
            <a:off x="9627906" y="4036174"/>
            <a:ext cx="93922" cy="93922"/>
            <a:chOff x="3462669" y="3603697"/>
            <a:chExt cx="93922" cy="93922"/>
          </a:xfrm>
        </p:grpSpPr>
        <p:cxnSp>
          <p:nvCxnSpPr>
            <p:cNvPr id="303" name="Straight Connector 302">
              <a:extLst>
                <a:ext uri="{FF2B5EF4-FFF2-40B4-BE49-F238E27FC236}">
                  <a16:creationId xmlns:a16="http://schemas.microsoft.com/office/drawing/2014/main" id="{344A3B3F-DB21-4089-9BC2-384DBEA2491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537E41E9-680B-43CF-8615-96FDF50E7C0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0ADDA4D0-3B9D-40F6-961F-54553EC83480}"/>
              </a:ext>
            </a:extLst>
          </p:cNvPr>
          <p:cNvGrpSpPr/>
          <p:nvPr/>
        </p:nvGrpSpPr>
        <p:grpSpPr>
          <a:xfrm>
            <a:off x="9663395" y="4036174"/>
            <a:ext cx="93922" cy="93922"/>
            <a:chOff x="3462669" y="3603697"/>
            <a:chExt cx="93922" cy="93922"/>
          </a:xfrm>
        </p:grpSpPr>
        <p:cxnSp>
          <p:nvCxnSpPr>
            <p:cNvPr id="306" name="Straight Connector 305">
              <a:extLst>
                <a:ext uri="{FF2B5EF4-FFF2-40B4-BE49-F238E27FC236}">
                  <a16:creationId xmlns:a16="http://schemas.microsoft.com/office/drawing/2014/main" id="{1D1ABB3B-CD9A-4430-81F3-B1581C51E8E9}"/>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5FF047FF-8B53-42F6-8690-7DA87873E66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08" name="Group 307">
            <a:extLst>
              <a:ext uri="{FF2B5EF4-FFF2-40B4-BE49-F238E27FC236}">
                <a16:creationId xmlns:a16="http://schemas.microsoft.com/office/drawing/2014/main" id="{FBCAD59D-FC22-42AB-90DC-0EE6B3B0D4DF}"/>
              </a:ext>
            </a:extLst>
          </p:cNvPr>
          <p:cNvGrpSpPr/>
          <p:nvPr/>
        </p:nvGrpSpPr>
        <p:grpSpPr>
          <a:xfrm>
            <a:off x="9698176" y="4036174"/>
            <a:ext cx="93922" cy="93922"/>
            <a:chOff x="3462669" y="3603697"/>
            <a:chExt cx="93922" cy="93922"/>
          </a:xfrm>
        </p:grpSpPr>
        <p:cxnSp>
          <p:nvCxnSpPr>
            <p:cNvPr id="309" name="Straight Connector 308">
              <a:extLst>
                <a:ext uri="{FF2B5EF4-FFF2-40B4-BE49-F238E27FC236}">
                  <a16:creationId xmlns:a16="http://schemas.microsoft.com/office/drawing/2014/main" id="{8B515EE4-8401-40E2-A2C5-C3A45DA51E2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F45C920C-5E25-42A6-93A2-B0DD9C38BABA}"/>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1" name="Group 310">
            <a:extLst>
              <a:ext uri="{FF2B5EF4-FFF2-40B4-BE49-F238E27FC236}">
                <a16:creationId xmlns:a16="http://schemas.microsoft.com/office/drawing/2014/main" id="{E65FD4CE-74E2-4BE0-A44A-6199F84AF0E8}"/>
              </a:ext>
            </a:extLst>
          </p:cNvPr>
          <p:cNvGrpSpPr/>
          <p:nvPr/>
        </p:nvGrpSpPr>
        <p:grpSpPr>
          <a:xfrm>
            <a:off x="9730194" y="4036174"/>
            <a:ext cx="93922" cy="93922"/>
            <a:chOff x="3462669" y="3603697"/>
            <a:chExt cx="93922" cy="93922"/>
          </a:xfrm>
        </p:grpSpPr>
        <p:cxnSp>
          <p:nvCxnSpPr>
            <p:cNvPr id="312" name="Straight Connector 311">
              <a:extLst>
                <a:ext uri="{FF2B5EF4-FFF2-40B4-BE49-F238E27FC236}">
                  <a16:creationId xmlns:a16="http://schemas.microsoft.com/office/drawing/2014/main" id="{2449E41B-F817-4575-91C2-4E9FAE7E6601}"/>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2ABFAADF-28D9-463F-AD0D-EA99018DF319}"/>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4" name="Group 313">
            <a:extLst>
              <a:ext uri="{FF2B5EF4-FFF2-40B4-BE49-F238E27FC236}">
                <a16:creationId xmlns:a16="http://schemas.microsoft.com/office/drawing/2014/main" id="{B9BF47F1-20AB-445C-A8CB-B1542911E893}"/>
              </a:ext>
            </a:extLst>
          </p:cNvPr>
          <p:cNvGrpSpPr/>
          <p:nvPr/>
        </p:nvGrpSpPr>
        <p:grpSpPr>
          <a:xfrm>
            <a:off x="9769716" y="4095432"/>
            <a:ext cx="93922" cy="93922"/>
            <a:chOff x="3462669" y="3603697"/>
            <a:chExt cx="93922" cy="93922"/>
          </a:xfrm>
        </p:grpSpPr>
        <p:cxnSp>
          <p:nvCxnSpPr>
            <p:cNvPr id="315" name="Straight Connector 314">
              <a:extLst>
                <a:ext uri="{FF2B5EF4-FFF2-40B4-BE49-F238E27FC236}">
                  <a16:creationId xmlns:a16="http://schemas.microsoft.com/office/drawing/2014/main" id="{5671AB75-FC8A-4018-9B97-8F310439A920}"/>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D8FBC210-4EF9-435A-9207-8C6CC54B046E}"/>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17" name="Group 316">
            <a:extLst>
              <a:ext uri="{FF2B5EF4-FFF2-40B4-BE49-F238E27FC236}">
                <a16:creationId xmlns:a16="http://schemas.microsoft.com/office/drawing/2014/main" id="{54036F01-4EC2-4900-9E49-C439D41E32DB}"/>
              </a:ext>
            </a:extLst>
          </p:cNvPr>
          <p:cNvGrpSpPr/>
          <p:nvPr/>
        </p:nvGrpSpPr>
        <p:grpSpPr>
          <a:xfrm>
            <a:off x="9849786" y="4095432"/>
            <a:ext cx="93922" cy="93922"/>
            <a:chOff x="3462669" y="3603697"/>
            <a:chExt cx="93922" cy="93922"/>
          </a:xfrm>
        </p:grpSpPr>
        <p:cxnSp>
          <p:nvCxnSpPr>
            <p:cNvPr id="318" name="Straight Connector 317">
              <a:extLst>
                <a:ext uri="{FF2B5EF4-FFF2-40B4-BE49-F238E27FC236}">
                  <a16:creationId xmlns:a16="http://schemas.microsoft.com/office/drawing/2014/main" id="{301F7DF2-2410-4BF3-9A79-0642F07514B6}"/>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C2C193F7-4381-4A0E-B61B-55FF489ACD8C}"/>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0" name="Group 319">
            <a:extLst>
              <a:ext uri="{FF2B5EF4-FFF2-40B4-BE49-F238E27FC236}">
                <a16:creationId xmlns:a16="http://schemas.microsoft.com/office/drawing/2014/main" id="{EB97F071-4F24-4A28-8325-DE2618B9D79F}"/>
              </a:ext>
            </a:extLst>
          </p:cNvPr>
          <p:cNvGrpSpPr/>
          <p:nvPr/>
        </p:nvGrpSpPr>
        <p:grpSpPr>
          <a:xfrm>
            <a:off x="9928691" y="4095432"/>
            <a:ext cx="93922" cy="93922"/>
            <a:chOff x="3462669" y="3603697"/>
            <a:chExt cx="93922" cy="93922"/>
          </a:xfrm>
        </p:grpSpPr>
        <p:cxnSp>
          <p:nvCxnSpPr>
            <p:cNvPr id="321" name="Straight Connector 320">
              <a:extLst>
                <a:ext uri="{FF2B5EF4-FFF2-40B4-BE49-F238E27FC236}">
                  <a16:creationId xmlns:a16="http://schemas.microsoft.com/office/drawing/2014/main" id="{0FA09BFC-4533-42D6-9E6A-8E2F3E23F7C3}"/>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5E8B9AC8-9B8E-4EB0-A30A-0390C3A572E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3" name="Group 322">
            <a:extLst>
              <a:ext uri="{FF2B5EF4-FFF2-40B4-BE49-F238E27FC236}">
                <a16:creationId xmlns:a16="http://schemas.microsoft.com/office/drawing/2014/main" id="{0D410F2D-FE10-409B-B1D6-4ED0F4763810}"/>
              </a:ext>
            </a:extLst>
          </p:cNvPr>
          <p:cNvGrpSpPr/>
          <p:nvPr/>
        </p:nvGrpSpPr>
        <p:grpSpPr>
          <a:xfrm>
            <a:off x="9967115" y="4095432"/>
            <a:ext cx="93922" cy="93922"/>
            <a:chOff x="3462669" y="3603697"/>
            <a:chExt cx="93922" cy="93922"/>
          </a:xfrm>
        </p:grpSpPr>
        <p:cxnSp>
          <p:nvCxnSpPr>
            <p:cNvPr id="324" name="Straight Connector 323">
              <a:extLst>
                <a:ext uri="{FF2B5EF4-FFF2-40B4-BE49-F238E27FC236}">
                  <a16:creationId xmlns:a16="http://schemas.microsoft.com/office/drawing/2014/main" id="{756AC2CB-A97C-41E2-8835-E5F1D1DDE9F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12EDADF5-17AF-493E-AF74-B9A575B70834}"/>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6" name="Group 325">
            <a:extLst>
              <a:ext uri="{FF2B5EF4-FFF2-40B4-BE49-F238E27FC236}">
                <a16:creationId xmlns:a16="http://schemas.microsoft.com/office/drawing/2014/main" id="{8B20B59D-CED5-4D61-A7AE-D8889E1328C8}"/>
              </a:ext>
            </a:extLst>
          </p:cNvPr>
          <p:cNvGrpSpPr/>
          <p:nvPr/>
        </p:nvGrpSpPr>
        <p:grpSpPr>
          <a:xfrm>
            <a:off x="9995136" y="4095432"/>
            <a:ext cx="93922" cy="93922"/>
            <a:chOff x="3462669" y="3603697"/>
            <a:chExt cx="93922" cy="93922"/>
          </a:xfrm>
        </p:grpSpPr>
        <p:cxnSp>
          <p:nvCxnSpPr>
            <p:cNvPr id="327" name="Straight Connector 326">
              <a:extLst>
                <a:ext uri="{FF2B5EF4-FFF2-40B4-BE49-F238E27FC236}">
                  <a16:creationId xmlns:a16="http://schemas.microsoft.com/office/drawing/2014/main" id="{0E3EA802-C038-4FC3-B8CD-93714C7158F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BE3DD120-E828-4886-8D69-C6C6CA44EE96}"/>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29" name="Group 328">
            <a:extLst>
              <a:ext uri="{FF2B5EF4-FFF2-40B4-BE49-F238E27FC236}">
                <a16:creationId xmlns:a16="http://schemas.microsoft.com/office/drawing/2014/main" id="{74104E9C-98FE-4245-9FE7-9A2E18FFC30E}"/>
              </a:ext>
            </a:extLst>
          </p:cNvPr>
          <p:cNvGrpSpPr/>
          <p:nvPr/>
        </p:nvGrpSpPr>
        <p:grpSpPr>
          <a:xfrm>
            <a:off x="10029020" y="4095432"/>
            <a:ext cx="93922" cy="93922"/>
            <a:chOff x="3462669" y="3603697"/>
            <a:chExt cx="93922" cy="93922"/>
          </a:xfrm>
        </p:grpSpPr>
        <p:cxnSp>
          <p:nvCxnSpPr>
            <p:cNvPr id="330" name="Straight Connector 329">
              <a:extLst>
                <a:ext uri="{FF2B5EF4-FFF2-40B4-BE49-F238E27FC236}">
                  <a16:creationId xmlns:a16="http://schemas.microsoft.com/office/drawing/2014/main" id="{80EEB20D-DD19-44E3-BB8B-F68DC73696AE}"/>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43C1A78F-14D8-49D9-A520-73BD7C5D5F01}"/>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32" name="Group 331">
            <a:extLst>
              <a:ext uri="{FF2B5EF4-FFF2-40B4-BE49-F238E27FC236}">
                <a16:creationId xmlns:a16="http://schemas.microsoft.com/office/drawing/2014/main" id="{0DF5290E-271D-4972-B9AA-0098257C7B11}"/>
              </a:ext>
            </a:extLst>
          </p:cNvPr>
          <p:cNvGrpSpPr/>
          <p:nvPr/>
        </p:nvGrpSpPr>
        <p:grpSpPr>
          <a:xfrm>
            <a:off x="10061037" y="4095432"/>
            <a:ext cx="93922" cy="93922"/>
            <a:chOff x="3462669" y="3603697"/>
            <a:chExt cx="93922" cy="93922"/>
          </a:xfrm>
        </p:grpSpPr>
        <p:cxnSp>
          <p:nvCxnSpPr>
            <p:cNvPr id="333" name="Straight Connector 332">
              <a:extLst>
                <a:ext uri="{FF2B5EF4-FFF2-40B4-BE49-F238E27FC236}">
                  <a16:creationId xmlns:a16="http://schemas.microsoft.com/office/drawing/2014/main" id="{EC1BB16B-4AB5-4BD7-A572-9A5393745C6D}"/>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57DB5120-5E22-4EFF-873A-96A01900FA27}"/>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35" name="Group 334">
            <a:extLst>
              <a:ext uri="{FF2B5EF4-FFF2-40B4-BE49-F238E27FC236}">
                <a16:creationId xmlns:a16="http://schemas.microsoft.com/office/drawing/2014/main" id="{D7EB96C0-9D39-47BF-AA6F-20F433AA6269}"/>
              </a:ext>
            </a:extLst>
          </p:cNvPr>
          <p:cNvGrpSpPr/>
          <p:nvPr/>
        </p:nvGrpSpPr>
        <p:grpSpPr>
          <a:xfrm>
            <a:off x="10101542" y="4095432"/>
            <a:ext cx="93922" cy="93922"/>
            <a:chOff x="3462669" y="3603697"/>
            <a:chExt cx="93922" cy="93922"/>
          </a:xfrm>
        </p:grpSpPr>
        <p:cxnSp>
          <p:nvCxnSpPr>
            <p:cNvPr id="336" name="Straight Connector 335">
              <a:extLst>
                <a:ext uri="{FF2B5EF4-FFF2-40B4-BE49-F238E27FC236}">
                  <a16:creationId xmlns:a16="http://schemas.microsoft.com/office/drawing/2014/main" id="{94D78F19-2AC5-40AD-AAEF-CEAC9BBBD46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2C8873D1-86DA-4C1E-85E8-5D1C81F44EA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AD973E84-D9C3-45D2-B690-38116A844ED7}"/>
              </a:ext>
            </a:extLst>
          </p:cNvPr>
          <p:cNvGrpSpPr/>
          <p:nvPr/>
        </p:nvGrpSpPr>
        <p:grpSpPr>
          <a:xfrm>
            <a:off x="10148503" y="4095432"/>
            <a:ext cx="93922" cy="93922"/>
            <a:chOff x="3462669" y="3603697"/>
            <a:chExt cx="93922" cy="93922"/>
          </a:xfrm>
        </p:grpSpPr>
        <p:cxnSp>
          <p:nvCxnSpPr>
            <p:cNvPr id="339" name="Straight Connector 338">
              <a:extLst>
                <a:ext uri="{FF2B5EF4-FFF2-40B4-BE49-F238E27FC236}">
                  <a16:creationId xmlns:a16="http://schemas.microsoft.com/office/drawing/2014/main" id="{E8DC277E-8204-47D7-999C-E15AD0EA4B24}"/>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9D6DB8A9-C935-4435-8768-EA088CBD1B75}"/>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41" name="Group 340">
            <a:extLst>
              <a:ext uri="{FF2B5EF4-FFF2-40B4-BE49-F238E27FC236}">
                <a16:creationId xmlns:a16="http://schemas.microsoft.com/office/drawing/2014/main" id="{61A01279-EE3E-44FA-A261-0A732C1B6262}"/>
              </a:ext>
            </a:extLst>
          </p:cNvPr>
          <p:cNvGrpSpPr/>
          <p:nvPr/>
        </p:nvGrpSpPr>
        <p:grpSpPr>
          <a:xfrm>
            <a:off x="10493845" y="4330114"/>
            <a:ext cx="93922" cy="93922"/>
            <a:chOff x="3462669" y="3603697"/>
            <a:chExt cx="93922" cy="93922"/>
          </a:xfrm>
        </p:grpSpPr>
        <p:cxnSp>
          <p:nvCxnSpPr>
            <p:cNvPr id="342" name="Straight Connector 341">
              <a:extLst>
                <a:ext uri="{FF2B5EF4-FFF2-40B4-BE49-F238E27FC236}">
                  <a16:creationId xmlns:a16="http://schemas.microsoft.com/office/drawing/2014/main" id="{67CE8ED1-CF42-4918-9B9E-9B69609027D5}"/>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6C732411-7E9D-4E1D-A874-594586F13A30}"/>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grpSp>
        <p:nvGrpSpPr>
          <p:cNvPr id="344" name="Group 343">
            <a:extLst>
              <a:ext uri="{FF2B5EF4-FFF2-40B4-BE49-F238E27FC236}">
                <a16:creationId xmlns:a16="http://schemas.microsoft.com/office/drawing/2014/main" id="{4EE0DCB1-09F2-4654-9701-98E119BE6502}"/>
              </a:ext>
            </a:extLst>
          </p:cNvPr>
          <p:cNvGrpSpPr/>
          <p:nvPr/>
        </p:nvGrpSpPr>
        <p:grpSpPr>
          <a:xfrm>
            <a:off x="10805495" y="4327962"/>
            <a:ext cx="93922" cy="93922"/>
            <a:chOff x="3462669" y="3603697"/>
            <a:chExt cx="93922" cy="93922"/>
          </a:xfrm>
        </p:grpSpPr>
        <p:cxnSp>
          <p:nvCxnSpPr>
            <p:cNvPr id="345" name="Straight Connector 344">
              <a:extLst>
                <a:ext uri="{FF2B5EF4-FFF2-40B4-BE49-F238E27FC236}">
                  <a16:creationId xmlns:a16="http://schemas.microsoft.com/office/drawing/2014/main" id="{574542B5-818B-4923-B84C-724E3C61FB1B}"/>
                </a:ext>
              </a:extLst>
            </p:cNvPr>
            <p:cNvCxnSpPr>
              <a:cxnSpLocks/>
            </p:cNvCxnSpPr>
            <p:nvPr/>
          </p:nvCxnSpPr>
          <p:spPr bwMode="auto">
            <a:xfrm>
              <a:off x="3509630" y="3603697"/>
              <a:ext cx="0" cy="93922"/>
            </a:xfrm>
            <a:prstGeom prst="line">
              <a:avLst/>
            </a:prstGeom>
            <a:noFill/>
            <a:ln w="28575" cap="flat" cmpd="sng" algn="ctr">
              <a:solidFill>
                <a:schemeClr val="bg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72836E8D-C62E-4D5A-9A02-30DA6C9D22DD}"/>
                </a:ext>
              </a:extLst>
            </p:cNvPr>
            <p:cNvCxnSpPr>
              <a:cxnSpLocks/>
            </p:cNvCxnSpPr>
            <p:nvPr/>
          </p:nvCxnSpPr>
          <p:spPr bwMode="auto">
            <a:xfrm rot="16200000">
              <a:off x="3509630" y="3603698"/>
              <a:ext cx="0" cy="93922"/>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721879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Safety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1">
            <a:extLst>
              <a:ext uri="{FF2B5EF4-FFF2-40B4-BE49-F238E27FC236}">
                <a16:creationId xmlns:a16="http://schemas.microsoft.com/office/drawing/2014/main" id="{25964A94-2BCC-1C44-B21E-01F9D8282C89}"/>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 Reproduced with permission.</a:t>
            </a:r>
          </a:p>
        </p:txBody>
      </p:sp>
      <p:sp>
        <p:nvSpPr>
          <p:cNvPr id="12" name="TextBox 11">
            <a:extLst>
              <a:ext uri="{FF2B5EF4-FFF2-40B4-BE49-F238E27FC236}">
                <a16:creationId xmlns:a16="http://schemas.microsoft.com/office/drawing/2014/main" id="{63005392-B75F-E14C-8C30-BCFFD2C61BDB}"/>
              </a:ext>
            </a:extLst>
          </p:cNvPr>
          <p:cNvSpPr txBox="1"/>
          <p:nvPr/>
        </p:nvSpPr>
        <p:spPr>
          <a:xfrm>
            <a:off x="2074606" y="1206483"/>
            <a:ext cx="3162749" cy="307777"/>
          </a:xfrm>
          <a:prstGeom prst="rect">
            <a:avLst/>
          </a:prstGeom>
          <a:noFill/>
        </p:spPr>
        <p:txBody>
          <a:bodyPr wrap="square" rtlCol="0">
            <a:spAutoFit/>
          </a:bodyPr>
          <a:lstStyle/>
          <a:p>
            <a:pPr algn="ctr"/>
            <a:r>
              <a:rPr lang="en-US" sz="1400" b="1" dirty="0">
                <a:solidFill>
                  <a:srgbClr val="081538"/>
                </a:solidFill>
                <a:latin typeface="+mn-lt"/>
              </a:rPr>
              <a:t>AEs Grade ≥3</a:t>
            </a:r>
          </a:p>
        </p:txBody>
      </p:sp>
      <p:sp>
        <p:nvSpPr>
          <p:cNvPr id="13" name="TextBox 12">
            <a:extLst>
              <a:ext uri="{FF2B5EF4-FFF2-40B4-BE49-F238E27FC236}">
                <a16:creationId xmlns:a16="http://schemas.microsoft.com/office/drawing/2014/main" id="{F229F967-C380-8A4F-856B-7976D6DC4236}"/>
              </a:ext>
            </a:extLst>
          </p:cNvPr>
          <p:cNvSpPr txBox="1"/>
          <p:nvPr/>
        </p:nvSpPr>
        <p:spPr>
          <a:xfrm>
            <a:off x="7595986" y="1206482"/>
            <a:ext cx="2222974" cy="307777"/>
          </a:xfrm>
          <a:prstGeom prst="rect">
            <a:avLst/>
          </a:prstGeom>
          <a:noFill/>
        </p:spPr>
        <p:txBody>
          <a:bodyPr wrap="square">
            <a:spAutoFit/>
          </a:bodyPr>
          <a:lstStyle/>
          <a:p>
            <a:pPr algn="ctr"/>
            <a:r>
              <a:rPr lang="en-US" sz="1400" b="1" dirty="0">
                <a:solidFill>
                  <a:srgbClr val="081538"/>
                </a:solidFill>
                <a:latin typeface="+mn-lt"/>
              </a:rPr>
              <a:t>Serious AEs</a:t>
            </a:r>
            <a:endParaRPr lang="en-US" sz="1400" dirty="0">
              <a:solidFill>
                <a:srgbClr val="081538"/>
              </a:solidFill>
            </a:endParaRPr>
          </a:p>
        </p:txBody>
      </p:sp>
      <p:sp>
        <p:nvSpPr>
          <p:cNvPr id="20" name="TextBox 19">
            <a:extLst>
              <a:ext uri="{FF2B5EF4-FFF2-40B4-BE49-F238E27FC236}">
                <a16:creationId xmlns:a16="http://schemas.microsoft.com/office/drawing/2014/main" id="{FD12D8BA-DF6D-45D4-A4ED-29D703C25E33}"/>
              </a:ext>
            </a:extLst>
          </p:cNvPr>
          <p:cNvSpPr txBox="1"/>
          <p:nvPr/>
        </p:nvSpPr>
        <p:spPr>
          <a:xfrm>
            <a:off x="452195" y="3360965"/>
            <a:ext cx="2591993" cy="784830"/>
          </a:xfrm>
          <a:prstGeom prst="rect">
            <a:avLst/>
          </a:prstGeom>
          <a:noFill/>
        </p:spPr>
        <p:txBody>
          <a:bodyPr wrap="square" rtlCol="0">
            <a:spAutoFit/>
          </a:bodyPr>
          <a:lstStyle/>
          <a:p>
            <a:pPr algn="r">
              <a:lnSpc>
                <a:spcPct val="90000"/>
              </a:lnSpc>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6F0F463F-6C30-4E47-840F-974776CDBCC5}"/>
              </a:ext>
            </a:extLst>
          </p:cNvPr>
          <p:cNvSpPr txBox="1"/>
          <p:nvPr/>
        </p:nvSpPr>
        <p:spPr>
          <a:xfrm>
            <a:off x="570638" y="4279547"/>
            <a:ext cx="2473550" cy="784830"/>
          </a:xfrm>
          <a:prstGeom prst="rect">
            <a:avLst/>
          </a:prstGeom>
          <a:noFill/>
        </p:spPr>
        <p:txBody>
          <a:bodyPr wrap="square" rtlCol="0">
            <a:spAutoFit/>
          </a:bodyPr>
          <a:lstStyle/>
          <a:p>
            <a:pPr algn="r">
              <a:lnSpc>
                <a:spcPct val="90000"/>
              </a:lnSpc>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815A9EE5-24AD-46B5-B642-532F91543F1D}"/>
              </a:ext>
            </a:extLst>
          </p:cNvPr>
          <p:cNvSpPr txBox="1"/>
          <p:nvPr/>
        </p:nvSpPr>
        <p:spPr>
          <a:xfrm>
            <a:off x="556543" y="5170118"/>
            <a:ext cx="2487645" cy="784830"/>
          </a:xfrm>
          <a:prstGeom prst="rect">
            <a:avLst/>
          </a:prstGeom>
          <a:noFill/>
        </p:spPr>
        <p:txBody>
          <a:bodyPr wrap="square" rtlCol="0">
            <a:spAutoFit/>
          </a:bodyPr>
          <a:lstStyle/>
          <a:p>
            <a:pPr algn="r">
              <a:lnSpc>
                <a:spcPct val="90000"/>
              </a:lnSpc>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grpSp>
        <p:nvGrpSpPr>
          <p:cNvPr id="3" name="Group 2">
            <a:extLst>
              <a:ext uri="{FF2B5EF4-FFF2-40B4-BE49-F238E27FC236}">
                <a16:creationId xmlns:a16="http://schemas.microsoft.com/office/drawing/2014/main" id="{5424DFB8-15AC-47C3-9F53-DB68DF13EE27}"/>
              </a:ext>
            </a:extLst>
          </p:cNvPr>
          <p:cNvGrpSpPr/>
          <p:nvPr/>
        </p:nvGrpSpPr>
        <p:grpSpPr>
          <a:xfrm>
            <a:off x="5234412" y="5364689"/>
            <a:ext cx="1265369" cy="523220"/>
            <a:chOff x="5417486" y="5137345"/>
            <a:chExt cx="1265369" cy="523220"/>
          </a:xfrm>
        </p:grpSpPr>
        <p:sp>
          <p:nvSpPr>
            <p:cNvPr id="25" name="TextBox 24">
              <a:extLst>
                <a:ext uri="{FF2B5EF4-FFF2-40B4-BE49-F238E27FC236}">
                  <a16:creationId xmlns:a16="http://schemas.microsoft.com/office/drawing/2014/main" id="{3055D5DE-EAB4-44D6-8BF5-293368F2FC23}"/>
                </a:ext>
              </a:extLst>
            </p:cNvPr>
            <p:cNvSpPr txBox="1"/>
            <p:nvPr/>
          </p:nvSpPr>
          <p:spPr bwMode="auto">
            <a:xfrm>
              <a:off x="5527824" y="5137345"/>
              <a:ext cx="11550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Ven + Aza</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Aza</a:t>
              </a:r>
            </a:p>
          </p:txBody>
        </p:sp>
        <p:sp>
          <p:nvSpPr>
            <p:cNvPr id="37" name="Rectangle 36">
              <a:extLst>
                <a:ext uri="{FF2B5EF4-FFF2-40B4-BE49-F238E27FC236}">
                  <a16:creationId xmlns:a16="http://schemas.microsoft.com/office/drawing/2014/main" id="{4AE97216-0A2D-4AAF-AC3F-D1C23FAD3DA5}"/>
                </a:ext>
              </a:extLst>
            </p:cNvPr>
            <p:cNvSpPr/>
            <p:nvPr/>
          </p:nvSpPr>
          <p:spPr bwMode="auto">
            <a:xfrm>
              <a:off x="5417486" y="5224331"/>
              <a:ext cx="146304" cy="146304"/>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0F5FCCAD-6CD6-403E-AB94-472FB5E9F022}"/>
                </a:ext>
              </a:extLst>
            </p:cNvPr>
            <p:cNvSpPr/>
            <p:nvPr/>
          </p:nvSpPr>
          <p:spPr bwMode="auto">
            <a:xfrm>
              <a:off x="5417486" y="5432963"/>
              <a:ext cx="146304" cy="146304"/>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9" name="Rectangle 38">
            <a:extLst>
              <a:ext uri="{FF2B5EF4-FFF2-40B4-BE49-F238E27FC236}">
                <a16:creationId xmlns:a16="http://schemas.microsoft.com/office/drawing/2014/main" id="{100525CC-41FC-4D7F-8496-6A7781DA8A86}"/>
              </a:ext>
            </a:extLst>
          </p:cNvPr>
          <p:cNvSpPr/>
          <p:nvPr/>
        </p:nvSpPr>
        <p:spPr bwMode="auto">
          <a:xfrm>
            <a:off x="3015406" y="5708650"/>
            <a:ext cx="136186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Freeform: Shape 3">
            <a:extLst>
              <a:ext uri="{FF2B5EF4-FFF2-40B4-BE49-F238E27FC236}">
                <a16:creationId xmlns:a16="http://schemas.microsoft.com/office/drawing/2014/main" id="{F1AF196D-B698-4986-A6CA-F2F450141B1F}"/>
              </a:ext>
            </a:extLst>
          </p:cNvPr>
          <p:cNvSpPr/>
          <p:nvPr/>
        </p:nvSpPr>
        <p:spPr bwMode="auto">
          <a:xfrm>
            <a:off x="3005667" y="1608667"/>
            <a:ext cx="2870200" cy="4360333"/>
          </a:xfrm>
          <a:custGeom>
            <a:avLst/>
            <a:gdLst>
              <a:gd name="connsiteX0" fmla="*/ 0 w 2870200"/>
              <a:gd name="connsiteY0" fmla="*/ 0 h 4360333"/>
              <a:gd name="connsiteX1" fmla="*/ 0 w 2870200"/>
              <a:gd name="connsiteY1" fmla="*/ 4360333 h 4360333"/>
              <a:gd name="connsiteX2" fmla="*/ 2870200 w 2870200"/>
              <a:gd name="connsiteY2" fmla="*/ 4360333 h 4360333"/>
            </a:gdLst>
            <a:ahLst/>
            <a:cxnLst>
              <a:cxn ang="0">
                <a:pos x="connsiteX0" y="connsiteY0"/>
              </a:cxn>
              <a:cxn ang="0">
                <a:pos x="connsiteX1" y="connsiteY1"/>
              </a:cxn>
              <a:cxn ang="0">
                <a:pos x="connsiteX2" y="connsiteY2"/>
              </a:cxn>
            </a:cxnLst>
            <a:rect l="l" t="t" r="r" b="b"/>
            <a:pathLst>
              <a:path w="2870200" h="4360333">
                <a:moveTo>
                  <a:pt x="0" y="0"/>
                </a:moveTo>
                <a:lnTo>
                  <a:pt x="0" y="4360333"/>
                </a:lnTo>
                <a:lnTo>
                  <a:pt x="2870200" y="4360333"/>
                </a:lnTo>
              </a:path>
            </a:pathLst>
          </a:custGeom>
          <a:noFill/>
          <a:ln w="28575">
            <a:solidFill>
              <a:schemeClr val="bg1"/>
            </a:solidFill>
            <a:miter lim="800000"/>
            <a:headEnd/>
            <a:tailEnd/>
          </a:ln>
        </p:spPr>
        <p:txBody>
          <a:bodyPr rtlCol="0" anchor="ctr"/>
          <a:lstStyle/>
          <a:p>
            <a:pPr algn="ctr"/>
            <a:endParaRPr lang="en-US"/>
          </a:p>
        </p:txBody>
      </p:sp>
      <p:grpSp>
        <p:nvGrpSpPr>
          <p:cNvPr id="5" name="Group 4">
            <a:extLst>
              <a:ext uri="{FF2B5EF4-FFF2-40B4-BE49-F238E27FC236}">
                <a16:creationId xmlns:a16="http://schemas.microsoft.com/office/drawing/2014/main" id="{5CB0B4FD-7A37-417B-AF9B-A374F81F98AB}"/>
              </a:ext>
            </a:extLst>
          </p:cNvPr>
          <p:cNvGrpSpPr/>
          <p:nvPr/>
        </p:nvGrpSpPr>
        <p:grpSpPr>
          <a:xfrm>
            <a:off x="2864564" y="5950414"/>
            <a:ext cx="3217981" cy="369332"/>
            <a:chOff x="2864564" y="6001210"/>
            <a:chExt cx="3217981" cy="369332"/>
          </a:xfrm>
        </p:grpSpPr>
        <p:sp>
          <p:nvSpPr>
            <p:cNvPr id="42" name="TextBox 41">
              <a:extLst>
                <a:ext uri="{FF2B5EF4-FFF2-40B4-BE49-F238E27FC236}">
                  <a16:creationId xmlns:a16="http://schemas.microsoft.com/office/drawing/2014/main" id="{CCC1D107-A9E3-4802-882A-0321BDE0F0A3}"/>
                </a:ext>
              </a:extLst>
            </p:cNvPr>
            <p:cNvSpPr txBox="1"/>
            <p:nvPr/>
          </p:nvSpPr>
          <p:spPr bwMode="auto">
            <a:xfrm>
              <a:off x="2864564" y="60012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3" name="TextBox 42">
              <a:extLst>
                <a:ext uri="{FF2B5EF4-FFF2-40B4-BE49-F238E27FC236}">
                  <a16:creationId xmlns:a16="http://schemas.microsoft.com/office/drawing/2014/main" id="{EDD8E565-1FBC-4AFB-B31A-D5B01FD10166}"/>
                </a:ext>
              </a:extLst>
            </p:cNvPr>
            <p:cNvSpPr txBox="1"/>
            <p:nvPr/>
          </p:nvSpPr>
          <p:spPr bwMode="auto">
            <a:xfrm>
              <a:off x="3725283"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4" name="TextBox 43">
              <a:extLst>
                <a:ext uri="{FF2B5EF4-FFF2-40B4-BE49-F238E27FC236}">
                  <a16:creationId xmlns:a16="http://schemas.microsoft.com/office/drawing/2014/main" id="{4731CCB9-5E15-4A7E-9B3F-0F5226EBC811}"/>
                </a:ext>
              </a:extLst>
            </p:cNvPr>
            <p:cNvSpPr txBox="1"/>
            <p:nvPr/>
          </p:nvSpPr>
          <p:spPr bwMode="auto">
            <a:xfrm>
              <a:off x="4711098"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5" name="TextBox 44">
              <a:extLst>
                <a:ext uri="{FF2B5EF4-FFF2-40B4-BE49-F238E27FC236}">
                  <a16:creationId xmlns:a16="http://schemas.microsoft.com/office/drawing/2014/main" id="{BA7D74BC-29F0-410D-A75B-35F2150C36A4}"/>
                </a:ext>
              </a:extLst>
            </p:cNvPr>
            <p:cNvSpPr txBox="1"/>
            <p:nvPr/>
          </p:nvSpPr>
          <p:spPr bwMode="auto">
            <a:xfrm>
              <a:off x="5663841"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47" name="Group 46">
            <a:extLst>
              <a:ext uri="{FF2B5EF4-FFF2-40B4-BE49-F238E27FC236}">
                <a16:creationId xmlns:a16="http://schemas.microsoft.com/office/drawing/2014/main" id="{E8BAC423-55BB-489A-89DF-E5685BC03A09}"/>
              </a:ext>
            </a:extLst>
          </p:cNvPr>
          <p:cNvGrpSpPr/>
          <p:nvPr/>
        </p:nvGrpSpPr>
        <p:grpSpPr>
          <a:xfrm rot="5400000">
            <a:off x="4391514" y="4573635"/>
            <a:ext cx="82545" cy="2854239"/>
            <a:chOff x="830646" y="741431"/>
            <a:chExt cx="914406" cy="3119258"/>
          </a:xfrm>
        </p:grpSpPr>
        <p:cxnSp>
          <p:nvCxnSpPr>
            <p:cNvPr id="48" name="Straight Connector 47">
              <a:extLst>
                <a:ext uri="{FF2B5EF4-FFF2-40B4-BE49-F238E27FC236}">
                  <a16:creationId xmlns:a16="http://schemas.microsoft.com/office/drawing/2014/main" id="{ACB8EB7F-A17A-4353-AD03-4CA84E1EC8A0}"/>
                </a:ext>
              </a:extLst>
            </p:cNvPr>
            <p:cNvCxnSpPr>
              <a:cxnSpLocks/>
            </p:cNvCxnSpPr>
            <p:nvPr/>
          </p:nvCxnSpPr>
          <p:spPr bwMode="auto">
            <a:xfrm>
              <a:off x="830646" y="1769839"/>
              <a:ext cx="914395"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55BE98C2-A41F-42FA-AC1A-99007F8FDCB5}"/>
                </a:ext>
              </a:extLst>
            </p:cNvPr>
            <p:cNvCxnSpPr>
              <a:cxnSpLocks/>
            </p:cNvCxnSpPr>
            <p:nvPr/>
          </p:nvCxnSpPr>
          <p:spPr bwMode="auto">
            <a:xfrm>
              <a:off x="830657" y="2812767"/>
              <a:ext cx="914395"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983BFCBA-39C7-4D22-8CFE-BD60CFD134EF}"/>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EF8102D1-FF2E-476C-9178-883360E6F121}"/>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53" name="Rectangle 52">
            <a:extLst>
              <a:ext uri="{FF2B5EF4-FFF2-40B4-BE49-F238E27FC236}">
                <a16:creationId xmlns:a16="http://schemas.microsoft.com/office/drawing/2014/main" id="{914501F9-C407-4B07-8D91-B7EC3CA63837}"/>
              </a:ext>
            </a:extLst>
          </p:cNvPr>
          <p:cNvSpPr/>
          <p:nvPr/>
        </p:nvSpPr>
        <p:spPr bwMode="auto">
          <a:xfrm>
            <a:off x="3015407" y="5799014"/>
            <a:ext cx="578694"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F246B1D5-C658-4961-B8D2-EF530B73F2E8}"/>
              </a:ext>
            </a:extLst>
          </p:cNvPr>
          <p:cNvSpPr/>
          <p:nvPr/>
        </p:nvSpPr>
        <p:spPr bwMode="auto">
          <a:xfrm>
            <a:off x="3015406" y="5435810"/>
            <a:ext cx="1230627"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13C2FDF7-939D-4CDE-B194-FEAF6D705EB3}"/>
              </a:ext>
            </a:extLst>
          </p:cNvPr>
          <p:cNvSpPr/>
          <p:nvPr/>
        </p:nvSpPr>
        <p:spPr bwMode="auto">
          <a:xfrm>
            <a:off x="3015407" y="5526174"/>
            <a:ext cx="1503676"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TextBox 5">
            <a:extLst>
              <a:ext uri="{FF2B5EF4-FFF2-40B4-BE49-F238E27FC236}">
                <a16:creationId xmlns:a16="http://schemas.microsoft.com/office/drawing/2014/main" id="{2B5725C8-BCF4-46B0-99F8-FD61F7BFA868}"/>
              </a:ext>
            </a:extLst>
          </p:cNvPr>
          <p:cNvSpPr txBox="1"/>
          <p:nvPr/>
        </p:nvSpPr>
        <p:spPr bwMode="auto">
          <a:xfrm>
            <a:off x="2367400" y="4981674"/>
            <a:ext cx="6767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Anemia</a:t>
            </a:r>
            <a:endParaRPr lang="en-US" sz="1200" b="0" dirty="0">
              <a:solidFill>
                <a:schemeClr val="bg1"/>
              </a:solidFill>
              <a:latin typeface="Calibri" panose="020F0502020204030204" pitchFamily="34" charset="0"/>
            </a:endParaRPr>
          </a:p>
        </p:txBody>
      </p:sp>
      <p:sp>
        <p:nvSpPr>
          <p:cNvPr id="56" name="Rectangle 55">
            <a:extLst>
              <a:ext uri="{FF2B5EF4-FFF2-40B4-BE49-F238E27FC236}">
                <a16:creationId xmlns:a16="http://schemas.microsoft.com/office/drawing/2014/main" id="{F5C8D960-09A7-4030-AC7A-2A70292BC904}"/>
              </a:ext>
            </a:extLst>
          </p:cNvPr>
          <p:cNvSpPr/>
          <p:nvPr/>
        </p:nvSpPr>
        <p:spPr bwMode="auto">
          <a:xfrm>
            <a:off x="3015407" y="5173073"/>
            <a:ext cx="613106"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1487FEE8-6DDE-4230-8BF4-643BDBDE21D7}"/>
              </a:ext>
            </a:extLst>
          </p:cNvPr>
          <p:cNvSpPr/>
          <p:nvPr/>
        </p:nvSpPr>
        <p:spPr bwMode="auto">
          <a:xfrm>
            <a:off x="3015407" y="5263437"/>
            <a:ext cx="250081"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TextBox 9">
            <a:extLst>
              <a:ext uri="{FF2B5EF4-FFF2-40B4-BE49-F238E27FC236}">
                <a16:creationId xmlns:a16="http://schemas.microsoft.com/office/drawing/2014/main" id="{AA977718-1F79-4C91-9A79-2E45D96EA013}"/>
              </a:ext>
            </a:extLst>
          </p:cNvPr>
          <p:cNvSpPr txBox="1"/>
          <p:nvPr/>
        </p:nvSpPr>
        <p:spPr bwMode="auto">
          <a:xfrm>
            <a:off x="3577893" y="508469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13%</a:t>
            </a:r>
          </a:p>
        </p:txBody>
      </p:sp>
      <p:sp>
        <p:nvSpPr>
          <p:cNvPr id="58" name="TextBox 57">
            <a:extLst>
              <a:ext uri="{FF2B5EF4-FFF2-40B4-BE49-F238E27FC236}">
                <a16:creationId xmlns:a16="http://schemas.microsoft.com/office/drawing/2014/main" id="{1873EE57-4965-4149-852E-FEF279386596}"/>
              </a:ext>
            </a:extLst>
          </p:cNvPr>
          <p:cNvSpPr txBox="1"/>
          <p:nvPr/>
        </p:nvSpPr>
        <p:spPr bwMode="auto">
          <a:xfrm>
            <a:off x="3217549" y="5195803"/>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6%</a:t>
            </a:r>
          </a:p>
        </p:txBody>
      </p:sp>
      <p:sp>
        <p:nvSpPr>
          <p:cNvPr id="62" name="Rectangle 61">
            <a:extLst>
              <a:ext uri="{FF2B5EF4-FFF2-40B4-BE49-F238E27FC236}">
                <a16:creationId xmlns:a16="http://schemas.microsoft.com/office/drawing/2014/main" id="{26597D09-1DBA-45C5-B0BD-16D4FB51FED3}"/>
              </a:ext>
            </a:extLst>
          </p:cNvPr>
          <p:cNvSpPr/>
          <p:nvPr/>
        </p:nvSpPr>
        <p:spPr bwMode="auto">
          <a:xfrm>
            <a:off x="3015406" y="4824069"/>
            <a:ext cx="180001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3BCC20F8-CD29-47E0-919D-987BDB886A27}"/>
              </a:ext>
            </a:extLst>
          </p:cNvPr>
          <p:cNvSpPr/>
          <p:nvPr/>
        </p:nvSpPr>
        <p:spPr bwMode="auto">
          <a:xfrm>
            <a:off x="3015407" y="4914433"/>
            <a:ext cx="1088810"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DE48CAC0-DE20-4113-971D-F72EC27B993C}"/>
              </a:ext>
            </a:extLst>
          </p:cNvPr>
          <p:cNvSpPr/>
          <p:nvPr/>
        </p:nvSpPr>
        <p:spPr bwMode="auto">
          <a:xfrm>
            <a:off x="3015406" y="4548665"/>
            <a:ext cx="113961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8BBE1EB4-11BA-4D54-A7D5-F746DAA77195}"/>
              </a:ext>
            </a:extLst>
          </p:cNvPr>
          <p:cNvSpPr/>
          <p:nvPr/>
        </p:nvSpPr>
        <p:spPr bwMode="auto">
          <a:xfrm>
            <a:off x="3015407" y="4639029"/>
            <a:ext cx="1289893"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CC5E49FD-027E-40C9-BC54-860C8B4735A7}"/>
              </a:ext>
            </a:extLst>
          </p:cNvPr>
          <p:cNvSpPr/>
          <p:nvPr/>
        </p:nvSpPr>
        <p:spPr bwMode="auto">
          <a:xfrm>
            <a:off x="3015406" y="4290685"/>
            <a:ext cx="1249677"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CA16E42A-DA5B-4D74-A274-9378A7597F8C}"/>
              </a:ext>
            </a:extLst>
          </p:cNvPr>
          <p:cNvSpPr/>
          <p:nvPr/>
        </p:nvSpPr>
        <p:spPr bwMode="auto">
          <a:xfrm>
            <a:off x="3015407" y="4381049"/>
            <a:ext cx="786126"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8FF91013-06E0-49F2-B3FC-4C7FE254061F}"/>
              </a:ext>
            </a:extLst>
          </p:cNvPr>
          <p:cNvSpPr/>
          <p:nvPr/>
        </p:nvSpPr>
        <p:spPr bwMode="auto">
          <a:xfrm>
            <a:off x="3015406" y="3928083"/>
            <a:ext cx="119041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8BE19A38-BA24-4E6A-B0C5-7870F2AE79DB}"/>
              </a:ext>
            </a:extLst>
          </p:cNvPr>
          <p:cNvSpPr/>
          <p:nvPr/>
        </p:nvSpPr>
        <p:spPr bwMode="auto">
          <a:xfrm>
            <a:off x="3015407" y="4018447"/>
            <a:ext cx="1016843"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D731EDD7-80A2-450D-8A1E-B812194733E8}"/>
              </a:ext>
            </a:extLst>
          </p:cNvPr>
          <p:cNvSpPr/>
          <p:nvPr/>
        </p:nvSpPr>
        <p:spPr bwMode="auto">
          <a:xfrm>
            <a:off x="3015406" y="3670971"/>
            <a:ext cx="949149"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C4779813-5E5A-4142-B96C-7AE56AFA85DB}"/>
              </a:ext>
            </a:extLst>
          </p:cNvPr>
          <p:cNvSpPr/>
          <p:nvPr/>
        </p:nvSpPr>
        <p:spPr bwMode="auto">
          <a:xfrm>
            <a:off x="3015407" y="3761335"/>
            <a:ext cx="860210"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DD880F0A-7A40-46CC-814D-3B30C172A55E}"/>
              </a:ext>
            </a:extLst>
          </p:cNvPr>
          <p:cNvSpPr/>
          <p:nvPr/>
        </p:nvSpPr>
        <p:spPr bwMode="auto">
          <a:xfrm>
            <a:off x="3015406" y="3406831"/>
            <a:ext cx="133646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BB05373D-8F16-49CF-A527-BA5D9108BE52}"/>
              </a:ext>
            </a:extLst>
          </p:cNvPr>
          <p:cNvSpPr/>
          <p:nvPr/>
        </p:nvSpPr>
        <p:spPr bwMode="auto">
          <a:xfrm>
            <a:off x="3015407" y="3497195"/>
            <a:ext cx="1579876"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24187DF7-5DB2-4338-8AA7-956C1598FFC4}"/>
              </a:ext>
            </a:extLst>
          </p:cNvPr>
          <p:cNvSpPr/>
          <p:nvPr/>
        </p:nvSpPr>
        <p:spPr bwMode="auto">
          <a:xfrm>
            <a:off x="3015406" y="3047587"/>
            <a:ext cx="1948296"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532E21F1-2ED0-4431-BAB7-B182BD9C9B87}"/>
              </a:ext>
            </a:extLst>
          </p:cNvPr>
          <p:cNvSpPr/>
          <p:nvPr/>
        </p:nvSpPr>
        <p:spPr bwMode="auto">
          <a:xfrm>
            <a:off x="3015407" y="3137951"/>
            <a:ext cx="1760846"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02F00D4E-AD33-4C42-AD57-7DD3ED0C4AF5}"/>
              </a:ext>
            </a:extLst>
          </p:cNvPr>
          <p:cNvSpPr/>
          <p:nvPr/>
        </p:nvSpPr>
        <p:spPr bwMode="auto">
          <a:xfrm>
            <a:off x="3015406" y="2780455"/>
            <a:ext cx="170476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D003CD1B-5F5F-48BE-B84E-2156F1679F46}"/>
              </a:ext>
            </a:extLst>
          </p:cNvPr>
          <p:cNvSpPr/>
          <p:nvPr/>
        </p:nvSpPr>
        <p:spPr bwMode="auto">
          <a:xfrm>
            <a:off x="3015406" y="2870819"/>
            <a:ext cx="1714499"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D4407428-0A57-4F5B-8BF6-B7623206D6D9}"/>
              </a:ext>
            </a:extLst>
          </p:cNvPr>
          <p:cNvSpPr/>
          <p:nvPr/>
        </p:nvSpPr>
        <p:spPr bwMode="auto">
          <a:xfrm>
            <a:off x="3015406" y="2512560"/>
            <a:ext cx="1313177"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3EDBA649-8846-4A23-8F1D-338A413627A9}"/>
              </a:ext>
            </a:extLst>
          </p:cNvPr>
          <p:cNvSpPr/>
          <p:nvPr/>
        </p:nvSpPr>
        <p:spPr bwMode="auto">
          <a:xfrm>
            <a:off x="3015407" y="2602924"/>
            <a:ext cx="1311060"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A24F7482-6EBE-4419-839E-297455DF9183}"/>
              </a:ext>
            </a:extLst>
          </p:cNvPr>
          <p:cNvSpPr/>
          <p:nvPr/>
        </p:nvSpPr>
        <p:spPr bwMode="auto">
          <a:xfrm>
            <a:off x="3015406" y="2169616"/>
            <a:ext cx="1982044"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E084BA98-EDC4-4FA5-A89F-FAD85A7ADEC7}"/>
              </a:ext>
            </a:extLst>
          </p:cNvPr>
          <p:cNvSpPr/>
          <p:nvPr/>
        </p:nvSpPr>
        <p:spPr bwMode="auto">
          <a:xfrm>
            <a:off x="3015407" y="2259980"/>
            <a:ext cx="798826"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A03F5124-1A25-49A7-AB5F-3747B0E7171B}"/>
              </a:ext>
            </a:extLst>
          </p:cNvPr>
          <p:cNvSpPr/>
          <p:nvPr/>
        </p:nvSpPr>
        <p:spPr bwMode="auto">
          <a:xfrm>
            <a:off x="3015406" y="1906879"/>
            <a:ext cx="170476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21F7CF8D-07C2-496D-A6D3-1B0257B349DC}"/>
              </a:ext>
            </a:extLst>
          </p:cNvPr>
          <p:cNvSpPr/>
          <p:nvPr/>
        </p:nvSpPr>
        <p:spPr bwMode="auto">
          <a:xfrm>
            <a:off x="3015407" y="1997243"/>
            <a:ext cx="1069760"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ECBD6315-6C58-40A8-8A53-5A4BA6303303}"/>
              </a:ext>
            </a:extLst>
          </p:cNvPr>
          <p:cNvSpPr/>
          <p:nvPr/>
        </p:nvSpPr>
        <p:spPr bwMode="auto">
          <a:xfrm>
            <a:off x="3015406" y="1633212"/>
            <a:ext cx="2595877"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70EDD35D-8221-453D-AC28-9E31379DDD16}"/>
              </a:ext>
            </a:extLst>
          </p:cNvPr>
          <p:cNvSpPr/>
          <p:nvPr/>
        </p:nvSpPr>
        <p:spPr bwMode="auto">
          <a:xfrm>
            <a:off x="3015406" y="1723576"/>
            <a:ext cx="1842343"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TextBox 88">
            <a:extLst>
              <a:ext uri="{FF2B5EF4-FFF2-40B4-BE49-F238E27FC236}">
                <a16:creationId xmlns:a16="http://schemas.microsoft.com/office/drawing/2014/main" id="{0AB8C258-A042-41BC-9DA2-742000DD3EA1}"/>
              </a:ext>
            </a:extLst>
          </p:cNvPr>
          <p:cNvSpPr txBox="1"/>
          <p:nvPr/>
        </p:nvSpPr>
        <p:spPr bwMode="auto">
          <a:xfrm>
            <a:off x="3517301" y="5727106"/>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12%</a:t>
            </a:r>
          </a:p>
        </p:txBody>
      </p:sp>
      <p:sp>
        <p:nvSpPr>
          <p:cNvPr id="90" name="TextBox 89">
            <a:extLst>
              <a:ext uri="{FF2B5EF4-FFF2-40B4-BE49-F238E27FC236}">
                <a16:creationId xmlns:a16="http://schemas.microsoft.com/office/drawing/2014/main" id="{DE4CF604-E1A0-4F2D-878F-4CDB1A846BA8}"/>
              </a:ext>
            </a:extLst>
          </p:cNvPr>
          <p:cNvSpPr txBox="1"/>
          <p:nvPr/>
        </p:nvSpPr>
        <p:spPr bwMode="auto">
          <a:xfrm>
            <a:off x="4304825" y="562484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29%</a:t>
            </a:r>
          </a:p>
        </p:txBody>
      </p:sp>
      <p:sp>
        <p:nvSpPr>
          <p:cNvPr id="91" name="TextBox 90">
            <a:extLst>
              <a:ext uri="{FF2B5EF4-FFF2-40B4-BE49-F238E27FC236}">
                <a16:creationId xmlns:a16="http://schemas.microsoft.com/office/drawing/2014/main" id="{4D3C38CF-3881-4DE9-BF89-3882C37F5A30}"/>
              </a:ext>
            </a:extLst>
          </p:cNvPr>
          <p:cNvSpPr txBox="1"/>
          <p:nvPr/>
        </p:nvSpPr>
        <p:spPr bwMode="auto">
          <a:xfrm>
            <a:off x="4445455" y="544295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32%</a:t>
            </a:r>
          </a:p>
        </p:txBody>
      </p:sp>
      <p:sp>
        <p:nvSpPr>
          <p:cNvPr id="92" name="TextBox 91">
            <a:extLst>
              <a:ext uri="{FF2B5EF4-FFF2-40B4-BE49-F238E27FC236}">
                <a16:creationId xmlns:a16="http://schemas.microsoft.com/office/drawing/2014/main" id="{DC905492-BD2D-4179-A409-BC117D66AE19}"/>
              </a:ext>
            </a:extLst>
          </p:cNvPr>
          <p:cNvSpPr txBox="1"/>
          <p:nvPr/>
        </p:nvSpPr>
        <p:spPr bwMode="auto">
          <a:xfrm>
            <a:off x="4190338" y="5346021"/>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26%</a:t>
            </a:r>
          </a:p>
        </p:txBody>
      </p:sp>
      <p:sp>
        <p:nvSpPr>
          <p:cNvPr id="93" name="TextBox 92">
            <a:extLst>
              <a:ext uri="{FF2B5EF4-FFF2-40B4-BE49-F238E27FC236}">
                <a16:creationId xmlns:a16="http://schemas.microsoft.com/office/drawing/2014/main" id="{823DB98F-94F5-45FE-8A5F-DDCAB84FB975}"/>
              </a:ext>
            </a:extLst>
          </p:cNvPr>
          <p:cNvSpPr txBox="1"/>
          <p:nvPr/>
        </p:nvSpPr>
        <p:spPr bwMode="auto">
          <a:xfrm>
            <a:off x="4044168" y="4856394"/>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23%</a:t>
            </a:r>
          </a:p>
        </p:txBody>
      </p:sp>
      <p:sp>
        <p:nvSpPr>
          <p:cNvPr id="94" name="TextBox 93">
            <a:extLst>
              <a:ext uri="{FF2B5EF4-FFF2-40B4-BE49-F238E27FC236}">
                <a16:creationId xmlns:a16="http://schemas.microsoft.com/office/drawing/2014/main" id="{05EE97A2-63F2-4981-855A-0278AD95382B}"/>
              </a:ext>
            </a:extLst>
          </p:cNvPr>
          <p:cNvSpPr txBox="1"/>
          <p:nvPr/>
        </p:nvSpPr>
        <p:spPr bwMode="auto">
          <a:xfrm>
            <a:off x="4770957" y="475024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38%</a:t>
            </a:r>
          </a:p>
        </p:txBody>
      </p:sp>
      <p:sp>
        <p:nvSpPr>
          <p:cNvPr id="95" name="TextBox 94">
            <a:extLst>
              <a:ext uri="{FF2B5EF4-FFF2-40B4-BE49-F238E27FC236}">
                <a16:creationId xmlns:a16="http://schemas.microsoft.com/office/drawing/2014/main" id="{D2D73984-40BA-4485-9AF8-3D2736002093}"/>
              </a:ext>
            </a:extLst>
          </p:cNvPr>
          <p:cNvSpPr txBox="1"/>
          <p:nvPr/>
        </p:nvSpPr>
        <p:spPr bwMode="auto">
          <a:xfrm>
            <a:off x="4254283" y="458032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27%</a:t>
            </a:r>
          </a:p>
        </p:txBody>
      </p:sp>
      <p:sp>
        <p:nvSpPr>
          <p:cNvPr id="96" name="TextBox 95">
            <a:extLst>
              <a:ext uri="{FF2B5EF4-FFF2-40B4-BE49-F238E27FC236}">
                <a16:creationId xmlns:a16="http://schemas.microsoft.com/office/drawing/2014/main" id="{3B7D1D6F-61B8-491E-8307-F3EB84457C06}"/>
              </a:ext>
            </a:extLst>
          </p:cNvPr>
          <p:cNvSpPr txBox="1"/>
          <p:nvPr/>
        </p:nvSpPr>
        <p:spPr bwMode="auto">
          <a:xfrm>
            <a:off x="4092378" y="4461125"/>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24%</a:t>
            </a:r>
          </a:p>
        </p:txBody>
      </p:sp>
      <p:sp>
        <p:nvSpPr>
          <p:cNvPr id="97" name="TextBox 96">
            <a:extLst>
              <a:ext uri="{FF2B5EF4-FFF2-40B4-BE49-F238E27FC236}">
                <a16:creationId xmlns:a16="http://schemas.microsoft.com/office/drawing/2014/main" id="{B9023810-C202-4700-BB0F-5506B84F7020}"/>
              </a:ext>
            </a:extLst>
          </p:cNvPr>
          <p:cNvSpPr txBox="1"/>
          <p:nvPr/>
        </p:nvSpPr>
        <p:spPr bwMode="auto">
          <a:xfrm>
            <a:off x="4205817" y="4198715"/>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26%</a:t>
            </a:r>
          </a:p>
        </p:txBody>
      </p:sp>
      <p:sp>
        <p:nvSpPr>
          <p:cNvPr id="98" name="TextBox 97">
            <a:extLst>
              <a:ext uri="{FF2B5EF4-FFF2-40B4-BE49-F238E27FC236}">
                <a16:creationId xmlns:a16="http://schemas.microsoft.com/office/drawing/2014/main" id="{A2007F3A-5FEE-4921-917D-84DD4485707B}"/>
              </a:ext>
            </a:extLst>
          </p:cNvPr>
          <p:cNvSpPr txBox="1"/>
          <p:nvPr/>
        </p:nvSpPr>
        <p:spPr bwMode="auto">
          <a:xfrm>
            <a:off x="3735502" y="4310179"/>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17%</a:t>
            </a:r>
          </a:p>
        </p:txBody>
      </p:sp>
      <p:sp>
        <p:nvSpPr>
          <p:cNvPr id="99" name="TextBox 98">
            <a:extLst>
              <a:ext uri="{FF2B5EF4-FFF2-40B4-BE49-F238E27FC236}">
                <a16:creationId xmlns:a16="http://schemas.microsoft.com/office/drawing/2014/main" id="{20EDA192-EE80-44D4-AA83-6E39C55223C0}"/>
              </a:ext>
            </a:extLst>
          </p:cNvPr>
          <p:cNvSpPr txBox="1"/>
          <p:nvPr/>
        </p:nvSpPr>
        <p:spPr bwMode="auto">
          <a:xfrm>
            <a:off x="3964922" y="396687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22%</a:t>
            </a:r>
          </a:p>
        </p:txBody>
      </p:sp>
      <p:sp>
        <p:nvSpPr>
          <p:cNvPr id="100" name="TextBox 99">
            <a:extLst>
              <a:ext uri="{FF2B5EF4-FFF2-40B4-BE49-F238E27FC236}">
                <a16:creationId xmlns:a16="http://schemas.microsoft.com/office/drawing/2014/main" id="{6AF6E936-8276-4192-9673-C05F39923A37}"/>
              </a:ext>
            </a:extLst>
          </p:cNvPr>
          <p:cNvSpPr txBox="1"/>
          <p:nvPr/>
        </p:nvSpPr>
        <p:spPr bwMode="auto">
          <a:xfrm>
            <a:off x="4142986" y="384438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25%</a:t>
            </a:r>
          </a:p>
        </p:txBody>
      </p:sp>
      <p:sp>
        <p:nvSpPr>
          <p:cNvPr id="101" name="TextBox 100">
            <a:extLst>
              <a:ext uri="{FF2B5EF4-FFF2-40B4-BE49-F238E27FC236}">
                <a16:creationId xmlns:a16="http://schemas.microsoft.com/office/drawing/2014/main" id="{77BEFE4C-49B0-4AD3-A8D9-CC71A6B420B8}"/>
              </a:ext>
            </a:extLst>
          </p:cNvPr>
          <p:cNvSpPr txBox="1"/>
          <p:nvPr/>
        </p:nvSpPr>
        <p:spPr bwMode="auto">
          <a:xfrm>
            <a:off x="3904683" y="3585988"/>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20%</a:t>
            </a:r>
          </a:p>
        </p:txBody>
      </p:sp>
      <p:sp>
        <p:nvSpPr>
          <p:cNvPr id="102" name="TextBox 101">
            <a:extLst>
              <a:ext uri="{FF2B5EF4-FFF2-40B4-BE49-F238E27FC236}">
                <a16:creationId xmlns:a16="http://schemas.microsoft.com/office/drawing/2014/main" id="{21E9F654-3E57-4F10-884B-B9E30A079351}"/>
              </a:ext>
            </a:extLst>
          </p:cNvPr>
          <p:cNvSpPr txBox="1"/>
          <p:nvPr/>
        </p:nvSpPr>
        <p:spPr bwMode="auto">
          <a:xfrm>
            <a:off x="3824440" y="3701138"/>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18%</a:t>
            </a:r>
          </a:p>
        </p:txBody>
      </p:sp>
      <p:sp>
        <p:nvSpPr>
          <p:cNvPr id="103" name="TextBox 102">
            <a:extLst>
              <a:ext uri="{FF2B5EF4-FFF2-40B4-BE49-F238E27FC236}">
                <a16:creationId xmlns:a16="http://schemas.microsoft.com/office/drawing/2014/main" id="{9765117F-A4C9-427A-98FC-0F79B812606D}"/>
              </a:ext>
            </a:extLst>
          </p:cNvPr>
          <p:cNvSpPr txBox="1"/>
          <p:nvPr/>
        </p:nvSpPr>
        <p:spPr bwMode="auto">
          <a:xfrm>
            <a:off x="4535636" y="342132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33%</a:t>
            </a:r>
          </a:p>
        </p:txBody>
      </p:sp>
      <p:sp>
        <p:nvSpPr>
          <p:cNvPr id="104" name="TextBox 103">
            <a:extLst>
              <a:ext uri="{FF2B5EF4-FFF2-40B4-BE49-F238E27FC236}">
                <a16:creationId xmlns:a16="http://schemas.microsoft.com/office/drawing/2014/main" id="{E293C53C-158F-4BA6-A3AB-058E8253F0C2}"/>
              </a:ext>
            </a:extLst>
          </p:cNvPr>
          <p:cNvSpPr txBox="1"/>
          <p:nvPr/>
        </p:nvSpPr>
        <p:spPr bwMode="auto">
          <a:xfrm>
            <a:off x="4324686" y="3303853"/>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28%</a:t>
            </a:r>
          </a:p>
        </p:txBody>
      </p:sp>
      <p:sp>
        <p:nvSpPr>
          <p:cNvPr id="105" name="TextBox 104">
            <a:extLst>
              <a:ext uri="{FF2B5EF4-FFF2-40B4-BE49-F238E27FC236}">
                <a16:creationId xmlns:a16="http://schemas.microsoft.com/office/drawing/2014/main" id="{14236CC8-665B-401B-94E6-F290F8992EA3}"/>
              </a:ext>
            </a:extLst>
          </p:cNvPr>
          <p:cNvSpPr txBox="1"/>
          <p:nvPr/>
        </p:nvSpPr>
        <p:spPr bwMode="auto">
          <a:xfrm>
            <a:off x="4715878" y="3084742"/>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37%</a:t>
            </a:r>
          </a:p>
        </p:txBody>
      </p:sp>
      <p:sp>
        <p:nvSpPr>
          <p:cNvPr id="106" name="TextBox 105">
            <a:extLst>
              <a:ext uri="{FF2B5EF4-FFF2-40B4-BE49-F238E27FC236}">
                <a16:creationId xmlns:a16="http://schemas.microsoft.com/office/drawing/2014/main" id="{C8B6EFE2-9C5A-44BD-96D3-39CDE43673BF}"/>
              </a:ext>
            </a:extLst>
          </p:cNvPr>
          <p:cNvSpPr txBox="1"/>
          <p:nvPr/>
        </p:nvSpPr>
        <p:spPr bwMode="auto">
          <a:xfrm>
            <a:off x="4926060" y="2972649"/>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41%</a:t>
            </a:r>
          </a:p>
        </p:txBody>
      </p:sp>
      <p:sp>
        <p:nvSpPr>
          <p:cNvPr id="109" name="TextBox 108">
            <a:extLst>
              <a:ext uri="{FF2B5EF4-FFF2-40B4-BE49-F238E27FC236}">
                <a16:creationId xmlns:a16="http://schemas.microsoft.com/office/drawing/2014/main" id="{E21DC2CA-CABC-4615-8B9C-AFA922EDA548}"/>
              </a:ext>
            </a:extLst>
          </p:cNvPr>
          <p:cNvSpPr txBox="1"/>
          <p:nvPr/>
        </p:nvSpPr>
        <p:spPr bwMode="auto">
          <a:xfrm>
            <a:off x="4666232" y="280532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36%</a:t>
            </a:r>
          </a:p>
        </p:txBody>
      </p:sp>
      <p:sp>
        <p:nvSpPr>
          <p:cNvPr id="110" name="TextBox 109">
            <a:extLst>
              <a:ext uri="{FF2B5EF4-FFF2-40B4-BE49-F238E27FC236}">
                <a16:creationId xmlns:a16="http://schemas.microsoft.com/office/drawing/2014/main" id="{1CA07D58-EA6C-4D70-BC76-08FC5F1FCDDD}"/>
              </a:ext>
            </a:extLst>
          </p:cNvPr>
          <p:cNvSpPr txBox="1"/>
          <p:nvPr/>
        </p:nvSpPr>
        <p:spPr bwMode="auto">
          <a:xfrm>
            <a:off x="4667411" y="270602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36%</a:t>
            </a:r>
          </a:p>
        </p:txBody>
      </p:sp>
      <p:sp>
        <p:nvSpPr>
          <p:cNvPr id="111" name="TextBox 110">
            <a:extLst>
              <a:ext uri="{FF2B5EF4-FFF2-40B4-BE49-F238E27FC236}">
                <a16:creationId xmlns:a16="http://schemas.microsoft.com/office/drawing/2014/main" id="{58AC7F16-5047-4555-B533-DBDA50B7E6A2}"/>
              </a:ext>
            </a:extLst>
          </p:cNvPr>
          <p:cNvSpPr txBox="1"/>
          <p:nvPr/>
        </p:nvSpPr>
        <p:spPr bwMode="auto">
          <a:xfrm>
            <a:off x="4288685" y="2542663"/>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28%</a:t>
            </a:r>
          </a:p>
        </p:txBody>
      </p:sp>
      <p:sp>
        <p:nvSpPr>
          <p:cNvPr id="112" name="TextBox 111">
            <a:extLst>
              <a:ext uri="{FF2B5EF4-FFF2-40B4-BE49-F238E27FC236}">
                <a16:creationId xmlns:a16="http://schemas.microsoft.com/office/drawing/2014/main" id="{965986B3-50EF-4E4D-90B5-2EE9219E9669}"/>
              </a:ext>
            </a:extLst>
          </p:cNvPr>
          <p:cNvSpPr txBox="1"/>
          <p:nvPr/>
        </p:nvSpPr>
        <p:spPr bwMode="auto">
          <a:xfrm>
            <a:off x="4288685" y="2440566"/>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28%</a:t>
            </a:r>
          </a:p>
        </p:txBody>
      </p:sp>
      <p:sp>
        <p:nvSpPr>
          <p:cNvPr id="113" name="TextBox 112">
            <a:extLst>
              <a:ext uri="{FF2B5EF4-FFF2-40B4-BE49-F238E27FC236}">
                <a16:creationId xmlns:a16="http://schemas.microsoft.com/office/drawing/2014/main" id="{D41658DD-28D7-49A1-A123-8ECD3A0C198E}"/>
              </a:ext>
            </a:extLst>
          </p:cNvPr>
          <p:cNvSpPr txBox="1"/>
          <p:nvPr/>
        </p:nvSpPr>
        <p:spPr bwMode="auto">
          <a:xfrm>
            <a:off x="3756825" y="2195041"/>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17%</a:t>
            </a:r>
          </a:p>
        </p:txBody>
      </p:sp>
      <p:sp>
        <p:nvSpPr>
          <p:cNvPr id="114" name="TextBox 113">
            <a:extLst>
              <a:ext uri="{FF2B5EF4-FFF2-40B4-BE49-F238E27FC236}">
                <a16:creationId xmlns:a16="http://schemas.microsoft.com/office/drawing/2014/main" id="{DFA6316B-EE88-4E69-9B5F-DFCDCD2E4DBE}"/>
              </a:ext>
            </a:extLst>
          </p:cNvPr>
          <p:cNvSpPr txBox="1"/>
          <p:nvPr/>
        </p:nvSpPr>
        <p:spPr bwMode="auto">
          <a:xfrm>
            <a:off x="4948033" y="208342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p>
        </p:txBody>
      </p:sp>
      <p:sp>
        <p:nvSpPr>
          <p:cNvPr id="115" name="TextBox 114">
            <a:extLst>
              <a:ext uri="{FF2B5EF4-FFF2-40B4-BE49-F238E27FC236}">
                <a16:creationId xmlns:a16="http://schemas.microsoft.com/office/drawing/2014/main" id="{B494D1AC-3158-41B6-8AD8-04424D347BFC}"/>
              </a:ext>
            </a:extLst>
          </p:cNvPr>
          <p:cNvSpPr txBox="1"/>
          <p:nvPr/>
        </p:nvSpPr>
        <p:spPr bwMode="auto">
          <a:xfrm>
            <a:off x="4020199" y="1933974"/>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23%</a:t>
            </a:r>
          </a:p>
        </p:txBody>
      </p:sp>
      <p:sp>
        <p:nvSpPr>
          <p:cNvPr id="116" name="TextBox 115">
            <a:extLst>
              <a:ext uri="{FF2B5EF4-FFF2-40B4-BE49-F238E27FC236}">
                <a16:creationId xmlns:a16="http://schemas.microsoft.com/office/drawing/2014/main" id="{7D175163-AEAF-4BE8-8E03-193A39CE0CF8}"/>
              </a:ext>
            </a:extLst>
          </p:cNvPr>
          <p:cNvSpPr txBox="1"/>
          <p:nvPr/>
        </p:nvSpPr>
        <p:spPr bwMode="auto">
          <a:xfrm>
            <a:off x="4675707" y="1838936"/>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36%</a:t>
            </a:r>
          </a:p>
        </p:txBody>
      </p:sp>
      <p:sp>
        <p:nvSpPr>
          <p:cNvPr id="117" name="TextBox 116">
            <a:extLst>
              <a:ext uri="{FF2B5EF4-FFF2-40B4-BE49-F238E27FC236}">
                <a16:creationId xmlns:a16="http://schemas.microsoft.com/office/drawing/2014/main" id="{29CCF54C-6172-4BB0-A073-66B5EDBFC41D}"/>
              </a:ext>
            </a:extLst>
          </p:cNvPr>
          <p:cNvSpPr txBox="1"/>
          <p:nvPr/>
        </p:nvSpPr>
        <p:spPr bwMode="auto">
          <a:xfrm>
            <a:off x="4802649" y="166852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39%</a:t>
            </a:r>
          </a:p>
        </p:txBody>
      </p:sp>
      <p:sp>
        <p:nvSpPr>
          <p:cNvPr id="118" name="TextBox 117">
            <a:extLst>
              <a:ext uri="{FF2B5EF4-FFF2-40B4-BE49-F238E27FC236}">
                <a16:creationId xmlns:a16="http://schemas.microsoft.com/office/drawing/2014/main" id="{1F47F812-9E91-4196-8A7A-B769F7E585AB}"/>
              </a:ext>
            </a:extLst>
          </p:cNvPr>
          <p:cNvSpPr txBox="1"/>
          <p:nvPr/>
        </p:nvSpPr>
        <p:spPr bwMode="auto">
          <a:xfrm>
            <a:off x="5566748" y="1560744"/>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55%</a:t>
            </a:r>
          </a:p>
        </p:txBody>
      </p:sp>
      <p:sp>
        <p:nvSpPr>
          <p:cNvPr id="119" name="TextBox 118">
            <a:extLst>
              <a:ext uri="{FF2B5EF4-FFF2-40B4-BE49-F238E27FC236}">
                <a16:creationId xmlns:a16="http://schemas.microsoft.com/office/drawing/2014/main" id="{86E89FC9-5140-4C93-B942-3923C2BA9A9D}"/>
              </a:ext>
            </a:extLst>
          </p:cNvPr>
          <p:cNvSpPr txBox="1"/>
          <p:nvPr/>
        </p:nvSpPr>
        <p:spPr bwMode="auto">
          <a:xfrm>
            <a:off x="2051865" y="4067663"/>
            <a:ext cx="9923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Neutropenia</a:t>
            </a:r>
            <a:endParaRPr lang="en-US" sz="1200" b="0" dirty="0">
              <a:solidFill>
                <a:schemeClr val="bg1"/>
              </a:solidFill>
              <a:latin typeface="Calibri" panose="020F0502020204030204" pitchFamily="34" charset="0"/>
            </a:endParaRPr>
          </a:p>
        </p:txBody>
      </p:sp>
      <p:sp>
        <p:nvSpPr>
          <p:cNvPr id="120" name="TextBox 119">
            <a:extLst>
              <a:ext uri="{FF2B5EF4-FFF2-40B4-BE49-F238E27FC236}">
                <a16:creationId xmlns:a16="http://schemas.microsoft.com/office/drawing/2014/main" id="{25D1422E-CF35-4C11-9B12-C91750903A2E}"/>
              </a:ext>
            </a:extLst>
          </p:cNvPr>
          <p:cNvSpPr txBox="1"/>
          <p:nvPr/>
        </p:nvSpPr>
        <p:spPr bwMode="auto">
          <a:xfrm>
            <a:off x="2128553" y="3175356"/>
            <a:ext cx="9156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Pneumonia</a:t>
            </a:r>
            <a:endParaRPr lang="en-US" sz="1200" b="0" dirty="0">
              <a:solidFill>
                <a:schemeClr val="bg1"/>
              </a:solidFill>
              <a:latin typeface="Calibri" panose="020F0502020204030204" pitchFamily="34" charset="0"/>
            </a:endParaRPr>
          </a:p>
        </p:txBody>
      </p:sp>
      <p:sp>
        <p:nvSpPr>
          <p:cNvPr id="121" name="TextBox 120">
            <a:extLst>
              <a:ext uri="{FF2B5EF4-FFF2-40B4-BE49-F238E27FC236}">
                <a16:creationId xmlns:a16="http://schemas.microsoft.com/office/drawing/2014/main" id="{6DD72E58-6E05-48AE-831C-8F730095C0E2}"/>
              </a:ext>
            </a:extLst>
          </p:cNvPr>
          <p:cNvSpPr txBox="1"/>
          <p:nvPr/>
        </p:nvSpPr>
        <p:spPr bwMode="auto">
          <a:xfrm>
            <a:off x="1642201" y="2293181"/>
            <a:ext cx="14019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Thrombocytopenia</a:t>
            </a:r>
            <a:endParaRPr lang="en-US" sz="1200" b="0" dirty="0">
              <a:solidFill>
                <a:schemeClr val="bg1"/>
              </a:solidFill>
              <a:latin typeface="Calibri" panose="020F0502020204030204" pitchFamily="34" charset="0"/>
            </a:endParaRPr>
          </a:p>
        </p:txBody>
      </p:sp>
      <p:sp>
        <p:nvSpPr>
          <p:cNvPr id="122" name="TextBox 121">
            <a:extLst>
              <a:ext uri="{FF2B5EF4-FFF2-40B4-BE49-F238E27FC236}">
                <a16:creationId xmlns:a16="http://schemas.microsoft.com/office/drawing/2014/main" id="{2B3C51C2-30DE-456C-B71D-043C38C04774}"/>
              </a:ext>
            </a:extLst>
          </p:cNvPr>
          <p:cNvSpPr txBox="1"/>
          <p:nvPr/>
        </p:nvSpPr>
        <p:spPr>
          <a:xfrm>
            <a:off x="452195" y="2492999"/>
            <a:ext cx="2591993" cy="784830"/>
          </a:xfrm>
          <a:prstGeom prst="rect">
            <a:avLst/>
          </a:prstGeom>
          <a:noFill/>
        </p:spPr>
        <p:txBody>
          <a:bodyPr wrap="square" rtlCol="0">
            <a:spAutoFit/>
          </a:bodyPr>
          <a:lstStyle/>
          <a:p>
            <a:pPr algn="r">
              <a:lnSpc>
                <a:spcPct val="90000"/>
              </a:lnSpc>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
        <p:nvSpPr>
          <p:cNvPr id="123" name="TextBox 122">
            <a:extLst>
              <a:ext uri="{FF2B5EF4-FFF2-40B4-BE49-F238E27FC236}">
                <a16:creationId xmlns:a16="http://schemas.microsoft.com/office/drawing/2014/main" id="{408D20BB-2375-4CF1-9D3D-F9C78B50183B}"/>
              </a:ext>
            </a:extLst>
          </p:cNvPr>
          <p:cNvSpPr txBox="1"/>
          <p:nvPr/>
        </p:nvSpPr>
        <p:spPr bwMode="auto">
          <a:xfrm>
            <a:off x="1579620" y="1412738"/>
            <a:ext cx="14645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Febrile Neutropenia</a:t>
            </a:r>
            <a:endParaRPr lang="en-US" sz="1200" b="0" dirty="0">
              <a:solidFill>
                <a:schemeClr val="bg1"/>
              </a:solidFill>
              <a:latin typeface="Calibri" panose="020F0502020204030204" pitchFamily="34" charset="0"/>
            </a:endParaRPr>
          </a:p>
        </p:txBody>
      </p:sp>
      <p:sp>
        <p:nvSpPr>
          <p:cNvPr id="124" name="TextBox 123">
            <a:extLst>
              <a:ext uri="{FF2B5EF4-FFF2-40B4-BE49-F238E27FC236}">
                <a16:creationId xmlns:a16="http://schemas.microsoft.com/office/drawing/2014/main" id="{1BD9C573-27A1-4FD9-B4A4-5134F9672BB9}"/>
              </a:ext>
            </a:extLst>
          </p:cNvPr>
          <p:cNvSpPr txBox="1"/>
          <p:nvPr/>
        </p:nvSpPr>
        <p:spPr>
          <a:xfrm>
            <a:off x="452195" y="1608147"/>
            <a:ext cx="2591993" cy="784830"/>
          </a:xfrm>
          <a:prstGeom prst="rect">
            <a:avLst/>
          </a:prstGeom>
          <a:noFill/>
        </p:spPr>
        <p:txBody>
          <a:bodyPr wrap="square" rtlCol="0">
            <a:spAutoFit/>
          </a:bodyPr>
          <a:lstStyle/>
          <a:p>
            <a:pPr algn="r">
              <a:lnSpc>
                <a:spcPct val="90000"/>
              </a:lnSpc>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grpSp>
        <p:nvGrpSpPr>
          <p:cNvPr id="125" name="Group 124">
            <a:extLst>
              <a:ext uri="{FF2B5EF4-FFF2-40B4-BE49-F238E27FC236}">
                <a16:creationId xmlns:a16="http://schemas.microsoft.com/office/drawing/2014/main" id="{C72E1BDC-C465-4D26-AD0E-9F3A034C34C6}"/>
              </a:ext>
            </a:extLst>
          </p:cNvPr>
          <p:cNvGrpSpPr/>
          <p:nvPr/>
        </p:nvGrpSpPr>
        <p:grpSpPr>
          <a:xfrm>
            <a:off x="10493244" y="4189370"/>
            <a:ext cx="1265369" cy="523220"/>
            <a:chOff x="5417486" y="5137345"/>
            <a:chExt cx="1265369" cy="523220"/>
          </a:xfrm>
        </p:grpSpPr>
        <p:sp>
          <p:nvSpPr>
            <p:cNvPr id="126" name="TextBox 125">
              <a:extLst>
                <a:ext uri="{FF2B5EF4-FFF2-40B4-BE49-F238E27FC236}">
                  <a16:creationId xmlns:a16="http://schemas.microsoft.com/office/drawing/2014/main" id="{722C8868-7198-45B3-9604-05CDDC0C1889}"/>
                </a:ext>
              </a:extLst>
            </p:cNvPr>
            <p:cNvSpPr txBox="1"/>
            <p:nvPr/>
          </p:nvSpPr>
          <p:spPr bwMode="auto">
            <a:xfrm>
              <a:off x="5527824" y="5137345"/>
              <a:ext cx="11550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Ven + Aza</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Aza</a:t>
              </a:r>
            </a:p>
          </p:txBody>
        </p:sp>
        <p:sp>
          <p:nvSpPr>
            <p:cNvPr id="127" name="Rectangle 126">
              <a:extLst>
                <a:ext uri="{FF2B5EF4-FFF2-40B4-BE49-F238E27FC236}">
                  <a16:creationId xmlns:a16="http://schemas.microsoft.com/office/drawing/2014/main" id="{B44030B9-0F41-4423-96EF-8ED0A5F06837}"/>
                </a:ext>
              </a:extLst>
            </p:cNvPr>
            <p:cNvSpPr/>
            <p:nvPr/>
          </p:nvSpPr>
          <p:spPr bwMode="auto">
            <a:xfrm>
              <a:off x="5417486" y="5224331"/>
              <a:ext cx="146304" cy="146304"/>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C8997BCD-D3CA-4268-AC36-B5CB4DFBD84F}"/>
                </a:ext>
              </a:extLst>
            </p:cNvPr>
            <p:cNvSpPr/>
            <p:nvPr/>
          </p:nvSpPr>
          <p:spPr bwMode="auto">
            <a:xfrm>
              <a:off x="5417486" y="5432963"/>
              <a:ext cx="146304" cy="146304"/>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29" name="Freeform: Shape 128">
            <a:extLst>
              <a:ext uri="{FF2B5EF4-FFF2-40B4-BE49-F238E27FC236}">
                <a16:creationId xmlns:a16="http://schemas.microsoft.com/office/drawing/2014/main" id="{2D02EF41-B35B-48C0-8383-54749FACC561}"/>
              </a:ext>
            </a:extLst>
          </p:cNvPr>
          <p:cNvSpPr/>
          <p:nvPr/>
        </p:nvSpPr>
        <p:spPr bwMode="auto">
          <a:xfrm>
            <a:off x="8155673" y="1600200"/>
            <a:ext cx="2870200" cy="3092526"/>
          </a:xfrm>
          <a:custGeom>
            <a:avLst/>
            <a:gdLst>
              <a:gd name="connsiteX0" fmla="*/ 0 w 2870200"/>
              <a:gd name="connsiteY0" fmla="*/ 0 h 4360333"/>
              <a:gd name="connsiteX1" fmla="*/ 0 w 2870200"/>
              <a:gd name="connsiteY1" fmla="*/ 4360333 h 4360333"/>
              <a:gd name="connsiteX2" fmla="*/ 2870200 w 2870200"/>
              <a:gd name="connsiteY2" fmla="*/ 4360333 h 4360333"/>
            </a:gdLst>
            <a:ahLst/>
            <a:cxnLst>
              <a:cxn ang="0">
                <a:pos x="connsiteX0" y="connsiteY0"/>
              </a:cxn>
              <a:cxn ang="0">
                <a:pos x="connsiteX1" y="connsiteY1"/>
              </a:cxn>
              <a:cxn ang="0">
                <a:pos x="connsiteX2" y="connsiteY2"/>
              </a:cxn>
            </a:cxnLst>
            <a:rect l="l" t="t" r="r" b="b"/>
            <a:pathLst>
              <a:path w="2870200" h="4360333">
                <a:moveTo>
                  <a:pt x="0" y="0"/>
                </a:moveTo>
                <a:lnTo>
                  <a:pt x="0" y="4360333"/>
                </a:lnTo>
                <a:lnTo>
                  <a:pt x="2870200" y="4360333"/>
                </a:lnTo>
              </a:path>
            </a:pathLst>
          </a:custGeom>
          <a:noFill/>
          <a:ln w="28575">
            <a:solidFill>
              <a:schemeClr val="bg1"/>
            </a:solidFill>
            <a:miter lim="800000"/>
            <a:headEnd/>
            <a:tailEnd/>
          </a:ln>
        </p:spPr>
        <p:txBody>
          <a:bodyPr rtlCol="0" anchor="ctr"/>
          <a:lstStyle/>
          <a:p>
            <a:pPr algn="ctr"/>
            <a:endParaRPr lang="en-US"/>
          </a:p>
        </p:txBody>
      </p:sp>
      <p:grpSp>
        <p:nvGrpSpPr>
          <p:cNvPr id="130" name="Group 129">
            <a:extLst>
              <a:ext uri="{FF2B5EF4-FFF2-40B4-BE49-F238E27FC236}">
                <a16:creationId xmlns:a16="http://schemas.microsoft.com/office/drawing/2014/main" id="{8263053F-4CAE-46C2-A72C-10034B39BA33}"/>
              </a:ext>
            </a:extLst>
          </p:cNvPr>
          <p:cNvGrpSpPr/>
          <p:nvPr/>
        </p:nvGrpSpPr>
        <p:grpSpPr>
          <a:xfrm>
            <a:off x="8014570" y="4674140"/>
            <a:ext cx="3217981" cy="369332"/>
            <a:chOff x="2864564" y="6001210"/>
            <a:chExt cx="3217981" cy="369332"/>
          </a:xfrm>
        </p:grpSpPr>
        <p:sp>
          <p:nvSpPr>
            <p:cNvPr id="131" name="TextBox 130">
              <a:extLst>
                <a:ext uri="{FF2B5EF4-FFF2-40B4-BE49-F238E27FC236}">
                  <a16:creationId xmlns:a16="http://schemas.microsoft.com/office/drawing/2014/main" id="{A9970147-03C5-4A50-928B-887ABB10D09D}"/>
                </a:ext>
              </a:extLst>
            </p:cNvPr>
            <p:cNvSpPr txBox="1"/>
            <p:nvPr/>
          </p:nvSpPr>
          <p:spPr bwMode="auto">
            <a:xfrm>
              <a:off x="2864564" y="600121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32" name="TextBox 131">
              <a:extLst>
                <a:ext uri="{FF2B5EF4-FFF2-40B4-BE49-F238E27FC236}">
                  <a16:creationId xmlns:a16="http://schemas.microsoft.com/office/drawing/2014/main" id="{0972EE05-B727-40A9-8AAF-B5A519A561B1}"/>
                </a:ext>
              </a:extLst>
            </p:cNvPr>
            <p:cNvSpPr txBox="1"/>
            <p:nvPr/>
          </p:nvSpPr>
          <p:spPr bwMode="auto">
            <a:xfrm>
              <a:off x="3725283"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33" name="TextBox 132">
              <a:extLst>
                <a:ext uri="{FF2B5EF4-FFF2-40B4-BE49-F238E27FC236}">
                  <a16:creationId xmlns:a16="http://schemas.microsoft.com/office/drawing/2014/main" id="{D793DA85-5989-43D5-B6B2-ED47338E30D3}"/>
                </a:ext>
              </a:extLst>
            </p:cNvPr>
            <p:cNvSpPr txBox="1"/>
            <p:nvPr/>
          </p:nvSpPr>
          <p:spPr bwMode="auto">
            <a:xfrm>
              <a:off x="4711098"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34" name="TextBox 133">
              <a:extLst>
                <a:ext uri="{FF2B5EF4-FFF2-40B4-BE49-F238E27FC236}">
                  <a16:creationId xmlns:a16="http://schemas.microsoft.com/office/drawing/2014/main" id="{ADFAACC7-F97A-4BA7-81F8-4028D660FCBD}"/>
                </a:ext>
              </a:extLst>
            </p:cNvPr>
            <p:cNvSpPr txBox="1"/>
            <p:nvPr/>
          </p:nvSpPr>
          <p:spPr bwMode="auto">
            <a:xfrm>
              <a:off x="5663841" y="600121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135" name="Group 134">
            <a:extLst>
              <a:ext uri="{FF2B5EF4-FFF2-40B4-BE49-F238E27FC236}">
                <a16:creationId xmlns:a16="http://schemas.microsoft.com/office/drawing/2014/main" id="{4B6382B0-5097-4688-A231-34A4183607C6}"/>
              </a:ext>
            </a:extLst>
          </p:cNvPr>
          <p:cNvGrpSpPr/>
          <p:nvPr/>
        </p:nvGrpSpPr>
        <p:grpSpPr>
          <a:xfrm rot="5400000">
            <a:off x="9541520" y="3297361"/>
            <a:ext cx="82545" cy="2854239"/>
            <a:chOff x="830646" y="741431"/>
            <a:chExt cx="914406" cy="3119258"/>
          </a:xfrm>
        </p:grpSpPr>
        <p:cxnSp>
          <p:nvCxnSpPr>
            <p:cNvPr id="136" name="Straight Connector 135">
              <a:extLst>
                <a:ext uri="{FF2B5EF4-FFF2-40B4-BE49-F238E27FC236}">
                  <a16:creationId xmlns:a16="http://schemas.microsoft.com/office/drawing/2014/main" id="{609AF7B2-0108-4BAF-8E55-2AC2DD012B0F}"/>
                </a:ext>
              </a:extLst>
            </p:cNvPr>
            <p:cNvCxnSpPr>
              <a:cxnSpLocks/>
            </p:cNvCxnSpPr>
            <p:nvPr/>
          </p:nvCxnSpPr>
          <p:spPr bwMode="auto">
            <a:xfrm>
              <a:off x="830646" y="1769839"/>
              <a:ext cx="914395"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664E49C8-0E9C-47A1-9585-8FD34F82EDBE}"/>
                </a:ext>
              </a:extLst>
            </p:cNvPr>
            <p:cNvCxnSpPr>
              <a:cxnSpLocks/>
            </p:cNvCxnSpPr>
            <p:nvPr/>
          </p:nvCxnSpPr>
          <p:spPr bwMode="auto">
            <a:xfrm>
              <a:off x="830657" y="2812767"/>
              <a:ext cx="914395"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F6EDC100-FEEB-4F7C-8F57-0EBBE9C5F6C3}"/>
                </a:ext>
              </a:extLst>
            </p:cNvPr>
            <p:cNvCxnSpPr>
              <a:cxnSpLocks/>
            </p:cNvCxnSpPr>
            <p:nvPr/>
          </p:nvCxnSpPr>
          <p:spPr bwMode="auto">
            <a:xfrm>
              <a:off x="830646" y="3860689"/>
              <a:ext cx="914400"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F2748D75-646A-40D0-9BA4-611D8056B563}"/>
                </a:ext>
              </a:extLst>
            </p:cNvPr>
            <p:cNvCxnSpPr>
              <a:cxnSpLocks/>
            </p:cNvCxnSpPr>
            <p:nvPr/>
          </p:nvCxnSpPr>
          <p:spPr bwMode="auto">
            <a:xfrm>
              <a:off x="830646" y="741431"/>
              <a:ext cx="914400" cy="0"/>
            </a:xfrm>
            <a:prstGeom prst="line">
              <a:avLst/>
            </a:prstGeom>
            <a:noFill/>
            <a:ln w="28575" cap="flat" cmpd="sng" algn="ctr">
              <a:solidFill>
                <a:schemeClr val="bg1"/>
              </a:solidFill>
              <a:prstDash val="solid"/>
              <a:round/>
              <a:headEnd type="none" w="med" len="med"/>
              <a:tailEnd type="none" w="med" len="med"/>
            </a:ln>
            <a:effectLst/>
          </p:spPr>
        </p:cxnSp>
      </p:grpSp>
      <p:sp>
        <p:nvSpPr>
          <p:cNvPr id="140" name="Rectangle 139">
            <a:extLst>
              <a:ext uri="{FF2B5EF4-FFF2-40B4-BE49-F238E27FC236}">
                <a16:creationId xmlns:a16="http://schemas.microsoft.com/office/drawing/2014/main" id="{E91DA809-3B4E-4935-9202-EB85C6AD5ACF}"/>
              </a:ext>
            </a:extLst>
          </p:cNvPr>
          <p:cNvSpPr/>
          <p:nvPr/>
        </p:nvSpPr>
        <p:spPr bwMode="auto">
          <a:xfrm>
            <a:off x="8159691" y="1658617"/>
            <a:ext cx="2053226"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49C97F64-441A-4315-B13F-2C8815B2BA59}"/>
              </a:ext>
            </a:extLst>
          </p:cNvPr>
          <p:cNvSpPr/>
          <p:nvPr/>
        </p:nvSpPr>
        <p:spPr bwMode="auto">
          <a:xfrm>
            <a:off x="8159692" y="1748981"/>
            <a:ext cx="1037225"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5AB27467-E332-4F4F-BC24-0393351FB828}"/>
              </a:ext>
            </a:extLst>
          </p:cNvPr>
          <p:cNvSpPr/>
          <p:nvPr/>
        </p:nvSpPr>
        <p:spPr bwMode="auto">
          <a:xfrm>
            <a:off x="8159691" y="1968920"/>
            <a:ext cx="1511359"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18FC1A15-C529-4B34-9FEE-5A19454AFB5E}"/>
              </a:ext>
            </a:extLst>
          </p:cNvPr>
          <p:cNvSpPr/>
          <p:nvPr/>
        </p:nvSpPr>
        <p:spPr bwMode="auto">
          <a:xfrm>
            <a:off x="8159692" y="2059284"/>
            <a:ext cx="630825"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1E6BE0D4-39EB-4754-B117-6B3D91311E57}"/>
              </a:ext>
            </a:extLst>
          </p:cNvPr>
          <p:cNvSpPr/>
          <p:nvPr/>
        </p:nvSpPr>
        <p:spPr bwMode="auto">
          <a:xfrm>
            <a:off x="8159692" y="2285613"/>
            <a:ext cx="1240426"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4392F38E-27D2-41AB-99DF-81B7D6B5EF6B}"/>
              </a:ext>
            </a:extLst>
          </p:cNvPr>
          <p:cNvSpPr/>
          <p:nvPr/>
        </p:nvSpPr>
        <p:spPr bwMode="auto">
          <a:xfrm>
            <a:off x="8159692" y="2375977"/>
            <a:ext cx="491125"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CFF16F85-1990-48F9-812C-5ED31246C181}"/>
              </a:ext>
            </a:extLst>
          </p:cNvPr>
          <p:cNvSpPr/>
          <p:nvPr/>
        </p:nvSpPr>
        <p:spPr bwMode="auto">
          <a:xfrm>
            <a:off x="8159692" y="2705664"/>
            <a:ext cx="1240426"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8FD9ED14-F717-47CA-A829-2A5287BA4397}"/>
              </a:ext>
            </a:extLst>
          </p:cNvPr>
          <p:cNvSpPr/>
          <p:nvPr/>
        </p:nvSpPr>
        <p:spPr bwMode="auto">
          <a:xfrm>
            <a:off x="8159692" y="2796028"/>
            <a:ext cx="1564275"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7208FC31-1D4C-4C1D-84B3-DA4AC01A4616}"/>
              </a:ext>
            </a:extLst>
          </p:cNvPr>
          <p:cNvSpPr/>
          <p:nvPr/>
        </p:nvSpPr>
        <p:spPr bwMode="auto">
          <a:xfrm>
            <a:off x="8159692" y="3014375"/>
            <a:ext cx="838258"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1E0FEB08-FA65-4793-B55A-C97DABFF9D74}"/>
              </a:ext>
            </a:extLst>
          </p:cNvPr>
          <p:cNvSpPr/>
          <p:nvPr/>
        </p:nvSpPr>
        <p:spPr bwMode="auto">
          <a:xfrm>
            <a:off x="8159692" y="3104739"/>
            <a:ext cx="1064741"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C8A7AFEE-6BDF-4293-BD6E-0DF32D39AB75}"/>
              </a:ext>
            </a:extLst>
          </p:cNvPr>
          <p:cNvSpPr/>
          <p:nvPr/>
        </p:nvSpPr>
        <p:spPr bwMode="auto">
          <a:xfrm>
            <a:off x="8159691" y="3327721"/>
            <a:ext cx="91234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A012A141-44B8-41CE-976E-426D9B0F8079}"/>
              </a:ext>
            </a:extLst>
          </p:cNvPr>
          <p:cNvSpPr/>
          <p:nvPr/>
        </p:nvSpPr>
        <p:spPr bwMode="auto">
          <a:xfrm>
            <a:off x="8159692" y="3418085"/>
            <a:ext cx="789575"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552109F5-F191-4FD8-817E-DC27A1948DB2}"/>
              </a:ext>
            </a:extLst>
          </p:cNvPr>
          <p:cNvSpPr/>
          <p:nvPr/>
        </p:nvSpPr>
        <p:spPr bwMode="auto">
          <a:xfrm>
            <a:off x="8159692" y="3742059"/>
            <a:ext cx="165300"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9A9B765A-85F5-4E80-99AC-A80044853955}"/>
              </a:ext>
            </a:extLst>
          </p:cNvPr>
          <p:cNvSpPr/>
          <p:nvPr/>
        </p:nvSpPr>
        <p:spPr bwMode="auto">
          <a:xfrm>
            <a:off x="8159692" y="4064316"/>
            <a:ext cx="269648"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4E71061D-7948-49B8-A6CF-72E54C888431}"/>
              </a:ext>
            </a:extLst>
          </p:cNvPr>
          <p:cNvSpPr/>
          <p:nvPr/>
        </p:nvSpPr>
        <p:spPr bwMode="auto">
          <a:xfrm>
            <a:off x="8159692" y="4154680"/>
            <a:ext cx="844608" cy="88069"/>
          </a:xfrm>
          <a:prstGeom prst="rect">
            <a:avLst/>
          </a:prstGeom>
          <a:solidFill>
            <a:schemeClr val="accent1"/>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5E2B2BC9-57D8-45B5-89C5-B38107FED296}"/>
              </a:ext>
            </a:extLst>
          </p:cNvPr>
          <p:cNvSpPr/>
          <p:nvPr/>
        </p:nvSpPr>
        <p:spPr bwMode="auto">
          <a:xfrm>
            <a:off x="8159691" y="4370375"/>
            <a:ext cx="182091" cy="88069"/>
          </a:xfrm>
          <a:prstGeom prst="rect">
            <a:avLst/>
          </a:prstGeom>
          <a:solidFill>
            <a:schemeClr val="accent3"/>
          </a:solidFill>
          <a:ln w="9525">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TextBox 155">
            <a:extLst>
              <a:ext uri="{FF2B5EF4-FFF2-40B4-BE49-F238E27FC236}">
                <a16:creationId xmlns:a16="http://schemas.microsoft.com/office/drawing/2014/main" id="{7C40D686-13EC-4D91-97C6-069BC22A526A}"/>
              </a:ext>
            </a:extLst>
          </p:cNvPr>
          <p:cNvSpPr txBox="1"/>
          <p:nvPr/>
        </p:nvSpPr>
        <p:spPr bwMode="auto">
          <a:xfrm>
            <a:off x="8099896" y="4433289"/>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0%</a:t>
            </a:r>
          </a:p>
        </p:txBody>
      </p:sp>
      <p:sp>
        <p:nvSpPr>
          <p:cNvPr id="157" name="TextBox 156">
            <a:extLst>
              <a:ext uri="{FF2B5EF4-FFF2-40B4-BE49-F238E27FC236}">
                <a16:creationId xmlns:a16="http://schemas.microsoft.com/office/drawing/2014/main" id="{A79EA770-54A9-49B3-896A-28D2DA8D6042}"/>
              </a:ext>
            </a:extLst>
          </p:cNvPr>
          <p:cNvSpPr txBox="1"/>
          <p:nvPr/>
        </p:nvSpPr>
        <p:spPr bwMode="auto">
          <a:xfrm>
            <a:off x="8093189" y="3794891"/>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0%</a:t>
            </a:r>
          </a:p>
        </p:txBody>
      </p:sp>
      <p:sp>
        <p:nvSpPr>
          <p:cNvPr id="158" name="TextBox 157">
            <a:extLst>
              <a:ext uri="{FF2B5EF4-FFF2-40B4-BE49-F238E27FC236}">
                <a16:creationId xmlns:a16="http://schemas.microsoft.com/office/drawing/2014/main" id="{51CEC99F-A0C0-4AE5-8C51-8A9A61DA4AB3}"/>
              </a:ext>
            </a:extLst>
          </p:cNvPr>
          <p:cNvSpPr txBox="1"/>
          <p:nvPr/>
        </p:nvSpPr>
        <p:spPr bwMode="auto">
          <a:xfrm>
            <a:off x="8383599" y="3958117"/>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6%</a:t>
            </a:r>
          </a:p>
        </p:txBody>
      </p:sp>
      <p:sp>
        <p:nvSpPr>
          <p:cNvPr id="159" name="TextBox 158">
            <a:extLst>
              <a:ext uri="{FF2B5EF4-FFF2-40B4-BE49-F238E27FC236}">
                <a16:creationId xmlns:a16="http://schemas.microsoft.com/office/drawing/2014/main" id="{A025B36E-6250-4AA4-A653-684929296A63}"/>
              </a:ext>
            </a:extLst>
          </p:cNvPr>
          <p:cNvSpPr txBox="1"/>
          <p:nvPr/>
        </p:nvSpPr>
        <p:spPr bwMode="auto">
          <a:xfrm>
            <a:off x="8967587" y="4066259"/>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18%</a:t>
            </a:r>
          </a:p>
        </p:txBody>
      </p:sp>
      <p:sp>
        <p:nvSpPr>
          <p:cNvPr id="160" name="TextBox 159">
            <a:extLst>
              <a:ext uri="{FF2B5EF4-FFF2-40B4-BE49-F238E27FC236}">
                <a16:creationId xmlns:a16="http://schemas.microsoft.com/office/drawing/2014/main" id="{6D259ED7-B87D-4073-95DC-18D4B643C0FB}"/>
              </a:ext>
            </a:extLst>
          </p:cNvPr>
          <p:cNvSpPr txBox="1"/>
          <p:nvPr/>
        </p:nvSpPr>
        <p:spPr bwMode="auto">
          <a:xfrm>
            <a:off x="8309057" y="4282812"/>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a:t>
            </a:r>
          </a:p>
        </p:txBody>
      </p:sp>
      <p:sp>
        <p:nvSpPr>
          <p:cNvPr id="161" name="TextBox 160">
            <a:extLst>
              <a:ext uri="{FF2B5EF4-FFF2-40B4-BE49-F238E27FC236}">
                <a16:creationId xmlns:a16="http://schemas.microsoft.com/office/drawing/2014/main" id="{37B1116B-0C50-4352-88BA-3C3EC0E3AB16}"/>
              </a:ext>
            </a:extLst>
          </p:cNvPr>
          <p:cNvSpPr txBox="1"/>
          <p:nvPr/>
        </p:nvSpPr>
        <p:spPr bwMode="auto">
          <a:xfrm>
            <a:off x="8309057" y="3655610"/>
            <a:ext cx="3417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a:t>
            </a:r>
          </a:p>
        </p:txBody>
      </p:sp>
      <p:sp>
        <p:nvSpPr>
          <p:cNvPr id="162" name="TextBox 161">
            <a:extLst>
              <a:ext uri="{FF2B5EF4-FFF2-40B4-BE49-F238E27FC236}">
                <a16:creationId xmlns:a16="http://schemas.microsoft.com/office/drawing/2014/main" id="{2847AD9D-88E8-4039-AF66-DBB5C50B68A0}"/>
              </a:ext>
            </a:extLst>
          </p:cNvPr>
          <p:cNvSpPr txBox="1"/>
          <p:nvPr/>
        </p:nvSpPr>
        <p:spPr bwMode="auto">
          <a:xfrm>
            <a:off x="8941829" y="3357888"/>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17%</a:t>
            </a:r>
          </a:p>
        </p:txBody>
      </p:sp>
      <p:sp>
        <p:nvSpPr>
          <p:cNvPr id="163" name="TextBox 162">
            <a:extLst>
              <a:ext uri="{FF2B5EF4-FFF2-40B4-BE49-F238E27FC236}">
                <a16:creationId xmlns:a16="http://schemas.microsoft.com/office/drawing/2014/main" id="{A42680BB-21B6-4628-90D6-2305358F0078}"/>
              </a:ext>
            </a:extLst>
          </p:cNvPr>
          <p:cNvSpPr txBox="1"/>
          <p:nvPr/>
        </p:nvSpPr>
        <p:spPr bwMode="auto">
          <a:xfrm>
            <a:off x="9020691" y="3225690"/>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20%</a:t>
            </a:r>
          </a:p>
        </p:txBody>
      </p:sp>
      <p:sp>
        <p:nvSpPr>
          <p:cNvPr id="164" name="TextBox 163">
            <a:extLst>
              <a:ext uri="{FF2B5EF4-FFF2-40B4-BE49-F238E27FC236}">
                <a16:creationId xmlns:a16="http://schemas.microsoft.com/office/drawing/2014/main" id="{7A7B8771-4EA8-46E5-ADA7-FFEE3E9DFEEC}"/>
              </a:ext>
            </a:extLst>
          </p:cNvPr>
          <p:cNvSpPr txBox="1"/>
          <p:nvPr/>
        </p:nvSpPr>
        <p:spPr bwMode="auto">
          <a:xfrm>
            <a:off x="9178417" y="3019614"/>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23%</a:t>
            </a:r>
          </a:p>
        </p:txBody>
      </p:sp>
      <p:sp>
        <p:nvSpPr>
          <p:cNvPr id="165" name="TextBox 164">
            <a:extLst>
              <a:ext uri="{FF2B5EF4-FFF2-40B4-BE49-F238E27FC236}">
                <a16:creationId xmlns:a16="http://schemas.microsoft.com/office/drawing/2014/main" id="{70971D77-4AE6-460F-BAD2-CC26921C5DDE}"/>
              </a:ext>
            </a:extLst>
          </p:cNvPr>
          <p:cNvSpPr txBox="1"/>
          <p:nvPr/>
        </p:nvSpPr>
        <p:spPr bwMode="auto">
          <a:xfrm>
            <a:off x="8946423" y="2914601"/>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18%</a:t>
            </a:r>
          </a:p>
        </p:txBody>
      </p:sp>
      <p:sp>
        <p:nvSpPr>
          <p:cNvPr id="166" name="TextBox 165">
            <a:extLst>
              <a:ext uri="{FF2B5EF4-FFF2-40B4-BE49-F238E27FC236}">
                <a16:creationId xmlns:a16="http://schemas.microsoft.com/office/drawing/2014/main" id="{CD1A449A-FA5B-4267-8F9B-6E38C5DF8493}"/>
              </a:ext>
            </a:extLst>
          </p:cNvPr>
          <p:cNvSpPr txBox="1"/>
          <p:nvPr/>
        </p:nvSpPr>
        <p:spPr bwMode="auto">
          <a:xfrm>
            <a:off x="9663221" y="2716951"/>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33%</a:t>
            </a:r>
          </a:p>
        </p:txBody>
      </p:sp>
      <p:sp>
        <p:nvSpPr>
          <p:cNvPr id="167" name="TextBox 166">
            <a:extLst>
              <a:ext uri="{FF2B5EF4-FFF2-40B4-BE49-F238E27FC236}">
                <a16:creationId xmlns:a16="http://schemas.microsoft.com/office/drawing/2014/main" id="{73F9C17E-2F90-4A2C-8251-CA81095CEF15}"/>
              </a:ext>
            </a:extLst>
          </p:cNvPr>
          <p:cNvSpPr txBox="1"/>
          <p:nvPr/>
        </p:nvSpPr>
        <p:spPr bwMode="auto">
          <a:xfrm>
            <a:off x="9365048" y="2614026"/>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26%</a:t>
            </a:r>
          </a:p>
        </p:txBody>
      </p:sp>
      <p:sp>
        <p:nvSpPr>
          <p:cNvPr id="168" name="TextBox 167">
            <a:extLst>
              <a:ext uri="{FF2B5EF4-FFF2-40B4-BE49-F238E27FC236}">
                <a16:creationId xmlns:a16="http://schemas.microsoft.com/office/drawing/2014/main" id="{02E2F8C3-3DF7-4F9F-A1B6-F3357234BE9E}"/>
              </a:ext>
            </a:extLst>
          </p:cNvPr>
          <p:cNvSpPr txBox="1"/>
          <p:nvPr/>
        </p:nvSpPr>
        <p:spPr bwMode="auto">
          <a:xfrm>
            <a:off x="8601473" y="2302517"/>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11%</a:t>
            </a:r>
          </a:p>
        </p:txBody>
      </p:sp>
      <p:sp>
        <p:nvSpPr>
          <p:cNvPr id="169" name="TextBox 168">
            <a:extLst>
              <a:ext uri="{FF2B5EF4-FFF2-40B4-BE49-F238E27FC236}">
                <a16:creationId xmlns:a16="http://schemas.microsoft.com/office/drawing/2014/main" id="{EB665291-A0AB-4C33-8F0A-E68AD5E0A65C}"/>
              </a:ext>
            </a:extLst>
          </p:cNvPr>
          <p:cNvSpPr txBox="1"/>
          <p:nvPr/>
        </p:nvSpPr>
        <p:spPr bwMode="auto">
          <a:xfrm>
            <a:off x="8711628" y="1999236"/>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14%</a:t>
            </a:r>
          </a:p>
        </p:txBody>
      </p:sp>
      <p:sp>
        <p:nvSpPr>
          <p:cNvPr id="170" name="TextBox 169">
            <a:extLst>
              <a:ext uri="{FF2B5EF4-FFF2-40B4-BE49-F238E27FC236}">
                <a16:creationId xmlns:a16="http://schemas.microsoft.com/office/drawing/2014/main" id="{4ECEAEFC-5B7F-467D-961D-B3FEF7A99616}"/>
              </a:ext>
            </a:extLst>
          </p:cNvPr>
          <p:cNvSpPr txBox="1"/>
          <p:nvPr/>
        </p:nvSpPr>
        <p:spPr bwMode="auto">
          <a:xfrm>
            <a:off x="9337280" y="2205161"/>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26%</a:t>
            </a:r>
          </a:p>
        </p:txBody>
      </p:sp>
      <p:sp>
        <p:nvSpPr>
          <p:cNvPr id="171" name="TextBox 170">
            <a:extLst>
              <a:ext uri="{FF2B5EF4-FFF2-40B4-BE49-F238E27FC236}">
                <a16:creationId xmlns:a16="http://schemas.microsoft.com/office/drawing/2014/main" id="{968E4156-F4E7-48B9-843B-E1F0C8A4F8D4}"/>
              </a:ext>
            </a:extLst>
          </p:cNvPr>
          <p:cNvSpPr txBox="1"/>
          <p:nvPr/>
        </p:nvSpPr>
        <p:spPr bwMode="auto">
          <a:xfrm>
            <a:off x="9608212" y="1889843"/>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32%</a:t>
            </a:r>
          </a:p>
        </p:txBody>
      </p:sp>
      <p:sp>
        <p:nvSpPr>
          <p:cNvPr id="172" name="TextBox 171">
            <a:extLst>
              <a:ext uri="{FF2B5EF4-FFF2-40B4-BE49-F238E27FC236}">
                <a16:creationId xmlns:a16="http://schemas.microsoft.com/office/drawing/2014/main" id="{34104ABC-72BA-43E3-94B9-76DB9466D4DD}"/>
              </a:ext>
            </a:extLst>
          </p:cNvPr>
          <p:cNvSpPr txBox="1"/>
          <p:nvPr/>
        </p:nvSpPr>
        <p:spPr bwMode="auto">
          <a:xfrm>
            <a:off x="9171329" y="1690094"/>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22%</a:t>
            </a:r>
          </a:p>
        </p:txBody>
      </p:sp>
      <p:sp>
        <p:nvSpPr>
          <p:cNvPr id="173" name="TextBox 172">
            <a:extLst>
              <a:ext uri="{FF2B5EF4-FFF2-40B4-BE49-F238E27FC236}">
                <a16:creationId xmlns:a16="http://schemas.microsoft.com/office/drawing/2014/main" id="{B52E8485-AB42-4616-812A-99685A2BF2C9}"/>
              </a:ext>
            </a:extLst>
          </p:cNvPr>
          <p:cNvSpPr txBox="1"/>
          <p:nvPr/>
        </p:nvSpPr>
        <p:spPr bwMode="auto">
          <a:xfrm>
            <a:off x="10166901" y="1578679"/>
            <a:ext cx="4074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p>
        </p:txBody>
      </p:sp>
      <p:sp>
        <p:nvSpPr>
          <p:cNvPr id="175" name="TextBox 174">
            <a:extLst>
              <a:ext uri="{FF2B5EF4-FFF2-40B4-BE49-F238E27FC236}">
                <a16:creationId xmlns:a16="http://schemas.microsoft.com/office/drawing/2014/main" id="{960E9300-579B-49F2-848B-0026B672A8A8}"/>
              </a:ext>
            </a:extLst>
          </p:cNvPr>
          <p:cNvSpPr txBox="1"/>
          <p:nvPr/>
        </p:nvSpPr>
        <p:spPr bwMode="auto">
          <a:xfrm>
            <a:off x="6692382" y="1412738"/>
            <a:ext cx="14645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Febrile Neutropenia</a:t>
            </a:r>
            <a:endParaRPr lang="en-US" sz="1200" b="0" dirty="0">
              <a:solidFill>
                <a:schemeClr val="bg1"/>
              </a:solidFill>
              <a:latin typeface="Calibri" panose="020F0502020204030204" pitchFamily="34" charset="0"/>
            </a:endParaRPr>
          </a:p>
        </p:txBody>
      </p:sp>
      <p:sp>
        <p:nvSpPr>
          <p:cNvPr id="176" name="TextBox 175">
            <a:extLst>
              <a:ext uri="{FF2B5EF4-FFF2-40B4-BE49-F238E27FC236}">
                <a16:creationId xmlns:a16="http://schemas.microsoft.com/office/drawing/2014/main" id="{6D75CAAC-8766-4587-84CE-C8B57CD20301}"/>
              </a:ext>
            </a:extLst>
          </p:cNvPr>
          <p:cNvSpPr txBox="1"/>
          <p:nvPr/>
        </p:nvSpPr>
        <p:spPr>
          <a:xfrm>
            <a:off x="5890974" y="1660526"/>
            <a:ext cx="2265976" cy="861774"/>
          </a:xfrm>
          <a:prstGeom prst="rect">
            <a:avLst/>
          </a:prstGeom>
          <a:noFill/>
        </p:spPr>
        <p:txBody>
          <a:bodyPr wrap="square" rtlCol="0">
            <a:spAutoFit/>
          </a:bodyPr>
          <a:lstStyle/>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spcAft>
                <a:spcPts val="200"/>
              </a:spcAft>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spcAft>
                <a:spcPts val="200"/>
              </a:spcAft>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
        <p:nvSpPr>
          <p:cNvPr id="177" name="TextBox 176">
            <a:extLst>
              <a:ext uri="{FF2B5EF4-FFF2-40B4-BE49-F238E27FC236}">
                <a16:creationId xmlns:a16="http://schemas.microsoft.com/office/drawing/2014/main" id="{530A65D4-C771-4CD6-A5F6-F737D643CC3E}"/>
              </a:ext>
            </a:extLst>
          </p:cNvPr>
          <p:cNvSpPr txBox="1"/>
          <p:nvPr/>
        </p:nvSpPr>
        <p:spPr bwMode="auto">
          <a:xfrm>
            <a:off x="7241315" y="2502684"/>
            <a:ext cx="9156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Pneumonia</a:t>
            </a:r>
            <a:endParaRPr lang="en-US" sz="1200" b="0" dirty="0">
              <a:solidFill>
                <a:schemeClr val="bg1"/>
              </a:solidFill>
              <a:latin typeface="Calibri" panose="020F0502020204030204" pitchFamily="34" charset="0"/>
            </a:endParaRPr>
          </a:p>
        </p:txBody>
      </p:sp>
      <p:sp>
        <p:nvSpPr>
          <p:cNvPr id="178" name="TextBox 177">
            <a:extLst>
              <a:ext uri="{FF2B5EF4-FFF2-40B4-BE49-F238E27FC236}">
                <a16:creationId xmlns:a16="http://schemas.microsoft.com/office/drawing/2014/main" id="{76077A53-BEFB-4372-AE05-7809F5F1183D}"/>
              </a:ext>
            </a:extLst>
          </p:cNvPr>
          <p:cNvSpPr txBox="1"/>
          <p:nvPr/>
        </p:nvSpPr>
        <p:spPr bwMode="auto">
          <a:xfrm>
            <a:off x="7480162" y="3518997"/>
            <a:ext cx="6767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Anemia</a:t>
            </a:r>
            <a:endParaRPr lang="en-US" sz="1200" b="0" dirty="0">
              <a:solidFill>
                <a:schemeClr val="bg1"/>
              </a:solidFill>
              <a:latin typeface="Calibri" panose="020F0502020204030204" pitchFamily="34" charset="0"/>
            </a:endParaRPr>
          </a:p>
        </p:txBody>
      </p:sp>
      <p:sp>
        <p:nvSpPr>
          <p:cNvPr id="179" name="TextBox 178">
            <a:extLst>
              <a:ext uri="{FF2B5EF4-FFF2-40B4-BE49-F238E27FC236}">
                <a16:creationId xmlns:a16="http://schemas.microsoft.com/office/drawing/2014/main" id="{F85854F6-1A17-47AA-A4FB-F59085A2A919}"/>
              </a:ext>
            </a:extLst>
          </p:cNvPr>
          <p:cNvSpPr txBox="1"/>
          <p:nvPr/>
        </p:nvSpPr>
        <p:spPr>
          <a:xfrm>
            <a:off x="5890974" y="2696143"/>
            <a:ext cx="2265976" cy="861774"/>
          </a:xfrm>
          <a:prstGeom prst="rect">
            <a:avLst/>
          </a:prstGeom>
          <a:noFill/>
        </p:spPr>
        <p:txBody>
          <a:bodyPr wrap="square" rtlCol="0">
            <a:spAutoFit/>
          </a:bodyPr>
          <a:lstStyle/>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spcAft>
                <a:spcPts val="200"/>
              </a:spcAft>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spcAft>
                <a:spcPts val="200"/>
              </a:spcAft>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
        <p:nvSpPr>
          <p:cNvPr id="180" name="TextBox 179">
            <a:extLst>
              <a:ext uri="{FF2B5EF4-FFF2-40B4-BE49-F238E27FC236}">
                <a16:creationId xmlns:a16="http://schemas.microsoft.com/office/drawing/2014/main" id="{447D27AD-2665-48C2-B563-8FDF794A10A3}"/>
              </a:ext>
            </a:extLst>
          </p:cNvPr>
          <p:cNvSpPr txBox="1"/>
          <p:nvPr/>
        </p:nvSpPr>
        <p:spPr>
          <a:xfrm>
            <a:off x="5890974" y="3729397"/>
            <a:ext cx="2265976" cy="861774"/>
          </a:xfrm>
          <a:prstGeom prst="rect">
            <a:avLst/>
          </a:prstGeom>
          <a:noFill/>
        </p:spPr>
        <p:txBody>
          <a:bodyPr wrap="square" rtlCol="0">
            <a:spAutoFit/>
          </a:bodyPr>
          <a:lstStyle/>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mut</a:t>
            </a:r>
          </a:p>
          <a:p>
            <a:pPr algn="r">
              <a:lnSpc>
                <a:spcPct val="90000"/>
              </a:lnSpc>
              <a:spcAft>
                <a:spcPts val="200"/>
              </a:spcAft>
            </a:pPr>
            <a:br>
              <a:rPr lang="en-US" sz="1000" b="0" dirty="0">
                <a:solidFill>
                  <a:schemeClr val="bg1"/>
                </a:solidFill>
                <a:latin typeface="Calibri" panose="020F0502020204030204" pitchFamily="34" charset="0"/>
                <a:cs typeface="Calibri" panose="020F0502020204030204" pitchFamily="34" charset="0"/>
              </a:rPr>
            </a:br>
            <a:r>
              <a:rPr lang="en-US" sz="1000" b="0" dirty="0">
                <a:solidFill>
                  <a:schemeClr val="bg1"/>
                </a:solidFill>
                <a:latin typeface="Calibri" panose="020F0502020204030204" pitchFamily="34" charset="0"/>
                <a:cs typeface="Calibri" panose="020F0502020204030204" pitchFamily="34" charset="0"/>
              </a:rPr>
              <a:t>Poor-risk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p>
          <a:p>
            <a:pPr algn="r">
              <a:lnSpc>
                <a:spcPct val="90000"/>
              </a:lnSpc>
              <a:spcAft>
                <a:spcPts val="200"/>
              </a:spcAft>
            </a:pPr>
            <a:endParaRPr lang="en-US" sz="1000" b="0" dirty="0">
              <a:solidFill>
                <a:schemeClr val="bg1"/>
              </a:solidFill>
              <a:latin typeface="Calibri" panose="020F0502020204030204" pitchFamily="34" charset="0"/>
              <a:cs typeface="Calibri" panose="020F0502020204030204" pitchFamily="34" charset="0"/>
            </a:endParaRPr>
          </a:p>
          <a:p>
            <a:pPr algn="r">
              <a:lnSpc>
                <a:spcPct val="90000"/>
              </a:lnSpc>
              <a:spcAft>
                <a:spcPts val="200"/>
              </a:spcAft>
            </a:pPr>
            <a:r>
              <a:rPr lang="en-US" sz="1000" b="0" dirty="0">
                <a:solidFill>
                  <a:schemeClr val="bg1"/>
                </a:solidFill>
                <a:latin typeface="Calibri" panose="020F0502020204030204" pitchFamily="34" charset="0"/>
                <a:cs typeface="Calibri" panose="020F0502020204030204" pitchFamily="34" charset="0"/>
              </a:rPr>
              <a:t>Intermediate-risk cytogenetics +</a:t>
            </a:r>
            <a:r>
              <a:rPr lang="en-US" sz="1000" b="0" i="1" dirty="0">
                <a:solidFill>
                  <a:schemeClr val="bg1"/>
                </a:solidFill>
                <a:latin typeface="Calibri" panose="020F0502020204030204" pitchFamily="34" charset="0"/>
                <a:cs typeface="Calibri" panose="020F0502020204030204" pitchFamily="34" charset="0"/>
              </a:rPr>
              <a:t>TP53</a:t>
            </a:r>
            <a:r>
              <a:rPr lang="en-US" sz="1000" b="0" dirty="0">
                <a:solidFill>
                  <a:schemeClr val="bg1"/>
                </a:solidFill>
                <a:latin typeface="Calibri" panose="020F0502020204030204" pitchFamily="34" charset="0"/>
                <a:cs typeface="Calibri" panose="020F0502020204030204" pitchFamily="34" charset="0"/>
              </a:rPr>
              <a:t>wt</a:t>
            </a:r>
            <a:endParaRPr lang="en-US" sz="1000"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76287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Ven + Aza in Poor-Risk AML: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0877529" cy="4650686"/>
          </a:xfrm>
        </p:spPr>
        <p:txBody>
          <a:bodyPr/>
          <a:lstStyle/>
          <a:p>
            <a:r>
              <a:rPr lang="en-US" dirty="0"/>
              <a:t>In patients with poor-risk cytogenetics AML, Ven + Aza associated with better outcomes with wild-type vs mutated </a:t>
            </a:r>
            <a:r>
              <a:rPr lang="en-US" i="1" dirty="0"/>
              <a:t>TP53</a:t>
            </a:r>
          </a:p>
          <a:p>
            <a:pPr lvl="1"/>
            <a:r>
              <a:rPr lang="en-US" dirty="0"/>
              <a:t>Outcomes in patients with wild-type </a:t>
            </a:r>
            <a:r>
              <a:rPr lang="en-US" i="1" dirty="0"/>
              <a:t>TP53</a:t>
            </a:r>
            <a:r>
              <a:rPr lang="en-US" dirty="0"/>
              <a:t> similar regardless of poor- </a:t>
            </a:r>
            <a:br>
              <a:rPr lang="en-US" dirty="0"/>
            </a:br>
            <a:r>
              <a:rPr lang="en-US" dirty="0"/>
              <a:t>vs intermediate-risk cytogenetics</a:t>
            </a:r>
          </a:p>
          <a:p>
            <a:r>
              <a:rPr lang="en-US" dirty="0"/>
              <a:t>Ven + Aza increased remission rates, extended DoR and OS vs </a:t>
            </a:r>
            <a:br>
              <a:rPr lang="en-US" dirty="0"/>
            </a:br>
            <a:r>
              <a:rPr lang="en-US" dirty="0"/>
              <a:t>Aza alone in patients with wild-type </a:t>
            </a:r>
            <a:r>
              <a:rPr lang="en-US" i="1" dirty="0"/>
              <a:t>TP53</a:t>
            </a:r>
            <a:r>
              <a:rPr lang="en-US" dirty="0"/>
              <a:t> </a:t>
            </a:r>
          </a:p>
          <a:p>
            <a:r>
              <a:rPr lang="en-US" dirty="0"/>
              <a:t>Ven + Aza increased remission rates vs Aza alone in patients with mutated </a:t>
            </a:r>
            <a:r>
              <a:rPr lang="en-US" i="1" dirty="0"/>
              <a:t>TP53 </a:t>
            </a:r>
            <a:r>
              <a:rPr lang="en-US" dirty="0"/>
              <a:t>but had no impact on DoR and OS </a:t>
            </a:r>
          </a:p>
          <a:p>
            <a:r>
              <a:rPr lang="en-US" dirty="0"/>
              <a:t>Ven + Aza well tolerated in this AML population, regardless of cytogenetics and </a:t>
            </a:r>
            <a:r>
              <a:rPr lang="en-US" i="1" dirty="0"/>
              <a:t>TP53</a:t>
            </a:r>
            <a:r>
              <a:rPr lang="en-US" dirty="0"/>
              <a:t> mutation status</a:t>
            </a:r>
          </a:p>
          <a:p>
            <a:endParaRPr lang="en-US" dirty="0"/>
          </a:p>
        </p:txBody>
      </p:sp>
      <p:sp>
        <p:nvSpPr>
          <p:cNvPr id="11" name="Text Box 11">
            <a:extLst>
              <a:ext uri="{FF2B5EF4-FFF2-40B4-BE49-F238E27FC236}">
                <a16:creationId xmlns:a16="http://schemas.microsoft.com/office/drawing/2014/main" id="{99D87F81-FBC2-8A47-AD15-84D5586AAFA0}"/>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fr-FR" altLang="en-US" sz="1200" b="0" dirty="0">
                <a:solidFill>
                  <a:srgbClr val="455560"/>
                </a:solidFill>
                <a:latin typeface="Calibri" panose="020F0502020204030204" pitchFamily="34" charset="0"/>
              </a:rPr>
              <a:t>Pollyea. ASH 2021. Abstr 224.</a:t>
            </a:r>
          </a:p>
        </p:txBody>
      </p:sp>
    </p:spTree>
    <p:extLst>
      <p:ext uri="{BB962C8B-B14F-4D97-AF65-F5344CB8AC3E}">
        <p14:creationId xmlns:p14="http://schemas.microsoft.com/office/powerpoint/2010/main" val="32803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56M7VY3CDVN5-1693787861-2</_dlc_DocId>
    <_dlc_DocIdUrl xmlns="d54cbe69-32bd-412a-b004-9152f949605e">
      <Url>https://intranet.clinicaloptions.com/mews/oncology/ONC_2021_ASH_CF_(PRP4549)/LEUK_224_Pollyea/_layouts/15/DocIdRedir.aspx?ID=56M7VY3CDVN5-1693787861-2</Url>
      <Description>56M7VY3CDVN5-1693787861-2</Description>
    </_dlc_DocIdUrl>
    <Document_x0020_Category xmlns="745dc3e7-708c-4f63-aace-4b17ce1d2b27">Conference Capsule Slides</Document_x0020_Categor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LongProperties xmlns="http://schemas.microsoft.com/office/2006/metadata/longProperties"/>
</file>

<file path=customXml/item5.xml><?xml version="1.0" encoding="utf-8"?>
<ct:contentTypeSchema xmlns:ct="http://schemas.microsoft.com/office/2006/metadata/contentType" xmlns:ma="http://schemas.microsoft.com/office/2006/metadata/properties/metaAttributes" ct:_="" ma:_="" ma:contentTypeName="Document" ma:contentTypeID="0x010100AF6989857785974EBAD062B12CD48537" ma:contentTypeVersion="1" ma:contentTypeDescription="Create a new document." ma:contentTypeScope="" ma:versionID="508f159e695dd63d11ecb24efa8cea59">
  <xsd:schema xmlns:xsd="http://www.w3.org/2001/XMLSchema" xmlns:xs="http://www.w3.org/2001/XMLSchema" xmlns:p="http://schemas.microsoft.com/office/2006/metadata/properties" xmlns:ns2="d54cbe69-32bd-412a-b004-9152f949605e" xmlns:ns3="745dc3e7-708c-4f63-aace-4b17ce1d2b27" targetNamespace="http://schemas.microsoft.com/office/2006/metadata/properties" ma:root="true" ma:fieldsID="de6cb8a09ac5425a0f3d559be0c6016a" ns2:_="" ns3:_="">
    <xsd:import namespace="d54cbe69-32bd-412a-b004-9152f949605e"/>
    <xsd:import namespace="745dc3e7-708c-4f63-aace-4b17ce1d2b27"/>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45dc3e7-708c-4f63-aace-4b17ce1d2b27"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purl.org/dc/elements/1.1/"/>
    <ds:schemaRef ds:uri="http://schemas.microsoft.com/office/infopath/2007/PartnerControls"/>
    <ds:schemaRef ds:uri="http://schemas.microsoft.com/office/2006/metadata/properties"/>
    <ds:schemaRef ds:uri="d54cbe69-32bd-412a-b004-9152f949605e"/>
    <ds:schemaRef ds:uri="http://schemas.microsoft.com/office/2006/documentManagement/types"/>
    <ds:schemaRef ds:uri="745dc3e7-708c-4f63-aace-4b17ce1d2b27"/>
    <ds:schemaRef ds:uri="http://schemas.openxmlformats.org/package/2006/metadata/core-properties"/>
    <ds:schemaRef ds:uri="http://www.w3.org/XML/1998/namespace"/>
    <ds:schemaRef ds:uri="http://purl.org/dc/dcmitype/"/>
    <ds:schemaRef ds:uri="http://purl.org/dc/term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C9AC7C65-F68B-465C-BB12-BA140B4EE7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45dc3e7-708c-4f63-aace-4b17ce1d2b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6991</TotalTime>
  <Words>2106</Words>
  <Application>Microsoft Office PowerPoint</Application>
  <PresentationFormat>Widescreen</PresentationFormat>
  <Paragraphs>445</Paragraphs>
  <Slides>11</Slides>
  <Notes>11</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11</vt:i4>
      </vt:variant>
    </vt:vector>
  </HeadingPairs>
  <TitlesOfParts>
    <vt:vector size="20"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Pooled Analysis of Impact of TP53 Mutations on Efficacy of Venetoclax + Azacitidine in Patients With AML and Poor-Risk Cytogenetics</vt:lpstr>
      <vt:lpstr>About These Slides</vt:lpstr>
      <vt:lpstr>Ven + Aza in Poor-Risk AML: Background</vt:lpstr>
      <vt:lpstr>Ven + Aza in Poor-Risk AML: Study Design</vt:lpstr>
      <vt:lpstr>Ven + Aza in Poor-Risk AML: Baseline Characteristics </vt:lpstr>
      <vt:lpstr>Ven + Aza in Poor-Risk AML:  CR/CRi Rates by TP53 Mutation Status</vt:lpstr>
      <vt:lpstr>Ven + Aza in Poor-Risk AML: DoR by TP53 Mutation Status</vt:lpstr>
      <vt:lpstr>Ven + Aza in Poor-Risk AML: OS by TP53 Mutation Status</vt:lpstr>
      <vt:lpstr>Ven + Aza in Poor-Risk AML: Safety</vt:lpstr>
      <vt:lpstr>Ven + Aza in Poor-Risk AML: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Pooled Analysis of Impact of TP53 Mutations on Efficacy of Venetoclax + Azacitidine in Patients With AML and Poor-Risk Cytogenetics</dc:title>
  <dc:creator>Preferred User</dc:creator>
  <cp:lastModifiedBy>Jessica Buckley</cp:lastModifiedBy>
  <cp:revision>611</cp:revision>
  <cp:lastPrinted>2016-09-26T20:21:49Z</cp:lastPrinted>
  <dcterms:created xsi:type="dcterms:W3CDTF">2005-05-27T15:08:01Z</dcterms:created>
  <dcterms:modified xsi:type="dcterms:W3CDTF">2021-12-17T19:14:04Z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6a82bb5b-da57-40d5-a977-a72c0f86128f</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0x010100AF6989857785974EBAD062B12CD48537</vt:lpwstr>
  </property>
</Properties>
</file>