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47" r:id="rId12"/>
    <p:sldId id="559" r:id="rId13"/>
    <p:sldId id="560" r:id="rId14"/>
    <p:sldId id="561"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40"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Sara Fagerlie" initials="SF" lastIdx="5" clrIdx="15">
    <p:extLst>
      <p:ext uri="{19B8F6BF-5375-455C-9EA6-DF929625EA0E}">
        <p15:presenceInfo xmlns:p15="http://schemas.microsoft.com/office/powerpoint/2012/main" userId="c9cdaa632b7053a8" providerId="Windows Live"/>
      </p:ext>
    </p:extLst>
  </p:cmAuthor>
  <p:cmAuthor id="17" name="spantry@clinicaloptions.com" initials="s" lastIdx="1" clrIdx="16">
    <p:extLst>
      <p:ext uri="{19B8F6BF-5375-455C-9EA6-DF929625EA0E}">
        <p15:presenceInfo xmlns:p15="http://schemas.microsoft.com/office/powerpoint/2012/main" userId="spantry@clinicaloptions.com" providerId="None"/>
      </p:ext>
    </p:extLst>
  </p:cmAuthor>
  <p:cmAuthor id="18" name="Christy Seals" initials="CS" lastIdx="2" clrIdx="1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5" autoAdjust="0"/>
    <p:restoredTop sz="80238" autoAdjust="0"/>
  </p:normalViewPr>
  <p:slideViewPr>
    <p:cSldViewPr snapToGrid="0">
      <p:cViewPr varScale="1">
        <p:scale>
          <a:sx n="53" d="100"/>
          <a:sy n="53" d="100"/>
        </p:scale>
        <p:origin x="976" y="76"/>
      </p:cViewPr>
      <p:guideLst>
        <p:guide orient="horz" pos="4128"/>
        <p:guide orient="horz" pos="1008"/>
        <p:guide orient="horz" pos="4032"/>
        <p:guide orient="horz" pos="151"/>
        <p:guide orient="horz" pos="240"/>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451"/>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676946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HR-QoL, health-related quality of life; SoC, standard of care</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 bleeding rate; ED, exposure day; EQ-5D-5L, 5-level EuroQol 5-Dimension Scale; PK, pharmacokinetic; PRO, patient-reported outcome; PROMIS-SF, Patient-Reported Outcomes Measurement Information System-Short Form;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LS, least squares; MMRM, missed-effect model with repeated measures; PROMIS-SF, Patient-Reported Outcomes Measurement Information System-Short Form;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3052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LS, least squares; PROMIS-SF, Patient-Reported Outcomes Measurement Information System-Short Form.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07934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EQ-5D-5L, 5-level EuroQol 5-Dimension Scale; LS, least square; PROMIS-SF, Patient-Reported Outcomes Measurement Information System-Short Form;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47493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32021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XTEND-1: Analysis of Pain Scores in Phase III Study of Efanesoctocog Alfa Prophylaxis for Patients With Previously Treated Hemophilia 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XTEND-1 Pain Analysis: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435869"/>
          </a:xfrm>
        </p:spPr>
        <p:txBody>
          <a:bodyPr/>
          <a:lstStyle/>
          <a:p>
            <a:r>
              <a:rPr lang="en-US" altLang="en-US" sz="2600" dirty="0"/>
              <a:t>Chronic pain caused by joint bleeds and degeneration have negative consequences on HR-QoL, even with conventional standard prophylaxis, </a:t>
            </a:r>
            <a:br>
              <a:rPr lang="en-US" altLang="en-US" sz="2600" dirty="0"/>
            </a:br>
            <a:r>
              <a:rPr lang="en-US" altLang="en-US" sz="2600" dirty="0"/>
              <a:t>for patients with hemophilia A</a:t>
            </a:r>
            <a:r>
              <a:rPr lang="en-US" altLang="en-US" sz="2600" baseline="30000" dirty="0"/>
              <a:t>1</a:t>
            </a:r>
          </a:p>
          <a:p>
            <a:r>
              <a:rPr lang="en-US" altLang="en-US" sz="2600" dirty="0"/>
              <a:t>Phase III XTEND-1 study showed that weekly prophylaxis with efanesoctocog alfa, an IV recombinant coagulation FVIII Fc-von Willebrand factor-XTEN fusion protein, improved bleed protection over prior FVIII prophylaxis</a:t>
            </a:r>
            <a:r>
              <a:rPr lang="en-US" altLang="en-US" sz="2600" baseline="30000" dirty="0"/>
              <a:t>2</a:t>
            </a:r>
            <a:endParaRPr lang="en-US" altLang="en-US" sz="2600" dirty="0"/>
          </a:p>
          <a:p>
            <a:pPr lvl="1"/>
            <a:r>
              <a:rPr lang="en-US" altLang="en-US" sz="2400" dirty="0"/>
              <a:t>XTEND-1 also assessed patient-reported physical activity and pain</a:t>
            </a:r>
            <a:r>
              <a:rPr lang="en-US" altLang="en-US" sz="2400" baseline="30000" dirty="0"/>
              <a:t>2</a:t>
            </a:r>
          </a:p>
          <a:p>
            <a:pPr lvl="1"/>
            <a:r>
              <a:rPr lang="en-US" altLang="en-US" sz="2400" dirty="0"/>
              <a:t>Current analysis assessed changes in patient-reported pain scores with </a:t>
            </a:r>
            <a:br>
              <a:rPr lang="en-US" altLang="en-US" sz="2400" dirty="0"/>
            </a:br>
            <a:r>
              <a:rPr lang="en-US" altLang="en-US" sz="2400" dirty="0"/>
              <a:t>once-weekly efanesoctocog alfa prophylaxis in adults and adolescents with severe hemophilia A who were previously receiving SoC FVIII prophylaxis</a:t>
            </a:r>
            <a:r>
              <a:rPr lang="en-US" altLang="en-US" sz="2400" baseline="30000" dirty="0"/>
              <a:t>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O’Hara. Haemophila. 2021;27:113-119. 2. Drygalski. ISTH 2022. Abstr LB 01.4. 3. 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XTEND-1: Study Design</a:t>
            </a:r>
            <a:endParaRPr lang="en-US" altLang="en-US" dirty="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
          </p:nvPr>
        </p:nvSpPr>
        <p:spPr/>
        <p:txBody>
          <a:bodyPr/>
          <a:lstStyle/>
          <a:p>
            <a:r>
              <a:rPr lang="en-US" sz="2400" dirty="0"/>
              <a:t>Open label, multicenter phase III study</a:t>
            </a:r>
          </a:p>
          <a:p>
            <a:endParaRPr lang="en-US" sz="2400" dirty="0"/>
          </a:p>
          <a:p>
            <a:endParaRPr lang="en-US" sz="2400" dirty="0"/>
          </a:p>
          <a:p>
            <a:endParaRPr lang="en-US" sz="2400" dirty="0"/>
          </a:p>
          <a:p>
            <a:endParaRPr lang="en-US" sz="2400" dirty="0"/>
          </a:p>
          <a:p>
            <a:pPr>
              <a:spcBef>
                <a:spcPts val="1200"/>
              </a:spcBef>
            </a:pPr>
            <a:r>
              <a:rPr lang="en-US" sz="1800" b="1" dirty="0"/>
              <a:t>Primary endpoint:</a:t>
            </a:r>
            <a:r>
              <a:rPr lang="en-US" sz="1800" dirty="0"/>
              <a:t> ABR in prophylaxis treatment arm</a:t>
            </a:r>
          </a:p>
          <a:p>
            <a:r>
              <a:rPr lang="en-US" sz="1800" b="1" dirty="0"/>
              <a:t>Secondary endpoints:</a:t>
            </a:r>
            <a:r>
              <a:rPr lang="en-US" sz="1800" dirty="0"/>
              <a:t> intrapatient ABR comparison, joint health outcomes, QoL, efanesoctocog alfa consumptions, treatment of bleeds, perioperative management, safety and tolerability, and PK profiles</a:t>
            </a:r>
          </a:p>
          <a:p>
            <a:r>
              <a:rPr lang="en-US" sz="1800" b="1" dirty="0"/>
              <a:t>Key pain assessment: </a:t>
            </a:r>
            <a:r>
              <a:rPr lang="en-US" sz="1800" dirty="0"/>
              <a:t>predefined PROMIS-SF v1.0 Pain Intensity 3a first question, followed by exploratory endpoints with PROMIS-SF v1.0 Pain Intensity 3a total T-score, PROMIS-SF v1.0 Pain Interference 6a T-score, EQ-5D-5L pain/discomfort domain, exit interviews, post hoc analysis of PROs, and pain medication usage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Drygalski. ISTH 2022. Abstr LB 01.4. </a:t>
            </a:r>
            <a:endParaRPr lang="en-US" altLang="en-US" sz="1200" b="0" dirty="0">
              <a:solidFill>
                <a:schemeClr val="bg2"/>
              </a:solidFill>
              <a:latin typeface="Calibri" panose="020F0502020204030204" pitchFamily="34" charset="0"/>
            </a:endParaRPr>
          </a:p>
        </p:txBody>
      </p:sp>
      <p:grpSp>
        <p:nvGrpSpPr>
          <p:cNvPr id="28" name="Group 27">
            <a:extLst>
              <a:ext uri="{FF2B5EF4-FFF2-40B4-BE49-F238E27FC236}">
                <a16:creationId xmlns:a16="http://schemas.microsoft.com/office/drawing/2014/main" id="{93694794-E162-6E86-84D4-DFF16F43AA13}"/>
              </a:ext>
            </a:extLst>
          </p:cNvPr>
          <p:cNvGrpSpPr/>
          <p:nvPr/>
        </p:nvGrpSpPr>
        <p:grpSpPr>
          <a:xfrm>
            <a:off x="801908" y="1838833"/>
            <a:ext cx="10680295" cy="2376763"/>
            <a:chOff x="709796" y="1809718"/>
            <a:chExt cx="10680295" cy="2376763"/>
          </a:xfrm>
        </p:grpSpPr>
        <p:sp>
          <p:nvSpPr>
            <p:cNvPr id="2" name="TextBox 1">
              <a:extLst>
                <a:ext uri="{FF2B5EF4-FFF2-40B4-BE49-F238E27FC236}">
                  <a16:creationId xmlns:a16="http://schemas.microsoft.com/office/drawing/2014/main" id="{521692E6-4F74-AA33-7B7C-086D3CD750AA}"/>
                </a:ext>
              </a:extLst>
            </p:cNvPr>
            <p:cNvSpPr txBox="1"/>
            <p:nvPr/>
          </p:nvSpPr>
          <p:spPr bwMode="auto">
            <a:xfrm>
              <a:off x="709796" y="2370599"/>
              <a:ext cx="296873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b="0" dirty="0">
                  <a:solidFill>
                    <a:schemeClr val="bg1"/>
                  </a:solidFill>
                  <a:latin typeface="Calibri" panose="020F0502020204030204" pitchFamily="34" charset="0"/>
                </a:rPr>
                <a:t>Adult and adolescent patients aged ≥12 yr with severe hemophilia A previously treated with any recombinant and/or plasma-derived FVIII, or cryoprecipitate for ≥150 EDs</a:t>
              </a:r>
            </a:p>
            <a:p>
              <a:pPr algn="ctr">
                <a:spcBef>
                  <a:spcPts val="0"/>
                </a:spcBef>
              </a:pPr>
              <a:r>
                <a:rPr lang="en-US" sz="1600" b="0" dirty="0">
                  <a:solidFill>
                    <a:schemeClr val="bg1"/>
                  </a:solidFill>
                  <a:latin typeface="Calibri" panose="020F0502020204030204" pitchFamily="34" charset="0"/>
                </a:rPr>
                <a:t>(N = 159)</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flipV="1">
              <a:off x="3831841" y="2681903"/>
              <a:ext cx="443574" cy="3293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4403348" y="2421222"/>
              <a:ext cx="5992515" cy="584775"/>
            </a:xfrm>
            <a:prstGeom prst="rect">
              <a:avLst/>
            </a:prstGeom>
            <a:solidFill>
              <a:schemeClr val="accent1"/>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mn-lt"/>
                </a:rPr>
                <a:t>Once-weekly prophylaxis efanesoctocog alfa </a:t>
              </a:r>
              <a:r>
                <a:rPr lang="en-US" sz="1600" b="0" dirty="0">
                  <a:latin typeface="+mn-lt"/>
                </a:rPr>
                <a:t>50 IU/kg</a:t>
              </a:r>
            </a:p>
            <a:p>
              <a:pPr algn="ctr">
                <a:lnSpc>
                  <a:spcPct val="100000"/>
                </a:lnSpc>
                <a:spcBef>
                  <a:spcPts val="0"/>
                </a:spcBef>
                <a:spcAft>
                  <a:spcPct val="0"/>
                </a:spcAft>
                <a:buClrTx/>
                <a:buFontTx/>
                <a:buNone/>
              </a:pPr>
              <a:r>
                <a:rPr lang="en-US" sz="1600" b="0" dirty="0">
                  <a:latin typeface="Calibri" panose="020F0502020204030204" pitchFamily="34" charset="0"/>
                </a:rPr>
                <a:t>(n = 133)</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4428726" y="3433011"/>
              <a:ext cx="2877243" cy="584775"/>
            </a:xfrm>
            <a:prstGeom prst="rect">
              <a:avLst/>
            </a:prstGeom>
            <a:solidFill>
              <a:schemeClr val="accent3"/>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On-demand efanesoctocog alfa </a:t>
              </a:r>
              <a:r>
                <a:rPr lang="en-US" sz="1600" b="0" dirty="0">
                  <a:latin typeface="+mn-lt"/>
                </a:rPr>
                <a:t>50 IU/kg </a:t>
              </a:r>
              <a:r>
                <a:rPr lang="en-US" sz="1600" b="0" dirty="0">
                  <a:latin typeface="Calibri" panose="020F0502020204030204" pitchFamily="34" charset="0"/>
                </a:rPr>
                <a:t>(n = 26)</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3831841" y="3429000"/>
              <a:ext cx="443574" cy="329371"/>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FEF00367-0C98-3FAB-F60D-FE7D624ADF56}"/>
                </a:ext>
              </a:extLst>
            </p:cNvPr>
            <p:cNvSpPr txBox="1"/>
            <p:nvPr/>
          </p:nvSpPr>
          <p:spPr bwMode="auto">
            <a:xfrm>
              <a:off x="7305969" y="3433011"/>
              <a:ext cx="3089894" cy="584775"/>
            </a:xfrm>
            <a:prstGeom prst="rect">
              <a:avLst/>
            </a:prstGeom>
            <a:solidFill>
              <a:schemeClr val="accent1"/>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mn-lt"/>
                </a:rPr>
                <a:t>Once-weekly prophylaxis efanesoctocog alfa </a:t>
              </a:r>
              <a:r>
                <a:rPr lang="en-US" sz="1600" b="0" dirty="0">
                  <a:latin typeface="+mn-lt"/>
                </a:rPr>
                <a:t>50 IU/kg</a:t>
              </a:r>
              <a:endParaRPr lang="en-US" sz="1600" b="0" dirty="0">
                <a:latin typeface="Calibri" panose="020F0502020204030204" pitchFamily="34" charset="0"/>
              </a:endParaRPr>
            </a:p>
          </p:txBody>
        </p:sp>
        <p:sp>
          <p:nvSpPr>
            <p:cNvPr id="9" name="TextBox 13">
              <a:extLst>
                <a:ext uri="{FF2B5EF4-FFF2-40B4-BE49-F238E27FC236}">
                  <a16:creationId xmlns:a16="http://schemas.microsoft.com/office/drawing/2014/main" id="{468E427A-0B5F-ED6B-93B3-8885A4DBD12C}"/>
                </a:ext>
              </a:extLst>
            </p:cNvPr>
            <p:cNvSpPr txBox="1"/>
            <p:nvPr/>
          </p:nvSpPr>
          <p:spPr bwMode="auto">
            <a:xfrm>
              <a:off x="3483425" y="1809718"/>
              <a:ext cx="2149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Baseline</a:t>
              </a:r>
            </a:p>
          </p:txBody>
        </p:sp>
        <p:sp>
          <p:nvSpPr>
            <p:cNvPr id="11" name="Left Brace 10">
              <a:extLst>
                <a:ext uri="{FF2B5EF4-FFF2-40B4-BE49-F238E27FC236}">
                  <a16:creationId xmlns:a16="http://schemas.microsoft.com/office/drawing/2014/main" id="{E271776B-8716-6B81-DAB9-7F896DBE7E3B}"/>
                </a:ext>
              </a:extLst>
            </p:cNvPr>
            <p:cNvSpPr/>
            <p:nvPr/>
          </p:nvSpPr>
          <p:spPr bwMode="auto">
            <a:xfrm rot="5400000">
              <a:off x="7346403" y="-752825"/>
              <a:ext cx="205462" cy="5893456"/>
            </a:xfrm>
            <a:prstGeom prst="leftBrace">
              <a:avLst>
                <a:gd name="adj1" fmla="val 8333"/>
                <a:gd name="adj2" fmla="val 52165"/>
              </a:avLst>
            </a:prstGeom>
            <a:noFill/>
            <a:ln w="28575" cap="flat" cmpd="sng" algn="ctr">
              <a:solidFill>
                <a:schemeClr val="bg1"/>
              </a:solidFill>
              <a:prstDash val="solid"/>
              <a:round/>
              <a:headEnd type="none" w="med" len="med"/>
              <a:tailEnd type="none" w="med" len="med"/>
            </a:ln>
            <a:effectLst/>
          </p:spPr>
          <p:txBody>
            <a:bodyPr rtlCol="0"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endParaRPr lang="en-US" dirty="0"/>
            </a:p>
          </p:txBody>
        </p:sp>
        <p:sp>
          <p:nvSpPr>
            <p:cNvPr id="13" name="TextBox 13">
              <a:extLst>
                <a:ext uri="{FF2B5EF4-FFF2-40B4-BE49-F238E27FC236}">
                  <a16:creationId xmlns:a16="http://schemas.microsoft.com/office/drawing/2014/main" id="{9E7D7160-6EAB-2365-8109-9DE76143CFA4}"/>
                </a:ext>
              </a:extLst>
            </p:cNvPr>
            <p:cNvSpPr txBox="1"/>
            <p:nvPr/>
          </p:nvSpPr>
          <p:spPr bwMode="auto">
            <a:xfrm>
              <a:off x="9240827" y="1838980"/>
              <a:ext cx="2149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Wk 52</a:t>
              </a:r>
            </a:p>
          </p:txBody>
        </p:sp>
        <p:sp>
          <p:nvSpPr>
            <p:cNvPr id="23" name="TextBox 13">
              <a:extLst>
                <a:ext uri="{FF2B5EF4-FFF2-40B4-BE49-F238E27FC236}">
                  <a16:creationId xmlns:a16="http://schemas.microsoft.com/office/drawing/2014/main" id="{446131DF-4281-F734-5A39-D173AFA3CE28}"/>
                </a:ext>
              </a:extLst>
            </p:cNvPr>
            <p:cNvSpPr txBox="1"/>
            <p:nvPr/>
          </p:nvSpPr>
          <p:spPr bwMode="auto">
            <a:xfrm>
              <a:off x="6281560" y="1820091"/>
              <a:ext cx="2149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Wk 26</a:t>
              </a:r>
            </a:p>
          </p:txBody>
        </p:sp>
      </p:grpSp>
      <p:sp>
        <p:nvSpPr>
          <p:cNvPr id="10" name="Rectangle 9">
            <a:extLst>
              <a:ext uri="{FF2B5EF4-FFF2-40B4-BE49-F238E27FC236}">
                <a16:creationId xmlns:a16="http://schemas.microsoft.com/office/drawing/2014/main" id="{60639B2A-C247-BA63-129F-98D7F477A64D}"/>
              </a:ext>
            </a:extLst>
          </p:cNvPr>
          <p:cNvSpPr/>
          <p:nvPr/>
        </p:nvSpPr>
        <p:spPr bwMode="auto">
          <a:xfrm>
            <a:off x="604675" y="5420521"/>
            <a:ext cx="10982650" cy="806156"/>
          </a:xfrm>
          <a:prstGeom prst="rect">
            <a:avLst/>
          </a:prstGeom>
          <a:noFill/>
          <a:ln w="3810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4" name="Content Placeholder 3">
            <a:extLst>
              <a:ext uri="{FF2B5EF4-FFF2-40B4-BE49-F238E27FC236}">
                <a16:creationId xmlns:a16="http://schemas.microsoft.com/office/drawing/2014/main" id="{C6268356-B337-D686-3E54-B5F00398D299}"/>
              </a:ext>
            </a:extLst>
          </p:cNvPr>
          <p:cNvSpPr>
            <a:spLocks noGrp="1"/>
          </p:cNvSpPr>
          <p:nvPr>
            <p:ph sz="half" idx="1"/>
          </p:nvPr>
        </p:nvSpPr>
        <p:spPr/>
        <p:txBody>
          <a:bodyPr/>
          <a:lstStyle/>
          <a:p>
            <a:r>
              <a:rPr lang="en-US" sz="2000" dirty="0"/>
              <a:t>PROMIS-SF v1.0 Pain Intensity 3a* in weekly efanesoctocog alfa prophylaxis arm (n = 133)</a:t>
            </a:r>
          </a:p>
          <a:p>
            <a:pPr lvl="1"/>
            <a:r>
              <a:rPr lang="en-US" sz="2000" dirty="0"/>
              <a:t>At baseline, 53.6% of patients reported </a:t>
            </a:r>
            <a:br>
              <a:rPr lang="en-US" sz="2000" dirty="0"/>
            </a:br>
            <a:r>
              <a:rPr lang="en-US" sz="2000" dirty="0"/>
              <a:t>at least moderate pain at its worst in </a:t>
            </a:r>
            <a:br>
              <a:rPr lang="en-US" sz="2000" dirty="0"/>
            </a:br>
            <a:r>
              <a:rPr lang="en-US" sz="2000" dirty="0"/>
              <a:t>past 7 days</a:t>
            </a:r>
          </a:p>
          <a:p>
            <a:r>
              <a:rPr lang="en-US" sz="2000" dirty="0"/>
              <a:t>Prophylactic treatment with efanesoctocog alfa significantly improved PROMIS-SF v1.0 Pain Intensity 3a scores for patients who received prior SoC prophylaxis</a:t>
            </a:r>
          </a:p>
          <a:p>
            <a:pPr lvl="1"/>
            <a:r>
              <a:rPr lang="en-US" sz="2000" dirty="0"/>
              <a:t>This improvement was supported by psychometric analysis and was within range of meaningful within-group change (-0.5 to -0.2) in context of study</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616822" y="237033"/>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XTEND-1 Pain Analysis:</a:t>
            </a:r>
            <a:r>
              <a:rPr lang="en-US" kern="0" dirty="0"/>
              <a:t> Key Secondary Endpoint</a:t>
            </a:r>
            <a:endParaRPr lang="en-US" altLang="en-US" kern="0" dirty="0"/>
          </a:p>
        </p:txBody>
      </p:sp>
      <p:graphicFrame>
        <p:nvGraphicFramePr>
          <p:cNvPr id="19" name="Group 3">
            <a:extLst>
              <a:ext uri="{FF2B5EF4-FFF2-40B4-BE49-F238E27FC236}">
                <a16:creationId xmlns:a16="http://schemas.microsoft.com/office/drawing/2014/main" id="{70ECB3A0-7518-5350-C897-7EA12CC51AB0}"/>
              </a:ext>
            </a:extLst>
          </p:cNvPr>
          <p:cNvGraphicFramePr>
            <a:graphicFrameLocks/>
          </p:cNvGraphicFramePr>
          <p:nvPr>
            <p:extLst>
              <p:ext uri="{D42A27DB-BD31-4B8C-83A1-F6EECF244321}">
                <p14:modId xmlns:p14="http://schemas.microsoft.com/office/powerpoint/2010/main" val="3612984071"/>
              </p:ext>
            </p:extLst>
          </p:nvPr>
        </p:nvGraphicFramePr>
        <p:xfrm>
          <a:off x="6612328" y="1600200"/>
          <a:ext cx="4893872" cy="2651840"/>
        </p:xfrm>
        <a:graphic>
          <a:graphicData uri="http://schemas.openxmlformats.org/drawingml/2006/table">
            <a:tbl>
              <a:tblPr/>
              <a:tblGrid>
                <a:gridCol w="1583844">
                  <a:extLst>
                    <a:ext uri="{9D8B030D-6E8A-4147-A177-3AD203B41FA5}">
                      <a16:colId xmlns:a16="http://schemas.microsoft.com/office/drawing/2014/main" val="20000"/>
                    </a:ext>
                  </a:extLst>
                </a:gridCol>
                <a:gridCol w="1750310">
                  <a:extLst>
                    <a:ext uri="{9D8B030D-6E8A-4147-A177-3AD203B41FA5}">
                      <a16:colId xmlns:a16="http://schemas.microsoft.com/office/drawing/2014/main" val="20001"/>
                    </a:ext>
                  </a:extLst>
                </a:gridCol>
                <a:gridCol w="1559718">
                  <a:extLst>
                    <a:ext uri="{9D8B030D-6E8A-4147-A177-3AD203B41FA5}">
                      <a16:colId xmlns:a16="http://schemas.microsoft.com/office/drawing/2014/main" val="20002"/>
                    </a:ext>
                  </a:extLst>
                </a:gridCol>
              </a:tblGrid>
              <a:tr h="454578">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PROMIS-SF v1.0 Pain Intensity 3a: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Pain Intensity at Its Worst Score in Past 7 Days, Weekly Prophylaxis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694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Wk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68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69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8263">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1" i="0" dirty="0">
                          <a:solidFill>
                            <a:schemeClr val="bg1"/>
                          </a:solidFill>
                          <a:latin typeface="Calibri" panose="020F0502020204030204" pitchFamily="34" charset="0"/>
                        </a:rPr>
                        <a:t>LS mean</a:t>
                      </a:r>
                      <a:r>
                        <a:rPr lang="en-US" sz="1800" b="1" i="0" baseline="30000" dirty="0">
                          <a:solidFill>
                            <a:schemeClr val="bg1"/>
                          </a:solidFill>
                          <a:latin typeface="Calibri" panose="020F0502020204030204" pitchFamily="34" charset="0"/>
                        </a:rPr>
                        <a:t>†</a:t>
                      </a:r>
                      <a:r>
                        <a:rPr lang="en-US" sz="1800" b="1" i="0" dirty="0">
                          <a:solidFill>
                            <a:schemeClr val="bg1"/>
                          </a:solidFill>
                          <a:latin typeface="Calibri" panose="020F0502020204030204" pitchFamily="34" charset="0"/>
                        </a:rPr>
                        <a:t> change from baseline to Wk 52: -0.21 (0.10); n = 119; 95% CI (-0.41 to 0.02); </a:t>
                      </a:r>
                      <a:r>
                        <a:rPr lang="en-US" sz="1800" b="1" i="1" dirty="0">
                          <a:solidFill>
                            <a:schemeClr val="bg1"/>
                          </a:solidFill>
                          <a:latin typeface="Calibri" panose="020F0502020204030204" pitchFamily="34" charset="0"/>
                        </a:rPr>
                        <a:t>P</a:t>
                      </a:r>
                      <a:r>
                        <a:rPr lang="en-US" sz="1800" b="1" i="0" dirty="0">
                          <a:solidFill>
                            <a:schemeClr val="bg1"/>
                          </a:solidFill>
                          <a:latin typeface="Calibri" panose="020F0502020204030204" pitchFamily="34" charset="0"/>
                        </a:rPr>
                        <a:t> = .0276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i="1" dirty="0">
                          <a:solidFill>
                            <a:schemeClr val="bg1"/>
                          </a:solidFill>
                          <a:latin typeface="Calibri" panose="020F0502020204030204" pitchFamily="34" charset="0"/>
                        </a:rPr>
                        <a:t>P</a:t>
                      </a:r>
                      <a:r>
                        <a:rPr lang="en-US" sz="1800" b="0" dirty="0">
                          <a:solidFill>
                            <a:schemeClr val="bg1"/>
                          </a:solidFill>
                          <a:latin typeface="Calibri" panose="020F0502020204030204" pitchFamily="34" charset="0"/>
                        </a:rPr>
                        <a:t> = .0276</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0844308"/>
                  </a:ext>
                </a:extLst>
              </a:tr>
            </a:tbl>
          </a:graphicData>
        </a:graphic>
      </p:graphicFrame>
      <p:sp>
        <p:nvSpPr>
          <p:cNvPr id="5" name="TextBox 4">
            <a:extLst>
              <a:ext uri="{FF2B5EF4-FFF2-40B4-BE49-F238E27FC236}">
                <a16:creationId xmlns:a16="http://schemas.microsoft.com/office/drawing/2014/main" id="{95733E3A-9626-4A0C-FC63-8712EBB5C0C2}"/>
              </a:ext>
            </a:extLst>
          </p:cNvPr>
          <p:cNvSpPr txBox="1"/>
          <p:nvPr/>
        </p:nvSpPr>
        <p:spPr bwMode="auto">
          <a:xfrm>
            <a:off x="412751" y="5989426"/>
            <a:ext cx="79447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*Pain intensity at its worst in past 7 days. †LS mean and 95% CI estimated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by MMRM with visit as fixed effect and baseline score as covariant. </a:t>
            </a:r>
          </a:p>
        </p:txBody>
      </p:sp>
      <p:sp>
        <p:nvSpPr>
          <p:cNvPr id="9" name="Text Box 15">
            <a:extLst>
              <a:ext uri="{FF2B5EF4-FFF2-40B4-BE49-F238E27FC236}">
                <a16:creationId xmlns:a16="http://schemas.microsoft.com/office/drawing/2014/main" id="{7BDBD6CF-5A0C-89BF-7FDA-97187438D0C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6268356-B337-D686-3E54-B5F00398D299}"/>
              </a:ext>
            </a:extLst>
          </p:cNvPr>
          <p:cNvSpPr>
            <a:spLocks noGrp="1"/>
          </p:cNvSpPr>
          <p:nvPr>
            <p:ph idx="1"/>
          </p:nvPr>
        </p:nvSpPr>
        <p:spPr/>
        <p:txBody>
          <a:bodyPr/>
          <a:lstStyle/>
          <a:p>
            <a:r>
              <a:rPr lang="en-US" sz="2000" dirty="0"/>
              <a:t>81.5% of patients (97/119) had numerically improved or maintained (change from baseline ≤0) pain intensity at its worst at Wk 52</a:t>
            </a:r>
          </a:p>
          <a:p>
            <a:r>
              <a:rPr lang="en-US" sz="2000" dirty="0"/>
              <a:t>Percentage of patients not experiencing pain went from 29% (35/119) at baseline to 37% (44/119) at Wk 52 while receiving once-weekly prophylaxis with efanesoctocog alfa  </a:t>
            </a:r>
          </a:p>
          <a:p>
            <a:endParaRPr lang="en-US" sz="2000" dirty="0"/>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XTEND-1 Pain Analysis:</a:t>
            </a:r>
            <a:r>
              <a:rPr lang="en-US" kern="0" dirty="0"/>
              <a:t> PROMIS-SF v1.0 </a:t>
            </a:r>
            <a:br>
              <a:rPr lang="en-US" kern="0" dirty="0"/>
            </a:br>
            <a:r>
              <a:rPr lang="en-US" kern="0" dirty="0"/>
              <a:t>Pain Intensity 3a With Once-Weekly Prophylaxis</a:t>
            </a:r>
            <a:endParaRPr lang="en-US" altLang="en-US" kern="0" dirty="0"/>
          </a:p>
        </p:txBody>
      </p:sp>
      <p:graphicFrame>
        <p:nvGraphicFramePr>
          <p:cNvPr id="5" name="Group 3">
            <a:extLst>
              <a:ext uri="{FF2B5EF4-FFF2-40B4-BE49-F238E27FC236}">
                <a16:creationId xmlns:a16="http://schemas.microsoft.com/office/drawing/2014/main" id="{D2E1169E-1720-189D-5A47-A366744FB77A}"/>
              </a:ext>
            </a:extLst>
          </p:cNvPr>
          <p:cNvGraphicFramePr>
            <a:graphicFrameLocks/>
          </p:cNvGraphicFramePr>
          <p:nvPr>
            <p:extLst>
              <p:ext uri="{D42A27DB-BD31-4B8C-83A1-F6EECF244321}">
                <p14:modId xmlns:p14="http://schemas.microsoft.com/office/powerpoint/2010/main" val="1368942"/>
              </p:ext>
            </p:extLst>
          </p:nvPr>
        </p:nvGraphicFramePr>
        <p:xfrm>
          <a:off x="2026920" y="3252815"/>
          <a:ext cx="8138160" cy="2499456"/>
        </p:xfrm>
        <a:graphic>
          <a:graphicData uri="http://schemas.openxmlformats.org/drawingml/2006/table">
            <a:tbl>
              <a:tblPr/>
              <a:tblGrid>
                <a:gridCol w="40233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1684648861"/>
                    </a:ext>
                  </a:extLst>
                </a:gridCol>
              </a:tblGrid>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PROMIS-SF v1.0 </a:t>
                      </a:r>
                      <a:r>
                        <a:rPr kumimoji="0" lang="en-GB" sz="1600" b="1" i="0" u="none" strike="noStrike" cap="none" normalizeH="0" baseline="0" dirty="0">
                          <a:ln>
                            <a:noFill/>
                          </a:ln>
                          <a:solidFill>
                            <a:schemeClr val="tx1"/>
                          </a:solidFill>
                          <a:effectLst/>
                          <a:latin typeface="Calibri" panose="020F0502020204030204" pitchFamily="34" charset="0"/>
                        </a:rPr>
                        <a:t>Pain Intensity 3a (Pain at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Its Worst) </a:t>
                      </a:r>
                      <a:r>
                        <a:rPr kumimoji="0" lang="en-US" sz="1600" b="1" i="0" u="none" strike="noStrike" cap="none" normalizeH="0" baseline="0" dirty="0">
                          <a:ln>
                            <a:noFill/>
                          </a:ln>
                          <a:solidFill>
                            <a:schemeClr val="tx1"/>
                          </a:solidFill>
                          <a:effectLst/>
                          <a:latin typeface="Calibri" panose="020F0502020204030204" pitchFamily="34" charset="0"/>
                        </a:rPr>
                        <a:t>While Receiving Once-Weekly Prophylaxis With Efanesoctocog Alfa</a:t>
                      </a:r>
                      <a:r>
                        <a:rPr kumimoji="0" lang="en-GB" sz="1600" b="1" i="0" u="none" strike="noStrike" cap="none" normalizeH="0" baseline="0" dirty="0">
                          <a:ln>
                            <a:noFill/>
                          </a:ln>
                          <a:solidFill>
                            <a:schemeClr val="tx1"/>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Wk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Wk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Mild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endParaRPr kumimoji="0" lang="pl-PL"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endParaRPr kumimoji="0" lang="pl-PL"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4760946"/>
                  </a:ext>
                </a:extLst>
              </a:tr>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Severe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endParaRPr kumimoji="0" lang="pl-PL"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8330074"/>
                  </a:ext>
                </a:extLst>
              </a:tr>
              <a:tr h="308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severe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endParaRPr kumimoji="0" lang="pl-PL"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1702052"/>
                  </a:ext>
                </a:extLst>
              </a:tr>
            </a:tbl>
          </a:graphicData>
        </a:graphic>
      </p:graphicFrame>
      <p:sp>
        <p:nvSpPr>
          <p:cNvPr id="6" name="Text Box 15">
            <a:extLst>
              <a:ext uri="{FF2B5EF4-FFF2-40B4-BE49-F238E27FC236}">
                <a16:creationId xmlns:a16="http://schemas.microsoft.com/office/drawing/2014/main" id="{EF5260EB-853B-97B2-942D-0D3DF8AFDF7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923536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XTEND-1 Pain Analysis:</a:t>
            </a:r>
            <a:r>
              <a:rPr lang="en-US" kern="0" dirty="0"/>
              <a:t> Exploratory Pain Endpoints </a:t>
            </a:r>
            <a:endParaRPr lang="en-US" dirty="0"/>
          </a:p>
        </p:txBody>
      </p:sp>
      <p:sp>
        <p:nvSpPr>
          <p:cNvPr id="4" name="Content Placeholder 3">
            <a:extLst>
              <a:ext uri="{FF2B5EF4-FFF2-40B4-BE49-F238E27FC236}">
                <a16:creationId xmlns:a16="http://schemas.microsoft.com/office/drawing/2014/main" id="{C6268356-B337-D686-3E54-B5F00398D299}"/>
              </a:ext>
            </a:extLst>
          </p:cNvPr>
          <p:cNvSpPr>
            <a:spLocks noGrp="1"/>
          </p:cNvSpPr>
          <p:nvPr>
            <p:ph idx="1"/>
          </p:nvPr>
        </p:nvSpPr>
        <p:spPr/>
        <p:txBody>
          <a:bodyPr/>
          <a:lstStyle/>
          <a:p>
            <a:r>
              <a:rPr lang="en-US" sz="2200" dirty="0"/>
              <a:t>While receiving once-weekly prophylaxis with efanesoctocog alfa</a:t>
            </a:r>
          </a:p>
          <a:p>
            <a:pPr lvl="1"/>
            <a:r>
              <a:rPr lang="en-US" sz="2000" dirty="0"/>
              <a:t>Statistically significant improvement reported in PROMIS-SF v1.0 Pain Intensity 3a T-score</a:t>
            </a:r>
          </a:p>
          <a:p>
            <a:pPr lvl="1"/>
            <a:r>
              <a:rPr lang="en-US" sz="2000" dirty="0"/>
              <a:t>Numerical improvement reported in PROMIS-SF v1.0 Pain Interference 6a T-score</a:t>
            </a:r>
          </a:p>
          <a:p>
            <a:endParaRPr lang="en-US" sz="2000" dirty="0"/>
          </a:p>
          <a:p>
            <a:endParaRPr lang="en-US" sz="2000" dirty="0"/>
          </a:p>
          <a:p>
            <a:endParaRPr lang="en-US" sz="2000" dirty="0"/>
          </a:p>
          <a:p>
            <a:endParaRPr lang="en-US" sz="2000" dirty="0"/>
          </a:p>
          <a:p>
            <a:r>
              <a:rPr lang="en-US" sz="2200" dirty="0"/>
              <a:t>With EQ-5D-5L pain/discomfort domain, 20.9% of patients reported improvement of </a:t>
            </a:r>
            <a:br>
              <a:rPr lang="en-US" sz="2200" dirty="0"/>
            </a:br>
            <a:r>
              <a:rPr lang="en-US" sz="2200" dirty="0">
                <a:cs typeface="Calibri" panose="020F0502020204030204" pitchFamily="34" charset="0"/>
              </a:rPr>
              <a:t>≥</a:t>
            </a:r>
            <a:r>
              <a:rPr lang="en-US" sz="2200" dirty="0"/>
              <a:t>1 category at Wk 52 while receiving once-weekly prophylaxis with efanesoctocog alfa </a:t>
            </a:r>
            <a:br>
              <a:rPr lang="en-US" sz="2200" dirty="0"/>
            </a:br>
            <a:r>
              <a:rPr lang="en-US" sz="2200" dirty="0"/>
              <a:t>vs baseline</a:t>
            </a:r>
          </a:p>
          <a:p>
            <a:endParaRPr lang="en-US" sz="2000" dirty="0"/>
          </a:p>
        </p:txBody>
      </p:sp>
      <p:graphicFrame>
        <p:nvGraphicFramePr>
          <p:cNvPr id="5" name="Group 3">
            <a:extLst>
              <a:ext uri="{FF2B5EF4-FFF2-40B4-BE49-F238E27FC236}">
                <a16:creationId xmlns:a16="http://schemas.microsoft.com/office/drawing/2014/main" id="{D2E1169E-1720-189D-5A47-A366744FB77A}"/>
              </a:ext>
            </a:extLst>
          </p:cNvPr>
          <p:cNvGraphicFramePr>
            <a:graphicFrameLocks/>
          </p:cNvGraphicFramePr>
          <p:nvPr>
            <p:extLst>
              <p:ext uri="{D42A27DB-BD31-4B8C-83A1-F6EECF244321}">
                <p14:modId xmlns:p14="http://schemas.microsoft.com/office/powerpoint/2010/main" val="2274207214"/>
              </p:ext>
            </p:extLst>
          </p:nvPr>
        </p:nvGraphicFramePr>
        <p:xfrm>
          <a:off x="716280" y="2905034"/>
          <a:ext cx="10789920" cy="1920288"/>
        </p:xfrm>
        <a:graphic>
          <a:graphicData uri="http://schemas.openxmlformats.org/drawingml/2006/table">
            <a:tbl>
              <a:tblPr/>
              <a:tblGrid>
                <a:gridCol w="493776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3108960">
                  <a:extLst>
                    <a:ext uri="{9D8B030D-6E8A-4147-A177-3AD203B41FA5}">
                      <a16:colId xmlns:a16="http://schemas.microsoft.com/office/drawing/2014/main" val="1684648861"/>
                    </a:ext>
                  </a:extLst>
                </a:gridCol>
              </a:tblGrid>
              <a:tr h="21698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Wk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Change From Baseline,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LS Mean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6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PROMIS-SF v1.0 Pain Intensity 3a T-score,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42.93 (8.64)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40.46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 (95% CI: -3.26 to -0.63)</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PROMIS-SF v1.0 Pain Interference 6a T-score, mean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52.86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51.45 (8.16)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800" b="0" i="0" u="none" strike="noStrike" cap="none" normalizeH="0" baseline="0" dirty="0">
                          <a:ln>
                            <a:noFill/>
                          </a:ln>
                          <a:solidFill>
                            <a:schemeClr val="bg2">
                              <a:lumMod val="10000"/>
                            </a:schemeClr>
                          </a:solidFill>
                          <a:effectLst/>
                          <a:latin typeface="Calibri" panose="020F0502020204030204" pitchFamily="34" charset="0"/>
                        </a:rPr>
                        <a:t>-1.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r>
                        <a:rPr kumimoji="0" lang="pl-PL" sz="1800" b="0" i="0" u="none" strike="noStrike" cap="none" normalizeH="0" baseline="0" dirty="0">
                          <a:ln>
                            <a:noFill/>
                          </a:ln>
                          <a:solidFill>
                            <a:schemeClr val="bg2">
                              <a:lumMod val="10000"/>
                            </a:schemeClr>
                          </a:solidFill>
                          <a:effectLst/>
                          <a:latin typeface="Calibri" panose="020F0502020204030204" pitchFamily="34" charset="0"/>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r>
                        <a:rPr kumimoji="0" lang="pl-PL" sz="1800" b="0" i="0" u="none" strike="noStrike" cap="none" normalizeH="0" baseline="0" dirty="0">
                          <a:ln>
                            <a:noFill/>
                          </a:ln>
                          <a:solidFill>
                            <a:schemeClr val="bg2">
                              <a:lumMod val="10000"/>
                            </a:schemeClr>
                          </a:solidFill>
                          <a:effectLst/>
                          <a:latin typeface="Calibri" panose="020F0502020204030204" pitchFamily="34" charset="0"/>
                        </a:rPr>
                        <a:t>95% CI: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2.45</a:t>
                      </a:r>
                      <a:r>
                        <a:rPr kumimoji="0" lang="pl-PL" sz="1800" b="0" i="0" u="none" strike="noStrike" cap="none" normalizeH="0" baseline="0" dirty="0">
                          <a:ln>
                            <a:noFill/>
                          </a:ln>
                          <a:solidFill>
                            <a:schemeClr val="bg2">
                              <a:lumMod val="10000"/>
                            </a:schemeClr>
                          </a:solidFill>
                          <a:effectLst/>
                          <a:latin typeface="Calibri" panose="020F0502020204030204" pitchFamily="34" charset="0"/>
                        </a:rPr>
                        <a:t> to -0.</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l-PL" sz="1800" b="0" i="1" u="none" strike="noStrike" cap="none" normalizeH="0" baseline="0" dirty="0">
                          <a:ln>
                            <a:noFill/>
                          </a:ln>
                          <a:solidFill>
                            <a:schemeClr val="bg2">
                              <a:lumMod val="10000"/>
                            </a:schemeClr>
                          </a:solidFill>
                          <a:effectLst/>
                          <a:latin typeface="Calibri" panose="020F0502020204030204" pitchFamily="34" charset="0"/>
                        </a:rPr>
                        <a:t>P</a:t>
                      </a:r>
                      <a:r>
                        <a:rPr kumimoji="0" lang="pl-PL" sz="1800" b="0" i="0" u="none" strike="noStrike" cap="none" normalizeH="0" baseline="0" dirty="0">
                          <a:ln>
                            <a:noFill/>
                          </a:ln>
                          <a:solidFill>
                            <a:schemeClr val="bg2">
                              <a:lumMod val="10000"/>
                            </a:schemeClr>
                          </a:solidFill>
                          <a:effectLst/>
                          <a:latin typeface="Calibri" panose="020F0502020204030204" pitchFamily="34" charset="0"/>
                        </a:rPr>
                        <a:t> = .0</a:t>
                      </a:r>
                      <a:r>
                        <a:rPr kumimoji="0" lang="en-US" sz="1800" b="0" i="0" u="none" strike="noStrike" cap="none" normalizeH="0" baseline="0" dirty="0">
                          <a:ln>
                            <a:noFill/>
                          </a:ln>
                          <a:solidFill>
                            <a:schemeClr val="bg2">
                              <a:lumMod val="10000"/>
                            </a:schemeClr>
                          </a:solidFill>
                          <a:effectLst/>
                          <a:latin typeface="Calibri" panose="020F0502020204030204" pitchFamily="34" charset="0"/>
                        </a:rPr>
                        <a:t>793</a:t>
                      </a:r>
                      <a:endParaRPr kumimoji="0" lang="pl-PL"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6" name="Text Box 15">
            <a:extLst>
              <a:ext uri="{FF2B5EF4-FFF2-40B4-BE49-F238E27FC236}">
                <a16:creationId xmlns:a16="http://schemas.microsoft.com/office/drawing/2014/main" id="{142AA2BD-A60B-728E-659B-48A6E0F9118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47933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XTEND-1 Pain Analysis:</a:t>
            </a:r>
            <a:r>
              <a:rPr lang="en-US" kern="0" dirty="0"/>
              <a:t> Exploratory Pain Endpoints </a:t>
            </a:r>
            <a:r>
              <a:rPr lang="en-US" dirty="0"/>
              <a:t> </a:t>
            </a:r>
          </a:p>
        </p:txBody>
      </p:sp>
      <p:sp>
        <p:nvSpPr>
          <p:cNvPr id="4" name="Content Placeholder 3">
            <a:extLst>
              <a:ext uri="{FF2B5EF4-FFF2-40B4-BE49-F238E27FC236}">
                <a16:creationId xmlns:a16="http://schemas.microsoft.com/office/drawing/2014/main" id="{C6268356-B337-D686-3E54-B5F00398D299}"/>
              </a:ext>
            </a:extLst>
          </p:cNvPr>
          <p:cNvSpPr>
            <a:spLocks noGrp="1"/>
          </p:cNvSpPr>
          <p:nvPr>
            <p:ph idx="1"/>
          </p:nvPr>
        </p:nvSpPr>
        <p:spPr/>
        <p:txBody>
          <a:bodyPr/>
          <a:lstStyle/>
          <a:p>
            <a:r>
              <a:rPr lang="en-US" dirty="0"/>
              <a:t>In qualitative semistructured exit interview, 25 of 29 patients reported meaningful improvement in pain </a:t>
            </a:r>
            <a:r>
              <a:rPr lang="en-US" sz="2800" dirty="0"/>
              <a:t>while receiving once-weekly prophylaxis with efanesoctocog alfa </a:t>
            </a:r>
            <a:endParaRPr lang="en-US" dirty="0"/>
          </a:p>
          <a:p>
            <a:r>
              <a:rPr lang="en-US" dirty="0"/>
              <a:t>Percentage of patients not taking hemophilia-related pain medication within 14 days preceding their visit increased from 73.6% at baseline </a:t>
            </a:r>
            <a:br>
              <a:rPr lang="en-US" dirty="0"/>
            </a:br>
            <a:r>
              <a:rPr lang="en-US" dirty="0"/>
              <a:t>to 81.9% at Wk 52</a:t>
            </a:r>
            <a:r>
              <a:rPr lang="en-US" sz="2800" dirty="0"/>
              <a:t> while receiving once-weekly prophylaxis with efanesoctocog alfa or on-demand efanesoctocog alfa</a:t>
            </a:r>
            <a:endParaRPr lang="en-US" dirty="0"/>
          </a:p>
          <a:p>
            <a:endParaRPr lang="en-US" dirty="0"/>
          </a:p>
        </p:txBody>
      </p:sp>
      <p:sp>
        <p:nvSpPr>
          <p:cNvPr id="6" name="Text Box 15">
            <a:extLst>
              <a:ext uri="{FF2B5EF4-FFF2-40B4-BE49-F238E27FC236}">
                <a16:creationId xmlns:a16="http://schemas.microsoft.com/office/drawing/2014/main" id="{142AA2BD-A60B-728E-659B-48A6E0F9118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01448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XTEND-1 Pain Analysis: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phase III XTEND-1 study, once-weekly prophylaxis with efanesoctocog alfa resulted in meaningful reduction of pain across multiple endpoints for patients with severe hemophilia A previously taking SoC FVIII therapies</a:t>
            </a:r>
          </a:p>
          <a:p>
            <a:r>
              <a:rPr lang="en-US" altLang="en-US" sz="2600" dirty="0"/>
              <a:t>Exit interviews and psychometric analysis reinforced meaningful improvement in pain when switching from SoC prophylaxis to </a:t>
            </a:r>
            <a:br>
              <a:rPr lang="en-US" altLang="en-US" sz="2600" dirty="0"/>
            </a:br>
            <a:r>
              <a:rPr lang="en-US" altLang="en-US" sz="2600" dirty="0"/>
              <a:t>efanesoctocog alfa</a:t>
            </a:r>
          </a:p>
          <a:p>
            <a:endParaRPr lang="en-US" altLang="en-US" dirty="0"/>
          </a:p>
        </p:txBody>
      </p:sp>
      <p:sp>
        <p:nvSpPr>
          <p:cNvPr id="3" name="Text Box 15">
            <a:extLst>
              <a:ext uri="{FF2B5EF4-FFF2-40B4-BE49-F238E27FC236}">
                <a16:creationId xmlns:a16="http://schemas.microsoft.com/office/drawing/2014/main" id="{1F1F4B96-6D21-AFD2-442A-77FABBE254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Wilson. ASH 2022. Abstr 2474.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BB8B177EA79004786BFA959DEA15E12" ma:contentTypeVersion="1" ma:contentTypeDescription="Create a new document." ma:contentTypeScope="" ma:versionID="854837ede3bee5c01160d27096d5f7da">
  <xsd:schema xmlns:xsd="http://www.w3.org/2001/XMLSchema" xmlns:xs="http://www.w3.org/2001/XMLSchema" xmlns:p="http://schemas.microsoft.com/office/2006/metadata/properties" xmlns:ns2="d54cbe69-32bd-412a-b004-9152f949605e" xmlns:ns3="0b1b3923-7ebe-424b-8f04-898a854ed14f" targetNamespace="http://schemas.microsoft.com/office/2006/metadata/properties" ma:root="true" ma:fieldsID="429c135dd52e8da5b2b01c13c4e1ac4d" ns2:_="" ns3:_="">
    <xsd:import namespace="d54cbe69-32bd-412a-b004-9152f949605e"/>
    <xsd:import namespace="0b1b3923-7ebe-424b-8f04-898a854ed14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b1b3923-7ebe-424b-8f04-898a854ed14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56M7VY3CDVN5-1569184876-2</_dlc_DocId>
    <_dlc_DocIdUrl xmlns="d54cbe69-32bd-412a-b004-9152f949605e">
      <Url>https://intranet.clinicaloptions.com/mews/oncology/ONC_2022_ASH_CF_(5667)/NONMALIG_2474_Wilson/_layouts/15/DocIdRedir.aspx?ID=56M7VY3CDVN5-1569184876-2</Url>
      <Description>56M7VY3CDVN5-1569184876-2</Description>
    </_dlc_DocIdUrl>
    <Document_x0020_Category xmlns="0b1b3923-7ebe-424b-8f04-898a854ed14f">Conference Capsule Slides</Document_x0020_Category>
  </documentManagement>
</p:properties>
</file>

<file path=customXml/itemProps1.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110D288-E781-4F7F-BE84-A842D821B6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b1b3923-7ebe-424b-8f04-898a854ed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purl.org/dc/elements/1.1/"/>
    <ds:schemaRef ds:uri="http://schemas.microsoft.com/office/2006/metadata/properties"/>
    <ds:schemaRef ds:uri="d54cbe69-32bd-412a-b004-9152f949605e"/>
    <ds:schemaRef ds:uri="http://purl.org/dc/terms/"/>
    <ds:schemaRef ds:uri="http://schemas.openxmlformats.org/package/2006/metadata/core-properties"/>
    <ds:schemaRef ds:uri="http://schemas.microsoft.com/office/2006/documentManagement/types"/>
    <ds:schemaRef ds:uri="0b1b3923-7ebe-424b-8f04-898a854ed14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4070</TotalTime>
  <Words>1401</Words>
  <Application>Microsoft Office PowerPoint</Application>
  <PresentationFormat>Widescreen</PresentationFormat>
  <Paragraphs>138</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XTEND-1: Analysis of Pain Scores in Phase III Study of Efanesoctocog Alfa Prophylaxis for Patients With Previously Treated Hemophilia A</vt:lpstr>
      <vt:lpstr>About These Slides</vt:lpstr>
      <vt:lpstr>XTEND-1 Pain Analysis: Background</vt:lpstr>
      <vt:lpstr>XTEND-1: Study Design</vt:lpstr>
      <vt:lpstr> </vt:lpstr>
      <vt:lpstr>PowerPoint Presentation</vt:lpstr>
      <vt:lpstr>XTEND-1 Pain Analysis: Exploratory Pain Endpoints </vt:lpstr>
      <vt:lpstr>XTEND-1 Pain Analysis: Exploratory Pain Endpoints  </vt:lpstr>
      <vt:lpstr>XTEND-1 Pain Analysis: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XTEND-1: Analysis of Pain Scores in Phase III Study of Efanesoctocog Alfa Prophylaxis for Patients With Previously Treated Hemophilia A</dc:title>
  <dc:creator>Preferred User</dc:creator>
  <cp:lastModifiedBy>Jessica Buckley</cp:lastModifiedBy>
  <cp:revision>18</cp:revision>
  <cp:lastPrinted>2016-09-26T20:21:49Z</cp:lastPrinted>
  <dcterms:created xsi:type="dcterms:W3CDTF">2005-05-27T15:08:01Z</dcterms:created>
  <dcterms:modified xsi:type="dcterms:W3CDTF">2022-12-15T22:52:28Z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67431d41-b771-4cd2-8bd7-96870f9e4901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0x010100DBB8B177EA79004786BFA959DEA15E12</vt:lpwstr>
  </property>
  <property fmtid="{D5CDD505-2E9C-101B-9397-08002B2CF9AE}" pid="9" name="MediaServiceImageTags">
    <vt:lpwstr/>
  </property>
</Properties>
</file>