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3.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4.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5.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5"/>
    <p:sldMasterId id="2147483695" r:id="rId6"/>
    <p:sldMasterId id="2147483704" r:id="rId7"/>
    <p:sldMasterId id="2147483713" r:id="rId8"/>
    <p:sldMasterId id="2147483725" r:id="rId9"/>
    <p:sldMasterId id="2147483734" r:id="rId10"/>
  </p:sldMasterIdLst>
  <p:notesMasterIdLst>
    <p:notesMasterId r:id="rId33"/>
  </p:notesMasterIdLst>
  <p:sldIdLst>
    <p:sldId id="321" r:id="rId11"/>
    <p:sldId id="4733" r:id="rId12"/>
    <p:sldId id="2141412026" r:id="rId13"/>
    <p:sldId id="2141411973" r:id="rId14"/>
    <p:sldId id="2141411995" r:id="rId15"/>
    <p:sldId id="2141411994" r:id="rId16"/>
    <p:sldId id="2141411997" r:id="rId17"/>
    <p:sldId id="2141412001" r:id="rId18"/>
    <p:sldId id="2141411999" r:id="rId19"/>
    <p:sldId id="2141411996" r:id="rId20"/>
    <p:sldId id="2141412002" r:id="rId21"/>
    <p:sldId id="2141412000" r:id="rId22"/>
    <p:sldId id="2141412005" r:id="rId23"/>
    <p:sldId id="2141412009" r:id="rId24"/>
    <p:sldId id="2141412022" r:id="rId25"/>
    <p:sldId id="2141412007" r:id="rId26"/>
    <p:sldId id="2141412008" r:id="rId27"/>
    <p:sldId id="2141412006" r:id="rId28"/>
    <p:sldId id="2141412004" r:id="rId29"/>
    <p:sldId id="2141412023" r:id="rId30"/>
    <p:sldId id="5313" r:id="rId31"/>
    <p:sldId id="2141412027"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40" userDrawn="1">
          <p15:clr>
            <a:srgbClr val="A4A3A4"/>
          </p15:clr>
        </p15:guide>
        <p15:guide id="2" pos="326" userDrawn="1">
          <p15:clr>
            <a:srgbClr val="A4A3A4"/>
          </p15:clr>
        </p15:guide>
        <p15:guide id="3" pos="454" userDrawn="1">
          <p15:clr>
            <a:srgbClr val="A4A3A4"/>
          </p15:clr>
        </p15:guide>
        <p15:guide id="4" pos="7405" userDrawn="1">
          <p15:clr>
            <a:srgbClr val="A4A3A4"/>
          </p15:clr>
        </p15:guide>
        <p15:guide id="5" pos="7226" userDrawn="1">
          <p15:clr>
            <a:srgbClr val="A4A3A4"/>
          </p15:clr>
        </p15:guide>
        <p15:guide id="6" pos="3840" userDrawn="1">
          <p15:clr>
            <a:srgbClr val="A4A3A4"/>
          </p15:clr>
        </p15:guide>
        <p15:guide id="7" orient="horz" pos="147" userDrawn="1">
          <p15:clr>
            <a:srgbClr val="A4A3A4"/>
          </p15:clr>
        </p15:guide>
        <p15:guide id="8" orient="horz" pos="4122" userDrawn="1">
          <p15:clr>
            <a:srgbClr val="A4A3A4"/>
          </p15:clr>
        </p15:guide>
        <p15:guide id="9" orient="horz" pos="3891" userDrawn="1">
          <p15:clr>
            <a:srgbClr val="A4A3A4"/>
          </p15:clr>
        </p15:guide>
        <p15:guide id="10" orient="horz" pos="4032" userDrawn="1">
          <p15:clr>
            <a:srgbClr val="A4A3A4"/>
          </p15:clr>
        </p15:guide>
        <p15:guide id="11" orient="horz" pos="1011"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CLINICALOPTIONS\jeimers" initials="C" lastIdx="2" clrIdx="6"/>
  <p:cmAuthor id="1" name="Courtney Smith" initials="CS" lastIdx="43" clrIdx="0"/>
  <p:cmAuthor id="8" name="Dussadee Royal" initials="DR" lastIdx="12" clrIdx="7"/>
  <p:cmAuthor id="2" name="Megan Capel" initials="MC" lastIdx="3" clrIdx="1"/>
  <p:cmAuthor id="9" name="aboecler@clinicaloptions.com" initials="a" lastIdx="9" clrIdx="8"/>
  <p:cmAuthor id="3" name="Kiran D. Mir-Hudgeons" initials="KDM" lastIdx="42" clrIdx="2"/>
  <p:cmAuthor id="10" name="Joy Curzio" initials="JC" lastIdx="7" clrIdx="9"/>
  <p:cmAuthor id="4" name="csmith@clinicaloptions.com" initials="c" lastIdx="131" clrIdx="3"/>
  <p:cmAuthor id="5" name="Zachary Schwartz" initials="ZS" lastIdx="88" clrIdx="4"/>
  <p:cmAuthor id="6" name="Ahmed Elsharkawy" initials="AE" lastIdx="25" clrIdx="5"/>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14D51"/>
    <a:srgbClr val="FFFEFB"/>
    <a:srgbClr val="FE4244"/>
    <a:srgbClr val="686868"/>
    <a:srgbClr val="828282"/>
    <a:srgbClr val="9D9D9D"/>
    <a:srgbClr val="777575"/>
    <a:srgbClr val="FFFFFF"/>
    <a:srgbClr val="D5C6E0"/>
    <a:srgbClr val="FEC6B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D9A50D-A4E1-4E99-8F4C-0D85CD12D2D6}" v="64" dt="2021-11-23T20:10:53.28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336" autoAdjust="0"/>
    <p:restoredTop sz="93051" autoAdjust="0"/>
  </p:normalViewPr>
  <p:slideViewPr>
    <p:cSldViewPr>
      <p:cViewPr varScale="1">
        <p:scale>
          <a:sx n="159" d="100"/>
          <a:sy n="159" d="100"/>
        </p:scale>
        <p:origin x="192" y="1208"/>
      </p:cViewPr>
      <p:guideLst>
        <p:guide orient="horz" pos="240"/>
        <p:guide pos="326"/>
        <p:guide pos="454"/>
        <p:guide pos="7405"/>
        <p:guide pos="7226"/>
        <p:guide pos="3840"/>
        <p:guide orient="horz" pos="147"/>
        <p:guide orient="horz" pos="4122"/>
        <p:guide orient="horz" pos="3891"/>
        <p:guide orient="horz" pos="4032"/>
        <p:guide orient="horz" pos="1011"/>
      </p:guideLst>
    </p:cSldViewPr>
  </p:slideViewPr>
  <p:notesTextViewPr>
    <p:cViewPr>
      <p:scale>
        <a:sx n="100" d="100"/>
        <a:sy n="100" d="100"/>
      </p:scale>
      <p:origin x="0" y="0"/>
    </p:cViewPr>
  </p:notesTextViewPr>
  <p:sorterViewPr>
    <p:cViewPr>
      <p:scale>
        <a:sx n="200" d="100"/>
        <a:sy n="2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microsoft.com/office/2015/10/relationships/revisionInfo" Target="revisionInfo.xml"/><Relationship Id="rId21" Type="http://schemas.openxmlformats.org/officeDocument/2006/relationships/slide" Target="slides/slide11.xml"/><Relationship Id="rId34" Type="http://schemas.openxmlformats.org/officeDocument/2006/relationships/commentAuthors" Target="commentAuthors.xml"/><Relationship Id="rId7" Type="http://schemas.openxmlformats.org/officeDocument/2006/relationships/slideMaster" Target="slideMasters/slideMaster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slide" Target="slides/slide19.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viewProps" Target="viewProps.xml"/><Relationship Id="rId10" Type="http://schemas.openxmlformats.org/officeDocument/2006/relationships/slideMaster" Target="slideMasters/slideMaster6.xml"/><Relationship Id="rId19" Type="http://schemas.openxmlformats.org/officeDocument/2006/relationships/slide" Target="slides/slide9.xml"/><Relationship Id="rId31" Type="http://schemas.openxmlformats.org/officeDocument/2006/relationships/slide" Target="slides/slide21.xml"/><Relationship Id="rId4" Type="http://schemas.openxmlformats.org/officeDocument/2006/relationships/customXml" Target="../customXml/item4.xml"/><Relationship Id="rId9" Type="http://schemas.openxmlformats.org/officeDocument/2006/relationships/slideMaster" Target="slideMasters/slideMaster5.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presProps" Target="presProps.xml"/><Relationship Id="rId8" Type="http://schemas.openxmlformats.org/officeDocument/2006/relationships/slideMaster" Target="slideMasters/slideMaster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5E4831B-4F0C-4A59-BA8C-BA6879F46F98}" type="datetimeFigureOut">
              <a:rPr lang="en-US" smtClean="0"/>
              <a:t>11/23/21</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1728501-E77A-46E5-8B2C-CEC76B4D682A}" type="slidenum">
              <a:rPr lang="en-US" smtClean="0"/>
              <a:t>‹#›</a:t>
            </a:fld>
            <a:endParaRPr lang="en-US" dirty="0"/>
          </a:p>
        </p:txBody>
      </p:sp>
    </p:spTree>
    <p:extLst>
      <p:ext uri="{BB962C8B-B14F-4D97-AF65-F5344CB8AC3E}">
        <p14:creationId xmlns:p14="http://schemas.microsoft.com/office/powerpoint/2010/main" val="14525745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 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a:p>
        </p:txBody>
      </p:sp>
    </p:spTree>
    <p:extLst>
      <p:ext uri="{BB962C8B-B14F-4D97-AF65-F5344CB8AC3E}">
        <p14:creationId xmlns:p14="http://schemas.microsoft.com/office/powerpoint/2010/main" val="36037973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i="1" dirty="0">
                <a:latin typeface="Arial" panose="020B0604020202020204" pitchFamily="34" charset="0"/>
              </a:rPr>
              <a:t>HCV, hepatitis C virus.</a:t>
            </a:r>
          </a:p>
          <a:p>
            <a:endParaRPr lang="en-US" dirty="0"/>
          </a:p>
        </p:txBody>
      </p:sp>
      <p:sp>
        <p:nvSpPr>
          <p:cNvPr id="4" name="Slide Number Placeholder 3"/>
          <p:cNvSpPr>
            <a:spLocks noGrp="1"/>
          </p:cNvSpPr>
          <p:nvPr>
            <p:ph type="sldNum" sz="quarter" idx="5"/>
          </p:nvPr>
        </p:nvSpPr>
        <p:spPr/>
        <p:txBody>
          <a:bodyPr/>
          <a:lstStyle/>
          <a:p>
            <a:fld id="{C1728501-E77A-46E5-8B2C-CEC76B4D682A}" type="slidenum">
              <a:rPr lang="en-US" smtClean="0"/>
              <a:t>4</a:t>
            </a:fld>
            <a:endParaRPr lang="en-US" dirty="0"/>
          </a:p>
        </p:txBody>
      </p:sp>
    </p:spTree>
    <p:extLst>
      <p:ext uri="{BB962C8B-B14F-4D97-AF65-F5344CB8AC3E}">
        <p14:creationId xmlns:p14="http://schemas.microsoft.com/office/powerpoint/2010/main" val="4044521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NHS, National Health Service., CVH – Chronic Viral Hepatitis</a:t>
            </a:r>
          </a:p>
          <a:p>
            <a:endParaRPr lang="en-US" i="1" dirty="0"/>
          </a:p>
        </p:txBody>
      </p:sp>
      <p:sp>
        <p:nvSpPr>
          <p:cNvPr id="4" name="Slide Number Placeholder 3"/>
          <p:cNvSpPr>
            <a:spLocks noGrp="1"/>
          </p:cNvSpPr>
          <p:nvPr>
            <p:ph type="sldNum" sz="quarter" idx="5"/>
          </p:nvPr>
        </p:nvSpPr>
        <p:spPr/>
        <p:txBody>
          <a:bodyPr/>
          <a:lstStyle/>
          <a:p>
            <a:fld id="{C1728501-E77A-46E5-8B2C-CEC76B4D682A}" type="slidenum">
              <a:rPr lang="en-US" smtClean="0"/>
              <a:t>5</a:t>
            </a:fld>
            <a:endParaRPr lang="en-US" dirty="0"/>
          </a:p>
        </p:txBody>
      </p:sp>
    </p:spTree>
    <p:extLst>
      <p:ext uri="{BB962C8B-B14F-4D97-AF65-F5344CB8AC3E}">
        <p14:creationId xmlns:p14="http://schemas.microsoft.com/office/powerpoint/2010/main" val="20978191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1728501-E77A-46E5-8B2C-CEC76B4D682A}" type="slidenum">
              <a:rPr lang="en-US" smtClean="0"/>
              <a:t>6</a:t>
            </a:fld>
            <a:endParaRPr lang="en-US" dirty="0"/>
          </a:p>
        </p:txBody>
      </p:sp>
    </p:spTree>
    <p:extLst>
      <p:ext uri="{BB962C8B-B14F-4D97-AF65-F5344CB8AC3E}">
        <p14:creationId xmlns:p14="http://schemas.microsoft.com/office/powerpoint/2010/main" val="41460875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1728501-E77A-46E5-8B2C-CEC76B4D682A}" type="slidenum">
              <a:rPr lang="en-US" smtClean="0"/>
              <a:t>7</a:t>
            </a:fld>
            <a:endParaRPr lang="en-US" dirty="0"/>
          </a:p>
        </p:txBody>
      </p:sp>
    </p:spTree>
    <p:extLst>
      <p:ext uri="{BB962C8B-B14F-4D97-AF65-F5344CB8AC3E}">
        <p14:creationId xmlns:p14="http://schemas.microsoft.com/office/powerpoint/2010/main" val="9507082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BAME, Black, Asian, or Minority Ethnic.</a:t>
            </a:r>
          </a:p>
        </p:txBody>
      </p:sp>
      <p:sp>
        <p:nvSpPr>
          <p:cNvPr id="4" name="Slide Number Placeholder 3"/>
          <p:cNvSpPr>
            <a:spLocks noGrp="1"/>
          </p:cNvSpPr>
          <p:nvPr>
            <p:ph type="sldNum" sz="quarter" idx="5"/>
          </p:nvPr>
        </p:nvSpPr>
        <p:spPr/>
        <p:txBody>
          <a:bodyPr/>
          <a:lstStyle/>
          <a:p>
            <a:fld id="{C1728501-E77A-46E5-8B2C-CEC76B4D682A}" type="slidenum">
              <a:rPr lang="en-US" smtClean="0"/>
              <a:t>8</a:t>
            </a:fld>
            <a:endParaRPr lang="en-US" dirty="0"/>
          </a:p>
        </p:txBody>
      </p:sp>
    </p:spTree>
    <p:extLst>
      <p:ext uri="{BB962C8B-B14F-4D97-AF65-F5344CB8AC3E}">
        <p14:creationId xmlns:p14="http://schemas.microsoft.com/office/powerpoint/2010/main" val="26677823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800" i="1" dirty="0">
                <a:latin typeface="Arial" panose="020B0604020202020204" pitchFamily="34" charset="0"/>
              </a:rPr>
              <a:t>HCV, hepatitis C virus.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Segoe UI" panose="020B0502040204020203" pitchFamily="34"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C1728501-E77A-46E5-8B2C-CEC76B4D682A}" type="slidenum">
              <a:rPr kumimoji="0" 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316436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i="1" dirty="0">
                <a:latin typeface="Arial" panose="020B0604020202020204" pitchFamily="34" charset="0"/>
              </a:rPr>
              <a:t>HCV, hepatitis C virus; IV, intravenous; OR, odds ratio. </a:t>
            </a:r>
          </a:p>
          <a:p>
            <a:endParaRPr lang="en-US" dirty="0"/>
          </a:p>
        </p:txBody>
      </p:sp>
      <p:sp>
        <p:nvSpPr>
          <p:cNvPr id="4" name="Slide Number Placeholder 3"/>
          <p:cNvSpPr>
            <a:spLocks noGrp="1"/>
          </p:cNvSpPr>
          <p:nvPr>
            <p:ph type="sldNum" sz="quarter" idx="5"/>
          </p:nvPr>
        </p:nvSpPr>
        <p:spPr/>
        <p:txBody>
          <a:bodyPr/>
          <a:lstStyle/>
          <a:p>
            <a:fld id="{C1728501-E77A-46E5-8B2C-CEC76B4D682A}" type="slidenum">
              <a:rPr lang="en-US" smtClean="0"/>
              <a:t>12</a:t>
            </a:fld>
            <a:endParaRPr lang="en-US" dirty="0"/>
          </a:p>
        </p:txBody>
      </p:sp>
    </p:spTree>
    <p:extLst>
      <p:ext uri="{BB962C8B-B14F-4D97-AF65-F5344CB8AC3E}">
        <p14:creationId xmlns:p14="http://schemas.microsoft.com/office/powerpoint/2010/main" val="29844831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HBV, hepatitis B virus; HCP, healthcare professionals; I, interpreters; HCV, hepatitis C virus; TM, translated materials.</a:t>
            </a:r>
          </a:p>
          <a:p>
            <a:endParaRPr lang="en-US" i="1" dirty="0"/>
          </a:p>
          <a:p>
            <a:endParaRPr lang="en-US" i="1" dirty="0"/>
          </a:p>
        </p:txBody>
      </p:sp>
      <p:sp>
        <p:nvSpPr>
          <p:cNvPr id="4" name="Slide Number Placeholder 3"/>
          <p:cNvSpPr>
            <a:spLocks noGrp="1"/>
          </p:cNvSpPr>
          <p:nvPr>
            <p:ph type="sldNum" sz="quarter" idx="5"/>
          </p:nvPr>
        </p:nvSpPr>
        <p:spPr/>
        <p:txBody>
          <a:bodyPr/>
          <a:lstStyle/>
          <a:p>
            <a:fld id="{C1728501-E77A-46E5-8B2C-CEC76B4D682A}" type="slidenum">
              <a:rPr lang="en-US" smtClean="0"/>
              <a:t>13</a:t>
            </a:fld>
            <a:endParaRPr lang="en-US" dirty="0"/>
          </a:p>
        </p:txBody>
      </p:sp>
    </p:spTree>
    <p:extLst>
      <p:ext uri="{BB962C8B-B14F-4D97-AF65-F5344CB8AC3E}">
        <p14:creationId xmlns:p14="http://schemas.microsoft.com/office/powerpoint/2010/main" val="36645851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1728501-E77A-46E5-8B2C-CEC76B4D682A}" type="slidenum">
              <a:rPr lang="en-US" smtClean="0"/>
              <a:t>14</a:t>
            </a:fld>
            <a:endParaRPr lang="en-US" dirty="0"/>
          </a:p>
        </p:txBody>
      </p:sp>
    </p:spTree>
    <p:extLst>
      <p:ext uri="{BB962C8B-B14F-4D97-AF65-F5344CB8AC3E}">
        <p14:creationId xmlns:p14="http://schemas.microsoft.com/office/powerpoint/2010/main" val="35512435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i="1" dirty="0">
                <a:latin typeface="Arial" panose="020B0604020202020204" pitchFamily="34" charset="0"/>
              </a:rPr>
              <a:t>HCC, hepatocellular carcinoma; HCV, hepatitis C virus; SVR, sustained virologic response.</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728501-E77A-46E5-8B2C-CEC76B4D682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644702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MRF, metabolic risk factors;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16</a:t>
            </a:fld>
            <a:endParaRPr lang="en-US" altLang="en-US"/>
          </a:p>
        </p:txBody>
      </p:sp>
    </p:spTree>
    <p:extLst>
      <p:ext uri="{BB962C8B-B14F-4D97-AF65-F5344CB8AC3E}">
        <p14:creationId xmlns:p14="http://schemas.microsoft.com/office/powerpoint/2010/main" val="15194543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PCP, primary care provider.</a:t>
            </a:r>
          </a:p>
        </p:txBody>
      </p:sp>
      <p:sp>
        <p:nvSpPr>
          <p:cNvPr id="4" name="Slide Number Placeholder 3"/>
          <p:cNvSpPr>
            <a:spLocks noGrp="1"/>
          </p:cNvSpPr>
          <p:nvPr>
            <p:ph type="sldNum" sz="quarter" idx="10"/>
          </p:nvPr>
        </p:nvSpPr>
        <p:spPr/>
        <p:txBody>
          <a:bodyPr/>
          <a:lstStyle/>
          <a:p>
            <a:pPr>
              <a:defRPr/>
            </a:pPr>
            <a:fld id="{37615A1B-3017-4049-99EB-25B870C2709F}" type="slidenum">
              <a:rPr lang="en-US" altLang="en-US" smtClean="0"/>
              <a:pPr>
                <a:defRPr/>
              </a:pPr>
              <a:t>19</a:t>
            </a:fld>
            <a:endParaRPr lang="en-US" altLang="en-US" dirty="0"/>
          </a:p>
        </p:txBody>
      </p:sp>
    </p:spTree>
    <p:extLst>
      <p:ext uri="{BB962C8B-B14F-4D97-AF65-F5344CB8AC3E}">
        <p14:creationId xmlns:p14="http://schemas.microsoft.com/office/powerpoint/2010/main" val="37720455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i="1" dirty="0">
                <a:latin typeface="Arial" panose="020B0604020202020204" pitchFamily="34" charset="0"/>
              </a:rPr>
              <a:t>HCV, hepatitis C virus; OR, odds ratio.</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728501-E77A-46E5-8B2C-CEC76B4D682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712375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ED, emergency department; HBsAg, hepatitis B surface antigen; HBV, hepatitis B virus; HCV, hepatitis C virus; QALY, quality-adjusted life-year.</a:t>
            </a:r>
          </a:p>
          <a:p>
            <a:endParaRPr lang="en-US" i="1" dirty="0"/>
          </a:p>
          <a:p>
            <a:endParaRPr lang="en-US" b="1" i="0" dirty="0"/>
          </a:p>
        </p:txBody>
      </p:sp>
      <p:sp>
        <p:nvSpPr>
          <p:cNvPr id="4" name="Slide Number Placeholder 3"/>
          <p:cNvSpPr>
            <a:spLocks noGrp="1"/>
          </p:cNvSpPr>
          <p:nvPr>
            <p:ph type="sldNum" sz="quarter" idx="5"/>
          </p:nvPr>
        </p:nvSpPr>
        <p:spPr/>
        <p:txBody>
          <a:bodyPr/>
          <a:lstStyle/>
          <a:p>
            <a:fld id="{C1728501-E77A-46E5-8B2C-CEC76B4D682A}" type="slidenum">
              <a:rPr lang="en-US" smtClean="0"/>
              <a:t>21</a:t>
            </a:fld>
            <a:endParaRPr lang="en-US" dirty="0"/>
          </a:p>
        </p:txBody>
      </p:sp>
    </p:spTree>
    <p:extLst>
      <p:ext uri="{BB962C8B-B14F-4D97-AF65-F5344CB8AC3E}">
        <p14:creationId xmlns:p14="http://schemas.microsoft.com/office/powerpoint/2010/main" val="20233704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3.xml"/><Relationship Id="rId4" Type="http://schemas.openxmlformats.org/officeDocument/2006/relationships/image" Target="../media/image3.jp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4.xml"/><Relationship Id="rId4" Type="http://schemas.openxmlformats.org/officeDocument/2006/relationships/image" Target="../media/image3.jp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eg"/><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11.jpg"/><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BA33C57-2955-4059-BBCD-82A8AEE188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111575" y="3665838"/>
            <a:ext cx="6076951" cy="3200400"/>
          </a:xfrm>
          <a:prstGeom prst="rect">
            <a:avLst/>
          </a:prstGeom>
        </p:spPr>
      </p:pic>
      <p:sp>
        <p:nvSpPr>
          <p:cNvPr id="10" name="Rectangle 54"/>
          <p:cNvSpPr>
            <a:spLocks noGrp="1" noChangeArrowheads="1"/>
          </p:cNvSpPr>
          <p:nvPr>
            <p:ph type="subTitle" idx="1"/>
          </p:nvPr>
        </p:nvSpPr>
        <p:spPr>
          <a:xfrm>
            <a:off x="609600" y="4041652"/>
            <a:ext cx="5181600" cy="1120775"/>
          </a:xfrm>
        </p:spPr>
        <p:txBody>
          <a:bodyPr/>
          <a:lstStyle>
            <a:lvl1pPr marL="0" indent="0">
              <a:lnSpc>
                <a:spcPct val="100000"/>
              </a:lnSpc>
              <a:buFont typeface="Wingdings" pitchFamily="2" charset="2"/>
              <a:buNone/>
              <a:defRPr sz="15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3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7" name="Picture 16" descr="A close up of a sign&#10;&#10;Description automatically generated">
            <a:extLst>
              <a:ext uri="{FF2B5EF4-FFF2-40B4-BE49-F238E27FC236}">
                <a16:creationId xmlns:a16="http://schemas.microsoft.com/office/drawing/2014/main" id="{1C575F40-CA65-426D-826C-E7FA4400780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047817" y="317829"/>
            <a:ext cx="2671683" cy="962333"/>
          </a:xfrm>
          <a:prstGeom prst="rect">
            <a:avLst/>
          </a:prstGeom>
        </p:spPr>
      </p:pic>
      <p:pic>
        <p:nvPicPr>
          <p:cNvPr id="4" name="Picture 3">
            <a:extLst>
              <a:ext uri="{FF2B5EF4-FFF2-40B4-BE49-F238E27FC236}">
                <a16:creationId xmlns:a16="http://schemas.microsoft.com/office/drawing/2014/main" id="{2D2AF4FD-CB96-E645-8176-D12C4C45DDB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6105226" y="3665838"/>
            <a:ext cx="6083300" cy="3200400"/>
          </a:xfrm>
          <a:prstGeom prst="rect">
            <a:avLst/>
          </a:prstGeom>
        </p:spPr>
      </p:pic>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34884751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9"/>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7"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2792547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3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9" name="Picture 18">
            <a:extLst>
              <a:ext uri="{FF2B5EF4-FFF2-40B4-BE49-F238E27FC236}">
                <a16:creationId xmlns:a16="http://schemas.microsoft.com/office/drawing/2014/main" id="{AE3A72E3-C1BB-41C0-975D-BD50CDE81647}"/>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r="6606"/>
          <a:stretch>
            <a:fillRect/>
          </a:stretch>
        </p:blipFill>
        <p:spPr bwMode="auto">
          <a:xfrm>
            <a:off x="8412163" y="5357813"/>
            <a:ext cx="3776663" cy="123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454285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60" y="238129"/>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9" cy="4678738"/>
          </a:xfrm>
          <a:prstGeom prst="rect">
            <a:avLst/>
          </a:prstGeom>
        </p:spPr>
        <p:txBody>
          <a:bodyPr/>
          <a:lstStyle>
            <a:lvl1pPr>
              <a:defRPr sz="2100"/>
            </a:lvl1pPr>
            <a:lvl2pPr>
              <a:defRPr sz="1950"/>
            </a:lvl2pPr>
            <a:lvl3pPr>
              <a:defRPr sz="1800"/>
            </a:lvl3pPr>
            <a:lvl4pPr>
              <a:defRPr sz="1650"/>
            </a:lvl4pPr>
            <a:lvl5pPr>
              <a:defRPr sz="1500"/>
            </a:lvl5pPr>
            <a:lvl6pPr>
              <a:defRPr sz="1350"/>
            </a:lvl6pPr>
            <a:lvl7pPr>
              <a:defRPr sz="1350"/>
            </a:lvl7pPr>
            <a:lvl8pPr>
              <a:defRPr sz="1350"/>
            </a:lvl8pPr>
            <a:lvl9pPr>
              <a:defRPr sz="135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3" y="1510730"/>
            <a:ext cx="5229571" cy="4679462"/>
          </a:xfrm>
          <a:prstGeom prst="rect">
            <a:avLst/>
          </a:prstGeom>
        </p:spPr>
        <p:txBody>
          <a:bodyPr/>
          <a:lstStyle>
            <a:lvl1pPr>
              <a:defRPr sz="2100"/>
            </a:lvl1pPr>
            <a:lvl2pPr>
              <a:defRPr sz="1950"/>
            </a:lvl2pPr>
            <a:lvl3pPr>
              <a:defRPr sz="1800"/>
            </a:lvl3pPr>
            <a:lvl4pPr>
              <a:defRPr sz="1650"/>
            </a:lvl4pPr>
            <a:lvl5pPr>
              <a:defRPr sz="1500"/>
            </a:lvl5pPr>
            <a:lvl6pPr>
              <a:defRPr sz="1350"/>
            </a:lvl6pPr>
            <a:lvl7pPr>
              <a:defRPr sz="1350"/>
            </a:lvl7pPr>
            <a:lvl8pPr>
              <a:defRPr sz="1350"/>
            </a:lvl8pPr>
            <a:lvl9pPr>
              <a:defRPr sz="135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2982865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3" y="1510730"/>
            <a:ext cx="5229571" cy="4665746"/>
          </a:xfrm>
          <a:prstGeom prst="rect">
            <a:avLst/>
          </a:prstGeom>
        </p:spPr>
        <p:txBody>
          <a:bodyPr/>
          <a:lstStyle>
            <a:lvl1pPr>
              <a:defRPr sz="2100"/>
            </a:lvl1pPr>
            <a:lvl2pPr>
              <a:defRPr sz="1800"/>
            </a:lvl2pPr>
            <a:lvl3pPr>
              <a:defRPr sz="1650"/>
            </a:lvl3pPr>
            <a:lvl4pPr>
              <a:defRPr sz="1500"/>
            </a:lvl4pPr>
            <a:lvl5pPr>
              <a:defRPr sz="1350"/>
            </a:lvl5pPr>
            <a:lvl6pPr>
              <a:defRPr sz="1350"/>
            </a:lvl6pPr>
            <a:lvl7pPr>
              <a:defRPr sz="1350"/>
            </a:lvl7pPr>
            <a:lvl8pPr>
              <a:defRPr sz="1350"/>
            </a:lvl8pPr>
            <a:lvl9pPr>
              <a:defRPr sz="1350"/>
            </a:lvl9pPr>
          </a:lstStyle>
          <a:p>
            <a:pPr lvl="0"/>
            <a:r>
              <a:rPr lang="en-US"/>
              <a:t>Edit Master text styles</a:t>
            </a:r>
          </a:p>
        </p:txBody>
      </p:sp>
      <p:sp>
        <p:nvSpPr>
          <p:cNvPr id="10" name="Title 1"/>
          <p:cNvSpPr>
            <a:spLocks noGrp="1"/>
          </p:cNvSpPr>
          <p:nvPr>
            <p:ph type="title"/>
          </p:nvPr>
        </p:nvSpPr>
        <p:spPr>
          <a:xfrm>
            <a:off x="609759" y="238129"/>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9" cy="4678738"/>
          </a:xfrm>
          <a:prstGeom prst="rect">
            <a:avLst/>
          </a:prstGeom>
        </p:spPr>
        <p:txBody>
          <a:bodyPr/>
          <a:lstStyle>
            <a:lvl1pPr>
              <a:defRPr sz="2100"/>
            </a:lvl1pPr>
            <a:lvl2pPr>
              <a:defRPr sz="1950"/>
            </a:lvl2pPr>
            <a:lvl3pPr>
              <a:defRPr sz="1800"/>
            </a:lvl3pPr>
            <a:lvl4pPr>
              <a:defRPr sz="1650"/>
            </a:lvl4pPr>
            <a:lvl5pPr>
              <a:defRPr sz="1500"/>
            </a:lvl5pPr>
            <a:lvl6pPr>
              <a:defRPr sz="1350"/>
            </a:lvl6pPr>
            <a:lvl7pPr>
              <a:defRPr sz="1350"/>
            </a:lvl7pPr>
            <a:lvl8pPr>
              <a:defRPr sz="1350"/>
            </a:lvl8pPr>
            <a:lvl9pPr>
              <a:defRPr sz="135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427607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61" y="238129"/>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970329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303281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17">
            <a:extLst>
              <a:ext uri="{FF2B5EF4-FFF2-40B4-BE49-F238E27FC236}">
                <a16:creationId xmlns:a16="http://schemas.microsoft.com/office/drawing/2014/main" id="{8747257F-EDEA-4B19-A521-737D316575FC}"/>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r="6638"/>
          <a:stretch>
            <a:fillRect/>
          </a:stretch>
        </p:blipFill>
        <p:spPr bwMode="auto">
          <a:xfrm>
            <a:off x="8531225" y="3414242"/>
            <a:ext cx="3657600" cy="119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514484" y="239717"/>
            <a:ext cx="11244016" cy="1674813"/>
          </a:xfrm>
          <a:prstGeom prst="rect">
            <a:avLst/>
          </a:prstGeom>
        </p:spPr>
        <p:txBody>
          <a:bodyPr/>
          <a:lstStyle>
            <a:lvl1pPr algn="ctr">
              <a:defRPr sz="2925">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9"/>
            <a:ext cx="10872444" cy="2605717"/>
          </a:xfrm>
          <a:prstGeom prst="rect">
            <a:avLst/>
          </a:prstGeom>
        </p:spPr>
        <p:txBody>
          <a:bodyPr/>
          <a:lstStyle>
            <a:lvl1pPr marL="0" indent="0">
              <a:buFontTx/>
              <a:buNone/>
              <a:defRPr sz="15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0"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6"/>
            <a:ext cx="11283951" cy="1155939"/>
          </a:xfrm>
          <a:prstGeom prst="rect">
            <a:avLst/>
          </a:prstGeom>
        </p:spPr>
        <p:txBody>
          <a:bodyPr/>
          <a:lstStyle>
            <a:lvl1pPr>
              <a:buFontTx/>
              <a:buNone/>
              <a:defRPr sz="1800" b="1">
                <a:solidFill>
                  <a:srgbClr val="E1471D"/>
                </a:solidFill>
              </a:defRPr>
            </a:lvl1pPr>
            <a:lvl2pPr>
              <a:buFontTx/>
              <a:buNone/>
              <a:defRPr sz="1800"/>
            </a:lvl2pPr>
            <a:lvl3pPr>
              <a:buFontTx/>
              <a:buNone/>
              <a:defRPr sz="1800"/>
            </a:lvl3pPr>
            <a:lvl4pPr>
              <a:buFontTx/>
              <a:buNone/>
              <a:defRPr sz="1800"/>
            </a:lvl4pPr>
            <a:lvl5pPr>
              <a:buFontTx/>
              <a:buNone/>
              <a:defRPr sz="1800"/>
            </a:lvl5pPr>
          </a:lstStyle>
          <a:p>
            <a:pPr lvl="0"/>
            <a:r>
              <a:rPr lang="en-US" dirty="0"/>
              <a:t>Edit Master text styles</a:t>
            </a:r>
          </a:p>
        </p:txBody>
      </p:sp>
      <p:pic>
        <p:nvPicPr>
          <p:cNvPr id="12" name="Picture 8">
            <a:extLst>
              <a:ext uri="{FF2B5EF4-FFF2-40B4-BE49-F238E27FC236}">
                <a16:creationId xmlns:a16="http://schemas.microsoft.com/office/drawing/2014/main" id="{AF4F9F73-BEC1-4E4B-A964-017445771F69}"/>
              </a:ext>
            </a:extLst>
          </p:cNvPr>
          <p:cNvPicPr>
            <a:picLocks noChangeAspect="1" noChangeArrowheads="1"/>
          </p:cNvPicPr>
          <p:nvPr userDrawn="1"/>
        </p:nvPicPr>
        <p:blipFill rotWithShape="1">
          <a:blip r:embed="rId3">
            <a:extLst>
              <a:ext uri="{28A0092B-C50C-407E-A947-70E740481C1C}">
                <a14:useLocalDpi xmlns:a14="http://schemas.microsoft.com/office/drawing/2010/main" val="0"/>
              </a:ext>
            </a:extLst>
          </a:blip>
          <a:srcRect b="55531"/>
          <a:stretch/>
        </p:blipFill>
        <p:spPr bwMode="auto">
          <a:xfrm>
            <a:off x="8148639" y="6231267"/>
            <a:ext cx="3686175" cy="266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26701026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BA33C57-2955-4059-BBCD-82A8AEE188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111575" y="3665838"/>
            <a:ext cx="6076950" cy="3200400"/>
          </a:xfrm>
          <a:prstGeom prst="rect">
            <a:avLst/>
          </a:prstGeom>
        </p:spPr>
      </p:pic>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7" name="Picture 16" descr="A close up of a sign&#10;&#10;Description automatically generated">
            <a:extLst>
              <a:ext uri="{FF2B5EF4-FFF2-40B4-BE49-F238E27FC236}">
                <a16:creationId xmlns:a16="http://schemas.microsoft.com/office/drawing/2014/main" id="{1C575F40-CA65-426D-826C-E7FA4400780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047818" y="317827"/>
            <a:ext cx="2671682" cy="962333"/>
          </a:xfrm>
          <a:prstGeom prst="rect">
            <a:avLst/>
          </a:prstGeom>
        </p:spPr>
      </p:pic>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6036335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0110277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9" name="Picture 18">
            <a:extLst>
              <a:ext uri="{FF2B5EF4-FFF2-40B4-BE49-F238E27FC236}">
                <a16:creationId xmlns:a16="http://schemas.microsoft.com/office/drawing/2014/main" id="{AE3A72E3-C1BB-41C0-975D-BD50CDE81647}"/>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r="6606"/>
          <a:stretch>
            <a:fillRect/>
          </a:stretch>
        </p:blipFill>
        <p:spPr bwMode="auto">
          <a:xfrm>
            <a:off x="8412163" y="5357813"/>
            <a:ext cx="3776662" cy="123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464435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13378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484598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11317968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9080911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17">
            <a:extLst>
              <a:ext uri="{FF2B5EF4-FFF2-40B4-BE49-F238E27FC236}">
                <a16:creationId xmlns:a16="http://schemas.microsoft.com/office/drawing/2014/main" id="{8747257F-EDEA-4B19-A521-737D316575FC}"/>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r="6638"/>
          <a:stretch>
            <a:fillRect/>
          </a:stretch>
        </p:blipFill>
        <p:spPr bwMode="auto">
          <a:xfrm>
            <a:off x="8531225" y="3414242"/>
            <a:ext cx="3657600" cy="119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pic>
        <p:nvPicPr>
          <p:cNvPr id="12" name="Picture 8">
            <a:extLst>
              <a:ext uri="{FF2B5EF4-FFF2-40B4-BE49-F238E27FC236}">
                <a16:creationId xmlns:a16="http://schemas.microsoft.com/office/drawing/2014/main" id="{AF4F9F73-BEC1-4E4B-A964-017445771F69}"/>
              </a:ext>
            </a:extLst>
          </p:cNvPr>
          <p:cNvPicPr>
            <a:picLocks noChangeAspect="1" noChangeArrowheads="1"/>
          </p:cNvPicPr>
          <p:nvPr userDrawn="1"/>
        </p:nvPicPr>
        <p:blipFill rotWithShape="1">
          <a:blip r:embed="rId3">
            <a:extLst>
              <a:ext uri="{28A0092B-C50C-407E-A947-70E740481C1C}">
                <a14:useLocalDpi xmlns:a14="http://schemas.microsoft.com/office/drawing/2010/main" val="0"/>
              </a:ext>
            </a:extLst>
          </a:blip>
          <a:srcRect b="55531"/>
          <a:stretch/>
        </p:blipFill>
        <p:spPr bwMode="auto">
          <a:xfrm>
            <a:off x="8148638" y="6231265"/>
            <a:ext cx="3686175" cy="266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40815439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BA33C57-2955-4059-BBCD-82A8AEE188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111575" y="3665838"/>
            <a:ext cx="6076950" cy="3200400"/>
          </a:xfrm>
          <a:prstGeom prst="rect">
            <a:avLst/>
          </a:prstGeom>
        </p:spPr>
      </p:pic>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7" name="Picture 16" descr="A close up of a sign&#10;&#10;Description automatically generated">
            <a:extLst>
              <a:ext uri="{FF2B5EF4-FFF2-40B4-BE49-F238E27FC236}">
                <a16:creationId xmlns:a16="http://schemas.microsoft.com/office/drawing/2014/main" id="{1C575F40-CA65-426D-826C-E7FA4400780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047818" y="317827"/>
            <a:ext cx="2671682" cy="962333"/>
          </a:xfrm>
          <a:prstGeom prst="rect">
            <a:avLst/>
          </a:prstGeom>
        </p:spPr>
      </p:pic>
      <p:pic>
        <p:nvPicPr>
          <p:cNvPr id="4" name="Picture 3">
            <a:extLst>
              <a:ext uri="{FF2B5EF4-FFF2-40B4-BE49-F238E27FC236}">
                <a16:creationId xmlns:a16="http://schemas.microsoft.com/office/drawing/2014/main" id="{2D2AF4FD-CB96-E645-8176-D12C4C45DDB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6105225" y="3665838"/>
            <a:ext cx="6083300" cy="3200400"/>
          </a:xfrm>
          <a:prstGeom prst="rect">
            <a:avLst/>
          </a:prstGeom>
        </p:spPr>
      </p:pic>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30386155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6597755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9" name="Picture 18">
            <a:extLst>
              <a:ext uri="{FF2B5EF4-FFF2-40B4-BE49-F238E27FC236}">
                <a16:creationId xmlns:a16="http://schemas.microsoft.com/office/drawing/2014/main" id="{AE3A72E3-C1BB-41C0-975D-BD50CDE81647}"/>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r="6606"/>
          <a:stretch>
            <a:fillRect/>
          </a:stretch>
        </p:blipFill>
        <p:spPr bwMode="auto">
          <a:xfrm>
            <a:off x="8412163" y="5357813"/>
            <a:ext cx="3776662" cy="123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490132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0983768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1183031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41196280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506135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17">
            <a:extLst>
              <a:ext uri="{FF2B5EF4-FFF2-40B4-BE49-F238E27FC236}">
                <a16:creationId xmlns:a16="http://schemas.microsoft.com/office/drawing/2014/main" id="{8747257F-EDEA-4B19-A521-737D316575FC}"/>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r="6638"/>
          <a:stretch>
            <a:fillRect/>
          </a:stretch>
        </p:blipFill>
        <p:spPr bwMode="auto">
          <a:xfrm>
            <a:off x="8531225" y="3414242"/>
            <a:ext cx="3657600" cy="119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pic>
        <p:nvPicPr>
          <p:cNvPr id="12" name="Picture 8">
            <a:extLst>
              <a:ext uri="{FF2B5EF4-FFF2-40B4-BE49-F238E27FC236}">
                <a16:creationId xmlns:a16="http://schemas.microsoft.com/office/drawing/2014/main" id="{AF4F9F73-BEC1-4E4B-A964-017445771F69}"/>
              </a:ext>
            </a:extLst>
          </p:cNvPr>
          <p:cNvPicPr>
            <a:picLocks noChangeAspect="1" noChangeArrowheads="1"/>
          </p:cNvPicPr>
          <p:nvPr userDrawn="1"/>
        </p:nvPicPr>
        <p:blipFill rotWithShape="1">
          <a:blip r:embed="rId3">
            <a:extLst>
              <a:ext uri="{28A0092B-C50C-407E-A947-70E740481C1C}">
                <a14:useLocalDpi xmlns:a14="http://schemas.microsoft.com/office/drawing/2010/main" val="0"/>
              </a:ext>
            </a:extLst>
          </a:blip>
          <a:srcRect b="55531"/>
          <a:stretch/>
        </p:blipFill>
        <p:spPr bwMode="auto">
          <a:xfrm>
            <a:off x="8148638" y="6231265"/>
            <a:ext cx="3686175" cy="266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72111607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BA33C57-2955-4059-BBCD-82A8AEE188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111575" y="3665838"/>
            <a:ext cx="6076950" cy="3200400"/>
          </a:xfrm>
          <a:prstGeom prst="rect">
            <a:avLst/>
          </a:prstGeom>
        </p:spPr>
      </p:pic>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7" name="Picture 16" descr="A close up of a sign&#10;&#10;Description automatically generated">
            <a:extLst>
              <a:ext uri="{FF2B5EF4-FFF2-40B4-BE49-F238E27FC236}">
                <a16:creationId xmlns:a16="http://schemas.microsoft.com/office/drawing/2014/main" id="{1C575F40-CA65-426D-826C-E7FA4400780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047818" y="317827"/>
            <a:ext cx="2671682" cy="962333"/>
          </a:xfrm>
          <a:prstGeom prst="rect">
            <a:avLst/>
          </a:prstGeom>
        </p:spPr>
      </p:pic>
      <p:pic>
        <p:nvPicPr>
          <p:cNvPr id="4" name="Picture 3">
            <a:extLst>
              <a:ext uri="{FF2B5EF4-FFF2-40B4-BE49-F238E27FC236}">
                <a16:creationId xmlns:a16="http://schemas.microsoft.com/office/drawing/2014/main" id="{2D2AF4FD-CB96-E645-8176-D12C4C45DDB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6105225" y="3665838"/>
            <a:ext cx="6083300" cy="3200400"/>
          </a:xfrm>
          <a:prstGeom prst="rect">
            <a:avLst/>
          </a:prstGeom>
        </p:spPr>
      </p:pic>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64194933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6893073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9" name="Picture 18">
            <a:extLst>
              <a:ext uri="{FF2B5EF4-FFF2-40B4-BE49-F238E27FC236}">
                <a16:creationId xmlns:a16="http://schemas.microsoft.com/office/drawing/2014/main" id="{AE3A72E3-C1BB-41C0-975D-BD50CDE81647}"/>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r="6606"/>
          <a:stretch>
            <a:fillRect/>
          </a:stretch>
        </p:blipFill>
        <p:spPr bwMode="auto">
          <a:xfrm>
            <a:off x="8412163" y="5357813"/>
            <a:ext cx="3776662" cy="123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135563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940215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17643894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25942584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13340699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17">
            <a:extLst>
              <a:ext uri="{FF2B5EF4-FFF2-40B4-BE49-F238E27FC236}">
                <a16:creationId xmlns:a16="http://schemas.microsoft.com/office/drawing/2014/main" id="{8747257F-EDEA-4B19-A521-737D316575FC}"/>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r="6638"/>
          <a:stretch>
            <a:fillRect/>
          </a:stretch>
        </p:blipFill>
        <p:spPr bwMode="auto">
          <a:xfrm>
            <a:off x="8531225" y="3414242"/>
            <a:ext cx="3657600" cy="119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pic>
        <p:nvPicPr>
          <p:cNvPr id="12" name="Picture 8">
            <a:extLst>
              <a:ext uri="{FF2B5EF4-FFF2-40B4-BE49-F238E27FC236}">
                <a16:creationId xmlns:a16="http://schemas.microsoft.com/office/drawing/2014/main" id="{AF4F9F73-BEC1-4E4B-A964-017445771F69}"/>
              </a:ext>
            </a:extLst>
          </p:cNvPr>
          <p:cNvPicPr>
            <a:picLocks noChangeAspect="1" noChangeArrowheads="1"/>
          </p:cNvPicPr>
          <p:nvPr userDrawn="1"/>
        </p:nvPicPr>
        <p:blipFill rotWithShape="1">
          <a:blip r:embed="rId3">
            <a:extLst>
              <a:ext uri="{28A0092B-C50C-407E-A947-70E740481C1C}">
                <a14:useLocalDpi xmlns:a14="http://schemas.microsoft.com/office/drawing/2010/main" val="0"/>
              </a:ext>
            </a:extLst>
          </a:blip>
          <a:srcRect b="55531"/>
          <a:stretch/>
        </p:blipFill>
        <p:spPr bwMode="auto">
          <a:xfrm>
            <a:off x="8148638" y="6231265"/>
            <a:ext cx="3686175" cy="266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344984012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AD2BD4B-AA2D-4E82-BA4A-92E21B62258C}" type="datetimeFigureOut">
              <a:rPr lang="en-US" smtClean="0"/>
              <a:t>11/23/21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074E08BA-432D-434A-8789-FC9C33940798}" type="slidenum">
              <a:rPr lang="en-US" smtClean="0"/>
              <a:t>‹#›</a:t>
            </a:fld>
            <a:endParaRPr lang="en-US" dirty="0"/>
          </a:p>
        </p:txBody>
      </p:sp>
    </p:spTree>
    <p:extLst>
      <p:ext uri="{BB962C8B-B14F-4D97-AF65-F5344CB8AC3E}">
        <p14:creationId xmlns:p14="http://schemas.microsoft.com/office/powerpoint/2010/main" val="293519141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2"/>
                </a:solidFill>
              </a:defRPr>
            </a:lvl1pPr>
          </a:lstStyle>
          <a:p>
            <a:r>
              <a:rPr lang="en-US" dirty="0"/>
              <a:t>Click to edit Master title style</a:t>
            </a:r>
          </a:p>
        </p:txBody>
      </p:sp>
      <p:sp>
        <p:nvSpPr>
          <p:cNvPr id="3" name="Content Placeholder 2"/>
          <p:cNvSpPr>
            <a:spLocks noGrp="1"/>
          </p:cNvSpPr>
          <p:nvPr>
            <p:ph idx="1"/>
          </p:nvPr>
        </p:nvSpPr>
        <p:spPr>
          <a:xfrm>
            <a:off x="510116" y="1716373"/>
            <a:ext cx="11171768" cy="3947827"/>
          </a:xfrm>
        </p:spPr>
        <p:txBody>
          <a:bodyPr>
            <a:noAutofit/>
          </a:bodyPr>
          <a:lstStyle>
            <a:lvl1pPr>
              <a:spcBef>
                <a:spcPts val="1600"/>
              </a:spcBef>
              <a:defRPr sz="2400"/>
            </a:lvl1pPr>
            <a:lvl2pPr>
              <a:defRPr sz="2400"/>
            </a:lvl2pPr>
            <a:lvl3pPr>
              <a:defRPr sz="2400"/>
            </a:lvl3pPr>
            <a:lvl4pPr>
              <a:defRPr sz="2400"/>
            </a:lvl4pPr>
            <a:lvl5pPr>
              <a:defRPr sz="2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DC5EEA0-3BCF-D544-8A11-90B55DBAA143}"/>
              </a:ext>
            </a:extLst>
          </p:cNvPr>
          <p:cNvSpPr>
            <a:spLocks noGrp="1"/>
          </p:cNvSpPr>
          <p:nvPr>
            <p:ph type="body" sz="quarter" idx="10"/>
          </p:nvPr>
        </p:nvSpPr>
        <p:spPr>
          <a:xfrm>
            <a:off x="508000" y="5664200"/>
            <a:ext cx="11176000" cy="406400"/>
          </a:xfrm>
        </p:spPr>
        <p:txBody>
          <a:bodyPr lIns="0" rIns="0" anchor="b">
            <a:noAutofit/>
          </a:bodyPr>
          <a:lstStyle>
            <a:lvl1pPr marL="0" indent="0">
              <a:buNone/>
              <a:defRPr sz="1200">
                <a:solidFill>
                  <a:schemeClr val="tx2">
                    <a:lumMod val="75000"/>
                  </a:schemeClr>
                </a:solidFill>
              </a:defRPr>
            </a:lvl1pPr>
            <a:lvl2pPr marL="306908" indent="0">
              <a:buNone/>
              <a:defRPr sz="1200"/>
            </a:lvl2pPr>
            <a:lvl3pPr marL="613818" indent="0">
              <a:buNone/>
              <a:defRPr sz="1200"/>
            </a:lvl3pPr>
            <a:lvl4pPr marL="914377" indent="0">
              <a:buNone/>
              <a:defRPr sz="1200"/>
            </a:lvl4pPr>
            <a:lvl5pPr marL="1295368" indent="0">
              <a:buNone/>
              <a:defRPr sz="1200"/>
            </a:lvl5pPr>
          </a:lstStyle>
          <a:p>
            <a:pPr lvl="0"/>
            <a:r>
              <a:rPr lang="en-US" dirty="0"/>
              <a:t>Click to edit Master text styles</a:t>
            </a:r>
          </a:p>
        </p:txBody>
      </p:sp>
    </p:spTree>
    <p:extLst>
      <p:ext uri="{BB962C8B-B14F-4D97-AF65-F5344CB8AC3E}">
        <p14:creationId xmlns:p14="http://schemas.microsoft.com/office/powerpoint/2010/main" val="338109575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_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2"/>
                </a:solidFill>
              </a:defRPr>
            </a:lvl1pPr>
          </a:lstStyle>
          <a:p>
            <a:r>
              <a:rPr lang="en-US" dirty="0"/>
              <a:t>Click to edit Master title style</a:t>
            </a:r>
          </a:p>
        </p:txBody>
      </p:sp>
      <p:sp>
        <p:nvSpPr>
          <p:cNvPr id="3" name="Text Placeholder 2"/>
          <p:cNvSpPr>
            <a:spLocks noGrp="1"/>
          </p:cNvSpPr>
          <p:nvPr>
            <p:ph type="body" idx="1"/>
          </p:nvPr>
        </p:nvSpPr>
        <p:spPr>
          <a:xfrm>
            <a:off x="508000" y="1701799"/>
            <a:ext cx="5386917" cy="473076"/>
          </a:xfrm>
        </p:spPr>
        <p:txBody>
          <a:bodyPr lIns="0" rIns="0" anchor="t">
            <a:noAutofit/>
          </a:bodyPr>
          <a:lstStyle>
            <a:lvl1pPr marL="0" indent="0" algn="l">
              <a:buNone/>
              <a:defRPr sz="2400" b="0">
                <a:solidFill>
                  <a:schemeClr val="accent4"/>
                </a:solidFill>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dirty="0"/>
              <a:t>Click to edit Master text styles</a:t>
            </a:r>
          </a:p>
        </p:txBody>
      </p:sp>
      <p:sp>
        <p:nvSpPr>
          <p:cNvPr id="4" name="Content Placeholder 3"/>
          <p:cNvSpPr>
            <a:spLocks noGrp="1"/>
          </p:cNvSpPr>
          <p:nvPr>
            <p:ph sz="half" idx="2"/>
          </p:nvPr>
        </p:nvSpPr>
        <p:spPr>
          <a:xfrm>
            <a:off x="508000" y="2174875"/>
            <a:ext cx="5386917" cy="3489325"/>
          </a:xfrm>
        </p:spPr>
        <p:txBody>
          <a:bodyPr>
            <a:noAutofit/>
          </a:bodyPr>
          <a:lstStyle>
            <a:lvl1pPr>
              <a:defRPr sz="2400"/>
            </a:lvl1pPr>
            <a:lvl2pPr>
              <a:defRPr sz="2400"/>
            </a:lvl2pPr>
            <a:lvl3pPr>
              <a:defRPr sz="2400"/>
            </a:lvl3pPr>
            <a:lvl4pPr>
              <a:defRPr sz="2400"/>
            </a:lvl4pPr>
            <a:lvl5pPr>
              <a:defRPr sz="2400"/>
            </a:lvl5pPr>
            <a:lvl6pPr>
              <a:defRPr sz="2133"/>
            </a:lvl6pPr>
            <a:lvl7pPr>
              <a:defRPr sz="2133"/>
            </a:lvl7pPr>
            <a:lvl8pPr>
              <a:defRPr sz="2133"/>
            </a:lvl8pPr>
            <a:lvl9pPr>
              <a:defRPr sz="2133"/>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294968" y="1701799"/>
            <a:ext cx="5389033" cy="473076"/>
          </a:xfrm>
        </p:spPr>
        <p:txBody>
          <a:bodyPr lIns="0" rIns="0" anchor="t">
            <a:noAutofit/>
          </a:bodyPr>
          <a:lstStyle>
            <a:lvl1pPr marL="0" indent="0" algn="l">
              <a:buNone/>
              <a:defRPr sz="2400" b="0">
                <a:solidFill>
                  <a:schemeClr val="accent4"/>
                </a:solidFill>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dirty="0"/>
              <a:t>Click to edit Master text styles</a:t>
            </a:r>
          </a:p>
        </p:txBody>
      </p:sp>
      <p:sp>
        <p:nvSpPr>
          <p:cNvPr id="6" name="Content Placeholder 5"/>
          <p:cNvSpPr>
            <a:spLocks noGrp="1"/>
          </p:cNvSpPr>
          <p:nvPr>
            <p:ph sz="quarter" idx="4"/>
          </p:nvPr>
        </p:nvSpPr>
        <p:spPr>
          <a:xfrm>
            <a:off x="6294968" y="2174875"/>
            <a:ext cx="5389033" cy="3489325"/>
          </a:xfrm>
        </p:spPr>
        <p:txBody>
          <a:bodyPr>
            <a:noAutofit/>
          </a:bodyPr>
          <a:lstStyle>
            <a:lvl1pPr>
              <a:defRPr sz="2400"/>
            </a:lvl1pPr>
            <a:lvl2pPr>
              <a:defRPr sz="2400"/>
            </a:lvl2pPr>
            <a:lvl3pPr>
              <a:defRPr sz="2400"/>
            </a:lvl3pPr>
            <a:lvl4pPr>
              <a:defRPr sz="2400"/>
            </a:lvl4pPr>
            <a:lvl5pPr>
              <a:defRPr sz="2400"/>
            </a:lvl5pPr>
            <a:lvl6pPr>
              <a:defRPr sz="2133"/>
            </a:lvl6pPr>
            <a:lvl7pPr>
              <a:defRPr sz="2133"/>
            </a:lvl7pPr>
            <a:lvl8pPr>
              <a:defRPr sz="2133"/>
            </a:lvl8pPr>
            <a:lvl9pPr>
              <a:defRPr sz="2133"/>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ext Placeholder 4">
            <a:extLst>
              <a:ext uri="{FF2B5EF4-FFF2-40B4-BE49-F238E27FC236}">
                <a16:creationId xmlns:a16="http://schemas.microsoft.com/office/drawing/2014/main" id="{45DC628C-3A48-3D45-90E9-33D702297515}"/>
              </a:ext>
            </a:extLst>
          </p:cNvPr>
          <p:cNvSpPr>
            <a:spLocks noGrp="1"/>
          </p:cNvSpPr>
          <p:nvPr>
            <p:ph type="body" sz="quarter" idx="10"/>
          </p:nvPr>
        </p:nvSpPr>
        <p:spPr>
          <a:xfrm>
            <a:off x="508000" y="5664200"/>
            <a:ext cx="10464800" cy="406400"/>
          </a:xfrm>
        </p:spPr>
        <p:txBody>
          <a:bodyPr lIns="0" rIns="0" anchor="b">
            <a:noAutofit/>
          </a:bodyPr>
          <a:lstStyle>
            <a:lvl1pPr marL="0" indent="0">
              <a:buNone/>
              <a:defRPr sz="1200"/>
            </a:lvl1pPr>
            <a:lvl2pPr marL="306908" indent="0">
              <a:buNone/>
              <a:defRPr sz="1200"/>
            </a:lvl2pPr>
            <a:lvl3pPr marL="613818" indent="0">
              <a:buNone/>
              <a:defRPr sz="1200"/>
            </a:lvl3pPr>
            <a:lvl4pPr marL="914377" indent="0">
              <a:buNone/>
              <a:defRPr sz="1200"/>
            </a:lvl4pPr>
            <a:lvl5pPr marL="1295368" indent="0">
              <a:buNone/>
              <a:defRPr sz="1200"/>
            </a:lvl5pPr>
          </a:lstStyle>
          <a:p>
            <a:pPr lvl="0"/>
            <a:r>
              <a:rPr lang="en-US" dirty="0"/>
              <a:t>Click to edit Master text styles</a:t>
            </a:r>
          </a:p>
        </p:txBody>
      </p:sp>
    </p:spTree>
    <p:extLst>
      <p:ext uri="{BB962C8B-B14F-4D97-AF65-F5344CB8AC3E}">
        <p14:creationId xmlns:p14="http://schemas.microsoft.com/office/powerpoint/2010/main" val="57288077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52069DC3-A737-4CB0-AF56-8023E042E68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111875" y="3662363"/>
            <a:ext cx="6076950"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39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6" name="Picture 15">
            <a:extLst>
              <a:ext uri="{FF2B5EF4-FFF2-40B4-BE49-F238E27FC236}">
                <a16:creationId xmlns:a16="http://schemas.microsoft.com/office/drawing/2014/main" id="{5A01C6B7-4A76-4BAD-A8F4-90A7A6D1E62B}"/>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bwMode="auto">
          <a:xfrm>
            <a:off x="9053513" y="329015"/>
            <a:ext cx="2673350" cy="945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865862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6609770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9EB91F2-D0BD-480B-AADA-78C26585419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4581" y="5345430"/>
            <a:ext cx="3827419" cy="1247410"/>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6" name="Straight Connector 5">
            <a:extLst>
              <a:ext uri="{FF2B5EF4-FFF2-40B4-BE49-F238E27FC236}">
                <a16:creationId xmlns:a16="http://schemas.microsoft.com/office/drawing/2014/main" id="{A890B2B0-5EA8-4F11-809B-189B7105E283}"/>
              </a:ext>
            </a:extLst>
          </p:cNvPr>
          <p:cNvCxnSpPr/>
          <p:nvPr userDrawn="1"/>
        </p:nvCxnSpPr>
        <p:spPr>
          <a:xfrm>
            <a:off x="1" y="6589713"/>
            <a:ext cx="12192000" cy="0"/>
          </a:xfrm>
          <a:prstGeom prst="line">
            <a:avLst/>
          </a:prstGeom>
          <a:ln w="19050">
            <a:solidFill>
              <a:srgbClr val="00853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8861910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25648877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74423799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26451516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67880536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A12D99C-CF53-4903-8E65-D5A1413FCF4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00853F"/>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pic>
        <p:nvPicPr>
          <p:cNvPr id="15" name="Picture 9" descr="CCO_HEP_RGB.jpg">
            <a:extLst>
              <a:ext uri="{FF2B5EF4-FFF2-40B4-BE49-F238E27FC236}">
                <a16:creationId xmlns:a16="http://schemas.microsoft.com/office/drawing/2014/main" id="{B61C0BE3-2B0D-4468-B8B7-836BF79809C3}"/>
              </a:ext>
            </a:extLst>
          </p:cNvPr>
          <p:cNvPicPr>
            <a:picLocks noChangeAspect="1"/>
          </p:cNvPicPr>
          <p:nvPr userDrawn="1"/>
        </p:nvPicPr>
        <p:blipFill>
          <a:blip r:embed="rId3">
            <a:extLst>
              <a:ext uri="{28A0092B-C50C-407E-A947-70E740481C1C}">
                <a14:useLocalDpi xmlns:a14="http://schemas.microsoft.com/office/drawing/2010/main" val="0"/>
              </a:ext>
            </a:extLst>
          </a:blip>
          <a:srcRect t="48615"/>
          <a:stretch>
            <a:fillRect/>
          </a:stretch>
        </p:blipFill>
        <p:spPr bwMode="auto">
          <a:xfrm>
            <a:off x="8140700" y="5930900"/>
            <a:ext cx="3686175"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4443903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7" name="Picture 16" descr="A close up of a sign&#10;&#10;Description automatically generated">
            <a:extLst>
              <a:ext uri="{FF2B5EF4-FFF2-40B4-BE49-F238E27FC236}">
                <a16:creationId xmlns:a16="http://schemas.microsoft.com/office/drawing/2014/main" id="{1C575F40-CA65-426D-826C-E7FA4400780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47818" y="317827"/>
            <a:ext cx="2671682" cy="962333"/>
          </a:xfrm>
          <a:prstGeom prst="rect">
            <a:avLst/>
          </a:prstGeom>
        </p:spPr>
      </p:pic>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121008047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32643106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9" name="Picture 18">
            <a:extLst>
              <a:ext uri="{FF2B5EF4-FFF2-40B4-BE49-F238E27FC236}">
                <a16:creationId xmlns:a16="http://schemas.microsoft.com/office/drawing/2014/main" id="{AE3A72E3-C1BB-41C0-975D-BD50CDE81647}"/>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r="6606"/>
          <a:stretch>
            <a:fillRect/>
          </a:stretch>
        </p:blipFill>
        <p:spPr bwMode="auto">
          <a:xfrm>
            <a:off x="8412163" y="5357813"/>
            <a:ext cx="3776662" cy="123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7394184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5326959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1657836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80062228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03543733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17">
            <a:extLst>
              <a:ext uri="{FF2B5EF4-FFF2-40B4-BE49-F238E27FC236}">
                <a16:creationId xmlns:a16="http://schemas.microsoft.com/office/drawing/2014/main" id="{8747257F-EDEA-4B19-A521-737D316575FC}"/>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r="6638"/>
          <a:stretch>
            <a:fillRect/>
          </a:stretch>
        </p:blipFill>
        <p:spPr bwMode="auto">
          <a:xfrm>
            <a:off x="8531225" y="3414242"/>
            <a:ext cx="3657600" cy="119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pic>
        <p:nvPicPr>
          <p:cNvPr id="12" name="Picture 8">
            <a:extLst>
              <a:ext uri="{FF2B5EF4-FFF2-40B4-BE49-F238E27FC236}">
                <a16:creationId xmlns:a16="http://schemas.microsoft.com/office/drawing/2014/main" id="{AF4F9F73-BEC1-4E4B-A964-017445771F69}"/>
              </a:ext>
            </a:extLst>
          </p:cNvPr>
          <p:cNvPicPr>
            <a:picLocks noChangeAspect="1" noChangeArrowheads="1"/>
          </p:cNvPicPr>
          <p:nvPr userDrawn="1"/>
        </p:nvPicPr>
        <p:blipFill rotWithShape="1">
          <a:blip r:embed="rId3">
            <a:extLst>
              <a:ext uri="{28A0092B-C50C-407E-A947-70E740481C1C}">
                <a14:useLocalDpi xmlns:a14="http://schemas.microsoft.com/office/drawing/2010/main" val="0"/>
              </a:ext>
            </a:extLst>
          </a:blip>
          <a:srcRect b="55531"/>
          <a:stretch/>
        </p:blipFill>
        <p:spPr bwMode="auto">
          <a:xfrm>
            <a:off x="8148638" y="6231265"/>
            <a:ext cx="3686175" cy="266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14468500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4" Type="http://schemas.openxmlformats.org/officeDocument/2006/relationships/slideLayout" Target="../slideLayouts/slideLayout12.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5" Type="http://schemas.openxmlformats.org/officeDocument/2006/relationships/slideLayout" Target="../slideLayouts/slideLayout21.xml"/><Relationship Id="rId4" Type="http://schemas.openxmlformats.org/officeDocument/2006/relationships/slideLayout" Target="../slideLayouts/slideLayout20.xml"/><Relationship Id="rId9"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4.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5" Type="http://schemas.openxmlformats.org/officeDocument/2006/relationships/slideLayout" Target="../slideLayouts/slideLayout40.xml"/><Relationship Id="rId4" Type="http://schemas.openxmlformats.org/officeDocument/2006/relationships/slideLayout" Target="../slideLayouts/slideLayout39.xml"/><Relationship Id="rId9"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1.xml"/><Relationship Id="rId3" Type="http://schemas.openxmlformats.org/officeDocument/2006/relationships/slideLayout" Target="../slideLayouts/slideLayout46.xml"/><Relationship Id="rId7" Type="http://schemas.openxmlformats.org/officeDocument/2006/relationships/slideLayout" Target="../slideLayouts/slideLayout50.xml"/><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slideLayout" Target="../slideLayouts/slideLayout49.xml"/><Relationship Id="rId5" Type="http://schemas.openxmlformats.org/officeDocument/2006/relationships/slideLayout" Target="../slideLayouts/slideLayout48.xml"/><Relationship Id="rId4" Type="http://schemas.openxmlformats.org/officeDocument/2006/relationships/slideLayout" Target="../slideLayouts/slideLayout47.xml"/><Relationship Id="rId9" Type="http://schemas.openxmlformats.org/officeDocument/2006/relationships/theme" Target="../theme/theme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3"/>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3"/>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95482481"/>
      </p:ext>
    </p:extLst>
  </p:cSld>
  <p:clrMap bg1="dk2" tx1="lt1" bg2="dk1" tx2="lt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Lst>
  <p:txStyles>
    <p:titleStyle>
      <a:lvl1pPr algn="l" rtl="0" eaLnBrk="1" fontAlgn="base" hangingPunct="1">
        <a:spcBef>
          <a:spcPct val="0"/>
        </a:spcBef>
        <a:spcAft>
          <a:spcPct val="0"/>
        </a:spcAft>
        <a:defRPr sz="27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2700" b="1">
          <a:solidFill>
            <a:schemeClr val="tx2"/>
          </a:solidFill>
          <a:latin typeface="Arial" charset="0"/>
        </a:defRPr>
      </a:lvl2pPr>
      <a:lvl3pPr algn="l" rtl="0" eaLnBrk="1" fontAlgn="base" hangingPunct="1">
        <a:spcBef>
          <a:spcPct val="0"/>
        </a:spcBef>
        <a:spcAft>
          <a:spcPct val="0"/>
        </a:spcAft>
        <a:defRPr sz="2700" b="1">
          <a:solidFill>
            <a:schemeClr val="tx2"/>
          </a:solidFill>
          <a:latin typeface="Arial" charset="0"/>
        </a:defRPr>
      </a:lvl3pPr>
      <a:lvl4pPr algn="l" rtl="0" eaLnBrk="1" fontAlgn="base" hangingPunct="1">
        <a:spcBef>
          <a:spcPct val="0"/>
        </a:spcBef>
        <a:spcAft>
          <a:spcPct val="0"/>
        </a:spcAft>
        <a:defRPr sz="2700" b="1">
          <a:solidFill>
            <a:schemeClr val="tx2"/>
          </a:solidFill>
          <a:latin typeface="Arial" charset="0"/>
        </a:defRPr>
      </a:lvl4pPr>
      <a:lvl5pPr algn="l" rtl="0" eaLnBrk="1" fontAlgn="base" hangingPunct="1">
        <a:spcBef>
          <a:spcPct val="0"/>
        </a:spcBef>
        <a:spcAft>
          <a:spcPct val="0"/>
        </a:spcAft>
        <a:defRPr sz="2700" b="1">
          <a:solidFill>
            <a:schemeClr val="tx2"/>
          </a:solidFill>
          <a:latin typeface="Arial" charset="0"/>
        </a:defRPr>
      </a:lvl5pPr>
      <a:lvl6pPr marL="342900" algn="l" rtl="0" eaLnBrk="1" fontAlgn="base" hangingPunct="1">
        <a:spcBef>
          <a:spcPct val="0"/>
        </a:spcBef>
        <a:spcAft>
          <a:spcPct val="0"/>
        </a:spcAft>
        <a:defRPr sz="2625" b="1">
          <a:solidFill>
            <a:schemeClr val="tx2"/>
          </a:solidFill>
          <a:latin typeface="Arial" charset="0"/>
        </a:defRPr>
      </a:lvl6pPr>
      <a:lvl7pPr marL="685800" algn="l" rtl="0" eaLnBrk="1" fontAlgn="base" hangingPunct="1">
        <a:spcBef>
          <a:spcPct val="0"/>
        </a:spcBef>
        <a:spcAft>
          <a:spcPct val="0"/>
        </a:spcAft>
        <a:defRPr sz="2625" b="1">
          <a:solidFill>
            <a:schemeClr val="tx2"/>
          </a:solidFill>
          <a:latin typeface="Arial" charset="0"/>
        </a:defRPr>
      </a:lvl7pPr>
      <a:lvl8pPr marL="1028700" algn="l" rtl="0" eaLnBrk="1" fontAlgn="base" hangingPunct="1">
        <a:spcBef>
          <a:spcPct val="0"/>
        </a:spcBef>
        <a:spcAft>
          <a:spcPct val="0"/>
        </a:spcAft>
        <a:defRPr sz="2625" b="1">
          <a:solidFill>
            <a:schemeClr val="tx2"/>
          </a:solidFill>
          <a:latin typeface="Arial" charset="0"/>
        </a:defRPr>
      </a:lvl8pPr>
      <a:lvl9pPr marL="1371600" algn="l" rtl="0" eaLnBrk="1" fontAlgn="base" hangingPunct="1">
        <a:spcBef>
          <a:spcPct val="0"/>
        </a:spcBef>
        <a:spcAft>
          <a:spcPct val="0"/>
        </a:spcAft>
        <a:defRPr sz="2625" b="1">
          <a:solidFill>
            <a:schemeClr val="tx2"/>
          </a:solidFill>
          <a:latin typeface="Arial" charset="0"/>
        </a:defRPr>
      </a:lvl9pPr>
    </p:titleStyle>
    <p:bodyStyle>
      <a:lvl1pPr marL="257175" indent="-257175" algn="l" rtl="0" eaLnBrk="1" fontAlgn="base" hangingPunct="1">
        <a:lnSpc>
          <a:spcPct val="90000"/>
        </a:lnSpc>
        <a:spcBef>
          <a:spcPts val="750"/>
        </a:spcBef>
        <a:spcAft>
          <a:spcPts val="525"/>
        </a:spcAft>
        <a:buClr>
          <a:schemeClr val="bg1"/>
        </a:buClr>
        <a:buFont typeface="Wingdings" panose="05000000000000000000" pitchFamily="2" charset="2"/>
        <a:buChar char="§"/>
        <a:defRPr sz="2100">
          <a:solidFill>
            <a:schemeClr val="bg1"/>
          </a:solidFill>
          <a:latin typeface="Calibri" panose="020F0502020204030204" pitchFamily="34" charset="0"/>
          <a:ea typeface="+mn-ea"/>
          <a:cs typeface="+mn-cs"/>
        </a:defRPr>
      </a:lvl1pPr>
      <a:lvl2pPr marL="557213" indent="-214313" algn="l" rtl="0" eaLnBrk="1" fontAlgn="base" hangingPunct="1">
        <a:lnSpc>
          <a:spcPct val="90000"/>
        </a:lnSpc>
        <a:spcBef>
          <a:spcPts val="750"/>
        </a:spcBef>
        <a:spcAft>
          <a:spcPts val="525"/>
        </a:spcAft>
        <a:buClr>
          <a:schemeClr val="bg1"/>
        </a:buClr>
        <a:buFont typeface="Arial" panose="020B0604020202020204" pitchFamily="34" charset="0"/>
        <a:buChar char="‒"/>
        <a:defRPr sz="1950">
          <a:solidFill>
            <a:schemeClr val="bg1"/>
          </a:solidFill>
          <a:latin typeface="Calibri" panose="020F0502020204030204" pitchFamily="34" charset="0"/>
        </a:defRPr>
      </a:lvl2pPr>
      <a:lvl3pPr marL="857250" indent="-171450" algn="l" rtl="0" eaLnBrk="1" fontAlgn="base" hangingPunct="1">
        <a:lnSpc>
          <a:spcPct val="90000"/>
        </a:lnSpc>
        <a:spcBef>
          <a:spcPts val="750"/>
        </a:spcBef>
        <a:spcAft>
          <a:spcPts val="525"/>
        </a:spcAft>
        <a:buClr>
          <a:schemeClr val="bg1"/>
        </a:buClr>
        <a:buFont typeface="Arial" panose="020B0604020202020204" pitchFamily="34" charset="0"/>
        <a:buChar char="‒"/>
        <a:defRPr sz="1800">
          <a:solidFill>
            <a:schemeClr val="bg1"/>
          </a:solidFill>
          <a:latin typeface="Calibri" panose="020F0502020204030204" pitchFamily="34" charset="0"/>
        </a:defRPr>
      </a:lvl3pPr>
      <a:lvl4pPr marL="1200150" indent="-171450" algn="l" rtl="0" eaLnBrk="1" fontAlgn="base" hangingPunct="1">
        <a:lnSpc>
          <a:spcPct val="90000"/>
        </a:lnSpc>
        <a:spcBef>
          <a:spcPts val="750"/>
        </a:spcBef>
        <a:spcAft>
          <a:spcPts val="525"/>
        </a:spcAft>
        <a:buClr>
          <a:schemeClr val="bg1"/>
        </a:buClr>
        <a:buFont typeface="Arial" panose="020B0604020202020204" pitchFamily="34" charset="0"/>
        <a:buChar char="‒"/>
        <a:defRPr sz="1650">
          <a:solidFill>
            <a:schemeClr val="bg1"/>
          </a:solidFill>
          <a:latin typeface="Calibri" panose="020F0502020204030204" pitchFamily="34" charset="0"/>
        </a:defRPr>
      </a:lvl4pPr>
      <a:lvl5pPr marL="1543050" indent="-171450" algn="l" rtl="0" eaLnBrk="1" fontAlgn="base" hangingPunct="1">
        <a:lnSpc>
          <a:spcPct val="90000"/>
        </a:lnSpc>
        <a:spcBef>
          <a:spcPts val="750"/>
        </a:spcBef>
        <a:spcAft>
          <a:spcPts val="525"/>
        </a:spcAft>
        <a:buClr>
          <a:schemeClr val="bg1"/>
        </a:buClr>
        <a:buFont typeface="Arial" panose="020B0604020202020204" pitchFamily="34" charset="0"/>
        <a:buChar char="‒"/>
        <a:defRPr sz="1500">
          <a:solidFill>
            <a:schemeClr val="bg1"/>
          </a:solidFill>
          <a:latin typeface="Calibri" panose="020F0502020204030204" pitchFamily="34" charset="0"/>
        </a:defRPr>
      </a:lvl5pPr>
      <a:lvl6pPr marL="1885950" indent="-171450" algn="l" rtl="0" eaLnBrk="1" fontAlgn="base" hangingPunct="1">
        <a:lnSpc>
          <a:spcPct val="90000"/>
        </a:lnSpc>
        <a:spcBef>
          <a:spcPct val="35000"/>
        </a:spcBef>
        <a:spcAft>
          <a:spcPct val="25000"/>
        </a:spcAft>
        <a:buClr>
          <a:schemeClr val="accent2"/>
        </a:buClr>
        <a:buFont typeface="Arial" charset="0"/>
        <a:buChar char="–"/>
        <a:defRPr sz="1050">
          <a:solidFill>
            <a:schemeClr val="tx1"/>
          </a:solidFill>
          <a:latin typeface="+mn-lt"/>
        </a:defRPr>
      </a:lvl6pPr>
      <a:lvl7pPr marL="2228850" indent="-171450" algn="l" rtl="0" eaLnBrk="1" fontAlgn="base" hangingPunct="1">
        <a:lnSpc>
          <a:spcPct val="90000"/>
        </a:lnSpc>
        <a:spcBef>
          <a:spcPct val="35000"/>
        </a:spcBef>
        <a:spcAft>
          <a:spcPct val="25000"/>
        </a:spcAft>
        <a:buClr>
          <a:schemeClr val="accent2"/>
        </a:buClr>
        <a:buFont typeface="Arial" charset="0"/>
        <a:buChar char="–"/>
        <a:defRPr sz="1050">
          <a:solidFill>
            <a:schemeClr val="tx1"/>
          </a:solidFill>
          <a:latin typeface="+mn-lt"/>
        </a:defRPr>
      </a:lvl7pPr>
      <a:lvl8pPr marL="2571750" indent="-171450" algn="l" rtl="0" eaLnBrk="1" fontAlgn="base" hangingPunct="1">
        <a:lnSpc>
          <a:spcPct val="90000"/>
        </a:lnSpc>
        <a:spcBef>
          <a:spcPct val="35000"/>
        </a:spcBef>
        <a:spcAft>
          <a:spcPct val="25000"/>
        </a:spcAft>
        <a:buClr>
          <a:schemeClr val="accent2"/>
        </a:buClr>
        <a:buFont typeface="Arial" charset="0"/>
        <a:buChar char="–"/>
        <a:defRPr sz="1050">
          <a:solidFill>
            <a:schemeClr val="tx1"/>
          </a:solidFill>
          <a:latin typeface="+mn-lt"/>
        </a:defRPr>
      </a:lvl8pPr>
      <a:lvl9pPr marL="2914650" indent="-171450" algn="l" rtl="0" eaLnBrk="1" fontAlgn="base" hangingPunct="1">
        <a:lnSpc>
          <a:spcPct val="90000"/>
        </a:lnSpc>
        <a:spcBef>
          <a:spcPct val="35000"/>
        </a:spcBef>
        <a:spcAft>
          <a:spcPct val="25000"/>
        </a:spcAft>
        <a:buClr>
          <a:schemeClr val="accent2"/>
        </a:buClr>
        <a:buFont typeface="Arial" charset="0"/>
        <a:buChar char="–"/>
        <a:defRPr sz="1050">
          <a:solidFill>
            <a:schemeClr val="tx1"/>
          </a:solidFill>
          <a:latin typeface="+mn-lt"/>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47264374"/>
      </p:ext>
    </p:extLst>
  </p:cSld>
  <p:clrMap bg1="dk2" tx1="lt1" bg2="dk1" tx2="lt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4139400"/>
      </p:ext>
    </p:extLst>
  </p:cSld>
  <p:clrMap bg1="dk2" tx1="lt1" bg2="dk1" tx2="lt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76054310"/>
      </p:ext>
    </p:extLst>
  </p:cSld>
  <p:clrMap bg1="dk2" tx1="lt1" bg2="dk1" tx2="lt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7" name="Straight Connector 6">
            <a:extLst>
              <a:ext uri="{FF2B5EF4-FFF2-40B4-BE49-F238E27FC236}">
                <a16:creationId xmlns:a16="http://schemas.microsoft.com/office/drawing/2014/main" id="{6B5B1E8D-4769-4B1C-A30F-94F399EA1CE7}"/>
              </a:ext>
            </a:extLst>
          </p:cNvPr>
          <p:cNvCxnSpPr/>
          <p:nvPr userDrawn="1"/>
        </p:nvCxnSpPr>
        <p:spPr>
          <a:xfrm>
            <a:off x="1" y="6745288"/>
            <a:ext cx="12192000" cy="0"/>
          </a:xfrm>
          <a:prstGeom prst="line">
            <a:avLst/>
          </a:prstGeom>
          <a:ln w="19050">
            <a:solidFill>
              <a:srgbClr val="00853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0775725"/>
      </p:ext>
    </p:extLst>
  </p:cSld>
  <p:clrMap bg1="dk2" tx1="lt1" bg2="dk1" tx2="lt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0283270"/>
      </p:ext>
    </p:extLst>
  </p:cSld>
  <p:clrMap bg1="dk2" tx1="lt1" bg2="dk1" tx2="lt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4.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1.xml"/><Relationship Id="rId1" Type="http://schemas.openxmlformats.org/officeDocument/2006/relationships/slideLayout" Target="../slideLayouts/slideLayout10.xml"/><Relationship Id="rId5" Type="http://schemas.openxmlformats.org/officeDocument/2006/relationships/hyperlink" Target="http://www.clinicaloptions.com/" TargetMode="External"/><Relationship Id="rId4" Type="http://schemas.openxmlformats.org/officeDocument/2006/relationships/image" Target="../media/image1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4.xml"/><Relationship Id="rId5" Type="http://schemas.openxmlformats.org/officeDocument/2006/relationships/hyperlink" Target="http://www.clinicaloptions.com/" TargetMode="External"/><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hyperlink" Target="http://www.clinicaloptions.com/"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hyperlink" Target="http://www.clinicaloptions.com/"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hyperlink" Target="http://www.clinicaloptions.com/"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6.xml"/><Relationship Id="rId4" Type="http://schemas.openxmlformats.org/officeDocument/2006/relationships/hyperlink" Target="http://www.clinicaloptions.com/"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6.png"/><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www.clinicaloptions.com/c19" TargetMode="External"/><Relationship Id="rId2" Type="http://schemas.openxmlformats.org/officeDocument/2006/relationships/notesSlide" Target="../notesSlides/notesSlide17.xml"/><Relationship Id="rId1" Type="http://schemas.openxmlformats.org/officeDocument/2006/relationships/slideLayout" Target="../slideLayouts/slideLayout5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xfrm>
            <a:off x="598489" y="1600200"/>
            <a:ext cx="10882313" cy="2057400"/>
          </a:xfrm>
        </p:spPr>
        <p:txBody>
          <a:bodyPr>
            <a:normAutofit/>
          </a:bodyPr>
          <a:lstStyle/>
          <a:p>
            <a:r>
              <a:rPr kumimoji="0" lang="en-US" sz="4000" b="1" i="0" u="none" strike="noStrike" kern="0" cap="none" spc="0" normalizeH="0" baseline="0" noProof="0" dirty="0">
                <a:ln>
                  <a:noFill/>
                </a:ln>
                <a:solidFill>
                  <a:srgbClr val="455560"/>
                </a:solidFill>
                <a:effectLst/>
                <a:uLnTx/>
                <a:uFillTx/>
                <a:latin typeface="Calibri" panose="020F0502020204030204" pitchFamily="34" charset="0"/>
                <a:ea typeface="+mj-ea"/>
                <a:cs typeface="+mj-cs"/>
              </a:rPr>
              <a:t>See Me and Not Just the Disease! </a:t>
            </a:r>
            <a:br>
              <a:rPr kumimoji="0" lang="en-US" sz="4000" b="1" i="0" u="none" strike="noStrike" kern="0" cap="none" spc="0" normalizeH="0" baseline="0" noProof="0" dirty="0">
                <a:ln>
                  <a:noFill/>
                </a:ln>
                <a:solidFill>
                  <a:srgbClr val="455560"/>
                </a:solidFill>
                <a:effectLst/>
                <a:uLnTx/>
                <a:uFillTx/>
                <a:latin typeface="Calibri" panose="020F0502020204030204" pitchFamily="34" charset="0"/>
                <a:ea typeface="+mj-ea"/>
                <a:cs typeface="+mj-cs"/>
              </a:rPr>
            </a:br>
            <a:r>
              <a:rPr kumimoji="0" lang="en-US" sz="4000" b="1" i="0" u="none" strike="noStrike" kern="0" cap="none" spc="0" normalizeH="0" baseline="0" noProof="0" dirty="0">
                <a:ln>
                  <a:noFill/>
                </a:ln>
                <a:solidFill>
                  <a:srgbClr val="455560"/>
                </a:solidFill>
                <a:effectLst/>
                <a:uLnTx/>
                <a:uFillTx/>
                <a:latin typeface="Calibri" panose="020F0502020204030204" pitchFamily="34" charset="0"/>
                <a:ea typeface="+mj-ea"/>
                <a:cs typeface="+mj-cs"/>
              </a:rPr>
              <a:t>An In-Depth Clinical Focus on Racial Disparities in HCV Care Globally</a:t>
            </a:r>
            <a:endParaRPr lang="en-US" altLang="en-US" sz="4000" dirty="0"/>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23602"/>
            <a:ext cx="5464175"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This program is supported by AbbVie, Gilead Sciences, Inc., </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Janssen Therapeutics, Division of Janssen Products, LP </a:t>
            </a:r>
          </a:p>
        </p:txBody>
      </p:sp>
      <p:sp>
        <p:nvSpPr>
          <p:cNvPr id="8" name="Text Box 19">
            <a:extLst>
              <a:ext uri="{FF2B5EF4-FFF2-40B4-BE49-F238E27FC236}">
                <a16:creationId xmlns:a16="http://schemas.microsoft.com/office/drawing/2014/main" id="{F84E7623-77B0-3843-B6B0-278EA4712083}"/>
              </a:ext>
            </a:extLst>
          </p:cNvPr>
          <p:cNvSpPr txBox="1">
            <a:spLocks noChangeArrowheads="1"/>
          </p:cNvSpPr>
          <p:nvPr/>
        </p:nvSpPr>
        <p:spPr bwMode="auto">
          <a:xfrm>
            <a:off x="5155933" y="132577"/>
            <a:ext cx="251514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tabLst/>
              <a:defRPr/>
            </a:pP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Produced in collaboration with</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pic>
        <p:nvPicPr>
          <p:cNvPr id="11" name="Picture 10">
            <a:extLst>
              <a:ext uri="{FF2B5EF4-FFF2-40B4-BE49-F238E27FC236}">
                <a16:creationId xmlns:a16="http://schemas.microsoft.com/office/drawing/2014/main" id="{77BBA4D4-D10B-0145-9ED8-0AB29D547C3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70596" y="426929"/>
            <a:ext cx="896735" cy="896735"/>
          </a:xfrm>
          <a:prstGeom prst="rect">
            <a:avLst/>
          </a:prstGeom>
        </p:spPr>
      </p:pic>
      <p:pic>
        <p:nvPicPr>
          <p:cNvPr id="7" name="Picture 6">
            <a:extLst>
              <a:ext uri="{FF2B5EF4-FFF2-40B4-BE49-F238E27FC236}">
                <a16:creationId xmlns:a16="http://schemas.microsoft.com/office/drawing/2014/main" id="{B35BA59E-ED36-47E1-A004-5BC4318DC7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55932" y="481596"/>
            <a:ext cx="1485900" cy="7874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sz="2400" dirty="0"/>
              <a:t>Please feel free to use, update, and share some or all of these slides in your noncommercial presentations to colleagues or patients</a:t>
            </a:r>
          </a:p>
          <a:p>
            <a:pPr eaLnBrk="1" hangingPunct="1">
              <a:defRPr/>
            </a:pPr>
            <a:r>
              <a:rPr lang="en-US" altLang="en-US" sz="2400" dirty="0"/>
              <a:t>When using our slides, please retain the source attribution:</a:t>
            </a:r>
            <a:br>
              <a:rPr lang="en-US" altLang="en-US" sz="2400" dirty="0"/>
            </a:br>
            <a:br>
              <a:rPr lang="en-US" altLang="en-US" sz="2400" dirty="0"/>
            </a:br>
            <a:endParaRPr lang="en-US" altLang="en-US" sz="2400" dirty="0"/>
          </a:p>
          <a:p>
            <a:pPr eaLnBrk="1" hangingPunct="1">
              <a:defRPr/>
            </a:pPr>
            <a:endParaRPr lang="en-US" altLang="en-US" sz="1800" dirty="0"/>
          </a:p>
          <a:p>
            <a:pPr eaLnBrk="1" hangingPunct="1">
              <a:defRPr/>
            </a:pPr>
            <a:r>
              <a:rPr lang="en-GB" sz="2400" dirty="0"/>
              <a:t>These slides may not be published, posted online, or used in commercial presentations without permission. </a:t>
            </a:r>
            <a:r>
              <a:rPr lang="en-US" sz="2400" dirty="0"/>
              <a:t>Please contact </a:t>
            </a:r>
            <a:r>
              <a:rPr lang="en-US" sz="2400" dirty="0">
                <a:hlinkClick r:id="rId3"/>
              </a:rPr>
              <a:t>permissions@clinicaloptions.com</a:t>
            </a:r>
            <a:r>
              <a:rPr lang="en-US" sz="2400" dirty="0"/>
              <a:t> for details</a:t>
            </a:r>
          </a:p>
          <a:p>
            <a:pPr eaLnBrk="1" hangingPunct="1">
              <a:defRPr/>
            </a:pPr>
            <a:r>
              <a:rPr lang="en-US" sz="2400" dirty="0"/>
              <a:t>The Asian Health Foundation (AHF) is not a reviewer or author of the work and the content does not necessarily reflect the views or recommendation by AHF or any member of its board of directors or membership at large</a:t>
            </a:r>
          </a:p>
        </p:txBody>
      </p:sp>
      <p:grpSp>
        <p:nvGrpSpPr>
          <p:cNvPr id="7" name="Group 6">
            <a:extLst>
              <a:ext uri="{FF2B5EF4-FFF2-40B4-BE49-F238E27FC236}">
                <a16:creationId xmlns:a16="http://schemas.microsoft.com/office/drawing/2014/main" id="{DEEE8DF7-8D46-45D6-B009-BAE2BC98BCD0}"/>
              </a:ext>
            </a:extLst>
          </p:cNvPr>
          <p:cNvGrpSpPr/>
          <p:nvPr/>
        </p:nvGrpSpPr>
        <p:grpSpPr>
          <a:xfrm>
            <a:off x="4156075" y="3054250"/>
            <a:ext cx="3479671" cy="612835"/>
            <a:chOff x="4156075" y="3803650"/>
            <a:chExt cx="3479671" cy="612835"/>
          </a:xfrm>
        </p:grpSpPr>
        <p:pic>
          <p:nvPicPr>
            <p:cNvPr id="8" name="Picture 9">
              <a:extLst>
                <a:ext uri="{FF2B5EF4-FFF2-40B4-BE49-F238E27FC236}">
                  <a16:creationId xmlns:a16="http://schemas.microsoft.com/office/drawing/2014/main" id="{DBB0433C-BFEB-4886-81EA-9B9647F68C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4131" y="3803650"/>
              <a:ext cx="793750" cy="2524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pic>
        <p:sp>
          <p:nvSpPr>
            <p:cNvPr id="9" name="Rectangle 7">
              <a:extLst>
                <a:ext uri="{FF2B5EF4-FFF2-40B4-BE49-F238E27FC236}">
                  <a16:creationId xmlns:a16="http://schemas.microsoft.com/office/drawing/2014/main" id="{7A461AF3-35F7-4400-ABFE-FB7268368A0C}"/>
                </a:ext>
              </a:extLst>
            </p:cNvPr>
            <p:cNvSpPr>
              <a:spLocks noChangeArrowheads="1"/>
            </p:cNvSpPr>
            <p:nvPr/>
          </p:nvSpPr>
          <p:spPr bwMode="auto">
            <a:xfrm>
              <a:off x="4156075" y="4016375"/>
              <a:ext cx="3479671" cy="4001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5"/>
                </a:rPr>
                <a:t>clinicaloptions.com</a:t>
              </a:r>
              <a:endPar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13614117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21F613-086A-4D96-B383-099D1955566D}"/>
              </a:ext>
            </a:extLst>
          </p:cNvPr>
          <p:cNvSpPr>
            <a:spLocks noGrp="1"/>
          </p:cNvSpPr>
          <p:nvPr>
            <p:ph type="title"/>
          </p:nvPr>
        </p:nvSpPr>
        <p:spPr/>
        <p:txBody>
          <a:bodyPr/>
          <a:lstStyle/>
          <a:p>
            <a:r>
              <a:rPr lang="en-US" dirty="0"/>
              <a:t>Core Faculty</a:t>
            </a:r>
          </a:p>
        </p:txBody>
      </p:sp>
      <p:sp>
        <p:nvSpPr>
          <p:cNvPr id="4" name="Content Placeholder 4">
            <a:extLst>
              <a:ext uri="{FF2B5EF4-FFF2-40B4-BE49-F238E27FC236}">
                <a16:creationId xmlns:a16="http://schemas.microsoft.com/office/drawing/2014/main" id="{523E29E8-F4BD-45A8-8E68-0C709B19A7CE}"/>
              </a:ext>
            </a:extLst>
          </p:cNvPr>
          <p:cNvSpPr>
            <a:spLocks noGrp="1"/>
          </p:cNvSpPr>
          <p:nvPr>
            <p:ph idx="1"/>
          </p:nvPr>
        </p:nvSpPr>
        <p:spPr>
          <a:xfrm>
            <a:off x="604838" y="1512888"/>
            <a:ext cx="10877550" cy="4651375"/>
          </a:xfrm>
        </p:spPr>
        <p:txBody>
          <a:bodyPr/>
          <a:lstStyle/>
          <a:p>
            <a:pPr marL="0" marR="0" lvl="0" indent="0" algn="l" defTabSz="914400" rtl="0" eaLnBrk="1" fontAlgn="base" latinLnBrk="0" hangingPunct="1">
              <a:lnSpc>
                <a:spcPct val="90000"/>
              </a:lnSpc>
              <a:spcBef>
                <a:spcPct val="0"/>
              </a:spcBef>
              <a:spcAft>
                <a:spcPct val="0"/>
              </a:spcAft>
              <a:buClr>
                <a:srgbClr val="000000"/>
              </a:buClr>
              <a:buSzTx/>
              <a:buFont typeface="Wingdings" panose="05000000000000000000" pitchFamily="2" charset="2"/>
              <a:buNone/>
              <a:tabLst/>
              <a:defRPr/>
            </a:pPr>
            <a:r>
              <a:rPr kumimoji="0" lang="en-US" b="1" i="0" u="none" strike="noStrike" kern="0" cap="none" spc="0" normalizeH="0" baseline="0" noProof="0" dirty="0">
                <a:ln>
                  <a:noFill/>
                </a:ln>
                <a:solidFill>
                  <a:srgbClr val="E1471D"/>
                </a:solidFill>
                <a:effectLst/>
                <a:uLnTx/>
                <a:uFillTx/>
                <a:latin typeface="Calibri" panose="020F0502020204030204" pitchFamily="34" charset="0"/>
                <a:ea typeface="+mn-ea"/>
                <a:cs typeface="+mn-cs"/>
              </a:rPr>
              <a:t>Ahmed M. Elsharkawy, PhD, FRCP(UK)</a:t>
            </a:r>
          </a:p>
          <a:p>
            <a:pPr marL="0" marR="0" lvl="0" indent="0" algn="l" defTabSz="914400" rtl="0" eaLnBrk="1" fontAlgn="base" latinLnBrk="0" hangingPunct="1">
              <a:lnSpc>
                <a:spcPct val="90000"/>
              </a:lnSpc>
              <a:spcBef>
                <a:spcPct val="0"/>
              </a:spcBef>
              <a:spcAft>
                <a:spcPct val="0"/>
              </a:spcAft>
              <a:buClr>
                <a:srgbClr val="000000"/>
              </a:buClr>
              <a:buSzTx/>
              <a:buFont typeface="Wingdings" panose="05000000000000000000" pitchFamily="2" charset="2"/>
              <a:buNone/>
              <a:tabLst/>
              <a:defRPr/>
            </a:pPr>
            <a:r>
              <a:rPr kumimoji="0" lang="en-US" sz="2600" b="0" i="1" u="none" strike="noStrike" kern="0" cap="none" spc="0" normalizeH="0" baseline="0" noProof="0" dirty="0">
                <a:ln>
                  <a:noFill/>
                </a:ln>
                <a:solidFill>
                  <a:srgbClr val="000000"/>
                </a:solidFill>
                <a:effectLst/>
                <a:uLnTx/>
                <a:uFillTx/>
                <a:latin typeface="Calibri" panose="020F0502020204030204" pitchFamily="34" charset="0"/>
                <a:ea typeface="+mn-ea"/>
                <a:cs typeface="+mn-cs"/>
              </a:rPr>
              <a:t>Consultant Hepatologist and </a:t>
            </a:r>
            <a:br>
              <a:rPr kumimoji="0" lang="en-US" sz="2600" b="0" i="1" u="none" strike="noStrike" kern="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2600" b="0" i="1" u="none" strike="noStrike" kern="0" cap="none" spc="0" normalizeH="0" baseline="0" noProof="0" dirty="0">
                <a:ln>
                  <a:noFill/>
                </a:ln>
                <a:solidFill>
                  <a:srgbClr val="000000"/>
                </a:solidFill>
                <a:effectLst/>
                <a:uLnTx/>
                <a:uFillTx/>
                <a:latin typeface="Calibri" panose="020F0502020204030204" pitchFamily="34" charset="0"/>
                <a:ea typeface="+mn-ea"/>
                <a:cs typeface="+mn-cs"/>
              </a:rPr>
              <a:t>Honorary Senior Lecturer</a:t>
            </a:r>
          </a:p>
          <a:p>
            <a:pPr marL="0" marR="0" lvl="0" indent="0" algn="l" defTabSz="914400" rtl="0" eaLnBrk="1" fontAlgn="base" latinLnBrk="0" hangingPunct="1">
              <a:lnSpc>
                <a:spcPct val="90000"/>
              </a:lnSpc>
              <a:spcBef>
                <a:spcPct val="0"/>
              </a:spcBef>
              <a:spcAft>
                <a:spcPct val="0"/>
              </a:spcAft>
              <a:buClr>
                <a:srgbClr val="000000"/>
              </a:buClr>
              <a:buSzTx/>
              <a:buFont typeface="Wingdings" panose="05000000000000000000" pitchFamily="2" charset="2"/>
              <a:buNone/>
              <a:tabLst/>
              <a:defRPr/>
            </a:pPr>
            <a:r>
              <a:rPr kumimoji="0" lang="en-US" sz="26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Liver Unit and Biomedical Research Centre</a:t>
            </a:r>
          </a:p>
          <a:p>
            <a:pPr marL="0" marR="0" lvl="0" indent="0" algn="l" defTabSz="914400" rtl="0" eaLnBrk="1" fontAlgn="base" latinLnBrk="0" hangingPunct="1">
              <a:lnSpc>
                <a:spcPct val="90000"/>
              </a:lnSpc>
              <a:spcBef>
                <a:spcPct val="0"/>
              </a:spcBef>
              <a:spcAft>
                <a:spcPct val="0"/>
              </a:spcAft>
              <a:buClr>
                <a:srgbClr val="000000"/>
              </a:buClr>
              <a:buSzTx/>
              <a:buFont typeface="Wingdings" panose="05000000000000000000" pitchFamily="2" charset="2"/>
              <a:buNone/>
              <a:tabLst/>
              <a:defRPr/>
            </a:pPr>
            <a:r>
              <a:rPr kumimoji="0" lang="en-US" sz="26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University Hospitals Birmingham</a:t>
            </a:r>
          </a:p>
          <a:p>
            <a:pPr marL="0" marR="0" lvl="0" indent="0" algn="l" defTabSz="914400" rtl="0" eaLnBrk="1" fontAlgn="base" latinLnBrk="0" hangingPunct="1">
              <a:lnSpc>
                <a:spcPct val="90000"/>
              </a:lnSpc>
              <a:spcBef>
                <a:spcPct val="0"/>
              </a:spcBef>
              <a:spcAft>
                <a:spcPct val="0"/>
              </a:spcAft>
              <a:buClr>
                <a:srgbClr val="000000"/>
              </a:buClr>
              <a:buSzTx/>
              <a:buFont typeface="Wingdings" panose="05000000000000000000" pitchFamily="2" charset="2"/>
              <a:buNone/>
              <a:tabLst/>
              <a:defRPr/>
            </a:pPr>
            <a:r>
              <a:rPr kumimoji="0" lang="en-US" sz="26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University of Birmingham</a:t>
            </a:r>
          </a:p>
          <a:p>
            <a:pPr marL="0" marR="0" lvl="0" indent="0" algn="l" defTabSz="914400" rtl="0" eaLnBrk="1" fontAlgn="base" latinLnBrk="0" hangingPunct="1">
              <a:lnSpc>
                <a:spcPct val="90000"/>
              </a:lnSpc>
              <a:spcBef>
                <a:spcPct val="0"/>
              </a:spcBef>
              <a:spcAft>
                <a:spcPct val="0"/>
              </a:spcAft>
              <a:buClr>
                <a:srgbClr val="000000"/>
              </a:buClr>
              <a:buSzTx/>
              <a:buFont typeface="Wingdings" panose="05000000000000000000" pitchFamily="2" charset="2"/>
              <a:buNone/>
              <a:tabLst/>
              <a:defRPr/>
            </a:pPr>
            <a:r>
              <a:rPr kumimoji="0" lang="en-US" sz="26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Birmingham, United Kingdom</a:t>
            </a:r>
            <a:endParaRPr kumimoji="0" lang="en-US" sz="2600" b="0" i="0" u="none" strike="noStrike" kern="0" cap="none" spc="0" normalizeH="0" baseline="0" dirty="0">
              <a:ln>
                <a:noFill/>
              </a:ln>
              <a:solidFill>
                <a:srgbClr val="000000"/>
              </a:solidFill>
              <a:effectLst/>
              <a:uLnTx/>
              <a:uFillTx/>
              <a:latin typeface="Calibri" panose="020F0502020204030204" pitchFamily="34" charset="0"/>
              <a:ea typeface="+mn-ea"/>
              <a:cs typeface="Calibri" panose="020F0502020204030204" pitchFamily="34" charset="0"/>
            </a:endParaRPr>
          </a:p>
          <a:p>
            <a:pPr marL="0" marR="0" lvl="0" indent="0" algn="l" defTabSz="914400" rtl="0" eaLnBrk="1" fontAlgn="base" latinLnBrk="0" hangingPunct="1">
              <a:lnSpc>
                <a:spcPct val="90000"/>
              </a:lnSpc>
              <a:spcBef>
                <a:spcPct val="0"/>
              </a:spcBef>
              <a:spcAft>
                <a:spcPct val="0"/>
              </a:spcAft>
              <a:buClr>
                <a:srgbClr val="000000"/>
              </a:buClr>
              <a:buSzTx/>
              <a:buFont typeface="Wingdings" panose="05000000000000000000" pitchFamily="2" charset="2"/>
              <a:buNone/>
              <a:tabLst/>
              <a:defRPr/>
            </a:pPr>
            <a:endParaRPr lang="en-US" sz="2600" noProof="0" dirty="0">
              <a:solidFill>
                <a:srgbClr val="000000"/>
              </a:solidFill>
              <a:cs typeface="Calibri" panose="020F0502020204030204" pitchFamily="34" charset="0"/>
            </a:endParaRPr>
          </a:p>
          <a:p>
            <a:pPr marL="0" marR="0" lvl="0" indent="0" algn="l" defTabSz="914400" rtl="0" eaLnBrk="1" fontAlgn="base" latinLnBrk="0" hangingPunct="1">
              <a:lnSpc>
                <a:spcPct val="90000"/>
              </a:lnSpc>
              <a:spcBef>
                <a:spcPct val="0"/>
              </a:spcBef>
              <a:spcAft>
                <a:spcPct val="0"/>
              </a:spcAft>
              <a:buClr>
                <a:srgbClr val="000000"/>
              </a:buClr>
              <a:buSzTx/>
              <a:buFont typeface="Wingdings" panose="05000000000000000000" pitchFamily="2" charset="2"/>
              <a:buNone/>
              <a:tabLst/>
              <a:defRPr/>
            </a:pPr>
            <a:r>
              <a:rPr kumimoji="0" lang="en-US" sz="2600" b="1" i="0" u="none" strike="noStrike" kern="0" cap="none" spc="0" normalizeH="0" baseline="0" noProof="0" dirty="0">
                <a:ln>
                  <a:noFill/>
                </a:ln>
                <a:solidFill>
                  <a:srgbClr val="E1471D"/>
                </a:solidFill>
                <a:effectLst/>
                <a:uLnTx/>
                <a:uFillTx/>
                <a:latin typeface="Calibri" panose="020F0502020204030204" pitchFamily="34" charset="0"/>
                <a:ea typeface="+mn-ea"/>
                <a:cs typeface="+mn-cs"/>
              </a:rPr>
              <a:t>Ahmed M. Elsharkawy, PhD, FRCP(UK)</a:t>
            </a:r>
            <a:r>
              <a:rPr kumimoji="0" lang="en-US" altLang="en-US" sz="2600" b="1" i="0" u="none" strike="noStrike" kern="0" cap="none" spc="0" normalizeH="0" baseline="0" noProof="0" dirty="0">
                <a:ln>
                  <a:noFill/>
                </a:ln>
                <a:solidFill>
                  <a:srgbClr val="E1471D"/>
                </a:solidFill>
                <a:effectLst/>
                <a:uLnTx/>
                <a:uFillTx/>
                <a:latin typeface="Calibri" panose="020F0502020204030204" pitchFamily="34" charset="0"/>
                <a:ea typeface="+mn-ea"/>
                <a:cs typeface="+mn-cs"/>
              </a:rPr>
              <a:t>, </a:t>
            </a:r>
            <a:r>
              <a:rPr kumimoji="0" lang="en-US" sz="26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has disclosed that he has received consulting fees from Gilead Sciences, SOBI, and Shionogi and fees for Non-CME/CE services from Gilead Sciences and SOBI.</a:t>
            </a:r>
          </a:p>
          <a:p>
            <a:pPr marL="0" indent="0" eaLnBrk="1" hangingPunct="1">
              <a:spcBef>
                <a:spcPct val="0"/>
              </a:spcBef>
              <a:spcAft>
                <a:spcPct val="0"/>
              </a:spcAft>
              <a:buNone/>
            </a:pPr>
            <a:endParaRPr lang="en-US" sz="2400" dirty="0">
              <a:cs typeface="Calibri" panose="020F0502020204030204" pitchFamily="34" charset="0"/>
            </a:endParaRPr>
          </a:p>
        </p:txBody>
      </p:sp>
    </p:spTree>
    <p:extLst>
      <p:ext uri="{BB962C8B-B14F-4D97-AF65-F5344CB8AC3E}">
        <p14:creationId xmlns:p14="http://schemas.microsoft.com/office/powerpoint/2010/main" val="2826289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C5435F-98BC-EE43-97EC-EFD27550B4EF}"/>
              </a:ext>
            </a:extLst>
          </p:cNvPr>
          <p:cNvSpPr>
            <a:spLocks noGrp="1"/>
          </p:cNvSpPr>
          <p:nvPr>
            <p:ph type="title"/>
          </p:nvPr>
        </p:nvSpPr>
        <p:spPr>
          <a:xfrm>
            <a:off x="609760" y="238129"/>
            <a:ext cx="10872445" cy="1103313"/>
          </a:xfrm>
        </p:spPr>
        <p:txBody>
          <a:bodyPr wrap="square" anchor="ctr">
            <a:normAutofit/>
          </a:bodyPr>
          <a:lstStyle/>
          <a:p>
            <a:r>
              <a:rPr lang="en-US" sz="3600" dirty="0"/>
              <a:t>Global Prevalence of HCV</a:t>
            </a:r>
          </a:p>
        </p:txBody>
      </p:sp>
      <p:pic>
        <p:nvPicPr>
          <p:cNvPr id="6" name="Picture 5">
            <a:extLst>
              <a:ext uri="{FF2B5EF4-FFF2-40B4-BE49-F238E27FC236}">
                <a16:creationId xmlns:a16="http://schemas.microsoft.com/office/drawing/2014/main" id="{B89FC82A-AD64-4392-BE51-23B41B23CE02}"/>
              </a:ext>
            </a:extLst>
          </p:cNvPr>
          <p:cNvPicPr>
            <a:picLocks noChangeAspect="1"/>
          </p:cNvPicPr>
          <p:nvPr/>
        </p:nvPicPr>
        <p:blipFill rotWithShape="1">
          <a:blip r:embed="rId3"/>
          <a:srcRect l="-1" t="10145" r="888"/>
          <a:stretch/>
        </p:blipFill>
        <p:spPr>
          <a:xfrm>
            <a:off x="2206449" y="1428808"/>
            <a:ext cx="7779103" cy="4971992"/>
          </a:xfrm>
          <a:prstGeom prst="rect">
            <a:avLst/>
          </a:prstGeom>
          <a:noFill/>
        </p:spPr>
      </p:pic>
      <p:sp>
        <p:nvSpPr>
          <p:cNvPr id="7" name="Text Box 3">
            <a:extLst>
              <a:ext uri="{FF2B5EF4-FFF2-40B4-BE49-F238E27FC236}">
                <a16:creationId xmlns:a16="http://schemas.microsoft.com/office/drawing/2014/main" id="{8E930432-4899-421F-8DE5-B86C6157D267}"/>
              </a:ext>
            </a:extLst>
          </p:cNvPr>
          <p:cNvSpPr txBox="1">
            <a:spLocks noChangeArrowheads="1"/>
          </p:cNvSpPr>
          <p:nvPr/>
        </p:nvSpPr>
        <p:spPr bwMode="auto">
          <a:xfrm>
            <a:off x="429272" y="6176963"/>
            <a:ext cx="85439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chemeClr val="bg2"/>
                </a:solidFill>
                <a:effectLst/>
                <a:uLnTx/>
                <a:uFillTx/>
                <a:latin typeface="Calibri" panose="020F0502020204030204" pitchFamily="34" charset="0"/>
                <a:ea typeface="+mn-ea"/>
                <a:cs typeface="Calibri" panose="020F0502020204030204" pitchFamily="34" charset="0"/>
              </a:rPr>
              <a:t>World Health Organization. Interim Guidance for Country Validation of Viral Hepatitis Elimination. Technical Report. June 2021. www.who.int/publications/i/item/9789240028395 </a:t>
            </a:r>
          </a:p>
        </p:txBody>
      </p:sp>
      <p:grpSp>
        <p:nvGrpSpPr>
          <p:cNvPr id="8" name="Group 1">
            <a:extLst>
              <a:ext uri="{FF2B5EF4-FFF2-40B4-BE49-F238E27FC236}">
                <a16:creationId xmlns:a16="http://schemas.microsoft.com/office/drawing/2014/main" id="{494D39AC-1CC2-4569-A24E-86D93B0C3851}"/>
              </a:ext>
            </a:extLst>
          </p:cNvPr>
          <p:cNvGrpSpPr>
            <a:grpSpLocks/>
          </p:cNvGrpSpPr>
          <p:nvPr/>
        </p:nvGrpSpPr>
        <p:grpSpPr bwMode="auto">
          <a:xfrm>
            <a:off x="9392911" y="6213768"/>
            <a:ext cx="2488502" cy="449064"/>
            <a:chOff x="9602074" y="3550251"/>
            <a:chExt cx="2488502" cy="449257"/>
          </a:xfrm>
        </p:grpSpPr>
        <p:pic>
          <p:nvPicPr>
            <p:cNvPr id="9" name="Picture 8">
              <a:extLst>
                <a:ext uri="{FF2B5EF4-FFF2-40B4-BE49-F238E27FC236}">
                  <a16:creationId xmlns:a16="http://schemas.microsoft.com/office/drawing/2014/main" id="{25051858-BD55-42AC-8F32-CE2DDBA58C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01978" y="3550251"/>
              <a:ext cx="569913" cy="181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0" name="Rectangle 8">
              <a:extLst>
                <a:ext uri="{FF2B5EF4-FFF2-40B4-BE49-F238E27FC236}">
                  <a16:creationId xmlns:a16="http://schemas.microsoft.com/office/drawing/2014/main" id="{3F81182B-4A85-466C-9FAA-8952BBDF41F1}"/>
                </a:ext>
              </a:extLst>
            </p:cNvPr>
            <p:cNvSpPr>
              <a:spLocks noChangeArrowheads="1"/>
            </p:cNvSpPr>
            <p:nvPr/>
          </p:nvSpPr>
          <p:spPr bwMode="auto">
            <a:xfrm>
              <a:off x="9602074" y="3691599"/>
              <a:ext cx="2488502" cy="307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5"/>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24128942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09761" y="238129"/>
            <a:ext cx="11152967" cy="1103313"/>
          </a:xfrm>
        </p:spPr>
        <p:txBody>
          <a:bodyPr>
            <a:noAutofit/>
          </a:bodyPr>
          <a:lstStyle/>
          <a:p>
            <a:r>
              <a:rPr lang="en-GB" sz="3600" b="1" dirty="0"/>
              <a:t>Prospective Descriptive Study: Knowledge and Perception Barriers </a:t>
            </a:r>
          </a:p>
        </p:txBody>
      </p:sp>
      <p:sp>
        <p:nvSpPr>
          <p:cNvPr id="6" name="Text Box 15">
            <a:extLst>
              <a:ext uri="{FF2B5EF4-FFF2-40B4-BE49-F238E27FC236}">
                <a16:creationId xmlns:a16="http://schemas.microsoft.com/office/drawing/2014/main" id="{E4697B43-6B80-4C97-A210-F3B91AFAD922}"/>
              </a:ext>
            </a:extLst>
          </p:cNvPr>
          <p:cNvSpPr txBox="1">
            <a:spLocks noChangeArrowheads="1"/>
          </p:cNvSpPr>
          <p:nvPr/>
        </p:nvSpPr>
        <p:spPr bwMode="auto">
          <a:xfrm>
            <a:off x="410022" y="6360818"/>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Kelly. Int J Infect Dis. 2020;100:264.</a:t>
            </a:r>
          </a:p>
        </p:txBody>
      </p:sp>
      <p:grpSp>
        <p:nvGrpSpPr>
          <p:cNvPr id="8" name="Group 1">
            <a:extLst>
              <a:ext uri="{FF2B5EF4-FFF2-40B4-BE49-F238E27FC236}">
                <a16:creationId xmlns:a16="http://schemas.microsoft.com/office/drawing/2014/main" id="{7C80DC51-13FE-450F-BF97-C64151DDCCE7}"/>
              </a:ext>
            </a:extLst>
          </p:cNvPr>
          <p:cNvGrpSpPr>
            <a:grpSpLocks/>
          </p:cNvGrpSpPr>
          <p:nvPr/>
        </p:nvGrpSpPr>
        <p:grpSpPr bwMode="auto">
          <a:xfrm>
            <a:off x="9392911" y="6213768"/>
            <a:ext cx="2488502" cy="449064"/>
            <a:chOff x="9602074" y="3550251"/>
            <a:chExt cx="2488502" cy="449257"/>
          </a:xfrm>
        </p:grpSpPr>
        <p:pic>
          <p:nvPicPr>
            <p:cNvPr id="9" name="Picture 8">
              <a:extLst>
                <a:ext uri="{FF2B5EF4-FFF2-40B4-BE49-F238E27FC236}">
                  <a16:creationId xmlns:a16="http://schemas.microsoft.com/office/drawing/2014/main" id="{E966E723-3687-4EBD-A20F-20D3411430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01978" y="3550251"/>
              <a:ext cx="569913" cy="181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0" name="Rectangle 9">
              <a:extLst>
                <a:ext uri="{FF2B5EF4-FFF2-40B4-BE49-F238E27FC236}">
                  <a16:creationId xmlns:a16="http://schemas.microsoft.com/office/drawing/2014/main" id="{7F358F00-E7E0-4E22-9BF3-61417A903EED}"/>
                </a:ext>
              </a:extLst>
            </p:cNvPr>
            <p:cNvSpPr>
              <a:spLocks noChangeArrowheads="1"/>
            </p:cNvSpPr>
            <p:nvPr/>
          </p:nvSpPr>
          <p:spPr bwMode="auto">
            <a:xfrm>
              <a:off x="9602074" y="3691599"/>
              <a:ext cx="2488502" cy="307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2" name="Rectangle: Rounded Corners 1">
            <a:extLst>
              <a:ext uri="{FF2B5EF4-FFF2-40B4-BE49-F238E27FC236}">
                <a16:creationId xmlns:a16="http://schemas.microsoft.com/office/drawing/2014/main" id="{8A1C8A9B-CBF0-4580-819B-10A004ECE274}"/>
              </a:ext>
            </a:extLst>
          </p:cNvPr>
          <p:cNvSpPr/>
          <p:nvPr/>
        </p:nvSpPr>
        <p:spPr bwMode="auto">
          <a:xfrm>
            <a:off x="720725" y="1604963"/>
            <a:ext cx="2286000" cy="681037"/>
          </a:xfrm>
          <a:prstGeom prst="roundRect">
            <a:avLst/>
          </a:prstGeom>
          <a:solidFill>
            <a:schemeClr val="accent1"/>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2000" b="1" dirty="0">
                <a:solidFill>
                  <a:schemeClr val="tx1"/>
                </a:solidFill>
                <a:latin typeface="Calibri" panose="020F0502020204030204" pitchFamily="34" charset="0"/>
              </a:rPr>
              <a:t>CVH Awareness</a:t>
            </a:r>
          </a:p>
        </p:txBody>
      </p:sp>
      <p:sp>
        <p:nvSpPr>
          <p:cNvPr id="11" name="Rectangle: Rounded Corners 10">
            <a:extLst>
              <a:ext uri="{FF2B5EF4-FFF2-40B4-BE49-F238E27FC236}">
                <a16:creationId xmlns:a16="http://schemas.microsoft.com/office/drawing/2014/main" id="{F97BE493-09E6-4DB1-9BB6-B315674DAB6D}"/>
              </a:ext>
            </a:extLst>
          </p:cNvPr>
          <p:cNvSpPr/>
          <p:nvPr/>
        </p:nvSpPr>
        <p:spPr bwMode="auto">
          <a:xfrm>
            <a:off x="3544407" y="1604963"/>
            <a:ext cx="2286000" cy="681037"/>
          </a:xfrm>
          <a:prstGeom prst="roundRect">
            <a:avLst/>
          </a:prstGeom>
          <a:solidFill>
            <a:schemeClr val="accent1"/>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2000" b="1" dirty="0">
                <a:solidFill>
                  <a:schemeClr val="tx1"/>
                </a:solidFill>
                <a:latin typeface="Calibri" panose="020F0502020204030204" pitchFamily="34" charset="0"/>
              </a:rPr>
              <a:t>Access</a:t>
            </a:r>
          </a:p>
        </p:txBody>
      </p:sp>
      <p:sp>
        <p:nvSpPr>
          <p:cNvPr id="12" name="Rectangle: Rounded Corners 11">
            <a:extLst>
              <a:ext uri="{FF2B5EF4-FFF2-40B4-BE49-F238E27FC236}">
                <a16:creationId xmlns:a16="http://schemas.microsoft.com/office/drawing/2014/main" id="{EF75E0B8-9D44-4DB7-8BF1-223DFA8AE58B}"/>
              </a:ext>
            </a:extLst>
          </p:cNvPr>
          <p:cNvSpPr/>
          <p:nvPr/>
        </p:nvSpPr>
        <p:spPr bwMode="auto">
          <a:xfrm>
            <a:off x="6233412" y="1604963"/>
            <a:ext cx="2286000" cy="681037"/>
          </a:xfrm>
          <a:prstGeom prst="roundRect">
            <a:avLst/>
          </a:prstGeom>
          <a:solidFill>
            <a:schemeClr val="accent1"/>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2000" b="1" dirty="0">
                <a:solidFill>
                  <a:schemeClr val="tx1"/>
                </a:solidFill>
                <a:latin typeface="Calibri" panose="020F0502020204030204" pitchFamily="34" charset="0"/>
              </a:rPr>
              <a:t>Attitudes </a:t>
            </a:r>
            <a:r>
              <a:rPr lang="en-US" sz="2000" b="1" dirty="0">
                <a:latin typeface="Calibri" panose="020F0502020204030204" pitchFamily="34" charset="0"/>
              </a:rPr>
              <a:t>A</a:t>
            </a:r>
            <a:r>
              <a:rPr lang="en-US" sz="2000" b="1" dirty="0">
                <a:solidFill>
                  <a:schemeClr val="tx1"/>
                </a:solidFill>
                <a:latin typeface="Calibri" panose="020F0502020204030204" pitchFamily="34" charset="0"/>
              </a:rPr>
              <a:t>bout Healthcare</a:t>
            </a:r>
          </a:p>
        </p:txBody>
      </p:sp>
      <p:sp>
        <p:nvSpPr>
          <p:cNvPr id="13" name="Rectangle: Rounded Corners 12">
            <a:extLst>
              <a:ext uri="{FF2B5EF4-FFF2-40B4-BE49-F238E27FC236}">
                <a16:creationId xmlns:a16="http://schemas.microsoft.com/office/drawing/2014/main" id="{A0C0CF9E-9CBF-4F3A-B4EF-DE2468B7C76B}"/>
              </a:ext>
            </a:extLst>
          </p:cNvPr>
          <p:cNvSpPr/>
          <p:nvPr/>
        </p:nvSpPr>
        <p:spPr bwMode="auto">
          <a:xfrm>
            <a:off x="9035686" y="1604963"/>
            <a:ext cx="2286000" cy="681037"/>
          </a:xfrm>
          <a:prstGeom prst="roundRect">
            <a:avLst/>
          </a:prstGeom>
          <a:solidFill>
            <a:schemeClr val="accent1"/>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2000" b="1" dirty="0">
                <a:solidFill>
                  <a:schemeClr val="tx1"/>
                </a:solidFill>
                <a:latin typeface="Calibri" panose="020F0502020204030204" pitchFamily="34" charset="0"/>
              </a:rPr>
              <a:t>Testing</a:t>
            </a:r>
          </a:p>
        </p:txBody>
      </p:sp>
      <p:sp>
        <p:nvSpPr>
          <p:cNvPr id="14" name="Rectangle: Rounded Corners 13">
            <a:extLst>
              <a:ext uri="{FF2B5EF4-FFF2-40B4-BE49-F238E27FC236}">
                <a16:creationId xmlns:a16="http://schemas.microsoft.com/office/drawing/2014/main" id="{56375B24-B4D5-45DD-9A24-9BEC580D8CF7}"/>
              </a:ext>
            </a:extLst>
          </p:cNvPr>
          <p:cNvSpPr/>
          <p:nvPr/>
        </p:nvSpPr>
        <p:spPr bwMode="auto">
          <a:xfrm>
            <a:off x="990599" y="2357295"/>
            <a:ext cx="2438401" cy="681037"/>
          </a:xfrm>
          <a:prstGeom prst="roundRect">
            <a:avLst/>
          </a:prstGeom>
          <a:solidFill>
            <a:schemeClr val="tx1"/>
          </a:solidFill>
          <a:ln w="28575">
            <a:solidFill>
              <a:schemeClr val="accent1"/>
            </a:solidFill>
            <a:miter lim="800000"/>
            <a:headEnd/>
            <a:tailEnd/>
          </a:ln>
        </p:spPr>
        <p:txBody>
          <a:bodyPr rtlCol="0" anchor="ctr"/>
          <a:lstStyle/>
          <a:p>
            <a:pPr algn="ctr" eaLnBrk="1" hangingPunct="1">
              <a:lnSpc>
                <a:spcPct val="90000"/>
              </a:lnSpc>
              <a:buClr>
                <a:schemeClr val="folHlink"/>
              </a:buClr>
              <a:buNone/>
            </a:pPr>
            <a:r>
              <a:rPr lang="en-US" sz="1600" dirty="0">
                <a:solidFill>
                  <a:schemeClr val="bg1"/>
                </a:solidFill>
                <a:latin typeface="Calibri" panose="020F0502020204030204" pitchFamily="34" charset="0"/>
              </a:rPr>
              <a:t>Lack of awareness of risk factors, diagnosis, and treatment</a:t>
            </a:r>
          </a:p>
        </p:txBody>
      </p:sp>
      <p:sp>
        <p:nvSpPr>
          <p:cNvPr id="16" name="Rectangle: Rounded Corners 15">
            <a:extLst>
              <a:ext uri="{FF2B5EF4-FFF2-40B4-BE49-F238E27FC236}">
                <a16:creationId xmlns:a16="http://schemas.microsoft.com/office/drawing/2014/main" id="{371B3803-4222-493C-AAED-3347AC6D8EB0}"/>
              </a:ext>
            </a:extLst>
          </p:cNvPr>
          <p:cNvSpPr/>
          <p:nvPr/>
        </p:nvSpPr>
        <p:spPr bwMode="auto">
          <a:xfrm>
            <a:off x="990599" y="3173790"/>
            <a:ext cx="2438401" cy="681037"/>
          </a:xfrm>
          <a:prstGeom prst="roundRect">
            <a:avLst/>
          </a:prstGeom>
          <a:solidFill>
            <a:schemeClr val="tx1"/>
          </a:solidFill>
          <a:ln w="28575">
            <a:solidFill>
              <a:schemeClr val="accent1"/>
            </a:solidFill>
            <a:miter lim="800000"/>
            <a:headEnd/>
            <a:tailEnd/>
          </a:ln>
        </p:spPr>
        <p:txBody>
          <a:bodyPr rtlCol="0" anchor="ctr"/>
          <a:lstStyle/>
          <a:p>
            <a:pPr algn="ctr" eaLnBrk="1" hangingPunct="1">
              <a:lnSpc>
                <a:spcPct val="90000"/>
              </a:lnSpc>
              <a:buClr>
                <a:schemeClr val="folHlink"/>
              </a:buClr>
              <a:buNone/>
            </a:pPr>
            <a:r>
              <a:rPr lang="en-US" sz="1600" dirty="0">
                <a:solidFill>
                  <a:schemeClr val="bg1"/>
                </a:solidFill>
                <a:latin typeface="Calibri" panose="020F0502020204030204" pitchFamily="34" charset="0"/>
              </a:rPr>
              <a:t>Recognized as a problem in their country of origin</a:t>
            </a:r>
          </a:p>
        </p:txBody>
      </p:sp>
      <p:sp>
        <p:nvSpPr>
          <p:cNvPr id="17" name="Rectangle: Rounded Corners 16">
            <a:extLst>
              <a:ext uri="{FF2B5EF4-FFF2-40B4-BE49-F238E27FC236}">
                <a16:creationId xmlns:a16="http://schemas.microsoft.com/office/drawing/2014/main" id="{40EA8B2C-D07E-4DA7-A427-74B36B5F981D}"/>
              </a:ext>
            </a:extLst>
          </p:cNvPr>
          <p:cNvSpPr/>
          <p:nvPr/>
        </p:nvSpPr>
        <p:spPr bwMode="auto">
          <a:xfrm>
            <a:off x="990599" y="3990285"/>
            <a:ext cx="2438401" cy="681037"/>
          </a:xfrm>
          <a:prstGeom prst="roundRect">
            <a:avLst/>
          </a:prstGeom>
          <a:solidFill>
            <a:schemeClr val="tx1"/>
          </a:solidFill>
          <a:ln w="28575">
            <a:solidFill>
              <a:schemeClr val="accent1"/>
            </a:solidFill>
            <a:miter lim="800000"/>
            <a:headEnd/>
            <a:tailEnd/>
          </a:ln>
        </p:spPr>
        <p:txBody>
          <a:bodyPr rtlCol="0" anchor="ctr"/>
          <a:lstStyle/>
          <a:p>
            <a:pPr algn="ctr" eaLnBrk="1" hangingPunct="1">
              <a:lnSpc>
                <a:spcPct val="90000"/>
              </a:lnSpc>
              <a:buClr>
                <a:schemeClr val="folHlink"/>
              </a:buClr>
              <a:buNone/>
            </a:pPr>
            <a:r>
              <a:rPr lang="en-US" sz="1600" dirty="0">
                <a:solidFill>
                  <a:schemeClr val="bg1"/>
                </a:solidFill>
                <a:latin typeface="Calibri" panose="020F0502020204030204" pitchFamily="34" charset="0"/>
              </a:rPr>
              <a:t>Deemed not a UK issue due to perceived improved sanitation</a:t>
            </a:r>
          </a:p>
        </p:txBody>
      </p:sp>
      <p:sp>
        <p:nvSpPr>
          <p:cNvPr id="18" name="Rectangle: Rounded Corners 17">
            <a:extLst>
              <a:ext uri="{FF2B5EF4-FFF2-40B4-BE49-F238E27FC236}">
                <a16:creationId xmlns:a16="http://schemas.microsoft.com/office/drawing/2014/main" id="{A979D4A9-7FA5-4695-B050-1632D02217F4}"/>
              </a:ext>
            </a:extLst>
          </p:cNvPr>
          <p:cNvSpPr/>
          <p:nvPr/>
        </p:nvSpPr>
        <p:spPr bwMode="auto">
          <a:xfrm>
            <a:off x="990599" y="4806780"/>
            <a:ext cx="2438401" cy="681037"/>
          </a:xfrm>
          <a:prstGeom prst="roundRect">
            <a:avLst/>
          </a:prstGeom>
          <a:solidFill>
            <a:schemeClr val="tx1"/>
          </a:solidFill>
          <a:ln w="28575">
            <a:solidFill>
              <a:schemeClr val="accent1"/>
            </a:solidFill>
            <a:miter lim="800000"/>
            <a:headEnd/>
            <a:tailEnd/>
          </a:ln>
        </p:spPr>
        <p:txBody>
          <a:bodyPr rtlCol="0" anchor="ctr"/>
          <a:lstStyle/>
          <a:p>
            <a:pPr algn="ctr" eaLnBrk="1" hangingPunct="1">
              <a:lnSpc>
                <a:spcPct val="90000"/>
              </a:lnSpc>
              <a:buClr>
                <a:schemeClr val="folHlink"/>
              </a:buClr>
              <a:buNone/>
            </a:pPr>
            <a:r>
              <a:rPr lang="en-US" sz="1600" dirty="0">
                <a:solidFill>
                  <a:schemeClr val="bg1"/>
                </a:solidFill>
                <a:latin typeface="Calibri" panose="020F0502020204030204" pitchFamily="34" charset="0"/>
              </a:rPr>
              <a:t>Stigma not readily apparent in CVH, but is with ill health generally</a:t>
            </a:r>
          </a:p>
        </p:txBody>
      </p:sp>
      <p:sp>
        <p:nvSpPr>
          <p:cNvPr id="19" name="Rectangle: Rounded Corners 18">
            <a:extLst>
              <a:ext uri="{FF2B5EF4-FFF2-40B4-BE49-F238E27FC236}">
                <a16:creationId xmlns:a16="http://schemas.microsoft.com/office/drawing/2014/main" id="{B9B35A4B-EB1C-4879-8368-3FD692EC3B97}"/>
              </a:ext>
            </a:extLst>
          </p:cNvPr>
          <p:cNvSpPr/>
          <p:nvPr/>
        </p:nvSpPr>
        <p:spPr bwMode="auto">
          <a:xfrm>
            <a:off x="990599" y="5623275"/>
            <a:ext cx="2438401" cy="681037"/>
          </a:xfrm>
          <a:prstGeom prst="roundRect">
            <a:avLst/>
          </a:prstGeom>
          <a:solidFill>
            <a:schemeClr val="tx1"/>
          </a:solidFill>
          <a:ln w="28575">
            <a:solidFill>
              <a:schemeClr val="accent1"/>
            </a:solidFill>
            <a:miter lim="800000"/>
            <a:headEnd/>
            <a:tailEnd/>
          </a:ln>
        </p:spPr>
        <p:txBody>
          <a:bodyPr rtlCol="0" anchor="ctr"/>
          <a:lstStyle/>
          <a:p>
            <a:pPr algn="ctr" eaLnBrk="1" hangingPunct="1">
              <a:lnSpc>
                <a:spcPct val="90000"/>
              </a:lnSpc>
              <a:buClr>
                <a:schemeClr val="folHlink"/>
              </a:buClr>
              <a:buNone/>
            </a:pPr>
            <a:r>
              <a:rPr lang="en-US" sz="1600" dirty="0">
                <a:solidFill>
                  <a:schemeClr val="bg1"/>
                </a:solidFill>
                <a:latin typeface="Calibri" panose="020F0502020204030204" pitchFamily="34" charset="0"/>
              </a:rPr>
              <a:t>Confusion with other forms of liver discase, eg, hepatitis E</a:t>
            </a:r>
          </a:p>
        </p:txBody>
      </p:sp>
      <p:sp>
        <p:nvSpPr>
          <p:cNvPr id="3" name="Freeform: Shape 2">
            <a:extLst>
              <a:ext uri="{FF2B5EF4-FFF2-40B4-BE49-F238E27FC236}">
                <a16:creationId xmlns:a16="http://schemas.microsoft.com/office/drawing/2014/main" id="{E62ABAA3-5FB5-45D4-88A2-2B03F08E3798}"/>
              </a:ext>
            </a:extLst>
          </p:cNvPr>
          <p:cNvSpPr/>
          <p:nvPr/>
        </p:nvSpPr>
        <p:spPr bwMode="auto">
          <a:xfrm>
            <a:off x="885524" y="2286000"/>
            <a:ext cx="96253" cy="3696101"/>
          </a:xfrm>
          <a:custGeom>
            <a:avLst/>
            <a:gdLst>
              <a:gd name="connsiteX0" fmla="*/ 0 w 96253"/>
              <a:gd name="connsiteY0" fmla="*/ 0 h 3696101"/>
              <a:gd name="connsiteX1" fmla="*/ 0 w 96253"/>
              <a:gd name="connsiteY1" fmla="*/ 3696101 h 3696101"/>
              <a:gd name="connsiteX2" fmla="*/ 96253 w 96253"/>
              <a:gd name="connsiteY2" fmla="*/ 3696101 h 3696101"/>
            </a:gdLst>
            <a:ahLst/>
            <a:cxnLst>
              <a:cxn ang="0">
                <a:pos x="connsiteX0" y="connsiteY0"/>
              </a:cxn>
              <a:cxn ang="0">
                <a:pos x="connsiteX1" y="connsiteY1"/>
              </a:cxn>
              <a:cxn ang="0">
                <a:pos x="connsiteX2" y="connsiteY2"/>
              </a:cxn>
            </a:cxnLst>
            <a:rect l="l" t="t" r="r" b="b"/>
            <a:pathLst>
              <a:path w="96253" h="3696101">
                <a:moveTo>
                  <a:pt x="0" y="0"/>
                </a:moveTo>
                <a:lnTo>
                  <a:pt x="0" y="3696101"/>
                </a:lnTo>
                <a:lnTo>
                  <a:pt x="96253" y="3696101"/>
                </a:lnTo>
              </a:path>
            </a:pathLst>
          </a:custGeom>
          <a:noFill/>
          <a:ln w="28575">
            <a:solidFill>
              <a:schemeClr val="bg1"/>
            </a:solidFill>
            <a:miter lim="800000"/>
            <a:headEnd/>
            <a:tailEnd/>
          </a:ln>
        </p:spPr>
        <p:txBody>
          <a:bodyPr rtlCol="0" anchor="ctr"/>
          <a:lstStyle/>
          <a:p>
            <a:pPr algn="ctr"/>
            <a:endParaRPr lang="en-US" dirty="0"/>
          </a:p>
        </p:txBody>
      </p:sp>
      <p:grpSp>
        <p:nvGrpSpPr>
          <p:cNvPr id="20" name="Group 19">
            <a:extLst>
              <a:ext uri="{FF2B5EF4-FFF2-40B4-BE49-F238E27FC236}">
                <a16:creationId xmlns:a16="http://schemas.microsoft.com/office/drawing/2014/main" id="{3C8CA3F9-1CF4-4F91-8ADD-20FA015A2AE2}"/>
              </a:ext>
            </a:extLst>
          </p:cNvPr>
          <p:cNvGrpSpPr/>
          <p:nvPr/>
        </p:nvGrpSpPr>
        <p:grpSpPr>
          <a:xfrm>
            <a:off x="885524" y="2680969"/>
            <a:ext cx="105075" cy="2466329"/>
            <a:chOff x="885524" y="2680969"/>
            <a:chExt cx="463897" cy="2466329"/>
          </a:xfrm>
        </p:grpSpPr>
        <p:cxnSp>
          <p:nvCxnSpPr>
            <p:cNvPr id="7" name="Straight Connector 6">
              <a:extLst>
                <a:ext uri="{FF2B5EF4-FFF2-40B4-BE49-F238E27FC236}">
                  <a16:creationId xmlns:a16="http://schemas.microsoft.com/office/drawing/2014/main" id="{A6C26F5C-EBE1-4536-851D-A63CFA94689A}"/>
                </a:ext>
              </a:extLst>
            </p:cNvPr>
            <p:cNvCxnSpPr/>
            <p:nvPr/>
          </p:nvCxnSpPr>
          <p:spPr bwMode="auto">
            <a:xfrm>
              <a:off x="885524" y="2680969"/>
              <a:ext cx="463897"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9179CB64-779C-4248-B938-4A2FED26FC16}"/>
                </a:ext>
              </a:extLst>
            </p:cNvPr>
            <p:cNvCxnSpPr/>
            <p:nvPr/>
          </p:nvCxnSpPr>
          <p:spPr bwMode="auto">
            <a:xfrm>
              <a:off x="885524" y="3514308"/>
              <a:ext cx="463897"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34D05ED1-D70E-4C16-B19D-5C6E9D21D691}"/>
                </a:ext>
              </a:extLst>
            </p:cNvPr>
            <p:cNvCxnSpPr/>
            <p:nvPr/>
          </p:nvCxnSpPr>
          <p:spPr bwMode="auto">
            <a:xfrm>
              <a:off x="885524" y="4330803"/>
              <a:ext cx="463897"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386BF814-7525-45E5-8133-A14B0ADC49C7}"/>
                </a:ext>
              </a:extLst>
            </p:cNvPr>
            <p:cNvCxnSpPr/>
            <p:nvPr/>
          </p:nvCxnSpPr>
          <p:spPr bwMode="auto">
            <a:xfrm>
              <a:off x="885524" y="5147298"/>
              <a:ext cx="463897" cy="0"/>
            </a:xfrm>
            <a:prstGeom prst="line">
              <a:avLst/>
            </a:prstGeom>
            <a:noFill/>
            <a:ln w="28575" cap="flat" cmpd="sng" algn="ctr">
              <a:solidFill>
                <a:schemeClr val="bg1"/>
              </a:solidFill>
              <a:prstDash val="solid"/>
              <a:round/>
              <a:headEnd type="none" w="med" len="med"/>
              <a:tailEnd type="none" w="med" len="med"/>
            </a:ln>
            <a:effectLst/>
          </p:spPr>
        </p:cxnSp>
      </p:grpSp>
      <p:sp>
        <p:nvSpPr>
          <p:cNvPr id="25" name="Rectangle: Rounded Corners 24">
            <a:extLst>
              <a:ext uri="{FF2B5EF4-FFF2-40B4-BE49-F238E27FC236}">
                <a16:creationId xmlns:a16="http://schemas.microsoft.com/office/drawing/2014/main" id="{57C42D79-F026-4B46-B913-8C76064B252E}"/>
              </a:ext>
            </a:extLst>
          </p:cNvPr>
          <p:cNvSpPr/>
          <p:nvPr/>
        </p:nvSpPr>
        <p:spPr bwMode="auto">
          <a:xfrm>
            <a:off x="3788138" y="2357295"/>
            <a:ext cx="2286000" cy="681037"/>
          </a:xfrm>
          <a:prstGeom prst="roundRect">
            <a:avLst/>
          </a:prstGeom>
          <a:solidFill>
            <a:schemeClr val="tx1"/>
          </a:solidFill>
          <a:ln w="28575">
            <a:solidFill>
              <a:schemeClr val="accent1"/>
            </a:solidFill>
            <a:miter lim="800000"/>
            <a:headEnd/>
            <a:tailEnd/>
          </a:ln>
        </p:spPr>
        <p:txBody>
          <a:bodyPr rtlCol="0" anchor="ctr"/>
          <a:lstStyle/>
          <a:p>
            <a:pPr algn="ctr" eaLnBrk="1" hangingPunct="1">
              <a:lnSpc>
                <a:spcPct val="90000"/>
              </a:lnSpc>
              <a:buClr>
                <a:schemeClr val="folHlink"/>
              </a:buClr>
              <a:buNone/>
            </a:pPr>
            <a:r>
              <a:rPr lang="en-US" sz="1600" dirty="0">
                <a:solidFill>
                  <a:schemeClr val="bg1"/>
                </a:solidFill>
                <a:latin typeface="Calibri" panose="020F0502020204030204" pitchFamily="34" charset="0"/>
              </a:rPr>
              <a:t>Lack of confidence in accessing healthcare services</a:t>
            </a:r>
          </a:p>
        </p:txBody>
      </p:sp>
      <p:sp>
        <p:nvSpPr>
          <p:cNvPr id="27" name="Rectangle: Rounded Corners 26">
            <a:extLst>
              <a:ext uri="{FF2B5EF4-FFF2-40B4-BE49-F238E27FC236}">
                <a16:creationId xmlns:a16="http://schemas.microsoft.com/office/drawing/2014/main" id="{4D77BA6A-E8EB-46EC-835C-9634FB5AC7A6}"/>
              </a:ext>
            </a:extLst>
          </p:cNvPr>
          <p:cNvSpPr/>
          <p:nvPr/>
        </p:nvSpPr>
        <p:spPr bwMode="auto">
          <a:xfrm>
            <a:off x="3788138" y="3173790"/>
            <a:ext cx="2286000" cy="681037"/>
          </a:xfrm>
          <a:prstGeom prst="roundRect">
            <a:avLst/>
          </a:prstGeom>
          <a:solidFill>
            <a:schemeClr val="tx1"/>
          </a:solidFill>
          <a:ln w="28575">
            <a:solidFill>
              <a:schemeClr val="accent1"/>
            </a:solidFill>
            <a:miter lim="800000"/>
            <a:headEnd/>
            <a:tailEnd/>
          </a:ln>
        </p:spPr>
        <p:txBody>
          <a:bodyPr rtlCol="0" anchor="ctr"/>
          <a:lstStyle/>
          <a:p>
            <a:pPr algn="ctr" eaLnBrk="1" hangingPunct="1">
              <a:lnSpc>
                <a:spcPct val="90000"/>
              </a:lnSpc>
              <a:buClr>
                <a:schemeClr val="folHlink"/>
              </a:buClr>
              <a:buNone/>
            </a:pPr>
            <a:r>
              <a:rPr lang="en-US" sz="1600" dirty="0">
                <a:solidFill>
                  <a:schemeClr val="bg1"/>
                </a:solidFill>
                <a:latin typeface="Calibri" panose="020F0502020204030204" pitchFamily="34" charset="0"/>
              </a:rPr>
              <a:t>Language barriers</a:t>
            </a:r>
          </a:p>
        </p:txBody>
      </p:sp>
      <p:sp>
        <p:nvSpPr>
          <p:cNvPr id="28" name="Rectangle: Rounded Corners 27">
            <a:extLst>
              <a:ext uri="{FF2B5EF4-FFF2-40B4-BE49-F238E27FC236}">
                <a16:creationId xmlns:a16="http://schemas.microsoft.com/office/drawing/2014/main" id="{B132E705-D6EB-4D4F-AE57-CA96B803B2FD}"/>
              </a:ext>
            </a:extLst>
          </p:cNvPr>
          <p:cNvSpPr/>
          <p:nvPr/>
        </p:nvSpPr>
        <p:spPr bwMode="auto">
          <a:xfrm>
            <a:off x="3788138" y="3990285"/>
            <a:ext cx="2286000" cy="681037"/>
          </a:xfrm>
          <a:prstGeom prst="roundRect">
            <a:avLst/>
          </a:prstGeom>
          <a:solidFill>
            <a:schemeClr val="tx1"/>
          </a:solidFill>
          <a:ln w="28575">
            <a:solidFill>
              <a:schemeClr val="accent1"/>
            </a:solidFill>
            <a:miter lim="800000"/>
            <a:headEnd/>
            <a:tailEnd/>
          </a:ln>
        </p:spPr>
        <p:txBody>
          <a:bodyPr rtlCol="0" anchor="ctr"/>
          <a:lstStyle/>
          <a:p>
            <a:pPr algn="ctr" eaLnBrk="1" hangingPunct="1">
              <a:lnSpc>
                <a:spcPct val="90000"/>
              </a:lnSpc>
              <a:buClr>
                <a:schemeClr val="folHlink"/>
              </a:buClr>
              <a:buNone/>
            </a:pPr>
            <a:r>
              <a:rPr lang="en-US" sz="1600" dirty="0">
                <a:solidFill>
                  <a:schemeClr val="bg1"/>
                </a:solidFill>
                <a:latin typeface="Calibri" panose="020F0502020204030204" pitchFamily="34" charset="0"/>
              </a:rPr>
              <a:t>Understanding how the NHS works</a:t>
            </a:r>
          </a:p>
        </p:txBody>
      </p:sp>
      <p:sp>
        <p:nvSpPr>
          <p:cNvPr id="29" name="Freeform: Shape 28">
            <a:extLst>
              <a:ext uri="{FF2B5EF4-FFF2-40B4-BE49-F238E27FC236}">
                <a16:creationId xmlns:a16="http://schemas.microsoft.com/office/drawing/2014/main" id="{685BB28B-6720-4EED-80E3-63AD5B544AB9}"/>
              </a:ext>
            </a:extLst>
          </p:cNvPr>
          <p:cNvSpPr/>
          <p:nvPr/>
        </p:nvSpPr>
        <p:spPr bwMode="auto">
          <a:xfrm>
            <a:off x="3700547" y="2286001"/>
            <a:ext cx="87592" cy="2057400"/>
          </a:xfrm>
          <a:custGeom>
            <a:avLst/>
            <a:gdLst>
              <a:gd name="connsiteX0" fmla="*/ 0 w 96253"/>
              <a:gd name="connsiteY0" fmla="*/ 0 h 3696101"/>
              <a:gd name="connsiteX1" fmla="*/ 0 w 96253"/>
              <a:gd name="connsiteY1" fmla="*/ 3696101 h 3696101"/>
              <a:gd name="connsiteX2" fmla="*/ 96253 w 96253"/>
              <a:gd name="connsiteY2" fmla="*/ 3696101 h 3696101"/>
            </a:gdLst>
            <a:ahLst/>
            <a:cxnLst>
              <a:cxn ang="0">
                <a:pos x="connsiteX0" y="connsiteY0"/>
              </a:cxn>
              <a:cxn ang="0">
                <a:pos x="connsiteX1" y="connsiteY1"/>
              </a:cxn>
              <a:cxn ang="0">
                <a:pos x="connsiteX2" y="connsiteY2"/>
              </a:cxn>
            </a:cxnLst>
            <a:rect l="l" t="t" r="r" b="b"/>
            <a:pathLst>
              <a:path w="96253" h="3696101">
                <a:moveTo>
                  <a:pt x="0" y="0"/>
                </a:moveTo>
                <a:lnTo>
                  <a:pt x="0" y="3696101"/>
                </a:lnTo>
                <a:lnTo>
                  <a:pt x="96253" y="3696101"/>
                </a:lnTo>
              </a:path>
            </a:pathLst>
          </a:custGeom>
          <a:noFill/>
          <a:ln w="28575">
            <a:solidFill>
              <a:schemeClr val="bg1"/>
            </a:solidFill>
            <a:miter lim="800000"/>
            <a:headEnd/>
            <a:tailEnd/>
          </a:ln>
        </p:spPr>
        <p:txBody>
          <a:bodyPr rtlCol="0" anchor="ctr"/>
          <a:lstStyle/>
          <a:p>
            <a:pPr algn="ctr"/>
            <a:endParaRPr lang="en-US" dirty="0"/>
          </a:p>
        </p:txBody>
      </p:sp>
      <p:grpSp>
        <p:nvGrpSpPr>
          <p:cNvPr id="30" name="Group 29">
            <a:extLst>
              <a:ext uri="{FF2B5EF4-FFF2-40B4-BE49-F238E27FC236}">
                <a16:creationId xmlns:a16="http://schemas.microsoft.com/office/drawing/2014/main" id="{5C0E4E7E-B3A2-46C9-BF00-16DD19EAE586}"/>
              </a:ext>
            </a:extLst>
          </p:cNvPr>
          <p:cNvGrpSpPr/>
          <p:nvPr/>
        </p:nvGrpSpPr>
        <p:grpSpPr>
          <a:xfrm>
            <a:off x="3683063" y="2680969"/>
            <a:ext cx="105075" cy="833339"/>
            <a:chOff x="885524" y="2680969"/>
            <a:chExt cx="463897" cy="833339"/>
          </a:xfrm>
        </p:grpSpPr>
        <p:cxnSp>
          <p:nvCxnSpPr>
            <p:cNvPr id="31" name="Straight Connector 30">
              <a:extLst>
                <a:ext uri="{FF2B5EF4-FFF2-40B4-BE49-F238E27FC236}">
                  <a16:creationId xmlns:a16="http://schemas.microsoft.com/office/drawing/2014/main" id="{4B35577F-E00C-4910-9A73-F0F001989D7F}"/>
                </a:ext>
              </a:extLst>
            </p:cNvPr>
            <p:cNvCxnSpPr/>
            <p:nvPr/>
          </p:nvCxnSpPr>
          <p:spPr bwMode="auto">
            <a:xfrm>
              <a:off x="885524" y="2680969"/>
              <a:ext cx="463897"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B39AF3CF-B8AC-4B75-948E-FD5137FD1198}"/>
                </a:ext>
              </a:extLst>
            </p:cNvPr>
            <p:cNvCxnSpPr/>
            <p:nvPr/>
          </p:nvCxnSpPr>
          <p:spPr bwMode="auto">
            <a:xfrm>
              <a:off x="885524" y="3514308"/>
              <a:ext cx="463897" cy="0"/>
            </a:xfrm>
            <a:prstGeom prst="line">
              <a:avLst/>
            </a:prstGeom>
            <a:noFill/>
            <a:ln w="28575" cap="flat" cmpd="sng" algn="ctr">
              <a:solidFill>
                <a:schemeClr val="bg1"/>
              </a:solidFill>
              <a:prstDash val="solid"/>
              <a:round/>
              <a:headEnd type="none" w="med" len="med"/>
              <a:tailEnd type="none" w="med" len="med"/>
            </a:ln>
            <a:effectLst/>
          </p:spPr>
        </p:cxnSp>
      </p:grpSp>
      <p:sp>
        <p:nvSpPr>
          <p:cNvPr id="35" name="Rectangle: Rounded Corners 34">
            <a:extLst>
              <a:ext uri="{FF2B5EF4-FFF2-40B4-BE49-F238E27FC236}">
                <a16:creationId xmlns:a16="http://schemas.microsoft.com/office/drawing/2014/main" id="{F0F21A9E-A606-46FC-9727-BFDC99AFF6F9}"/>
              </a:ext>
            </a:extLst>
          </p:cNvPr>
          <p:cNvSpPr/>
          <p:nvPr/>
        </p:nvSpPr>
        <p:spPr bwMode="auto">
          <a:xfrm>
            <a:off x="6503287" y="2357295"/>
            <a:ext cx="2334484" cy="681037"/>
          </a:xfrm>
          <a:prstGeom prst="roundRect">
            <a:avLst/>
          </a:prstGeom>
          <a:solidFill>
            <a:schemeClr val="tx1"/>
          </a:solidFill>
          <a:ln w="28575">
            <a:solidFill>
              <a:schemeClr val="accent1"/>
            </a:solidFill>
            <a:miter lim="800000"/>
            <a:headEnd/>
            <a:tailEnd/>
          </a:ln>
        </p:spPr>
        <p:txBody>
          <a:bodyPr rtlCol="0" anchor="ctr"/>
          <a:lstStyle/>
          <a:p>
            <a:pPr algn="ctr" eaLnBrk="1" hangingPunct="1">
              <a:lnSpc>
                <a:spcPct val="90000"/>
              </a:lnSpc>
              <a:buClr>
                <a:schemeClr val="folHlink"/>
              </a:buClr>
              <a:buNone/>
            </a:pPr>
            <a:r>
              <a:rPr lang="en-US" sz="1600" dirty="0">
                <a:solidFill>
                  <a:schemeClr val="bg1"/>
                </a:solidFill>
                <a:latin typeface="Calibri" panose="020F0502020204030204" pitchFamily="34" charset="0"/>
              </a:rPr>
              <a:t>Primary care physicians time and resource constraints</a:t>
            </a:r>
          </a:p>
        </p:txBody>
      </p:sp>
      <p:sp>
        <p:nvSpPr>
          <p:cNvPr id="36" name="Rectangle: Rounded Corners 35">
            <a:extLst>
              <a:ext uri="{FF2B5EF4-FFF2-40B4-BE49-F238E27FC236}">
                <a16:creationId xmlns:a16="http://schemas.microsoft.com/office/drawing/2014/main" id="{05FBFC5F-02D9-494A-9F9C-7A1E01415FC6}"/>
              </a:ext>
            </a:extLst>
          </p:cNvPr>
          <p:cNvSpPr/>
          <p:nvPr/>
        </p:nvSpPr>
        <p:spPr bwMode="auto">
          <a:xfrm>
            <a:off x="6503287" y="3173790"/>
            <a:ext cx="2334484" cy="681037"/>
          </a:xfrm>
          <a:prstGeom prst="roundRect">
            <a:avLst/>
          </a:prstGeom>
          <a:solidFill>
            <a:schemeClr val="tx1"/>
          </a:solidFill>
          <a:ln w="28575">
            <a:solidFill>
              <a:schemeClr val="accent1"/>
            </a:solidFill>
            <a:miter lim="800000"/>
            <a:headEnd/>
            <a:tailEnd/>
          </a:ln>
        </p:spPr>
        <p:txBody>
          <a:bodyPr rtlCol="0" anchor="ctr"/>
          <a:lstStyle/>
          <a:p>
            <a:pPr algn="ctr" eaLnBrk="1" hangingPunct="1">
              <a:lnSpc>
                <a:spcPct val="90000"/>
              </a:lnSpc>
              <a:buClr>
                <a:schemeClr val="folHlink"/>
              </a:buClr>
              <a:buNone/>
            </a:pPr>
            <a:r>
              <a:rPr lang="en-US" sz="1600" dirty="0">
                <a:solidFill>
                  <a:schemeClr val="bg1"/>
                </a:solidFill>
                <a:latin typeface="Calibri" panose="020F0502020204030204" pitchFamily="34" charset="0"/>
              </a:rPr>
              <a:t>“If we are at risk, </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the doctor should </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come to us”</a:t>
            </a:r>
          </a:p>
        </p:txBody>
      </p:sp>
      <p:sp>
        <p:nvSpPr>
          <p:cNvPr id="37" name="Rectangle: Rounded Corners 36">
            <a:extLst>
              <a:ext uri="{FF2B5EF4-FFF2-40B4-BE49-F238E27FC236}">
                <a16:creationId xmlns:a16="http://schemas.microsoft.com/office/drawing/2014/main" id="{9F402CA9-7ED9-4D59-9A82-295FE710EAD5}"/>
              </a:ext>
            </a:extLst>
          </p:cNvPr>
          <p:cNvSpPr/>
          <p:nvPr/>
        </p:nvSpPr>
        <p:spPr bwMode="auto">
          <a:xfrm>
            <a:off x="6503287" y="3990285"/>
            <a:ext cx="2334484" cy="681037"/>
          </a:xfrm>
          <a:prstGeom prst="roundRect">
            <a:avLst/>
          </a:prstGeom>
          <a:solidFill>
            <a:schemeClr val="tx1"/>
          </a:solidFill>
          <a:ln w="28575">
            <a:solidFill>
              <a:schemeClr val="accent1"/>
            </a:solidFill>
            <a:miter lim="800000"/>
            <a:headEnd/>
            <a:tailEnd/>
          </a:ln>
        </p:spPr>
        <p:txBody>
          <a:bodyPr rtlCol="0" anchor="ctr"/>
          <a:lstStyle/>
          <a:p>
            <a:pPr algn="ctr" eaLnBrk="1" hangingPunct="1">
              <a:lnSpc>
                <a:spcPct val="90000"/>
              </a:lnSpc>
              <a:buClr>
                <a:schemeClr val="folHlink"/>
              </a:buClr>
              <a:buNone/>
            </a:pPr>
            <a:r>
              <a:rPr lang="en-US" sz="1600" dirty="0">
                <a:solidFill>
                  <a:schemeClr val="bg1"/>
                </a:solidFill>
                <a:latin typeface="Calibri" panose="020F0502020204030204" pitchFamily="34" charset="0"/>
              </a:rPr>
              <a:t>Role of God: </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“What will be will be”</a:t>
            </a:r>
          </a:p>
        </p:txBody>
      </p:sp>
      <p:sp>
        <p:nvSpPr>
          <p:cNvPr id="38" name="Rectangle: Rounded Corners 37">
            <a:extLst>
              <a:ext uri="{FF2B5EF4-FFF2-40B4-BE49-F238E27FC236}">
                <a16:creationId xmlns:a16="http://schemas.microsoft.com/office/drawing/2014/main" id="{731F16E0-AB69-4BAB-BB5E-B239D1F412D5}"/>
              </a:ext>
            </a:extLst>
          </p:cNvPr>
          <p:cNvSpPr/>
          <p:nvPr/>
        </p:nvSpPr>
        <p:spPr bwMode="auto">
          <a:xfrm>
            <a:off x="6503287" y="4806780"/>
            <a:ext cx="2334484" cy="908220"/>
          </a:xfrm>
          <a:prstGeom prst="roundRect">
            <a:avLst/>
          </a:prstGeom>
          <a:solidFill>
            <a:schemeClr val="tx1"/>
          </a:solidFill>
          <a:ln w="28575">
            <a:solidFill>
              <a:schemeClr val="accent1"/>
            </a:solidFill>
            <a:miter lim="800000"/>
            <a:headEnd/>
            <a:tailEnd/>
          </a:ln>
        </p:spPr>
        <p:txBody>
          <a:bodyPr rtlCol="0" anchor="ctr"/>
          <a:lstStyle/>
          <a:p>
            <a:pPr algn="ctr" eaLnBrk="1" hangingPunct="1">
              <a:lnSpc>
                <a:spcPct val="90000"/>
              </a:lnSpc>
              <a:buClr>
                <a:schemeClr val="folHlink"/>
              </a:buClr>
              <a:buNone/>
            </a:pPr>
            <a:r>
              <a:rPr lang="en-US" sz="1600" dirty="0">
                <a:solidFill>
                  <a:schemeClr val="bg1"/>
                </a:solidFill>
                <a:latin typeface="Calibri" panose="020F0502020204030204" pitchFamily="34" charset="0"/>
              </a:rPr>
              <a:t>Feeling that the patient is not listened to and not referred to hospital services</a:t>
            </a:r>
          </a:p>
        </p:txBody>
      </p:sp>
      <p:sp>
        <p:nvSpPr>
          <p:cNvPr id="39" name="Freeform: Shape 38">
            <a:extLst>
              <a:ext uri="{FF2B5EF4-FFF2-40B4-BE49-F238E27FC236}">
                <a16:creationId xmlns:a16="http://schemas.microsoft.com/office/drawing/2014/main" id="{5B651EE6-8C23-4BE8-89EE-2A50B63DD97E}"/>
              </a:ext>
            </a:extLst>
          </p:cNvPr>
          <p:cNvSpPr/>
          <p:nvPr/>
        </p:nvSpPr>
        <p:spPr bwMode="auto">
          <a:xfrm>
            <a:off x="6390548" y="2286000"/>
            <a:ext cx="112739" cy="2967037"/>
          </a:xfrm>
          <a:custGeom>
            <a:avLst/>
            <a:gdLst>
              <a:gd name="connsiteX0" fmla="*/ 0 w 96253"/>
              <a:gd name="connsiteY0" fmla="*/ 0 h 3696101"/>
              <a:gd name="connsiteX1" fmla="*/ 0 w 96253"/>
              <a:gd name="connsiteY1" fmla="*/ 3696101 h 3696101"/>
              <a:gd name="connsiteX2" fmla="*/ 96253 w 96253"/>
              <a:gd name="connsiteY2" fmla="*/ 3696101 h 3696101"/>
            </a:gdLst>
            <a:ahLst/>
            <a:cxnLst>
              <a:cxn ang="0">
                <a:pos x="connsiteX0" y="connsiteY0"/>
              </a:cxn>
              <a:cxn ang="0">
                <a:pos x="connsiteX1" y="connsiteY1"/>
              </a:cxn>
              <a:cxn ang="0">
                <a:pos x="connsiteX2" y="connsiteY2"/>
              </a:cxn>
            </a:cxnLst>
            <a:rect l="l" t="t" r="r" b="b"/>
            <a:pathLst>
              <a:path w="96253" h="3696101">
                <a:moveTo>
                  <a:pt x="0" y="0"/>
                </a:moveTo>
                <a:lnTo>
                  <a:pt x="0" y="3696101"/>
                </a:lnTo>
                <a:lnTo>
                  <a:pt x="96253" y="3696101"/>
                </a:lnTo>
              </a:path>
            </a:pathLst>
          </a:custGeom>
          <a:noFill/>
          <a:ln w="28575">
            <a:solidFill>
              <a:schemeClr val="bg1"/>
            </a:solidFill>
            <a:miter lim="800000"/>
            <a:headEnd/>
            <a:tailEnd/>
          </a:ln>
        </p:spPr>
        <p:txBody>
          <a:bodyPr rtlCol="0" anchor="ctr"/>
          <a:lstStyle/>
          <a:p>
            <a:pPr algn="ctr"/>
            <a:endParaRPr lang="en-US" dirty="0"/>
          </a:p>
        </p:txBody>
      </p:sp>
      <p:grpSp>
        <p:nvGrpSpPr>
          <p:cNvPr id="40" name="Group 39">
            <a:extLst>
              <a:ext uri="{FF2B5EF4-FFF2-40B4-BE49-F238E27FC236}">
                <a16:creationId xmlns:a16="http://schemas.microsoft.com/office/drawing/2014/main" id="{A1CFC2A8-92C8-453C-A439-AD9B526902A7}"/>
              </a:ext>
            </a:extLst>
          </p:cNvPr>
          <p:cNvGrpSpPr/>
          <p:nvPr/>
        </p:nvGrpSpPr>
        <p:grpSpPr>
          <a:xfrm>
            <a:off x="6390548" y="2719546"/>
            <a:ext cx="105075" cy="1632990"/>
            <a:chOff x="885524" y="3514308"/>
            <a:chExt cx="463897" cy="1632990"/>
          </a:xfrm>
        </p:grpSpPr>
        <p:cxnSp>
          <p:nvCxnSpPr>
            <p:cNvPr id="42" name="Straight Connector 41">
              <a:extLst>
                <a:ext uri="{FF2B5EF4-FFF2-40B4-BE49-F238E27FC236}">
                  <a16:creationId xmlns:a16="http://schemas.microsoft.com/office/drawing/2014/main" id="{1F8C797C-2114-4032-A12D-88C057F4D4CB}"/>
                </a:ext>
              </a:extLst>
            </p:cNvPr>
            <p:cNvCxnSpPr/>
            <p:nvPr/>
          </p:nvCxnSpPr>
          <p:spPr bwMode="auto">
            <a:xfrm>
              <a:off x="885524" y="3514308"/>
              <a:ext cx="463897"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A83970F6-590E-4DE9-9BE6-04515065512F}"/>
                </a:ext>
              </a:extLst>
            </p:cNvPr>
            <p:cNvCxnSpPr/>
            <p:nvPr/>
          </p:nvCxnSpPr>
          <p:spPr bwMode="auto">
            <a:xfrm>
              <a:off x="885524" y="4330803"/>
              <a:ext cx="463897"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DDD98EC4-53B0-45DF-A85E-90D0A09B6E8D}"/>
                </a:ext>
              </a:extLst>
            </p:cNvPr>
            <p:cNvCxnSpPr/>
            <p:nvPr/>
          </p:nvCxnSpPr>
          <p:spPr bwMode="auto">
            <a:xfrm>
              <a:off x="885524" y="5147298"/>
              <a:ext cx="463897" cy="0"/>
            </a:xfrm>
            <a:prstGeom prst="line">
              <a:avLst/>
            </a:prstGeom>
            <a:noFill/>
            <a:ln w="28575" cap="flat" cmpd="sng" algn="ctr">
              <a:solidFill>
                <a:schemeClr val="bg1"/>
              </a:solidFill>
              <a:prstDash val="solid"/>
              <a:round/>
              <a:headEnd type="none" w="med" len="med"/>
              <a:tailEnd type="none" w="med" len="med"/>
            </a:ln>
            <a:effectLst/>
          </p:spPr>
        </p:cxnSp>
      </p:grpSp>
      <p:sp>
        <p:nvSpPr>
          <p:cNvPr id="45" name="Rectangle: Rounded Corners 44">
            <a:extLst>
              <a:ext uri="{FF2B5EF4-FFF2-40B4-BE49-F238E27FC236}">
                <a16:creationId xmlns:a16="http://schemas.microsoft.com/office/drawing/2014/main" id="{1984CAA2-4D63-4788-8E0A-BB14B8EB90DC}"/>
              </a:ext>
            </a:extLst>
          </p:cNvPr>
          <p:cNvSpPr/>
          <p:nvPr/>
        </p:nvSpPr>
        <p:spPr bwMode="auto">
          <a:xfrm>
            <a:off x="9305561" y="2357295"/>
            <a:ext cx="2419767" cy="681037"/>
          </a:xfrm>
          <a:prstGeom prst="roundRect">
            <a:avLst/>
          </a:prstGeom>
          <a:solidFill>
            <a:schemeClr val="tx1"/>
          </a:solidFill>
          <a:ln w="28575">
            <a:solidFill>
              <a:schemeClr val="accent1"/>
            </a:solidFill>
            <a:miter lim="800000"/>
            <a:headEnd/>
            <a:tailEnd/>
          </a:ln>
        </p:spPr>
        <p:txBody>
          <a:bodyPr rtlCol="0" anchor="ctr"/>
          <a:lstStyle/>
          <a:p>
            <a:pPr algn="ctr" eaLnBrk="1" hangingPunct="1">
              <a:lnSpc>
                <a:spcPct val="90000"/>
              </a:lnSpc>
              <a:buClr>
                <a:schemeClr val="folHlink"/>
              </a:buClr>
              <a:buNone/>
            </a:pPr>
            <a:r>
              <a:rPr lang="en-US" sz="1600" b="1" dirty="0">
                <a:solidFill>
                  <a:schemeClr val="bg1"/>
                </a:solidFill>
                <a:latin typeface="Calibri" panose="020F0502020204030204" pitchFamily="34" charset="0"/>
              </a:rPr>
              <a:t>Testing not felt to be needed in the UK</a:t>
            </a:r>
          </a:p>
        </p:txBody>
      </p:sp>
      <p:sp>
        <p:nvSpPr>
          <p:cNvPr id="46" name="Rectangle: Rounded Corners 45">
            <a:extLst>
              <a:ext uri="{FF2B5EF4-FFF2-40B4-BE49-F238E27FC236}">
                <a16:creationId xmlns:a16="http://schemas.microsoft.com/office/drawing/2014/main" id="{FF99EF24-BFC9-4B84-9DFD-138EFF55F274}"/>
              </a:ext>
            </a:extLst>
          </p:cNvPr>
          <p:cNvSpPr/>
          <p:nvPr/>
        </p:nvSpPr>
        <p:spPr bwMode="auto">
          <a:xfrm>
            <a:off x="9305561" y="3173790"/>
            <a:ext cx="2419767" cy="681037"/>
          </a:xfrm>
          <a:prstGeom prst="roundRect">
            <a:avLst/>
          </a:prstGeom>
          <a:solidFill>
            <a:schemeClr val="tx1"/>
          </a:solidFill>
          <a:ln w="28575">
            <a:solidFill>
              <a:schemeClr val="accent1"/>
            </a:solidFill>
            <a:miter lim="800000"/>
            <a:headEnd/>
            <a:tailEnd/>
          </a:ln>
        </p:spPr>
        <p:txBody>
          <a:bodyPr rtlCol="0" anchor="ctr"/>
          <a:lstStyle/>
          <a:p>
            <a:pPr algn="ctr" eaLnBrk="1" hangingPunct="1">
              <a:lnSpc>
                <a:spcPct val="90000"/>
              </a:lnSpc>
              <a:buClr>
                <a:schemeClr val="folHlink"/>
              </a:buClr>
              <a:buNone/>
            </a:pPr>
            <a:r>
              <a:rPr lang="en-US" sz="1600" b="1" dirty="0">
                <a:solidFill>
                  <a:schemeClr val="bg1"/>
                </a:solidFill>
                <a:latin typeface="Calibri" panose="020F0502020204030204" pitchFamily="34" charset="0"/>
              </a:rPr>
              <a:t>Confusion over processes to access testing</a:t>
            </a:r>
          </a:p>
        </p:txBody>
      </p:sp>
      <p:sp>
        <p:nvSpPr>
          <p:cNvPr id="47" name="Rectangle: Rounded Corners 46">
            <a:extLst>
              <a:ext uri="{FF2B5EF4-FFF2-40B4-BE49-F238E27FC236}">
                <a16:creationId xmlns:a16="http://schemas.microsoft.com/office/drawing/2014/main" id="{F0D4E995-3CD0-4C7F-848C-8E4DAA0A39F9}"/>
              </a:ext>
            </a:extLst>
          </p:cNvPr>
          <p:cNvSpPr/>
          <p:nvPr/>
        </p:nvSpPr>
        <p:spPr bwMode="auto">
          <a:xfrm>
            <a:off x="9305561" y="3990285"/>
            <a:ext cx="2419767" cy="681037"/>
          </a:xfrm>
          <a:prstGeom prst="roundRect">
            <a:avLst/>
          </a:prstGeom>
          <a:solidFill>
            <a:schemeClr val="tx1"/>
          </a:solidFill>
          <a:ln w="28575">
            <a:solidFill>
              <a:schemeClr val="accent1"/>
            </a:solidFill>
            <a:miter lim="800000"/>
            <a:headEnd/>
            <a:tailEnd/>
          </a:ln>
        </p:spPr>
        <p:txBody>
          <a:bodyPr rtlCol="0" anchor="ctr"/>
          <a:lstStyle/>
          <a:p>
            <a:pPr algn="ctr" eaLnBrk="1" hangingPunct="1">
              <a:lnSpc>
                <a:spcPct val="90000"/>
              </a:lnSpc>
              <a:buClr>
                <a:schemeClr val="folHlink"/>
              </a:buClr>
              <a:buNone/>
            </a:pPr>
            <a:r>
              <a:rPr lang="en-US" sz="1600" b="1" dirty="0">
                <a:solidFill>
                  <a:schemeClr val="bg1"/>
                </a:solidFill>
                <a:latin typeface="Calibri" panose="020F0502020204030204" pitchFamily="34" charset="0"/>
              </a:rPr>
              <a:t>Anxiety over result</a:t>
            </a:r>
          </a:p>
        </p:txBody>
      </p:sp>
      <p:sp>
        <p:nvSpPr>
          <p:cNvPr id="48" name="Rectangle: Rounded Corners 47">
            <a:extLst>
              <a:ext uri="{FF2B5EF4-FFF2-40B4-BE49-F238E27FC236}">
                <a16:creationId xmlns:a16="http://schemas.microsoft.com/office/drawing/2014/main" id="{DE0FD867-7ABB-42DD-AD7A-4716EEEFBDD3}"/>
              </a:ext>
            </a:extLst>
          </p:cNvPr>
          <p:cNvSpPr/>
          <p:nvPr/>
        </p:nvSpPr>
        <p:spPr bwMode="auto">
          <a:xfrm>
            <a:off x="9305561" y="4806781"/>
            <a:ext cx="2419767" cy="731780"/>
          </a:xfrm>
          <a:prstGeom prst="roundRect">
            <a:avLst/>
          </a:prstGeom>
          <a:solidFill>
            <a:schemeClr val="tx1"/>
          </a:solidFill>
          <a:ln w="28575">
            <a:solidFill>
              <a:schemeClr val="accent1"/>
            </a:solidFill>
            <a:miter lim="800000"/>
            <a:headEnd/>
            <a:tailEnd/>
          </a:ln>
        </p:spPr>
        <p:txBody>
          <a:bodyPr rtlCol="0" anchor="ctr"/>
          <a:lstStyle/>
          <a:p>
            <a:pPr algn="ctr" eaLnBrk="1" hangingPunct="1">
              <a:lnSpc>
                <a:spcPct val="90000"/>
              </a:lnSpc>
              <a:buClr>
                <a:schemeClr val="folHlink"/>
              </a:buClr>
              <a:buNone/>
            </a:pPr>
            <a:r>
              <a:rPr lang="en-US" sz="1600" b="1" i="1" dirty="0">
                <a:solidFill>
                  <a:schemeClr val="bg1"/>
                </a:solidFill>
                <a:latin typeface="Calibri" panose="020F0502020204030204" pitchFamily="34" charset="0"/>
              </a:rPr>
              <a:t>Desire</a:t>
            </a:r>
            <a:r>
              <a:rPr lang="en-US" sz="1600" b="1" dirty="0">
                <a:solidFill>
                  <a:schemeClr val="bg1"/>
                </a:solidFill>
                <a:latin typeface="Calibri" panose="020F0502020204030204" pitchFamily="34" charset="0"/>
              </a:rPr>
              <a:t> to do what is needed to protect </a:t>
            </a:r>
            <a:br>
              <a:rPr lang="en-US" sz="1600" b="1" dirty="0">
                <a:solidFill>
                  <a:schemeClr val="bg1"/>
                </a:solidFill>
                <a:latin typeface="Calibri" panose="020F0502020204030204" pitchFamily="34" charset="0"/>
              </a:rPr>
            </a:br>
            <a:r>
              <a:rPr lang="en-US" sz="1600" b="1" dirty="0">
                <a:solidFill>
                  <a:schemeClr val="bg1"/>
                </a:solidFill>
                <a:latin typeface="Calibri" panose="020F0502020204030204" pitchFamily="34" charset="0"/>
              </a:rPr>
              <a:t>the family</a:t>
            </a:r>
          </a:p>
        </p:txBody>
      </p:sp>
      <p:sp>
        <p:nvSpPr>
          <p:cNvPr id="49" name="Freeform: Shape 48">
            <a:extLst>
              <a:ext uri="{FF2B5EF4-FFF2-40B4-BE49-F238E27FC236}">
                <a16:creationId xmlns:a16="http://schemas.microsoft.com/office/drawing/2014/main" id="{E97D91A6-9EE6-4D1D-BA67-7B187DCD4538}"/>
              </a:ext>
            </a:extLst>
          </p:cNvPr>
          <p:cNvSpPr/>
          <p:nvPr/>
        </p:nvSpPr>
        <p:spPr bwMode="auto">
          <a:xfrm>
            <a:off x="9199677" y="2286001"/>
            <a:ext cx="112739" cy="2920999"/>
          </a:xfrm>
          <a:custGeom>
            <a:avLst/>
            <a:gdLst>
              <a:gd name="connsiteX0" fmla="*/ 0 w 96253"/>
              <a:gd name="connsiteY0" fmla="*/ 0 h 3696101"/>
              <a:gd name="connsiteX1" fmla="*/ 0 w 96253"/>
              <a:gd name="connsiteY1" fmla="*/ 3696101 h 3696101"/>
              <a:gd name="connsiteX2" fmla="*/ 96253 w 96253"/>
              <a:gd name="connsiteY2" fmla="*/ 3696101 h 3696101"/>
            </a:gdLst>
            <a:ahLst/>
            <a:cxnLst>
              <a:cxn ang="0">
                <a:pos x="connsiteX0" y="connsiteY0"/>
              </a:cxn>
              <a:cxn ang="0">
                <a:pos x="connsiteX1" y="connsiteY1"/>
              </a:cxn>
              <a:cxn ang="0">
                <a:pos x="connsiteX2" y="connsiteY2"/>
              </a:cxn>
            </a:cxnLst>
            <a:rect l="l" t="t" r="r" b="b"/>
            <a:pathLst>
              <a:path w="96253" h="3696101">
                <a:moveTo>
                  <a:pt x="0" y="0"/>
                </a:moveTo>
                <a:lnTo>
                  <a:pt x="0" y="3696101"/>
                </a:lnTo>
                <a:lnTo>
                  <a:pt x="96253" y="3696101"/>
                </a:lnTo>
              </a:path>
            </a:pathLst>
          </a:custGeom>
          <a:noFill/>
          <a:ln w="28575">
            <a:solidFill>
              <a:schemeClr val="bg1"/>
            </a:solidFill>
            <a:miter lim="800000"/>
            <a:headEnd/>
            <a:tailEnd/>
          </a:ln>
        </p:spPr>
        <p:txBody>
          <a:bodyPr rtlCol="0" anchor="ctr"/>
          <a:lstStyle/>
          <a:p>
            <a:pPr algn="ctr"/>
            <a:endParaRPr lang="en-US" dirty="0"/>
          </a:p>
        </p:txBody>
      </p:sp>
      <p:grpSp>
        <p:nvGrpSpPr>
          <p:cNvPr id="50" name="Group 49">
            <a:extLst>
              <a:ext uri="{FF2B5EF4-FFF2-40B4-BE49-F238E27FC236}">
                <a16:creationId xmlns:a16="http://schemas.microsoft.com/office/drawing/2014/main" id="{DF5CCF44-3F99-4C7F-AD24-93C44CBE4E87}"/>
              </a:ext>
            </a:extLst>
          </p:cNvPr>
          <p:cNvGrpSpPr/>
          <p:nvPr/>
        </p:nvGrpSpPr>
        <p:grpSpPr>
          <a:xfrm>
            <a:off x="9199677" y="2719546"/>
            <a:ext cx="105075" cy="1632990"/>
            <a:chOff x="885524" y="3514308"/>
            <a:chExt cx="463897" cy="1632990"/>
          </a:xfrm>
        </p:grpSpPr>
        <p:cxnSp>
          <p:nvCxnSpPr>
            <p:cNvPr id="51" name="Straight Connector 50">
              <a:extLst>
                <a:ext uri="{FF2B5EF4-FFF2-40B4-BE49-F238E27FC236}">
                  <a16:creationId xmlns:a16="http://schemas.microsoft.com/office/drawing/2014/main" id="{FA663C51-F6B7-439A-AE63-54DAC579038E}"/>
                </a:ext>
              </a:extLst>
            </p:cNvPr>
            <p:cNvCxnSpPr/>
            <p:nvPr/>
          </p:nvCxnSpPr>
          <p:spPr bwMode="auto">
            <a:xfrm>
              <a:off x="885524" y="3514308"/>
              <a:ext cx="463897" cy="0"/>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F7F59420-2583-49AE-B31A-E128FEEEE217}"/>
                </a:ext>
              </a:extLst>
            </p:cNvPr>
            <p:cNvCxnSpPr/>
            <p:nvPr/>
          </p:nvCxnSpPr>
          <p:spPr bwMode="auto">
            <a:xfrm>
              <a:off x="885524" y="4330803"/>
              <a:ext cx="463897" cy="0"/>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14B31D20-5E62-455B-A4A9-CC38B9AB72FE}"/>
                </a:ext>
              </a:extLst>
            </p:cNvPr>
            <p:cNvCxnSpPr/>
            <p:nvPr/>
          </p:nvCxnSpPr>
          <p:spPr bwMode="auto">
            <a:xfrm>
              <a:off x="885524" y="5147298"/>
              <a:ext cx="463897" cy="0"/>
            </a:xfrm>
            <a:prstGeom prst="line">
              <a:avLst/>
            </a:prstGeom>
            <a:noFill/>
            <a:ln w="28575" cap="flat" cmpd="sng" algn="ctr">
              <a:solidFill>
                <a:schemeClr val="bg1"/>
              </a:solidFill>
              <a:prstDash val="solid"/>
              <a:round/>
              <a:headEnd type="none" w="med" len="med"/>
              <a:tailEnd type="none" w="med" len="med"/>
            </a:ln>
            <a:effectLst/>
          </p:spPr>
        </p:cxnSp>
      </p:grpSp>
    </p:spTree>
    <p:extLst>
      <p:ext uri="{BB962C8B-B14F-4D97-AF65-F5344CB8AC3E}">
        <p14:creationId xmlns:p14="http://schemas.microsoft.com/office/powerpoint/2010/main" val="22794561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C8ECD3-C2B2-421A-A8AA-03A694A7A518}"/>
              </a:ext>
            </a:extLst>
          </p:cNvPr>
          <p:cNvSpPr>
            <a:spLocks noGrp="1"/>
          </p:cNvSpPr>
          <p:nvPr>
            <p:ph type="title"/>
          </p:nvPr>
        </p:nvSpPr>
        <p:spPr/>
        <p:txBody>
          <a:bodyPr/>
          <a:lstStyle/>
          <a:p>
            <a:r>
              <a:rPr lang="en-US" sz="3600" dirty="0"/>
              <a:t>Stigma Among High-Risk Minority Ethnic Groups and Healthcare Providers in the UK</a:t>
            </a:r>
          </a:p>
        </p:txBody>
      </p:sp>
      <p:sp>
        <p:nvSpPr>
          <p:cNvPr id="3" name="Content Placeholder 2">
            <a:extLst>
              <a:ext uri="{FF2B5EF4-FFF2-40B4-BE49-F238E27FC236}">
                <a16:creationId xmlns:a16="http://schemas.microsoft.com/office/drawing/2014/main" id="{EE46AF23-C000-4A74-B122-2A63E50B37FF}"/>
              </a:ext>
            </a:extLst>
          </p:cNvPr>
          <p:cNvSpPr>
            <a:spLocks noGrp="1"/>
          </p:cNvSpPr>
          <p:nvPr>
            <p:ph idx="1"/>
          </p:nvPr>
        </p:nvSpPr>
        <p:spPr/>
        <p:txBody>
          <a:bodyPr/>
          <a:lstStyle/>
          <a:p>
            <a:r>
              <a:rPr lang="en-GB" sz="2400" dirty="0"/>
              <a:t>Issues with knowledge, perceived risk, and stigma identified; many felt that </a:t>
            </a:r>
            <a:r>
              <a:rPr lang="en-GB" sz="2400" b="1" dirty="0"/>
              <a:t>improving knowledge would reduce stigma </a:t>
            </a:r>
          </a:p>
          <a:p>
            <a:endParaRPr lang="en-US" sz="2400" dirty="0"/>
          </a:p>
        </p:txBody>
      </p:sp>
      <p:sp>
        <p:nvSpPr>
          <p:cNvPr id="7" name="TextBox 6">
            <a:extLst>
              <a:ext uri="{FF2B5EF4-FFF2-40B4-BE49-F238E27FC236}">
                <a16:creationId xmlns:a16="http://schemas.microsoft.com/office/drawing/2014/main" id="{CFAD54B7-6AD9-4B40-834B-620D352AD358}"/>
              </a:ext>
            </a:extLst>
          </p:cNvPr>
          <p:cNvSpPr txBox="1"/>
          <p:nvPr/>
        </p:nvSpPr>
        <p:spPr bwMode="auto">
          <a:xfrm>
            <a:off x="709793" y="2343789"/>
            <a:ext cx="5350765" cy="1200329"/>
          </a:xfrm>
          <a:prstGeom prst="rect">
            <a:avLst/>
          </a:prstGeom>
          <a:solidFill>
            <a:schemeClr val="accent1">
              <a:lumMod val="20000"/>
              <a:lumOff val="80000"/>
            </a:schemeClr>
          </a:solidFill>
          <a:ln>
            <a:noFill/>
          </a:ln>
        </p:spPr>
        <p:txBody>
          <a:bodyPr wrap="square" rtlCol="0">
            <a:spAutoFit/>
          </a:bodyPr>
          <a:lstStyle/>
          <a:p>
            <a:pPr algn="l">
              <a:lnSpc>
                <a:spcPct val="100000"/>
              </a:lnSpc>
              <a:spcBef>
                <a:spcPct val="50000"/>
              </a:spcBef>
              <a:spcAft>
                <a:spcPct val="0"/>
              </a:spcAft>
              <a:buClrTx/>
              <a:buFontTx/>
              <a:buNone/>
            </a:pPr>
            <a:r>
              <a:rPr lang="en-US" b="1" i="1" dirty="0">
                <a:solidFill>
                  <a:srgbClr val="333333"/>
                </a:solidFill>
                <a:effectLst/>
                <a:latin typeface="Calibri" panose="020F0502020204030204" pitchFamily="34" charset="0"/>
                <a:cs typeface="Calibri" panose="020F0502020204030204" pitchFamily="34" charset="0"/>
              </a:rPr>
              <a:t>“Yes we know about the hepatitis B, C. But we only know the name; we don’t know how it is, how it works—we don’t know.”</a:t>
            </a:r>
            <a:r>
              <a:rPr lang="en-US" b="0" i="0" dirty="0">
                <a:solidFill>
                  <a:srgbClr val="333333"/>
                </a:solidFill>
                <a:effectLst/>
                <a:latin typeface="Calibri" panose="020F0502020204030204" pitchFamily="34" charset="0"/>
                <a:cs typeface="Calibri" panose="020F0502020204030204" pitchFamily="34" charset="0"/>
              </a:rPr>
              <a:t> (Female, Roma community group)</a:t>
            </a:r>
            <a:endParaRPr lang="en-US" b="0" dirty="0">
              <a:solidFill>
                <a:schemeClr val="bg1"/>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7D0B7F85-7422-4982-A17C-02AF0BD76726}"/>
              </a:ext>
            </a:extLst>
          </p:cNvPr>
          <p:cNvSpPr txBox="1"/>
          <p:nvPr/>
        </p:nvSpPr>
        <p:spPr bwMode="auto">
          <a:xfrm>
            <a:off x="6169541" y="2343789"/>
            <a:ext cx="5565258" cy="923330"/>
          </a:xfrm>
          <a:prstGeom prst="rect">
            <a:avLst/>
          </a:prstGeom>
          <a:solidFill>
            <a:schemeClr val="accent3">
              <a:lumMod val="20000"/>
              <a:lumOff val="80000"/>
            </a:schemeClr>
          </a:solidFill>
          <a:ln>
            <a:noFill/>
          </a:ln>
        </p:spPr>
        <p:txBody>
          <a:bodyPr wrap="square" rtlCol="0">
            <a:spAutoFit/>
          </a:bodyPr>
          <a:lstStyle/>
          <a:p>
            <a:pPr algn="l">
              <a:lnSpc>
                <a:spcPct val="100000"/>
              </a:lnSpc>
              <a:spcBef>
                <a:spcPct val="50000"/>
              </a:spcBef>
              <a:spcAft>
                <a:spcPct val="0"/>
              </a:spcAft>
              <a:buClrTx/>
              <a:buFontTx/>
              <a:buNone/>
            </a:pPr>
            <a:r>
              <a:rPr lang="en-US" b="1" i="1" dirty="0">
                <a:solidFill>
                  <a:srgbClr val="333333"/>
                </a:solidFill>
                <a:effectLst/>
                <a:latin typeface="Calibri" panose="020F0502020204030204" pitchFamily="34" charset="0"/>
                <a:cs typeface="Calibri" panose="020F0502020204030204" pitchFamily="34" charset="0"/>
              </a:rPr>
              <a:t>“They say A is OK, B is in the middle, and C, you’re going to judgement day [death].”</a:t>
            </a:r>
            <a:r>
              <a:rPr lang="en-US" b="0" i="1" dirty="0">
                <a:solidFill>
                  <a:srgbClr val="333333"/>
                </a:solidFill>
                <a:effectLst/>
                <a:latin typeface="Calibri" panose="020F0502020204030204" pitchFamily="34" charset="0"/>
                <a:cs typeface="Calibri" panose="020F0502020204030204" pitchFamily="34" charset="0"/>
              </a:rPr>
              <a:t> </a:t>
            </a:r>
            <a:r>
              <a:rPr lang="en-US" b="0" dirty="0">
                <a:solidFill>
                  <a:srgbClr val="333333"/>
                </a:solidFill>
                <a:effectLst/>
                <a:latin typeface="Calibri" panose="020F0502020204030204" pitchFamily="34" charset="0"/>
                <a:cs typeface="Calibri" panose="020F0502020204030204" pitchFamily="34" charset="0"/>
              </a:rPr>
              <a:t>(Male, Somali community group)</a:t>
            </a:r>
            <a:endParaRPr lang="en-US" b="0" dirty="0">
              <a:solidFill>
                <a:schemeClr val="bg1"/>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119E624F-8A67-4C74-9C31-6F31FD6308F0}"/>
              </a:ext>
            </a:extLst>
          </p:cNvPr>
          <p:cNvSpPr txBox="1"/>
          <p:nvPr/>
        </p:nvSpPr>
        <p:spPr bwMode="auto">
          <a:xfrm>
            <a:off x="6169541" y="3458441"/>
            <a:ext cx="5529863" cy="2585323"/>
          </a:xfrm>
          <a:prstGeom prst="rect">
            <a:avLst/>
          </a:prstGeom>
          <a:solidFill>
            <a:schemeClr val="accent4">
              <a:lumMod val="20000"/>
              <a:lumOff val="80000"/>
            </a:schemeClr>
          </a:solidFill>
          <a:ln>
            <a:noFill/>
          </a:ln>
        </p:spPr>
        <p:txBody>
          <a:bodyPr wrap="square" rtlCol="0">
            <a:spAutoFit/>
          </a:bodyPr>
          <a:lstStyle/>
          <a:p>
            <a:pPr algn="l">
              <a:lnSpc>
                <a:spcPct val="100000"/>
              </a:lnSpc>
              <a:spcBef>
                <a:spcPct val="50000"/>
              </a:spcBef>
              <a:spcAft>
                <a:spcPct val="0"/>
              </a:spcAft>
              <a:buClrTx/>
              <a:buFontTx/>
              <a:buNone/>
            </a:pPr>
            <a:r>
              <a:rPr lang="en-US" b="0" dirty="0">
                <a:solidFill>
                  <a:srgbClr val="333333"/>
                </a:solidFill>
                <a:effectLst/>
                <a:latin typeface="Calibri" panose="020F0502020204030204" pitchFamily="34" charset="0"/>
                <a:cs typeface="Calibri" panose="020F0502020204030204" pitchFamily="34" charset="0"/>
              </a:rPr>
              <a:t>[Described a typical exchange when approaching people for testing at community event] </a:t>
            </a:r>
            <a:r>
              <a:rPr lang="en-US" b="1" i="1" dirty="0">
                <a:solidFill>
                  <a:srgbClr val="333333"/>
                </a:solidFill>
                <a:effectLst/>
                <a:latin typeface="Calibri" panose="020F0502020204030204" pitchFamily="34" charset="0"/>
                <a:cs typeface="Calibri" panose="020F0502020204030204" pitchFamily="34" charset="0"/>
              </a:rPr>
              <a:t>“Oh there’s nothing wrong with us.” I go, “How do you know? You’re Asian, aren’t you? You’re Pakistani Muslim, aren’t you?” “ . . . We’ve not done anything wrong; we don’t do drugs.” I go, “You’ve had your head shaved as a baby</a:t>
            </a:r>
            <a:r>
              <a:rPr lang="en-US" b="1" i="1" dirty="0">
                <a:solidFill>
                  <a:srgbClr val="333333"/>
                </a:solidFill>
                <a:latin typeface="Calibri" panose="020F0502020204030204" pitchFamily="34" charset="0"/>
                <a:cs typeface="Calibri" panose="020F0502020204030204" pitchFamily="34" charset="0"/>
              </a:rPr>
              <a:t>. Y</a:t>
            </a:r>
            <a:r>
              <a:rPr lang="en-US" b="1" i="1" dirty="0">
                <a:solidFill>
                  <a:srgbClr val="333333"/>
                </a:solidFill>
                <a:effectLst/>
                <a:latin typeface="Calibri" panose="020F0502020204030204" pitchFamily="34" charset="0"/>
                <a:cs typeface="Calibri" panose="020F0502020204030204" pitchFamily="34" charset="0"/>
              </a:rPr>
              <a:t>ou’ve been circumcised as a baby</a:t>
            </a:r>
            <a:r>
              <a:rPr lang="en-US" b="1" i="1" dirty="0">
                <a:solidFill>
                  <a:srgbClr val="333333"/>
                </a:solidFill>
                <a:latin typeface="Calibri" panose="020F0502020204030204" pitchFamily="34" charset="0"/>
                <a:cs typeface="Calibri" panose="020F0502020204030204" pitchFamily="34" charset="0"/>
              </a:rPr>
              <a:t>. H</a:t>
            </a:r>
            <a:r>
              <a:rPr lang="en-US" b="1" i="1" dirty="0">
                <a:solidFill>
                  <a:srgbClr val="333333"/>
                </a:solidFill>
                <a:effectLst/>
                <a:latin typeface="Calibri" panose="020F0502020204030204" pitchFamily="34" charset="0"/>
                <a:cs typeface="Calibri" panose="020F0502020204030204" pitchFamily="34" charset="0"/>
              </a:rPr>
              <a:t>ow can you say you’ve not got the virus?”</a:t>
            </a:r>
            <a:r>
              <a:rPr lang="en-US" b="0" i="1" dirty="0">
                <a:solidFill>
                  <a:srgbClr val="333333"/>
                </a:solidFill>
                <a:effectLst/>
                <a:latin typeface="Calibri" panose="020F0502020204030204" pitchFamily="34" charset="0"/>
                <a:cs typeface="Calibri" panose="020F0502020204030204" pitchFamily="34" charset="0"/>
              </a:rPr>
              <a:t> </a:t>
            </a:r>
            <a:r>
              <a:rPr lang="en-US" b="0" dirty="0">
                <a:solidFill>
                  <a:srgbClr val="333333"/>
                </a:solidFill>
                <a:effectLst/>
                <a:latin typeface="Calibri" panose="020F0502020204030204" pitchFamily="34" charset="0"/>
                <a:cs typeface="Calibri" panose="020F0502020204030204" pitchFamily="34" charset="0"/>
              </a:rPr>
              <a:t>(Key informant for Pakistani community, community support worker)</a:t>
            </a:r>
            <a:endParaRPr lang="en-US" b="0" dirty="0">
              <a:solidFill>
                <a:schemeClr val="bg1"/>
              </a:solidFill>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8BDB92D5-5440-449E-96A7-248217F21D8F}"/>
              </a:ext>
            </a:extLst>
          </p:cNvPr>
          <p:cNvSpPr txBox="1"/>
          <p:nvPr/>
        </p:nvSpPr>
        <p:spPr bwMode="auto">
          <a:xfrm>
            <a:off x="709793" y="4012439"/>
            <a:ext cx="5350765" cy="2031325"/>
          </a:xfrm>
          <a:prstGeom prst="rect">
            <a:avLst/>
          </a:prstGeom>
          <a:solidFill>
            <a:schemeClr val="accent6">
              <a:lumMod val="20000"/>
              <a:lumOff val="80000"/>
            </a:schemeClr>
          </a:solidFill>
          <a:ln>
            <a:noFill/>
          </a:ln>
        </p:spPr>
        <p:txBody>
          <a:bodyPr wrap="square" rtlCol="0">
            <a:spAutoFit/>
          </a:bodyPr>
          <a:lstStyle/>
          <a:p>
            <a:pPr algn="l">
              <a:lnSpc>
                <a:spcPct val="100000"/>
              </a:lnSpc>
              <a:spcBef>
                <a:spcPct val="50000"/>
              </a:spcBef>
              <a:spcAft>
                <a:spcPct val="0"/>
              </a:spcAft>
              <a:buClrTx/>
              <a:buFontTx/>
              <a:buNone/>
            </a:pPr>
            <a:r>
              <a:rPr lang="en-US" b="1" i="1" dirty="0">
                <a:solidFill>
                  <a:srgbClr val="333333"/>
                </a:solidFill>
                <a:effectLst/>
                <a:latin typeface="Calibri" panose="020F0502020204030204" pitchFamily="34" charset="0"/>
                <a:cs typeface="Calibri" panose="020F0502020204030204" pitchFamily="34" charset="0"/>
              </a:rPr>
              <a:t>“</a:t>
            </a:r>
            <a:r>
              <a:rPr lang="en-US" b="0" i="1" dirty="0">
                <a:solidFill>
                  <a:srgbClr val="333333"/>
                </a:solidFill>
                <a:effectLst/>
                <a:latin typeface="Calibri" panose="020F0502020204030204" pitchFamily="34" charset="0"/>
                <a:cs typeface="Calibri" panose="020F0502020204030204" pitchFamily="34" charset="0"/>
              </a:rPr>
              <a:t> . . . </a:t>
            </a:r>
            <a:r>
              <a:rPr lang="en-US" b="1" i="1" dirty="0">
                <a:solidFill>
                  <a:srgbClr val="333333"/>
                </a:solidFill>
                <a:effectLst/>
                <a:latin typeface="Calibri" panose="020F0502020204030204" pitchFamily="34" charset="0"/>
                <a:cs typeface="Calibri" panose="020F0502020204030204" pitchFamily="34" charset="0"/>
              </a:rPr>
              <a:t>one gentleman, his things were packed because he accidently left in the kitchen his medications and the housemates Googled what he was using these for and they found out that it’s hepatitis drugs and then he came in from work and his things were out in the suitcase.” </a:t>
            </a:r>
            <a:r>
              <a:rPr lang="en-US" b="0" dirty="0">
                <a:solidFill>
                  <a:srgbClr val="333333"/>
                </a:solidFill>
                <a:effectLst/>
                <a:latin typeface="Calibri" panose="020F0502020204030204" pitchFamily="34" charset="0"/>
                <a:cs typeface="Calibri" panose="020F0502020204030204" pitchFamily="34" charset="0"/>
              </a:rPr>
              <a:t>(Key informant for Eastern European communities, hospital interpreter)</a:t>
            </a:r>
            <a:endParaRPr lang="en-US" b="0" dirty="0">
              <a:solidFill>
                <a:schemeClr val="bg1"/>
              </a:solidFill>
              <a:latin typeface="Calibri" panose="020F0502020204030204" pitchFamily="34" charset="0"/>
              <a:cs typeface="Calibri" panose="020F0502020204030204" pitchFamily="34" charset="0"/>
            </a:endParaRPr>
          </a:p>
        </p:txBody>
      </p:sp>
      <p:sp>
        <p:nvSpPr>
          <p:cNvPr id="11" name="Text Box 15">
            <a:extLst>
              <a:ext uri="{FF2B5EF4-FFF2-40B4-BE49-F238E27FC236}">
                <a16:creationId xmlns:a16="http://schemas.microsoft.com/office/drawing/2014/main" id="{39511C99-148C-482F-A7F9-90E5961F13EE}"/>
              </a:ext>
            </a:extLst>
          </p:cNvPr>
          <p:cNvSpPr txBox="1">
            <a:spLocks noChangeArrowheads="1"/>
          </p:cNvSpPr>
          <p:nvPr/>
        </p:nvSpPr>
        <p:spPr bwMode="auto">
          <a:xfrm>
            <a:off x="429272" y="6352674"/>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Sweeney. BMC Health Serv Res. 2015;15:97.</a:t>
            </a:r>
          </a:p>
        </p:txBody>
      </p:sp>
      <p:grpSp>
        <p:nvGrpSpPr>
          <p:cNvPr id="12" name="Group 1">
            <a:extLst>
              <a:ext uri="{FF2B5EF4-FFF2-40B4-BE49-F238E27FC236}">
                <a16:creationId xmlns:a16="http://schemas.microsoft.com/office/drawing/2014/main" id="{42635E5A-B1B1-41BA-9D38-B06108AEA507}"/>
              </a:ext>
            </a:extLst>
          </p:cNvPr>
          <p:cNvGrpSpPr>
            <a:grpSpLocks/>
          </p:cNvGrpSpPr>
          <p:nvPr/>
        </p:nvGrpSpPr>
        <p:grpSpPr bwMode="auto">
          <a:xfrm>
            <a:off x="9392911" y="6213768"/>
            <a:ext cx="2488502" cy="449064"/>
            <a:chOff x="9602074" y="3550251"/>
            <a:chExt cx="2488502" cy="449257"/>
          </a:xfrm>
        </p:grpSpPr>
        <p:pic>
          <p:nvPicPr>
            <p:cNvPr id="13" name="Picture 12">
              <a:extLst>
                <a:ext uri="{FF2B5EF4-FFF2-40B4-BE49-F238E27FC236}">
                  <a16:creationId xmlns:a16="http://schemas.microsoft.com/office/drawing/2014/main" id="{A7105335-D2E2-43E7-AD7E-CC8A865E37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01978" y="3550251"/>
              <a:ext cx="569913" cy="181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4" name="Rectangle 13">
              <a:extLst>
                <a:ext uri="{FF2B5EF4-FFF2-40B4-BE49-F238E27FC236}">
                  <a16:creationId xmlns:a16="http://schemas.microsoft.com/office/drawing/2014/main" id="{1DCAD802-0645-41C5-838F-3D5F4AE3DA34}"/>
                </a:ext>
              </a:extLst>
            </p:cNvPr>
            <p:cNvSpPr>
              <a:spLocks noChangeArrowheads="1"/>
            </p:cNvSpPr>
            <p:nvPr/>
          </p:nvSpPr>
          <p:spPr bwMode="auto">
            <a:xfrm>
              <a:off x="9602074" y="3691599"/>
              <a:ext cx="2488502" cy="307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8038446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24A4B8-F47C-4CE3-86A8-22DA5116FF5A}"/>
              </a:ext>
            </a:extLst>
          </p:cNvPr>
          <p:cNvSpPr>
            <a:spLocks noGrp="1"/>
          </p:cNvSpPr>
          <p:nvPr>
            <p:ph type="title"/>
          </p:nvPr>
        </p:nvSpPr>
        <p:spPr/>
        <p:txBody>
          <a:bodyPr/>
          <a:lstStyle/>
          <a:p>
            <a:r>
              <a:rPr lang="en-US" sz="3600" dirty="0"/>
              <a:t>Populations Disproportionately Affected by HCV</a:t>
            </a:r>
          </a:p>
        </p:txBody>
      </p:sp>
      <p:sp>
        <p:nvSpPr>
          <p:cNvPr id="3" name="Content Placeholder 2">
            <a:extLst>
              <a:ext uri="{FF2B5EF4-FFF2-40B4-BE49-F238E27FC236}">
                <a16:creationId xmlns:a16="http://schemas.microsoft.com/office/drawing/2014/main" id="{7EB381F8-B3ED-437B-8FC8-C1F615DE8226}"/>
              </a:ext>
            </a:extLst>
          </p:cNvPr>
          <p:cNvSpPr>
            <a:spLocks noGrp="1"/>
          </p:cNvSpPr>
          <p:nvPr>
            <p:ph idx="1"/>
          </p:nvPr>
        </p:nvSpPr>
        <p:spPr>
          <a:xfrm>
            <a:off x="607216" y="2743200"/>
            <a:ext cx="10877529" cy="4038600"/>
          </a:xfrm>
        </p:spPr>
        <p:txBody>
          <a:bodyPr/>
          <a:lstStyle/>
          <a:p>
            <a:pPr>
              <a:spcBef>
                <a:spcPts val="600"/>
              </a:spcBef>
            </a:pPr>
            <a:endParaRPr lang="en-US" dirty="0"/>
          </a:p>
          <a:p>
            <a:pPr>
              <a:spcBef>
                <a:spcPts val="600"/>
              </a:spcBef>
            </a:pPr>
            <a:endParaRPr lang="en-US" dirty="0"/>
          </a:p>
          <a:p>
            <a:pPr>
              <a:spcBef>
                <a:spcPts val="600"/>
              </a:spcBef>
            </a:pPr>
            <a:endParaRPr lang="en-US" dirty="0"/>
          </a:p>
          <a:p>
            <a:pPr>
              <a:spcBef>
                <a:spcPts val="600"/>
              </a:spcBef>
            </a:pPr>
            <a:endParaRPr lang="en-US" dirty="0"/>
          </a:p>
          <a:p>
            <a:pPr>
              <a:spcBef>
                <a:spcPts val="600"/>
              </a:spcBef>
            </a:pPr>
            <a:endParaRPr lang="en-US" dirty="0"/>
          </a:p>
          <a:p>
            <a:pPr>
              <a:spcBef>
                <a:spcPts val="600"/>
              </a:spcBef>
            </a:pPr>
            <a:endParaRPr lang="en-US" dirty="0"/>
          </a:p>
          <a:p>
            <a:pPr>
              <a:spcBef>
                <a:spcPts val="600"/>
              </a:spcBef>
            </a:pPr>
            <a:r>
              <a:rPr lang="en-US" sz="2200" dirty="0"/>
              <a:t>Black Americans bear disproportionate burden of homelessness</a:t>
            </a:r>
            <a:r>
              <a:rPr lang="en-US" sz="2200" baseline="30000" dirty="0"/>
              <a:t>2,3</a:t>
            </a:r>
          </a:p>
          <a:p>
            <a:pPr lvl="1">
              <a:spcBef>
                <a:spcPts val="600"/>
              </a:spcBef>
            </a:pPr>
            <a:r>
              <a:rPr lang="en-US" sz="2000" dirty="0"/>
              <a:t>39.4% of all homeless people in the US are Black while only 13.4% of US population is Black</a:t>
            </a:r>
          </a:p>
        </p:txBody>
      </p:sp>
      <p:graphicFrame>
        <p:nvGraphicFramePr>
          <p:cNvPr id="4" name="Group 32">
            <a:extLst>
              <a:ext uri="{FF2B5EF4-FFF2-40B4-BE49-F238E27FC236}">
                <a16:creationId xmlns:a16="http://schemas.microsoft.com/office/drawing/2014/main" id="{08B15355-E6A1-495D-AE82-F6C922AD49F2}"/>
              </a:ext>
            </a:extLst>
          </p:cNvPr>
          <p:cNvGraphicFramePr>
            <a:graphicFrameLocks noGrp="1"/>
          </p:cNvGraphicFramePr>
          <p:nvPr>
            <p:extLst>
              <p:ext uri="{D42A27DB-BD31-4B8C-83A1-F6EECF244321}">
                <p14:modId xmlns:p14="http://schemas.microsoft.com/office/powerpoint/2010/main" val="487651410"/>
              </p:ext>
            </p:extLst>
          </p:nvPr>
        </p:nvGraphicFramePr>
        <p:xfrm>
          <a:off x="465846" y="1604963"/>
          <a:ext cx="11300692" cy="3291888"/>
        </p:xfrm>
        <a:graphic>
          <a:graphicData uri="http://schemas.openxmlformats.org/drawingml/2006/table">
            <a:tbl>
              <a:tblPr/>
              <a:tblGrid>
                <a:gridCol w="1260598">
                  <a:extLst>
                    <a:ext uri="{9D8B030D-6E8A-4147-A177-3AD203B41FA5}">
                      <a16:colId xmlns:a16="http://schemas.microsoft.com/office/drawing/2014/main" val="20000"/>
                    </a:ext>
                  </a:extLst>
                </a:gridCol>
                <a:gridCol w="1225484">
                  <a:extLst>
                    <a:ext uri="{9D8B030D-6E8A-4147-A177-3AD203B41FA5}">
                      <a16:colId xmlns:a16="http://schemas.microsoft.com/office/drawing/2014/main" val="386259187"/>
                    </a:ext>
                  </a:extLst>
                </a:gridCol>
                <a:gridCol w="1034690">
                  <a:extLst>
                    <a:ext uri="{9D8B030D-6E8A-4147-A177-3AD203B41FA5}">
                      <a16:colId xmlns:a16="http://schemas.microsoft.com/office/drawing/2014/main" val="20002"/>
                    </a:ext>
                  </a:extLst>
                </a:gridCol>
                <a:gridCol w="1242611">
                  <a:extLst>
                    <a:ext uri="{9D8B030D-6E8A-4147-A177-3AD203B41FA5}">
                      <a16:colId xmlns:a16="http://schemas.microsoft.com/office/drawing/2014/main" val="1796028991"/>
                    </a:ext>
                  </a:extLst>
                </a:gridCol>
                <a:gridCol w="980224">
                  <a:extLst>
                    <a:ext uri="{9D8B030D-6E8A-4147-A177-3AD203B41FA5}">
                      <a16:colId xmlns:a16="http://schemas.microsoft.com/office/drawing/2014/main" val="391338703"/>
                    </a:ext>
                  </a:extLst>
                </a:gridCol>
                <a:gridCol w="1201353">
                  <a:extLst>
                    <a:ext uri="{9D8B030D-6E8A-4147-A177-3AD203B41FA5}">
                      <a16:colId xmlns:a16="http://schemas.microsoft.com/office/drawing/2014/main" val="983433955"/>
                    </a:ext>
                  </a:extLst>
                </a:gridCol>
                <a:gridCol w="1021481">
                  <a:extLst>
                    <a:ext uri="{9D8B030D-6E8A-4147-A177-3AD203B41FA5}">
                      <a16:colId xmlns:a16="http://schemas.microsoft.com/office/drawing/2014/main" val="4224215354"/>
                    </a:ext>
                  </a:extLst>
                </a:gridCol>
                <a:gridCol w="1269233">
                  <a:extLst>
                    <a:ext uri="{9D8B030D-6E8A-4147-A177-3AD203B41FA5}">
                      <a16:colId xmlns:a16="http://schemas.microsoft.com/office/drawing/2014/main" val="3969313920"/>
                    </a:ext>
                  </a:extLst>
                </a:gridCol>
                <a:gridCol w="999241">
                  <a:extLst>
                    <a:ext uri="{9D8B030D-6E8A-4147-A177-3AD203B41FA5}">
                      <a16:colId xmlns:a16="http://schemas.microsoft.com/office/drawing/2014/main" val="1868605276"/>
                    </a:ext>
                  </a:extLst>
                </a:gridCol>
                <a:gridCol w="1065777">
                  <a:extLst>
                    <a:ext uri="{9D8B030D-6E8A-4147-A177-3AD203B41FA5}">
                      <a16:colId xmlns:a16="http://schemas.microsoft.com/office/drawing/2014/main" val="1784799712"/>
                    </a:ext>
                  </a:extLst>
                </a:gridCol>
              </a:tblGrid>
              <a:tr h="187193">
                <a:tc rowSpan="3">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Population</a:t>
                      </a:r>
                      <a:r>
                        <a:rPr kumimoji="0" lang="en-US" sz="1600" b="1" i="0" u="none" strike="noStrike" cap="none" normalizeH="0" baseline="30000" dirty="0">
                          <a:ln>
                            <a:noFill/>
                          </a:ln>
                          <a:solidFill>
                            <a:schemeClr val="tx1"/>
                          </a:solidFill>
                          <a:effectLst/>
                          <a:latin typeface="Calibri" panose="020F0502020204030204" pitchFamily="34" charset="0"/>
                        </a:rPr>
                        <a:t>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rowSpan="3">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Est. Adult Population Size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4">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HCV Antibody Prevalence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solidFill>
                        <a:srgbClr val="FFFFFF"/>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00823B"/>
                    </a:solidFill>
                  </a:tcPr>
                </a:tc>
                <a:tc hMerge="1">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38100" cap="flat" cmpd="sng" algn="ctr">
                      <a:solidFill>
                        <a:schemeClr val="tx1"/>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00823B"/>
                    </a:solidFill>
                  </a:tcPr>
                </a:tc>
                <a:tc hMerge="1">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00823B"/>
                    </a:solidFill>
                  </a:tcPr>
                </a:tc>
                <a:tc gridSpan="4">
                  <a:txBody>
                    <a:bodyPr/>
                    <a:lstStyle/>
                    <a:p>
                      <a:pPr algn="ctr"/>
                      <a:r>
                        <a:rPr kumimoji="0" lang="en-US" sz="1400" b="1" i="0" u="none" strike="noStrike" kern="1200" cap="none" normalizeH="0" baseline="0" dirty="0">
                          <a:ln>
                            <a:noFill/>
                          </a:ln>
                          <a:solidFill>
                            <a:schemeClr val="tx1"/>
                          </a:solidFill>
                          <a:effectLst/>
                          <a:latin typeface="Calibri" panose="020F0502020204030204" pitchFamily="34" charset="0"/>
                          <a:ea typeface="+mn-ea"/>
                          <a:cs typeface="+mn-cs"/>
                        </a:rPr>
                        <a:t>HCV RNA Prevalence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00823B"/>
                    </a:solidFill>
                  </a:tcPr>
                </a:tc>
                <a:tc hMerge="1">
                  <a:txBody>
                    <a:bodyPr/>
                    <a:lstStyle/>
                    <a:p>
                      <a:endParaRPr lang="en-US"/>
                    </a:p>
                  </a:txBody>
                  <a:tcPr/>
                </a:tc>
                <a:tc hMerge="1">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00823B"/>
                    </a:solidFill>
                  </a:tcPr>
                </a:tc>
                <a:extLst>
                  <a:ext uri="{0D108BD9-81ED-4DB2-BD59-A6C34878D82A}">
                    <a16:rowId xmlns:a16="http://schemas.microsoft.com/office/drawing/2014/main" val="4217020803"/>
                  </a:ext>
                </a:extLst>
              </a:tr>
              <a:tr h="323327">
                <a:tc vMerge="1">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Population</a:t>
                      </a:r>
                    </a:p>
                  </a:txBody>
                  <a:tcPr marL="121881" marR="121881" marT="45728" marB="45728"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00823B"/>
                    </a:solidFill>
                  </a:tcPr>
                </a:tc>
                <a:tc vMerge="1">
                  <a:txBody>
                    <a:bodyPr/>
                    <a:lstStyle/>
                    <a:p>
                      <a:endParaRPr lang="en-US"/>
                    </a:p>
                  </a:txBody>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No. of Ever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Infected Persons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solidFill>
                        <a:srgbClr val="FFFFFF"/>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00823B"/>
                    </a:solidFill>
                  </a:tcPr>
                </a:tc>
                <a:tc gridSpan="2">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Prevalence,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solidFill>
                        <a:srgbClr val="FFFFFF"/>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00823B"/>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No. of Currently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Infected Persons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solidFill>
                        <a:srgbClr val="FFFFFF"/>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00823B"/>
                    </a:solidFill>
                  </a:tcPr>
                </a:tc>
                <a:tc gridSpan="2">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Prevalence,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00823B"/>
                    </a:solidFill>
                  </a:tcPr>
                </a:tc>
                <a:extLst>
                  <a:ext uri="{0D108BD9-81ED-4DB2-BD59-A6C34878D82A}">
                    <a16:rowId xmlns:a16="http://schemas.microsoft.com/office/drawing/2014/main" val="3490229042"/>
                  </a:ext>
                </a:extLst>
              </a:tr>
              <a:tr h="272852">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823B"/>
                    </a:solidFill>
                  </a:tcPr>
                </a:tc>
                <a:tc vMerge="1">
                  <a:txBody>
                    <a:body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1600" b="1" i="0" u="none" strike="noStrike" cap="none" normalizeH="0" baseline="0" dirty="0">
                          <a:ln>
                            <a:noFill/>
                          </a:ln>
                          <a:solidFill>
                            <a:schemeClr val="tx1"/>
                          </a:solidFill>
                          <a:effectLst/>
                          <a:latin typeface="Calibri" panose="020F0502020204030204" pitchFamily="34" charset="0"/>
                        </a:rPr>
                        <a:t>Estimate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1600" b="1" i="0" u="none" strike="noStrike" cap="none" normalizeH="0" baseline="0" dirty="0">
                          <a:ln>
                            <a:noFill/>
                          </a:ln>
                          <a:solidFill>
                            <a:schemeClr val="tx1"/>
                          </a:solidFill>
                          <a:effectLst/>
                          <a:latin typeface="Calibri" panose="020F0502020204030204" pitchFamily="34" charset="0"/>
                        </a:rPr>
                        <a:t>Estimate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accent3"/>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1600" b="1" i="0" u="none" strike="noStrike" cap="none" normalizeH="0" baseline="0" dirty="0">
                          <a:ln>
                            <a:noFill/>
                          </a:ln>
                          <a:solidFill>
                            <a:schemeClr val="tx1"/>
                          </a:solidFill>
                          <a:effectLst/>
                          <a:latin typeface="Calibri" panose="020F0502020204030204" pitchFamily="34" charset="0"/>
                        </a:rPr>
                        <a:t>Estimate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1600" b="1" i="0" u="none" strike="noStrike" cap="none" normalizeH="0" baseline="0" dirty="0">
                          <a:ln>
                            <a:noFill/>
                          </a:ln>
                          <a:solidFill>
                            <a:schemeClr val="tx1"/>
                          </a:solidFill>
                          <a:effectLst/>
                          <a:latin typeface="Calibri" panose="020F0502020204030204" pitchFamily="34" charset="0"/>
                        </a:rPr>
                        <a:t>Estimate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accent3"/>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323318">
                <a:tc>
                  <a:txBody>
                    <a:bodyPr/>
                    <a:lstStyle/>
                    <a:p>
                      <a:pPr algn="l" fontAlgn="b"/>
                      <a:r>
                        <a:rPr lang="en-US" sz="1600" b="0" dirty="0">
                          <a:solidFill>
                            <a:schemeClr val="bg1"/>
                          </a:solidFill>
                          <a:effectLst/>
                          <a:latin typeface="Calibri" panose="020F0502020204030204" pitchFamily="34" charset="0"/>
                          <a:cs typeface="Calibri" panose="020F0502020204030204" pitchFamily="34" charset="0"/>
                        </a:rPr>
                        <a:t>NHANES</a:t>
                      </a:r>
                      <a:r>
                        <a:rPr lang="en-US" sz="1600" b="0" baseline="0" dirty="0">
                          <a:solidFill>
                            <a:schemeClr val="bg1"/>
                          </a:solidFill>
                          <a:effectLst/>
                          <a:latin typeface="Calibri" panose="020F0502020204030204" pitchFamily="34" charset="0"/>
                          <a:cs typeface="Calibri" panose="020F0502020204030204" pitchFamily="34" charset="0"/>
                        </a:rPr>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l" fontAlgn="b"/>
                      <a:r>
                        <a:rPr lang="en-US" sz="1600" dirty="0">
                          <a:solidFill>
                            <a:schemeClr val="bg1"/>
                          </a:solidFill>
                          <a:effectLst/>
                          <a:latin typeface="Calibri" panose="020F0502020204030204" pitchFamily="34" charset="0"/>
                          <a:cs typeface="Calibri" panose="020F0502020204030204" pitchFamily="34" charset="0"/>
                        </a:rPr>
                        <a:t>241,152,600</a:t>
                      </a:r>
                      <a:endParaRPr lang="en-US" sz="1600" b="0" baseline="0" dirty="0">
                        <a:solidFill>
                          <a:schemeClr val="bg1"/>
                        </a:solidFill>
                        <a:effectLst/>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fontAlgn="b"/>
                      <a:r>
                        <a:rPr lang="en-US" sz="1600" dirty="0">
                          <a:solidFill>
                            <a:schemeClr val="bg1"/>
                          </a:solidFill>
                          <a:effectLst/>
                          <a:latin typeface="Calibri" panose="020F0502020204030204" pitchFamily="34" charset="0"/>
                          <a:cs typeface="Calibri" panose="020F0502020204030204" pitchFamily="34" charset="0"/>
                        </a:rPr>
                        <a:t>3,721,000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rgbClr val="CDCDCF"/>
                    </a:solidFill>
                  </a:tcPr>
                </a:tc>
                <a:tc>
                  <a:txBody>
                    <a:bodyPr/>
                    <a:lstStyle/>
                    <a:p>
                      <a:pPr algn="ctr" fontAlgn="b"/>
                      <a:r>
                        <a:rPr lang="en-US" sz="1600">
                          <a:solidFill>
                            <a:schemeClr val="bg1"/>
                          </a:solidFill>
                          <a:effectLst/>
                          <a:latin typeface="Calibri" panose="020F0502020204030204" pitchFamily="34" charset="0"/>
                          <a:cs typeface="Calibri" panose="020F0502020204030204" pitchFamily="34" charset="0"/>
                        </a:rPr>
                        <a:t>(3,094,000-4,434,800)</a:t>
                      </a:r>
                    </a:p>
                  </a:txBody>
                  <a:tcPr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fontAlgn="b"/>
                      <a:r>
                        <a:rPr lang="en-US" sz="1600" dirty="0">
                          <a:solidFill>
                            <a:schemeClr val="bg1"/>
                          </a:solidFill>
                          <a:effectLst/>
                          <a:latin typeface="Calibri" panose="020F0502020204030204" pitchFamily="34" charset="0"/>
                          <a:cs typeface="Calibri" panose="020F0502020204030204" pitchFamily="34" charset="0"/>
                        </a:rPr>
                        <a:t>1.5 </a:t>
                      </a: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fontAlgn="b"/>
                      <a:r>
                        <a:rPr lang="en-US" sz="1600" dirty="0">
                          <a:solidFill>
                            <a:schemeClr val="bg1"/>
                          </a:solidFill>
                          <a:effectLst/>
                          <a:latin typeface="Calibri" panose="020F0502020204030204" pitchFamily="34" charset="0"/>
                          <a:cs typeface="Calibri" panose="020F0502020204030204" pitchFamily="34" charset="0"/>
                        </a:rPr>
                        <a:t>(1.3 -1.8 )</a:t>
                      </a:r>
                    </a:p>
                  </a:txBody>
                  <a:tcPr anchor="ctr">
                    <a:lnL w="381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fontAlgn="b"/>
                      <a:r>
                        <a:rPr lang="en-US" sz="1600" dirty="0">
                          <a:solidFill>
                            <a:schemeClr val="bg1"/>
                          </a:solidFill>
                          <a:effectLst/>
                          <a:latin typeface="Calibri" panose="020F0502020204030204" pitchFamily="34" charset="0"/>
                          <a:cs typeface="Calibri" panose="020F0502020204030204" pitchFamily="34" charset="0"/>
                        </a:rPr>
                        <a:t>2,139,000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fontAlgn="b"/>
                      <a:r>
                        <a:rPr lang="en-US" sz="1600" dirty="0">
                          <a:solidFill>
                            <a:schemeClr val="bg1"/>
                          </a:solidFill>
                          <a:effectLst/>
                          <a:latin typeface="Calibri" panose="020F0502020204030204" pitchFamily="34" charset="0"/>
                          <a:cs typeface="Calibri" panose="020F0502020204030204" pitchFamily="34" charset="0"/>
                        </a:rPr>
                        <a:t>(1,794,200-2,529,700)</a:t>
                      </a:r>
                    </a:p>
                  </a:txBody>
                  <a:tcPr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fontAlgn="b"/>
                      <a:r>
                        <a:rPr lang="en-US" sz="1600" dirty="0">
                          <a:solidFill>
                            <a:schemeClr val="bg1"/>
                          </a:solidFill>
                          <a:effectLst/>
                          <a:latin typeface="Calibri" panose="020F0502020204030204" pitchFamily="34" charset="0"/>
                          <a:cs typeface="Calibri" panose="020F0502020204030204" pitchFamily="34" charset="0"/>
                        </a:rPr>
                        <a:t>0.9 </a:t>
                      </a: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fontAlgn="b"/>
                      <a:r>
                        <a:rPr lang="en-US" sz="1600" dirty="0">
                          <a:solidFill>
                            <a:schemeClr val="bg1"/>
                          </a:solidFill>
                          <a:effectLst/>
                          <a:latin typeface="Calibri" panose="020F0502020204030204" pitchFamily="34" charset="0"/>
                          <a:cs typeface="Calibri" panose="020F0502020204030204" pitchFamily="34" charset="0"/>
                        </a:rPr>
                        <a:t>(0.7 -1.0)</a:t>
                      </a:r>
                    </a:p>
                  </a:txBody>
                  <a:tcPr anchor="ctr">
                    <a:lnL w="381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1"/>
                  </a:ext>
                </a:extLst>
              </a:tr>
              <a:tr h="267407">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fontAlgn="t"/>
                      <a:r>
                        <a:rPr lang="en-US" sz="1600" b="1" i="0" kern="1200" dirty="0">
                          <a:solidFill>
                            <a:schemeClr val="bg1"/>
                          </a:solidFill>
                          <a:effectLst/>
                          <a:latin typeface="Calibri" panose="020F0502020204030204" pitchFamily="34" charset="0"/>
                          <a:ea typeface="+mn-ea"/>
                          <a:cs typeface="Calibri" panose="020F0502020204030204" pitchFamily="34" charset="0"/>
                        </a:rPr>
                        <a:t>Additional populations</a:t>
                      </a:r>
                      <a:endParaRPr lang="en-US" sz="1600" b="1" dirty="0">
                        <a:solidFill>
                          <a:schemeClr val="bg1"/>
                        </a:solidFill>
                        <a:effectLst/>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20000"/>
                        <a:lumOff val="80000"/>
                      </a:schemeClr>
                    </a:solidFill>
                  </a:tcPr>
                </a:tc>
                <a:tc hMerge="1">
                  <a:txBody>
                    <a:bodyPr/>
                    <a:lstStyle/>
                    <a:p>
                      <a:pPr algn="l" fontAlgn="t"/>
                      <a:endParaRPr lang="en-US" sz="1600" b="1" dirty="0">
                        <a:solidFill>
                          <a:schemeClr val="bg1"/>
                        </a:solidFill>
                        <a:effectLst/>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fontAlgn="t"/>
                      <a:endParaRPr lang="en-US" sz="1600" dirty="0">
                        <a:solidFill>
                          <a:schemeClr val="bg1"/>
                        </a:solidFill>
                        <a:effectLst/>
                        <a:latin typeface="Calibri" panose="020F0502020204030204" pitchFamily="34" charset="0"/>
                        <a:cs typeface="Calibri" panose="020F0502020204030204" pitchFamily="34"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fontAlgn="t"/>
                      <a:endParaRPr lang="en-US" sz="1600" dirty="0">
                        <a:solidFill>
                          <a:schemeClr val="bg1"/>
                        </a:solidFill>
                        <a:effectLst/>
                        <a:latin typeface="Calibri" panose="020F0502020204030204" pitchFamily="34" charset="0"/>
                        <a:cs typeface="Calibri" panose="020F0502020204030204" pitchFamily="34"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fontAlgn="t"/>
                      <a:endParaRPr lang="en-US" sz="1600" dirty="0">
                        <a:solidFill>
                          <a:schemeClr val="bg1"/>
                        </a:solidFill>
                        <a:effectLst/>
                        <a:latin typeface="Calibri" panose="020F0502020204030204" pitchFamily="34" charset="0"/>
                        <a:cs typeface="Calibri" panose="020F0502020204030204" pitchFamily="34"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fontAlgn="t"/>
                      <a:endParaRPr lang="en-US" sz="1600" dirty="0">
                        <a:solidFill>
                          <a:schemeClr val="bg1"/>
                        </a:solidFill>
                        <a:effectLst/>
                        <a:latin typeface="Calibri" panose="020F0502020204030204" pitchFamily="34" charset="0"/>
                        <a:cs typeface="Calibri" panose="020F0502020204030204" pitchFamily="34" charset="0"/>
                      </a:endParaRPr>
                    </a:p>
                  </a:txBody>
                  <a:tcPr anchor="ctr">
                    <a:lnL w="381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fontAlgn="t"/>
                      <a:endParaRPr lang="en-US" sz="1600" dirty="0">
                        <a:solidFill>
                          <a:schemeClr val="bg1"/>
                        </a:solidFill>
                        <a:effectLst/>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fontAlgn="t"/>
                      <a:endParaRPr lang="en-US" sz="1600" dirty="0">
                        <a:solidFill>
                          <a:schemeClr val="bg1"/>
                        </a:solidFill>
                        <a:effectLst/>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fontAlgn="t"/>
                      <a:endParaRPr lang="en-US" sz="1600" dirty="0">
                        <a:solidFill>
                          <a:schemeClr val="bg1"/>
                        </a:solidFill>
                        <a:effectLst/>
                        <a:latin typeface="Calibri" panose="020F0502020204030204" pitchFamily="34" charset="0"/>
                        <a:cs typeface="Calibri" panose="020F0502020204030204" pitchFamily="34" charset="0"/>
                      </a:endParaRP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p>
                      <a:pPr algn="ctr" fontAlgn="t"/>
                      <a:endParaRPr lang="en-US" sz="1600" dirty="0">
                        <a:solidFill>
                          <a:schemeClr val="bg1"/>
                        </a:solidFill>
                        <a:effectLst/>
                        <a:latin typeface="Calibri" panose="020F0502020204030204" pitchFamily="34" charset="0"/>
                        <a:cs typeface="Calibri" panose="020F0502020204030204" pitchFamily="34" charset="0"/>
                      </a:endParaRPr>
                    </a:p>
                  </a:txBody>
                  <a:tcPr anchor="ctr">
                    <a:lnL w="381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20000"/>
                        <a:lumOff val="80000"/>
                      </a:schemeClr>
                    </a:solidFill>
                  </a:tcPr>
                </a:tc>
                <a:extLst>
                  <a:ext uri="{0D108BD9-81ED-4DB2-BD59-A6C34878D82A}">
                    <a16:rowId xmlns:a16="http://schemas.microsoft.com/office/drawing/2014/main" val="10002"/>
                  </a:ext>
                </a:extLst>
              </a:tr>
              <a:tr h="323318">
                <a:tc>
                  <a:txBody>
                    <a:bodyPr/>
                    <a:lstStyle/>
                    <a:p>
                      <a:pPr algn="l" fontAlgn="b"/>
                      <a:r>
                        <a:rPr lang="en-US" sz="1600" dirty="0">
                          <a:solidFill>
                            <a:schemeClr val="bg1"/>
                          </a:solidFill>
                          <a:effectLst/>
                          <a:latin typeface="Calibri" panose="020F0502020204030204" pitchFamily="34" charset="0"/>
                          <a:cs typeface="Calibri" panose="020F0502020204030204" pitchFamily="34" charset="0"/>
                        </a:rPr>
                        <a:t>Unsheltered homeless</a:t>
                      </a:r>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l" fontAlgn="b"/>
                      <a:r>
                        <a:rPr lang="en-US" sz="1600" dirty="0">
                          <a:solidFill>
                            <a:schemeClr val="bg1"/>
                          </a:solidFill>
                          <a:effectLst/>
                          <a:latin typeface="Calibri" panose="020F0502020204030204" pitchFamily="34" charset="0"/>
                          <a:cs typeface="Calibri" panose="020F0502020204030204" pitchFamily="34" charset="0"/>
                        </a:rPr>
                        <a:t>160,600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fontAlgn="b"/>
                      <a:r>
                        <a:rPr lang="en-US" sz="1600">
                          <a:solidFill>
                            <a:schemeClr val="bg1"/>
                          </a:solidFill>
                          <a:effectLst/>
                          <a:latin typeface="Calibri" panose="020F0502020204030204" pitchFamily="34" charset="0"/>
                          <a:cs typeface="Calibri" panose="020F0502020204030204" pitchFamily="34" charset="0"/>
                        </a:rPr>
                        <a:t>23,700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fontAlgn="b"/>
                      <a:r>
                        <a:rPr lang="en-US" sz="1600" dirty="0">
                          <a:solidFill>
                            <a:schemeClr val="bg1"/>
                          </a:solidFill>
                          <a:effectLst/>
                          <a:latin typeface="Calibri" panose="020F0502020204030204" pitchFamily="34" charset="0"/>
                          <a:cs typeface="Calibri" panose="020F0502020204030204" pitchFamily="34" charset="0"/>
                        </a:rPr>
                        <a:t>(20,300-27,100)</a:t>
                      </a:r>
                    </a:p>
                  </a:txBody>
                  <a:tcPr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fontAlgn="b"/>
                      <a:r>
                        <a:rPr lang="en-US" sz="1600" dirty="0">
                          <a:solidFill>
                            <a:schemeClr val="bg1"/>
                          </a:solidFill>
                          <a:effectLst/>
                          <a:latin typeface="Calibri" panose="020F0502020204030204" pitchFamily="34" charset="0"/>
                          <a:cs typeface="Calibri" panose="020F0502020204030204" pitchFamily="34" charset="0"/>
                        </a:rPr>
                        <a:t>14.7 </a:t>
                      </a: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fontAlgn="b"/>
                      <a:r>
                        <a:rPr lang="en-US" sz="1600" dirty="0">
                          <a:solidFill>
                            <a:schemeClr val="bg1"/>
                          </a:solidFill>
                          <a:effectLst/>
                          <a:latin typeface="Calibri" panose="020F0502020204030204" pitchFamily="34" charset="0"/>
                          <a:cs typeface="Calibri" panose="020F0502020204030204" pitchFamily="34" charset="0"/>
                        </a:rPr>
                        <a:t>(12.7 -16.9 )</a:t>
                      </a:r>
                    </a:p>
                  </a:txBody>
                  <a:tcPr anchor="ctr">
                    <a:lnL w="381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fontAlgn="b"/>
                      <a:r>
                        <a:rPr lang="en-US" sz="1600" dirty="0">
                          <a:solidFill>
                            <a:schemeClr val="bg1"/>
                          </a:solidFill>
                          <a:effectLst/>
                          <a:latin typeface="Calibri" panose="020F0502020204030204" pitchFamily="34" charset="0"/>
                          <a:cs typeface="Calibri" panose="020F0502020204030204" pitchFamily="34" charset="0"/>
                        </a:rPr>
                        <a:t>17,400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fontAlgn="b"/>
                      <a:r>
                        <a:rPr lang="en-US" sz="1600" dirty="0">
                          <a:solidFill>
                            <a:schemeClr val="bg1"/>
                          </a:solidFill>
                          <a:effectLst/>
                          <a:latin typeface="Calibri" panose="020F0502020204030204" pitchFamily="34" charset="0"/>
                          <a:cs typeface="Calibri" panose="020F0502020204030204" pitchFamily="34" charset="0"/>
                        </a:rPr>
                        <a:t>(14,400-20,500)</a:t>
                      </a:r>
                    </a:p>
                  </a:txBody>
                  <a:tcPr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fontAlgn="b"/>
                      <a:r>
                        <a:rPr lang="en-US" sz="1600" dirty="0">
                          <a:solidFill>
                            <a:schemeClr val="bg1"/>
                          </a:solidFill>
                          <a:effectLst/>
                          <a:latin typeface="Calibri" panose="020F0502020204030204" pitchFamily="34" charset="0"/>
                          <a:cs typeface="Calibri" panose="020F0502020204030204" pitchFamily="34" charset="0"/>
                        </a:rPr>
                        <a:t>10.8 </a:t>
                      </a: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fontAlgn="b"/>
                      <a:r>
                        <a:rPr lang="en-US" sz="1600" dirty="0">
                          <a:solidFill>
                            <a:schemeClr val="bg1"/>
                          </a:solidFill>
                          <a:effectLst/>
                          <a:latin typeface="Calibri" panose="020F0502020204030204" pitchFamily="34" charset="0"/>
                          <a:cs typeface="Calibri" panose="020F0502020204030204" pitchFamily="34" charset="0"/>
                        </a:rPr>
                        <a:t>(8.9 -12.8)</a:t>
                      </a:r>
                    </a:p>
                  </a:txBody>
                  <a:tcPr anchor="ctr">
                    <a:lnL w="381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470372476"/>
                  </a:ext>
                </a:extLst>
              </a:tr>
              <a:tr h="323318">
                <a:tc>
                  <a:txBody>
                    <a:bodyPr/>
                    <a:lstStyle/>
                    <a:p>
                      <a:pPr algn="l" fontAlgn="b"/>
                      <a:r>
                        <a:rPr lang="en-US" sz="1600" dirty="0">
                          <a:solidFill>
                            <a:schemeClr val="bg1"/>
                          </a:solidFill>
                          <a:effectLst/>
                          <a:latin typeface="Calibri" panose="020F0502020204030204" pitchFamily="34" charset="0"/>
                          <a:cs typeface="Calibri" panose="020F0502020204030204" pitchFamily="34" charset="0"/>
                        </a:rPr>
                        <a:t>Incarcerated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l" fontAlgn="b"/>
                      <a:r>
                        <a:rPr lang="en-US" sz="1600" dirty="0">
                          <a:solidFill>
                            <a:schemeClr val="bg1"/>
                          </a:solidFill>
                          <a:effectLst/>
                          <a:latin typeface="Calibri" panose="020F0502020204030204" pitchFamily="34" charset="0"/>
                          <a:cs typeface="Calibri" panose="020F0502020204030204" pitchFamily="34" charset="0"/>
                        </a:rPr>
                        <a:t>2,131,000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600">
                          <a:solidFill>
                            <a:schemeClr val="bg1"/>
                          </a:solidFill>
                          <a:effectLst/>
                          <a:latin typeface="Calibri" panose="020F0502020204030204" pitchFamily="34" charset="0"/>
                          <a:cs typeface="Calibri" panose="020F0502020204030204" pitchFamily="34" charset="0"/>
                        </a:rPr>
                        <a:t>344,100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600" dirty="0">
                          <a:solidFill>
                            <a:schemeClr val="bg1"/>
                          </a:solidFill>
                          <a:effectLst/>
                          <a:latin typeface="Calibri" panose="020F0502020204030204" pitchFamily="34" charset="0"/>
                          <a:cs typeface="Calibri" panose="020F0502020204030204" pitchFamily="34" charset="0"/>
                        </a:rPr>
                        <a:t>(308,800-382,500)</a:t>
                      </a:r>
                    </a:p>
                  </a:txBody>
                  <a:tcPr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600" dirty="0">
                          <a:solidFill>
                            <a:schemeClr val="bg1"/>
                          </a:solidFill>
                          <a:effectLst/>
                          <a:latin typeface="Calibri" panose="020F0502020204030204" pitchFamily="34" charset="0"/>
                          <a:cs typeface="Calibri" panose="020F0502020204030204" pitchFamily="34" charset="0"/>
                        </a:rPr>
                        <a:t>16.1 </a:t>
                      </a: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600" dirty="0">
                          <a:solidFill>
                            <a:schemeClr val="bg1"/>
                          </a:solidFill>
                          <a:effectLst/>
                          <a:latin typeface="Calibri" panose="020F0502020204030204" pitchFamily="34" charset="0"/>
                          <a:cs typeface="Calibri" panose="020F0502020204030204" pitchFamily="34" charset="0"/>
                        </a:rPr>
                        <a:t>(14.5 -17.9 )</a:t>
                      </a:r>
                    </a:p>
                  </a:txBody>
                  <a:tcPr anchor="ctr">
                    <a:lnL w="381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600" dirty="0">
                          <a:solidFill>
                            <a:schemeClr val="bg1"/>
                          </a:solidFill>
                          <a:effectLst/>
                          <a:latin typeface="Calibri" panose="020F0502020204030204" pitchFamily="34" charset="0"/>
                          <a:cs typeface="Calibri" panose="020F0502020204030204" pitchFamily="34" charset="0"/>
                        </a:rPr>
                        <a:t>227,400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600" dirty="0">
                          <a:solidFill>
                            <a:schemeClr val="bg1"/>
                          </a:solidFill>
                          <a:effectLst/>
                          <a:latin typeface="Calibri" panose="020F0502020204030204" pitchFamily="34" charset="0"/>
                          <a:cs typeface="Calibri" panose="020F0502020204030204" pitchFamily="34" charset="0"/>
                        </a:rPr>
                        <a:t>(201,900-255,600)</a:t>
                      </a:r>
                    </a:p>
                  </a:txBody>
                  <a:tcPr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600" dirty="0">
                          <a:solidFill>
                            <a:schemeClr val="bg1"/>
                          </a:solidFill>
                          <a:effectLst/>
                          <a:latin typeface="Calibri" panose="020F0502020204030204" pitchFamily="34" charset="0"/>
                          <a:cs typeface="Calibri" panose="020F0502020204030204" pitchFamily="34" charset="0"/>
                        </a:rPr>
                        <a:t>10.7 </a:t>
                      </a: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1600" dirty="0">
                          <a:solidFill>
                            <a:schemeClr val="bg1"/>
                          </a:solidFill>
                          <a:effectLst/>
                          <a:latin typeface="Calibri" panose="020F0502020204030204" pitchFamily="34" charset="0"/>
                          <a:cs typeface="Calibri" panose="020F0502020204030204" pitchFamily="34" charset="0"/>
                        </a:rPr>
                        <a:t>(9.5 -12.0)</a:t>
                      </a:r>
                    </a:p>
                  </a:txBody>
                  <a:tcPr anchor="ctr">
                    <a:lnL w="381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sp>
        <p:nvSpPr>
          <p:cNvPr id="5" name="TextBox 4">
            <a:extLst>
              <a:ext uri="{FF2B5EF4-FFF2-40B4-BE49-F238E27FC236}">
                <a16:creationId xmlns:a16="http://schemas.microsoft.com/office/drawing/2014/main" id="{C2716D88-8ECB-4028-BB05-CF0389B606D4}"/>
              </a:ext>
            </a:extLst>
          </p:cNvPr>
          <p:cNvSpPr txBox="1"/>
          <p:nvPr/>
        </p:nvSpPr>
        <p:spPr bwMode="auto">
          <a:xfrm>
            <a:off x="604675" y="4886577"/>
            <a:ext cx="33884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*Based on results from 2013-2016 NHANES.</a:t>
            </a:r>
          </a:p>
        </p:txBody>
      </p:sp>
      <p:sp>
        <p:nvSpPr>
          <p:cNvPr id="6" name="Text Box 15">
            <a:extLst>
              <a:ext uri="{FF2B5EF4-FFF2-40B4-BE49-F238E27FC236}">
                <a16:creationId xmlns:a16="http://schemas.microsoft.com/office/drawing/2014/main" id="{E9F6B462-17B4-44AC-9C96-7594E040243A}"/>
              </a:ext>
            </a:extLst>
          </p:cNvPr>
          <p:cNvSpPr txBox="1">
            <a:spLocks noChangeArrowheads="1"/>
          </p:cNvSpPr>
          <p:nvPr/>
        </p:nvSpPr>
        <p:spPr bwMode="auto">
          <a:xfrm>
            <a:off x="412750" y="6355055"/>
            <a:ext cx="8861475"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1. Hofmeister. </a:t>
            </a:r>
            <a:r>
              <a:rPr lang="pt-BR" altLang="en-US" sz="1200" b="0" spc="-10" dirty="0">
                <a:solidFill>
                  <a:schemeClr val="bg2"/>
                </a:solidFill>
                <a:latin typeface="Calibri" panose="020F0502020204030204" pitchFamily="34" charset="0"/>
                <a:cs typeface="+mn-cs"/>
              </a:rPr>
              <a:t>Hepatology. 2019;69:1020. 2. </a:t>
            </a:r>
            <a:r>
              <a:rPr lang="en-US" altLang="en-US" sz="1200" b="0" spc="-10" dirty="0">
                <a:solidFill>
                  <a:schemeClr val="bg2"/>
                </a:solidFill>
                <a:latin typeface="Calibri" panose="020F0502020204030204" pitchFamily="34" charset="0"/>
                <a:cs typeface="+mn-cs"/>
              </a:rPr>
              <a:t>HUD. 2020 Annual Homeless Assessment Report to Congress. 3. US Census Bureau. Quick Facts. </a:t>
            </a:r>
          </a:p>
        </p:txBody>
      </p:sp>
      <p:grpSp>
        <p:nvGrpSpPr>
          <p:cNvPr id="7" name="Group 1">
            <a:extLst>
              <a:ext uri="{FF2B5EF4-FFF2-40B4-BE49-F238E27FC236}">
                <a16:creationId xmlns:a16="http://schemas.microsoft.com/office/drawing/2014/main" id="{076B1E39-BBE7-4F49-8360-330A257043F1}"/>
              </a:ext>
            </a:extLst>
          </p:cNvPr>
          <p:cNvGrpSpPr>
            <a:grpSpLocks/>
          </p:cNvGrpSpPr>
          <p:nvPr/>
        </p:nvGrpSpPr>
        <p:grpSpPr bwMode="auto">
          <a:xfrm>
            <a:off x="9392911" y="6213768"/>
            <a:ext cx="2488502" cy="449064"/>
            <a:chOff x="9602074" y="3550251"/>
            <a:chExt cx="2488502" cy="449257"/>
          </a:xfrm>
        </p:grpSpPr>
        <p:pic>
          <p:nvPicPr>
            <p:cNvPr id="8" name="Picture 7">
              <a:extLst>
                <a:ext uri="{FF2B5EF4-FFF2-40B4-BE49-F238E27FC236}">
                  <a16:creationId xmlns:a16="http://schemas.microsoft.com/office/drawing/2014/main" id="{33BC32A9-7CA9-4D41-A745-220D0D93CA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01978" y="3550251"/>
              <a:ext cx="569913" cy="181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9" name="Rectangle 8">
              <a:extLst>
                <a:ext uri="{FF2B5EF4-FFF2-40B4-BE49-F238E27FC236}">
                  <a16:creationId xmlns:a16="http://schemas.microsoft.com/office/drawing/2014/main" id="{5ACF6D67-2778-4645-AB36-0ABECEEA0ABA}"/>
                </a:ext>
              </a:extLst>
            </p:cNvPr>
            <p:cNvSpPr>
              <a:spLocks noChangeArrowheads="1"/>
            </p:cNvSpPr>
            <p:nvPr/>
          </p:nvSpPr>
          <p:spPr bwMode="auto">
            <a:xfrm>
              <a:off x="9602074" y="3691599"/>
              <a:ext cx="2488502" cy="307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cxnSp>
        <p:nvCxnSpPr>
          <p:cNvPr id="14" name="Straight Connector 13">
            <a:extLst>
              <a:ext uri="{FF2B5EF4-FFF2-40B4-BE49-F238E27FC236}">
                <a16:creationId xmlns:a16="http://schemas.microsoft.com/office/drawing/2014/main" id="{68659EE8-9822-4CC0-96F0-41B916DC9699}"/>
              </a:ext>
            </a:extLst>
          </p:cNvPr>
          <p:cNvCxnSpPr>
            <a:cxnSpLocks/>
          </p:cNvCxnSpPr>
          <p:nvPr/>
        </p:nvCxnSpPr>
        <p:spPr bwMode="auto">
          <a:xfrm>
            <a:off x="3055623" y="2438995"/>
            <a:ext cx="1923068" cy="0"/>
          </a:xfrm>
          <a:prstGeom prst="line">
            <a:avLst/>
          </a:prstGeom>
          <a:noFill/>
          <a:ln w="28575" cap="flat" cmpd="sng" algn="ctr">
            <a:solidFill>
              <a:schemeClr val="tx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DE1A9FDB-9155-46AC-B765-D8D2B366DF43}"/>
              </a:ext>
            </a:extLst>
          </p:cNvPr>
          <p:cNvCxnSpPr>
            <a:cxnSpLocks/>
          </p:cNvCxnSpPr>
          <p:nvPr/>
        </p:nvCxnSpPr>
        <p:spPr bwMode="auto">
          <a:xfrm>
            <a:off x="5238944" y="2438995"/>
            <a:ext cx="1923068" cy="0"/>
          </a:xfrm>
          <a:prstGeom prst="line">
            <a:avLst/>
          </a:prstGeom>
          <a:noFill/>
          <a:ln w="28575" cap="flat" cmpd="sng" algn="ctr">
            <a:solidFill>
              <a:schemeClr val="tx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4983A29B-100B-4C01-AF87-9E6E9990888A}"/>
              </a:ext>
            </a:extLst>
          </p:cNvPr>
          <p:cNvCxnSpPr>
            <a:cxnSpLocks/>
          </p:cNvCxnSpPr>
          <p:nvPr/>
        </p:nvCxnSpPr>
        <p:spPr bwMode="auto">
          <a:xfrm>
            <a:off x="7502381" y="2438995"/>
            <a:ext cx="1923068" cy="0"/>
          </a:xfrm>
          <a:prstGeom prst="line">
            <a:avLst/>
          </a:prstGeom>
          <a:noFill/>
          <a:ln w="28575" cap="flat" cmpd="sng" algn="ctr">
            <a:solidFill>
              <a:schemeClr val="tx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4AA27736-3120-431A-A54B-5853B2D330A5}"/>
              </a:ext>
            </a:extLst>
          </p:cNvPr>
          <p:cNvCxnSpPr>
            <a:cxnSpLocks/>
          </p:cNvCxnSpPr>
          <p:nvPr/>
        </p:nvCxnSpPr>
        <p:spPr bwMode="auto">
          <a:xfrm>
            <a:off x="9709908" y="2438995"/>
            <a:ext cx="1923068" cy="0"/>
          </a:xfrm>
          <a:prstGeom prst="line">
            <a:avLst/>
          </a:prstGeom>
          <a:noFill/>
          <a:ln w="2857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10621661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D68F0-BCA0-4635-B1D4-8C08A171E122}"/>
              </a:ext>
            </a:extLst>
          </p:cNvPr>
          <p:cNvSpPr>
            <a:spLocks noGrp="1"/>
          </p:cNvSpPr>
          <p:nvPr>
            <p:ph type="title"/>
          </p:nvPr>
        </p:nvSpPr>
        <p:spPr/>
        <p:txBody>
          <a:bodyPr/>
          <a:lstStyle/>
          <a:p>
            <a:r>
              <a:rPr lang="en-US" sz="3600" dirty="0"/>
              <a:t>Systemic Social Inequalities Experienced by </a:t>
            </a:r>
            <a:br>
              <a:rPr lang="en-US" sz="3600" dirty="0"/>
            </a:br>
            <a:r>
              <a:rPr lang="en-US" sz="3600" dirty="0"/>
              <a:t>Ethnic Minorities in Prison Populations</a:t>
            </a:r>
            <a:endParaRPr lang="en-US" sz="3600" strike="sngStrike" dirty="0"/>
          </a:p>
        </p:txBody>
      </p:sp>
      <p:sp>
        <p:nvSpPr>
          <p:cNvPr id="5" name="TextBox 4">
            <a:extLst>
              <a:ext uri="{FF2B5EF4-FFF2-40B4-BE49-F238E27FC236}">
                <a16:creationId xmlns:a16="http://schemas.microsoft.com/office/drawing/2014/main" id="{2EA9B337-1730-4FC3-A8AF-A6E77615D2E8}"/>
              </a:ext>
            </a:extLst>
          </p:cNvPr>
          <p:cNvSpPr txBox="1"/>
          <p:nvPr/>
        </p:nvSpPr>
        <p:spPr>
          <a:xfrm>
            <a:off x="8698900" y="3390176"/>
            <a:ext cx="2488502" cy="1477328"/>
          </a:xfrm>
          <a:prstGeom prst="rect">
            <a:avLst/>
          </a:prstGeom>
          <a:noFill/>
        </p:spPr>
        <p:txBody>
          <a:bodyPr wrap="square" rtlCol="0">
            <a:spAutoFit/>
          </a:bodyPr>
          <a:lstStyle/>
          <a:p>
            <a:r>
              <a:rPr lang="en-GB" b="1" dirty="0">
                <a:solidFill>
                  <a:prstClr val="black"/>
                </a:solidFill>
                <a:latin typeface="Calibri"/>
              </a:rPr>
              <a:t>27% of prisoners come from </a:t>
            </a:r>
            <a:r>
              <a:rPr lang="en-US" b="1" dirty="0">
                <a:solidFill>
                  <a:prstClr val="black"/>
                </a:solidFill>
                <a:latin typeface="Calibri"/>
              </a:rPr>
              <a:t>Black, Asian, or minority ethnic</a:t>
            </a:r>
            <a:r>
              <a:rPr lang="en-GB" b="1" dirty="0">
                <a:solidFill>
                  <a:prstClr val="black"/>
                </a:solidFill>
                <a:latin typeface="Calibri"/>
              </a:rPr>
              <a:t> background compared with 14% of population</a:t>
            </a:r>
          </a:p>
        </p:txBody>
      </p:sp>
      <p:sp>
        <p:nvSpPr>
          <p:cNvPr id="6" name="Text Box 15">
            <a:extLst>
              <a:ext uri="{FF2B5EF4-FFF2-40B4-BE49-F238E27FC236}">
                <a16:creationId xmlns:a16="http://schemas.microsoft.com/office/drawing/2014/main" id="{203C8919-0C5B-4E49-BE66-1AEB0BD8EBEE}"/>
              </a:ext>
            </a:extLst>
          </p:cNvPr>
          <p:cNvSpPr txBox="1">
            <a:spLocks noChangeArrowheads="1"/>
          </p:cNvSpPr>
          <p:nvPr/>
        </p:nvSpPr>
        <p:spPr bwMode="auto">
          <a:xfrm>
            <a:off x="429272" y="6365024"/>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UK Ministry of Justice. Her Majesty’s Prison and Probation Service Offender Equalities Annual Report 2019/2020.</a:t>
            </a:r>
          </a:p>
        </p:txBody>
      </p:sp>
      <p:grpSp>
        <p:nvGrpSpPr>
          <p:cNvPr id="7" name="Group 1">
            <a:extLst>
              <a:ext uri="{FF2B5EF4-FFF2-40B4-BE49-F238E27FC236}">
                <a16:creationId xmlns:a16="http://schemas.microsoft.com/office/drawing/2014/main" id="{EA28D57D-A332-43C0-B25A-8F371CE50C62}"/>
              </a:ext>
            </a:extLst>
          </p:cNvPr>
          <p:cNvGrpSpPr>
            <a:grpSpLocks/>
          </p:cNvGrpSpPr>
          <p:nvPr/>
        </p:nvGrpSpPr>
        <p:grpSpPr bwMode="auto">
          <a:xfrm>
            <a:off x="9392911" y="6213768"/>
            <a:ext cx="2488502" cy="449064"/>
            <a:chOff x="9602074" y="3550251"/>
            <a:chExt cx="2488502" cy="449257"/>
          </a:xfrm>
        </p:grpSpPr>
        <p:pic>
          <p:nvPicPr>
            <p:cNvPr id="8" name="Picture 7">
              <a:extLst>
                <a:ext uri="{FF2B5EF4-FFF2-40B4-BE49-F238E27FC236}">
                  <a16:creationId xmlns:a16="http://schemas.microsoft.com/office/drawing/2014/main" id="{8F6F4609-F25A-44B4-A713-7000C47DAA9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01978" y="3550251"/>
              <a:ext cx="569913" cy="181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9" name="Rectangle 8">
              <a:extLst>
                <a:ext uri="{FF2B5EF4-FFF2-40B4-BE49-F238E27FC236}">
                  <a16:creationId xmlns:a16="http://schemas.microsoft.com/office/drawing/2014/main" id="{8F3F1908-10BF-49A1-94FC-F0FE0A0F29CE}"/>
                </a:ext>
              </a:extLst>
            </p:cNvPr>
            <p:cNvSpPr>
              <a:spLocks noChangeArrowheads="1"/>
            </p:cNvSpPr>
            <p:nvPr/>
          </p:nvSpPr>
          <p:spPr bwMode="auto">
            <a:xfrm>
              <a:off x="9602074" y="3691599"/>
              <a:ext cx="2488502" cy="307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4" name="TextBox 3">
            <a:extLst>
              <a:ext uri="{FF2B5EF4-FFF2-40B4-BE49-F238E27FC236}">
                <a16:creationId xmlns:a16="http://schemas.microsoft.com/office/drawing/2014/main" id="{1587C3D2-85EE-4AD3-B6F6-98697F0E7EAD}"/>
              </a:ext>
            </a:extLst>
          </p:cNvPr>
          <p:cNvSpPr txBox="1"/>
          <p:nvPr/>
        </p:nvSpPr>
        <p:spPr bwMode="auto">
          <a:xfrm>
            <a:off x="2314676" y="1434335"/>
            <a:ext cx="756264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Prison Population by Protected Characteristic, England and Wales, 2019/2020</a:t>
            </a:r>
            <a:br>
              <a:rPr lang="en-US" b="1" dirty="0">
                <a:solidFill>
                  <a:schemeClr val="bg1"/>
                </a:solidFill>
                <a:latin typeface="Calibri" panose="020F0502020204030204" pitchFamily="34" charset="0"/>
              </a:rPr>
            </a:br>
            <a:r>
              <a:rPr lang="en-US" b="1" dirty="0">
                <a:solidFill>
                  <a:schemeClr val="bg1"/>
                </a:solidFill>
                <a:latin typeface="Calibri" panose="020F0502020204030204" pitchFamily="34" charset="0"/>
              </a:rPr>
              <a:t>(Source: OMSQ, Tables 1.1 and 1.2)</a:t>
            </a:r>
          </a:p>
        </p:txBody>
      </p:sp>
      <p:sp>
        <p:nvSpPr>
          <p:cNvPr id="10" name="TextBox 9">
            <a:extLst>
              <a:ext uri="{FF2B5EF4-FFF2-40B4-BE49-F238E27FC236}">
                <a16:creationId xmlns:a16="http://schemas.microsoft.com/office/drawing/2014/main" id="{6A7DDB02-4676-48D4-9F30-512FF41431B9}"/>
              </a:ext>
            </a:extLst>
          </p:cNvPr>
          <p:cNvSpPr txBox="1"/>
          <p:nvPr/>
        </p:nvSpPr>
        <p:spPr bwMode="auto">
          <a:xfrm rot="16200000">
            <a:off x="389287" y="3754658"/>
            <a:ext cx="24660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1" dirty="0">
                <a:solidFill>
                  <a:schemeClr val="bg1"/>
                </a:solidFill>
                <a:latin typeface="Calibri" panose="020F0502020204030204" pitchFamily="34" charset="0"/>
              </a:rPr>
              <a:t>Protected Characteristic</a:t>
            </a:r>
            <a:endParaRPr lang="en-US" b="0" dirty="0">
              <a:solidFill>
                <a:schemeClr val="bg1"/>
              </a:solidFill>
              <a:latin typeface="Calibri" panose="020F0502020204030204" pitchFamily="34" charset="0"/>
            </a:endParaRPr>
          </a:p>
        </p:txBody>
      </p:sp>
      <p:sp>
        <p:nvSpPr>
          <p:cNvPr id="11" name="TextBox 10">
            <a:extLst>
              <a:ext uri="{FF2B5EF4-FFF2-40B4-BE49-F238E27FC236}">
                <a16:creationId xmlns:a16="http://schemas.microsoft.com/office/drawing/2014/main" id="{984D47B8-AC52-4B0B-9242-6BB15D0AA4E6}"/>
              </a:ext>
            </a:extLst>
          </p:cNvPr>
          <p:cNvSpPr txBox="1"/>
          <p:nvPr/>
        </p:nvSpPr>
        <p:spPr bwMode="auto">
          <a:xfrm>
            <a:off x="5317552" y="6094105"/>
            <a:ext cx="255166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1" dirty="0">
                <a:solidFill>
                  <a:schemeClr val="bg1"/>
                </a:solidFill>
                <a:latin typeface="Calibri" panose="020F0502020204030204" pitchFamily="34" charset="0"/>
              </a:rPr>
              <a:t>Population (Proportions)</a:t>
            </a:r>
            <a:endParaRPr lang="en-US" b="0" dirty="0">
              <a:solidFill>
                <a:schemeClr val="bg1"/>
              </a:solidFill>
              <a:latin typeface="Calibri" panose="020F0502020204030204" pitchFamily="34" charset="0"/>
            </a:endParaRPr>
          </a:p>
        </p:txBody>
      </p:sp>
      <p:grpSp>
        <p:nvGrpSpPr>
          <p:cNvPr id="18" name="Group 17">
            <a:extLst>
              <a:ext uri="{FF2B5EF4-FFF2-40B4-BE49-F238E27FC236}">
                <a16:creationId xmlns:a16="http://schemas.microsoft.com/office/drawing/2014/main" id="{35F27D58-B7A4-4242-9337-7DE80A018E50}"/>
              </a:ext>
            </a:extLst>
          </p:cNvPr>
          <p:cNvGrpSpPr/>
          <p:nvPr/>
        </p:nvGrpSpPr>
        <p:grpSpPr>
          <a:xfrm>
            <a:off x="3039014" y="5914822"/>
            <a:ext cx="7217505" cy="338554"/>
            <a:chOff x="3039015" y="5768364"/>
            <a:chExt cx="7193708" cy="338554"/>
          </a:xfrm>
        </p:grpSpPr>
        <p:sp>
          <p:nvSpPr>
            <p:cNvPr id="12" name="TextBox 11">
              <a:extLst>
                <a:ext uri="{FF2B5EF4-FFF2-40B4-BE49-F238E27FC236}">
                  <a16:creationId xmlns:a16="http://schemas.microsoft.com/office/drawing/2014/main" id="{72D4664D-4631-449C-92E2-07977FB16E27}"/>
                </a:ext>
              </a:extLst>
            </p:cNvPr>
            <p:cNvSpPr txBox="1"/>
            <p:nvPr/>
          </p:nvSpPr>
          <p:spPr bwMode="auto">
            <a:xfrm>
              <a:off x="3039015" y="5768364"/>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13" name="TextBox 12">
              <a:extLst>
                <a:ext uri="{FF2B5EF4-FFF2-40B4-BE49-F238E27FC236}">
                  <a16:creationId xmlns:a16="http://schemas.microsoft.com/office/drawing/2014/main" id="{03224524-EF8A-483E-B1B9-EE33739258C7}"/>
                </a:ext>
              </a:extLst>
            </p:cNvPr>
            <p:cNvSpPr txBox="1"/>
            <p:nvPr/>
          </p:nvSpPr>
          <p:spPr bwMode="auto">
            <a:xfrm>
              <a:off x="4355953" y="5768364"/>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14" name="TextBox 13">
              <a:extLst>
                <a:ext uri="{FF2B5EF4-FFF2-40B4-BE49-F238E27FC236}">
                  <a16:creationId xmlns:a16="http://schemas.microsoft.com/office/drawing/2014/main" id="{61CE3B8B-933D-4856-9D6F-CC3E2649240C}"/>
                </a:ext>
              </a:extLst>
            </p:cNvPr>
            <p:cNvSpPr txBox="1"/>
            <p:nvPr/>
          </p:nvSpPr>
          <p:spPr bwMode="auto">
            <a:xfrm>
              <a:off x="5709022" y="5768364"/>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a:t>
              </a:r>
            </a:p>
          </p:txBody>
        </p:sp>
        <p:sp>
          <p:nvSpPr>
            <p:cNvPr id="15" name="TextBox 14">
              <a:extLst>
                <a:ext uri="{FF2B5EF4-FFF2-40B4-BE49-F238E27FC236}">
                  <a16:creationId xmlns:a16="http://schemas.microsoft.com/office/drawing/2014/main" id="{E4C63FA1-873B-47DA-8676-B83C2F602BC9}"/>
                </a:ext>
              </a:extLst>
            </p:cNvPr>
            <p:cNvSpPr txBox="1"/>
            <p:nvPr/>
          </p:nvSpPr>
          <p:spPr bwMode="auto">
            <a:xfrm>
              <a:off x="7062091" y="5768364"/>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16" name="TextBox 15">
              <a:extLst>
                <a:ext uri="{FF2B5EF4-FFF2-40B4-BE49-F238E27FC236}">
                  <a16:creationId xmlns:a16="http://schemas.microsoft.com/office/drawing/2014/main" id="{05311D82-8457-4325-8B8E-D30CD2C776E6}"/>
                </a:ext>
              </a:extLst>
            </p:cNvPr>
            <p:cNvSpPr txBox="1"/>
            <p:nvPr/>
          </p:nvSpPr>
          <p:spPr bwMode="auto">
            <a:xfrm>
              <a:off x="8416561" y="5768364"/>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80</a:t>
              </a:r>
            </a:p>
          </p:txBody>
        </p:sp>
        <p:sp>
          <p:nvSpPr>
            <p:cNvPr id="17" name="TextBox 16">
              <a:extLst>
                <a:ext uri="{FF2B5EF4-FFF2-40B4-BE49-F238E27FC236}">
                  <a16:creationId xmlns:a16="http://schemas.microsoft.com/office/drawing/2014/main" id="{36D7774D-041F-4A69-B9E3-E97FC2859887}"/>
                </a:ext>
              </a:extLst>
            </p:cNvPr>
            <p:cNvSpPr txBox="1"/>
            <p:nvPr/>
          </p:nvSpPr>
          <p:spPr bwMode="auto">
            <a:xfrm>
              <a:off x="9735471" y="5768364"/>
              <a:ext cx="4972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grpSp>
      <p:grpSp>
        <p:nvGrpSpPr>
          <p:cNvPr id="26" name="Group 25">
            <a:extLst>
              <a:ext uri="{FF2B5EF4-FFF2-40B4-BE49-F238E27FC236}">
                <a16:creationId xmlns:a16="http://schemas.microsoft.com/office/drawing/2014/main" id="{8E1840A7-CCBF-408C-A580-D048654B0271}"/>
              </a:ext>
            </a:extLst>
          </p:cNvPr>
          <p:cNvGrpSpPr/>
          <p:nvPr/>
        </p:nvGrpSpPr>
        <p:grpSpPr>
          <a:xfrm>
            <a:off x="3183433" y="5919916"/>
            <a:ext cx="6819900" cy="77281"/>
            <a:chOff x="3183433" y="5562600"/>
            <a:chExt cx="6819900" cy="280678"/>
          </a:xfrm>
        </p:grpSpPr>
        <p:cxnSp>
          <p:nvCxnSpPr>
            <p:cNvPr id="20" name="Straight Connector 19">
              <a:extLst>
                <a:ext uri="{FF2B5EF4-FFF2-40B4-BE49-F238E27FC236}">
                  <a16:creationId xmlns:a16="http://schemas.microsoft.com/office/drawing/2014/main" id="{EDEF083C-E2F6-4ADA-AB52-E4AA5874F890}"/>
                </a:ext>
              </a:extLst>
            </p:cNvPr>
            <p:cNvCxnSpPr>
              <a:cxnSpLocks/>
            </p:cNvCxnSpPr>
            <p:nvPr/>
          </p:nvCxnSpPr>
          <p:spPr bwMode="auto">
            <a:xfrm>
              <a:off x="3183433" y="5562600"/>
              <a:ext cx="0" cy="280678"/>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770568BD-A3D4-47F5-84E4-66CF25C496DD}"/>
                </a:ext>
              </a:extLst>
            </p:cNvPr>
            <p:cNvCxnSpPr>
              <a:cxnSpLocks/>
            </p:cNvCxnSpPr>
            <p:nvPr/>
          </p:nvCxnSpPr>
          <p:spPr bwMode="auto">
            <a:xfrm>
              <a:off x="4562232" y="5562600"/>
              <a:ext cx="0" cy="280678"/>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12B0FCDE-B1F1-42B1-81A1-C269F70787F2}"/>
                </a:ext>
              </a:extLst>
            </p:cNvPr>
            <p:cNvCxnSpPr>
              <a:cxnSpLocks/>
            </p:cNvCxnSpPr>
            <p:nvPr/>
          </p:nvCxnSpPr>
          <p:spPr bwMode="auto">
            <a:xfrm>
              <a:off x="5922507" y="5562600"/>
              <a:ext cx="0" cy="280678"/>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AC6E2A04-4DA5-44F4-BDFA-4A4CCC391659}"/>
                </a:ext>
              </a:extLst>
            </p:cNvPr>
            <p:cNvCxnSpPr>
              <a:cxnSpLocks/>
            </p:cNvCxnSpPr>
            <p:nvPr/>
          </p:nvCxnSpPr>
          <p:spPr bwMode="auto">
            <a:xfrm>
              <a:off x="7282782" y="5562600"/>
              <a:ext cx="0" cy="280678"/>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B7BCEE82-6423-4A34-A46C-DDBE1B6B4609}"/>
                </a:ext>
              </a:extLst>
            </p:cNvPr>
            <p:cNvCxnSpPr>
              <a:cxnSpLocks/>
            </p:cNvCxnSpPr>
            <p:nvPr/>
          </p:nvCxnSpPr>
          <p:spPr bwMode="auto">
            <a:xfrm>
              <a:off x="8643057" y="5562600"/>
              <a:ext cx="0" cy="280678"/>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55EFAA44-EFC0-405B-8B78-16BC286FD3D1}"/>
                </a:ext>
              </a:extLst>
            </p:cNvPr>
            <p:cNvCxnSpPr>
              <a:cxnSpLocks/>
            </p:cNvCxnSpPr>
            <p:nvPr/>
          </p:nvCxnSpPr>
          <p:spPr bwMode="auto">
            <a:xfrm>
              <a:off x="10003333" y="5562600"/>
              <a:ext cx="0" cy="280678"/>
            </a:xfrm>
            <a:prstGeom prst="line">
              <a:avLst/>
            </a:prstGeom>
            <a:noFill/>
            <a:ln w="28575" cap="flat" cmpd="sng" algn="ctr">
              <a:solidFill>
                <a:schemeClr val="bg1"/>
              </a:solidFill>
              <a:prstDash val="solid"/>
              <a:round/>
              <a:headEnd type="none" w="med" len="med"/>
              <a:tailEnd type="none" w="med" len="med"/>
            </a:ln>
            <a:effectLst/>
          </p:spPr>
        </p:cxnSp>
      </p:grpSp>
      <p:sp>
        <p:nvSpPr>
          <p:cNvPr id="27" name="TextBox 26">
            <a:extLst>
              <a:ext uri="{FF2B5EF4-FFF2-40B4-BE49-F238E27FC236}">
                <a16:creationId xmlns:a16="http://schemas.microsoft.com/office/drawing/2014/main" id="{F0063F63-AE50-4FDA-97F4-819F3DAF2C3F}"/>
              </a:ext>
            </a:extLst>
          </p:cNvPr>
          <p:cNvSpPr txBox="1"/>
          <p:nvPr/>
        </p:nvSpPr>
        <p:spPr bwMode="auto">
          <a:xfrm>
            <a:off x="1875503" y="1977242"/>
            <a:ext cx="1295547"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90000"/>
              </a:lnSpc>
              <a:spcAft>
                <a:spcPct val="0"/>
              </a:spcAft>
              <a:buClrTx/>
              <a:buFontTx/>
              <a:buNone/>
            </a:pPr>
            <a:r>
              <a:rPr lang="en-US" sz="1000" b="0" dirty="0">
                <a:solidFill>
                  <a:schemeClr val="bg1"/>
                </a:solidFill>
                <a:latin typeface="Calibri" panose="020F0502020204030204" pitchFamily="34" charset="0"/>
              </a:rPr>
              <a:t>Male</a:t>
            </a:r>
          </a:p>
          <a:p>
            <a:pPr algn="r">
              <a:lnSpc>
                <a:spcPct val="90000"/>
              </a:lnSpc>
              <a:spcAft>
                <a:spcPct val="0"/>
              </a:spcAft>
              <a:buClrTx/>
              <a:buFontTx/>
              <a:buNone/>
            </a:pPr>
            <a:r>
              <a:rPr lang="en-US" sz="1000" dirty="0">
                <a:solidFill>
                  <a:schemeClr val="bg1"/>
                </a:solidFill>
                <a:latin typeface="Calibri" panose="020F0502020204030204" pitchFamily="34" charset="0"/>
              </a:rPr>
              <a:t>Female</a:t>
            </a:r>
          </a:p>
          <a:p>
            <a:pPr algn="r">
              <a:lnSpc>
                <a:spcPct val="90000"/>
              </a:lnSpc>
              <a:spcAft>
                <a:spcPct val="0"/>
              </a:spcAft>
              <a:buClrTx/>
              <a:buFontTx/>
              <a:buNone/>
            </a:pPr>
            <a:r>
              <a:rPr lang="en-US" sz="1000" b="0" dirty="0">
                <a:solidFill>
                  <a:schemeClr val="bg1"/>
                </a:solidFill>
                <a:latin typeface="Calibri" panose="020F0502020204030204" pitchFamily="34" charset="0"/>
              </a:rPr>
              <a:t>15-17</a:t>
            </a:r>
          </a:p>
          <a:p>
            <a:pPr algn="r">
              <a:lnSpc>
                <a:spcPct val="90000"/>
              </a:lnSpc>
              <a:spcAft>
                <a:spcPct val="0"/>
              </a:spcAft>
              <a:buClrTx/>
              <a:buFontTx/>
              <a:buNone/>
            </a:pPr>
            <a:r>
              <a:rPr lang="en-US" sz="1000" dirty="0">
                <a:solidFill>
                  <a:schemeClr val="bg1"/>
                </a:solidFill>
                <a:latin typeface="Calibri" panose="020F0502020204030204" pitchFamily="34" charset="0"/>
              </a:rPr>
              <a:t>18-20</a:t>
            </a:r>
          </a:p>
          <a:p>
            <a:pPr algn="r">
              <a:lnSpc>
                <a:spcPct val="90000"/>
              </a:lnSpc>
              <a:spcAft>
                <a:spcPct val="0"/>
              </a:spcAft>
              <a:buClrTx/>
              <a:buFontTx/>
              <a:buNone/>
            </a:pPr>
            <a:r>
              <a:rPr lang="en-US" sz="1000" b="0" dirty="0">
                <a:solidFill>
                  <a:schemeClr val="bg1"/>
                </a:solidFill>
                <a:latin typeface="Calibri" panose="020F0502020204030204" pitchFamily="34" charset="0"/>
              </a:rPr>
              <a:t>21-24</a:t>
            </a:r>
          </a:p>
          <a:p>
            <a:pPr algn="r">
              <a:lnSpc>
                <a:spcPct val="90000"/>
              </a:lnSpc>
              <a:spcAft>
                <a:spcPct val="0"/>
              </a:spcAft>
              <a:buClrTx/>
              <a:buFontTx/>
              <a:buNone/>
            </a:pPr>
            <a:r>
              <a:rPr lang="en-US" sz="1000" dirty="0">
                <a:solidFill>
                  <a:schemeClr val="bg1"/>
                </a:solidFill>
                <a:latin typeface="Calibri" panose="020F0502020204030204" pitchFamily="34" charset="0"/>
              </a:rPr>
              <a:t>25-29</a:t>
            </a:r>
          </a:p>
          <a:p>
            <a:pPr algn="r">
              <a:lnSpc>
                <a:spcPct val="90000"/>
              </a:lnSpc>
              <a:spcAft>
                <a:spcPct val="0"/>
              </a:spcAft>
              <a:buClrTx/>
              <a:buFontTx/>
              <a:buNone/>
            </a:pPr>
            <a:r>
              <a:rPr lang="en-US" sz="1000" b="0" dirty="0">
                <a:solidFill>
                  <a:schemeClr val="bg1"/>
                </a:solidFill>
                <a:latin typeface="Calibri" panose="020F0502020204030204" pitchFamily="34" charset="0"/>
              </a:rPr>
              <a:t>30-39</a:t>
            </a:r>
          </a:p>
          <a:p>
            <a:pPr algn="r">
              <a:lnSpc>
                <a:spcPct val="90000"/>
              </a:lnSpc>
              <a:spcAft>
                <a:spcPct val="0"/>
              </a:spcAft>
              <a:buClrTx/>
              <a:buFontTx/>
              <a:buNone/>
            </a:pPr>
            <a:r>
              <a:rPr lang="en-US" sz="1000" dirty="0">
                <a:solidFill>
                  <a:schemeClr val="bg1"/>
                </a:solidFill>
                <a:latin typeface="Calibri" panose="020F0502020204030204" pitchFamily="34" charset="0"/>
              </a:rPr>
              <a:t>40-49</a:t>
            </a:r>
          </a:p>
          <a:p>
            <a:pPr algn="r">
              <a:lnSpc>
                <a:spcPct val="90000"/>
              </a:lnSpc>
              <a:spcAft>
                <a:spcPct val="0"/>
              </a:spcAft>
              <a:buClrTx/>
              <a:buFontTx/>
              <a:buNone/>
            </a:pPr>
            <a:r>
              <a:rPr lang="en-US" sz="1000" b="0" dirty="0">
                <a:solidFill>
                  <a:schemeClr val="bg1"/>
                </a:solidFill>
                <a:latin typeface="Calibri" panose="020F0502020204030204" pitchFamily="34" charset="0"/>
              </a:rPr>
              <a:t>50-59</a:t>
            </a:r>
          </a:p>
          <a:p>
            <a:pPr algn="r">
              <a:lnSpc>
                <a:spcPct val="90000"/>
              </a:lnSpc>
              <a:spcAft>
                <a:spcPct val="0"/>
              </a:spcAft>
              <a:buClrTx/>
              <a:buFontTx/>
              <a:buNone/>
            </a:pPr>
            <a:r>
              <a:rPr lang="en-US" sz="1000" dirty="0">
                <a:solidFill>
                  <a:schemeClr val="bg1"/>
                </a:solidFill>
                <a:latin typeface="Calibri" panose="020F0502020204030204" pitchFamily="34" charset="0"/>
              </a:rPr>
              <a:t>60+</a:t>
            </a:r>
          </a:p>
          <a:p>
            <a:pPr algn="r">
              <a:lnSpc>
                <a:spcPct val="90000"/>
              </a:lnSpc>
              <a:spcAft>
                <a:spcPct val="0"/>
              </a:spcAft>
              <a:buClrTx/>
              <a:buFontTx/>
              <a:buNone/>
            </a:pPr>
            <a:r>
              <a:rPr lang="en-US" sz="1000" b="0" dirty="0">
                <a:solidFill>
                  <a:schemeClr val="bg1"/>
                </a:solidFill>
                <a:latin typeface="Calibri" panose="020F0502020204030204" pitchFamily="34" charset="0"/>
              </a:rPr>
              <a:t>White</a:t>
            </a:r>
          </a:p>
          <a:p>
            <a:pPr algn="r">
              <a:lnSpc>
                <a:spcPct val="90000"/>
              </a:lnSpc>
              <a:spcAft>
                <a:spcPct val="0"/>
              </a:spcAft>
              <a:buClrTx/>
              <a:buFontTx/>
              <a:buNone/>
            </a:pPr>
            <a:r>
              <a:rPr lang="en-US" sz="1000" dirty="0">
                <a:solidFill>
                  <a:schemeClr val="bg1"/>
                </a:solidFill>
                <a:latin typeface="Calibri" panose="020F0502020204030204" pitchFamily="34" charset="0"/>
              </a:rPr>
              <a:t>Black or Black British</a:t>
            </a:r>
          </a:p>
          <a:p>
            <a:pPr algn="r">
              <a:lnSpc>
                <a:spcPct val="90000"/>
              </a:lnSpc>
              <a:spcAft>
                <a:spcPct val="0"/>
              </a:spcAft>
              <a:buClrTx/>
              <a:buFontTx/>
              <a:buNone/>
            </a:pPr>
            <a:r>
              <a:rPr lang="en-US" sz="1000" b="0" dirty="0">
                <a:solidFill>
                  <a:schemeClr val="bg1"/>
                </a:solidFill>
                <a:latin typeface="Calibri" panose="020F0502020204030204" pitchFamily="34" charset="0"/>
              </a:rPr>
              <a:t>Asian </a:t>
            </a:r>
            <a:r>
              <a:rPr lang="en-US" sz="1000" dirty="0">
                <a:solidFill>
                  <a:schemeClr val="bg1"/>
                </a:solidFill>
                <a:latin typeface="Calibri" panose="020F0502020204030204" pitchFamily="34" charset="0"/>
              </a:rPr>
              <a:t>or Asian British</a:t>
            </a:r>
          </a:p>
          <a:p>
            <a:pPr algn="r">
              <a:lnSpc>
                <a:spcPct val="90000"/>
              </a:lnSpc>
              <a:spcAft>
                <a:spcPct val="0"/>
              </a:spcAft>
              <a:buClrTx/>
              <a:buFontTx/>
              <a:buNone/>
            </a:pPr>
            <a:r>
              <a:rPr lang="en-US" sz="1000" b="0" dirty="0">
                <a:solidFill>
                  <a:schemeClr val="bg1"/>
                </a:solidFill>
                <a:latin typeface="Calibri" panose="020F0502020204030204" pitchFamily="34" charset="0"/>
              </a:rPr>
              <a:t>Mixe</a:t>
            </a:r>
            <a:r>
              <a:rPr lang="en-US" sz="1000" dirty="0">
                <a:solidFill>
                  <a:schemeClr val="bg1"/>
                </a:solidFill>
                <a:latin typeface="Calibri" panose="020F0502020204030204" pitchFamily="34" charset="0"/>
              </a:rPr>
              <a:t>d</a:t>
            </a:r>
          </a:p>
          <a:p>
            <a:pPr algn="r">
              <a:lnSpc>
                <a:spcPct val="90000"/>
              </a:lnSpc>
              <a:spcAft>
                <a:spcPct val="0"/>
              </a:spcAft>
              <a:buClrTx/>
              <a:buFontTx/>
              <a:buNone/>
            </a:pPr>
            <a:r>
              <a:rPr lang="en-US" sz="1000" b="0" dirty="0">
                <a:solidFill>
                  <a:schemeClr val="bg1"/>
                </a:solidFill>
                <a:latin typeface="Calibri" panose="020F0502020204030204" pitchFamily="34" charset="0"/>
              </a:rPr>
              <a:t>Other ethnic group</a:t>
            </a:r>
          </a:p>
          <a:p>
            <a:pPr algn="r">
              <a:lnSpc>
                <a:spcPct val="90000"/>
              </a:lnSpc>
              <a:spcAft>
                <a:spcPct val="0"/>
              </a:spcAft>
              <a:buClrTx/>
              <a:buFontTx/>
              <a:buNone/>
            </a:pPr>
            <a:r>
              <a:rPr lang="en-US" sz="1000" dirty="0">
                <a:solidFill>
                  <a:schemeClr val="bg1"/>
                </a:solidFill>
                <a:latin typeface="Calibri" panose="020F0502020204030204" pitchFamily="34" charset="0"/>
              </a:rPr>
              <a:t>Christian</a:t>
            </a:r>
          </a:p>
          <a:p>
            <a:pPr algn="r">
              <a:lnSpc>
                <a:spcPct val="90000"/>
              </a:lnSpc>
              <a:spcAft>
                <a:spcPct val="0"/>
              </a:spcAft>
              <a:buClrTx/>
              <a:buFontTx/>
              <a:buNone/>
            </a:pPr>
            <a:r>
              <a:rPr lang="en-US" sz="1000" b="0" dirty="0">
                <a:solidFill>
                  <a:schemeClr val="bg1"/>
                </a:solidFill>
                <a:latin typeface="Calibri" panose="020F0502020204030204" pitchFamily="34" charset="0"/>
              </a:rPr>
              <a:t>No religion</a:t>
            </a:r>
          </a:p>
          <a:p>
            <a:pPr algn="r">
              <a:lnSpc>
                <a:spcPct val="90000"/>
              </a:lnSpc>
              <a:spcAft>
                <a:spcPct val="0"/>
              </a:spcAft>
              <a:buClrTx/>
              <a:buFontTx/>
              <a:buNone/>
            </a:pPr>
            <a:r>
              <a:rPr lang="en-US" sz="1000" dirty="0">
                <a:solidFill>
                  <a:schemeClr val="bg1"/>
                </a:solidFill>
                <a:latin typeface="Calibri" panose="020F0502020204030204" pitchFamily="34" charset="0"/>
              </a:rPr>
              <a:t>Muslim</a:t>
            </a:r>
          </a:p>
          <a:p>
            <a:pPr algn="r">
              <a:lnSpc>
                <a:spcPct val="90000"/>
              </a:lnSpc>
              <a:spcAft>
                <a:spcPct val="0"/>
              </a:spcAft>
              <a:buClrTx/>
              <a:buFontTx/>
              <a:buNone/>
            </a:pPr>
            <a:r>
              <a:rPr lang="en-US" sz="1000" b="0" dirty="0">
                <a:solidFill>
                  <a:schemeClr val="bg1"/>
                </a:solidFill>
                <a:latin typeface="Calibri" panose="020F0502020204030204" pitchFamily="34" charset="0"/>
              </a:rPr>
              <a:t>Other religious group</a:t>
            </a:r>
          </a:p>
          <a:p>
            <a:pPr algn="r">
              <a:lnSpc>
                <a:spcPct val="90000"/>
              </a:lnSpc>
              <a:spcAft>
                <a:spcPct val="0"/>
              </a:spcAft>
              <a:buClrTx/>
              <a:buFontTx/>
              <a:buNone/>
            </a:pPr>
            <a:r>
              <a:rPr lang="en-US" sz="1000" dirty="0">
                <a:solidFill>
                  <a:schemeClr val="bg1"/>
                </a:solidFill>
                <a:latin typeface="Calibri" panose="020F0502020204030204" pitchFamily="34" charset="0"/>
              </a:rPr>
              <a:t>Buddhist</a:t>
            </a:r>
          </a:p>
          <a:p>
            <a:pPr algn="r">
              <a:lnSpc>
                <a:spcPct val="90000"/>
              </a:lnSpc>
              <a:spcAft>
                <a:spcPct val="0"/>
              </a:spcAft>
              <a:buClrTx/>
              <a:buFontTx/>
              <a:buNone/>
            </a:pPr>
            <a:r>
              <a:rPr lang="en-US" sz="1000" b="0" dirty="0">
                <a:solidFill>
                  <a:schemeClr val="bg1"/>
                </a:solidFill>
                <a:latin typeface="Calibri" panose="020F0502020204030204" pitchFamily="34" charset="0"/>
              </a:rPr>
              <a:t>Sikh</a:t>
            </a:r>
          </a:p>
          <a:p>
            <a:pPr algn="r">
              <a:lnSpc>
                <a:spcPct val="90000"/>
              </a:lnSpc>
              <a:spcAft>
                <a:spcPct val="0"/>
              </a:spcAft>
              <a:buClrTx/>
              <a:buFontTx/>
              <a:buNone/>
            </a:pPr>
            <a:r>
              <a:rPr lang="en-US" sz="1000" b="0" dirty="0">
                <a:solidFill>
                  <a:schemeClr val="bg1"/>
                </a:solidFill>
                <a:latin typeface="Calibri" panose="020F0502020204030204" pitchFamily="34" charset="0"/>
              </a:rPr>
              <a:t>Jewish</a:t>
            </a:r>
          </a:p>
          <a:p>
            <a:pPr algn="r">
              <a:lnSpc>
                <a:spcPct val="90000"/>
              </a:lnSpc>
              <a:spcAft>
                <a:spcPct val="0"/>
              </a:spcAft>
              <a:buClrTx/>
              <a:buFontTx/>
              <a:buNone/>
            </a:pPr>
            <a:r>
              <a:rPr lang="en-US" sz="1000" dirty="0">
                <a:solidFill>
                  <a:schemeClr val="bg1"/>
                </a:solidFill>
                <a:latin typeface="Calibri" panose="020F0502020204030204" pitchFamily="34" charset="0"/>
              </a:rPr>
              <a:t>Hindu</a:t>
            </a:r>
          </a:p>
          <a:p>
            <a:pPr algn="r">
              <a:lnSpc>
                <a:spcPct val="90000"/>
              </a:lnSpc>
              <a:spcAft>
                <a:spcPct val="0"/>
              </a:spcAft>
              <a:buClrTx/>
              <a:buFontTx/>
              <a:buNone/>
            </a:pPr>
            <a:r>
              <a:rPr lang="en-US" sz="1000" b="0" dirty="0">
                <a:solidFill>
                  <a:schemeClr val="bg1"/>
                </a:solidFill>
                <a:latin typeface="Calibri" panose="020F0502020204030204" pitchFamily="34" charset="0"/>
              </a:rPr>
              <a:t>None recognized</a:t>
            </a:r>
          </a:p>
          <a:p>
            <a:pPr algn="r">
              <a:lnSpc>
                <a:spcPct val="90000"/>
              </a:lnSpc>
              <a:spcAft>
                <a:spcPct val="0"/>
              </a:spcAft>
              <a:buClrTx/>
              <a:buFontTx/>
              <a:buNone/>
            </a:pPr>
            <a:r>
              <a:rPr lang="en-US" sz="1000" dirty="0">
                <a:solidFill>
                  <a:schemeClr val="bg1"/>
                </a:solidFill>
                <a:latin typeface="Calibri" panose="020F0502020204030204" pitchFamily="34" charset="0"/>
              </a:rPr>
              <a:t>Heterosexual</a:t>
            </a:r>
          </a:p>
          <a:p>
            <a:pPr algn="r">
              <a:lnSpc>
                <a:spcPct val="90000"/>
              </a:lnSpc>
              <a:spcAft>
                <a:spcPct val="0"/>
              </a:spcAft>
              <a:buClrTx/>
              <a:buFontTx/>
              <a:buNone/>
            </a:pPr>
            <a:r>
              <a:rPr lang="en-US" sz="1000" b="0" dirty="0">
                <a:solidFill>
                  <a:schemeClr val="bg1"/>
                </a:solidFill>
                <a:latin typeface="Calibri" panose="020F0502020204030204" pitchFamily="34" charset="0"/>
              </a:rPr>
              <a:t>Gay/lesbian</a:t>
            </a:r>
          </a:p>
          <a:p>
            <a:pPr algn="r">
              <a:lnSpc>
                <a:spcPct val="90000"/>
              </a:lnSpc>
              <a:spcAft>
                <a:spcPct val="0"/>
              </a:spcAft>
              <a:buClrTx/>
              <a:buFontTx/>
              <a:buNone/>
            </a:pPr>
            <a:r>
              <a:rPr lang="en-US" sz="1000" dirty="0">
                <a:solidFill>
                  <a:schemeClr val="bg1"/>
                </a:solidFill>
                <a:latin typeface="Calibri" panose="020F0502020204030204" pitchFamily="34" charset="0"/>
              </a:rPr>
              <a:t>Bisexual</a:t>
            </a:r>
          </a:p>
          <a:p>
            <a:pPr algn="r">
              <a:lnSpc>
                <a:spcPct val="90000"/>
              </a:lnSpc>
              <a:spcAft>
                <a:spcPct val="0"/>
              </a:spcAft>
              <a:buClrTx/>
              <a:buFontTx/>
              <a:buNone/>
            </a:pPr>
            <a:r>
              <a:rPr lang="en-US" sz="1000" b="0" dirty="0">
                <a:solidFill>
                  <a:schemeClr val="bg1"/>
                </a:solidFill>
                <a:latin typeface="Calibri" panose="020F0502020204030204" pitchFamily="34" charset="0"/>
              </a:rPr>
              <a:t>Other</a:t>
            </a:r>
          </a:p>
        </p:txBody>
      </p:sp>
      <p:sp>
        <p:nvSpPr>
          <p:cNvPr id="28" name="Rectangle 27">
            <a:extLst>
              <a:ext uri="{FF2B5EF4-FFF2-40B4-BE49-F238E27FC236}">
                <a16:creationId xmlns:a16="http://schemas.microsoft.com/office/drawing/2014/main" id="{81ADDDBD-09E0-48F6-8B63-591C8CCEC2DF}"/>
              </a:ext>
            </a:extLst>
          </p:cNvPr>
          <p:cNvSpPr/>
          <p:nvPr/>
        </p:nvSpPr>
        <p:spPr bwMode="auto">
          <a:xfrm>
            <a:off x="3200400" y="2064493"/>
            <a:ext cx="6505799" cy="90890"/>
          </a:xfrm>
          <a:prstGeom prst="rect">
            <a:avLst/>
          </a:prstGeom>
          <a:solidFill>
            <a:schemeClr val="accent1"/>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 name="Rectangle 28">
            <a:extLst>
              <a:ext uri="{FF2B5EF4-FFF2-40B4-BE49-F238E27FC236}">
                <a16:creationId xmlns:a16="http://schemas.microsoft.com/office/drawing/2014/main" id="{F3ABC6DB-AD9B-4830-BDB0-0624124C3641}"/>
              </a:ext>
            </a:extLst>
          </p:cNvPr>
          <p:cNvSpPr/>
          <p:nvPr/>
        </p:nvSpPr>
        <p:spPr bwMode="auto">
          <a:xfrm>
            <a:off x="3200400" y="2173776"/>
            <a:ext cx="373929" cy="90890"/>
          </a:xfrm>
          <a:prstGeom prst="rect">
            <a:avLst/>
          </a:prstGeom>
          <a:solidFill>
            <a:schemeClr val="accent1"/>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 name="Rectangle 29">
            <a:extLst>
              <a:ext uri="{FF2B5EF4-FFF2-40B4-BE49-F238E27FC236}">
                <a16:creationId xmlns:a16="http://schemas.microsoft.com/office/drawing/2014/main" id="{BEA8CAAD-7409-4D7D-BCD9-14299CD32FA3}"/>
              </a:ext>
            </a:extLst>
          </p:cNvPr>
          <p:cNvSpPr/>
          <p:nvPr/>
        </p:nvSpPr>
        <p:spPr bwMode="auto">
          <a:xfrm>
            <a:off x="3197311" y="2331257"/>
            <a:ext cx="45720" cy="90890"/>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 name="Rectangle 30">
            <a:extLst>
              <a:ext uri="{FF2B5EF4-FFF2-40B4-BE49-F238E27FC236}">
                <a16:creationId xmlns:a16="http://schemas.microsoft.com/office/drawing/2014/main" id="{CA7DD385-24AE-4220-9A81-19815669F52B}"/>
              </a:ext>
            </a:extLst>
          </p:cNvPr>
          <p:cNvSpPr/>
          <p:nvPr/>
        </p:nvSpPr>
        <p:spPr bwMode="auto">
          <a:xfrm>
            <a:off x="3197311" y="2464639"/>
            <a:ext cx="329479" cy="90890"/>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 name="Rectangle 31">
            <a:extLst>
              <a:ext uri="{FF2B5EF4-FFF2-40B4-BE49-F238E27FC236}">
                <a16:creationId xmlns:a16="http://schemas.microsoft.com/office/drawing/2014/main" id="{491E6A5B-FB72-4795-9DED-1F86B32D953F}"/>
              </a:ext>
            </a:extLst>
          </p:cNvPr>
          <p:cNvSpPr/>
          <p:nvPr/>
        </p:nvSpPr>
        <p:spPr bwMode="auto">
          <a:xfrm>
            <a:off x="3197311" y="2598021"/>
            <a:ext cx="739689" cy="93193"/>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 name="Rectangle 32">
            <a:extLst>
              <a:ext uri="{FF2B5EF4-FFF2-40B4-BE49-F238E27FC236}">
                <a16:creationId xmlns:a16="http://schemas.microsoft.com/office/drawing/2014/main" id="{E51F73E1-8B3A-4D0B-9951-436E0688700E}"/>
              </a:ext>
            </a:extLst>
          </p:cNvPr>
          <p:cNvSpPr/>
          <p:nvPr/>
        </p:nvSpPr>
        <p:spPr bwMode="auto">
          <a:xfrm>
            <a:off x="3197311" y="2733706"/>
            <a:ext cx="1177839" cy="93193"/>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4" name="Rectangle 33">
            <a:extLst>
              <a:ext uri="{FF2B5EF4-FFF2-40B4-BE49-F238E27FC236}">
                <a16:creationId xmlns:a16="http://schemas.microsoft.com/office/drawing/2014/main" id="{21A839A0-5876-48EB-956E-D6212C52CEC1}"/>
              </a:ext>
            </a:extLst>
          </p:cNvPr>
          <p:cNvSpPr/>
          <p:nvPr/>
        </p:nvSpPr>
        <p:spPr bwMode="auto">
          <a:xfrm>
            <a:off x="3197311" y="2869391"/>
            <a:ext cx="2136689" cy="89387"/>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 name="Rectangle 34">
            <a:extLst>
              <a:ext uri="{FF2B5EF4-FFF2-40B4-BE49-F238E27FC236}">
                <a16:creationId xmlns:a16="http://schemas.microsoft.com/office/drawing/2014/main" id="{A22232C7-E6CD-4DE4-A6E4-16F0EDB6D6FA}"/>
              </a:ext>
            </a:extLst>
          </p:cNvPr>
          <p:cNvSpPr/>
          <p:nvPr/>
        </p:nvSpPr>
        <p:spPr bwMode="auto">
          <a:xfrm>
            <a:off x="3197311" y="3001270"/>
            <a:ext cx="1230756" cy="93193"/>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 name="Rectangle 35">
            <a:extLst>
              <a:ext uri="{FF2B5EF4-FFF2-40B4-BE49-F238E27FC236}">
                <a16:creationId xmlns:a16="http://schemas.microsoft.com/office/drawing/2014/main" id="{5D0C6261-EF20-4ADF-9300-6941BBC3BAB4}"/>
              </a:ext>
            </a:extLst>
          </p:cNvPr>
          <p:cNvSpPr/>
          <p:nvPr/>
        </p:nvSpPr>
        <p:spPr bwMode="auto">
          <a:xfrm>
            <a:off x="3197311" y="3136955"/>
            <a:ext cx="707939" cy="93193"/>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 name="Rectangle 36">
            <a:extLst>
              <a:ext uri="{FF2B5EF4-FFF2-40B4-BE49-F238E27FC236}">
                <a16:creationId xmlns:a16="http://schemas.microsoft.com/office/drawing/2014/main" id="{12ED1B5A-FDDD-451D-8057-6EB7C16A87BF}"/>
              </a:ext>
            </a:extLst>
          </p:cNvPr>
          <p:cNvSpPr/>
          <p:nvPr/>
        </p:nvSpPr>
        <p:spPr bwMode="auto">
          <a:xfrm>
            <a:off x="3197311" y="3272641"/>
            <a:ext cx="420072" cy="90890"/>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 name="Rectangle 37">
            <a:extLst>
              <a:ext uri="{FF2B5EF4-FFF2-40B4-BE49-F238E27FC236}">
                <a16:creationId xmlns:a16="http://schemas.microsoft.com/office/drawing/2014/main" id="{71950DC5-E080-4907-AE09-96B3D02B0702}"/>
              </a:ext>
            </a:extLst>
          </p:cNvPr>
          <p:cNvSpPr/>
          <p:nvPr/>
        </p:nvSpPr>
        <p:spPr bwMode="auto">
          <a:xfrm>
            <a:off x="3197311" y="3419584"/>
            <a:ext cx="4949739" cy="93445"/>
          </a:xfrm>
          <a:prstGeom prst="rect">
            <a:avLst/>
          </a:prstGeom>
          <a:solidFill>
            <a:schemeClr val="accent4"/>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 name="Rectangle 38">
            <a:extLst>
              <a:ext uri="{FF2B5EF4-FFF2-40B4-BE49-F238E27FC236}">
                <a16:creationId xmlns:a16="http://schemas.microsoft.com/office/drawing/2014/main" id="{3A23A39F-6137-4C81-84C6-1046AF6FCAA9}"/>
              </a:ext>
            </a:extLst>
          </p:cNvPr>
          <p:cNvSpPr/>
          <p:nvPr/>
        </p:nvSpPr>
        <p:spPr bwMode="auto">
          <a:xfrm>
            <a:off x="3197311" y="3554770"/>
            <a:ext cx="877272" cy="93193"/>
          </a:xfrm>
          <a:prstGeom prst="rect">
            <a:avLst/>
          </a:prstGeom>
          <a:solidFill>
            <a:schemeClr val="accent4"/>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 name="Rectangle 39">
            <a:extLst>
              <a:ext uri="{FF2B5EF4-FFF2-40B4-BE49-F238E27FC236}">
                <a16:creationId xmlns:a16="http://schemas.microsoft.com/office/drawing/2014/main" id="{7BD29DFA-996F-4134-BA73-03CD44A2B02B}"/>
              </a:ext>
            </a:extLst>
          </p:cNvPr>
          <p:cNvSpPr/>
          <p:nvPr/>
        </p:nvSpPr>
        <p:spPr bwMode="auto">
          <a:xfrm>
            <a:off x="3197311" y="3689704"/>
            <a:ext cx="536489" cy="93193"/>
          </a:xfrm>
          <a:prstGeom prst="rect">
            <a:avLst/>
          </a:prstGeom>
          <a:solidFill>
            <a:schemeClr val="accent4"/>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 name="Rectangle 40">
            <a:extLst>
              <a:ext uri="{FF2B5EF4-FFF2-40B4-BE49-F238E27FC236}">
                <a16:creationId xmlns:a16="http://schemas.microsoft.com/office/drawing/2014/main" id="{C8A48645-32D0-4E5D-9A98-BBC234447B90}"/>
              </a:ext>
            </a:extLst>
          </p:cNvPr>
          <p:cNvSpPr/>
          <p:nvPr/>
        </p:nvSpPr>
        <p:spPr bwMode="auto">
          <a:xfrm>
            <a:off x="3197311" y="3824638"/>
            <a:ext cx="329479" cy="93193"/>
          </a:xfrm>
          <a:prstGeom prst="rect">
            <a:avLst/>
          </a:prstGeom>
          <a:solidFill>
            <a:schemeClr val="accent4"/>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 name="Rectangle 41">
            <a:extLst>
              <a:ext uri="{FF2B5EF4-FFF2-40B4-BE49-F238E27FC236}">
                <a16:creationId xmlns:a16="http://schemas.microsoft.com/office/drawing/2014/main" id="{FD388F34-9B92-4D66-8C1F-FACA37778B99}"/>
              </a:ext>
            </a:extLst>
          </p:cNvPr>
          <p:cNvSpPr/>
          <p:nvPr/>
        </p:nvSpPr>
        <p:spPr bwMode="auto">
          <a:xfrm>
            <a:off x="3197311" y="3959571"/>
            <a:ext cx="111039" cy="93193"/>
          </a:xfrm>
          <a:prstGeom prst="rect">
            <a:avLst/>
          </a:prstGeom>
          <a:solidFill>
            <a:schemeClr val="accent4"/>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3" name="Rectangle 42">
            <a:extLst>
              <a:ext uri="{FF2B5EF4-FFF2-40B4-BE49-F238E27FC236}">
                <a16:creationId xmlns:a16="http://schemas.microsoft.com/office/drawing/2014/main" id="{22045ABB-8C33-414B-8EFC-6C75F8A1A994}"/>
              </a:ext>
            </a:extLst>
          </p:cNvPr>
          <p:cNvSpPr/>
          <p:nvPr/>
        </p:nvSpPr>
        <p:spPr bwMode="auto">
          <a:xfrm>
            <a:off x="3197312" y="4103440"/>
            <a:ext cx="3188672" cy="93445"/>
          </a:xfrm>
          <a:prstGeom prst="rect">
            <a:avLst/>
          </a:prstGeom>
          <a:solidFill>
            <a:schemeClr val="accent6"/>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4" name="Rectangle 43">
            <a:extLst>
              <a:ext uri="{FF2B5EF4-FFF2-40B4-BE49-F238E27FC236}">
                <a16:creationId xmlns:a16="http://schemas.microsoft.com/office/drawing/2014/main" id="{39F4F66D-D5BD-4B85-9236-9C3E07B8E260}"/>
              </a:ext>
            </a:extLst>
          </p:cNvPr>
          <p:cNvSpPr/>
          <p:nvPr/>
        </p:nvSpPr>
        <p:spPr bwMode="auto">
          <a:xfrm>
            <a:off x="3197311" y="4238983"/>
            <a:ext cx="2088006" cy="93193"/>
          </a:xfrm>
          <a:prstGeom prst="rect">
            <a:avLst/>
          </a:prstGeom>
          <a:solidFill>
            <a:schemeClr val="accent6"/>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5" name="Rectangle 44">
            <a:extLst>
              <a:ext uri="{FF2B5EF4-FFF2-40B4-BE49-F238E27FC236}">
                <a16:creationId xmlns:a16="http://schemas.microsoft.com/office/drawing/2014/main" id="{61AB3C3E-735B-4916-A1FE-BA98940F6D2B}"/>
              </a:ext>
            </a:extLst>
          </p:cNvPr>
          <p:cNvSpPr/>
          <p:nvPr/>
        </p:nvSpPr>
        <p:spPr bwMode="auto">
          <a:xfrm>
            <a:off x="3197311" y="4374274"/>
            <a:ext cx="1107989" cy="93193"/>
          </a:xfrm>
          <a:prstGeom prst="rect">
            <a:avLst/>
          </a:prstGeom>
          <a:solidFill>
            <a:schemeClr val="accent6"/>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6" name="Rectangle 45">
            <a:extLst>
              <a:ext uri="{FF2B5EF4-FFF2-40B4-BE49-F238E27FC236}">
                <a16:creationId xmlns:a16="http://schemas.microsoft.com/office/drawing/2014/main" id="{0A45CEEF-2620-45A9-9302-8A3514A4ED1B}"/>
              </a:ext>
            </a:extLst>
          </p:cNvPr>
          <p:cNvSpPr/>
          <p:nvPr/>
        </p:nvSpPr>
        <p:spPr bwMode="auto">
          <a:xfrm>
            <a:off x="3197311" y="4509565"/>
            <a:ext cx="155489" cy="93193"/>
          </a:xfrm>
          <a:prstGeom prst="rect">
            <a:avLst/>
          </a:prstGeom>
          <a:solidFill>
            <a:schemeClr val="accent6"/>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7" name="Rectangle 46">
            <a:extLst>
              <a:ext uri="{FF2B5EF4-FFF2-40B4-BE49-F238E27FC236}">
                <a16:creationId xmlns:a16="http://schemas.microsoft.com/office/drawing/2014/main" id="{0640711C-F852-4F9A-B33D-C3B189BEC3E9}"/>
              </a:ext>
            </a:extLst>
          </p:cNvPr>
          <p:cNvSpPr/>
          <p:nvPr/>
        </p:nvSpPr>
        <p:spPr bwMode="auto">
          <a:xfrm>
            <a:off x="3197311" y="4644856"/>
            <a:ext cx="136439" cy="93193"/>
          </a:xfrm>
          <a:prstGeom prst="rect">
            <a:avLst/>
          </a:prstGeom>
          <a:solidFill>
            <a:schemeClr val="accent6"/>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8" name="Rectangle 47">
            <a:extLst>
              <a:ext uri="{FF2B5EF4-FFF2-40B4-BE49-F238E27FC236}">
                <a16:creationId xmlns:a16="http://schemas.microsoft.com/office/drawing/2014/main" id="{A0B81813-0129-4E8C-A792-FB2F508248B1}"/>
              </a:ext>
            </a:extLst>
          </p:cNvPr>
          <p:cNvSpPr/>
          <p:nvPr/>
        </p:nvSpPr>
        <p:spPr bwMode="auto">
          <a:xfrm>
            <a:off x="3197312" y="4780147"/>
            <a:ext cx="49656" cy="93193"/>
          </a:xfrm>
          <a:prstGeom prst="rect">
            <a:avLst/>
          </a:prstGeom>
          <a:solidFill>
            <a:schemeClr val="accent6"/>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9" name="Rectangle 48">
            <a:extLst>
              <a:ext uri="{FF2B5EF4-FFF2-40B4-BE49-F238E27FC236}">
                <a16:creationId xmlns:a16="http://schemas.microsoft.com/office/drawing/2014/main" id="{0567198E-F1FA-4D58-9214-015D5A0C55F2}"/>
              </a:ext>
            </a:extLst>
          </p:cNvPr>
          <p:cNvSpPr/>
          <p:nvPr/>
        </p:nvSpPr>
        <p:spPr bwMode="auto">
          <a:xfrm>
            <a:off x="3197312" y="4915438"/>
            <a:ext cx="45719" cy="93193"/>
          </a:xfrm>
          <a:prstGeom prst="rect">
            <a:avLst/>
          </a:prstGeom>
          <a:solidFill>
            <a:schemeClr val="accent6"/>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 name="Rectangle 49">
            <a:extLst>
              <a:ext uri="{FF2B5EF4-FFF2-40B4-BE49-F238E27FC236}">
                <a16:creationId xmlns:a16="http://schemas.microsoft.com/office/drawing/2014/main" id="{F95D4C78-6071-4AFA-B86F-B156A02EA460}"/>
              </a:ext>
            </a:extLst>
          </p:cNvPr>
          <p:cNvSpPr/>
          <p:nvPr/>
        </p:nvSpPr>
        <p:spPr bwMode="auto">
          <a:xfrm>
            <a:off x="3197312" y="5050731"/>
            <a:ext cx="27432" cy="93193"/>
          </a:xfrm>
          <a:prstGeom prst="rect">
            <a:avLst/>
          </a:prstGeom>
          <a:solidFill>
            <a:schemeClr val="accent6"/>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 name="Rectangle 50">
            <a:extLst>
              <a:ext uri="{FF2B5EF4-FFF2-40B4-BE49-F238E27FC236}">
                <a16:creationId xmlns:a16="http://schemas.microsoft.com/office/drawing/2014/main" id="{CF943CA0-9990-4DEF-ACB6-24CF785A2C00}"/>
              </a:ext>
            </a:extLst>
          </p:cNvPr>
          <p:cNvSpPr/>
          <p:nvPr/>
        </p:nvSpPr>
        <p:spPr bwMode="auto">
          <a:xfrm>
            <a:off x="3197310" y="5336988"/>
            <a:ext cx="6605058" cy="93445"/>
          </a:xfrm>
          <a:prstGeom prst="rect">
            <a:avLst/>
          </a:prstGeom>
          <a:solidFill>
            <a:schemeClr val="accent5"/>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 name="Rectangle 51">
            <a:extLst>
              <a:ext uri="{FF2B5EF4-FFF2-40B4-BE49-F238E27FC236}">
                <a16:creationId xmlns:a16="http://schemas.microsoft.com/office/drawing/2014/main" id="{227FEA9B-B6DF-4DB6-9992-37D0893B7EEE}"/>
              </a:ext>
            </a:extLst>
          </p:cNvPr>
          <p:cNvSpPr/>
          <p:nvPr/>
        </p:nvSpPr>
        <p:spPr bwMode="auto">
          <a:xfrm>
            <a:off x="3197312" y="5478126"/>
            <a:ext cx="89872" cy="93193"/>
          </a:xfrm>
          <a:prstGeom prst="rect">
            <a:avLst/>
          </a:prstGeom>
          <a:solidFill>
            <a:schemeClr val="accent5"/>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 name="Rectangle 52">
            <a:extLst>
              <a:ext uri="{FF2B5EF4-FFF2-40B4-BE49-F238E27FC236}">
                <a16:creationId xmlns:a16="http://schemas.microsoft.com/office/drawing/2014/main" id="{8224EA21-7D8F-4E02-ACEB-6EAE46BE5A62}"/>
              </a:ext>
            </a:extLst>
          </p:cNvPr>
          <p:cNvSpPr/>
          <p:nvPr/>
        </p:nvSpPr>
        <p:spPr bwMode="auto">
          <a:xfrm>
            <a:off x="3197311" y="5619012"/>
            <a:ext cx="91989" cy="93193"/>
          </a:xfrm>
          <a:prstGeom prst="rect">
            <a:avLst/>
          </a:prstGeom>
          <a:solidFill>
            <a:schemeClr val="accent5"/>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 name="Rectangle 53">
            <a:extLst>
              <a:ext uri="{FF2B5EF4-FFF2-40B4-BE49-F238E27FC236}">
                <a16:creationId xmlns:a16="http://schemas.microsoft.com/office/drawing/2014/main" id="{FEB22E7F-CA5C-4044-9584-B2E3AFAC7A5F}"/>
              </a:ext>
            </a:extLst>
          </p:cNvPr>
          <p:cNvSpPr/>
          <p:nvPr/>
        </p:nvSpPr>
        <p:spPr bwMode="auto">
          <a:xfrm>
            <a:off x="3197311" y="5759897"/>
            <a:ext cx="9144" cy="93193"/>
          </a:xfrm>
          <a:prstGeom prst="rect">
            <a:avLst/>
          </a:prstGeom>
          <a:solidFill>
            <a:schemeClr val="accent5"/>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7" name="Freeform: Shape 56">
            <a:extLst>
              <a:ext uri="{FF2B5EF4-FFF2-40B4-BE49-F238E27FC236}">
                <a16:creationId xmlns:a16="http://schemas.microsoft.com/office/drawing/2014/main" id="{259BEF02-C0BE-481A-9FAD-E011F8E611E1}"/>
              </a:ext>
            </a:extLst>
          </p:cNvPr>
          <p:cNvSpPr/>
          <p:nvPr/>
        </p:nvSpPr>
        <p:spPr bwMode="auto">
          <a:xfrm>
            <a:off x="3183433" y="2039001"/>
            <a:ext cx="6819900" cy="3886200"/>
          </a:xfrm>
          <a:custGeom>
            <a:avLst/>
            <a:gdLst>
              <a:gd name="connsiteX0" fmla="*/ 0 w 6819900"/>
              <a:gd name="connsiteY0" fmla="*/ 0 h 3886200"/>
              <a:gd name="connsiteX1" fmla="*/ 0 w 6819900"/>
              <a:gd name="connsiteY1" fmla="*/ 3886200 h 3886200"/>
              <a:gd name="connsiteX2" fmla="*/ 6819900 w 6819900"/>
              <a:gd name="connsiteY2" fmla="*/ 3886200 h 3886200"/>
            </a:gdLst>
            <a:ahLst/>
            <a:cxnLst>
              <a:cxn ang="0">
                <a:pos x="connsiteX0" y="connsiteY0"/>
              </a:cxn>
              <a:cxn ang="0">
                <a:pos x="connsiteX1" y="connsiteY1"/>
              </a:cxn>
              <a:cxn ang="0">
                <a:pos x="connsiteX2" y="connsiteY2"/>
              </a:cxn>
            </a:cxnLst>
            <a:rect l="l" t="t" r="r" b="b"/>
            <a:pathLst>
              <a:path w="6819900" h="3886200">
                <a:moveTo>
                  <a:pt x="0" y="0"/>
                </a:moveTo>
                <a:lnTo>
                  <a:pt x="0" y="3886200"/>
                </a:lnTo>
                <a:lnTo>
                  <a:pt x="6819900" y="3886200"/>
                </a:lnTo>
              </a:path>
            </a:pathLst>
          </a:custGeom>
          <a:noFill/>
          <a:ln w="28575">
            <a:solidFill>
              <a:schemeClr val="bg1"/>
            </a:solidFill>
            <a:miter lim="800000"/>
            <a:headEnd/>
            <a:tailEnd/>
          </a:ln>
        </p:spPr>
        <p:txBody>
          <a:bodyPr rtlCol="0" anchor="ctr"/>
          <a:lstStyle/>
          <a:p>
            <a:pPr algn="ctr"/>
            <a:endParaRPr lang="en-US" dirty="0"/>
          </a:p>
        </p:txBody>
      </p:sp>
      <p:grpSp>
        <p:nvGrpSpPr>
          <p:cNvPr id="63" name="Group 62">
            <a:extLst>
              <a:ext uri="{FF2B5EF4-FFF2-40B4-BE49-F238E27FC236}">
                <a16:creationId xmlns:a16="http://schemas.microsoft.com/office/drawing/2014/main" id="{76E4E89E-409E-4BA5-AB83-C71B0FEB6EC6}"/>
              </a:ext>
            </a:extLst>
          </p:cNvPr>
          <p:cNvGrpSpPr/>
          <p:nvPr/>
        </p:nvGrpSpPr>
        <p:grpSpPr>
          <a:xfrm>
            <a:off x="3091444" y="2288765"/>
            <a:ext cx="91988" cy="3019835"/>
            <a:chOff x="2645347" y="2288765"/>
            <a:chExt cx="1981200" cy="3019835"/>
          </a:xfrm>
        </p:grpSpPr>
        <p:cxnSp>
          <p:nvCxnSpPr>
            <p:cNvPr id="59" name="Straight Connector 58">
              <a:extLst>
                <a:ext uri="{FF2B5EF4-FFF2-40B4-BE49-F238E27FC236}">
                  <a16:creationId xmlns:a16="http://schemas.microsoft.com/office/drawing/2014/main" id="{FB32E779-4903-45F9-97C1-2E9AF20961AA}"/>
                </a:ext>
              </a:extLst>
            </p:cNvPr>
            <p:cNvCxnSpPr>
              <a:cxnSpLocks/>
            </p:cNvCxnSpPr>
            <p:nvPr/>
          </p:nvCxnSpPr>
          <p:spPr bwMode="auto">
            <a:xfrm>
              <a:off x="2645347" y="2288765"/>
              <a:ext cx="1981200" cy="0"/>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3EC0A18E-7ED9-4843-A1B1-61EF107B71D1}"/>
                </a:ext>
              </a:extLst>
            </p:cNvPr>
            <p:cNvCxnSpPr>
              <a:cxnSpLocks/>
            </p:cNvCxnSpPr>
            <p:nvPr/>
          </p:nvCxnSpPr>
          <p:spPr bwMode="auto">
            <a:xfrm>
              <a:off x="2645347" y="3390176"/>
              <a:ext cx="1981200" cy="0"/>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C2D104F8-1CC2-40EC-8D9E-493DCFB95A39}"/>
                </a:ext>
              </a:extLst>
            </p:cNvPr>
            <p:cNvCxnSpPr>
              <a:cxnSpLocks/>
            </p:cNvCxnSpPr>
            <p:nvPr/>
          </p:nvCxnSpPr>
          <p:spPr bwMode="auto">
            <a:xfrm>
              <a:off x="2645347" y="4079980"/>
              <a:ext cx="1981200" cy="0"/>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E680947B-F4B0-4D1E-B870-4197BBD028AB}"/>
                </a:ext>
              </a:extLst>
            </p:cNvPr>
            <p:cNvCxnSpPr>
              <a:cxnSpLocks/>
            </p:cNvCxnSpPr>
            <p:nvPr/>
          </p:nvCxnSpPr>
          <p:spPr bwMode="auto">
            <a:xfrm>
              <a:off x="2645347" y="5308600"/>
              <a:ext cx="1981200" cy="0"/>
            </a:xfrm>
            <a:prstGeom prst="line">
              <a:avLst/>
            </a:prstGeom>
            <a:noFill/>
            <a:ln w="28575" cap="flat" cmpd="sng" algn="ctr">
              <a:solidFill>
                <a:schemeClr val="bg1"/>
              </a:solidFill>
              <a:prstDash val="solid"/>
              <a:round/>
              <a:headEnd type="none" w="med" len="med"/>
              <a:tailEnd type="none" w="med" len="med"/>
            </a:ln>
            <a:effectLst/>
          </p:spPr>
        </p:cxnSp>
      </p:grpSp>
    </p:spTree>
    <p:extLst>
      <p:ext uri="{BB962C8B-B14F-4D97-AF65-F5344CB8AC3E}">
        <p14:creationId xmlns:p14="http://schemas.microsoft.com/office/powerpoint/2010/main" val="12692014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F9114D-8921-4D67-805D-D6D3055AAC19}"/>
              </a:ext>
            </a:extLst>
          </p:cNvPr>
          <p:cNvSpPr>
            <a:spLocks noGrp="1"/>
          </p:cNvSpPr>
          <p:nvPr>
            <p:ph type="title"/>
          </p:nvPr>
        </p:nvSpPr>
        <p:spPr>
          <a:xfrm>
            <a:off x="609759" y="238127"/>
            <a:ext cx="10872445" cy="1103313"/>
          </a:xfrm>
        </p:spPr>
        <p:txBody>
          <a:bodyPr/>
          <a:lstStyle/>
          <a:p>
            <a:r>
              <a:rPr lang="en-US" altLang="en-US" sz="3600" dirty="0"/>
              <a:t>Lower HCV Treatment Rates in Hispanic Patients vs. Non-Hispanic Whites – Possible Inherent Biases</a:t>
            </a:r>
            <a:endParaRPr lang="en-US" sz="3600" dirty="0"/>
          </a:p>
        </p:txBody>
      </p:sp>
      <p:sp>
        <p:nvSpPr>
          <p:cNvPr id="3" name="Content Placeholder 2">
            <a:extLst>
              <a:ext uri="{FF2B5EF4-FFF2-40B4-BE49-F238E27FC236}">
                <a16:creationId xmlns:a16="http://schemas.microsoft.com/office/drawing/2014/main" id="{28835A73-8C85-424F-A927-EC85A3E6A22C}"/>
              </a:ext>
            </a:extLst>
          </p:cNvPr>
          <p:cNvSpPr>
            <a:spLocks noGrp="1"/>
          </p:cNvSpPr>
          <p:nvPr>
            <p:ph sz="half" idx="1"/>
          </p:nvPr>
        </p:nvSpPr>
        <p:spPr>
          <a:xfrm>
            <a:off x="601820" y="1510730"/>
            <a:ext cx="5309278" cy="4678738"/>
          </a:xfrm>
        </p:spPr>
        <p:txBody>
          <a:bodyPr/>
          <a:lstStyle/>
          <a:p>
            <a:r>
              <a:rPr lang="en-US" altLang="en-US" sz="2400" dirty="0"/>
              <a:t>Multivariate logistic regression model analysis of HCV treatment in chronic HCV patients in 4 urban safety net health systems 2011-2017 (N = 29,544)</a:t>
            </a:r>
          </a:p>
          <a:p>
            <a:pPr lvl="1"/>
            <a:r>
              <a:rPr lang="en-US" altLang="en-US" sz="2200" dirty="0"/>
              <a:t>60.5% male, 38.4% Black, 8.8% Hispanic</a:t>
            </a:r>
          </a:p>
          <a:p>
            <a:pPr lvl="1"/>
            <a:r>
              <a:rPr lang="en-US" altLang="en-US" sz="2200" dirty="0"/>
              <a:t>Mixed payor (18.7% Medicaid, 25.9% Medicare, 22.5% commercial)</a:t>
            </a:r>
          </a:p>
          <a:p>
            <a:r>
              <a:rPr lang="en-US" altLang="en-US" sz="2400" dirty="0"/>
              <a:t>Overall treatment of adults with HCV increased from 4.8% in 2014 to 16.9% in 2017</a:t>
            </a:r>
          </a:p>
          <a:p>
            <a:endParaRPr lang="en-US" sz="2400" dirty="0"/>
          </a:p>
        </p:txBody>
      </p:sp>
      <p:sp>
        <p:nvSpPr>
          <p:cNvPr id="12" name="Content Placeholder 11">
            <a:extLst>
              <a:ext uri="{FF2B5EF4-FFF2-40B4-BE49-F238E27FC236}">
                <a16:creationId xmlns:a16="http://schemas.microsoft.com/office/drawing/2014/main" id="{62070B6F-945F-43AC-9A1D-B89A66BA00BA}"/>
              </a:ext>
            </a:extLst>
          </p:cNvPr>
          <p:cNvSpPr>
            <a:spLocks noGrp="1"/>
          </p:cNvSpPr>
          <p:nvPr>
            <p:ph sz="half" idx="2"/>
          </p:nvPr>
        </p:nvSpPr>
        <p:spPr/>
        <p:txBody>
          <a:bodyPr/>
          <a:lstStyle/>
          <a:p>
            <a:endParaRPr lang="en-US"/>
          </a:p>
        </p:txBody>
      </p:sp>
      <p:graphicFrame>
        <p:nvGraphicFramePr>
          <p:cNvPr id="6" name="Table 5">
            <a:extLst>
              <a:ext uri="{FF2B5EF4-FFF2-40B4-BE49-F238E27FC236}">
                <a16:creationId xmlns:a16="http://schemas.microsoft.com/office/drawing/2014/main" id="{3F713BD7-6091-42A0-B577-7573D76DFB95}"/>
              </a:ext>
            </a:extLst>
          </p:cNvPr>
          <p:cNvGraphicFramePr>
            <a:graphicFrameLocks noGrp="1"/>
          </p:cNvGraphicFramePr>
          <p:nvPr>
            <p:extLst>
              <p:ext uri="{D42A27DB-BD31-4B8C-83A1-F6EECF244321}">
                <p14:modId xmlns:p14="http://schemas.microsoft.com/office/powerpoint/2010/main" val="2805029298"/>
              </p:ext>
            </p:extLst>
          </p:nvPr>
        </p:nvGraphicFramePr>
        <p:xfrm>
          <a:off x="6252634" y="1476044"/>
          <a:ext cx="5237672" cy="4770120"/>
        </p:xfrm>
        <a:graphic>
          <a:graphicData uri="http://schemas.openxmlformats.org/drawingml/2006/table">
            <a:tbl>
              <a:tblPr firstRow="1" bandRow="1">
                <a:tableStyleId>{93296810-A885-4BE3-A3E7-6D5BEEA58F35}</a:tableStyleId>
              </a:tblPr>
              <a:tblGrid>
                <a:gridCol w="1871219">
                  <a:extLst>
                    <a:ext uri="{9D8B030D-6E8A-4147-A177-3AD203B41FA5}">
                      <a16:colId xmlns:a16="http://schemas.microsoft.com/office/drawing/2014/main" val="3690786384"/>
                    </a:ext>
                  </a:extLst>
                </a:gridCol>
                <a:gridCol w="2410858">
                  <a:extLst>
                    <a:ext uri="{9D8B030D-6E8A-4147-A177-3AD203B41FA5}">
                      <a16:colId xmlns:a16="http://schemas.microsoft.com/office/drawing/2014/main" val="4105412872"/>
                    </a:ext>
                  </a:extLst>
                </a:gridCol>
                <a:gridCol w="955595">
                  <a:extLst>
                    <a:ext uri="{9D8B030D-6E8A-4147-A177-3AD203B41FA5}">
                      <a16:colId xmlns:a16="http://schemas.microsoft.com/office/drawing/2014/main" val="2040901627"/>
                    </a:ext>
                  </a:extLst>
                </a:gridCol>
              </a:tblGrid>
              <a:tr h="393237">
                <a:tc>
                  <a:txBody>
                    <a:bodyPr/>
                    <a:lstStyle/>
                    <a:p>
                      <a:pPr marL="0" marR="0">
                        <a:spcBef>
                          <a:spcPts val="0"/>
                        </a:spcBef>
                        <a:spcAft>
                          <a:spcPts val="0"/>
                        </a:spcAft>
                      </a:pPr>
                      <a:r>
                        <a:rPr lang="en-US" sz="1600" b="1" dirty="0">
                          <a:solidFill>
                            <a:schemeClr val="tx1"/>
                          </a:solidFill>
                          <a:effectLst/>
                          <a:latin typeface="Calibri" panose="020F0502020204030204" pitchFamily="34" charset="0"/>
                          <a:ea typeface="Calibri" panose="020F0502020204030204" pitchFamily="34" charset="0"/>
                          <a:cs typeface="Calibri" panose="020F0502020204030204" pitchFamily="34" charset="0"/>
                        </a:rPr>
                        <a:t>Characteristic</a:t>
                      </a:r>
                    </a:p>
                  </a:txBody>
                  <a:tcPr marL="48104" marR="48104" marT="24052" marB="2405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fontAlgn="t"/>
                      <a:r>
                        <a:rPr lang="en-US" sz="1600" dirty="0">
                          <a:effectLst/>
                          <a:latin typeface="Calibri" panose="020F0502020204030204" pitchFamily="34" charset="0"/>
                          <a:cs typeface="Calibri" panose="020F0502020204030204" pitchFamily="34" charset="0"/>
                        </a:rPr>
                        <a:t>Adjusted OR for Receiving HCV Treatment (95% CI)</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fontAlgn="t"/>
                      <a:r>
                        <a:rPr lang="en-US" sz="1600" i="1" dirty="0">
                          <a:effectLst/>
                          <a:latin typeface="Calibri" panose="020F0502020204030204" pitchFamily="34" charset="0"/>
                          <a:cs typeface="Calibri" panose="020F0502020204030204" pitchFamily="34" charset="0"/>
                        </a:rPr>
                        <a:t>P</a:t>
                      </a:r>
                      <a:r>
                        <a:rPr lang="en-US" sz="1600" dirty="0">
                          <a:effectLst/>
                          <a:latin typeface="Calibri" panose="020F0502020204030204" pitchFamily="34" charset="0"/>
                          <a:cs typeface="Calibri" panose="020F0502020204030204" pitchFamily="34" charset="0"/>
                        </a:rPr>
                        <a:t> value</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55669910"/>
                  </a:ext>
                </a:extLst>
              </a:tr>
              <a:tr h="529432">
                <a:tc>
                  <a:txBody>
                    <a:bodyPr/>
                    <a:lstStyle/>
                    <a:p>
                      <a:pPr algn="l" fontAlgn="ctr"/>
                      <a:r>
                        <a:rPr lang="en-US" sz="1600" dirty="0">
                          <a:solidFill>
                            <a:schemeClr val="bg1"/>
                          </a:solidFill>
                          <a:effectLst/>
                          <a:latin typeface="Calibri" panose="020F0502020204030204" pitchFamily="34" charset="0"/>
                          <a:cs typeface="Calibri" panose="020F0502020204030204" pitchFamily="34" charset="0"/>
                        </a:rPr>
                        <a:t>Sex</a:t>
                      </a:r>
                    </a:p>
                    <a:p>
                      <a:pPr marL="285750" indent="-285750" algn="l" fontAlgn="ctr">
                        <a:buFont typeface="Wingdings" panose="05000000000000000000" pitchFamily="2" charset="2"/>
                        <a:buChar char="§"/>
                      </a:pPr>
                      <a:r>
                        <a:rPr lang="en-US" sz="1600" dirty="0">
                          <a:solidFill>
                            <a:schemeClr val="bg1"/>
                          </a:solidFill>
                          <a:effectLst/>
                          <a:latin typeface="Calibri" panose="020F0502020204030204" pitchFamily="34" charset="0"/>
                          <a:cs typeface="Calibri" panose="020F0502020204030204" pitchFamily="34" charset="0"/>
                        </a:rPr>
                        <a:t>Male</a:t>
                      </a:r>
                    </a:p>
                    <a:p>
                      <a:pPr marL="285750" indent="-285750" algn="l" fontAlgn="ctr">
                        <a:buFont typeface="Wingdings" panose="05000000000000000000" pitchFamily="2" charset="2"/>
                        <a:buChar char="§"/>
                      </a:pPr>
                      <a:r>
                        <a:rPr lang="en-US" sz="1600" dirty="0">
                          <a:solidFill>
                            <a:schemeClr val="bg1"/>
                          </a:solidFill>
                          <a:effectLst/>
                          <a:latin typeface="Calibri" panose="020F0502020204030204" pitchFamily="34" charset="0"/>
                          <a:cs typeface="Calibri" panose="020F0502020204030204" pitchFamily="34" charset="0"/>
                        </a:rPr>
                        <a:t>Female</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ctr"/>
                      <a:endParaRPr lang="en-US" sz="1600" dirty="0">
                        <a:solidFill>
                          <a:schemeClr val="bg1"/>
                        </a:solidFill>
                        <a:effectLst/>
                        <a:latin typeface="Calibri" panose="020F0502020204030204" pitchFamily="34" charset="0"/>
                        <a:cs typeface="Calibri" panose="020F0502020204030204" pitchFamily="34" charset="0"/>
                      </a:endParaRPr>
                    </a:p>
                    <a:p>
                      <a:pPr algn="ctr" fontAlgn="ctr"/>
                      <a:r>
                        <a:rPr lang="en-US" sz="1600" dirty="0">
                          <a:solidFill>
                            <a:schemeClr val="bg1"/>
                          </a:solidFill>
                          <a:effectLst/>
                          <a:latin typeface="Calibri" panose="020F0502020204030204" pitchFamily="34" charset="0"/>
                          <a:cs typeface="Calibri" panose="020F0502020204030204" pitchFamily="34" charset="0"/>
                        </a:rPr>
                        <a:t>1.00 (Ref)</a:t>
                      </a:r>
                    </a:p>
                    <a:p>
                      <a:pPr algn="ctr" fontAlgn="ctr"/>
                      <a:r>
                        <a:rPr lang="en-US" sz="1600" dirty="0">
                          <a:solidFill>
                            <a:schemeClr val="bg1"/>
                          </a:solidFill>
                          <a:effectLst/>
                          <a:latin typeface="Calibri" panose="020F0502020204030204" pitchFamily="34" charset="0"/>
                          <a:cs typeface="Calibri" panose="020F0502020204030204" pitchFamily="34" charset="0"/>
                        </a:rPr>
                        <a:t>1.08 (0.99-1.18)</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ctr"/>
                      <a:endParaRPr lang="en-US" sz="1600" dirty="0">
                        <a:solidFill>
                          <a:schemeClr val="bg1"/>
                        </a:solidFill>
                        <a:effectLst/>
                        <a:latin typeface="Calibri" panose="020F0502020204030204" pitchFamily="34" charset="0"/>
                        <a:cs typeface="Calibri" panose="020F0502020204030204" pitchFamily="34" charset="0"/>
                      </a:endParaRPr>
                    </a:p>
                    <a:p>
                      <a:pPr algn="ctr" fontAlgn="ctr"/>
                      <a:r>
                        <a:rPr lang="en-US" sz="1600" dirty="0">
                          <a:solidFill>
                            <a:schemeClr val="bg1"/>
                          </a:solidFill>
                          <a:effectLst/>
                          <a:latin typeface="Calibri" panose="020F0502020204030204" pitchFamily="34" charset="0"/>
                          <a:cs typeface="Calibri" panose="020F0502020204030204" pitchFamily="34" charset="0"/>
                        </a:rPr>
                        <a:t>--</a:t>
                      </a:r>
                    </a:p>
                    <a:p>
                      <a:pPr algn="ctr" fontAlgn="ctr"/>
                      <a:r>
                        <a:rPr lang="en-US" sz="1600" dirty="0">
                          <a:solidFill>
                            <a:schemeClr val="bg1"/>
                          </a:solidFill>
                          <a:effectLst/>
                          <a:latin typeface="Calibri" panose="020F0502020204030204" pitchFamily="34" charset="0"/>
                          <a:cs typeface="Calibri" panose="020F0502020204030204" pitchFamily="34" charset="0"/>
                        </a:rPr>
                        <a:t>.074</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56252102"/>
                  </a:ext>
                </a:extLst>
              </a:tr>
              <a:tr h="689260">
                <a:tc>
                  <a:txBody>
                    <a:bodyPr/>
                    <a:lstStyle/>
                    <a:p>
                      <a:pPr marL="0" indent="0" algn="l" fontAlgn="ctr">
                        <a:buFont typeface="Wingdings" panose="05000000000000000000" pitchFamily="2" charset="2"/>
                        <a:buNone/>
                      </a:pPr>
                      <a:r>
                        <a:rPr lang="en-US" sz="1600" dirty="0">
                          <a:solidFill>
                            <a:schemeClr val="bg1"/>
                          </a:solidFill>
                          <a:effectLst/>
                          <a:latin typeface="Calibri" panose="020F0502020204030204" pitchFamily="34" charset="0"/>
                          <a:cs typeface="Calibri" panose="020F0502020204030204" pitchFamily="34" charset="0"/>
                        </a:rPr>
                        <a:t>Age, </a:t>
                      </a:r>
                      <a:r>
                        <a:rPr lang="en-US" sz="1600" dirty="0" err="1">
                          <a:solidFill>
                            <a:schemeClr val="bg1"/>
                          </a:solidFill>
                          <a:effectLst/>
                          <a:latin typeface="Calibri" panose="020F0502020204030204" pitchFamily="34" charset="0"/>
                          <a:cs typeface="Calibri" panose="020F0502020204030204" pitchFamily="34" charset="0"/>
                        </a:rPr>
                        <a:t>yrs</a:t>
                      </a:r>
                      <a:endParaRPr lang="en-US" sz="1600" dirty="0">
                        <a:solidFill>
                          <a:schemeClr val="bg1"/>
                        </a:solidFill>
                        <a:effectLst/>
                        <a:latin typeface="Calibri" panose="020F0502020204030204" pitchFamily="34" charset="0"/>
                        <a:cs typeface="Calibri" panose="020F0502020204030204" pitchFamily="34" charset="0"/>
                      </a:endParaRPr>
                    </a:p>
                    <a:p>
                      <a:pPr marL="285750" indent="-285750" algn="l" fontAlgn="ctr">
                        <a:buFont typeface="Wingdings" panose="05000000000000000000" pitchFamily="2" charset="2"/>
                        <a:buChar char="§"/>
                      </a:pPr>
                      <a:r>
                        <a:rPr lang="en-US" sz="1600" dirty="0">
                          <a:solidFill>
                            <a:schemeClr val="bg1"/>
                          </a:solidFill>
                          <a:effectLst/>
                          <a:latin typeface="Calibri" panose="020F0502020204030204" pitchFamily="34" charset="0"/>
                          <a:cs typeface="Calibri" panose="020F0502020204030204" pitchFamily="34" charset="0"/>
                        </a:rPr>
                        <a:t>&lt;45</a:t>
                      </a:r>
                    </a:p>
                    <a:p>
                      <a:pPr marL="285750" indent="-285750" algn="l" fontAlgn="ctr">
                        <a:buFont typeface="Wingdings" panose="05000000000000000000" pitchFamily="2" charset="2"/>
                        <a:buChar char="§"/>
                      </a:pPr>
                      <a:r>
                        <a:rPr lang="en-US" sz="1600" dirty="0">
                          <a:solidFill>
                            <a:schemeClr val="bg1"/>
                          </a:solidFill>
                          <a:effectLst/>
                          <a:latin typeface="Calibri" panose="020F0502020204030204" pitchFamily="34" charset="0"/>
                          <a:cs typeface="Calibri" panose="020F0502020204030204" pitchFamily="34" charset="0"/>
                        </a:rPr>
                        <a:t>45-64</a:t>
                      </a:r>
                    </a:p>
                    <a:p>
                      <a:pPr marL="285750" indent="-285750" algn="l" fontAlgn="ctr">
                        <a:buFont typeface="Wingdings" panose="05000000000000000000" pitchFamily="2" charset="2"/>
                        <a:buChar char="§"/>
                      </a:pPr>
                      <a:r>
                        <a:rPr lang="en-US" sz="1600" dirty="0">
                          <a:solidFill>
                            <a:schemeClr val="bg1"/>
                          </a:solidFill>
                          <a:effectLst/>
                          <a:latin typeface="Calibri" panose="020F0502020204030204" pitchFamily="34" charset="0"/>
                          <a:cs typeface="Calibri" panose="020F0502020204030204" pitchFamily="34" charset="0"/>
                        </a:rPr>
                        <a:t>≥65</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fontAlgn="ctr"/>
                      <a:endParaRPr lang="en-US" sz="1600" dirty="0">
                        <a:solidFill>
                          <a:schemeClr val="bg1"/>
                        </a:solidFill>
                        <a:effectLst/>
                        <a:latin typeface="Calibri" panose="020F0502020204030204" pitchFamily="34" charset="0"/>
                        <a:cs typeface="Calibri" panose="020F0502020204030204" pitchFamily="34" charset="0"/>
                      </a:endParaRPr>
                    </a:p>
                    <a:p>
                      <a:pPr algn="ctr" fontAlgn="ctr"/>
                      <a:r>
                        <a:rPr lang="en-US" sz="1600" dirty="0">
                          <a:solidFill>
                            <a:schemeClr val="bg1"/>
                          </a:solidFill>
                          <a:effectLst/>
                          <a:latin typeface="Calibri" panose="020F0502020204030204" pitchFamily="34" charset="0"/>
                          <a:cs typeface="Calibri" panose="020F0502020204030204" pitchFamily="34" charset="0"/>
                        </a:rPr>
                        <a:t>1.00 (Ref)</a:t>
                      </a:r>
                    </a:p>
                    <a:p>
                      <a:pPr algn="ctr" fontAlgn="ctr"/>
                      <a:r>
                        <a:rPr lang="en-US" sz="1600" dirty="0">
                          <a:solidFill>
                            <a:schemeClr val="bg1"/>
                          </a:solidFill>
                          <a:effectLst/>
                          <a:latin typeface="Calibri" panose="020F0502020204030204" pitchFamily="34" charset="0"/>
                          <a:cs typeface="Calibri" panose="020F0502020204030204" pitchFamily="34" charset="0"/>
                        </a:rPr>
                        <a:t>1.35 (1.18-1.54)</a:t>
                      </a:r>
                    </a:p>
                    <a:p>
                      <a:pPr algn="ctr" fontAlgn="ctr"/>
                      <a:r>
                        <a:rPr lang="en-US" sz="1600" dirty="0">
                          <a:solidFill>
                            <a:schemeClr val="bg1"/>
                          </a:solidFill>
                          <a:effectLst/>
                          <a:latin typeface="Calibri" panose="020F0502020204030204" pitchFamily="34" charset="0"/>
                          <a:cs typeface="Calibri" panose="020F0502020204030204" pitchFamily="34" charset="0"/>
                        </a:rPr>
                        <a:t>1.10 (0.92-1.32)</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fontAlgn="ctr"/>
                      <a:endParaRPr lang="en-US" sz="1600" dirty="0">
                        <a:solidFill>
                          <a:schemeClr val="bg1"/>
                        </a:solidFill>
                        <a:effectLst/>
                        <a:latin typeface="Calibri" panose="020F0502020204030204" pitchFamily="34" charset="0"/>
                        <a:cs typeface="Calibri" panose="020F0502020204030204" pitchFamily="34" charset="0"/>
                      </a:endParaRPr>
                    </a:p>
                    <a:p>
                      <a:pPr algn="ctr" fontAlgn="ctr"/>
                      <a:r>
                        <a:rPr lang="en-US" sz="1600" dirty="0">
                          <a:solidFill>
                            <a:schemeClr val="bg1"/>
                          </a:solidFill>
                          <a:effectLst/>
                          <a:latin typeface="Calibri" panose="020F0502020204030204" pitchFamily="34" charset="0"/>
                          <a:cs typeface="Calibri" panose="020F0502020204030204" pitchFamily="34" charset="0"/>
                        </a:rPr>
                        <a:t>--</a:t>
                      </a:r>
                    </a:p>
                    <a:p>
                      <a:pPr algn="ctr" fontAlgn="ctr"/>
                      <a:r>
                        <a:rPr lang="en-US" sz="1600" dirty="0">
                          <a:solidFill>
                            <a:schemeClr val="bg1"/>
                          </a:solidFill>
                          <a:effectLst/>
                          <a:latin typeface="Calibri" panose="020F0502020204030204" pitchFamily="34" charset="0"/>
                          <a:cs typeface="Calibri" panose="020F0502020204030204" pitchFamily="34" charset="0"/>
                        </a:rPr>
                        <a:t>&lt;.0001</a:t>
                      </a:r>
                    </a:p>
                    <a:p>
                      <a:pPr algn="ctr" fontAlgn="ctr"/>
                      <a:r>
                        <a:rPr lang="en-US" sz="1600" dirty="0">
                          <a:solidFill>
                            <a:schemeClr val="bg1"/>
                          </a:solidFill>
                          <a:effectLst/>
                          <a:latin typeface="Calibri" panose="020F0502020204030204" pitchFamily="34" charset="0"/>
                          <a:cs typeface="Calibri" panose="020F0502020204030204" pitchFamily="34" charset="0"/>
                        </a:rPr>
                        <a:t>.495</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005526084"/>
                  </a:ext>
                </a:extLst>
              </a:tr>
              <a:tr h="369603">
                <a:tc>
                  <a:txBody>
                    <a:bodyPr/>
                    <a:lstStyle/>
                    <a:p>
                      <a:pPr marL="0" indent="0" algn="l" fontAlgn="ctr">
                        <a:buFont typeface="Wingdings" panose="05000000000000000000" pitchFamily="2" charset="2"/>
                        <a:buNone/>
                      </a:pPr>
                      <a:r>
                        <a:rPr lang="en-US" sz="1600" dirty="0">
                          <a:solidFill>
                            <a:schemeClr val="bg1"/>
                          </a:solidFill>
                          <a:effectLst/>
                          <a:latin typeface="Calibri" panose="020F0502020204030204" pitchFamily="34" charset="0"/>
                          <a:cs typeface="Calibri" panose="020F0502020204030204" pitchFamily="34" charset="0"/>
                        </a:rPr>
                        <a:t>Post-DAA vs pre-DAA period</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ctr"/>
                      <a:r>
                        <a:rPr lang="en-US" sz="1600" dirty="0">
                          <a:solidFill>
                            <a:schemeClr val="bg1"/>
                          </a:solidFill>
                          <a:effectLst/>
                          <a:latin typeface="Calibri" panose="020F0502020204030204" pitchFamily="34" charset="0"/>
                          <a:cs typeface="Calibri" panose="020F0502020204030204" pitchFamily="34" charset="0"/>
                        </a:rPr>
                        <a:t>1.44 (1.33-1.56)</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ctr"/>
                      <a:r>
                        <a:rPr lang="en-US" sz="1600" dirty="0">
                          <a:solidFill>
                            <a:schemeClr val="bg1"/>
                          </a:solidFill>
                          <a:effectLst/>
                          <a:latin typeface="Calibri" panose="020F0502020204030204" pitchFamily="34" charset="0"/>
                          <a:cs typeface="Calibri" panose="020F0502020204030204" pitchFamily="34" charset="0"/>
                        </a:rPr>
                        <a:t>&lt;.0001</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501415180"/>
                  </a:ext>
                </a:extLst>
              </a:tr>
              <a:tr h="1168745">
                <a:tc>
                  <a:txBody>
                    <a:bodyPr/>
                    <a:lstStyle/>
                    <a:p>
                      <a:pPr marL="0" indent="0" algn="l" fontAlgn="ctr">
                        <a:buFont typeface="Wingdings" panose="05000000000000000000" pitchFamily="2" charset="2"/>
                        <a:buNone/>
                      </a:pPr>
                      <a:r>
                        <a:rPr lang="en-US" sz="1600" b="0" dirty="0">
                          <a:solidFill>
                            <a:schemeClr val="bg1"/>
                          </a:solidFill>
                          <a:effectLst/>
                          <a:latin typeface="Calibri" panose="020F0502020204030204" pitchFamily="34" charset="0"/>
                          <a:cs typeface="Calibri" panose="020F0502020204030204" pitchFamily="34" charset="0"/>
                        </a:rPr>
                        <a:t>Race/Ethnicity</a:t>
                      </a:r>
                    </a:p>
                    <a:p>
                      <a:pPr marL="285750" indent="-285750" algn="l" fontAlgn="ctr">
                        <a:buFont typeface="Wingdings" panose="05000000000000000000" pitchFamily="2" charset="2"/>
                        <a:buChar char="§"/>
                      </a:pPr>
                      <a:r>
                        <a:rPr lang="en-US" sz="1600" b="0" dirty="0">
                          <a:solidFill>
                            <a:schemeClr val="bg1"/>
                          </a:solidFill>
                          <a:effectLst/>
                          <a:latin typeface="Calibri" panose="020F0502020204030204" pitchFamily="34" charset="0"/>
                          <a:cs typeface="Calibri" panose="020F0502020204030204" pitchFamily="34" charset="0"/>
                        </a:rPr>
                        <a:t>Non-Hispanic White</a:t>
                      </a:r>
                    </a:p>
                    <a:p>
                      <a:pPr marL="285750" indent="-285750" algn="l" fontAlgn="ctr">
                        <a:buFont typeface="Wingdings" panose="05000000000000000000" pitchFamily="2" charset="2"/>
                        <a:buChar char="§"/>
                      </a:pPr>
                      <a:r>
                        <a:rPr lang="en-US" sz="1600" b="0" dirty="0">
                          <a:solidFill>
                            <a:schemeClr val="bg1"/>
                          </a:solidFill>
                          <a:effectLst/>
                          <a:latin typeface="Calibri" panose="020F0502020204030204" pitchFamily="34" charset="0"/>
                          <a:cs typeface="Calibri" panose="020F0502020204030204" pitchFamily="34" charset="0"/>
                        </a:rPr>
                        <a:t>Hispanic White</a:t>
                      </a:r>
                    </a:p>
                    <a:p>
                      <a:pPr marL="285750" indent="-285750" algn="l" fontAlgn="ctr">
                        <a:buFont typeface="Wingdings" panose="05000000000000000000" pitchFamily="2" charset="2"/>
                        <a:buChar char="§"/>
                      </a:pPr>
                      <a:r>
                        <a:rPr lang="en-US" sz="1600" b="0" dirty="0">
                          <a:solidFill>
                            <a:schemeClr val="bg1"/>
                          </a:solidFill>
                          <a:effectLst/>
                          <a:latin typeface="Calibri" panose="020F0502020204030204" pitchFamily="34" charset="0"/>
                          <a:cs typeface="Calibri" panose="020F0502020204030204" pitchFamily="34" charset="0"/>
                        </a:rPr>
                        <a:t>Black</a:t>
                      </a:r>
                    </a:p>
                    <a:p>
                      <a:pPr marL="285750" indent="-285750" algn="l" fontAlgn="ctr">
                        <a:buFont typeface="Wingdings" panose="05000000000000000000" pitchFamily="2" charset="2"/>
                        <a:buChar char="§"/>
                      </a:pPr>
                      <a:r>
                        <a:rPr lang="en-US" sz="1600" b="0" dirty="0">
                          <a:solidFill>
                            <a:schemeClr val="bg1"/>
                          </a:solidFill>
                          <a:effectLst/>
                          <a:latin typeface="Calibri" panose="020F0502020204030204" pitchFamily="34" charset="0"/>
                          <a:cs typeface="Calibri" panose="020F0502020204030204" pitchFamily="34" charset="0"/>
                        </a:rPr>
                        <a:t>Asian/Native American</a:t>
                      </a:r>
                    </a:p>
                  </a:txBody>
                  <a:tcPr marL="38100" marR="38100" marT="38100" marB="38100">
                    <a:lnL w="28575"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fontAlgn="ctr"/>
                      <a:endParaRPr lang="en-US" sz="1600" b="0" dirty="0">
                        <a:solidFill>
                          <a:schemeClr val="bg1"/>
                        </a:solidFill>
                        <a:effectLst/>
                        <a:latin typeface="Calibri" panose="020F0502020204030204" pitchFamily="34" charset="0"/>
                        <a:cs typeface="Calibri" panose="020F0502020204030204" pitchFamily="34" charset="0"/>
                      </a:endParaRPr>
                    </a:p>
                    <a:p>
                      <a:pPr algn="ctr" fontAlgn="ctr"/>
                      <a:endParaRPr lang="en-US" sz="1600" b="0" dirty="0">
                        <a:solidFill>
                          <a:schemeClr val="bg1"/>
                        </a:solidFill>
                        <a:effectLst/>
                        <a:latin typeface="Calibri" panose="020F0502020204030204" pitchFamily="34" charset="0"/>
                        <a:cs typeface="Calibri" panose="020F0502020204030204" pitchFamily="34" charset="0"/>
                      </a:endParaRPr>
                    </a:p>
                    <a:p>
                      <a:pPr algn="ctr" fontAlgn="ctr"/>
                      <a:r>
                        <a:rPr lang="en-US" sz="1600" b="0" dirty="0">
                          <a:solidFill>
                            <a:schemeClr val="bg1"/>
                          </a:solidFill>
                          <a:effectLst/>
                          <a:latin typeface="Calibri" panose="020F0502020204030204" pitchFamily="34" charset="0"/>
                          <a:cs typeface="Calibri" panose="020F0502020204030204" pitchFamily="34" charset="0"/>
                        </a:rPr>
                        <a:t>1.00 (Ref)</a:t>
                      </a:r>
                    </a:p>
                    <a:p>
                      <a:pPr algn="ctr" fontAlgn="ctr"/>
                      <a:r>
                        <a:rPr lang="en-US" sz="1600" b="0" dirty="0">
                          <a:solidFill>
                            <a:schemeClr val="bg1"/>
                          </a:solidFill>
                          <a:effectLst/>
                          <a:latin typeface="Calibri" panose="020F0502020204030204" pitchFamily="34" charset="0"/>
                          <a:cs typeface="Calibri" panose="020F0502020204030204" pitchFamily="34" charset="0"/>
                        </a:rPr>
                        <a:t>0.48 (0.39-0.60)</a:t>
                      </a:r>
                    </a:p>
                    <a:p>
                      <a:pPr algn="ctr" fontAlgn="ctr"/>
                      <a:r>
                        <a:rPr lang="en-US" sz="1600" b="0" dirty="0">
                          <a:solidFill>
                            <a:schemeClr val="bg1"/>
                          </a:solidFill>
                          <a:effectLst/>
                          <a:latin typeface="Calibri" panose="020F0502020204030204" pitchFamily="34" charset="0"/>
                          <a:cs typeface="Calibri" panose="020F0502020204030204" pitchFamily="34" charset="0"/>
                        </a:rPr>
                        <a:t>1.03 (0.94-1.12)</a:t>
                      </a:r>
                    </a:p>
                    <a:p>
                      <a:pPr algn="ctr" fontAlgn="ctr"/>
                      <a:r>
                        <a:rPr lang="en-US" sz="1600" b="0" dirty="0">
                          <a:solidFill>
                            <a:schemeClr val="bg1"/>
                          </a:solidFill>
                          <a:effectLst/>
                          <a:latin typeface="Calibri" panose="020F0502020204030204" pitchFamily="34" charset="0"/>
                          <a:cs typeface="Calibri" panose="020F0502020204030204" pitchFamily="34" charset="0"/>
                        </a:rPr>
                        <a:t>1.43 (1.22-1.67)</a:t>
                      </a:r>
                    </a:p>
                    <a:p>
                      <a:pPr algn="ctr" fontAlgn="ctr"/>
                      <a:endParaRPr lang="en-US" sz="1600" b="0" dirty="0">
                        <a:solidFill>
                          <a:schemeClr val="bg1"/>
                        </a:solidFill>
                        <a:effectLst/>
                        <a:latin typeface="Calibri" panose="020F0502020204030204" pitchFamily="34" charset="0"/>
                        <a:cs typeface="Calibri" panose="020F0502020204030204" pitchFamily="34" charset="0"/>
                      </a:endParaRPr>
                    </a:p>
                  </a:txBody>
                  <a:tcPr marL="38100" marR="38100" marT="38100" marB="3810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fontAlgn="ctr"/>
                      <a:endParaRPr lang="en-US" sz="1600" b="0" dirty="0">
                        <a:solidFill>
                          <a:schemeClr val="bg1"/>
                        </a:solidFill>
                        <a:effectLst/>
                        <a:latin typeface="Calibri" panose="020F0502020204030204" pitchFamily="34" charset="0"/>
                        <a:cs typeface="Calibri" panose="020F0502020204030204" pitchFamily="34" charset="0"/>
                      </a:endParaRPr>
                    </a:p>
                    <a:p>
                      <a:pPr algn="ctr" fontAlgn="ctr"/>
                      <a:endParaRPr lang="en-US" sz="1600" b="0" dirty="0">
                        <a:solidFill>
                          <a:schemeClr val="bg1"/>
                        </a:solidFill>
                        <a:effectLst/>
                        <a:latin typeface="Calibri" panose="020F0502020204030204" pitchFamily="34" charset="0"/>
                        <a:cs typeface="Calibri" panose="020F0502020204030204" pitchFamily="34" charset="0"/>
                      </a:endParaRPr>
                    </a:p>
                    <a:p>
                      <a:pPr algn="ctr" fontAlgn="ctr"/>
                      <a:r>
                        <a:rPr lang="en-US" sz="1600" b="0" dirty="0">
                          <a:solidFill>
                            <a:schemeClr val="bg1"/>
                          </a:solidFill>
                          <a:effectLst/>
                          <a:latin typeface="Calibri" panose="020F0502020204030204" pitchFamily="34" charset="0"/>
                          <a:cs typeface="Calibri" panose="020F0502020204030204" pitchFamily="34" charset="0"/>
                        </a:rPr>
                        <a:t>--</a:t>
                      </a:r>
                    </a:p>
                    <a:p>
                      <a:pPr algn="ctr" fontAlgn="ctr"/>
                      <a:r>
                        <a:rPr lang="en-US" sz="1600" b="0" dirty="0">
                          <a:solidFill>
                            <a:schemeClr val="bg1"/>
                          </a:solidFill>
                          <a:effectLst/>
                          <a:latin typeface="Calibri" panose="020F0502020204030204" pitchFamily="34" charset="0"/>
                          <a:cs typeface="Calibri" panose="020F0502020204030204" pitchFamily="34" charset="0"/>
                        </a:rPr>
                        <a:t>&lt;.0001</a:t>
                      </a:r>
                    </a:p>
                    <a:p>
                      <a:pPr algn="ctr" fontAlgn="ctr"/>
                      <a:r>
                        <a:rPr lang="en-US" sz="1600" b="0" dirty="0">
                          <a:solidFill>
                            <a:schemeClr val="bg1"/>
                          </a:solidFill>
                          <a:effectLst/>
                          <a:latin typeface="Calibri" panose="020F0502020204030204" pitchFamily="34" charset="0"/>
                          <a:cs typeface="Calibri" panose="020F0502020204030204" pitchFamily="34" charset="0"/>
                        </a:rPr>
                        <a:t>.008</a:t>
                      </a:r>
                    </a:p>
                    <a:p>
                      <a:pPr algn="ctr" fontAlgn="ctr"/>
                      <a:r>
                        <a:rPr lang="en-US" sz="1600" b="0" dirty="0">
                          <a:solidFill>
                            <a:schemeClr val="bg1"/>
                          </a:solidFill>
                          <a:effectLst/>
                          <a:latin typeface="Calibri" panose="020F0502020204030204" pitchFamily="34" charset="0"/>
                          <a:cs typeface="Calibri" panose="020F0502020204030204" pitchFamily="34" charset="0"/>
                        </a:rPr>
                        <a:t>&lt;.0001</a:t>
                      </a:r>
                    </a:p>
                    <a:p>
                      <a:pPr algn="ctr" fontAlgn="ctr"/>
                      <a:endParaRPr lang="en-US" sz="1600" b="0" dirty="0">
                        <a:solidFill>
                          <a:schemeClr val="bg1"/>
                        </a:solidFill>
                        <a:effectLst/>
                        <a:latin typeface="Calibri" panose="020F0502020204030204" pitchFamily="34" charset="0"/>
                        <a:cs typeface="Calibri" panose="020F0502020204030204" pitchFamily="34" charset="0"/>
                      </a:endParaRPr>
                    </a:p>
                  </a:txBody>
                  <a:tcPr marL="38100" marR="38100" marT="38100" marB="38100">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629166998"/>
                  </a:ext>
                </a:extLst>
              </a:tr>
            </a:tbl>
          </a:graphicData>
        </a:graphic>
      </p:graphicFrame>
      <p:sp>
        <p:nvSpPr>
          <p:cNvPr id="7" name="Text Box 15">
            <a:extLst>
              <a:ext uri="{FF2B5EF4-FFF2-40B4-BE49-F238E27FC236}">
                <a16:creationId xmlns:a16="http://schemas.microsoft.com/office/drawing/2014/main" id="{71150AC6-8E7D-4140-BFD0-6FEBBCF75425}"/>
              </a:ext>
            </a:extLst>
          </p:cNvPr>
          <p:cNvSpPr txBox="1">
            <a:spLocks noChangeArrowheads="1"/>
          </p:cNvSpPr>
          <p:nvPr/>
        </p:nvSpPr>
        <p:spPr bwMode="auto">
          <a:xfrm>
            <a:off x="412751" y="6352401"/>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nl-NL" altLang="en-US" sz="1200" b="0" spc="-10" dirty="0">
                <a:solidFill>
                  <a:schemeClr val="bg2"/>
                </a:solidFill>
                <a:latin typeface="Calibri" panose="020F0502020204030204" pitchFamily="34" charset="0"/>
                <a:cs typeface="+mn-cs"/>
              </a:rPr>
              <a:t>Wong. Am J Gastroenterol. 2018;113:1329.</a:t>
            </a:r>
          </a:p>
        </p:txBody>
      </p:sp>
      <p:grpSp>
        <p:nvGrpSpPr>
          <p:cNvPr id="8" name="Group 1">
            <a:extLst>
              <a:ext uri="{FF2B5EF4-FFF2-40B4-BE49-F238E27FC236}">
                <a16:creationId xmlns:a16="http://schemas.microsoft.com/office/drawing/2014/main" id="{1E0CB84E-3541-4BAA-8CA8-49978C391FE8}"/>
              </a:ext>
            </a:extLst>
          </p:cNvPr>
          <p:cNvGrpSpPr>
            <a:grpSpLocks/>
          </p:cNvGrpSpPr>
          <p:nvPr/>
        </p:nvGrpSpPr>
        <p:grpSpPr bwMode="auto">
          <a:xfrm>
            <a:off x="9392911" y="6213768"/>
            <a:ext cx="2488502" cy="449064"/>
            <a:chOff x="9602074" y="3550251"/>
            <a:chExt cx="2488502" cy="449257"/>
          </a:xfrm>
        </p:grpSpPr>
        <p:pic>
          <p:nvPicPr>
            <p:cNvPr id="9" name="Picture 8">
              <a:extLst>
                <a:ext uri="{FF2B5EF4-FFF2-40B4-BE49-F238E27FC236}">
                  <a16:creationId xmlns:a16="http://schemas.microsoft.com/office/drawing/2014/main" id="{ED3AEC24-D824-4B28-AB26-68946CA8A2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01978" y="3550251"/>
              <a:ext cx="569913" cy="181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0" name="Rectangle 8">
              <a:extLst>
                <a:ext uri="{FF2B5EF4-FFF2-40B4-BE49-F238E27FC236}">
                  <a16:creationId xmlns:a16="http://schemas.microsoft.com/office/drawing/2014/main" id="{3BA2C1D6-CE3A-463A-920E-DABFBD6D7FCA}"/>
                </a:ext>
              </a:extLst>
            </p:cNvPr>
            <p:cNvSpPr>
              <a:spLocks noChangeArrowheads="1"/>
            </p:cNvSpPr>
            <p:nvPr/>
          </p:nvSpPr>
          <p:spPr bwMode="auto">
            <a:xfrm>
              <a:off x="9602074" y="3691599"/>
              <a:ext cx="2488502" cy="307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
        <p:nvSpPr>
          <p:cNvPr id="11" name="Rectangle 10">
            <a:extLst>
              <a:ext uri="{FF2B5EF4-FFF2-40B4-BE49-F238E27FC236}">
                <a16:creationId xmlns:a16="http://schemas.microsoft.com/office/drawing/2014/main" id="{4F9C246C-A64A-464F-8782-0378B8955571}"/>
              </a:ext>
            </a:extLst>
          </p:cNvPr>
          <p:cNvSpPr/>
          <p:nvPr/>
        </p:nvSpPr>
        <p:spPr bwMode="auto">
          <a:xfrm>
            <a:off x="6244532" y="5242561"/>
            <a:ext cx="5237672" cy="276999"/>
          </a:xfrm>
          <a:prstGeom prst="rect">
            <a:avLst/>
          </a:prstGeom>
          <a:noFill/>
          <a:ln w="28575">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Tree>
    <p:extLst>
      <p:ext uri="{BB962C8B-B14F-4D97-AF65-F5344CB8AC3E}">
        <p14:creationId xmlns:p14="http://schemas.microsoft.com/office/powerpoint/2010/main" val="35871721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3CB57D-6E7F-44B3-905E-539F2EA9B91B}"/>
              </a:ext>
            </a:extLst>
          </p:cNvPr>
          <p:cNvSpPr>
            <a:spLocks noGrp="1"/>
          </p:cNvSpPr>
          <p:nvPr>
            <p:ph type="title"/>
          </p:nvPr>
        </p:nvSpPr>
        <p:spPr/>
        <p:txBody>
          <a:bodyPr/>
          <a:lstStyle/>
          <a:p>
            <a:r>
              <a:rPr lang="en-US" altLang="en-US" sz="3600" b="1" dirty="0"/>
              <a:t>Disproportionate Burden of Acute HCV and HCV Mortality in American Indian/Alaska Native Persons</a:t>
            </a:r>
            <a:endParaRPr lang="en-US" dirty="0"/>
          </a:p>
        </p:txBody>
      </p:sp>
      <p:sp>
        <p:nvSpPr>
          <p:cNvPr id="3" name="Content Placeholder 2">
            <a:extLst>
              <a:ext uri="{FF2B5EF4-FFF2-40B4-BE49-F238E27FC236}">
                <a16:creationId xmlns:a16="http://schemas.microsoft.com/office/drawing/2014/main" id="{8DB76EF8-F199-4BBA-AE3C-FE1B560AE615}"/>
              </a:ext>
            </a:extLst>
          </p:cNvPr>
          <p:cNvSpPr>
            <a:spLocks noGrp="1"/>
          </p:cNvSpPr>
          <p:nvPr>
            <p:ph sz="half" idx="1"/>
          </p:nvPr>
        </p:nvSpPr>
        <p:spPr/>
        <p:txBody>
          <a:bodyPr/>
          <a:lstStyle/>
          <a:p>
            <a:pPr>
              <a:lnSpc>
                <a:spcPct val="80000"/>
              </a:lnSpc>
              <a:defRPr/>
            </a:pPr>
            <a:r>
              <a:rPr lang="en-US" altLang="en-US" sz="2400" dirty="0"/>
              <a:t>Overall increase in acute HCV incidence since 2009</a:t>
            </a:r>
          </a:p>
          <a:p>
            <a:pPr lvl="1">
              <a:lnSpc>
                <a:spcPct val="80000"/>
              </a:lnSpc>
              <a:defRPr/>
            </a:pPr>
            <a:r>
              <a:rPr lang="en-US" altLang="en-US" sz="2200" dirty="0"/>
              <a:t>Largest increase observed in American Indian/Alaska Native population</a:t>
            </a:r>
          </a:p>
          <a:p>
            <a:pPr lvl="1">
              <a:lnSpc>
                <a:spcPct val="80000"/>
              </a:lnSpc>
              <a:defRPr/>
            </a:pPr>
            <a:r>
              <a:rPr lang="en-US" altLang="en-US" sz="2200" dirty="0"/>
              <a:t>Rate of increase also observed in Hispanic, Non-Hispanic Black, and Non-Hispanic Asian persons but lower than Non-Hispanic Whites</a:t>
            </a:r>
          </a:p>
          <a:p>
            <a:pPr>
              <a:lnSpc>
                <a:spcPct val="80000"/>
              </a:lnSpc>
              <a:defRPr/>
            </a:pPr>
            <a:r>
              <a:rPr lang="en-US" altLang="en-US" sz="2400" dirty="0"/>
              <a:t>Overall estimated HCV-associated mortality in US in 2015: 4.91/100,000</a:t>
            </a:r>
          </a:p>
          <a:p>
            <a:pPr lvl="1">
              <a:lnSpc>
                <a:spcPct val="80000"/>
              </a:lnSpc>
              <a:defRPr/>
            </a:pPr>
            <a:r>
              <a:rPr lang="en-US" altLang="en-US" sz="2200" dirty="0"/>
              <a:t>Highest for American Indian/Alaska Native (12.95/100,000)</a:t>
            </a:r>
          </a:p>
          <a:p>
            <a:endParaRPr lang="en-US" sz="3200" dirty="0"/>
          </a:p>
        </p:txBody>
      </p:sp>
      <p:sp>
        <p:nvSpPr>
          <p:cNvPr id="6" name="Text Box 15">
            <a:extLst>
              <a:ext uri="{FF2B5EF4-FFF2-40B4-BE49-F238E27FC236}">
                <a16:creationId xmlns:a16="http://schemas.microsoft.com/office/drawing/2014/main" id="{B5EF58DC-A360-48BC-AA14-E8C3C7B8C51F}"/>
              </a:ext>
            </a:extLst>
          </p:cNvPr>
          <p:cNvSpPr txBox="1">
            <a:spLocks noChangeArrowheads="1"/>
          </p:cNvSpPr>
          <p:nvPr/>
        </p:nvSpPr>
        <p:spPr bwMode="auto">
          <a:xfrm>
            <a:off x="412751" y="6352401"/>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Reilley. NEJM. 2017;377:801.</a:t>
            </a:r>
          </a:p>
        </p:txBody>
      </p:sp>
      <p:grpSp>
        <p:nvGrpSpPr>
          <p:cNvPr id="7" name="Group 1">
            <a:extLst>
              <a:ext uri="{FF2B5EF4-FFF2-40B4-BE49-F238E27FC236}">
                <a16:creationId xmlns:a16="http://schemas.microsoft.com/office/drawing/2014/main" id="{7DC53D09-F41F-44B5-A112-2D53C157C463}"/>
              </a:ext>
            </a:extLst>
          </p:cNvPr>
          <p:cNvGrpSpPr>
            <a:grpSpLocks/>
          </p:cNvGrpSpPr>
          <p:nvPr/>
        </p:nvGrpSpPr>
        <p:grpSpPr bwMode="auto">
          <a:xfrm>
            <a:off x="9392911" y="6213768"/>
            <a:ext cx="2488502" cy="449064"/>
            <a:chOff x="9602074" y="3550251"/>
            <a:chExt cx="2488502" cy="449257"/>
          </a:xfrm>
        </p:grpSpPr>
        <p:pic>
          <p:nvPicPr>
            <p:cNvPr id="8" name="Picture 7">
              <a:extLst>
                <a:ext uri="{FF2B5EF4-FFF2-40B4-BE49-F238E27FC236}">
                  <a16:creationId xmlns:a16="http://schemas.microsoft.com/office/drawing/2014/main" id="{D4A27AA0-8CED-4E94-B8FE-F041E38B5B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01978" y="3550251"/>
              <a:ext cx="569913" cy="181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9" name="Rectangle 8">
              <a:extLst>
                <a:ext uri="{FF2B5EF4-FFF2-40B4-BE49-F238E27FC236}">
                  <a16:creationId xmlns:a16="http://schemas.microsoft.com/office/drawing/2014/main" id="{C303DCCE-A239-4C7D-87EB-BF4DCFB76C80}"/>
                </a:ext>
              </a:extLst>
            </p:cNvPr>
            <p:cNvSpPr>
              <a:spLocks noChangeArrowheads="1"/>
            </p:cNvSpPr>
            <p:nvPr/>
          </p:nvSpPr>
          <p:spPr bwMode="auto">
            <a:xfrm>
              <a:off x="9602074" y="3691599"/>
              <a:ext cx="2488502" cy="307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
        <p:nvSpPr>
          <p:cNvPr id="11" name="TextBox 10">
            <a:extLst>
              <a:ext uri="{FF2B5EF4-FFF2-40B4-BE49-F238E27FC236}">
                <a16:creationId xmlns:a16="http://schemas.microsoft.com/office/drawing/2014/main" id="{7D5C6023-2A80-4221-9FC6-F4D33AD8DF58}"/>
              </a:ext>
            </a:extLst>
          </p:cNvPr>
          <p:cNvSpPr txBox="1"/>
          <p:nvPr/>
        </p:nvSpPr>
        <p:spPr bwMode="auto">
          <a:xfrm>
            <a:off x="7078143" y="1566092"/>
            <a:ext cx="4377266"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2000" b="1" dirty="0">
                <a:solidFill>
                  <a:schemeClr val="bg1"/>
                </a:solidFill>
                <a:latin typeface="Calibri" panose="020F0502020204030204" pitchFamily="34" charset="0"/>
              </a:rPr>
              <a:t>Incidence of Acute HCV in US </a:t>
            </a:r>
          </a:p>
          <a:p>
            <a:pPr algn="ctr">
              <a:lnSpc>
                <a:spcPct val="100000"/>
              </a:lnSpc>
              <a:spcBef>
                <a:spcPts val="0"/>
              </a:spcBef>
              <a:spcAft>
                <a:spcPct val="0"/>
              </a:spcAft>
              <a:buClrTx/>
              <a:buFontTx/>
              <a:buNone/>
            </a:pPr>
            <a:r>
              <a:rPr lang="en-US" sz="2000" b="1" dirty="0">
                <a:solidFill>
                  <a:schemeClr val="bg1"/>
                </a:solidFill>
                <a:latin typeface="Calibri" panose="020F0502020204030204" pitchFamily="34" charset="0"/>
              </a:rPr>
              <a:t>by Race and Ethnicity, 2000-2015</a:t>
            </a:r>
          </a:p>
        </p:txBody>
      </p:sp>
      <p:cxnSp>
        <p:nvCxnSpPr>
          <p:cNvPr id="12" name="Straight Connector 11">
            <a:extLst>
              <a:ext uri="{FF2B5EF4-FFF2-40B4-BE49-F238E27FC236}">
                <a16:creationId xmlns:a16="http://schemas.microsoft.com/office/drawing/2014/main" id="{B20D302A-CA69-4E91-A6BA-4BE1E4EEB437}"/>
              </a:ext>
            </a:extLst>
          </p:cNvPr>
          <p:cNvCxnSpPr>
            <a:cxnSpLocks/>
          </p:cNvCxnSpPr>
          <p:nvPr/>
        </p:nvCxnSpPr>
        <p:spPr bwMode="auto">
          <a:xfrm>
            <a:off x="7094283" y="5383840"/>
            <a:ext cx="4377266"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FCF5EA6C-53BA-4CFE-8C4B-14CEC920CD69}"/>
              </a:ext>
            </a:extLst>
          </p:cNvPr>
          <p:cNvCxnSpPr/>
          <p:nvPr/>
        </p:nvCxnSpPr>
        <p:spPr bwMode="auto">
          <a:xfrm flipV="1">
            <a:off x="7102749" y="2640639"/>
            <a:ext cx="0" cy="2734734"/>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74287CFC-C2A5-41A7-A733-346FD64749D9}"/>
              </a:ext>
            </a:extLst>
          </p:cNvPr>
          <p:cNvCxnSpPr>
            <a:cxnSpLocks/>
          </p:cNvCxnSpPr>
          <p:nvPr/>
        </p:nvCxnSpPr>
        <p:spPr bwMode="auto">
          <a:xfrm flipH="1">
            <a:off x="7026549" y="2649106"/>
            <a:ext cx="67734"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DB50B136-ECDC-4250-BD9E-56A917A56AE7}"/>
              </a:ext>
            </a:extLst>
          </p:cNvPr>
          <p:cNvCxnSpPr>
            <a:cxnSpLocks/>
          </p:cNvCxnSpPr>
          <p:nvPr/>
        </p:nvCxnSpPr>
        <p:spPr bwMode="auto">
          <a:xfrm flipH="1">
            <a:off x="7026549" y="3196053"/>
            <a:ext cx="67734"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5807973D-ACE0-4CF9-822B-1C4294569827}"/>
              </a:ext>
            </a:extLst>
          </p:cNvPr>
          <p:cNvCxnSpPr>
            <a:cxnSpLocks/>
          </p:cNvCxnSpPr>
          <p:nvPr/>
        </p:nvCxnSpPr>
        <p:spPr bwMode="auto">
          <a:xfrm flipH="1">
            <a:off x="7026549" y="3743000"/>
            <a:ext cx="67734"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5EA28F99-B235-4AA0-8FC2-ED76609F1867}"/>
              </a:ext>
            </a:extLst>
          </p:cNvPr>
          <p:cNvCxnSpPr>
            <a:cxnSpLocks/>
          </p:cNvCxnSpPr>
          <p:nvPr/>
        </p:nvCxnSpPr>
        <p:spPr bwMode="auto">
          <a:xfrm flipH="1">
            <a:off x="7026549" y="4289947"/>
            <a:ext cx="67734"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0BB9B6C0-BFE1-4DAE-A1A6-B08C0D5EBA78}"/>
              </a:ext>
            </a:extLst>
          </p:cNvPr>
          <p:cNvCxnSpPr>
            <a:cxnSpLocks/>
          </p:cNvCxnSpPr>
          <p:nvPr/>
        </p:nvCxnSpPr>
        <p:spPr bwMode="auto">
          <a:xfrm flipH="1">
            <a:off x="7026549" y="4836894"/>
            <a:ext cx="67734"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679F32B8-66C4-4246-AF85-B51D018EA118}"/>
              </a:ext>
            </a:extLst>
          </p:cNvPr>
          <p:cNvCxnSpPr>
            <a:cxnSpLocks/>
          </p:cNvCxnSpPr>
          <p:nvPr/>
        </p:nvCxnSpPr>
        <p:spPr bwMode="auto">
          <a:xfrm flipH="1">
            <a:off x="7026549" y="5383840"/>
            <a:ext cx="67734"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C7D2E377-5713-4782-B1DC-5A02152D0FD9}"/>
              </a:ext>
            </a:extLst>
          </p:cNvPr>
          <p:cNvCxnSpPr>
            <a:cxnSpLocks/>
          </p:cNvCxnSpPr>
          <p:nvPr/>
        </p:nvCxnSpPr>
        <p:spPr bwMode="auto">
          <a:xfrm>
            <a:off x="7102749" y="53838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8F238DBE-4EF0-42CA-9089-EFB1C781B8FE}"/>
              </a:ext>
            </a:extLst>
          </p:cNvPr>
          <p:cNvCxnSpPr>
            <a:cxnSpLocks/>
          </p:cNvCxnSpPr>
          <p:nvPr/>
        </p:nvCxnSpPr>
        <p:spPr bwMode="auto">
          <a:xfrm>
            <a:off x="7976509" y="53838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D9E66D25-225C-43AE-8E89-28BD3ACB7BA1}"/>
              </a:ext>
            </a:extLst>
          </p:cNvPr>
          <p:cNvCxnSpPr>
            <a:cxnSpLocks/>
          </p:cNvCxnSpPr>
          <p:nvPr/>
        </p:nvCxnSpPr>
        <p:spPr bwMode="auto">
          <a:xfrm>
            <a:off x="8850269" y="53838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7BBE4CB3-AB98-4320-BC29-4A8A27C2B45C}"/>
              </a:ext>
            </a:extLst>
          </p:cNvPr>
          <p:cNvCxnSpPr>
            <a:cxnSpLocks/>
          </p:cNvCxnSpPr>
          <p:nvPr/>
        </p:nvCxnSpPr>
        <p:spPr bwMode="auto">
          <a:xfrm>
            <a:off x="9724029" y="53838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DCC8455F-8FB4-4756-863A-146B94A1C2E3}"/>
              </a:ext>
            </a:extLst>
          </p:cNvPr>
          <p:cNvCxnSpPr>
            <a:cxnSpLocks/>
          </p:cNvCxnSpPr>
          <p:nvPr/>
        </p:nvCxnSpPr>
        <p:spPr bwMode="auto">
          <a:xfrm>
            <a:off x="10597789" y="53838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9E26C993-4463-44B9-BD19-F00AAFB4DC6E}"/>
              </a:ext>
            </a:extLst>
          </p:cNvPr>
          <p:cNvCxnSpPr>
            <a:cxnSpLocks/>
          </p:cNvCxnSpPr>
          <p:nvPr/>
        </p:nvCxnSpPr>
        <p:spPr bwMode="auto">
          <a:xfrm>
            <a:off x="11471549" y="5383840"/>
            <a:ext cx="0" cy="64008"/>
          </a:xfrm>
          <a:prstGeom prst="line">
            <a:avLst/>
          </a:prstGeom>
          <a:noFill/>
          <a:ln w="28575" cap="flat" cmpd="sng" algn="ctr">
            <a:solidFill>
              <a:schemeClr val="bg1"/>
            </a:solidFill>
            <a:prstDash val="solid"/>
            <a:round/>
            <a:headEnd type="none" w="med" len="med"/>
            <a:tailEnd type="none" w="med" len="med"/>
          </a:ln>
          <a:effectLst/>
        </p:spPr>
      </p:cxnSp>
      <p:sp>
        <p:nvSpPr>
          <p:cNvPr id="26" name="TextBox 25">
            <a:extLst>
              <a:ext uri="{FF2B5EF4-FFF2-40B4-BE49-F238E27FC236}">
                <a16:creationId xmlns:a16="http://schemas.microsoft.com/office/drawing/2014/main" id="{CD967F2B-698A-4B9A-AA8E-FE75EFCF3612}"/>
              </a:ext>
            </a:extLst>
          </p:cNvPr>
          <p:cNvSpPr txBox="1"/>
          <p:nvPr/>
        </p:nvSpPr>
        <p:spPr bwMode="auto">
          <a:xfrm>
            <a:off x="6751382" y="5403874"/>
            <a:ext cx="7027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2000</a:t>
            </a:r>
          </a:p>
        </p:txBody>
      </p:sp>
      <p:sp>
        <p:nvSpPr>
          <p:cNvPr id="27" name="TextBox 26">
            <a:extLst>
              <a:ext uri="{FF2B5EF4-FFF2-40B4-BE49-F238E27FC236}">
                <a16:creationId xmlns:a16="http://schemas.microsoft.com/office/drawing/2014/main" id="{6545BE60-4F4A-48A4-A9CC-B252A5A63E34}"/>
              </a:ext>
            </a:extLst>
          </p:cNvPr>
          <p:cNvSpPr txBox="1"/>
          <p:nvPr/>
        </p:nvSpPr>
        <p:spPr bwMode="auto">
          <a:xfrm>
            <a:off x="7621510" y="5403874"/>
            <a:ext cx="7027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2003</a:t>
            </a:r>
          </a:p>
        </p:txBody>
      </p:sp>
      <p:sp>
        <p:nvSpPr>
          <p:cNvPr id="28" name="TextBox 27">
            <a:extLst>
              <a:ext uri="{FF2B5EF4-FFF2-40B4-BE49-F238E27FC236}">
                <a16:creationId xmlns:a16="http://schemas.microsoft.com/office/drawing/2014/main" id="{F487E226-677A-4455-8F2A-F86D08716ECF}"/>
              </a:ext>
            </a:extLst>
          </p:cNvPr>
          <p:cNvSpPr txBox="1"/>
          <p:nvPr/>
        </p:nvSpPr>
        <p:spPr bwMode="auto">
          <a:xfrm>
            <a:off x="8491638" y="5403874"/>
            <a:ext cx="7027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2006</a:t>
            </a:r>
          </a:p>
        </p:txBody>
      </p:sp>
      <p:sp>
        <p:nvSpPr>
          <p:cNvPr id="29" name="TextBox 28">
            <a:extLst>
              <a:ext uri="{FF2B5EF4-FFF2-40B4-BE49-F238E27FC236}">
                <a16:creationId xmlns:a16="http://schemas.microsoft.com/office/drawing/2014/main" id="{65014A3C-55E1-43C6-BA5D-856AB84DFB2B}"/>
              </a:ext>
            </a:extLst>
          </p:cNvPr>
          <p:cNvSpPr txBox="1"/>
          <p:nvPr/>
        </p:nvSpPr>
        <p:spPr bwMode="auto">
          <a:xfrm>
            <a:off x="9361766" y="5403874"/>
            <a:ext cx="7027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2009</a:t>
            </a:r>
          </a:p>
        </p:txBody>
      </p:sp>
      <p:sp>
        <p:nvSpPr>
          <p:cNvPr id="30" name="TextBox 29">
            <a:extLst>
              <a:ext uri="{FF2B5EF4-FFF2-40B4-BE49-F238E27FC236}">
                <a16:creationId xmlns:a16="http://schemas.microsoft.com/office/drawing/2014/main" id="{09EA3C71-E767-4163-A57F-7DC79CCDABF9}"/>
              </a:ext>
            </a:extLst>
          </p:cNvPr>
          <p:cNvSpPr txBox="1"/>
          <p:nvPr/>
        </p:nvSpPr>
        <p:spPr bwMode="auto">
          <a:xfrm>
            <a:off x="10231894" y="5403874"/>
            <a:ext cx="7027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2012</a:t>
            </a:r>
          </a:p>
        </p:txBody>
      </p:sp>
      <p:sp>
        <p:nvSpPr>
          <p:cNvPr id="31" name="TextBox 30">
            <a:extLst>
              <a:ext uri="{FF2B5EF4-FFF2-40B4-BE49-F238E27FC236}">
                <a16:creationId xmlns:a16="http://schemas.microsoft.com/office/drawing/2014/main" id="{2E3B8557-CAE1-4A12-9348-F39FB9A53529}"/>
              </a:ext>
            </a:extLst>
          </p:cNvPr>
          <p:cNvSpPr txBox="1"/>
          <p:nvPr/>
        </p:nvSpPr>
        <p:spPr bwMode="auto">
          <a:xfrm>
            <a:off x="11102024" y="5403874"/>
            <a:ext cx="7027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2015</a:t>
            </a:r>
          </a:p>
        </p:txBody>
      </p:sp>
      <p:sp>
        <p:nvSpPr>
          <p:cNvPr id="32" name="TextBox 31">
            <a:extLst>
              <a:ext uri="{FF2B5EF4-FFF2-40B4-BE49-F238E27FC236}">
                <a16:creationId xmlns:a16="http://schemas.microsoft.com/office/drawing/2014/main" id="{1E6C055F-D669-4E8A-AC9A-259C6966FC54}"/>
              </a:ext>
            </a:extLst>
          </p:cNvPr>
          <p:cNvSpPr txBox="1"/>
          <p:nvPr/>
        </p:nvSpPr>
        <p:spPr bwMode="auto">
          <a:xfrm rot="16200000">
            <a:off x="4454336" y="3768172"/>
            <a:ext cx="370498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Reported Cases of Acute Hepatitis C</a:t>
            </a:r>
            <a:br>
              <a:rPr lang="en-US" b="1" dirty="0">
                <a:solidFill>
                  <a:schemeClr val="bg1"/>
                </a:solidFill>
                <a:latin typeface="Calibri" panose="020F0502020204030204" pitchFamily="34" charset="0"/>
              </a:rPr>
            </a:br>
            <a:r>
              <a:rPr lang="en-US" b="1" dirty="0">
                <a:solidFill>
                  <a:schemeClr val="bg1"/>
                </a:solidFill>
                <a:latin typeface="Calibri" panose="020F0502020204030204" pitchFamily="34" charset="0"/>
              </a:rPr>
              <a:t>(per 100,000 population)</a:t>
            </a:r>
          </a:p>
        </p:txBody>
      </p:sp>
      <p:sp>
        <p:nvSpPr>
          <p:cNvPr id="33" name="TextBox 32">
            <a:extLst>
              <a:ext uri="{FF2B5EF4-FFF2-40B4-BE49-F238E27FC236}">
                <a16:creationId xmlns:a16="http://schemas.microsoft.com/office/drawing/2014/main" id="{20A06D9A-660C-4BFB-8BFD-EA480E6252ED}"/>
              </a:ext>
            </a:extLst>
          </p:cNvPr>
          <p:cNvSpPr txBox="1"/>
          <p:nvPr/>
        </p:nvSpPr>
        <p:spPr bwMode="auto">
          <a:xfrm>
            <a:off x="6542720" y="2465566"/>
            <a:ext cx="5354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2.5</a:t>
            </a:r>
          </a:p>
        </p:txBody>
      </p:sp>
      <p:sp>
        <p:nvSpPr>
          <p:cNvPr id="34" name="TextBox 33">
            <a:extLst>
              <a:ext uri="{FF2B5EF4-FFF2-40B4-BE49-F238E27FC236}">
                <a16:creationId xmlns:a16="http://schemas.microsoft.com/office/drawing/2014/main" id="{DF41F475-9A65-4143-B418-8EC45DD0611E}"/>
              </a:ext>
            </a:extLst>
          </p:cNvPr>
          <p:cNvSpPr txBox="1"/>
          <p:nvPr/>
        </p:nvSpPr>
        <p:spPr bwMode="auto">
          <a:xfrm>
            <a:off x="6542720" y="2998408"/>
            <a:ext cx="5354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35" name="TextBox 34">
            <a:extLst>
              <a:ext uri="{FF2B5EF4-FFF2-40B4-BE49-F238E27FC236}">
                <a16:creationId xmlns:a16="http://schemas.microsoft.com/office/drawing/2014/main" id="{718D2DBF-6C83-4B17-8851-270B99272A22}"/>
              </a:ext>
            </a:extLst>
          </p:cNvPr>
          <p:cNvSpPr txBox="1"/>
          <p:nvPr/>
        </p:nvSpPr>
        <p:spPr bwMode="auto">
          <a:xfrm>
            <a:off x="6542720" y="3531327"/>
            <a:ext cx="5354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36" name="TextBox 35">
            <a:extLst>
              <a:ext uri="{FF2B5EF4-FFF2-40B4-BE49-F238E27FC236}">
                <a16:creationId xmlns:a16="http://schemas.microsoft.com/office/drawing/2014/main" id="{BC6FCD0B-56F5-4318-A745-55DE5ED8A394}"/>
              </a:ext>
            </a:extLst>
          </p:cNvPr>
          <p:cNvSpPr txBox="1"/>
          <p:nvPr/>
        </p:nvSpPr>
        <p:spPr bwMode="auto">
          <a:xfrm>
            <a:off x="6542720" y="4125237"/>
            <a:ext cx="5354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37" name="TextBox 36">
            <a:extLst>
              <a:ext uri="{FF2B5EF4-FFF2-40B4-BE49-F238E27FC236}">
                <a16:creationId xmlns:a16="http://schemas.microsoft.com/office/drawing/2014/main" id="{9F09C212-9F25-4047-AA3A-A4AD4C832590}"/>
              </a:ext>
            </a:extLst>
          </p:cNvPr>
          <p:cNvSpPr txBox="1"/>
          <p:nvPr/>
        </p:nvSpPr>
        <p:spPr bwMode="auto">
          <a:xfrm>
            <a:off x="6542720" y="4658079"/>
            <a:ext cx="5354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0.5</a:t>
            </a:r>
          </a:p>
        </p:txBody>
      </p:sp>
      <p:sp>
        <p:nvSpPr>
          <p:cNvPr id="38" name="TextBox 37">
            <a:extLst>
              <a:ext uri="{FF2B5EF4-FFF2-40B4-BE49-F238E27FC236}">
                <a16:creationId xmlns:a16="http://schemas.microsoft.com/office/drawing/2014/main" id="{09B60BEB-B0FE-4733-8629-9A4C47F37321}"/>
              </a:ext>
            </a:extLst>
          </p:cNvPr>
          <p:cNvSpPr txBox="1"/>
          <p:nvPr/>
        </p:nvSpPr>
        <p:spPr bwMode="auto">
          <a:xfrm>
            <a:off x="6542720" y="5199174"/>
            <a:ext cx="5354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0.0</a:t>
            </a:r>
          </a:p>
        </p:txBody>
      </p:sp>
      <p:sp>
        <p:nvSpPr>
          <p:cNvPr id="39" name="TextBox 38">
            <a:extLst>
              <a:ext uri="{FF2B5EF4-FFF2-40B4-BE49-F238E27FC236}">
                <a16:creationId xmlns:a16="http://schemas.microsoft.com/office/drawing/2014/main" id="{1A52DBC8-1E42-4AE1-8437-678C86C14B7E}"/>
              </a:ext>
            </a:extLst>
          </p:cNvPr>
          <p:cNvSpPr txBox="1"/>
          <p:nvPr/>
        </p:nvSpPr>
        <p:spPr bwMode="auto">
          <a:xfrm>
            <a:off x="7635932" y="2611277"/>
            <a:ext cx="2857346"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American Indian or Alaska Native</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White, non-Hispanic</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Hispanic</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Black, non-Hispanic</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Asian or Pacific Islander</a:t>
            </a:r>
          </a:p>
        </p:txBody>
      </p:sp>
      <p:cxnSp>
        <p:nvCxnSpPr>
          <p:cNvPr id="40" name="Straight Connector 39">
            <a:extLst>
              <a:ext uri="{FF2B5EF4-FFF2-40B4-BE49-F238E27FC236}">
                <a16:creationId xmlns:a16="http://schemas.microsoft.com/office/drawing/2014/main" id="{D0821681-3E6B-4CB8-838B-8CF290AFCD00}"/>
              </a:ext>
            </a:extLst>
          </p:cNvPr>
          <p:cNvCxnSpPr>
            <a:cxnSpLocks/>
          </p:cNvCxnSpPr>
          <p:nvPr/>
        </p:nvCxnSpPr>
        <p:spPr bwMode="auto">
          <a:xfrm>
            <a:off x="7454115" y="2771786"/>
            <a:ext cx="209907" cy="0"/>
          </a:xfrm>
          <a:prstGeom prst="line">
            <a:avLst/>
          </a:prstGeom>
          <a:noFill/>
          <a:ln w="28575" cap="flat" cmpd="sng" algn="ctr">
            <a:solidFill>
              <a:schemeClr val="accent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15109940-A9AF-48C4-BBBC-8072C95B1B3A}"/>
              </a:ext>
            </a:extLst>
          </p:cNvPr>
          <p:cNvCxnSpPr>
            <a:cxnSpLocks/>
          </p:cNvCxnSpPr>
          <p:nvPr/>
        </p:nvCxnSpPr>
        <p:spPr bwMode="auto">
          <a:xfrm>
            <a:off x="7454115" y="2985970"/>
            <a:ext cx="209907" cy="0"/>
          </a:xfrm>
          <a:prstGeom prst="line">
            <a:avLst/>
          </a:prstGeom>
          <a:noFill/>
          <a:ln w="28575" cap="flat" cmpd="sng" algn="ctr">
            <a:solidFill>
              <a:schemeClr val="accent3"/>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36095CDC-C56E-4C99-8495-3CAB42C5E703}"/>
              </a:ext>
            </a:extLst>
          </p:cNvPr>
          <p:cNvCxnSpPr>
            <a:cxnSpLocks/>
          </p:cNvCxnSpPr>
          <p:nvPr/>
        </p:nvCxnSpPr>
        <p:spPr bwMode="auto">
          <a:xfrm>
            <a:off x="7454115" y="3200154"/>
            <a:ext cx="209907" cy="0"/>
          </a:xfrm>
          <a:prstGeom prst="line">
            <a:avLst/>
          </a:prstGeom>
          <a:noFill/>
          <a:ln w="28575" cap="flat" cmpd="sng" algn="ctr">
            <a:solidFill>
              <a:schemeClr val="accent4"/>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693D51BC-DCB5-40A0-A7F2-FC63240D9938}"/>
              </a:ext>
            </a:extLst>
          </p:cNvPr>
          <p:cNvCxnSpPr>
            <a:cxnSpLocks/>
          </p:cNvCxnSpPr>
          <p:nvPr/>
        </p:nvCxnSpPr>
        <p:spPr bwMode="auto">
          <a:xfrm>
            <a:off x="7454115" y="3414338"/>
            <a:ext cx="209907" cy="0"/>
          </a:xfrm>
          <a:prstGeom prst="line">
            <a:avLst/>
          </a:prstGeom>
          <a:noFill/>
          <a:ln w="28575" cap="flat" cmpd="sng" algn="ctr">
            <a:solidFill>
              <a:schemeClr val="accent5"/>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4528A26D-7900-4653-825F-7F0B4DDC154B}"/>
              </a:ext>
            </a:extLst>
          </p:cNvPr>
          <p:cNvCxnSpPr>
            <a:cxnSpLocks/>
          </p:cNvCxnSpPr>
          <p:nvPr/>
        </p:nvCxnSpPr>
        <p:spPr bwMode="auto">
          <a:xfrm>
            <a:off x="7454115" y="3628521"/>
            <a:ext cx="209907" cy="0"/>
          </a:xfrm>
          <a:prstGeom prst="line">
            <a:avLst/>
          </a:prstGeom>
          <a:noFill/>
          <a:ln w="28575" cap="flat" cmpd="sng" algn="ctr">
            <a:solidFill>
              <a:schemeClr val="accent6"/>
            </a:solidFill>
            <a:prstDash val="solid"/>
            <a:round/>
            <a:headEnd type="none" w="med" len="med"/>
            <a:tailEnd type="none" w="med" len="med"/>
          </a:ln>
          <a:effectLst/>
        </p:spPr>
      </p:cxnSp>
      <p:sp>
        <p:nvSpPr>
          <p:cNvPr id="45" name="Oval 44">
            <a:extLst>
              <a:ext uri="{FF2B5EF4-FFF2-40B4-BE49-F238E27FC236}">
                <a16:creationId xmlns:a16="http://schemas.microsoft.com/office/drawing/2014/main" id="{0DD21EF8-76CC-4480-84A0-2472173A7A59}"/>
              </a:ext>
            </a:extLst>
          </p:cNvPr>
          <p:cNvSpPr/>
          <p:nvPr/>
        </p:nvSpPr>
        <p:spPr bwMode="auto">
          <a:xfrm>
            <a:off x="7510516" y="2721947"/>
            <a:ext cx="91440" cy="9144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6" name="Rectangle 45">
            <a:extLst>
              <a:ext uri="{FF2B5EF4-FFF2-40B4-BE49-F238E27FC236}">
                <a16:creationId xmlns:a16="http://schemas.microsoft.com/office/drawing/2014/main" id="{E627DC04-5CDB-4134-A57B-AB005A86D240}"/>
              </a:ext>
            </a:extLst>
          </p:cNvPr>
          <p:cNvSpPr/>
          <p:nvPr/>
        </p:nvSpPr>
        <p:spPr bwMode="auto">
          <a:xfrm>
            <a:off x="7510516" y="3156214"/>
            <a:ext cx="91440" cy="91440"/>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7" name="Triangle 53">
            <a:extLst>
              <a:ext uri="{FF2B5EF4-FFF2-40B4-BE49-F238E27FC236}">
                <a16:creationId xmlns:a16="http://schemas.microsoft.com/office/drawing/2014/main" id="{58B4A148-7E65-4F04-91E0-48F3B4609FE6}"/>
              </a:ext>
            </a:extLst>
          </p:cNvPr>
          <p:cNvSpPr/>
          <p:nvPr/>
        </p:nvSpPr>
        <p:spPr bwMode="auto">
          <a:xfrm>
            <a:off x="7510516" y="2932296"/>
            <a:ext cx="91440" cy="91440"/>
          </a:xfrm>
          <a:prstGeom prst="triangle">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8" name="Diamond 47">
            <a:extLst>
              <a:ext uri="{FF2B5EF4-FFF2-40B4-BE49-F238E27FC236}">
                <a16:creationId xmlns:a16="http://schemas.microsoft.com/office/drawing/2014/main" id="{FE32FD70-946E-42EC-B56B-96E372AED7D6}"/>
              </a:ext>
            </a:extLst>
          </p:cNvPr>
          <p:cNvSpPr/>
          <p:nvPr/>
        </p:nvSpPr>
        <p:spPr bwMode="auto">
          <a:xfrm>
            <a:off x="7510516" y="3581023"/>
            <a:ext cx="91440" cy="91440"/>
          </a:xfrm>
          <a:prstGeom prst="diamond">
            <a:avLst/>
          </a:prstGeom>
          <a:solidFill>
            <a:schemeClr val="accent6"/>
          </a:solidFill>
          <a:ln w="0">
            <a:solidFill>
              <a:schemeClr val="accent6"/>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9" name="Triangle 55">
            <a:extLst>
              <a:ext uri="{FF2B5EF4-FFF2-40B4-BE49-F238E27FC236}">
                <a16:creationId xmlns:a16="http://schemas.microsoft.com/office/drawing/2014/main" id="{5812F01B-55EC-4100-91A5-6AD2E8910DA7}"/>
              </a:ext>
            </a:extLst>
          </p:cNvPr>
          <p:cNvSpPr/>
          <p:nvPr/>
        </p:nvSpPr>
        <p:spPr bwMode="auto">
          <a:xfrm rot="10800000">
            <a:off x="7510516" y="3376771"/>
            <a:ext cx="91440" cy="91440"/>
          </a:xfrm>
          <a:prstGeom prst="triangle">
            <a:avLst/>
          </a:prstGeom>
          <a:solidFill>
            <a:schemeClr val="accent5"/>
          </a:solidFill>
          <a:ln w="0">
            <a:solidFill>
              <a:schemeClr val="accent5"/>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 name="Freeform 56">
            <a:extLst>
              <a:ext uri="{FF2B5EF4-FFF2-40B4-BE49-F238E27FC236}">
                <a16:creationId xmlns:a16="http://schemas.microsoft.com/office/drawing/2014/main" id="{34F36794-53BB-4FE7-BF2F-63061A16D58E}"/>
              </a:ext>
            </a:extLst>
          </p:cNvPr>
          <p:cNvSpPr/>
          <p:nvPr/>
        </p:nvSpPr>
        <p:spPr bwMode="auto">
          <a:xfrm>
            <a:off x="7108228" y="3173044"/>
            <a:ext cx="4383741" cy="1878105"/>
          </a:xfrm>
          <a:custGeom>
            <a:avLst/>
            <a:gdLst>
              <a:gd name="connsiteX0" fmla="*/ 0 w 4383741"/>
              <a:gd name="connsiteY0" fmla="*/ 1474694 h 1878105"/>
              <a:gd name="connsiteX1" fmla="*/ 286870 w 4383741"/>
              <a:gd name="connsiteY1" fmla="*/ 1479176 h 1878105"/>
              <a:gd name="connsiteX2" fmla="*/ 569259 w 4383741"/>
              <a:gd name="connsiteY2" fmla="*/ 1443317 h 1878105"/>
              <a:gd name="connsiteX3" fmla="*/ 865094 w 4383741"/>
              <a:gd name="connsiteY3" fmla="*/ 1752600 h 1878105"/>
              <a:gd name="connsiteX4" fmla="*/ 1156447 w 4383741"/>
              <a:gd name="connsiteY4" fmla="*/ 1465729 h 1878105"/>
              <a:gd name="connsiteX5" fmla="*/ 1461247 w 4383741"/>
              <a:gd name="connsiteY5" fmla="*/ 1878105 h 1878105"/>
              <a:gd name="connsiteX6" fmla="*/ 1739153 w 4383741"/>
              <a:gd name="connsiteY6" fmla="*/ 1438835 h 1878105"/>
              <a:gd name="connsiteX7" fmla="*/ 2039470 w 4383741"/>
              <a:gd name="connsiteY7" fmla="*/ 1546411 h 1878105"/>
              <a:gd name="connsiteX8" fmla="*/ 2326341 w 4383741"/>
              <a:gd name="connsiteY8" fmla="*/ 1326776 h 1878105"/>
              <a:gd name="connsiteX9" fmla="*/ 2622176 w 4383741"/>
              <a:gd name="connsiteY9" fmla="*/ 1501588 h 1878105"/>
              <a:gd name="connsiteX10" fmla="*/ 2909047 w 4383741"/>
              <a:gd name="connsiteY10" fmla="*/ 1111623 h 1878105"/>
              <a:gd name="connsiteX11" fmla="*/ 3222812 w 4383741"/>
              <a:gd name="connsiteY11" fmla="*/ 1013011 h 1878105"/>
              <a:gd name="connsiteX12" fmla="*/ 3491753 w 4383741"/>
              <a:gd name="connsiteY12" fmla="*/ 0 h 1878105"/>
              <a:gd name="connsiteX13" fmla="*/ 3787588 w 4383741"/>
              <a:gd name="connsiteY13" fmla="*/ 309282 h 1878105"/>
              <a:gd name="connsiteX14" fmla="*/ 4069976 w 4383741"/>
              <a:gd name="connsiteY14" fmla="*/ 757517 h 1878105"/>
              <a:gd name="connsiteX15" fmla="*/ 4383741 w 4383741"/>
              <a:gd name="connsiteY15" fmla="*/ 291353 h 18781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383741" h="1878105">
                <a:moveTo>
                  <a:pt x="0" y="1474694"/>
                </a:moveTo>
                <a:lnTo>
                  <a:pt x="286870" y="1479176"/>
                </a:lnTo>
                <a:lnTo>
                  <a:pt x="569259" y="1443317"/>
                </a:lnTo>
                <a:lnTo>
                  <a:pt x="865094" y="1752600"/>
                </a:lnTo>
                <a:lnTo>
                  <a:pt x="1156447" y="1465729"/>
                </a:lnTo>
                <a:lnTo>
                  <a:pt x="1461247" y="1878105"/>
                </a:lnTo>
                <a:lnTo>
                  <a:pt x="1739153" y="1438835"/>
                </a:lnTo>
                <a:lnTo>
                  <a:pt x="2039470" y="1546411"/>
                </a:lnTo>
                <a:lnTo>
                  <a:pt x="2326341" y="1326776"/>
                </a:lnTo>
                <a:lnTo>
                  <a:pt x="2622176" y="1501588"/>
                </a:lnTo>
                <a:lnTo>
                  <a:pt x="2909047" y="1111623"/>
                </a:lnTo>
                <a:lnTo>
                  <a:pt x="3222812" y="1013011"/>
                </a:lnTo>
                <a:lnTo>
                  <a:pt x="3491753" y="0"/>
                </a:lnTo>
                <a:lnTo>
                  <a:pt x="3787588" y="309282"/>
                </a:lnTo>
                <a:lnTo>
                  <a:pt x="4069976" y="757517"/>
                </a:lnTo>
                <a:lnTo>
                  <a:pt x="4383741" y="291353"/>
                </a:lnTo>
              </a:path>
            </a:pathLst>
          </a:custGeom>
          <a:noFill/>
          <a:ln w="28575">
            <a:solidFill>
              <a:schemeClr val="accent1"/>
            </a:solidFill>
            <a:miter lim="800000"/>
            <a:headEnd/>
            <a:tailEnd/>
          </a:ln>
        </p:spPr>
        <p:txBody>
          <a:bodyPr rtlCol="0" anchor="ctr"/>
          <a:lstStyle/>
          <a:p>
            <a:pPr algn="ctr"/>
            <a:endParaRPr lang="en-US"/>
          </a:p>
        </p:txBody>
      </p:sp>
      <p:sp>
        <p:nvSpPr>
          <p:cNvPr id="51" name="Freeform 57">
            <a:extLst>
              <a:ext uri="{FF2B5EF4-FFF2-40B4-BE49-F238E27FC236}">
                <a16:creationId xmlns:a16="http://schemas.microsoft.com/office/drawing/2014/main" id="{6BD6760A-FF20-4AC3-B5B8-C5F2B445BD8D}"/>
              </a:ext>
            </a:extLst>
          </p:cNvPr>
          <p:cNvSpPr/>
          <p:nvPr/>
        </p:nvSpPr>
        <p:spPr bwMode="auto">
          <a:xfrm>
            <a:off x="7108228" y="4383279"/>
            <a:ext cx="4370294" cy="779929"/>
          </a:xfrm>
          <a:custGeom>
            <a:avLst/>
            <a:gdLst>
              <a:gd name="connsiteX0" fmla="*/ 0 w 4370294"/>
              <a:gd name="connsiteY0" fmla="*/ 313765 h 779929"/>
              <a:gd name="connsiteX1" fmla="*/ 277906 w 4370294"/>
              <a:gd name="connsiteY1" fmla="*/ 533400 h 779929"/>
              <a:gd name="connsiteX2" fmla="*/ 569259 w 4370294"/>
              <a:gd name="connsiteY2" fmla="*/ 618565 h 779929"/>
              <a:gd name="connsiteX3" fmla="*/ 874059 w 4370294"/>
              <a:gd name="connsiteY3" fmla="*/ 721659 h 779929"/>
              <a:gd name="connsiteX4" fmla="*/ 1160929 w 4370294"/>
              <a:gd name="connsiteY4" fmla="*/ 779929 h 779929"/>
              <a:gd name="connsiteX5" fmla="*/ 1456764 w 4370294"/>
              <a:gd name="connsiteY5" fmla="*/ 775447 h 779929"/>
              <a:gd name="connsiteX6" fmla="*/ 1748117 w 4370294"/>
              <a:gd name="connsiteY6" fmla="*/ 744070 h 779929"/>
              <a:gd name="connsiteX7" fmla="*/ 2034988 w 4370294"/>
              <a:gd name="connsiteY7" fmla="*/ 730623 h 779929"/>
              <a:gd name="connsiteX8" fmla="*/ 2326341 w 4370294"/>
              <a:gd name="connsiteY8" fmla="*/ 694765 h 779929"/>
              <a:gd name="connsiteX9" fmla="*/ 2622176 w 4370294"/>
              <a:gd name="connsiteY9" fmla="*/ 712694 h 779929"/>
              <a:gd name="connsiteX10" fmla="*/ 2918012 w 4370294"/>
              <a:gd name="connsiteY10" fmla="*/ 667870 h 779929"/>
              <a:gd name="connsiteX11" fmla="*/ 3218329 w 4370294"/>
              <a:gd name="connsiteY11" fmla="*/ 488576 h 779929"/>
              <a:gd name="connsiteX12" fmla="*/ 3487270 w 4370294"/>
              <a:gd name="connsiteY12" fmla="*/ 304800 h 779929"/>
              <a:gd name="connsiteX13" fmla="*/ 3796553 w 4370294"/>
              <a:gd name="connsiteY13" fmla="*/ 107576 h 779929"/>
              <a:gd name="connsiteX14" fmla="*/ 4087906 w 4370294"/>
              <a:gd name="connsiteY14" fmla="*/ 94129 h 779929"/>
              <a:gd name="connsiteX15" fmla="*/ 4370294 w 4370294"/>
              <a:gd name="connsiteY15" fmla="*/ 0 h 779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370294" h="779929">
                <a:moveTo>
                  <a:pt x="0" y="313765"/>
                </a:moveTo>
                <a:lnTo>
                  <a:pt x="277906" y="533400"/>
                </a:lnTo>
                <a:lnTo>
                  <a:pt x="569259" y="618565"/>
                </a:lnTo>
                <a:lnTo>
                  <a:pt x="874059" y="721659"/>
                </a:lnTo>
                <a:lnTo>
                  <a:pt x="1160929" y="779929"/>
                </a:lnTo>
                <a:lnTo>
                  <a:pt x="1456764" y="775447"/>
                </a:lnTo>
                <a:lnTo>
                  <a:pt x="1748117" y="744070"/>
                </a:lnTo>
                <a:lnTo>
                  <a:pt x="2034988" y="730623"/>
                </a:lnTo>
                <a:lnTo>
                  <a:pt x="2326341" y="694765"/>
                </a:lnTo>
                <a:lnTo>
                  <a:pt x="2622176" y="712694"/>
                </a:lnTo>
                <a:lnTo>
                  <a:pt x="2918012" y="667870"/>
                </a:lnTo>
                <a:lnTo>
                  <a:pt x="3218329" y="488576"/>
                </a:lnTo>
                <a:lnTo>
                  <a:pt x="3487270" y="304800"/>
                </a:lnTo>
                <a:lnTo>
                  <a:pt x="3796553" y="107576"/>
                </a:lnTo>
                <a:lnTo>
                  <a:pt x="4087906" y="94129"/>
                </a:lnTo>
                <a:lnTo>
                  <a:pt x="4370294" y="0"/>
                </a:lnTo>
              </a:path>
            </a:pathLst>
          </a:custGeom>
          <a:noFill/>
          <a:ln w="28575">
            <a:solidFill>
              <a:schemeClr val="accent3"/>
            </a:solidFill>
            <a:miter lim="800000"/>
            <a:headEnd/>
            <a:tailEnd/>
          </a:ln>
        </p:spPr>
        <p:txBody>
          <a:bodyPr rtlCol="0" anchor="ctr"/>
          <a:lstStyle/>
          <a:p>
            <a:pPr algn="ctr"/>
            <a:endParaRPr lang="en-US"/>
          </a:p>
        </p:txBody>
      </p:sp>
      <p:sp>
        <p:nvSpPr>
          <p:cNvPr id="52" name="Freeform 58">
            <a:extLst>
              <a:ext uri="{FF2B5EF4-FFF2-40B4-BE49-F238E27FC236}">
                <a16:creationId xmlns:a16="http://schemas.microsoft.com/office/drawing/2014/main" id="{F3133056-7566-4F8D-9925-850CF246D4C1}"/>
              </a:ext>
            </a:extLst>
          </p:cNvPr>
          <p:cNvSpPr/>
          <p:nvPr/>
        </p:nvSpPr>
        <p:spPr bwMode="auto">
          <a:xfrm>
            <a:off x="7103745" y="4992879"/>
            <a:ext cx="4397189" cy="277906"/>
          </a:xfrm>
          <a:custGeom>
            <a:avLst/>
            <a:gdLst>
              <a:gd name="connsiteX0" fmla="*/ 0 w 4397189"/>
              <a:gd name="connsiteY0" fmla="*/ 4482 h 277906"/>
              <a:gd name="connsiteX1" fmla="*/ 282389 w 4397189"/>
              <a:gd name="connsiteY1" fmla="*/ 0 h 277906"/>
              <a:gd name="connsiteX2" fmla="*/ 587189 w 4397189"/>
              <a:gd name="connsiteY2" fmla="*/ 85165 h 277906"/>
              <a:gd name="connsiteX3" fmla="*/ 869577 w 4397189"/>
              <a:gd name="connsiteY3" fmla="*/ 197223 h 277906"/>
              <a:gd name="connsiteX4" fmla="*/ 1138518 w 4397189"/>
              <a:gd name="connsiteY4" fmla="*/ 273423 h 277906"/>
              <a:gd name="connsiteX5" fmla="*/ 1474695 w 4397189"/>
              <a:gd name="connsiteY5" fmla="*/ 215153 h 277906"/>
              <a:gd name="connsiteX6" fmla="*/ 1766047 w 4397189"/>
              <a:gd name="connsiteY6" fmla="*/ 277906 h 277906"/>
              <a:gd name="connsiteX7" fmla="*/ 2052918 w 4397189"/>
              <a:gd name="connsiteY7" fmla="*/ 224118 h 277906"/>
              <a:gd name="connsiteX8" fmla="*/ 2348753 w 4397189"/>
              <a:gd name="connsiteY8" fmla="*/ 246529 h 277906"/>
              <a:gd name="connsiteX9" fmla="*/ 2617695 w 4397189"/>
              <a:gd name="connsiteY9" fmla="*/ 255494 h 277906"/>
              <a:gd name="connsiteX10" fmla="*/ 2909047 w 4397189"/>
              <a:gd name="connsiteY10" fmla="*/ 237565 h 277906"/>
              <a:gd name="connsiteX11" fmla="*/ 3204883 w 4397189"/>
              <a:gd name="connsiteY11" fmla="*/ 201706 h 277906"/>
              <a:gd name="connsiteX12" fmla="*/ 3491753 w 4397189"/>
              <a:gd name="connsiteY12" fmla="*/ 161365 h 277906"/>
              <a:gd name="connsiteX13" fmla="*/ 3778624 w 4397189"/>
              <a:gd name="connsiteY13" fmla="*/ 143435 h 277906"/>
              <a:gd name="connsiteX14" fmla="*/ 4101353 w 4397189"/>
              <a:gd name="connsiteY14" fmla="*/ 121023 h 277906"/>
              <a:gd name="connsiteX15" fmla="*/ 4397189 w 4397189"/>
              <a:gd name="connsiteY15" fmla="*/ 89647 h 277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397189" h="277906">
                <a:moveTo>
                  <a:pt x="0" y="4482"/>
                </a:moveTo>
                <a:lnTo>
                  <a:pt x="282389" y="0"/>
                </a:lnTo>
                <a:lnTo>
                  <a:pt x="587189" y="85165"/>
                </a:lnTo>
                <a:lnTo>
                  <a:pt x="869577" y="197223"/>
                </a:lnTo>
                <a:lnTo>
                  <a:pt x="1138518" y="273423"/>
                </a:lnTo>
                <a:lnTo>
                  <a:pt x="1474695" y="215153"/>
                </a:lnTo>
                <a:lnTo>
                  <a:pt x="1766047" y="277906"/>
                </a:lnTo>
                <a:lnTo>
                  <a:pt x="2052918" y="224118"/>
                </a:lnTo>
                <a:lnTo>
                  <a:pt x="2348753" y="246529"/>
                </a:lnTo>
                <a:lnTo>
                  <a:pt x="2617695" y="255494"/>
                </a:lnTo>
                <a:lnTo>
                  <a:pt x="2909047" y="237565"/>
                </a:lnTo>
                <a:lnTo>
                  <a:pt x="3204883" y="201706"/>
                </a:lnTo>
                <a:lnTo>
                  <a:pt x="3491753" y="161365"/>
                </a:lnTo>
                <a:lnTo>
                  <a:pt x="3778624" y="143435"/>
                </a:lnTo>
                <a:lnTo>
                  <a:pt x="4101353" y="121023"/>
                </a:lnTo>
                <a:lnTo>
                  <a:pt x="4397189" y="89647"/>
                </a:lnTo>
              </a:path>
            </a:pathLst>
          </a:custGeom>
          <a:noFill/>
          <a:ln w="28575">
            <a:solidFill>
              <a:schemeClr val="accent4"/>
            </a:solidFill>
            <a:miter lim="800000"/>
            <a:headEnd/>
            <a:tailEnd/>
          </a:ln>
        </p:spPr>
        <p:txBody>
          <a:bodyPr rtlCol="0" anchor="ctr"/>
          <a:lstStyle/>
          <a:p>
            <a:pPr algn="ctr"/>
            <a:endParaRPr lang="en-US"/>
          </a:p>
        </p:txBody>
      </p:sp>
      <p:sp>
        <p:nvSpPr>
          <p:cNvPr id="53" name="Freeform 59">
            <a:extLst>
              <a:ext uri="{FF2B5EF4-FFF2-40B4-BE49-F238E27FC236}">
                <a16:creationId xmlns:a16="http://schemas.microsoft.com/office/drawing/2014/main" id="{5B7CD840-020B-4903-80BF-10E2C00BFCDA}"/>
              </a:ext>
            </a:extLst>
          </p:cNvPr>
          <p:cNvSpPr/>
          <p:nvPr/>
        </p:nvSpPr>
        <p:spPr bwMode="auto">
          <a:xfrm>
            <a:off x="7103745" y="5239408"/>
            <a:ext cx="4383742" cy="125506"/>
          </a:xfrm>
          <a:custGeom>
            <a:avLst/>
            <a:gdLst>
              <a:gd name="connsiteX0" fmla="*/ 0 w 4383742"/>
              <a:gd name="connsiteY0" fmla="*/ 0 h 125506"/>
              <a:gd name="connsiteX1" fmla="*/ 295836 w 4383742"/>
              <a:gd name="connsiteY1" fmla="*/ 49306 h 125506"/>
              <a:gd name="connsiteX2" fmla="*/ 578224 w 4383742"/>
              <a:gd name="connsiteY2" fmla="*/ 49306 h 125506"/>
              <a:gd name="connsiteX3" fmla="*/ 874059 w 4383742"/>
              <a:gd name="connsiteY3" fmla="*/ 44824 h 125506"/>
              <a:gd name="connsiteX4" fmla="*/ 1151965 w 4383742"/>
              <a:gd name="connsiteY4" fmla="*/ 76200 h 125506"/>
              <a:gd name="connsiteX5" fmla="*/ 1461247 w 4383742"/>
              <a:gd name="connsiteY5" fmla="*/ 121024 h 125506"/>
              <a:gd name="connsiteX6" fmla="*/ 1748118 w 4383742"/>
              <a:gd name="connsiteY6" fmla="*/ 53789 h 125506"/>
              <a:gd name="connsiteX7" fmla="*/ 2030506 w 4383742"/>
              <a:gd name="connsiteY7" fmla="*/ 125506 h 125506"/>
              <a:gd name="connsiteX8" fmla="*/ 2330824 w 4383742"/>
              <a:gd name="connsiteY8" fmla="*/ 103094 h 125506"/>
              <a:gd name="connsiteX9" fmla="*/ 2631142 w 4383742"/>
              <a:gd name="connsiteY9" fmla="*/ 94130 h 125506"/>
              <a:gd name="connsiteX10" fmla="*/ 2926977 w 4383742"/>
              <a:gd name="connsiteY10" fmla="*/ 80683 h 125506"/>
              <a:gd name="connsiteX11" fmla="*/ 3209365 w 4383742"/>
              <a:gd name="connsiteY11" fmla="*/ 89647 h 125506"/>
              <a:gd name="connsiteX12" fmla="*/ 3505200 w 4383742"/>
              <a:gd name="connsiteY12" fmla="*/ 31377 h 125506"/>
              <a:gd name="connsiteX13" fmla="*/ 3801036 w 4383742"/>
              <a:gd name="connsiteY13" fmla="*/ 53789 h 125506"/>
              <a:gd name="connsiteX14" fmla="*/ 4096871 w 4383742"/>
              <a:gd name="connsiteY14" fmla="*/ 67236 h 125506"/>
              <a:gd name="connsiteX15" fmla="*/ 4383742 w 4383742"/>
              <a:gd name="connsiteY15" fmla="*/ 49306 h 125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383742" h="125506">
                <a:moveTo>
                  <a:pt x="0" y="0"/>
                </a:moveTo>
                <a:lnTo>
                  <a:pt x="295836" y="49306"/>
                </a:lnTo>
                <a:lnTo>
                  <a:pt x="578224" y="49306"/>
                </a:lnTo>
                <a:lnTo>
                  <a:pt x="874059" y="44824"/>
                </a:lnTo>
                <a:lnTo>
                  <a:pt x="1151965" y="76200"/>
                </a:lnTo>
                <a:lnTo>
                  <a:pt x="1461247" y="121024"/>
                </a:lnTo>
                <a:lnTo>
                  <a:pt x="1748118" y="53789"/>
                </a:lnTo>
                <a:lnTo>
                  <a:pt x="2030506" y="125506"/>
                </a:lnTo>
                <a:lnTo>
                  <a:pt x="2330824" y="103094"/>
                </a:lnTo>
                <a:lnTo>
                  <a:pt x="2631142" y="94130"/>
                </a:lnTo>
                <a:lnTo>
                  <a:pt x="2926977" y="80683"/>
                </a:lnTo>
                <a:lnTo>
                  <a:pt x="3209365" y="89647"/>
                </a:lnTo>
                <a:lnTo>
                  <a:pt x="3505200" y="31377"/>
                </a:lnTo>
                <a:lnTo>
                  <a:pt x="3801036" y="53789"/>
                </a:lnTo>
                <a:lnTo>
                  <a:pt x="4096871" y="67236"/>
                </a:lnTo>
                <a:lnTo>
                  <a:pt x="4383742" y="49306"/>
                </a:lnTo>
              </a:path>
            </a:pathLst>
          </a:custGeom>
          <a:noFill/>
          <a:ln w="28575">
            <a:solidFill>
              <a:schemeClr val="accent6"/>
            </a:solidFill>
            <a:miter lim="800000"/>
            <a:headEnd/>
            <a:tailEnd/>
          </a:ln>
        </p:spPr>
        <p:txBody>
          <a:bodyPr rtlCol="0" anchor="ctr"/>
          <a:lstStyle/>
          <a:p>
            <a:pPr algn="ctr"/>
            <a:endParaRPr lang="en-US"/>
          </a:p>
        </p:txBody>
      </p:sp>
      <p:grpSp>
        <p:nvGrpSpPr>
          <p:cNvPr id="54" name="Group 53">
            <a:extLst>
              <a:ext uri="{FF2B5EF4-FFF2-40B4-BE49-F238E27FC236}">
                <a16:creationId xmlns:a16="http://schemas.microsoft.com/office/drawing/2014/main" id="{E352FCE2-3F3F-4EA1-B8F5-84F2F8DB29F4}"/>
              </a:ext>
            </a:extLst>
          </p:cNvPr>
          <p:cNvGrpSpPr/>
          <p:nvPr/>
        </p:nvGrpSpPr>
        <p:grpSpPr>
          <a:xfrm>
            <a:off x="7062391" y="3117308"/>
            <a:ext cx="4470816" cy="1971941"/>
            <a:chOff x="6986975" y="3126735"/>
            <a:chExt cx="4470816" cy="1971941"/>
          </a:xfrm>
        </p:grpSpPr>
        <p:sp>
          <p:nvSpPr>
            <p:cNvPr id="55" name="Oval 54">
              <a:extLst>
                <a:ext uri="{FF2B5EF4-FFF2-40B4-BE49-F238E27FC236}">
                  <a16:creationId xmlns:a16="http://schemas.microsoft.com/office/drawing/2014/main" id="{1B4984C9-C6D4-45BA-B2B5-E38755D44191}"/>
                </a:ext>
              </a:extLst>
            </p:cNvPr>
            <p:cNvSpPr/>
            <p:nvPr/>
          </p:nvSpPr>
          <p:spPr bwMode="auto">
            <a:xfrm>
              <a:off x="6986975" y="4615032"/>
              <a:ext cx="91440" cy="9144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6" name="Oval 55">
              <a:extLst>
                <a:ext uri="{FF2B5EF4-FFF2-40B4-BE49-F238E27FC236}">
                  <a16:creationId xmlns:a16="http://schemas.microsoft.com/office/drawing/2014/main" id="{05CADFAC-79B9-4CD2-8CBB-63B771C8FC48}"/>
                </a:ext>
              </a:extLst>
            </p:cNvPr>
            <p:cNvSpPr/>
            <p:nvPr/>
          </p:nvSpPr>
          <p:spPr bwMode="auto">
            <a:xfrm>
              <a:off x="7258153" y="4615032"/>
              <a:ext cx="91440" cy="9144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7" name="Oval 56">
              <a:extLst>
                <a:ext uri="{FF2B5EF4-FFF2-40B4-BE49-F238E27FC236}">
                  <a16:creationId xmlns:a16="http://schemas.microsoft.com/office/drawing/2014/main" id="{BEF45A99-C132-4E17-9147-F6E13EC31135}"/>
                </a:ext>
              </a:extLst>
            </p:cNvPr>
            <p:cNvSpPr/>
            <p:nvPr/>
          </p:nvSpPr>
          <p:spPr bwMode="auto">
            <a:xfrm>
              <a:off x="7550855" y="4590022"/>
              <a:ext cx="91440" cy="9144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8" name="Oval 57">
              <a:extLst>
                <a:ext uri="{FF2B5EF4-FFF2-40B4-BE49-F238E27FC236}">
                  <a16:creationId xmlns:a16="http://schemas.microsoft.com/office/drawing/2014/main" id="{C54C133C-8E51-48B5-B811-15B010D4CA5D}"/>
                </a:ext>
              </a:extLst>
            </p:cNvPr>
            <p:cNvSpPr/>
            <p:nvPr/>
          </p:nvSpPr>
          <p:spPr bwMode="auto">
            <a:xfrm>
              <a:off x="7851740" y="4884429"/>
              <a:ext cx="91440" cy="9144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9" name="Oval 58">
              <a:extLst>
                <a:ext uri="{FF2B5EF4-FFF2-40B4-BE49-F238E27FC236}">
                  <a16:creationId xmlns:a16="http://schemas.microsoft.com/office/drawing/2014/main" id="{9F4DA204-36B0-4CC3-9ECC-B4ABCBBC98FE}"/>
                </a:ext>
              </a:extLst>
            </p:cNvPr>
            <p:cNvSpPr/>
            <p:nvPr/>
          </p:nvSpPr>
          <p:spPr bwMode="auto">
            <a:xfrm>
              <a:off x="8142509" y="4601178"/>
              <a:ext cx="91440" cy="9144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0" name="Oval 59">
              <a:extLst>
                <a:ext uri="{FF2B5EF4-FFF2-40B4-BE49-F238E27FC236}">
                  <a16:creationId xmlns:a16="http://schemas.microsoft.com/office/drawing/2014/main" id="{CA1424B8-6F02-4B9B-9023-0892AA00FB44}"/>
                </a:ext>
              </a:extLst>
            </p:cNvPr>
            <p:cNvSpPr/>
            <p:nvPr/>
          </p:nvSpPr>
          <p:spPr bwMode="auto">
            <a:xfrm>
              <a:off x="8448564" y="5007236"/>
              <a:ext cx="91440" cy="9144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1" name="Oval 60">
              <a:extLst>
                <a:ext uri="{FF2B5EF4-FFF2-40B4-BE49-F238E27FC236}">
                  <a16:creationId xmlns:a16="http://schemas.microsoft.com/office/drawing/2014/main" id="{327F2F7C-913D-468C-A704-B0C304C26010}"/>
                </a:ext>
              </a:extLst>
            </p:cNvPr>
            <p:cNvSpPr/>
            <p:nvPr/>
          </p:nvSpPr>
          <p:spPr bwMode="auto">
            <a:xfrm>
              <a:off x="8729133" y="4584263"/>
              <a:ext cx="91440" cy="9144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2" name="Oval 61">
              <a:extLst>
                <a:ext uri="{FF2B5EF4-FFF2-40B4-BE49-F238E27FC236}">
                  <a16:creationId xmlns:a16="http://schemas.microsoft.com/office/drawing/2014/main" id="{55AEE1B9-6E5F-40F0-A645-F07927EB576D}"/>
                </a:ext>
              </a:extLst>
            </p:cNvPr>
            <p:cNvSpPr/>
            <p:nvPr/>
          </p:nvSpPr>
          <p:spPr bwMode="auto">
            <a:xfrm>
              <a:off x="9026865" y="4683114"/>
              <a:ext cx="91440" cy="9144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3" name="Oval 62">
              <a:extLst>
                <a:ext uri="{FF2B5EF4-FFF2-40B4-BE49-F238E27FC236}">
                  <a16:creationId xmlns:a16="http://schemas.microsoft.com/office/drawing/2014/main" id="{DC7DA47A-DAA4-458E-9ED2-A918DFE7FD78}"/>
                </a:ext>
              </a:extLst>
            </p:cNvPr>
            <p:cNvSpPr/>
            <p:nvPr/>
          </p:nvSpPr>
          <p:spPr bwMode="auto">
            <a:xfrm>
              <a:off x="9307375" y="4472116"/>
              <a:ext cx="91440" cy="9144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4" name="Oval 63">
              <a:extLst>
                <a:ext uri="{FF2B5EF4-FFF2-40B4-BE49-F238E27FC236}">
                  <a16:creationId xmlns:a16="http://schemas.microsoft.com/office/drawing/2014/main" id="{42F71E52-0878-454F-87D2-ACC020C640DB}"/>
                </a:ext>
              </a:extLst>
            </p:cNvPr>
            <p:cNvSpPr/>
            <p:nvPr/>
          </p:nvSpPr>
          <p:spPr bwMode="auto">
            <a:xfrm>
              <a:off x="9611852" y="4637394"/>
              <a:ext cx="91440" cy="9144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5" name="Oval 64">
              <a:extLst>
                <a:ext uri="{FF2B5EF4-FFF2-40B4-BE49-F238E27FC236}">
                  <a16:creationId xmlns:a16="http://schemas.microsoft.com/office/drawing/2014/main" id="{02B1B920-5086-40DE-90E0-7A87608A2051}"/>
                </a:ext>
              </a:extLst>
            </p:cNvPr>
            <p:cNvSpPr/>
            <p:nvPr/>
          </p:nvSpPr>
          <p:spPr bwMode="auto">
            <a:xfrm>
              <a:off x="9897643" y="4252857"/>
              <a:ext cx="91440" cy="9144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6" name="Oval 65">
              <a:extLst>
                <a:ext uri="{FF2B5EF4-FFF2-40B4-BE49-F238E27FC236}">
                  <a16:creationId xmlns:a16="http://schemas.microsoft.com/office/drawing/2014/main" id="{8622D0B2-E238-46FF-AB16-F8FB506C9836}"/>
                </a:ext>
              </a:extLst>
            </p:cNvPr>
            <p:cNvSpPr/>
            <p:nvPr/>
          </p:nvSpPr>
          <p:spPr bwMode="auto">
            <a:xfrm>
              <a:off x="10196340" y="4145663"/>
              <a:ext cx="91440" cy="9144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7" name="Oval 66">
              <a:extLst>
                <a:ext uri="{FF2B5EF4-FFF2-40B4-BE49-F238E27FC236}">
                  <a16:creationId xmlns:a16="http://schemas.microsoft.com/office/drawing/2014/main" id="{6C0811FD-F879-42CE-B83D-91644982C134}"/>
                </a:ext>
              </a:extLst>
            </p:cNvPr>
            <p:cNvSpPr/>
            <p:nvPr/>
          </p:nvSpPr>
          <p:spPr bwMode="auto">
            <a:xfrm>
              <a:off x="10773655" y="3459934"/>
              <a:ext cx="91440" cy="9144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8" name="Oval 67">
              <a:extLst>
                <a:ext uri="{FF2B5EF4-FFF2-40B4-BE49-F238E27FC236}">
                  <a16:creationId xmlns:a16="http://schemas.microsoft.com/office/drawing/2014/main" id="{9FB8B701-271A-4FB0-BDFC-3EA20930D12B}"/>
                </a:ext>
              </a:extLst>
            </p:cNvPr>
            <p:cNvSpPr/>
            <p:nvPr/>
          </p:nvSpPr>
          <p:spPr bwMode="auto">
            <a:xfrm>
              <a:off x="11035456" y="3900138"/>
              <a:ext cx="91440" cy="9144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9" name="Oval 68">
              <a:extLst>
                <a:ext uri="{FF2B5EF4-FFF2-40B4-BE49-F238E27FC236}">
                  <a16:creationId xmlns:a16="http://schemas.microsoft.com/office/drawing/2014/main" id="{8483FDF7-7D67-46EE-A7F2-EEA23EBC489A}"/>
                </a:ext>
              </a:extLst>
            </p:cNvPr>
            <p:cNvSpPr/>
            <p:nvPr/>
          </p:nvSpPr>
          <p:spPr bwMode="auto">
            <a:xfrm>
              <a:off x="11366351" y="3431918"/>
              <a:ext cx="91440" cy="9144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0" name="Oval 69">
              <a:extLst>
                <a:ext uri="{FF2B5EF4-FFF2-40B4-BE49-F238E27FC236}">
                  <a16:creationId xmlns:a16="http://schemas.microsoft.com/office/drawing/2014/main" id="{B1614D04-B385-4FDF-BD0D-229B31FACD8E}"/>
                </a:ext>
              </a:extLst>
            </p:cNvPr>
            <p:cNvSpPr/>
            <p:nvPr/>
          </p:nvSpPr>
          <p:spPr bwMode="auto">
            <a:xfrm>
              <a:off x="10482180" y="3126735"/>
              <a:ext cx="91440" cy="91440"/>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71" name="Group 70">
            <a:extLst>
              <a:ext uri="{FF2B5EF4-FFF2-40B4-BE49-F238E27FC236}">
                <a16:creationId xmlns:a16="http://schemas.microsoft.com/office/drawing/2014/main" id="{FE173CB5-7DFA-4A4C-9E79-844F55717C3A}"/>
              </a:ext>
            </a:extLst>
          </p:cNvPr>
          <p:cNvGrpSpPr/>
          <p:nvPr/>
        </p:nvGrpSpPr>
        <p:grpSpPr>
          <a:xfrm>
            <a:off x="7057028" y="4331769"/>
            <a:ext cx="4467214" cy="865990"/>
            <a:chOff x="6981612" y="4341196"/>
            <a:chExt cx="4467214" cy="865990"/>
          </a:xfrm>
        </p:grpSpPr>
        <p:sp>
          <p:nvSpPr>
            <p:cNvPr id="72" name="Triangle 77">
              <a:extLst>
                <a:ext uri="{FF2B5EF4-FFF2-40B4-BE49-F238E27FC236}">
                  <a16:creationId xmlns:a16="http://schemas.microsoft.com/office/drawing/2014/main" id="{C71F77C8-7087-4CDD-B4E6-A813A65A70A1}"/>
                </a:ext>
              </a:extLst>
            </p:cNvPr>
            <p:cNvSpPr/>
            <p:nvPr/>
          </p:nvSpPr>
          <p:spPr bwMode="auto">
            <a:xfrm>
              <a:off x="6981612" y="4650160"/>
              <a:ext cx="91440" cy="91440"/>
            </a:xfrm>
            <a:prstGeom prst="triangle">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3" name="Triangle 78">
              <a:extLst>
                <a:ext uri="{FF2B5EF4-FFF2-40B4-BE49-F238E27FC236}">
                  <a16:creationId xmlns:a16="http://schemas.microsoft.com/office/drawing/2014/main" id="{82720CE4-BD41-4E7F-8B9F-D19A788B5165}"/>
                </a:ext>
              </a:extLst>
            </p:cNvPr>
            <p:cNvSpPr/>
            <p:nvPr/>
          </p:nvSpPr>
          <p:spPr bwMode="auto">
            <a:xfrm>
              <a:off x="11357386" y="4341196"/>
              <a:ext cx="91440" cy="91440"/>
            </a:xfrm>
            <a:prstGeom prst="triangle">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4" name="Triangle 79">
              <a:extLst>
                <a:ext uri="{FF2B5EF4-FFF2-40B4-BE49-F238E27FC236}">
                  <a16:creationId xmlns:a16="http://schemas.microsoft.com/office/drawing/2014/main" id="{BF932B38-010A-4948-ADFF-7B3F6A50DD62}"/>
                </a:ext>
              </a:extLst>
            </p:cNvPr>
            <p:cNvSpPr/>
            <p:nvPr/>
          </p:nvSpPr>
          <p:spPr bwMode="auto">
            <a:xfrm>
              <a:off x="7286262" y="4877282"/>
              <a:ext cx="91440" cy="91440"/>
            </a:xfrm>
            <a:prstGeom prst="triangle">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5" name="Triangle 80">
              <a:extLst>
                <a:ext uri="{FF2B5EF4-FFF2-40B4-BE49-F238E27FC236}">
                  <a16:creationId xmlns:a16="http://schemas.microsoft.com/office/drawing/2014/main" id="{4F84B972-D40D-4B56-9D3F-116A655463BC}"/>
                </a:ext>
              </a:extLst>
            </p:cNvPr>
            <p:cNvSpPr/>
            <p:nvPr/>
          </p:nvSpPr>
          <p:spPr bwMode="auto">
            <a:xfrm>
              <a:off x="7565967" y="4954770"/>
              <a:ext cx="91440" cy="91440"/>
            </a:xfrm>
            <a:prstGeom prst="triangle">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6" name="Triangle 81">
              <a:extLst>
                <a:ext uri="{FF2B5EF4-FFF2-40B4-BE49-F238E27FC236}">
                  <a16:creationId xmlns:a16="http://schemas.microsoft.com/office/drawing/2014/main" id="{234892F8-356F-49EE-B51E-8FD9CFDD65C7}"/>
                </a:ext>
              </a:extLst>
            </p:cNvPr>
            <p:cNvSpPr/>
            <p:nvPr/>
          </p:nvSpPr>
          <p:spPr bwMode="auto">
            <a:xfrm>
              <a:off x="7853927" y="5062392"/>
              <a:ext cx="91440" cy="91440"/>
            </a:xfrm>
            <a:prstGeom prst="triangle">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7" name="Triangle 82">
              <a:extLst>
                <a:ext uri="{FF2B5EF4-FFF2-40B4-BE49-F238E27FC236}">
                  <a16:creationId xmlns:a16="http://schemas.microsoft.com/office/drawing/2014/main" id="{44D67AEF-27FB-4B3D-8B0E-82FC4B5B8C18}"/>
                </a:ext>
              </a:extLst>
            </p:cNvPr>
            <p:cNvSpPr/>
            <p:nvPr/>
          </p:nvSpPr>
          <p:spPr bwMode="auto">
            <a:xfrm>
              <a:off x="8152656" y="5115746"/>
              <a:ext cx="91440" cy="91440"/>
            </a:xfrm>
            <a:prstGeom prst="triangle">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8" name="Triangle 83">
              <a:extLst>
                <a:ext uri="{FF2B5EF4-FFF2-40B4-BE49-F238E27FC236}">
                  <a16:creationId xmlns:a16="http://schemas.microsoft.com/office/drawing/2014/main" id="{FD343485-164E-4041-872F-7F29FEE7846F}"/>
                </a:ext>
              </a:extLst>
            </p:cNvPr>
            <p:cNvSpPr/>
            <p:nvPr/>
          </p:nvSpPr>
          <p:spPr bwMode="auto">
            <a:xfrm>
              <a:off x="8433293" y="5115746"/>
              <a:ext cx="91440" cy="91440"/>
            </a:xfrm>
            <a:prstGeom prst="triangle">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9" name="Triangle 84">
              <a:extLst>
                <a:ext uri="{FF2B5EF4-FFF2-40B4-BE49-F238E27FC236}">
                  <a16:creationId xmlns:a16="http://schemas.microsoft.com/office/drawing/2014/main" id="{484B60A6-416D-4D0E-A79E-0917E398A01F}"/>
                </a:ext>
              </a:extLst>
            </p:cNvPr>
            <p:cNvSpPr/>
            <p:nvPr/>
          </p:nvSpPr>
          <p:spPr bwMode="auto">
            <a:xfrm>
              <a:off x="8729133" y="5089726"/>
              <a:ext cx="91440" cy="91440"/>
            </a:xfrm>
            <a:prstGeom prst="triangle">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0" name="Triangle 85">
              <a:extLst>
                <a:ext uri="{FF2B5EF4-FFF2-40B4-BE49-F238E27FC236}">
                  <a16:creationId xmlns:a16="http://schemas.microsoft.com/office/drawing/2014/main" id="{4A31A3EC-8B1D-4A75-BB8D-B9E9B626A8BD}"/>
                </a:ext>
              </a:extLst>
            </p:cNvPr>
            <p:cNvSpPr/>
            <p:nvPr/>
          </p:nvSpPr>
          <p:spPr bwMode="auto">
            <a:xfrm>
              <a:off x="9029749" y="5074574"/>
              <a:ext cx="91440" cy="91440"/>
            </a:xfrm>
            <a:prstGeom prst="triangle">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1" name="Triangle 86">
              <a:extLst>
                <a:ext uri="{FF2B5EF4-FFF2-40B4-BE49-F238E27FC236}">
                  <a16:creationId xmlns:a16="http://schemas.microsoft.com/office/drawing/2014/main" id="{8F7CA74D-9FCC-4290-8944-26CAAB9C66B0}"/>
                </a:ext>
              </a:extLst>
            </p:cNvPr>
            <p:cNvSpPr/>
            <p:nvPr/>
          </p:nvSpPr>
          <p:spPr bwMode="auto">
            <a:xfrm>
              <a:off x="9322229" y="5043722"/>
              <a:ext cx="91440" cy="91440"/>
            </a:xfrm>
            <a:prstGeom prst="triangle">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2" name="Triangle 87">
              <a:extLst>
                <a:ext uri="{FF2B5EF4-FFF2-40B4-BE49-F238E27FC236}">
                  <a16:creationId xmlns:a16="http://schemas.microsoft.com/office/drawing/2014/main" id="{0837DF2C-A14D-4B35-9604-4CAA4FDF38A9}"/>
                </a:ext>
              </a:extLst>
            </p:cNvPr>
            <p:cNvSpPr/>
            <p:nvPr/>
          </p:nvSpPr>
          <p:spPr bwMode="auto">
            <a:xfrm>
              <a:off x="9602798" y="5056505"/>
              <a:ext cx="91440" cy="91440"/>
            </a:xfrm>
            <a:prstGeom prst="triangle">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3" name="Triangle 88">
              <a:extLst>
                <a:ext uri="{FF2B5EF4-FFF2-40B4-BE49-F238E27FC236}">
                  <a16:creationId xmlns:a16="http://schemas.microsoft.com/office/drawing/2014/main" id="{46EAA6ED-F4DC-40D9-98E0-A5B84E6F4293}"/>
                </a:ext>
              </a:extLst>
            </p:cNvPr>
            <p:cNvSpPr/>
            <p:nvPr/>
          </p:nvSpPr>
          <p:spPr bwMode="auto">
            <a:xfrm>
              <a:off x="9898162" y="5013966"/>
              <a:ext cx="91440" cy="91440"/>
            </a:xfrm>
            <a:prstGeom prst="triangle">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4" name="Triangle 89">
              <a:extLst>
                <a:ext uri="{FF2B5EF4-FFF2-40B4-BE49-F238E27FC236}">
                  <a16:creationId xmlns:a16="http://schemas.microsoft.com/office/drawing/2014/main" id="{FF03A8B1-03B0-405E-8E51-7E89FD373D06}"/>
                </a:ext>
              </a:extLst>
            </p:cNvPr>
            <p:cNvSpPr/>
            <p:nvPr/>
          </p:nvSpPr>
          <p:spPr bwMode="auto">
            <a:xfrm>
              <a:off x="10196340" y="4838709"/>
              <a:ext cx="91440" cy="91440"/>
            </a:xfrm>
            <a:prstGeom prst="triangle">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5" name="Triangle 90">
              <a:extLst>
                <a:ext uri="{FF2B5EF4-FFF2-40B4-BE49-F238E27FC236}">
                  <a16:creationId xmlns:a16="http://schemas.microsoft.com/office/drawing/2014/main" id="{486F1F85-B865-45FD-8A24-ABE7BA97860E}"/>
                </a:ext>
              </a:extLst>
            </p:cNvPr>
            <p:cNvSpPr/>
            <p:nvPr/>
          </p:nvSpPr>
          <p:spPr bwMode="auto">
            <a:xfrm>
              <a:off x="10482180" y="4644664"/>
              <a:ext cx="91440" cy="91440"/>
            </a:xfrm>
            <a:prstGeom prst="triangle">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6" name="Triangle 91">
              <a:extLst>
                <a:ext uri="{FF2B5EF4-FFF2-40B4-BE49-F238E27FC236}">
                  <a16:creationId xmlns:a16="http://schemas.microsoft.com/office/drawing/2014/main" id="{2CBBF55F-0D29-4975-9E0D-741C4D6575CB}"/>
                </a:ext>
              </a:extLst>
            </p:cNvPr>
            <p:cNvSpPr/>
            <p:nvPr/>
          </p:nvSpPr>
          <p:spPr bwMode="auto">
            <a:xfrm>
              <a:off x="10773655" y="4454615"/>
              <a:ext cx="91440" cy="91440"/>
            </a:xfrm>
            <a:prstGeom prst="triangle">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7" name="Triangle 92">
              <a:extLst>
                <a:ext uri="{FF2B5EF4-FFF2-40B4-BE49-F238E27FC236}">
                  <a16:creationId xmlns:a16="http://schemas.microsoft.com/office/drawing/2014/main" id="{1CF505FD-22C5-4286-BB3B-6BF89176D4BC}"/>
                </a:ext>
              </a:extLst>
            </p:cNvPr>
            <p:cNvSpPr/>
            <p:nvPr/>
          </p:nvSpPr>
          <p:spPr bwMode="auto">
            <a:xfrm>
              <a:off x="11071710" y="4426574"/>
              <a:ext cx="91440" cy="91440"/>
            </a:xfrm>
            <a:prstGeom prst="triangle">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88" name="Group 87">
            <a:extLst>
              <a:ext uri="{FF2B5EF4-FFF2-40B4-BE49-F238E27FC236}">
                <a16:creationId xmlns:a16="http://schemas.microsoft.com/office/drawing/2014/main" id="{C2A66C36-3E25-4045-A14C-D84EF01EBC71}"/>
              </a:ext>
            </a:extLst>
          </p:cNvPr>
          <p:cNvGrpSpPr/>
          <p:nvPr/>
        </p:nvGrpSpPr>
        <p:grpSpPr>
          <a:xfrm>
            <a:off x="7062339" y="4949902"/>
            <a:ext cx="4475350" cy="359916"/>
            <a:chOff x="6986923" y="4959329"/>
            <a:chExt cx="4475350" cy="359916"/>
          </a:xfrm>
        </p:grpSpPr>
        <p:sp>
          <p:nvSpPr>
            <p:cNvPr id="89" name="Rectangle 88">
              <a:extLst>
                <a:ext uri="{FF2B5EF4-FFF2-40B4-BE49-F238E27FC236}">
                  <a16:creationId xmlns:a16="http://schemas.microsoft.com/office/drawing/2014/main" id="{3199F8A1-0341-48B4-BCEA-4CB4286765CD}"/>
                </a:ext>
              </a:extLst>
            </p:cNvPr>
            <p:cNvSpPr/>
            <p:nvPr/>
          </p:nvSpPr>
          <p:spPr bwMode="auto">
            <a:xfrm>
              <a:off x="6986923" y="4959329"/>
              <a:ext cx="91440" cy="91440"/>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0" name="Rectangle 89">
              <a:extLst>
                <a:ext uri="{FF2B5EF4-FFF2-40B4-BE49-F238E27FC236}">
                  <a16:creationId xmlns:a16="http://schemas.microsoft.com/office/drawing/2014/main" id="{3AD1E77B-B9EE-482C-A2FE-13A41234A3E7}"/>
                </a:ext>
              </a:extLst>
            </p:cNvPr>
            <p:cNvSpPr/>
            <p:nvPr/>
          </p:nvSpPr>
          <p:spPr bwMode="auto">
            <a:xfrm>
              <a:off x="7280025" y="4963128"/>
              <a:ext cx="91440" cy="91440"/>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1" name="Rectangle 90">
              <a:extLst>
                <a:ext uri="{FF2B5EF4-FFF2-40B4-BE49-F238E27FC236}">
                  <a16:creationId xmlns:a16="http://schemas.microsoft.com/office/drawing/2014/main" id="{D256E0FA-B564-4D1D-9011-649A88DA8BBE}"/>
                </a:ext>
              </a:extLst>
            </p:cNvPr>
            <p:cNvSpPr/>
            <p:nvPr/>
          </p:nvSpPr>
          <p:spPr bwMode="auto">
            <a:xfrm>
              <a:off x="7561253" y="5052688"/>
              <a:ext cx="91440" cy="91440"/>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 name="Rectangle 91">
              <a:extLst>
                <a:ext uri="{FF2B5EF4-FFF2-40B4-BE49-F238E27FC236}">
                  <a16:creationId xmlns:a16="http://schemas.microsoft.com/office/drawing/2014/main" id="{3F6B539C-708F-4966-BEA2-17CCACC82186}"/>
                </a:ext>
              </a:extLst>
            </p:cNvPr>
            <p:cNvSpPr/>
            <p:nvPr/>
          </p:nvSpPr>
          <p:spPr bwMode="auto">
            <a:xfrm>
              <a:off x="7856054" y="5157394"/>
              <a:ext cx="91440" cy="91440"/>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 name="Rectangle 92">
              <a:extLst>
                <a:ext uri="{FF2B5EF4-FFF2-40B4-BE49-F238E27FC236}">
                  <a16:creationId xmlns:a16="http://schemas.microsoft.com/office/drawing/2014/main" id="{76CA65B0-DE02-4EAD-9126-F3F3D38DE3B7}"/>
                </a:ext>
              </a:extLst>
            </p:cNvPr>
            <p:cNvSpPr/>
            <p:nvPr/>
          </p:nvSpPr>
          <p:spPr bwMode="auto">
            <a:xfrm>
              <a:off x="8140184" y="5227805"/>
              <a:ext cx="91440" cy="91440"/>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4" name="Rectangle 93">
              <a:extLst>
                <a:ext uri="{FF2B5EF4-FFF2-40B4-BE49-F238E27FC236}">
                  <a16:creationId xmlns:a16="http://schemas.microsoft.com/office/drawing/2014/main" id="{B6749B2D-5E00-4E68-98AC-75EFDD19D8CC}"/>
                </a:ext>
              </a:extLst>
            </p:cNvPr>
            <p:cNvSpPr/>
            <p:nvPr/>
          </p:nvSpPr>
          <p:spPr bwMode="auto">
            <a:xfrm>
              <a:off x="8438913" y="5183648"/>
              <a:ext cx="91440" cy="91440"/>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5" name="Rectangle 94">
              <a:extLst>
                <a:ext uri="{FF2B5EF4-FFF2-40B4-BE49-F238E27FC236}">
                  <a16:creationId xmlns:a16="http://schemas.microsoft.com/office/drawing/2014/main" id="{5D585F83-C450-4DAA-8453-B0CD254249DF}"/>
                </a:ext>
              </a:extLst>
            </p:cNvPr>
            <p:cNvSpPr/>
            <p:nvPr/>
          </p:nvSpPr>
          <p:spPr bwMode="auto">
            <a:xfrm>
              <a:off x="8729805" y="5223422"/>
              <a:ext cx="91440" cy="91440"/>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6" name="Rectangle 95">
              <a:extLst>
                <a:ext uri="{FF2B5EF4-FFF2-40B4-BE49-F238E27FC236}">
                  <a16:creationId xmlns:a16="http://schemas.microsoft.com/office/drawing/2014/main" id="{638AC0C4-5C4D-4B86-9BAA-2FEC403017EF}"/>
                </a:ext>
              </a:extLst>
            </p:cNvPr>
            <p:cNvSpPr/>
            <p:nvPr/>
          </p:nvSpPr>
          <p:spPr bwMode="auto">
            <a:xfrm>
              <a:off x="9026865" y="5187751"/>
              <a:ext cx="91440" cy="91440"/>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7" name="Rectangle 96">
              <a:extLst>
                <a:ext uri="{FF2B5EF4-FFF2-40B4-BE49-F238E27FC236}">
                  <a16:creationId xmlns:a16="http://schemas.microsoft.com/office/drawing/2014/main" id="{C9AA97C4-8838-4F6D-A9DE-E55BB9852E80}"/>
                </a:ext>
              </a:extLst>
            </p:cNvPr>
            <p:cNvSpPr/>
            <p:nvPr/>
          </p:nvSpPr>
          <p:spPr bwMode="auto">
            <a:xfrm>
              <a:off x="9312814" y="5208264"/>
              <a:ext cx="91440" cy="91440"/>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8" name="Rectangle 97">
              <a:extLst>
                <a:ext uri="{FF2B5EF4-FFF2-40B4-BE49-F238E27FC236}">
                  <a16:creationId xmlns:a16="http://schemas.microsoft.com/office/drawing/2014/main" id="{4DF32463-1560-47F9-B884-956B0E34725F}"/>
                </a:ext>
              </a:extLst>
            </p:cNvPr>
            <p:cNvSpPr/>
            <p:nvPr/>
          </p:nvSpPr>
          <p:spPr bwMode="auto">
            <a:xfrm>
              <a:off x="9602798" y="5209802"/>
              <a:ext cx="91440" cy="91440"/>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9" name="Rectangle 98">
              <a:extLst>
                <a:ext uri="{FF2B5EF4-FFF2-40B4-BE49-F238E27FC236}">
                  <a16:creationId xmlns:a16="http://schemas.microsoft.com/office/drawing/2014/main" id="{7F80D003-B57D-4112-8F71-5DBD819F61D4}"/>
                </a:ext>
              </a:extLst>
            </p:cNvPr>
            <p:cNvSpPr/>
            <p:nvPr/>
          </p:nvSpPr>
          <p:spPr bwMode="auto">
            <a:xfrm>
              <a:off x="9899858" y="5197830"/>
              <a:ext cx="91440" cy="91440"/>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0" name="Rectangle 99">
              <a:extLst>
                <a:ext uri="{FF2B5EF4-FFF2-40B4-BE49-F238E27FC236}">
                  <a16:creationId xmlns:a16="http://schemas.microsoft.com/office/drawing/2014/main" id="{975D2B1D-F8F1-4788-B1BE-CE36131D50A7}"/>
                </a:ext>
              </a:extLst>
            </p:cNvPr>
            <p:cNvSpPr/>
            <p:nvPr/>
          </p:nvSpPr>
          <p:spPr bwMode="auto">
            <a:xfrm>
              <a:off x="10191094" y="5160053"/>
              <a:ext cx="91440" cy="91440"/>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 name="Rectangle 100">
              <a:extLst>
                <a:ext uri="{FF2B5EF4-FFF2-40B4-BE49-F238E27FC236}">
                  <a16:creationId xmlns:a16="http://schemas.microsoft.com/office/drawing/2014/main" id="{E0BE2929-64ED-4B74-BE23-F169BFBB682A}"/>
                </a:ext>
              </a:extLst>
            </p:cNvPr>
            <p:cNvSpPr/>
            <p:nvPr/>
          </p:nvSpPr>
          <p:spPr bwMode="auto">
            <a:xfrm>
              <a:off x="10497706" y="5121605"/>
              <a:ext cx="91440" cy="91440"/>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2" name="Rectangle 101">
              <a:extLst>
                <a:ext uri="{FF2B5EF4-FFF2-40B4-BE49-F238E27FC236}">
                  <a16:creationId xmlns:a16="http://schemas.microsoft.com/office/drawing/2014/main" id="{86B90956-9DC6-44A8-BA29-986EE6F58352}"/>
                </a:ext>
              </a:extLst>
            </p:cNvPr>
            <p:cNvSpPr/>
            <p:nvPr/>
          </p:nvSpPr>
          <p:spPr bwMode="auto">
            <a:xfrm>
              <a:off x="10773655" y="5108112"/>
              <a:ext cx="91440" cy="91440"/>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 name="Rectangle 102">
              <a:extLst>
                <a:ext uri="{FF2B5EF4-FFF2-40B4-BE49-F238E27FC236}">
                  <a16:creationId xmlns:a16="http://schemas.microsoft.com/office/drawing/2014/main" id="{CDFADC7F-0E1C-4F43-A064-277F273992E2}"/>
                </a:ext>
              </a:extLst>
            </p:cNvPr>
            <p:cNvSpPr/>
            <p:nvPr/>
          </p:nvSpPr>
          <p:spPr bwMode="auto">
            <a:xfrm>
              <a:off x="11070401" y="5080576"/>
              <a:ext cx="91440" cy="91440"/>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 name="Rectangle 103">
              <a:extLst>
                <a:ext uri="{FF2B5EF4-FFF2-40B4-BE49-F238E27FC236}">
                  <a16:creationId xmlns:a16="http://schemas.microsoft.com/office/drawing/2014/main" id="{29D4BE16-85C3-4CA4-A637-199720719E96}"/>
                </a:ext>
              </a:extLst>
            </p:cNvPr>
            <p:cNvSpPr/>
            <p:nvPr/>
          </p:nvSpPr>
          <p:spPr bwMode="auto">
            <a:xfrm>
              <a:off x="11370833" y="5048073"/>
              <a:ext cx="91440" cy="91440"/>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105" name="Freeform 113">
            <a:extLst>
              <a:ext uri="{FF2B5EF4-FFF2-40B4-BE49-F238E27FC236}">
                <a16:creationId xmlns:a16="http://schemas.microsoft.com/office/drawing/2014/main" id="{54899A7B-A192-498B-9E67-94345AA28F0D}"/>
              </a:ext>
            </a:extLst>
          </p:cNvPr>
          <p:cNvSpPr/>
          <p:nvPr/>
        </p:nvSpPr>
        <p:spPr bwMode="auto">
          <a:xfrm>
            <a:off x="7099263" y="3975385"/>
            <a:ext cx="4334435" cy="1290917"/>
          </a:xfrm>
          <a:custGeom>
            <a:avLst/>
            <a:gdLst>
              <a:gd name="connsiteX0" fmla="*/ 0 w 4334435"/>
              <a:gd name="connsiteY0" fmla="*/ 0 h 1290917"/>
              <a:gd name="connsiteX1" fmla="*/ 291353 w 4334435"/>
              <a:gd name="connsiteY1" fmla="*/ 681317 h 1290917"/>
              <a:gd name="connsiteX2" fmla="*/ 591671 w 4334435"/>
              <a:gd name="connsiteY2" fmla="*/ 999564 h 1290917"/>
              <a:gd name="connsiteX3" fmla="*/ 883024 w 4334435"/>
              <a:gd name="connsiteY3" fmla="*/ 1107141 h 1290917"/>
              <a:gd name="connsiteX4" fmla="*/ 1223682 w 4334435"/>
              <a:gd name="connsiteY4" fmla="*/ 1223682 h 1290917"/>
              <a:gd name="connsiteX5" fmla="*/ 1470212 w 4334435"/>
              <a:gd name="connsiteY5" fmla="*/ 1281953 h 1290917"/>
              <a:gd name="connsiteX6" fmla="*/ 1775012 w 4334435"/>
              <a:gd name="connsiteY6" fmla="*/ 1241612 h 1290917"/>
              <a:gd name="connsiteX7" fmla="*/ 2070847 w 4334435"/>
              <a:gd name="connsiteY7" fmla="*/ 1219200 h 1290917"/>
              <a:gd name="connsiteX8" fmla="*/ 2353235 w 4334435"/>
              <a:gd name="connsiteY8" fmla="*/ 1246094 h 1290917"/>
              <a:gd name="connsiteX9" fmla="*/ 2909047 w 4334435"/>
              <a:gd name="connsiteY9" fmla="*/ 1290917 h 1290917"/>
              <a:gd name="connsiteX10" fmla="*/ 3218329 w 4334435"/>
              <a:gd name="connsiteY10" fmla="*/ 1250576 h 1290917"/>
              <a:gd name="connsiteX11" fmla="*/ 3518647 w 4334435"/>
              <a:gd name="connsiteY11" fmla="*/ 1246094 h 1290917"/>
              <a:gd name="connsiteX12" fmla="*/ 3801035 w 4334435"/>
              <a:gd name="connsiteY12" fmla="*/ 1178859 h 1290917"/>
              <a:gd name="connsiteX13" fmla="*/ 4074459 w 4334435"/>
              <a:gd name="connsiteY13" fmla="*/ 1201270 h 1290917"/>
              <a:gd name="connsiteX14" fmla="*/ 4334435 w 4334435"/>
              <a:gd name="connsiteY14" fmla="*/ 1116106 h 12909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334435" h="1290917">
                <a:moveTo>
                  <a:pt x="0" y="0"/>
                </a:moveTo>
                <a:lnTo>
                  <a:pt x="291353" y="681317"/>
                </a:lnTo>
                <a:lnTo>
                  <a:pt x="591671" y="999564"/>
                </a:lnTo>
                <a:lnTo>
                  <a:pt x="883024" y="1107141"/>
                </a:lnTo>
                <a:lnTo>
                  <a:pt x="1223682" y="1223682"/>
                </a:lnTo>
                <a:lnTo>
                  <a:pt x="1470212" y="1281953"/>
                </a:lnTo>
                <a:lnTo>
                  <a:pt x="1775012" y="1241612"/>
                </a:lnTo>
                <a:lnTo>
                  <a:pt x="2070847" y="1219200"/>
                </a:lnTo>
                <a:lnTo>
                  <a:pt x="2353235" y="1246094"/>
                </a:lnTo>
                <a:lnTo>
                  <a:pt x="2909047" y="1290917"/>
                </a:lnTo>
                <a:lnTo>
                  <a:pt x="3218329" y="1250576"/>
                </a:lnTo>
                <a:lnTo>
                  <a:pt x="3518647" y="1246094"/>
                </a:lnTo>
                <a:lnTo>
                  <a:pt x="3801035" y="1178859"/>
                </a:lnTo>
                <a:lnTo>
                  <a:pt x="4074459" y="1201270"/>
                </a:lnTo>
                <a:lnTo>
                  <a:pt x="4334435" y="1116106"/>
                </a:lnTo>
              </a:path>
            </a:pathLst>
          </a:custGeom>
          <a:noFill/>
          <a:ln w="28575">
            <a:solidFill>
              <a:schemeClr val="accent5"/>
            </a:solidFill>
            <a:miter lim="800000"/>
            <a:headEnd/>
            <a:tailEnd/>
          </a:ln>
        </p:spPr>
        <p:txBody>
          <a:bodyPr rtlCol="0" anchor="ctr"/>
          <a:lstStyle/>
          <a:p>
            <a:pPr algn="ctr"/>
            <a:endParaRPr lang="en-US"/>
          </a:p>
        </p:txBody>
      </p:sp>
      <p:grpSp>
        <p:nvGrpSpPr>
          <p:cNvPr id="106" name="Group 105">
            <a:extLst>
              <a:ext uri="{FF2B5EF4-FFF2-40B4-BE49-F238E27FC236}">
                <a16:creationId xmlns:a16="http://schemas.microsoft.com/office/drawing/2014/main" id="{DD3EEEC6-9080-42B3-B4B9-4846127A970E}"/>
              </a:ext>
            </a:extLst>
          </p:cNvPr>
          <p:cNvGrpSpPr/>
          <p:nvPr/>
        </p:nvGrpSpPr>
        <p:grpSpPr>
          <a:xfrm>
            <a:off x="7048563" y="3941230"/>
            <a:ext cx="4436333" cy="1379160"/>
            <a:chOff x="6973147" y="3950657"/>
            <a:chExt cx="4436333" cy="1379160"/>
          </a:xfrm>
        </p:grpSpPr>
        <p:sp>
          <p:nvSpPr>
            <p:cNvPr id="107" name="Triangle 112">
              <a:extLst>
                <a:ext uri="{FF2B5EF4-FFF2-40B4-BE49-F238E27FC236}">
                  <a16:creationId xmlns:a16="http://schemas.microsoft.com/office/drawing/2014/main" id="{1B2A931A-E246-43C7-91A9-F3A4FAE3B2AA}"/>
                </a:ext>
              </a:extLst>
            </p:cNvPr>
            <p:cNvSpPr/>
            <p:nvPr/>
          </p:nvSpPr>
          <p:spPr bwMode="auto">
            <a:xfrm rot="10800000">
              <a:off x="6973147" y="3950657"/>
              <a:ext cx="91440" cy="91440"/>
            </a:xfrm>
            <a:prstGeom prst="triangle">
              <a:avLst/>
            </a:prstGeom>
            <a:solidFill>
              <a:schemeClr val="accent5"/>
            </a:solidFill>
            <a:ln w="0">
              <a:solidFill>
                <a:schemeClr val="accent5"/>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 name="Triangle 114">
              <a:extLst>
                <a:ext uri="{FF2B5EF4-FFF2-40B4-BE49-F238E27FC236}">
                  <a16:creationId xmlns:a16="http://schemas.microsoft.com/office/drawing/2014/main" id="{C270E64D-AF73-4141-A359-FAE133CB9419}"/>
                </a:ext>
              </a:extLst>
            </p:cNvPr>
            <p:cNvSpPr/>
            <p:nvPr/>
          </p:nvSpPr>
          <p:spPr bwMode="auto">
            <a:xfrm rot="10800000">
              <a:off x="7263761" y="4618669"/>
              <a:ext cx="91440" cy="91440"/>
            </a:xfrm>
            <a:prstGeom prst="triangle">
              <a:avLst/>
            </a:prstGeom>
            <a:solidFill>
              <a:schemeClr val="accent5"/>
            </a:solidFill>
            <a:ln w="0">
              <a:solidFill>
                <a:schemeClr val="accent5"/>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 name="Triangle 115">
              <a:extLst>
                <a:ext uri="{FF2B5EF4-FFF2-40B4-BE49-F238E27FC236}">
                  <a16:creationId xmlns:a16="http://schemas.microsoft.com/office/drawing/2014/main" id="{DA68D47A-D7FB-44BD-B2C3-C0717FE27019}"/>
                </a:ext>
              </a:extLst>
            </p:cNvPr>
            <p:cNvSpPr/>
            <p:nvPr/>
          </p:nvSpPr>
          <p:spPr bwMode="auto">
            <a:xfrm rot="10800000">
              <a:off x="7557368" y="4945712"/>
              <a:ext cx="91440" cy="91440"/>
            </a:xfrm>
            <a:prstGeom prst="triangle">
              <a:avLst/>
            </a:prstGeom>
            <a:solidFill>
              <a:schemeClr val="accent5"/>
            </a:solidFill>
            <a:ln w="0">
              <a:solidFill>
                <a:schemeClr val="accent5"/>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 name="Triangle 116">
              <a:extLst>
                <a:ext uri="{FF2B5EF4-FFF2-40B4-BE49-F238E27FC236}">
                  <a16:creationId xmlns:a16="http://schemas.microsoft.com/office/drawing/2014/main" id="{6D5D2210-C792-400C-B16C-099F24D22099}"/>
                </a:ext>
              </a:extLst>
            </p:cNvPr>
            <p:cNvSpPr/>
            <p:nvPr/>
          </p:nvSpPr>
          <p:spPr bwMode="auto">
            <a:xfrm rot="10800000">
              <a:off x="7851740" y="5057909"/>
              <a:ext cx="91440" cy="91440"/>
            </a:xfrm>
            <a:prstGeom prst="triangle">
              <a:avLst/>
            </a:prstGeom>
            <a:solidFill>
              <a:schemeClr val="accent5"/>
            </a:solidFill>
            <a:ln w="0">
              <a:solidFill>
                <a:schemeClr val="accent5"/>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 name="Triangle 117">
              <a:extLst>
                <a:ext uri="{FF2B5EF4-FFF2-40B4-BE49-F238E27FC236}">
                  <a16:creationId xmlns:a16="http://schemas.microsoft.com/office/drawing/2014/main" id="{0FCCAFFB-E595-431B-BB51-CAFD1A402FC7}"/>
                </a:ext>
              </a:extLst>
            </p:cNvPr>
            <p:cNvSpPr/>
            <p:nvPr/>
          </p:nvSpPr>
          <p:spPr bwMode="auto">
            <a:xfrm rot="10800000">
              <a:off x="8134302" y="5147936"/>
              <a:ext cx="91440" cy="91440"/>
            </a:xfrm>
            <a:prstGeom prst="triangle">
              <a:avLst/>
            </a:prstGeom>
            <a:solidFill>
              <a:schemeClr val="accent5"/>
            </a:solidFill>
            <a:ln w="0">
              <a:solidFill>
                <a:schemeClr val="accent5"/>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 name="Triangle 118">
              <a:extLst>
                <a:ext uri="{FF2B5EF4-FFF2-40B4-BE49-F238E27FC236}">
                  <a16:creationId xmlns:a16="http://schemas.microsoft.com/office/drawing/2014/main" id="{74412EA7-7CCE-4D96-9945-536678F0C55E}"/>
                </a:ext>
              </a:extLst>
            </p:cNvPr>
            <p:cNvSpPr/>
            <p:nvPr/>
          </p:nvSpPr>
          <p:spPr bwMode="auto">
            <a:xfrm rot="10800000">
              <a:off x="8439821" y="5233547"/>
              <a:ext cx="91440" cy="91440"/>
            </a:xfrm>
            <a:prstGeom prst="triangle">
              <a:avLst/>
            </a:prstGeom>
            <a:solidFill>
              <a:schemeClr val="accent5"/>
            </a:solidFill>
            <a:ln w="0">
              <a:solidFill>
                <a:schemeClr val="accent5"/>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 name="Triangle 119">
              <a:extLst>
                <a:ext uri="{FF2B5EF4-FFF2-40B4-BE49-F238E27FC236}">
                  <a16:creationId xmlns:a16="http://schemas.microsoft.com/office/drawing/2014/main" id="{E232B2B6-DC0F-4D9B-8F4B-54F4F5CD39B4}"/>
                </a:ext>
              </a:extLst>
            </p:cNvPr>
            <p:cNvSpPr/>
            <p:nvPr/>
          </p:nvSpPr>
          <p:spPr bwMode="auto">
            <a:xfrm rot="10800000">
              <a:off x="8736081" y="5188772"/>
              <a:ext cx="91440" cy="91440"/>
            </a:xfrm>
            <a:prstGeom prst="triangle">
              <a:avLst/>
            </a:prstGeom>
            <a:solidFill>
              <a:schemeClr val="accent5"/>
            </a:solidFill>
            <a:ln w="0">
              <a:solidFill>
                <a:schemeClr val="accent5"/>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 name="Triangle 120">
              <a:extLst>
                <a:ext uri="{FF2B5EF4-FFF2-40B4-BE49-F238E27FC236}">
                  <a16:creationId xmlns:a16="http://schemas.microsoft.com/office/drawing/2014/main" id="{D3C23816-07D2-4640-953D-995F6CA02724}"/>
                </a:ext>
              </a:extLst>
            </p:cNvPr>
            <p:cNvSpPr/>
            <p:nvPr/>
          </p:nvSpPr>
          <p:spPr bwMode="auto">
            <a:xfrm rot="10800000">
              <a:off x="9026969" y="5165948"/>
              <a:ext cx="91440" cy="91440"/>
            </a:xfrm>
            <a:prstGeom prst="triangle">
              <a:avLst/>
            </a:prstGeom>
            <a:solidFill>
              <a:schemeClr val="accent5"/>
            </a:solidFill>
            <a:ln w="0">
              <a:solidFill>
                <a:schemeClr val="accent5"/>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 name="Triangle 121">
              <a:extLst>
                <a:ext uri="{FF2B5EF4-FFF2-40B4-BE49-F238E27FC236}">
                  <a16:creationId xmlns:a16="http://schemas.microsoft.com/office/drawing/2014/main" id="{A6E371A2-65B0-4040-8DE9-2201F151A8C1}"/>
                </a:ext>
              </a:extLst>
            </p:cNvPr>
            <p:cNvSpPr/>
            <p:nvPr/>
          </p:nvSpPr>
          <p:spPr bwMode="auto">
            <a:xfrm rot="10800000">
              <a:off x="9313809" y="5184289"/>
              <a:ext cx="91440" cy="91440"/>
            </a:xfrm>
            <a:prstGeom prst="triangle">
              <a:avLst/>
            </a:prstGeom>
            <a:solidFill>
              <a:schemeClr val="accent5"/>
            </a:solidFill>
            <a:ln w="0">
              <a:solidFill>
                <a:schemeClr val="accent5"/>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 name="Triangle 122">
              <a:extLst>
                <a:ext uri="{FF2B5EF4-FFF2-40B4-BE49-F238E27FC236}">
                  <a16:creationId xmlns:a16="http://schemas.microsoft.com/office/drawing/2014/main" id="{0F342FD5-5FCB-4ACE-BA6A-2ADA0657F3C4}"/>
                </a:ext>
              </a:extLst>
            </p:cNvPr>
            <p:cNvSpPr/>
            <p:nvPr/>
          </p:nvSpPr>
          <p:spPr bwMode="auto">
            <a:xfrm rot="10800000">
              <a:off x="9600859" y="5224673"/>
              <a:ext cx="91440" cy="91440"/>
            </a:xfrm>
            <a:prstGeom prst="triangle">
              <a:avLst/>
            </a:prstGeom>
            <a:solidFill>
              <a:schemeClr val="accent5"/>
            </a:solidFill>
            <a:ln w="0">
              <a:solidFill>
                <a:schemeClr val="accent5"/>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 name="Triangle 123">
              <a:extLst>
                <a:ext uri="{FF2B5EF4-FFF2-40B4-BE49-F238E27FC236}">
                  <a16:creationId xmlns:a16="http://schemas.microsoft.com/office/drawing/2014/main" id="{661610DB-0F8C-4E1C-AC82-EE31A6244059}"/>
                </a:ext>
              </a:extLst>
            </p:cNvPr>
            <p:cNvSpPr/>
            <p:nvPr/>
          </p:nvSpPr>
          <p:spPr bwMode="auto">
            <a:xfrm rot="10800000">
              <a:off x="9892263" y="5238377"/>
              <a:ext cx="91440" cy="91440"/>
            </a:xfrm>
            <a:prstGeom prst="triangle">
              <a:avLst/>
            </a:prstGeom>
            <a:solidFill>
              <a:schemeClr val="accent5"/>
            </a:solidFill>
            <a:ln w="0">
              <a:solidFill>
                <a:schemeClr val="accent5"/>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 name="Triangle 124">
              <a:extLst>
                <a:ext uri="{FF2B5EF4-FFF2-40B4-BE49-F238E27FC236}">
                  <a16:creationId xmlns:a16="http://schemas.microsoft.com/office/drawing/2014/main" id="{C489EF26-7EF3-4602-A998-3ADF52A0E200}"/>
                </a:ext>
              </a:extLst>
            </p:cNvPr>
            <p:cNvSpPr/>
            <p:nvPr/>
          </p:nvSpPr>
          <p:spPr bwMode="auto">
            <a:xfrm rot="10800000">
              <a:off x="10188847" y="5203621"/>
              <a:ext cx="91440" cy="91440"/>
            </a:xfrm>
            <a:prstGeom prst="triangle">
              <a:avLst/>
            </a:prstGeom>
            <a:solidFill>
              <a:schemeClr val="accent5"/>
            </a:solidFill>
            <a:ln w="0">
              <a:solidFill>
                <a:schemeClr val="accent5"/>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 name="Triangle 125">
              <a:extLst>
                <a:ext uri="{FF2B5EF4-FFF2-40B4-BE49-F238E27FC236}">
                  <a16:creationId xmlns:a16="http://schemas.microsoft.com/office/drawing/2014/main" id="{3A837F3F-63E0-4C61-B502-4ED7167B37B2}"/>
                </a:ext>
              </a:extLst>
            </p:cNvPr>
            <p:cNvSpPr/>
            <p:nvPr/>
          </p:nvSpPr>
          <p:spPr bwMode="auto">
            <a:xfrm rot="10800000">
              <a:off x="10485604" y="5197805"/>
              <a:ext cx="91440" cy="91440"/>
            </a:xfrm>
            <a:prstGeom prst="triangle">
              <a:avLst/>
            </a:prstGeom>
            <a:solidFill>
              <a:schemeClr val="accent5"/>
            </a:solidFill>
            <a:ln w="0">
              <a:solidFill>
                <a:schemeClr val="accent5"/>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 name="Triangle 126">
              <a:extLst>
                <a:ext uri="{FF2B5EF4-FFF2-40B4-BE49-F238E27FC236}">
                  <a16:creationId xmlns:a16="http://schemas.microsoft.com/office/drawing/2014/main" id="{3700E8F3-80B8-4654-AF67-F594B722F408}"/>
                </a:ext>
              </a:extLst>
            </p:cNvPr>
            <p:cNvSpPr/>
            <p:nvPr/>
          </p:nvSpPr>
          <p:spPr bwMode="auto">
            <a:xfrm rot="10800000">
              <a:off x="10774256" y="5134340"/>
              <a:ext cx="91440" cy="91440"/>
            </a:xfrm>
            <a:prstGeom prst="triangle">
              <a:avLst/>
            </a:prstGeom>
            <a:solidFill>
              <a:schemeClr val="accent5"/>
            </a:solidFill>
            <a:ln w="0">
              <a:solidFill>
                <a:schemeClr val="accent5"/>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1" name="Triangle 127">
              <a:extLst>
                <a:ext uri="{FF2B5EF4-FFF2-40B4-BE49-F238E27FC236}">
                  <a16:creationId xmlns:a16="http://schemas.microsoft.com/office/drawing/2014/main" id="{30CF3988-F4BB-4146-A699-32F8FFD5A17E}"/>
                </a:ext>
              </a:extLst>
            </p:cNvPr>
            <p:cNvSpPr/>
            <p:nvPr/>
          </p:nvSpPr>
          <p:spPr bwMode="auto">
            <a:xfrm rot="10800000">
              <a:off x="11062310" y="5150477"/>
              <a:ext cx="91440" cy="91440"/>
            </a:xfrm>
            <a:prstGeom prst="triangle">
              <a:avLst/>
            </a:prstGeom>
            <a:solidFill>
              <a:schemeClr val="accent5"/>
            </a:solidFill>
            <a:ln w="0">
              <a:solidFill>
                <a:schemeClr val="accent5"/>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2" name="Triangle 128">
              <a:extLst>
                <a:ext uri="{FF2B5EF4-FFF2-40B4-BE49-F238E27FC236}">
                  <a16:creationId xmlns:a16="http://schemas.microsoft.com/office/drawing/2014/main" id="{555142DC-2C96-443D-B525-321F2F0461AB}"/>
                </a:ext>
              </a:extLst>
            </p:cNvPr>
            <p:cNvSpPr/>
            <p:nvPr/>
          </p:nvSpPr>
          <p:spPr bwMode="auto">
            <a:xfrm rot="10800000">
              <a:off x="11318040" y="5066071"/>
              <a:ext cx="91440" cy="91440"/>
            </a:xfrm>
            <a:prstGeom prst="triangle">
              <a:avLst/>
            </a:prstGeom>
            <a:solidFill>
              <a:schemeClr val="accent5"/>
            </a:solidFill>
            <a:ln w="0">
              <a:solidFill>
                <a:schemeClr val="accent5"/>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23" name="Group 122">
            <a:extLst>
              <a:ext uri="{FF2B5EF4-FFF2-40B4-BE49-F238E27FC236}">
                <a16:creationId xmlns:a16="http://schemas.microsoft.com/office/drawing/2014/main" id="{0EF16969-4733-45C4-B057-4731E68D5B68}"/>
              </a:ext>
            </a:extLst>
          </p:cNvPr>
          <p:cNvGrpSpPr/>
          <p:nvPr/>
        </p:nvGrpSpPr>
        <p:grpSpPr>
          <a:xfrm>
            <a:off x="7061894" y="5185243"/>
            <a:ext cx="4454893" cy="228954"/>
            <a:chOff x="6986478" y="5194670"/>
            <a:chExt cx="4454893" cy="228954"/>
          </a:xfrm>
        </p:grpSpPr>
        <p:sp>
          <p:nvSpPr>
            <p:cNvPr id="124" name="Diamond 123">
              <a:extLst>
                <a:ext uri="{FF2B5EF4-FFF2-40B4-BE49-F238E27FC236}">
                  <a16:creationId xmlns:a16="http://schemas.microsoft.com/office/drawing/2014/main" id="{68C0483C-1EDB-4789-938E-AF383D372274}"/>
                </a:ext>
              </a:extLst>
            </p:cNvPr>
            <p:cNvSpPr/>
            <p:nvPr/>
          </p:nvSpPr>
          <p:spPr bwMode="auto">
            <a:xfrm>
              <a:off x="6986478" y="5194670"/>
              <a:ext cx="91440" cy="91440"/>
            </a:xfrm>
            <a:prstGeom prst="diamond">
              <a:avLst/>
            </a:prstGeom>
            <a:solidFill>
              <a:schemeClr val="accent6"/>
            </a:solidFill>
            <a:ln w="0">
              <a:solidFill>
                <a:schemeClr val="accent6"/>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5" name="Diamond 124">
              <a:extLst>
                <a:ext uri="{FF2B5EF4-FFF2-40B4-BE49-F238E27FC236}">
                  <a16:creationId xmlns:a16="http://schemas.microsoft.com/office/drawing/2014/main" id="{FA8B542A-8583-4492-907E-7690C12FFA99}"/>
                </a:ext>
              </a:extLst>
            </p:cNvPr>
            <p:cNvSpPr/>
            <p:nvPr/>
          </p:nvSpPr>
          <p:spPr bwMode="auto">
            <a:xfrm>
              <a:off x="7272166" y="5251874"/>
              <a:ext cx="91440" cy="91440"/>
            </a:xfrm>
            <a:prstGeom prst="diamond">
              <a:avLst/>
            </a:prstGeom>
            <a:solidFill>
              <a:schemeClr val="accent6"/>
            </a:solidFill>
            <a:ln w="0">
              <a:solidFill>
                <a:schemeClr val="accent6"/>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6" name="Diamond 125">
              <a:extLst>
                <a:ext uri="{FF2B5EF4-FFF2-40B4-BE49-F238E27FC236}">
                  <a16:creationId xmlns:a16="http://schemas.microsoft.com/office/drawing/2014/main" id="{844913ED-7C1C-404C-B43A-80E005BFCDED}"/>
                </a:ext>
              </a:extLst>
            </p:cNvPr>
            <p:cNvSpPr/>
            <p:nvPr/>
          </p:nvSpPr>
          <p:spPr bwMode="auto">
            <a:xfrm>
              <a:off x="7564957" y="5251874"/>
              <a:ext cx="91440" cy="91440"/>
            </a:xfrm>
            <a:prstGeom prst="diamond">
              <a:avLst/>
            </a:prstGeom>
            <a:solidFill>
              <a:schemeClr val="accent6"/>
            </a:solidFill>
            <a:ln w="0">
              <a:solidFill>
                <a:schemeClr val="accent6"/>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7" name="Diamond 126">
              <a:extLst>
                <a:ext uri="{FF2B5EF4-FFF2-40B4-BE49-F238E27FC236}">
                  <a16:creationId xmlns:a16="http://schemas.microsoft.com/office/drawing/2014/main" id="{E476373D-ECC2-4115-938F-C6414E27DA67}"/>
                </a:ext>
              </a:extLst>
            </p:cNvPr>
            <p:cNvSpPr/>
            <p:nvPr/>
          </p:nvSpPr>
          <p:spPr bwMode="auto">
            <a:xfrm>
              <a:off x="7856054" y="5258292"/>
              <a:ext cx="91440" cy="91440"/>
            </a:xfrm>
            <a:prstGeom prst="diamond">
              <a:avLst/>
            </a:prstGeom>
            <a:solidFill>
              <a:schemeClr val="accent6"/>
            </a:solidFill>
            <a:ln w="0">
              <a:solidFill>
                <a:schemeClr val="accent6"/>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 name="Diamond 127">
              <a:extLst>
                <a:ext uri="{FF2B5EF4-FFF2-40B4-BE49-F238E27FC236}">
                  <a16:creationId xmlns:a16="http://schemas.microsoft.com/office/drawing/2014/main" id="{66945B8F-0A98-406F-AC73-53F7E9849827}"/>
                </a:ext>
              </a:extLst>
            </p:cNvPr>
            <p:cNvSpPr/>
            <p:nvPr/>
          </p:nvSpPr>
          <p:spPr bwMode="auto">
            <a:xfrm>
              <a:off x="8147779" y="5283667"/>
              <a:ext cx="91440" cy="91440"/>
            </a:xfrm>
            <a:prstGeom prst="diamond">
              <a:avLst/>
            </a:prstGeom>
            <a:solidFill>
              <a:schemeClr val="accent6"/>
            </a:solidFill>
            <a:ln w="0">
              <a:solidFill>
                <a:schemeClr val="accent6"/>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9" name="Diamond 128">
              <a:extLst>
                <a:ext uri="{FF2B5EF4-FFF2-40B4-BE49-F238E27FC236}">
                  <a16:creationId xmlns:a16="http://schemas.microsoft.com/office/drawing/2014/main" id="{AD21A518-7192-4934-A68B-5F33E47B40E7}"/>
                </a:ext>
              </a:extLst>
            </p:cNvPr>
            <p:cNvSpPr/>
            <p:nvPr/>
          </p:nvSpPr>
          <p:spPr bwMode="auto">
            <a:xfrm>
              <a:off x="8438501" y="5327715"/>
              <a:ext cx="91440" cy="91440"/>
            </a:xfrm>
            <a:prstGeom prst="diamond">
              <a:avLst/>
            </a:prstGeom>
            <a:solidFill>
              <a:schemeClr val="accent6"/>
            </a:solidFill>
            <a:ln w="0">
              <a:solidFill>
                <a:schemeClr val="accent6"/>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0" name="Diamond 129">
              <a:extLst>
                <a:ext uri="{FF2B5EF4-FFF2-40B4-BE49-F238E27FC236}">
                  <a16:creationId xmlns:a16="http://schemas.microsoft.com/office/drawing/2014/main" id="{8DFF47B4-EF76-446C-8A7B-07A374125D4C}"/>
                </a:ext>
              </a:extLst>
            </p:cNvPr>
            <p:cNvSpPr/>
            <p:nvPr/>
          </p:nvSpPr>
          <p:spPr bwMode="auto">
            <a:xfrm>
              <a:off x="8734212" y="5269775"/>
              <a:ext cx="91440" cy="91440"/>
            </a:xfrm>
            <a:prstGeom prst="diamond">
              <a:avLst/>
            </a:prstGeom>
            <a:solidFill>
              <a:schemeClr val="accent6"/>
            </a:solidFill>
            <a:ln w="0">
              <a:solidFill>
                <a:schemeClr val="accent6"/>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1" name="Diamond 130">
              <a:extLst>
                <a:ext uri="{FF2B5EF4-FFF2-40B4-BE49-F238E27FC236}">
                  <a16:creationId xmlns:a16="http://schemas.microsoft.com/office/drawing/2014/main" id="{B796A0A2-CA6E-4171-9B97-56F92A98EF2E}"/>
                </a:ext>
              </a:extLst>
            </p:cNvPr>
            <p:cNvSpPr/>
            <p:nvPr/>
          </p:nvSpPr>
          <p:spPr bwMode="auto">
            <a:xfrm>
              <a:off x="9014105" y="5332184"/>
              <a:ext cx="91440" cy="91440"/>
            </a:xfrm>
            <a:prstGeom prst="diamond">
              <a:avLst/>
            </a:prstGeom>
            <a:solidFill>
              <a:schemeClr val="accent6"/>
            </a:solidFill>
            <a:ln w="0">
              <a:solidFill>
                <a:schemeClr val="accent6"/>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2" name="Diamond 131">
              <a:extLst>
                <a:ext uri="{FF2B5EF4-FFF2-40B4-BE49-F238E27FC236}">
                  <a16:creationId xmlns:a16="http://schemas.microsoft.com/office/drawing/2014/main" id="{66FA2FD6-18CA-4407-98B8-6CF7FDC50A86}"/>
                </a:ext>
              </a:extLst>
            </p:cNvPr>
            <p:cNvSpPr/>
            <p:nvPr/>
          </p:nvSpPr>
          <p:spPr bwMode="auto">
            <a:xfrm>
              <a:off x="9330322" y="5309928"/>
              <a:ext cx="91440" cy="91440"/>
            </a:xfrm>
            <a:prstGeom prst="diamond">
              <a:avLst/>
            </a:prstGeom>
            <a:solidFill>
              <a:schemeClr val="accent6"/>
            </a:solidFill>
            <a:ln w="0">
              <a:solidFill>
                <a:schemeClr val="accent6"/>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3" name="Diamond 132">
              <a:extLst>
                <a:ext uri="{FF2B5EF4-FFF2-40B4-BE49-F238E27FC236}">
                  <a16:creationId xmlns:a16="http://schemas.microsoft.com/office/drawing/2014/main" id="{A4C1EBE0-7436-4BA7-B208-4CB719103A16}"/>
                </a:ext>
              </a:extLst>
            </p:cNvPr>
            <p:cNvSpPr/>
            <p:nvPr/>
          </p:nvSpPr>
          <p:spPr bwMode="auto">
            <a:xfrm>
              <a:off x="9604218" y="5301242"/>
              <a:ext cx="91440" cy="91440"/>
            </a:xfrm>
            <a:prstGeom prst="diamond">
              <a:avLst/>
            </a:prstGeom>
            <a:solidFill>
              <a:schemeClr val="accent6"/>
            </a:solidFill>
            <a:ln w="0">
              <a:solidFill>
                <a:schemeClr val="accent6"/>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4" name="Diamond 133">
              <a:extLst>
                <a:ext uri="{FF2B5EF4-FFF2-40B4-BE49-F238E27FC236}">
                  <a16:creationId xmlns:a16="http://schemas.microsoft.com/office/drawing/2014/main" id="{409AE57F-206B-40DE-AAFE-D4F9014E9DB8}"/>
                </a:ext>
              </a:extLst>
            </p:cNvPr>
            <p:cNvSpPr/>
            <p:nvPr/>
          </p:nvSpPr>
          <p:spPr bwMode="auto">
            <a:xfrm>
              <a:off x="9895375" y="5281995"/>
              <a:ext cx="91440" cy="91440"/>
            </a:xfrm>
            <a:prstGeom prst="diamond">
              <a:avLst/>
            </a:prstGeom>
            <a:solidFill>
              <a:schemeClr val="accent6"/>
            </a:solidFill>
            <a:ln w="0">
              <a:solidFill>
                <a:schemeClr val="accent6"/>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5" name="Diamond 134">
              <a:extLst>
                <a:ext uri="{FF2B5EF4-FFF2-40B4-BE49-F238E27FC236}">
                  <a16:creationId xmlns:a16="http://schemas.microsoft.com/office/drawing/2014/main" id="{2147C38F-8D9B-4F5A-8501-90C4A0BC82DF}"/>
                </a:ext>
              </a:extLst>
            </p:cNvPr>
            <p:cNvSpPr/>
            <p:nvPr/>
          </p:nvSpPr>
          <p:spPr bwMode="auto">
            <a:xfrm>
              <a:off x="10191094" y="5286605"/>
              <a:ext cx="91440" cy="91440"/>
            </a:xfrm>
            <a:prstGeom prst="diamond">
              <a:avLst/>
            </a:prstGeom>
            <a:solidFill>
              <a:schemeClr val="accent6"/>
            </a:solidFill>
            <a:ln w="0">
              <a:solidFill>
                <a:schemeClr val="accent6"/>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6" name="Diamond 135">
              <a:extLst>
                <a:ext uri="{FF2B5EF4-FFF2-40B4-BE49-F238E27FC236}">
                  <a16:creationId xmlns:a16="http://schemas.microsoft.com/office/drawing/2014/main" id="{F6B8FCCB-9D1A-4E67-9A6E-B20A8C91D528}"/>
                </a:ext>
              </a:extLst>
            </p:cNvPr>
            <p:cNvSpPr/>
            <p:nvPr/>
          </p:nvSpPr>
          <p:spPr bwMode="auto">
            <a:xfrm>
              <a:off x="10482180" y="5245314"/>
              <a:ext cx="91440" cy="91440"/>
            </a:xfrm>
            <a:prstGeom prst="diamond">
              <a:avLst/>
            </a:prstGeom>
            <a:solidFill>
              <a:schemeClr val="accent6"/>
            </a:solidFill>
            <a:ln w="0">
              <a:solidFill>
                <a:schemeClr val="accent6"/>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7" name="Diamond 136">
              <a:extLst>
                <a:ext uri="{FF2B5EF4-FFF2-40B4-BE49-F238E27FC236}">
                  <a16:creationId xmlns:a16="http://schemas.microsoft.com/office/drawing/2014/main" id="{90B9F480-538B-4829-A87E-3B508D5D65FA}"/>
                </a:ext>
              </a:extLst>
            </p:cNvPr>
            <p:cNvSpPr/>
            <p:nvPr/>
          </p:nvSpPr>
          <p:spPr bwMode="auto">
            <a:xfrm>
              <a:off x="10782231" y="5258728"/>
              <a:ext cx="91440" cy="91440"/>
            </a:xfrm>
            <a:prstGeom prst="diamond">
              <a:avLst/>
            </a:prstGeom>
            <a:solidFill>
              <a:schemeClr val="accent6"/>
            </a:solidFill>
            <a:ln w="0">
              <a:solidFill>
                <a:schemeClr val="accent6"/>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8" name="Diamond 137">
              <a:extLst>
                <a:ext uri="{FF2B5EF4-FFF2-40B4-BE49-F238E27FC236}">
                  <a16:creationId xmlns:a16="http://schemas.microsoft.com/office/drawing/2014/main" id="{44B3E0D7-0BA3-46EA-8778-6185BCFB95DB}"/>
                </a:ext>
              </a:extLst>
            </p:cNvPr>
            <p:cNvSpPr/>
            <p:nvPr/>
          </p:nvSpPr>
          <p:spPr bwMode="auto">
            <a:xfrm>
              <a:off x="11076043" y="5269470"/>
              <a:ext cx="91440" cy="91440"/>
            </a:xfrm>
            <a:prstGeom prst="diamond">
              <a:avLst/>
            </a:prstGeom>
            <a:solidFill>
              <a:schemeClr val="accent6"/>
            </a:solidFill>
            <a:ln w="0">
              <a:solidFill>
                <a:schemeClr val="accent6"/>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9" name="Diamond 138">
              <a:extLst>
                <a:ext uri="{FF2B5EF4-FFF2-40B4-BE49-F238E27FC236}">
                  <a16:creationId xmlns:a16="http://schemas.microsoft.com/office/drawing/2014/main" id="{99148830-5AEF-4B7F-9CE2-C225042B7AD5}"/>
                </a:ext>
              </a:extLst>
            </p:cNvPr>
            <p:cNvSpPr/>
            <p:nvPr/>
          </p:nvSpPr>
          <p:spPr bwMode="auto">
            <a:xfrm>
              <a:off x="11349931" y="5242937"/>
              <a:ext cx="91440" cy="91440"/>
            </a:xfrm>
            <a:prstGeom prst="diamond">
              <a:avLst/>
            </a:prstGeom>
            <a:solidFill>
              <a:schemeClr val="accent6"/>
            </a:solidFill>
            <a:ln w="0">
              <a:solidFill>
                <a:schemeClr val="accent6"/>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Tree>
    <p:extLst>
      <p:ext uri="{BB962C8B-B14F-4D97-AF65-F5344CB8AC3E}">
        <p14:creationId xmlns:p14="http://schemas.microsoft.com/office/powerpoint/2010/main" val="8791022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a:t>Mode of Transmission of HCV Globally</a:t>
            </a:r>
          </a:p>
        </p:txBody>
      </p:sp>
      <p:sp>
        <p:nvSpPr>
          <p:cNvPr id="6" name="Text Box 15">
            <a:extLst>
              <a:ext uri="{FF2B5EF4-FFF2-40B4-BE49-F238E27FC236}">
                <a16:creationId xmlns:a16="http://schemas.microsoft.com/office/drawing/2014/main" id="{043F6AD7-2F01-46A9-85FB-77DBA41B4E4B}"/>
              </a:ext>
            </a:extLst>
          </p:cNvPr>
          <p:cNvSpPr txBox="1">
            <a:spLocks noChangeArrowheads="1"/>
          </p:cNvSpPr>
          <p:nvPr/>
        </p:nvSpPr>
        <p:spPr bwMode="auto">
          <a:xfrm>
            <a:off x="429272" y="6352401"/>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Trickey. Lancet Gastro Hep. 2019;4:435.</a:t>
            </a:r>
          </a:p>
        </p:txBody>
      </p:sp>
      <p:grpSp>
        <p:nvGrpSpPr>
          <p:cNvPr id="7" name="Group 1">
            <a:extLst>
              <a:ext uri="{FF2B5EF4-FFF2-40B4-BE49-F238E27FC236}">
                <a16:creationId xmlns:a16="http://schemas.microsoft.com/office/drawing/2014/main" id="{179C2768-FE1D-4AB1-BC88-75168F6648A4}"/>
              </a:ext>
            </a:extLst>
          </p:cNvPr>
          <p:cNvGrpSpPr>
            <a:grpSpLocks/>
          </p:cNvGrpSpPr>
          <p:nvPr/>
        </p:nvGrpSpPr>
        <p:grpSpPr bwMode="auto">
          <a:xfrm>
            <a:off x="9392911" y="6213768"/>
            <a:ext cx="2488502" cy="449064"/>
            <a:chOff x="9602074" y="3550251"/>
            <a:chExt cx="2488502" cy="449257"/>
          </a:xfrm>
        </p:grpSpPr>
        <p:pic>
          <p:nvPicPr>
            <p:cNvPr id="8" name="Picture 7">
              <a:extLst>
                <a:ext uri="{FF2B5EF4-FFF2-40B4-BE49-F238E27FC236}">
                  <a16:creationId xmlns:a16="http://schemas.microsoft.com/office/drawing/2014/main" id="{D447AF81-C9C0-4AE6-8285-875303AB2D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01978" y="3550251"/>
              <a:ext cx="569913" cy="181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9" name="Rectangle 8">
              <a:extLst>
                <a:ext uri="{FF2B5EF4-FFF2-40B4-BE49-F238E27FC236}">
                  <a16:creationId xmlns:a16="http://schemas.microsoft.com/office/drawing/2014/main" id="{7EE7B437-7392-4E4D-AE97-78D1F40BA5FE}"/>
                </a:ext>
              </a:extLst>
            </p:cNvPr>
            <p:cNvSpPr>
              <a:spLocks noChangeArrowheads="1"/>
            </p:cNvSpPr>
            <p:nvPr/>
          </p:nvSpPr>
          <p:spPr bwMode="auto">
            <a:xfrm>
              <a:off x="9602074" y="3691599"/>
              <a:ext cx="2488502" cy="307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grpSp>
        <p:nvGrpSpPr>
          <p:cNvPr id="4" name="Group 3">
            <a:extLst>
              <a:ext uri="{FF2B5EF4-FFF2-40B4-BE49-F238E27FC236}">
                <a16:creationId xmlns:a16="http://schemas.microsoft.com/office/drawing/2014/main" id="{97C684B2-ACCC-4006-A0F0-A00CB2339EBF}"/>
              </a:ext>
            </a:extLst>
          </p:cNvPr>
          <p:cNvGrpSpPr/>
          <p:nvPr/>
        </p:nvGrpSpPr>
        <p:grpSpPr>
          <a:xfrm>
            <a:off x="1565127" y="1752599"/>
            <a:ext cx="3170613" cy="3734815"/>
            <a:chOff x="1624393" y="1752599"/>
            <a:chExt cx="3170613" cy="3734815"/>
          </a:xfrm>
          <a:solidFill>
            <a:schemeClr val="tx1"/>
          </a:solidFill>
        </p:grpSpPr>
        <p:sp>
          <p:nvSpPr>
            <p:cNvPr id="3" name="TextBox 2">
              <a:extLst>
                <a:ext uri="{FF2B5EF4-FFF2-40B4-BE49-F238E27FC236}">
                  <a16:creationId xmlns:a16="http://schemas.microsoft.com/office/drawing/2014/main" id="{02816D61-4589-4D66-B896-3CF084C16D6E}"/>
                </a:ext>
              </a:extLst>
            </p:cNvPr>
            <p:cNvSpPr txBox="1"/>
            <p:nvPr/>
          </p:nvSpPr>
          <p:spPr bwMode="auto">
            <a:xfrm>
              <a:off x="4004405" y="1752599"/>
              <a:ext cx="790601" cy="369332"/>
            </a:xfrm>
            <a:prstGeom prst="rect">
              <a:avLst/>
            </a:prstGeom>
            <a:grp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Global</a:t>
              </a:r>
            </a:p>
          </p:txBody>
        </p:sp>
        <p:sp>
          <p:nvSpPr>
            <p:cNvPr id="10" name="TextBox 9">
              <a:extLst>
                <a:ext uri="{FF2B5EF4-FFF2-40B4-BE49-F238E27FC236}">
                  <a16:creationId xmlns:a16="http://schemas.microsoft.com/office/drawing/2014/main" id="{4BC6C96F-658E-4CB3-9DF7-C7846DE34791}"/>
                </a:ext>
              </a:extLst>
            </p:cNvPr>
            <p:cNvSpPr txBox="1"/>
            <p:nvPr/>
          </p:nvSpPr>
          <p:spPr bwMode="auto">
            <a:xfrm>
              <a:off x="3496702" y="2033056"/>
              <a:ext cx="1298304" cy="369332"/>
            </a:xfrm>
            <a:prstGeom prst="rect">
              <a:avLst/>
            </a:prstGeom>
            <a:grp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Central Asia</a:t>
              </a:r>
            </a:p>
          </p:txBody>
        </p:sp>
        <p:sp>
          <p:nvSpPr>
            <p:cNvPr id="11" name="TextBox 10">
              <a:extLst>
                <a:ext uri="{FF2B5EF4-FFF2-40B4-BE49-F238E27FC236}">
                  <a16:creationId xmlns:a16="http://schemas.microsoft.com/office/drawing/2014/main" id="{918CF466-5B84-457F-9518-267941BF03EE}"/>
                </a:ext>
              </a:extLst>
            </p:cNvPr>
            <p:cNvSpPr txBox="1"/>
            <p:nvPr/>
          </p:nvSpPr>
          <p:spPr bwMode="auto">
            <a:xfrm>
              <a:off x="3189887" y="2313513"/>
              <a:ext cx="1605119" cy="369332"/>
            </a:xfrm>
            <a:prstGeom prst="rect">
              <a:avLst/>
            </a:prstGeom>
            <a:grp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Eastern Europe</a:t>
              </a:r>
            </a:p>
          </p:txBody>
        </p:sp>
        <p:sp>
          <p:nvSpPr>
            <p:cNvPr id="12" name="TextBox 11">
              <a:extLst>
                <a:ext uri="{FF2B5EF4-FFF2-40B4-BE49-F238E27FC236}">
                  <a16:creationId xmlns:a16="http://schemas.microsoft.com/office/drawing/2014/main" id="{1D93289C-FCC7-4C86-8421-7F9988AD74C4}"/>
                </a:ext>
              </a:extLst>
            </p:cNvPr>
            <p:cNvSpPr txBox="1"/>
            <p:nvPr/>
          </p:nvSpPr>
          <p:spPr bwMode="auto">
            <a:xfrm>
              <a:off x="3588521" y="2593970"/>
              <a:ext cx="1206485" cy="369332"/>
            </a:xfrm>
            <a:prstGeom prst="rect">
              <a:avLst/>
            </a:prstGeom>
            <a:grp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Australasia</a:t>
              </a:r>
            </a:p>
          </p:txBody>
        </p:sp>
        <p:sp>
          <p:nvSpPr>
            <p:cNvPr id="13" name="TextBox 12">
              <a:extLst>
                <a:ext uri="{FF2B5EF4-FFF2-40B4-BE49-F238E27FC236}">
                  <a16:creationId xmlns:a16="http://schemas.microsoft.com/office/drawing/2014/main" id="{E2C5138E-B6F5-42D0-8039-66D2C6893219}"/>
                </a:ext>
              </a:extLst>
            </p:cNvPr>
            <p:cNvSpPr txBox="1"/>
            <p:nvPr/>
          </p:nvSpPr>
          <p:spPr bwMode="auto">
            <a:xfrm>
              <a:off x="2586709" y="2874427"/>
              <a:ext cx="2208297" cy="369332"/>
            </a:xfrm>
            <a:prstGeom prst="rect">
              <a:avLst/>
            </a:prstGeom>
            <a:grp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East &amp; Southeast Asia</a:t>
              </a:r>
            </a:p>
          </p:txBody>
        </p:sp>
        <p:sp>
          <p:nvSpPr>
            <p:cNvPr id="14" name="TextBox 13">
              <a:extLst>
                <a:ext uri="{FF2B5EF4-FFF2-40B4-BE49-F238E27FC236}">
                  <a16:creationId xmlns:a16="http://schemas.microsoft.com/office/drawing/2014/main" id="{8F57D154-2502-436D-B2F3-E6E58C1AF1B6}"/>
                </a:ext>
              </a:extLst>
            </p:cNvPr>
            <p:cNvSpPr txBox="1"/>
            <p:nvPr/>
          </p:nvSpPr>
          <p:spPr bwMode="auto">
            <a:xfrm>
              <a:off x="3622890" y="3154884"/>
              <a:ext cx="1172116" cy="369332"/>
            </a:xfrm>
            <a:prstGeom prst="rect">
              <a:avLst/>
            </a:prstGeom>
            <a:grp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South Asia</a:t>
              </a:r>
            </a:p>
          </p:txBody>
        </p:sp>
        <p:sp>
          <p:nvSpPr>
            <p:cNvPr id="15" name="TextBox 14">
              <a:extLst>
                <a:ext uri="{FF2B5EF4-FFF2-40B4-BE49-F238E27FC236}">
                  <a16:creationId xmlns:a16="http://schemas.microsoft.com/office/drawing/2014/main" id="{79AB6555-52AE-49FC-821B-196D6872A1A7}"/>
                </a:ext>
              </a:extLst>
            </p:cNvPr>
            <p:cNvSpPr txBox="1"/>
            <p:nvPr/>
          </p:nvSpPr>
          <p:spPr bwMode="auto">
            <a:xfrm>
              <a:off x="3235284" y="3435341"/>
              <a:ext cx="1559722" cy="369332"/>
            </a:xfrm>
            <a:prstGeom prst="rect">
              <a:avLst/>
            </a:prstGeom>
            <a:grp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North America</a:t>
              </a:r>
            </a:p>
          </p:txBody>
        </p:sp>
        <p:sp>
          <p:nvSpPr>
            <p:cNvPr id="16" name="TextBox 15">
              <a:extLst>
                <a:ext uri="{FF2B5EF4-FFF2-40B4-BE49-F238E27FC236}">
                  <a16:creationId xmlns:a16="http://schemas.microsoft.com/office/drawing/2014/main" id="{098B53FE-35D6-48D4-A7B7-91ABBF11F6AF}"/>
                </a:ext>
              </a:extLst>
            </p:cNvPr>
            <p:cNvSpPr txBox="1"/>
            <p:nvPr/>
          </p:nvSpPr>
          <p:spPr bwMode="auto">
            <a:xfrm>
              <a:off x="3096720" y="3715798"/>
              <a:ext cx="1698286" cy="369332"/>
            </a:xfrm>
            <a:prstGeom prst="rect">
              <a:avLst/>
            </a:prstGeom>
            <a:grp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Western Europe</a:t>
              </a:r>
            </a:p>
          </p:txBody>
        </p:sp>
        <p:sp>
          <p:nvSpPr>
            <p:cNvPr id="17" name="TextBox 16">
              <a:extLst>
                <a:ext uri="{FF2B5EF4-FFF2-40B4-BE49-F238E27FC236}">
                  <a16:creationId xmlns:a16="http://schemas.microsoft.com/office/drawing/2014/main" id="{9C2E18B3-924E-415B-B72F-1A3005C14F67}"/>
                </a:ext>
              </a:extLst>
            </p:cNvPr>
            <p:cNvSpPr txBox="1"/>
            <p:nvPr/>
          </p:nvSpPr>
          <p:spPr bwMode="auto">
            <a:xfrm>
              <a:off x="2855308" y="3996255"/>
              <a:ext cx="1939698" cy="369332"/>
            </a:xfrm>
            <a:prstGeom prst="rect">
              <a:avLst/>
            </a:prstGeom>
            <a:grp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Sub Saharan Africa</a:t>
              </a:r>
            </a:p>
          </p:txBody>
        </p:sp>
        <p:sp>
          <p:nvSpPr>
            <p:cNvPr id="18" name="TextBox 17">
              <a:extLst>
                <a:ext uri="{FF2B5EF4-FFF2-40B4-BE49-F238E27FC236}">
                  <a16:creationId xmlns:a16="http://schemas.microsoft.com/office/drawing/2014/main" id="{5B0801CB-F71E-4EC1-9DC8-CB8A891AB2FF}"/>
                </a:ext>
              </a:extLst>
            </p:cNvPr>
            <p:cNvSpPr txBox="1"/>
            <p:nvPr/>
          </p:nvSpPr>
          <p:spPr bwMode="auto">
            <a:xfrm>
              <a:off x="3327168" y="4276712"/>
              <a:ext cx="1467838" cy="369332"/>
            </a:xfrm>
            <a:prstGeom prst="rect">
              <a:avLst/>
            </a:prstGeom>
            <a:grp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Latin America</a:t>
              </a:r>
            </a:p>
          </p:txBody>
        </p:sp>
        <p:sp>
          <p:nvSpPr>
            <p:cNvPr id="19" name="TextBox 18">
              <a:extLst>
                <a:ext uri="{FF2B5EF4-FFF2-40B4-BE49-F238E27FC236}">
                  <a16:creationId xmlns:a16="http://schemas.microsoft.com/office/drawing/2014/main" id="{B631C52A-F0B0-4932-B16A-E83B0736A5FE}"/>
                </a:ext>
              </a:extLst>
            </p:cNvPr>
            <p:cNvSpPr txBox="1"/>
            <p:nvPr/>
          </p:nvSpPr>
          <p:spPr bwMode="auto">
            <a:xfrm>
              <a:off x="2103564" y="4557169"/>
              <a:ext cx="2691442" cy="369332"/>
            </a:xfrm>
            <a:prstGeom prst="rect">
              <a:avLst/>
            </a:prstGeom>
            <a:grp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Middle East &amp; North Africa</a:t>
              </a:r>
            </a:p>
          </p:txBody>
        </p:sp>
        <p:sp>
          <p:nvSpPr>
            <p:cNvPr id="21" name="TextBox 20">
              <a:extLst>
                <a:ext uri="{FF2B5EF4-FFF2-40B4-BE49-F238E27FC236}">
                  <a16:creationId xmlns:a16="http://schemas.microsoft.com/office/drawing/2014/main" id="{9B008C9A-7A8E-4D25-92F5-F82A958EF890}"/>
                </a:ext>
              </a:extLst>
            </p:cNvPr>
            <p:cNvSpPr txBox="1"/>
            <p:nvPr/>
          </p:nvSpPr>
          <p:spPr bwMode="auto">
            <a:xfrm>
              <a:off x="2492324" y="4837626"/>
              <a:ext cx="2302682" cy="369332"/>
            </a:xfrm>
            <a:prstGeom prst="rect">
              <a:avLst/>
            </a:prstGeom>
            <a:grp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High-income countries</a:t>
              </a:r>
            </a:p>
          </p:txBody>
        </p:sp>
        <p:sp>
          <p:nvSpPr>
            <p:cNvPr id="22" name="TextBox 21">
              <a:extLst>
                <a:ext uri="{FF2B5EF4-FFF2-40B4-BE49-F238E27FC236}">
                  <a16:creationId xmlns:a16="http://schemas.microsoft.com/office/drawing/2014/main" id="{EE413D7F-F92F-44CA-B287-353FB4AF36C9}"/>
                </a:ext>
              </a:extLst>
            </p:cNvPr>
            <p:cNvSpPr txBox="1"/>
            <p:nvPr/>
          </p:nvSpPr>
          <p:spPr bwMode="auto">
            <a:xfrm>
              <a:off x="1624393" y="5118082"/>
              <a:ext cx="3170613" cy="369332"/>
            </a:xfrm>
            <a:prstGeom prst="rect">
              <a:avLst/>
            </a:prstGeom>
            <a:grp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Low &amp; middle-income countries</a:t>
              </a:r>
            </a:p>
          </p:txBody>
        </p:sp>
      </p:grpSp>
      <p:grpSp>
        <p:nvGrpSpPr>
          <p:cNvPr id="23" name="Group 22">
            <a:extLst>
              <a:ext uri="{FF2B5EF4-FFF2-40B4-BE49-F238E27FC236}">
                <a16:creationId xmlns:a16="http://schemas.microsoft.com/office/drawing/2014/main" id="{79141B1F-AD0C-4984-9369-BEEA80E94961}"/>
              </a:ext>
            </a:extLst>
          </p:cNvPr>
          <p:cNvGrpSpPr/>
          <p:nvPr/>
        </p:nvGrpSpPr>
        <p:grpSpPr>
          <a:xfrm>
            <a:off x="4803473" y="5529241"/>
            <a:ext cx="4264189" cy="369332"/>
            <a:chOff x="4803473" y="5529241"/>
            <a:chExt cx="4264189" cy="369332"/>
          </a:xfrm>
        </p:grpSpPr>
        <p:sp>
          <p:nvSpPr>
            <p:cNvPr id="5" name="TextBox 4">
              <a:extLst>
                <a:ext uri="{FF2B5EF4-FFF2-40B4-BE49-F238E27FC236}">
                  <a16:creationId xmlns:a16="http://schemas.microsoft.com/office/drawing/2014/main" id="{DE15424F-264D-430B-8F1A-7B97D883CEE2}"/>
                </a:ext>
              </a:extLst>
            </p:cNvPr>
            <p:cNvSpPr txBox="1"/>
            <p:nvPr/>
          </p:nvSpPr>
          <p:spPr bwMode="auto">
            <a:xfrm>
              <a:off x="4803473" y="5529241"/>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24" name="TextBox 23">
              <a:extLst>
                <a:ext uri="{FF2B5EF4-FFF2-40B4-BE49-F238E27FC236}">
                  <a16:creationId xmlns:a16="http://schemas.microsoft.com/office/drawing/2014/main" id="{8C443C84-A72B-4F08-85D5-074DF15193FA}"/>
                </a:ext>
              </a:extLst>
            </p:cNvPr>
            <p:cNvSpPr txBox="1"/>
            <p:nvPr/>
          </p:nvSpPr>
          <p:spPr bwMode="auto">
            <a:xfrm>
              <a:off x="5506964" y="552924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25" name="TextBox 24">
              <a:extLst>
                <a:ext uri="{FF2B5EF4-FFF2-40B4-BE49-F238E27FC236}">
                  <a16:creationId xmlns:a16="http://schemas.microsoft.com/office/drawing/2014/main" id="{1CFE5EC3-3EC6-48AB-B69F-40BAFB0A2DAC}"/>
                </a:ext>
              </a:extLst>
            </p:cNvPr>
            <p:cNvSpPr txBox="1"/>
            <p:nvPr/>
          </p:nvSpPr>
          <p:spPr bwMode="auto">
            <a:xfrm>
              <a:off x="6266334" y="552924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26" name="TextBox 25">
              <a:extLst>
                <a:ext uri="{FF2B5EF4-FFF2-40B4-BE49-F238E27FC236}">
                  <a16:creationId xmlns:a16="http://schemas.microsoft.com/office/drawing/2014/main" id="{B972CDA6-9414-4FF7-9869-99DA74706258}"/>
                </a:ext>
              </a:extLst>
            </p:cNvPr>
            <p:cNvSpPr txBox="1"/>
            <p:nvPr/>
          </p:nvSpPr>
          <p:spPr bwMode="auto">
            <a:xfrm>
              <a:off x="7047475" y="552924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27" name="TextBox 26">
              <a:extLst>
                <a:ext uri="{FF2B5EF4-FFF2-40B4-BE49-F238E27FC236}">
                  <a16:creationId xmlns:a16="http://schemas.microsoft.com/office/drawing/2014/main" id="{60597B75-8CB2-4CCD-A96C-03F14082D8B8}"/>
                </a:ext>
              </a:extLst>
            </p:cNvPr>
            <p:cNvSpPr txBox="1"/>
            <p:nvPr/>
          </p:nvSpPr>
          <p:spPr bwMode="auto">
            <a:xfrm>
              <a:off x="7806845" y="552924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28" name="TextBox 27">
              <a:extLst>
                <a:ext uri="{FF2B5EF4-FFF2-40B4-BE49-F238E27FC236}">
                  <a16:creationId xmlns:a16="http://schemas.microsoft.com/office/drawing/2014/main" id="{EF668001-A4C8-461F-A6BE-6DD6A00D12E3}"/>
                </a:ext>
              </a:extLst>
            </p:cNvPr>
            <p:cNvSpPr txBox="1"/>
            <p:nvPr/>
          </p:nvSpPr>
          <p:spPr bwMode="auto">
            <a:xfrm>
              <a:off x="8531938" y="5529241"/>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grpSp>
      <p:sp>
        <p:nvSpPr>
          <p:cNvPr id="30" name="TextBox 29">
            <a:extLst>
              <a:ext uri="{FF2B5EF4-FFF2-40B4-BE49-F238E27FC236}">
                <a16:creationId xmlns:a16="http://schemas.microsoft.com/office/drawing/2014/main" id="{FE04B64C-2193-4255-89D0-F8A7DA3B2164}"/>
              </a:ext>
            </a:extLst>
          </p:cNvPr>
          <p:cNvSpPr txBox="1"/>
          <p:nvPr/>
        </p:nvSpPr>
        <p:spPr bwMode="auto">
          <a:xfrm>
            <a:off x="2232734" y="5805078"/>
            <a:ext cx="696716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Population Attributable Fraction of IDU to HCV transmission 2018-2030</a:t>
            </a:r>
          </a:p>
        </p:txBody>
      </p:sp>
      <p:sp>
        <p:nvSpPr>
          <p:cNvPr id="31" name="Freeform: Shape 30">
            <a:extLst>
              <a:ext uri="{FF2B5EF4-FFF2-40B4-BE49-F238E27FC236}">
                <a16:creationId xmlns:a16="http://schemas.microsoft.com/office/drawing/2014/main" id="{2A41AFEE-4F70-4A8C-A6CD-EAC1CA742506}"/>
              </a:ext>
            </a:extLst>
          </p:cNvPr>
          <p:cNvSpPr/>
          <p:nvPr/>
        </p:nvSpPr>
        <p:spPr bwMode="auto">
          <a:xfrm>
            <a:off x="4832350" y="1746250"/>
            <a:ext cx="4064000" cy="3784600"/>
          </a:xfrm>
          <a:custGeom>
            <a:avLst/>
            <a:gdLst>
              <a:gd name="connsiteX0" fmla="*/ 0 w 4064000"/>
              <a:gd name="connsiteY0" fmla="*/ 0 h 3784600"/>
              <a:gd name="connsiteX1" fmla="*/ 0 w 4064000"/>
              <a:gd name="connsiteY1" fmla="*/ 3784600 h 3784600"/>
              <a:gd name="connsiteX2" fmla="*/ 4064000 w 4064000"/>
              <a:gd name="connsiteY2" fmla="*/ 3784600 h 3784600"/>
              <a:gd name="connsiteX3" fmla="*/ 4064000 w 4064000"/>
              <a:gd name="connsiteY3" fmla="*/ 3784600 h 3784600"/>
            </a:gdLst>
            <a:ahLst/>
            <a:cxnLst>
              <a:cxn ang="0">
                <a:pos x="connsiteX0" y="connsiteY0"/>
              </a:cxn>
              <a:cxn ang="0">
                <a:pos x="connsiteX1" y="connsiteY1"/>
              </a:cxn>
              <a:cxn ang="0">
                <a:pos x="connsiteX2" y="connsiteY2"/>
              </a:cxn>
              <a:cxn ang="0">
                <a:pos x="connsiteX3" y="connsiteY3"/>
              </a:cxn>
            </a:cxnLst>
            <a:rect l="l" t="t" r="r" b="b"/>
            <a:pathLst>
              <a:path w="4064000" h="3784600">
                <a:moveTo>
                  <a:pt x="0" y="0"/>
                </a:moveTo>
                <a:lnTo>
                  <a:pt x="0" y="3784600"/>
                </a:lnTo>
                <a:lnTo>
                  <a:pt x="4064000" y="3784600"/>
                </a:lnTo>
                <a:lnTo>
                  <a:pt x="4064000" y="378460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34" name="Group 33">
            <a:extLst>
              <a:ext uri="{FF2B5EF4-FFF2-40B4-BE49-F238E27FC236}">
                <a16:creationId xmlns:a16="http://schemas.microsoft.com/office/drawing/2014/main" id="{7776C85F-D3ED-4174-9D06-CF43A1879B09}"/>
              </a:ext>
            </a:extLst>
          </p:cNvPr>
          <p:cNvGrpSpPr/>
          <p:nvPr/>
        </p:nvGrpSpPr>
        <p:grpSpPr>
          <a:xfrm>
            <a:off x="4954316" y="5525748"/>
            <a:ext cx="3846760" cy="103471"/>
            <a:chOff x="4954316" y="5055606"/>
            <a:chExt cx="3846760" cy="560914"/>
          </a:xfrm>
        </p:grpSpPr>
        <p:cxnSp>
          <p:nvCxnSpPr>
            <p:cNvPr id="33" name="Straight Connector 32">
              <a:extLst>
                <a:ext uri="{FF2B5EF4-FFF2-40B4-BE49-F238E27FC236}">
                  <a16:creationId xmlns:a16="http://schemas.microsoft.com/office/drawing/2014/main" id="{76566439-A053-4A46-9DC2-FBA81F4EAF2C}"/>
                </a:ext>
              </a:extLst>
            </p:cNvPr>
            <p:cNvCxnSpPr>
              <a:cxnSpLocks/>
            </p:cNvCxnSpPr>
            <p:nvPr/>
          </p:nvCxnSpPr>
          <p:spPr bwMode="auto">
            <a:xfrm>
              <a:off x="4954316" y="5055606"/>
              <a:ext cx="0" cy="560914"/>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D8E32D03-A0B6-4BE6-9188-C60892FDEEFF}"/>
                </a:ext>
              </a:extLst>
            </p:cNvPr>
            <p:cNvCxnSpPr>
              <a:cxnSpLocks/>
            </p:cNvCxnSpPr>
            <p:nvPr/>
          </p:nvCxnSpPr>
          <p:spPr bwMode="auto">
            <a:xfrm>
              <a:off x="5723668" y="5055606"/>
              <a:ext cx="0" cy="560914"/>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FD3778D6-FC49-427D-978E-9DC09E4A430F}"/>
                </a:ext>
              </a:extLst>
            </p:cNvPr>
            <p:cNvCxnSpPr>
              <a:cxnSpLocks/>
            </p:cNvCxnSpPr>
            <p:nvPr/>
          </p:nvCxnSpPr>
          <p:spPr bwMode="auto">
            <a:xfrm>
              <a:off x="6493020" y="5055606"/>
              <a:ext cx="0" cy="560914"/>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8C22F161-7AE2-4D18-B0A9-15F7E2C1B9FD}"/>
                </a:ext>
              </a:extLst>
            </p:cNvPr>
            <p:cNvCxnSpPr>
              <a:cxnSpLocks/>
            </p:cNvCxnSpPr>
            <p:nvPr/>
          </p:nvCxnSpPr>
          <p:spPr bwMode="auto">
            <a:xfrm>
              <a:off x="7262372" y="5055606"/>
              <a:ext cx="0" cy="560914"/>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6D68118B-E02D-47B6-B485-8472F5EA0B53}"/>
                </a:ext>
              </a:extLst>
            </p:cNvPr>
            <p:cNvCxnSpPr>
              <a:cxnSpLocks/>
            </p:cNvCxnSpPr>
            <p:nvPr/>
          </p:nvCxnSpPr>
          <p:spPr bwMode="auto">
            <a:xfrm>
              <a:off x="8031724" y="5055606"/>
              <a:ext cx="0" cy="560914"/>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DDA87629-1749-4E7C-902F-503CCC1256A3}"/>
                </a:ext>
              </a:extLst>
            </p:cNvPr>
            <p:cNvCxnSpPr>
              <a:cxnSpLocks/>
            </p:cNvCxnSpPr>
            <p:nvPr/>
          </p:nvCxnSpPr>
          <p:spPr bwMode="auto">
            <a:xfrm>
              <a:off x="8801076" y="5055606"/>
              <a:ext cx="0" cy="560914"/>
            </a:xfrm>
            <a:prstGeom prst="line">
              <a:avLst/>
            </a:prstGeom>
            <a:noFill/>
            <a:ln w="28575" cap="flat" cmpd="sng" algn="ctr">
              <a:solidFill>
                <a:schemeClr val="bg1"/>
              </a:solidFill>
              <a:prstDash val="solid"/>
              <a:round/>
              <a:headEnd type="none" w="med" len="med"/>
              <a:tailEnd type="none" w="med" len="med"/>
            </a:ln>
            <a:effectLst/>
          </p:spPr>
        </p:cxnSp>
      </p:grpSp>
      <p:grpSp>
        <p:nvGrpSpPr>
          <p:cNvPr id="40" name="Group 39">
            <a:extLst>
              <a:ext uri="{FF2B5EF4-FFF2-40B4-BE49-F238E27FC236}">
                <a16:creationId xmlns:a16="http://schemas.microsoft.com/office/drawing/2014/main" id="{BA8D2912-DF27-4E92-8CF9-0C42093BA379}"/>
              </a:ext>
            </a:extLst>
          </p:cNvPr>
          <p:cNvGrpSpPr/>
          <p:nvPr/>
        </p:nvGrpSpPr>
        <p:grpSpPr>
          <a:xfrm>
            <a:off x="4705350" y="1937265"/>
            <a:ext cx="127000" cy="3379993"/>
            <a:chOff x="4636014" y="1937265"/>
            <a:chExt cx="341138" cy="3379993"/>
          </a:xfrm>
        </p:grpSpPr>
        <p:grpSp>
          <p:nvGrpSpPr>
            <p:cNvPr id="41" name="Group 40">
              <a:extLst>
                <a:ext uri="{FF2B5EF4-FFF2-40B4-BE49-F238E27FC236}">
                  <a16:creationId xmlns:a16="http://schemas.microsoft.com/office/drawing/2014/main" id="{DFC9232B-B7C8-4DC6-B0C9-2FAF9208CA58}"/>
                </a:ext>
              </a:extLst>
            </p:cNvPr>
            <p:cNvGrpSpPr/>
            <p:nvPr/>
          </p:nvGrpSpPr>
          <p:grpSpPr>
            <a:xfrm rot="5400000">
              <a:off x="4116454" y="4456560"/>
              <a:ext cx="1380258" cy="341138"/>
              <a:chOff x="4954316" y="5055606"/>
              <a:chExt cx="3846760" cy="560914"/>
            </a:xfrm>
          </p:grpSpPr>
          <p:cxnSp>
            <p:nvCxnSpPr>
              <p:cNvPr id="42" name="Straight Connector 41">
                <a:extLst>
                  <a:ext uri="{FF2B5EF4-FFF2-40B4-BE49-F238E27FC236}">
                    <a16:creationId xmlns:a16="http://schemas.microsoft.com/office/drawing/2014/main" id="{13D57F99-25E5-4D04-A1D9-81605873610A}"/>
                  </a:ext>
                </a:extLst>
              </p:cNvPr>
              <p:cNvCxnSpPr>
                <a:cxnSpLocks/>
              </p:cNvCxnSpPr>
              <p:nvPr/>
            </p:nvCxnSpPr>
            <p:spPr bwMode="auto">
              <a:xfrm>
                <a:off x="4954316" y="5055606"/>
                <a:ext cx="0" cy="560914"/>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A7FCF530-841F-4A97-AE91-888F300A7613}"/>
                  </a:ext>
                </a:extLst>
              </p:cNvPr>
              <p:cNvCxnSpPr>
                <a:cxnSpLocks/>
              </p:cNvCxnSpPr>
              <p:nvPr/>
            </p:nvCxnSpPr>
            <p:spPr bwMode="auto">
              <a:xfrm>
                <a:off x="5723668" y="5055606"/>
                <a:ext cx="0" cy="560914"/>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397A3E96-8772-4789-A4E4-1C21518BF2F5}"/>
                  </a:ext>
                </a:extLst>
              </p:cNvPr>
              <p:cNvCxnSpPr>
                <a:cxnSpLocks/>
              </p:cNvCxnSpPr>
              <p:nvPr/>
            </p:nvCxnSpPr>
            <p:spPr bwMode="auto">
              <a:xfrm>
                <a:off x="6493020" y="5055606"/>
                <a:ext cx="0" cy="560914"/>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F5CDA67A-73A4-4F28-811C-A44A6FA3EF64}"/>
                  </a:ext>
                </a:extLst>
              </p:cNvPr>
              <p:cNvCxnSpPr>
                <a:cxnSpLocks/>
              </p:cNvCxnSpPr>
              <p:nvPr/>
            </p:nvCxnSpPr>
            <p:spPr bwMode="auto">
              <a:xfrm>
                <a:off x="7262372" y="5055606"/>
                <a:ext cx="0" cy="560914"/>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C8B5E2FD-6BFE-4B2C-9C1D-7D60E3F7D7AC}"/>
                  </a:ext>
                </a:extLst>
              </p:cNvPr>
              <p:cNvCxnSpPr>
                <a:cxnSpLocks/>
              </p:cNvCxnSpPr>
              <p:nvPr/>
            </p:nvCxnSpPr>
            <p:spPr bwMode="auto">
              <a:xfrm>
                <a:off x="8031724" y="5055606"/>
                <a:ext cx="0" cy="560914"/>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6BBE89FE-B6FC-400B-86A5-68DC55896994}"/>
                  </a:ext>
                </a:extLst>
              </p:cNvPr>
              <p:cNvCxnSpPr>
                <a:cxnSpLocks/>
              </p:cNvCxnSpPr>
              <p:nvPr/>
            </p:nvCxnSpPr>
            <p:spPr bwMode="auto">
              <a:xfrm>
                <a:off x="8801076" y="5055606"/>
                <a:ext cx="0" cy="560914"/>
              </a:xfrm>
              <a:prstGeom prst="line">
                <a:avLst/>
              </a:prstGeom>
              <a:noFill/>
              <a:ln w="28575" cap="flat" cmpd="sng" algn="ctr">
                <a:solidFill>
                  <a:schemeClr val="bg1"/>
                </a:solidFill>
                <a:prstDash val="solid"/>
                <a:round/>
                <a:headEnd type="none" w="med" len="med"/>
                <a:tailEnd type="none" w="med" len="med"/>
              </a:ln>
              <a:effectLst/>
            </p:spPr>
          </p:cxnSp>
        </p:grpSp>
        <p:grpSp>
          <p:nvGrpSpPr>
            <p:cNvPr id="48" name="Group 47">
              <a:extLst>
                <a:ext uri="{FF2B5EF4-FFF2-40B4-BE49-F238E27FC236}">
                  <a16:creationId xmlns:a16="http://schemas.microsoft.com/office/drawing/2014/main" id="{6AE7569D-1950-49D4-B7A4-1D0726750FFC}"/>
                </a:ext>
              </a:extLst>
            </p:cNvPr>
            <p:cNvGrpSpPr/>
            <p:nvPr/>
          </p:nvGrpSpPr>
          <p:grpSpPr>
            <a:xfrm rot="5400000">
              <a:off x="3960621" y="2612658"/>
              <a:ext cx="1691924" cy="341138"/>
              <a:chOff x="4085707" y="5055606"/>
              <a:chExt cx="4715369" cy="560914"/>
            </a:xfrm>
          </p:grpSpPr>
          <p:cxnSp>
            <p:nvCxnSpPr>
              <p:cNvPr id="49" name="Straight Connector 48">
                <a:extLst>
                  <a:ext uri="{FF2B5EF4-FFF2-40B4-BE49-F238E27FC236}">
                    <a16:creationId xmlns:a16="http://schemas.microsoft.com/office/drawing/2014/main" id="{F6FC144D-E356-4E51-985B-2BEB858B9405}"/>
                  </a:ext>
                </a:extLst>
              </p:cNvPr>
              <p:cNvCxnSpPr>
                <a:cxnSpLocks/>
              </p:cNvCxnSpPr>
              <p:nvPr/>
            </p:nvCxnSpPr>
            <p:spPr bwMode="auto">
              <a:xfrm>
                <a:off x="4954316" y="5055606"/>
                <a:ext cx="0" cy="560914"/>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FDDB4042-C177-45D0-BD55-82FB64055C36}"/>
                  </a:ext>
                </a:extLst>
              </p:cNvPr>
              <p:cNvCxnSpPr>
                <a:cxnSpLocks/>
              </p:cNvCxnSpPr>
              <p:nvPr/>
            </p:nvCxnSpPr>
            <p:spPr bwMode="auto">
              <a:xfrm>
                <a:off x="5723668" y="5055606"/>
                <a:ext cx="0" cy="560914"/>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D7E31762-F570-45F8-AB70-4D2A6E392162}"/>
                  </a:ext>
                </a:extLst>
              </p:cNvPr>
              <p:cNvCxnSpPr>
                <a:cxnSpLocks/>
              </p:cNvCxnSpPr>
              <p:nvPr/>
            </p:nvCxnSpPr>
            <p:spPr bwMode="auto">
              <a:xfrm>
                <a:off x="6493020" y="5055606"/>
                <a:ext cx="0" cy="560914"/>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9EF6C7C3-29BE-4E1D-9CEA-E1C0BCA030E5}"/>
                  </a:ext>
                </a:extLst>
              </p:cNvPr>
              <p:cNvCxnSpPr>
                <a:cxnSpLocks/>
              </p:cNvCxnSpPr>
              <p:nvPr/>
            </p:nvCxnSpPr>
            <p:spPr bwMode="auto">
              <a:xfrm>
                <a:off x="7262372" y="5055606"/>
                <a:ext cx="0" cy="560914"/>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7F316194-AB41-4DB6-BC5E-BA41C3E1F046}"/>
                  </a:ext>
                </a:extLst>
              </p:cNvPr>
              <p:cNvCxnSpPr>
                <a:cxnSpLocks/>
              </p:cNvCxnSpPr>
              <p:nvPr/>
            </p:nvCxnSpPr>
            <p:spPr bwMode="auto">
              <a:xfrm>
                <a:off x="8031724" y="5055606"/>
                <a:ext cx="0" cy="560914"/>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E1F55EE5-E732-4CD8-86A9-F6622260E550}"/>
                  </a:ext>
                </a:extLst>
              </p:cNvPr>
              <p:cNvCxnSpPr>
                <a:cxnSpLocks/>
              </p:cNvCxnSpPr>
              <p:nvPr/>
            </p:nvCxnSpPr>
            <p:spPr bwMode="auto">
              <a:xfrm>
                <a:off x="8801076" y="5055606"/>
                <a:ext cx="0" cy="560914"/>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EB7F50C2-E16C-46C2-A590-D54702A3B396}"/>
                  </a:ext>
                </a:extLst>
              </p:cNvPr>
              <p:cNvCxnSpPr>
                <a:cxnSpLocks/>
              </p:cNvCxnSpPr>
              <p:nvPr/>
            </p:nvCxnSpPr>
            <p:spPr bwMode="auto">
              <a:xfrm>
                <a:off x="4085707" y="5055606"/>
                <a:ext cx="0" cy="560914"/>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110" name="Group 109">
            <a:extLst>
              <a:ext uri="{FF2B5EF4-FFF2-40B4-BE49-F238E27FC236}">
                <a16:creationId xmlns:a16="http://schemas.microsoft.com/office/drawing/2014/main" id="{3815B596-D7AD-490A-A26F-ACCE9EB62C56}"/>
              </a:ext>
            </a:extLst>
          </p:cNvPr>
          <p:cNvGrpSpPr/>
          <p:nvPr/>
        </p:nvGrpSpPr>
        <p:grpSpPr>
          <a:xfrm>
            <a:off x="4954316" y="1826650"/>
            <a:ext cx="2511863" cy="247650"/>
            <a:chOff x="4954316" y="1797050"/>
            <a:chExt cx="2511863" cy="247650"/>
          </a:xfrm>
        </p:grpSpPr>
        <p:sp>
          <p:nvSpPr>
            <p:cNvPr id="56" name="Rectangle 55">
              <a:extLst>
                <a:ext uri="{FF2B5EF4-FFF2-40B4-BE49-F238E27FC236}">
                  <a16:creationId xmlns:a16="http://schemas.microsoft.com/office/drawing/2014/main" id="{12CC46B8-A012-4B92-8E77-7197C37F6EEE}"/>
                </a:ext>
              </a:extLst>
            </p:cNvPr>
            <p:cNvSpPr/>
            <p:nvPr/>
          </p:nvSpPr>
          <p:spPr bwMode="auto">
            <a:xfrm>
              <a:off x="4954316" y="1797050"/>
              <a:ext cx="1662384" cy="247650"/>
            </a:xfrm>
            <a:prstGeom prst="rect">
              <a:avLst/>
            </a:prstGeom>
            <a:solidFill>
              <a:schemeClr val="accent1"/>
            </a:solidFill>
            <a:ln w="9525">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70" name="Straight Connector 69">
              <a:extLst>
                <a:ext uri="{FF2B5EF4-FFF2-40B4-BE49-F238E27FC236}">
                  <a16:creationId xmlns:a16="http://schemas.microsoft.com/office/drawing/2014/main" id="{5CBEED54-4B54-4B4D-8D70-30BF1D3CDEB9}"/>
                </a:ext>
              </a:extLst>
            </p:cNvPr>
            <p:cNvCxnSpPr>
              <a:cxnSpLocks/>
            </p:cNvCxnSpPr>
            <p:nvPr/>
          </p:nvCxnSpPr>
          <p:spPr bwMode="auto">
            <a:xfrm>
              <a:off x="5873750" y="1920875"/>
              <a:ext cx="1592429"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9" name="Group 108">
            <a:extLst>
              <a:ext uri="{FF2B5EF4-FFF2-40B4-BE49-F238E27FC236}">
                <a16:creationId xmlns:a16="http://schemas.microsoft.com/office/drawing/2014/main" id="{662CE084-28D1-4299-B54B-E3E4B34443A7}"/>
              </a:ext>
            </a:extLst>
          </p:cNvPr>
          <p:cNvGrpSpPr/>
          <p:nvPr/>
        </p:nvGrpSpPr>
        <p:grpSpPr>
          <a:xfrm>
            <a:off x="4954316" y="2108015"/>
            <a:ext cx="2919684" cy="247650"/>
            <a:chOff x="4954316" y="2271498"/>
            <a:chExt cx="2919684" cy="247650"/>
          </a:xfrm>
        </p:grpSpPr>
        <p:sp>
          <p:nvSpPr>
            <p:cNvPr id="58" name="Rectangle 57">
              <a:extLst>
                <a:ext uri="{FF2B5EF4-FFF2-40B4-BE49-F238E27FC236}">
                  <a16:creationId xmlns:a16="http://schemas.microsoft.com/office/drawing/2014/main" id="{F16082B5-3000-4B44-BEFD-C6AFBDE062F3}"/>
                </a:ext>
              </a:extLst>
            </p:cNvPr>
            <p:cNvSpPr/>
            <p:nvPr/>
          </p:nvSpPr>
          <p:spPr bwMode="auto">
            <a:xfrm>
              <a:off x="4954316" y="2271498"/>
              <a:ext cx="1398858" cy="247650"/>
            </a:xfrm>
            <a:prstGeom prst="rect">
              <a:avLst/>
            </a:prstGeom>
            <a:solidFill>
              <a:schemeClr val="accent1"/>
            </a:solidFill>
            <a:ln w="9525">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72" name="Straight Connector 71">
              <a:extLst>
                <a:ext uri="{FF2B5EF4-FFF2-40B4-BE49-F238E27FC236}">
                  <a16:creationId xmlns:a16="http://schemas.microsoft.com/office/drawing/2014/main" id="{101F49C6-D1DA-4663-9E00-BABE10C315C5}"/>
                </a:ext>
              </a:extLst>
            </p:cNvPr>
            <p:cNvCxnSpPr>
              <a:cxnSpLocks/>
            </p:cNvCxnSpPr>
            <p:nvPr/>
          </p:nvCxnSpPr>
          <p:spPr bwMode="auto">
            <a:xfrm>
              <a:off x="5664200" y="2395323"/>
              <a:ext cx="2209800"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8" name="Group 107">
            <a:extLst>
              <a:ext uri="{FF2B5EF4-FFF2-40B4-BE49-F238E27FC236}">
                <a16:creationId xmlns:a16="http://schemas.microsoft.com/office/drawing/2014/main" id="{A8C3FD9A-E2CB-463B-BC6E-2CBF28D48D6F}"/>
              </a:ext>
            </a:extLst>
          </p:cNvPr>
          <p:cNvGrpSpPr/>
          <p:nvPr/>
        </p:nvGrpSpPr>
        <p:grpSpPr>
          <a:xfrm>
            <a:off x="4954315" y="2389380"/>
            <a:ext cx="3820674" cy="247650"/>
            <a:chOff x="4954315" y="2519148"/>
            <a:chExt cx="3820674" cy="247650"/>
          </a:xfrm>
        </p:grpSpPr>
        <p:sp>
          <p:nvSpPr>
            <p:cNvPr id="59" name="Rectangle 58">
              <a:extLst>
                <a:ext uri="{FF2B5EF4-FFF2-40B4-BE49-F238E27FC236}">
                  <a16:creationId xmlns:a16="http://schemas.microsoft.com/office/drawing/2014/main" id="{98A759C2-2125-4B6D-8FF0-03D1946A5D2D}"/>
                </a:ext>
              </a:extLst>
            </p:cNvPr>
            <p:cNvSpPr/>
            <p:nvPr/>
          </p:nvSpPr>
          <p:spPr bwMode="auto">
            <a:xfrm>
              <a:off x="4954315" y="2519148"/>
              <a:ext cx="3678509" cy="247650"/>
            </a:xfrm>
            <a:prstGeom prst="rect">
              <a:avLst/>
            </a:prstGeom>
            <a:solidFill>
              <a:schemeClr val="accent1"/>
            </a:solidFill>
            <a:ln w="9525">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75" name="Straight Connector 74">
              <a:extLst>
                <a:ext uri="{FF2B5EF4-FFF2-40B4-BE49-F238E27FC236}">
                  <a16:creationId xmlns:a16="http://schemas.microsoft.com/office/drawing/2014/main" id="{95FFF769-42F8-4608-9DC6-0827A835B22E}"/>
                </a:ext>
              </a:extLst>
            </p:cNvPr>
            <p:cNvCxnSpPr>
              <a:cxnSpLocks/>
            </p:cNvCxnSpPr>
            <p:nvPr/>
          </p:nvCxnSpPr>
          <p:spPr bwMode="auto">
            <a:xfrm>
              <a:off x="7466179" y="2642973"/>
              <a:ext cx="1308810"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7" name="Group 106">
            <a:extLst>
              <a:ext uri="{FF2B5EF4-FFF2-40B4-BE49-F238E27FC236}">
                <a16:creationId xmlns:a16="http://schemas.microsoft.com/office/drawing/2014/main" id="{D5DFDAF0-928D-4D5C-B1C6-E2FA26CA02CD}"/>
              </a:ext>
            </a:extLst>
          </p:cNvPr>
          <p:cNvGrpSpPr/>
          <p:nvPr/>
        </p:nvGrpSpPr>
        <p:grpSpPr>
          <a:xfrm>
            <a:off x="4954315" y="2670745"/>
            <a:ext cx="3846761" cy="247650"/>
            <a:chOff x="4954315" y="2762344"/>
            <a:chExt cx="3846761" cy="247650"/>
          </a:xfrm>
        </p:grpSpPr>
        <p:sp>
          <p:nvSpPr>
            <p:cNvPr id="60" name="Rectangle 59">
              <a:extLst>
                <a:ext uri="{FF2B5EF4-FFF2-40B4-BE49-F238E27FC236}">
                  <a16:creationId xmlns:a16="http://schemas.microsoft.com/office/drawing/2014/main" id="{3CBCE51A-B40D-470B-8F24-3AB335702F36}"/>
                </a:ext>
              </a:extLst>
            </p:cNvPr>
            <p:cNvSpPr/>
            <p:nvPr/>
          </p:nvSpPr>
          <p:spPr bwMode="auto">
            <a:xfrm>
              <a:off x="4954315" y="2762344"/>
              <a:ext cx="2659335" cy="247650"/>
            </a:xfrm>
            <a:prstGeom prst="rect">
              <a:avLst/>
            </a:prstGeom>
            <a:solidFill>
              <a:schemeClr val="accent1"/>
            </a:solidFill>
            <a:ln w="9525">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77" name="Straight Connector 76">
              <a:extLst>
                <a:ext uri="{FF2B5EF4-FFF2-40B4-BE49-F238E27FC236}">
                  <a16:creationId xmlns:a16="http://schemas.microsoft.com/office/drawing/2014/main" id="{E9FA5AD4-F3D5-4FF2-9ACA-D8B3B582718D}"/>
                </a:ext>
              </a:extLst>
            </p:cNvPr>
            <p:cNvCxnSpPr>
              <a:cxnSpLocks/>
            </p:cNvCxnSpPr>
            <p:nvPr/>
          </p:nvCxnSpPr>
          <p:spPr bwMode="auto">
            <a:xfrm>
              <a:off x="6616700" y="2886169"/>
              <a:ext cx="2184376"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6" name="Group 105">
            <a:extLst>
              <a:ext uri="{FF2B5EF4-FFF2-40B4-BE49-F238E27FC236}">
                <a16:creationId xmlns:a16="http://schemas.microsoft.com/office/drawing/2014/main" id="{265EA12C-1C8C-41A3-8B4F-287362D73D60}"/>
              </a:ext>
            </a:extLst>
          </p:cNvPr>
          <p:cNvGrpSpPr/>
          <p:nvPr/>
        </p:nvGrpSpPr>
        <p:grpSpPr>
          <a:xfrm>
            <a:off x="4954316" y="2952110"/>
            <a:ext cx="3657343" cy="247650"/>
            <a:chOff x="4954316" y="3005540"/>
            <a:chExt cx="3657343" cy="247650"/>
          </a:xfrm>
        </p:grpSpPr>
        <p:sp>
          <p:nvSpPr>
            <p:cNvPr id="61" name="Rectangle 60">
              <a:extLst>
                <a:ext uri="{FF2B5EF4-FFF2-40B4-BE49-F238E27FC236}">
                  <a16:creationId xmlns:a16="http://schemas.microsoft.com/office/drawing/2014/main" id="{AF2D6797-36BD-4F4A-9984-2AB7B9852C7D}"/>
                </a:ext>
              </a:extLst>
            </p:cNvPr>
            <p:cNvSpPr/>
            <p:nvPr/>
          </p:nvSpPr>
          <p:spPr bwMode="auto">
            <a:xfrm>
              <a:off x="4954316" y="3005540"/>
              <a:ext cx="2246584" cy="247650"/>
            </a:xfrm>
            <a:prstGeom prst="rect">
              <a:avLst/>
            </a:prstGeom>
            <a:solidFill>
              <a:schemeClr val="accent1"/>
            </a:solidFill>
            <a:ln w="9525">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79" name="Straight Connector 78">
              <a:extLst>
                <a:ext uri="{FF2B5EF4-FFF2-40B4-BE49-F238E27FC236}">
                  <a16:creationId xmlns:a16="http://schemas.microsoft.com/office/drawing/2014/main" id="{59FED838-2AED-4EDD-A5FB-88F6CB8F14D3}"/>
                </a:ext>
              </a:extLst>
            </p:cNvPr>
            <p:cNvCxnSpPr>
              <a:cxnSpLocks/>
            </p:cNvCxnSpPr>
            <p:nvPr/>
          </p:nvCxnSpPr>
          <p:spPr bwMode="auto">
            <a:xfrm>
              <a:off x="6096000" y="3123645"/>
              <a:ext cx="2515659"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5" name="Group 104">
            <a:extLst>
              <a:ext uri="{FF2B5EF4-FFF2-40B4-BE49-F238E27FC236}">
                <a16:creationId xmlns:a16="http://schemas.microsoft.com/office/drawing/2014/main" id="{B0C03F81-0A97-4B25-856E-DE940A60869F}"/>
              </a:ext>
            </a:extLst>
          </p:cNvPr>
          <p:cNvGrpSpPr/>
          <p:nvPr/>
        </p:nvGrpSpPr>
        <p:grpSpPr>
          <a:xfrm>
            <a:off x="4954316" y="3233475"/>
            <a:ext cx="1141684" cy="247650"/>
            <a:chOff x="4954316" y="3257312"/>
            <a:chExt cx="1141684" cy="247650"/>
          </a:xfrm>
        </p:grpSpPr>
        <p:sp>
          <p:nvSpPr>
            <p:cNvPr id="62" name="Rectangle 61">
              <a:extLst>
                <a:ext uri="{FF2B5EF4-FFF2-40B4-BE49-F238E27FC236}">
                  <a16:creationId xmlns:a16="http://schemas.microsoft.com/office/drawing/2014/main" id="{8E0EEF8B-0E18-476C-B53A-B84F29A6BC23}"/>
                </a:ext>
              </a:extLst>
            </p:cNvPr>
            <p:cNvSpPr/>
            <p:nvPr/>
          </p:nvSpPr>
          <p:spPr bwMode="auto">
            <a:xfrm>
              <a:off x="4954316" y="3257312"/>
              <a:ext cx="506684" cy="247650"/>
            </a:xfrm>
            <a:prstGeom prst="rect">
              <a:avLst/>
            </a:prstGeom>
            <a:solidFill>
              <a:schemeClr val="accent1"/>
            </a:solidFill>
            <a:ln w="9525">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81" name="Straight Connector 80">
              <a:extLst>
                <a:ext uri="{FF2B5EF4-FFF2-40B4-BE49-F238E27FC236}">
                  <a16:creationId xmlns:a16="http://schemas.microsoft.com/office/drawing/2014/main" id="{5D09B6CD-829D-437C-8A82-26321A84F9A2}"/>
                </a:ext>
              </a:extLst>
            </p:cNvPr>
            <p:cNvCxnSpPr>
              <a:cxnSpLocks/>
            </p:cNvCxnSpPr>
            <p:nvPr/>
          </p:nvCxnSpPr>
          <p:spPr bwMode="auto">
            <a:xfrm>
              <a:off x="5088227" y="3374305"/>
              <a:ext cx="1007773"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4" name="Group 103">
            <a:extLst>
              <a:ext uri="{FF2B5EF4-FFF2-40B4-BE49-F238E27FC236}">
                <a16:creationId xmlns:a16="http://schemas.microsoft.com/office/drawing/2014/main" id="{A270DAFC-D82A-46FD-8018-90C03B280BF1}"/>
              </a:ext>
            </a:extLst>
          </p:cNvPr>
          <p:cNvGrpSpPr/>
          <p:nvPr/>
        </p:nvGrpSpPr>
        <p:grpSpPr>
          <a:xfrm>
            <a:off x="4954315" y="3514840"/>
            <a:ext cx="3846761" cy="247650"/>
            <a:chOff x="4954315" y="3505364"/>
            <a:chExt cx="3846761" cy="247650"/>
          </a:xfrm>
        </p:grpSpPr>
        <p:sp>
          <p:nvSpPr>
            <p:cNvPr id="63" name="Rectangle 62">
              <a:extLst>
                <a:ext uri="{FF2B5EF4-FFF2-40B4-BE49-F238E27FC236}">
                  <a16:creationId xmlns:a16="http://schemas.microsoft.com/office/drawing/2014/main" id="{99B7970E-32F9-4CCF-BF59-AB0FE497AEA3}"/>
                </a:ext>
              </a:extLst>
            </p:cNvPr>
            <p:cNvSpPr/>
            <p:nvPr/>
          </p:nvSpPr>
          <p:spPr bwMode="auto">
            <a:xfrm>
              <a:off x="4954315" y="3505364"/>
              <a:ext cx="2964134" cy="247650"/>
            </a:xfrm>
            <a:prstGeom prst="rect">
              <a:avLst/>
            </a:prstGeom>
            <a:solidFill>
              <a:schemeClr val="accent1"/>
            </a:solidFill>
            <a:ln w="9525">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83" name="Straight Connector 82">
              <a:extLst>
                <a:ext uri="{FF2B5EF4-FFF2-40B4-BE49-F238E27FC236}">
                  <a16:creationId xmlns:a16="http://schemas.microsoft.com/office/drawing/2014/main" id="{45AFE741-6FBF-496F-BC83-E1E8DBDFE165}"/>
                </a:ext>
              </a:extLst>
            </p:cNvPr>
            <p:cNvCxnSpPr>
              <a:cxnSpLocks/>
            </p:cNvCxnSpPr>
            <p:nvPr/>
          </p:nvCxnSpPr>
          <p:spPr bwMode="auto">
            <a:xfrm>
              <a:off x="7006167" y="3629189"/>
              <a:ext cx="1794909"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3" name="Group 102">
            <a:extLst>
              <a:ext uri="{FF2B5EF4-FFF2-40B4-BE49-F238E27FC236}">
                <a16:creationId xmlns:a16="http://schemas.microsoft.com/office/drawing/2014/main" id="{A90BB93E-D0D6-417C-A803-F30D75A7E74B}"/>
              </a:ext>
            </a:extLst>
          </p:cNvPr>
          <p:cNvGrpSpPr/>
          <p:nvPr/>
        </p:nvGrpSpPr>
        <p:grpSpPr>
          <a:xfrm>
            <a:off x="4954314" y="3796205"/>
            <a:ext cx="3657345" cy="247650"/>
            <a:chOff x="4954314" y="3748560"/>
            <a:chExt cx="3657345" cy="247650"/>
          </a:xfrm>
        </p:grpSpPr>
        <p:sp>
          <p:nvSpPr>
            <p:cNvPr id="64" name="Rectangle 63">
              <a:extLst>
                <a:ext uri="{FF2B5EF4-FFF2-40B4-BE49-F238E27FC236}">
                  <a16:creationId xmlns:a16="http://schemas.microsoft.com/office/drawing/2014/main" id="{8126D49C-6039-4D49-82AD-E6B36950DEF4}"/>
                </a:ext>
              </a:extLst>
            </p:cNvPr>
            <p:cNvSpPr/>
            <p:nvPr/>
          </p:nvSpPr>
          <p:spPr bwMode="auto">
            <a:xfrm>
              <a:off x="4954314" y="3748560"/>
              <a:ext cx="3205435" cy="247650"/>
            </a:xfrm>
            <a:prstGeom prst="rect">
              <a:avLst/>
            </a:prstGeom>
            <a:solidFill>
              <a:schemeClr val="accent1"/>
            </a:solidFill>
            <a:ln w="9525">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86" name="Straight Connector 85">
              <a:extLst>
                <a:ext uri="{FF2B5EF4-FFF2-40B4-BE49-F238E27FC236}">
                  <a16:creationId xmlns:a16="http://schemas.microsoft.com/office/drawing/2014/main" id="{964426D7-95B6-498C-9756-4226E5A43346}"/>
                </a:ext>
              </a:extLst>
            </p:cNvPr>
            <p:cNvCxnSpPr>
              <a:cxnSpLocks/>
            </p:cNvCxnSpPr>
            <p:nvPr/>
          </p:nvCxnSpPr>
          <p:spPr bwMode="auto">
            <a:xfrm>
              <a:off x="7020994" y="3872385"/>
              <a:ext cx="1590665"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2" name="Group 101">
            <a:extLst>
              <a:ext uri="{FF2B5EF4-FFF2-40B4-BE49-F238E27FC236}">
                <a16:creationId xmlns:a16="http://schemas.microsoft.com/office/drawing/2014/main" id="{FA12C3C9-EDE4-4F23-891B-4D7796AFC062}"/>
              </a:ext>
            </a:extLst>
          </p:cNvPr>
          <p:cNvGrpSpPr/>
          <p:nvPr/>
        </p:nvGrpSpPr>
        <p:grpSpPr>
          <a:xfrm>
            <a:off x="4954316" y="4077570"/>
            <a:ext cx="1632751" cy="247650"/>
            <a:chOff x="4954316" y="3995878"/>
            <a:chExt cx="1632751" cy="247650"/>
          </a:xfrm>
        </p:grpSpPr>
        <p:sp>
          <p:nvSpPr>
            <p:cNvPr id="65" name="Rectangle 64">
              <a:extLst>
                <a:ext uri="{FF2B5EF4-FFF2-40B4-BE49-F238E27FC236}">
                  <a16:creationId xmlns:a16="http://schemas.microsoft.com/office/drawing/2014/main" id="{42757D20-D4A0-4D6A-8F37-3102AA969FDE}"/>
                </a:ext>
              </a:extLst>
            </p:cNvPr>
            <p:cNvSpPr/>
            <p:nvPr/>
          </p:nvSpPr>
          <p:spPr bwMode="auto">
            <a:xfrm>
              <a:off x="4954316" y="3995878"/>
              <a:ext cx="481284" cy="247650"/>
            </a:xfrm>
            <a:prstGeom prst="rect">
              <a:avLst/>
            </a:prstGeom>
            <a:solidFill>
              <a:schemeClr val="accent1"/>
            </a:solidFill>
            <a:ln w="9525">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88" name="Straight Connector 87">
              <a:extLst>
                <a:ext uri="{FF2B5EF4-FFF2-40B4-BE49-F238E27FC236}">
                  <a16:creationId xmlns:a16="http://schemas.microsoft.com/office/drawing/2014/main" id="{3F9687BF-AC21-4015-A8F7-7D2899575965}"/>
                </a:ext>
              </a:extLst>
            </p:cNvPr>
            <p:cNvCxnSpPr>
              <a:cxnSpLocks/>
            </p:cNvCxnSpPr>
            <p:nvPr/>
          </p:nvCxnSpPr>
          <p:spPr bwMode="auto">
            <a:xfrm>
              <a:off x="5051434" y="4097829"/>
              <a:ext cx="1535633"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1" name="Group 100">
            <a:extLst>
              <a:ext uri="{FF2B5EF4-FFF2-40B4-BE49-F238E27FC236}">
                <a16:creationId xmlns:a16="http://schemas.microsoft.com/office/drawing/2014/main" id="{19419E16-BB11-44E6-A862-A9ADA9D15111}"/>
              </a:ext>
            </a:extLst>
          </p:cNvPr>
          <p:cNvGrpSpPr/>
          <p:nvPr/>
        </p:nvGrpSpPr>
        <p:grpSpPr>
          <a:xfrm>
            <a:off x="4954314" y="4358935"/>
            <a:ext cx="3769515" cy="247650"/>
            <a:chOff x="4954314" y="4361461"/>
            <a:chExt cx="3769515" cy="247650"/>
          </a:xfrm>
        </p:grpSpPr>
        <p:sp>
          <p:nvSpPr>
            <p:cNvPr id="66" name="Rectangle 65">
              <a:extLst>
                <a:ext uri="{FF2B5EF4-FFF2-40B4-BE49-F238E27FC236}">
                  <a16:creationId xmlns:a16="http://schemas.microsoft.com/office/drawing/2014/main" id="{D7D85675-51EF-47F5-ABC3-7D5FC3964EA0}"/>
                </a:ext>
              </a:extLst>
            </p:cNvPr>
            <p:cNvSpPr/>
            <p:nvPr/>
          </p:nvSpPr>
          <p:spPr bwMode="auto">
            <a:xfrm>
              <a:off x="4954314" y="4361461"/>
              <a:ext cx="2872061" cy="247650"/>
            </a:xfrm>
            <a:prstGeom prst="rect">
              <a:avLst/>
            </a:prstGeom>
            <a:solidFill>
              <a:schemeClr val="accent1"/>
            </a:solidFill>
            <a:ln w="9525">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90" name="Straight Connector 89">
              <a:extLst>
                <a:ext uri="{FF2B5EF4-FFF2-40B4-BE49-F238E27FC236}">
                  <a16:creationId xmlns:a16="http://schemas.microsoft.com/office/drawing/2014/main" id="{A00B2B34-033C-48DB-B749-3BB9960A1898}"/>
                </a:ext>
              </a:extLst>
            </p:cNvPr>
            <p:cNvCxnSpPr>
              <a:cxnSpLocks/>
            </p:cNvCxnSpPr>
            <p:nvPr/>
          </p:nvCxnSpPr>
          <p:spPr bwMode="auto">
            <a:xfrm>
              <a:off x="6828367" y="4472259"/>
              <a:ext cx="1895462"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0" name="Group 99">
            <a:extLst>
              <a:ext uri="{FF2B5EF4-FFF2-40B4-BE49-F238E27FC236}">
                <a16:creationId xmlns:a16="http://schemas.microsoft.com/office/drawing/2014/main" id="{87A6808F-FC32-4C3E-9EF2-84DD43D6E69C}"/>
              </a:ext>
            </a:extLst>
          </p:cNvPr>
          <p:cNvGrpSpPr/>
          <p:nvPr/>
        </p:nvGrpSpPr>
        <p:grpSpPr>
          <a:xfrm>
            <a:off x="4954315" y="4640300"/>
            <a:ext cx="1014685" cy="247650"/>
            <a:chOff x="4954315" y="4631141"/>
            <a:chExt cx="1014685" cy="247650"/>
          </a:xfrm>
        </p:grpSpPr>
        <p:sp>
          <p:nvSpPr>
            <p:cNvPr id="67" name="Rectangle 66">
              <a:extLst>
                <a:ext uri="{FF2B5EF4-FFF2-40B4-BE49-F238E27FC236}">
                  <a16:creationId xmlns:a16="http://schemas.microsoft.com/office/drawing/2014/main" id="{1E5B948A-6E25-4179-B5E1-AD8CE2AFA66E}"/>
                </a:ext>
              </a:extLst>
            </p:cNvPr>
            <p:cNvSpPr/>
            <p:nvPr/>
          </p:nvSpPr>
          <p:spPr bwMode="auto">
            <a:xfrm>
              <a:off x="4954315" y="4631141"/>
              <a:ext cx="611455" cy="247650"/>
            </a:xfrm>
            <a:prstGeom prst="rect">
              <a:avLst/>
            </a:prstGeom>
            <a:solidFill>
              <a:schemeClr val="accent1"/>
            </a:solidFill>
            <a:ln w="9525">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92" name="Straight Connector 91">
              <a:extLst>
                <a:ext uri="{FF2B5EF4-FFF2-40B4-BE49-F238E27FC236}">
                  <a16:creationId xmlns:a16="http://schemas.microsoft.com/office/drawing/2014/main" id="{F00B6AD2-5B30-4459-B21C-125E3577E5B1}"/>
                </a:ext>
              </a:extLst>
            </p:cNvPr>
            <p:cNvCxnSpPr>
              <a:cxnSpLocks/>
            </p:cNvCxnSpPr>
            <p:nvPr/>
          </p:nvCxnSpPr>
          <p:spPr bwMode="auto">
            <a:xfrm>
              <a:off x="5266267" y="4754966"/>
              <a:ext cx="702733"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98" name="Group 97">
            <a:extLst>
              <a:ext uri="{FF2B5EF4-FFF2-40B4-BE49-F238E27FC236}">
                <a16:creationId xmlns:a16="http://schemas.microsoft.com/office/drawing/2014/main" id="{FA48DC82-4512-402D-877C-1EE71C163300}"/>
              </a:ext>
            </a:extLst>
          </p:cNvPr>
          <p:cNvGrpSpPr/>
          <p:nvPr/>
        </p:nvGrpSpPr>
        <p:grpSpPr>
          <a:xfrm>
            <a:off x="4954314" y="4921665"/>
            <a:ext cx="3744115" cy="247650"/>
            <a:chOff x="4954314" y="4904610"/>
            <a:chExt cx="3744115" cy="247650"/>
          </a:xfrm>
        </p:grpSpPr>
        <p:sp>
          <p:nvSpPr>
            <p:cNvPr id="68" name="Rectangle 67">
              <a:extLst>
                <a:ext uri="{FF2B5EF4-FFF2-40B4-BE49-F238E27FC236}">
                  <a16:creationId xmlns:a16="http://schemas.microsoft.com/office/drawing/2014/main" id="{95A6F07D-AB76-46F4-BF96-033FF89BACE5}"/>
                </a:ext>
              </a:extLst>
            </p:cNvPr>
            <p:cNvSpPr/>
            <p:nvPr/>
          </p:nvSpPr>
          <p:spPr bwMode="auto">
            <a:xfrm>
              <a:off x="4954314" y="4904610"/>
              <a:ext cx="3024461" cy="247650"/>
            </a:xfrm>
            <a:prstGeom prst="rect">
              <a:avLst/>
            </a:prstGeom>
            <a:solidFill>
              <a:schemeClr val="accent1"/>
            </a:solidFill>
            <a:ln w="9525">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95" name="Straight Connector 94">
              <a:extLst>
                <a:ext uri="{FF2B5EF4-FFF2-40B4-BE49-F238E27FC236}">
                  <a16:creationId xmlns:a16="http://schemas.microsoft.com/office/drawing/2014/main" id="{0AAE0DC4-1DAF-4DC0-A97F-93CBE78FFBF9}"/>
                </a:ext>
              </a:extLst>
            </p:cNvPr>
            <p:cNvCxnSpPr>
              <a:cxnSpLocks/>
            </p:cNvCxnSpPr>
            <p:nvPr/>
          </p:nvCxnSpPr>
          <p:spPr bwMode="auto">
            <a:xfrm>
              <a:off x="7107767" y="5028435"/>
              <a:ext cx="1590662"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99" name="Group 98">
            <a:extLst>
              <a:ext uri="{FF2B5EF4-FFF2-40B4-BE49-F238E27FC236}">
                <a16:creationId xmlns:a16="http://schemas.microsoft.com/office/drawing/2014/main" id="{1DA788C6-1617-4D82-AB4D-D357F043A2C3}"/>
              </a:ext>
            </a:extLst>
          </p:cNvPr>
          <p:cNvGrpSpPr/>
          <p:nvPr/>
        </p:nvGrpSpPr>
        <p:grpSpPr>
          <a:xfrm>
            <a:off x="4954315" y="5203031"/>
            <a:ext cx="2437085" cy="247650"/>
            <a:chOff x="4954315" y="5203031"/>
            <a:chExt cx="2437085" cy="247650"/>
          </a:xfrm>
        </p:grpSpPr>
        <p:sp>
          <p:nvSpPr>
            <p:cNvPr id="69" name="Rectangle 68">
              <a:extLst>
                <a:ext uri="{FF2B5EF4-FFF2-40B4-BE49-F238E27FC236}">
                  <a16:creationId xmlns:a16="http://schemas.microsoft.com/office/drawing/2014/main" id="{AEAE0261-3D57-40F7-9F04-1FCD5F03C5DA}"/>
                </a:ext>
              </a:extLst>
            </p:cNvPr>
            <p:cNvSpPr/>
            <p:nvPr/>
          </p:nvSpPr>
          <p:spPr bwMode="auto">
            <a:xfrm>
              <a:off x="4954315" y="5203031"/>
              <a:ext cx="1449660" cy="247650"/>
            </a:xfrm>
            <a:prstGeom prst="rect">
              <a:avLst/>
            </a:prstGeom>
            <a:solidFill>
              <a:schemeClr val="accent1"/>
            </a:solidFill>
            <a:ln w="9525">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97" name="Straight Connector 96">
              <a:extLst>
                <a:ext uri="{FF2B5EF4-FFF2-40B4-BE49-F238E27FC236}">
                  <a16:creationId xmlns:a16="http://schemas.microsoft.com/office/drawing/2014/main" id="{425E598F-9402-403C-ABC1-CD040BC65972}"/>
                </a:ext>
              </a:extLst>
            </p:cNvPr>
            <p:cNvCxnSpPr>
              <a:cxnSpLocks/>
            </p:cNvCxnSpPr>
            <p:nvPr/>
          </p:nvCxnSpPr>
          <p:spPr bwMode="auto">
            <a:xfrm>
              <a:off x="5799277" y="5326509"/>
              <a:ext cx="1592123" cy="695"/>
            </a:xfrm>
            <a:prstGeom prst="line">
              <a:avLst/>
            </a:prstGeom>
            <a:noFill/>
            <a:ln w="28575" cap="flat" cmpd="sng" algn="ctr">
              <a:solidFill>
                <a:schemeClr val="accent3"/>
              </a:solidFill>
              <a:prstDash val="solid"/>
              <a:round/>
              <a:headEnd type="none" w="med" len="med"/>
              <a:tailEnd type="none" w="med" len="med"/>
            </a:ln>
            <a:effectLst/>
          </p:spPr>
        </p:cxnSp>
      </p:grpSp>
    </p:spTree>
    <p:extLst>
      <p:ext uri="{BB962C8B-B14F-4D97-AF65-F5344CB8AC3E}">
        <p14:creationId xmlns:p14="http://schemas.microsoft.com/office/powerpoint/2010/main" val="39212206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75260"/>
            <a:ext cx="10861675" cy="1348740"/>
          </a:xfrm>
        </p:spPr>
        <p:txBody>
          <a:bodyPr>
            <a:noAutofit/>
          </a:bodyPr>
          <a:lstStyle/>
          <a:p>
            <a:r>
              <a:rPr lang="en-GB" sz="3600" b="1" dirty="0"/>
              <a:t>Risk Factor Differences of Acquisition in </a:t>
            </a:r>
            <a:br>
              <a:rPr lang="en-GB" sz="3600" b="1" dirty="0"/>
            </a:br>
            <a:r>
              <a:rPr lang="en-GB" sz="3600" b="1" dirty="0"/>
              <a:t>High Endemic Areas</a:t>
            </a:r>
          </a:p>
        </p:txBody>
      </p:sp>
      <p:sp>
        <p:nvSpPr>
          <p:cNvPr id="3" name="Content Placeholder 2"/>
          <p:cNvSpPr>
            <a:spLocks noGrp="1"/>
          </p:cNvSpPr>
          <p:nvPr>
            <p:ph idx="1"/>
          </p:nvPr>
        </p:nvSpPr>
        <p:spPr>
          <a:xfrm>
            <a:off x="612806" y="1502292"/>
            <a:ext cx="11014119" cy="5279508"/>
          </a:xfrm>
        </p:spPr>
        <p:txBody>
          <a:bodyPr>
            <a:normAutofit/>
          </a:bodyPr>
          <a:lstStyle/>
          <a:p>
            <a:pPr>
              <a:lnSpc>
                <a:spcPct val="100000"/>
              </a:lnSpc>
              <a:spcBef>
                <a:spcPts val="0"/>
              </a:spcBef>
              <a:spcAft>
                <a:spcPts val="700"/>
              </a:spcAft>
            </a:pPr>
            <a:r>
              <a:rPr lang="en-GB" dirty="0"/>
              <a:t>Case control study in Egyptian patients with acute HCV infection</a:t>
            </a:r>
            <a:endParaRPr lang="en-GB" sz="1800" dirty="0"/>
          </a:p>
          <a:p>
            <a:pPr>
              <a:lnSpc>
                <a:spcPct val="100000"/>
              </a:lnSpc>
              <a:spcBef>
                <a:spcPts val="0"/>
              </a:spcBef>
              <a:spcAft>
                <a:spcPts val="700"/>
              </a:spcAft>
            </a:pPr>
            <a:endParaRPr lang="en-GB" sz="1800" dirty="0"/>
          </a:p>
          <a:p>
            <a:pPr>
              <a:lnSpc>
                <a:spcPct val="100000"/>
              </a:lnSpc>
              <a:spcBef>
                <a:spcPts val="0"/>
              </a:spcBef>
              <a:spcAft>
                <a:spcPts val="700"/>
              </a:spcAft>
            </a:pPr>
            <a:endParaRPr lang="en-GB" sz="1800" dirty="0"/>
          </a:p>
          <a:p>
            <a:pPr>
              <a:lnSpc>
                <a:spcPct val="100000"/>
              </a:lnSpc>
              <a:spcBef>
                <a:spcPts val="0"/>
              </a:spcBef>
              <a:spcAft>
                <a:spcPts val="700"/>
              </a:spcAft>
            </a:pPr>
            <a:endParaRPr lang="en-GB" sz="1800" dirty="0"/>
          </a:p>
          <a:p>
            <a:pPr>
              <a:lnSpc>
                <a:spcPct val="100000"/>
              </a:lnSpc>
              <a:spcBef>
                <a:spcPts val="0"/>
              </a:spcBef>
              <a:spcAft>
                <a:spcPts val="700"/>
              </a:spcAft>
            </a:pPr>
            <a:endParaRPr lang="en-GB" sz="1800" dirty="0"/>
          </a:p>
          <a:p>
            <a:pPr>
              <a:lnSpc>
                <a:spcPct val="100000"/>
              </a:lnSpc>
              <a:spcBef>
                <a:spcPts val="0"/>
              </a:spcBef>
              <a:spcAft>
                <a:spcPts val="700"/>
              </a:spcAft>
            </a:pPr>
            <a:endParaRPr lang="en-GB" sz="1800" dirty="0"/>
          </a:p>
          <a:p>
            <a:pPr>
              <a:lnSpc>
                <a:spcPct val="100000"/>
              </a:lnSpc>
              <a:spcBef>
                <a:spcPts val="0"/>
              </a:spcBef>
              <a:spcAft>
                <a:spcPts val="700"/>
              </a:spcAft>
            </a:pPr>
            <a:endParaRPr lang="en-GB" sz="1800" dirty="0"/>
          </a:p>
          <a:p>
            <a:pPr>
              <a:lnSpc>
                <a:spcPct val="100000"/>
              </a:lnSpc>
              <a:spcBef>
                <a:spcPts val="0"/>
              </a:spcBef>
              <a:spcAft>
                <a:spcPts val="700"/>
              </a:spcAft>
            </a:pPr>
            <a:endParaRPr lang="en-GB" sz="1800" dirty="0"/>
          </a:p>
          <a:p>
            <a:pPr>
              <a:lnSpc>
                <a:spcPct val="100000"/>
              </a:lnSpc>
              <a:spcBef>
                <a:spcPts val="0"/>
              </a:spcBef>
              <a:spcAft>
                <a:spcPts val="700"/>
              </a:spcAft>
            </a:pPr>
            <a:endParaRPr lang="en-GB" sz="1800" dirty="0"/>
          </a:p>
          <a:p>
            <a:pPr marL="0" indent="0">
              <a:lnSpc>
                <a:spcPct val="100000"/>
              </a:lnSpc>
              <a:spcBef>
                <a:spcPts val="0"/>
              </a:spcBef>
              <a:spcAft>
                <a:spcPts val="700"/>
              </a:spcAft>
              <a:buNone/>
            </a:pPr>
            <a:endParaRPr lang="en-GB" sz="1950" dirty="0"/>
          </a:p>
          <a:p>
            <a:pPr>
              <a:lnSpc>
                <a:spcPct val="100000"/>
              </a:lnSpc>
              <a:spcBef>
                <a:spcPts val="0"/>
              </a:spcBef>
              <a:spcAft>
                <a:spcPts val="700"/>
              </a:spcAft>
            </a:pPr>
            <a:endParaRPr lang="en-GB" dirty="0"/>
          </a:p>
          <a:p>
            <a:pPr>
              <a:lnSpc>
                <a:spcPct val="100000"/>
              </a:lnSpc>
              <a:spcBef>
                <a:spcPts val="0"/>
              </a:spcBef>
              <a:spcAft>
                <a:spcPts val="700"/>
              </a:spcAft>
            </a:pPr>
            <a:r>
              <a:rPr lang="en-GB" dirty="0"/>
              <a:t>Most acquisition was due to unsafe medical practice; therefore, anyone born in these countries or who visits regularly is at risk of acquiring HCV</a:t>
            </a:r>
          </a:p>
          <a:p>
            <a:pPr>
              <a:lnSpc>
                <a:spcPct val="100000"/>
              </a:lnSpc>
              <a:spcBef>
                <a:spcPts val="0"/>
              </a:spcBef>
              <a:spcAft>
                <a:spcPts val="700"/>
              </a:spcAft>
            </a:pPr>
            <a:endParaRPr lang="en-GB" sz="1800" dirty="0"/>
          </a:p>
        </p:txBody>
      </p:sp>
      <p:graphicFrame>
        <p:nvGraphicFramePr>
          <p:cNvPr id="6" name="Content Placeholder 3">
            <a:extLst>
              <a:ext uri="{FF2B5EF4-FFF2-40B4-BE49-F238E27FC236}">
                <a16:creationId xmlns:a16="http://schemas.microsoft.com/office/drawing/2014/main" id="{E2118158-CE8B-4C26-B52D-74D045B2CCE1}"/>
              </a:ext>
            </a:extLst>
          </p:cNvPr>
          <p:cNvGraphicFramePr>
            <a:graphicFrameLocks/>
          </p:cNvGraphicFramePr>
          <p:nvPr>
            <p:extLst>
              <p:ext uri="{D42A27DB-BD31-4B8C-83A1-F6EECF244321}">
                <p14:modId xmlns:p14="http://schemas.microsoft.com/office/powerpoint/2010/main" val="475564564"/>
              </p:ext>
            </p:extLst>
          </p:nvPr>
        </p:nvGraphicFramePr>
        <p:xfrm>
          <a:off x="720725" y="1896761"/>
          <a:ext cx="10750551" cy="3728364"/>
        </p:xfrm>
        <a:graphic>
          <a:graphicData uri="http://schemas.openxmlformats.org/drawingml/2006/table">
            <a:tbl>
              <a:tblPr firstRow="1" bandRow="1">
                <a:tableStyleId>{EB344D84-9AFB-497E-A393-DC336BA19D2E}</a:tableStyleId>
              </a:tblPr>
              <a:tblGrid>
                <a:gridCol w="3488318">
                  <a:extLst>
                    <a:ext uri="{9D8B030D-6E8A-4147-A177-3AD203B41FA5}">
                      <a16:colId xmlns:a16="http://schemas.microsoft.com/office/drawing/2014/main" val="20000"/>
                    </a:ext>
                  </a:extLst>
                </a:gridCol>
                <a:gridCol w="888667">
                  <a:extLst>
                    <a:ext uri="{9D8B030D-6E8A-4147-A177-3AD203B41FA5}">
                      <a16:colId xmlns:a16="http://schemas.microsoft.com/office/drawing/2014/main" val="20001"/>
                    </a:ext>
                  </a:extLst>
                </a:gridCol>
                <a:gridCol w="1258945">
                  <a:extLst>
                    <a:ext uri="{9D8B030D-6E8A-4147-A177-3AD203B41FA5}">
                      <a16:colId xmlns:a16="http://schemas.microsoft.com/office/drawing/2014/main" val="20002"/>
                    </a:ext>
                  </a:extLst>
                </a:gridCol>
                <a:gridCol w="962723">
                  <a:extLst>
                    <a:ext uri="{9D8B030D-6E8A-4147-A177-3AD203B41FA5}">
                      <a16:colId xmlns:a16="http://schemas.microsoft.com/office/drawing/2014/main" val="20003"/>
                    </a:ext>
                  </a:extLst>
                </a:gridCol>
                <a:gridCol w="888667">
                  <a:extLst>
                    <a:ext uri="{9D8B030D-6E8A-4147-A177-3AD203B41FA5}">
                      <a16:colId xmlns:a16="http://schemas.microsoft.com/office/drawing/2014/main" val="4137337345"/>
                    </a:ext>
                  </a:extLst>
                </a:gridCol>
                <a:gridCol w="1184890">
                  <a:extLst>
                    <a:ext uri="{9D8B030D-6E8A-4147-A177-3AD203B41FA5}">
                      <a16:colId xmlns:a16="http://schemas.microsoft.com/office/drawing/2014/main" val="2708059991"/>
                    </a:ext>
                  </a:extLst>
                </a:gridCol>
                <a:gridCol w="1110834">
                  <a:extLst>
                    <a:ext uri="{9D8B030D-6E8A-4147-A177-3AD203B41FA5}">
                      <a16:colId xmlns:a16="http://schemas.microsoft.com/office/drawing/2014/main" val="663072545"/>
                    </a:ext>
                  </a:extLst>
                </a:gridCol>
                <a:gridCol w="967507">
                  <a:extLst>
                    <a:ext uri="{9D8B030D-6E8A-4147-A177-3AD203B41FA5}">
                      <a16:colId xmlns:a16="http://schemas.microsoft.com/office/drawing/2014/main" val="52309812"/>
                    </a:ext>
                  </a:extLst>
                </a:gridCol>
              </a:tblGrid>
              <a:tr h="350043">
                <a:tc rowSpan="2">
                  <a:txBody>
                    <a:bodyPr/>
                    <a:lstStyle/>
                    <a:p>
                      <a:pPr algn="l" fontAlgn="t"/>
                      <a:r>
                        <a:rPr lang="en-US" sz="1400" dirty="0">
                          <a:solidFill>
                            <a:schemeClr val="tx1"/>
                          </a:solidFill>
                          <a:effectLst/>
                          <a:latin typeface="Calibri" panose="020F0502020204030204" pitchFamily="34" charset="0"/>
                          <a:cs typeface="Calibri" panose="020F0502020204030204" pitchFamily="34" charset="0"/>
                        </a:rPr>
                        <a:t>Exposure</a:t>
                      </a:r>
                    </a:p>
                  </a:txBody>
                  <a:tcPr marL="57150" marR="57150" marT="57150" marB="57150" anchor="ctr">
                    <a:lnL>
                      <a:noFill/>
                    </a:lnL>
                    <a:lnR>
                      <a:noFill/>
                    </a:lnR>
                    <a:lnT w="25400" cmpd="sng">
                      <a:noFill/>
                    </a:lnT>
                    <a:lnB w="25400" cmpd="sng">
                      <a:noFill/>
                    </a:lnB>
                    <a:lnTlToBr w="12700" cmpd="sng">
                      <a:noFill/>
                      <a:prstDash val="solid"/>
                    </a:lnTlToBr>
                    <a:lnBlToTr w="12700" cmpd="sng">
                      <a:noFill/>
                      <a:prstDash val="solid"/>
                    </a:lnBlToTr>
                  </a:tcPr>
                </a:tc>
                <a:tc gridSpan="2">
                  <a:txBody>
                    <a:bodyPr/>
                    <a:lstStyle/>
                    <a:p>
                      <a:pPr algn="ctr" fontAlgn="t"/>
                      <a:r>
                        <a:rPr lang="en-US" sz="1400" dirty="0">
                          <a:solidFill>
                            <a:schemeClr val="tx1"/>
                          </a:solidFill>
                          <a:effectLst/>
                          <a:latin typeface="Calibri" panose="020F0502020204030204" pitchFamily="34" charset="0"/>
                          <a:cs typeface="Calibri" panose="020F0502020204030204" pitchFamily="34" charset="0"/>
                        </a:rPr>
                        <a:t>Cases (N = 86)</a:t>
                      </a:r>
                    </a:p>
                  </a:txBody>
                  <a:tcPr marL="57150" marR="57150" marT="57150" marB="57150" anchor="ctr">
                    <a:lnL>
                      <a:noFill/>
                    </a:lnL>
                    <a:lnR>
                      <a:noFill/>
                    </a:lnR>
                    <a:lnT w="25400" cmpd="sng">
                      <a:noFill/>
                    </a:lnT>
                    <a:lnB w="25400" cmpd="sng">
                      <a:noFill/>
                    </a:lnB>
                    <a:lnTlToBr w="12700" cmpd="sng">
                      <a:noFill/>
                      <a:prstDash val="solid"/>
                    </a:lnTlToBr>
                    <a:lnBlToTr w="12700" cmpd="sng">
                      <a:noFill/>
                      <a:prstDash val="solid"/>
                    </a:lnBlToTr>
                  </a:tcPr>
                </a:tc>
                <a:tc hMerge="1">
                  <a:txBody>
                    <a:bodyPr/>
                    <a:lstStyle/>
                    <a:p>
                      <a:endParaRPr lang="en-US"/>
                    </a:p>
                  </a:txBody>
                  <a:tcPr>
                    <a:lnL>
                      <a:noFill/>
                    </a:lnL>
                    <a:lnR>
                      <a:noFill/>
                    </a:lnR>
                    <a:lnT w="25400" cmpd="sng">
                      <a:noFill/>
                    </a:lnT>
                    <a:lnB w="25400" cmpd="sng">
                      <a:noFill/>
                    </a:lnB>
                    <a:lnTlToBr w="12700" cmpd="sng">
                      <a:noFill/>
                      <a:prstDash val="solid"/>
                    </a:lnTlToBr>
                    <a:lnBlToTr w="12700" cmpd="sng">
                      <a:noFill/>
                      <a:prstDash val="solid"/>
                    </a:lnBlToTr>
                  </a:tcPr>
                </a:tc>
                <a:tc gridSpan="2">
                  <a:txBody>
                    <a:bodyPr/>
                    <a:lstStyle/>
                    <a:p>
                      <a:pPr algn="ctr" fontAlgn="t"/>
                      <a:r>
                        <a:rPr lang="en-US" sz="1400" dirty="0">
                          <a:solidFill>
                            <a:schemeClr val="tx1"/>
                          </a:solidFill>
                          <a:effectLst/>
                          <a:latin typeface="Calibri" panose="020F0502020204030204" pitchFamily="34" charset="0"/>
                          <a:cs typeface="Calibri" panose="020F0502020204030204" pitchFamily="34" charset="0"/>
                        </a:rPr>
                        <a:t>Controls (N = 287)</a:t>
                      </a:r>
                    </a:p>
                  </a:txBody>
                  <a:tcPr marL="57150" marR="57150" marT="57150" marB="57150" anchor="ctr">
                    <a:lnL>
                      <a:noFill/>
                    </a:lnL>
                    <a:lnR>
                      <a:noFill/>
                    </a:lnR>
                    <a:lnT w="25400" cmpd="sng">
                      <a:noFill/>
                    </a:lnT>
                    <a:lnB w="25400" cmpd="sng">
                      <a:noFill/>
                    </a:lnB>
                    <a:lnTlToBr w="12700" cmpd="sng">
                      <a:noFill/>
                      <a:prstDash val="solid"/>
                    </a:lnTlToBr>
                    <a:lnBlToTr w="12700" cmpd="sng">
                      <a:noFill/>
                      <a:prstDash val="solid"/>
                    </a:lnBlToTr>
                  </a:tcPr>
                </a:tc>
                <a:tc hMerge="1">
                  <a:txBody>
                    <a:bodyPr/>
                    <a:lstStyle/>
                    <a:p>
                      <a:endParaRPr lang="en-US"/>
                    </a:p>
                  </a:txBody>
                  <a:tcPr>
                    <a:lnL>
                      <a:noFill/>
                    </a:lnL>
                    <a:lnR>
                      <a:noFill/>
                    </a:lnR>
                    <a:lnT w="25400" cmpd="sng">
                      <a:noFill/>
                    </a:lnT>
                    <a:lnB w="25400" cmpd="sng">
                      <a:noFill/>
                    </a:lnB>
                    <a:lnTlToBr w="12700" cmpd="sng">
                      <a:noFill/>
                      <a:prstDash val="solid"/>
                    </a:lnTlToBr>
                    <a:lnBlToTr w="12700" cmpd="sng">
                      <a:noFill/>
                      <a:prstDash val="solid"/>
                    </a:lnBlToTr>
                  </a:tcPr>
                </a:tc>
                <a:tc rowSpan="2">
                  <a:txBody>
                    <a:bodyPr/>
                    <a:lstStyle/>
                    <a:p>
                      <a:pPr algn="ctr" fontAlgn="t"/>
                      <a:r>
                        <a:rPr lang="en-US" sz="1400" b="1" dirty="0">
                          <a:solidFill>
                            <a:schemeClr val="tx1"/>
                          </a:solidFill>
                          <a:effectLst/>
                          <a:latin typeface="Calibri" panose="020F0502020204030204" pitchFamily="34" charset="0"/>
                          <a:cs typeface="Calibri" panose="020F0502020204030204" pitchFamily="34" charset="0"/>
                        </a:rPr>
                        <a:t>OR</a:t>
                      </a:r>
                    </a:p>
                  </a:txBody>
                  <a:tcPr marL="57150" marR="57150" marT="57150" marB="57150" anchor="ctr">
                    <a:lnL>
                      <a:noFill/>
                    </a:lnL>
                    <a:lnR>
                      <a:noFill/>
                    </a:lnR>
                    <a:lnT w="25400" cmpd="sng">
                      <a:noFill/>
                    </a:lnT>
                    <a:lnB w="25400" cmpd="sng">
                      <a:noFill/>
                    </a:lnB>
                    <a:lnTlToBr w="12700" cmpd="sng">
                      <a:noFill/>
                      <a:prstDash val="solid"/>
                    </a:lnTlToBr>
                    <a:lnBlToTr w="12700" cmpd="sng">
                      <a:noFill/>
                      <a:prstDash val="solid"/>
                    </a:lnBlToTr>
                  </a:tcPr>
                </a:tc>
                <a:tc rowSpan="2">
                  <a:txBody>
                    <a:bodyPr/>
                    <a:lstStyle/>
                    <a:p>
                      <a:pPr algn="ctr" fontAlgn="t"/>
                      <a:r>
                        <a:rPr lang="en-US" sz="1400" dirty="0">
                          <a:solidFill>
                            <a:schemeClr val="tx1"/>
                          </a:solidFill>
                          <a:effectLst/>
                          <a:latin typeface="Calibri" panose="020F0502020204030204" pitchFamily="34" charset="0"/>
                          <a:cs typeface="Calibri" panose="020F0502020204030204" pitchFamily="34" charset="0"/>
                        </a:rPr>
                        <a:t>95% Cl</a:t>
                      </a:r>
                    </a:p>
                  </a:txBody>
                  <a:tcPr marL="57150" marR="57150" marT="57150" marB="57150" anchor="ctr">
                    <a:lnL>
                      <a:noFill/>
                    </a:lnL>
                    <a:lnR>
                      <a:noFill/>
                    </a:lnR>
                    <a:lnT w="25400" cmpd="sng">
                      <a:noFill/>
                    </a:lnT>
                    <a:lnB w="25400" cmpd="sng">
                      <a:noFill/>
                    </a:lnB>
                    <a:lnTlToBr w="12700" cmpd="sng">
                      <a:noFill/>
                      <a:prstDash val="solid"/>
                    </a:lnTlToBr>
                    <a:lnBlToTr w="12700" cmpd="sng">
                      <a:noFill/>
                      <a:prstDash val="solid"/>
                    </a:lnBlToTr>
                  </a:tcPr>
                </a:tc>
                <a:tc rowSpan="2">
                  <a:txBody>
                    <a:bodyPr/>
                    <a:lstStyle/>
                    <a:p>
                      <a:pPr algn="ctr" fontAlgn="t"/>
                      <a:r>
                        <a:rPr lang="en-US" sz="1400" i="1" dirty="0">
                          <a:solidFill>
                            <a:schemeClr val="tx1"/>
                          </a:solidFill>
                          <a:effectLst/>
                          <a:latin typeface="Calibri" panose="020F0502020204030204" pitchFamily="34" charset="0"/>
                          <a:cs typeface="Calibri" panose="020F0502020204030204" pitchFamily="34" charset="0"/>
                        </a:rPr>
                        <a:t>P</a:t>
                      </a:r>
                      <a:r>
                        <a:rPr lang="en-US" sz="1400" dirty="0">
                          <a:solidFill>
                            <a:schemeClr val="tx1"/>
                          </a:solidFill>
                          <a:effectLst/>
                          <a:latin typeface="Calibri" panose="020F0502020204030204" pitchFamily="34" charset="0"/>
                          <a:cs typeface="Calibri" panose="020F0502020204030204" pitchFamily="34" charset="0"/>
                        </a:rPr>
                        <a:t> Value</a:t>
                      </a:r>
                    </a:p>
                  </a:txBody>
                  <a:tcPr marL="57150" marR="57150" marT="57150" marB="57150" anchor="ctr">
                    <a:lnL>
                      <a:noFill/>
                    </a:lnL>
                    <a:lnR>
                      <a:noFill/>
                    </a:lnR>
                    <a:lnT w="25400" cmpd="sng">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2003627491"/>
                  </a:ext>
                </a:extLst>
              </a:tr>
              <a:tr h="350043">
                <a:tc vMerge="1">
                  <a:txBody>
                    <a:bodyPr/>
                    <a:lstStyle/>
                    <a:p>
                      <a:endParaRPr lang="en-US"/>
                    </a:p>
                  </a:txBody>
                  <a:tcPr>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a:txBody>
                    <a:bodyPr/>
                    <a:lstStyle/>
                    <a:p>
                      <a:pPr algn="ctr" fontAlgn="t"/>
                      <a:r>
                        <a:rPr lang="en-US" sz="1400" b="1" dirty="0">
                          <a:solidFill>
                            <a:schemeClr val="tx1"/>
                          </a:solidFill>
                          <a:effectLst/>
                          <a:latin typeface="Calibri" panose="020F0502020204030204" pitchFamily="34" charset="0"/>
                          <a:cs typeface="Calibri" panose="020F0502020204030204" pitchFamily="34" charset="0"/>
                        </a:rPr>
                        <a:t>n</a:t>
                      </a:r>
                    </a:p>
                  </a:txBody>
                  <a:tcPr marL="57150" marR="57150" marT="57150" marB="57150">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a:txBody>
                    <a:bodyPr/>
                    <a:lstStyle/>
                    <a:p>
                      <a:pPr algn="ctr" fontAlgn="t"/>
                      <a:r>
                        <a:rPr lang="en-US" sz="1400" b="1" dirty="0">
                          <a:solidFill>
                            <a:schemeClr val="tx1"/>
                          </a:solidFill>
                          <a:effectLst/>
                          <a:latin typeface="Calibri" panose="020F0502020204030204" pitchFamily="34" charset="0"/>
                          <a:cs typeface="Calibri" panose="020F0502020204030204" pitchFamily="34" charset="0"/>
                        </a:rPr>
                        <a:t>%</a:t>
                      </a:r>
                    </a:p>
                  </a:txBody>
                  <a:tcPr marL="57150" marR="57150" marT="57150" marB="57150">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a:txBody>
                    <a:bodyPr/>
                    <a:lstStyle/>
                    <a:p>
                      <a:pPr algn="ctr" fontAlgn="t"/>
                      <a:r>
                        <a:rPr lang="en-US" sz="1400" b="1" dirty="0">
                          <a:solidFill>
                            <a:schemeClr val="tx1"/>
                          </a:solidFill>
                          <a:effectLst/>
                          <a:latin typeface="Calibri" panose="020F0502020204030204" pitchFamily="34" charset="0"/>
                          <a:cs typeface="Calibri" panose="020F0502020204030204" pitchFamily="34" charset="0"/>
                        </a:rPr>
                        <a:t>n</a:t>
                      </a:r>
                    </a:p>
                  </a:txBody>
                  <a:tcPr marL="57150" marR="57150" marT="57150" marB="57150">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a:txBody>
                    <a:bodyPr/>
                    <a:lstStyle/>
                    <a:p>
                      <a:pPr algn="ctr" fontAlgn="t"/>
                      <a:r>
                        <a:rPr lang="en-US" sz="1400" b="1" dirty="0">
                          <a:solidFill>
                            <a:schemeClr val="tx1"/>
                          </a:solidFill>
                          <a:effectLst/>
                          <a:latin typeface="Calibri" panose="020F0502020204030204" pitchFamily="34" charset="0"/>
                          <a:cs typeface="Calibri" panose="020F0502020204030204" pitchFamily="34" charset="0"/>
                        </a:rPr>
                        <a:t>%</a:t>
                      </a:r>
                    </a:p>
                  </a:txBody>
                  <a:tcPr marL="57150" marR="57150" marT="57150" marB="57150">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vMerge="1">
                  <a:txBody>
                    <a:bodyPr/>
                    <a:lstStyle/>
                    <a:p>
                      <a:endParaRPr lang="en-US"/>
                    </a:p>
                  </a:txBody>
                  <a:tcPr>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vMerge="1">
                  <a:txBody>
                    <a:bodyPr/>
                    <a:lstStyle/>
                    <a:p>
                      <a:endParaRPr lang="en-US"/>
                    </a:p>
                  </a:txBody>
                  <a:tcPr>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vMerge="1">
                  <a:txBody>
                    <a:bodyPr/>
                    <a:lstStyle/>
                    <a:p>
                      <a:endParaRPr lang="en-US"/>
                    </a:p>
                  </a:txBody>
                  <a:tcPr>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0"/>
                  </a:ext>
                </a:extLst>
              </a:tr>
              <a:tr h="350043">
                <a:tc>
                  <a:txBody>
                    <a:bodyPr/>
                    <a:lstStyle/>
                    <a:p>
                      <a:pPr algn="l" fontAlgn="t"/>
                      <a:r>
                        <a:rPr lang="en-US" sz="1400" dirty="0">
                          <a:solidFill>
                            <a:schemeClr val="bg1"/>
                          </a:solidFill>
                          <a:effectLst/>
                          <a:latin typeface="Calibri" panose="020F0502020204030204" pitchFamily="34" charset="0"/>
                          <a:cs typeface="Calibri" panose="020F0502020204030204" pitchFamily="34" charset="0"/>
                        </a:rPr>
                        <a:t>Receiving injections</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27</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31</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54</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19</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2</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1.1-3.5</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.008</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1"/>
                  </a:ext>
                </a:extLst>
              </a:tr>
              <a:tr h="350043">
                <a:tc>
                  <a:txBody>
                    <a:bodyPr/>
                    <a:lstStyle/>
                    <a:p>
                      <a:pPr algn="l" fontAlgn="t"/>
                      <a:r>
                        <a:rPr lang="en-US" sz="1400" dirty="0">
                          <a:solidFill>
                            <a:schemeClr val="bg1"/>
                          </a:solidFill>
                          <a:effectLst/>
                          <a:latin typeface="Calibri" panose="020F0502020204030204" pitchFamily="34" charset="0"/>
                          <a:cs typeface="Calibri" panose="020F0502020204030204" pitchFamily="34" charset="0"/>
                        </a:rPr>
                        <a:t>Receiving injection with a reused syringe</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12</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14</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2</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1</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23.1</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4.7-153</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0</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569929272"/>
                  </a:ext>
                </a:extLst>
              </a:tr>
              <a:tr h="350043">
                <a:tc>
                  <a:txBody>
                    <a:bodyPr/>
                    <a:lstStyle/>
                    <a:p>
                      <a:pPr algn="l" fontAlgn="t"/>
                      <a:r>
                        <a:rPr lang="en-US" sz="1400" dirty="0">
                          <a:solidFill>
                            <a:schemeClr val="bg1"/>
                          </a:solidFill>
                          <a:effectLst/>
                          <a:latin typeface="Calibri" panose="020F0502020204030204" pitchFamily="34" charset="0"/>
                          <a:cs typeface="Calibri" panose="020F0502020204030204" pitchFamily="34" charset="0"/>
                        </a:rPr>
                        <a:t>Receiving IV fluids</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30</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35</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18</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6</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8</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4-16.2</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0</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520172944"/>
                  </a:ext>
                </a:extLst>
              </a:tr>
              <a:tr h="577977">
                <a:tc>
                  <a:txBody>
                    <a:bodyPr/>
                    <a:lstStyle/>
                    <a:p>
                      <a:pPr algn="l" fontAlgn="t"/>
                      <a:r>
                        <a:rPr lang="en-US" sz="1400" dirty="0">
                          <a:solidFill>
                            <a:schemeClr val="bg1"/>
                          </a:solidFill>
                          <a:effectLst/>
                          <a:latin typeface="Calibri" panose="020F0502020204030204" pitchFamily="34" charset="0"/>
                          <a:cs typeface="Calibri" panose="020F0502020204030204" pitchFamily="34" charset="0"/>
                        </a:rPr>
                        <a:t>Minimal surgical procedures (draining abscess and suturing wounds)</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24</a:t>
                      </a:r>
                    </a:p>
                  </a:txBody>
                  <a:tcPr marL="57150" marR="57150" marT="57150" marB="57150" anchor="ctr">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28</a:t>
                      </a:r>
                    </a:p>
                  </a:txBody>
                  <a:tcPr marL="57150" marR="57150" marT="57150" marB="57150" anchor="ctr">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11</a:t>
                      </a:r>
                    </a:p>
                  </a:txBody>
                  <a:tcPr marL="57150" marR="57150" marT="57150" marB="57150" anchor="ctr">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4.3</a:t>
                      </a:r>
                    </a:p>
                  </a:txBody>
                  <a:tcPr marL="57150" marR="57150" marT="57150" marB="57150" anchor="ctr">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9.7</a:t>
                      </a:r>
                    </a:p>
                  </a:txBody>
                  <a:tcPr marL="57150" marR="57150" marT="57150" marB="57150" anchor="ctr">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4.2-22.4</a:t>
                      </a:r>
                    </a:p>
                  </a:txBody>
                  <a:tcPr marL="57150" marR="57150" marT="57150" marB="57150" anchor="ctr">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0</a:t>
                      </a:r>
                    </a:p>
                  </a:txBody>
                  <a:tcPr marL="57150" marR="57150" marT="57150" marB="57150" anchor="ctr">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829430120"/>
                  </a:ext>
                </a:extLst>
              </a:tr>
              <a:tr h="350043">
                <a:tc>
                  <a:txBody>
                    <a:bodyPr/>
                    <a:lstStyle/>
                    <a:p>
                      <a:pPr algn="l" fontAlgn="t"/>
                      <a:r>
                        <a:rPr lang="en-US" sz="1400" dirty="0">
                          <a:solidFill>
                            <a:schemeClr val="bg1"/>
                          </a:solidFill>
                          <a:effectLst/>
                          <a:latin typeface="Calibri" panose="020F0502020204030204" pitchFamily="34" charset="0"/>
                          <a:cs typeface="Calibri" panose="020F0502020204030204" pitchFamily="34" charset="0"/>
                        </a:rPr>
                        <a:t>Visiting outpatient clinic for all causes</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73</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85</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183</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64</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2.3</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1.6-6.4</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0</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898928082"/>
                  </a:ext>
                </a:extLst>
              </a:tr>
              <a:tr h="350043">
                <a:tc>
                  <a:txBody>
                    <a:bodyPr/>
                    <a:lstStyle/>
                    <a:p>
                      <a:pPr algn="l" fontAlgn="t"/>
                      <a:r>
                        <a:rPr lang="en-US" sz="1400" dirty="0">
                          <a:solidFill>
                            <a:schemeClr val="bg1"/>
                          </a:solidFill>
                          <a:effectLst/>
                          <a:latin typeface="Calibri" panose="020F0502020204030204" pitchFamily="34" charset="0"/>
                          <a:cs typeface="Calibri" panose="020F0502020204030204" pitchFamily="34" charset="0"/>
                        </a:rPr>
                        <a:t>Visit urban outpatient clinic</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70</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81</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176</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61</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2.8</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1.5-5.2</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0</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702838621"/>
                  </a:ext>
                </a:extLst>
              </a:tr>
              <a:tr h="350043">
                <a:tc>
                  <a:txBody>
                    <a:bodyPr/>
                    <a:lstStyle/>
                    <a:p>
                      <a:pPr algn="l" fontAlgn="t"/>
                      <a:r>
                        <a:rPr lang="en-US" sz="1400" dirty="0">
                          <a:solidFill>
                            <a:schemeClr val="bg1"/>
                          </a:solidFill>
                          <a:effectLst/>
                          <a:latin typeface="Calibri" panose="020F0502020204030204" pitchFamily="34" charset="0"/>
                          <a:cs typeface="Calibri" panose="020F0502020204030204" pitchFamily="34" charset="0"/>
                        </a:rPr>
                        <a:t>Visiting a family planning clinic (females only)</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8/35</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24</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13/124</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11</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2.4</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0.8-7.1</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.04</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988301934"/>
                  </a:ext>
                </a:extLst>
              </a:tr>
              <a:tr h="350043">
                <a:tc>
                  <a:txBody>
                    <a:bodyPr/>
                    <a:lstStyle/>
                    <a:p>
                      <a:pPr algn="l" fontAlgn="t"/>
                      <a:r>
                        <a:rPr lang="en-US" sz="1400" dirty="0">
                          <a:solidFill>
                            <a:schemeClr val="bg1"/>
                          </a:solidFill>
                          <a:effectLst/>
                          <a:latin typeface="Calibri" panose="020F0502020204030204" pitchFamily="34" charset="0"/>
                          <a:cs typeface="Calibri" panose="020F0502020204030204" pitchFamily="34" charset="0"/>
                        </a:rPr>
                        <a:t>Visiting a dental outpatient clinic</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28</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33</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61</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21</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1.7</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1.0-3.2</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400" dirty="0">
                          <a:solidFill>
                            <a:schemeClr val="bg1"/>
                          </a:solidFill>
                          <a:effectLst/>
                          <a:latin typeface="Calibri" panose="020F0502020204030204" pitchFamily="34" charset="0"/>
                          <a:cs typeface="Calibri" panose="020F0502020204030204" pitchFamily="34" charset="0"/>
                        </a:rPr>
                        <a:t>.02</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983387511"/>
                  </a:ext>
                </a:extLst>
              </a:tr>
            </a:tbl>
          </a:graphicData>
        </a:graphic>
      </p:graphicFrame>
      <p:sp>
        <p:nvSpPr>
          <p:cNvPr id="7" name="Text Box 15">
            <a:extLst>
              <a:ext uri="{FF2B5EF4-FFF2-40B4-BE49-F238E27FC236}">
                <a16:creationId xmlns:a16="http://schemas.microsoft.com/office/drawing/2014/main" id="{159CFFB1-FDB9-41FD-9505-C53FECFCCE8A}"/>
              </a:ext>
            </a:extLst>
          </p:cNvPr>
          <p:cNvSpPr txBox="1">
            <a:spLocks noChangeArrowheads="1"/>
          </p:cNvSpPr>
          <p:nvPr/>
        </p:nvSpPr>
        <p:spPr bwMode="auto">
          <a:xfrm>
            <a:off x="429272" y="635505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Kandeel</a:t>
            </a:r>
            <a:r>
              <a:rPr lang="en-US" altLang="en-US" sz="1200" b="0" spc="-10" dirty="0">
                <a:solidFill>
                  <a:schemeClr val="bg2"/>
                </a:solidFill>
                <a:latin typeface="Calibri" panose="020F0502020204030204" pitchFamily="34" charset="0"/>
              </a:rPr>
              <a:t>.</a:t>
            </a:r>
            <a:r>
              <a:rPr lang="en-US" altLang="en-US" sz="1200" b="0" spc="-10" dirty="0">
                <a:solidFill>
                  <a:schemeClr val="bg2"/>
                </a:solidFill>
                <a:latin typeface="Calibri" panose="020F0502020204030204" pitchFamily="34" charset="0"/>
                <a:cs typeface="+mn-cs"/>
              </a:rPr>
              <a:t> BMC Infectious Diseases. 2012;12:294.</a:t>
            </a:r>
          </a:p>
        </p:txBody>
      </p:sp>
      <p:grpSp>
        <p:nvGrpSpPr>
          <p:cNvPr id="8" name="Group 1">
            <a:extLst>
              <a:ext uri="{FF2B5EF4-FFF2-40B4-BE49-F238E27FC236}">
                <a16:creationId xmlns:a16="http://schemas.microsoft.com/office/drawing/2014/main" id="{096900A9-FFAA-4FFE-B3FC-E9B4865EAF07}"/>
              </a:ext>
            </a:extLst>
          </p:cNvPr>
          <p:cNvGrpSpPr>
            <a:grpSpLocks/>
          </p:cNvGrpSpPr>
          <p:nvPr/>
        </p:nvGrpSpPr>
        <p:grpSpPr bwMode="auto">
          <a:xfrm>
            <a:off x="9392911" y="6213768"/>
            <a:ext cx="2488502" cy="449064"/>
            <a:chOff x="9602074" y="3550251"/>
            <a:chExt cx="2488502" cy="449257"/>
          </a:xfrm>
        </p:grpSpPr>
        <p:pic>
          <p:nvPicPr>
            <p:cNvPr id="9" name="Picture 8">
              <a:extLst>
                <a:ext uri="{FF2B5EF4-FFF2-40B4-BE49-F238E27FC236}">
                  <a16:creationId xmlns:a16="http://schemas.microsoft.com/office/drawing/2014/main" id="{BE8F0ADB-EA50-4C8C-B666-99CFD4672F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01978" y="3550251"/>
              <a:ext cx="569913" cy="181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0" name="Rectangle 9">
              <a:extLst>
                <a:ext uri="{FF2B5EF4-FFF2-40B4-BE49-F238E27FC236}">
                  <a16:creationId xmlns:a16="http://schemas.microsoft.com/office/drawing/2014/main" id="{63841E4E-1108-44B7-A0A6-17A8ACC71193}"/>
                </a:ext>
              </a:extLst>
            </p:cNvPr>
            <p:cNvSpPr>
              <a:spLocks noChangeArrowheads="1"/>
            </p:cNvSpPr>
            <p:nvPr/>
          </p:nvSpPr>
          <p:spPr bwMode="auto">
            <a:xfrm>
              <a:off x="9602074" y="3691599"/>
              <a:ext cx="2488502" cy="307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3051043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59F124-7569-4346-A1BE-DF90573A3A38}"/>
              </a:ext>
            </a:extLst>
          </p:cNvPr>
          <p:cNvSpPr>
            <a:spLocks noGrp="1"/>
          </p:cNvSpPr>
          <p:nvPr>
            <p:ph type="title"/>
          </p:nvPr>
        </p:nvSpPr>
        <p:spPr/>
        <p:txBody>
          <a:bodyPr/>
          <a:lstStyle/>
          <a:p>
            <a:r>
              <a:rPr lang="en-GB" sz="3600" b="1" dirty="0"/>
              <a:t>Language Barriers: Availability of </a:t>
            </a:r>
            <a:br>
              <a:rPr lang="en-GB" sz="3600" b="1" dirty="0"/>
            </a:br>
            <a:r>
              <a:rPr lang="en-GB" sz="3600" b="1" dirty="0"/>
              <a:t>Translated Materials and Interpreters</a:t>
            </a:r>
            <a:endParaRPr lang="en-US" sz="3600" dirty="0"/>
          </a:p>
        </p:txBody>
      </p:sp>
      <p:sp>
        <p:nvSpPr>
          <p:cNvPr id="3" name="Content Placeholder 2">
            <a:extLst>
              <a:ext uri="{FF2B5EF4-FFF2-40B4-BE49-F238E27FC236}">
                <a16:creationId xmlns:a16="http://schemas.microsoft.com/office/drawing/2014/main" id="{51BFC66B-4ED9-4D88-9125-32B5709B36E9}"/>
              </a:ext>
            </a:extLst>
          </p:cNvPr>
          <p:cNvSpPr>
            <a:spLocks noGrp="1"/>
          </p:cNvSpPr>
          <p:nvPr>
            <p:ph idx="1"/>
          </p:nvPr>
        </p:nvSpPr>
        <p:spPr>
          <a:xfrm>
            <a:off x="604677" y="1513047"/>
            <a:ext cx="11054609" cy="4650686"/>
          </a:xfrm>
        </p:spPr>
        <p:txBody>
          <a:bodyPr/>
          <a:lstStyle/>
          <a:p>
            <a:r>
              <a:rPr lang="en-GB" sz="2200" dirty="0"/>
              <a:t>Survey based study of HCPs across primary and secondary care centres managing both HBV and HCV from 6 European countries</a:t>
            </a:r>
            <a:r>
              <a:rPr lang="en-GB" sz="2200" strike="sngStrike" dirty="0"/>
              <a:t> </a:t>
            </a:r>
          </a:p>
          <a:p>
            <a:r>
              <a:rPr lang="en-GB" sz="2200" b="1" dirty="0"/>
              <a:t>Substantial variation </a:t>
            </a:r>
            <a:r>
              <a:rPr lang="en-GB" sz="2200" dirty="0"/>
              <a:t>among the countries especially in translated materials and interpreters</a:t>
            </a:r>
          </a:p>
          <a:p>
            <a:endParaRPr lang="en-US" sz="2200" dirty="0"/>
          </a:p>
        </p:txBody>
      </p:sp>
      <p:sp>
        <p:nvSpPr>
          <p:cNvPr id="5" name="Text Box 15">
            <a:extLst>
              <a:ext uri="{FF2B5EF4-FFF2-40B4-BE49-F238E27FC236}">
                <a16:creationId xmlns:a16="http://schemas.microsoft.com/office/drawing/2014/main" id="{43D65282-00A8-4892-9C78-E85E6DE4541B}"/>
              </a:ext>
            </a:extLst>
          </p:cNvPr>
          <p:cNvSpPr txBox="1">
            <a:spLocks noChangeArrowheads="1"/>
          </p:cNvSpPr>
          <p:nvPr/>
        </p:nvSpPr>
        <p:spPr bwMode="auto">
          <a:xfrm>
            <a:off x="429272" y="6375424"/>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Falla. BMC Health Serv Res. 2017;17:150.</a:t>
            </a:r>
          </a:p>
        </p:txBody>
      </p:sp>
      <p:grpSp>
        <p:nvGrpSpPr>
          <p:cNvPr id="6" name="Group 1">
            <a:extLst>
              <a:ext uri="{FF2B5EF4-FFF2-40B4-BE49-F238E27FC236}">
                <a16:creationId xmlns:a16="http://schemas.microsoft.com/office/drawing/2014/main" id="{AE2CEE7E-42F4-4135-A252-8170FEB1F57E}"/>
              </a:ext>
            </a:extLst>
          </p:cNvPr>
          <p:cNvGrpSpPr>
            <a:grpSpLocks/>
          </p:cNvGrpSpPr>
          <p:nvPr/>
        </p:nvGrpSpPr>
        <p:grpSpPr bwMode="auto">
          <a:xfrm>
            <a:off x="9392911" y="6213768"/>
            <a:ext cx="2488502" cy="449064"/>
            <a:chOff x="9602074" y="3550251"/>
            <a:chExt cx="2488502" cy="449257"/>
          </a:xfrm>
        </p:grpSpPr>
        <p:pic>
          <p:nvPicPr>
            <p:cNvPr id="7" name="Picture 6">
              <a:extLst>
                <a:ext uri="{FF2B5EF4-FFF2-40B4-BE49-F238E27FC236}">
                  <a16:creationId xmlns:a16="http://schemas.microsoft.com/office/drawing/2014/main" id="{293C32C0-6786-4D6B-8016-E80D551765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01978" y="3550251"/>
              <a:ext cx="569913" cy="181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8" name="Rectangle 7">
              <a:extLst>
                <a:ext uri="{FF2B5EF4-FFF2-40B4-BE49-F238E27FC236}">
                  <a16:creationId xmlns:a16="http://schemas.microsoft.com/office/drawing/2014/main" id="{DD96FF05-DA4D-4827-A314-1490AF6C7A60}"/>
                </a:ext>
              </a:extLst>
            </p:cNvPr>
            <p:cNvSpPr>
              <a:spLocks noChangeArrowheads="1"/>
            </p:cNvSpPr>
            <p:nvPr/>
          </p:nvSpPr>
          <p:spPr bwMode="auto">
            <a:xfrm>
              <a:off x="9602074" y="3691599"/>
              <a:ext cx="2488502" cy="307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pSp>
        <p:nvGrpSpPr>
          <p:cNvPr id="16" name="Group 15">
            <a:extLst>
              <a:ext uri="{FF2B5EF4-FFF2-40B4-BE49-F238E27FC236}">
                <a16:creationId xmlns:a16="http://schemas.microsoft.com/office/drawing/2014/main" id="{6B01438D-4F91-4CBD-91F0-748B1F68D677}"/>
              </a:ext>
            </a:extLst>
          </p:cNvPr>
          <p:cNvGrpSpPr/>
          <p:nvPr/>
        </p:nvGrpSpPr>
        <p:grpSpPr>
          <a:xfrm>
            <a:off x="720724" y="2895600"/>
            <a:ext cx="11061050" cy="2880360"/>
            <a:chOff x="691041" y="3352800"/>
            <a:chExt cx="11061050" cy="2880360"/>
          </a:xfrm>
        </p:grpSpPr>
        <p:graphicFrame>
          <p:nvGraphicFramePr>
            <p:cNvPr id="4" name="Content Placeholder 3">
              <a:extLst>
                <a:ext uri="{FF2B5EF4-FFF2-40B4-BE49-F238E27FC236}">
                  <a16:creationId xmlns:a16="http://schemas.microsoft.com/office/drawing/2014/main" id="{F64337AD-31D3-402A-BA7E-04112858A89D}"/>
                </a:ext>
              </a:extLst>
            </p:cNvPr>
            <p:cNvGraphicFramePr>
              <a:graphicFrameLocks/>
            </p:cNvGraphicFramePr>
            <p:nvPr>
              <p:extLst>
                <p:ext uri="{D42A27DB-BD31-4B8C-83A1-F6EECF244321}">
                  <p14:modId xmlns:p14="http://schemas.microsoft.com/office/powerpoint/2010/main" val="1692681237"/>
                </p:ext>
              </p:extLst>
            </p:nvPr>
          </p:nvGraphicFramePr>
          <p:xfrm>
            <a:off x="691041" y="3352800"/>
            <a:ext cx="11061050" cy="2880360"/>
          </p:xfrm>
          <a:graphic>
            <a:graphicData uri="http://schemas.openxmlformats.org/drawingml/2006/table">
              <a:tbl>
                <a:tblPr firstRow="1" bandRow="1">
                  <a:tableStyleId>{EB344D84-9AFB-497E-A393-DC336BA19D2E}</a:tableStyleId>
                </a:tblPr>
                <a:tblGrid>
                  <a:gridCol w="2197433">
                    <a:extLst>
                      <a:ext uri="{9D8B030D-6E8A-4147-A177-3AD203B41FA5}">
                        <a16:colId xmlns:a16="http://schemas.microsoft.com/office/drawing/2014/main" val="20000"/>
                      </a:ext>
                    </a:extLst>
                  </a:gridCol>
                  <a:gridCol w="676434">
                    <a:extLst>
                      <a:ext uri="{9D8B030D-6E8A-4147-A177-3AD203B41FA5}">
                        <a16:colId xmlns:a16="http://schemas.microsoft.com/office/drawing/2014/main" val="20001"/>
                      </a:ext>
                    </a:extLst>
                  </a:gridCol>
                  <a:gridCol w="676434">
                    <a:extLst>
                      <a:ext uri="{9D8B030D-6E8A-4147-A177-3AD203B41FA5}">
                        <a16:colId xmlns:a16="http://schemas.microsoft.com/office/drawing/2014/main" val="20002"/>
                      </a:ext>
                    </a:extLst>
                  </a:gridCol>
                  <a:gridCol w="793060">
                    <a:extLst>
                      <a:ext uri="{9D8B030D-6E8A-4147-A177-3AD203B41FA5}">
                        <a16:colId xmlns:a16="http://schemas.microsoft.com/office/drawing/2014/main" val="1264603065"/>
                      </a:ext>
                    </a:extLst>
                  </a:gridCol>
                  <a:gridCol w="793060">
                    <a:extLst>
                      <a:ext uri="{9D8B030D-6E8A-4147-A177-3AD203B41FA5}">
                        <a16:colId xmlns:a16="http://schemas.microsoft.com/office/drawing/2014/main" val="1508998578"/>
                      </a:ext>
                    </a:extLst>
                  </a:gridCol>
                  <a:gridCol w="793060">
                    <a:extLst>
                      <a:ext uri="{9D8B030D-6E8A-4147-A177-3AD203B41FA5}">
                        <a16:colId xmlns:a16="http://schemas.microsoft.com/office/drawing/2014/main" val="388684894"/>
                      </a:ext>
                    </a:extLst>
                  </a:gridCol>
                  <a:gridCol w="793060">
                    <a:extLst>
                      <a:ext uri="{9D8B030D-6E8A-4147-A177-3AD203B41FA5}">
                        <a16:colId xmlns:a16="http://schemas.microsoft.com/office/drawing/2014/main" val="3181583962"/>
                      </a:ext>
                    </a:extLst>
                  </a:gridCol>
                  <a:gridCol w="793060">
                    <a:extLst>
                      <a:ext uri="{9D8B030D-6E8A-4147-A177-3AD203B41FA5}">
                        <a16:colId xmlns:a16="http://schemas.microsoft.com/office/drawing/2014/main" val="2447475506"/>
                      </a:ext>
                    </a:extLst>
                  </a:gridCol>
                  <a:gridCol w="793060">
                    <a:extLst>
                      <a:ext uri="{9D8B030D-6E8A-4147-A177-3AD203B41FA5}">
                        <a16:colId xmlns:a16="http://schemas.microsoft.com/office/drawing/2014/main" val="4018946091"/>
                      </a:ext>
                    </a:extLst>
                  </a:gridCol>
                  <a:gridCol w="793060">
                    <a:extLst>
                      <a:ext uri="{9D8B030D-6E8A-4147-A177-3AD203B41FA5}">
                        <a16:colId xmlns:a16="http://schemas.microsoft.com/office/drawing/2014/main" val="2362140800"/>
                      </a:ext>
                    </a:extLst>
                  </a:gridCol>
                  <a:gridCol w="793060">
                    <a:extLst>
                      <a:ext uri="{9D8B030D-6E8A-4147-A177-3AD203B41FA5}">
                        <a16:colId xmlns:a16="http://schemas.microsoft.com/office/drawing/2014/main" val="2174421123"/>
                      </a:ext>
                    </a:extLst>
                  </a:gridCol>
                  <a:gridCol w="606461">
                    <a:extLst>
                      <a:ext uri="{9D8B030D-6E8A-4147-A177-3AD203B41FA5}">
                        <a16:colId xmlns:a16="http://schemas.microsoft.com/office/drawing/2014/main" val="20003"/>
                      </a:ext>
                    </a:extLst>
                  </a:gridCol>
                  <a:gridCol w="559808">
                    <a:extLst>
                      <a:ext uri="{9D8B030D-6E8A-4147-A177-3AD203B41FA5}">
                        <a16:colId xmlns:a16="http://schemas.microsoft.com/office/drawing/2014/main" val="4137337345"/>
                      </a:ext>
                    </a:extLst>
                  </a:gridCol>
                </a:tblGrid>
                <a:tr h="149479">
                  <a:tc rowSpan="2">
                    <a:txBody>
                      <a:bodyPr/>
                      <a:lstStyle/>
                      <a:p>
                        <a:pPr algn="l" fontAlgn="t"/>
                        <a:r>
                          <a:rPr lang="en-US" sz="1800" dirty="0">
                            <a:solidFill>
                              <a:schemeClr val="tx1"/>
                            </a:solidFill>
                            <a:effectLst/>
                            <a:latin typeface="Calibri" panose="020F0502020204030204" pitchFamily="34" charset="0"/>
                            <a:cs typeface="Calibri" panose="020F0502020204030204" pitchFamily="34" charset="0"/>
                          </a:rPr>
                          <a:t>Availability of Translated Materials and Interpreters, %</a:t>
                        </a:r>
                      </a:p>
                    </a:txBody>
                    <a:tcPr marL="57150" marR="57150" marT="57150" marB="57150" anchor="ctr">
                      <a:lnL>
                        <a:noFill/>
                      </a:lnL>
                      <a:lnR>
                        <a:noFill/>
                      </a:lnR>
                      <a:lnT w="25400" cmpd="sng">
                        <a:noFill/>
                      </a:lnT>
                      <a:lnB w="25400" cmpd="sng">
                        <a:noFill/>
                      </a:lnB>
                      <a:lnTlToBr w="12700" cmpd="sng">
                        <a:noFill/>
                        <a:prstDash val="solid"/>
                      </a:lnTlToBr>
                      <a:lnBlToTr w="12700" cmpd="sng">
                        <a:noFill/>
                        <a:prstDash val="solid"/>
                      </a:lnBlToTr>
                    </a:tcPr>
                  </a:tc>
                  <a:tc gridSpan="2">
                    <a:txBody>
                      <a:bodyPr/>
                      <a:lstStyle/>
                      <a:p>
                        <a:pPr algn="ctr" fontAlgn="t"/>
                        <a:r>
                          <a:rPr lang="en-US" sz="1800" i="0" dirty="0">
                            <a:effectLst/>
                            <a:latin typeface="Calibri" panose="020F0502020204030204" pitchFamily="34" charset="0"/>
                            <a:cs typeface="Calibri" panose="020F0502020204030204" pitchFamily="34" charset="0"/>
                          </a:rPr>
                          <a:t>Germany  (n = 57)</a:t>
                        </a:r>
                      </a:p>
                    </a:txBody>
                    <a:tcPr marL="57150" marR="57150" marT="57150" marB="57150">
                      <a:lnL>
                        <a:noFill/>
                      </a:lnL>
                      <a:lnR w="28575" cap="flat" cmpd="sng" algn="ctr">
                        <a:solidFill>
                          <a:schemeClr val="accent1"/>
                        </a:solidFill>
                        <a:prstDash val="solid"/>
                        <a:round/>
                        <a:headEnd type="none" w="med" len="med"/>
                        <a:tailEnd type="none" w="med" len="med"/>
                      </a:lnR>
                      <a:lnT w="25400" cmpd="sng">
                        <a:noFill/>
                      </a:lnT>
                      <a:lnB w="25400" cmpd="sng">
                        <a:noFill/>
                      </a:lnB>
                      <a:lnTlToBr w="12700" cmpd="sng">
                        <a:noFill/>
                        <a:prstDash val="solid"/>
                      </a:lnTlToBr>
                      <a:lnBlToTr w="12700" cmpd="sng">
                        <a:noFill/>
                        <a:prstDash val="solid"/>
                      </a:lnBlToTr>
                    </a:tcPr>
                  </a:tc>
                  <a:tc hMerge="1">
                    <a:txBody>
                      <a:bodyPr/>
                      <a:lstStyle/>
                      <a:p>
                        <a:endParaRPr lang="en-US"/>
                      </a:p>
                    </a:txBody>
                    <a:tcPr>
                      <a:lnL>
                        <a:noFill/>
                      </a:lnL>
                      <a:lnR>
                        <a:noFill/>
                      </a:lnR>
                      <a:lnT w="25400" cmpd="sng">
                        <a:noFill/>
                      </a:lnT>
                      <a:lnB w="25400" cmpd="sng">
                        <a:noFill/>
                      </a:lnB>
                      <a:lnTlToBr w="12700" cmpd="sng">
                        <a:noFill/>
                        <a:prstDash val="solid"/>
                      </a:lnTlToBr>
                      <a:lnBlToTr w="12700" cmpd="sng">
                        <a:noFill/>
                        <a:prstDash val="solid"/>
                      </a:lnBlToTr>
                    </a:tcPr>
                  </a:tc>
                  <a:tc gridSpan="2">
                    <a:txBody>
                      <a:bodyPr/>
                      <a:lstStyle/>
                      <a:p>
                        <a:pPr algn="ctr" fontAlgn="t"/>
                        <a:r>
                          <a:rPr lang="en-US" sz="1800" i="0" dirty="0">
                            <a:effectLst/>
                            <a:latin typeface="Calibri" panose="020F0502020204030204" pitchFamily="34" charset="0"/>
                            <a:cs typeface="Calibri" panose="020F0502020204030204" pitchFamily="34" charset="0"/>
                          </a:rPr>
                          <a:t>Hungary (n = 21)</a:t>
                        </a:r>
                      </a:p>
                    </a:txBody>
                    <a:tcPr marL="57150" marR="57150" marT="57150" marB="57150">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5400" cmpd="sng">
                        <a:noFill/>
                      </a:lnB>
                      <a:lnTlToBr w="12700" cmpd="sng">
                        <a:noFill/>
                        <a:prstDash val="solid"/>
                      </a:lnTlToBr>
                      <a:lnBlToTr w="12700" cmpd="sng">
                        <a:noFill/>
                        <a:prstDash val="solid"/>
                      </a:lnBlToTr>
                    </a:tcPr>
                  </a:tc>
                  <a:tc hMerge="1">
                    <a:txBody>
                      <a:bodyPr/>
                      <a:lstStyle/>
                      <a:p>
                        <a:endParaRPr lang="en-US"/>
                      </a:p>
                    </a:txBody>
                    <a:tcPr>
                      <a:lnL>
                        <a:noFill/>
                      </a:lnL>
                      <a:lnR>
                        <a:noFill/>
                      </a:lnR>
                      <a:lnT w="25400" cmpd="sng">
                        <a:noFill/>
                      </a:lnT>
                      <a:lnB w="25400" cmpd="sng">
                        <a:noFill/>
                      </a:lnB>
                      <a:lnTlToBr w="12700" cmpd="sng">
                        <a:noFill/>
                        <a:prstDash val="solid"/>
                      </a:lnTlToBr>
                      <a:lnBlToTr w="12700" cmpd="sng">
                        <a:noFill/>
                        <a:prstDash val="solid"/>
                      </a:lnBlToTr>
                    </a:tcPr>
                  </a:tc>
                  <a:tc gridSpan="2">
                    <a:txBody>
                      <a:bodyPr/>
                      <a:lstStyle/>
                      <a:p>
                        <a:pPr algn="ctr" fontAlgn="t"/>
                        <a:r>
                          <a:rPr lang="en-US" sz="1800" i="0" dirty="0">
                            <a:effectLst/>
                            <a:latin typeface="Calibri" panose="020F0502020204030204" pitchFamily="34" charset="0"/>
                            <a:cs typeface="Calibri" panose="020F0502020204030204" pitchFamily="34" charset="0"/>
                          </a:rPr>
                          <a:t>Italy </a:t>
                        </a:r>
                      </a:p>
                      <a:p>
                        <a:pPr algn="ctr" fontAlgn="t"/>
                        <a:r>
                          <a:rPr lang="en-US" sz="1800" i="0" dirty="0">
                            <a:effectLst/>
                            <a:latin typeface="Calibri" panose="020F0502020204030204" pitchFamily="34" charset="0"/>
                            <a:cs typeface="Calibri" panose="020F0502020204030204" pitchFamily="34" charset="0"/>
                          </a:rPr>
                          <a:t>(n = 52)</a:t>
                        </a:r>
                      </a:p>
                    </a:txBody>
                    <a:tcPr marL="57150" marR="57150" marT="57150" marB="57150">
                      <a:lnL w="28575" cap="flat" cmpd="sng" algn="ctr">
                        <a:solidFill>
                          <a:schemeClr val="accent1"/>
                        </a:solidFill>
                        <a:prstDash val="solid"/>
                        <a:round/>
                        <a:headEnd type="none" w="med" len="med"/>
                        <a:tailEnd type="none" w="med" len="med"/>
                      </a:lnL>
                      <a:lnR>
                        <a:noFill/>
                      </a:lnR>
                      <a:lnT w="25400" cmpd="sng">
                        <a:noFill/>
                      </a:lnT>
                      <a:lnB w="25400" cmpd="sng">
                        <a:noFill/>
                      </a:lnB>
                      <a:lnTlToBr w="12700" cmpd="sng">
                        <a:noFill/>
                        <a:prstDash val="solid"/>
                      </a:lnTlToBr>
                      <a:lnBlToTr w="12700" cmpd="sng">
                        <a:noFill/>
                        <a:prstDash val="solid"/>
                      </a:lnBlToTr>
                    </a:tcPr>
                  </a:tc>
                  <a:tc hMerge="1">
                    <a:txBody>
                      <a:bodyPr/>
                      <a:lstStyle/>
                      <a:p>
                        <a:endParaRPr lang="en-US"/>
                      </a:p>
                    </a:txBody>
                    <a:tcPr>
                      <a:lnL>
                        <a:noFill/>
                      </a:lnL>
                      <a:lnR>
                        <a:noFill/>
                      </a:lnR>
                      <a:lnT w="25400" cmpd="sng">
                        <a:noFill/>
                      </a:lnT>
                      <a:lnB w="25400" cmpd="sng">
                        <a:noFill/>
                      </a:lnB>
                      <a:lnTlToBr w="12700" cmpd="sng">
                        <a:noFill/>
                        <a:prstDash val="solid"/>
                      </a:lnTlToBr>
                      <a:lnBlToTr w="12700" cmpd="sng">
                        <a:noFill/>
                        <a:prstDash val="solid"/>
                      </a:lnBlToTr>
                    </a:tcPr>
                  </a:tc>
                  <a:tc gridSpan="2">
                    <a:txBody>
                      <a:bodyPr/>
                      <a:lstStyle/>
                      <a:p>
                        <a:pPr algn="ctr" fontAlgn="t"/>
                        <a:r>
                          <a:rPr lang="en-US" sz="1800" i="0" dirty="0">
                            <a:effectLst/>
                            <a:latin typeface="Calibri" panose="020F0502020204030204" pitchFamily="34" charset="0"/>
                            <a:cs typeface="Calibri" panose="020F0502020204030204" pitchFamily="34" charset="0"/>
                          </a:rPr>
                          <a:t>Netherlands (n = 49)</a:t>
                        </a:r>
                      </a:p>
                    </a:txBody>
                    <a:tcPr marL="57150" marR="57150" marT="57150" marB="57150">
                      <a:lnL>
                        <a:noFill/>
                      </a:lnL>
                      <a:lnR>
                        <a:noFill/>
                      </a:lnR>
                      <a:lnT w="25400" cmpd="sng">
                        <a:noFill/>
                      </a:lnT>
                      <a:lnB w="25400" cmpd="sng">
                        <a:noFill/>
                      </a:lnB>
                      <a:lnTlToBr w="12700" cmpd="sng">
                        <a:noFill/>
                        <a:prstDash val="solid"/>
                      </a:lnTlToBr>
                      <a:lnBlToTr w="12700" cmpd="sng">
                        <a:noFill/>
                        <a:prstDash val="solid"/>
                      </a:lnBlToTr>
                    </a:tcPr>
                  </a:tc>
                  <a:tc hMerge="1">
                    <a:txBody>
                      <a:bodyPr/>
                      <a:lstStyle/>
                      <a:p>
                        <a:endParaRPr lang="en-US"/>
                      </a:p>
                    </a:txBody>
                    <a:tcPr>
                      <a:lnL>
                        <a:noFill/>
                      </a:lnL>
                      <a:lnR>
                        <a:noFill/>
                      </a:lnR>
                      <a:lnT w="25400" cmpd="sng">
                        <a:noFill/>
                      </a:lnT>
                      <a:lnB w="25400" cmpd="sng">
                        <a:noFill/>
                      </a:lnB>
                      <a:lnTlToBr w="12700" cmpd="sng">
                        <a:noFill/>
                        <a:prstDash val="solid"/>
                      </a:lnTlToBr>
                      <a:lnBlToTr w="12700" cmpd="sng">
                        <a:noFill/>
                        <a:prstDash val="solid"/>
                      </a:lnBlToTr>
                    </a:tcPr>
                  </a:tc>
                  <a:tc gridSpan="2">
                    <a:txBody>
                      <a:bodyPr/>
                      <a:lstStyle/>
                      <a:p>
                        <a:pPr algn="ctr" fontAlgn="t"/>
                        <a:r>
                          <a:rPr lang="en-US" sz="1800" i="0" dirty="0">
                            <a:effectLst/>
                            <a:latin typeface="Calibri" panose="020F0502020204030204" pitchFamily="34" charset="0"/>
                            <a:cs typeface="Calibri" panose="020F0502020204030204" pitchFamily="34" charset="0"/>
                          </a:rPr>
                          <a:t>Spain </a:t>
                        </a:r>
                      </a:p>
                      <a:p>
                        <a:pPr algn="ctr" fontAlgn="t"/>
                        <a:r>
                          <a:rPr lang="en-US" sz="1800" i="0" dirty="0">
                            <a:effectLst/>
                            <a:latin typeface="Calibri" panose="020F0502020204030204" pitchFamily="34" charset="0"/>
                            <a:cs typeface="Calibri" panose="020F0502020204030204" pitchFamily="34" charset="0"/>
                          </a:rPr>
                          <a:t>(n = 17)</a:t>
                        </a:r>
                      </a:p>
                    </a:txBody>
                    <a:tcPr marL="57150" marR="57150" marT="57150" marB="57150">
                      <a:lnL>
                        <a:noFill/>
                      </a:lnL>
                      <a:lnR>
                        <a:noFill/>
                      </a:lnR>
                      <a:lnT w="25400" cmpd="sng">
                        <a:noFill/>
                      </a:lnT>
                      <a:lnB w="25400" cmpd="sng">
                        <a:noFill/>
                      </a:lnB>
                      <a:lnTlToBr w="12700" cmpd="sng">
                        <a:noFill/>
                        <a:prstDash val="solid"/>
                      </a:lnTlToBr>
                      <a:lnBlToTr w="12700" cmpd="sng">
                        <a:noFill/>
                        <a:prstDash val="solid"/>
                      </a:lnBlToTr>
                    </a:tcPr>
                  </a:tc>
                  <a:tc hMerge="1">
                    <a:txBody>
                      <a:bodyPr/>
                      <a:lstStyle/>
                      <a:p>
                        <a:endParaRPr lang="en-US"/>
                      </a:p>
                    </a:txBody>
                    <a:tcPr>
                      <a:lnL>
                        <a:noFill/>
                      </a:lnL>
                      <a:lnR>
                        <a:noFill/>
                      </a:lnR>
                      <a:lnT w="25400" cmpd="sng">
                        <a:noFill/>
                      </a:lnT>
                      <a:lnB w="25400" cmpd="sng">
                        <a:noFill/>
                      </a:lnB>
                      <a:lnTlToBr w="12700" cmpd="sng">
                        <a:noFill/>
                        <a:prstDash val="solid"/>
                      </a:lnTlToBr>
                      <a:lnBlToTr w="12700" cmpd="sng">
                        <a:noFill/>
                        <a:prstDash val="solid"/>
                      </a:lnBlToTr>
                    </a:tcPr>
                  </a:tc>
                  <a:tc gridSpan="2">
                    <a:txBody>
                      <a:bodyPr/>
                      <a:lstStyle/>
                      <a:p>
                        <a:pPr algn="ctr" fontAlgn="t"/>
                        <a:r>
                          <a:rPr lang="en-US" sz="1800" i="0" dirty="0">
                            <a:effectLst/>
                            <a:latin typeface="Calibri" panose="020F0502020204030204" pitchFamily="34" charset="0"/>
                            <a:cs typeface="Calibri" panose="020F0502020204030204" pitchFamily="34" charset="0"/>
                          </a:rPr>
                          <a:t>UK </a:t>
                        </a:r>
                      </a:p>
                      <a:p>
                        <a:pPr algn="ctr" fontAlgn="t"/>
                        <a:r>
                          <a:rPr lang="en-US" sz="1800" i="0" dirty="0">
                            <a:effectLst/>
                            <a:latin typeface="Calibri" panose="020F0502020204030204" pitchFamily="34" charset="0"/>
                            <a:cs typeface="Calibri" panose="020F0502020204030204" pitchFamily="34" charset="0"/>
                          </a:rPr>
                          <a:t>(n = 42)</a:t>
                        </a:r>
                      </a:p>
                    </a:txBody>
                    <a:tcPr marL="57150" marR="57150" marT="57150" marB="57150">
                      <a:lnL>
                        <a:noFill/>
                      </a:lnL>
                      <a:lnR>
                        <a:noFill/>
                      </a:lnR>
                      <a:lnT w="25400" cmpd="sng">
                        <a:noFill/>
                      </a:lnT>
                      <a:lnB w="25400" cmpd="sng">
                        <a:noFill/>
                      </a:lnB>
                      <a:lnTlToBr w="12700" cmpd="sng">
                        <a:noFill/>
                        <a:prstDash val="solid"/>
                      </a:lnTlToBr>
                      <a:lnBlToTr w="12700" cmpd="sng">
                        <a:noFill/>
                        <a:prstDash val="solid"/>
                      </a:lnBlToTr>
                    </a:tcPr>
                  </a:tc>
                  <a:tc hMerge="1">
                    <a:txBody>
                      <a:bodyPr/>
                      <a:lstStyle/>
                      <a:p>
                        <a:endParaRPr lang="en-US"/>
                      </a:p>
                    </a:txBody>
                    <a:tcPr>
                      <a:lnL>
                        <a:noFill/>
                      </a:lnL>
                      <a:lnR>
                        <a:noFill/>
                      </a:lnR>
                      <a:lnT w="25400" cmpd="sng">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2003627491"/>
                    </a:ext>
                  </a:extLst>
                </a:tr>
                <a:tr h="0">
                  <a:tc vMerge="1">
                    <a:txBody>
                      <a:bodyPr/>
                      <a:lstStyle/>
                      <a:p>
                        <a:endParaRPr lang="en-US"/>
                      </a:p>
                    </a:txBody>
                    <a:tcPr>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a:txBody>
                      <a:bodyPr/>
                      <a:lstStyle/>
                      <a:p>
                        <a:pPr algn="ctr" fontAlgn="t"/>
                        <a:r>
                          <a:rPr lang="en-US" sz="1800" b="1" dirty="0">
                            <a:solidFill>
                              <a:schemeClr val="tx1"/>
                            </a:solidFill>
                            <a:effectLst/>
                            <a:latin typeface="Calibri" panose="020F0502020204030204" pitchFamily="34" charset="0"/>
                            <a:cs typeface="Calibri" panose="020F0502020204030204" pitchFamily="34" charset="0"/>
                          </a:rPr>
                          <a:t>TM</a:t>
                        </a:r>
                      </a:p>
                    </a:txBody>
                    <a:tcPr marL="57150" marR="57150" marT="57150" marB="57150">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a:txBody>
                      <a:bodyPr/>
                      <a:lstStyle/>
                      <a:p>
                        <a:pPr algn="ctr" fontAlgn="t"/>
                        <a:r>
                          <a:rPr lang="en-US" sz="1800" b="1" dirty="0">
                            <a:solidFill>
                              <a:schemeClr val="tx1"/>
                            </a:solidFill>
                            <a:effectLst/>
                            <a:latin typeface="Calibri" panose="020F0502020204030204" pitchFamily="34" charset="0"/>
                            <a:cs typeface="Calibri" panose="020F0502020204030204" pitchFamily="34" charset="0"/>
                          </a:rPr>
                          <a:t>I</a:t>
                        </a:r>
                      </a:p>
                    </a:txBody>
                    <a:tcPr marL="57150" marR="57150" marT="57150" marB="57150">
                      <a:lnL>
                        <a:noFill/>
                      </a:lnL>
                      <a:lnR w="28575" cap="flat" cmpd="sng" algn="ctr">
                        <a:solidFill>
                          <a:schemeClr val="accent1"/>
                        </a:solidFill>
                        <a:prstDash val="solid"/>
                        <a:round/>
                        <a:headEnd type="none" w="med" len="med"/>
                        <a:tailEnd type="none" w="med" len="med"/>
                      </a:lnR>
                      <a:lnT w="25400" cmpd="sng">
                        <a:noFill/>
                      </a:lnT>
                      <a:lnB w="25400" cmpd="sng">
                        <a:noFill/>
                      </a:lnB>
                      <a:lnTlToBr w="12700" cmpd="sng">
                        <a:noFill/>
                        <a:prstDash val="solid"/>
                      </a:lnTlToBr>
                      <a:lnBlToTr w="12700" cmpd="sng">
                        <a:noFill/>
                        <a:prstDash val="solid"/>
                      </a:lnBlToTr>
                      <a:solidFill>
                        <a:schemeClr val="accent3"/>
                      </a:solidFill>
                    </a:tcPr>
                  </a:tc>
                  <a:tc>
                    <a:txBody>
                      <a:bodyPr/>
                      <a:lstStyle/>
                      <a:p>
                        <a:pPr algn="ctr" fontAlgn="t"/>
                        <a:r>
                          <a:rPr lang="en-US" sz="1800" b="1" dirty="0">
                            <a:solidFill>
                              <a:schemeClr val="tx1"/>
                            </a:solidFill>
                            <a:effectLst/>
                            <a:latin typeface="Calibri" panose="020F0502020204030204" pitchFamily="34" charset="0"/>
                            <a:cs typeface="Calibri" panose="020F0502020204030204" pitchFamily="34" charset="0"/>
                          </a:rPr>
                          <a:t>TM</a:t>
                        </a:r>
                      </a:p>
                    </a:txBody>
                    <a:tcPr marL="57150" marR="57150" marT="57150" marB="57150">
                      <a:lnL w="28575" cap="flat" cmpd="sng" algn="ctr">
                        <a:solidFill>
                          <a:schemeClr val="accent1"/>
                        </a:solidFill>
                        <a:prstDash val="solid"/>
                        <a:round/>
                        <a:headEnd type="none" w="med" len="med"/>
                        <a:tailEnd type="none" w="med" len="med"/>
                      </a:lnL>
                      <a:lnR>
                        <a:noFill/>
                      </a:lnR>
                      <a:lnT w="25400" cmpd="sng">
                        <a:noFill/>
                      </a:lnT>
                      <a:lnB w="25400" cmpd="sng">
                        <a:noFill/>
                      </a:lnB>
                      <a:lnTlToBr w="12700" cmpd="sng">
                        <a:noFill/>
                        <a:prstDash val="solid"/>
                      </a:lnTlToBr>
                      <a:lnBlToTr w="12700" cmpd="sng">
                        <a:noFill/>
                        <a:prstDash val="solid"/>
                      </a:lnBlToTr>
                      <a:solidFill>
                        <a:schemeClr val="accent3"/>
                      </a:solidFill>
                    </a:tcPr>
                  </a:tc>
                  <a:tc>
                    <a:txBody>
                      <a:bodyPr/>
                      <a:lstStyle/>
                      <a:p>
                        <a:pPr algn="ctr" fontAlgn="t"/>
                        <a:r>
                          <a:rPr lang="en-US" sz="1800" b="1" dirty="0">
                            <a:solidFill>
                              <a:schemeClr val="tx1"/>
                            </a:solidFill>
                            <a:effectLst/>
                            <a:latin typeface="Calibri" panose="020F0502020204030204" pitchFamily="34" charset="0"/>
                            <a:cs typeface="Calibri" panose="020F0502020204030204" pitchFamily="34" charset="0"/>
                          </a:rPr>
                          <a:t>I</a:t>
                        </a:r>
                      </a:p>
                    </a:txBody>
                    <a:tcPr marL="57150" marR="57150" marT="57150" marB="57150">
                      <a:lnL>
                        <a:noFill/>
                      </a:lnL>
                      <a:lnR w="28575" cap="flat" cmpd="sng" algn="ctr">
                        <a:solidFill>
                          <a:schemeClr val="accent1"/>
                        </a:solidFill>
                        <a:prstDash val="solid"/>
                        <a:round/>
                        <a:headEnd type="none" w="med" len="med"/>
                        <a:tailEnd type="none" w="med" len="med"/>
                      </a:lnR>
                      <a:lnT w="25400" cmpd="sng">
                        <a:noFill/>
                      </a:lnT>
                      <a:lnB w="25400" cmpd="sng">
                        <a:noFill/>
                      </a:lnB>
                      <a:lnTlToBr w="12700" cmpd="sng">
                        <a:noFill/>
                        <a:prstDash val="solid"/>
                      </a:lnTlToBr>
                      <a:lnBlToTr w="12700" cmpd="sng">
                        <a:noFill/>
                        <a:prstDash val="solid"/>
                      </a:lnBlToTr>
                      <a:solidFill>
                        <a:schemeClr val="accent3"/>
                      </a:solidFill>
                    </a:tcPr>
                  </a:tc>
                  <a:tc>
                    <a:txBody>
                      <a:bodyPr/>
                      <a:lstStyle/>
                      <a:p>
                        <a:pPr algn="ctr" fontAlgn="t"/>
                        <a:r>
                          <a:rPr lang="en-US" sz="1800" b="1" dirty="0">
                            <a:solidFill>
                              <a:schemeClr val="tx1"/>
                            </a:solidFill>
                            <a:effectLst/>
                            <a:latin typeface="Calibri" panose="020F0502020204030204" pitchFamily="34" charset="0"/>
                            <a:cs typeface="Calibri" panose="020F0502020204030204" pitchFamily="34" charset="0"/>
                          </a:rPr>
                          <a:t>TM</a:t>
                        </a:r>
                      </a:p>
                    </a:txBody>
                    <a:tcPr marL="57150" marR="57150" marT="57150" marB="57150">
                      <a:lnL w="28575" cap="flat" cmpd="sng" algn="ctr">
                        <a:solidFill>
                          <a:schemeClr val="accent1"/>
                        </a:solidFill>
                        <a:prstDash val="solid"/>
                        <a:round/>
                        <a:headEnd type="none" w="med" len="med"/>
                        <a:tailEnd type="none" w="med" len="med"/>
                      </a:lnL>
                      <a:lnR>
                        <a:noFill/>
                      </a:lnR>
                      <a:lnT w="25400" cmpd="sng">
                        <a:noFill/>
                      </a:lnT>
                      <a:lnB w="25400" cmpd="sng">
                        <a:noFill/>
                      </a:lnB>
                      <a:lnTlToBr w="12700" cmpd="sng">
                        <a:noFill/>
                        <a:prstDash val="solid"/>
                      </a:lnTlToBr>
                      <a:lnBlToTr w="12700" cmpd="sng">
                        <a:noFill/>
                        <a:prstDash val="solid"/>
                      </a:lnBlToTr>
                      <a:solidFill>
                        <a:schemeClr val="accent3"/>
                      </a:solidFill>
                    </a:tcPr>
                  </a:tc>
                  <a:tc>
                    <a:txBody>
                      <a:bodyPr/>
                      <a:lstStyle/>
                      <a:p>
                        <a:pPr algn="ctr" fontAlgn="t"/>
                        <a:r>
                          <a:rPr lang="en-US" sz="1800" b="1" dirty="0">
                            <a:solidFill>
                              <a:schemeClr val="tx1"/>
                            </a:solidFill>
                            <a:effectLst/>
                            <a:latin typeface="Calibri" panose="020F0502020204030204" pitchFamily="34" charset="0"/>
                            <a:cs typeface="Calibri" panose="020F0502020204030204" pitchFamily="34" charset="0"/>
                          </a:rPr>
                          <a:t>I</a:t>
                        </a:r>
                      </a:p>
                    </a:txBody>
                    <a:tcPr marL="57150" marR="57150" marT="57150" marB="57150">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a:txBody>
                      <a:bodyPr/>
                      <a:lstStyle/>
                      <a:p>
                        <a:pPr algn="ctr" fontAlgn="t"/>
                        <a:r>
                          <a:rPr lang="en-US" sz="1800" b="1" dirty="0">
                            <a:solidFill>
                              <a:schemeClr val="tx1"/>
                            </a:solidFill>
                            <a:effectLst/>
                            <a:latin typeface="Calibri" panose="020F0502020204030204" pitchFamily="34" charset="0"/>
                            <a:cs typeface="Calibri" panose="020F0502020204030204" pitchFamily="34" charset="0"/>
                          </a:rPr>
                          <a:t>TM</a:t>
                        </a:r>
                      </a:p>
                    </a:txBody>
                    <a:tcPr marL="57150" marR="57150" marT="57150" marB="57150">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a:txBody>
                      <a:bodyPr/>
                      <a:lstStyle/>
                      <a:p>
                        <a:pPr algn="ctr" fontAlgn="t"/>
                        <a:r>
                          <a:rPr lang="en-US" sz="1800" b="1" dirty="0">
                            <a:solidFill>
                              <a:schemeClr val="tx1"/>
                            </a:solidFill>
                            <a:effectLst/>
                            <a:latin typeface="Calibri" panose="020F0502020204030204" pitchFamily="34" charset="0"/>
                            <a:cs typeface="Calibri" panose="020F0502020204030204" pitchFamily="34" charset="0"/>
                          </a:rPr>
                          <a:t>I</a:t>
                        </a:r>
                      </a:p>
                    </a:txBody>
                    <a:tcPr marL="57150" marR="57150" marT="57150" marB="57150">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a:txBody>
                      <a:bodyPr/>
                      <a:lstStyle/>
                      <a:p>
                        <a:pPr algn="ctr" fontAlgn="t"/>
                        <a:r>
                          <a:rPr lang="en-US" sz="1800" b="1" dirty="0">
                            <a:solidFill>
                              <a:schemeClr val="tx1"/>
                            </a:solidFill>
                            <a:effectLst/>
                            <a:latin typeface="Calibri" panose="020F0502020204030204" pitchFamily="34" charset="0"/>
                            <a:cs typeface="Calibri" panose="020F0502020204030204" pitchFamily="34" charset="0"/>
                          </a:rPr>
                          <a:t>TM</a:t>
                        </a:r>
                      </a:p>
                    </a:txBody>
                    <a:tcPr marL="57150" marR="57150" marT="57150" marB="57150">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a:txBody>
                      <a:bodyPr/>
                      <a:lstStyle/>
                      <a:p>
                        <a:pPr algn="ctr" fontAlgn="t"/>
                        <a:r>
                          <a:rPr lang="en-US" sz="1800" b="1" dirty="0">
                            <a:solidFill>
                              <a:schemeClr val="tx1"/>
                            </a:solidFill>
                            <a:effectLst/>
                            <a:latin typeface="Calibri" panose="020F0502020204030204" pitchFamily="34" charset="0"/>
                            <a:cs typeface="Calibri" panose="020F0502020204030204" pitchFamily="34" charset="0"/>
                          </a:rPr>
                          <a:t>I</a:t>
                        </a:r>
                      </a:p>
                    </a:txBody>
                    <a:tcPr marL="57150" marR="57150" marT="57150" marB="57150">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a:txBody>
                      <a:bodyPr/>
                      <a:lstStyle/>
                      <a:p>
                        <a:pPr algn="ctr" fontAlgn="t"/>
                        <a:r>
                          <a:rPr lang="en-US" sz="1800" b="1" dirty="0">
                            <a:solidFill>
                              <a:schemeClr val="tx1"/>
                            </a:solidFill>
                            <a:effectLst/>
                            <a:latin typeface="Calibri" panose="020F0502020204030204" pitchFamily="34" charset="0"/>
                            <a:cs typeface="Calibri" panose="020F0502020204030204" pitchFamily="34" charset="0"/>
                          </a:rPr>
                          <a:t>TM</a:t>
                        </a:r>
                      </a:p>
                    </a:txBody>
                    <a:tcPr marL="57150" marR="57150" marT="57150" marB="57150">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a:txBody>
                      <a:bodyPr/>
                      <a:lstStyle/>
                      <a:p>
                        <a:pPr algn="ctr" fontAlgn="t"/>
                        <a:r>
                          <a:rPr lang="en-US" sz="1800" b="1" dirty="0">
                            <a:solidFill>
                              <a:schemeClr val="tx1"/>
                            </a:solidFill>
                            <a:effectLst/>
                            <a:latin typeface="Calibri" panose="020F0502020204030204" pitchFamily="34" charset="0"/>
                            <a:cs typeface="Calibri" panose="020F0502020204030204" pitchFamily="34" charset="0"/>
                          </a:rPr>
                          <a:t>I</a:t>
                        </a:r>
                      </a:p>
                    </a:txBody>
                    <a:tcPr marL="57150" marR="57150" marT="57150" marB="57150">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0"/>
                    </a:ext>
                  </a:extLst>
                </a:tr>
                <a:tr h="0">
                  <a:tc>
                    <a:txBody>
                      <a:bodyPr/>
                      <a:lstStyle/>
                      <a:p>
                        <a:pPr algn="l" fontAlgn="t"/>
                        <a:r>
                          <a:rPr lang="en-US" sz="1800" dirty="0">
                            <a:solidFill>
                              <a:schemeClr val="bg1"/>
                            </a:solidFill>
                            <a:effectLst/>
                            <a:latin typeface="Calibri" panose="020F0502020204030204" pitchFamily="34" charset="0"/>
                            <a:cs typeface="Calibri" panose="020F0502020204030204" pitchFamily="34" charset="0"/>
                          </a:rPr>
                          <a:t>Very common</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35</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10</a:t>
                        </a:r>
                      </a:p>
                    </a:txBody>
                    <a:tcPr marL="57150" marR="57150" marT="57150" marB="57150">
                      <a:lnL>
                        <a:noFill/>
                      </a:lnL>
                      <a:lnR w="28575" cap="flat" cmpd="sng" algn="ctr">
                        <a:solidFill>
                          <a:schemeClr val="accent1"/>
                        </a:solidFill>
                        <a:prstDash val="solid"/>
                        <a:round/>
                        <a:headEnd type="none" w="med" len="med"/>
                        <a:tailEnd type="none" w="med" len="med"/>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6</a:t>
                        </a:r>
                      </a:p>
                    </a:txBody>
                    <a:tcPr marL="57150" marR="57150" marT="57150" marB="57150">
                      <a:lnL w="28575" cap="flat" cmpd="sng" algn="ctr">
                        <a:solidFill>
                          <a:schemeClr val="accent1"/>
                        </a:solidFill>
                        <a:prstDash val="solid"/>
                        <a:round/>
                        <a:headEnd type="none" w="med" len="med"/>
                        <a:tailEnd type="none" w="med" len="med"/>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14</a:t>
                        </a:r>
                      </a:p>
                    </a:txBody>
                    <a:tcPr marL="57150" marR="57150" marT="57150" marB="57150">
                      <a:lnL>
                        <a:noFill/>
                      </a:lnL>
                      <a:lnR w="28575" cap="flat" cmpd="sng" algn="ctr">
                        <a:solidFill>
                          <a:schemeClr val="accent1"/>
                        </a:solidFill>
                        <a:prstDash val="solid"/>
                        <a:round/>
                        <a:headEnd type="none" w="med" len="med"/>
                        <a:tailEnd type="none" w="med" len="med"/>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5</a:t>
                        </a:r>
                      </a:p>
                    </a:txBody>
                    <a:tcPr marL="57150" marR="57150" marT="57150" marB="57150">
                      <a:lnL w="28575" cap="flat" cmpd="sng" algn="ctr">
                        <a:solidFill>
                          <a:schemeClr val="accent1"/>
                        </a:solidFill>
                        <a:prstDash val="solid"/>
                        <a:round/>
                        <a:headEnd type="none" w="med" len="med"/>
                        <a:tailEnd type="none" w="med" len="med"/>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2</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37</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60</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15</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25</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20</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54</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1"/>
                    </a:ext>
                  </a:extLst>
                </a:tr>
                <a:tr h="149479">
                  <a:tc>
                    <a:txBody>
                      <a:bodyPr/>
                      <a:lstStyle/>
                      <a:p>
                        <a:pPr algn="l" fontAlgn="t"/>
                        <a:r>
                          <a:rPr lang="en-US" sz="1800" dirty="0">
                            <a:solidFill>
                              <a:schemeClr val="bg1"/>
                            </a:solidFill>
                            <a:effectLst/>
                            <a:latin typeface="Calibri" panose="020F0502020204030204" pitchFamily="34" charset="0"/>
                            <a:cs typeface="Calibri" panose="020F0502020204030204" pitchFamily="34" charset="0"/>
                          </a:rPr>
                          <a:t>Variable or not routinely</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36</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23</a:t>
                        </a:r>
                      </a:p>
                    </a:txBody>
                    <a:tcPr marL="57150" marR="57150" marT="57150" marB="57150">
                      <a:lnL>
                        <a:noFill/>
                      </a:lnL>
                      <a:lnR w="28575" cap="flat" cmpd="sng" algn="ctr">
                        <a:solidFill>
                          <a:schemeClr val="accent1"/>
                        </a:solidFill>
                        <a:prstDash val="solid"/>
                        <a:round/>
                        <a:headEnd type="none" w="med" len="med"/>
                        <a:tailEnd type="none" w="med" len="med"/>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16</a:t>
                        </a:r>
                      </a:p>
                    </a:txBody>
                    <a:tcPr marL="57150" marR="57150" marT="57150" marB="57150">
                      <a:lnL w="28575" cap="flat" cmpd="sng" algn="ctr">
                        <a:solidFill>
                          <a:schemeClr val="accent1"/>
                        </a:solidFill>
                        <a:prstDash val="solid"/>
                        <a:round/>
                        <a:headEnd type="none" w="med" len="med"/>
                        <a:tailEnd type="none" w="med" len="med"/>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40</a:t>
                        </a:r>
                      </a:p>
                    </a:txBody>
                    <a:tcPr marL="57150" marR="57150" marT="57150" marB="57150">
                      <a:lnL>
                        <a:noFill/>
                      </a:lnL>
                      <a:lnR w="28575" cap="flat" cmpd="sng" algn="ctr">
                        <a:solidFill>
                          <a:schemeClr val="accent1"/>
                        </a:solidFill>
                        <a:prstDash val="solid"/>
                        <a:round/>
                        <a:headEnd type="none" w="med" len="med"/>
                        <a:tailEnd type="none" w="med" len="med"/>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13</a:t>
                        </a:r>
                      </a:p>
                    </a:txBody>
                    <a:tcPr marL="57150" marR="57150" marT="57150" marB="57150">
                      <a:lnL w="28575" cap="flat" cmpd="sng" algn="ctr">
                        <a:solidFill>
                          <a:schemeClr val="accent1"/>
                        </a:solidFill>
                        <a:prstDash val="solid"/>
                        <a:round/>
                        <a:headEnd type="none" w="med" len="med"/>
                        <a:tailEnd type="none" w="med" len="med"/>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38</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44</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24</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20</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50</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51</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36</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569929272"/>
                    </a:ext>
                  </a:extLst>
                </a:tr>
                <a:tr h="0">
                  <a:tc>
                    <a:txBody>
                      <a:bodyPr/>
                      <a:lstStyle/>
                      <a:p>
                        <a:pPr algn="l" fontAlgn="t"/>
                        <a:r>
                          <a:rPr lang="en-US" sz="1800" dirty="0">
                            <a:solidFill>
                              <a:schemeClr val="bg1"/>
                            </a:solidFill>
                            <a:effectLst/>
                            <a:latin typeface="Calibri" panose="020F0502020204030204" pitchFamily="34" charset="0"/>
                            <a:cs typeface="Calibri" panose="020F0502020204030204" pitchFamily="34" charset="0"/>
                          </a:rPr>
                          <a:t>Rarely or never</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17</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45</a:t>
                        </a:r>
                      </a:p>
                    </a:txBody>
                    <a:tcPr marL="57150" marR="57150" marT="57150" marB="57150">
                      <a:lnL>
                        <a:noFill/>
                      </a:lnL>
                      <a:lnR w="28575" cap="flat" cmpd="sng" algn="ctr">
                        <a:solidFill>
                          <a:schemeClr val="accent1"/>
                        </a:solidFill>
                        <a:prstDash val="solid"/>
                        <a:round/>
                        <a:headEnd type="none" w="med" len="med"/>
                        <a:tailEnd type="none" w="med" len="med"/>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61</a:t>
                        </a:r>
                      </a:p>
                    </a:txBody>
                    <a:tcPr marL="57150" marR="57150" marT="57150" marB="57150">
                      <a:lnL w="28575" cap="flat" cmpd="sng" algn="ctr">
                        <a:solidFill>
                          <a:schemeClr val="accent1"/>
                        </a:solidFill>
                        <a:prstDash val="solid"/>
                        <a:round/>
                        <a:headEnd type="none" w="med" len="med"/>
                        <a:tailEnd type="none" w="med" len="med"/>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36</a:t>
                        </a:r>
                      </a:p>
                    </a:txBody>
                    <a:tcPr marL="57150" marR="57150" marT="57150" marB="57150">
                      <a:lnL>
                        <a:noFill/>
                      </a:lnL>
                      <a:lnR w="28575" cap="flat" cmpd="sng" algn="ctr">
                        <a:solidFill>
                          <a:schemeClr val="accent1"/>
                        </a:solidFill>
                        <a:prstDash val="solid"/>
                        <a:round/>
                        <a:headEnd type="none" w="med" len="med"/>
                        <a:tailEnd type="none" w="med" len="med"/>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80</a:t>
                        </a:r>
                      </a:p>
                    </a:txBody>
                    <a:tcPr marL="57150" marR="57150" marT="57150" marB="57150">
                      <a:lnL w="28575" cap="flat" cmpd="sng" algn="ctr">
                        <a:solidFill>
                          <a:schemeClr val="accent1"/>
                        </a:solidFill>
                        <a:prstDash val="solid"/>
                        <a:round/>
                        <a:headEnd type="none" w="med" len="med"/>
                        <a:tailEnd type="none" w="med" len="med"/>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56</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14</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10</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60</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23</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13</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0</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520172944"/>
                    </a:ext>
                  </a:extLst>
                </a:tr>
                <a:tr h="0">
                  <a:tc>
                    <a:txBody>
                      <a:bodyPr/>
                      <a:lstStyle/>
                      <a:p>
                        <a:pPr algn="l" fontAlgn="t"/>
                        <a:r>
                          <a:rPr lang="en-US" sz="1800" dirty="0">
                            <a:solidFill>
                              <a:schemeClr val="bg1"/>
                            </a:solidFill>
                            <a:effectLst/>
                            <a:latin typeface="Calibri" panose="020F0502020204030204" pitchFamily="34" charset="0"/>
                            <a:cs typeface="Calibri" panose="020F0502020204030204" pitchFamily="34" charset="0"/>
                          </a:rPr>
                          <a:t>Unsure</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12</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22</a:t>
                        </a:r>
                      </a:p>
                    </a:txBody>
                    <a:tcPr marL="57150" marR="57150" marT="57150" marB="57150">
                      <a:lnL>
                        <a:noFill/>
                      </a:lnL>
                      <a:lnR w="28575" cap="flat" cmpd="sng" algn="ctr">
                        <a:solidFill>
                          <a:schemeClr val="accent1"/>
                        </a:solidFill>
                        <a:prstDash val="solid"/>
                        <a:round/>
                        <a:headEnd type="none" w="med" len="med"/>
                        <a:tailEnd type="none" w="med" len="med"/>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17</a:t>
                        </a:r>
                      </a:p>
                    </a:txBody>
                    <a:tcPr marL="57150" marR="57150" marT="57150" marB="57150">
                      <a:lnL w="28575" cap="flat" cmpd="sng" algn="ctr">
                        <a:solidFill>
                          <a:schemeClr val="accent1"/>
                        </a:solidFill>
                        <a:prstDash val="solid"/>
                        <a:round/>
                        <a:headEnd type="none" w="med" len="med"/>
                        <a:tailEnd type="none" w="med" len="med"/>
                      </a:lnL>
                      <a:lnR>
                        <a:noFill/>
                      </a:lnR>
                      <a:lnT w="25400" cmpd="sng">
                        <a:noFill/>
                      </a:lnT>
                      <a:lnB w="2857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11</a:t>
                        </a:r>
                      </a:p>
                    </a:txBody>
                    <a:tcPr marL="57150" marR="57150" marT="57150" marB="57150">
                      <a:lnL>
                        <a:noFill/>
                      </a:lnL>
                      <a:lnR w="28575" cap="flat" cmpd="sng" algn="ctr">
                        <a:solidFill>
                          <a:schemeClr val="accent1"/>
                        </a:solidFill>
                        <a:prstDash val="solid"/>
                        <a:round/>
                        <a:headEnd type="none" w="med" len="med"/>
                        <a:tailEnd type="none" w="med" len="med"/>
                      </a:lnR>
                      <a:lnT w="25400" cmpd="sng">
                        <a:noFill/>
                      </a:lnT>
                      <a:lnB w="2857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2</a:t>
                        </a:r>
                      </a:p>
                    </a:txBody>
                    <a:tcPr marL="57150" marR="57150" marT="57150" marB="57150">
                      <a:lnL w="28575" cap="flat" cmpd="sng" algn="ctr">
                        <a:solidFill>
                          <a:schemeClr val="accent1"/>
                        </a:solidFill>
                        <a:prstDash val="solid"/>
                        <a:round/>
                        <a:headEnd type="none" w="med" len="med"/>
                        <a:tailEnd type="none" w="med" len="med"/>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4</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6</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6</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5</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3</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17</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fontAlgn="t"/>
                        <a:r>
                          <a:rPr lang="en-US" sz="1800" dirty="0">
                            <a:solidFill>
                              <a:schemeClr val="bg1"/>
                            </a:solidFill>
                            <a:effectLst/>
                            <a:latin typeface="Calibri" panose="020F0502020204030204" pitchFamily="34" charset="0"/>
                            <a:cs typeface="Calibri" panose="020F0502020204030204" pitchFamily="34" charset="0"/>
                          </a:rPr>
                          <a:t>11</a:t>
                        </a:r>
                      </a:p>
                    </a:txBody>
                    <a:tcPr marL="57150" marR="57150" marT="57150" marB="57150">
                      <a:lnL>
                        <a:noFill/>
                      </a:lnL>
                      <a:lnR>
                        <a:noFill/>
                      </a:lnR>
                      <a:lnT w="25400" cmpd="sng">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829430120"/>
                    </a:ext>
                  </a:extLst>
                </a:tr>
              </a:tbl>
            </a:graphicData>
          </a:graphic>
        </p:graphicFrame>
        <p:cxnSp>
          <p:nvCxnSpPr>
            <p:cNvPr id="10" name="Straight Connector 9">
              <a:extLst>
                <a:ext uri="{FF2B5EF4-FFF2-40B4-BE49-F238E27FC236}">
                  <a16:creationId xmlns:a16="http://schemas.microsoft.com/office/drawing/2014/main" id="{403DC4A6-2655-4317-BB2E-04E13AAE4813}"/>
                </a:ext>
              </a:extLst>
            </p:cNvPr>
            <p:cNvCxnSpPr/>
            <p:nvPr/>
          </p:nvCxnSpPr>
          <p:spPr bwMode="auto">
            <a:xfrm>
              <a:off x="2971800" y="4038600"/>
              <a:ext cx="1066800" cy="0"/>
            </a:xfrm>
            <a:prstGeom prst="line">
              <a:avLst/>
            </a:prstGeom>
            <a:noFill/>
            <a:ln w="28575" cap="flat" cmpd="sng" algn="ctr">
              <a:solidFill>
                <a:schemeClr val="tx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2143685E-E251-4707-8225-6BFF1F0E875F}"/>
                </a:ext>
              </a:extLst>
            </p:cNvPr>
            <p:cNvCxnSpPr/>
            <p:nvPr/>
          </p:nvCxnSpPr>
          <p:spPr bwMode="auto">
            <a:xfrm>
              <a:off x="10592486" y="4038600"/>
              <a:ext cx="1066800" cy="0"/>
            </a:xfrm>
            <a:prstGeom prst="line">
              <a:avLst/>
            </a:prstGeom>
            <a:noFill/>
            <a:ln w="28575" cap="flat" cmpd="sng" algn="ctr">
              <a:solidFill>
                <a:schemeClr val="tx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B6872F25-4672-422B-98A3-B38327DA7368}"/>
                </a:ext>
              </a:extLst>
            </p:cNvPr>
            <p:cNvCxnSpPr/>
            <p:nvPr/>
          </p:nvCxnSpPr>
          <p:spPr bwMode="auto">
            <a:xfrm>
              <a:off x="9296400" y="4038600"/>
              <a:ext cx="1066800" cy="0"/>
            </a:xfrm>
            <a:prstGeom prst="line">
              <a:avLst/>
            </a:prstGeom>
            <a:noFill/>
            <a:ln w="28575" cap="flat" cmpd="sng" algn="ctr">
              <a:solidFill>
                <a:schemeClr val="tx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AB9E7D11-9E81-4132-946B-5C3E6A41A378}"/>
                </a:ext>
              </a:extLst>
            </p:cNvPr>
            <p:cNvCxnSpPr/>
            <p:nvPr/>
          </p:nvCxnSpPr>
          <p:spPr bwMode="auto">
            <a:xfrm>
              <a:off x="7620000" y="4038600"/>
              <a:ext cx="1066800" cy="0"/>
            </a:xfrm>
            <a:prstGeom prst="line">
              <a:avLst/>
            </a:prstGeom>
            <a:noFill/>
            <a:ln w="28575" cap="flat" cmpd="sng" algn="ctr">
              <a:solidFill>
                <a:schemeClr val="tx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FD8C0F10-6359-4D1A-929C-7373FEA153A2}"/>
                </a:ext>
              </a:extLst>
            </p:cNvPr>
            <p:cNvCxnSpPr>
              <a:cxnSpLocks/>
            </p:cNvCxnSpPr>
            <p:nvPr/>
          </p:nvCxnSpPr>
          <p:spPr bwMode="auto">
            <a:xfrm>
              <a:off x="5943600" y="4038600"/>
              <a:ext cx="1219200" cy="0"/>
            </a:xfrm>
            <a:prstGeom prst="line">
              <a:avLst/>
            </a:prstGeom>
            <a:noFill/>
            <a:ln w="28575" cap="flat" cmpd="sng" algn="ctr">
              <a:solidFill>
                <a:schemeClr val="tx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D22EEDDC-26C1-4F86-8DAF-CD53E3E71E0D}"/>
                </a:ext>
              </a:extLst>
            </p:cNvPr>
            <p:cNvCxnSpPr/>
            <p:nvPr/>
          </p:nvCxnSpPr>
          <p:spPr bwMode="auto">
            <a:xfrm>
              <a:off x="4495800" y="4038600"/>
              <a:ext cx="1066800" cy="0"/>
            </a:xfrm>
            <a:prstGeom prst="line">
              <a:avLst/>
            </a:prstGeom>
            <a:noFill/>
            <a:ln w="28575" cap="flat" cmpd="sng" algn="ctr">
              <a:solidFill>
                <a:schemeClr val="tx1"/>
              </a:solidFill>
              <a:prstDash val="solid"/>
              <a:round/>
              <a:headEnd type="none" w="med" len="med"/>
              <a:tailEnd type="none" w="med" len="med"/>
            </a:ln>
            <a:effectLst/>
          </p:spPr>
        </p:cxnSp>
      </p:grpSp>
    </p:spTree>
    <p:extLst>
      <p:ext uri="{BB962C8B-B14F-4D97-AF65-F5344CB8AC3E}">
        <p14:creationId xmlns:p14="http://schemas.microsoft.com/office/powerpoint/2010/main" val="42338389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ight Arrow 4"/>
          <p:cNvSpPr/>
          <p:nvPr/>
        </p:nvSpPr>
        <p:spPr>
          <a:xfrm rot="5400000">
            <a:off x="5775533" y="2800445"/>
            <a:ext cx="575801" cy="461738"/>
          </a:xfrm>
          <a:prstGeom prst="rightArrow">
            <a:avLst>
              <a:gd name="adj1" fmla="val 50001"/>
              <a:gd name="adj2" fmla="val 50000"/>
            </a:avLst>
          </a:prstGeom>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cs typeface="Calibri" panose="020F0502020204030204" pitchFamily="34" charset="0"/>
            </a:endParaRPr>
          </a:p>
        </p:txBody>
      </p:sp>
      <p:cxnSp>
        <p:nvCxnSpPr>
          <p:cNvPr id="105" name="Straight Arrow Connector 104"/>
          <p:cNvCxnSpPr>
            <a:cxnSpLocks/>
          </p:cNvCxnSpPr>
          <p:nvPr/>
        </p:nvCxnSpPr>
        <p:spPr>
          <a:xfrm flipV="1">
            <a:off x="10068704" y="3679789"/>
            <a:ext cx="1" cy="1075239"/>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a:cxnSpLocks/>
          </p:cNvCxnSpPr>
          <p:nvPr/>
        </p:nvCxnSpPr>
        <p:spPr>
          <a:xfrm flipH="1" flipV="1">
            <a:off x="6988967" y="4529978"/>
            <a:ext cx="2668706" cy="728701"/>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flipV="1">
            <a:off x="3950722" y="4534619"/>
            <a:ext cx="1131274" cy="599084"/>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25" name="Straight Arrow Connector 124"/>
          <p:cNvCxnSpPr>
            <a:cxnSpLocks/>
          </p:cNvCxnSpPr>
          <p:nvPr/>
        </p:nvCxnSpPr>
        <p:spPr>
          <a:xfrm>
            <a:off x="3789565" y="5574161"/>
            <a:ext cx="4628002" cy="0"/>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09761" y="238129"/>
            <a:ext cx="10972639" cy="1103313"/>
          </a:xfrm>
        </p:spPr>
        <p:txBody>
          <a:bodyPr/>
          <a:lstStyle/>
          <a:p>
            <a:r>
              <a:rPr lang="en-US" sz="3600" dirty="0">
                <a:cs typeface="Calibri" panose="020F0502020204030204" pitchFamily="34" charset="0"/>
              </a:rPr>
              <a:t>To Summarize: Systemic Social Inequities Predisposing to HCV Inequities</a:t>
            </a:r>
          </a:p>
        </p:txBody>
      </p:sp>
      <p:sp>
        <p:nvSpPr>
          <p:cNvPr id="8" name="Rounded Rectangle 7"/>
          <p:cNvSpPr/>
          <p:nvPr/>
        </p:nvSpPr>
        <p:spPr>
          <a:xfrm>
            <a:off x="528650" y="1599321"/>
            <a:ext cx="3570058" cy="1801091"/>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u="sng" dirty="0">
                <a:solidFill>
                  <a:schemeClr val="tx1"/>
                </a:solidFill>
                <a:latin typeface="Calibri" panose="020F0502020204030204" pitchFamily="34" charset="0"/>
                <a:cs typeface="Calibri" panose="020F0502020204030204" pitchFamily="34" charset="0"/>
              </a:rPr>
              <a:t>Discrimination</a:t>
            </a:r>
          </a:p>
          <a:p>
            <a:pPr marL="285750" indent="-285750">
              <a:buFont typeface="Wingdings" panose="05000000000000000000" pitchFamily="2" charset="2"/>
              <a:buChar char="§"/>
            </a:pPr>
            <a:r>
              <a:rPr lang="en-US" b="0" dirty="0">
                <a:solidFill>
                  <a:schemeClr val="tx1"/>
                </a:solidFill>
                <a:latin typeface="Calibri" panose="020F0502020204030204" pitchFamily="34" charset="0"/>
                <a:cs typeface="Calibri" panose="020F0502020204030204" pitchFamily="34" charset="0"/>
              </a:rPr>
              <a:t>Health care</a:t>
            </a:r>
          </a:p>
          <a:p>
            <a:pPr marL="285750" indent="-285750">
              <a:buFont typeface="Wingdings" panose="05000000000000000000" pitchFamily="2" charset="2"/>
              <a:buChar char="§"/>
            </a:pPr>
            <a:r>
              <a:rPr lang="en-US" b="0" dirty="0">
                <a:solidFill>
                  <a:schemeClr val="tx1"/>
                </a:solidFill>
                <a:latin typeface="Calibri" panose="020F0502020204030204" pitchFamily="34" charset="0"/>
                <a:cs typeface="Calibri" panose="020F0502020204030204" pitchFamily="34" charset="0"/>
              </a:rPr>
              <a:t>Housing</a:t>
            </a:r>
          </a:p>
          <a:p>
            <a:pPr marL="285750" indent="-285750">
              <a:buFont typeface="Wingdings" panose="05000000000000000000" pitchFamily="2" charset="2"/>
              <a:buChar char="§"/>
            </a:pPr>
            <a:r>
              <a:rPr lang="en-US" b="0" dirty="0">
                <a:solidFill>
                  <a:schemeClr val="tx1"/>
                </a:solidFill>
                <a:latin typeface="Calibri" panose="020F0502020204030204" pitchFamily="34" charset="0"/>
                <a:cs typeface="Calibri" panose="020F0502020204030204" pitchFamily="34" charset="0"/>
              </a:rPr>
              <a:t>Education</a:t>
            </a:r>
          </a:p>
          <a:p>
            <a:pPr marL="285750" indent="-285750">
              <a:buFont typeface="Wingdings" panose="05000000000000000000" pitchFamily="2" charset="2"/>
              <a:buChar char="§"/>
            </a:pPr>
            <a:r>
              <a:rPr lang="en-US" b="0" dirty="0">
                <a:solidFill>
                  <a:schemeClr val="tx1"/>
                </a:solidFill>
                <a:latin typeface="Calibri" panose="020F0502020204030204" pitchFamily="34" charset="0"/>
                <a:cs typeface="Calibri" panose="020F0502020204030204" pitchFamily="34" charset="0"/>
              </a:rPr>
              <a:t>Criminal Justice </a:t>
            </a:r>
          </a:p>
        </p:txBody>
      </p:sp>
      <p:sp>
        <p:nvSpPr>
          <p:cNvPr id="11" name="Rounded Rectangle 10"/>
          <p:cNvSpPr/>
          <p:nvPr/>
        </p:nvSpPr>
        <p:spPr>
          <a:xfrm>
            <a:off x="8374681" y="1599321"/>
            <a:ext cx="3388047" cy="2092036"/>
          </a:xfrm>
          <a:prstGeom prst="roundRect">
            <a:avLst/>
          </a:prstGeom>
          <a:solidFill>
            <a:schemeClr val="accent5"/>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u="sng" dirty="0">
                <a:solidFill>
                  <a:schemeClr val="bg1"/>
                </a:solidFill>
                <a:latin typeface="Calibri" panose="020F0502020204030204" pitchFamily="34" charset="0"/>
                <a:cs typeface="Calibri" panose="020F0502020204030204" pitchFamily="34" charset="0"/>
              </a:rPr>
              <a:t>Health Care Access &amp; Utilization</a:t>
            </a:r>
          </a:p>
          <a:p>
            <a:pPr marL="285750" indent="-285750">
              <a:buFont typeface="Wingdings" panose="05000000000000000000" pitchFamily="2" charset="2"/>
              <a:buChar char="§"/>
            </a:pPr>
            <a:r>
              <a:rPr lang="en-US" b="0" dirty="0">
                <a:solidFill>
                  <a:schemeClr val="bg1"/>
                </a:solidFill>
                <a:latin typeface="Calibri" panose="020F0502020204030204" pitchFamily="34" charset="0"/>
                <a:cs typeface="Calibri" panose="020F0502020204030204" pitchFamily="34" charset="0"/>
              </a:rPr>
              <a:t>High rates of lack of insurance/underinsurance</a:t>
            </a:r>
          </a:p>
          <a:p>
            <a:pPr marL="285750" indent="-285750">
              <a:buFont typeface="Wingdings" panose="05000000000000000000" pitchFamily="2" charset="2"/>
              <a:buChar char="§"/>
            </a:pPr>
            <a:r>
              <a:rPr lang="en-US" b="0" dirty="0">
                <a:solidFill>
                  <a:schemeClr val="bg1"/>
                </a:solidFill>
                <a:latin typeface="Calibri" panose="020F0502020204030204" pitchFamily="34" charset="0"/>
                <a:cs typeface="Calibri" panose="020F0502020204030204" pitchFamily="34" charset="0"/>
              </a:rPr>
              <a:t>Lack of transportation</a:t>
            </a:r>
          </a:p>
          <a:p>
            <a:pPr marL="285750" indent="-285750">
              <a:buFont typeface="Wingdings" panose="05000000000000000000" pitchFamily="2" charset="2"/>
              <a:buChar char="§"/>
            </a:pPr>
            <a:r>
              <a:rPr lang="en-US" b="0" dirty="0">
                <a:solidFill>
                  <a:schemeClr val="bg1"/>
                </a:solidFill>
                <a:latin typeface="Calibri" panose="020F0502020204030204" pitchFamily="34" charset="0"/>
                <a:cs typeface="Calibri" panose="020F0502020204030204" pitchFamily="34" charset="0"/>
              </a:rPr>
              <a:t>Lack of childcare</a:t>
            </a:r>
          </a:p>
          <a:p>
            <a:pPr marL="285750" indent="-285750">
              <a:buFont typeface="Wingdings" panose="05000000000000000000" pitchFamily="2" charset="2"/>
              <a:buChar char="§"/>
            </a:pPr>
            <a:r>
              <a:rPr lang="en-US" b="0" dirty="0">
                <a:solidFill>
                  <a:schemeClr val="bg1"/>
                </a:solidFill>
                <a:latin typeface="Calibri" panose="020F0502020204030204" pitchFamily="34" charset="0"/>
                <a:cs typeface="Calibri" panose="020F0502020204030204" pitchFamily="34" charset="0"/>
              </a:rPr>
              <a:t>Inability to take time of work</a:t>
            </a:r>
          </a:p>
        </p:txBody>
      </p:sp>
      <p:sp>
        <p:nvSpPr>
          <p:cNvPr id="12" name="Rounded Rectangle 11"/>
          <p:cNvSpPr/>
          <p:nvPr/>
        </p:nvSpPr>
        <p:spPr>
          <a:xfrm>
            <a:off x="528650" y="4001247"/>
            <a:ext cx="3570058" cy="2181661"/>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u="sng" dirty="0">
                <a:solidFill>
                  <a:schemeClr val="tx1"/>
                </a:solidFill>
                <a:latin typeface="Calibri" panose="020F0502020204030204" pitchFamily="34" charset="0"/>
                <a:cs typeface="Calibri" panose="020F0502020204030204" pitchFamily="34" charset="0"/>
              </a:rPr>
              <a:t>Education/Income/</a:t>
            </a:r>
          </a:p>
          <a:p>
            <a:pPr algn="ctr"/>
            <a:r>
              <a:rPr lang="en-US" b="1" u="sng" dirty="0">
                <a:solidFill>
                  <a:schemeClr val="tx1"/>
                </a:solidFill>
                <a:latin typeface="Calibri" panose="020F0502020204030204" pitchFamily="34" charset="0"/>
                <a:cs typeface="Calibri" panose="020F0502020204030204" pitchFamily="34" charset="0"/>
              </a:rPr>
              <a:t>Incarceration Disparity</a:t>
            </a:r>
          </a:p>
          <a:p>
            <a:pPr marL="285750" indent="-285750">
              <a:buFont typeface="Wingdings" panose="05000000000000000000" pitchFamily="2" charset="2"/>
              <a:buChar char="§"/>
            </a:pPr>
            <a:r>
              <a:rPr lang="en-US" b="0" dirty="0">
                <a:solidFill>
                  <a:schemeClr val="tx1"/>
                </a:solidFill>
                <a:latin typeface="Calibri" panose="020F0502020204030204" pitchFamily="34" charset="0"/>
                <a:cs typeface="Calibri" panose="020F0502020204030204" pitchFamily="34" charset="0"/>
              </a:rPr>
              <a:t>Inadequate access to quality education</a:t>
            </a:r>
          </a:p>
          <a:p>
            <a:pPr marL="285750" indent="-285750">
              <a:buFont typeface="Wingdings" panose="05000000000000000000" pitchFamily="2" charset="2"/>
              <a:buChar char="§"/>
            </a:pPr>
            <a:r>
              <a:rPr lang="en-US" b="0" dirty="0">
                <a:solidFill>
                  <a:schemeClr val="tx1"/>
                </a:solidFill>
                <a:latin typeface="Calibri" panose="020F0502020204030204" pitchFamily="34" charset="0"/>
                <a:cs typeface="Calibri" panose="020F0502020204030204" pitchFamily="34" charset="0"/>
              </a:rPr>
              <a:t>Lower high school completion</a:t>
            </a:r>
          </a:p>
          <a:p>
            <a:pPr marL="285750" indent="-285750">
              <a:buFont typeface="Wingdings" panose="05000000000000000000" pitchFamily="2" charset="2"/>
              <a:buChar char="§"/>
            </a:pPr>
            <a:r>
              <a:rPr lang="en-US" b="0" dirty="0">
                <a:solidFill>
                  <a:schemeClr val="tx1"/>
                </a:solidFill>
                <a:latin typeface="Calibri" panose="020F0502020204030204" pitchFamily="34" charset="0"/>
                <a:cs typeface="Calibri" panose="020F0502020204030204" pitchFamily="34" charset="0"/>
              </a:rPr>
              <a:t>Low college education rates</a:t>
            </a:r>
          </a:p>
          <a:p>
            <a:pPr marL="285750" indent="-285750">
              <a:buFont typeface="Wingdings" panose="05000000000000000000" pitchFamily="2" charset="2"/>
              <a:buChar char="§"/>
            </a:pPr>
            <a:r>
              <a:rPr lang="en-US" b="0" dirty="0">
                <a:solidFill>
                  <a:schemeClr val="tx1"/>
                </a:solidFill>
                <a:latin typeface="Calibri" panose="020F0502020204030204" pitchFamily="34" charset="0"/>
                <a:cs typeface="Calibri" panose="020F0502020204030204" pitchFamily="34" charset="0"/>
              </a:rPr>
              <a:t>Limited job options</a:t>
            </a:r>
          </a:p>
        </p:txBody>
      </p:sp>
      <p:sp>
        <p:nvSpPr>
          <p:cNvPr id="13" name="Rounded Rectangle 12"/>
          <p:cNvSpPr/>
          <p:nvPr/>
        </p:nvSpPr>
        <p:spPr>
          <a:xfrm>
            <a:off x="8417566" y="4354108"/>
            <a:ext cx="3345161" cy="1828800"/>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Calibri" panose="020F0502020204030204" pitchFamily="34" charset="0"/>
                <a:cs typeface="Calibri" panose="020F0502020204030204" pitchFamily="34" charset="0"/>
              </a:rPr>
              <a:t>Limited Occupational Options;</a:t>
            </a:r>
          </a:p>
          <a:p>
            <a:pPr algn="ctr"/>
            <a:r>
              <a:rPr lang="en-US" b="1" dirty="0">
                <a:solidFill>
                  <a:schemeClr val="tx1"/>
                </a:solidFill>
                <a:latin typeface="Calibri" panose="020F0502020204030204" pitchFamily="34" charset="0"/>
                <a:cs typeface="Calibri" panose="020F0502020204030204" pitchFamily="34" charset="0"/>
              </a:rPr>
              <a:t>High rates of homelessness</a:t>
            </a:r>
          </a:p>
        </p:txBody>
      </p:sp>
      <p:cxnSp>
        <p:nvCxnSpPr>
          <p:cNvPr id="16" name="Straight Arrow Connector 15"/>
          <p:cNvCxnSpPr>
            <a:cxnSpLocks/>
          </p:cNvCxnSpPr>
          <p:nvPr/>
        </p:nvCxnSpPr>
        <p:spPr>
          <a:xfrm>
            <a:off x="4028955" y="2994198"/>
            <a:ext cx="983073" cy="664095"/>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cxnSpLocks/>
          </p:cNvCxnSpPr>
          <p:nvPr/>
        </p:nvCxnSpPr>
        <p:spPr>
          <a:xfrm>
            <a:off x="2313679" y="3414403"/>
            <a:ext cx="0" cy="715605"/>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37" name="Rounded Rectangle 36"/>
          <p:cNvSpPr/>
          <p:nvPr/>
        </p:nvSpPr>
        <p:spPr>
          <a:xfrm>
            <a:off x="4260653" y="3403882"/>
            <a:ext cx="3605561" cy="127886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Calibri" panose="020F0502020204030204" pitchFamily="34" charset="0"/>
                <a:cs typeface="Calibri" panose="020F0502020204030204" pitchFamily="34" charset="0"/>
              </a:rPr>
              <a:t>HCV Care Disparities </a:t>
            </a:r>
          </a:p>
        </p:txBody>
      </p:sp>
      <p:cxnSp>
        <p:nvCxnSpPr>
          <p:cNvPr id="108" name="Straight Arrow Connector 107"/>
          <p:cNvCxnSpPr>
            <a:cxnSpLocks/>
            <a:stCxn id="11" idx="1"/>
          </p:cNvCxnSpPr>
          <p:nvPr/>
        </p:nvCxnSpPr>
        <p:spPr>
          <a:xfrm flipH="1">
            <a:off x="6988967" y="2645339"/>
            <a:ext cx="1385714" cy="780902"/>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4" name="Rounded Rectangle 3"/>
          <p:cNvSpPr/>
          <p:nvPr/>
        </p:nvSpPr>
        <p:spPr>
          <a:xfrm>
            <a:off x="4767514" y="1599321"/>
            <a:ext cx="2591838" cy="1232740"/>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Calibri" panose="020F0502020204030204" pitchFamily="34" charset="0"/>
                <a:cs typeface="Calibri" panose="020F0502020204030204" pitchFamily="34" charset="0"/>
              </a:rPr>
              <a:t>HCV/ Substance Use/ Mental Health</a:t>
            </a:r>
          </a:p>
          <a:p>
            <a:pPr algn="ctr"/>
            <a:r>
              <a:rPr lang="en-US" b="1" dirty="0">
                <a:solidFill>
                  <a:schemeClr val="tx1"/>
                </a:solidFill>
                <a:latin typeface="Calibri" panose="020F0502020204030204" pitchFamily="34" charset="0"/>
                <a:cs typeface="Calibri" panose="020F0502020204030204" pitchFamily="34" charset="0"/>
              </a:rPr>
              <a:t>Stigma</a:t>
            </a:r>
          </a:p>
        </p:txBody>
      </p:sp>
      <p:sp>
        <p:nvSpPr>
          <p:cNvPr id="21" name="Text Box 15">
            <a:extLst>
              <a:ext uri="{FF2B5EF4-FFF2-40B4-BE49-F238E27FC236}">
                <a16:creationId xmlns:a16="http://schemas.microsoft.com/office/drawing/2014/main" id="{6DA0AFEF-612F-4AD8-AD8B-38BCD50DB8E7}"/>
              </a:ext>
            </a:extLst>
          </p:cNvPr>
          <p:cNvSpPr txBox="1">
            <a:spLocks noChangeArrowheads="1"/>
          </p:cNvSpPr>
          <p:nvPr/>
        </p:nvSpPr>
        <p:spPr bwMode="auto">
          <a:xfrm>
            <a:off x="412751" y="6370061"/>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CDC. https://www.cdc.gov/coronavirus/2019-ncov/community/health-equity/race-ethnicity.html. Accessed June 9, 2021. </a:t>
            </a:r>
          </a:p>
        </p:txBody>
      </p:sp>
      <p:grpSp>
        <p:nvGrpSpPr>
          <p:cNvPr id="26" name="Group 1">
            <a:extLst>
              <a:ext uri="{FF2B5EF4-FFF2-40B4-BE49-F238E27FC236}">
                <a16:creationId xmlns:a16="http://schemas.microsoft.com/office/drawing/2014/main" id="{5BDFC057-A495-4B14-9050-25E49C70030C}"/>
              </a:ext>
            </a:extLst>
          </p:cNvPr>
          <p:cNvGrpSpPr>
            <a:grpSpLocks/>
          </p:cNvGrpSpPr>
          <p:nvPr/>
        </p:nvGrpSpPr>
        <p:grpSpPr bwMode="auto">
          <a:xfrm>
            <a:off x="9392911" y="6213768"/>
            <a:ext cx="2488502" cy="449064"/>
            <a:chOff x="9602074" y="3550251"/>
            <a:chExt cx="2488502" cy="449257"/>
          </a:xfrm>
        </p:grpSpPr>
        <p:pic>
          <p:nvPicPr>
            <p:cNvPr id="27" name="Picture 26">
              <a:extLst>
                <a:ext uri="{FF2B5EF4-FFF2-40B4-BE49-F238E27FC236}">
                  <a16:creationId xmlns:a16="http://schemas.microsoft.com/office/drawing/2014/main" id="{F5A41AF1-E0A4-41D2-9337-9D33C4843F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01978" y="3550251"/>
              <a:ext cx="569913" cy="181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8" name="Rectangle 8">
              <a:extLst>
                <a:ext uri="{FF2B5EF4-FFF2-40B4-BE49-F238E27FC236}">
                  <a16:creationId xmlns:a16="http://schemas.microsoft.com/office/drawing/2014/main" id="{9382578E-ACDB-408A-9A65-0DC6C18B259E}"/>
                </a:ext>
              </a:extLst>
            </p:cNvPr>
            <p:cNvSpPr>
              <a:spLocks noChangeArrowheads="1"/>
            </p:cNvSpPr>
            <p:nvPr/>
          </p:nvSpPr>
          <p:spPr bwMode="auto">
            <a:xfrm>
              <a:off x="9602074" y="3691599"/>
              <a:ext cx="2488502" cy="307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753244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Autofit/>
          </a:bodyPr>
          <a:lstStyle/>
          <a:p>
            <a:r>
              <a:rPr lang="en-GB" sz="3600" b="1" dirty="0"/>
              <a:t>Patients From Ethnic Minorities Are at </a:t>
            </a:r>
            <a:br>
              <a:rPr lang="en-GB" sz="3600" b="1" dirty="0"/>
            </a:br>
            <a:r>
              <a:rPr lang="en-GB" sz="3600" b="1" dirty="0"/>
              <a:t>Higher Risk of Liver-Related Outcomes</a:t>
            </a:r>
          </a:p>
        </p:txBody>
      </p:sp>
      <p:sp>
        <p:nvSpPr>
          <p:cNvPr id="9" name="Text Box 15">
            <a:extLst>
              <a:ext uri="{FF2B5EF4-FFF2-40B4-BE49-F238E27FC236}">
                <a16:creationId xmlns:a16="http://schemas.microsoft.com/office/drawing/2014/main" id="{C42FFE2D-A15A-424E-A62F-F6D67FCA75FD}"/>
              </a:ext>
            </a:extLst>
          </p:cNvPr>
          <p:cNvSpPr txBox="1">
            <a:spLocks noChangeArrowheads="1"/>
          </p:cNvSpPr>
          <p:nvPr/>
        </p:nvSpPr>
        <p:spPr bwMode="auto">
          <a:xfrm>
            <a:off x="429272" y="6359789"/>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Kanwal. Hepatol. 2020;71:44.</a:t>
            </a:r>
          </a:p>
        </p:txBody>
      </p:sp>
      <p:grpSp>
        <p:nvGrpSpPr>
          <p:cNvPr id="10" name="Group 1">
            <a:extLst>
              <a:ext uri="{FF2B5EF4-FFF2-40B4-BE49-F238E27FC236}">
                <a16:creationId xmlns:a16="http://schemas.microsoft.com/office/drawing/2014/main" id="{D6611A38-5DD7-46D0-9D77-1062B6F2A027}"/>
              </a:ext>
            </a:extLst>
          </p:cNvPr>
          <p:cNvGrpSpPr>
            <a:grpSpLocks/>
          </p:cNvGrpSpPr>
          <p:nvPr/>
        </p:nvGrpSpPr>
        <p:grpSpPr bwMode="auto">
          <a:xfrm>
            <a:off x="9392911" y="6213768"/>
            <a:ext cx="2488502" cy="449064"/>
            <a:chOff x="9602074" y="3550251"/>
            <a:chExt cx="2488502" cy="449257"/>
          </a:xfrm>
        </p:grpSpPr>
        <p:pic>
          <p:nvPicPr>
            <p:cNvPr id="12" name="Picture 11">
              <a:extLst>
                <a:ext uri="{FF2B5EF4-FFF2-40B4-BE49-F238E27FC236}">
                  <a16:creationId xmlns:a16="http://schemas.microsoft.com/office/drawing/2014/main" id="{2D635CAF-E746-465A-B949-CE6BA735B7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01978" y="3550251"/>
              <a:ext cx="569913" cy="181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3" name="Rectangle 12">
              <a:extLst>
                <a:ext uri="{FF2B5EF4-FFF2-40B4-BE49-F238E27FC236}">
                  <a16:creationId xmlns:a16="http://schemas.microsoft.com/office/drawing/2014/main" id="{A40E22FB-E593-45FA-A986-4DA3358D95D4}"/>
                </a:ext>
              </a:extLst>
            </p:cNvPr>
            <p:cNvSpPr>
              <a:spLocks noChangeArrowheads="1"/>
            </p:cNvSpPr>
            <p:nvPr/>
          </p:nvSpPr>
          <p:spPr bwMode="auto">
            <a:xfrm>
              <a:off x="9602074" y="3691599"/>
              <a:ext cx="2488502" cy="307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grpSp>
      <p:sp>
        <p:nvSpPr>
          <p:cNvPr id="3" name="TextBox 2">
            <a:extLst>
              <a:ext uri="{FF2B5EF4-FFF2-40B4-BE49-F238E27FC236}">
                <a16:creationId xmlns:a16="http://schemas.microsoft.com/office/drawing/2014/main" id="{5A56DEB0-DF47-4A7F-936C-EC3A9C21980B}"/>
              </a:ext>
            </a:extLst>
          </p:cNvPr>
          <p:cNvSpPr txBox="1"/>
          <p:nvPr/>
        </p:nvSpPr>
        <p:spPr bwMode="auto">
          <a:xfrm>
            <a:off x="2798763" y="1428690"/>
            <a:ext cx="659447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Demographics and Risk of HCC in Patients With SVR</a:t>
            </a:r>
          </a:p>
        </p:txBody>
      </p:sp>
      <p:graphicFrame>
        <p:nvGraphicFramePr>
          <p:cNvPr id="2" name="Table 3">
            <a:extLst>
              <a:ext uri="{FF2B5EF4-FFF2-40B4-BE49-F238E27FC236}">
                <a16:creationId xmlns:a16="http://schemas.microsoft.com/office/drawing/2014/main" id="{9FA6A3F5-DDB3-4855-8935-6B89EE185ED0}"/>
              </a:ext>
            </a:extLst>
          </p:cNvPr>
          <p:cNvGraphicFramePr>
            <a:graphicFrameLocks noGrp="1"/>
          </p:cNvGraphicFramePr>
          <p:nvPr>
            <p:extLst>
              <p:ext uri="{D42A27DB-BD31-4B8C-83A1-F6EECF244321}">
                <p14:modId xmlns:p14="http://schemas.microsoft.com/office/powerpoint/2010/main" val="1007423213"/>
              </p:ext>
            </p:extLst>
          </p:nvPr>
        </p:nvGraphicFramePr>
        <p:xfrm>
          <a:off x="720725" y="1841091"/>
          <a:ext cx="10750549" cy="4343400"/>
        </p:xfrm>
        <a:graphic>
          <a:graphicData uri="http://schemas.openxmlformats.org/drawingml/2006/table">
            <a:tbl>
              <a:tblPr firstRow="1" bandRow="1">
                <a:tableStyleId>{5C22544A-7EE6-4342-B048-85BDC9FD1C3A}</a:tableStyleId>
              </a:tblPr>
              <a:tblGrid>
                <a:gridCol w="4468652">
                  <a:extLst>
                    <a:ext uri="{9D8B030D-6E8A-4147-A177-3AD203B41FA5}">
                      <a16:colId xmlns:a16="http://schemas.microsoft.com/office/drawing/2014/main" val="4059101450"/>
                    </a:ext>
                  </a:extLst>
                </a:gridCol>
                <a:gridCol w="3200400">
                  <a:extLst>
                    <a:ext uri="{9D8B030D-6E8A-4147-A177-3AD203B41FA5}">
                      <a16:colId xmlns:a16="http://schemas.microsoft.com/office/drawing/2014/main" val="1831683056"/>
                    </a:ext>
                  </a:extLst>
                </a:gridCol>
                <a:gridCol w="3081497">
                  <a:extLst>
                    <a:ext uri="{9D8B030D-6E8A-4147-A177-3AD203B41FA5}">
                      <a16:colId xmlns:a16="http://schemas.microsoft.com/office/drawing/2014/main" val="842625316"/>
                    </a:ext>
                  </a:extLst>
                </a:gridCol>
              </a:tblGrid>
              <a:tr h="319735">
                <a:tc>
                  <a:txBody>
                    <a:bodyPr/>
                    <a:lstStyle/>
                    <a:p>
                      <a:pPr algn="l">
                        <a:lnSpc>
                          <a:spcPct val="90000"/>
                        </a:lnSpc>
                      </a:pPr>
                      <a:endParaRPr lang="en-US" sz="1800" b="1" dirty="0">
                        <a:solidFill>
                          <a:schemeClr val="tx1"/>
                        </a:solidFill>
                        <a:latin typeface="Calibri" panose="020F0502020204030204" pitchFamily="34" charset="0"/>
                        <a:cs typeface="Calibri" panose="020F050202020403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gridSpan="2">
                  <a:txBody>
                    <a:bodyPr/>
                    <a:lstStyle/>
                    <a:p>
                      <a:pPr algn="ctr">
                        <a:lnSpc>
                          <a:spcPct val="90000"/>
                        </a:lnSpc>
                      </a:pPr>
                      <a:r>
                        <a:rPr lang="en-US" sz="1800" b="1" dirty="0">
                          <a:solidFill>
                            <a:schemeClr val="tx1"/>
                          </a:solidFill>
                          <a:latin typeface="Calibri" panose="020F0502020204030204" pitchFamily="34" charset="0"/>
                          <a:cs typeface="Calibri" panose="020F0502020204030204" pitchFamily="34" charset="0"/>
                        </a:rPr>
                        <a:t>HR (95% CI)</a:t>
                      </a:r>
                    </a:p>
                  </a:txBody>
                  <a:tcPr>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endParaRPr lang="en-US" dirty="0"/>
                    </a:p>
                  </a:txBody>
                  <a:tcPr/>
                </a:tc>
                <a:extLst>
                  <a:ext uri="{0D108BD9-81ED-4DB2-BD59-A6C34878D82A}">
                    <a16:rowId xmlns:a16="http://schemas.microsoft.com/office/drawing/2014/main" val="4209008454"/>
                  </a:ext>
                </a:extLst>
              </a:tr>
              <a:tr h="319735">
                <a:tc>
                  <a:txBody>
                    <a:bodyPr/>
                    <a:lstStyle/>
                    <a:p>
                      <a:pPr algn="l">
                        <a:lnSpc>
                          <a:spcPct val="90000"/>
                        </a:lnSpc>
                      </a:pPr>
                      <a:r>
                        <a:rPr lang="en-US" sz="1800" b="1" dirty="0">
                          <a:solidFill>
                            <a:schemeClr val="tx1"/>
                          </a:solidFill>
                          <a:latin typeface="Calibri" panose="020F0502020204030204" pitchFamily="34" charset="0"/>
                          <a:cs typeface="Calibri" panose="020F0502020204030204" pitchFamily="34" charset="0"/>
                        </a:rPr>
                        <a:t>Characteristics</a:t>
                      </a:r>
                    </a:p>
                  </a:txBody>
                  <a:tcPr>
                    <a:lnL w="12700" cmpd="sng">
                      <a:noFill/>
                    </a:lnL>
                    <a:lnR w="12700" cmpd="sng">
                      <a:noFill/>
                    </a:lnR>
                    <a:lnT w="381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lnSpc>
                          <a:spcPct val="90000"/>
                        </a:lnSpc>
                      </a:pPr>
                      <a:r>
                        <a:rPr lang="en-US" sz="1800" b="1" dirty="0">
                          <a:solidFill>
                            <a:schemeClr val="tx1"/>
                          </a:solidFill>
                          <a:latin typeface="Calibri" panose="020F0502020204030204" pitchFamily="34" charset="0"/>
                          <a:cs typeface="Calibri" panose="020F0502020204030204" pitchFamily="34" charset="0"/>
                        </a:rPr>
                        <a:t>Bivariate</a:t>
                      </a:r>
                    </a:p>
                  </a:txBody>
                  <a:tcPr>
                    <a:lnL w="12700" cmpd="sng">
                      <a:noFill/>
                    </a:lnL>
                    <a:lnR w="12700" cmpd="sng">
                      <a:noFill/>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lnSpc>
                          <a:spcPct val="90000"/>
                        </a:lnSpc>
                      </a:pPr>
                      <a:r>
                        <a:rPr lang="en-US" sz="1800" b="1" dirty="0">
                          <a:solidFill>
                            <a:schemeClr val="tx1"/>
                          </a:solidFill>
                          <a:latin typeface="Calibri" panose="020F0502020204030204" pitchFamily="34" charset="0"/>
                          <a:cs typeface="Calibri" panose="020F0502020204030204" pitchFamily="34" charset="0"/>
                        </a:rPr>
                        <a:t>Multivariate</a:t>
                      </a:r>
                    </a:p>
                  </a:txBody>
                  <a:tcPr>
                    <a:lnL w="12700" cmpd="sng">
                      <a:noFill/>
                    </a:lnL>
                    <a:lnR w="12700" cmpd="sng">
                      <a:noFill/>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06103441"/>
                  </a:ext>
                </a:extLst>
              </a:tr>
              <a:tr h="319735">
                <a:tc>
                  <a:txBody>
                    <a:bodyPr/>
                    <a:lstStyle/>
                    <a:p>
                      <a:pPr algn="l">
                        <a:lnSpc>
                          <a:spcPct val="90000"/>
                        </a:lnSpc>
                      </a:pPr>
                      <a:r>
                        <a:rPr lang="en-US" sz="1800" dirty="0">
                          <a:solidFill>
                            <a:schemeClr val="bg1"/>
                          </a:solidFill>
                          <a:latin typeface="Calibri" panose="020F0502020204030204" pitchFamily="34" charset="0"/>
                          <a:cs typeface="Calibri" panose="020F0502020204030204" pitchFamily="34" charset="0"/>
                        </a:rPr>
                        <a:t>Age in yr</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algn="ctr">
                        <a:lnSpc>
                          <a:spcPct val="90000"/>
                        </a:lnSpc>
                      </a:pPr>
                      <a:r>
                        <a:rPr lang="en-US" sz="1800" dirty="0">
                          <a:solidFill>
                            <a:schemeClr val="bg1"/>
                          </a:solidFill>
                          <a:latin typeface="Calibri" panose="020F0502020204030204" pitchFamily="34" charset="0"/>
                          <a:cs typeface="Calibri" panose="020F0502020204030204" pitchFamily="34" charset="0"/>
                        </a:rPr>
                        <a:t>1.04 (1.03-1.06)</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685800" rtl="0" eaLnBrk="1" fontAlgn="auto" latinLnBrk="0" hangingPunct="1">
                        <a:lnSpc>
                          <a:spcPct val="90000"/>
                        </a:lnSpc>
                        <a:spcBef>
                          <a:spcPts val="0"/>
                        </a:spcBef>
                        <a:spcAft>
                          <a:spcPts val="0"/>
                        </a:spcAft>
                        <a:buClrTx/>
                        <a:buSzTx/>
                        <a:buFontTx/>
                        <a:buNone/>
                        <a:tabLst/>
                        <a:defRPr/>
                      </a:pPr>
                      <a:r>
                        <a:rPr lang="en-US" sz="1800" dirty="0">
                          <a:solidFill>
                            <a:schemeClr val="bg1"/>
                          </a:solidFill>
                          <a:latin typeface="Calibri" panose="020F0502020204030204" pitchFamily="34" charset="0"/>
                          <a:cs typeface="Calibri" panose="020F0502020204030204" pitchFamily="34" charset="0"/>
                        </a:rPr>
                        <a:t>1.03 (1.02-1.05)</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408972087"/>
                  </a:ext>
                </a:extLst>
              </a:tr>
              <a:tr h="553055">
                <a:tc>
                  <a:txBody>
                    <a:bodyPr/>
                    <a:lstStyle/>
                    <a:p>
                      <a:pPr algn="l">
                        <a:lnSpc>
                          <a:spcPct val="90000"/>
                        </a:lnSpc>
                      </a:pPr>
                      <a:r>
                        <a:rPr lang="en-US" sz="1800" dirty="0">
                          <a:solidFill>
                            <a:schemeClr val="bg1"/>
                          </a:solidFill>
                          <a:latin typeface="Calibri" panose="020F0502020204030204" pitchFamily="34" charset="0"/>
                          <a:cs typeface="Calibri" panose="020F0502020204030204" pitchFamily="34" charset="0"/>
                        </a:rPr>
                        <a:t>Gender (reference “male”)</a:t>
                      </a:r>
                    </a:p>
                    <a:p>
                      <a:pPr marL="285750" indent="-285750" algn="l">
                        <a:lnSpc>
                          <a:spcPct val="90000"/>
                        </a:lnSpc>
                        <a:buFont typeface="Wingdings" panose="05000000000000000000" pitchFamily="2" charset="2"/>
                        <a:buChar char="§"/>
                      </a:pPr>
                      <a:r>
                        <a:rPr lang="en-US" sz="1800" dirty="0">
                          <a:solidFill>
                            <a:schemeClr val="bg1"/>
                          </a:solidFill>
                          <a:latin typeface="Calibri" panose="020F0502020204030204" pitchFamily="34" charset="0"/>
                          <a:cs typeface="Calibri" panose="020F0502020204030204" pitchFamily="34" charset="0"/>
                        </a:rPr>
                        <a:t>Female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endParaRPr lang="en-US" sz="1800" dirty="0">
                        <a:solidFill>
                          <a:schemeClr val="bg1"/>
                        </a:solidFill>
                        <a:latin typeface="Calibri" panose="020F0502020204030204" pitchFamily="34" charset="0"/>
                        <a:cs typeface="Calibri" panose="020F0502020204030204" pitchFamily="34" charset="0"/>
                      </a:endParaRPr>
                    </a:p>
                    <a:p>
                      <a:pPr algn="ctr">
                        <a:lnSpc>
                          <a:spcPct val="90000"/>
                        </a:lnSpc>
                      </a:pPr>
                      <a:r>
                        <a:rPr lang="en-US" sz="1800" dirty="0">
                          <a:solidFill>
                            <a:schemeClr val="bg1"/>
                          </a:solidFill>
                          <a:latin typeface="Calibri" panose="020F0502020204030204" pitchFamily="34" charset="0"/>
                          <a:cs typeface="Calibri" panose="020F0502020204030204" pitchFamily="34" charset="0"/>
                        </a:rPr>
                        <a:t>0.68 (0.38-1.20)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endParaRPr lang="en-US" sz="1800" dirty="0">
                        <a:solidFill>
                          <a:schemeClr val="bg1"/>
                        </a:solidFill>
                        <a:latin typeface="Calibri" panose="020F0502020204030204" pitchFamily="34" charset="0"/>
                        <a:cs typeface="Calibri" panose="020F0502020204030204" pitchFamily="34" charset="0"/>
                      </a:endParaRPr>
                    </a:p>
                    <a:p>
                      <a:pPr algn="ctr">
                        <a:lnSpc>
                          <a:spcPct val="90000"/>
                        </a:lnSpc>
                      </a:pPr>
                      <a:r>
                        <a:rPr lang="en-US" sz="1800" dirty="0">
                          <a:solidFill>
                            <a:schemeClr val="bg1"/>
                          </a:solidFill>
                          <a:latin typeface="Calibri" panose="020F0502020204030204" pitchFamily="34" charset="0"/>
                          <a:cs typeface="Calibri" panose="020F0502020204030204" pitchFamily="34" charset="0"/>
                        </a:rPr>
                        <a:t>0.89 (0.50-1.59)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848592390"/>
                  </a:ext>
                </a:extLst>
              </a:tr>
              <a:tr h="1019694">
                <a:tc>
                  <a:txBody>
                    <a:bodyPr/>
                    <a:lstStyle/>
                    <a:p>
                      <a:pPr algn="l">
                        <a:lnSpc>
                          <a:spcPct val="90000"/>
                        </a:lnSpc>
                      </a:pPr>
                      <a:r>
                        <a:rPr lang="en-US" sz="1800" dirty="0">
                          <a:solidFill>
                            <a:schemeClr val="bg1"/>
                          </a:solidFill>
                          <a:latin typeface="Calibri" panose="020F0502020204030204" pitchFamily="34" charset="0"/>
                          <a:cs typeface="Calibri" panose="020F0502020204030204" pitchFamily="34" charset="0"/>
                        </a:rPr>
                        <a:t>Race (reference “White”)</a:t>
                      </a:r>
                    </a:p>
                    <a:p>
                      <a:pPr marL="285750" indent="-285750" algn="l">
                        <a:lnSpc>
                          <a:spcPct val="90000"/>
                        </a:lnSpc>
                        <a:buFont typeface="Wingdings" panose="05000000000000000000" pitchFamily="2" charset="2"/>
                        <a:buChar char="§"/>
                      </a:pPr>
                      <a:r>
                        <a:rPr lang="en-US" sz="1800" dirty="0">
                          <a:solidFill>
                            <a:schemeClr val="bg1"/>
                          </a:solidFill>
                          <a:latin typeface="Calibri" panose="020F0502020204030204" pitchFamily="34" charset="0"/>
                          <a:cs typeface="Calibri" panose="020F0502020204030204" pitchFamily="34" charset="0"/>
                        </a:rPr>
                        <a:t>Black</a:t>
                      </a:r>
                    </a:p>
                    <a:p>
                      <a:pPr marL="285750" indent="-285750" algn="l">
                        <a:lnSpc>
                          <a:spcPct val="90000"/>
                        </a:lnSpc>
                        <a:buFont typeface="Wingdings" panose="05000000000000000000" pitchFamily="2" charset="2"/>
                        <a:buChar char="§"/>
                      </a:pPr>
                      <a:r>
                        <a:rPr lang="en-US" sz="1800" dirty="0">
                          <a:solidFill>
                            <a:schemeClr val="bg1"/>
                          </a:solidFill>
                          <a:latin typeface="Calibri" panose="020F0502020204030204" pitchFamily="34" charset="0"/>
                          <a:cs typeface="Calibri" panose="020F0502020204030204" pitchFamily="34" charset="0"/>
                        </a:rPr>
                        <a:t>Hispanic</a:t>
                      </a:r>
                    </a:p>
                    <a:p>
                      <a:pPr marL="285750" indent="-285750" algn="l">
                        <a:lnSpc>
                          <a:spcPct val="90000"/>
                        </a:lnSpc>
                        <a:buFont typeface="Wingdings" panose="05000000000000000000" pitchFamily="2" charset="2"/>
                        <a:buChar char="§"/>
                      </a:pPr>
                      <a:r>
                        <a:rPr lang="en-US" sz="1800" dirty="0">
                          <a:solidFill>
                            <a:schemeClr val="bg1"/>
                          </a:solidFill>
                          <a:latin typeface="Calibri" panose="020F0502020204030204" pitchFamily="34" charset="0"/>
                          <a:cs typeface="Calibri" panose="020F0502020204030204" pitchFamily="34" charset="0"/>
                        </a:rPr>
                        <a:t>Other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ct val="90000"/>
                        </a:lnSpc>
                      </a:pPr>
                      <a:endParaRPr lang="en-US" sz="1800" dirty="0">
                        <a:solidFill>
                          <a:schemeClr val="bg1"/>
                        </a:solidFill>
                        <a:latin typeface="Calibri" panose="020F0502020204030204" pitchFamily="34" charset="0"/>
                        <a:cs typeface="Calibri" panose="020F0502020204030204" pitchFamily="34" charset="0"/>
                      </a:endParaRPr>
                    </a:p>
                    <a:p>
                      <a:pPr algn="ctr">
                        <a:lnSpc>
                          <a:spcPct val="90000"/>
                        </a:lnSpc>
                      </a:pPr>
                      <a:r>
                        <a:rPr lang="en-US" sz="1800" dirty="0">
                          <a:solidFill>
                            <a:schemeClr val="bg1"/>
                          </a:solidFill>
                          <a:latin typeface="Calibri" panose="020F0502020204030204" pitchFamily="34" charset="0"/>
                          <a:cs typeface="Calibri" panose="020F0502020204030204" pitchFamily="34" charset="0"/>
                        </a:rPr>
                        <a:t>0.69 (0.57-0.85)</a:t>
                      </a:r>
                    </a:p>
                    <a:p>
                      <a:pPr algn="ctr">
                        <a:lnSpc>
                          <a:spcPct val="90000"/>
                        </a:lnSpc>
                      </a:pPr>
                      <a:r>
                        <a:rPr lang="en-US" sz="1800" dirty="0">
                          <a:solidFill>
                            <a:schemeClr val="bg1"/>
                          </a:solidFill>
                          <a:latin typeface="Calibri" panose="020F0502020204030204" pitchFamily="34" charset="0"/>
                          <a:cs typeface="Calibri" panose="020F0502020204030204" pitchFamily="34" charset="0"/>
                        </a:rPr>
                        <a:t>1.46 (0.99-2.15)</a:t>
                      </a:r>
                    </a:p>
                    <a:p>
                      <a:pPr algn="ctr">
                        <a:lnSpc>
                          <a:spcPct val="90000"/>
                        </a:lnSpc>
                      </a:pPr>
                      <a:r>
                        <a:rPr lang="en-US" sz="1800" dirty="0">
                          <a:solidFill>
                            <a:schemeClr val="bg1"/>
                          </a:solidFill>
                          <a:latin typeface="Calibri" panose="020F0502020204030204" pitchFamily="34" charset="0"/>
                          <a:cs typeface="Calibri" panose="020F0502020204030204" pitchFamily="34" charset="0"/>
                        </a:rPr>
                        <a:t>1.03 (0.56-1.88)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ct val="90000"/>
                        </a:lnSpc>
                      </a:pPr>
                      <a:endParaRPr lang="en-US" sz="1800" dirty="0">
                        <a:solidFill>
                          <a:schemeClr val="bg1"/>
                        </a:solidFill>
                        <a:latin typeface="Calibri" panose="020F0502020204030204" pitchFamily="34" charset="0"/>
                        <a:cs typeface="Calibri" panose="020F0502020204030204" pitchFamily="34" charset="0"/>
                      </a:endParaRPr>
                    </a:p>
                    <a:p>
                      <a:pPr algn="ctr">
                        <a:lnSpc>
                          <a:spcPct val="90000"/>
                        </a:lnSpc>
                      </a:pPr>
                      <a:r>
                        <a:rPr lang="en-US" sz="1800" dirty="0">
                          <a:solidFill>
                            <a:schemeClr val="bg1"/>
                          </a:solidFill>
                          <a:latin typeface="Calibri" panose="020F0502020204030204" pitchFamily="34" charset="0"/>
                          <a:cs typeface="Calibri" panose="020F0502020204030204" pitchFamily="34" charset="0"/>
                        </a:rPr>
                        <a:t>0.74 (0.60-0.92)</a:t>
                      </a:r>
                    </a:p>
                    <a:p>
                      <a:pPr algn="ctr">
                        <a:lnSpc>
                          <a:spcPct val="90000"/>
                        </a:lnSpc>
                      </a:pPr>
                      <a:r>
                        <a:rPr lang="en-US" sz="1800" dirty="0">
                          <a:solidFill>
                            <a:schemeClr val="bg1"/>
                          </a:solidFill>
                          <a:latin typeface="Calibri" panose="020F0502020204030204" pitchFamily="34" charset="0"/>
                          <a:cs typeface="Calibri" panose="020F0502020204030204" pitchFamily="34" charset="0"/>
                        </a:rPr>
                        <a:t>1.26 (0.85-1.86)</a:t>
                      </a:r>
                    </a:p>
                    <a:p>
                      <a:pPr algn="ctr">
                        <a:lnSpc>
                          <a:spcPct val="90000"/>
                        </a:lnSpc>
                      </a:pPr>
                      <a:r>
                        <a:rPr lang="en-US" sz="1800" dirty="0">
                          <a:solidFill>
                            <a:schemeClr val="bg1"/>
                          </a:solidFill>
                          <a:latin typeface="Calibri" panose="020F0502020204030204" pitchFamily="34" charset="0"/>
                          <a:cs typeface="Calibri" panose="020F0502020204030204" pitchFamily="34" charset="0"/>
                        </a:rPr>
                        <a:t>1.04 (0.57-1.89)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823757454"/>
                  </a:ext>
                </a:extLst>
              </a:tr>
              <a:tr h="553055">
                <a:tc>
                  <a:txBody>
                    <a:bodyPr/>
                    <a:lstStyle/>
                    <a:p>
                      <a:pPr marL="0" marR="0" lvl="0" indent="0" algn="l" defTabSz="685800" rtl="0" eaLnBrk="1" fontAlgn="auto" latinLnBrk="0" hangingPunct="1">
                        <a:lnSpc>
                          <a:spcPct val="90000"/>
                        </a:lnSpc>
                        <a:spcBef>
                          <a:spcPts val="0"/>
                        </a:spcBef>
                        <a:spcAft>
                          <a:spcPts val="0"/>
                        </a:spcAft>
                        <a:buClrTx/>
                        <a:buSzTx/>
                        <a:buFontTx/>
                        <a:buNone/>
                        <a:tabLst/>
                        <a:defRPr/>
                      </a:pPr>
                      <a:r>
                        <a:rPr lang="en-US" sz="1800" dirty="0">
                          <a:solidFill>
                            <a:schemeClr val="bg1"/>
                          </a:solidFill>
                          <a:latin typeface="Calibri" panose="020F0502020204030204" pitchFamily="34" charset="0"/>
                          <a:cs typeface="Calibri" panose="020F0502020204030204" pitchFamily="34" charset="0"/>
                        </a:rPr>
                        <a:t>Cirrhosis (reference “no”)</a:t>
                      </a:r>
                    </a:p>
                    <a:p>
                      <a:pPr marL="285750" indent="-285750" algn="l">
                        <a:lnSpc>
                          <a:spcPct val="90000"/>
                        </a:lnSpc>
                        <a:buFont typeface="Wingdings" panose="05000000000000000000" pitchFamily="2" charset="2"/>
                        <a:buChar char="§"/>
                      </a:pPr>
                      <a:r>
                        <a:rPr lang="en-US" sz="1800" dirty="0">
                          <a:solidFill>
                            <a:schemeClr val="bg1"/>
                          </a:solidFill>
                          <a:latin typeface="Calibri" panose="020F0502020204030204" pitchFamily="34" charset="0"/>
                          <a:cs typeface="Calibri" panose="020F0502020204030204" pitchFamily="34" charset="0"/>
                        </a:rPr>
                        <a:t>Yes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endParaRPr lang="en-US" sz="1800" dirty="0">
                        <a:solidFill>
                          <a:schemeClr val="bg1"/>
                        </a:solidFill>
                        <a:latin typeface="Calibri" panose="020F0502020204030204" pitchFamily="34" charset="0"/>
                        <a:cs typeface="Calibri" panose="020F0502020204030204" pitchFamily="34" charset="0"/>
                      </a:endParaRPr>
                    </a:p>
                    <a:p>
                      <a:pPr algn="ctr">
                        <a:lnSpc>
                          <a:spcPct val="90000"/>
                        </a:lnSpc>
                      </a:pPr>
                      <a:r>
                        <a:rPr lang="en-US" sz="1800" dirty="0">
                          <a:solidFill>
                            <a:schemeClr val="bg1"/>
                          </a:solidFill>
                          <a:latin typeface="Calibri" panose="020F0502020204030204" pitchFamily="34" charset="0"/>
                          <a:cs typeface="Calibri" panose="020F0502020204030204" pitchFamily="34" charset="0"/>
                        </a:rPr>
                        <a:t>4.76 (3.89-5.81)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endParaRPr lang="en-US" sz="1800" dirty="0">
                        <a:solidFill>
                          <a:schemeClr val="bg1"/>
                        </a:solidFill>
                        <a:latin typeface="Calibri" panose="020F0502020204030204" pitchFamily="34" charset="0"/>
                        <a:cs typeface="Calibri" panose="020F0502020204030204" pitchFamily="34" charset="0"/>
                      </a:endParaRPr>
                    </a:p>
                    <a:p>
                      <a:pPr algn="ctr">
                        <a:lnSpc>
                          <a:spcPct val="90000"/>
                        </a:lnSpc>
                      </a:pPr>
                      <a:r>
                        <a:rPr lang="en-US" sz="1800" dirty="0">
                          <a:solidFill>
                            <a:schemeClr val="bg1"/>
                          </a:solidFill>
                          <a:latin typeface="Calibri" panose="020F0502020204030204" pitchFamily="34" charset="0"/>
                          <a:cs typeface="Calibri" panose="020F0502020204030204" pitchFamily="34" charset="0"/>
                        </a:rPr>
                        <a:t>4.13 (3.34-5.11)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890834449"/>
                  </a:ext>
                </a:extLst>
              </a:tr>
              <a:tr h="1019694">
                <a:tc>
                  <a:txBody>
                    <a:bodyPr/>
                    <a:lstStyle/>
                    <a:p>
                      <a:pPr marL="0" marR="0" lvl="0" indent="0" algn="l" defTabSz="685800" rtl="0" eaLnBrk="1" fontAlgn="auto" latinLnBrk="0" hangingPunct="1">
                        <a:lnSpc>
                          <a:spcPct val="90000"/>
                        </a:lnSpc>
                        <a:spcBef>
                          <a:spcPts val="0"/>
                        </a:spcBef>
                        <a:spcAft>
                          <a:spcPts val="0"/>
                        </a:spcAft>
                        <a:buClrTx/>
                        <a:buSzTx/>
                        <a:buFontTx/>
                        <a:buNone/>
                        <a:tabLst/>
                        <a:defRPr/>
                      </a:pPr>
                      <a:r>
                        <a:rPr lang="en-US" sz="1800" dirty="0">
                          <a:solidFill>
                            <a:schemeClr val="bg1"/>
                          </a:solidFill>
                          <a:latin typeface="Calibri" panose="020F0502020204030204" pitchFamily="34" charset="0"/>
                          <a:cs typeface="Calibri" panose="020F0502020204030204" pitchFamily="34" charset="0"/>
                        </a:rPr>
                        <a:t>HCV genotype (reference 1)</a:t>
                      </a:r>
                    </a:p>
                    <a:p>
                      <a:pPr marL="285750" marR="0" lvl="0" indent="-285750" algn="l" defTabSz="685800" rtl="0" eaLnBrk="1" fontAlgn="auto" latinLnBrk="0" hangingPunct="1">
                        <a:lnSpc>
                          <a:spcPct val="90000"/>
                        </a:lnSpc>
                        <a:spcBef>
                          <a:spcPts val="0"/>
                        </a:spcBef>
                        <a:spcAft>
                          <a:spcPts val="0"/>
                        </a:spcAft>
                        <a:buClrTx/>
                        <a:buSzTx/>
                        <a:buFont typeface="Wingdings" panose="05000000000000000000" pitchFamily="2" charset="2"/>
                        <a:buChar char="§"/>
                        <a:tabLst/>
                        <a:defRPr/>
                      </a:pPr>
                      <a:r>
                        <a:rPr lang="en-US" sz="1800" dirty="0">
                          <a:solidFill>
                            <a:schemeClr val="bg1"/>
                          </a:solidFill>
                          <a:latin typeface="Calibri" panose="020F0502020204030204" pitchFamily="34" charset="0"/>
                          <a:cs typeface="Calibri" panose="020F0502020204030204" pitchFamily="34" charset="0"/>
                        </a:rPr>
                        <a:t>2</a:t>
                      </a:r>
                    </a:p>
                    <a:p>
                      <a:pPr marL="285750" marR="0" lvl="0" indent="-285750" algn="l" defTabSz="685800" rtl="0" eaLnBrk="1" fontAlgn="auto" latinLnBrk="0" hangingPunct="1">
                        <a:lnSpc>
                          <a:spcPct val="90000"/>
                        </a:lnSpc>
                        <a:spcBef>
                          <a:spcPts val="0"/>
                        </a:spcBef>
                        <a:spcAft>
                          <a:spcPts val="0"/>
                        </a:spcAft>
                        <a:buClrTx/>
                        <a:buSzTx/>
                        <a:buFont typeface="Wingdings" panose="05000000000000000000" pitchFamily="2" charset="2"/>
                        <a:buChar char="§"/>
                        <a:tabLst/>
                        <a:defRPr/>
                      </a:pPr>
                      <a:r>
                        <a:rPr lang="en-US" sz="1800" dirty="0">
                          <a:solidFill>
                            <a:schemeClr val="bg1"/>
                          </a:solidFill>
                          <a:latin typeface="Calibri" panose="020F0502020204030204" pitchFamily="34" charset="0"/>
                          <a:cs typeface="Calibri" panose="020F0502020204030204" pitchFamily="34" charset="0"/>
                        </a:rPr>
                        <a:t>3</a:t>
                      </a:r>
                    </a:p>
                    <a:p>
                      <a:pPr marL="285750" marR="0" lvl="0" indent="-285750" algn="l" defTabSz="685800" rtl="0" eaLnBrk="1" fontAlgn="auto" latinLnBrk="0" hangingPunct="1">
                        <a:lnSpc>
                          <a:spcPct val="90000"/>
                        </a:lnSpc>
                        <a:spcBef>
                          <a:spcPts val="0"/>
                        </a:spcBef>
                        <a:spcAft>
                          <a:spcPts val="0"/>
                        </a:spcAft>
                        <a:buClrTx/>
                        <a:buSzTx/>
                        <a:buFont typeface="Wingdings" panose="05000000000000000000" pitchFamily="2" charset="2"/>
                        <a:buChar char="§"/>
                        <a:tabLst/>
                        <a:defRPr/>
                      </a:pPr>
                      <a:r>
                        <a:rPr lang="en-US" sz="1800" dirty="0">
                          <a:solidFill>
                            <a:schemeClr val="bg1"/>
                          </a:solidFill>
                          <a:latin typeface="Calibri" panose="020F0502020204030204" pitchFamily="34" charset="0"/>
                          <a:cs typeface="Calibri" panose="020F0502020204030204" pitchFamily="34" charset="0"/>
                        </a:rPr>
                        <a:t>4-6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ct val="90000"/>
                        </a:lnSpc>
                      </a:pPr>
                      <a:endParaRPr lang="en-US" sz="1800" dirty="0">
                        <a:solidFill>
                          <a:schemeClr val="bg1"/>
                        </a:solidFill>
                        <a:latin typeface="Calibri" panose="020F0502020204030204" pitchFamily="34" charset="0"/>
                        <a:cs typeface="Calibri" panose="020F0502020204030204" pitchFamily="34" charset="0"/>
                      </a:endParaRPr>
                    </a:p>
                    <a:p>
                      <a:pPr algn="ctr">
                        <a:lnSpc>
                          <a:spcPct val="90000"/>
                        </a:lnSpc>
                      </a:pPr>
                      <a:r>
                        <a:rPr lang="en-US" sz="1800" dirty="0">
                          <a:solidFill>
                            <a:schemeClr val="bg1"/>
                          </a:solidFill>
                          <a:latin typeface="Calibri" panose="020F0502020204030204" pitchFamily="34" charset="0"/>
                          <a:cs typeface="Calibri" panose="020F0502020204030204" pitchFamily="34" charset="0"/>
                        </a:rPr>
                        <a:t>1.02 (0.70-1.49)</a:t>
                      </a:r>
                    </a:p>
                    <a:p>
                      <a:pPr algn="ctr">
                        <a:lnSpc>
                          <a:spcPct val="90000"/>
                        </a:lnSpc>
                      </a:pPr>
                      <a:r>
                        <a:rPr lang="en-US" sz="1800" dirty="0">
                          <a:solidFill>
                            <a:schemeClr val="bg1"/>
                          </a:solidFill>
                          <a:latin typeface="Calibri" panose="020F0502020204030204" pitchFamily="34" charset="0"/>
                          <a:cs typeface="Calibri" panose="020F0502020204030204" pitchFamily="34" charset="0"/>
                        </a:rPr>
                        <a:t>1.69 (1.15-2.50)</a:t>
                      </a:r>
                    </a:p>
                    <a:p>
                      <a:pPr algn="ctr">
                        <a:lnSpc>
                          <a:spcPct val="90000"/>
                        </a:lnSpc>
                      </a:pPr>
                      <a:r>
                        <a:rPr lang="en-US" sz="1800" dirty="0">
                          <a:solidFill>
                            <a:schemeClr val="bg1"/>
                          </a:solidFill>
                          <a:latin typeface="Calibri" panose="020F0502020204030204" pitchFamily="34" charset="0"/>
                          <a:cs typeface="Calibri" panose="020F0502020204030204" pitchFamily="34" charset="0"/>
                        </a:rPr>
                        <a:t>1.05 (0.44-2.51)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ct val="90000"/>
                        </a:lnSpc>
                      </a:pPr>
                      <a:endParaRPr lang="en-US" sz="1800" dirty="0">
                        <a:solidFill>
                          <a:schemeClr val="bg1"/>
                        </a:solidFill>
                        <a:latin typeface="Calibri" panose="020F0502020204030204" pitchFamily="34" charset="0"/>
                        <a:cs typeface="Calibri" panose="020F0502020204030204" pitchFamily="34" charset="0"/>
                      </a:endParaRPr>
                    </a:p>
                    <a:p>
                      <a:pPr algn="ctr">
                        <a:lnSpc>
                          <a:spcPct val="90000"/>
                        </a:lnSpc>
                      </a:pPr>
                      <a:r>
                        <a:rPr lang="en-US" sz="1800" dirty="0">
                          <a:solidFill>
                            <a:schemeClr val="bg1"/>
                          </a:solidFill>
                          <a:latin typeface="Calibri" panose="020F0502020204030204" pitchFamily="34" charset="0"/>
                          <a:cs typeface="Calibri" panose="020F0502020204030204" pitchFamily="34" charset="0"/>
                        </a:rPr>
                        <a:t>1.02 (0.69-1.49)</a:t>
                      </a:r>
                    </a:p>
                    <a:p>
                      <a:pPr algn="ctr">
                        <a:lnSpc>
                          <a:spcPct val="90000"/>
                        </a:lnSpc>
                      </a:pPr>
                      <a:r>
                        <a:rPr lang="en-US" sz="1800" dirty="0">
                          <a:solidFill>
                            <a:schemeClr val="bg1"/>
                          </a:solidFill>
                          <a:latin typeface="Calibri" panose="020F0502020204030204" pitchFamily="34" charset="0"/>
                          <a:cs typeface="Calibri" panose="020F0502020204030204" pitchFamily="34" charset="0"/>
                        </a:rPr>
                        <a:t>1.60 (1.08-2.38)</a:t>
                      </a:r>
                    </a:p>
                    <a:p>
                      <a:pPr algn="ctr">
                        <a:lnSpc>
                          <a:spcPct val="90000"/>
                        </a:lnSpc>
                      </a:pPr>
                      <a:r>
                        <a:rPr lang="en-US" sz="1800" dirty="0">
                          <a:solidFill>
                            <a:schemeClr val="bg1"/>
                          </a:solidFill>
                          <a:latin typeface="Calibri" panose="020F0502020204030204" pitchFamily="34" charset="0"/>
                          <a:cs typeface="Calibri" panose="020F0502020204030204" pitchFamily="34" charset="0"/>
                        </a:rPr>
                        <a:t>1.02 (0.43-2.42)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043686284"/>
                  </a:ext>
                </a:extLst>
              </a:tr>
            </a:tbl>
          </a:graphicData>
        </a:graphic>
      </p:graphicFrame>
    </p:spTree>
    <p:extLst>
      <p:ext uri="{BB962C8B-B14F-4D97-AF65-F5344CB8AC3E}">
        <p14:creationId xmlns:p14="http://schemas.microsoft.com/office/powerpoint/2010/main" val="18634972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7D2427-880E-4555-A1A7-4C3FA23923E1}"/>
              </a:ext>
            </a:extLst>
          </p:cNvPr>
          <p:cNvSpPr>
            <a:spLocks noGrp="1"/>
          </p:cNvSpPr>
          <p:nvPr>
            <p:ph type="title"/>
          </p:nvPr>
        </p:nvSpPr>
        <p:spPr/>
        <p:txBody>
          <a:bodyPr/>
          <a:lstStyle/>
          <a:p>
            <a:r>
              <a:rPr lang="en-US" altLang="en-US" sz="3600" b="1" dirty="0"/>
              <a:t>Increased Risk of Hepatic Decompensation and HCC in Hispanic Persons with HCV</a:t>
            </a:r>
            <a:endParaRPr lang="en-US" dirty="0"/>
          </a:p>
        </p:txBody>
      </p:sp>
      <p:graphicFrame>
        <p:nvGraphicFramePr>
          <p:cNvPr id="5" name="Table 5">
            <a:extLst>
              <a:ext uri="{FF2B5EF4-FFF2-40B4-BE49-F238E27FC236}">
                <a16:creationId xmlns:a16="http://schemas.microsoft.com/office/drawing/2014/main" id="{6D27A231-0132-4CD8-9B33-249B5A50BECC}"/>
              </a:ext>
            </a:extLst>
          </p:cNvPr>
          <p:cNvGraphicFramePr>
            <a:graphicFrameLocks noGrp="1"/>
          </p:cNvGraphicFramePr>
          <p:nvPr>
            <p:extLst>
              <p:ext uri="{D42A27DB-BD31-4B8C-83A1-F6EECF244321}">
                <p14:modId xmlns:p14="http://schemas.microsoft.com/office/powerpoint/2010/main" val="3736259170"/>
              </p:ext>
            </p:extLst>
          </p:nvPr>
        </p:nvGraphicFramePr>
        <p:xfrm>
          <a:off x="720725" y="1598228"/>
          <a:ext cx="10761481" cy="4480560"/>
        </p:xfrm>
        <a:graphic>
          <a:graphicData uri="http://schemas.openxmlformats.org/drawingml/2006/table">
            <a:tbl>
              <a:tblPr firstRow="1" bandRow="1">
                <a:tableStyleId>{93296810-A885-4BE3-A3E7-6D5BEEA58F35}</a:tableStyleId>
              </a:tblPr>
              <a:tblGrid>
                <a:gridCol w="3069131">
                  <a:extLst>
                    <a:ext uri="{9D8B030D-6E8A-4147-A177-3AD203B41FA5}">
                      <a16:colId xmlns:a16="http://schemas.microsoft.com/office/drawing/2014/main" val="3690786384"/>
                    </a:ext>
                  </a:extLst>
                </a:gridCol>
                <a:gridCol w="2434083">
                  <a:extLst>
                    <a:ext uri="{9D8B030D-6E8A-4147-A177-3AD203B41FA5}">
                      <a16:colId xmlns:a16="http://schemas.microsoft.com/office/drawing/2014/main" val="1776905453"/>
                    </a:ext>
                  </a:extLst>
                </a:gridCol>
                <a:gridCol w="1196480">
                  <a:extLst>
                    <a:ext uri="{9D8B030D-6E8A-4147-A177-3AD203B41FA5}">
                      <a16:colId xmlns:a16="http://schemas.microsoft.com/office/drawing/2014/main" val="2407710810"/>
                    </a:ext>
                  </a:extLst>
                </a:gridCol>
                <a:gridCol w="2760776">
                  <a:extLst>
                    <a:ext uri="{9D8B030D-6E8A-4147-A177-3AD203B41FA5}">
                      <a16:colId xmlns:a16="http://schemas.microsoft.com/office/drawing/2014/main" val="4105412872"/>
                    </a:ext>
                  </a:extLst>
                </a:gridCol>
                <a:gridCol w="1301011">
                  <a:extLst>
                    <a:ext uri="{9D8B030D-6E8A-4147-A177-3AD203B41FA5}">
                      <a16:colId xmlns:a16="http://schemas.microsoft.com/office/drawing/2014/main" val="2040901627"/>
                    </a:ext>
                  </a:extLst>
                </a:gridCol>
              </a:tblGrid>
              <a:tr h="156354">
                <a:tc>
                  <a:txBody>
                    <a:bodyPr/>
                    <a:lstStyle/>
                    <a:p>
                      <a:pPr marL="0" marR="0">
                        <a:spcBef>
                          <a:spcPts val="0"/>
                        </a:spcBef>
                        <a:spcAft>
                          <a:spcPts val="0"/>
                        </a:spcAft>
                      </a:pPr>
                      <a:r>
                        <a:rPr lang="en-US" sz="1800" b="1" dirty="0">
                          <a:solidFill>
                            <a:schemeClr val="tx1"/>
                          </a:solidFill>
                          <a:effectLst/>
                          <a:latin typeface="Calibri" panose="020F0502020204030204" pitchFamily="34" charset="0"/>
                          <a:ea typeface="Calibri" panose="020F0502020204030204" pitchFamily="34" charset="0"/>
                          <a:cs typeface="Calibri" panose="020F0502020204030204" pitchFamily="34" charset="0"/>
                        </a:rPr>
                        <a:t>Characteristic</a:t>
                      </a:r>
                    </a:p>
                  </a:txBody>
                  <a:tcPr marL="48104" marR="48104" marT="24052" marB="2405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fontAlgn="t"/>
                      <a:r>
                        <a:rPr lang="en-US" sz="1800" dirty="0">
                          <a:effectLst/>
                          <a:latin typeface="Calibri" panose="020F0502020204030204" pitchFamily="34" charset="0"/>
                          <a:cs typeface="Calibri" panose="020F0502020204030204" pitchFamily="34" charset="0"/>
                        </a:rPr>
                        <a:t>Unadjusted HR (95% CI)</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fontAlgn="t"/>
                      <a:r>
                        <a:rPr lang="en-US" sz="1800" i="1" dirty="0">
                          <a:effectLst/>
                          <a:latin typeface="Calibri" panose="020F0502020204030204" pitchFamily="34" charset="0"/>
                          <a:cs typeface="Calibri" panose="020F0502020204030204" pitchFamily="34" charset="0"/>
                        </a:rPr>
                        <a:t>P</a:t>
                      </a:r>
                      <a:r>
                        <a:rPr lang="en-US" sz="1800" dirty="0">
                          <a:effectLst/>
                          <a:latin typeface="Calibri" panose="020F0502020204030204" pitchFamily="34" charset="0"/>
                          <a:cs typeface="Calibri" panose="020F0502020204030204" pitchFamily="34" charset="0"/>
                        </a:rPr>
                        <a:t> Value</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fontAlgn="t"/>
                      <a:r>
                        <a:rPr lang="en-US" sz="1800" dirty="0">
                          <a:effectLst/>
                          <a:latin typeface="Calibri" panose="020F0502020204030204" pitchFamily="34" charset="0"/>
                          <a:cs typeface="Calibri" panose="020F0502020204030204" pitchFamily="34" charset="0"/>
                        </a:rPr>
                        <a:t>Adjusted HR </a:t>
                      </a:r>
                    </a:p>
                    <a:p>
                      <a:pPr algn="ctr" fontAlgn="t"/>
                      <a:r>
                        <a:rPr lang="en-US" sz="1800" dirty="0">
                          <a:effectLst/>
                          <a:latin typeface="Calibri" panose="020F0502020204030204" pitchFamily="34" charset="0"/>
                          <a:cs typeface="Calibri" panose="020F0502020204030204" pitchFamily="34" charset="0"/>
                        </a:rPr>
                        <a:t>(95% CI)</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fontAlgn="t"/>
                      <a:r>
                        <a:rPr lang="en-US" sz="1800" i="1" dirty="0">
                          <a:effectLst/>
                          <a:latin typeface="Calibri" panose="020F0502020204030204" pitchFamily="34" charset="0"/>
                          <a:cs typeface="Calibri" panose="020F0502020204030204" pitchFamily="34" charset="0"/>
                        </a:rPr>
                        <a:t>P</a:t>
                      </a:r>
                      <a:r>
                        <a:rPr lang="en-US" sz="1800" dirty="0">
                          <a:effectLst/>
                          <a:latin typeface="Calibri" panose="020F0502020204030204" pitchFamily="34" charset="0"/>
                          <a:cs typeface="Calibri" panose="020F0502020204030204" pitchFamily="34" charset="0"/>
                        </a:rPr>
                        <a:t> value</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55669910"/>
                  </a:ext>
                </a:extLst>
              </a:tr>
              <a:tr h="0">
                <a:tc>
                  <a:txBody>
                    <a:bodyPr/>
                    <a:lstStyle/>
                    <a:p>
                      <a:pPr algn="l" fontAlgn="ctr"/>
                      <a:r>
                        <a:rPr lang="en-US" sz="1800" dirty="0">
                          <a:solidFill>
                            <a:schemeClr val="bg1"/>
                          </a:solidFill>
                          <a:effectLst/>
                          <a:latin typeface="Calibri" panose="020F0502020204030204" pitchFamily="34" charset="0"/>
                          <a:cs typeface="Calibri" panose="020F0502020204030204" pitchFamily="34" charset="0"/>
                        </a:rPr>
                        <a:t>Age (5-Year intervals)</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1.19 (1.12–1.27)</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&lt;.001</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1.29 (1.18–1.40)</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&lt;.001</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685307385"/>
                  </a:ext>
                </a:extLst>
              </a:tr>
              <a:tr h="0">
                <a:tc>
                  <a:txBody>
                    <a:bodyPr/>
                    <a:lstStyle/>
                    <a:p>
                      <a:pPr algn="l" fontAlgn="ctr"/>
                      <a:r>
                        <a:rPr lang="en-US" sz="1800" dirty="0">
                          <a:solidFill>
                            <a:schemeClr val="bg1"/>
                          </a:solidFill>
                          <a:effectLst/>
                          <a:latin typeface="Calibri" panose="020F0502020204030204" pitchFamily="34" charset="0"/>
                          <a:cs typeface="Calibri" panose="020F0502020204030204" pitchFamily="34" charset="0"/>
                        </a:rPr>
                        <a:t>Male sex</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1.62 (1.23–2.15)</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.001</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1.64 (1.15–2.34)</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.006</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503811181"/>
                  </a:ext>
                </a:extLst>
              </a:tr>
              <a:tr h="0">
                <a:tc gridSpan="5">
                  <a:txBody>
                    <a:bodyPr/>
                    <a:lstStyle/>
                    <a:p>
                      <a:pPr algn="l" fontAlgn="ctr"/>
                      <a:r>
                        <a:rPr lang="en-US" sz="1800" dirty="0">
                          <a:solidFill>
                            <a:schemeClr val="bg1"/>
                          </a:solidFill>
                          <a:effectLst/>
                          <a:latin typeface="Calibri" panose="020F0502020204030204" pitchFamily="34" charset="0"/>
                          <a:cs typeface="Calibri" panose="020F0502020204030204" pitchFamily="34" charset="0"/>
                        </a:rPr>
                        <a:t>Ethnicity</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hMerge="1">
                  <a:txBody>
                    <a:bodyPr/>
                    <a:lstStyle/>
                    <a:p>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hMerge="1">
                  <a:txBody>
                    <a:bodyPr/>
                    <a:lstStyle/>
                    <a:p>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hMerge="1">
                  <a:txBody>
                    <a:bodyPr/>
                    <a:lstStyle/>
                    <a:p>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hMerge="1">
                  <a:txBody>
                    <a:bodyPr/>
                    <a:lstStyle/>
                    <a:p>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946378499"/>
                  </a:ext>
                </a:extLst>
              </a:tr>
              <a:tr h="156354">
                <a:tc>
                  <a:txBody>
                    <a:bodyPr/>
                    <a:lstStyle/>
                    <a:p>
                      <a:pPr marL="285750" indent="-285750" algn="l" fontAlgn="ctr">
                        <a:buFont typeface="Wingdings" panose="05000000000000000000" pitchFamily="2" charset="2"/>
                        <a:buChar char="§"/>
                      </a:pPr>
                      <a:r>
                        <a:rPr lang="en-US" sz="1800" dirty="0">
                          <a:solidFill>
                            <a:schemeClr val="bg1"/>
                          </a:solidFill>
                          <a:effectLst/>
                          <a:latin typeface="Calibri" panose="020F0502020204030204" pitchFamily="34" charset="0"/>
                          <a:cs typeface="Calibri" panose="020F0502020204030204" pitchFamily="34" charset="0"/>
                        </a:rPr>
                        <a:t>Non-Hispanic &lt; 2 MRF</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Reference</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Reference</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005526084"/>
                  </a:ext>
                </a:extLst>
              </a:tr>
              <a:tr h="0">
                <a:tc>
                  <a:txBody>
                    <a:bodyPr/>
                    <a:lstStyle/>
                    <a:p>
                      <a:pPr marL="285750" indent="-285750" algn="l" fontAlgn="ctr">
                        <a:buFont typeface="Wingdings" panose="05000000000000000000" pitchFamily="2" charset="2"/>
                        <a:buChar char="§"/>
                      </a:pPr>
                      <a:r>
                        <a:rPr lang="en-US" sz="1800" dirty="0">
                          <a:solidFill>
                            <a:schemeClr val="bg1"/>
                          </a:solidFill>
                          <a:effectLst/>
                          <a:latin typeface="Calibri" panose="020F0502020204030204" pitchFamily="34" charset="0"/>
                          <a:cs typeface="Calibri" panose="020F0502020204030204" pitchFamily="34" charset="0"/>
                        </a:rPr>
                        <a:t>Hispanic &lt; 2 MRF</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1.14 (0.73–1.79)</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.570</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ctr"/>
                      <a:r>
                        <a:rPr lang="en-US" sz="1800" b="1" dirty="0">
                          <a:solidFill>
                            <a:schemeClr val="bg1"/>
                          </a:solidFill>
                          <a:effectLst/>
                          <a:latin typeface="Calibri" panose="020F0502020204030204" pitchFamily="34" charset="0"/>
                          <a:cs typeface="Calibri" panose="020F0502020204030204" pitchFamily="34" charset="0"/>
                        </a:rPr>
                        <a:t>1.42</a:t>
                      </a:r>
                      <a:r>
                        <a:rPr lang="en-US" sz="1800" dirty="0">
                          <a:solidFill>
                            <a:schemeClr val="bg1"/>
                          </a:solidFill>
                          <a:effectLst/>
                          <a:latin typeface="Calibri" panose="020F0502020204030204" pitchFamily="34" charset="0"/>
                          <a:cs typeface="Calibri" panose="020F0502020204030204" pitchFamily="34" charset="0"/>
                        </a:rPr>
                        <a:t> (0.80–2.54)</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.230</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501415180"/>
                  </a:ext>
                </a:extLst>
              </a:tr>
              <a:tr h="156354">
                <a:tc>
                  <a:txBody>
                    <a:bodyPr/>
                    <a:lstStyle/>
                    <a:p>
                      <a:pPr marL="285750" indent="-285750" algn="l" fontAlgn="ctr">
                        <a:buFont typeface="Wingdings" panose="05000000000000000000" pitchFamily="2" charset="2"/>
                        <a:buChar char="§"/>
                      </a:pPr>
                      <a:r>
                        <a:rPr lang="en-US" sz="1800" dirty="0">
                          <a:solidFill>
                            <a:schemeClr val="bg1"/>
                          </a:solidFill>
                          <a:effectLst/>
                          <a:latin typeface="Calibri" panose="020F0502020204030204" pitchFamily="34" charset="0"/>
                          <a:cs typeface="Calibri" panose="020F0502020204030204" pitchFamily="34" charset="0"/>
                        </a:rPr>
                        <a:t>Non-Hispanic ≥ 2 MRF</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1.35 (0.99–1.82)</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.052</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1.00 (0.68–1.48)</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.990</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629166998"/>
                  </a:ext>
                </a:extLst>
              </a:tr>
              <a:tr h="0">
                <a:tc>
                  <a:txBody>
                    <a:bodyPr/>
                    <a:lstStyle/>
                    <a:p>
                      <a:pPr marL="285750" indent="-285750" algn="l" fontAlgn="ctr">
                        <a:buFont typeface="Wingdings" panose="05000000000000000000" pitchFamily="2" charset="2"/>
                        <a:buChar char="§"/>
                      </a:pPr>
                      <a:r>
                        <a:rPr lang="en-US" sz="1800" dirty="0">
                          <a:solidFill>
                            <a:schemeClr val="bg1"/>
                          </a:solidFill>
                          <a:effectLst/>
                          <a:latin typeface="Calibri" panose="020F0502020204030204" pitchFamily="34" charset="0"/>
                          <a:cs typeface="Calibri" panose="020F0502020204030204" pitchFamily="34" charset="0"/>
                        </a:rPr>
                        <a:t>Hispanic ≥ 2 MRF</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2.17 (1.50–3.13)</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&lt;.001</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1.89 (1.20–2.97)</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.006</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961224435"/>
                  </a:ext>
                </a:extLst>
              </a:tr>
              <a:tr h="0">
                <a:tc>
                  <a:txBody>
                    <a:bodyPr/>
                    <a:lstStyle/>
                    <a:p>
                      <a:pPr algn="l" fontAlgn="ctr"/>
                      <a:r>
                        <a:rPr lang="en-US" sz="1800" dirty="0">
                          <a:solidFill>
                            <a:schemeClr val="bg1"/>
                          </a:solidFill>
                          <a:effectLst/>
                          <a:latin typeface="Calibri" panose="020F0502020204030204" pitchFamily="34" charset="0"/>
                          <a:cs typeface="Calibri" panose="020F0502020204030204" pitchFamily="34" charset="0"/>
                        </a:rPr>
                        <a:t>CTP score (continuous)</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1.16 (1.08–1.25)</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&lt;.001</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1.14 (1.06–1.24)</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.001</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71440690"/>
                  </a:ext>
                </a:extLst>
              </a:tr>
              <a:tr h="0">
                <a:tc gridSpan="5">
                  <a:txBody>
                    <a:bodyPr/>
                    <a:lstStyle/>
                    <a:p>
                      <a:pPr algn="l" fontAlgn="ctr"/>
                      <a:r>
                        <a:rPr lang="en-US" sz="1800" dirty="0">
                          <a:solidFill>
                            <a:schemeClr val="bg1"/>
                          </a:solidFill>
                          <a:effectLst/>
                          <a:latin typeface="Calibri" panose="020F0502020204030204" pitchFamily="34" charset="0"/>
                          <a:cs typeface="Calibri" panose="020F0502020204030204" pitchFamily="34" charset="0"/>
                        </a:rPr>
                        <a:t>SVR status</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hMerge="1">
                  <a:txBody>
                    <a:bodyPr/>
                    <a:lstStyle/>
                    <a:p>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hMerge="1">
                  <a:txBody>
                    <a:bodyPr/>
                    <a:lstStyle/>
                    <a:p>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hMerge="1">
                  <a:txBody>
                    <a:bodyPr/>
                    <a:lstStyle/>
                    <a:p>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hMerge="1">
                  <a:txBody>
                    <a:bodyPr/>
                    <a:lstStyle/>
                    <a:p>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278599375"/>
                  </a:ext>
                </a:extLst>
              </a:tr>
              <a:tr h="0">
                <a:tc>
                  <a:txBody>
                    <a:bodyPr/>
                    <a:lstStyle/>
                    <a:p>
                      <a:pPr marL="285750" indent="-285750" algn="l" fontAlgn="ctr">
                        <a:buFont typeface="Wingdings" panose="05000000000000000000" pitchFamily="2" charset="2"/>
                        <a:buChar char="§"/>
                      </a:pPr>
                      <a:r>
                        <a:rPr lang="en-US" sz="1800" dirty="0">
                          <a:solidFill>
                            <a:schemeClr val="bg1"/>
                          </a:solidFill>
                          <a:effectLst/>
                          <a:latin typeface="Calibri" panose="020F0502020204030204" pitchFamily="34" charset="0"/>
                          <a:cs typeface="Calibri" panose="020F0502020204030204" pitchFamily="34" charset="0"/>
                        </a:rPr>
                        <a:t>SVR</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Reference</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Reference</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37930628"/>
                  </a:ext>
                </a:extLst>
              </a:tr>
              <a:tr h="0">
                <a:tc>
                  <a:txBody>
                    <a:bodyPr/>
                    <a:lstStyle/>
                    <a:p>
                      <a:pPr marL="285750" indent="-285750" algn="l" fontAlgn="ctr">
                        <a:buFont typeface="Wingdings" panose="05000000000000000000" pitchFamily="2" charset="2"/>
                        <a:buChar char="§"/>
                      </a:pPr>
                      <a:r>
                        <a:rPr lang="en-US" sz="1800" dirty="0">
                          <a:solidFill>
                            <a:schemeClr val="bg1"/>
                          </a:solidFill>
                          <a:effectLst/>
                          <a:latin typeface="Calibri" panose="020F0502020204030204" pitchFamily="34" charset="0"/>
                          <a:cs typeface="Calibri" panose="020F0502020204030204" pitchFamily="34" charset="0"/>
                        </a:rPr>
                        <a:t>No SVR</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2.88 (1.48–5.60)</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.002</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2.53 (1.18–5.42)</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ctr"/>
                      <a:r>
                        <a:rPr lang="en-US" sz="1800" dirty="0">
                          <a:solidFill>
                            <a:schemeClr val="bg1"/>
                          </a:solidFill>
                          <a:effectLst/>
                          <a:latin typeface="Calibri" panose="020F0502020204030204" pitchFamily="34" charset="0"/>
                          <a:cs typeface="Calibri" panose="020F0502020204030204" pitchFamily="34" charset="0"/>
                        </a:rPr>
                        <a:t>.017</a:t>
                      </a:r>
                    </a:p>
                  </a:txBody>
                  <a:tcPr marL="38100" marR="38100" marT="38100" marB="381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621654109"/>
                  </a:ext>
                </a:extLst>
              </a:tr>
            </a:tbl>
          </a:graphicData>
        </a:graphic>
      </p:graphicFrame>
      <p:sp>
        <p:nvSpPr>
          <p:cNvPr id="6" name="Text Box 15">
            <a:extLst>
              <a:ext uri="{FF2B5EF4-FFF2-40B4-BE49-F238E27FC236}">
                <a16:creationId xmlns:a16="http://schemas.microsoft.com/office/drawing/2014/main" id="{F19FEECC-635E-45E7-928F-4687B6C0F4E5}"/>
              </a:ext>
            </a:extLst>
          </p:cNvPr>
          <p:cNvSpPr txBox="1">
            <a:spLocks noChangeArrowheads="1"/>
          </p:cNvSpPr>
          <p:nvPr/>
        </p:nvSpPr>
        <p:spPr bwMode="auto">
          <a:xfrm>
            <a:off x="452438" y="6352401"/>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Wong. Scientific Reports. 2018;8:7164.</a:t>
            </a:r>
          </a:p>
        </p:txBody>
      </p:sp>
      <p:grpSp>
        <p:nvGrpSpPr>
          <p:cNvPr id="7" name="Group 1">
            <a:extLst>
              <a:ext uri="{FF2B5EF4-FFF2-40B4-BE49-F238E27FC236}">
                <a16:creationId xmlns:a16="http://schemas.microsoft.com/office/drawing/2014/main" id="{4F4B6AEA-7924-4F20-88A6-3067FA8C6F8E}"/>
              </a:ext>
            </a:extLst>
          </p:cNvPr>
          <p:cNvGrpSpPr>
            <a:grpSpLocks/>
          </p:cNvGrpSpPr>
          <p:nvPr/>
        </p:nvGrpSpPr>
        <p:grpSpPr bwMode="auto">
          <a:xfrm>
            <a:off x="9392911" y="6213768"/>
            <a:ext cx="2488502" cy="449064"/>
            <a:chOff x="9602074" y="3550251"/>
            <a:chExt cx="2488502" cy="449257"/>
          </a:xfrm>
        </p:grpSpPr>
        <p:pic>
          <p:nvPicPr>
            <p:cNvPr id="8" name="Picture 7">
              <a:extLst>
                <a:ext uri="{FF2B5EF4-FFF2-40B4-BE49-F238E27FC236}">
                  <a16:creationId xmlns:a16="http://schemas.microsoft.com/office/drawing/2014/main" id="{B388C62D-D3A6-47B2-B541-955EE5B9B6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01978" y="3550251"/>
              <a:ext cx="569913" cy="181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9" name="Rectangle 8">
              <a:extLst>
                <a:ext uri="{FF2B5EF4-FFF2-40B4-BE49-F238E27FC236}">
                  <a16:creationId xmlns:a16="http://schemas.microsoft.com/office/drawing/2014/main" id="{F7DD4340-DD1C-4664-B96B-4E716B957C5D}"/>
                </a:ext>
              </a:extLst>
            </p:cNvPr>
            <p:cNvSpPr>
              <a:spLocks noChangeArrowheads="1"/>
            </p:cNvSpPr>
            <p:nvPr/>
          </p:nvSpPr>
          <p:spPr bwMode="auto">
            <a:xfrm>
              <a:off x="9602074" y="3691599"/>
              <a:ext cx="2488502" cy="307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2082734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6B280E-C435-4292-B6A7-D1DEF6B59466}"/>
              </a:ext>
            </a:extLst>
          </p:cNvPr>
          <p:cNvSpPr>
            <a:spLocks noGrp="1"/>
          </p:cNvSpPr>
          <p:nvPr>
            <p:ph type="title"/>
          </p:nvPr>
        </p:nvSpPr>
        <p:spPr/>
        <p:txBody>
          <a:bodyPr/>
          <a:lstStyle/>
          <a:p>
            <a:r>
              <a:rPr lang="en-US" altLang="en-US" dirty="0"/>
              <a:t>Increased Risk for HCC in Hispanic Patients with HCV</a:t>
            </a:r>
            <a:endParaRPr lang="en-US" dirty="0"/>
          </a:p>
        </p:txBody>
      </p:sp>
      <p:sp>
        <p:nvSpPr>
          <p:cNvPr id="3" name="Content Placeholder 2">
            <a:extLst>
              <a:ext uri="{FF2B5EF4-FFF2-40B4-BE49-F238E27FC236}">
                <a16:creationId xmlns:a16="http://schemas.microsoft.com/office/drawing/2014/main" id="{E12E1D97-808A-40CB-BE99-CBC1D5360C33}"/>
              </a:ext>
            </a:extLst>
          </p:cNvPr>
          <p:cNvSpPr>
            <a:spLocks noGrp="1"/>
          </p:cNvSpPr>
          <p:nvPr>
            <p:ph idx="1"/>
          </p:nvPr>
        </p:nvSpPr>
        <p:spPr>
          <a:xfrm>
            <a:off x="604675" y="1513047"/>
            <a:ext cx="10877529" cy="1678529"/>
          </a:xfrm>
        </p:spPr>
        <p:txBody>
          <a:bodyPr/>
          <a:lstStyle/>
          <a:p>
            <a:r>
              <a:rPr lang="en-US" altLang="en-US" sz="2200" dirty="0"/>
              <a:t>Retrospective analysis of patients with chronic HCV infection in the National VA HCV Clinical Case Registry 2000-2009 (N = 149,407) </a:t>
            </a:r>
          </a:p>
          <a:p>
            <a:pPr lvl="1"/>
            <a:r>
              <a:rPr lang="en-US" altLang="en-US" sz="2000" dirty="0"/>
              <a:t>56% Non-Hispanic White, 36% Black, 6.0% Hispanic, 2% Other</a:t>
            </a:r>
          </a:p>
          <a:p>
            <a:r>
              <a:rPr lang="en-US" altLang="en-US" sz="2200" dirty="0"/>
              <a:t>Median follow-up of 5.2 years: cirrhosis (n = 13,099); HCC (n = 3,551)</a:t>
            </a:r>
          </a:p>
          <a:p>
            <a:endParaRPr lang="en-US" altLang="en-US" sz="2200" dirty="0"/>
          </a:p>
          <a:p>
            <a:endParaRPr lang="en-US" dirty="0"/>
          </a:p>
        </p:txBody>
      </p:sp>
      <p:graphicFrame>
        <p:nvGraphicFramePr>
          <p:cNvPr id="5" name="Table 5">
            <a:extLst>
              <a:ext uri="{FF2B5EF4-FFF2-40B4-BE49-F238E27FC236}">
                <a16:creationId xmlns:a16="http://schemas.microsoft.com/office/drawing/2014/main" id="{0196556B-3A7E-4375-A759-EE1793518DD9}"/>
              </a:ext>
            </a:extLst>
          </p:cNvPr>
          <p:cNvGraphicFramePr>
            <a:graphicFrameLocks noGrp="1"/>
          </p:cNvGraphicFramePr>
          <p:nvPr>
            <p:extLst>
              <p:ext uri="{D42A27DB-BD31-4B8C-83A1-F6EECF244321}">
                <p14:modId xmlns:p14="http://schemas.microsoft.com/office/powerpoint/2010/main" val="3117461532"/>
              </p:ext>
            </p:extLst>
          </p:nvPr>
        </p:nvGraphicFramePr>
        <p:xfrm>
          <a:off x="720726" y="3427374"/>
          <a:ext cx="10770373" cy="2011680"/>
        </p:xfrm>
        <a:graphic>
          <a:graphicData uri="http://schemas.openxmlformats.org/drawingml/2006/table">
            <a:tbl>
              <a:tblPr firstRow="1" bandRow="1">
                <a:tableStyleId>{93296810-A885-4BE3-A3E7-6D5BEEA58F35}</a:tableStyleId>
              </a:tblPr>
              <a:tblGrid>
                <a:gridCol w="1502401">
                  <a:extLst>
                    <a:ext uri="{9D8B030D-6E8A-4147-A177-3AD203B41FA5}">
                      <a16:colId xmlns:a16="http://schemas.microsoft.com/office/drawing/2014/main" val="3690786384"/>
                    </a:ext>
                  </a:extLst>
                </a:gridCol>
                <a:gridCol w="2316993">
                  <a:extLst>
                    <a:ext uri="{9D8B030D-6E8A-4147-A177-3AD203B41FA5}">
                      <a16:colId xmlns:a16="http://schemas.microsoft.com/office/drawing/2014/main" val="1776905453"/>
                    </a:ext>
                  </a:extLst>
                </a:gridCol>
                <a:gridCol w="2316993">
                  <a:extLst>
                    <a:ext uri="{9D8B030D-6E8A-4147-A177-3AD203B41FA5}">
                      <a16:colId xmlns:a16="http://schemas.microsoft.com/office/drawing/2014/main" val="2407710810"/>
                    </a:ext>
                  </a:extLst>
                </a:gridCol>
                <a:gridCol w="2316993">
                  <a:extLst>
                    <a:ext uri="{9D8B030D-6E8A-4147-A177-3AD203B41FA5}">
                      <a16:colId xmlns:a16="http://schemas.microsoft.com/office/drawing/2014/main" val="4105412872"/>
                    </a:ext>
                  </a:extLst>
                </a:gridCol>
                <a:gridCol w="2316993">
                  <a:extLst>
                    <a:ext uri="{9D8B030D-6E8A-4147-A177-3AD203B41FA5}">
                      <a16:colId xmlns:a16="http://schemas.microsoft.com/office/drawing/2014/main" val="2040901627"/>
                    </a:ext>
                  </a:extLst>
                </a:gridCol>
              </a:tblGrid>
              <a:tr h="0">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chemeClr val="tx1"/>
                          </a:solidFill>
                          <a:effectLst/>
                          <a:latin typeface="Calibri" panose="020F0502020204030204" pitchFamily="34" charset="0"/>
                          <a:cs typeface="Calibri" panose="020F0502020204030204" pitchFamily="34" charset="0"/>
                        </a:rPr>
                        <a:t>Race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gridSpan="2">
                  <a:txBody>
                    <a:bodyPr/>
                    <a:lstStyle/>
                    <a:p>
                      <a:pPr algn="ctr" fontAlgn="b"/>
                      <a:r>
                        <a:rPr lang="en-US" sz="1600" dirty="0">
                          <a:effectLst/>
                          <a:latin typeface="Calibri" panose="020F0502020204030204" pitchFamily="34" charset="0"/>
                          <a:cs typeface="Calibri" panose="020F0502020204030204" pitchFamily="34" charset="0"/>
                        </a:rPr>
                        <a:t>n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pPr algn="ctr" fontAlgn="b"/>
                      <a:endParaRPr lang="en-US" sz="1400" dirty="0">
                        <a:effectLst/>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gridSpan="2">
                  <a:txBody>
                    <a:bodyPr/>
                    <a:lstStyle/>
                    <a:p>
                      <a:pPr algn="ctr" fontAlgn="b"/>
                      <a:r>
                        <a:rPr lang="en-US" sz="1600" dirty="0">
                          <a:effectLst/>
                          <a:latin typeface="Calibri" panose="020F0502020204030204" pitchFamily="34" charset="0"/>
                          <a:cs typeface="Calibri" panose="020F0502020204030204" pitchFamily="34" charset="0"/>
                        </a:rPr>
                        <a:t>Adjusted OR* (95% CI)</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pPr algn="ctr" fontAlgn="b"/>
                      <a:endParaRPr lang="en-US" sz="1400" dirty="0">
                        <a:effectLst/>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034817625"/>
                  </a:ext>
                </a:extLst>
              </a:tr>
              <a:tr h="140401">
                <a:tc vMerge="1">
                  <a:txBody>
                    <a:bodyPr/>
                    <a:lstStyle/>
                    <a:p>
                      <a:pPr marL="0" marR="0">
                        <a:spcBef>
                          <a:spcPts val="0"/>
                        </a:spcBef>
                        <a:spcAft>
                          <a:spcPts val="0"/>
                        </a:spcAft>
                      </a:pPr>
                      <a:r>
                        <a:rPr lang="en-US" sz="1400" b="1" dirty="0">
                          <a:solidFill>
                            <a:schemeClr val="tx1"/>
                          </a:solidFill>
                          <a:effectLst/>
                          <a:latin typeface="Calibri" panose="020F0502020204030204" pitchFamily="34" charset="0"/>
                          <a:ea typeface="Calibri" panose="020F0502020204030204" pitchFamily="34" charset="0"/>
                          <a:cs typeface="Calibri" panose="020F0502020204030204" pitchFamily="34" charset="0"/>
                        </a:rPr>
                        <a:t>Characteristic</a:t>
                      </a:r>
                    </a:p>
                  </a:txBody>
                  <a:tcPr marL="48104" marR="48104" marT="24052" marB="2405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fontAlgn="b"/>
                      <a:r>
                        <a:rPr lang="en-US" sz="1600" b="1" dirty="0">
                          <a:solidFill>
                            <a:schemeClr val="tx1"/>
                          </a:solidFill>
                          <a:effectLst/>
                          <a:latin typeface="Calibri" panose="020F0502020204030204" pitchFamily="34" charset="0"/>
                          <a:cs typeface="Calibri" panose="020F0502020204030204" pitchFamily="34" charset="0"/>
                        </a:rPr>
                        <a:t>Cirrhosis Prevalence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fontAlgn="b"/>
                      <a:r>
                        <a:rPr lang="en-US" sz="1600" b="1" dirty="0">
                          <a:solidFill>
                            <a:schemeClr val="tx1"/>
                          </a:solidFill>
                          <a:effectLst/>
                          <a:latin typeface="Calibri" panose="020F0502020204030204" pitchFamily="34" charset="0"/>
                          <a:cs typeface="Calibri" panose="020F0502020204030204" pitchFamily="34" charset="0"/>
                        </a:rPr>
                        <a:t>HCC Prevalence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fontAlgn="b"/>
                      <a:r>
                        <a:rPr lang="en-US" sz="1600" b="1" dirty="0">
                          <a:solidFill>
                            <a:schemeClr val="tx1"/>
                          </a:solidFill>
                          <a:effectLst/>
                          <a:latin typeface="Calibri" panose="020F0502020204030204" pitchFamily="34" charset="0"/>
                          <a:cs typeface="Calibri" panose="020F0502020204030204" pitchFamily="34" charset="0"/>
                        </a:rPr>
                        <a:t>Cirrhosis Prevalence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fontAlgn="b"/>
                      <a:r>
                        <a:rPr lang="en-US" sz="1600" b="1" dirty="0">
                          <a:solidFill>
                            <a:schemeClr val="tx1"/>
                          </a:solidFill>
                          <a:effectLst/>
                          <a:latin typeface="Calibri" panose="020F0502020204030204" pitchFamily="34" charset="0"/>
                          <a:cs typeface="Calibri" panose="020F0502020204030204" pitchFamily="34" charset="0"/>
                        </a:rPr>
                        <a:t>HCC Prevalence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55669910"/>
                  </a:ext>
                </a:extLst>
              </a:tr>
              <a:tr h="0">
                <a:tc>
                  <a:txBody>
                    <a:bodyPr/>
                    <a:lstStyle/>
                    <a:p>
                      <a:pPr fontAlgn="t"/>
                      <a:r>
                        <a:rPr lang="en-US" sz="1600" dirty="0">
                          <a:solidFill>
                            <a:schemeClr val="bg1"/>
                          </a:solidFill>
                          <a:effectLst/>
                          <a:latin typeface="Calibri" panose="020F0502020204030204" pitchFamily="34" charset="0"/>
                          <a:cs typeface="Calibri" panose="020F0502020204030204" pitchFamily="34" charset="0"/>
                        </a:rPr>
                        <a:t>White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US" sz="1600" b="0" dirty="0">
                          <a:solidFill>
                            <a:schemeClr val="bg1"/>
                          </a:solidFill>
                          <a:effectLst/>
                          <a:latin typeface="Calibri" panose="020F0502020204030204" pitchFamily="34" charset="0"/>
                          <a:cs typeface="Calibri" panose="020F0502020204030204" pitchFamily="34" charset="0"/>
                        </a:rPr>
                        <a:t>7,775 (9.25)</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t"/>
                      <a:r>
                        <a:rPr lang="en-US" sz="1600" b="0" dirty="0">
                          <a:solidFill>
                            <a:schemeClr val="bg1"/>
                          </a:solidFill>
                          <a:effectLst/>
                          <a:latin typeface="Calibri" panose="020F0502020204030204" pitchFamily="34" charset="0"/>
                          <a:cs typeface="Calibri" panose="020F0502020204030204" pitchFamily="34" charset="0"/>
                        </a:rPr>
                        <a:t>467 (0.56)</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t"/>
                      <a:r>
                        <a:rPr lang="en-US" sz="1600" b="0" dirty="0">
                          <a:solidFill>
                            <a:schemeClr val="bg1"/>
                          </a:solidFill>
                          <a:effectLst/>
                          <a:latin typeface="Calibri" panose="020F0502020204030204" pitchFamily="34" charset="0"/>
                          <a:cs typeface="Calibri" panose="020F0502020204030204" pitchFamily="34" charset="0"/>
                        </a:rPr>
                        <a:t>1.0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fontAlgn="t"/>
                      <a:r>
                        <a:rPr lang="en-US" sz="1600" b="0" dirty="0">
                          <a:solidFill>
                            <a:schemeClr val="bg1"/>
                          </a:solidFill>
                          <a:effectLst/>
                          <a:latin typeface="Calibri" panose="020F0502020204030204" pitchFamily="34" charset="0"/>
                          <a:cs typeface="Calibri" panose="020F0502020204030204" pitchFamily="34" charset="0"/>
                        </a:rPr>
                        <a:t>1.0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685307385"/>
                  </a:ext>
                </a:extLst>
              </a:tr>
              <a:tr h="0">
                <a:tc>
                  <a:txBody>
                    <a:bodyPr/>
                    <a:lstStyle/>
                    <a:p>
                      <a:pPr fontAlgn="t"/>
                      <a:r>
                        <a:rPr lang="en-US" sz="1600" dirty="0">
                          <a:solidFill>
                            <a:schemeClr val="bg1"/>
                          </a:solidFill>
                          <a:effectLst/>
                          <a:latin typeface="Calibri" panose="020F0502020204030204" pitchFamily="34" charset="0"/>
                          <a:cs typeface="Calibri" panose="020F0502020204030204" pitchFamily="34" charset="0"/>
                        </a:rPr>
                        <a:t>Black</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indent="0" algn="ctr">
                        <a:spcBef>
                          <a:spcPts val="0"/>
                        </a:spcBef>
                        <a:spcAft>
                          <a:spcPts val="0"/>
                        </a:spcAft>
                      </a:pPr>
                      <a:r>
                        <a:rPr lang="en-US" sz="1600" b="0" i="0" u="none" strike="noStrike" dirty="0">
                          <a:solidFill>
                            <a:srgbClr val="231F20"/>
                          </a:solidFill>
                          <a:effectLst/>
                          <a:latin typeface="Calibri" panose="020F0502020204030204" pitchFamily="34" charset="0"/>
                          <a:cs typeface="Calibri" panose="020F0502020204030204" pitchFamily="34" charset="0"/>
                        </a:rPr>
                        <a:t>2,227 (4.13)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indent="0" algn="ctr">
                        <a:spcBef>
                          <a:spcPts val="0"/>
                        </a:spcBef>
                        <a:spcAft>
                          <a:spcPts val="0"/>
                        </a:spcAft>
                      </a:pPr>
                      <a:r>
                        <a:rPr lang="en-US" sz="1600" b="0" i="0" u="none" strike="noStrike" dirty="0">
                          <a:solidFill>
                            <a:srgbClr val="231F20"/>
                          </a:solidFill>
                          <a:effectLst/>
                          <a:latin typeface="Calibri" panose="020F0502020204030204" pitchFamily="34" charset="0"/>
                          <a:cs typeface="Calibri" panose="020F0502020204030204" pitchFamily="34" charset="0"/>
                        </a:rPr>
                        <a:t>195 (0.36)</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indent="0" algn="ctr">
                        <a:spcBef>
                          <a:spcPts val="0"/>
                        </a:spcBef>
                        <a:spcAft>
                          <a:spcPts val="0"/>
                        </a:spcAft>
                      </a:pPr>
                      <a:r>
                        <a:rPr lang="en-US" sz="1600" b="0" i="0" u="none" strike="noStrike" dirty="0">
                          <a:solidFill>
                            <a:srgbClr val="231F20"/>
                          </a:solidFill>
                          <a:effectLst/>
                          <a:latin typeface="Calibri" panose="020F0502020204030204" pitchFamily="34" charset="0"/>
                          <a:cs typeface="Calibri" panose="020F0502020204030204" pitchFamily="34" charset="0"/>
                        </a:rPr>
                        <a:t>0.393 (0.374-0.413)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indent="0" algn="ctr">
                        <a:spcBef>
                          <a:spcPts val="0"/>
                        </a:spcBef>
                        <a:spcAft>
                          <a:spcPts val="0"/>
                        </a:spcAft>
                      </a:pPr>
                      <a:r>
                        <a:rPr lang="en-US" sz="1600" b="0" i="0" u="none" strike="noStrike" dirty="0">
                          <a:solidFill>
                            <a:srgbClr val="231F20"/>
                          </a:solidFill>
                          <a:effectLst/>
                          <a:latin typeface="Calibri" panose="020F0502020204030204" pitchFamily="34" charset="0"/>
                          <a:cs typeface="Calibri" panose="020F0502020204030204" pitchFamily="34" charset="0"/>
                        </a:rPr>
                        <a:t>0.586 (0.492-0.697)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503811181"/>
                  </a:ext>
                </a:extLst>
              </a:tr>
              <a:tr h="0">
                <a:tc>
                  <a:txBody>
                    <a:bodyPr/>
                    <a:lstStyle/>
                    <a:p>
                      <a:pPr marL="0" indent="0" fontAlgn="t">
                        <a:buFont typeface="Wingdings" panose="05000000000000000000" pitchFamily="2" charset="2"/>
                        <a:buNone/>
                      </a:pPr>
                      <a:r>
                        <a:rPr lang="en-US" sz="1600" dirty="0">
                          <a:solidFill>
                            <a:schemeClr val="bg1"/>
                          </a:solidFill>
                          <a:effectLst/>
                          <a:latin typeface="Calibri" panose="020F0502020204030204" pitchFamily="34" charset="0"/>
                          <a:cs typeface="Calibri" panose="020F0502020204030204" pitchFamily="34" charset="0"/>
                        </a:rPr>
                        <a:t>Hispanic</a:t>
                      </a:r>
                    </a:p>
                  </a:txBody>
                  <a:tcPr>
                    <a:lnL w="28575" cap="flat" cmpd="sng" algn="ctr">
                      <a:solidFill>
                        <a:schemeClr val="accent3"/>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accent3"/>
                      </a:solidFill>
                      <a:prstDash val="solid"/>
                      <a:round/>
                      <a:headEnd type="none" w="med" len="med"/>
                      <a:tailEnd type="none" w="med" len="med"/>
                    </a:lnT>
                    <a:lnB w="28575"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indent="0" algn="ctr">
                        <a:spcBef>
                          <a:spcPts val="0"/>
                        </a:spcBef>
                        <a:spcAft>
                          <a:spcPts val="0"/>
                        </a:spcAft>
                      </a:pPr>
                      <a:r>
                        <a:rPr lang="en-US" sz="1600" b="0" i="0" u="none" strike="noStrike" dirty="0">
                          <a:solidFill>
                            <a:srgbClr val="231F20"/>
                          </a:solidFill>
                          <a:effectLst/>
                          <a:latin typeface="Calibri" panose="020F0502020204030204" pitchFamily="34" charset="0"/>
                          <a:cs typeface="Calibri" panose="020F0502020204030204" pitchFamily="34" charset="0"/>
                        </a:rPr>
                        <a:t>1,018 (11.41)</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accent3"/>
                      </a:solidFill>
                      <a:prstDash val="solid"/>
                      <a:round/>
                      <a:headEnd type="none" w="med" len="med"/>
                      <a:tailEnd type="none" w="med" len="med"/>
                    </a:lnT>
                    <a:lnB w="28575"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indent="0" algn="ctr">
                        <a:spcBef>
                          <a:spcPts val="0"/>
                        </a:spcBef>
                        <a:spcAft>
                          <a:spcPts val="0"/>
                        </a:spcAft>
                      </a:pPr>
                      <a:r>
                        <a:rPr lang="en-US" sz="1600" b="0" i="0" u="none" strike="noStrike" dirty="0">
                          <a:solidFill>
                            <a:srgbClr val="231F20"/>
                          </a:solidFill>
                          <a:effectLst/>
                          <a:latin typeface="Calibri" panose="020F0502020204030204" pitchFamily="34" charset="0"/>
                          <a:cs typeface="Calibri" panose="020F0502020204030204" pitchFamily="34" charset="0"/>
                        </a:rPr>
                        <a:t>100 (1.12)</a:t>
                      </a:r>
                    </a:p>
                  </a:txBody>
                  <a:tcPr anchor="ctr">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solidFill>
                        <a:schemeClr val="accent3"/>
                      </a:solidFill>
                      <a:prstDash val="solid"/>
                      <a:round/>
                      <a:headEnd type="none" w="med" len="med"/>
                      <a:tailEnd type="none" w="med" len="med"/>
                    </a:lnT>
                    <a:lnB w="28575"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u="none" strike="noStrike" dirty="0">
                          <a:solidFill>
                            <a:srgbClr val="231F20"/>
                          </a:solidFill>
                          <a:effectLst/>
                          <a:latin typeface="Calibri" panose="020F0502020204030204" pitchFamily="34" charset="0"/>
                          <a:cs typeface="Calibri" panose="020F0502020204030204" pitchFamily="34" charset="0"/>
                        </a:rPr>
                        <a:t>1.224 (1.141-1.313)</a:t>
                      </a:r>
                    </a:p>
                  </a:txBody>
                  <a:tcPr anchor="ctr">
                    <a:lnL w="28575"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accent3"/>
                      </a:solidFill>
                      <a:prstDash val="solid"/>
                      <a:round/>
                      <a:headEnd type="none" w="med" len="med"/>
                      <a:tailEnd type="none" w="med" len="med"/>
                    </a:lnT>
                    <a:lnB w="28575"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indent="0" algn="ctr">
                        <a:spcBef>
                          <a:spcPts val="0"/>
                        </a:spcBef>
                        <a:spcAft>
                          <a:spcPts val="0"/>
                        </a:spcAft>
                      </a:pPr>
                      <a:r>
                        <a:rPr lang="en-US" sz="1600" b="0" i="0" u="none" strike="noStrike" dirty="0">
                          <a:solidFill>
                            <a:srgbClr val="231F20"/>
                          </a:solidFill>
                          <a:effectLst/>
                          <a:latin typeface="Calibri" panose="020F0502020204030204" pitchFamily="34" charset="0"/>
                          <a:cs typeface="Calibri" panose="020F0502020204030204" pitchFamily="34" charset="0"/>
                        </a:rPr>
                        <a:t>2.009 (1.613-2.502)</a:t>
                      </a:r>
                    </a:p>
                  </a:txBody>
                  <a:tcPr anchor="ctr">
                    <a:lnL w="12700" cap="flat" cmpd="sng" algn="ctr">
                      <a:noFill/>
                      <a:prstDash val="solid"/>
                      <a:round/>
                      <a:headEnd type="none" w="med" len="med"/>
                      <a:tailEnd type="none" w="med" len="med"/>
                    </a:lnL>
                    <a:lnR w="28575" cap="flat" cmpd="sng" algn="ctr">
                      <a:solidFill>
                        <a:schemeClr val="accent3"/>
                      </a:solidFill>
                      <a:prstDash val="solid"/>
                      <a:round/>
                      <a:headEnd type="none" w="med" len="med"/>
                      <a:tailEnd type="none" w="med" len="med"/>
                    </a:lnR>
                    <a:lnT w="28575" cap="flat" cmpd="sng" algn="ctr">
                      <a:solidFill>
                        <a:schemeClr val="accent3"/>
                      </a:solidFill>
                      <a:prstDash val="solid"/>
                      <a:round/>
                      <a:headEnd type="none" w="med" len="med"/>
                      <a:tailEnd type="none" w="med" len="med"/>
                    </a:lnT>
                    <a:lnB w="28575"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946378499"/>
                  </a:ext>
                </a:extLst>
              </a:tr>
              <a:tr h="308883">
                <a:tc>
                  <a:txBody>
                    <a:bodyPr/>
                    <a:lstStyle/>
                    <a:p>
                      <a:pPr marL="0" indent="0" fontAlgn="t">
                        <a:buFont typeface="Wingdings" panose="05000000000000000000" pitchFamily="2" charset="2"/>
                        <a:buNone/>
                      </a:pPr>
                      <a:r>
                        <a:rPr lang="en-US" sz="1600" dirty="0">
                          <a:solidFill>
                            <a:schemeClr val="bg1"/>
                          </a:solidFill>
                          <a:effectLst/>
                          <a:latin typeface="Calibri" panose="020F0502020204030204" pitchFamily="34" charset="0"/>
                          <a:cs typeface="Calibri" panose="020F0502020204030204" pitchFamily="34" charset="0"/>
                        </a:rPr>
                        <a:t>Other</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accent3"/>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indent="0" algn="ctr">
                        <a:spcBef>
                          <a:spcPts val="0"/>
                        </a:spcBef>
                        <a:spcAft>
                          <a:spcPts val="0"/>
                        </a:spcAft>
                      </a:pPr>
                      <a:r>
                        <a:rPr lang="en-US" sz="1600" b="0" i="0" u="none" strike="noStrike" dirty="0">
                          <a:solidFill>
                            <a:srgbClr val="231F20"/>
                          </a:solidFill>
                          <a:effectLst/>
                          <a:latin typeface="Calibri" panose="020F0502020204030204" pitchFamily="34" charset="0"/>
                          <a:cs typeface="Calibri" panose="020F0502020204030204" pitchFamily="34" charset="0"/>
                        </a:rPr>
                        <a:t>194 (7.97)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accent3"/>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indent="0" algn="ctr">
                        <a:spcBef>
                          <a:spcPts val="0"/>
                        </a:spcBef>
                        <a:spcAft>
                          <a:spcPts val="0"/>
                        </a:spcAft>
                      </a:pPr>
                      <a:r>
                        <a:rPr lang="en-US" sz="1600" b="0" i="0" u="none" strike="noStrike" dirty="0">
                          <a:solidFill>
                            <a:srgbClr val="231F20"/>
                          </a:solidFill>
                          <a:effectLst/>
                          <a:latin typeface="Calibri" panose="020F0502020204030204" pitchFamily="34" charset="0"/>
                          <a:cs typeface="Calibri" panose="020F0502020204030204" pitchFamily="34" charset="0"/>
                        </a:rPr>
                        <a:t>11 (0.45)</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accent3"/>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u="none" strike="noStrike" dirty="0">
                          <a:solidFill>
                            <a:srgbClr val="231F20"/>
                          </a:solidFill>
                          <a:effectLst/>
                          <a:latin typeface="Calibri" panose="020F0502020204030204" pitchFamily="34" charset="0"/>
                          <a:cs typeface="Calibri" panose="020F0502020204030204" pitchFamily="34" charset="0"/>
                        </a:rPr>
                        <a:t>0.826 (0.711-0.960)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accent3"/>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indent="0" algn="ctr">
                        <a:spcBef>
                          <a:spcPts val="0"/>
                        </a:spcBef>
                        <a:spcAft>
                          <a:spcPts val="0"/>
                        </a:spcAft>
                      </a:pPr>
                      <a:r>
                        <a:rPr lang="en-US" sz="1600" b="0" i="0" u="none" strike="noStrike" dirty="0">
                          <a:solidFill>
                            <a:srgbClr val="231F20"/>
                          </a:solidFill>
                          <a:effectLst/>
                          <a:latin typeface="Calibri" panose="020F0502020204030204" pitchFamily="34" charset="0"/>
                          <a:cs typeface="Calibri" panose="020F0502020204030204" pitchFamily="34" charset="0"/>
                        </a:rPr>
                        <a:t>0.790 (0.434-1.441)</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accent3"/>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005526084"/>
                  </a:ext>
                </a:extLst>
              </a:tr>
            </a:tbl>
          </a:graphicData>
        </a:graphic>
      </p:graphicFrame>
      <p:sp>
        <p:nvSpPr>
          <p:cNvPr id="6" name="TextBox 5">
            <a:extLst>
              <a:ext uri="{FF2B5EF4-FFF2-40B4-BE49-F238E27FC236}">
                <a16:creationId xmlns:a16="http://schemas.microsoft.com/office/drawing/2014/main" id="{A2E19187-1F22-40FA-951D-B9E0171D201E}"/>
              </a:ext>
            </a:extLst>
          </p:cNvPr>
          <p:cNvSpPr txBox="1"/>
          <p:nvPr/>
        </p:nvSpPr>
        <p:spPr bwMode="auto">
          <a:xfrm>
            <a:off x="646491" y="5531723"/>
            <a:ext cx="1098042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*Adjusted for year of HCV diagnosis, age, gender, HCV genotype, BMI, alcohol use, HIV/HBV coinfection, period of service, HCV treatment response.</a:t>
            </a:r>
          </a:p>
        </p:txBody>
      </p:sp>
      <p:sp>
        <p:nvSpPr>
          <p:cNvPr id="7" name="Text Box 15">
            <a:extLst>
              <a:ext uri="{FF2B5EF4-FFF2-40B4-BE49-F238E27FC236}">
                <a16:creationId xmlns:a16="http://schemas.microsoft.com/office/drawing/2014/main" id="{217CFAC2-5CB9-4732-B6AC-075A2D3545B9}"/>
              </a:ext>
            </a:extLst>
          </p:cNvPr>
          <p:cNvSpPr txBox="1">
            <a:spLocks noChangeArrowheads="1"/>
          </p:cNvSpPr>
          <p:nvPr/>
        </p:nvSpPr>
        <p:spPr bwMode="auto">
          <a:xfrm>
            <a:off x="429272" y="6352401"/>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El-</a:t>
            </a:r>
            <a:r>
              <a:rPr lang="en-US" altLang="en-US" sz="1200" b="0" spc="-10" dirty="0" err="1">
                <a:solidFill>
                  <a:schemeClr val="bg2"/>
                </a:solidFill>
                <a:latin typeface="Calibri" panose="020F0502020204030204" pitchFamily="34" charset="0"/>
                <a:cs typeface="+mn-cs"/>
              </a:rPr>
              <a:t>Serag</a:t>
            </a:r>
            <a:r>
              <a:rPr lang="en-US" altLang="en-US" sz="1200" b="0" spc="-10" dirty="0">
                <a:solidFill>
                  <a:schemeClr val="bg2"/>
                </a:solidFill>
                <a:latin typeface="Calibri" panose="020F0502020204030204" pitchFamily="34" charset="0"/>
                <a:cs typeface="+mn-cs"/>
              </a:rPr>
              <a:t>.  Am J Gastroenterol. 2014;109:1427.</a:t>
            </a:r>
          </a:p>
        </p:txBody>
      </p:sp>
      <p:grpSp>
        <p:nvGrpSpPr>
          <p:cNvPr id="8" name="Group 1">
            <a:extLst>
              <a:ext uri="{FF2B5EF4-FFF2-40B4-BE49-F238E27FC236}">
                <a16:creationId xmlns:a16="http://schemas.microsoft.com/office/drawing/2014/main" id="{E6A5CF30-6B27-4A11-83B9-65CFDD0ED047}"/>
              </a:ext>
            </a:extLst>
          </p:cNvPr>
          <p:cNvGrpSpPr>
            <a:grpSpLocks/>
          </p:cNvGrpSpPr>
          <p:nvPr/>
        </p:nvGrpSpPr>
        <p:grpSpPr bwMode="auto">
          <a:xfrm>
            <a:off x="9392911" y="6213768"/>
            <a:ext cx="2488502" cy="449064"/>
            <a:chOff x="9602074" y="3550251"/>
            <a:chExt cx="2488502" cy="449257"/>
          </a:xfrm>
        </p:grpSpPr>
        <p:pic>
          <p:nvPicPr>
            <p:cNvPr id="9" name="Picture 8">
              <a:extLst>
                <a:ext uri="{FF2B5EF4-FFF2-40B4-BE49-F238E27FC236}">
                  <a16:creationId xmlns:a16="http://schemas.microsoft.com/office/drawing/2014/main" id="{B318EEE4-9C82-4756-8263-1C60FE81C7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01978" y="3550251"/>
              <a:ext cx="569913" cy="181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0" name="Rectangle 8">
              <a:extLst>
                <a:ext uri="{FF2B5EF4-FFF2-40B4-BE49-F238E27FC236}">
                  <a16:creationId xmlns:a16="http://schemas.microsoft.com/office/drawing/2014/main" id="{CC312F6E-9789-4123-BBA2-CEB2FAA7636E}"/>
                </a:ext>
              </a:extLst>
            </p:cNvPr>
            <p:cNvSpPr>
              <a:spLocks noChangeArrowheads="1"/>
            </p:cNvSpPr>
            <p:nvPr/>
          </p:nvSpPr>
          <p:spPr bwMode="auto">
            <a:xfrm>
              <a:off x="9602074" y="3691599"/>
              <a:ext cx="2488502" cy="307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cxnSp>
        <p:nvCxnSpPr>
          <p:cNvPr id="12" name="Straight Connector 11">
            <a:extLst>
              <a:ext uri="{FF2B5EF4-FFF2-40B4-BE49-F238E27FC236}">
                <a16:creationId xmlns:a16="http://schemas.microsoft.com/office/drawing/2014/main" id="{301C1600-4E42-41DB-9DE0-534245ECE271}"/>
              </a:ext>
            </a:extLst>
          </p:cNvPr>
          <p:cNvCxnSpPr/>
          <p:nvPr/>
        </p:nvCxnSpPr>
        <p:spPr bwMode="auto">
          <a:xfrm>
            <a:off x="2555403" y="3737909"/>
            <a:ext cx="3892990" cy="0"/>
          </a:xfrm>
          <a:prstGeom prst="line">
            <a:avLst/>
          </a:prstGeom>
          <a:noFill/>
          <a:ln w="28575" cap="flat" cmpd="sng" algn="ctr">
            <a:solidFill>
              <a:schemeClr val="tx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A2565578-C9A5-46C3-B30E-F91BA5DB4966}"/>
              </a:ext>
            </a:extLst>
          </p:cNvPr>
          <p:cNvCxnSpPr/>
          <p:nvPr/>
        </p:nvCxnSpPr>
        <p:spPr bwMode="auto">
          <a:xfrm>
            <a:off x="7198322" y="3737909"/>
            <a:ext cx="3892990" cy="0"/>
          </a:xfrm>
          <a:prstGeom prst="line">
            <a:avLst/>
          </a:prstGeom>
          <a:noFill/>
          <a:ln w="2857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11520693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FD020-9732-42E9-8517-78709841A291}"/>
              </a:ext>
            </a:extLst>
          </p:cNvPr>
          <p:cNvSpPr>
            <a:spLocks noGrp="1"/>
          </p:cNvSpPr>
          <p:nvPr>
            <p:ph type="title"/>
          </p:nvPr>
        </p:nvSpPr>
        <p:spPr>
          <a:xfrm>
            <a:off x="609760" y="238129"/>
            <a:ext cx="10274515" cy="1103313"/>
          </a:xfrm>
        </p:spPr>
        <p:txBody>
          <a:bodyPr/>
          <a:lstStyle/>
          <a:p>
            <a:r>
              <a:rPr lang="en-US" altLang="en-US" sz="3600" b="1" dirty="0"/>
              <a:t>Increased Risk of HCC among Asian Patients with GT6 HCV Cirrhosis</a:t>
            </a:r>
            <a:endParaRPr lang="en-US" dirty="0"/>
          </a:p>
        </p:txBody>
      </p:sp>
      <p:sp>
        <p:nvSpPr>
          <p:cNvPr id="6" name="Text Box 15">
            <a:extLst>
              <a:ext uri="{FF2B5EF4-FFF2-40B4-BE49-F238E27FC236}">
                <a16:creationId xmlns:a16="http://schemas.microsoft.com/office/drawing/2014/main" id="{F95842A5-ECF9-4C27-A626-F34419C146F2}"/>
              </a:ext>
            </a:extLst>
          </p:cNvPr>
          <p:cNvSpPr txBox="1">
            <a:spLocks noChangeArrowheads="1"/>
          </p:cNvSpPr>
          <p:nvPr/>
        </p:nvSpPr>
        <p:spPr bwMode="auto">
          <a:xfrm>
            <a:off x="452438" y="6352401"/>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nl-NL" altLang="en-US" sz="1200" b="0" spc="-10" dirty="0">
                <a:solidFill>
                  <a:schemeClr val="bg2"/>
                </a:solidFill>
                <a:latin typeface="Calibri" panose="020F0502020204030204" pitchFamily="34" charset="0"/>
                <a:cs typeface="+mn-cs"/>
              </a:rPr>
              <a:t>Lee. Am J Gastroenterol. 2017;112:1111.</a:t>
            </a:r>
          </a:p>
        </p:txBody>
      </p:sp>
      <p:grpSp>
        <p:nvGrpSpPr>
          <p:cNvPr id="7" name="Group 1">
            <a:extLst>
              <a:ext uri="{FF2B5EF4-FFF2-40B4-BE49-F238E27FC236}">
                <a16:creationId xmlns:a16="http://schemas.microsoft.com/office/drawing/2014/main" id="{7B61B8DB-7C7D-4462-A376-AFF18F93BB2A}"/>
              </a:ext>
            </a:extLst>
          </p:cNvPr>
          <p:cNvGrpSpPr>
            <a:grpSpLocks/>
          </p:cNvGrpSpPr>
          <p:nvPr/>
        </p:nvGrpSpPr>
        <p:grpSpPr bwMode="auto">
          <a:xfrm>
            <a:off x="9392911" y="6213768"/>
            <a:ext cx="2488502" cy="449064"/>
            <a:chOff x="9602074" y="3550251"/>
            <a:chExt cx="2488502" cy="449257"/>
          </a:xfrm>
        </p:grpSpPr>
        <p:pic>
          <p:nvPicPr>
            <p:cNvPr id="8" name="Picture 7">
              <a:extLst>
                <a:ext uri="{FF2B5EF4-FFF2-40B4-BE49-F238E27FC236}">
                  <a16:creationId xmlns:a16="http://schemas.microsoft.com/office/drawing/2014/main" id="{97BA6ECD-F2AD-4026-B434-EDC33C0D12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01978" y="3550251"/>
              <a:ext cx="569913" cy="181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9" name="Rectangle 8">
              <a:extLst>
                <a:ext uri="{FF2B5EF4-FFF2-40B4-BE49-F238E27FC236}">
                  <a16:creationId xmlns:a16="http://schemas.microsoft.com/office/drawing/2014/main" id="{F668DB01-008B-402A-817B-55A58ACE8D90}"/>
                </a:ext>
              </a:extLst>
            </p:cNvPr>
            <p:cNvSpPr>
              <a:spLocks noChangeArrowheads="1"/>
            </p:cNvSpPr>
            <p:nvPr/>
          </p:nvSpPr>
          <p:spPr bwMode="auto">
            <a:xfrm>
              <a:off x="9602074" y="3691599"/>
              <a:ext cx="2488502" cy="307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cxnSp>
        <p:nvCxnSpPr>
          <p:cNvPr id="10" name="Straight Connector 9">
            <a:extLst>
              <a:ext uri="{FF2B5EF4-FFF2-40B4-BE49-F238E27FC236}">
                <a16:creationId xmlns:a16="http://schemas.microsoft.com/office/drawing/2014/main" id="{2BEBD11D-4824-45A3-B109-B787A1D3D117}"/>
              </a:ext>
            </a:extLst>
          </p:cNvPr>
          <p:cNvCxnSpPr>
            <a:cxnSpLocks/>
          </p:cNvCxnSpPr>
          <p:nvPr/>
        </p:nvCxnSpPr>
        <p:spPr bwMode="auto">
          <a:xfrm>
            <a:off x="4279860" y="4672977"/>
            <a:ext cx="3730527"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20A8D0B8-A700-4B4A-848E-8728116B880A}"/>
              </a:ext>
            </a:extLst>
          </p:cNvPr>
          <p:cNvCxnSpPr/>
          <p:nvPr/>
        </p:nvCxnSpPr>
        <p:spPr bwMode="auto">
          <a:xfrm flipV="1">
            <a:off x="4296690" y="1946606"/>
            <a:ext cx="0" cy="2726371"/>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13C16350-EB45-4D1B-ADC3-4C475D7DF662}"/>
              </a:ext>
            </a:extLst>
          </p:cNvPr>
          <p:cNvCxnSpPr>
            <a:cxnSpLocks/>
          </p:cNvCxnSpPr>
          <p:nvPr/>
        </p:nvCxnSpPr>
        <p:spPr bwMode="auto">
          <a:xfrm flipH="1">
            <a:off x="4234982" y="1957826"/>
            <a:ext cx="61708"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CA6AD2C2-1B2F-4C2D-A389-C47EC8CE601B}"/>
              </a:ext>
            </a:extLst>
          </p:cNvPr>
          <p:cNvCxnSpPr>
            <a:cxnSpLocks/>
          </p:cNvCxnSpPr>
          <p:nvPr/>
        </p:nvCxnSpPr>
        <p:spPr bwMode="auto">
          <a:xfrm flipH="1">
            <a:off x="4234982" y="2500856"/>
            <a:ext cx="61708"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3783B486-ECF9-4A92-B860-CE4BF47E3E1B}"/>
              </a:ext>
            </a:extLst>
          </p:cNvPr>
          <p:cNvCxnSpPr>
            <a:cxnSpLocks/>
          </p:cNvCxnSpPr>
          <p:nvPr/>
        </p:nvCxnSpPr>
        <p:spPr bwMode="auto">
          <a:xfrm flipH="1">
            <a:off x="4234982" y="3043886"/>
            <a:ext cx="61708"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A9D2075B-10E2-4B92-A12E-74617C47F87E}"/>
              </a:ext>
            </a:extLst>
          </p:cNvPr>
          <p:cNvCxnSpPr>
            <a:cxnSpLocks/>
          </p:cNvCxnSpPr>
          <p:nvPr/>
        </p:nvCxnSpPr>
        <p:spPr bwMode="auto">
          <a:xfrm flipH="1">
            <a:off x="4234982" y="3586916"/>
            <a:ext cx="61708"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4E56F3F3-375D-4903-8CB6-DECE1D2C95C9}"/>
              </a:ext>
            </a:extLst>
          </p:cNvPr>
          <p:cNvCxnSpPr>
            <a:cxnSpLocks/>
          </p:cNvCxnSpPr>
          <p:nvPr/>
        </p:nvCxnSpPr>
        <p:spPr bwMode="auto">
          <a:xfrm flipH="1">
            <a:off x="4234982" y="4129946"/>
            <a:ext cx="61708"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0282A6E4-8EF0-489D-B93D-D2620D09D643}"/>
              </a:ext>
            </a:extLst>
          </p:cNvPr>
          <p:cNvCxnSpPr>
            <a:cxnSpLocks/>
          </p:cNvCxnSpPr>
          <p:nvPr/>
        </p:nvCxnSpPr>
        <p:spPr bwMode="auto">
          <a:xfrm flipH="1">
            <a:off x="4234982" y="4672977"/>
            <a:ext cx="61708"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1EBD4D19-91F9-4B3F-AA4A-FDC681C5FA60}"/>
              </a:ext>
            </a:extLst>
          </p:cNvPr>
          <p:cNvCxnSpPr>
            <a:cxnSpLocks/>
          </p:cNvCxnSpPr>
          <p:nvPr/>
        </p:nvCxnSpPr>
        <p:spPr bwMode="auto">
          <a:xfrm>
            <a:off x="4296690" y="4672977"/>
            <a:ext cx="0" cy="67317"/>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699F4DE5-24BC-4E88-9689-21D6AA72D003}"/>
              </a:ext>
            </a:extLst>
          </p:cNvPr>
          <p:cNvCxnSpPr>
            <a:cxnSpLocks/>
          </p:cNvCxnSpPr>
          <p:nvPr/>
        </p:nvCxnSpPr>
        <p:spPr bwMode="auto">
          <a:xfrm>
            <a:off x="4999974" y="4672977"/>
            <a:ext cx="0" cy="67317"/>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C1947A32-ED3A-48CD-B9E6-5E45B25A28A4}"/>
              </a:ext>
            </a:extLst>
          </p:cNvPr>
          <p:cNvCxnSpPr>
            <a:cxnSpLocks/>
          </p:cNvCxnSpPr>
          <p:nvPr/>
        </p:nvCxnSpPr>
        <p:spPr bwMode="auto">
          <a:xfrm>
            <a:off x="5703258" y="4672977"/>
            <a:ext cx="0" cy="67317"/>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C62FA8AC-1639-47E3-AAEE-8864396433EE}"/>
              </a:ext>
            </a:extLst>
          </p:cNvPr>
          <p:cNvCxnSpPr>
            <a:cxnSpLocks/>
          </p:cNvCxnSpPr>
          <p:nvPr/>
        </p:nvCxnSpPr>
        <p:spPr bwMode="auto">
          <a:xfrm>
            <a:off x="6406542" y="4672977"/>
            <a:ext cx="0" cy="67317"/>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C403DA29-C68A-4B39-ADDC-E6937FA1957A}"/>
              </a:ext>
            </a:extLst>
          </p:cNvPr>
          <p:cNvCxnSpPr>
            <a:cxnSpLocks/>
          </p:cNvCxnSpPr>
          <p:nvPr/>
        </p:nvCxnSpPr>
        <p:spPr bwMode="auto">
          <a:xfrm>
            <a:off x="7109826" y="4672977"/>
            <a:ext cx="0" cy="67317"/>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95037FF4-566B-4453-B0FE-473E2FC064E0}"/>
              </a:ext>
            </a:extLst>
          </p:cNvPr>
          <p:cNvCxnSpPr>
            <a:cxnSpLocks/>
          </p:cNvCxnSpPr>
          <p:nvPr/>
        </p:nvCxnSpPr>
        <p:spPr bwMode="auto">
          <a:xfrm>
            <a:off x="7813110" y="4672977"/>
            <a:ext cx="0" cy="67317"/>
          </a:xfrm>
          <a:prstGeom prst="line">
            <a:avLst/>
          </a:prstGeom>
          <a:noFill/>
          <a:ln w="28575" cap="flat" cmpd="sng" algn="ctr">
            <a:solidFill>
              <a:schemeClr val="bg1"/>
            </a:solidFill>
            <a:prstDash val="solid"/>
            <a:round/>
            <a:headEnd type="none" w="med" len="med"/>
            <a:tailEnd type="none" w="med" len="med"/>
          </a:ln>
          <a:effectLst/>
        </p:spPr>
      </p:cxnSp>
      <p:sp>
        <p:nvSpPr>
          <p:cNvPr id="24" name="TextBox 23">
            <a:extLst>
              <a:ext uri="{FF2B5EF4-FFF2-40B4-BE49-F238E27FC236}">
                <a16:creationId xmlns:a16="http://schemas.microsoft.com/office/drawing/2014/main" id="{820B18FE-B0AB-4401-ADC1-B12057FEF528}"/>
              </a:ext>
            </a:extLst>
          </p:cNvPr>
          <p:cNvSpPr txBox="1"/>
          <p:nvPr/>
        </p:nvSpPr>
        <p:spPr bwMode="auto">
          <a:xfrm>
            <a:off x="4296690" y="4890039"/>
            <a:ext cx="35734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Years of follow-up</a:t>
            </a:r>
          </a:p>
        </p:txBody>
      </p:sp>
      <p:sp>
        <p:nvSpPr>
          <p:cNvPr id="25" name="TextBox 24">
            <a:extLst>
              <a:ext uri="{FF2B5EF4-FFF2-40B4-BE49-F238E27FC236}">
                <a16:creationId xmlns:a16="http://schemas.microsoft.com/office/drawing/2014/main" id="{AC635636-45FF-4EE9-981E-354C7DAA92D9}"/>
              </a:ext>
            </a:extLst>
          </p:cNvPr>
          <p:cNvSpPr txBox="1"/>
          <p:nvPr/>
        </p:nvSpPr>
        <p:spPr bwMode="auto">
          <a:xfrm rot="16200000">
            <a:off x="2302656" y="3136346"/>
            <a:ext cx="27263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Cumulative risk of HCC (%)</a:t>
            </a:r>
          </a:p>
        </p:txBody>
      </p:sp>
      <p:sp>
        <p:nvSpPr>
          <p:cNvPr id="26" name="TextBox 25">
            <a:extLst>
              <a:ext uri="{FF2B5EF4-FFF2-40B4-BE49-F238E27FC236}">
                <a16:creationId xmlns:a16="http://schemas.microsoft.com/office/drawing/2014/main" id="{09ED046B-3563-48B4-89A0-B60EE8F26462}"/>
              </a:ext>
            </a:extLst>
          </p:cNvPr>
          <p:cNvSpPr txBox="1"/>
          <p:nvPr/>
        </p:nvSpPr>
        <p:spPr bwMode="auto">
          <a:xfrm>
            <a:off x="3556390" y="1785889"/>
            <a:ext cx="7032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27" name="TextBox 26">
            <a:extLst>
              <a:ext uri="{FF2B5EF4-FFF2-40B4-BE49-F238E27FC236}">
                <a16:creationId xmlns:a16="http://schemas.microsoft.com/office/drawing/2014/main" id="{17F75BE0-D4DA-4F73-9881-80D96D5D5503}"/>
              </a:ext>
            </a:extLst>
          </p:cNvPr>
          <p:cNvSpPr txBox="1"/>
          <p:nvPr/>
        </p:nvSpPr>
        <p:spPr bwMode="auto">
          <a:xfrm>
            <a:off x="3556390" y="2330862"/>
            <a:ext cx="7032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28" name="TextBox 27">
            <a:extLst>
              <a:ext uri="{FF2B5EF4-FFF2-40B4-BE49-F238E27FC236}">
                <a16:creationId xmlns:a16="http://schemas.microsoft.com/office/drawing/2014/main" id="{CA176D6D-91B7-465E-B576-C33EC588D18E}"/>
              </a:ext>
            </a:extLst>
          </p:cNvPr>
          <p:cNvSpPr txBox="1"/>
          <p:nvPr/>
        </p:nvSpPr>
        <p:spPr bwMode="auto">
          <a:xfrm>
            <a:off x="3556390" y="2875835"/>
            <a:ext cx="7032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29" name="TextBox 28">
            <a:extLst>
              <a:ext uri="{FF2B5EF4-FFF2-40B4-BE49-F238E27FC236}">
                <a16:creationId xmlns:a16="http://schemas.microsoft.com/office/drawing/2014/main" id="{97EF173A-4AA4-46AD-B66C-ED74BF395C29}"/>
              </a:ext>
            </a:extLst>
          </p:cNvPr>
          <p:cNvSpPr txBox="1"/>
          <p:nvPr/>
        </p:nvSpPr>
        <p:spPr bwMode="auto">
          <a:xfrm>
            <a:off x="3556390" y="3420808"/>
            <a:ext cx="7032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30" name="TextBox 29">
            <a:extLst>
              <a:ext uri="{FF2B5EF4-FFF2-40B4-BE49-F238E27FC236}">
                <a16:creationId xmlns:a16="http://schemas.microsoft.com/office/drawing/2014/main" id="{2D873767-A473-4580-B76C-D43357D02C23}"/>
              </a:ext>
            </a:extLst>
          </p:cNvPr>
          <p:cNvSpPr txBox="1"/>
          <p:nvPr/>
        </p:nvSpPr>
        <p:spPr bwMode="auto">
          <a:xfrm>
            <a:off x="3556390" y="3965781"/>
            <a:ext cx="7032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31" name="TextBox 30">
            <a:extLst>
              <a:ext uri="{FF2B5EF4-FFF2-40B4-BE49-F238E27FC236}">
                <a16:creationId xmlns:a16="http://schemas.microsoft.com/office/drawing/2014/main" id="{689B59B3-D93D-49D6-817D-FEAD2CA6A13A}"/>
              </a:ext>
            </a:extLst>
          </p:cNvPr>
          <p:cNvSpPr txBox="1"/>
          <p:nvPr/>
        </p:nvSpPr>
        <p:spPr bwMode="auto">
          <a:xfrm>
            <a:off x="3556390" y="4510753"/>
            <a:ext cx="7032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32" name="TextBox 31">
            <a:extLst>
              <a:ext uri="{FF2B5EF4-FFF2-40B4-BE49-F238E27FC236}">
                <a16:creationId xmlns:a16="http://schemas.microsoft.com/office/drawing/2014/main" id="{EDED74EE-4B9F-4948-9C3B-C9BD7168B5A5}"/>
              </a:ext>
            </a:extLst>
          </p:cNvPr>
          <p:cNvSpPr txBox="1"/>
          <p:nvPr/>
        </p:nvSpPr>
        <p:spPr bwMode="auto">
          <a:xfrm>
            <a:off x="7559813" y="4672976"/>
            <a:ext cx="5205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33" name="TextBox 32">
            <a:extLst>
              <a:ext uri="{FF2B5EF4-FFF2-40B4-BE49-F238E27FC236}">
                <a16:creationId xmlns:a16="http://schemas.microsoft.com/office/drawing/2014/main" id="{7CC072F6-2571-4BA6-9E72-6B23D600D147}"/>
              </a:ext>
            </a:extLst>
          </p:cNvPr>
          <p:cNvSpPr txBox="1"/>
          <p:nvPr/>
        </p:nvSpPr>
        <p:spPr bwMode="auto">
          <a:xfrm>
            <a:off x="4048988" y="4672976"/>
            <a:ext cx="5205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34" name="TextBox 33">
            <a:extLst>
              <a:ext uri="{FF2B5EF4-FFF2-40B4-BE49-F238E27FC236}">
                <a16:creationId xmlns:a16="http://schemas.microsoft.com/office/drawing/2014/main" id="{7775A008-15D1-4004-92F1-220A5DC67A39}"/>
              </a:ext>
            </a:extLst>
          </p:cNvPr>
          <p:cNvSpPr txBox="1"/>
          <p:nvPr/>
        </p:nvSpPr>
        <p:spPr bwMode="auto">
          <a:xfrm>
            <a:off x="4751153" y="4672976"/>
            <a:ext cx="5205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a:t>
            </a:r>
          </a:p>
        </p:txBody>
      </p:sp>
      <p:sp>
        <p:nvSpPr>
          <p:cNvPr id="35" name="TextBox 34">
            <a:extLst>
              <a:ext uri="{FF2B5EF4-FFF2-40B4-BE49-F238E27FC236}">
                <a16:creationId xmlns:a16="http://schemas.microsoft.com/office/drawing/2014/main" id="{B8FC5101-E79C-49DB-B81A-C16D54AC03BB}"/>
              </a:ext>
            </a:extLst>
          </p:cNvPr>
          <p:cNvSpPr txBox="1"/>
          <p:nvPr/>
        </p:nvSpPr>
        <p:spPr bwMode="auto">
          <a:xfrm>
            <a:off x="5453318" y="4672976"/>
            <a:ext cx="5205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a:t>
            </a:r>
          </a:p>
        </p:txBody>
      </p:sp>
      <p:sp>
        <p:nvSpPr>
          <p:cNvPr id="36" name="TextBox 35">
            <a:extLst>
              <a:ext uri="{FF2B5EF4-FFF2-40B4-BE49-F238E27FC236}">
                <a16:creationId xmlns:a16="http://schemas.microsoft.com/office/drawing/2014/main" id="{E699A306-B9BC-41A4-AA32-47A0F1248BAC}"/>
              </a:ext>
            </a:extLst>
          </p:cNvPr>
          <p:cNvSpPr txBox="1"/>
          <p:nvPr/>
        </p:nvSpPr>
        <p:spPr bwMode="auto">
          <a:xfrm>
            <a:off x="6155483" y="4672976"/>
            <a:ext cx="5205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37" name="TextBox 36">
            <a:extLst>
              <a:ext uri="{FF2B5EF4-FFF2-40B4-BE49-F238E27FC236}">
                <a16:creationId xmlns:a16="http://schemas.microsoft.com/office/drawing/2014/main" id="{E5D0338A-1AA5-4843-9BAF-9607F28BF3AE}"/>
              </a:ext>
            </a:extLst>
          </p:cNvPr>
          <p:cNvSpPr txBox="1"/>
          <p:nvPr/>
        </p:nvSpPr>
        <p:spPr bwMode="auto">
          <a:xfrm>
            <a:off x="4479394" y="1491185"/>
            <a:ext cx="35309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Patients with cirrhosis at study entry (N = 313)</a:t>
            </a:r>
          </a:p>
        </p:txBody>
      </p:sp>
      <p:sp>
        <p:nvSpPr>
          <p:cNvPr id="38" name="TextBox 37">
            <a:extLst>
              <a:ext uri="{FF2B5EF4-FFF2-40B4-BE49-F238E27FC236}">
                <a16:creationId xmlns:a16="http://schemas.microsoft.com/office/drawing/2014/main" id="{2DAFD830-57C8-4DE1-851B-5A506EC48978}"/>
              </a:ext>
            </a:extLst>
          </p:cNvPr>
          <p:cNvSpPr txBox="1"/>
          <p:nvPr/>
        </p:nvSpPr>
        <p:spPr bwMode="auto">
          <a:xfrm>
            <a:off x="7010048" y="4825376"/>
            <a:ext cx="5205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a:t>
            </a:r>
          </a:p>
        </p:txBody>
      </p:sp>
      <p:sp>
        <p:nvSpPr>
          <p:cNvPr id="39" name="TextBox 38">
            <a:extLst>
              <a:ext uri="{FF2B5EF4-FFF2-40B4-BE49-F238E27FC236}">
                <a16:creationId xmlns:a16="http://schemas.microsoft.com/office/drawing/2014/main" id="{178ABF36-36FD-4C88-9400-BEB1A2517F82}"/>
              </a:ext>
            </a:extLst>
          </p:cNvPr>
          <p:cNvSpPr txBox="1"/>
          <p:nvPr/>
        </p:nvSpPr>
        <p:spPr bwMode="auto">
          <a:xfrm>
            <a:off x="4641055" y="2067880"/>
            <a:ext cx="2035006"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4763">
              <a:lnSpc>
                <a:spcPct val="100000"/>
              </a:lnSpc>
              <a:spcBef>
                <a:spcPct val="50000"/>
              </a:spcBef>
              <a:spcAft>
                <a:spcPct val="0"/>
              </a:spcAft>
              <a:buClrTx/>
              <a:buFontTx/>
              <a:buNone/>
            </a:pPr>
            <a:r>
              <a:rPr lang="en-US" b="0" dirty="0">
                <a:solidFill>
                  <a:schemeClr val="bg1"/>
                </a:solidFill>
                <a:latin typeface="Calibri" panose="020F0502020204030204" pitchFamily="34" charset="0"/>
              </a:rPr>
              <a:t>GT 1,2,3,4</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GT 6</a:t>
            </a:r>
          </a:p>
          <a:p>
            <a:pPr marL="4763">
              <a:lnSpc>
                <a:spcPct val="100000"/>
              </a:lnSpc>
              <a:spcBef>
                <a:spcPct val="50000"/>
              </a:spcBef>
              <a:spcAft>
                <a:spcPct val="0"/>
              </a:spcAft>
              <a:buClrTx/>
              <a:buFontTx/>
              <a:buNone/>
            </a:pPr>
            <a:r>
              <a:rPr lang="en-US" b="0" dirty="0">
                <a:solidFill>
                  <a:schemeClr val="bg1"/>
                </a:solidFill>
                <a:latin typeface="Calibri" panose="020F0502020204030204" pitchFamily="34" charset="0"/>
              </a:rPr>
              <a:t>Log rank </a:t>
            </a:r>
            <a:r>
              <a:rPr lang="en-US" b="0" i="1" dirty="0">
                <a:solidFill>
                  <a:schemeClr val="bg1"/>
                </a:solidFill>
                <a:latin typeface="Calibri" panose="020F0502020204030204" pitchFamily="34" charset="0"/>
              </a:rPr>
              <a:t>P</a:t>
            </a:r>
            <a:r>
              <a:rPr lang="en-US" b="0" dirty="0">
                <a:solidFill>
                  <a:schemeClr val="bg1"/>
                </a:solidFill>
                <a:latin typeface="Calibri" panose="020F0502020204030204" pitchFamily="34" charset="0"/>
              </a:rPr>
              <a:t> = 0.0014</a:t>
            </a:r>
          </a:p>
        </p:txBody>
      </p:sp>
      <p:cxnSp>
        <p:nvCxnSpPr>
          <p:cNvPr id="40" name="Straight Connector 39">
            <a:extLst>
              <a:ext uri="{FF2B5EF4-FFF2-40B4-BE49-F238E27FC236}">
                <a16:creationId xmlns:a16="http://schemas.microsoft.com/office/drawing/2014/main" id="{88BDDE8D-0B83-4E50-A805-B42BCECF1767}"/>
              </a:ext>
            </a:extLst>
          </p:cNvPr>
          <p:cNvCxnSpPr>
            <a:cxnSpLocks/>
          </p:cNvCxnSpPr>
          <p:nvPr/>
        </p:nvCxnSpPr>
        <p:spPr bwMode="auto">
          <a:xfrm>
            <a:off x="4442377" y="2242804"/>
            <a:ext cx="263478" cy="0"/>
          </a:xfrm>
          <a:prstGeom prst="line">
            <a:avLst/>
          </a:prstGeom>
          <a:noFill/>
          <a:ln w="28575" cap="flat" cmpd="sng" algn="ctr">
            <a:solidFill>
              <a:schemeClr val="accent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F177B355-89F9-4CC5-9031-E05470A11EAD}"/>
              </a:ext>
            </a:extLst>
          </p:cNvPr>
          <p:cNvCxnSpPr>
            <a:cxnSpLocks/>
          </p:cNvCxnSpPr>
          <p:nvPr/>
        </p:nvCxnSpPr>
        <p:spPr bwMode="auto">
          <a:xfrm>
            <a:off x="4442377" y="2513010"/>
            <a:ext cx="263478" cy="0"/>
          </a:xfrm>
          <a:prstGeom prst="line">
            <a:avLst/>
          </a:prstGeom>
          <a:noFill/>
          <a:ln w="28575" cap="flat" cmpd="sng" algn="ctr">
            <a:solidFill>
              <a:schemeClr val="accent3"/>
            </a:solidFill>
            <a:prstDash val="solid"/>
            <a:round/>
            <a:headEnd type="none" w="med" len="med"/>
            <a:tailEnd type="none" w="med" len="med"/>
          </a:ln>
          <a:effectLst/>
        </p:spPr>
      </p:cxnSp>
      <p:sp>
        <p:nvSpPr>
          <p:cNvPr id="42" name="TextBox 41">
            <a:extLst>
              <a:ext uri="{FF2B5EF4-FFF2-40B4-BE49-F238E27FC236}">
                <a16:creationId xmlns:a16="http://schemas.microsoft.com/office/drawing/2014/main" id="{34A18DEE-4AB2-4FE7-AEB8-9F9A58011454}"/>
              </a:ext>
            </a:extLst>
          </p:cNvPr>
          <p:cNvSpPr txBox="1"/>
          <p:nvPr/>
        </p:nvSpPr>
        <p:spPr bwMode="auto">
          <a:xfrm>
            <a:off x="7768382" y="2410835"/>
            <a:ext cx="8884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dirty="0">
                <a:solidFill>
                  <a:schemeClr val="bg1"/>
                </a:solidFill>
                <a:latin typeface="Calibri" panose="020F0502020204030204" pitchFamily="34" charset="0"/>
              </a:rPr>
              <a:t>76.19%</a:t>
            </a:r>
          </a:p>
        </p:txBody>
      </p:sp>
      <p:sp>
        <p:nvSpPr>
          <p:cNvPr id="43" name="TextBox 42">
            <a:extLst>
              <a:ext uri="{FF2B5EF4-FFF2-40B4-BE49-F238E27FC236}">
                <a16:creationId xmlns:a16="http://schemas.microsoft.com/office/drawing/2014/main" id="{2EE16792-A629-49B6-915B-41F4E83978B6}"/>
              </a:ext>
            </a:extLst>
          </p:cNvPr>
          <p:cNvSpPr txBox="1"/>
          <p:nvPr/>
        </p:nvSpPr>
        <p:spPr bwMode="auto">
          <a:xfrm>
            <a:off x="7802672" y="3507569"/>
            <a:ext cx="8884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dirty="0">
                <a:solidFill>
                  <a:schemeClr val="bg1"/>
                </a:solidFill>
                <a:latin typeface="Calibri" panose="020F0502020204030204" pitchFamily="34" charset="0"/>
              </a:rPr>
              <a:t>36.19%</a:t>
            </a:r>
          </a:p>
        </p:txBody>
      </p:sp>
      <p:sp>
        <p:nvSpPr>
          <p:cNvPr id="44" name="TextBox 43">
            <a:extLst>
              <a:ext uri="{FF2B5EF4-FFF2-40B4-BE49-F238E27FC236}">
                <a16:creationId xmlns:a16="http://schemas.microsoft.com/office/drawing/2014/main" id="{106A5003-B1C6-4A32-B1B6-C30D9433E309}"/>
              </a:ext>
            </a:extLst>
          </p:cNvPr>
          <p:cNvSpPr txBox="1"/>
          <p:nvPr/>
        </p:nvSpPr>
        <p:spPr bwMode="auto">
          <a:xfrm>
            <a:off x="3200400" y="5240258"/>
            <a:ext cx="234011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b="1" dirty="0">
                <a:solidFill>
                  <a:schemeClr val="bg1"/>
                </a:solidFill>
                <a:latin typeface="Calibri" panose="020F0502020204030204" pitchFamily="34" charset="0"/>
              </a:rPr>
              <a:t>No. or Patients at Risk</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GT 6</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Others</a:t>
            </a:r>
          </a:p>
        </p:txBody>
      </p:sp>
      <p:sp>
        <p:nvSpPr>
          <p:cNvPr id="45" name="TextBox 44">
            <a:extLst>
              <a:ext uri="{FF2B5EF4-FFF2-40B4-BE49-F238E27FC236}">
                <a16:creationId xmlns:a16="http://schemas.microsoft.com/office/drawing/2014/main" id="{B8F9640A-3BB4-436A-BA0B-187EA625715A}"/>
              </a:ext>
            </a:extLst>
          </p:cNvPr>
          <p:cNvSpPr txBox="1"/>
          <p:nvPr/>
        </p:nvSpPr>
        <p:spPr bwMode="auto">
          <a:xfrm>
            <a:off x="3949759" y="5488517"/>
            <a:ext cx="71903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81</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232</a:t>
            </a:r>
          </a:p>
        </p:txBody>
      </p:sp>
      <p:sp>
        <p:nvSpPr>
          <p:cNvPr id="46" name="TextBox 45">
            <a:extLst>
              <a:ext uri="{FF2B5EF4-FFF2-40B4-BE49-F238E27FC236}">
                <a16:creationId xmlns:a16="http://schemas.microsoft.com/office/drawing/2014/main" id="{6451ED01-0A6C-4F8A-B084-5324209996C1}"/>
              </a:ext>
            </a:extLst>
          </p:cNvPr>
          <p:cNvSpPr txBox="1"/>
          <p:nvPr/>
        </p:nvSpPr>
        <p:spPr bwMode="auto">
          <a:xfrm>
            <a:off x="4660159" y="5488517"/>
            <a:ext cx="71903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45</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148</a:t>
            </a:r>
          </a:p>
        </p:txBody>
      </p:sp>
      <p:sp>
        <p:nvSpPr>
          <p:cNvPr id="47" name="TextBox 46">
            <a:extLst>
              <a:ext uri="{FF2B5EF4-FFF2-40B4-BE49-F238E27FC236}">
                <a16:creationId xmlns:a16="http://schemas.microsoft.com/office/drawing/2014/main" id="{E68A2098-D9CD-4A2B-9FA7-5679BA9E3BC9}"/>
              </a:ext>
            </a:extLst>
          </p:cNvPr>
          <p:cNvSpPr txBox="1"/>
          <p:nvPr/>
        </p:nvSpPr>
        <p:spPr bwMode="auto">
          <a:xfrm>
            <a:off x="5370559" y="5488517"/>
            <a:ext cx="71903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101</a:t>
            </a:r>
          </a:p>
        </p:txBody>
      </p:sp>
      <p:sp>
        <p:nvSpPr>
          <p:cNvPr id="48" name="TextBox 47">
            <a:extLst>
              <a:ext uri="{FF2B5EF4-FFF2-40B4-BE49-F238E27FC236}">
                <a16:creationId xmlns:a16="http://schemas.microsoft.com/office/drawing/2014/main" id="{E989C97B-44AC-4C54-BE82-8860AE81ECFE}"/>
              </a:ext>
            </a:extLst>
          </p:cNvPr>
          <p:cNvSpPr txBox="1"/>
          <p:nvPr/>
        </p:nvSpPr>
        <p:spPr bwMode="auto">
          <a:xfrm>
            <a:off x="6080959" y="5488517"/>
            <a:ext cx="71903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67</a:t>
            </a:r>
          </a:p>
        </p:txBody>
      </p:sp>
      <p:sp>
        <p:nvSpPr>
          <p:cNvPr id="49" name="TextBox 48">
            <a:extLst>
              <a:ext uri="{FF2B5EF4-FFF2-40B4-BE49-F238E27FC236}">
                <a16:creationId xmlns:a16="http://schemas.microsoft.com/office/drawing/2014/main" id="{8E8B0DC0-2328-472C-A38D-6F98B0DC799D}"/>
              </a:ext>
            </a:extLst>
          </p:cNvPr>
          <p:cNvSpPr txBox="1"/>
          <p:nvPr/>
        </p:nvSpPr>
        <p:spPr bwMode="auto">
          <a:xfrm>
            <a:off x="6791359" y="5488517"/>
            <a:ext cx="71903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47</a:t>
            </a:r>
          </a:p>
        </p:txBody>
      </p:sp>
      <p:sp>
        <p:nvSpPr>
          <p:cNvPr id="50" name="TextBox 49">
            <a:extLst>
              <a:ext uri="{FF2B5EF4-FFF2-40B4-BE49-F238E27FC236}">
                <a16:creationId xmlns:a16="http://schemas.microsoft.com/office/drawing/2014/main" id="{C268E4A4-410D-4E5C-BFB0-AAE1990BC25C}"/>
              </a:ext>
            </a:extLst>
          </p:cNvPr>
          <p:cNvSpPr txBox="1"/>
          <p:nvPr/>
        </p:nvSpPr>
        <p:spPr bwMode="auto">
          <a:xfrm>
            <a:off x="7501760" y="5488517"/>
            <a:ext cx="71903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28</a:t>
            </a:r>
          </a:p>
        </p:txBody>
      </p:sp>
      <p:sp>
        <p:nvSpPr>
          <p:cNvPr id="51" name="Freeform 56">
            <a:extLst>
              <a:ext uri="{FF2B5EF4-FFF2-40B4-BE49-F238E27FC236}">
                <a16:creationId xmlns:a16="http://schemas.microsoft.com/office/drawing/2014/main" id="{C407A116-8A2B-4243-A1CB-27A91F0CA180}"/>
              </a:ext>
            </a:extLst>
          </p:cNvPr>
          <p:cNvSpPr/>
          <p:nvPr/>
        </p:nvSpPr>
        <p:spPr bwMode="auto">
          <a:xfrm>
            <a:off x="4312124" y="2583180"/>
            <a:ext cx="3500152" cy="2059972"/>
          </a:xfrm>
          <a:custGeom>
            <a:avLst/>
            <a:gdLst>
              <a:gd name="connsiteX0" fmla="*/ 3493008 w 3493008"/>
              <a:gd name="connsiteY0" fmla="*/ 0 h 2052828"/>
              <a:gd name="connsiteX1" fmla="*/ 3026664 w 3493008"/>
              <a:gd name="connsiteY1" fmla="*/ 0 h 2052828"/>
              <a:gd name="connsiteX2" fmla="*/ 3026664 w 3493008"/>
              <a:gd name="connsiteY2" fmla="*/ 324612 h 2052828"/>
              <a:gd name="connsiteX3" fmla="*/ 2683764 w 3493008"/>
              <a:gd name="connsiteY3" fmla="*/ 324612 h 2052828"/>
              <a:gd name="connsiteX4" fmla="*/ 2683764 w 3493008"/>
              <a:gd name="connsiteY4" fmla="*/ 571500 h 2052828"/>
              <a:gd name="connsiteX5" fmla="*/ 2574036 w 3493008"/>
              <a:gd name="connsiteY5" fmla="*/ 571500 h 2052828"/>
              <a:gd name="connsiteX6" fmla="*/ 2574036 w 3493008"/>
              <a:gd name="connsiteY6" fmla="*/ 813816 h 2052828"/>
              <a:gd name="connsiteX7" fmla="*/ 2007108 w 3493008"/>
              <a:gd name="connsiteY7" fmla="*/ 813816 h 2052828"/>
              <a:gd name="connsiteX8" fmla="*/ 2007108 w 3493008"/>
              <a:gd name="connsiteY8" fmla="*/ 992124 h 2052828"/>
              <a:gd name="connsiteX9" fmla="*/ 1280160 w 3493008"/>
              <a:gd name="connsiteY9" fmla="*/ 992124 h 2052828"/>
              <a:gd name="connsiteX10" fmla="*/ 1280160 w 3493008"/>
              <a:gd name="connsiteY10" fmla="*/ 1074420 h 2052828"/>
              <a:gd name="connsiteX11" fmla="*/ 1175004 w 3493008"/>
              <a:gd name="connsiteY11" fmla="*/ 1074420 h 2052828"/>
              <a:gd name="connsiteX12" fmla="*/ 1175004 w 3493008"/>
              <a:gd name="connsiteY12" fmla="*/ 1138428 h 2052828"/>
              <a:gd name="connsiteX13" fmla="*/ 1133856 w 3493008"/>
              <a:gd name="connsiteY13" fmla="*/ 1138428 h 2052828"/>
              <a:gd name="connsiteX14" fmla="*/ 1133856 w 3493008"/>
              <a:gd name="connsiteY14" fmla="*/ 1207008 h 2052828"/>
              <a:gd name="connsiteX15" fmla="*/ 946404 w 3493008"/>
              <a:gd name="connsiteY15" fmla="*/ 1207008 h 2052828"/>
              <a:gd name="connsiteX16" fmla="*/ 946404 w 3493008"/>
              <a:gd name="connsiteY16" fmla="*/ 1257300 h 2052828"/>
              <a:gd name="connsiteX17" fmla="*/ 873252 w 3493008"/>
              <a:gd name="connsiteY17" fmla="*/ 1257300 h 2052828"/>
              <a:gd name="connsiteX18" fmla="*/ 873252 w 3493008"/>
              <a:gd name="connsiteY18" fmla="*/ 1312164 h 2052828"/>
              <a:gd name="connsiteX19" fmla="*/ 781812 w 3493008"/>
              <a:gd name="connsiteY19" fmla="*/ 1312164 h 2052828"/>
              <a:gd name="connsiteX20" fmla="*/ 781812 w 3493008"/>
              <a:gd name="connsiteY20" fmla="*/ 1357884 h 2052828"/>
              <a:gd name="connsiteX21" fmla="*/ 749808 w 3493008"/>
              <a:gd name="connsiteY21" fmla="*/ 1357884 h 2052828"/>
              <a:gd name="connsiteX22" fmla="*/ 749808 w 3493008"/>
              <a:gd name="connsiteY22" fmla="*/ 1412748 h 2052828"/>
              <a:gd name="connsiteX23" fmla="*/ 525780 w 3493008"/>
              <a:gd name="connsiteY23" fmla="*/ 1412748 h 2052828"/>
              <a:gd name="connsiteX24" fmla="*/ 525780 w 3493008"/>
              <a:gd name="connsiteY24" fmla="*/ 1449324 h 2052828"/>
              <a:gd name="connsiteX25" fmla="*/ 297180 w 3493008"/>
              <a:gd name="connsiteY25" fmla="*/ 1449324 h 2052828"/>
              <a:gd name="connsiteX26" fmla="*/ 297180 w 3493008"/>
              <a:gd name="connsiteY26" fmla="*/ 1481328 h 2052828"/>
              <a:gd name="connsiteX27" fmla="*/ 210312 w 3493008"/>
              <a:gd name="connsiteY27" fmla="*/ 1481328 h 2052828"/>
              <a:gd name="connsiteX28" fmla="*/ 210312 w 3493008"/>
              <a:gd name="connsiteY28" fmla="*/ 1604772 h 2052828"/>
              <a:gd name="connsiteX29" fmla="*/ 123444 w 3493008"/>
              <a:gd name="connsiteY29" fmla="*/ 1604772 h 2052828"/>
              <a:gd name="connsiteX30" fmla="*/ 123444 w 3493008"/>
              <a:gd name="connsiteY30" fmla="*/ 1650492 h 2052828"/>
              <a:gd name="connsiteX31" fmla="*/ 109728 w 3493008"/>
              <a:gd name="connsiteY31" fmla="*/ 1650492 h 2052828"/>
              <a:gd name="connsiteX32" fmla="*/ 109728 w 3493008"/>
              <a:gd name="connsiteY32" fmla="*/ 1741932 h 2052828"/>
              <a:gd name="connsiteX33" fmla="*/ 109728 w 3493008"/>
              <a:gd name="connsiteY33" fmla="*/ 1741932 h 2052828"/>
              <a:gd name="connsiteX34" fmla="*/ 109728 w 3493008"/>
              <a:gd name="connsiteY34" fmla="*/ 1741932 h 2052828"/>
              <a:gd name="connsiteX35" fmla="*/ 64008 w 3493008"/>
              <a:gd name="connsiteY35" fmla="*/ 1741932 h 2052828"/>
              <a:gd name="connsiteX36" fmla="*/ 64008 w 3493008"/>
              <a:gd name="connsiteY36" fmla="*/ 1810512 h 2052828"/>
              <a:gd name="connsiteX37" fmla="*/ 32004 w 3493008"/>
              <a:gd name="connsiteY37" fmla="*/ 1810512 h 2052828"/>
              <a:gd name="connsiteX38" fmla="*/ 32004 w 3493008"/>
              <a:gd name="connsiteY38" fmla="*/ 1915668 h 2052828"/>
              <a:gd name="connsiteX39" fmla="*/ 32004 w 3493008"/>
              <a:gd name="connsiteY39" fmla="*/ 1915668 h 2052828"/>
              <a:gd name="connsiteX40" fmla="*/ 0 w 3493008"/>
              <a:gd name="connsiteY40" fmla="*/ 1947672 h 2052828"/>
              <a:gd name="connsiteX41" fmla="*/ 0 w 3493008"/>
              <a:gd name="connsiteY41" fmla="*/ 2052828 h 2052828"/>
              <a:gd name="connsiteX0" fmla="*/ 3496579 w 3496579"/>
              <a:gd name="connsiteY0" fmla="*/ 0 h 2052828"/>
              <a:gd name="connsiteX1" fmla="*/ 3030235 w 3496579"/>
              <a:gd name="connsiteY1" fmla="*/ 0 h 2052828"/>
              <a:gd name="connsiteX2" fmla="*/ 3030235 w 3496579"/>
              <a:gd name="connsiteY2" fmla="*/ 324612 h 2052828"/>
              <a:gd name="connsiteX3" fmla="*/ 2687335 w 3496579"/>
              <a:gd name="connsiteY3" fmla="*/ 324612 h 2052828"/>
              <a:gd name="connsiteX4" fmla="*/ 2687335 w 3496579"/>
              <a:gd name="connsiteY4" fmla="*/ 571500 h 2052828"/>
              <a:gd name="connsiteX5" fmla="*/ 2577607 w 3496579"/>
              <a:gd name="connsiteY5" fmla="*/ 571500 h 2052828"/>
              <a:gd name="connsiteX6" fmla="*/ 2577607 w 3496579"/>
              <a:gd name="connsiteY6" fmla="*/ 813816 h 2052828"/>
              <a:gd name="connsiteX7" fmla="*/ 2010679 w 3496579"/>
              <a:gd name="connsiteY7" fmla="*/ 813816 h 2052828"/>
              <a:gd name="connsiteX8" fmla="*/ 2010679 w 3496579"/>
              <a:gd name="connsiteY8" fmla="*/ 992124 h 2052828"/>
              <a:gd name="connsiteX9" fmla="*/ 1283731 w 3496579"/>
              <a:gd name="connsiteY9" fmla="*/ 992124 h 2052828"/>
              <a:gd name="connsiteX10" fmla="*/ 1283731 w 3496579"/>
              <a:gd name="connsiteY10" fmla="*/ 1074420 h 2052828"/>
              <a:gd name="connsiteX11" fmla="*/ 1178575 w 3496579"/>
              <a:gd name="connsiteY11" fmla="*/ 1074420 h 2052828"/>
              <a:gd name="connsiteX12" fmla="*/ 1178575 w 3496579"/>
              <a:gd name="connsiteY12" fmla="*/ 1138428 h 2052828"/>
              <a:gd name="connsiteX13" fmla="*/ 1137427 w 3496579"/>
              <a:gd name="connsiteY13" fmla="*/ 1138428 h 2052828"/>
              <a:gd name="connsiteX14" fmla="*/ 1137427 w 3496579"/>
              <a:gd name="connsiteY14" fmla="*/ 1207008 h 2052828"/>
              <a:gd name="connsiteX15" fmla="*/ 949975 w 3496579"/>
              <a:gd name="connsiteY15" fmla="*/ 1207008 h 2052828"/>
              <a:gd name="connsiteX16" fmla="*/ 949975 w 3496579"/>
              <a:gd name="connsiteY16" fmla="*/ 1257300 h 2052828"/>
              <a:gd name="connsiteX17" fmla="*/ 876823 w 3496579"/>
              <a:gd name="connsiteY17" fmla="*/ 1257300 h 2052828"/>
              <a:gd name="connsiteX18" fmla="*/ 876823 w 3496579"/>
              <a:gd name="connsiteY18" fmla="*/ 1312164 h 2052828"/>
              <a:gd name="connsiteX19" fmla="*/ 785383 w 3496579"/>
              <a:gd name="connsiteY19" fmla="*/ 1312164 h 2052828"/>
              <a:gd name="connsiteX20" fmla="*/ 785383 w 3496579"/>
              <a:gd name="connsiteY20" fmla="*/ 1357884 h 2052828"/>
              <a:gd name="connsiteX21" fmla="*/ 753379 w 3496579"/>
              <a:gd name="connsiteY21" fmla="*/ 1357884 h 2052828"/>
              <a:gd name="connsiteX22" fmla="*/ 753379 w 3496579"/>
              <a:gd name="connsiteY22" fmla="*/ 1412748 h 2052828"/>
              <a:gd name="connsiteX23" fmla="*/ 529351 w 3496579"/>
              <a:gd name="connsiteY23" fmla="*/ 1412748 h 2052828"/>
              <a:gd name="connsiteX24" fmla="*/ 529351 w 3496579"/>
              <a:gd name="connsiteY24" fmla="*/ 1449324 h 2052828"/>
              <a:gd name="connsiteX25" fmla="*/ 300751 w 3496579"/>
              <a:gd name="connsiteY25" fmla="*/ 1449324 h 2052828"/>
              <a:gd name="connsiteX26" fmla="*/ 300751 w 3496579"/>
              <a:gd name="connsiteY26" fmla="*/ 1481328 h 2052828"/>
              <a:gd name="connsiteX27" fmla="*/ 213883 w 3496579"/>
              <a:gd name="connsiteY27" fmla="*/ 1481328 h 2052828"/>
              <a:gd name="connsiteX28" fmla="*/ 213883 w 3496579"/>
              <a:gd name="connsiteY28" fmla="*/ 1604772 h 2052828"/>
              <a:gd name="connsiteX29" fmla="*/ 127015 w 3496579"/>
              <a:gd name="connsiteY29" fmla="*/ 1604772 h 2052828"/>
              <a:gd name="connsiteX30" fmla="*/ 127015 w 3496579"/>
              <a:gd name="connsiteY30" fmla="*/ 1650492 h 2052828"/>
              <a:gd name="connsiteX31" fmla="*/ 113299 w 3496579"/>
              <a:gd name="connsiteY31" fmla="*/ 1650492 h 2052828"/>
              <a:gd name="connsiteX32" fmla="*/ 113299 w 3496579"/>
              <a:gd name="connsiteY32" fmla="*/ 1741932 h 2052828"/>
              <a:gd name="connsiteX33" fmla="*/ 113299 w 3496579"/>
              <a:gd name="connsiteY33" fmla="*/ 1741932 h 2052828"/>
              <a:gd name="connsiteX34" fmla="*/ 113299 w 3496579"/>
              <a:gd name="connsiteY34" fmla="*/ 1741932 h 2052828"/>
              <a:gd name="connsiteX35" fmla="*/ 67579 w 3496579"/>
              <a:gd name="connsiteY35" fmla="*/ 1741932 h 2052828"/>
              <a:gd name="connsiteX36" fmla="*/ 67579 w 3496579"/>
              <a:gd name="connsiteY36" fmla="*/ 1810512 h 2052828"/>
              <a:gd name="connsiteX37" fmla="*/ 35575 w 3496579"/>
              <a:gd name="connsiteY37" fmla="*/ 1810512 h 2052828"/>
              <a:gd name="connsiteX38" fmla="*/ 35575 w 3496579"/>
              <a:gd name="connsiteY38" fmla="*/ 1915668 h 2052828"/>
              <a:gd name="connsiteX39" fmla="*/ 35575 w 3496579"/>
              <a:gd name="connsiteY39" fmla="*/ 1915668 h 2052828"/>
              <a:gd name="connsiteX40" fmla="*/ 0 w 3496579"/>
              <a:gd name="connsiteY40" fmla="*/ 1919097 h 2052828"/>
              <a:gd name="connsiteX41" fmla="*/ 3571 w 3496579"/>
              <a:gd name="connsiteY41" fmla="*/ 2052828 h 2052828"/>
              <a:gd name="connsiteX0" fmla="*/ 3500152 w 3500152"/>
              <a:gd name="connsiteY0" fmla="*/ 0 h 2059972"/>
              <a:gd name="connsiteX1" fmla="*/ 3033808 w 3500152"/>
              <a:gd name="connsiteY1" fmla="*/ 0 h 2059972"/>
              <a:gd name="connsiteX2" fmla="*/ 3033808 w 3500152"/>
              <a:gd name="connsiteY2" fmla="*/ 324612 h 2059972"/>
              <a:gd name="connsiteX3" fmla="*/ 2690908 w 3500152"/>
              <a:gd name="connsiteY3" fmla="*/ 324612 h 2059972"/>
              <a:gd name="connsiteX4" fmla="*/ 2690908 w 3500152"/>
              <a:gd name="connsiteY4" fmla="*/ 571500 h 2059972"/>
              <a:gd name="connsiteX5" fmla="*/ 2581180 w 3500152"/>
              <a:gd name="connsiteY5" fmla="*/ 571500 h 2059972"/>
              <a:gd name="connsiteX6" fmla="*/ 2581180 w 3500152"/>
              <a:gd name="connsiteY6" fmla="*/ 813816 h 2059972"/>
              <a:gd name="connsiteX7" fmla="*/ 2014252 w 3500152"/>
              <a:gd name="connsiteY7" fmla="*/ 813816 h 2059972"/>
              <a:gd name="connsiteX8" fmla="*/ 2014252 w 3500152"/>
              <a:gd name="connsiteY8" fmla="*/ 992124 h 2059972"/>
              <a:gd name="connsiteX9" fmla="*/ 1287304 w 3500152"/>
              <a:gd name="connsiteY9" fmla="*/ 992124 h 2059972"/>
              <a:gd name="connsiteX10" fmla="*/ 1287304 w 3500152"/>
              <a:gd name="connsiteY10" fmla="*/ 1074420 h 2059972"/>
              <a:gd name="connsiteX11" fmla="*/ 1182148 w 3500152"/>
              <a:gd name="connsiteY11" fmla="*/ 1074420 h 2059972"/>
              <a:gd name="connsiteX12" fmla="*/ 1182148 w 3500152"/>
              <a:gd name="connsiteY12" fmla="*/ 1138428 h 2059972"/>
              <a:gd name="connsiteX13" fmla="*/ 1141000 w 3500152"/>
              <a:gd name="connsiteY13" fmla="*/ 1138428 h 2059972"/>
              <a:gd name="connsiteX14" fmla="*/ 1141000 w 3500152"/>
              <a:gd name="connsiteY14" fmla="*/ 1207008 h 2059972"/>
              <a:gd name="connsiteX15" fmla="*/ 953548 w 3500152"/>
              <a:gd name="connsiteY15" fmla="*/ 1207008 h 2059972"/>
              <a:gd name="connsiteX16" fmla="*/ 953548 w 3500152"/>
              <a:gd name="connsiteY16" fmla="*/ 1257300 h 2059972"/>
              <a:gd name="connsiteX17" fmla="*/ 880396 w 3500152"/>
              <a:gd name="connsiteY17" fmla="*/ 1257300 h 2059972"/>
              <a:gd name="connsiteX18" fmla="*/ 880396 w 3500152"/>
              <a:gd name="connsiteY18" fmla="*/ 1312164 h 2059972"/>
              <a:gd name="connsiteX19" fmla="*/ 788956 w 3500152"/>
              <a:gd name="connsiteY19" fmla="*/ 1312164 h 2059972"/>
              <a:gd name="connsiteX20" fmla="*/ 788956 w 3500152"/>
              <a:gd name="connsiteY20" fmla="*/ 1357884 h 2059972"/>
              <a:gd name="connsiteX21" fmla="*/ 756952 w 3500152"/>
              <a:gd name="connsiteY21" fmla="*/ 1357884 h 2059972"/>
              <a:gd name="connsiteX22" fmla="*/ 756952 w 3500152"/>
              <a:gd name="connsiteY22" fmla="*/ 1412748 h 2059972"/>
              <a:gd name="connsiteX23" fmla="*/ 532924 w 3500152"/>
              <a:gd name="connsiteY23" fmla="*/ 1412748 h 2059972"/>
              <a:gd name="connsiteX24" fmla="*/ 532924 w 3500152"/>
              <a:gd name="connsiteY24" fmla="*/ 1449324 h 2059972"/>
              <a:gd name="connsiteX25" fmla="*/ 304324 w 3500152"/>
              <a:gd name="connsiteY25" fmla="*/ 1449324 h 2059972"/>
              <a:gd name="connsiteX26" fmla="*/ 304324 w 3500152"/>
              <a:gd name="connsiteY26" fmla="*/ 1481328 h 2059972"/>
              <a:gd name="connsiteX27" fmla="*/ 217456 w 3500152"/>
              <a:gd name="connsiteY27" fmla="*/ 1481328 h 2059972"/>
              <a:gd name="connsiteX28" fmla="*/ 217456 w 3500152"/>
              <a:gd name="connsiteY28" fmla="*/ 1604772 h 2059972"/>
              <a:gd name="connsiteX29" fmla="*/ 130588 w 3500152"/>
              <a:gd name="connsiteY29" fmla="*/ 1604772 h 2059972"/>
              <a:gd name="connsiteX30" fmla="*/ 130588 w 3500152"/>
              <a:gd name="connsiteY30" fmla="*/ 1650492 h 2059972"/>
              <a:gd name="connsiteX31" fmla="*/ 116872 w 3500152"/>
              <a:gd name="connsiteY31" fmla="*/ 1650492 h 2059972"/>
              <a:gd name="connsiteX32" fmla="*/ 116872 w 3500152"/>
              <a:gd name="connsiteY32" fmla="*/ 1741932 h 2059972"/>
              <a:gd name="connsiteX33" fmla="*/ 116872 w 3500152"/>
              <a:gd name="connsiteY33" fmla="*/ 1741932 h 2059972"/>
              <a:gd name="connsiteX34" fmla="*/ 116872 w 3500152"/>
              <a:gd name="connsiteY34" fmla="*/ 1741932 h 2059972"/>
              <a:gd name="connsiteX35" fmla="*/ 71152 w 3500152"/>
              <a:gd name="connsiteY35" fmla="*/ 1741932 h 2059972"/>
              <a:gd name="connsiteX36" fmla="*/ 71152 w 3500152"/>
              <a:gd name="connsiteY36" fmla="*/ 1810512 h 2059972"/>
              <a:gd name="connsiteX37" fmla="*/ 39148 w 3500152"/>
              <a:gd name="connsiteY37" fmla="*/ 1810512 h 2059972"/>
              <a:gd name="connsiteX38" fmla="*/ 39148 w 3500152"/>
              <a:gd name="connsiteY38" fmla="*/ 1915668 h 2059972"/>
              <a:gd name="connsiteX39" fmla="*/ 39148 w 3500152"/>
              <a:gd name="connsiteY39" fmla="*/ 1915668 h 2059972"/>
              <a:gd name="connsiteX40" fmla="*/ 3573 w 3500152"/>
              <a:gd name="connsiteY40" fmla="*/ 1919097 h 2059972"/>
              <a:gd name="connsiteX41" fmla="*/ 0 w 3500152"/>
              <a:gd name="connsiteY41" fmla="*/ 2059972 h 20599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3500152" h="2059972">
                <a:moveTo>
                  <a:pt x="3500152" y="0"/>
                </a:moveTo>
                <a:lnTo>
                  <a:pt x="3033808" y="0"/>
                </a:lnTo>
                <a:lnTo>
                  <a:pt x="3033808" y="324612"/>
                </a:lnTo>
                <a:lnTo>
                  <a:pt x="2690908" y="324612"/>
                </a:lnTo>
                <a:lnTo>
                  <a:pt x="2690908" y="571500"/>
                </a:lnTo>
                <a:lnTo>
                  <a:pt x="2581180" y="571500"/>
                </a:lnTo>
                <a:lnTo>
                  <a:pt x="2581180" y="813816"/>
                </a:lnTo>
                <a:lnTo>
                  <a:pt x="2014252" y="813816"/>
                </a:lnTo>
                <a:lnTo>
                  <a:pt x="2014252" y="992124"/>
                </a:lnTo>
                <a:lnTo>
                  <a:pt x="1287304" y="992124"/>
                </a:lnTo>
                <a:lnTo>
                  <a:pt x="1287304" y="1074420"/>
                </a:lnTo>
                <a:lnTo>
                  <a:pt x="1182148" y="1074420"/>
                </a:lnTo>
                <a:lnTo>
                  <a:pt x="1182148" y="1138428"/>
                </a:lnTo>
                <a:lnTo>
                  <a:pt x="1141000" y="1138428"/>
                </a:lnTo>
                <a:lnTo>
                  <a:pt x="1141000" y="1207008"/>
                </a:lnTo>
                <a:lnTo>
                  <a:pt x="953548" y="1207008"/>
                </a:lnTo>
                <a:lnTo>
                  <a:pt x="953548" y="1257300"/>
                </a:lnTo>
                <a:lnTo>
                  <a:pt x="880396" y="1257300"/>
                </a:lnTo>
                <a:lnTo>
                  <a:pt x="880396" y="1312164"/>
                </a:lnTo>
                <a:lnTo>
                  <a:pt x="788956" y="1312164"/>
                </a:lnTo>
                <a:lnTo>
                  <a:pt x="788956" y="1357884"/>
                </a:lnTo>
                <a:lnTo>
                  <a:pt x="756952" y="1357884"/>
                </a:lnTo>
                <a:lnTo>
                  <a:pt x="756952" y="1412748"/>
                </a:lnTo>
                <a:lnTo>
                  <a:pt x="532924" y="1412748"/>
                </a:lnTo>
                <a:lnTo>
                  <a:pt x="532924" y="1449324"/>
                </a:lnTo>
                <a:lnTo>
                  <a:pt x="304324" y="1449324"/>
                </a:lnTo>
                <a:lnTo>
                  <a:pt x="304324" y="1481328"/>
                </a:lnTo>
                <a:lnTo>
                  <a:pt x="217456" y="1481328"/>
                </a:lnTo>
                <a:lnTo>
                  <a:pt x="217456" y="1604772"/>
                </a:lnTo>
                <a:lnTo>
                  <a:pt x="130588" y="1604772"/>
                </a:lnTo>
                <a:lnTo>
                  <a:pt x="130588" y="1650492"/>
                </a:lnTo>
                <a:lnTo>
                  <a:pt x="116872" y="1650492"/>
                </a:lnTo>
                <a:lnTo>
                  <a:pt x="116872" y="1741932"/>
                </a:lnTo>
                <a:lnTo>
                  <a:pt x="116872" y="1741932"/>
                </a:lnTo>
                <a:lnTo>
                  <a:pt x="116872" y="1741932"/>
                </a:lnTo>
                <a:lnTo>
                  <a:pt x="71152" y="1741932"/>
                </a:lnTo>
                <a:lnTo>
                  <a:pt x="71152" y="1810512"/>
                </a:lnTo>
                <a:lnTo>
                  <a:pt x="39148" y="1810512"/>
                </a:lnTo>
                <a:lnTo>
                  <a:pt x="39148" y="1915668"/>
                </a:lnTo>
                <a:lnTo>
                  <a:pt x="39148" y="1915668"/>
                </a:lnTo>
                <a:lnTo>
                  <a:pt x="3573" y="1919097"/>
                </a:lnTo>
                <a:cubicBezTo>
                  <a:pt x="3573" y="1954149"/>
                  <a:pt x="0" y="2024920"/>
                  <a:pt x="0" y="2059972"/>
                </a:cubicBezTo>
              </a:path>
            </a:pathLst>
          </a:custGeom>
          <a:noFill/>
          <a:ln w="28575">
            <a:solidFill>
              <a:schemeClr val="accent3"/>
            </a:solidFill>
            <a:miter lim="800000"/>
            <a:headEnd/>
            <a:tailEnd/>
          </a:ln>
        </p:spPr>
        <p:txBody>
          <a:bodyPr rtlCol="0" anchor="ctr"/>
          <a:lstStyle/>
          <a:p>
            <a:pPr algn="ctr"/>
            <a:endParaRPr lang="en-US"/>
          </a:p>
        </p:txBody>
      </p:sp>
      <p:sp>
        <p:nvSpPr>
          <p:cNvPr id="52" name="Freeform 57">
            <a:extLst>
              <a:ext uri="{FF2B5EF4-FFF2-40B4-BE49-F238E27FC236}">
                <a16:creationId xmlns:a16="http://schemas.microsoft.com/office/drawing/2014/main" id="{BD33DF0D-EEAC-44BE-A576-DA17E9708104}"/>
              </a:ext>
            </a:extLst>
          </p:cNvPr>
          <p:cNvSpPr/>
          <p:nvPr/>
        </p:nvSpPr>
        <p:spPr bwMode="auto">
          <a:xfrm>
            <a:off x="4323555" y="3671888"/>
            <a:ext cx="3500438" cy="932259"/>
          </a:xfrm>
          <a:custGeom>
            <a:avLst/>
            <a:gdLst>
              <a:gd name="connsiteX0" fmla="*/ 3500438 w 3500438"/>
              <a:gd name="connsiteY0" fmla="*/ 0 h 932259"/>
              <a:gd name="connsiteX1" fmla="*/ 3339703 w 3500438"/>
              <a:gd name="connsiteY1" fmla="*/ 0 h 932259"/>
              <a:gd name="connsiteX2" fmla="*/ 3339703 w 3500438"/>
              <a:gd name="connsiteY2" fmla="*/ 64293 h 932259"/>
              <a:gd name="connsiteX3" fmla="*/ 2825353 w 3500438"/>
              <a:gd name="connsiteY3" fmla="*/ 64293 h 932259"/>
              <a:gd name="connsiteX4" fmla="*/ 2825353 w 3500438"/>
              <a:gd name="connsiteY4" fmla="*/ 107156 h 932259"/>
              <a:gd name="connsiteX5" fmla="*/ 2778919 w 3500438"/>
              <a:gd name="connsiteY5" fmla="*/ 107156 h 932259"/>
              <a:gd name="connsiteX6" fmla="*/ 2778919 w 3500438"/>
              <a:gd name="connsiteY6" fmla="*/ 139303 h 932259"/>
              <a:gd name="connsiteX7" fmla="*/ 2207419 w 3500438"/>
              <a:gd name="connsiteY7" fmla="*/ 139303 h 932259"/>
              <a:gd name="connsiteX8" fmla="*/ 2207419 w 3500438"/>
              <a:gd name="connsiteY8" fmla="*/ 171450 h 932259"/>
              <a:gd name="connsiteX9" fmla="*/ 2160985 w 3500438"/>
              <a:gd name="connsiteY9" fmla="*/ 171450 h 932259"/>
              <a:gd name="connsiteX10" fmla="*/ 2160985 w 3500438"/>
              <a:gd name="connsiteY10" fmla="*/ 171450 h 932259"/>
              <a:gd name="connsiteX11" fmla="*/ 2160985 w 3500438"/>
              <a:gd name="connsiteY11" fmla="*/ 203596 h 932259"/>
              <a:gd name="connsiteX12" fmla="*/ 1939528 w 3500438"/>
              <a:gd name="connsiteY12" fmla="*/ 203596 h 932259"/>
              <a:gd name="connsiteX13" fmla="*/ 1939528 w 3500438"/>
              <a:gd name="connsiteY13" fmla="*/ 203596 h 932259"/>
              <a:gd name="connsiteX14" fmla="*/ 1939528 w 3500438"/>
              <a:gd name="connsiteY14" fmla="*/ 203596 h 932259"/>
              <a:gd name="connsiteX15" fmla="*/ 1939528 w 3500438"/>
              <a:gd name="connsiteY15" fmla="*/ 239315 h 932259"/>
              <a:gd name="connsiteX16" fmla="*/ 1893094 w 3500438"/>
              <a:gd name="connsiteY16" fmla="*/ 239315 h 932259"/>
              <a:gd name="connsiteX17" fmla="*/ 1893094 w 3500438"/>
              <a:gd name="connsiteY17" fmla="*/ 257175 h 932259"/>
              <a:gd name="connsiteX18" fmla="*/ 1782366 w 3500438"/>
              <a:gd name="connsiteY18" fmla="*/ 257175 h 932259"/>
              <a:gd name="connsiteX19" fmla="*/ 1782366 w 3500438"/>
              <a:gd name="connsiteY19" fmla="*/ 257175 h 932259"/>
              <a:gd name="connsiteX20" fmla="*/ 1782366 w 3500438"/>
              <a:gd name="connsiteY20" fmla="*/ 285750 h 932259"/>
              <a:gd name="connsiteX21" fmla="*/ 1689497 w 3500438"/>
              <a:gd name="connsiteY21" fmla="*/ 285750 h 932259"/>
              <a:gd name="connsiteX22" fmla="*/ 1689497 w 3500438"/>
              <a:gd name="connsiteY22" fmla="*/ 285750 h 932259"/>
              <a:gd name="connsiteX23" fmla="*/ 1689497 w 3500438"/>
              <a:gd name="connsiteY23" fmla="*/ 285750 h 932259"/>
              <a:gd name="connsiteX24" fmla="*/ 1689497 w 3500438"/>
              <a:gd name="connsiteY24" fmla="*/ 310753 h 932259"/>
              <a:gd name="connsiteX25" fmla="*/ 1582341 w 3500438"/>
              <a:gd name="connsiteY25" fmla="*/ 310753 h 932259"/>
              <a:gd name="connsiteX26" fmla="*/ 1582341 w 3500438"/>
              <a:gd name="connsiteY26" fmla="*/ 321468 h 932259"/>
              <a:gd name="connsiteX27" fmla="*/ 1450182 w 3500438"/>
              <a:gd name="connsiteY27" fmla="*/ 321468 h 932259"/>
              <a:gd name="connsiteX28" fmla="*/ 1450182 w 3500438"/>
              <a:gd name="connsiteY28" fmla="*/ 321468 h 932259"/>
              <a:gd name="connsiteX29" fmla="*/ 1450182 w 3500438"/>
              <a:gd name="connsiteY29" fmla="*/ 321468 h 932259"/>
              <a:gd name="connsiteX30" fmla="*/ 1450182 w 3500438"/>
              <a:gd name="connsiteY30" fmla="*/ 353615 h 932259"/>
              <a:gd name="connsiteX31" fmla="*/ 1385888 w 3500438"/>
              <a:gd name="connsiteY31" fmla="*/ 353615 h 932259"/>
              <a:gd name="connsiteX32" fmla="*/ 1385888 w 3500438"/>
              <a:gd name="connsiteY32" fmla="*/ 353615 h 932259"/>
              <a:gd name="connsiteX33" fmla="*/ 1385888 w 3500438"/>
              <a:gd name="connsiteY33" fmla="*/ 385762 h 932259"/>
              <a:gd name="connsiteX34" fmla="*/ 1282303 w 3500438"/>
              <a:gd name="connsiteY34" fmla="*/ 385762 h 932259"/>
              <a:gd name="connsiteX35" fmla="*/ 1282303 w 3500438"/>
              <a:gd name="connsiteY35" fmla="*/ 428625 h 932259"/>
              <a:gd name="connsiteX36" fmla="*/ 1253728 w 3500438"/>
              <a:gd name="connsiteY36" fmla="*/ 428625 h 932259"/>
              <a:gd name="connsiteX37" fmla="*/ 1253728 w 3500438"/>
              <a:gd name="connsiteY37" fmla="*/ 464343 h 932259"/>
              <a:gd name="connsiteX38" fmla="*/ 1143000 w 3500438"/>
              <a:gd name="connsiteY38" fmla="*/ 464343 h 932259"/>
              <a:gd name="connsiteX39" fmla="*/ 1143000 w 3500438"/>
              <a:gd name="connsiteY39" fmla="*/ 503634 h 932259"/>
              <a:gd name="connsiteX40" fmla="*/ 989410 w 3500438"/>
              <a:gd name="connsiteY40" fmla="*/ 503634 h 932259"/>
              <a:gd name="connsiteX41" fmla="*/ 989410 w 3500438"/>
              <a:gd name="connsiteY41" fmla="*/ 542925 h 932259"/>
              <a:gd name="connsiteX42" fmla="*/ 925116 w 3500438"/>
              <a:gd name="connsiteY42" fmla="*/ 542925 h 932259"/>
              <a:gd name="connsiteX43" fmla="*/ 925116 w 3500438"/>
              <a:gd name="connsiteY43" fmla="*/ 542925 h 932259"/>
              <a:gd name="connsiteX44" fmla="*/ 925116 w 3500438"/>
              <a:gd name="connsiteY44" fmla="*/ 571500 h 932259"/>
              <a:gd name="connsiteX45" fmla="*/ 864394 w 3500438"/>
              <a:gd name="connsiteY45" fmla="*/ 571500 h 932259"/>
              <a:gd name="connsiteX46" fmla="*/ 864394 w 3500438"/>
              <a:gd name="connsiteY46" fmla="*/ 589359 h 932259"/>
              <a:gd name="connsiteX47" fmla="*/ 725091 w 3500438"/>
              <a:gd name="connsiteY47" fmla="*/ 589359 h 932259"/>
              <a:gd name="connsiteX48" fmla="*/ 725091 w 3500438"/>
              <a:gd name="connsiteY48" fmla="*/ 589359 h 932259"/>
              <a:gd name="connsiteX49" fmla="*/ 725091 w 3500438"/>
              <a:gd name="connsiteY49" fmla="*/ 614362 h 932259"/>
              <a:gd name="connsiteX50" fmla="*/ 578644 w 3500438"/>
              <a:gd name="connsiteY50" fmla="*/ 614362 h 932259"/>
              <a:gd name="connsiteX51" fmla="*/ 578644 w 3500438"/>
              <a:gd name="connsiteY51" fmla="*/ 614362 h 932259"/>
              <a:gd name="connsiteX52" fmla="*/ 578644 w 3500438"/>
              <a:gd name="connsiteY52" fmla="*/ 642937 h 932259"/>
              <a:gd name="connsiteX53" fmla="*/ 521494 w 3500438"/>
              <a:gd name="connsiteY53" fmla="*/ 642937 h 932259"/>
              <a:gd name="connsiteX54" fmla="*/ 521494 w 3500438"/>
              <a:gd name="connsiteY54" fmla="*/ 675084 h 932259"/>
              <a:gd name="connsiteX55" fmla="*/ 478632 w 3500438"/>
              <a:gd name="connsiteY55" fmla="*/ 675084 h 932259"/>
              <a:gd name="connsiteX56" fmla="*/ 478632 w 3500438"/>
              <a:gd name="connsiteY56" fmla="*/ 707231 h 932259"/>
              <a:gd name="connsiteX57" fmla="*/ 400050 w 3500438"/>
              <a:gd name="connsiteY57" fmla="*/ 707231 h 932259"/>
              <a:gd name="connsiteX58" fmla="*/ 400050 w 3500438"/>
              <a:gd name="connsiteY58" fmla="*/ 746521 h 932259"/>
              <a:gd name="connsiteX59" fmla="*/ 317897 w 3500438"/>
              <a:gd name="connsiteY59" fmla="*/ 746521 h 932259"/>
              <a:gd name="connsiteX60" fmla="*/ 317897 w 3500438"/>
              <a:gd name="connsiteY60" fmla="*/ 746521 h 932259"/>
              <a:gd name="connsiteX61" fmla="*/ 317897 w 3500438"/>
              <a:gd name="connsiteY61" fmla="*/ 746521 h 932259"/>
              <a:gd name="connsiteX62" fmla="*/ 317897 w 3500438"/>
              <a:gd name="connsiteY62" fmla="*/ 771525 h 932259"/>
              <a:gd name="connsiteX63" fmla="*/ 71438 w 3500438"/>
              <a:gd name="connsiteY63" fmla="*/ 771525 h 932259"/>
              <a:gd name="connsiteX64" fmla="*/ 71438 w 3500438"/>
              <a:gd name="connsiteY64" fmla="*/ 825103 h 932259"/>
              <a:gd name="connsiteX65" fmla="*/ 39291 w 3500438"/>
              <a:gd name="connsiteY65" fmla="*/ 825103 h 932259"/>
              <a:gd name="connsiteX66" fmla="*/ 39291 w 3500438"/>
              <a:gd name="connsiteY66" fmla="*/ 867965 h 932259"/>
              <a:gd name="connsiteX67" fmla="*/ 0 w 3500438"/>
              <a:gd name="connsiteY67" fmla="*/ 867965 h 932259"/>
              <a:gd name="connsiteX68" fmla="*/ 0 w 3500438"/>
              <a:gd name="connsiteY68" fmla="*/ 932259 h 932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3500438" h="932259">
                <a:moveTo>
                  <a:pt x="3500438" y="0"/>
                </a:moveTo>
                <a:lnTo>
                  <a:pt x="3339703" y="0"/>
                </a:lnTo>
                <a:lnTo>
                  <a:pt x="3339703" y="64293"/>
                </a:lnTo>
                <a:lnTo>
                  <a:pt x="2825353" y="64293"/>
                </a:lnTo>
                <a:lnTo>
                  <a:pt x="2825353" y="107156"/>
                </a:lnTo>
                <a:lnTo>
                  <a:pt x="2778919" y="107156"/>
                </a:lnTo>
                <a:lnTo>
                  <a:pt x="2778919" y="139303"/>
                </a:lnTo>
                <a:lnTo>
                  <a:pt x="2207419" y="139303"/>
                </a:lnTo>
                <a:lnTo>
                  <a:pt x="2207419" y="171450"/>
                </a:lnTo>
                <a:lnTo>
                  <a:pt x="2160985" y="171450"/>
                </a:lnTo>
                <a:lnTo>
                  <a:pt x="2160985" y="171450"/>
                </a:lnTo>
                <a:lnTo>
                  <a:pt x="2160985" y="203596"/>
                </a:lnTo>
                <a:lnTo>
                  <a:pt x="1939528" y="203596"/>
                </a:lnTo>
                <a:lnTo>
                  <a:pt x="1939528" y="203596"/>
                </a:lnTo>
                <a:lnTo>
                  <a:pt x="1939528" y="203596"/>
                </a:lnTo>
                <a:lnTo>
                  <a:pt x="1939528" y="239315"/>
                </a:lnTo>
                <a:lnTo>
                  <a:pt x="1893094" y="239315"/>
                </a:lnTo>
                <a:lnTo>
                  <a:pt x="1893094" y="257175"/>
                </a:lnTo>
                <a:lnTo>
                  <a:pt x="1782366" y="257175"/>
                </a:lnTo>
                <a:lnTo>
                  <a:pt x="1782366" y="257175"/>
                </a:lnTo>
                <a:lnTo>
                  <a:pt x="1782366" y="285750"/>
                </a:lnTo>
                <a:lnTo>
                  <a:pt x="1689497" y="285750"/>
                </a:lnTo>
                <a:lnTo>
                  <a:pt x="1689497" y="285750"/>
                </a:lnTo>
                <a:lnTo>
                  <a:pt x="1689497" y="285750"/>
                </a:lnTo>
                <a:lnTo>
                  <a:pt x="1689497" y="310753"/>
                </a:lnTo>
                <a:lnTo>
                  <a:pt x="1582341" y="310753"/>
                </a:lnTo>
                <a:lnTo>
                  <a:pt x="1582341" y="321468"/>
                </a:lnTo>
                <a:lnTo>
                  <a:pt x="1450182" y="321468"/>
                </a:lnTo>
                <a:lnTo>
                  <a:pt x="1450182" y="321468"/>
                </a:lnTo>
                <a:lnTo>
                  <a:pt x="1450182" y="321468"/>
                </a:lnTo>
                <a:lnTo>
                  <a:pt x="1450182" y="353615"/>
                </a:lnTo>
                <a:lnTo>
                  <a:pt x="1385888" y="353615"/>
                </a:lnTo>
                <a:lnTo>
                  <a:pt x="1385888" y="353615"/>
                </a:lnTo>
                <a:lnTo>
                  <a:pt x="1385888" y="385762"/>
                </a:lnTo>
                <a:lnTo>
                  <a:pt x="1282303" y="385762"/>
                </a:lnTo>
                <a:lnTo>
                  <a:pt x="1282303" y="428625"/>
                </a:lnTo>
                <a:lnTo>
                  <a:pt x="1253728" y="428625"/>
                </a:lnTo>
                <a:lnTo>
                  <a:pt x="1253728" y="464343"/>
                </a:lnTo>
                <a:lnTo>
                  <a:pt x="1143000" y="464343"/>
                </a:lnTo>
                <a:lnTo>
                  <a:pt x="1143000" y="503634"/>
                </a:lnTo>
                <a:lnTo>
                  <a:pt x="989410" y="503634"/>
                </a:lnTo>
                <a:lnTo>
                  <a:pt x="989410" y="542925"/>
                </a:lnTo>
                <a:lnTo>
                  <a:pt x="925116" y="542925"/>
                </a:lnTo>
                <a:lnTo>
                  <a:pt x="925116" y="542925"/>
                </a:lnTo>
                <a:lnTo>
                  <a:pt x="925116" y="571500"/>
                </a:lnTo>
                <a:lnTo>
                  <a:pt x="864394" y="571500"/>
                </a:lnTo>
                <a:lnTo>
                  <a:pt x="864394" y="589359"/>
                </a:lnTo>
                <a:lnTo>
                  <a:pt x="725091" y="589359"/>
                </a:lnTo>
                <a:lnTo>
                  <a:pt x="725091" y="589359"/>
                </a:lnTo>
                <a:lnTo>
                  <a:pt x="725091" y="614362"/>
                </a:lnTo>
                <a:lnTo>
                  <a:pt x="578644" y="614362"/>
                </a:lnTo>
                <a:lnTo>
                  <a:pt x="578644" y="614362"/>
                </a:lnTo>
                <a:lnTo>
                  <a:pt x="578644" y="642937"/>
                </a:lnTo>
                <a:lnTo>
                  <a:pt x="521494" y="642937"/>
                </a:lnTo>
                <a:lnTo>
                  <a:pt x="521494" y="675084"/>
                </a:lnTo>
                <a:lnTo>
                  <a:pt x="478632" y="675084"/>
                </a:lnTo>
                <a:lnTo>
                  <a:pt x="478632" y="707231"/>
                </a:lnTo>
                <a:lnTo>
                  <a:pt x="400050" y="707231"/>
                </a:lnTo>
                <a:lnTo>
                  <a:pt x="400050" y="746521"/>
                </a:lnTo>
                <a:lnTo>
                  <a:pt x="317897" y="746521"/>
                </a:lnTo>
                <a:lnTo>
                  <a:pt x="317897" y="746521"/>
                </a:lnTo>
                <a:lnTo>
                  <a:pt x="317897" y="746521"/>
                </a:lnTo>
                <a:lnTo>
                  <a:pt x="317897" y="771525"/>
                </a:lnTo>
                <a:lnTo>
                  <a:pt x="71438" y="771525"/>
                </a:lnTo>
                <a:lnTo>
                  <a:pt x="71438" y="825103"/>
                </a:lnTo>
                <a:lnTo>
                  <a:pt x="39291" y="825103"/>
                </a:lnTo>
                <a:lnTo>
                  <a:pt x="39291" y="867965"/>
                </a:lnTo>
                <a:lnTo>
                  <a:pt x="0" y="867965"/>
                </a:lnTo>
                <a:lnTo>
                  <a:pt x="0" y="932259"/>
                </a:lnTo>
              </a:path>
            </a:pathLst>
          </a:custGeom>
          <a:noFill/>
          <a:ln w="28575">
            <a:solidFill>
              <a:schemeClr val="accent1"/>
            </a:solidFill>
            <a:miter lim="800000"/>
            <a:headEnd/>
            <a:tailEnd/>
          </a:ln>
        </p:spPr>
        <p:txBody>
          <a:bodyPr rtlCol="0" anchor="ctr"/>
          <a:lstStyle/>
          <a:p>
            <a:pPr algn="ctr"/>
            <a:endParaRPr lang="en-US"/>
          </a:p>
        </p:txBody>
      </p:sp>
    </p:spTree>
    <p:extLst>
      <p:ext uri="{BB962C8B-B14F-4D97-AF65-F5344CB8AC3E}">
        <p14:creationId xmlns:p14="http://schemas.microsoft.com/office/powerpoint/2010/main" val="6461472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Arrow: Curved Up 27">
            <a:extLst>
              <a:ext uri="{FF2B5EF4-FFF2-40B4-BE49-F238E27FC236}">
                <a16:creationId xmlns:a16="http://schemas.microsoft.com/office/drawing/2014/main" id="{53D88966-A82A-4ACF-BAEC-C3B84EFC8705}"/>
              </a:ext>
            </a:extLst>
          </p:cNvPr>
          <p:cNvSpPr/>
          <p:nvPr/>
        </p:nvSpPr>
        <p:spPr bwMode="auto">
          <a:xfrm>
            <a:off x="1634404" y="4747997"/>
            <a:ext cx="4409037" cy="580238"/>
          </a:xfrm>
          <a:prstGeom prst="curvedUpArrow">
            <a:avLst>
              <a:gd name="adj1" fmla="val 71223"/>
              <a:gd name="adj2" fmla="val 142448"/>
              <a:gd name="adj3" fmla="val 41824"/>
            </a:avLst>
          </a:prstGeom>
          <a:solidFill>
            <a:schemeClr val="tx2"/>
          </a:solidFill>
          <a:ln>
            <a:noFill/>
          </a:ln>
        </p:spPr>
        <p:txBody>
          <a:bodyPr wrap="square" rtlCol="0" anchor="ctr">
            <a:spAutoFit/>
          </a:bodyPr>
          <a:lstStyle/>
          <a:p>
            <a:pPr algn="ctr" eaLnBrk="1" hangingPunct="1">
              <a:lnSpc>
                <a:spcPct val="100000"/>
              </a:lnSpc>
              <a:spcBef>
                <a:spcPct val="0"/>
              </a:spcBef>
              <a:spcAft>
                <a:spcPct val="0"/>
              </a:spcAft>
              <a:buClrTx/>
              <a:buFontTx/>
              <a:buNone/>
            </a:pPr>
            <a:endParaRPr lang="en-US" sz="1400" b="0" dirty="0">
              <a:solidFill>
                <a:schemeClr val="bg2"/>
              </a:solidFill>
              <a:latin typeface="Calibri" panose="020F0502020204030204" pitchFamily="34" charset="0"/>
              <a:cs typeface="Calibri" panose="020F0502020204030204" pitchFamily="34" charset="0"/>
            </a:endParaRPr>
          </a:p>
        </p:txBody>
      </p:sp>
      <p:sp>
        <p:nvSpPr>
          <p:cNvPr id="24" name="Arrow: Curved Up 23">
            <a:extLst>
              <a:ext uri="{FF2B5EF4-FFF2-40B4-BE49-F238E27FC236}">
                <a16:creationId xmlns:a16="http://schemas.microsoft.com/office/drawing/2014/main" id="{10FAC224-97EE-49E4-918D-8B404E0FEE21}"/>
              </a:ext>
            </a:extLst>
          </p:cNvPr>
          <p:cNvSpPr/>
          <p:nvPr/>
        </p:nvSpPr>
        <p:spPr bwMode="auto">
          <a:xfrm flipH="1" flipV="1">
            <a:off x="1541732" y="2418490"/>
            <a:ext cx="4413315" cy="581994"/>
          </a:xfrm>
          <a:prstGeom prst="curvedUpArrow">
            <a:avLst>
              <a:gd name="adj1" fmla="val 71223"/>
              <a:gd name="adj2" fmla="val 130334"/>
              <a:gd name="adj3" fmla="val 46505"/>
            </a:avLst>
          </a:prstGeom>
          <a:solidFill>
            <a:schemeClr val="tx2"/>
          </a:solidFill>
          <a:ln>
            <a:noFill/>
          </a:ln>
        </p:spPr>
        <p:txBody>
          <a:bodyPr wrap="square" rtlCol="0" anchor="ctr">
            <a:spAutoFit/>
          </a:bodyPr>
          <a:lstStyle/>
          <a:p>
            <a:pPr algn="ctr" eaLnBrk="1" hangingPunct="1">
              <a:lnSpc>
                <a:spcPct val="100000"/>
              </a:lnSpc>
              <a:spcBef>
                <a:spcPct val="0"/>
              </a:spcBef>
              <a:spcAft>
                <a:spcPct val="0"/>
              </a:spcAft>
              <a:buClrTx/>
              <a:buFontTx/>
              <a:buNone/>
            </a:pPr>
            <a:endParaRPr lang="en-US" sz="1400" b="0" dirty="0">
              <a:solidFill>
                <a:schemeClr val="bg2"/>
              </a:solidFill>
              <a:latin typeface="Calibri" panose="020F0502020204030204" pitchFamily="34" charset="0"/>
              <a:cs typeface="Calibri" panose="020F0502020204030204" pitchFamily="34" charset="0"/>
            </a:endParaRPr>
          </a:p>
        </p:txBody>
      </p:sp>
      <p:sp>
        <p:nvSpPr>
          <p:cNvPr id="2" name="Title 1">
            <a:extLst>
              <a:ext uri="{FF2B5EF4-FFF2-40B4-BE49-F238E27FC236}">
                <a16:creationId xmlns:a16="http://schemas.microsoft.com/office/drawing/2014/main" id="{E87CAA79-A9B5-4867-895E-EB7853D61842}"/>
              </a:ext>
            </a:extLst>
          </p:cNvPr>
          <p:cNvSpPr>
            <a:spLocks noGrp="1"/>
          </p:cNvSpPr>
          <p:nvPr>
            <p:ph type="title"/>
          </p:nvPr>
        </p:nvSpPr>
        <p:spPr/>
        <p:txBody>
          <a:bodyPr>
            <a:noAutofit/>
          </a:bodyPr>
          <a:lstStyle/>
          <a:p>
            <a:r>
              <a:rPr lang="en-US" sz="3600" dirty="0"/>
              <a:t>Upskill Local HCPs: Project ECHO as a Mechanism to Expand HCV Treatment Capacity in Prisons</a:t>
            </a:r>
            <a:endParaRPr lang="en-US" sz="3600" dirty="0">
              <a:solidFill>
                <a:schemeClr val="accent3"/>
              </a:solidFill>
            </a:endParaRPr>
          </a:p>
        </p:txBody>
      </p:sp>
      <p:sp>
        <p:nvSpPr>
          <p:cNvPr id="12" name="Content Placeholder 11">
            <a:extLst>
              <a:ext uri="{FF2B5EF4-FFF2-40B4-BE49-F238E27FC236}">
                <a16:creationId xmlns:a16="http://schemas.microsoft.com/office/drawing/2014/main" id="{53FFD021-AAFB-46CD-B17F-818CB54864A6}"/>
              </a:ext>
            </a:extLst>
          </p:cNvPr>
          <p:cNvSpPr>
            <a:spLocks noGrp="1"/>
          </p:cNvSpPr>
          <p:nvPr>
            <p:ph idx="1"/>
          </p:nvPr>
        </p:nvSpPr>
        <p:spPr/>
        <p:txBody>
          <a:bodyPr/>
          <a:lstStyle/>
          <a:p>
            <a:pPr>
              <a:spcAft>
                <a:spcPts val="500"/>
              </a:spcAft>
            </a:pPr>
            <a:r>
              <a:rPr lang="en-US" sz="2400" dirty="0"/>
              <a:t>Project ECHO: Addresses critical gap in availability of specialty care for patients with complex health conditions in rural and underserved settings </a:t>
            </a:r>
          </a:p>
        </p:txBody>
      </p:sp>
      <p:sp>
        <p:nvSpPr>
          <p:cNvPr id="6" name="Rectangle: Rounded Corners 5">
            <a:extLst>
              <a:ext uri="{FF2B5EF4-FFF2-40B4-BE49-F238E27FC236}">
                <a16:creationId xmlns:a16="http://schemas.microsoft.com/office/drawing/2014/main" id="{4112ADF9-3915-4B73-AD31-F38854FA48C5}"/>
              </a:ext>
            </a:extLst>
          </p:cNvPr>
          <p:cNvSpPr/>
          <p:nvPr/>
        </p:nvSpPr>
        <p:spPr bwMode="auto">
          <a:xfrm>
            <a:off x="770619" y="3257062"/>
            <a:ext cx="2194560" cy="1328023"/>
          </a:xfrm>
          <a:prstGeom prst="roundRect">
            <a:avLst/>
          </a:prstGeom>
          <a:solidFill>
            <a:schemeClr val="accent1"/>
          </a:solidFill>
          <a:ln>
            <a:noFill/>
          </a:ln>
        </p:spPr>
        <p:txBody>
          <a:bodyPr wrap="square" rtlCol="0" anchor="ctr">
            <a:spAutoFit/>
          </a:bodyPr>
          <a:lstStyle/>
          <a:p>
            <a:pPr algn="ctr" eaLnBrk="1" hangingPunct="1">
              <a:lnSpc>
                <a:spcPct val="100000"/>
              </a:lnSpc>
              <a:spcBef>
                <a:spcPct val="0"/>
              </a:spcBef>
              <a:spcAft>
                <a:spcPct val="0"/>
              </a:spcAft>
              <a:buClrTx/>
              <a:buFontTx/>
              <a:buNone/>
            </a:pPr>
            <a:r>
              <a:rPr lang="en-US" sz="2400" dirty="0">
                <a:latin typeface="Calibri" panose="020F0502020204030204" pitchFamily="34" charset="0"/>
                <a:cs typeface="Calibri" panose="020F0502020204030204" pitchFamily="34" charset="0"/>
              </a:rPr>
              <a:t>Expert team constitutes the “hub”</a:t>
            </a:r>
          </a:p>
        </p:txBody>
      </p:sp>
      <p:cxnSp>
        <p:nvCxnSpPr>
          <p:cNvPr id="8" name="Straight Arrow Connector 7">
            <a:extLst>
              <a:ext uri="{FF2B5EF4-FFF2-40B4-BE49-F238E27FC236}">
                <a16:creationId xmlns:a16="http://schemas.microsoft.com/office/drawing/2014/main" id="{6C7B4957-74D2-4A2D-9DD8-784BD0344036}"/>
              </a:ext>
            </a:extLst>
          </p:cNvPr>
          <p:cNvCxnSpPr/>
          <p:nvPr/>
        </p:nvCxnSpPr>
        <p:spPr bwMode="auto">
          <a:xfrm>
            <a:off x="2999912" y="3801679"/>
            <a:ext cx="1554075" cy="0"/>
          </a:xfrm>
          <a:prstGeom prst="straightConnector1">
            <a:avLst/>
          </a:prstGeom>
          <a:noFill/>
          <a:ln w="57150" cap="flat" cmpd="sng" algn="ctr">
            <a:solidFill>
              <a:schemeClr val="bg1"/>
            </a:solidFill>
            <a:prstDash val="solid"/>
            <a:round/>
            <a:headEnd type="triangle"/>
            <a:tailEnd type="triangle"/>
          </a:ln>
          <a:effectLst/>
        </p:spPr>
      </p:cxnSp>
      <p:sp>
        <p:nvSpPr>
          <p:cNvPr id="9" name="Rectangle: Rounded Corners 8">
            <a:extLst>
              <a:ext uri="{FF2B5EF4-FFF2-40B4-BE49-F238E27FC236}">
                <a16:creationId xmlns:a16="http://schemas.microsoft.com/office/drawing/2014/main" id="{99E8681F-C7A1-4E5A-A1EA-9BABD037195A}"/>
              </a:ext>
            </a:extLst>
          </p:cNvPr>
          <p:cNvSpPr/>
          <p:nvPr/>
        </p:nvSpPr>
        <p:spPr bwMode="auto">
          <a:xfrm>
            <a:off x="4612391" y="2607148"/>
            <a:ext cx="2560320" cy="2145268"/>
          </a:xfrm>
          <a:prstGeom prst="roundRect">
            <a:avLst/>
          </a:prstGeom>
          <a:solidFill>
            <a:schemeClr val="accent3"/>
          </a:solidFill>
          <a:ln>
            <a:noFill/>
          </a:ln>
        </p:spPr>
        <p:txBody>
          <a:bodyPr wrap="square" rtlCol="0" anchor="ctr">
            <a:spAutoFit/>
          </a:bodyPr>
          <a:lstStyle/>
          <a:p>
            <a:pPr algn="ctr" eaLnBrk="1" hangingPunct="1">
              <a:lnSpc>
                <a:spcPct val="100000"/>
              </a:lnSpc>
              <a:spcBef>
                <a:spcPct val="0"/>
              </a:spcBef>
              <a:spcAft>
                <a:spcPct val="0"/>
              </a:spcAft>
              <a:buClrTx/>
              <a:buFontTx/>
              <a:buNone/>
            </a:pPr>
            <a:r>
              <a:rPr lang="en-US" sz="2400" dirty="0">
                <a:latin typeface="Calibri" panose="020F0502020204030204" pitchFamily="34" charset="0"/>
                <a:cs typeface="Calibri" panose="020F0502020204030204" pitchFamily="34" charset="0"/>
              </a:rPr>
              <a:t>Community/ correctional-based primary care teams are the “spokes”</a:t>
            </a:r>
          </a:p>
        </p:txBody>
      </p:sp>
      <p:sp>
        <p:nvSpPr>
          <p:cNvPr id="10" name="Rectangle: Rounded Corners 9">
            <a:extLst>
              <a:ext uri="{FF2B5EF4-FFF2-40B4-BE49-F238E27FC236}">
                <a16:creationId xmlns:a16="http://schemas.microsoft.com/office/drawing/2014/main" id="{C542BCA0-A674-4115-8015-96ECD982752A}"/>
              </a:ext>
            </a:extLst>
          </p:cNvPr>
          <p:cNvSpPr/>
          <p:nvPr/>
        </p:nvSpPr>
        <p:spPr bwMode="auto">
          <a:xfrm>
            <a:off x="8829041" y="2951810"/>
            <a:ext cx="2651760" cy="1736646"/>
          </a:xfrm>
          <a:prstGeom prst="roundRect">
            <a:avLst/>
          </a:prstGeom>
          <a:solidFill>
            <a:schemeClr val="accent4"/>
          </a:solidFill>
          <a:ln>
            <a:noFill/>
          </a:ln>
        </p:spPr>
        <p:txBody>
          <a:bodyPr wrap="square" rtlCol="0" anchor="ctr">
            <a:spAutoFit/>
          </a:bodyPr>
          <a:lstStyle/>
          <a:p>
            <a:pPr algn="ctr" eaLnBrk="1" hangingPunct="1">
              <a:lnSpc>
                <a:spcPct val="100000"/>
              </a:lnSpc>
              <a:spcBef>
                <a:spcPct val="0"/>
              </a:spcBef>
              <a:spcAft>
                <a:spcPct val="0"/>
              </a:spcAft>
              <a:buClrTx/>
              <a:buFontTx/>
              <a:buNone/>
            </a:pPr>
            <a:r>
              <a:rPr lang="en-US" sz="2400" dirty="0">
                <a:latin typeface="Calibri" panose="020F0502020204030204" pitchFamily="34" charset="0"/>
                <a:cs typeface="Calibri" panose="020F0502020204030204" pitchFamily="34" charset="0"/>
              </a:rPr>
              <a:t>Patients receive HCV care services where they need them</a:t>
            </a:r>
          </a:p>
        </p:txBody>
      </p:sp>
      <p:sp>
        <p:nvSpPr>
          <p:cNvPr id="13" name="TextBox 12">
            <a:extLst>
              <a:ext uri="{FF2B5EF4-FFF2-40B4-BE49-F238E27FC236}">
                <a16:creationId xmlns:a16="http://schemas.microsoft.com/office/drawing/2014/main" id="{0F574AD6-910A-45D4-9639-7BF75FA297C1}"/>
              </a:ext>
            </a:extLst>
          </p:cNvPr>
          <p:cNvSpPr txBox="1"/>
          <p:nvPr/>
        </p:nvSpPr>
        <p:spPr>
          <a:xfrm>
            <a:off x="2878170" y="3471479"/>
            <a:ext cx="1844763" cy="646331"/>
          </a:xfrm>
          <a:prstGeom prst="rect">
            <a:avLst/>
          </a:prstGeom>
          <a:noFill/>
        </p:spPr>
        <p:txBody>
          <a:bodyPr wrap="square" rtlCol="0">
            <a:spAutoFit/>
          </a:bodyPr>
          <a:lstStyle/>
          <a:p>
            <a:pPr algn="ctr">
              <a:buNone/>
            </a:pPr>
            <a:r>
              <a:rPr lang="en-US" b="0" dirty="0">
                <a:latin typeface="Calibri" panose="020F0502020204030204" pitchFamily="34" charset="0"/>
                <a:cs typeface="Calibri" panose="020F0502020204030204" pitchFamily="34" charset="0"/>
              </a:rPr>
              <a:t>Hub provides training in HCV ca</a:t>
            </a:r>
          </a:p>
        </p:txBody>
      </p:sp>
      <p:sp>
        <p:nvSpPr>
          <p:cNvPr id="14" name="TextBox 13">
            <a:extLst>
              <a:ext uri="{FF2B5EF4-FFF2-40B4-BE49-F238E27FC236}">
                <a16:creationId xmlns:a16="http://schemas.microsoft.com/office/drawing/2014/main" id="{D162F880-4EF7-423A-9C95-0BD7611D978A}"/>
              </a:ext>
            </a:extLst>
          </p:cNvPr>
          <p:cNvSpPr txBox="1"/>
          <p:nvPr/>
        </p:nvSpPr>
        <p:spPr>
          <a:xfrm>
            <a:off x="7158260" y="2824776"/>
            <a:ext cx="1635997" cy="923330"/>
          </a:xfrm>
          <a:prstGeom prst="rect">
            <a:avLst/>
          </a:prstGeom>
          <a:noFill/>
        </p:spPr>
        <p:txBody>
          <a:bodyPr wrap="square" rtlCol="0">
            <a:spAutoFit/>
          </a:bodyPr>
          <a:lstStyle/>
          <a:p>
            <a:pPr algn="ctr">
              <a:buNone/>
            </a:pPr>
            <a:r>
              <a:rPr lang="en-US" b="0" dirty="0">
                <a:solidFill>
                  <a:schemeClr val="bg1"/>
                </a:solidFill>
                <a:latin typeface="Calibri" panose="020F0502020204030204" pitchFamily="34" charset="0"/>
                <a:cs typeface="Calibri" panose="020F0502020204030204" pitchFamily="34" charset="0"/>
              </a:rPr>
              <a:t>Trained PCPs deliver </a:t>
            </a:r>
            <a:r>
              <a:rPr lang="en-US" dirty="0">
                <a:solidFill>
                  <a:schemeClr val="bg1"/>
                </a:solidFill>
                <a:latin typeface="Calibri" panose="020F0502020204030204" pitchFamily="34" charset="0"/>
                <a:cs typeface="Calibri" panose="020F0502020204030204" pitchFamily="34" charset="0"/>
              </a:rPr>
              <a:t>HCV </a:t>
            </a:r>
            <a:r>
              <a:rPr lang="en-US" b="0" dirty="0">
                <a:solidFill>
                  <a:schemeClr val="bg1"/>
                </a:solidFill>
                <a:latin typeface="Calibri" panose="020F0502020204030204" pitchFamily="34" charset="0"/>
                <a:cs typeface="Calibri" panose="020F0502020204030204" pitchFamily="34" charset="0"/>
              </a:rPr>
              <a:t>care</a:t>
            </a:r>
          </a:p>
        </p:txBody>
      </p:sp>
      <p:cxnSp>
        <p:nvCxnSpPr>
          <p:cNvPr id="15" name="Straight Arrow Connector 14">
            <a:extLst>
              <a:ext uri="{FF2B5EF4-FFF2-40B4-BE49-F238E27FC236}">
                <a16:creationId xmlns:a16="http://schemas.microsoft.com/office/drawing/2014/main" id="{D9CFB6FA-750F-4ACE-B9F8-219C53248841}"/>
              </a:ext>
            </a:extLst>
          </p:cNvPr>
          <p:cNvCxnSpPr/>
          <p:nvPr/>
        </p:nvCxnSpPr>
        <p:spPr bwMode="auto">
          <a:xfrm>
            <a:off x="7212929" y="3801679"/>
            <a:ext cx="1554075" cy="0"/>
          </a:xfrm>
          <a:prstGeom prst="straightConnector1">
            <a:avLst/>
          </a:prstGeom>
          <a:noFill/>
          <a:ln w="57150" cap="flat" cmpd="sng" algn="ctr">
            <a:solidFill>
              <a:schemeClr val="bg1"/>
            </a:solidFill>
            <a:prstDash val="solid"/>
            <a:round/>
            <a:headEnd type="triangle"/>
            <a:tailEnd type="triangle"/>
          </a:ln>
          <a:effectLst/>
        </p:spPr>
      </p:cxnSp>
      <p:sp>
        <p:nvSpPr>
          <p:cNvPr id="22" name="Text Box 11">
            <a:extLst>
              <a:ext uri="{FF2B5EF4-FFF2-40B4-BE49-F238E27FC236}">
                <a16:creationId xmlns:a16="http://schemas.microsoft.com/office/drawing/2014/main" id="{8661C5E1-9461-491C-97F7-4F5D23673527}"/>
              </a:ext>
            </a:extLst>
          </p:cNvPr>
          <p:cNvSpPr txBox="1">
            <a:spLocks noChangeArrowheads="1"/>
          </p:cNvSpPr>
          <p:nvPr/>
        </p:nvSpPr>
        <p:spPr bwMode="auto">
          <a:xfrm>
            <a:off x="411480" y="6167735"/>
            <a:ext cx="800843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a:lnSpc>
                <a:spcPct val="100000"/>
              </a:lnSpc>
              <a:spcBef>
                <a:spcPct val="0"/>
              </a:spcBef>
              <a:spcAft>
                <a:spcPct val="0"/>
              </a:spcAft>
              <a:buClrTx/>
              <a:buNone/>
            </a:pPr>
            <a:r>
              <a:rPr lang="en-US" altLang="en-US" sz="1200" b="0" dirty="0">
                <a:solidFill>
                  <a:schemeClr val="bg2"/>
                </a:solidFill>
                <a:latin typeface="Calibri" panose="020F0502020204030204" pitchFamily="34" charset="0"/>
              </a:rPr>
              <a:t>https://echo.unm.edu/about-echo/ </a:t>
            </a:r>
            <a:br>
              <a:rPr lang="en-US" altLang="en-US" sz="1200" b="0" dirty="0">
                <a:solidFill>
                  <a:schemeClr val="bg2"/>
                </a:solidFill>
                <a:latin typeface="Calibri" panose="020F0502020204030204" pitchFamily="34" charset="0"/>
              </a:rPr>
            </a:br>
            <a:r>
              <a:rPr lang="en-US" altLang="en-US" sz="1200" b="0" spc="-10" dirty="0">
                <a:solidFill>
                  <a:schemeClr val="bg2"/>
                </a:solidFill>
                <a:latin typeface="Calibri" panose="020F0502020204030204" pitchFamily="34" charset="0"/>
              </a:rPr>
              <a:t>Arora. NEJM. 2011;364:2207. Rattay. Gastroenterology. 2017;153:1531.</a:t>
            </a:r>
          </a:p>
        </p:txBody>
      </p:sp>
      <p:sp>
        <p:nvSpPr>
          <p:cNvPr id="25" name="TextBox 24">
            <a:extLst>
              <a:ext uri="{FF2B5EF4-FFF2-40B4-BE49-F238E27FC236}">
                <a16:creationId xmlns:a16="http://schemas.microsoft.com/office/drawing/2014/main" id="{8B43DFC9-DC93-4490-84F8-F29F9B542336}"/>
              </a:ext>
            </a:extLst>
          </p:cNvPr>
          <p:cNvSpPr txBox="1"/>
          <p:nvPr/>
        </p:nvSpPr>
        <p:spPr>
          <a:xfrm>
            <a:off x="2721838" y="2714703"/>
            <a:ext cx="1923027" cy="369332"/>
          </a:xfrm>
          <a:prstGeom prst="rect">
            <a:avLst/>
          </a:prstGeom>
          <a:noFill/>
        </p:spPr>
        <p:txBody>
          <a:bodyPr wrap="square" rtlCol="0">
            <a:spAutoFit/>
          </a:bodyPr>
          <a:lstStyle/>
          <a:p>
            <a:pPr algn="ctr">
              <a:buNone/>
            </a:pPr>
            <a:r>
              <a:rPr lang="en-US" b="0" i="1" dirty="0">
                <a:solidFill>
                  <a:schemeClr val="bg1"/>
                </a:solidFill>
                <a:latin typeface="Calibri" panose="020F0502020204030204" pitchFamily="34" charset="0"/>
                <a:cs typeface="Calibri" panose="020F0502020204030204" pitchFamily="34" charset="0"/>
              </a:rPr>
              <a:t>Learning Loop</a:t>
            </a:r>
          </a:p>
        </p:txBody>
      </p:sp>
      <p:sp>
        <p:nvSpPr>
          <p:cNvPr id="3" name="Rectangle 2">
            <a:extLst>
              <a:ext uri="{FF2B5EF4-FFF2-40B4-BE49-F238E27FC236}">
                <a16:creationId xmlns:a16="http://schemas.microsoft.com/office/drawing/2014/main" id="{44A76485-8DFC-48B5-8086-7907D455FBA0}"/>
              </a:ext>
            </a:extLst>
          </p:cNvPr>
          <p:cNvSpPr/>
          <p:nvPr/>
        </p:nvSpPr>
        <p:spPr>
          <a:xfrm>
            <a:off x="638967" y="5341203"/>
            <a:ext cx="3646937" cy="830997"/>
          </a:xfrm>
          <a:prstGeom prst="rect">
            <a:avLst/>
          </a:prstGeom>
        </p:spPr>
        <p:txBody>
          <a:bodyPr wrap="square">
            <a:spAutoFit/>
          </a:bodyPr>
          <a:lstStyle/>
          <a:p>
            <a:pPr marL="285750" indent="-285750">
              <a:buFont typeface="Wingdings" panose="05000000000000000000" pitchFamily="2" charset="2"/>
              <a:buChar char="§"/>
            </a:pPr>
            <a:r>
              <a:rPr lang="en-US" sz="1600" dirty="0">
                <a:solidFill>
                  <a:schemeClr val="bg1"/>
                </a:solidFill>
                <a:latin typeface="Calibri" panose="020F0502020204030204" pitchFamily="34" charset="0"/>
              </a:rPr>
              <a:t>Interactive learning environment</a:t>
            </a:r>
          </a:p>
          <a:p>
            <a:pPr marL="285750" indent="-285750">
              <a:buFont typeface="Wingdings" panose="05000000000000000000" pitchFamily="2" charset="2"/>
              <a:buChar char="§"/>
            </a:pPr>
            <a:r>
              <a:rPr lang="en-US" sz="1600" dirty="0">
                <a:solidFill>
                  <a:schemeClr val="bg1"/>
                </a:solidFill>
                <a:latin typeface="Calibri" panose="020F0502020204030204" pitchFamily="34" charset="0"/>
              </a:rPr>
              <a:t>Comanagement of cases</a:t>
            </a:r>
          </a:p>
          <a:p>
            <a:pPr marL="285750" indent="-285750">
              <a:buFont typeface="Wingdings" panose="05000000000000000000" pitchFamily="2" charset="2"/>
              <a:buChar char="§"/>
            </a:pPr>
            <a:r>
              <a:rPr lang="en-US" sz="1600" dirty="0">
                <a:solidFill>
                  <a:schemeClr val="bg1"/>
                </a:solidFill>
                <a:latin typeface="Calibri" panose="020F0502020204030204" pitchFamily="34" charset="0"/>
              </a:rPr>
              <a:t>Learning by doing</a:t>
            </a:r>
          </a:p>
        </p:txBody>
      </p:sp>
      <p:sp>
        <p:nvSpPr>
          <p:cNvPr id="23" name="Rectangle 22">
            <a:extLst>
              <a:ext uri="{FF2B5EF4-FFF2-40B4-BE49-F238E27FC236}">
                <a16:creationId xmlns:a16="http://schemas.microsoft.com/office/drawing/2014/main" id="{7ECB7BA0-4FF8-48FB-AE92-AB29B9AA71BF}"/>
              </a:ext>
            </a:extLst>
          </p:cNvPr>
          <p:cNvSpPr/>
          <p:nvPr/>
        </p:nvSpPr>
        <p:spPr>
          <a:xfrm>
            <a:off x="4069082" y="5341203"/>
            <a:ext cx="3646937" cy="830997"/>
          </a:xfrm>
          <a:prstGeom prst="rect">
            <a:avLst/>
          </a:prstGeom>
        </p:spPr>
        <p:txBody>
          <a:bodyPr wrap="square">
            <a:spAutoFit/>
          </a:bodyPr>
          <a:lstStyle/>
          <a:p>
            <a:pPr marL="285750" indent="-285750">
              <a:buFont typeface="Wingdings" panose="05000000000000000000" pitchFamily="2" charset="2"/>
              <a:buChar char="§"/>
            </a:pPr>
            <a:r>
              <a:rPr lang="en-US" sz="1600" dirty="0">
                <a:solidFill>
                  <a:schemeClr val="bg1"/>
                </a:solidFill>
                <a:latin typeface="Calibri" panose="020F0502020204030204" pitchFamily="34" charset="0"/>
              </a:rPr>
              <a:t>Learning from brief lectures</a:t>
            </a:r>
          </a:p>
          <a:p>
            <a:pPr marL="285750" indent="-285750">
              <a:buFont typeface="Wingdings" panose="05000000000000000000" pitchFamily="2" charset="2"/>
              <a:buChar char="§"/>
            </a:pPr>
            <a:r>
              <a:rPr lang="en-US" sz="1600" dirty="0">
                <a:solidFill>
                  <a:schemeClr val="bg1"/>
                </a:solidFill>
                <a:latin typeface="Calibri" panose="020F0502020204030204" pitchFamily="34" charset="0"/>
              </a:rPr>
              <a:t>Learning from each other</a:t>
            </a:r>
          </a:p>
          <a:p>
            <a:pPr marL="285750" indent="-285750">
              <a:buFont typeface="Wingdings" panose="05000000000000000000" pitchFamily="2" charset="2"/>
              <a:buChar char="§"/>
            </a:pPr>
            <a:r>
              <a:rPr lang="en-US" sz="1600" dirty="0">
                <a:solidFill>
                  <a:schemeClr val="bg1"/>
                </a:solidFill>
                <a:latin typeface="Calibri" panose="020F0502020204030204" pitchFamily="34" charset="0"/>
              </a:rPr>
              <a:t>Collaborative problem solving</a:t>
            </a:r>
          </a:p>
        </p:txBody>
      </p:sp>
      <p:grpSp>
        <p:nvGrpSpPr>
          <p:cNvPr id="26" name="Group 1">
            <a:extLst>
              <a:ext uri="{FF2B5EF4-FFF2-40B4-BE49-F238E27FC236}">
                <a16:creationId xmlns:a16="http://schemas.microsoft.com/office/drawing/2014/main" id="{09836DF5-7F2F-4D60-BDFE-5598C1A9A322}"/>
              </a:ext>
            </a:extLst>
          </p:cNvPr>
          <p:cNvGrpSpPr>
            <a:grpSpLocks/>
          </p:cNvGrpSpPr>
          <p:nvPr/>
        </p:nvGrpSpPr>
        <p:grpSpPr bwMode="auto">
          <a:xfrm>
            <a:off x="9392911" y="6213768"/>
            <a:ext cx="2488502" cy="449064"/>
            <a:chOff x="9602074" y="3550251"/>
            <a:chExt cx="2488502" cy="449257"/>
          </a:xfrm>
        </p:grpSpPr>
        <p:pic>
          <p:nvPicPr>
            <p:cNvPr id="27" name="Picture 26">
              <a:extLst>
                <a:ext uri="{FF2B5EF4-FFF2-40B4-BE49-F238E27FC236}">
                  <a16:creationId xmlns:a16="http://schemas.microsoft.com/office/drawing/2014/main" id="{85531CDF-1931-4316-AC71-07D295C8C7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01978" y="3550251"/>
              <a:ext cx="569913" cy="181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9" name="Rectangle 8">
              <a:extLst>
                <a:ext uri="{FF2B5EF4-FFF2-40B4-BE49-F238E27FC236}">
                  <a16:creationId xmlns:a16="http://schemas.microsoft.com/office/drawing/2014/main" id="{C76A8FE6-A513-4192-8DEB-54CF83CDD28F}"/>
                </a:ext>
              </a:extLst>
            </p:cNvPr>
            <p:cNvSpPr>
              <a:spLocks noChangeArrowheads="1"/>
            </p:cNvSpPr>
            <p:nvPr/>
          </p:nvSpPr>
          <p:spPr bwMode="auto">
            <a:xfrm>
              <a:off x="9602074" y="3691599"/>
              <a:ext cx="2488502" cy="307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1061210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3291D-68F9-4D99-8B49-5DED9B6A0945}"/>
              </a:ext>
            </a:extLst>
          </p:cNvPr>
          <p:cNvSpPr>
            <a:spLocks noGrp="1"/>
          </p:cNvSpPr>
          <p:nvPr>
            <p:ph type="title"/>
          </p:nvPr>
        </p:nvSpPr>
        <p:spPr/>
        <p:txBody>
          <a:bodyPr/>
          <a:lstStyle/>
          <a:p>
            <a:r>
              <a:rPr lang="en-GB" sz="3600" b="1" dirty="0"/>
              <a:t>How to Screen in Community Settings?</a:t>
            </a:r>
            <a:endParaRPr lang="en-US" sz="3600" dirty="0"/>
          </a:p>
        </p:txBody>
      </p:sp>
      <p:sp>
        <p:nvSpPr>
          <p:cNvPr id="11" name="Content Placeholder 10">
            <a:extLst>
              <a:ext uri="{FF2B5EF4-FFF2-40B4-BE49-F238E27FC236}">
                <a16:creationId xmlns:a16="http://schemas.microsoft.com/office/drawing/2014/main" id="{0131D2AF-3155-4F8D-A79B-35336382FB26}"/>
              </a:ext>
            </a:extLst>
          </p:cNvPr>
          <p:cNvSpPr>
            <a:spLocks noGrp="1"/>
          </p:cNvSpPr>
          <p:nvPr>
            <p:ph sz="half" idx="1"/>
          </p:nvPr>
        </p:nvSpPr>
        <p:spPr>
          <a:xfrm>
            <a:off x="601821" y="1510730"/>
            <a:ext cx="2359935" cy="4678738"/>
          </a:xfrm>
        </p:spPr>
        <p:txBody>
          <a:bodyPr/>
          <a:lstStyle/>
          <a:p>
            <a:pPr>
              <a:spcBef>
                <a:spcPts val="0"/>
              </a:spcBef>
              <a:spcAft>
                <a:spcPts val="0"/>
              </a:spcAft>
            </a:pPr>
            <a:r>
              <a:rPr lang="en-GB" sz="2000" dirty="0"/>
              <a:t>Community-based testing among south Asian immigrants in UK (N = 4998)</a:t>
            </a:r>
          </a:p>
          <a:p>
            <a:pPr lvl="1">
              <a:spcBef>
                <a:spcPts val="0"/>
              </a:spcBef>
              <a:spcAft>
                <a:spcPts val="0"/>
              </a:spcAft>
            </a:pPr>
            <a:r>
              <a:rPr lang="en-GB" sz="1800" dirty="0"/>
              <a:t>Among 300 second-generation immigrants, none had viral hepatitis</a:t>
            </a:r>
          </a:p>
          <a:p>
            <a:endParaRPr lang="en-US" dirty="0"/>
          </a:p>
        </p:txBody>
      </p:sp>
      <p:sp>
        <p:nvSpPr>
          <p:cNvPr id="6" name="Text Box 15">
            <a:extLst>
              <a:ext uri="{FF2B5EF4-FFF2-40B4-BE49-F238E27FC236}">
                <a16:creationId xmlns:a16="http://schemas.microsoft.com/office/drawing/2014/main" id="{DEF4070A-8739-4000-95A3-CAAF55B343F3}"/>
              </a:ext>
            </a:extLst>
          </p:cNvPr>
          <p:cNvSpPr txBox="1">
            <a:spLocks noChangeArrowheads="1"/>
          </p:cNvSpPr>
          <p:nvPr/>
        </p:nvSpPr>
        <p:spPr bwMode="auto">
          <a:xfrm>
            <a:off x="429272" y="635505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Uddin. J Viral Hepat. 2010;17:327.</a:t>
            </a:r>
          </a:p>
        </p:txBody>
      </p:sp>
      <p:grpSp>
        <p:nvGrpSpPr>
          <p:cNvPr id="7" name="Group 1">
            <a:extLst>
              <a:ext uri="{FF2B5EF4-FFF2-40B4-BE49-F238E27FC236}">
                <a16:creationId xmlns:a16="http://schemas.microsoft.com/office/drawing/2014/main" id="{7F31901A-960D-49CE-8C7A-EB9E96FC57B0}"/>
              </a:ext>
            </a:extLst>
          </p:cNvPr>
          <p:cNvGrpSpPr>
            <a:grpSpLocks/>
          </p:cNvGrpSpPr>
          <p:nvPr/>
        </p:nvGrpSpPr>
        <p:grpSpPr bwMode="auto">
          <a:xfrm>
            <a:off x="9392911" y="6213768"/>
            <a:ext cx="2488502" cy="449064"/>
            <a:chOff x="9602074" y="3550251"/>
            <a:chExt cx="2488502" cy="449257"/>
          </a:xfrm>
        </p:grpSpPr>
        <p:pic>
          <p:nvPicPr>
            <p:cNvPr id="8" name="Picture 7">
              <a:extLst>
                <a:ext uri="{FF2B5EF4-FFF2-40B4-BE49-F238E27FC236}">
                  <a16:creationId xmlns:a16="http://schemas.microsoft.com/office/drawing/2014/main" id="{03904258-A55B-44B9-84DF-4D473A84EC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01978" y="3550251"/>
              <a:ext cx="569913" cy="181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9" name="Rectangle 8">
              <a:extLst>
                <a:ext uri="{FF2B5EF4-FFF2-40B4-BE49-F238E27FC236}">
                  <a16:creationId xmlns:a16="http://schemas.microsoft.com/office/drawing/2014/main" id="{61B4AE50-1771-4DAC-919D-5288B86F0C2C}"/>
                </a:ext>
              </a:extLst>
            </p:cNvPr>
            <p:cNvSpPr>
              <a:spLocks noChangeArrowheads="1"/>
            </p:cNvSpPr>
            <p:nvPr/>
          </p:nvSpPr>
          <p:spPr bwMode="auto">
            <a:xfrm>
              <a:off x="9602074" y="3691599"/>
              <a:ext cx="2488502" cy="307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grpSp>
      <p:graphicFrame>
        <p:nvGraphicFramePr>
          <p:cNvPr id="12" name="Table 3">
            <a:extLst>
              <a:ext uri="{FF2B5EF4-FFF2-40B4-BE49-F238E27FC236}">
                <a16:creationId xmlns:a16="http://schemas.microsoft.com/office/drawing/2014/main" id="{271BC761-12D6-4506-808C-E208E9720334}"/>
              </a:ext>
            </a:extLst>
          </p:cNvPr>
          <p:cNvGraphicFramePr>
            <a:graphicFrameLocks noGrp="1"/>
          </p:cNvGraphicFramePr>
          <p:nvPr>
            <p:extLst>
              <p:ext uri="{D42A27DB-BD31-4B8C-83A1-F6EECF244321}">
                <p14:modId xmlns:p14="http://schemas.microsoft.com/office/powerpoint/2010/main" val="4278590193"/>
              </p:ext>
            </p:extLst>
          </p:nvPr>
        </p:nvGraphicFramePr>
        <p:xfrm>
          <a:off x="3128634" y="1604963"/>
          <a:ext cx="8353571" cy="4315968"/>
        </p:xfrm>
        <a:graphic>
          <a:graphicData uri="http://schemas.openxmlformats.org/drawingml/2006/table">
            <a:tbl>
              <a:tblPr firstRow="1" bandRow="1">
                <a:tableStyleId>{5C22544A-7EE6-4342-B048-85BDC9FD1C3A}</a:tableStyleId>
              </a:tblPr>
              <a:tblGrid>
                <a:gridCol w="1905000">
                  <a:extLst>
                    <a:ext uri="{9D8B030D-6E8A-4147-A177-3AD203B41FA5}">
                      <a16:colId xmlns:a16="http://schemas.microsoft.com/office/drawing/2014/main" val="4059101450"/>
                    </a:ext>
                  </a:extLst>
                </a:gridCol>
                <a:gridCol w="685800">
                  <a:extLst>
                    <a:ext uri="{9D8B030D-6E8A-4147-A177-3AD203B41FA5}">
                      <a16:colId xmlns:a16="http://schemas.microsoft.com/office/drawing/2014/main" val="1337822770"/>
                    </a:ext>
                  </a:extLst>
                </a:gridCol>
                <a:gridCol w="990600">
                  <a:extLst>
                    <a:ext uri="{9D8B030D-6E8A-4147-A177-3AD203B41FA5}">
                      <a16:colId xmlns:a16="http://schemas.microsoft.com/office/drawing/2014/main" val="1341769974"/>
                    </a:ext>
                  </a:extLst>
                </a:gridCol>
                <a:gridCol w="1524000">
                  <a:extLst>
                    <a:ext uri="{9D8B030D-6E8A-4147-A177-3AD203B41FA5}">
                      <a16:colId xmlns:a16="http://schemas.microsoft.com/office/drawing/2014/main" val="1831683056"/>
                    </a:ext>
                  </a:extLst>
                </a:gridCol>
                <a:gridCol w="838200">
                  <a:extLst>
                    <a:ext uri="{9D8B030D-6E8A-4147-A177-3AD203B41FA5}">
                      <a16:colId xmlns:a16="http://schemas.microsoft.com/office/drawing/2014/main" val="842625316"/>
                    </a:ext>
                  </a:extLst>
                </a:gridCol>
                <a:gridCol w="1600200">
                  <a:extLst>
                    <a:ext uri="{9D8B030D-6E8A-4147-A177-3AD203B41FA5}">
                      <a16:colId xmlns:a16="http://schemas.microsoft.com/office/drawing/2014/main" val="1168707585"/>
                    </a:ext>
                  </a:extLst>
                </a:gridCol>
                <a:gridCol w="809771">
                  <a:extLst>
                    <a:ext uri="{9D8B030D-6E8A-4147-A177-3AD203B41FA5}">
                      <a16:colId xmlns:a16="http://schemas.microsoft.com/office/drawing/2014/main" val="222296071"/>
                    </a:ext>
                  </a:extLst>
                </a:gridCol>
              </a:tblGrid>
              <a:tr h="149694">
                <a:tc>
                  <a:txBody>
                    <a:bodyPr/>
                    <a:lstStyle/>
                    <a:p>
                      <a:pPr algn="l">
                        <a:lnSpc>
                          <a:spcPct val="90000"/>
                        </a:lnSpc>
                      </a:pPr>
                      <a:endParaRPr lang="en-US" sz="1400" b="1" dirty="0">
                        <a:solidFill>
                          <a:schemeClr val="tx1"/>
                        </a:solidFill>
                        <a:latin typeface="Calibri" panose="020F0502020204030204" pitchFamily="34" charset="0"/>
                        <a:cs typeface="Calibri" panose="020F0502020204030204" pitchFamily="34" charset="0"/>
                      </a:endParaRPr>
                    </a:p>
                  </a:txBody>
                  <a:tcPr marT="9144" marB="9144">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l">
                        <a:lnSpc>
                          <a:spcPct val="90000"/>
                        </a:lnSpc>
                      </a:pPr>
                      <a:endParaRPr lang="en-US" sz="1400" b="1" dirty="0">
                        <a:solidFill>
                          <a:schemeClr val="tx1"/>
                        </a:solidFill>
                        <a:latin typeface="Calibri" panose="020F0502020204030204" pitchFamily="34" charset="0"/>
                        <a:cs typeface="Calibri" panose="020F0502020204030204" pitchFamily="34" charset="0"/>
                      </a:endParaRPr>
                    </a:p>
                  </a:txBody>
                  <a:tcPr marT="9144" marB="9144">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l">
                        <a:lnSpc>
                          <a:spcPct val="90000"/>
                        </a:lnSpc>
                      </a:pPr>
                      <a:endParaRPr lang="en-US" sz="1400" b="1" dirty="0">
                        <a:solidFill>
                          <a:schemeClr val="tx1"/>
                        </a:solidFill>
                        <a:latin typeface="Calibri" panose="020F0502020204030204" pitchFamily="34" charset="0"/>
                        <a:cs typeface="Calibri" panose="020F0502020204030204" pitchFamily="34" charset="0"/>
                      </a:endParaRPr>
                    </a:p>
                  </a:txBody>
                  <a:tcPr marT="9144" marB="9144">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gridSpan="2">
                  <a:txBody>
                    <a:bodyPr/>
                    <a:lstStyle/>
                    <a:p>
                      <a:pPr algn="ctr">
                        <a:lnSpc>
                          <a:spcPct val="90000"/>
                        </a:lnSpc>
                      </a:pPr>
                      <a:r>
                        <a:rPr lang="en-US" sz="1400" b="1" dirty="0">
                          <a:solidFill>
                            <a:schemeClr val="tx1"/>
                          </a:solidFill>
                          <a:latin typeface="Calibri" panose="020F0502020204030204" pitchFamily="34" charset="0"/>
                          <a:cs typeface="Calibri" panose="020F0502020204030204" pitchFamily="34" charset="0"/>
                        </a:rPr>
                        <a:t>Univariate</a:t>
                      </a:r>
                    </a:p>
                  </a:txBody>
                  <a:tcPr marT="9144" marB="9144">
                    <a:lnL w="12700" cmpd="sng">
                      <a:noFill/>
                    </a:lnL>
                    <a:lnR w="12700" cmpd="sng">
                      <a:noFill/>
                    </a:lnR>
                    <a:lnT w="127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endParaRPr lang="en-US" dirty="0"/>
                    </a:p>
                  </a:txBody>
                  <a:tcPr/>
                </a:tc>
                <a:tc gridSpan="2">
                  <a:txBody>
                    <a:bodyPr/>
                    <a:lstStyle/>
                    <a:p>
                      <a:pPr algn="ctr">
                        <a:lnSpc>
                          <a:spcPct val="90000"/>
                        </a:lnSpc>
                      </a:pPr>
                      <a:r>
                        <a:rPr lang="en-US" sz="1400" b="1" dirty="0">
                          <a:solidFill>
                            <a:schemeClr val="tx1"/>
                          </a:solidFill>
                          <a:latin typeface="Calibri" panose="020F0502020204030204" pitchFamily="34" charset="0"/>
                          <a:cs typeface="Calibri" panose="020F0502020204030204" pitchFamily="34" charset="0"/>
                        </a:rPr>
                        <a:t>Multivariate</a:t>
                      </a:r>
                    </a:p>
                  </a:txBody>
                  <a:tcPr marT="9144" marB="9144">
                    <a:lnL w="12700" cmpd="sng">
                      <a:noFill/>
                    </a:lnL>
                    <a:lnR w="12700" cmpd="sng">
                      <a:noFill/>
                    </a:lnR>
                    <a:lnT w="127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pPr algn="ctr"/>
                      <a:endParaRPr lang="en-US" sz="1400" b="1" dirty="0">
                        <a:solidFill>
                          <a:schemeClr val="bg1"/>
                        </a:solidFill>
                        <a:latin typeface="Calibri" panose="020F0502020204030204" pitchFamily="34" charset="0"/>
                        <a:cs typeface="Calibri" panose="020F0502020204030204" pitchFamily="34" charset="0"/>
                      </a:endParaRPr>
                    </a:p>
                  </a:txBody>
                  <a:tcPr>
                    <a:solidFill>
                      <a:schemeClr val="tx1">
                        <a:lumMod val="95000"/>
                      </a:schemeClr>
                    </a:solidFill>
                  </a:tcPr>
                </a:tc>
                <a:extLst>
                  <a:ext uri="{0D108BD9-81ED-4DB2-BD59-A6C34878D82A}">
                    <a16:rowId xmlns:a16="http://schemas.microsoft.com/office/drawing/2014/main" val="4209008454"/>
                  </a:ext>
                </a:extLst>
              </a:tr>
              <a:tr h="149694">
                <a:tc>
                  <a:txBody>
                    <a:bodyPr/>
                    <a:lstStyle/>
                    <a:p>
                      <a:pPr algn="l">
                        <a:lnSpc>
                          <a:spcPct val="90000"/>
                        </a:lnSpc>
                      </a:pPr>
                      <a:endParaRPr lang="en-US" sz="1400" b="1" dirty="0">
                        <a:solidFill>
                          <a:schemeClr val="tx1"/>
                        </a:solidFill>
                        <a:latin typeface="Calibri" panose="020F0502020204030204" pitchFamily="34" charset="0"/>
                        <a:cs typeface="Calibri" panose="020F0502020204030204" pitchFamily="34" charset="0"/>
                      </a:endParaRPr>
                    </a:p>
                  </a:txBody>
                  <a:tcPr marT="9144" marB="9144">
                    <a:lnL w="12700" cmpd="sng">
                      <a:noFill/>
                    </a:lnL>
                    <a:lnR w="12700" cmpd="sng">
                      <a:noFill/>
                    </a:lnR>
                    <a:lnT w="381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lnSpc>
                          <a:spcPct val="90000"/>
                        </a:lnSpc>
                      </a:pPr>
                      <a:r>
                        <a:rPr lang="en-US" sz="1400" b="1" i="0" dirty="0">
                          <a:solidFill>
                            <a:schemeClr val="tx1"/>
                          </a:solidFill>
                          <a:latin typeface="Calibri" panose="020F0502020204030204" pitchFamily="34" charset="0"/>
                          <a:cs typeface="Calibri" panose="020F0502020204030204" pitchFamily="34" charset="0"/>
                        </a:rPr>
                        <a:t>N</a:t>
                      </a:r>
                    </a:p>
                  </a:txBody>
                  <a:tcPr marT="9144" marB="9144">
                    <a:lnL w="12700" cmpd="sng">
                      <a:noFill/>
                    </a:lnL>
                    <a:lnR w="12700" cmpd="sng">
                      <a:noFill/>
                    </a:lnR>
                    <a:lnT w="381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lnSpc>
                          <a:spcPct val="90000"/>
                        </a:lnSpc>
                      </a:pPr>
                      <a:r>
                        <a:rPr lang="en-US" sz="1400" b="1" i="0" dirty="0">
                          <a:solidFill>
                            <a:schemeClr val="tx1"/>
                          </a:solidFill>
                          <a:latin typeface="Calibri" panose="020F0502020204030204" pitchFamily="34" charset="0"/>
                          <a:cs typeface="Calibri" panose="020F0502020204030204" pitchFamily="34" charset="0"/>
                        </a:rPr>
                        <a:t>HCV, n (%)</a:t>
                      </a:r>
                    </a:p>
                  </a:txBody>
                  <a:tcPr marT="9144" marB="9144">
                    <a:lnL w="12700" cmpd="sng">
                      <a:noFill/>
                    </a:lnL>
                    <a:lnR w="12700" cmpd="sng">
                      <a:noFill/>
                    </a:lnR>
                    <a:lnT w="381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lnSpc>
                          <a:spcPct val="90000"/>
                        </a:lnSpc>
                      </a:pPr>
                      <a:r>
                        <a:rPr lang="en-US" sz="1400" b="1" dirty="0">
                          <a:solidFill>
                            <a:schemeClr val="tx1"/>
                          </a:solidFill>
                          <a:latin typeface="Calibri" panose="020F0502020204030204" pitchFamily="34" charset="0"/>
                          <a:cs typeface="Calibri" panose="020F0502020204030204" pitchFamily="34" charset="0"/>
                        </a:rPr>
                        <a:t>OR (95% CI)</a:t>
                      </a:r>
                    </a:p>
                  </a:txBody>
                  <a:tcPr marT="9144" marB="9144">
                    <a:lnL w="12700" cmpd="sng">
                      <a:noFill/>
                    </a:lnL>
                    <a:lnR w="12700" cmpd="sng">
                      <a:noFill/>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lnSpc>
                          <a:spcPct val="90000"/>
                        </a:lnSpc>
                      </a:pPr>
                      <a:r>
                        <a:rPr lang="en-US" sz="1400" b="1" i="1" dirty="0">
                          <a:solidFill>
                            <a:schemeClr val="tx1"/>
                          </a:solidFill>
                          <a:latin typeface="Calibri" panose="020F0502020204030204" pitchFamily="34" charset="0"/>
                          <a:cs typeface="Calibri" panose="020F0502020204030204" pitchFamily="34" charset="0"/>
                        </a:rPr>
                        <a:t>P </a:t>
                      </a:r>
                      <a:r>
                        <a:rPr lang="en-US" sz="1400" b="1" i="0" dirty="0">
                          <a:solidFill>
                            <a:schemeClr val="tx1"/>
                          </a:solidFill>
                          <a:latin typeface="Calibri" panose="020F0502020204030204" pitchFamily="34" charset="0"/>
                          <a:cs typeface="Calibri" panose="020F0502020204030204" pitchFamily="34" charset="0"/>
                        </a:rPr>
                        <a:t>Value</a:t>
                      </a:r>
                    </a:p>
                  </a:txBody>
                  <a:tcPr marT="9144" marB="9144">
                    <a:lnL w="12700" cmpd="sng">
                      <a:noFill/>
                    </a:lnL>
                    <a:lnR w="12700" cmpd="sng">
                      <a:noFill/>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marR="0" lvl="0" indent="0" algn="ctr" defTabSz="685800" rtl="0" eaLnBrk="1" fontAlgn="auto" latinLnBrk="0" hangingPunct="1">
                        <a:lnSpc>
                          <a:spcPct val="90000"/>
                        </a:lnSpc>
                        <a:spcBef>
                          <a:spcPts val="0"/>
                        </a:spcBef>
                        <a:spcAft>
                          <a:spcPts val="0"/>
                        </a:spcAft>
                        <a:buClrTx/>
                        <a:buSzTx/>
                        <a:buFontTx/>
                        <a:buNone/>
                        <a:tabLst/>
                        <a:defRPr/>
                      </a:pPr>
                      <a:r>
                        <a:rPr lang="en-US" sz="1400" b="1" dirty="0">
                          <a:solidFill>
                            <a:schemeClr val="tx1"/>
                          </a:solidFill>
                          <a:latin typeface="Calibri" panose="020F0502020204030204" pitchFamily="34" charset="0"/>
                          <a:cs typeface="Calibri" panose="020F0502020204030204" pitchFamily="34" charset="0"/>
                        </a:rPr>
                        <a:t>OR (95% CI)</a:t>
                      </a:r>
                    </a:p>
                  </a:txBody>
                  <a:tcPr marT="9144" marB="9144">
                    <a:lnL w="12700" cmpd="sng">
                      <a:noFill/>
                    </a:lnL>
                    <a:lnR w="12700" cmpd="sng">
                      <a:noFill/>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marR="0" lvl="0" indent="0" algn="ctr" defTabSz="685800" rtl="0" eaLnBrk="1" fontAlgn="auto" latinLnBrk="0" hangingPunct="1">
                        <a:lnSpc>
                          <a:spcPct val="90000"/>
                        </a:lnSpc>
                        <a:spcBef>
                          <a:spcPts val="0"/>
                        </a:spcBef>
                        <a:spcAft>
                          <a:spcPts val="0"/>
                        </a:spcAft>
                        <a:buClrTx/>
                        <a:buSzTx/>
                        <a:buFontTx/>
                        <a:buNone/>
                        <a:tabLst/>
                        <a:defRPr/>
                      </a:pPr>
                      <a:r>
                        <a:rPr lang="en-US" sz="1400" b="1" i="1" dirty="0">
                          <a:solidFill>
                            <a:schemeClr val="tx1"/>
                          </a:solidFill>
                          <a:latin typeface="Calibri" panose="020F0502020204030204" pitchFamily="34" charset="0"/>
                          <a:cs typeface="Calibri" panose="020F0502020204030204" pitchFamily="34" charset="0"/>
                        </a:rPr>
                        <a:t>P </a:t>
                      </a:r>
                      <a:r>
                        <a:rPr lang="en-US" sz="1400" b="1" i="0" dirty="0">
                          <a:solidFill>
                            <a:schemeClr val="tx1"/>
                          </a:solidFill>
                          <a:latin typeface="Calibri" panose="020F0502020204030204" pitchFamily="34" charset="0"/>
                          <a:cs typeface="Calibri" panose="020F0502020204030204" pitchFamily="34" charset="0"/>
                        </a:rPr>
                        <a:t>Value</a:t>
                      </a:r>
                      <a:endParaRPr lang="en-US" sz="1400" b="1" i="1" dirty="0">
                        <a:solidFill>
                          <a:schemeClr val="tx1"/>
                        </a:solidFill>
                        <a:latin typeface="Calibri" panose="020F0502020204030204" pitchFamily="34" charset="0"/>
                        <a:cs typeface="Calibri" panose="020F0502020204030204" pitchFamily="34" charset="0"/>
                      </a:endParaRPr>
                    </a:p>
                  </a:txBody>
                  <a:tcPr marL="18288" marR="18288" marT="9144" marB="9144">
                    <a:lnL w="12700" cmpd="sng">
                      <a:noFill/>
                    </a:lnL>
                    <a:lnR w="12700" cmpd="sng">
                      <a:noFill/>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06103441"/>
                  </a:ext>
                </a:extLst>
              </a:tr>
              <a:tr h="1106433">
                <a:tc>
                  <a:txBody>
                    <a:bodyPr/>
                    <a:lstStyle/>
                    <a:p>
                      <a:pPr algn="l">
                        <a:lnSpc>
                          <a:spcPct val="90000"/>
                        </a:lnSpc>
                      </a:pPr>
                      <a:r>
                        <a:rPr lang="en-US" sz="1400" dirty="0">
                          <a:solidFill>
                            <a:schemeClr val="bg1"/>
                          </a:solidFill>
                          <a:latin typeface="Calibri" panose="020F0502020204030204" pitchFamily="34" charset="0"/>
                          <a:cs typeface="Calibri" panose="020F0502020204030204" pitchFamily="34" charset="0"/>
                        </a:rPr>
                        <a:t>Age</a:t>
                      </a:r>
                    </a:p>
                    <a:p>
                      <a:pPr marL="285750" indent="-285750" algn="l">
                        <a:lnSpc>
                          <a:spcPct val="90000"/>
                        </a:lnSpc>
                        <a:buFont typeface="Wingdings" panose="05000000000000000000" pitchFamily="2" charset="2"/>
                        <a:buChar char="§"/>
                      </a:pPr>
                      <a:r>
                        <a:rPr lang="en-US" sz="1400" dirty="0">
                          <a:solidFill>
                            <a:schemeClr val="bg1"/>
                          </a:solidFill>
                          <a:latin typeface="Calibri" panose="020F0502020204030204" pitchFamily="34" charset="0"/>
                          <a:cs typeface="Calibri" panose="020F0502020204030204" pitchFamily="34" charset="0"/>
                        </a:rPr>
                        <a:t>16-29</a:t>
                      </a:r>
                    </a:p>
                    <a:p>
                      <a:pPr marL="285750" indent="-285750" algn="l">
                        <a:lnSpc>
                          <a:spcPct val="90000"/>
                        </a:lnSpc>
                        <a:buFont typeface="Wingdings" panose="05000000000000000000" pitchFamily="2" charset="2"/>
                        <a:buChar char="§"/>
                      </a:pPr>
                      <a:r>
                        <a:rPr lang="en-US" sz="1400" dirty="0">
                          <a:solidFill>
                            <a:schemeClr val="bg1"/>
                          </a:solidFill>
                          <a:latin typeface="Calibri" panose="020F0502020204030204" pitchFamily="34" charset="0"/>
                          <a:cs typeface="Calibri" panose="020F0502020204030204" pitchFamily="34" charset="0"/>
                        </a:rPr>
                        <a:t>30-39</a:t>
                      </a:r>
                    </a:p>
                    <a:p>
                      <a:pPr marL="285750" indent="-285750" algn="l">
                        <a:lnSpc>
                          <a:spcPct val="90000"/>
                        </a:lnSpc>
                        <a:buFont typeface="Wingdings" panose="05000000000000000000" pitchFamily="2" charset="2"/>
                        <a:buChar char="§"/>
                      </a:pPr>
                      <a:r>
                        <a:rPr lang="en-US" sz="1400" dirty="0">
                          <a:solidFill>
                            <a:schemeClr val="bg1"/>
                          </a:solidFill>
                          <a:latin typeface="Calibri" panose="020F0502020204030204" pitchFamily="34" charset="0"/>
                          <a:cs typeface="Calibri" panose="020F0502020204030204" pitchFamily="34" charset="0"/>
                        </a:rPr>
                        <a:t>40-49</a:t>
                      </a:r>
                    </a:p>
                    <a:p>
                      <a:pPr marL="285750" indent="-285750" algn="l">
                        <a:lnSpc>
                          <a:spcPct val="90000"/>
                        </a:lnSpc>
                        <a:buFont typeface="Wingdings" panose="05000000000000000000" pitchFamily="2" charset="2"/>
                        <a:buChar char="§"/>
                      </a:pPr>
                      <a:r>
                        <a:rPr lang="en-US" sz="1400" dirty="0">
                          <a:solidFill>
                            <a:schemeClr val="bg1"/>
                          </a:solidFill>
                          <a:latin typeface="Calibri" panose="020F0502020204030204" pitchFamily="34" charset="0"/>
                          <a:cs typeface="Calibri" panose="020F0502020204030204" pitchFamily="34" charset="0"/>
                        </a:rPr>
                        <a:t>50-59</a:t>
                      </a:r>
                    </a:p>
                    <a:p>
                      <a:pPr marL="285750" indent="-285750" algn="l">
                        <a:lnSpc>
                          <a:spcPct val="90000"/>
                        </a:lnSpc>
                        <a:buFont typeface="Wingdings" panose="05000000000000000000" pitchFamily="2" charset="2"/>
                        <a:buChar char="§"/>
                      </a:pPr>
                      <a:r>
                        <a:rPr lang="en-US" sz="1400" dirty="0">
                          <a:solidFill>
                            <a:schemeClr val="bg1"/>
                          </a:solidFill>
                          <a:latin typeface="Calibri" panose="020F0502020204030204" pitchFamily="34" charset="0"/>
                          <a:cs typeface="Calibri" panose="020F0502020204030204" pitchFamily="34" charset="0"/>
                        </a:rPr>
                        <a:t>60-69</a:t>
                      </a:r>
                    </a:p>
                    <a:p>
                      <a:pPr marL="285750" indent="-285750" algn="l">
                        <a:lnSpc>
                          <a:spcPct val="90000"/>
                        </a:lnSpc>
                        <a:buFont typeface="Wingdings" panose="05000000000000000000" pitchFamily="2" charset="2"/>
                        <a:buChar char="§"/>
                      </a:pPr>
                      <a:r>
                        <a:rPr lang="en-US" sz="1400" dirty="0">
                          <a:solidFill>
                            <a:schemeClr val="bg1"/>
                          </a:solidFill>
                          <a:latin typeface="Calibri" panose="020F0502020204030204" pitchFamily="34" charset="0"/>
                          <a:cs typeface="Calibri" panose="020F0502020204030204" pitchFamily="34" charset="0"/>
                        </a:rPr>
                        <a:t>≥70</a:t>
                      </a:r>
                    </a:p>
                  </a:txBody>
                  <a:tcPr marT="9144" marB="9144">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algn="ctr">
                        <a:lnSpc>
                          <a:spcPct val="90000"/>
                        </a:lnSpc>
                      </a:pPr>
                      <a:endParaRPr lang="en-US" sz="1400" dirty="0">
                        <a:solidFill>
                          <a:schemeClr val="bg1"/>
                        </a:solidFill>
                        <a:latin typeface="Calibri" panose="020F0502020204030204" pitchFamily="34" charset="0"/>
                        <a:cs typeface="Calibri" panose="020F0502020204030204" pitchFamily="34" charset="0"/>
                      </a:endParaRPr>
                    </a:p>
                    <a:p>
                      <a:pPr algn="ctr">
                        <a:lnSpc>
                          <a:spcPct val="90000"/>
                        </a:lnSpc>
                      </a:pPr>
                      <a:r>
                        <a:rPr lang="en-US" sz="1400" dirty="0">
                          <a:solidFill>
                            <a:schemeClr val="bg1"/>
                          </a:solidFill>
                          <a:latin typeface="Calibri" panose="020F0502020204030204" pitchFamily="34" charset="0"/>
                          <a:cs typeface="Calibri" panose="020F0502020204030204" pitchFamily="34" charset="0"/>
                        </a:rPr>
                        <a:t>762</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916</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891</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987</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696</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581</a:t>
                      </a:r>
                    </a:p>
                  </a:txBody>
                  <a:tcPr marT="9144" marB="9144">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algn="ctr">
                        <a:lnSpc>
                          <a:spcPct val="90000"/>
                        </a:lnSpc>
                      </a:pPr>
                      <a:endParaRPr lang="en-US" sz="1400" dirty="0">
                        <a:solidFill>
                          <a:schemeClr val="bg1"/>
                        </a:solidFill>
                        <a:latin typeface="Calibri" panose="020F0502020204030204" pitchFamily="34" charset="0"/>
                        <a:cs typeface="Calibri" panose="020F0502020204030204" pitchFamily="34" charset="0"/>
                      </a:endParaRPr>
                    </a:p>
                    <a:p>
                      <a:pPr algn="ctr">
                        <a:lnSpc>
                          <a:spcPct val="90000"/>
                        </a:lnSpc>
                      </a:pPr>
                      <a:r>
                        <a:rPr lang="en-US" sz="1400" dirty="0">
                          <a:solidFill>
                            <a:schemeClr val="bg1"/>
                          </a:solidFill>
                          <a:latin typeface="Calibri" panose="020F0502020204030204" pitchFamily="34" charset="0"/>
                          <a:cs typeface="Calibri" panose="020F0502020204030204" pitchFamily="34" charset="0"/>
                        </a:rPr>
                        <a:t>12 (1.6)</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21 (2.3)</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13 (1.5)</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13 (1.3)</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6 (0.9)</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10 (1.7)</a:t>
                      </a:r>
                    </a:p>
                  </a:txBody>
                  <a:tcPr marT="9144" marB="9144">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algn="ctr">
                        <a:lnSpc>
                          <a:spcPct val="90000"/>
                        </a:lnSpc>
                      </a:pPr>
                      <a:endParaRPr lang="en-US" sz="1400" dirty="0">
                        <a:solidFill>
                          <a:schemeClr val="bg1"/>
                        </a:solidFill>
                        <a:latin typeface="Calibri" panose="020F0502020204030204" pitchFamily="34" charset="0"/>
                        <a:cs typeface="Calibri" panose="020F0502020204030204" pitchFamily="34" charset="0"/>
                      </a:endParaRPr>
                    </a:p>
                    <a:p>
                      <a:pPr algn="ctr">
                        <a:lnSpc>
                          <a:spcPct val="90000"/>
                        </a:lnSpc>
                      </a:pPr>
                      <a:r>
                        <a:rPr lang="en-US" sz="1400" dirty="0">
                          <a:solidFill>
                            <a:schemeClr val="bg1"/>
                          </a:solidFill>
                          <a:latin typeface="Calibri" panose="020F0502020204030204" pitchFamily="34" charset="0"/>
                          <a:cs typeface="Calibri" panose="020F0502020204030204" pitchFamily="34" charset="0"/>
                        </a:rPr>
                        <a:t>1 (ref)</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1.47 (0.72-3.00)</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0.93 (0.42-2.04)</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0.83 (0.38-1.84)</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0.54 (0.20-1.46)</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1.09 (0.47-2.55)</a:t>
                      </a:r>
                    </a:p>
                  </a:txBody>
                  <a:tcPr marT="9144" marB="9144">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685800" rtl="0" eaLnBrk="1" fontAlgn="auto" latinLnBrk="0" hangingPunct="1">
                        <a:lnSpc>
                          <a:spcPct val="90000"/>
                        </a:lnSpc>
                        <a:spcBef>
                          <a:spcPts val="0"/>
                        </a:spcBef>
                        <a:spcAft>
                          <a:spcPts val="0"/>
                        </a:spcAft>
                        <a:buClrTx/>
                        <a:buSzTx/>
                        <a:buFontTx/>
                        <a:buNone/>
                        <a:tabLst/>
                        <a:defRPr/>
                      </a:pPr>
                      <a:endParaRPr lang="en-US" sz="1400" dirty="0">
                        <a:solidFill>
                          <a:schemeClr val="bg1"/>
                        </a:solidFill>
                        <a:latin typeface="Calibri" panose="020F0502020204030204" pitchFamily="34" charset="0"/>
                        <a:cs typeface="Calibri" panose="020F0502020204030204" pitchFamily="34" charset="0"/>
                      </a:endParaRPr>
                    </a:p>
                    <a:p>
                      <a:pPr marL="0" marR="0" lvl="0" indent="0" algn="ctr" defTabSz="685800" rtl="0" eaLnBrk="1" fontAlgn="auto" latinLnBrk="0" hangingPunct="1">
                        <a:lnSpc>
                          <a:spcPct val="90000"/>
                        </a:lnSpc>
                        <a:spcBef>
                          <a:spcPts val="0"/>
                        </a:spcBef>
                        <a:spcAft>
                          <a:spcPts val="0"/>
                        </a:spcAft>
                        <a:buClrTx/>
                        <a:buSzTx/>
                        <a:buFontTx/>
                        <a:buNone/>
                        <a:tabLst/>
                        <a:defRPr/>
                      </a:pPr>
                      <a:endParaRPr lang="en-US" sz="1400" dirty="0">
                        <a:solidFill>
                          <a:schemeClr val="bg1"/>
                        </a:solidFill>
                        <a:latin typeface="Calibri" panose="020F0502020204030204" pitchFamily="34" charset="0"/>
                        <a:cs typeface="Calibri" panose="020F0502020204030204" pitchFamily="34" charset="0"/>
                      </a:endParaRPr>
                    </a:p>
                    <a:p>
                      <a:pPr marL="0" marR="0" lvl="0" indent="0" algn="ctr" defTabSz="685800" rtl="0" eaLnBrk="1" fontAlgn="auto" latinLnBrk="0" hangingPunct="1">
                        <a:lnSpc>
                          <a:spcPct val="90000"/>
                        </a:lnSpc>
                        <a:spcBef>
                          <a:spcPts val="0"/>
                        </a:spcBef>
                        <a:spcAft>
                          <a:spcPts val="0"/>
                        </a:spcAft>
                        <a:buClrTx/>
                        <a:buSzTx/>
                        <a:buFontTx/>
                        <a:buNone/>
                        <a:tabLst/>
                        <a:defRPr/>
                      </a:pPr>
                      <a:r>
                        <a:rPr lang="en-US" sz="1400" dirty="0">
                          <a:solidFill>
                            <a:schemeClr val="bg1"/>
                          </a:solidFill>
                          <a:latin typeface="Calibri" panose="020F0502020204030204" pitchFamily="34" charset="0"/>
                          <a:cs typeface="Calibri" panose="020F0502020204030204" pitchFamily="34" charset="0"/>
                        </a:rPr>
                        <a:t>.295</a:t>
                      </a:r>
                    </a:p>
                    <a:p>
                      <a:pPr marL="0" marR="0" lvl="0" indent="0" algn="ctr" defTabSz="685800" rtl="0" eaLnBrk="1" fontAlgn="auto" latinLnBrk="0" hangingPunct="1">
                        <a:lnSpc>
                          <a:spcPct val="90000"/>
                        </a:lnSpc>
                        <a:spcBef>
                          <a:spcPts val="0"/>
                        </a:spcBef>
                        <a:spcAft>
                          <a:spcPts val="0"/>
                        </a:spcAft>
                        <a:buClrTx/>
                        <a:buSzTx/>
                        <a:buFontTx/>
                        <a:buNone/>
                        <a:tabLst/>
                        <a:defRPr/>
                      </a:pPr>
                      <a:r>
                        <a:rPr lang="en-US" sz="1400" dirty="0">
                          <a:solidFill>
                            <a:schemeClr val="bg1"/>
                          </a:solidFill>
                          <a:latin typeface="Calibri" panose="020F0502020204030204" pitchFamily="34" charset="0"/>
                          <a:cs typeface="Calibri" panose="020F0502020204030204" pitchFamily="34" charset="0"/>
                        </a:rPr>
                        <a:t>.848</a:t>
                      </a:r>
                    </a:p>
                    <a:p>
                      <a:pPr marL="0" marR="0" lvl="0" indent="0" algn="ctr" defTabSz="685800" rtl="0" eaLnBrk="1" fontAlgn="auto" latinLnBrk="0" hangingPunct="1">
                        <a:lnSpc>
                          <a:spcPct val="90000"/>
                        </a:lnSpc>
                        <a:spcBef>
                          <a:spcPts val="0"/>
                        </a:spcBef>
                        <a:spcAft>
                          <a:spcPts val="0"/>
                        </a:spcAft>
                        <a:buClrTx/>
                        <a:buSzTx/>
                        <a:buFontTx/>
                        <a:buNone/>
                        <a:tabLst/>
                        <a:defRPr/>
                      </a:pPr>
                      <a:r>
                        <a:rPr lang="en-US" sz="1400" dirty="0">
                          <a:solidFill>
                            <a:schemeClr val="bg1"/>
                          </a:solidFill>
                          <a:latin typeface="Calibri" panose="020F0502020204030204" pitchFamily="34" charset="0"/>
                          <a:cs typeface="Calibri" panose="020F0502020204030204" pitchFamily="34" charset="0"/>
                        </a:rPr>
                        <a:t>.653</a:t>
                      </a:r>
                    </a:p>
                    <a:p>
                      <a:pPr marL="0" marR="0" lvl="0" indent="0" algn="ctr" defTabSz="685800" rtl="0" eaLnBrk="1" fontAlgn="auto" latinLnBrk="0" hangingPunct="1">
                        <a:lnSpc>
                          <a:spcPct val="90000"/>
                        </a:lnSpc>
                        <a:spcBef>
                          <a:spcPts val="0"/>
                        </a:spcBef>
                        <a:spcAft>
                          <a:spcPts val="0"/>
                        </a:spcAft>
                        <a:buClrTx/>
                        <a:buSzTx/>
                        <a:buFontTx/>
                        <a:buNone/>
                        <a:tabLst/>
                        <a:defRPr/>
                      </a:pPr>
                      <a:r>
                        <a:rPr lang="en-US" sz="1400" dirty="0">
                          <a:solidFill>
                            <a:schemeClr val="bg1"/>
                          </a:solidFill>
                          <a:latin typeface="Calibri" panose="020F0502020204030204" pitchFamily="34" charset="0"/>
                          <a:cs typeface="Calibri" panose="020F0502020204030204" pitchFamily="34" charset="0"/>
                        </a:rPr>
                        <a:t>.225</a:t>
                      </a:r>
                    </a:p>
                    <a:p>
                      <a:pPr marL="0" marR="0" lvl="0" indent="0" algn="ctr" defTabSz="685800" rtl="0" eaLnBrk="1" fontAlgn="auto" latinLnBrk="0" hangingPunct="1">
                        <a:lnSpc>
                          <a:spcPct val="90000"/>
                        </a:lnSpc>
                        <a:spcBef>
                          <a:spcPts val="0"/>
                        </a:spcBef>
                        <a:spcAft>
                          <a:spcPts val="0"/>
                        </a:spcAft>
                        <a:buClrTx/>
                        <a:buSzTx/>
                        <a:buFontTx/>
                        <a:buNone/>
                        <a:tabLst/>
                        <a:defRPr/>
                      </a:pPr>
                      <a:r>
                        <a:rPr lang="en-US" sz="1400" dirty="0">
                          <a:solidFill>
                            <a:schemeClr val="bg1"/>
                          </a:solidFill>
                          <a:latin typeface="Calibri" panose="020F0502020204030204" pitchFamily="34" charset="0"/>
                          <a:cs typeface="Calibri" panose="020F0502020204030204" pitchFamily="34" charset="0"/>
                        </a:rPr>
                        <a:t>.834</a:t>
                      </a:r>
                      <a:br>
                        <a:rPr lang="en-US" sz="1400" dirty="0">
                          <a:solidFill>
                            <a:schemeClr val="bg1"/>
                          </a:solidFill>
                          <a:latin typeface="Calibri" panose="020F0502020204030204" pitchFamily="34" charset="0"/>
                          <a:cs typeface="Calibri" panose="020F0502020204030204" pitchFamily="34" charset="0"/>
                        </a:rPr>
                      </a:br>
                      <a:r>
                        <a:rPr lang="en-US" sz="1400" dirty="0">
                          <a:solidFill>
                            <a:schemeClr val="bg1"/>
                          </a:solidFill>
                          <a:latin typeface="Calibri" panose="020F0502020204030204" pitchFamily="34" charset="0"/>
                          <a:cs typeface="Calibri" panose="020F0502020204030204" pitchFamily="34" charset="0"/>
                        </a:rPr>
                        <a:t>(.320)</a:t>
                      </a:r>
                    </a:p>
                  </a:txBody>
                  <a:tcPr marT="9144" marB="9144">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685800" rtl="0" eaLnBrk="1" fontAlgn="auto" latinLnBrk="0" hangingPunct="1">
                        <a:lnSpc>
                          <a:spcPct val="90000"/>
                        </a:lnSpc>
                        <a:spcBef>
                          <a:spcPts val="0"/>
                        </a:spcBef>
                        <a:spcAft>
                          <a:spcPts val="0"/>
                        </a:spcAft>
                        <a:buClrTx/>
                        <a:buSzTx/>
                        <a:buFontTx/>
                        <a:buNone/>
                        <a:tabLst/>
                        <a:defRPr/>
                      </a:pPr>
                      <a:endParaRPr lang="en-US" sz="1400" dirty="0">
                        <a:solidFill>
                          <a:schemeClr val="bg1"/>
                        </a:solidFill>
                        <a:latin typeface="Calibri" panose="020F0502020204030204" pitchFamily="34" charset="0"/>
                        <a:cs typeface="Calibri" panose="020F0502020204030204" pitchFamily="34" charset="0"/>
                      </a:endParaRPr>
                    </a:p>
                    <a:p>
                      <a:pPr algn="ctr">
                        <a:lnSpc>
                          <a:spcPct val="90000"/>
                        </a:lnSpc>
                      </a:pPr>
                      <a:r>
                        <a:rPr lang="en-US" sz="1400" dirty="0">
                          <a:solidFill>
                            <a:schemeClr val="bg1"/>
                          </a:solidFill>
                          <a:latin typeface="Calibri" panose="020F0502020204030204" pitchFamily="34" charset="0"/>
                          <a:cs typeface="Calibri" panose="020F0502020204030204" pitchFamily="34" charset="0"/>
                        </a:rPr>
                        <a:t>1 (ref)</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1.75 (0.83-3.68)</a:t>
                      </a:r>
                    </a:p>
                    <a:p>
                      <a:pPr marL="0" marR="0" lvl="0" indent="0" algn="ctr" defTabSz="685800" rtl="0" eaLnBrk="1" fontAlgn="auto" latinLnBrk="0" hangingPunct="1">
                        <a:lnSpc>
                          <a:spcPct val="90000"/>
                        </a:lnSpc>
                        <a:spcBef>
                          <a:spcPts val="0"/>
                        </a:spcBef>
                        <a:spcAft>
                          <a:spcPts val="0"/>
                        </a:spcAft>
                        <a:buClrTx/>
                        <a:buSzTx/>
                        <a:buFontTx/>
                        <a:buNone/>
                        <a:tabLst/>
                        <a:defRPr/>
                      </a:pPr>
                      <a:r>
                        <a:rPr lang="en-US" sz="1400" dirty="0">
                          <a:solidFill>
                            <a:schemeClr val="bg1"/>
                          </a:solidFill>
                          <a:latin typeface="Calibri" panose="020F0502020204030204" pitchFamily="34" charset="0"/>
                          <a:cs typeface="Calibri" panose="020F0502020204030204" pitchFamily="34" charset="0"/>
                        </a:rPr>
                        <a:t>1.58 (0.68-3.69)</a:t>
                      </a:r>
                    </a:p>
                    <a:p>
                      <a:pPr marL="0" marR="0" lvl="0" indent="0" algn="ctr" defTabSz="685800" rtl="0" eaLnBrk="1" fontAlgn="auto" latinLnBrk="0" hangingPunct="1">
                        <a:lnSpc>
                          <a:spcPct val="90000"/>
                        </a:lnSpc>
                        <a:spcBef>
                          <a:spcPts val="0"/>
                        </a:spcBef>
                        <a:spcAft>
                          <a:spcPts val="0"/>
                        </a:spcAft>
                        <a:buClrTx/>
                        <a:buSzTx/>
                        <a:buFontTx/>
                        <a:buNone/>
                        <a:tabLst/>
                        <a:defRPr/>
                      </a:pPr>
                      <a:r>
                        <a:rPr lang="en-US" sz="1400" dirty="0">
                          <a:solidFill>
                            <a:schemeClr val="bg1"/>
                          </a:solidFill>
                          <a:latin typeface="Calibri" panose="020F0502020204030204" pitchFamily="34" charset="0"/>
                          <a:cs typeface="Calibri" panose="020F0502020204030204" pitchFamily="34" charset="0"/>
                        </a:rPr>
                        <a:t>1.89 (0.78-4.61)</a:t>
                      </a:r>
                    </a:p>
                    <a:p>
                      <a:pPr marL="0" marR="0" lvl="0" indent="0" algn="ctr" defTabSz="685800" rtl="0" eaLnBrk="1" fontAlgn="auto" latinLnBrk="0" hangingPunct="1">
                        <a:lnSpc>
                          <a:spcPct val="90000"/>
                        </a:lnSpc>
                        <a:spcBef>
                          <a:spcPts val="0"/>
                        </a:spcBef>
                        <a:spcAft>
                          <a:spcPts val="0"/>
                        </a:spcAft>
                        <a:buClrTx/>
                        <a:buSzTx/>
                        <a:buFontTx/>
                        <a:buNone/>
                        <a:tabLst/>
                        <a:defRPr/>
                      </a:pPr>
                      <a:r>
                        <a:rPr lang="en-US" sz="1400" dirty="0">
                          <a:solidFill>
                            <a:schemeClr val="bg1"/>
                          </a:solidFill>
                          <a:latin typeface="Calibri" panose="020F0502020204030204" pitchFamily="34" charset="0"/>
                          <a:cs typeface="Calibri" panose="020F0502020204030204" pitchFamily="34" charset="0"/>
                        </a:rPr>
                        <a:t>1.65 (0.55-4.90)</a:t>
                      </a:r>
                    </a:p>
                    <a:p>
                      <a:pPr marL="0" marR="0" lvl="0" indent="0" algn="ctr" defTabSz="685800" rtl="0" eaLnBrk="1" fontAlgn="auto" latinLnBrk="0" hangingPunct="1">
                        <a:lnSpc>
                          <a:spcPct val="90000"/>
                        </a:lnSpc>
                        <a:spcBef>
                          <a:spcPts val="0"/>
                        </a:spcBef>
                        <a:spcAft>
                          <a:spcPts val="0"/>
                        </a:spcAft>
                        <a:buClrTx/>
                        <a:buSzTx/>
                        <a:buFontTx/>
                        <a:buNone/>
                        <a:tabLst/>
                        <a:defRPr/>
                      </a:pPr>
                      <a:r>
                        <a:rPr lang="en-US" sz="1400" dirty="0">
                          <a:solidFill>
                            <a:schemeClr val="bg1"/>
                          </a:solidFill>
                          <a:latin typeface="Calibri" panose="020F0502020204030204" pitchFamily="34" charset="0"/>
                          <a:cs typeface="Calibri" panose="020F0502020204030204" pitchFamily="34" charset="0"/>
                        </a:rPr>
                        <a:t>3.53 (1.30-9.63)</a:t>
                      </a:r>
                    </a:p>
                  </a:txBody>
                  <a:tcPr marT="9144" marB="9144">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685800" rtl="0" eaLnBrk="1" fontAlgn="auto" latinLnBrk="0" hangingPunct="1">
                        <a:lnSpc>
                          <a:spcPct val="90000"/>
                        </a:lnSpc>
                        <a:spcBef>
                          <a:spcPts val="0"/>
                        </a:spcBef>
                        <a:spcAft>
                          <a:spcPts val="0"/>
                        </a:spcAft>
                        <a:buClrTx/>
                        <a:buSzTx/>
                        <a:buFontTx/>
                        <a:buNone/>
                        <a:tabLst/>
                        <a:defRPr/>
                      </a:pPr>
                      <a:endParaRPr lang="en-US" sz="1400" dirty="0">
                        <a:solidFill>
                          <a:schemeClr val="bg1"/>
                        </a:solidFill>
                        <a:latin typeface="Calibri" panose="020F0502020204030204" pitchFamily="34" charset="0"/>
                        <a:cs typeface="Calibri" panose="020F0502020204030204" pitchFamily="34" charset="0"/>
                      </a:endParaRPr>
                    </a:p>
                    <a:p>
                      <a:pPr marL="0" marR="0" lvl="0" indent="0" algn="ctr" defTabSz="685800" rtl="0" eaLnBrk="1" fontAlgn="auto" latinLnBrk="0" hangingPunct="1">
                        <a:lnSpc>
                          <a:spcPct val="90000"/>
                        </a:lnSpc>
                        <a:spcBef>
                          <a:spcPts val="0"/>
                        </a:spcBef>
                        <a:spcAft>
                          <a:spcPts val="0"/>
                        </a:spcAft>
                        <a:buClrTx/>
                        <a:buSzTx/>
                        <a:buFontTx/>
                        <a:buNone/>
                        <a:tabLst/>
                        <a:defRPr/>
                      </a:pPr>
                      <a:endParaRPr lang="en-US" sz="1400" dirty="0">
                        <a:solidFill>
                          <a:schemeClr val="bg1"/>
                        </a:solidFill>
                        <a:latin typeface="Calibri" panose="020F0502020204030204" pitchFamily="34" charset="0"/>
                        <a:cs typeface="Calibri" panose="020F0502020204030204" pitchFamily="34" charset="0"/>
                      </a:endParaRPr>
                    </a:p>
                    <a:p>
                      <a:pPr marL="0" marR="0" lvl="0" indent="0" algn="ctr" defTabSz="685800" rtl="0" eaLnBrk="1" fontAlgn="auto" latinLnBrk="0" hangingPunct="1">
                        <a:lnSpc>
                          <a:spcPct val="90000"/>
                        </a:lnSpc>
                        <a:spcBef>
                          <a:spcPts val="0"/>
                        </a:spcBef>
                        <a:spcAft>
                          <a:spcPts val="0"/>
                        </a:spcAft>
                        <a:buClrTx/>
                        <a:buSzTx/>
                        <a:buFontTx/>
                        <a:buNone/>
                        <a:tabLst/>
                        <a:defRPr/>
                      </a:pPr>
                      <a:r>
                        <a:rPr lang="en-US" sz="1400" dirty="0">
                          <a:solidFill>
                            <a:schemeClr val="bg1"/>
                          </a:solidFill>
                          <a:latin typeface="Calibri" panose="020F0502020204030204" pitchFamily="34" charset="0"/>
                          <a:cs typeface="Calibri" panose="020F0502020204030204" pitchFamily="34" charset="0"/>
                        </a:rPr>
                        <a:t>.141</a:t>
                      </a:r>
                    </a:p>
                    <a:p>
                      <a:pPr marL="0" marR="0" lvl="0" indent="0" algn="ctr" defTabSz="685800" rtl="0" eaLnBrk="1" fontAlgn="auto" latinLnBrk="0" hangingPunct="1">
                        <a:lnSpc>
                          <a:spcPct val="90000"/>
                        </a:lnSpc>
                        <a:spcBef>
                          <a:spcPts val="0"/>
                        </a:spcBef>
                        <a:spcAft>
                          <a:spcPts val="0"/>
                        </a:spcAft>
                        <a:buClrTx/>
                        <a:buSzTx/>
                        <a:buFontTx/>
                        <a:buNone/>
                        <a:tabLst/>
                        <a:defRPr/>
                      </a:pPr>
                      <a:r>
                        <a:rPr lang="en-US" sz="1400" dirty="0">
                          <a:solidFill>
                            <a:schemeClr val="bg1"/>
                          </a:solidFill>
                          <a:latin typeface="Calibri" panose="020F0502020204030204" pitchFamily="34" charset="0"/>
                          <a:cs typeface="Calibri" panose="020F0502020204030204" pitchFamily="34" charset="0"/>
                        </a:rPr>
                        <a:t>.285</a:t>
                      </a:r>
                    </a:p>
                    <a:p>
                      <a:pPr marL="0" marR="0" lvl="0" indent="0" algn="ctr" defTabSz="685800" rtl="0" eaLnBrk="1" fontAlgn="auto" latinLnBrk="0" hangingPunct="1">
                        <a:lnSpc>
                          <a:spcPct val="90000"/>
                        </a:lnSpc>
                        <a:spcBef>
                          <a:spcPts val="0"/>
                        </a:spcBef>
                        <a:spcAft>
                          <a:spcPts val="0"/>
                        </a:spcAft>
                        <a:buClrTx/>
                        <a:buSzTx/>
                        <a:buFontTx/>
                        <a:buNone/>
                        <a:tabLst/>
                        <a:defRPr/>
                      </a:pPr>
                      <a:r>
                        <a:rPr lang="en-US" sz="1400" dirty="0">
                          <a:solidFill>
                            <a:schemeClr val="bg1"/>
                          </a:solidFill>
                          <a:latin typeface="Calibri" panose="020F0502020204030204" pitchFamily="34" charset="0"/>
                          <a:cs typeface="Calibri" panose="020F0502020204030204" pitchFamily="34" charset="0"/>
                        </a:rPr>
                        <a:t>.161</a:t>
                      </a:r>
                    </a:p>
                    <a:p>
                      <a:pPr marL="0" marR="0" lvl="0" indent="0" algn="ctr" defTabSz="685800" rtl="0" eaLnBrk="1" fontAlgn="auto" latinLnBrk="0" hangingPunct="1">
                        <a:lnSpc>
                          <a:spcPct val="90000"/>
                        </a:lnSpc>
                        <a:spcBef>
                          <a:spcPts val="0"/>
                        </a:spcBef>
                        <a:spcAft>
                          <a:spcPts val="0"/>
                        </a:spcAft>
                        <a:buClrTx/>
                        <a:buSzTx/>
                        <a:buFontTx/>
                        <a:buNone/>
                        <a:tabLst/>
                        <a:defRPr/>
                      </a:pPr>
                      <a:r>
                        <a:rPr lang="en-US" sz="1400" dirty="0">
                          <a:solidFill>
                            <a:schemeClr val="bg1"/>
                          </a:solidFill>
                          <a:latin typeface="Calibri" panose="020F0502020204030204" pitchFamily="34" charset="0"/>
                          <a:cs typeface="Calibri" panose="020F0502020204030204" pitchFamily="34" charset="0"/>
                        </a:rPr>
                        <a:t>.370</a:t>
                      </a:r>
                    </a:p>
                    <a:p>
                      <a:pPr marL="0" marR="0" lvl="0" indent="0" algn="ctr" defTabSz="685800" rtl="0" eaLnBrk="1" fontAlgn="auto" latinLnBrk="0" hangingPunct="1">
                        <a:lnSpc>
                          <a:spcPct val="90000"/>
                        </a:lnSpc>
                        <a:spcBef>
                          <a:spcPts val="0"/>
                        </a:spcBef>
                        <a:spcAft>
                          <a:spcPts val="0"/>
                        </a:spcAft>
                        <a:buClrTx/>
                        <a:buSzTx/>
                        <a:buFontTx/>
                        <a:buNone/>
                        <a:tabLst/>
                        <a:defRPr/>
                      </a:pPr>
                      <a:r>
                        <a:rPr lang="en-US" sz="1400" dirty="0">
                          <a:solidFill>
                            <a:schemeClr val="bg1"/>
                          </a:solidFill>
                          <a:latin typeface="Calibri" panose="020F0502020204030204" pitchFamily="34" charset="0"/>
                          <a:cs typeface="Calibri" panose="020F0502020204030204" pitchFamily="34" charset="0"/>
                        </a:rPr>
                        <a:t>.014</a:t>
                      </a:r>
                    </a:p>
                    <a:p>
                      <a:pPr marL="0" marR="0" lvl="0" indent="0" algn="ctr" defTabSz="685800" rtl="0" eaLnBrk="1" fontAlgn="auto" latinLnBrk="0" hangingPunct="1">
                        <a:lnSpc>
                          <a:spcPct val="90000"/>
                        </a:lnSpc>
                        <a:spcBef>
                          <a:spcPts val="0"/>
                        </a:spcBef>
                        <a:spcAft>
                          <a:spcPts val="0"/>
                        </a:spcAft>
                        <a:buClrTx/>
                        <a:buSzTx/>
                        <a:buFontTx/>
                        <a:buNone/>
                        <a:tabLst/>
                        <a:defRPr/>
                      </a:pPr>
                      <a:r>
                        <a:rPr lang="en-US" sz="1400" dirty="0">
                          <a:solidFill>
                            <a:schemeClr val="bg1"/>
                          </a:solidFill>
                          <a:latin typeface="Calibri" panose="020F0502020204030204" pitchFamily="34" charset="0"/>
                          <a:cs typeface="Calibri" panose="020F0502020204030204" pitchFamily="34" charset="0"/>
                        </a:rPr>
                        <a:t>(.263)</a:t>
                      </a:r>
                    </a:p>
                  </a:txBody>
                  <a:tcPr marL="18288" marR="18288" marT="9144" marB="9144">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408972087"/>
                  </a:ext>
                </a:extLst>
              </a:tr>
              <a:tr h="423048">
                <a:tc>
                  <a:txBody>
                    <a:bodyPr/>
                    <a:lstStyle/>
                    <a:p>
                      <a:pPr algn="l">
                        <a:lnSpc>
                          <a:spcPct val="90000"/>
                        </a:lnSpc>
                      </a:pPr>
                      <a:r>
                        <a:rPr lang="en-US" sz="1400" dirty="0">
                          <a:solidFill>
                            <a:schemeClr val="bg1"/>
                          </a:solidFill>
                          <a:latin typeface="Calibri" panose="020F0502020204030204" pitchFamily="34" charset="0"/>
                          <a:cs typeface="Calibri" panose="020F0502020204030204" pitchFamily="34" charset="0"/>
                        </a:rPr>
                        <a:t>Sex</a:t>
                      </a:r>
                    </a:p>
                    <a:p>
                      <a:pPr marL="285750" marR="0" lvl="0" indent="-285750" algn="l" defTabSz="685800" rtl="0" eaLnBrk="1" fontAlgn="auto" latinLnBrk="0" hangingPunct="1">
                        <a:lnSpc>
                          <a:spcPct val="90000"/>
                        </a:lnSpc>
                        <a:spcBef>
                          <a:spcPts val="0"/>
                        </a:spcBef>
                        <a:spcAft>
                          <a:spcPts val="0"/>
                        </a:spcAft>
                        <a:buClrTx/>
                        <a:buSzTx/>
                        <a:buFont typeface="Wingdings" panose="05000000000000000000" pitchFamily="2" charset="2"/>
                        <a:buChar char="§"/>
                        <a:tabLst/>
                        <a:defRPr/>
                      </a:pPr>
                      <a:r>
                        <a:rPr lang="en-US" sz="1400" dirty="0">
                          <a:solidFill>
                            <a:schemeClr val="bg1"/>
                          </a:solidFill>
                          <a:latin typeface="Calibri" panose="020F0502020204030204" pitchFamily="34" charset="0"/>
                          <a:cs typeface="Calibri" panose="020F0502020204030204" pitchFamily="34" charset="0"/>
                        </a:rPr>
                        <a:t>Female</a:t>
                      </a:r>
                    </a:p>
                    <a:p>
                      <a:pPr marL="285750" indent="-285750" algn="l">
                        <a:lnSpc>
                          <a:spcPct val="90000"/>
                        </a:lnSpc>
                        <a:buFont typeface="Wingdings" panose="05000000000000000000" pitchFamily="2" charset="2"/>
                        <a:buChar char="§"/>
                      </a:pPr>
                      <a:r>
                        <a:rPr lang="en-US" sz="1400" dirty="0">
                          <a:solidFill>
                            <a:schemeClr val="bg1"/>
                          </a:solidFill>
                          <a:latin typeface="Calibri" panose="020F0502020204030204" pitchFamily="34" charset="0"/>
                          <a:cs typeface="Calibri" panose="020F0502020204030204" pitchFamily="34" charset="0"/>
                        </a:rPr>
                        <a:t>Male</a:t>
                      </a:r>
                    </a:p>
                  </a:txBody>
                  <a:tcPr marT="9144" marB="914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285750" indent="-285750" algn="ctr">
                        <a:lnSpc>
                          <a:spcPct val="90000"/>
                        </a:lnSpc>
                        <a:buFont typeface="Wingdings" panose="05000000000000000000" pitchFamily="2" charset="2"/>
                        <a:buChar char="§"/>
                      </a:pPr>
                      <a:endParaRPr lang="en-US" sz="1400" dirty="0">
                        <a:solidFill>
                          <a:schemeClr val="bg1"/>
                        </a:solidFill>
                        <a:latin typeface="Calibri" panose="020F0502020204030204" pitchFamily="34" charset="0"/>
                        <a:cs typeface="Calibri" panose="020F0502020204030204" pitchFamily="34" charset="0"/>
                      </a:endParaRPr>
                    </a:p>
                    <a:p>
                      <a:pPr marL="0" indent="0" algn="ctr">
                        <a:lnSpc>
                          <a:spcPct val="90000"/>
                        </a:lnSpc>
                        <a:buFont typeface="Wingdings" panose="05000000000000000000" pitchFamily="2" charset="2"/>
                        <a:buNone/>
                      </a:pPr>
                      <a:r>
                        <a:rPr lang="en-US" sz="1400" dirty="0">
                          <a:solidFill>
                            <a:schemeClr val="bg1"/>
                          </a:solidFill>
                          <a:latin typeface="Calibri" panose="020F0502020204030204" pitchFamily="34" charset="0"/>
                          <a:cs typeface="Calibri" panose="020F0502020204030204" pitchFamily="34" charset="0"/>
                        </a:rPr>
                        <a:t>1863</a:t>
                      </a:r>
                    </a:p>
                    <a:p>
                      <a:pPr marL="0" indent="0" algn="ctr">
                        <a:lnSpc>
                          <a:spcPct val="90000"/>
                        </a:lnSpc>
                        <a:buFont typeface="Wingdings" panose="05000000000000000000" pitchFamily="2" charset="2"/>
                        <a:buNone/>
                      </a:pPr>
                      <a:r>
                        <a:rPr lang="en-US" sz="1400" dirty="0">
                          <a:solidFill>
                            <a:schemeClr val="bg1"/>
                          </a:solidFill>
                          <a:latin typeface="Calibri" panose="020F0502020204030204" pitchFamily="34" charset="0"/>
                          <a:cs typeface="Calibri" panose="020F0502020204030204" pitchFamily="34" charset="0"/>
                        </a:rPr>
                        <a:t>2970</a:t>
                      </a:r>
                    </a:p>
                  </a:txBody>
                  <a:tcPr marT="9144" marB="914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indent="0" algn="ctr">
                        <a:lnSpc>
                          <a:spcPct val="90000"/>
                        </a:lnSpc>
                        <a:buFont typeface="Wingdings" panose="05000000000000000000" pitchFamily="2" charset="2"/>
                        <a:buNone/>
                      </a:pPr>
                      <a:endParaRPr lang="en-US" sz="1400" dirty="0">
                        <a:solidFill>
                          <a:schemeClr val="bg1"/>
                        </a:solidFill>
                        <a:latin typeface="Calibri" panose="020F0502020204030204" pitchFamily="34" charset="0"/>
                        <a:cs typeface="Calibri" panose="020F0502020204030204" pitchFamily="34" charset="0"/>
                      </a:endParaRPr>
                    </a:p>
                    <a:p>
                      <a:pPr marL="0" indent="0" algn="ctr">
                        <a:lnSpc>
                          <a:spcPct val="90000"/>
                        </a:lnSpc>
                        <a:buFont typeface="Wingdings" panose="05000000000000000000" pitchFamily="2" charset="2"/>
                        <a:buNone/>
                      </a:pPr>
                      <a:r>
                        <a:rPr lang="en-US" sz="1400" dirty="0">
                          <a:solidFill>
                            <a:schemeClr val="bg1"/>
                          </a:solidFill>
                          <a:latin typeface="Calibri" panose="020F0502020204030204" pitchFamily="34" charset="0"/>
                          <a:cs typeface="Calibri" panose="020F0502020204030204" pitchFamily="34" charset="0"/>
                        </a:rPr>
                        <a:t>27 (1.4)</a:t>
                      </a:r>
                    </a:p>
                    <a:p>
                      <a:pPr marL="0" indent="0" algn="ctr">
                        <a:lnSpc>
                          <a:spcPct val="90000"/>
                        </a:lnSpc>
                        <a:buFont typeface="Wingdings" panose="05000000000000000000" pitchFamily="2" charset="2"/>
                        <a:buNone/>
                      </a:pPr>
                      <a:r>
                        <a:rPr lang="en-US" sz="1400" dirty="0">
                          <a:solidFill>
                            <a:schemeClr val="bg1"/>
                          </a:solidFill>
                          <a:latin typeface="Calibri" panose="020F0502020204030204" pitchFamily="34" charset="0"/>
                          <a:cs typeface="Calibri" panose="020F0502020204030204" pitchFamily="34" charset="0"/>
                        </a:rPr>
                        <a:t>48 (1.6)</a:t>
                      </a:r>
                    </a:p>
                  </a:txBody>
                  <a:tcPr marT="9144" marB="914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endParaRPr lang="en-US" sz="1400" dirty="0">
                        <a:solidFill>
                          <a:schemeClr val="bg1"/>
                        </a:solidFill>
                        <a:latin typeface="Calibri" panose="020F0502020204030204" pitchFamily="34" charset="0"/>
                        <a:cs typeface="Calibri" panose="020F0502020204030204" pitchFamily="34" charset="0"/>
                      </a:endParaRPr>
                    </a:p>
                    <a:p>
                      <a:pPr marL="0" marR="0" lvl="0" indent="0" algn="ctr" defTabSz="685800" rtl="0" eaLnBrk="1" fontAlgn="auto" latinLnBrk="0" hangingPunct="1">
                        <a:lnSpc>
                          <a:spcPct val="90000"/>
                        </a:lnSpc>
                        <a:spcBef>
                          <a:spcPts val="0"/>
                        </a:spcBef>
                        <a:spcAft>
                          <a:spcPts val="0"/>
                        </a:spcAft>
                        <a:buClrTx/>
                        <a:buSzTx/>
                        <a:buFontTx/>
                        <a:buNone/>
                        <a:tabLst/>
                        <a:defRPr/>
                      </a:pPr>
                      <a:r>
                        <a:rPr lang="en-US" sz="1400" dirty="0">
                          <a:solidFill>
                            <a:schemeClr val="bg1"/>
                          </a:solidFill>
                          <a:latin typeface="Calibri" panose="020F0502020204030204" pitchFamily="34" charset="0"/>
                          <a:cs typeface="Calibri" panose="020F0502020204030204" pitchFamily="34" charset="0"/>
                        </a:rPr>
                        <a:t>1 (ref)</a:t>
                      </a:r>
                    </a:p>
                    <a:p>
                      <a:pPr marL="0" marR="0" lvl="0" indent="0" algn="ctr" defTabSz="685800" rtl="0" eaLnBrk="1" fontAlgn="auto" latinLnBrk="0" hangingPunct="1">
                        <a:lnSpc>
                          <a:spcPct val="90000"/>
                        </a:lnSpc>
                        <a:spcBef>
                          <a:spcPts val="0"/>
                        </a:spcBef>
                        <a:spcAft>
                          <a:spcPts val="0"/>
                        </a:spcAft>
                        <a:buClrTx/>
                        <a:buSzTx/>
                        <a:buFontTx/>
                        <a:buNone/>
                        <a:tabLst/>
                        <a:defRPr/>
                      </a:pPr>
                      <a:r>
                        <a:rPr lang="en-US" sz="1400" dirty="0">
                          <a:solidFill>
                            <a:schemeClr val="bg1"/>
                          </a:solidFill>
                          <a:latin typeface="Calibri" panose="020F0502020204030204" pitchFamily="34" charset="0"/>
                          <a:cs typeface="Calibri" panose="020F0502020204030204" pitchFamily="34" charset="0"/>
                        </a:rPr>
                        <a:t>0.90 (0.56-1.44)</a:t>
                      </a:r>
                    </a:p>
                  </a:txBody>
                  <a:tcPr marT="9144" marB="914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endParaRPr lang="en-US" sz="1400" dirty="0">
                        <a:solidFill>
                          <a:schemeClr val="bg1"/>
                        </a:solidFill>
                        <a:latin typeface="Calibri" panose="020F0502020204030204" pitchFamily="34" charset="0"/>
                        <a:cs typeface="Calibri" panose="020F0502020204030204" pitchFamily="34" charset="0"/>
                      </a:endParaRPr>
                    </a:p>
                    <a:p>
                      <a:pPr algn="ctr">
                        <a:lnSpc>
                          <a:spcPct val="90000"/>
                        </a:lnSpc>
                      </a:pPr>
                      <a:endParaRPr lang="en-US" sz="1400" dirty="0">
                        <a:solidFill>
                          <a:schemeClr val="bg1"/>
                        </a:solidFill>
                        <a:latin typeface="Calibri" panose="020F0502020204030204" pitchFamily="34" charset="0"/>
                        <a:cs typeface="Calibri" panose="020F0502020204030204" pitchFamily="34" charset="0"/>
                      </a:endParaRPr>
                    </a:p>
                    <a:p>
                      <a:pPr algn="ctr">
                        <a:lnSpc>
                          <a:spcPct val="90000"/>
                        </a:lnSpc>
                      </a:pPr>
                      <a:r>
                        <a:rPr lang="en-US" sz="1400" dirty="0">
                          <a:solidFill>
                            <a:schemeClr val="bg1"/>
                          </a:solidFill>
                          <a:latin typeface="Calibri" panose="020F0502020204030204" pitchFamily="34" charset="0"/>
                          <a:cs typeface="Calibri" panose="020F0502020204030204" pitchFamily="34" charset="0"/>
                        </a:rPr>
                        <a:t>.648</a:t>
                      </a:r>
                    </a:p>
                  </a:txBody>
                  <a:tcPr marT="9144" marB="914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endParaRPr lang="en-US" sz="1400" dirty="0">
                        <a:solidFill>
                          <a:schemeClr val="bg1"/>
                        </a:solidFill>
                        <a:latin typeface="Calibri" panose="020F0502020204030204" pitchFamily="34" charset="0"/>
                        <a:cs typeface="Calibri" panose="020F0502020204030204" pitchFamily="34" charset="0"/>
                      </a:endParaRPr>
                    </a:p>
                    <a:p>
                      <a:pPr algn="ctr">
                        <a:lnSpc>
                          <a:spcPct val="90000"/>
                        </a:lnSpc>
                      </a:pPr>
                      <a:r>
                        <a:rPr lang="en-US" sz="1400" dirty="0">
                          <a:solidFill>
                            <a:schemeClr val="bg1"/>
                          </a:solidFill>
                          <a:latin typeface="Calibri" panose="020F0502020204030204" pitchFamily="34" charset="0"/>
                          <a:cs typeface="Calibri" panose="020F0502020204030204" pitchFamily="34" charset="0"/>
                        </a:rPr>
                        <a:t>1 (ref)</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1.03 (0.62-1.71)</a:t>
                      </a:r>
                    </a:p>
                  </a:txBody>
                  <a:tcPr marT="9144" marB="914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endParaRPr lang="en-US" sz="1400" dirty="0">
                        <a:solidFill>
                          <a:schemeClr val="bg1"/>
                        </a:solidFill>
                        <a:latin typeface="Calibri" panose="020F0502020204030204" pitchFamily="34" charset="0"/>
                        <a:cs typeface="Calibri" panose="020F0502020204030204" pitchFamily="34" charset="0"/>
                      </a:endParaRPr>
                    </a:p>
                    <a:p>
                      <a:pPr algn="ctr">
                        <a:lnSpc>
                          <a:spcPct val="90000"/>
                        </a:lnSpc>
                      </a:pPr>
                      <a:endParaRPr lang="en-US" sz="1400" dirty="0">
                        <a:solidFill>
                          <a:schemeClr val="bg1"/>
                        </a:solidFill>
                        <a:latin typeface="Calibri" panose="020F0502020204030204" pitchFamily="34" charset="0"/>
                        <a:cs typeface="Calibri" panose="020F0502020204030204" pitchFamily="34" charset="0"/>
                      </a:endParaRPr>
                    </a:p>
                    <a:p>
                      <a:pPr algn="ctr">
                        <a:lnSpc>
                          <a:spcPct val="90000"/>
                        </a:lnSpc>
                      </a:pPr>
                      <a:r>
                        <a:rPr lang="en-US" sz="1400" dirty="0">
                          <a:solidFill>
                            <a:schemeClr val="bg1"/>
                          </a:solidFill>
                          <a:latin typeface="Calibri" panose="020F0502020204030204" pitchFamily="34" charset="0"/>
                          <a:cs typeface="Calibri" panose="020F0502020204030204" pitchFamily="34" charset="0"/>
                        </a:rPr>
                        <a:t>.921</a:t>
                      </a:r>
                    </a:p>
                  </a:txBody>
                  <a:tcPr marL="18288" marR="18288" marT="9144" marB="914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848592390"/>
                  </a:ext>
                </a:extLst>
              </a:tr>
              <a:tr h="1243110">
                <a:tc>
                  <a:txBody>
                    <a:bodyPr/>
                    <a:lstStyle/>
                    <a:p>
                      <a:pPr algn="l">
                        <a:lnSpc>
                          <a:spcPct val="90000"/>
                        </a:lnSpc>
                      </a:pPr>
                      <a:r>
                        <a:rPr lang="en-US" sz="1400" dirty="0">
                          <a:solidFill>
                            <a:schemeClr val="bg1"/>
                          </a:solidFill>
                          <a:latin typeface="Calibri" panose="020F0502020204030204" pitchFamily="34" charset="0"/>
                          <a:cs typeface="Calibri" panose="020F0502020204030204" pitchFamily="34" charset="0"/>
                        </a:rPr>
                        <a:t>Country/region</a:t>
                      </a:r>
                    </a:p>
                    <a:p>
                      <a:pPr marL="285750" indent="-285750" algn="l">
                        <a:lnSpc>
                          <a:spcPct val="90000"/>
                        </a:lnSpc>
                        <a:buFont typeface="Wingdings" panose="05000000000000000000" pitchFamily="2" charset="2"/>
                        <a:buChar char="§"/>
                      </a:pPr>
                      <a:r>
                        <a:rPr lang="en-US" sz="1400" dirty="0">
                          <a:solidFill>
                            <a:schemeClr val="bg1"/>
                          </a:solidFill>
                          <a:latin typeface="Calibri" panose="020F0502020204030204" pitchFamily="34" charset="0"/>
                          <a:cs typeface="Calibri" panose="020F0502020204030204" pitchFamily="34" charset="0"/>
                        </a:rPr>
                        <a:t>UK</a:t>
                      </a:r>
                    </a:p>
                    <a:p>
                      <a:pPr marL="285750" indent="-285750" algn="l">
                        <a:lnSpc>
                          <a:spcPct val="90000"/>
                        </a:lnSpc>
                        <a:buFont typeface="Wingdings" panose="05000000000000000000" pitchFamily="2" charset="2"/>
                        <a:buChar char="§"/>
                      </a:pPr>
                      <a:r>
                        <a:rPr lang="en-US" sz="1400" dirty="0">
                          <a:solidFill>
                            <a:schemeClr val="bg1"/>
                          </a:solidFill>
                          <a:latin typeface="Calibri" panose="020F0502020204030204" pitchFamily="34" charset="0"/>
                          <a:cs typeface="Calibri" panose="020F0502020204030204" pitchFamily="34" charset="0"/>
                        </a:rPr>
                        <a:t>India</a:t>
                      </a:r>
                    </a:p>
                    <a:p>
                      <a:pPr marL="285750" indent="-285750" algn="l">
                        <a:lnSpc>
                          <a:spcPct val="90000"/>
                        </a:lnSpc>
                        <a:buFont typeface="Wingdings" panose="05000000000000000000" pitchFamily="2" charset="2"/>
                        <a:buChar char="§"/>
                      </a:pPr>
                      <a:r>
                        <a:rPr lang="en-US" sz="1400" dirty="0">
                          <a:solidFill>
                            <a:schemeClr val="bg1"/>
                          </a:solidFill>
                          <a:latin typeface="Calibri" panose="020F0502020204030204" pitchFamily="34" charset="0"/>
                          <a:cs typeface="Calibri" panose="020F0502020204030204" pitchFamily="34" charset="0"/>
                        </a:rPr>
                        <a:t>Bangladesh</a:t>
                      </a:r>
                    </a:p>
                    <a:p>
                      <a:pPr marL="285750" indent="-285750" algn="l">
                        <a:lnSpc>
                          <a:spcPct val="90000"/>
                        </a:lnSpc>
                        <a:buFont typeface="Wingdings" panose="05000000000000000000" pitchFamily="2" charset="2"/>
                        <a:buChar char="§"/>
                      </a:pPr>
                      <a:r>
                        <a:rPr lang="en-US" sz="1400" dirty="0">
                          <a:solidFill>
                            <a:schemeClr val="bg1"/>
                          </a:solidFill>
                          <a:latin typeface="Calibri" panose="020F0502020204030204" pitchFamily="34" charset="0"/>
                          <a:cs typeface="Calibri" panose="020F0502020204030204" pitchFamily="34" charset="0"/>
                        </a:rPr>
                        <a:t>Pakistani: Punjab</a:t>
                      </a:r>
                    </a:p>
                    <a:p>
                      <a:pPr marL="285750" indent="-285750" algn="l">
                        <a:lnSpc>
                          <a:spcPct val="90000"/>
                        </a:lnSpc>
                        <a:buFont typeface="Wingdings" panose="05000000000000000000" pitchFamily="2" charset="2"/>
                        <a:buChar char="§"/>
                      </a:pPr>
                      <a:r>
                        <a:rPr lang="en-US" sz="1400" dirty="0">
                          <a:solidFill>
                            <a:schemeClr val="bg1"/>
                          </a:solidFill>
                          <a:latin typeface="Calibri" panose="020F0502020204030204" pitchFamily="34" charset="0"/>
                          <a:cs typeface="Calibri" panose="020F0502020204030204" pitchFamily="34" charset="0"/>
                        </a:rPr>
                        <a:t>Pakistani: Kashmir</a:t>
                      </a:r>
                    </a:p>
                    <a:p>
                      <a:pPr marL="285750" indent="-285750" algn="l">
                        <a:lnSpc>
                          <a:spcPct val="90000"/>
                        </a:lnSpc>
                        <a:buFont typeface="Wingdings" panose="05000000000000000000" pitchFamily="2" charset="2"/>
                        <a:buChar char="§"/>
                      </a:pPr>
                      <a:r>
                        <a:rPr lang="en-US" sz="1400" dirty="0">
                          <a:solidFill>
                            <a:schemeClr val="bg1"/>
                          </a:solidFill>
                          <a:latin typeface="Calibri" panose="020F0502020204030204" pitchFamily="34" charset="0"/>
                          <a:cs typeface="Calibri" panose="020F0502020204030204" pitchFamily="34" charset="0"/>
                        </a:rPr>
                        <a:t>Pakistani: Other</a:t>
                      </a:r>
                    </a:p>
                    <a:p>
                      <a:pPr marL="285750" indent="-285750" algn="l">
                        <a:lnSpc>
                          <a:spcPct val="90000"/>
                        </a:lnSpc>
                        <a:buFont typeface="Wingdings" panose="05000000000000000000" pitchFamily="2" charset="2"/>
                        <a:buChar char="§"/>
                      </a:pPr>
                      <a:r>
                        <a:rPr lang="en-US" sz="1400" dirty="0">
                          <a:solidFill>
                            <a:schemeClr val="bg1"/>
                          </a:solidFill>
                          <a:latin typeface="Calibri" panose="020F0502020204030204" pitchFamily="34" charset="0"/>
                          <a:cs typeface="Calibri" panose="020F0502020204030204" pitchFamily="34" charset="0"/>
                        </a:rPr>
                        <a:t>Pakistani: Unknown</a:t>
                      </a:r>
                    </a:p>
                  </a:txBody>
                  <a:tcPr marT="9144" marB="914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indent="0" algn="ctr">
                        <a:lnSpc>
                          <a:spcPct val="90000"/>
                        </a:lnSpc>
                        <a:buFont typeface="Wingdings" panose="05000000000000000000" pitchFamily="2" charset="2"/>
                        <a:buNone/>
                      </a:pPr>
                      <a:endParaRPr lang="en-US" sz="1400" dirty="0">
                        <a:solidFill>
                          <a:schemeClr val="bg1"/>
                        </a:solidFill>
                        <a:latin typeface="Calibri" panose="020F0502020204030204" pitchFamily="34" charset="0"/>
                        <a:cs typeface="Calibri" panose="020F0502020204030204" pitchFamily="34" charset="0"/>
                      </a:endParaRPr>
                    </a:p>
                    <a:p>
                      <a:pPr marL="0" indent="0" algn="ctr">
                        <a:lnSpc>
                          <a:spcPct val="90000"/>
                        </a:lnSpc>
                        <a:buFont typeface="Wingdings" panose="05000000000000000000" pitchFamily="2" charset="2"/>
                        <a:buNone/>
                      </a:pPr>
                      <a:r>
                        <a:rPr lang="en-US" sz="1400" dirty="0">
                          <a:solidFill>
                            <a:schemeClr val="bg1"/>
                          </a:solidFill>
                          <a:latin typeface="Calibri" panose="020F0502020204030204" pitchFamily="34" charset="0"/>
                          <a:cs typeface="Calibri" panose="020F0502020204030204" pitchFamily="34" charset="0"/>
                        </a:rPr>
                        <a:t>452</a:t>
                      </a:r>
                    </a:p>
                    <a:p>
                      <a:pPr marL="0" indent="0" algn="ctr">
                        <a:lnSpc>
                          <a:spcPct val="90000"/>
                        </a:lnSpc>
                        <a:buFont typeface="Wingdings" panose="05000000000000000000" pitchFamily="2" charset="2"/>
                        <a:buNone/>
                      </a:pPr>
                      <a:r>
                        <a:rPr lang="en-US" sz="1400" dirty="0">
                          <a:solidFill>
                            <a:schemeClr val="bg1"/>
                          </a:solidFill>
                          <a:latin typeface="Calibri" panose="020F0502020204030204" pitchFamily="34" charset="0"/>
                          <a:cs typeface="Calibri" panose="020F0502020204030204" pitchFamily="34" charset="0"/>
                        </a:rPr>
                        <a:t>1197</a:t>
                      </a:r>
                    </a:p>
                    <a:p>
                      <a:pPr marL="0" indent="0" algn="ctr">
                        <a:lnSpc>
                          <a:spcPct val="90000"/>
                        </a:lnSpc>
                        <a:buFont typeface="Wingdings" panose="05000000000000000000" pitchFamily="2" charset="2"/>
                        <a:buNone/>
                      </a:pPr>
                      <a:r>
                        <a:rPr lang="en-US" sz="1400" dirty="0">
                          <a:solidFill>
                            <a:schemeClr val="bg1"/>
                          </a:solidFill>
                          <a:latin typeface="Calibri" panose="020F0502020204030204" pitchFamily="34" charset="0"/>
                          <a:cs typeface="Calibri" panose="020F0502020204030204" pitchFamily="34" charset="0"/>
                        </a:rPr>
                        <a:t>726</a:t>
                      </a:r>
                    </a:p>
                    <a:p>
                      <a:pPr marL="0" indent="0" algn="ctr">
                        <a:lnSpc>
                          <a:spcPct val="90000"/>
                        </a:lnSpc>
                        <a:buFont typeface="Wingdings" panose="05000000000000000000" pitchFamily="2" charset="2"/>
                        <a:buNone/>
                      </a:pPr>
                      <a:r>
                        <a:rPr lang="en-US" sz="1400" dirty="0">
                          <a:solidFill>
                            <a:schemeClr val="bg1"/>
                          </a:solidFill>
                          <a:latin typeface="Calibri" panose="020F0502020204030204" pitchFamily="34" charset="0"/>
                          <a:cs typeface="Calibri" panose="020F0502020204030204" pitchFamily="34" charset="0"/>
                        </a:rPr>
                        <a:t>1049</a:t>
                      </a:r>
                    </a:p>
                    <a:p>
                      <a:pPr marL="0" indent="0" algn="ctr">
                        <a:lnSpc>
                          <a:spcPct val="90000"/>
                        </a:lnSpc>
                        <a:buFont typeface="Wingdings" panose="05000000000000000000" pitchFamily="2" charset="2"/>
                        <a:buNone/>
                      </a:pPr>
                      <a:r>
                        <a:rPr lang="en-US" sz="1400" dirty="0">
                          <a:solidFill>
                            <a:schemeClr val="bg1"/>
                          </a:solidFill>
                          <a:latin typeface="Calibri" panose="020F0502020204030204" pitchFamily="34" charset="0"/>
                          <a:cs typeface="Calibri" panose="020F0502020204030204" pitchFamily="34" charset="0"/>
                        </a:rPr>
                        <a:t>570</a:t>
                      </a:r>
                    </a:p>
                    <a:p>
                      <a:pPr marL="0" indent="0" algn="ctr">
                        <a:lnSpc>
                          <a:spcPct val="90000"/>
                        </a:lnSpc>
                        <a:buFont typeface="Wingdings" panose="05000000000000000000" pitchFamily="2" charset="2"/>
                        <a:buNone/>
                      </a:pPr>
                      <a:r>
                        <a:rPr lang="en-US" sz="1400" dirty="0">
                          <a:solidFill>
                            <a:schemeClr val="bg1"/>
                          </a:solidFill>
                          <a:latin typeface="Calibri" panose="020F0502020204030204" pitchFamily="34" charset="0"/>
                          <a:cs typeface="Calibri" panose="020F0502020204030204" pitchFamily="34" charset="0"/>
                        </a:rPr>
                        <a:t>239</a:t>
                      </a:r>
                    </a:p>
                    <a:p>
                      <a:pPr marL="0" indent="0" algn="ctr">
                        <a:lnSpc>
                          <a:spcPct val="90000"/>
                        </a:lnSpc>
                        <a:buFont typeface="Wingdings" panose="05000000000000000000" pitchFamily="2" charset="2"/>
                        <a:buNone/>
                      </a:pPr>
                      <a:r>
                        <a:rPr lang="en-US" sz="1400" dirty="0">
                          <a:solidFill>
                            <a:schemeClr val="bg1"/>
                          </a:solidFill>
                          <a:latin typeface="Calibri" panose="020F0502020204030204" pitchFamily="34" charset="0"/>
                          <a:cs typeface="Calibri" panose="020F0502020204030204" pitchFamily="34" charset="0"/>
                        </a:rPr>
                        <a:t>600</a:t>
                      </a:r>
                    </a:p>
                  </a:txBody>
                  <a:tcPr marT="9144" marB="914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indent="0" algn="ctr">
                        <a:lnSpc>
                          <a:spcPct val="90000"/>
                        </a:lnSpc>
                        <a:buFont typeface="Wingdings" panose="05000000000000000000" pitchFamily="2" charset="2"/>
                        <a:buNone/>
                      </a:pPr>
                      <a:endParaRPr lang="en-US" sz="1400" dirty="0">
                        <a:solidFill>
                          <a:schemeClr val="bg1"/>
                        </a:solidFill>
                        <a:latin typeface="Calibri" panose="020F0502020204030204" pitchFamily="34" charset="0"/>
                        <a:cs typeface="Calibri" panose="020F0502020204030204" pitchFamily="34" charset="0"/>
                      </a:endParaRPr>
                    </a:p>
                    <a:p>
                      <a:pPr marL="0" indent="0" algn="ctr">
                        <a:lnSpc>
                          <a:spcPct val="90000"/>
                        </a:lnSpc>
                        <a:buFont typeface="Wingdings" panose="05000000000000000000" pitchFamily="2" charset="2"/>
                        <a:buNone/>
                      </a:pPr>
                      <a:r>
                        <a:rPr lang="en-US" sz="1400" dirty="0">
                          <a:solidFill>
                            <a:schemeClr val="bg1"/>
                          </a:solidFill>
                          <a:latin typeface="Calibri" panose="020F0502020204030204" pitchFamily="34" charset="0"/>
                          <a:cs typeface="Calibri" panose="020F0502020204030204" pitchFamily="34" charset="0"/>
                        </a:rPr>
                        <a:t>2 (0.4)</a:t>
                      </a:r>
                    </a:p>
                    <a:p>
                      <a:pPr marL="0" indent="0" algn="ctr">
                        <a:lnSpc>
                          <a:spcPct val="90000"/>
                        </a:lnSpc>
                        <a:buFont typeface="Wingdings" panose="05000000000000000000" pitchFamily="2" charset="2"/>
                        <a:buNone/>
                      </a:pPr>
                      <a:r>
                        <a:rPr lang="en-US" sz="1400" dirty="0">
                          <a:solidFill>
                            <a:schemeClr val="bg1"/>
                          </a:solidFill>
                          <a:latin typeface="Calibri" panose="020F0502020204030204" pitchFamily="34" charset="0"/>
                          <a:cs typeface="Calibri" panose="020F0502020204030204" pitchFamily="34" charset="0"/>
                        </a:rPr>
                        <a:t>2 (0.2)</a:t>
                      </a:r>
                    </a:p>
                    <a:p>
                      <a:pPr marL="0" indent="0" algn="ctr">
                        <a:lnSpc>
                          <a:spcPct val="90000"/>
                        </a:lnSpc>
                        <a:buFont typeface="Wingdings" panose="05000000000000000000" pitchFamily="2" charset="2"/>
                        <a:buNone/>
                      </a:pPr>
                      <a:r>
                        <a:rPr lang="en-US" sz="1400" dirty="0">
                          <a:solidFill>
                            <a:schemeClr val="bg1"/>
                          </a:solidFill>
                          <a:latin typeface="Calibri" panose="020F0502020204030204" pitchFamily="34" charset="0"/>
                          <a:cs typeface="Calibri" panose="020F0502020204030204" pitchFamily="34" charset="0"/>
                        </a:rPr>
                        <a:t>4 (0.6)</a:t>
                      </a:r>
                    </a:p>
                    <a:p>
                      <a:pPr marL="0" indent="0" algn="ctr">
                        <a:lnSpc>
                          <a:spcPct val="90000"/>
                        </a:lnSpc>
                        <a:buFont typeface="Wingdings" panose="05000000000000000000" pitchFamily="2" charset="2"/>
                        <a:buNone/>
                      </a:pPr>
                      <a:r>
                        <a:rPr lang="en-US" sz="1400" dirty="0">
                          <a:solidFill>
                            <a:schemeClr val="bg1"/>
                          </a:solidFill>
                          <a:latin typeface="Calibri" panose="020F0502020204030204" pitchFamily="34" charset="0"/>
                          <a:cs typeface="Calibri" panose="020F0502020204030204" pitchFamily="34" charset="0"/>
                        </a:rPr>
                        <a:t>39 (3.7)</a:t>
                      </a:r>
                    </a:p>
                    <a:p>
                      <a:pPr marL="0" indent="0" algn="ctr">
                        <a:lnSpc>
                          <a:spcPct val="90000"/>
                        </a:lnSpc>
                        <a:buFont typeface="Wingdings" panose="05000000000000000000" pitchFamily="2" charset="2"/>
                        <a:buNone/>
                      </a:pPr>
                      <a:r>
                        <a:rPr lang="en-US" sz="1400" dirty="0">
                          <a:solidFill>
                            <a:schemeClr val="bg1"/>
                          </a:solidFill>
                          <a:latin typeface="Calibri" panose="020F0502020204030204" pitchFamily="34" charset="0"/>
                          <a:cs typeface="Calibri" panose="020F0502020204030204" pitchFamily="34" charset="0"/>
                        </a:rPr>
                        <a:t>3 (0.5)</a:t>
                      </a:r>
                    </a:p>
                    <a:p>
                      <a:pPr marL="0" indent="0" algn="ctr">
                        <a:lnSpc>
                          <a:spcPct val="90000"/>
                        </a:lnSpc>
                        <a:buFont typeface="Wingdings" panose="05000000000000000000" pitchFamily="2" charset="2"/>
                        <a:buNone/>
                      </a:pPr>
                      <a:r>
                        <a:rPr lang="en-US" sz="1400" dirty="0">
                          <a:solidFill>
                            <a:schemeClr val="bg1"/>
                          </a:solidFill>
                          <a:latin typeface="Calibri" panose="020F0502020204030204" pitchFamily="34" charset="0"/>
                          <a:cs typeface="Calibri" panose="020F0502020204030204" pitchFamily="34" charset="0"/>
                        </a:rPr>
                        <a:t>2 (0.8)</a:t>
                      </a:r>
                    </a:p>
                    <a:p>
                      <a:pPr marL="0" indent="0" algn="ctr">
                        <a:lnSpc>
                          <a:spcPct val="90000"/>
                        </a:lnSpc>
                        <a:buFont typeface="Wingdings" panose="05000000000000000000" pitchFamily="2" charset="2"/>
                        <a:buNone/>
                      </a:pPr>
                      <a:r>
                        <a:rPr lang="en-US" sz="1400" dirty="0">
                          <a:solidFill>
                            <a:schemeClr val="bg1"/>
                          </a:solidFill>
                          <a:latin typeface="Calibri" panose="020F0502020204030204" pitchFamily="34" charset="0"/>
                          <a:cs typeface="Calibri" panose="020F0502020204030204" pitchFamily="34" charset="0"/>
                        </a:rPr>
                        <a:t>23 (3.8)</a:t>
                      </a:r>
                    </a:p>
                    <a:p>
                      <a:pPr marL="0" indent="0" algn="ctr">
                        <a:lnSpc>
                          <a:spcPct val="90000"/>
                        </a:lnSpc>
                        <a:buFont typeface="Wingdings" panose="05000000000000000000" pitchFamily="2" charset="2"/>
                        <a:buNone/>
                      </a:pPr>
                      <a:endParaRPr lang="en-US" sz="1400" dirty="0">
                        <a:solidFill>
                          <a:schemeClr val="bg1"/>
                        </a:solidFill>
                        <a:latin typeface="Calibri" panose="020F0502020204030204" pitchFamily="34" charset="0"/>
                        <a:cs typeface="Calibri" panose="020F0502020204030204" pitchFamily="34" charset="0"/>
                      </a:endParaRPr>
                    </a:p>
                  </a:txBody>
                  <a:tcPr marT="9144" marB="914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ct val="90000"/>
                        </a:lnSpc>
                      </a:pPr>
                      <a:endParaRPr lang="en-US" sz="1400" dirty="0">
                        <a:solidFill>
                          <a:schemeClr val="bg1"/>
                        </a:solidFill>
                        <a:latin typeface="Calibri" panose="020F0502020204030204" pitchFamily="34" charset="0"/>
                        <a:cs typeface="Calibri" panose="020F0502020204030204" pitchFamily="34" charset="0"/>
                      </a:endParaRPr>
                    </a:p>
                    <a:p>
                      <a:pPr marL="0" marR="0" lvl="0" indent="0" algn="ctr" defTabSz="685800" rtl="0" eaLnBrk="1" fontAlgn="auto" latinLnBrk="0" hangingPunct="1">
                        <a:lnSpc>
                          <a:spcPct val="90000"/>
                        </a:lnSpc>
                        <a:spcBef>
                          <a:spcPts val="0"/>
                        </a:spcBef>
                        <a:spcAft>
                          <a:spcPts val="0"/>
                        </a:spcAft>
                        <a:buClrTx/>
                        <a:buSzTx/>
                        <a:buFontTx/>
                        <a:buNone/>
                        <a:tabLst/>
                        <a:defRPr/>
                      </a:pPr>
                      <a:r>
                        <a:rPr lang="en-US" sz="1400" dirty="0">
                          <a:solidFill>
                            <a:schemeClr val="bg1"/>
                          </a:solidFill>
                          <a:latin typeface="Calibri" panose="020F0502020204030204" pitchFamily="34" charset="0"/>
                          <a:cs typeface="Calibri" panose="020F0502020204030204" pitchFamily="34" charset="0"/>
                        </a:rPr>
                        <a:t>1 (ref)</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0.38 (0.05-2.68)</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1.25 (0.23-6.83)</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8.69 (2.09-36.14)</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1.19 (0.20-7.16)</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1.90 (0.27-13.56)</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8.97 (2.10-38.24)</a:t>
                      </a:r>
                    </a:p>
                  </a:txBody>
                  <a:tcPr marT="9144" marB="914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ct val="90000"/>
                        </a:lnSpc>
                      </a:pPr>
                      <a:endParaRPr lang="en-US" sz="1400" dirty="0">
                        <a:solidFill>
                          <a:schemeClr val="bg1"/>
                        </a:solidFill>
                        <a:latin typeface="Calibri" panose="020F0502020204030204" pitchFamily="34" charset="0"/>
                        <a:cs typeface="Calibri" panose="020F0502020204030204" pitchFamily="34" charset="0"/>
                      </a:endParaRPr>
                    </a:p>
                    <a:p>
                      <a:pPr algn="ctr">
                        <a:lnSpc>
                          <a:spcPct val="90000"/>
                        </a:lnSpc>
                      </a:pPr>
                      <a:endParaRPr lang="en-US" sz="1400" dirty="0">
                        <a:solidFill>
                          <a:schemeClr val="bg1"/>
                        </a:solidFill>
                        <a:latin typeface="Calibri" panose="020F0502020204030204" pitchFamily="34" charset="0"/>
                        <a:cs typeface="Calibri" panose="020F0502020204030204" pitchFamily="34" charset="0"/>
                      </a:endParaRPr>
                    </a:p>
                    <a:p>
                      <a:pPr algn="ctr">
                        <a:lnSpc>
                          <a:spcPct val="90000"/>
                        </a:lnSpc>
                      </a:pPr>
                      <a:r>
                        <a:rPr lang="en-US" sz="1400" dirty="0">
                          <a:solidFill>
                            <a:schemeClr val="bg1"/>
                          </a:solidFill>
                          <a:latin typeface="Calibri" panose="020F0502020204030204" pitchFamily="34" charset="0"/>
                          <a:cs typeface="Calibri" panose="020F0502020204030204" pitchFamily="34" charset="0"/>
                        </a:rPr>
                        <a:t>.329</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.800</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.003</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.849</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.523</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.003</a:t>
                      </a:r>
                      <a:br>
                        <a:rPr lang="en-US" sz="1400" dirty="0">
                          <a:solidFill>
                            <a:schemeClr val="bg1"/>
                          </a:solidFill>
                          <a:latin typeface="Calibri" panose="020F0502020204030204" pitchFamily="34" charset="0"/>
                          <a:cs typeface="Calibri" panose="020F0502020204030204" pitchFamily="34" charset="0"/>
                        </a:rPr>
                      </a:br>
                      <a:r>
                        <a:rPr lang="en-US" sz="1400" dirty="0">
                          <a:solidFill>
                            <a:schemeClr val="bg1"/>
                          </a:solidFill>
                          <a:latin typeface="Calibri" panose="020F0502020204030204" pitchFamily="34" charset="0"/>
                          <a:cs typeface="Calibri" panose="020F0502020204030204" pitchFamily="34" charset="0"/>
                        </a:rPr>
                        <a:t>(0)</a:t>
                      </a:r>
                    </a:p>
                  </a:txBody>
                  <a:tcPr marT="9144" marB="914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ct val="90000"/>
                        </a:lnSpc>
                      </a:pPr>
                      <a:endParaRPr lang="en-US" sz="1400" dirty="0">
                        <a:solidFill>
                          <a:schemeClr val="bg1"/>
                        </a:solidFill>
                        <a:latin typeface="Calibri" panose="020F0502020204030204" pitchFamily="34" charset="0"/>
                        <a:cs typeface="Calibri" panose="020F0502020204030204" pitchFamily="34" charset="0"/>
                      </a:endParaRPr>
                    </a:p>
                    <a:p>
                      <a:pPr algn="ctr">
                        <a:lnSpc>
                          <a:spcPct val="90000"/>
                        </a:lnSpc>
                      </a:pPr>
                      <a:r>
                        <a:rPr lang="en-US" sz="1400" dirty="0">
                          <a:solidFill>
                            <a:schemeClr val="bg1"/>
                          </a:solidFill>
                          <a:latin typeface="Calibri" panose="020F0502020204030204" pitchFamily="34" charset="0"/>
                          <a:cs typeface="Calibri" panose="020F0502020204030204" pitchFamily="34" charset="0"/>
                        </a:rPr>
                        <a:t>1 (ref)</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0.24 (0.03-1.94)</a:t>
                      </a:r>
                    </a:p>
                    <a:p>
                      <a:pPr marL="0" marR="0" lvl="0" indent="0" algn="ctr" defTabSz="685800" rtl="0" eaLnBrk="1" fontAlgn="auto" latinLnBrk="0" hangingPunct="1">
                        <a:lnSpc>
                          <a:spcPct val="90000"/>
                        </a:lnSpc>
                        <a:spcBef>
                          <a:spcPts val="0"/>
                        </a:spcBef>
                        <a:spcAft>
                          <a:spcPts val="0"/>
                        </a:spcAft>
                        <a:buClrTx/>
                        <a:buSzTx/>
                        <a:buFontTx/>
                        <a:buNone/>
                        <a:tabLst/>
                        <a:defRPr/>
                      </a:pPr>
                      <a:r>
                        <a:rPr lang="en-US" sz="1400" dirty="0">
                          <a:solidFill>
                            <a:schemeClr val="bg1"/>
                          </a:solidFill>
                          <a:latin typeface="Calibri" panose="020F0502020204030204" pitchFamily="34" charset="0"/>
                          <a:cs typeface="Calibri" panose="020F0502020204030204" pitchFamily="34" charset="0"/>
                        </a:rPr>
                        <a:t>0.36 (0.06-2.15)</a:t>
                      </a:r>
                    </a:p>
                    <a:p>
                      <a:pPr marL="0" marR="0" lvl="0" indent="0" algn="ctr" defTabSz="685800" rtl="0" eaLnBrk="1" fontAlgn="auto" latinLnBrk="0" hangingPunct="1">
                        <a:lnSpc>
                          <a:spcPct val="90000"/>
                        </a:lnSpc>
                        <a:spcBef>
                          <a:spcPts val="0"/>
                        </a:spcBef>
                        <a:spcAft>
                          <a:spcPts val="0"/>
                        </a:spcAft>
                        <a:buClrTx/>
                        <a:buSzTx/>
                        <a:buFontTx/>
                        <a:buNone/>
                        <a:tabLst/>
                        <a:defRPr/>
                      </a:pPr>
                      <a:r>
                        <a:rPr lang="en-US" sz="1400" dirty="0">
                          <a:solidFill>
                            <a:schemeClr val="bg1"/>
                          </a:solidFill>
                          <a:latin typeface="Calibri" panose="020F0502020204030204" pitchFamily="34" charset="0"/>
                          <a:cs typeface="Calibri" panose="020F0502020204030204" pitchFamily="34" charset="0"/>
                        </a:rPr>
                        <a:t>2.63 (0.57-12.26)</a:t>
                      </a:r>
                    </a:p>
                    <a:p>
                      <a:pPr marL="0" marR="0" lvl="0" indent="0" algn="ctr" defTabSz="685800" rtl="0" eaLnBrk="1" fontAlgn="auto" latinLnBrk="0" hangingPunct="1">
                        <a:lnSpc>
                          <a:spcPct val="90000"/>
                        </a:lnSpc>
                        <a:spcBef>
                          <a:spcPts val="0"/>
                        </a:spcBef>
                        <a:spcAft>
                          <a:spcPts val="0"/>
                        </a:spcAft>
                        <a:buClrTx/>
                        <a:buSzTx/>
                        <a:buFontTx/>
                        <a:buNone/>
                        <a:tabLst/>
                        <a:defRPr/>
                      </a:pPr>
                      <a:r>
                        <a:rPr lang="en-US" sz="1400" dirty="0">
                          <a:solidFill>
                            <a:schemeClr val="bg1"/>
                          </a:solidFill>
                          <a:latin typeface="Calibri" panose="020F0502020204030204" pitchFamily="34" charset="0"/>
                          <a:cs typeface="Calibri" panose="020F0502020204030204" pitchFamily="34" charset="0"/>
                        </a:rPr>
                        <a:t>0.56 (0.09-3.62)</a:t>
                      </a:r>
                    </a:p>
                    <a:p>
                      <a:pPr marL="0" marR="0" lvl="0" indent="0" algn="ctr" defTabSz="685800" rtl="0" eaLnBrk="1" fontAlgn="auto" latinLnBrk="0" hangingPunct="1">
                        <a:lnSpc>
                          <a:spcPct val="90000"/>
                        </a:lnSpc>
                        <a:spcBef>
                          <a:spcPts val="0"/>
                        </a:spcBef>
                        <a:spcAft>
                          <a:spcPts val="0"/>
                        </a:spcAft>
                        <a:buClrTx/>
                        <a:buSzTx/>
                        <a:buFontTx/>
                        <a:buNone/>
                        <a:tabLst/>
                        <a:defRPr/>
                      </a:pPr>
                      <a:r>
                        <a:rPr lang="en-US" sz="1400" dirty="0">
                          <a:solidFill>
                            <a:schemeClr val="bg1"/>
                          </a:solidFill>
                          <a:latin typeface="Calibri" panose="020F0502020204030204" pitchFamily="34" charset="0"/>
                          <a:cs typeface="Calibri" panose="020F0502020204030204" pitchFamily="34" charset="0"/>
                        </a:rPr>
                        <a:t>0.45 (0.06-3.55)</a:t>
                      </a:r>
                    </a:p>
                    <a:p>
                      <a:pPr marL="0" marR="0" lvl="0" indent="0" algn="ctr" defTabSz="685800" rtl="0" eaLnBrk="1" fontAlgn="auto" latinLnBrk="0" hangingPunct="1">
                        <a:lnSpc>
                          <a:spcPct val="90000"/>
                        </a:lnSpc>
                        <a:spcBef>
                          <a:spcPts val="0"/>
                        </a:spcBef>
                        <a:spcAft>
                          <a:spcPts val="0"/>
                        </a:spcAft>
                        <a:buClrTx/>
                        <a:buSzTx/>
                        <a:buFontTx/>
                        <a:buNone/>
                        <a:tabLst/>
                        <a:defRPr/>
                      </a:pPr>
                      <a:r>
                        <a:rPr lang="en-US" sz="1400" dirty="0">
                          <a:solidFill>
                            <a:schemeClr val="bg1"/>
                          </a:solidFill>
                          <a:latin typeface="Calibri" panose="020F0502020204030204" pitchFamily="34" charset="0"/>
                          <a:cs typeface="Calibri" panose="020F0502020204030204" pitchFamily="34" charset="0"/>
                        </a:rPr>
                        <a:t>3.55 (0.75-16.85)</a:t>
                      </a:r>
                    </a:p>
                    <a:p>
                      <a:pPr algn="ctr">
                        <a:lnSpc>
                          <a:spcPct val="90000"/>
                        </a:lnSpc>
                      </a:pPr>
                      <a:endParaRPr lang="en-US" sz="1400" dirty="0">
                        <a:solidFill>
                          <a:schemeClr val="bg1"/>
                        </a:solidFill>
                        <a:latin typeface="Calibri" panose="020F0502020204030204" pitchFamily="34" charset="0"/>
                        <a:cs typeface="Calibri" panose="020F0502020204030204" pitchFamily="34" charset="0"/>
                      </a:endParaRPr>
                    </a:p>
                  </a:txBody>
                  <a:tcPr marT="9144" marB="914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ct val="90000"/>
                        </a:lnSpc>
                      </a:pPr>
                      <a:endParaRPr lang="en-US" sz="1400" dirty="0">
                        <a:solidFill>
                          <a:schemeClr val="bg1"/>
                        </a:solidFill>
                        <a:latin typeface="Calibri" panose="020F0502020204030204" pitchFamily="34" charset="0"/>
                        <a:cs typeface="Calibri" panose="020F0502020204030204" pitchFamily="34" charset="0"/>
                      </a:endParaRPr>
                    </a:p>
                    <a:p>
                      <a:pPr algn="ctr">
                        <a:lnSpc>
                          <a:spcPct val="90000"/>
                        </a:lnSpc>
                      </a:pPr>
                      <a:endParaRPr lang="en-US" sz="1400" dirty="0">
                        <a:solidFill>
                          <a:schemeClr val="bg1"/>
                        </a:solidFill>
                        <a:latin typeface="Calibri" panose="020F0502020204030204" pitchFamily="34" charset="0"/>
                        <a:cs typeface="Calibri" panose="020F0502020204030204" pitchFamily="34" charset="0"/>
                      </a:endParaRPr>
                    </a:p>
                    <a:p>
                      <a:pPr algn="ctr">
                        <a:lnSpc>
                          <a:spcPct val="90000"/>
                        </a:lnSpc>
                      </a:pPr>
                      <a:r>
                        <a:rPr lang="en-US" sz="1400" dirty="0">
                          <a:solidFill>
                            <a:schemeClr val="bg1"/>
                          </a:solidFill>
                          <a:latin typeface="Calibri" panose="020F0502020204030204" pitchFamily="34" charset="0"/>
                          <a:cs typeface="Calibri" panose="020F0502020204030204" pitchFamily="34" charset="0"/>
                        </a:rPr>
                        <a:t>.181</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.260</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.217</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.542</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.450</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.111</a:t>
                      </a:r>
                    </a:p>
                    <a:p>
                      <a:pPr algn="ctr">
                        <a:lnSpc>
                          <a:spcPct val="90000"/>
                        </a:lnSpc>
                      </a:pPr>
                      <a:r>
                        <a:rPr lang="en-US" sz="1400" dirty="0">
                          <a:solidFill>
                            <a:schemeClr val="bg1"/>
                          </a:solidFill>
                          <a:latin typeface="Calibri" panose="020F0502020204030204" pitchFamily="34" charset="0"/>
                          <a:cs typeface="Calibri" panose="020F0502020204030204" pitchFamily="34" charset="0"/>
                        </a:rPr>
                        <a:t>(0)</a:t>
                      </a:r>
                    </a:p>
                  </a:txBody>
                  <a:tcPr marL="18288" marR="18288" marT="9144" marB="914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823757454"/>
                  </a:ext>
                </a:extLst>
              </a:tr>
            </a:tbl>
          </a:graphicData>
        </a:graphic>
      </p:graphicFrame>
      <p:cxnSp>
        <p:nvCxnSpPr>
          <p:cNvPr id="15" name="Straight Connector 14">
            <a:extLst>
              <a:ext uri="{FF2B5EF4-FFF2-40B4-BE49-F238E27FC236}">
                <a16:creationId xmlns:a16="http://schemas.microsoft.com/office/drawing/2014/main" id="{4A2C01C2-EBEF-4FFF-B257-D1FCFDD6E1EE}"/>
              </a:ext>
            </a:extLst>
          </p:cNvPr>
          <p:cNvCxnSpPr>
            <a:cxnSpLocks/>
          </p:cNvCxnSpPr>
          <p:nvPr/>
        </p:nvCxnSpPr>
        <p:spPr bwMode="auto">
          <a:xfrm>
            <a:off x="9224634" y="1806131"/>
            <a:ext cx="2199756" cy="0"/>
          </a:xfrm>
          <a:prstGeom prst="line">
            <a:avLst/>
          </a:prstGeom>
          <a:noFill/>
          <a:ln w="28575" cap="flat" cmpd="sng" algn="ctr">
            <a:solidFill>
              <a:schemeClr val="tx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6A183BA6-DF23-4E8C-8D49-578492BC8800}"/>
              </a:ext>
            </a:extLst>
          </p:cNvPr>
          <p:cNvCxnSpPr>
            <a:cxnSpLocks/>
          </p:cNvCxnSpPr>
          <p:nvPr/>
        </p:nvCxnSpPr>
        <p:spPr bwMode="auto">
          <a:xfrm>
            <a:off x="6862434" y="1806131"/>
            <a:ext cx="2199756" cy="0"/>
          </a:xfrm>
          <a:prstGeom prst="line">
            <a:avLst/>
          </a:prstGeom>
          <a:noFill/>
          <a:ln w="2857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2835659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1B0652-979E-4D44-978B-94B1EB701C53}"/>
              </a:ext>
            </a:extLst>
          </p:cNvPr>
          <p:cNvSpPr>
            <a:spLocks noGrp="1"/>
          </p:cNvSpPr>
          <p:nvPr>
            <p:ph type="title"/>
          </p:nvPr>
        </p:nvSpPr>
        <p:spPr/>
        <p:txBody>
          <a:bodyPr/>
          <a:lstStyle/>
          <a:p>
            <a:r>
              <a:rPr lang="en-US" sz="3600" dirty="0"/>
              <a:t>Opportunistic Testing: Bloodborne Viruses Screening in </a:t>
            </a:r>
            <a:br>
              <a:rPr lang="en-US" sz="3600" dirty="0"/>
            </a:br>
            <a:r>
              <a:rPr lang="en-US" sz="3600" dirty="0"/>
              <a:t>Emergency Departments in Leeds, UK</a:t>
            </a:r>
          </a:p>
        </p:txBody>
      </p:sp>
      <p:sp>
        <p:nvSpPr>
          <p:cNvPr id="3" name="Content Placeholder 2">
            <a:extLst>
              <a:ext uri="{FF2B5EF4-FFF2-40B4-BE49-F238E27FC236}">
                <a16:creationId xmlns:a16="http://schemas.microsoft.com/office/drawing/2014/main" id="{34ED89FA-B54C-4C25-B2F2-59143C15ECDA}"/>
              </a:ext>
            </a:extLst>
          </p:cNvPr>
          <p:cNvSpPr>
            <a:spLocks noGrp="1"/>
          </p:cNvSpPr>
          <p:nvPr>
            <p:ph sz="half" idx="1"/>
          </p:nvPr>
        </p:nvSpPr>
        <p:spPr>
          <a:xfrm>
            <a:off x="628153" y="1510730"/>
            <a:ext cx="5311215" cy="4678738"/>
          </a:xfrm>
        </p:spPr>
        <p:txBody>
          <a:bodyPr/>
          <a:lstStyle/>
          <a:p>
            <a:pPr marL="0" indent="0">
              <a:buNone/>
            </a:pPr>
            <a:r>
              <a:rPr lang="en-US" sz="2200" b="1" dirty="0">
                <a:solidFill>
                  <a:schemeClr val="accent1"/>
                </a:solidFill>
              </a:rPr>
              <a:t>Approach</a:t>
            </a:r>
          </a:p>
          <a:p>
            <a:r>
              <a:rPr lang="en-US" sz="2200" dirty="0"/>
              <a:t>Evaluation of opt-out testing for HIV, HBV, HCV among patients attending EDs at Leeds Teaching Hospitals who had routine blood testing for unrelated health issues October 2018-July 2019 (N = 16,053)</a:t>
            </a:r>
          </a:p>
          <a:p>
            <a:r>
              <a:rPr lang="en-US" sz="2200" dirty="0"/>
              <a:t>Automatic modification of the lab ordering system</a:t>
            </a:r>
          </a:p>
          <a:p>
            <a:r>
              <a:rPr lang="en-US" sz="2200" dirty="0"/>
              <a:t>All positives were assessed for suitability for linkage to care</a:t>
            </a:r>
          </a:p>
          <a:p>
            <a:r>
              <a:rPr lang="en-US" sz="2200" dirty="0"/>
              <a:t>Screening identified 73 HBsAg-positive, 156 HCV RNA–positive, and 70 HIV-positive individuals</a:t>
            </a:r>
          </a:p>
          <a:p>
            <a:endParaRPr lang="en-US" sz="2400" dirty="0"/>
          </a:p>
        </p:txBody>
      </p:sp>
      <p:sp>
        <p:nvSpPr>
          <p:cNvPr id="4" name="Content Placeholder 3">
            <a:extLst>
              <a:ext uri="{FF2B5EF4-FFF2-40B4-BE49-F238E27FC236}">
                <a16:creationId xmlns:a16="http://schemas.microsoft.com/office/drawing/2014/main" id="{3C2FCF4F-3BF2-4D02-B751-80CA919A1CB8}"/>
              </a:ext>
            </a:extLst>
          </p:cNvPr>
          <p:cNvSpPr>
            <a:spLocks noGrp="1"/>
          </p:cNvSpPr>
          <p:nvPr>
            <p:ph sz="half" idx="2"/>
          </p:nvPr>
        </p:nvSpPr>
        <p:spPr/>
        <p:txBody>
          <a:bodyPr/>
          <a:lstStyle/>
          <a:p>
            <a:pPr marL="0" indent="0">
              <a:buNone/>
            </a:pPr>
            <a:r>
              <a:rPr lang="en-GB" sz="2200" b="1" dirty="0">
                <a:solidFill>
                  <a:schemeClr val="accent3"/>
                </a:solidFill>
              </a:rPr>
              <a:t>Results</a:t>
            </a:r>
          </a:p>
          <a:p>
            <a:r>
              <a:rPr lang="en-GB" sz="2200" dirty="0"/>
              <a:t>In 148 patients with active HCV viremia, </a:t>
            </a:r>
            <a:br>
              <a:rPr lang="en-GB" sz="2200" dirty="0"/>
            </a:br>
            <a:r>
              <a:rPr lang="en-GB" sz="2200" b="1" dirty="0"/>
              <a:t>6 (4.1%) </a:t>
            </a:r>
            <a:r>
              <a:rPr lang="en-GB" sz="2200" dirty="0"/>
              <a:t>had no risk factors other than coming from an area of high endemic prevalence</a:t>
            </a:r>
          </a:p>
          <a:p>
            <a:r>
              <a:rPr lang="en-GB" sz="2200" dirty="0"/>
              <a:t>Of those linked to care, 10% were deemed as having late-stage disease</a:t>
            </a:r>
          </a:p>
          <a:p>
            <a:r>
              <a:rPr lang="en-GB" sz="2200" dirty="0"/>
              <a:t>HCV testing highly cost effective at £6024 per QALY gained </a:t>
            </a:r>
          </a:p>
          <a:p>
            <a:pPr lvl="1"/>
            <a:r>
              <a:rPr lang="en-GB" sz="2000" dirty="0"/>
              <a:t>UK health system recommends a threshold of £20,000 per QALY gained to recommend treatment or intervention</a:t>
            </a:r>
          </a:p>
          <a:p>
            <a:endParaRPr lang="en-US" dirty="0"/>
          </a:p>
        </p:txBody>
      </p:sp>
      <p:sp>
        <p:nvSpPr>
          <p:cNvPr id="5" name="Text Box 15">
            <a:extLst>
              <a:ext uri="{FF2B5EF4-FFF2-40B4-BE49-F238E27FC236}">
                <a16:creationId xmlns:a16="http://schemas.microsoft.com/office/drawing/2014/main" id="{76E3061B-82BD-4E57-BBE3-381423C4A99B}"/>
              </a:ext>
            </a:extLst>
          </p:cNvPr>
          <p:cNvSpPr txBox="1">
            <a:spLocks noChangeArrowheads="1"/>
          </p:cNvSpPr>
          <p:nvPr/>
        </p:nvSpPr>
        <p:spPr bwMode="auto">
          <a:xfrm>
            <a:off x="429272" y="635505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Smout. EASL 2021. Abstr OS-199.</a:t>
            </a:r>
          </a:p>
        </p:txBody>
      </p:sp>
      <p:grpSp>
        <p:nvGrpSpPr>
          <p:cNvPr id="6" name="Group 1">
            <a:extLst>
              <a:ext uri="{FF2B5EF4-FFF2-40B4-BE49-F238E27FC236}">
                <a16:creationId xmlns:a16="http://schemas.microsoft.com/office/drawing/2014/main" id="{C9777EB0-D088-4138-A8F8-0638365321F0}"/>
              </a:ext>
            </a:extLst>
          </p:cNvPr>
          <p:cNvGrpSpPr>
            <a:grpSpLocks/>
          </p:cNvGrpSpPr>
          <p:nvPr/>
        </p:nvGrpSpPr>
        <p:grpSpPr bwMode="auto">
          <a:xfrm>
            <a:off x="9392911" y="6213768"/>
            <a:ext cx="2488502" cy="449064"/>
            <a:chOff x="9602074" y="3550251"/>
            <a:chExt cx="2488502" cy="449257"/>
          </a:xfrm>
        </p:grpSpPr>
        <p:pic>
          <p:nvPicPr>
            <p:cNvPr id="7" name="Picture 6">
              <a:extLst>
                <a:ext uri="{FF2B5EF4-FFF2-40B4-BE49-F238E27FC236}">
                  <a16:creationId xmlns:a16="http://schemas.microsoft.com/office/drawing/2014/main" id="{0A206161-872F-4D82-B2CB-119493AA1A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01978" y="3550251"/>
              <a:ext cx="569913" cy="181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8" name="Rectangle 7">
              <a:extLst>
                <a:ext uri="{FF2B5EF4-FFF2-40B4-BE49-F238E27FC236}">
                  <a16:creationId xmlns:a16="http://schemas.microsoft.com/office/drawing/2014/main" id="{8EE3789C-F080-41E2-99C2-5677D22E8625}"/>
                </a:ext>
              </a:extLst>
            </p:cNvPr>
            <p:cNvSpPr>
              <a:spLocks noChangeArrowheads="1"/>
            </p:cNvSpPr>
            <p:nvPr/>
          </p:nvSpPr>
          <p:spPr bwMode="auto">
            <a:xfrm>
              <a:off x="9602074" y="3691599"/>
              <a:ext cx="2488502" cy="307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0504946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kumimoji="0" lang="en-US" altLang="en-US" sz="4000" b="1" i="0" u="none" strike="noStrike" kern="0" cap="none" spc="0" normalizeH="0" baseline="0" noProof="0" dirty="0">
                <a:ln>
                  <a:noFill/>
                </a:ln>
                <a:solidFill>
                  <a:srgbClr val="455560"/>
                </a:solidFill>
                <a:effectLst/>
                <a:uLnTx/>
                <a:uFillTx/>
                <a:latin typeface="Calibri" panose="020F0502020204030204" pitchFamily="34" charset="0"/>
                <a:ea typeface="+mj-ea"/>
                <a:cs typeface="+mj-cs"/>
              </a:rPr>
              <a:t>Go Online for More CCO </a:t>
            </a:r>
            <a:br>
              <a:rPr kumimoji="0" lang="en-US" altLang="en-US" sz="4000" b="1" i="0" u="none" strike="noStrike" kern="0" cap="none" spc="0" normalizeH="0" baseline="0" noProof="0" dirty="0">
                <a:ln>
                  <a:noFill/>
                </a:ln>
                <a:solidFill>
                  <a:srgbClr val="455560"/>
                </a:solidFill>
                <a:effectLst/>
                <a:uLnTx/>
                <a:uFillTx/>
                <a:latin typeface="Calibri" panose="020F0502020204030204" pitchFamily="34" charset="0"/>
                <a:ea typeface="+mj-ea"/>
                <a:cs typeface="+mj-cs"/>
              </a:rPr>
            </a:br>
            <a:r>
              <a:rPr kumimoji="0" lang="en-US" altLang="en-US" sz="4000" b="1" i="0" u="none" strike="noStrike" kern="0" cap="none" spc="0" normalizeH="0" baseline="0" noProof="0" dirty="0">
                <a:ln>
                  <a:noFill/>
                </a:ln>
                <a:solidFill>
                  <a:srgbClr val="455560"/>
                </a:solidFill>
                <a:effectLst/>
                <a:uLnTx/>
                <a:uFillTx/>
                <a:latin typeface="Calibri" panose="020F0502020204030204" pitchFamily="34" charset="0"/>
                <a:ea typeface="+mj-ea"/>
                <a:cs typeface="+mj-cs"/>
              </a:rPr>
              <a:t>Coverage of Racial Disparities in Hepatitis and HIV</a:t>
            </a:r>
            <a:endParaRPr lang="en-US" altLang="en-US" sz="4000" dirty="0"/>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eaLnBrk="1" hangingPunct="1">
              <a:buClr>
                <a:schemeClr val="accent6"/>
              </a:buClr>
              <a:defRPr/>
            </a:pPr>
            <a:r>
              <a:rPr lang="en-US" dirty="0">
                <a:solidFill>
                  <a:srgbClr val="E1471D"/>
                </a:solidFill>
                <a:cs typeface="Calibri" panose="020F0502020204030204" pitchFamily="34" charset="0"/>
              </a:rPr>
              <a:t>ClinicalThought commentaries </a:t>
            </a:r>
            <a:r>
              <a:rPr lang="en-US" b="0" dirty="0">
                <a:cs typeface="Calibri" panose="020F0502020204030204" pitchFamily="34" charset="0"/>
              </a:rPr>
              <a:t>in which faculty working on combatting racial inequities provide personal perspectives on strategies that clinicians should implement</a:t>
            </a:r>
          </a:p>
          <a:p>
            <a:pPr>
              <a:buClr>
                <a:schemeClr val="accent6"/>
              </a:buClr>
              <a:defRPr/>
            </a:pPr>
            <a:r>
              <a:rPr lang="en-US" dirty="0">
                <a:solidFill>
                  <a:schemeClr val="accent3"/>
                </a:solidFill>
                <a:effectLst/>
                <a:cs typeface="Calibri" panose="020F0502020204030204" pitchFamily="34" charset="0"/>
              </a:rPr>
              <a:t>Clinical Focus modules </a:t>
            </a:r>
            <a:r>
              <a:rPr lang="en-US" b="0" dirty="0">
                <a:effectLst/>
                <a:cs typeface="Calibri" panose="020F0502020204030204" pitchFamily="34" charset="0"/>
              </a:rPr>
              <a:t>providing in-depth consideration of the most challenging aspects of racial disparities in care globally</a:t>
            </a:r>
          </a:p>
          <a:p>
            <a:pPr>
              <a:buClr>
                <a:schemeClr val="tx2">
                  <a:lumMod val="20000"/>
                  <a:lumOff val="80000"/>
                </a:schemeClr>
              </a:buClr>
              <a:defRPr/>
            </a:pPr>
            <a:r>
              <a:rPr lang="en-US" dirty="0">
                <a:solidFill>
                  <a:srgbClr val="E1471D"/>
                </a:solidFill>
                <a:cs typeface="Calibri" panose="020F0502020204030204" pitchFamily="34" charset="0"/>
              </a:rPr>
              <a:t>Additional CME/CE-certified slideset </a:t>
            </a:r>
            <a:r>
              <a:rPr lang="en-US" b="0" dirty="0">
                <a:cs typeface="Calibri" panose="020F0502020204030204" pitchFamily="34" charset="0"/>
              </a:rPr>
              <a:t>on barriers to HCV and HIV care </a:t>
            </a:r>
            <a:br>
              <a:rPr lang="en-US" b="0" dirty="0">
                <a:cs typeface="Calibri" panose="020F0502020204030204" pitchFamily="34" charset="0"/>
              </a:rPr>
            </a:br>
            <a:r>
              <a:rPr lang="en-US" b="0" dirty="0">
                <a:cs typeface="Calibri" panose="020F0502020204030204" pitchFamily="34" charset="0"/>
              </a:rPr>
              <a:t>with expert faculty commentary </a:t>
            </a:r>
          </a:p>
          <a:p>
            <a:pPr>
              <a:buClr>
                <a:schemeClr val="tx2">
                  <a:lumMod val="20000"/>
                  <a:lumOff val="80000"/>
                </a:schemeClr>
              </a:buClr>
              <a:defRPr/>
            </a:pPr>
            <a:r>
              <a:rPr lang="en-US" dirty="0">
                <a:solidFill>
                  <a:srgbClr val="E1471D"/>
                </a:solidFill>
                <a:cs typeface="Calibri" panose="020F0502020204030204" pitchFamily="34" charset="0"/>
              </a:rPr>
              <a:t>Podcasts </a:t>
            </a:r>
            <a:r>
              <a:rPr lang="en-US" b="0" dirty="0">
                <a:cs typeface="Calibri" panose="020F0502020204030204" pitchFamily="34" charset="0"/>
              </a:rPr>
              <a:t>of all the key data</a:t>
            </a:r>
          </a:p>
          <a:p>
            <a:pPr>
              <a:buClr>
                <a:schemeClr val="tx2">
                  <a:lumMod val="20000"/>
                  <a:lumOff val="80000"/>
                </a:schemeClr>
              </a:buClr>
              <a:defRPr/>
            </a:pPr>
            <a:endParaRPr lang="en-US" b="0" dirty="0">
              <a:cs typeface="Calibri" panose="020F0502020204030204" pitchFamily="34" charset="0"/>
            </a:endParaRPr>
          </a:p>
          <a:p>
            <a:pPr>
              <a:buClr>
                <a:schemeClr val="tx2">
                  <a:lumMod val="20000"/>
                  <a:lumOff val="80000"/>
                </a:schemeClr>
              </a:buClr>
              <a:defRPr/>
            </a:pPr>
            <a:endParaRPr lang="en-US" b="0" dirty="0">
              <a:cs typeface="Calibri" panose="020F0502020204030204" pitchFamily="34" charset="0"/>
            </a:endParaRPr>
          </a:p>
        </p:txBody>
      </p:sp>
      <p:sp>
        <p:nvSpPr>
          <p:cNvPr id="6" name="Content Placeholder 4">
            <a:extLst>
              <a:ext uri="{FF2B5EF4-FFF2-40B4-BE49-F238E27FC236}">
                <a16:creationId xmlns:a16="http://schemas.microsoft.com/office/drawing/2014/main" id="{9D2BF65C-3161-4CCB-88D2-965090B0C987}"/>
              </a:ext>
            </a:extLst>
          </p:cNvPr>
          <p:cNvSpPr>
            <a:spLocks noGrp="1"/>
          </p:cNvSpPr>
          <p:nvPr>
            <p:ph sz="quarter" idx="11"/>
          </p:nvPr>
        </p:nvSpPr>
        <p:spPr/>
        <p:txBody>
          <a:bodyPr/>
          <a:lstStyle/>
          <a:p>
            <a:pPr marL="0" indent="0">
              <a:buNone/>
            </a:pPr>
            <a:r>
              <a:rPr lang="en-US" sz="2400" b="1" dirty="0">
                <a:solidFill>
                  <a:srgbClr val="00823B"/>
                </a:solidFill>
                <a:hlinkClick r:id="rId3"/>
              </a:rPr>
              <a:t>clinicaloptions.com/c19</a:t>
            </a:r>
            <a:endParaRPr lang="en-US" sz="2400" b="1" u="sng" dirty="0">
              <a:solidFill>
                <a:srgbClr val="E1471D"/>
              </a:solidFill>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Tree>
  </p:cSld>
  <p:clrMapOvr>
    <a:masterClrMapping/>
  </p:clrMapOvr>
</p:sld>
</file>

<file path=ppt/theme/theme1.xml><?xml version="1.0" encoding="utf-8"?>
<a:theme xmlns:a="http://schemas.openxmlformats.org/drawingml/2006/main" name="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1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3.xml><?xml version="1.0" encoding="utf-8"?>
<a:theme xmlns:a="http://schemas.openxmlformats.org/drawingml/2006/main" name="2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4.xml><?xml version="1.0" encoding="utf-8"?>
<a:theme xmlns:a="http://schemas.openxmlformats.org/drawingml/2006/main" name="3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5.xml><?xml version="1.0" encoding="utf-8"?>
<a:theme xmlns:a="http://schemas.openxmlformats.org/drawingml/2006/main" name="4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6.xml><?xml version="1.0" encoding="utf-8"?>
<a:theme xmlns:a="http://schemas.openxmlformats.org/drawingml/2006/main" name="5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FC1CD9F91BC994A99A2910CF521A50A" ma:contentTypeVersion="1" ma:contentTypeDescription="Create a new document." ma:contentTypeScope="" ma:versionID="f95bbceb39f986be59e40b8e4ab3bbe5">
  <xsd:schema xmlns:xsd="http://www.w3.org/2001/XMLSchema" xmlns:xs="http://www.w3.org/2001/XMLSchema" xmlns:p="http://schemas.microsoft.com/office/2006/metadata/properties" xmlns:ns2="d359a8a5-731c-4a71-8636-5ac3511c1690" xmlns:ns3="4eb2818f-4f04-43e2-93e8-5465e7943d6a" targetNamespace="http://schemas.microsoft.com/office/2006/metadata/properties" ma:root="true" ma:fieldsID="c213a30b77be4cbff1d24d335933457c" ns2:_="" ns3:_="">
    <xsd:import namespace="d359a8a5-731c-4a71-8636-5ac3511c1690"/>
    <xsd:import namespace="4eb2818f-4f04-43e2-93e8-5465e7943d6a"/>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359a8a5-731c-4a71-8636-5ac3511c1690"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eb2818f-4f04-43e2-93e8-5465e7943d6a"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Module-Clin Focus"/>
          <xsd:enumeration value="Slides - Clin Focus Mod"/>
          <xsd:enumeration value="Slides - Downloadable"/>
          <xsd:enumeration value="Permissions"/>
          <xsd:enumeration value="Online Figures/Tables"/>
          <xsd:enumeration value="Outcomes - Questions"/>
          <xsd:enumeration value="Slide Des Req - Full Redraw"/>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dlc_DocId xmlns="d359a8a5-731c-4a71-8636-5ac3511c1690">A4FR6MYESRRE-2122582441-6</_dlc_DocId>
    <_dlc_DocIdUrl xmlns="d359a8a5-731c-4a71-8636-5ac3511c1690">
      <Url>https://intranet.clinicaloptions.com/mews/hiv/HIV_2021_Racial_Disparities_WC_(PRP3859)/Clinical_Focus__1/_layouts/15/DocIdRedir.aspx?ID=A4FR6MYESRRE-2122582441-6</Url>
      <Description>A4FR6MYESRRE-2122582441-6</Description>
    </_dlc_DocIdUrl>
    <Document_x0020_Category xmlns="4eb2818f-4f04-43e2-93e8-5465e7943d6a">Slides - Downloadable</Document_x0020_Category>
  </documentManagement>
</p:properti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CFCDE9A-8D1E-42A5-A6DA-6316DCA7E92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359a8a5-731c-4a71-8636-5ac3511c1690"/>
    <ds:schemaRef ds:uri="4eb2818f-4f04-43e2-93e8-5465e7943d6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7D12F0A-2387-4646-ACDA-97EB47E2FE0A}">
  <ds:schemaRefs>
    <ds:schemaRef ds:uri="http://purl.org/dc/dcmitype/"/>
    <ds:schemaRef ds:uri="http://purl.org/dc/terms/"/>
    <ds:schemaRef ds:uri="http://www.w3.org/XML/1998/namespace"/>
    <ds:schemaRef ds:uri="http://schemas.microsoft.com/office/2006/documentManagement/types"/>
    <ds:schemaRef ds:uri="4eb2818f-4f04-43e2-93e8-5465e7943d6a"/>
    <ds:schemaRef ds:uri="http://schemas.microsoft.com/office/2006/metadata/properties"/>
    <ds:schemaRef ds:uri="http://purl.org/dc/elements/1.1/"/>
    <ds:schemaRef ds:uri="d359a8a5-731c-4a71-8636-5ac3511c1690"/>
    <ds:schemaRef ds:uri="http://schemas.microsoft.com/office/infopath/2007/PartnerControls"/>
    <ds:schemaRef ds:uri="http://schemas.openxmlformats.org/package/2006/metadata/core-properties"/>
  </ds:schemaRefs>
</ds:datastoreItem>
</file>

<file path=customXml/itemProps3.xml><?xml version="1.0" encoding="utf-8"?>
<ds:datastoreItem xmlns:ds="http://schemas.openxmlformats.org/officeDocument/2006/customXml" ds:itemID="{39C43781-F1B3-4E53-8764-6B159A637A48}">
  <ds:schemaRefs>
    <ds:schemaRef ds:uri="http://schemas.microsoft.com/sharepoint/events"/>
  </ds:schemaRefs>
</ds:datastoreItem>
</file>

<file path=customXml/itemProps4.xml><?xml version="1.0" encoding="utf-8"?>
<ds:datastoreItem xmlns:ds="http://schemas.openxmlformats.org/officeDocument/2006/customXml" ds:itemID="{47B83BF2-6DFF-4B2F-A200-4093B1A5478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20079</TotalTime>
  <Words>3531</Words>
  <Application>Microsoft Macintosh PowerPoint</Application>
  <PresentationFormat>Widescreen</PresentationFormat>
  <Paragraphs>816</Paragraphs>
  <Slides>22</Slides>
  <Notes>17</Notes>
  <HiddenSlides>0</HiddenSlides>
  <MMClips>0</MMClips>
  <ScaleCrop>false</ScaleCrop>
  <HeadingPairs>
    <vt:vector size="6" baseType="variant">
      <vt:variant>
        <vt:lpstr>Fonts Used</vt:lpstr>
      </vt:variant>
      <vt:variant>
        <vt:i4>5</vt:i4>
      </vt:variant>
      <vt:variant>
        <vt:lpstr>Theme</vt:lpstr>
      </vt:variant>
      <vt:variant>
        <vt:i4>6</vt:i4>
      </vt:variant>
      <vt:variant>
        <vt:lpstr>Slide Titles</vt:lpstr>
      </vt:variant>
      <vt:variant>
        <vt:i4>22</vt:i4>
      </vt:variant>
    </vt:vector>
  </HeadingPairs>
  <TitlesOfParts>
    <vt:vector size="33" baseType="lpstr">
      <vt:lpstr>Arial</vt:lpstr>
      <vt:lpstr>Calibri</vt:lpstr>
      <vt:lpstr>Segoe UI</vt:lpstr>
      <vt:lpstr>Times</vt:lpstr>
      <vt:lpstr>Wingdings</vt:lpstr>
      <vt:lpstr>2017_HTAA_Diabetes</vt:lpstr>
      <vt:lpstr>1_2017_HTAA_Diabetes</vt:lpstr>
      <vt:lpstr>2_2017_HTAA_Diabetes</vt:lpstr>
      <vt:lpstr>3_2017_HTAA_Diabetes</vt:lpstr>
      <vt:lpstr>4_2017_HTAA_Diabetes</vt:lpstr>
      <vt:lpstr>5_2017_HTAA_Diabetes</vt:lpstr>
      <vt:lpstr>See Me and Not Just the Disease!  An In-Depth Clinical Focus on Racial Disparities in HCV Care Globally</vt:lpstr>
      <vt:lpstr>About These Slides</vt:lpstr>
      <vt:lpstr>Core Faculty</vt:lpstr>
      <vt:lpstr>Global Prevalence of HCV</vt:lpstr>
      <vt:lpstr>Prospective Descriptive Study: Knowledge and Perception Barriers </vt:lpstr>
      <vt:lpstr>Stigma Among High-Risk Minority Ethnic Groups and Healthcare Providers in the UK</vt:lpstr>
      <vt:lpstr>Populations Disproportionately Affected by HCV</vt:lpstr>
      <vt:lpstr>Systemic Social Inequalities Experienced by  Ethnic Minorities in Prison Populations</vt:lpstr>
      <vt:lpstr>Lower HCV Treatment Rates in Hispanic Patients vs. Non-Hispanic Whites – Possible Inherent Biases</vt:lpstr>
      <vt:lpstr>Disproportionate Burden of Acute HCV and HCV Mortality in American Indian/Alaska Native Persons</vt:lpstr>
      <vt:lpstr>Mode of Transmission of HCV Globally</vt:lpstr>
      <vt:lpstr>Risk Factor Differences of Acquisition in  High Endemic Areas</vt:lpstr>
      <vt:lpstr>Language Barriers: Availability of  Translated Materials and Interpreters</vt:lpstr>
      <vt:lpstr>To Summarize: Systemic Social Inequities Predisposing to HCV Inequities</vt:lpstr>
      <vt:lpstr>Patients From Ethnic Minorities Are at  Higher Risk of Liver-Related Outcomes</vt:lpstr>
      <vt:lpstr>Increased Risk of Hepatic Decompensation and HCC in Hispanic Persons with HCV</vt:lpstr>
      <vt:lpstr>Increased Risk for HCC in Hispanic Patients with HCV</vt:lpstr>
      <vt:lpstr>Increased Risk of HCC among Asian Patients with GT6 HCV Cirrhosis</vt:lpstr>
      <vt:lpstr>Upskill Local HCPs: Project ECHO as a Mechanism to Expand HCV Treatment Capacity in Prisons</vt:lpstr>
      <vt:lpstr>How to Screen in Community Settings?</vt:lpstr>
      <vt:lpstr>Opportunistic Testing: Bloodborne Viruses Screening in  Emergency Departments in Leeds, UK</vt:lpstr>
      <vt:lpstr>Go Online for More CCO  Coverage of Racial Disparities in Hepatitis and HIV</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Understanding Racial Disparity in Access to HCV Care Pathways in Other Countries</dc:title>
  <dc:creator>laptop</dc:creator>
  <cp:lastModifiedBy>Melanie Couton</cp:lastModifiedBy>
  <cp:revision>183</cp:revision>
  <dcterms:created xsi:type="dcterms:W3CDTF">2006-08-16T00:00:00Z</dcterms:created>
  <dcterms:modified xsi:type="dcterms:W3CDTF">2021-11-23T20:27:09Z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0x0101008FC1CD9F91BC994A99A2910CF521A50A</vt:lpwstr>
  </property>
  <property fmtid="{D5CDD505-2E9C-101B-9397-08002B2CF9AE}" pid="3" name="_dlc_DocIdItemGuid">
    <vt:lpwstr>548acc31-7b5b-4629-bb2e-fbc7eb983a99</vt:lpwstr>
  </property>
</Properties>
</file>