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Lst>
  <p:notesMasterIdLst>
    <p:notesMasterId r:id="rId18"/>
  </p:notesMasterIdLst>
  <p:handoutMasterIdLst>
    <p:handoutMasterId r:id="rId19"/>
  </p:handoutMasterIdLst>
  <p:sldIdLst>
    <p:sldId id="560" r:id="rId7"/>
    <p:sldId id="308" r:id="rId8"/>
    <p:sldId id="257" r:id="rId9"/>
    <p:sldId id="262" r:id="rId10"/>
    <p:sldId id="548" r:id="rId11"/>
    <p:sldId id="561" r:id="rId12"/>
    <p:sldId id="550" r:id="rId13"/>
    <p:sldId id="551" r:id="rId14"/>
    <p:sldId id="563" r:id="rId15"/>
    <p:sldId id="552" r:id="rId16"/>
    <p:sldId id="318" r:id="rId17"/>
  </p:sldIdLst>
  <p:sldSz cx="12192000" cy="6858000"/>
  <p:notesSz cx="7315200" cy="9601200"/>
  <p:custDataLst>
    <p:tags r:id="rId20"/>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4128"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64" userDrawn="1">
          <p15:clr>
            <a:srgbClr val="A4A3A4"/>
          </p15:clr>
        </p15:guide>
        <p15:guide id="6" orient="horz" pos="3912" userDrawn="1">
          <p15:clr>
            <a:srgbClr val="A4A3A4"/>
          </p15:clr>
        </p15:guide>
        <p15:guide id="7" orient="horz" userDrawn="1">
          <p15:clr>
            <a:srgbClr val="A4A3A4"/>
          </p15:clr>
        </p15:guide>
        <p15:guide id="8" pos="329" userDrawn="1">
          <p15:clr>
            <a:srgbClr val="A4A3A4"/>
          </p15:clr>
        </p15:guide>
        <p15:guide id="9" pos="7407" userDrawn="1">
          <p15:clr>
            <a:srgbClr val="A4A3A4"/>
          </p15:clr>
        </p15:guide>
        <p15:guide id="11" pos="453" userDrawn="1">
          <p15:clr>
            <a:srgbClr val="A4A3A4"/>
          </p15:clr>
        </p15:guide>
        <p15:guide id="13" pos="7248"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2" clrIdx="6"/>
  <p:cmAuthor id="2" name="Melanie Couton" initials="MAC" lastIdx="4" clrIdx="3"/>
  <p:cmAuthor id="3" name="ralfieri" initials="ra" lastIdx="2" clrIdx="8"/>
  <p:cmAuthor id="4" name="Megan Capel" initials="MC" lastIdx="32"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1"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1"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Jennifer Eimers" initials="JE" lastIdx="2" clrIdx="14">
    <p:extLst>
      <p:ext uri="{19B8F6BF-5375-455C-9EA6-DF929625EA0E}">
        <p15:presenceInfo xmlns:p15="http://schemas.microsoft.com/office/powerpoint/2012/main" userId="S::jeimers@clinicaloptions.com::e496f3f7-6a48-4339-9b0c-9f426a43f948" providerId="AD"/>
      </p:ext>
    </p:extLst>
  </p:cmAuthor>
  <p:cmAuthor id="16" name="Christy Seals" initials="CS" lastIdx="1" clrIdx="15">
    <p:extLst>
      <p:ext uri="{19B8F6BF-5375-455C-9EA6-DF929625EA0E}">
        <p15:presenceInfo xmlns:p15="http://schemas.microsoft.com/office/powerpoint/2012/main" userId="S::cseals@clinicaloptions.com::0852e532-1f9e-4bbf-9b56-be19a9543a31" providerId="AD"/>
      </p:ext>
    </p:extLst>
  </p:cmAuthor>
  <p:cmAuthor id="17" name="Gordon Kelley" initials="GK" lastIdx="7" clrIdx="16">
    <p:extLst>
      <p:ext uri="{19B8F6BF-5375-455C-9EA6-DF929625EA0E}">
        <p15:presenceInfo xmlns:p15="http://schemas.microsoft.com/office/powerpoint/2012/main" userId="S::gkelley@clinicaloptions.com::7e3d11cf-7436-4611-80d7-51121a63678e" providerId="AD"/>
      </p:ext>
    </p:extLst>
  </p:cmAuthor>
  <p:cmAuthor id="18" name="CLINICALOPTIONS\tquill" initials="C" lastIdx="1" clrIdx="17">
    <p:extLst>
      <p:ext uri="{19B8F6BF-5375-455C-9EA6-DF929625EA0E}">
        <p15:presenceInfo xmlns:p15="http://schemas.microsoft.com/office/powerpoint/2012/main" userId="CLINICALOPTIONS\tqui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471D"/>
    <a:srgbClr val="00823B"/>
    <a:srgbClr val="015873"/>
    <a:srgbClr val="046376"/>
    <a:srgbClr val="013763"/>
    <a:srgbClr val="033453"/>
    <a:srgbClr val="006264"/>
    <a:srgbClr val="FDB338"/>
    <a:srgbClr val="682E74"/>
    <a:srgbClr val="0527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413" autoAdjust="0"/>
    <p:restoredTop sz="84755" autoAdjust="0"/>
  </p:normalViewPr>
  <p:slideViewPr>
    <p:cSldViewPr snapToGrid="0">
      <p:cViewPr varScale="1">
        <p:scale>
          <a:sx n="73" d="100"/>
          <a:sy n="73" d="100"/>
        </p:scale>
        <p:origin x="1051" y="53"/>
      </p:cViewPr>
      <p:guideLst>
        <p:guide orient="horz" pos="4128"/>
        <p:guide orient="horz" pos="1008"/>
        <p:guide orient="horz" pos="4032"/>
        <p:guide orient="horz" pos="151"/>
        <p:guide orient="horz" pos="264"/>
        <p:guide orient="horz" pos="3912"/>
        <p:guide orient="horz"/>
        <p:guide pos="329"/>
        <p:guide pos="7407"/>
        <p:guide pos="453"/>
        <p:guide pos="7248"/>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commentAuthors" Target="commentAuthor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tags" Target="tags/tag1.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theme" Target="theme/theme1.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handoutMaster" Target="handoutMasters/handoutMaster1.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8603825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BCMA, B-cell maturation antigen; BICR, blinded independent central review; MM, multiple melanoma; ORR, objective response rate; R/R, relapsed/refractory; </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a:p>
        </p:txBody>
      </p:sp>
    </p:spTree>
    <p:extLst>
      <p:ext uri="{BB962C8B-B14F-4D97-AF65-F5344CB8AC3E}">
        <p14:creationId xmlns:p14="http://schemas.microsoft.com/office/powerpoint/2010/main" val="20445923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Ab, antibody; BCMA, B-cell maturation antigen; CRS, cytokine release syndrome; CTCAE, common terminology criteria for adverse events; ICANS, immune effector cell-associated neurotoxicity syndrome; IMiD, immunomodulatory drug; IMWG, International Myeloma Working Group; MM, multiple myeloma; PI, proteasome inhibitor; R/R, relapsed/refractory; SC, subcutaneous; TEAEs, treatment-emergent adverse events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a:t>
            </a:fld>
            <a:endParaRPr lang="en-US" altLang="en-US"/>
          </a:p>
        </p:txBody>
      </p:sp>
    </p:spTree>
    <p:extLst>
      <p:ext uri="{BB962C8B-B14F-4D97-AF65-F5344CB8AC3E}">
        <p14:creationId xmlns:p14="http://schemas.microsoft.com/office/powerpoint/2010/main" val="35427459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ADC, antibody-drug conjugate; BCMA, B-cell maturation antigen; CAR-T, chimeric antigen receptor T-cell; ECOG PS, Eastern Cooperative Oncology Group Performance Status; MM, multiple myeloma; R-ISS, Revised International Scoring System</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a:p>
        </p:txBody>
      </p:sp>
    </p:spTree>
    <p:extLst>
      <p:ext uri="{BB962C8B-B14F-4D97-AF65-F5344CB8AC3E}">
        <p14:creationId xmlns:p14="http://schemas.microsoft.com/office/powerpoint/2010/main" val="29094032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ADC, antibody-drug conjugate; BCMA, B-cell maturation antigen; CAR-T, chimeric antigen receptor T-cell.</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a:p>
        </p:txBody>
      </p:sp>
    </p:spTree>
    <p:extLst>
      <p:ext uri="{BB962C8B-B14F-4D97-AF65-F5344CB8AC3E}">
        <p14:creationId xmlns:p14="http://schemas.microsoft.com/office/powerpoint/2010/main" val="35714489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ADC, antibody-drug conjugate; BCMA, B-cell maturation antigen; CAR-T, chimeric antigen receptor T-cell; </a:t>
            </a:r>
            <a:r>
              <a:rPr lang="en-US" i="1" dirty="0" err="1"/>
              <a:t>mDoR</a:t>
            </a:r>
            <a:r>
              <a:rPr lang="en-US" i="1" dirty="0"/>
              <a:t>, median duration of response; </a:t>
            </a:r>
            <a:r>
              <a:rPr lang="en-US" i="1" dirty="0" err="1"/>
              <a:t>mOS</a:t>
            </a:r>
            <a:r>
              <a:rPr lang="en-US" i="1" dirty="0"/>
              <a:t>, median overall survival; </a:t>
            </a:r>
            <a:r>
              <a:rPr lang="en-US" i="1" dirty="0" err="1"/>
              <a:t>mPFS</a:t>
            </a:r>
            <a:r>
              <a:rPr lang="en-US" i="1" dirty="0"/>
              <a:t>, median progression-free survival; NE, not evaluable; ORR, objective response rate</a:t>
            </a:r>
          </a:p>
          <a:p>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a:p>
        </p:txBody>
      </p:sp>
    </p:spTree>
    <p:extLst>
      <p:ext uri="{BB962C8B-B14F-4D97-AF65-F5344CB8AC3E}">
        <p14:creationId xmlns:p14="http://schemas.microsoft.com/office/powerpoint/2010/main" val="41894844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CMV, cytomegalovirus; CRS, cytokine release syndrome; TEAE, treatment-emergent adverse event; URI, upper respiratory tract infection; UTI, urinary tract infection</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a:p>
        </p:txBody>
      </p:sp>
    </p:spTree>
    <p:extLst>
      <p:ext uri="{BB962C8B-B14F-4D97-AF65-F5344CB8AC3E}">
        <p14:creationId xmlns:p14="http://schemas.microsoft.com/office/powerpoint/2010/main" val="24211892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AE, adverse event; CRS, cytokine release syndrome; ICANS, immune effector cell-associated neurotoxicity syndrome; TEAE, treatment-emergent adverse event.</a:t>
            </a:r>
          </a:p>
          <a:p>
            <a:endParaRPr lang="en-US" dirty="0"/>
          </a:p>
          <a:p>
            <a:endParaRPr lang="en-US" dirty="0"/>
          </a:p>
          <a:p>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a:p>
        </p:txBody>
      </p:sp>
    </p:spTree>
    <p:extLst>
      <p:ext uri="{BB962C8B-B14F-4D97-AF65-F5344CB8AC3E}">
        <p14:creationId xmlns:p14="http://schemas.microsoft.com/office/powerpoint/2010/main" val="13704119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ADC, antibody-drug conjugate; MM, multiple myeloma; ORR, overall response rate; PFS, progression-free survival; R/R, relapsed/refractory.</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10</a:t>
            </a:fld>
            <a:endParaRPr lang="en-US" altLang="en-US"/>
          </a:p>
        </p:txBody>
      </p:sp>
    </p:spTree>
    <p:extLst>
      <p:ext uri="{BB962C8B-B14F-4D97-AF65-F5344CB8AC3E}">
        <p14:creationId xmlns:p14="http://schemas.microsoft.com/office/powerpoint/2010/main" val="17708760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11</a:t>
            </a:fld>
            <a:endParaRPr lang="en-US" altLang="en-US"/>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F6B3930-7C31-48E3-9C51-5B16A239A187}"/>
              </a:ext>
            </a:extLst>
          </p:cNvPr>
          <p:cNvSpPr/>
          <p:nvPr userDrawn="1"/>
        </p:nvSpPr>
        <p:spPr bwMode="auto">
          <a:xfrm>
            <a:off x="6114257" y="3667127"/>
            <a:ext cx="6077741" cy="3190872"/>
          </a:xfrm>
          <a:prstGeom prst="rect">
            <a:avLst/>
          </a:prstGeom>
          <a:solidFill>
            <a:schemeClr val="tx2">
              <a:lumMod val="75000"/>
            </a:schemeClr>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2400" b="0" dirty="0">
                <a:solidFill>
                  <a:schemeClr val="tx1"/>
                </a:solidFill>
                <a:latin typeface="Calibri" panose="020F0502020204030204" pitchFamily="34" charset="0"/>
              </a:rPr>
              <a:t>Image Placeholder</a:t>
            </a:r>
          </a:p>
        </p:txBody>
      </p:sp>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endParaRPr lang="en-US" dirty="0"/>
          </a:p>
        </p:txBody>
      </p: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 name="Picture 1">
            <a:extLst>
              <a:ext uri="{FF2B5EF4-FFF2-40B4-BE49-F238E27FC236}">
                <a16:creationId xmlns:a16="http://schemas.microsoft.com/office/drawing/2014/main" id="{BA6824BC-C604-0009-B182-0567BC93C59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33F44B30-1879-6F13-273E-22B934A627E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F4A1C891-79C3-863E-FBA9-188D17ED03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DB2AFA4-BBF7-61A0-D954-E2BAF8A2721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78BF92-DC92-6DC3-6E2D-E56641796C9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11170075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93B8F865-6ADC-958B-BCBA-56A2A50D7AAE}"/>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05C4B9E-1FA3-952D-6393-30BFE5E1835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D3C7FEC-03C8-EE45-01CC-6BBE64B18F7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E0C14CBC-B02C-E649-3090-78EEB821A66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81F49DEA-FA25-76E8-342E-9233B13A696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F518083-D1F3-A58F-0D1E-5E853D43C08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D1286C5E-09F9-468C-28E0-433C61B53C29}"/>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679467CA-89F4-C188-2170-B4B94D784D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F4549132-9E6B-C041-DA66-E2829720F89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2B0E3B1-4A7C-7261-1C0D-368224CC2F2D}"/>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9783100C-E066-F74E-F8B7-8AD4160FFE0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F5C49CD4-B8DF-4B97-E9D0-CA20225DE22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A44B9F7-3245-A62E-5232-18B419E939A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33058027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80" r:id="rId1"/>
    <p:sldLayoutId id="2147484655" r:id="rId2"/>
    <p:sldLayoutId id="2147484656" r:id="rId3"/>
    <p:sldLayoutId id="2147484663" r:id="rId4"/>
    <p:sldLayoutId id="2147484657" r:id="rId5"/>
    <p:sldLayoutId id="2147484658" r:id="rId6"/>
    <p:sldLayoutId id="2147484664" r:id="rId7"/>
    <p:sldLayoutId id="2147484659" r:id="rId8"/>
    <p:sldLayoutId id="2147484667" r:id="rId9"/>
    <p:sldLayoutId id="2147484660" r:id="rId10"/>
    <p:sldLayoutId id="2147484665" r:id="rId11"/>
    <p:sldLayoutId id="2147484661" r:id="rId12"/>
    <p:sldLayoutId id="2147484666" r:id="rId13"/>
    <p:sldLayoutId id="2147484662" r:id="rId14"/>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3.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err="1"/>
              <a:t>Elranatamab</a:t>
            </a:r>
            <a:r>
              <a:rPr lang="en-US" altLang="en-US" sz="4000" dirty="0"/>
              <a:t> Monotherapy for R/R MM After Previous BCMA-Directed Therapy: Pooled Analysis of </a:t>
            </a:r>
            <a:r>
              <a:rPr lang="en-US" altLang="en-US" sz="4000" dirty="0" err="1"/>
              <a:t>MagnetisMM</a:t>
            </a:r>
            <a:r>
              <a:rPr lang="en-US" altLang="en-US" sz="4000" dirty="0"/>
              <a:t> Studies</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236058"/>
            <a:ext cx="5281611"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9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Supported by educational grants from AbbVie, </a:t>
            </a:r>
            <a:r>
              <a:rPr kumimoji="0" lang="en-US" sz="1200" b="0" i="0" u="none" strike="noStrike" kern="1200" cap="none" spc="0" normalizeH="0" baseline="0" noProof="0" dirty="0" err="1">
                <a:ln>
                  <a:noFill/>
                </a:ln>
                <a:solidFill>
                  <a:srgbClr val="000000"/>
                </a:solidFill>
                <a:effectLst/>
                <a:uLnTx/>
                <a:uFillTx/>
                <a:latin typeface="Calibri" panose="020F0502020204030204" pitchFamily="34" charset="0"/>
                <a:ea typeface="+mn-ea"/>
                <a:cs typeface="Arial" panose="020B0604020202020204" pitchFamily="34" charset="0"/>
              </a:rPr>
              <a:t>Geron</a:t>
            </a: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Jazz Pharmaceuticals, Lilly, Merck Sharp &amp; Dohme Corp., and Novartis.</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714624"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100000"/>
              </a:lnSpc>
              <a:spcBef>
                <a:spcPct val="0"/>
              </a:spcBef>
              <a:spcAft>
                <a:spcPct val="0"/>
              </a:spcAft>
              <a:buClr>
                <a:srgbClr val="FEFDDE"/>
              </a:buClr>
              <a:buSzTx/>
              <a:buFont typeface="Wingdings" pitchFamily="2" charset="2"/>
              <a:buNone/>
              <a:tabLst/>
              <a:defRPr/>
            </a:pPr>
            <a:r>
              <a:rPr kumimoji="0" lang="en-US" sz="2200" b="1" i="0" u="none" strike="noStrike" kern="0" cap="none" spc="0" normalizeH="0" baseline="0" noProof="0" dirty="0">
                <a:ln>
                  <a:noFill/>
                </a:ln>
                <a:solidFill>
                  <a:srgbClr val="455560"/>
                </a:solidFill>
                <a:effectLst/>
                <a:uLnTx/>
                <a:uFillTx/>
                <a:latin typeface="Calibri"/>
                <a:ea typeface="+mn-ea"/>
                <a:cs typeface="Calibri"/>
              </a:rPr>
              <a:t>CCO Independent Conference Highlights*</a:t>
            </a:r>
            <a:br>
              <a:rPr kumimoji="0" lang="en-US" sz="2200" b="1" i="0" u="none" strike="noStrike" kern="0" cap="none" spc="0" normalizeH="0" baseline="0" noProof="0" dirty="0">
                <a:ln>
                  <a:noFill/>
                </a:ln>
                <a:solidFill>
                  <a:srgbClr val="FFFFFF"/>
                </a:solidFill>
                <a:effectLst/>
                <a:uLnTx/>
                <a:uFillTx/>
                <a:latin typeface="Calibri" panose="020F0502020204030204" pitchFamily="34" charset="0"/>
                <a:ea typeface="+mn-ea"/>
                <a:cs typeface="+mn-cs"/>
              </a:rPr>
            </a:br>
            <a:r>
              <a:rPr kumimoji="0" lang="en-US" sz="1600" b="0" i="0" u="none" strike="noStrike" kern="0" cap="none" spc="0" normalizeH="0" baseline="0" noProof="0" dirty="0">
                <a:ln>
                  <a:noFill/>
                </a:ln>
                <a:solidFill>
                  <a:srgbClr val="455560"/>
                </a:solidFill>
                <a:effectLst/>
                <a:uLnTx/>
                <a:uFillTx/>
                <a:latin typeface="Calibri"/>
                <a:ea typeface="+mn-ea"/>
                <a:cs typeface="Calibri"/>
              </a:rPr>
              <a:t>of the </a:t>
            </a:r>
            <a:r>
              <a:rPr kumimoji="0" lang="en-US" sz="1600" b="0" i="1" u="none" strike="noStrike" kern="0" cap="none" spc="0" normalizeH="0" baseline="0" noProof="0" dirty="0">
                <a:ln>
                  <a:noFill/>
                </a:ln>
                <a:solidFill>
                  <a:srgbClr val="455560"/>
                </a:solidFill>
                <a:effectLst/>
                <a:uLnTx/>
                <a:uFillTx/>
                <a:latin typeface="Calibri"/>
                <a:ea typeface="+mn-ea"/>
                <a:cs typeface="Calibri"/>
              </a:rPr>
              <a:t>2023 ASCO Annual Meeting, June 2-6, 2023, Chicago, Illinois</a:t>
            </a:r>
            <a:endParaRPr kumimoji="0" lang="en-US" altLang="en-US" sz="1600" b="0" i="0" u="none" strike="noStrike" kern="0" cap="none" spc="0" normalizeH="0" baseline="0" noProof="0" dirty="0">
              <a:ln>
                <a:noFill/>
              </a:ln>
              <a:solidFill>
                <a:srgbClr val="455560"/>
              </a:solidFill>
              <a:effectLst/>
              <a:uLnTx/>
              <a:uFillTx/>
              <a:latin typeface="Calibri"/>
              <a:ea typeface="+mn-ea"/>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altLang="en-US" sz="800" b="0" i="0" u="none" strike="noStrike" kern="1200" cap="none" spc="0" normalizeH="0" baseline="0" noProof="0">
                <a:ln>
                  <a:noFill/>
                </a:ln>
                <a:solidFill>
                  <a:srgbClr val="455560"/>
                </a:solidFill>
                <a:effectLst/>
                <a:uLnTx/>
                <a:uFillTx/>
                <a:latin typeface="Calibri" panose="020F0502020204030204" pitchFamily="34" charset="0"/>
                <a:ea typeface="+mn-ea"/>
                <a:cs typeface="Arial" panose="020B0604020202020204" pitchFamily="34" charset="0"/>
              </a:rPr>
              <a:t>*CCO is an independent medical education company that provides state-of-the-art medical information to healthcare professionals through conference coverage and other educational programs.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a:t>About These Slides</a:t>
            </a:r>
          </a:p>
        </p:txBody>
      </p:sp>
      <p:grpSp>
        <p:nvGrpSpPr>
          <p:cNvPr id="8" name="Group 7">
            <a:extLst>
              <a:ext uri="{FF2B5EF4-FFF2-40B4-BE49-F238E27FC236}">
                <a16:creationId xmlns:a16="http://schemas.microsoft.com/office/drawing/2014/main" id="{59116265-F217-C600-FAC6-FE32BCA6725D}"/>
              </a:ext>
            </a:extLst>
          </p:cNvPr>
          <p:cNvGrpSpPr/>
          <p:nvPr/>
        </p:nvGrpSpPr>
        <p:grpSpPr>
          <a:xfrm>
            <a:off x="3841029" y="3434848"/>
            <a:ext cx="4509943" cy="615278"/>
            <a:chOff x="4156075" y="3330939"/>
            <a:chExt cx="4509943" cy="615278"/>
          </a:xfrm>
        </p:grpSpPr>
        <p:sp>
          <p:nvSpPr>
            <p:cNvPr id="9" name="Rectangle 7">
              <a:extLst>
                <a:ext uri="{FF2B5EF4-FFF2-40B4-BE49-F238E27FC236}">
                  <a16:creationId xmlns:a16="http://schemas.microsoft.com/office/drawing/2014/main" id="{51E578EA-A991-252D-7440-A9C0521F2317}"/>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4"/>
                </a:rPr>
                <a:t>clinicaloptions.com</a:t>
              </a:r>
              <a:endParaRPr lang="en-US" altLang="en-US" sz="2000" b="0" dirty="0">
                <a:solidFill>
                  <a:schemeClr val="bg2"/>
                </a:solidFill>
                <a:latin typeface="Calibri" panose="020F0502020204030204" pitchFamily="34" charset="0"/>
              </a:endParaRPr>
            </a:p>
          </p:txBody>
        </p:sp>
        <p:pic>
          <p:nvPicPr>
            <p:cNvPr id="10" name="Picture 9">
              <a:extLst>
                <a:ext uri="{FF2B5EF4-FFF2-40B4-BE49-F238E27FC236}">
                  <a16:creationId xmlns:a16="http://schemas.microsoft.com/office/drawing/2014/main" id="{F10A7A64-40AF-C4DC-21AB-4C79615979D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err="1"/>
              <a:t>Elranatamab</a:t>
            </a:r>
            <a:r>
              <a:rPr lang="en-US" dirty="0"/>
              <a:t> After Previous BCMA Therapy: Background</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p:txBody>
          <a:bodyPr/>
          <a:lstStyle/>
          <a:p>
            <a:r>
              <a:rPr lang="en-US" altLang="en-US" dirty="0"/>
              <a:t>Elranatamab: humanized bispecific antibody targeting BCMA               (on myeloma cells) and CD3 (on T-cells)</a:t>
            </a:r>
            <a:r>
              <a:rPr lang="en-US" altLang="en-US" baseline="30000" dirty="0"/>
              <a:t>1</a:t>
            </a:r>
            <a:endParaRPr lang="en-US" altLang="en-US" dirty="0"/>
          </a:p>
          <a:p>
            <a:r>
              <a:rPr lang="en-US" altLang="en-US" dirty="0"/>
              <a:t>Ongoing phase II MagnetisMM-3 trial demonstrated efficacy and safety of single-agent elranatamab in BCMA-naive patients with R/R MM</a:t>
            </a:r>
            <a:r>
              <a:rPr lang="en-US" altLang="en-US" baseline="30000" dirty="0"/>
              <a:t>2</a:t>
            </a:r>
            <a:endParaRPr lang="en-US" altLang="en-US" dirty="0"/>
          </a:p>
          <a:p>
            <a:pPr lvl="1">
              <a:tabLst>
                <a:tab pos="119063" algn="l"/>
              </a:tabLst>
            </a:pPr>
            <a:r>
              <a:rPr lang="en-US" altLang="en-US" dirty="0"/>
              <a:t>At median follow-up of 14.7 mo, ORR was 61% (95% CI:59%-70%) by BICR; median DOR and median PFS had not been reached</a:t>
            </a:r>
          </a:p>
          <a:p>
            <a:r>
              <a:rPr lang="en-US" altLang="en-US" dirty="0"/>
              <a:t>Current pooled analysis of 4 MagnetisMM trials assessed efficacy and safety of single-agent elranatamab in patients with R/R MM and prior exposure to BCMA-directed therapy</a:t>
            </a:r>
            <a:r>
              <a:rPr lang="en-US" altLang="en-US" baseline="30000" dirty="0"/>
              <a:t>3</a:t>
            </a:r>
          </a:p>
        </p:txBody>
      </p:sp>
      <p:sp>
        <p:nvSpPr>
          <p:cNvPr id="9221" name="Text Box 11">
            <a:extLst>
              <a:ext uri="{FF2B5EF4-FFF2-40B4-BE49-F238E27FC236}">
                <a16:creationId xmlns:a16="http://schemas.microsoft.com/office/drawing/2014/main" id="{0B865CED-4EF9-403A-B72A-0302F40DC9B0}"/>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1. Shah. Leukemia. 2020;34:985. 2. Mohty. ASCO 2023. </a:t>
            </a:r>
            <a:r>
              <a:rPr lang="en-US" altLang="en-US" sz="1200" b="0" dirty="0" err="1">
                <a:solidFill>
                  <a:schemeClr val="bg2"/>
                </a:solidFill>
                <a:latin typeface="Calibri" panose="020F0502020204030204" pitchFamily="34" charset="0"/>
              </a:rPr>
              <a:t>Abstr</a:t>
            </a:r>
            <a:r>
              <a:rPr lang="en-US" altLang="en-US" sz="1200" b="0" dirty="0">
                <a:solidFill>
                  <a:schemeClr val="bg2"/>
                </a:solidFill>
                <a:latin typeface="Calibri" panose="020F0502020204030204" pitchFamily="34" charset="0"/>
              </a:rPr>
              <a:t> 8039. 3. </a:t>
            </a:r>
            <a:r>
              <a:rPr lang="en-US" altLang="en-US" sz="1200" b="0" dirty="0" err="1">
                <a:solidFill>
                  <a:schemeClr val="bg2"/>
                </a:solidFill>
                <a:latin typeface="Calibri" panose="020F0502020204030204" pitchFamily="34" charset="0"/>
              </a:rPr>
              <a:t>Nooka</a:t>
            </a:r>
            <a:r>
              <a:rPr lang="en-US" altLang="en-US" sz="1200" b="0" dirty="0">
                <a:solidFill>
                  <a:schemeClr val="bg2"/>
                </a:solidFill>
                <a:latin typeface="Calibri" panose="020F0502020204030204" pitchFamily="34" charset="0"/>
              </a:rPr>
              <a:t>. ASCO 2023. </a:t>
            </a:r>
            <a:r>
              <a:rPr lang="en-US" altLang="en-US" sz="1200" b="0" dirty="0" err="1">
                <a:solidFill>
                  <a:schemeClr val="bg2"/>
                </a:solidFill>
                <a:latin typeface="Calibri" panose="020F0502020204030204" pitchFamily="34" charset="0"/>
              </a:rPr>
              <a:t>Abstr</a:t>
            </a:r>
            <a:r>
              <a:rPr lang="en-US" altLang="en-US" sz="1200" b="0" dirty="0">
                <a:solidFill>
                  <a:schemeClr val="bg2"/>
                </a:solidFill>
                <a:latin typeface="Calibri" panose="020F0502020204030204" pitchFamily="34" charset="0"/>
              </a:rPr>
              <a:t> 8008.</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F65B5284-A016-40AE-8211-CECB2CF27933}"/>
              </a:ext>
            </a:extLst>
          </p:cNvPr>
          <p:cNvSpPr>
            <a:spLocks noGrp="1" noChangeArrowheads="1"/>
          </p:cNvSpPr>
          <p:nvPr>
            <p:ph type="title"/>
          </p:nvPr>
        </p:nvSpPr>
        <p:spPr/>
        <p:txBody>
          <a:bodyPr/>
          <a:lstStyle/>
          <a:p>
            <a:pPr eaLnBrk="1" hangingPunct="1"/>
            <a:r>
              <a:rPr lang="en-US" dirty="0" err="1"/>
              <a:t>Elranatamab</a:t>
            </a:r>
            <a:r>
              <a:rPr lang="en-US" dirty="0"/>
              <a:t> After Previous BCMA Therapy: </a:t>
            </a:r>
            <a:r>
              <a:rPr lang="en-US" altLang="en-US" dirty="0"/>
              <a:t>Study Design</a:t>
            </a:r>
          </a:p>
        </p:txBody>
      </p:sp>
      <p:sp>
        <p:nvSpPr>
          <p:cNvPr id="2" name="Text Box 11">
            <a:extLst>
              <a:ext uri="{FF2B5EF4-FFF2-40B4-BE49-F238E27FC236}">
                <a16:creationId xmlns:a16="http://schemas.microsoft.com/office/drawing/2014/main" id="{0BB4787F-64B9-A54D-B8C2-834247F634EC}"/>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err="1">
                <a:solidFill>
                  <a:schemeClr val="bg2"/>
                </a:solidFill>
                <a:latin typeface="Calibri" panose="020F0502020204030204" pitchFamily="34" charset="0"/>
              </a:rPr>
              <a:t>Nooka</a:t>
            </a:r>
            <a:r>
              <a:rPr lang="en-US" altLang="en-US" sz="1200" b="0" dirty="0">
                <a:solidFill>
                  <a:schemeClr val="bg2"/>
                </a:solidFill>
                <a:latin typeface="Calibri" panose="020F0502020204030204" pitchFamily="34" charset="0"/>
              </a:rPr>
              <a:t>. ASCO 2023. </a:t>
            </a:r>
            <a:r>
              <a:rPr lang="en-US" altLang="en-US" sz="1200" b="0" dirty="0" err="1">
                <a:solidFill>
                  <a:schemeClr val="bg2"/>
                </a:solidFill>
                <a:latin typeface="Calibri" panose="020F0502020204030204" pitchFamily="34" charset="0"/>
              </a:rPr>
              <a:t>Abstr</a:t>
            </a:r>
            <a:r>
              <a:rPr lang="en-US" altLang="en-US" sz="1200" b="0" dirty="0">
                <a:solidFill>
                  <a:schemeClr val="bg2"/>
                </a:solidFill>
                <a:latin typeface="Calibri" panose="020F0502020204030204" pitchFamily="34" charset="0"/>
              </a:rPr>
              <a:t> 8008.</a:t>
            </a:r>
          </a:p>
        </p:txBody>
      </p:sp>
      <p:sp>
        <p:nvSpPr>
          <p:cNvPr id="3" name="Rectangle 3">
            <a:extLst>
              <a:ext uri="{FF2B5EF4-FFF2-40B4-BE49-F238E27FC236}">
                <a16:creationId xmlns:a16="http://schemas.microsoft.com/office/drawing/2014/main" id="{7D5E15CA-E74C-C806-AE55-C78F46896B41}"/>
              </a:ext>
            </a:extLst>
          </p:cNvPr>
          <p:cNvSpPr txBox="1">
            <a:spLocks noChangeArrowheads="1"/>
          </p:cNvSpPr>
          <p:nvPr/>
        </p:nvSpPr>
        <p:spPr>
          <a:xfrm>
            <a:off x="604675" y="1513047"/>
            <a:ext cx="10877529" cy="1276648"/>
          </a:xfrm>
          <a:prstGeom prst="rect">
            <a:avLst/>
          </a:prstGeom>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altLang="en-US" sz="2200" b="0" kern="0" dirty="0"/>
              <a:t>Pooled analysis of single-agent elranatamab in 87 patients with R/R MM who received ≥1 PI, ≥1 IMiD, ≥1 anti-CD38 antibody, and ≥1 BCMA-directed tx (ADC or CAR-T) across 4 studies</a:t>
            </a:r>
          </a:p>
          <a:p>
            <a:endParaRPr lang="en-US" altLang="en-US" sz="2400" b="0" kern="0" dirty="0"/>
          </a:p>
          <a:p>
            <a:endParaRPr lang="en-US" altLang="en-US" sz="2400" b="0" kern="0" dirty="0"/>
          </a:p>
          <a:p>
            <a:endParaRPr lang="en-US" altLang="en-US" sz="2400" b="0" kern="0" dirty="0"/>
          </a:p>
          <a:p>
            <a:pPr marL="0" indent="0">
              <a:buNone/>
            </a:pPr>
            <a:endParaRPr lang="en-US" altLang="en-US" b="0" kern="0" dirty="0"/>
          </a:p>
          <a:p>
            <a:r>
              <a:rPr lang="en-US" altLang="en-US" sz="2000" b="0" kern="0" dirty="0"/>
              <a:t>Efficacy endpoints per IMWG criteria</a:t>
            </a:r>
          </a:p>
          <a:p>
            <a:r>
              <a:rPr lang="en-US" altLang="en-US" sz="2000" b="0" kern="0" dirty="0"/>
              <a:t>Safety outcomes per CTCAE: TEAEs, CRS, and ICANS</a:t>
            </a:r>
          </a:p>
          <a:p>
            <a:r>
              <a:rPr lang="en-US" altLang="en-US" sz="2000" b="0" kern="0" dirty="0"/>
              <a:t>Median follow-up: 11.3 </a:t>
            </a:r>
            <a:r>
              <a:rPr lang="en-US" altLang="en-US" sz="2000" b="0" kern="0" dirty="0" err="1"/>
              <a:t>mo</a:t>
            </a:r>
            <a:r>
              <a:rPr lang="en-US" altLang="en-US" sz="2000" b="0" kern="0" dirty="0"/>
              <a:t> (range: 0.3-32.3)</a:t>
            </a:r>
          </a:p>
        </p:txBody>
      </p:sp>
      <p:graphicFrame>
        <p:nvGraphicFramePr>
          <p:cNvPr id="4" name="Group 3">
            <a:extLst>
              <a:ext uri="{FF2B5EF4-FFF2-40B4-BE49-F238E27FC236}">
                <a16:creationId xmlns:a16="http://schemas.microsoft.com/office/drawing/2014/main" id="{391D69FE-BCB9-A5AC-356E-BFD79D92FF12}"/>
              </a:ext>
            </a:extLst>
          </p:cNvPr>
          <p:cNvGraphicFramePr>
            <a:graphicFrameLocks/>
          </p:cNvGraphicFramePr>
          <p:nvPr>
            <p:extLst>
              <p:ext uri="{D42A27DB-BD31-4B8C-83A1-F6EECF244321}">
                <p14:modId xmlns:p14="http://schemas.microsoft.com/office/powerpoint/2010/main" val="3187904683"/>
              </p:ext>
            </p:extLst>
          </p:nvPr>
        </p:nvGraphicFramePr>
        <p:xfrm>
          <a:off x="719137" y="2425239"/>
          <a:ext cx="10787063" cy="2316544"/>
        </p:xfrm>
        <a:graphic>
          <a:graphicData uri="http://schemas.openxmlformats.org/drawingml/2006/table">
            <a:tbl>
              <a:tblPr/>
              <a:tblGrid>
                <a:gridCol w="2580315">
                  <a:extLst>
                    <a:ext uri="{9D8B030D-6E8A-4147-A177-3AD203B41FA5}">
                      <a16:colId xmlns:a16="http://schemas.microsoft.com/office/drawing/2014/main" val="20000"/>
                    </a:ext>
                  </a:extLst>
                </a:gridCol>
                <a:gridCol w="2051687">
                  <a:extLst>
                    <a:ext uri="{9D8B030D-6E8A-4147-A177-3AD203B41FA5}">
                      <a16:colId xmlns:a16="http://schemas.microsoft.com/office/drawing/2014/main" val="20001"/>
                    </a:ext>
                  </a:extLst>
                </a:gridCol>
                <a:gridCol w="2051687">
                  <a:extLst>
                    <a:ext uri="{9D8B030D-6E8A-4147-A177-3AD203B41FA5}">
                      <a16:colId xmlns:a16="http://schemas.microsoft.com/office/drawing/2014/main" val="20002"/>
                    </a:ext>
                  </a:extLst>
                </a:gridCol>
                <a:gridCol w="2051687">
                  <a:extLst>
                    <a:ext uri="{9D8B030D-6E8A-4147-A177-3AD203B41FA5}">
                      <a16:colId xmlns:a16="http://schemas.microsoft.com/office/drawing/2014/main" val="4045791445"/>
                    </a:ext>
                  </a:extLst>
                </a:gridCol>
                <a:gridCol w="2051687">
                  <a:extLst>
                    <a:ext uri="{9D8B030D-6E8A-4147-A177-3AD203B41FA5}">
                      <a16:colId xmlns:a16="http://schemas.microsoft.com/office/drawing/2014/main" val="455069602"/>
                    </a:ext>
                  </a:extLst>
                </a:gridCol>
              </a:tblGrid>
              <a:tr h="0">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endParaRPr kumimoji="0" lang="en-GB"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MagnetisMM-1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(NCT03269136)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MagnetisMM-2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(NCT04798586)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MagnetisMM-3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(NCT04649359)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MagnetisMM-9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(NCT05014412)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Study Phase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I/II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Elranatamab dosage</a:t>
                      </a:r>
                    </a:p>
                    <a:p>
                      <a:pPr marL="285750" marR="0" lvl="0" indent="-2857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Dose frequency</a:t>
                      </a:r>
                    </a:p>
                    <a:p>
                      <a:pPr marL="285750" marR="0" lvl="0" indent="-2857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Step-up dosing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215-1000 µg/kg SC</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QW or Q2W</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None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1000 µg/kg SC</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QW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600 µg/kg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76 mg SC</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QW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12 mg and 32 mg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76 mg SC</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QW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 mg and 20 mg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 included in pooled analysis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086057826"/>
                  </a:ext>
                </a:extLst>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err="1"/>
              <a:t>Elranatamab</a:t>
            </a:r>
            <a:r>
              <a:rPr lang="en-US" dirty="0"/>
              <a:t> After Previous BCMA Therapy: Baseline Characteristics</a:t>
            </a:r>
            <a:endParaRPr lang="en-US" altLang="en-US" dirty="0"/>
          </a:p>
        </p:txBody>
      </p:sp>
      <p:graphicFrame>
        <p:nvGraphicFramePr>
          <p:cNvPr id="2" name="Group 3">
            <a:extLst>
              <a:ext uri="{FF2B5EF4-FFF2-40B4-BE49-F238E27FC236}">
                <a16:creationId xmlns:a16="http://schemas.microsoft.com/office/drawing/2014/main" id="{D1940F6C-6D5B-1458-B874-0E374FCD66A5}"/>
              </a:ext>
            </a:extLst>
          </p:cNvPr>
          <p:cNvGraphicFramePr>
            <a:graphicFrameLocks/>
          </p:cNvGraphicFramePr>
          <p:nvPr>
            <p:extLst>
              <p:ext uri="{D42A27DB-BD31-4B8C-83A1-F6EECF244321}">
                <p14:modId xmlns:p14="http://schemas.microsoft.com/office/powerpoint/2010/main" val="3302608772"/>
              </p:ext>
            </p:extLst>
          </p:nvPr>
        </p:nvGraphicFramePr>
        <p:xfrm>
          <a:off x="554614" y="1600200"/>
          <a:ext cx="5541386" cy="4389216"/>
        </p:xfrm>
        <a:graphic>
          <a:graphicData uri="http://schemas.openxmlformats.org/drawingml/2006/table">
            <a:tbl>
              <a:tblPr/>
              <a:tblGrid>
                <a:gridCol w="1986410">
                  <a:extLst>
                    <a:ext uri="{9D8B030D-6E8A-4147-A177-3AD203B41FA5}">
                      <a16:colId xmlns:a16="http://schemas.microsoft.com/office/drawing/2014/main" val="20000"/>
                    </a:ext>
                  </a:extLst>
                </a:gridCol>
                <a:gridCol w="1184992">
                  <a:extLst>
                    <a:ext uri="{9D8B030D-6E8A-4147-A177-3AD203B41FA5}">
                      <a16:colId xmlns:a16="http://schemas.microsoft.com/office/drawing/2014/main" val="20001"/>
                    </a:ext>
                  </a:extLst>
                </a:gridCol>
                <a:gridCol w="1184992">
                  <a:extLst>
                    <a:ext uri="{9D8B030D-6E8A-4147-A177-3AD203B41FA5}">
                      <a16:colId xmlns:a16="http://schemas.microsoft.com/office/drawing/2014/main" val="20002"/>
                    </a:ext>
                  </a:extLst>
                </a:gridCol>
                <a:gridCol w="1184992">
                  <a:extLst>
                    <a:ext uri="{9D8B030D-6E8A-4147-A177-3AD203B41FA5}">
                      <a16:colId xmlns:a16="http://schemas.microsoft.com/office/drawing/2014/main" val="1487032592"/>
                    </a:ext>
                  </a:extLst>
                </a:gridCol>
              </a:tblGrid>
              <a:tr h="475938">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defRPr/>
                      </a:pPr>
                      <a:r>
                        <a:rPr kumimoji="0" lang="en-GB" sz="1400" b="1" i="0" u="none" strike="noStrike" cap="none" normalizeH="0" baseline="0" dirty="0">
                          <a:ln>
                            <a:noFill/>
                          </a:ln>
                          <a:solidFill>
                            <a:schemeClr val="tx1"/>
                          </a:solidFill>
                          <a:effectLst/>
                          <a:latin typeface="Calibri" panose="020F0502020204030204" pitchFamily="34" charset="0"/>
                        </a:rPr>
                        <a:t>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Any prior BCMA </a:t>
                      </a:r>
                      <a:r>
                        <a:rPr kumimoji="0" lang="en-US" sz="1400" b="1" i="0" u="none" strike="noStrike" cap="none" normalizeH="0" baseline="0" dirty="0" err="1">
                          <a:ln>
                            <a:noFill/>
                          </a:ln>
                          <a:solidFill>
                            <a:schemeClr val="tx1"/>
                          </a:solidFill>
                          <a:effectLst/>
                          <a:latin typeface="Calibri" panose="020F0502020204030204" pitchFamily="34" charset="0"/>
                        </a:rPr>
                        <a:t>tx</a:t>
                      </a:r>
                      <a:r>
                        <a:rPr kumimoji="0" lang="en-US" sz="1400" b="1" i="0" u="none" strike="noStrike" cap="none" normalizeH="0" baseline="0" dirty="0">
                          <a:ln>
                            <a:noFill/>
                          </a:ln>
                          <a:solidFill>
                            <a:schemeClr val="tx1"/>
                          </a:solidFill>
                          <a:effectLst/>
                          <a:latin typeface="Calibri" panose="020F0502020204030204" pitchFamily="34" charset="0"/>
                        </a:rPr>
                        <a:t> </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87)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Prior ADC</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59)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Prior CAR-T</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36)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337126">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2">
                              <a:lumMod val="10000"/>
                            </a:schemeClr>
                          </a:solidFill>
                          <a:effectLst/>
                          <a:latin typeface="Calibri" panose="020F0502020204030204" pitchFamily="34" charset="0"/>
                        </a:rPr>
                        <a:t>Median age, </a:t>
                      </a:r>
                      <a:r>
                        <a:rPr kumimoji="0" lang="en-US" sz="1400" b="1" i="0" u="none" strike="noStrike" cap="none" normalizeH="0" baseline="0" dirty="0" err="1">
                          <a:ln>
                            <a:noFill/>
                          </a:ln>
                          <a:solidFill>
                            <a:schemeClr val="bg2">
                              <a:lumMod val="10000"/>
                            </a:schemeClr>
                          </a:solidFill>
                          <a:effectLst/>
                          <a:latin typeface="Calibri" panose="020F0502020204030204" pitchFamily="34" charset="0"/>
                        </a:rPr>
                        <a:t>yrs</a:t>
                      </a:r>
                      <a:r>
                        <a:rPr kumimoji="0" lang="en-US" sz="1400" b="1" i="0" u="none" strike="noStrike" cap="none" normalizeH="0" baseline="0" dirty="0">
                          <a:ln>
                            <a:noFill/>
                          </a:ln>
                          <a:solidFill>
                            <a:schemeClr val="bg2">
                              <a:lumMod val="10000"/>
                            </a:schemeClr>
                          </a:solidFill>
                          <a:effectLst/>
                          <a:latin typeface="Calibri" panose="020F0502020204030204" pitchFamily="34" charset="0"/>
                        </a:rPr>
                        <a:t> (range)</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≥75 yr,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2">
                              <a:lumMod val="10000"/>
                            </a:schemeClr>
                          </a:solidFill>
                          <a:effectLst/>
                          <a:latin typeface="Calibri" panose="020F0502020204030204" pitchFamily="34" charset="0"/>
                        </a:rPr>
                        <a:t>66.0 (40-84)</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13 (14.9)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2">
                              <a:lumMod val="10000"/>
                            </a:schemeClr>
                          </a:solidFill>
                          <a:effectLst/>
                          <a:latin typeface="Calibri" panose="020F0502020204030204" pitchFamily="34" charset="0"/>
                        </a:rPr>
                        <a:t>66.0 (41-84)</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 (20.3)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2">
                              <a:lumMod val="10000"/>
                            </a:schemeClr>
                          </a:solidFill>
                          <a:effectLst/>
                          <a:latin typeface="Calibri" panose="020F0502020204030204" pitchFamily="34" charset="0"/>
                        </a:rPr>
                        <a:t>62.5 (40-79)</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(2.8)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98314">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Male,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41 (47.1)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23 (39.0)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20 (55.6)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753563">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2">
                              <a:lumMod val="10000"/>
                            </a:schemeClr>
                          </a:solidFill>
                          <a:effectLst/>
                          <a:latin typeface="Calibri" panose="020F0502020204030204" pitchFamily="34" charset="0"/>
                        </a:rPr>
                        <a:t>Race, n (%)</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White</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Black</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Asian</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Not reported*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56 (64.4)</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(8.0)</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(5.7)</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19 (21.8)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34 (57.6)</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(8.5)</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(6.8)</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16 (27.1)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26 (72.2)</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(11.1)</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(5.6)</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(11.1)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086057826"/>
                  </a:ext>
                </a:extLst>
              </a:tr>
              <a:tr h="614751">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2">
                              <a:lumMod val="10000"/>
                            </a:schemeClr>
                          </a:solidFill>
                          <a:effectLst/>
                          <a:latin typeface="Calibri" panose="020F0502020204030204" pitchFamily="34" charset="0"/>
                        </a:rPr>
                        <a:t>ECOG PS, n (%)</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26 (29.9)</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57 (65.5)</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(4.6)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15 (25.4)</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40 (67.8)</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(6.8)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14 (38.9)</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22 (61.1)</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694824592"/>
                  </a:ext>
                </a:extLst>
              </a:tr>
              <a:tr h="753563">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2">
                              <a:lumMod val="10000"/>
                            </a:schemeClr>
                          </a:solidFill>
                          <a:effectLst/>
                          <a:latin typeface="Calibri" panose="020F0502020204030204" pitchFamily="34" charset="0"/>
                        </a:rPr>
                        <a:t>R-ISS stage, n (%)</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II</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III</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Unknown/missing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18 (20.7)</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44 (50.6)</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20 (23.0)</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(5.7)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 (18.6)</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30 (50.8)</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16 (27.1)</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(3.9)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 (25.0)</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19 (52.8)</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(13.9)</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(8.3)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bl>
          </a:graphicData>
        </a:graphic>
      </p:graphicFrame>
      <p:graphicFrame>
        <p:nvGraphicFramePr>
          <p:cNvPr id="3" name="Group 3">
            <a:extLst>
              <a:ext uri="{FF2B5EF4-FFF2-40B4-BE49-F238E27FC236}">
                <a16:creationId xmlns:a16="http://schemas.microsoft.com/office/drawing/2014/main" id="{4920972F-0D62-3FCA-9005-DA9153F041AA}"/>
              </a:ext>
            </a:extLst>
          </p:cNvPr>
          <p:cNvGraphicFramePr>
            <a:graphicFrameLocks/>
          </p:cNvGraphicFramePr>
          <p:nvPr>
            <p:extLst>
              <p:ext uri="{D42A27DB-BD31-4B8C-83A1-F6EECF244321}">
                <p14:modId xmlns:p14="http://schemas.microsoft.com/office/powerpoint/2010/main" val="2863489134"/>
              </p:ext>
            </p:extLst>
          </p:nvPr>
        </p:nvGraphicFramePr>
        <p:xfrm>
          <a:off x="6163128" y="1600200"/>
          <a:ext cx="5595485" cy="3246184"/>
        </p:xfrm>
        <a:graphic>
          <a:graphicData uri="http://schemas.openxmlformats.org/drawingml/2006/table">
            <a:tbl>
              <a:tblPr/>
              <a:tblGrid>
                <a:gridCol w="2184009">
                  <a:extLst>
                    <a:ext uri="{9D8B030D-6E8A-4147-A177-3AD203B41FA5}">
                      <a16:colId xmlns:a16="http://schemas.microsoft.com/office/drawing/2014/main" val="20000"/>
                    </a:ext>
                  </a:extLst>
                </a:gridCol>
                <a:gridCol w="1060794">
                  <a:extLst>
                    <a:ext uri="{9D8B030D-6E8A-4147-A177-3AD203B41FA5}">
                      <a16:colId xmlns:a16="http://schemas.microsoft.com/office/drawing/2014/main" val="20001"/>
                    </a:ext>
                  </a:extLst>
                </a:gridCol>
                <a:gridCol w="1175341">
                  <a:extLst>
                    <a:ext uri="{9D8B030D-6E8A-4147-A177-3AD203B41FA5}">
                      <a16:colId xmlns:a16="http://schemas.microsoft.com/office/drawing/2014/main" val="20002"/>
                    </a:ext>
                  </a:extLst>
                </a:gridCol>
                <a:gridCol w="1175341">
                  <a:extLst>
                    <a:ext uri="{9D8B030D-6E8A-4147-A177-3AD203B41FA5}">
                      <a16:colId xmlns:a16="http://schemas.microsoft.com/office/drawing/2014/main" val="3827308580"/>
                    </a:ext>
                  </a:extLst>
                </a:gridCol>
              </a:tblGrid>
              <a:tr h="475938">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defRPr/>
                      </a:pPr>
                      <a:r>
                        <a:rPr kumimoji="0" lang="en-GB" sz="1400" b="1" i="0" u="none" strike="noStrike" cap="none" normalizeH="0" baseline="0" dirty="0">
                          <a:ln>
                            <a:noFill/>
                          </a:ln>
                          <a:solidFill>
                            <a:schemeClr val="tx1"/>
                          </a:solidFill>
                          <a:effectLst/>
                          <a:latin typeface="Calibri" panose="020F0502020204030204" pitchFamily="34" charset="0"/>
                        </a:rPr>
                        <a:t>Characteristic,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Any prior BCMA </a:t>
                      </a:r>
                      <a:r>
                        <a:rPr kumimoji="0" lang="en-US" sz="1400" b="1" i="0" u="none" strike="noStrike" cap="none" normalizeH="0" baseline="0" dirty="0" err="1">
                          <a:ln>
                            <a:noFill/>
                          </a:ln>
                          <a:solidFill>
                            <a:schemeClr val="tx1"/>
                          </a:solidFill>
                          <a:effectLst/>
                          <a:latin typeface="Calibri" panose="020F0502020204030204" pitchFamily="34" charset="0"/>
                        </a:rPr>
                        <a:t>tx</a:t>
                      </a:r>
                      <a:r>
                        <a:rPr kumimoji="0" lang="en-US" sz="1400" b="1" i="0" u="none" strike="noStrike" cap="none" normalizeH="0" baseline="0" dirty="0">
                          <a:ln>
                            <a:noFill/>
                          </a:ln>
                          <a:solidFill>
                            <a:schemeClr val="tx1"/>
                          </a:solidFill>
                          <a:effectLst/>
                          <a:latin typeface="Calibri" panose="020F0502020204030204" pitchFamily="34" charset="0"/>
                        </a:rPr>
                        <a:t> </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87)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Prior ADC</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59)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Prior CAR-T</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36)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614751">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2">
                              <a:lumMod val="10000"/>
                            </a:schemeClr>
                          </a:solidFill>
                          <a:effectLst/>
                          <a:latin typeface="Calibri" panose="020F0502020204030204" pitchFamily="34" charset="0"/>
                        </a:rPr>
                        <a:t>Cytogenetic risk</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Standard</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High†</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Missing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57 (65.5)</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21 (24.1)</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 (10.3)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 39 (66.1)</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13 (22.0)</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(11.9)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23 (63.9)</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 (30.6)</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(5.6)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367118993"/>
                  </a:ext>
                </a:extLst>
              </a:tr>
              <a:tr h="614751">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2">
                              <a:lumMod val="10000"/>
                            </a:schemeClr>
                          </a:solidFill>
                          <a:effectLst/>
                          <a:latin typeface="Calibri" panose="020F0502020204030204" pitchFamily="34" charset="0"/>
                        </a:rPr>
                        <a:t>Extramedullary disease</a:t>
                      </a:r>
                      <a:r>
                        <a:rPr kumimoji="0" lang="en-US" sz="1400" b="1" i="0" u="none" strike="noStrike" cap="none" normalizeH="0" baseline="30000" dirty="0">
                          <a:ln>
                            <a:noFill/>
                          </a:ln>
                          <a:solidFill>
                            <a:schemeClr val="bg2">
                              <a:lumMod val="10000"/>
                            </a:schemeClr>
                          </a:solidFill>
                          <a:effectLst/>
                          <a:latin typeface="Calibri" panose="020F0502020204030204" pitchFamily="34" charset="0"/>
                        </a:rPr>
                        <a:t>‡</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Yes</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No</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Missing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47 (54.0)</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37 (42.5)</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33 (55.9)</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25 (42.4)</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17 (47.2)</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16 (44.4)</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 (8.3)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694824592"/>
                  </a:ext>
                </a:extLst>
              </a:tr>
              <a:tr h="614751">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bg2">
                              <a:lumMod val="10000"/>
                            </a:schemeClr>
                          </a:solidFill>
                          <a:effectLst/>
                          <a:latin typeface="Calibri" panose="020F0502020204030204" pitchFamily="34" charset="0"/>
                        </a:rPr>
                        <a:t>Bone marrow plasma cells</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&lt;50%</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≥50%</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Missing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61 (70.1)</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16 (18.4)</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 (11.5)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42 (71.2)</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 (16.9)</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(11.9)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24 (66.7)</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(19.4)</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 (13.9)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bl>
          </a:graphicData>
        </a:graphic>
      </p:graphicFrame>
      <p:sp>
        <p:nvSpPr>
          <p:cNvPr id="4" name="Text Box 11">
            <a:extLst>
              <a:ext uri="{FF2B5EF4-FFF2-40B4-BE49-F238E27FC236}">
                <a16:creationId xmlns:a16="http://schemas.microsoft.com/office/drawing/2014/main" id="{5E5D60B0-07CF-B875-F6FC-478D2FE02526}"/>
              </a:ext>
            </a:extLst>
          </p:cNvPr>
          <p:cNvSpPr txBox="1">
            <a:spLocks noChangeArrowheads="1"/>
          </p:cNvSpPr>
          <p:nvPr/>
        </p:nvSpPr>
        <p:spPr bwMode="auto">
          <a:xfrm>
            <a:off x="429965" y="6364904"/>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err="1">
                <a:solidFill>
                  <a:schemeClr val="bg2"/>
                </a:solidFill>
                <a:latin typeface="Calibri" panose="020F0502020204030204" pitchFamily="34" charset="0"/>
              </a:rPr>
              <a:t>Nooka</a:t>
            </a:r>
            <a:r>
              <a:rPr lang="en-US" altLang="en-US" sz="1200" b="0" dirty="0">
                <a:solidFill>
                  <a:schemeClr val="bg2"/>
                </a:solidFill>
                <a:latin typeface="Calibri" panose="020F0502020204030204" pitchFamily="34" charset="0"/>
              </a:rPr>
              <a:t>. ASCO 2023. </a:t>
            </a:r>
            <a:r>
              <a:rPr lang="en-US" altLang="en-US" sz="1200" b="0" dirty="0" err="1">
                <a:solidFill>
                  <a:schemeClr val="bg2"/>
                </a:solidFill>
                <a:latin typeface="Calibri" panose="020F0502020204030204" pitchFamily="34" charset="0"/>
              </a:rPr>
              <a:t>Abstr</a:t>
            </a:r>
            <a:r>
              <a:rPr lang="en-US" altLang="en-US" sz="1200" b="0" dirty="0">
                <a:solidFill>
                  <a:schemeClr val="bg2"/>
                </a:solidFill>
                <a:latin typeface="Calibri" panose="020F0502020204030204" pitchFamily="34" charset="0"/>
              </a:rPr>
              <a:t> 8008.</a:t>
            </a:r>
          </a:p>
        </p:txBody>
      </p:sp>
      <p:sp>
        <p:nvSpPr>
          <p:cNvPr id="6" name="TextBox 5">
            <a:extLst>
              <a:ext uri="{FF2B5EF4-FFF2-40B4-BE49-F238E27FC236}">
                <a16:creationId xmlns:a16="http://schemas.microsoft.com/office/drawing/2014/main" id="{4548AD5A-C983-720C-0F4E-F84EEA9B4E3E}"/>
              </a:ext>
            </a:extLst>
          </p:cNvPr>
          <p:cNvSpPr txBox="1"/>
          <p:nvPr/>
        </p:nvSpPr>
        <p:spPr bwMode="auto">
          <a:xfrm>
            <a:off x="609759" y="5979467"/>
            <a:ext cx="747005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*Included countries where collection of race is prohibited. †Includes t(4;14), del(17p) chromosome abnormalities. </a:t>
            </a:r>
            <a:r>
              <a:rPr kumimoji="0" lang="en-US" sz="1200" b="1" i="0" u="none" strike="noStrike" cap="none" normalizeH="0" baseline="30000" dirty="0">
                <a:ln>
                  <a:noFill/>
                </a:ln>
                <a:solidFill>
                  <a:schemeClr val="bg2">
                    <a:lumMod val="10000"/>
                  </a:schemeClr>
                </a:solidFill>
                <a:effectLst/>
                <a:latin typeface="Calibri" panose="020F0502020204030204" pitchFamily="34" charset="0"/>
              </a:rPr>
              <a:t>‡</a:t>
            </a:r>
            <a:r>
              <a:rPr lang="en-US" sz="1200" b="0" dirty="0">
                <a:solidFill>
                  <a:schemeClr val="bg1"/>
                </a:solidFill>
                <a:latin typeface="Calibri" panose="020F0502020204030204" pitchFamily="34" charset="0"/>
              </a:rPr>
              <a:t>Extramedullary disease defined as presence of any plasmacytoma. </a:t>
            </a:r>
          </a:p>
        </p:txBody>
      </p:sp>
    </p:spTree>
    <p:extLst>
      <p:ext uri="{BB962C8B-B14F-4D97-AF65-F5344CB8AC3E}">
        <p14:creationId xmlns:p14="http://schemas.microsoft.com/office/powerpoint/2010/main" val="37172494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err="1"/>
              <a:t>Elranatamab</a:t>
            </a:r>
            <a:r>
              <a:rPr lang="en-US" dirty="0"/>
              <a:t> After Previous BCMA Therapy: Prior Treatments</a:t>
            </a:r>
            <a:endParaRPr lang="en-US" altLang="en-US" dirty="0"/>
          </a:p>
        </p:txBody>
      </p:sp>
      <p:graphicFrame>
        <p:nvGraphicFramePr>
          <p:cNvPr id="2" name="Group 3">
            <a:extLst>
              <a:ext uri="{FF2B5EF4-FFF2-40B4-BE49-F238E27FC236}">
                <a16:creationId xmlns:a16="http://schemas.microsoft.com/office/drawing/2014/main" id="{D1940F6C-6D5B-1458-B874-0E374FCD66A5}"/>
              </a:ext>
            </a:extLst>
          </p:cNvPr>
          <p:cNvGraphicFramePr>
            <a:graphicFrameLocks/>
          </p:cNvGraphicFramePr>
          <p:nvPr>
            <p:extLst>
              <p:ext uri="{D42A27DB-BD31-4B8C-83A1-F6EECF244321}">
                <p14:modId xmlns:p14="http://schemas.microsoft.com/office/powerpoint/2010/main" val="398997312"/>
              </p:ext>
            </p:extLst>
          </p:nvPr>
        </p:nvGraphicFramePr>
        <p:xfrm>
          <a:off x="744882" y="1600201"/>
          <a:ext cx="10761319" cy="4572128"/>
        </p:xfrm>
        <a:graphic>
          <a:graphicData uri="http://schemas.openxmlformats.org/drawingml/2006/table">
            <a:tbl>
              <a:tblPr/>
              <a:tblGrid>
                <a:gridCol w="3366280">
                  <a:extLst>
                    <a:ext uri="{9D8B030D-6E8A-4147-A177-3AD203B41FA5}">
                      <a16:colId xmlns:a16="http://schemas.microsoft.com/office/drawing/2014/main" val="20000"/>
                    </a:ext>
                  </a:extLst>
                </a:gridCol>
                <a:gridCol w="2465013">
                  <a:extLst>
                    <a:ext uri="{9D8B030D-6E8A-4147-A177-3AD203B41FA5}">
                      <a16:colId xmlns:a16="http://schemas.microsoft.com/office/drawing/2014/main" val="20001"/>
                    </a:ext>
                  </a:extLst>
                </a:gridCol>
                <a:gridCol w="2465013">
                  <a:extLst>
                    <a:ext uri="{9D8B030D-6E8A-4147-A177-3AD203B41FA5}">
                      <a16:colId xmlns:a16="http://schemas.microsoft.com/office/drawing/2014/main" val="20002"/>
                    </a:ext>
                  </a:extLst>
                </a:gridCol>
                <a:gridCol w="2465013">
                  <a:extLst>
                    <a:ext uri="{9D8B030D-6E8A-4147-A177-3AD203B41FA5}">
                      <a16:colId xmlns:a16="http://schemas.microsoft.com/office/drawing/2014/main" val="1487032592"/>
                    </a:ext>
                  </a:extLst>
                </a:gridCol>
              </a:tblGrid>
              <a:tr h="29614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400" b="1" i="0" u="none" strike="noStrike" cap="none" normalizeH="0" baseline="0" dirty="0">
                          <a:ln>
                            <a:noFill/>
                          </a:ln>
                          <a:solidFill>
                            <a:schemeClr val="tx1"/>
                          </a:solidFill>
                          <a:effectLst/>
                          <a:latin typeface="Calibri" panose="020F0502020204030204" pitchFamily="34" charset="0"/>
                        </a:rPr>
                        <a:t>Prior Therapy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Any Prior BCMA Tx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87)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Prior ADC</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59)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Prior CAR-T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36)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29614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prior lines of therapy, no.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(3-19)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 (3-19)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(3-14)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7145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Prior stem cell transplant,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71 (81.6)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51 (86.4)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28 (77.8)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54551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Prior BCMA-targeted therapy,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ADC</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CAR-T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ADC and CAR-T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59 (67.8)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36 (41.4)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 (9.2)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59 (100)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 (13.6)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 (13.6)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 (22.2)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36 (100)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 (22.2)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086057826"/>
                  </a:ext>
                </a:extLst>
              </a:tr>
              <a:tr h="42083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Exposure status,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Triple class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Penta drug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87 (100)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74 (85.1)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59 (100)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49 (83.1)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36 (100)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33 (91.7)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694824592"/>
                  </a:ext>
                </a:extLst>
              </a:tr>
              <a:tr h="42083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Refractory status,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Triple refractory*</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Penta refractory†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84 (96.6)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48 (55.2)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57 (96.6)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32 (54.2)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35 (97.2)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23 (63.9)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364021337"/>
                  </a:ext>
                </a:extLst>
              </a:tr>
              <a:tr h="42083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Refractory to prior BCMA therapy,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ADC</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CAR-T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54 (62.1)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47 (54.0)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 (11.5)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48 (81.4)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47 (79.7)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 (6.8)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13 (36.1)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 (16.7)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 (27.8)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171454">
                <a:tc>
                  <a:txBody>
                    <a:bodyPr/>
                    <a:lstStyle/>
                    <a:p>
                      <a:pPr marL="7938"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Refractory to last line of therapy,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74 (85.1)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54 (91.5)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28 (77.8)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230629596"/>
                  </a:ext>
                </a:extLst>
              </a:tr>
            </a:tbl>
          </a:graphicData>
        </a:graphic>
      </p:graphicFrame>
      <p:sp>
        <p:nvSpPr>
          <p:cNvPr id="4" name="Text Box 11">
            <a:extLst>
              <a:ext uri="{FF2B5EF4-FFF2-40B4-BE49-F238E27FC236}">
                <a16:creationId xmlns:a16="http://schemas.microsoft.com/office/drawing/2014/main" id="{5E5D60B0-07CF-B875-F6FC-478D2FE02526}"/>
              </a:ext>
            </a:extLst>
          </p:cNvPr>
          <p:cNvSpPr txBox="1">
            <a:spLocks noChangeArrowheads="1"/>
          </p:cNvSpPr>
          <p:nvPr/>
        </p:nvSpPr>
        <p:spPr bwMode="auto">
          <a:xfrm>
            <a:off x="414339" y="638006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err="1">
                <a:solidFill>
                  <a:schemeClr val="bg2"/>
                </a:solidFill>
                <a:latin typeface="Calibri" panose="020F0502020204030204" pitchFamily="34" charset="0"/>
              </a:rPr>
              <a:t>Nooka</a:t>
            </a:r>
            <a:r>
              <a:rPr lang="en-US" altLang="en-US" sz="1200" b="0" dirty="0">
                <a:solidFill>
                  <a:schemeClr val="bg2"/>
                </a:solidFill>
                <a:latin typeface="Calibri" panose="020F0502020204030204" pitchFamily="34" charset="0"/>
              </a:rPr>
              <a:t>. ASCO 2023. </a:t>
            </a:r>
            <a:r>
              <a:rPr lang="en-US" altLang="en-US" sz="1200" b="0" dirty="0" err="1">
                <a:solidFill>
                  <a:schemeClr val="bg2"/>
                </a:solidFill>
                <a:latin typeface="Calibri" panose="020F0502020204030204" pitchFamily="34" charset="0"/>
              </a:rPr>
              <a:t>Abstr</a:t>
            </a:r>
            <a:r>
              <a:rPr lang="en-US" altLang="en-US" sz="1200" b="0" dirty="0">
                <a:solidFill>
                  <a:schemeClr val="bg2"/>
                </a:solidFill>
                <a:latin typeface="Calibri" panose="020F0502020204030204" pitchFamily="34" charset="0"/>
              </a:rPr>
              <a:t> 8008.</a:t>
            </a:r>
          </a:p>
        </p:txBody>
      </p:sp>
      <p:sp>
        <p:nvSpPr>
          <p:cNvPr id="3" name="TextBox 2">
            <a:extLst>
              <a:ext uri="{FF2B5EF4-FFF2-40B4-BE49-F238E27FC236}">
                <a16:creationId xmlns:a16="http://schemas.microsoft.com/office/drawing/2014/main" id="{A942FE37-44B9-2249-CFE9-262B2DC2CE8C}"/>
              </a:ext>
            </a:extLst>
          </p:cNvPr>
          <p:cNvSpPr txBox="1"/>
          <p:nvPr/>
        </p:nvSpPr>
        <p:spPr bwMode="auto">
          <a:xfrm>
            <a:off x="609759" y="6145922"/>
            <a:ext cx="10640626"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spcBef>
                <a:spcPct val="50000"/>
              </a:spcBef>
            </a:pPr>
            <a:r>
              <a:rPr lang="en-US" sz="1200" b="0" dirty="0">
                <a:solidFill>
                  <a:schemeClr val="bg1"/>
                </a:solidFill>
                <a:latin typeface="Calibri" panose="020F0502020204030204" pitchFamily="34" charset="0"/>
              </a:rPr>
              <a:t>*Triple-class refers to prior exposure to 1 PI, 1 IMiD, and anti-CD38 mAb. †Penta-class refractory refers to prior exposure to 2 PIs, 2 IMiDs, and 1 anti-CD38 mAb. </a:t>
            </a:r>
          </a:p>
        </p:txBody>
      </p:sp>
    </p:spTree>
    <p:extLst>
      <p:ext uri="{BB962C8B-B14F-4D97-AF65-F5344CB8AC3E}">
        <p14:creationId xmlns:p14="http://schemas.microsoft.com/office/powerpoint/2010/main" val="1048903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err="1"/>
              <a:t>Elranatamab</a:t>
            </a:r>
            <a:r>
              <a:rPr lang="en-US" dirty="0"/>
              <a:t> After Previous BCMA Therapy: Efficacy Summary </a:t>
            </a:r>
            <a:endParaRPr lang="en-US" altLang="en-US" dirty="0"/>
          </a:p>
        </p:txBody>
      </p:sp>
      <p:graphicFrame>
        <p:nvGraphicFramePr>
          <p:cNvPr id="2" name="Group 3">
            <a:extLst>
              <a:ext uri="{FF2B5EF4-FFF2-40B4-BE49-F238E27FC236}">
                <a16:creationId xmlns:a16="http://schemas.microsoft.com/office/drawing/2014/main" id="{B0070B78-4DA9-0CC7-0026-FD92FBBAE2AC}"/>
              </a:ext>
            </a:extLst>
          </p:cNvPr>
          <p:cNvGraphicFramePr>
            <a:graphicFrameLocks/>
          </p:cNvGraphicFramePr>
          <p:nvPr>
            <p:extLst>
              <p:ext uri="{D42A27DB-BD31-4B8C-83A1-F6EECF244321}">
                <p14:modId xmlns:p14="http://schemas.microsoft.com/office/powerpoint/2010/main" val="4168464316"/>
              </p:ext>
            </p:extLst>
          </p:nvPr>
        </p:nvGraphicFramePr>
        <p:xfrm>
          <a:off x="744883" y="1600200"/>
          <a:ext cx="10778436" cy="3200480"/>
        </p:xfrm>
        <a:graphic>
          <a:graphicData uri="http://schemas.openxmlformats.org/drawingml/2006/table">
            <a:tbl>
              <a:tblPr/>
              <a:tblGrid>
                <a:gridCol w="2937576">
                  <a:extLst>
                    <a:ext uri="{9D8B030D-6E8A-4147-A177-3AD203B41FA5}">
                      <a16:colId xmlns:a16="http://schemas.microsoft.com/office/drawing/2014/main" val="20000"/>
                    </a:ext>
                  </a:extLst>
                </a:gridCol>
                <a:gridCol w="2613620">
                  <a:extLst>
                    <a:ext uri="{9D8B030D-6E8A-4147-A177-3AD203B41FA5}">
                      <a16:colId xmlns:a16="http://schemas.microsoft.com/office/drawing/2014/main" val="20001"/>
                    </a:ext>
                  </a:extLst>
                </a:gridCol>
                <a:gridCol w="2613620">
                  <a:extLst>
                    <a:ext uri="{9D8B030D-6E8A-4147-A177-3AD203B41FA5}">
                      <a16:colId xmlns:a16="http://schemas.microsoft.com/office/drawing/2014/main" val="20002"/>
                    </a:ext>
                  </a:extLst>
                </a:gridCol>
                <a:gridCol w="2613620">
                  <a:extLst>
                    <a:ext uri="{9D8B030D-6E8A-4147-A177-3AD203B41FA5}">
                      <a16:colId xmlns:a16="http://schemas.microsoft.com/office/drawing/2014/main" val="853059193"/>
                    </a:ext>
                  </a:extLst>
                </a:gridCol>
              </a:tblGrid>
              <a:tr h="49084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GB" sz="1800" b="1" i="0" u="none" strike="noStrike" cap="none" normalizeH="0" baseline="0" dirty="0">
                          <a:ln>
                            <a:noFill/>
                          </a:ln>
                          <a:solidFill>
                            <a:schemeClr val="tx1"/>
                          </a:solidFill>
                          <a:effectLst/>
                          <a:latin typeface="Calibri" panose="020F0502020204030204" pitchFamily="34" charset="0"/>
                        </a:rPr>
                        <a:t>Response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Any Prior BCMA </a:t>
                      </a:r>
                      <a:r>
                        <a:rPr kumimoji="0" lang="en-US" sz="1800" b="1" i="0" u="none" strike="noStrike" cap="none" normalizeH="0" baseline="0" dirty="0" err="1">
                          <a:ln>
                            <a:noFill/>
                          </a:ln>
                          <a:solidFill>
                            <a:schemeClr val="tx1"/>
                          </a:solidFill>
                          <a:effectLst/>
                          <a:latin typeface="Calibri" panose="020F0502020204030204" pitchFamily="34" charset="0"/>
                        </a:rPr>
                        <a:t>tx</a:t>
                      </a:r>
                      <a:r>
                        <a:rPr kumimoji="0" lang="en-US" sz="1800" b="1" i="0" u="none" strike="noStrike" cap="none" normalizeH="0" baseline="0" dirty="0">
                          <a:ln>
                            <a:noFill/>
                          </a:ln>
                          <a:solidFill>
                            <a:schemeClr val="tx1"/>
                          </a:solidFill>
                          <a:effectLst/>
                          <a:latin typeface="Calibri" panose="020F0502020204030204" pitchFamily="34" charset="0"/>
                        </a:rPr>
                        <a:t>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 = 87)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Prior ADC</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 = 59)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Prior CAR-T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 = 36)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112192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ORR,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err="1">
                          <a:ln>
                            <a:noFill/>
                          </a:ln>
                          <a:solidFill>
                            <a:schemeClr val="bg2">
                              <a:lumMod val="10000"/>
                            </a:schemeClr>
                          </a:solidFill>
                          <a:effectLst/>
                          <a:latin typeface="Calibri" panose="020F0502020204030204" pitchFamily="34" charset="0"/>
                        </a:rPr>
                        <a:t>sCR</a:t>
                      </a: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CR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VGPR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PR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46.0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13.8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24.1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42.4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13.6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20.3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52.8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16.7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27.8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280490">
                <a:tc>
                  <a:txBody>
                    <a:bodyPr/>
                    <a:lstStyle/>
                    <a:p>
                      <a:pPr marL="14288"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Median </a:t>
                      </a:r>
                      <a:r>
                        <a:rPr kumimoji="0" lang="en-US" sz="1800" b="0" i="0" u="none" strike="noStrike" cap="none" normalizeH="0" baseline="0" dirty="0" err="1">
                          <a:ln>
                            <a:noFill/>
                          </a:ln>
                          <a:solidFill>
                            <a:schemeClr val="bg2">
                              <a:lumMod val="10000"/>
                            </a:schemeClr>
                          </a:solidFill>
                          <a:effectLst/>
                          <a:latin typeface="Calibri" panose="020F0502020204030204" pitchFamily="34" charset="0"/>
                        </a:rPr>
                        <a:t>DoR</a:t>
                      </a:r>
                      <a:r>
                        <a:rPr kumimoji="0" lang="en-US" sz="1800" b="0" i="0" u="none" strike="noStrike" cap="none" normalizeH="0" baseline="0" dirty="0">
                          <a:ln>
                            <a:noFill/>
                          </a:ln>
                          <a:solidFill>
                            <a:schemeClr val="bg2">
                              <a:lumMod val="10000"/>
                            </a:schemeClr>
                          </a:solidFill>
                          <a:effectLst/>
                          <a:latin typeface="Calibri" panose="020F0502020204030204" pitchFamily="34" charset="0"/>
                        </a:rPr>
                        <a:t>, </a:t>
                      </a:r>
                      <a:r>
                        <a:rPr kumimoji="0" lang="en-US" sz="1800" b="0" i="0" u="none" strike="noStrike" cap="none" normalizeH="0" baseline="0" dirty="0" err="1">
                          <a:ln>
                            <a:noFill/>
                          </a:ln>
                          <a:solidFill>
                            <a:schemeClr val="bg2">
                              <a:lumMod val="10000"/>
                            </a:schemeClr>
                          </a:solidFill>
                          <a:effectLst/>
                          <a:latin typeface="Calibri" panose="020F0502020204030204" pitchFamily="34" charset="0"/>
                        </a:rPr>
                        <a:t>mo</a:t>
                      </a:r>
                      <a:r>
                        <a:rPr kumimoji="0" lang="en-US" sz="1800" b="0" i="0" u="none" strike="noStrike" cap="none" normalizeH="0" baseline="0" dirty="0">
                          <a:ln>
                            <a:noFill/>
                          </a:ln>
                          <a:solidFill>
                            <a:schemeClr val="bg2">
                              <a:lumMod val="10000"/>
                            </a:schemeClr>
                          </a:solidFill>
                          <a:effectLst/>
                          <a:latin typeface="Calibri" panose="020F0502020204030204" pitchFamily="34" charset="0"/>
                        </a:rPr>
                        <a:t>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17.1 (9.8-NE)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13.6 (6.8-NE)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NE (9.8-NE)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629043669"/>
                  </a:ext>
                </a:extLst>
              </a:tr>
              <a:tr h="280490">
                <a:tc>
                  <a:txBody>
                    <a:bodyPr/>
                    <a:lstStyle/>
                    <a:p>
                      <a:pPr marL="112713" marR="0" lvl="0" indent="-98425"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Median PFS, </a:t>
                      </a:r>
                      <a:r>
                        <a:rPr kumimoji="0" lang="en-US" sz="1800" b="0" i="0" u="none" strike="noStrike" cap="none" normalizeH="0" baseline="0" dirty="0" err="1">
                          <a:ln>
                            <a:noFill/>
                          </a:ln>
                          <a:solidFill>
                            <a:schemeClr val="bg2">
                              <a:lumMod val="10000"/>
                            </a:schemeClr>
                          </a:solidFill>
                          <a:effectLst/>
                          <a:latin typeface="Calibri" panose="020F0502020204030204" pitchFamily="34" charset="0"/>
                        </a:rPr>
                        <a:t>mo</a:t>
                      </a:r>
                      <a:r>
                        <a:rPr kumimoji="0" lang="en-US" sz="1800" b="0" i="0" u="none" strike="noStrike" cap="none" normalizeH="0" baseline="0" dirty="0">
                          <a:ln>
                            <a:noFill/>
                          </a:ln>
                          <a:solidFill>
                            <a:schemeClr val="bg2">
                              <a:lumMod val="10000"/>
                            </a:schemeClr>
                          </a:solidFill>
                          <a:effectLst/>
                          <a:latin typeface="Calibri" panose="020F0502020204030204" pitchFamily="34" charset="0"/>
                        </a:rPr>
                        <a:t>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5.5 (2.2-10.0)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3.9 (1.9-6.6)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10.0 (1.9-NE)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80037373"/>
                  </a:ext>
                </a:extLst>
              </a:tr>
              <a:tr h="280490">
                <a:tc>
                  <a:txBody>
                    <a:bodyPr/>
                    <a:lstStyle/>
                    <a:p>
                      <a:pPr marL="0" marR="0" lvl="0" indent="14288"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Median OS, </a:t>
                      </a:r>
                      <a:r>
                        <a:rPr kumimoji="0" lang="en-US" sz="1800" b="0" i="0" u="none" strike="noStrike" cap="none" normalizeH="0" baseline="0" dirty="0" err="1">
                          <a:ln>
                            <a:noFill/>
                          </a:ln>
                          <a:solidFill>
                            <a:schemeClr val="bg2">
                              <a:lumMod val="10000"/>
                            </a:schemeClr>
                          </a:solidFill>
                          <a:effectLst/>
                          <a:latin typeface="Calibri" panose="020F0502020204030204" pitchFamily="34" charset="0"/>
                        </a:rPr>
                        <a:t>mo</a:t>
                      </a:r>
                      <a:r>
                        <a:rPr kumimoji="0" lang="en-US" sz="1800" b="0" i="0" u="none" strike="noStrike" cap="none" normalizeH="0" baseline="0" dirty="0">
                          <a:ln>
                            <a:noFill/>
                          </a:ln>
                          <a:solidFill>
                            <a:schemeClr val="bg2">
                              <a:lumMod val="10000"/>
                            </a:schemeClr>
                          </a:solidFill>
                          <a:effectLst/>
                          <a:latin typeface="Calibri" panose="020F0502020204030204" pitchFamily="34" charset="0"/>
                        </a:rPr>
                        <a:t> (95%CI)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12.1 (7.5-NE)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12.1 (6.4-NE)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12.1 (6.5-NE)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bl>
          </a:graphicData>
        </a:graphic>
      </p:graphicFrame>
      <p:sp>
        <p:nvSpPr>
          <p:cNvPr id="3" name="Text Box 11">
            <a:extLst>
              <a:ext uri="{FF2B5EF4-FFF2-40B4-BE49-F238E27FC236}">
                <a16:creationId xmlns:a16="http://schemas.microsoft.com/office/drawing/2014/main" id="{817DB461-310A-4BA2-A7BC-4DAD8C7B475C}"/>
              </a:ext>
            </a:extLst>
          </p:cNvPr>
          <p:cNvSpPr txBox="1">
            <a:spLocks noChangeArrowheads="1"/>
          </p:cNvSpPr>
          <p:nvPr/>
        </p:nvSpPr>
        <p:spPr bwMode="auto">
          <a:xfrm>
            <a:off x="414339" y="636669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err="1">
                <a:solidFill>
                  <a:schemeClr val="bg2"/>
                </a:solidFill>
                <a:latin typeface="Calibri" panose="020F0502020204030204" pitchFamily="34" charset="0"/>
              </a:rPr>
              <a:t>Nooka</a:t>
            </a:r>
            <a:r>
              <a:rPr lang="en-US" altLang="en-US" sz="1200" b="0" dirty="0">
                <a:solidFill>
                  <a:schemeClr val="bg2"/>
                </a:solidFill>
                <a:latin typeface="Calibri" panose="020F0502020204030204" pitchFamily="34" charset="0"/>
              </a:rPr>
              <a:t>. ASCO 2023. </a:t>
            </a:r>
            <a:r>
              <a:rPr lang="en-US" altLang="en-US" sz="1200" b="0" dirty="0" err="1">
                <a:solidFill>
                  <a:schemeClr val="bg2"/>
                </a:solidFill>
                <a:latin typeface="Calibri" panose="020F0502020204030204" pitchFamily="34" charset="0"/>
              </a:rPr>
              <a:t>Abstr</a:t>
            </a:r>
            <a:r>
              <a:rPr lang="en-US" altLang="en-US" sz="1200" b="0" dirty="0">
                <a:solidFill>
                  <a:schemeClr val="bg2"/>
                </a:solidFill>
                <a:latin typeface="Calibri" panose="020F0502020204030204" pitchFamily="34" charset="0"/>
              </a:rPr>
              <a:t> 8008.</a:t>
            </a:r>
          </a:p>
        </p:txBody>
      </p:sp>
      <p:sp>
        <p:nvSpPr>
          <p:cNvPr id="5" name="TextBox 4">
            <a:extLst>
              <a:ext uri="{FF2B5EF4-FFF2-40B4-BE49-F238E27FC236}">
                <a16:creationId xmlns:a16="http://schemas.microsoft.com/office/drawing/2014/main" id="{6C364ABC-EE02-6EB9-6505-D82F42C248F1}"/>
              </a:ext>
            </a:extLst>
          </p:cNvPr>
          <p:cNvSpPr txBox="1"/>
          <p:nvPr/>
        </p:nvSpPr>
        <p:spPr bwMode="auto">
          <a:xfrm>
            <a:off x="744883" y="4869739"/>
            <a:ext cx="514345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t>
            </a:r>
            <a:r>
              <a:rPr lang="en-US" sz="1400" b="0" dirty="0" err="1">
                <a:solidFill>
                  <a:schemeClr val="bg1"/>
                </a:solidFill>
                <a:latin typeface="Calibri" panose="020F0502020204030204" pitchFamily="34" charset="0"/>
              </a:rPr>
              <a:t>mDoR</a:t>
            </a:r>
            <a:r>
              <a:rPr lang="en-US" sz="1400" b="0" dirty="0">
                <a:solidFill>
                  <a:schemeClr val="bg1"/>
                </a:solidFill>
                <a:latin typeface="Calibri" panose="020F0502020204030204" pitchFamily="34" charset="0"/>
              </a:rPr>
              <a:t> not yet mature after censoring data for 57.5% of pts (n = 23)</a:t>
            </a:r>
          </a:p>
        </p:txBody>
      </p:sp>
      <p:sp>
        <p:nvSpPr>
          <p:cNvPr id="4" name="TextBox 3">
            <a:extLst>
              <a:ext uri="{FF2B5EF4-FFF2-40B4-BE49-F238E27FC236}">
                <a16:creationId xmlns:a16="http://schemas.microsoft.com/office/drawing/2014/main" id="{6884D069-FD47-4749-3753-3DFE05E74E0A}"/>
              </a:ext>
            </a:extLst>
          </p:cNvPr>
          <p:cNvSpPr txBox="1"/>
          <p:nvPr/>
        </p:nvSpPr>
        <p:spPr bwMode="auto">
          <a:xfrm>
            <a:off x="719138" y="5379688"/>
            <a:ext cx="5519854" cy="78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285750" indent="-285750" algn="l">
              <a:lnSpc>
                <a:spcPct val="100000"/>
              </a:lnSpc>
              <a:spcBef>
                <a:spcPct val="50000"/>
              </a:spcBef>
              <a:spcAft>
                <a:spcPct val="0"/>
              </a:spcAft>
              <a:buClrTx/>
              <a:buFont typeface="Wingdings" panose="05000000000000000000" pitchFamily="2" charset="2"/>
              <a:buChar char="§"/>
            </a:pPr>
            <a:r>
              <a:rPr lang="en-US" b="0" dirty="0">
                <a:solidFill>
                  <a:schemeClr val="bg1"/>
                </a:solidFill>
                <a:latin typeface="Calibri" panose="020F0502020204030204" pitchFamily="34" charset="0"/>
              </a:rPr>
              <a:t>Median time to response: 1.7 mo (range: 0.3-9.3)</a:t>
            </a:r>
          </a:p>
          <a:p>
            <a:pPr algn="l">
              <a:lnSpc>
                <a:spcPct val="100000"/>
              </a:lnSpc>
              <a:spcBef>
                <a:spcPct val="50000"/>
              </a:spcBef>
              <a:spcAft>
                <a:spcPct val="0"/>
              </a:spcAft>
              <a:buClrTx/>
            </a:pPr>
            <a:endParaRPr lang="en-US" b="0" dirty="0">
              <a:solidFill>
                <a:schemeClr val="bg1"/>
              </a:solidFill>
              <a:latin typeface="Calibri" panose="020F0502020204030204" pitchFamily="34" charset="0"/>
            </a:endParaRPr>
          </a:p>
        </p:txBody>
      </p:sp>
    </p:spTree>
    <p:extLst>
      <p:ext uri="{BB962C8B-B14F-4D97-AF65-F5344CB8AC3E}">
        <p14:creationId xmlns:p14="http://schemas.microsoft.com/office/powerpoint/2010/main" val="12242977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err="1"/>
              <a:t>Elranatamab</a:t>
            </a:r>
            <a:r>
              <a:rPr lang="en-US" dirty="0"/>
              <a:t> After Previous BCMA Therapy: Safety</a:t>
            </a:r>
            <a:endParaRPr lang="en-US" altLang="en-US" dirty="0"/>
          </a:p>
        </p:txBody>
      </p:sp>
      <p:graphicFrame>
        <p:nvGraphicFramePr>
          <p:cNvPr id="2" name="Group 3">
            <a:extLst>
              <a:ext uri="{FF2B5EF4-FFF2-40B4-BE49-F238E27FC236}">
                <a16:creationId xmlns:a16="http://schemas.microsoft.com/office/drawing/2014/main" id="{7D30A409-5B38-E7F7-1DC3-392F52859E7F}"/>
              </a:ext>
            </a:extLst>
          </p:cNvPr>
          <p:cNvGraphicFramePr>
            <a:graphicFrameLocks/>
          </p:cNvGraphicFramePr>
          <p:nvPr>
            <p:extLst>
              <p:ext uri="{D42A27DB-BD31-4B8C-83A1-F6EECF244321}">
                <p14:modId xmlns:p14="http://schemas.microsoft.com/office/powerpoint/2010/main" val="3268051844"/>
              </p:ext>
            </p:extLst>
          </p:nvPr>
        </p:nvGraphicFramePr>
        <p:xfrm>
          <a:off x="719135" y="1335797"/>
          <a:ext cx="5101093" cy="3779584"/>
        </p:xfrm>
        <a:graphic>
          <a:graphicData uri="http://schemas.openxmlformats.org/drawingml/2006/table">
            <a:tbl>
              <a:tblPr/>
              <a:tblGrid>
                <a:gridCol w="2377965">
                  <a:extLst>
                    <a:ext uri="{9D8B030D-6E8A-4147-A177-3AD203B41FA5}">
                      <a16:colId xmlns:a16="http://schemas.microsoft.com/office/drawing/2014/main" val="20000"/>
                    </a:ext>
                  </a:extLst>
                </a:gridCol>
                <a:gridCol w="1361564">
                  <a:extLst>
                    <a:ext uri="{9D8B030D-6E8A-4147-A177-3AD203B41FA5}">
                      <a16:colId xmlns:a16="http://schemas.microsoft.com/office/drawing/2014/main" val="20001"/>
                    </a:ext>
                  </a:extLst>
                </a:gridCol>
                <a:gridCol w="1361564">
                  <a:extLst>
                    <a:ext uri="{9D8B030D-6E8A-4147-A177-3AD203B41FA5}">
                      <a16:colId xmlns:a16="http://schemas.microsoft.com/office/drawing/2014/main" val="3249539754"/>
                    </a:ext>
                  </a:extLst>
                </a:gridCol>
              </a:tblGrid>
              <a:tr h="209382">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TEAE in ≥20%,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87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extLst>
                  <a:ext uri="{0D108BD9-81ED-4DB2-BD59-A6C34878D82A}">
                    <a16:rowId xmlns:a16="http://schemas.microsoft.com/office/drawing/2014/main" val="10000"/>
                  </a:ext>
                </a:extLst>
              </a:tr>
              <a:tr h="209382">
                <a:tc v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Any grade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Grade 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extLst>
                  <a:ext uri="{0D108BD9-81ED-4DB2-BD59-A6C34878D82A}">
                    <a16:rowId xmlns:a16="http://schemas.microsoft.com/office/drawing/2014/main" val="10001"/>
                  </a:ext>
                </a:extLst>
              </a:tr>
              <a:tr h="94218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Hematologic</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Anemia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Neutropenia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Thrombocytopenia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Lymphopenia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Leukopenia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51 (58.6)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39 (44.8)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35 (40.2)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28 (32.2)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19 (21.8)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40 (46.0)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36 (41.4)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25 (28.7)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26 (29.9)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 (12.6)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559897158"/>
                  </a:ext>
                </a:extLst>
              </a:tr>
              <a:tr h="123529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Nonhematologic</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CRS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Diarrhea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COVID-19 related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Decreased appetite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Cough</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Injection site reaction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Pyrexia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57 (65.5)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31 (35.6)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22 (25.3)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20 (23.0)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19 (21.8)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18 (20.7)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18 (20.7)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 (2.3)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 (9.2)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 (1.1)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422209853"/>
                  </a:ext>
                </a:extLst>
              </a:tr>
            </a:tbl>
          </a:graphicData>
        </a:graphic>
      </p:graphicFrame>
      <p:sp>
        <p:nvSpPr>
          <p:cNvPr id="3" name="Text Box 11">
            <a:extLst>
              <a:ext uri="{FF2B5EF4-FFF2-40B4-BE49-F238E27FC236}">
                <a16:creationId xmlns:a16="http://schemas.microsoft.com/office/drawing/2014/main" id="{60305752-6BD4-E2B3-FE8B-06D519D05AA3}"/>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err="1">
                <a:solidFill>
                  <a:schemeClr val="bg2"/>
                </a:solidFill>
                <a:latin typeface="Calibri" panose="020F0502020204030204" pitchFamily="34" charset="0"/>
              </a:rPr>
              <a:t>Nooka</a:t>
            </a:r>
            <a:r>
              <a:rPr lang="en-US" altLang="en-US" sz="1200" b="0" dirty="0">
                <a:solidFill>
                  <a:schemeClr val="bg2"/>
                </a:solidFill>
                <a:latin typeface="Calibri" panose="020F0502020204030204" pitchFamily="34" charset="0"/>
              </a:rPr>
              <a:t>. ASCO 2023. </a:t>
            </a:r>
            <a:r>
              <a:rPr lang="en-US" altLang="en-US" sz="1200" b="0" dirty="0" err="1">
                <a:solidFill>
                  <a:schemeClr val="bg2"/>
                </a:solidFill>
                <a:latin typeface="Calibri" panose="020F0502020204030204" pitchFamily="34" charset="0"/>
              </a:rPr>
              <a:t>Abstr</a:t>
            </a:r>
            <a:r>
              <a:rPr lang="en-US" altLang="en-US" sz="1200" b="0" dirty="0">
                <a:solidFill>
                  <a:schemeClr val="bg2"/>
                </a:solidFill>
                <a:latin typeface="Calibri" panose="020F0502020204030204" pitchFamily="34" charset="0"/>
              </a:rPr>
              <a:t> 8008.</a:t>
            </a:r>
          </a:p>
        </p:txBody>
      </p:sp>
      <p:graphicFrame>
        <p:nvGraphicFramePr>
          <p:cNvPr id="5" name="Group 3">
            <a:extLst>
              <a:ext uri="{FF2B5EF4-FFF2-40B4-BE49-F238E27FC236}">
                <a16:creationId xmlns:a16="http://schemas.microsoft.com/office/drawing/2014/main" id="{1E5CB41E-34E6-E3D9-7607-5281DA414352}"/>
              </a:ext>
            </a:extLst>
          </p:cNvPr>
          <p:cNvGraphicFramePr>
            <a:graphicFrameLocks/>
          </p:cNvGraphicFramePr>
          <p:nvPr>
            <p:extLst>
              <p:ext uri="{D42A27DB-BD31-4B8C-83A1-F6EECF244321}">
                <p14:modId xmlns:p14="http://schemas.microsoft.com/office/powerpoint/2010/main" val="4259796838"/>
              </p:ext>
            </p:extLst>
          </p:nvPr>
        </p:nvGraphicFramePr>
        <p:xfrm>
          <a:off x="6134101" y="1324911"/>
          <a:ext cx="5372100" cy="3566224"/>
        </p:xfrm>
        <a:graphic>
          <a:graphicData uri="http://schemas.openxmlformats.org/drawingml/2006/table">
            <a:tbl>
              <a:tblPr/>
              <a:tblGrid>
                <a:gridCol w="2281452">
                  <a:extLst>
                    <a:ext uri="{9D8B030D-6E8A-4147-A177-3AD203B41FA5}">
                      <a16:colId xmlns:a16="http://schemas.microsoft.com/office/drawing/2014/main" val="20000"/>
                    </a:ext>
                  </a:extLst>
                </a:gridCol>
                <a:gridCol w="1030216">
                  <a:extLst>
                    <a:ext uri="{9D8B030D-6E8A-4147-A177-3AD203B41FA5}">
                      <a16:colId xmlns:a16="http://schemas.microsoft.com/office/drawing/2014/main" val="20001"/>
                    </a:ext>
                  </a:extLst>
                </a:gridCol>
                <a:gridCol w="1030216">
                  <a:extLst>
                    <a:ext uri="{9D8B030D-6E8A-4147-A177-3AD203B41FA5}">
                      <a16:colId xmlns:a16="http://schemas.microsoft.com/office/drawing/2014/main" val="3249539754"/>
                    </a:ext>
                  </a:extLst>
                </a:gridCol>
                <a:gridCol w="1030216">
                  <a:extLst>
                    <a:ext uri="{9D8B030D-6E8A-4147-A177-3AD203B41FA5}">
                      <a16:colId xmlns:a16="http://schemas.microsoft.com/office/drawing/2014/main" val="4268907542"/>
                    </a:ext>
                  </a:extLst>
                </a:gridCol>
              </a:tblGrid>
              <a:tr h="160775">
                <a:tc rowSpan="2">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Infections,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3">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N = 87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h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1"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160775">
                <a:tc v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Any grade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Grade 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Grade 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extLst>
                  <a:ext uri="{0D108BD9-81ED-4DB2-BD59-A6C34878D82A}">
                    <a16:rowId xmlns:a16="http://schemas.microsoft.com/office/drawing/2014/main" val="10001"/>
                  </a:ext>
                </a:extLst>
              </a:tr>
              <a:tr h="94852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Infection TEAEs in ≥5%</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COVID-19 related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Pneumonia</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URI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Sinusitis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UTI</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Rhinovirus infection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Bronchitis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22 (25.3)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15 (17.2)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12 (13.8)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9 (10.3)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8 (9.2)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7 (8.0)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6 (6.9)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8 (9.2)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5 (5.7)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 (1.1)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 (1.1)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 (1.1)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2 (2.3)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5 (5.7)</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61092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Key infection TEAEs in &lt;5%</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defRPr/>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CMV infection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CMV reactivation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1"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Pneumocystis </a:t>
                      </a:r>
                      <a:r>
                        <a:rPr kumimoji="0" lang="en-US" sz="1400" b="0" i="1" u="none" strike="noStrike" cap="none" normalizeH="0" baseline="0" dirty="0" err="1">
                          <a:ln>
                            <a:noFill/>
                          </a:ln>
                          <a:solidFill>
                            <a:schemeClr val="bg2">
                              <a:lumMod val="10000"/>
                            </a:schemeClr>
                          </a:solidFill>
                          <a:effectLst/>
                          <a:latin typeface="Calibri" panose="020F0502020204030204" pitchFamily="34" charset="0"/>
                          <a:cs typeface="Calibri" panose="020F0502020204030204" pitchFamily="34" charset="0"/>
                        </a:rPr>
                        <a:t>jirovecii</a:t>
                      </a:r>
                      <a:r>
                        <a:rPr kumimoji="0" lang="en-US" sz="1400" b="0" i="1"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 </a:t>
                      </a: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pneumonia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 (1.1)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3 (3.4)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2 (2.3)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 (1.1)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 (1.1)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 (1.1)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bl>
          </a:graphicData>
        </a:graphic>
      </p:graphicFrame>
      <p:sp>
        <p:nvSpPr>
          <p:cNvPr id="6" name="Rectangle 3">
            <a:extLst>
              <a:ext uri="{FF2B5EF4-FFF2-40B4-BE49-F238E27FC236}">
                <a16:creationId xmlns:a16="http://schemas.microsoft.com/office/drawing/2014/main" id="{BCE12541-78EF-808D-C760-00BE3E7FD154}"/>
              </a:ext>
            </a:extLst>
          </p:cNvPr>
          <p:cNvSpPr>
            <a:spLocks noGrp="1" noChangeArrowheads="1"/>
          </p:cNvSpPr>
          <p:nvPr>
            <p:ph idx="1"/>
          </p:nvPr>
        </p:nvSpPr>
        <p:spPr>
          <a:xfrm>
            <a:off x="695336" y="5096331"/>
            <a:ext cx="10877529" cy="1161259"/>
          </a:xfrm>
        </p:spPr>
        <p:txBody>
          <a:bodyPr/>
          <a:lstStyle/>
          <a:p>
            <a:pPr>
              <a:spcBef>
                <a:spcPts val="600"/>
              </a:spcBef>
              <a:spcAft>
                <a:spcPts val="0"/>
              </a:spcAft>
            </a:pPr>
            <a:r>
              <a:rPr lang="en-US" altLang="en-US" sz="1800" dirty="0"/>
              <a:t>TEAE-related deaths in 23 pts: disease progression (11), COVID-19 (5), septic shock/sepsis (3), pulmonary embolism (1), fall (1), cardiac arrest (1), cardiogenic shock (1)</a:t>
            </a:r>
          </a:p>
          <a:p>
            <a:pPr>
              <a:spcBef>
                <a:spcPts val="600"/>
              </a:spcBef>
              <a:spcAft>
                <a:spcPts val="0"/>
              </a:spcAft>
            </a:pPr>
            <a:r>
              <a:rPr lang="en-US" altLang="en-US" sz="1800" dirty="0"/>
              <a:t>Infection related permanent discontinuation in 6 pts: COVID-19 (4), sepsis (2)</a:t>
            </a:r>
          </a:p>
          <a:p>
            <a:pPr>
              <a:spcBef>
                <a:spcPts val="600"/>
              </a:spcBef>
              <a:spcAft>
                <a:spcPts val="0"/>
              </a:spcAft>
            </a:pPr>
            <a:r>
              <a:rPr lang="en-US" altLang="en-US" sz="1800" b="0" kern="0" dirty="0"/>
              <a:t>Overall, infections were reported in 73.6% of patients (grades 3/4, 26.4%; grade 5, 9.2%)</a:t>
            </a:r>
          </a:p>
          <a:p>
            <a:pPr>
              <a:spcBef>
                <a:spcPts val="600"/>
              </a:spcBef>
              <a:spcAft>
                <a:spcPts val="0"/>
              </a:spcAft>
            </a:pPr>
            <a:endParaRPr lang="en-US" altLang="en-US" sz="1800" dirty="0"/>
          </a:p>
          <a:p>
            <a:pPr>
              <a:spcBef>
                <a:spcPts val="600"/>
              </a:spcBef>
              <a:spcAft>
                <a:spcPts val="0"/>
              </a:spcAft>
            </a:pPr>
            <a:endParaRPr lang="en-US" altLang="en-US" sz="1800" dirty="0"/>
          </a:p>
        </p:txBody>
      </p:sp>
    </p:spTree>
    <p:extLst>
      <p:ext uri="{BB962C8B-B14F-4D97-AF65-F5344CB8AC3E}">
        <p14:creationId xmlns:p14="http://schemas.microsoft.com/office/powerpoint/2010/main" val="42440269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err="1"/>
              <a:t>Elranatamab</a:t>
            </a:r>
            <a:r>
              <a:rPr lang="en-US" dirty="0"/>
              <a:t> After Previous BCMA Therapy: CRS and ICANS</a:t>
            </a:r>
            <a:endParaRPr lang="en-US" altLang="en-US" dirty="0"/>
          </a:p>
        </p:txBody>
      </p:sp>
      <p:sp>
        <p:nvSpPr>
          <p:cNvPr id="2" name="Text Box 11">
            <a:extLst>
              <a:ext uri="{FF2B5EF4-FFF2-40B4-BE49-F238E27FC236}">
                <a16:creationId xmlns:a16="http://schemas.microsoft.com/office/drawing/2014/main" id="{5704CF9B-2F4F-4D6D-7444-12767450DF8B}"/>
              </a:ext>
            </a:extLst>
          </p:cNvPr>
          <p:cNvSpPr txBox="1">
            <a:spLocks noChangeArrowheads="1"/>
          </p:cNvSpPr>
          <p:nvPr/>
        </p:nvSpPr>
        <p:spPr bwMode="auto">
          <a:xfrm>
            <a:off x="414339" y="636669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err="1">
                <a:solidFill>
                  <a:schemeClr val="bg2"/>
                </a:solidFill>
                <a:latin typeface="Calibri" panose="020F0502020204030204" pitchFamily="34" charset="0"/>
              </a:rPr>
              <a:t>Dhakal</a:t>
            </a:r>
            <a:r>
              <a:rPr lang="en-US" altLang="en-US" sz="1200" b="0" dirty="0">
                <a:solidFill>
                  <a:schemeClr val="bg2"/>
                </a:solidFill>
                <a:latin typeface="Calibri" panose="020F0502020204030204" pitchFamily="34" charset="0"/>
              </a:rPr>
              <a:t>. ASCO 2023. </a:t>
            </a:r>
            <a:r>
              <a:rPr lang="en-US" altLang="en-US" sz="1200" b="0" dirty="0" err="1">
                <a:solidFill>
                  <a:schemeClr val="bg2"/>
                </a:solidFill>
                <a:latin typeface="Calibri" panose="020F0502020204030204" pitchFamily="34" charset="0"/>
              </a:rPr>
              <a:t>Abstr</a:t>
            </a:r>
            <a:r>
              <a:rPr lang="en-US" altLang="en-US" sz="1200" b="0" dirty="0">
                <a:solidFill>
                  <a:schemeClr val="bg2"/>
                </a:solidFill>
                <a:latin typeface="Calibri" panose="020F0502020204030204" pitchFamily="34" charset="0"/>
              </a:rPr>
              <a:t> LBA106. San-Miguel. NEJM. 2023. [Online ahead of print]</a:t>
            </a:r>
          </a:p>
        </p:txBody>
      </p:sp>
      <p:graphicFrame>
        <p:nvGraphicFramePr>
          <p:cNvPr id="3" name="Group 3">
            <a:extLst>
              <a:ext uri="{FF2B5EF4-FFF2-40B4-BE49-F238E27FC236}">
                <a16:creationId xmlns:a16="http://schemas.microsoft.com/office/drawing/2014/main" id="{245A52EA-AE4C-F257-45AE-7C069435B748}"/>
              </a:ext>
            </a:extLst>
          </p:cNvPr>
          <p:cNvGraphicFramePr>
            <a:graphicFrameLocks/>
          </p:cNvGraphicFramePr>
          <p:nvPr>
            <p:extLst>
              <p:ext uri="{D42A27DB-BD31-4B8C-83A1-F6EECF244321}">
                <p14:modId xmlns:p14="http://schemas.microsoft.com/office/powerpoint/2010/main" val="2496685154"/>
              </p:ext>
            </p:extLst>
          </p:nvPr>
        </p:nvGraphicFramePr>
        <p:xfrm>
          <a:off x="719139" y="1579649"/>
          <a:ext cx="10722394" cy="3804032"/>
        </p:xfrm>
        <a:graphic>
          <a:graphicData uri="http://schemas.openxmlformats.org/drawingml/2006/table">
            <a:tbl>
              <a:tblPr/>
              <a:tblGrid>
                <a:gridCol w="4998434">
                  <a:extLst>
                    <a:ext uri="{9D8B030D-6E8A-4147-A177-3AD203B41FA5}">
                      <a16:colId xmlns:a16="http://schemas.microsoft.com/office/drawing/2014/main" val="20000"/>
                    </a:ext>
                  </a:extLst>
                </a:gridCol>
                <a:gridCol w="2861980">
                  <a:extLst>
                    <a:ext uri="{9D8B030D-6E8A-4147-A177-3AD203B41FA5}">
                      <a16:colId xmlns:a16="http://schemas.microsoft.com/office/drawing/2014/main" val="20001"/>
                    </a:ext>
                  </a:extLst>
                </a:gridCol>
                <a:gridCol w="2861980">
                  <a:extLst>
                    <a:ext uri="{9D8B030D-6E8A-4147-A177-3AD203B41FA5}">
                      <a16:colId xmlns:a16="http://schemas.microsoft.com/office/drawing/2014/main" val="3249539754"/>
                    </a:ext>
                  </a:extLst>
                </a:gridCol>
              </a:tblGrid>
              <a:tr h="260291">
                <a:tc rowSpan="2">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TEAE of Interest,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N = 87*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extLst>
                  <a:ext uri="{0D108BD9-81ED-4DB2-BD59-A6C34878D82A}">
                    <a16:rowId xmlns:a16="http://schemas.microsoft.com/office/drawing/2014/main" val="10000"/>
                  </a:ext>
                </a:extLst>
              </a:tr>
              <a:tr h="260291">
                <a:tc vMerge="1">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GB"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CRS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cs typeface="Calibri" panose="020F0502020204030204" pitchFamily="34" charset="0"/>
                        </a:rPr>
                        <a:t>ICANS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extLst>
                  <a:ext uri="{0D108BD9-81ED-4DB2-BD59-A6C34878D82A}">
                    <a16:rowId xmlns:a16="http://schemas.microsoft.com/office/drawing/2014/main" val="10001"/>
                  </a:ext>
                </a:extLst>
              </a:tr>
              <a:tr h="1017463">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Patients with TEAE</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Maximum grade 1</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Maximum grade 2</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Maximum grade 3</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Maximum grade ≥4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57 (65.5)</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42 (48.3)</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13 (14.9)</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2 (2.3)</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5 (5.7)</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0</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3 (3.4)</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2 (2.3)</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260291">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Patients with &gt;1 TEAE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8 (9.2)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 (1.1)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260291">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Median time to TEAE onset, d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2.0 (1.0-4.0)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2.0 (1.0-3.0)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329497399"/>
                  </a:ext>
                </a:extLst>
              </a:tr>
              <a:tr h="260291">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Median time to TEAE resolution, d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2.0 (1.0-10.0)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2.0 (1.0-18.0)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508423767"/>
                  </a:ext>
                </a:extLst>
              </a:tr>
              <a:tr h="638877">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Received tocilizumab</a:t>
                      </a:r>
                      <a:r>
                        <a:rPr kumimoji="0" lang="en-US" sz="1600" b="0" i="0" u="none" strike="noStrike" cap="none" normalizeH="0" baseline="30000" dirty="0">
                          <a:ln>
                            <a:noFill/>
                          </a:ln>
                          <a:solidFill>
                            <a:schemeClr val="bg2">
                              <a:lumMod val="10000"/>
                            </a:schemeClr>
                          </a:solidFill>
                          <a:effectLst/>
                          <a:latin typeface="Calibri" panose="020F0502020204030204" pitchFamily="34" charset="0"/>
                          <a:cs typeface="Calibri" panose="020F0502020204030204" pitchFamily="34" charset="0"/>
                        </a:rPr>
                        <a:t>†</a:t>
                      </a: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 or steroids for TEAE</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Tocilizumab</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Steroids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endParaRP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19 (21.8)</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10 (11.5)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endParaRP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2 (2.3)</a:t>
                      </a:r>
                    </a:p>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3 (3.5)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30876547"/>
                  </a:ext>
                </a:extLst>
              </a:tr>
              <a:tr h="260291">
                <a:tc>
                  <a:txBody>
                    <a:bodyPr/>
                    <a:lstStyle/>
                    <a:p>
                      <a:pPr marL="14288" marR="0" lvl="0" indent="-14288" algn="l" defTabSz="914400" rtl="0" eaLnBrk="1" fontAlgn="base" latinLnBrk="0" hangingPunct="1">
                        <a:lnSpc>
                          <a:spcPct val="90000"/>
                        </a:lnSpc>
                        <a:spcBef>
                          <a:spcPct val="0"/>
                        </a:spcBef>
                        <a:spcAft>
                          <a:spcPct val="0"/>
                        </a:spcAft>
                        <a:buClr>
                          <a:srgbClr val="000000"/>
                        </a:buClr>
                        <a:buSzTx/>
                        <a:buFont typeface="Wingdings" pitchFamily="2" charset="2"/>
                        <a:buNone/>
                        <a:tabLst>
                          <a:tab pos="215900" algn="l"/>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Permanent discontinuation due to AE</a:t>
                      </a:r>
                      <a:r>
                        <a:rPr kumimoji="0" lang="en-US" sz="1600" b="0" i="0" u="none" strike="noStrike" cap="none" normalizeH="0" baseline="30000" dirty="0">
                          <a:ln>
                            <a:noFill/>
                          </a:ln>
                          <a:solidFill>
                            <a:schemeClr val="bg2">
                              <a:lumMod val="10000"/>
                            </a:schemeClr>
                          </a:solidFill>
                          <a:effectLst/>
                          <a:latin typeface="Calibri" panose="020F0502020204030204" pitchFamily="34" charset="0"/>
                          <a:cs typeface="Calibri" panose="020F0502020204030204" pitchFamily="34" charset="0"/>
                        </a:rPr>
                        <a: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1 (1.1)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cs typeface="Calibri" panose="020F0502020204030204" pitchFamily="34" charset="0"/>
                        </a:rPr>
                        <a:t>2 (2.3)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48136614"/>
                  </a:ext>
                </a:extLst>
              </a:tr>
            </a:tbl>
          </a:graphicData>
        </a:graphic>
      </p:graphicFrame>
      <p:sp>
        <p:nvSpPr>
          <p:cNvPr id="4" name="Rectangle 3">
            <a:extLst>
              <a:ext uri="{FF2B5EF4-FFF2-40B4-BE49-F238E27FC236}">
                <a16:creationId xmlns:a16="http://schemas.microsoft.com/office/drawing/2014/main" id="{6E3F6596-E2B6-39BF-9085-61F619AD0096}"/>
              </a:ext>
            </a:extLst>
          </p:cNvPr>
          <p:cNvSpPr>
            <a:spLocks noGrp="1" noChangeArrowheads="1"/>
          </p:cNvSpPr>
          <p:nvPr>
            <p:ph idx="1"/>
          </p:nvPr>
        </p:nvSpPr>
        <p:spPr>
          <a:xfrm>
            <a:off x="691102" y="5744570"/>
            <a:ext cx="10600676" cy="463296"/>
          </a:xfrm>
        </p:spPr>
        <p:txBody>
          <a:bodyPr/>
          <a:lstStyle/>
          <a:p>
            <a:r>
              <a:rPr lang="en-US" altLang="en-US" sz="2000" dirty="0"/>
              <a:t>Among 64 pts who received 2-step-up regimen of 12/32 mg, all-grade CRS reported in 60.9% (grade 3/4 in 1.6%)</a:t>
            </a:r>
          </a:p>
        </p:txBody>
      </p:sp>
      <p:sp>
        <p:nvSpPr>
          <p:cNvPr id="6" name="TextBox 5">
            <a:extLst>
              <a:ext uri="{FF2B5EF4-FFF2-40B4-BE49-F238E27FC236}">
                <a16:creationId xmlns:a16="http://schemas.microsoft.com/office/drawing/2014/main" id="{9873F169-1B15-E77C-F9BB-9DAA26DA0006}"/>
              </a:ext>
            </a:extLst>
          </p:cNvPr>
          <p:cNvSpPr txBox="1"/>
          <p:nvPr/>
        </p:nvSpPr>
        <p:spPr bwMode="auto">
          <a:xfrm>
            <a:off x="691102" y="5366216"/>
            <a:ext cx="1075043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*Includes patients enrolled in MagnetisMM studies with different priming regimens. †Includes tocilizumab and Siltuximab.</a:t>
            </a:r>
            <a:r>
              <a:rPr lang="en-US" sz="1200" b="0" baseline="30000" dirty="0">
                <a:solidFill>
                  <a:schemeClr val="bg1"/>
                </a:solidFill>
                <a:latin typeface="Calibri" panose="020F0502020204030204" pitchFamily="34" charset="0"/>
              </a:rPr>
              <a:t>‡</a:t>
            </a:r>
            <a:r>
              <a:rPr lang="en-US" sz="1200" b="0" dirty="0">
                <a:solidFill>
                  <a:schemeClr val="bg1"/>
                </a:solidFill>
                <a:latin typeface="Calibri" panose="020F0502020204030204" pitchFamily="34" charset="0"/>
              </a:rPr>
              <a:t>1 patient discontinued therapy with with concurrent grade 2 CRS and grade 3 ICANS.</a:t>
            </a:r>
            <a:endParaRPr lang="en-US" sz="1200" b="0" baseline="30000" dirty="0">
              <a:solidFill>
                <a:schemeClr val="bg1"/>
              </a:solidFill>
              <a:latin typeface="Calibri" panose="020F0502020204030204" pitchFamily="34" charset="0"/>
            </a:endParaRPr>
          </a:p>
        </p:txBody>
      </p:sp>
    </p:spTree>
    <p:extLst>
      <p:ext uri="{BB962C8B-B14F-4D97-AF65-F5344CB8AC3E}">
        <p14:creationId xmlns:p14="http://schemas.microsoft.com/office/powerpoint/2010/main" val="31178859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err="1"/>
              <a:t>Elranatamab</a:t>
            </a:r>
            <a:r>
              <a:rPr lang="en-US" dirty="0"/>
              <a:t> After Previous BCMA Therapy: Investigator’s Conclusions</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p:txBody>
          <a:bodyPr/>
          <a:lstStyle/>
          <a:p>
            <a:r>
              <a:rPr lang="en-US" altLang="en-US" sz="2000" dirty="0"/>
              <a:t>In this pooled analysis of patients with R/R MM following BCMA-directed therapy and median follow-up of 11.3 mo, single-agent elranatamab was associated with a confirmed ORR of 46.0% </a:t>
            </a:r>
          </a:p>
          <a:p>
            <a:pPr lvl="1"/>
            <a:r>
              <a:rPr lang="en-US" altLang="en-US" sz="1800" dirty="0"/>
              <a:t>ORR after CAR-T and ADC were 52.8% and 42.4%, respectively; median DOR after CAR-T and ADC were not reached and 13.6 mo, respectively</a:t>
            </a:r>
          </a:p>
          <a:p>
            <a:pPr>
              <a:tabLst>
                <a:tab pos="2054225" algn="l"/>
              </a:tabLst>
            </a:pPr>
            <a:r>
              <a:rPr lang="en-US" altLang="en-US" sz="2000" dirty="0"/>
              <a:t>Overall median PFS: 5.5 mo</a:t>
            </a:r>
          </a:p>
          <a:p>
            <a:pPr lvl="1">
              <a:tabLst>
                <a:tab pos="2054225" algn="l"/>
              </a:tabLst>
            </a:pPr>
            <a:r>
              <a:rPr lang="en-US" altLang="en-US" sz="1800" dirty="0"/>
              <a:t>Median PFS after CAR-T and ADC were 10.0 mo and 3.9 mo, respectively</a:t>
            </a:r>
          </a:p>
          <a:p>
            <a:r>
              <a:rPr lang="en-US" altLang="en-US" sz="2000" dirty="0"/>
              <a:t>Overall median OS: 12.1 mo</a:t>
            </a:r>
          </a:p>
          <a:p>
            <a:pPr lvl="1"/>
            <a:r>
              <a:rPr lang="en-US" altLang="en-US" sz="1800" dirty="0"/>
              <a:t>Median OS after CAR-T and ADC was 12.1 mo in both groups</a:t>
            </a:r>
          </a:p>
          <a:p>
            <a:r>
              <a:rPr lang="en-US" altLang="en-US" sz="2000" dirty="0"/>
              <a:t>Safety profile consistent with data from BCMA-naive patient population</a:t>
            </a:r>
            <a:r>
              <a:rPr lang="en-US" altLang="en-US" sz="2000" baseline="30000" dirty="0"/>
              <a:t>2</a:t>
            </a:r>
          </a:p>
          <a:p>
            <a:r>
              <a:rPr lang="en-US" altLang="en-US" sz="2000" dirty="0"/>
              <a:t>Investigators concluded single-agent elranatamab was </a:t>
            </a:r>
            <a:r>
              <a:rPr lang="en-US" altLang="en-US" sz="2000"/>
              <a:t>a reasonable treatment </a:t>
            </a:r>
            <a:r>
              <a:rPr lang="en-US" altLang="en-US" sz="2000" dirty="0"/>
              <a:t>option for patients with R/R MM following BCMA-directed therapy</a:t>
            </a:r>
            <a:endParaRPr lang="en-US" altLang="en-US" sz="3200" dirty="0"/>
          </a:p>
        </p:txBody>
      </p:sp>
      <p:sp>
        <p:nvSpPr>
          <p:cNvPr id="2" name="Text Box 11">
            <a:extLst>
              <a:ext uri="{FF2B5EF4-FFF2-40B4-BE49-F238E27FC236}">
                <a16:creationId xmlns:a16="http://schemas.microsoft.com/office/drawing/2014/main" id="{068D9DAE-85F3-A8CD-9B31-C2849A446C90}"/>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1. Nooka. ASCO 2023. Abstr 8008. 2 Mohty. ASCO 2023. Abstr 8039.</a:t>
            </a:r>
          </a:p>
        </p:txBody>
      </p:sp>
    </p:spTree>
    <p:extLst>
      <p:ext uri="{BB962C8B-B14F-4D97-AF65-F5344CB8AC3E}">
        <p14:creationId xmlns:p14="http://schemas.microsoft.com/office/powerpoint/2010/main" val="26278684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a:solidFill>
                <a:schemeClr val="tx1"/>
              </a:solidFill>
              <a:latin typeface="Times" panose="02020603050405020304" pitchFamily="18" charset="0"/>
            </a:endParaRPr>
          </a:p>
        </p:txBody>
      </p:sp>
      <p:sp>
        <p:nvSpPr>
          <p:cNvPr id="4" name="Content Placeholder 4">
            <a:extLst>
              <a:ext uri="{FF2B5EF4-FFF2-40B4-BE49-F238E27FC236}">
                <a16:creationId xmlns:a16="http://schemas.microsoft.com/office/drawing/2014/main" id="{B831CF02-3566-BDFF-CCC2-3B953144FB39}"/>
              </a:ext>
            </a:extLst>
          </p:cNvPr>
          <p:cNvSpPr txBox="1">
            <a:spLocks/>
          </p:cNvSpPr>
          <p:nvPr/>
        </p:nvSpPr>
        <p:spPr bwMode="auto">
          <a:xfrm>
            <a:off x="514351" y="4856674"/>
            <a:ext cx="11283950" cy="11559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buFont typeface="Wingdings" panose="05000000000000000000" pitchFamily="2" charset="2"/>
              <a:buNone/>
            </a:pPr>
            <a:r>
              <a:rPr lang="en-US" sz="2400" b="1" kern="0">
                <a:solidFill>
                  <a:srgbClr val="00823B"/>
                </a:solidFill>
                <a:hlinkClick r:id="rId3"/>
              </a:rPr>
              <a:t>clinicaloptions.com</a:t>
            </a:r>
            <a:endParaRPr lang="en-US" sz="2400" b="1" u="sng" kern="0">
              <a:solidFill>
                <a:srgbClr val="E1471D"/>
              </a:solidFill>
            </a:endParaRPr>
          </a:p>
        </p:txBody>
      </p:sp>
      <p:sp>
        <p:nvSpPr>
          <p:cNvPr id="6" name="Rectangle 10">
            <a:extLst>
              <a:ext uri="{FF2B5EF4-FFF2-40B4-BE49-F238E27FC236}">
                <a16:creationId xmlns:a16="http://schemas.microsoft.com/office/drawing/2014/main" id="{AAE09AEE-5F03-D819-B7A6-489EBCD424ED}"/>
              </a:ext>
            </a:extLst>
          </p:cNvPr>
          <p:cNvSpPr>
            <a:spLocks noGrp="1" noChangeArrowheads="1"/>
          </p:cNvSpPr>
          <p:nvPr>
            <p:ph type="title"/>
          </p:nvPr>
        </p:nvSpPr>
        <p:spPr bwMode="gray">
          <a:xfrm>
            <a:off x="514484" y="239715"/>
            <a:ext cx="11244016" cy="1674813"/>
          </a:xfrm>
        </p:spPr>
        <p:txBody>
          <a:bodyPr/>
          <a:lstStyle/>
          <a:p>
            <a:pPr eaLnBrk="1" hangingPunct="1"/>
            <a:r>
              <a:rPr lang="en-US" altLang="en-US" sz="4000" dirty="0"/>
              <a:t>Go Online for More CCO </a:t>
            </a:r>
            <a:br>
              <a:rPr lang="en-US" altLang="en-US" sz="4000" dirty="0"/>
            </a:br>
            <a:r>
              <a:rPr lang="en-US" altLang="en-US" sz="4000" dirty="0"/>
              <a:t>Coverage of ASCO 2023!</a:t>
            </a:r>
          </a:p>
        </p:txBody>
      </p:sp>
      <p:sp>
        <p:nvSpPr>
          <p:cNvPr id="7" name="Rectangle 2">
            <a:extLst>
              <a:ext uri="{FF2B5EF4-FFF2-40B4-BE49-F238E27FC236}">
                <a16:creationId xmlns:a16="http://schemas.microsoft.com/office/drawing/2014/main" id="{8D7C779E-5EBC-FAAD-6EB9-96CEF70CF0B6}"/>
              </a:ext>
            </a:extLst>
          </p:cNvPr>
          <p:cNvSpPr>
            <a:spLocks noGrp="1" noChangeArrowheads="1"/>
          </p:cNvSpPr>
          <p:nvPr>
            <p:ph sz="quarter" idx="10"/>
          </p:nvPr>
        </p:nvSpPr>
        <p:spPr>
          <a:xfrm>
            <a:off x="609759" y="1803012"/>
            <a:ext cx="10872444" cy="1032287"/>
          </a:xfrm>
        </p:spPr>
        <p:txBody>
          <a:bodyPr rtlCol="0">
            <a:normAutofit/>
          </a:bodyPr>
          <a:lstStyle/>
          <a:p>
            <a:pPr eaLnBrk="1" hangingPunct="1">
              <a:buClr>
                <a:schemeClr val="accent6"/>
              </a:buClr>
              <a:defRPr/>
            </a:pPr>
            <a:r>
              <a:rPr lang="en-US" sz="2200" dirty="0">
                <a:solidFill>
                  <a:srgbClr val="E1471D"/>
                </a:solidFill>
              </a:rPr>
              <a:t>Capsule Summaries </a:t>
            </a:r>
            <a:r>
              <a:rPr lang="en-US" sz="2200" b="0" dirty="0"/>
              <a:t>of all the key data</a:t>
            </a:r>
          </a:p>
          <a:p>
            <a:pPr>
              <a:buClr>
                <a:schemeClr val="tx2">
                  <a:lumMod val="20000"/>
                  <a:lumOff val="80000"/>
                </a:schemeClr>
              </a:buClr>
              <a:defRPr/>
            </a:pPr>
            <a:r>
              <a:rPr lang="en-US" sz="2200" dirty="0">
                <a:solidFill>
                  <a:srgbClr val="E1471D"/>
                </a:solidFill>
              </a:rPr>
              <a:t>Additional CME/CE-certified analyses </a:t>
            </a:r>
            <a:r>
              <a:rPr lang="en-US" sz="2200" b="0" dirty="0"/>
              <a:t>with expert faculty commentary on key studies in:</a:t>
            </a:r>
          </a:p>
          <a:p>
            <a:pPr marR="0" lvl="0" algn="l" defTabSz="914400" rtl="0" eaLnBrk="1" fontAlgn="base" latinLnBrk="0" hangingPunct="1">
              <a:lnSpc>
                <a:spcPct val="90000"/>
              </a:lnSpc>
              <a:spcBef>
                <a:spcPts val="1000"/>
              </a:spcBef>
              <a:spcAft>
                <a:spcPts val="0"/>
              </a:spcAft>
              <a:buClr>
                <a:srgbClr val="000000"/>
              </a:buClr>
              <a:buSzTx/>
              <a:tabLst/>
              <a:defRPr/>
            </a:pPr>
            <a:endParaRPr lang="en-US" sz="2200" b="0" dirty="0">
              <a:latin typeface="+mn-lt"/>
            </a:endParaRPr>
          </a:p>
        </p:txBody>
      </p:sp>
      <p:sp>
        <p:nvSpPr>
          <p:cNvPr id="8" name="TextBox 7">
            <a:extLst>
              <a:ext uri="{FF2B5EF4-FFF2-40B4-BE49-F238E27FC236}">
                <a16:creationId xmlns:a16="http://schemas.microsoft.com/office/drawing/2014/main" id="{E23DC03D-1C74-70E8-259A-CE88367A425C}"/>
              </a:ext>
            </a:extLst>
          </p:cNvPr>
          <p:cNvSpPr txBox="1"/>
          <p:nvPr/>
        </p:nvSpPr>
        <p:spPr bwMode="auto">
          <a:xfrm>
            <a:off x="4361180" y="2806115"/>
            <a:ext cx="6121400"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Hematologic malignancies</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Lung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Skin cancer</a:t>
            </a:r>
          </a:p>
        </p:txBody>
      </p:sp>
      <p:sp>
        <p:nvSpPr>
          <p:cNvPr id="9" name="TextBox 8">
            <a:extLst>
              <a:ext uri="{FF2B5EF4-FFF2-40B4-BE49-F238E27FC236}">
                <a16:creationId xmlns:a16="http://schemas.microsoft.com/office/drawing/2014/main" id="{A903DC71-DF92-62CA-FAB6-C69A85CF97F1}"/>
              </a:ext>
            </a:extLst>
          </p:cNvPr>
          <p:cNvSpPr txBox="1"/>
          <p:nvPr/>
        </p:nvSpPr>
        <p:spPr bwMode="auto">
          <a:xfrm>
            <a:off x="612517" y="2808721"/>
            <a:ext cx="3651383"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Breast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Gastrointestinal cancers</a:t>
            </a:r>
          </a:p>
          <a:p>
            <a:pPr marL="285750" indent="-285750">
              <a:lnSpc>
                <a:spcPct val="90000"/>
              </a:lnSpc>
              <a:spcBef>
                <a:spcPts val="1000"/>
              </a:spcBef>
              <a:buFont typeface="Wingdings" panose="05000000000000000000" pitchFamily="2" charset="2"/>
              <a:buChar char="§"/>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Gynecologic cancers</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LongProperties xmlns="http://schemas.microsoft.com/office/2006/metadata/longProperties"/>
</file>

<file path=customXml/item4.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56M7VY3CDVN5-1625236520-1</_dlc_DocId>
    <_dlc_DocIdUrl xmlns="d54cbe69-32bd-412a-b004-9152f949605e">
      <Url>https://intranet.clinicaloptions.com/mews/oncology/ONC_2023_ASCO_CF_(PRP6243)/HEME_8008_Nooka/_layouts/15/DocIdRedir.aspx?ID=56M7VY3CDVN5-1625236520-1</Url>
      <Description>56M7VY3CDVN5-1625236520-1</Description>
    </_dlc_DocIdUrl>
    <Document_x0020_Category xmlns="7accdfc0-ed96-4a6a-9300-f127f063afa0">Conference Capsule Slides</Document_x0020_Category>
  </documentManagement>
</p:properties>
</file>

<file path=customXml/item5.xml><?xml version="1.0" encoding="utf-8"?>
<ct:contentTypeSchema xmlns:ct="http://schemas.microsoft.com/office/2006/metadata/contentType" xmlns:ma="http://schemas.microsoft.com/office/2006/metadata/properties/metaAttributes" ct:_="" ma:_="" ma:contentTypeName="Document" ma:contentTypeID="0x0101000A590EB4176D9E43B0593DF4FFF9DFA5" ma:contentTypeVersion="1" ma:contentTypeDescription="Create a new document." ma:contentTypeScope="" ma:versionID="41e3b35bb4f2f656dcbfe69f095bd3dd">
  <xsd:schema xmlns:xsd="http://www.w3.org/2001/XMLSchema" xmlns:xs="http://www.w3.org/2001/XMLSchema" xmlns:p="http://schemas.microsoft.com/office/2006/metadata/properties" xmlns:ns2="d54cbe69-32bd-412a-b004-9152f949605e" xmlns:ns3="7accdfc0-ed96-4a6a-9300-f127f063afa0" targetNamespace="http://schemas.microsoft.com/office/2006/metadata/properties" ma:root="true" ma:fieldsID="e7bbe215c21e65e8948c9f3557069ff1" ns2:_="" ns3:_="">
    <xsd:import namespace="d54cbe69-32bd-412a-b004-9152f949605e"/>
    <xsd:import namespace="7accdfc0-ed96-4a6a-9300-f127f063afa0"/>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7accdfc0-ed96-4a6a-9300-f127f063afa0"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2.xml><?xml version="1.0" encoding="utf-8"?>
<ds:datastoreItem xmlns:ds="http://schemas.openxmlformats.org/officeDocument/2006/customXml" ds:itemID="{D822369C-4A1B-4109-A1AA-86AD9FD19E09}">
  <ds:schemaRefs>
    <ds:schemaRef ds:uri="http://schemas.microsoft.com/sharepoint/events"/>
  </ds:schemaRefs>
</ds:datastoreItem>
</file>

<file path=customXml/itemProps3.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4.xml><?xml version="1.0" encoding="utf-8"?>
<ds:datastoreItem xmlns:ds="http://schemas.openxmlformats.org/officeDocument/2006/customXml" ds:itemID="{5BA55BC3-5A03-47C2-8EC3-D964C3B5E779}">
  <ds:schemaRefs>
    <ds:schemaRef ds:uri="d54cbe69-32bd-412a-b004-9152f949605e"/>
    <ds:schemaRef ds:uri="http://purl.org/dc/terms/"/>
    <ds:schemaRef ds:uri="http://schemas.microsoft.com/office/infopath/2007/PartnerControls"/>
    <ds:schemaRef ds:uri="http://schemas.microsoft.com/office/2006/documentManagement/types"/>
    <ds:schemaRef ds:uri="http://purl.org/dc/elements/1.1/"/>
    <ds:schemaRef ds:uri="http://schemas.microsoft.com/office/2006/metadata/properties"/>
    <ds:schemaRef ds:uri="http://purl.org/dc/dcmitype/"/>
    <ds:schemaRef ds:uri="http://schemas.openxmlformats.org/package/2006/metadata/core-properties"/>
    <ds:schemaRef ds:uri="7accdfc0-ed96-4a6a-9300-f127f063afa0"/>
    <ds:schemaRef ds:uri="http://www.w3.org/XML/1998/namespace"/>
  </ds:schemaRefs>
</ds:datastoreItem>
</file>

<file path=customXml/itemProps5.xml><?xml version="1.0" encoding="utf-8"?>
<ds:datastoreItem xmlns:ds="http://schemas.openxmlformats.org/officeDocument/2006/customXml" ds:itemID="{745709FF-E77D-4CF2-B201-ECE50A93D09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7accdfc0-ed96-4a6a-9300-f127f063afa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2337</TotalTime>
  <Words>2524</Words>
  <Application>Microsoft Office PowerPoint</Application>
  <PresentationFormat>Widescreen</PresentationFormat>
  <Paragraphs>495</Paragraphs>
  <Slides>11</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Times</vt:lpstr>
      <vt:lpstr>Wingdings</vt:lpstr>
      <vt:lpstr>2022_CCO_Template</vt:lpstr>
      <vt:lpstr>Elranatamab Monotherapy for R/R MM After Previous BCMA-Directed Therapy: Pooled Analysis of MagnetisMM Studies</vt:lpstr>
      <vt:lpstr>About These Slides</vt:lpstr>
      <vt:lpstr>Elranatamab After Previous BCMA Therapy: Background</vt:lpstr>
      <vt:lpstr>Elranatamab After Previous BCMA Therapy: Study Design</vt:lpstr>
      <vt:lpstr>Elranatamab After Previous BCMA Therapy: Baseline Characteristics</vt:lpstr>
      <vt:lpstr>Elranatamab After Previous BCMA Therapy: Prior Treatments</vt:lpstr>
      <vt:lpstr>Elranatamab After Previous BCMA Therapy: Efficacy Summary </vt:lpstr>
      <vt:lpstr>Elranatamab After Previous BCMA Therapy: Safety</vt:lpstr>
      <vt:lpstr>Elranatamab After Previous BCMA Therapy: CRS and ICANS</vt:lpstr>
      <vt:lpstr>Elranatamab After Previous BCMA Therapy: Investigator’s Conclusions</vt:lpstr>
      <vt:lpstr>Go Online for More CCO  Coverage of ASCO 2023!</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Elranatamab Monotherapy for R/R MM After Previous BCMA-Directed Therapy: Pooled Analysis of MagnetisMM Studies</dc:title>
  <dc:creator>Preferred User</dc:creator>
  <cp:lastModifiedBy>vwenzel@clinicaloptions.com</cp:lastModifiedBy>
  <cp:revision>65</cp:revision>
  <cp:lastPrinted>2016-09-26T20:21:49Z</cp:lastPrinted>
  <dcterms:created xsi:type="dcterms:W3CDTF">2005-05-27T15:08:01Z</dcterms:created>
  <dcterms:modified xsi:type="dcterms:W3CDTF">2023-06-07T21:29:19Z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91a0d92f-f3d5-4d36-ae70-52bc77db215f</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0x0101000A590EB4176D9E43B0593DF4FFF9DFA5</vt:lpwstr>
  </property>
  <property fmtid="{D5CDD505-2E9C-101B-9397-08002B2CF9AE}" pid="9" name="MediaServiceImageTags">
    <vt:lpwstr/>
  </property>
</Properties>
</file>