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23"/>
  </p:notesMasterIdLst>
  <p:handoutMasterIdLst>
    <p:handoutMasterId r:id="rId24"/>
  </p:handoutMasterIdLst>
  <p:sldIdLst>
    <p:sldId id="321" r:id="rId7"/>
    <p:sldId id="308" r:id="rId8"/>
    <p:sldId id="257" r:id="rId9"/>
    <p:sldId id="562" r:id="rId10"/>
    <p:sldId id="563" r:id="rId11"/>
    <p:sldId id="575" r:id="rId12"/>
    <p:sldId id="572" r:id="rId13"/>
    <p:sldId id="576" r:id="rId14"/>
    <p:sldId id="574" r:id="rId15"/>
    <p:sldId id="577" r:id="rId16"/>
    <p:sldId id="578" r:id="rId17"/>
    <p:sldId id="565" r:id="rId18"/>
    <p:sldId id="566" r:id="rId19"/>
    <p:sldId id="567" r:id="rId20"/>
    <p:sldId id="552" r:id="rId21"/>
    <p:sldId id="318" r:id="rId22"/>
  </p:sldIdLst>
  <p:sldSz cx="12192000" cy="6858000"/>
  <p:notesSz cx="7315200" cy="9601200"/>
  <p:custDataLst>
    <p:tags r:id="rId25"/>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888" userDrawn="1">
          <p15:clr>
            <a:srgbClr val="A4A3A4"/>
          </p15:clr>
        </p15:guide>
        <p15:guide id="7" orient="horz" userDrawn="1">
          <p15:clr>
            <a:srgbClr val="A4A3A4"/>
          </p15:clr>
        </p15:guide>
        <p15:guide id="8" pos="329" userDrawn="1">
          <p15:clr>
            <a:srgbClr val="A4A3A4"/>
          </p15:clr>
        </p15:guide>
        <p15:guide id="9" pos="7392" userDrawn="1">
          <p15:clr>
            <a:srgbClr val="A4A3A4"/>
          </p15:clr>
        </p15:guide>
        <p15:guide id="10" pos="3840"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3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1" clrIdx="15">
    <p:extLst>
      <p:ext uri="{19B8F6BF-5375-455C-9EA6-DF929625EA0E}">
        <p15:presenceInfo xmlns:p15="http://schemas.microsoft.com/office/powerpoint/2012/main" userId="S::cseals@clinicaloptions.com::0852e532-1f9e-4bbf-9b56-be19a9543a31" providerId="AD"/>
      </p:ext>
    </p:extLst>
  </p:cmAuthor>
  <p:cmAuthor id="17" name="nhanson" initials="n" lastIdx="7" clrIdx="16">
    <p:extLst>
      <p:ext uri="{19B8F6BF-5375-455C-9EA6-DF929625EA0E}">
        <p15:presenceInfo xmlns:p15="http://schemas.microsoft.com/office/powerpoint/2012/main" userId="nhanson" providerId="None"/>
      </p:ext>
    </p:extLst>
  </p:cmAuthor>
  <p:cmAuthor id="18" name="Kemi Obajimi" initials="KO" lastIdx="14" clrIdx="17">
    <p:extLst>
      <p:ext uri="{19B8F6BF-5375-455C-9EA6-DF929625EA0E}">
        <p15:presenceInfo xmlns:p15="http://schemas.microsoft.com/office/powerpoint/2012/main" userId="S::kobajimi@clinicaloptions.com::81894e25-3cbc-45b7-be28-dda6fb8d19a9" providerId="AD"/>
      </p:ext>
    </p:extLst>
  </p:cmAuthor>
  <p:cmAuthor id="19" name="CLINICALOPTIONS\krosenthal" initials="C" lastIdx="2" clrIdx="18">
    <p:extLst>
      <p:ext uri="{19B8F6BF-5375-455C-9EA6-DF929625EA0E}">
        <p15:presenceInfo xmlns:p15="http://schemas.microsoft.com/office/powerpoint/2012/main" userId="CLINICALOPTIONS\krosenthal" providerId="None"/>
      </p:ext>
    </p:extLst>
  </p:cmAuthor>
  <p:cmAuthor id="20" name="Jaime Flores" initials="JF" lastIdx="2" clrIdx="19">
    <p:extLst>
      <p:ext uri="{19B8F6BF-5375-455C-9EA6-DF929625EA0E}">
        <p15:presenceInfo xmlns:p15="http://schemas.microsoft.com/office/powerpoint/2012/main" userId="S::jaime@jaime-flores.com::8b2dc643-5a6a-415b-b6b2-7c918b013cb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E07C90-6DE0-4690-9825-9A4FC2B73704}" v="22" dt="2023-06-13T19:36:10.961"/>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89" autoAdjust="0"/>
    <p:restoredTop sz="77712" autoAdjust="0"/>
  </p:normalViewPr>
  <p:slideViewPr>
    <p:cSldViewPr snapToGrid="0">
      <p:cViewPr varScale="1">
        <p:scale>
          <a:sx n="52" d="100"/>
          <a:sy n="52" d="100"/>
        </p:scale>
        <p:origin x="1144" y="44"/>
      </p:cViewPr>
      <p:guideLst>
        <p:guide orient="horz" pos="4128"/>
        <p:guide orient="horz" pos="1008"/>
        <p:guide orient="horz" pos="4032"/>
        <p:guide orient="horz" pos="151"/>
        <p:guide orient="horz" pos="264"/>
        <p:guide orient="horz" pos="3888"/>
        <p:guide orient="horz"/>
        <p:guide pos="329"/>
        <p:guide pos="7392"/>
        <p:guide pos="3840"/>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handoutMaster" Target="handoutMasters/handoutMaster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notesMaster" Target="notesMasters/notesMaster1.xml"/><Relationship Id="rId28"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HR, hormone receptor; 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785073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ADC, antibody</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b="0" i="1" dirty="0"/>
              <a:t>drug conjugate; ET, endocrine therapy; HR, hormone receptor; MBC, metastatic breast cancer; OS, overall survival; PFS, </a:t>
            </a:r>
            <a:r>
              <a:rPr lang="en-US" b="0" i="1"/>
              <a:t>progression-free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9012186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BICR, blinded independent central review; CBR, clinical benefit rate; CT, chemotherapy; DoR, duration of response; ET, endocrine therapy; HR, hormone receptor; IHC, immunohistochemistry; ISH, </a:t>
            </a:r>
            <a:r>
              <a:rPr lang="en-US" b="0" i="1" dirty="0">
                <a:solidFill>
                  <a:srgbClr val="4D5156"/>
                </a:solidFill>
                <a:effectLst/>
                <a:latin typeface="Roboto" panose="02000000000000000000" pitchFamily="2" charset="0"/>
              </a:rPr>
              <a:t>in situ hybridization;</a:t>
            </a:r>
            <a:r>
              <a:rPr lang="en-US" b="0" i="1" dirty="0"/>
              <a:t> LIR, local investigator review; MBC, metastatic breast cancer; </a:t>
            </a:r>
            <a:r>
              <a:rPr lang="en-US" sz="1200" b="0" i="1" kern="0" dirty="0"/>
              <a:t>ORR, overall response rate; </a:t>
            </a:r>
            <a:r>
              <a:rPr lang="en-US" b="0" i="1" dirty="0"/>
              <a:t>OS, overall survival; PD, progressive disease; PFS, progression-free survival; PRO, patient-reported outcome; RECIST, Response Evaluation Criteria in Solid Tumors.</a:t>
            </a:r>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13026655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CT, chemotherapy; DFI, disease-free interval; ECOG, Eastern Cooperative Oncology Group; ET, endocrine therapy; MBC, metastatic breast cancer; mets, metastases; PS, performance status</a:t>
            </a:r>
            <a:r>
              <a:rPr lang="en-US" altLang="en-US" sz="1200" b="0" i="1" dirty="0">
                <a:solidFill>
                  <a:schemeClr val="tx1"/>
                </a:solidFill>
                <a:latin typeface="Calibri" panose="020F0502020204030204" pitchFamily="34" charset="0"/>
              </a:rPr>
              <a:t>.</a:t>
            </a:r>
            <a:endParaRPr lang="en-US" b="0" i="1" dirty="0"/>
          </a:p>
          <a:p>
            <a:endParaRPr lang="en-US" i="1" dirty="0"/>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dirty="0"/>
          </a:p>
        </p:txBody>
      </p:sp>
    </p:spTree>
    <p:extLst>
      <p:ext uri="{BB962C8B-B14F-4D97-AF65-F5344CB8AC3E}">
        <p14:creationId xmlns:p14="http://schemas.microsoft.com/office/powerpoint/2010/main" val="30999487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BICR, blinded independent central review; </a:t>
            </a:r>
            <a:r>
              <a:rPr lang="en-US" i="1" dirty="0"/>
              <a:t>PFS, progression-free survival; SG, </a:t>
            </a:r>
            <a:r>
              <a:rPr lang="en-US" altLang="en-US" sz="1200" i="1" dirty="0" err="1"/>
              <a:t>sacituzumab</a:t>
            </a:r>
            <a:r>
              <a:rPr lang="en-US" altLang="en-US" sz="1200" i="1" dirty="0"/>
              <a:t> </a:t>
            </a:r>
            <a:r>
              <a:rPr lang="en-US" altLang="en-US" sz="1200" i="1" dirty="0" err="1"/>
              <a:t>govitecan</a:t>
            </a:r>
            <a:r>
              <a:rPr lang="en-US" altLang="en-US" sz="1200" i="1" dirty="0"/>
              <a:t>; </a:t>
            </a:r>
            <a:r>
              <a:rPr lang="en-US" b="0" i="1" dirty="0"/>
              <a:t>TPC, treatment of physician’s choice.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42280572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BICR, blinded independent central review; </a:t>
            </a:r>
            <a:r>
              <a:rPr lang="en-US" i="1" dirty="0"/>
              <a:t>PFS, progression-free survival; SG, </a:t>
            </a:r>
            <a:r>
              <a:rPr lang="en-US" altLang="en-US" sz="1200" i="1" dirty="0" err="1"/>
              <a:t>sacituzumab</a:t>
            </a:r>
            <a:r>
              <a:rPr lang="en-US" altLang="en-US" sz="1200" i="1" dirty="0"/>
              <a:t> </a:t>
            </a:r>
            <a:r>
              <a:rPr lang="en-US" altLang="en-US" sz="1200" i="1" dirty="0" err="1"/>
              <a:t>govitecan</a:t>
            </a:r>
            <a:r>
              <a:rPr lang="en-US" altLang="en-US" sz="1200" i="1" dirty="0"/>
              <a:t>; </a:t>
            </a:r>
            <a:r>
              <a:rPr lang="en-US" b="0" i="1" dirty="0"/>
              <a:t>TPC, treatment of physician’s choice</a:t>
            </a:r>
            <a:r>
              <a:rPr lang="en-US" altLang="en-US" sz="1200" i="1" dirty="0"/>
              <a:t>.</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0557250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BICR, blinded independent central review; OS, overall survival; </a:t>
            </a:r>
            <a:r>
              <a:rPr lang="en-US" i="1" dirty="0"/>
              <a:t>SG, </a:t>
            </a:r>
            <a:r>
              <a:rPr lang="en-US" altLang="en-US" sz="1200" i="1" dirty="0" err="1"/>
              <a:t>sacituzumab</a:t>
            </a:r>
            <a:r>
              <a:rPr lang="en-US" altLang="en-US" sz="1200" i="1" dirty="0"/>
              <a:t> </a:t>
            </a:r>
            <a:r>
              <a:rPr lang="en-US" altLang="en-US" sz="1200" i="1" dirty="0" err="1"/>
              <a:t>govitecan</a:t>
            </a:r>
            <a:r>
              <a:rPr lang="en-US" altLang="en-US" sz="1200" i="1" dirty="0"/>
              <a:t>; </a:t>
            </a:r>
            <a:r>
              <a:rPr lang="en-US" b="0" i="1" dirty="0"/>
              <a:t>TPC, treatment of physician’s choice.</a:t>
            </a:r>
            <a:r>
              <a:rPr lang="en-US" altLang="en-US" sz="1200" i="1" dirty="0"/>
              <a:t> </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8225589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BICR, blinded independent central review; ECOG, Eastern Cooperative Oncology Group; ET, endocrine therapy; MBC, metastatic breast cancer; OS, overall survival; PC, physician’s choice</a:t>
            </a:r>
            <a:r>
              <a:rPr lang="en-US" i="1" dirty="0"/>
              <a:t>; PS, performance status; SG, </a:t>
            </a:r>
            <a:r>
              <a:rPr lang="en-US" altLang="en-US" sz="1200" i="1" dirty="0" err="1"/>
              <a:t>sacituzumab</a:t>
            </a:r>
            <a:r>
              <a:rPr lang="en-US" altLang="en-US" sz="1200" i="1" dirty="0"/>
              <a:t> </a:t>
            </a:r>
            <a:r>
              <a:rPr lang="en-US" altLang="en-US" sz="1200" i="1" dirty="0" err="1"/>
              <a:t>govitecan</a:t>
            </a:r>
            <a:r>
              <a:rPr lang="en-US" altLang="en-US" sz="1200" i="1" dirty="0"/>
              <a:t>; </a:t>
            </a:r>
            <a:r>
              <a:rPr lang="en-US" b="0" i="1" dirty="0"/>
              <a:t>TPC, treatment of physician’s choice.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1006522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BICR, blinded independent central review; OS, overall survival; </a:t>
            </a:r>
            <a:r>
              <a:rPr lang="en-US" i="1" dirty="0"/>
              <a:t>PFS, progression-free survival; SG, </a:t>
            </a:r>
            <a:r>
              <a:rPr lang="en-US" altLang="en-US" sz="1200" i="1" dirty="0" err="1"/>
              <a:t>sacituzumab</a:t>
            </a:r>
            <a:r>
              <a:rPr lang="en-US" altLang="en-US" sz="1200" i="1" dirty="0"/>
              <a:t> </a:t>
            </a:r>
            <a:r>
              <a:rPr lang="en-US" altLang="en-US" sz="1200" i="1" dirty="0" err="1"/>
              <a:t>govitecan</a:t>
            </a:r>
            <a:r>
              <a:rPr lang="en-US" altLang="en-US" sz="1200" i="1" dirty="0"/>
              <a:t>; </a:t>
            </a:r>
            <a:r>
              <a:rPr lang="en-US" b="0" i="1" dirty="0"/>
              <a:t>TPC, treatment of physician’s choice.</a:t>
            </a:r>
            <a:r>
              <a:rPr lang="en-US" altLang="en-US" sz="1200" i="1" dirty="0"/>
              <a:t> </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26745822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BICR, blinded independent central review; IHC, immunohistochemistry; OS, overall survival; </a:t>
            </a:r>
            <a:r>
              <a:rPr lang="en-US" i="1" dirty="0"/>
              <a:t>PFS, progression-free survival; SG, </a:t>
            </a:r>
            <a:r>
              <a:rPr lang="en-US" altLang="en-US" sz="1200" i="1" dirty="0" err="1"/>
              <a:t>sacituzumab</a:t>
            </a:r>
            <a:r>
              <a:rPr lang="en-US" altLang="en-US" sz="1200" i="1" dirty="0"/>
              <a:t> </a:t>
            </a:r>
            <a:r>
              <a:rPr lang="en-US" altLang="en-US" sz="1200" i="1" dirty="0" err="1"/>
              <a:t>govitecan</a:t>
            </a:r>
            <a:r>
              <a:rPr lang="en-US" altLang="en-US" sz="1200" i="1" dirty="0"/>
              <a:t>; </a:t>
            </a:r>
            <a:r>
              <a:rPr lang="en-US" b="0" i="1" dirty="0"/>
              <a:t>TPC, treatment of physician’s choice.</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155777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CBR, clinical benefit rate; CR, complete response; DoR, duration of response; NE, not evaluable; ORR, objective response rate; PD, progressive disease; PR, partial response; SD, stable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34584428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SAE, serious adverse event; TE, treatment emergent; TEAE, treatment-emergent adverse event.</a:t>
            </a:r>
          </a:p>
        </p:txBody>
      </p:sp>
      <p:sp>
        <p:nvSpPr>
          <p:cNvPr id="4" name="Slide Number Placeholder 3"/>
          <p:cNvSpPr>
            <a:spLocks noGrp="1"/>
          </p:cNvSpPr>
          <p:nvPr>
            <p:ph type="sldNum" sz="quarter" idx="5"/>
          </p:nvPr>
        </p:nvSpPr>
        <p:spPr/>
        <p:txBody>
          <a:bodyPr/>
          <a:lstStyle/>
          <a:p>
            <a:fld id="{D60ABAA2-6C4E-466F-9BAE-1C454D0B2418}" type="slidenum">
              <a:rPr lang="en-US" smtClean="0"/>
              <a:t>13</a:t>
            </a:fld>
            <a:endParaRPr lang="en-US" dirty="0"/>
          </a:p>
        </p:txBody>
      </p:sp>
    </p:spTree>
    <p:extLst>
      <p:ext uri="{BB962C8B-B14F-4D97-AF65-F5344CB8AC3E}">
        <p14:creationId xmlns:p14="http://schemas.microsoft.com/office/powerpoint/2010/main" val="17349012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AST, aspartate aminotransferase; TEAE, treatment-emergent adverse event.</a:t>
            </a:r>
          </a:p>
        </p:txBody>
      </p:sp>
      <p:sp>
        <p:nvSpPr>
          <p:cNvPr id="4" name="Slide Number Placeholder 3"/>
          <p:cNvSpPr>
            <a:spLocks noGrp="1"/>
          </p:cNvSpPr>
          <p:nvPr>
            <p:ph type="sldNum" sz="quarter" idx="5"/>
          </p:nvPr>
        </p:nvSpPr>
        <p:spPr/>
        <p:txBody>
          <a:bodyPr/>
          <a:lstStyle/>
          <a:p>
            <a:fld id="{D60ABAA2-6C4E-466F-9BAE-1C454D0B2418}" type="slidenum">
              <a:rPr lang="en-US" smtClean="0"/>
              <a:t>14</a:t>
            </a:fld>
            <a:endParaRPr lang="en-US" dirty="0"/>
          </a:p>
        </p:txBody>
      </p:sp>
    </p:spTree>
    <p:extLst>
      <p:ext uri="{BB962C8B-B14F-4D97-AF65-F5344CB8AC3E}">
        <p14:creationId xmlns:p14="http://schemas.microsoft.com/office/powerpoint/2010/main" val="11301685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ET, endocrine therapy; HR, hormone receptor; MBC, metastatic breast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10396378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16</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725678" y="409576"/>
            <a:ext cx="10621592" cy="2882265"/>
          </a:xfrm>
        </p:spPr>
        <p:txBody>
          <a:bodyPr>
            <a:normAutofit/>
          </a:bodyPr>
          <a:lstStyle/>
          <a:p>
            <a:r>
              <a:rPr lang="en-US" altLang="en-US" sz="4000" dirty="0"/>
              <a:t>TROPiCS-02: Final OS Analysis of the Phase III Trial of Sacituzumab Govitecan vs Treatment of Physician’s Choice in HR+/HER2- Advanced Breast Cancer</a:t>
            </a:r>
            <a:endParaRPr lang="en-US" altLang="en-US" sz="4000" dirty="0">
              <a:highlight>
                <a:srgbClr val="FFFF00"/>
              </a:highlight>
            </a:endParaRP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86763"/>
            <a:ext cx="749291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AstraZeneca, Daiichi Sankyo, Gilead, and Merck Sharp &amp; Dohme Corp.</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714624"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ASCO Annual Meeting, June 2-6, 2023, Chicago, Illinois</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TROPiCS-02: </a:t>
            </a:r>
            <a:r>
              <a:rPr lang="en-US" dirty="0"/>
              <a:t>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pPr>
              <a:spcAft>
                <a:spcPts val="600"/>
              </a:spcAft>
            </a:pPr>
            <a:r>
              <a:rPr lang="en-US" altLang="en-US" sz="2200" dirty="0">
                <a:latin typeface="+mn-lt"/>
              </a:rPr>
              <a:t>Standard of care for patients with HR+/HER2- MBC after resistance to endocrine therapy consists of sequential single-agent chemotherapy and is typically associated with poor outcomes</a:t>
            </a:r>
            <a:r>
              <a:rPr lang="en-US" altLang="en-US" sz="2200" baseline="30000" dirty="0">
                <a:latin typeface="+mn-lt"/>
              </a:rPr>
              <a:t>1,2</a:t>
            </a:r>
          </a:p>
          <a:p>
            <a:pPr>
              <a:spcAft>
                <a:spcPts val="600"/>
              </a:spcAft>
            </a:pPr>
            <a:r>
              <a:rPr lang="en-US" altLang="en-US" sz="2200" dirty="0">
                <a:latin typeface="+mn-lt"/>
              </a:rPr>
              <a:t>Sacituzumab govitecan, a first-in-class Trop-2</a:t>
            </a:r>
            <a:r>
              <a:rPr lang="en-US" altLang="en-US" sz="2200" dirty="0">
                <a:latin typeface="+mn-lt"/>
                <a:cs typeface="Arial" panose="020B0604020202020204" pitchFamily="34" charset="0"/>
              </a:rPr>
              <a:t>–</a:t>
            </a:r>
            <a:r>
              <a:rPr lang="en-US" altLang="en-US" sz="2200" dirty="0">
                <a:latin typeface="+mn-lt"/>
              </a:rPr>
              <a:t>directed ADC, recently received FDA approval for patients with HR+/HER2- advanced breast cancer who received ET and </a:t>
            </a:r>
            <a:br>
              <a:rPr lang="en-US" altLang="en-US" sz="2200" dirty="0">
                <a:latin typeface="+mn-lt"/>
              </a:rPr>
            </a:br>
            <a:r>
              <a:rPr lang="en-US" altLang="en-US" sz="2200" dirty="0">
                <a:latin typeface="+mn-lt"/>
              </a:rPr>
              <a:t>≥2 additional systemic therapies for MBC, based on the results of the TROPiCS-02 trial</a:t>
            </a:r>
            <a:r>
              <a:rPr lang="en-US" altLang="en-US" sz="2200" baseline="30000" dirty="0">
                <a:latin typeface="+mn-lt"/>
              </a:rPr>
              <a:t>3</a:t>
            </a:r>
            <a:endParaRPr lang="en-US" altLang="en-US" sz="2200" dirty="0">
              <a:latin typeface="+mn-lt"/>
            </a:endParaRPr>
          </a:p>
          <a:p>
            <a:pPr lvl="1">
              <a:spcAft>
                <a:spcPts val="600"/>
              </a:spcAft>
            </a:pPr>
            <a:r>
              <a:rPr lang="en-US" altLang="en-US" sz="2000" dirty="0">
                <a:latin typeface="+mn-lt"/>
              </a:rPr>
              <a:t>Primary analysis of TROPiCS-02 demonstrated </a:t>
            </a:r>
            <a:r>
              <a:rPr lang="en-GB" altLang="en-US" sz="2000" dirty="0">
                <a:latin typeface="+mn-lt"/>
              </a:rPr>
              <a:t>significant improvements in median PFS </a:t>
            </a:r>
            <a:r>
              <a:rPr lang="en-US" altLang="en-US" sz="2000" dirty="0">
                <a:latin typeface="+mn-lt"/>
              </a:rPr>
              <a:t>(5.5 vs 4.0 mo; HR: 0.66; </a:t>
            </a:r>
            <a:r>
              <a:rPr lang="en-US" altLang="en-US" sz="2000" i="1" dirty="0">
                <a:latin typeface="+mn-lt"/>
              </a:rPr>
              <a:t>P</a:t>
            </a:r>
            <a:r>
              <a:rPr lang="en-US" altLang="en-US" sz="2000" dirty="0">
                <a:latin typeface="+mn-lt"/>
              </a:rPr>
              <a:t> = .0003) and median OS (14.4 vs 11.2 mo; HR: 0.79; </a:t>
            </a:r>
            <a:r>
              <a:rPr lang="en-US" altLang="en-US" sz="2000" i="1" dirty="0">
                <a:latin typeface="+mn-lt"/>
              </a:rPr>
              <a:t>P</a:t>
            </a:r>
            <a:r>
              <a:rPr lang="en-US" altLang="en-US" sz="2000" dirty="0">
                <a:latin typeface="+mn-lt"/>
              </a:rPr>
              <a:t> = .020) vs physician’s choice of treatment, with a manageable safety profile</a:t>
            </a:r>
            <a:r>
              <a:rPr lang="en-US" altLang="en-US" sz="2000" baseline="30000" dirty="0">
                <a:latin typeface="+mn-lt"/>
              </a:rPr>
              <a:t>4</a:t>
            </a:r>
          </a:p>
          <a:p>
            <a:pPr lvl="1">
              <a:spcAft>
                <a:spcPts val="600"/>
              </a:spcAft>
            </a:pPr>
            <a:r>
              <a:rPr lang="en-GB" altLang="en-US" sz="2000" dirty="0">
                <a:latin typeface="+mn-lt"/>
              </a:rPr>
              <a:t>Planned second interim analysis of OS showed continued efficacy and safety</a:t>
            </a:r>
            <a:r>
              <a:rPr lang="en-GB" altLang="en-US" sz="2000" baseline="30000" dirty="0">
                <a:latin typeface="+mn-lt"/>
              </a:rPr>
              <a:t>5</a:t>
            </a:r>
          </a:p>
          <a:p>
            <a:pPr>
              <a:spcAft>
                <a:spcPts val="600"/>
              </a:spcAft>
            </a:pPr>
            <a:r>
              <a:rPr lang="en-GB" altLang="en-US" sz="2200" dirty="0">
                <a:latin typeface="+mn-lt"/>
              </a:rPr>
              <a:t>Current analysis reports exploratory analysis of OS outcomes from the TROPiCS-02 trial after an extended median follow-up of 12.75 mo</a:t>
            </a:r>
            <a:r>
              <a:rPr lang="en-GB" altLang="en-US" sz="2200" baseline="30000" dirty="0">
                <a:latin typeface="+mn-lt"/>
              </a:rPr>
              <a:t>6</a:t>
            </a:r>
            <a:endParaRPr lang="en-US" altLang="en-US" sz="2200" dirty="0">
              <a:latin typeface="+mn-lt"/>
            </a:endParaRPr>
          </a:p>
          <a:p>
            <a:endParaRPr lang="en-US" altLang="en-US" sz="16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85066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spc="-10" dirty="0">
                <a:solidFill>
                  <a:schemeClr val="bg2"/>
                </a:solidFill>
                <a:latin typeface="Calibri" panose="020F0502020204030204" pitchFamily="34" charset="0"/>
              </a:rPr>
              <a:t>1. Burstein. JCO. 2021;39:3959. 2. Twelves. Clin Breast Cancer. 2022;22:223. 3. Sacituzumab govitecan PI. 4. </a:t>
            </a:r>
            <a:r>
              <a:rPr lang="en-US" sz="1200" b="0" dirty="0">
                <a:solidFill>
                  <a:schemeClr val="bg2"/>
                </a:solidFill>
                <a:latin typeface="system-ui"/>
              </a:rPr>
              <a:t>Rugo. JCO. 2022;40:3365. 5. Rugo. ESMO 2022. Abstr LBA76. </a:t>
            </a:r>
            <a:r>
              <a:rPr lang="en-US" sz="1200" b="0" spc="-10" dirty="0">
                <a:solidFill>
                  <a:schemeClr val="bg2"/>
                </a:solidFill>
                <a:latin typeface="Calibri" panose="020F0502020204030204" pitchFamily="34" charset="0"/>
              </a:rPr>
              <a:t>6</a:t>
            </a:r>
            <a:r>
              <a:rPr lang="en-US" sz="1200" b="0" dirty="0">
                <a:solidFill>
                  <a:schemeClr val="bg2"/>
                </a:solidFill>
                <a:latin typeface="system-ui"/>
              </a:rPr>
              <a:t>. </a:t>
            </a:r>
            <a:r>
              <a:rPr lang="en-US" altLang="en-US" sz="1200" b="0" dirty="0">
                <a:solidFill>
                  <a:schemeClr val="bg2"/>
                </a:solidFill>
                <a:latin typeface="Calibri" panose="020F0502020204030204" pitchFamily="34" charset="0"/>
              </a:rPr>
              <a:t>Tolaney. ASCO 2023. Abstr 1003.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TROPiCS-02: </a:t>
            </a:r>
            <a:r>
              <a:rPr lang="en-US" dirty="0"/>
              <a:t>Study Design</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122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dirty="0">
                <a:solidFill>
                  <a:schemeClr val="bg2"/>
                </a:solidFill>
                <a:latin typeface="Calibri" panose="020F0502020204030204" pitchFamily="34" charset="0"/>
              </a:rPr>
              <a:t>Tolaney. ASCO 2023. Abstr 1003.</a:t>
            </a:r>
          </a:p>
        </p:txBody>
      </p:sp>
      <p:sp>
        <p:nvSpPr>
          <p:cNvPr id="5" name="Content Placeholder 2">
            <a:extLst>
              <a:ext uri="{FF2B5EF4-FFF2-40B4-BE49-F238E27FC236}">
                <a16:creationId xmlns:a16="http://schemas.microsoft.com/office/drawing/2014/main" id="{454C8629-DEA5-5E5D-6CE5-16BA88C6EC26}"/>
              </a:ext>
            </a:extLst>
          </p:cNvPr>
          <p:cNvSpPr>
            <a:spLocks noGrp="1"/>
          </p:cNvSpPr>
          <p:nvPr>
            <p:ph idx="1"/>
          </p:nvPr>
        </p:nvSpPr>
        <p:spPr>
          <a:xfrm>
            <a:off x="614835" y="1533367"/>
            <a:ext cx="10877529" cy="810411"/>
          </a:xfrm>
        </p:spPr>
        <p:txBody>
          <a:bodyPr/>
          <a:lstStyle/>
          <a:p>
            <a:r>
              <a:rPr lang="en-US" sz="2400" dirty="0"/>
              <a:t>Randomized, multicenter, open-label phase III study (</a:t>
            </a:r>
            <a:r>
              <a:rPr lang="en-GB" altLang="en-US" sz="2400" dirty="0">
                <a:latin typeface="+mn-lt"/>
              </a:rPr>
              <a:t>data cutoff: Dec 1, 2022</a:t>
            </a:r>
            <a:r>
              <a:rPr lang="en-US" sz="2400" dirty="0"/>
              <a:t>)</a:t>
            </a:r>
            <a:endParaRPr lang="en-US" sz="2400" baseline="30000" dirty="0"/>
          </a:p>
        </p:txBody>
      </p:sp>
      <p:sp>
        <p:nvSpPr>
          <p:cNvPr id="6" name="Content Placeholder 2">
            <a:extLst>
              <a:ext uri="{FF2B5EF4-FFF2-40B4-BE49-F238E27FC236}">
                <a16:creationId xmlns:a16="http://schemas.microsoft.com/office/drawing/2014/main" id="{869FC1EF-7398-2F76-E25D-ECD80EDC25D9}"/>
              </a:ext>
            </a:extLst>
          </p:cNvPr>
          <p:cNvSpPr txBox="1">
            <a:spLocks/>
          </p:cNvSpPr>
          <p:nvPr/>
        </p:nvSpPr>
        <p:spPr bwMode="auto">
          <a:xfrm>
            <a:off x="619920" y="5153177"/>
            <a:ext cx="4717624" cy="89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dirty="0"/>
              <a:t>Primary endpoint: </a:t>
            </a:r>
            <a:r>
              <a:rPr lang="en-US" sz="2000" b="0" dirty="0"/>
              <a:t>PFS (by BICR)</a:t>
            </a:r>
          </a:p>
          <a:p>
            <a:r>
              <a:rPr lang="en-US" sz="2000" b="1" kern="0" dirty="0"/>
              <a:t>Secondary endpoints: </a:t>
            </a:r>
            <a:r>
              <a:rPr lang="en-US" sz="2000" b="0" kern="0" dirty="0"/>
              <a:t>OS, ORR, DoR, CBR (by LIR and BICR); PROs; safety</a:t>
            </a:r>
            <a:endParaRPr lang="en-US" sz="2000" b="0" kern="0" baseline="30000" dirty="0"/>
          </a:p>
        </p:txBody>
      </p:sp>
      <p:sp>
        <p:nvSpPr>
          <p:cNvPr id="7" name="Rectangle 49">
            <a:extLst>
              <a:ext uri="{FF2B5EF4-FFF2-40B4-BE49-F238E27FC236}">
                <a16:creationId xmlns:a16="http://schemas.microsoft.com/office/drawing/2014/main" id="{F7EC28EF-DD42-B0F2-2F59-DCAB378425C8}"/>
              </a:ext>
            </a:extLst>
          </p:cNvPr>
          <p:cNvSpPr>
            <a:spLocks noChangeArrowheads="1"/>
          </p:cNvSpPr>
          <p:nvPr/>
        </p:nvSpPr>
        <p:spPr bwMode="auto">
          <a:xfrm>
            <a:off x="5408903" y="2713486"/>
            <a:ext cx="4153448" cy="89168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Sacituzumab Govitecan</a:t>
            </a:r>
            <a:endParaRPr lang="en-US" altLang="en-US" sz="1600" b="1"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10 mg/kg IV Day 1, Day 8 Q3W</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272)</a:t>
            </a:r>
          </a:p>
        </p:txBody>
      </p:sp>
      <p:sp>
        <p:nvSpPr>
          <p:cNvPr id="8" name="Rectangle 50">
            <a:extLst>
              <a:ext uri="{FF2B5EF4-FFF2-40B4-BE49-F238E27FC236}">
                <a16:creationId xmlns:a16="http://schemas.microsoft.com/office/drawing/2014/main" id="{05DFD826-7C1F-4F42-DF1C-BA48BA6EF3CB}"/>
              </a:ext>
            </a:extLst>
          </p:cNvPr>
          <p:cNvSpPr>
            <a:spLocks noChangeArrowheads="1"/>
          </p:cNvSpPr>
          <p:nvPr/>
        </p:nvSpPr>
        <p:spPr bwMode="auto">
          <a:xfrm>
            <a:off x="5406450" y="3779739"/>
            <a:ext cx="4153448" cy="837924"/>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Physician’s Choice of Treatment</a:t>
            </a:r>
            <a:r>
              <a:rPr lang="en-US" altLang="en-US" sz="1800" b="1" baseline="30000" dirty="0">
                <a:solidFill>
                  <a:schemeClr val="tx1"/>
                </a:solidFill>
                <a:latin typeface="Calibri" panose="020F0502020204030204" pitchFamily="34" charset="0"/>
              </a:rPr>
              <a:t>†</a:t>
            </a:r>
            <a:endParaRPr lang="en-US" altLang="en-US" sz="1800" baseline="300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271)</a:t>
            </a:r>
          </a:p>
        </p:txBody>
      </p:sp>
      <p:sp>
        <p:nvSpPr>
          <p:cNvPr id="9" name="Line 53">
            <a:extLst>
              <a:ext uri="{FF2B5EF4-FFF2-40B4-BE49-F238E27FC236}">
                <a16:creationId xmlns:a16="http://schemas.microsoft.com/office/drawing/2014/main" id="{C93A0457-B86B-E203-5596-BE9F7F7E7593}"/>
              </a:ext>
            </a:extLst>
          </p:cNvPr>
          <p:cNvSpPr>
            <a:spLocks noChangeShapeType="1"/>
          </p:cNvSpPr>
          <p:nvPr/>
        </p:nvSpPr>
        <p:spPr bwMode="auto">
          <a:xfrm>
            <a:off x="4523417" y="3951167"/>
            <a:ext cx="761201" cy="23791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0" name="Line 54">
            <a:extLst>
              <a:ext uri="{FF2B5EF4-FFF2-40B4-BE49-F238E27FC236}">
                <a16:creationId xmlns:a16="http://schemas.microsoft.com/office/drawing/2014/main" id="{26DB4B7F-7B46-548C-A33D-182B778AA05C}"/>
              </a:ext>
            </a:extLst>
          </p:cNvPr>
          <p:cNvSpPr>
            <a:spLocks noChangeShapeType="1"/>
          </p:cNvSpPr>
          <p:nvPr/>
        </p:nvSpPr>
        <p:spPr bwMode="auto">
          <a:xfrm flipV="1">
            <a:off x="4499414" y="3152343"/>
            <a:ext cx="785204" cy="21345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1" name="Text Box 45">
            <a:extLst>
              <a:ext uri="{FF2B5EF4-FFF2-40B4-BE49-F238E27FC236}">
                <a16:creationId xmlns:a16="http://schemas.microsoft.com/office/drawing/2014/main" id="{E3F00E30-451D-9338-306B-6DD9693F912F}"/>
              </a:ext>
            </a:extLst>
          </p:cNvPr>
          <p:cNvSpPr txBox="1">
            <a:spLocks noChangeArrowheads="1"/>
          </p:cNvSpPr>
          <p:nvPr/>
        </p:nvSpPr>
        <p:spPr bwMode="auto">
          <a:xfrm>
            <a:off x="793870" y="2711144"/>
            <a:ext cx="3812994"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with locally recurrent or metastatic, inoperable HR+/HER2-* breast cancer with PD after ≥1 ET, taxane, and CDK4/6 inhibitor in any setting; 2-4 prior lines of CT for MBC; measurable disease by RECIST v1.1</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543)</a:t>
            </a:r>
            <a:endParaRPr lang="en-US" altLang="en-US" sz="1800" b="0" dirty="0">
              <a:solidFill>
                <a:schemeClr val="bg1"/>
              </a:solidFill>
              <a:latin typeface="Calibri" panose="020F0502020204030204" pitchFamily="34" charset="0"/>
            </a:endParaRPr>
          </a:p>
        </p:txBody>
      </p:sp>
      <p:sp>
        <p:nvSpPr>
          <p:cNvPr id="12" name="Rectangle 11">
            <a:extLst>
              <a:ext uri="{FF2B5EF4-FFF2-40B4-BE49-F238E27FC236}">
                <a16:creationId xmlns:a16="http://schemas.microsoft.com/office/drawing/2014/main" id="{DEC9AD25-3802-B61C-994C-2797BBD716AC}"/>
              </a:ext>
            </a:extLst>
          </p:cNvPr>
          <p:cNvSpPr/>
          <p:nvPr/>
        </p:nvSpPr>
        <p:spPr>
          <a:xfrm>
            <a:off x="2714340" y="1968230"/>
            <a:ext cx="4936969" cy="523220"/>
          </a:xfrm>
          <a:prstGeom prst="rect">
            <a:avLst/>
          </a:prstGeom>
        </p:spPr>
        <p:txBody>
          <a:bodyPr wrap="square">
            <a:spAutoFit/>
          </a:bodyPr>
          <a:lstStyle/>
          <a:p>
            <a:pPr lvl="0" algn="ctr">
              <a:spcBef>
                <a:spcPct val="0"/>
              </a:spcBef>
              <a:spcAft>
                <a:spcPct val="0"/>
              </a:spcAf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Stratification by visceral metastases (yes or no), ET in metastatic setting </a:t>
            </a:r>
            <a:r>
              <a:rPr lang="en-GB" altLang="en-US" sz="1400" b="0" i="1" dirty="0">
                <a:solidFill>
                  <a:schemeClr val="bg1"/>
                </a:solidFill>
                <a:latin typeface="Calibri" panose="020F0502020204030204" pitchFamily="34" charset="0"/>
              </a:rPr>
              <a:t>≥6 mo (yes or no), </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prior </a:t>
            </a:r>
            <a:r>
              <a:rPr lang="en-US" altLang="en-US" sz="1400" b="0" i="1" dirty="0">
                <a:solidFill>
                  <a:srgbClr val="000000"/>
                </a:solidFill>
                <a:latin typeface="Calibri" panose="020F0502020204030204" pitchFamily="34" charset="0"/>
                <a:cs typeface="+mn-cs"/>
              </a:rPr>
              <a:t>CT</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lines (2 or 3-4)</a:t>
            </a:r>
          </a:p>
        </p:txBody>
      </p:sp>
      <p:cxnSp>
        <p:nvCxnSpPr>
          <p:cNvPr id="13" name="Straight Arrow Connector 12">
            <a:extLst>
              <a:ext uri="{FF2B5EF4-FFF2-40B4-BE49-F238E27FC236}">
                <a16:creationId xmlns:a16="http://schemas.microsoft.com/office/drawing/2014/main" id="{F4317027-A614-2D02-F400-735004638FA3}"/>
              </a:ext>
            </a:extLst>
          </p:cNvPr>
          <p:cNvCxnSpPr/>
          <p:nvPr/>
        </p:nvCxnSpPr>
        <p:spPr bwMode="auto">
          <a:xfrm>
            <a:off x="4714314" y="2619246"/>
            <a:ext cx="0" cy="548640"/>
          </a:xfrm>
          <a:prstGeom prst="straightConnector1">
            <a:avLst/>
          </a:prstGeom>
          <a:noFill/>
          <a:ln w="28575" cap="flat" cmpd="sng" algn="ctr">
            <a:solidFill>
              <a:schemeClr val="bg1"/>
            </a:solidFill>
            <a:prstDash val="sysDash"/>
            <a:round/>
            <a:headEnd type="none" w="med" len="med"/>
            <a:tailEnd type="triangle"/>
          </a:ln>
          <a:effectLst/>
        </p:spPr>
      </p:cxnSp>
      <p:sp>
        <p:nvSpPr>
          <p:cNvPr id="14" name="Text Box 45">
            <a:extLst>
              <a:ext uri="{FF2B5EF4-FFF2-40B4-BE49-F238E27FC236}">
                <a16:creationId xmlns:a16="http://schemas.microsoft.com/office/drawing/2014/main" id="{41C3BB67-5E7B-9FB3-02D5-60A95E7B7EAD}"/>
              </a:ext>
            </a:extLst>
          </p:cNvPr>
          <p:cNvSpPr txBox="1">
            <a:spLocks noChangeArrowheads="1"/>
          </p:cNvSpPr>
          <p:nvPr/>
        </p:nvSpPr>
        <p:spPr bwMode="auto">
          <a:xfrm>
            <a:off x="10284442" y="3274263"/>
            <a:ext cx="146330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i="1" dirty="0">
                <a:solidFill>
                  <a:schemeClr val="bg1"/>
                </a:solidFill>
                <a:latin typeface="Calibri" panose="020F0502020204030204" pitchFamily="34" charset="0"/>
              </a:rPr>
              <a:t>Until PD or unacceptable toxicity</a:t>
            </a:r>
            <a:endParaRPr lang="en-US" altLang="en-US" sz="1600" b="0" i="1" dirty="0">
              <a:solidFill>
                <a:schemeClr val="bg1"/>
              </a:solidFill>
              <a:latin typeface="Calibri" panose="020F0502020204030204" pitchFamily="34" charset="0"/>
            </a:endParaRPr>
          </a:p>
        </p:txBody>
      </p:sp>
      <p:cxnSp>
        <p:nvCxnSpPr>
          <p:cNvPr id="15" name="Straight Arrow Connector 14">
            <a:extLst>
              <a:ext uri="{FF2B5EF4-FFF2-40B4-BE49-F238E27FC236}">
                <a16:creationId xmlns:a16="http://schemas.microsoft.com/office/drawing/2014/main" id="{7256D4CA-8DAD-EAB0-0917-32CA57FEA3FC}"/>
              </a:ext>
            </a:extLst>
          </p:cNvPr>
          <p:cNvCxnSpPr/>
          <p:nvPr/>
        </p:nvCxnSpPr>
        <p:spPr bwMode="auto">
          <a:xfrm>
            <a:off x="9805511" y="3689761"/>
            <a:ext cx="506642" cy="0"/>
          </a:xfrm>
          <a:prstGeom prst="straightConnector1">
            <a:avLst/>
          </a:prstGeom>
          <a:noFill/>
          <a:ln w="28575" cap="flat" cmpd="sng" algn="ctr">
            <a:solidFill>
              <a:schemeClr val="bg1"/>
            </a:solidFill>
            <a:prstDash val="solid"/>
            <a:round/>
            <a:headEnd type="none" w="med" len="med"/>
            <a:tailEnd type="triangle"/>
          </a:ln>
          <a:effectLst/>
        </p:spPr>
      </p:cxnSp>
      <p:sp>
        <p:nvSpPr>
          <p:cNvPr id="16" name="TextBox 15">
            <a:extLst>
              <a:ext uri="{FF2B5EF4-FFF2-40B4-BE49-F238E27FC236}">
                <a16:creationId xmlns:a16="http://schemas.microsoft.com/office/drawing/2014/main" id="{5E068FFE-F6EA-2363-2ADA-04D7FCAD4BDF}"/>
              </a:ext>
            </a:extLst>
          </p:cNvPr>
          <p:cNvSpPr txBox="1"/>
          <p:nvPr/>
        </p:nvSpPr>
        <p:spPr bwMode="auto">
          <a:xfrm>
            <a:off x="5406450" y="4621439"/>
            <a:ext cx="4243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altLang="en-US" sz="1400" b="1"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Capecitabine, vinorelbine, gemcitabine, or eribulin.</a:t>
            </a:r>
          </a:p>
        </p:txBody>
      </p:sp>
      <p:sp>
        <p:nvSpPr>
          <p:cNvPr id="2" name="Content Placeholder 2">
            <a:extLst>
              <a:ext uri="{FF2B5EF4-FFF2-40B4-BE49-F238E27FC236}">
                <a16:creationId xmlns:a16="http://schemas.microsoft.com/office/drawing/2014/main" id="{2D0311C1-6FD2-2242-CFAD-85891F523C0A}"/>
              </a:ext>
            </a:extLst>
          </p:cNvPr>
          <p:cNvSpPr txBox="1">
            <a:spLocks/>
          </p:cNvSpPr>
          <p:nvPr/>
        </p:nvSpPr>
        <p:spPr bwMode="auto">
          <a:xfrm>
            <a:off x="5699654" y="5153177"/>
            <a:ext cx="5549039" cy="89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dirty="0"/>
              <a:t>Exploratory endpoint: </a:t>
            </a:r>
            <a:r>
              <a:rPr lang="en-US" sz="2000" b="0" dirty="0"/>
              <a:t>OS by HER2 IHC status</a:t>
            </a:r>
          </a:p>
          <a:p>
            <a:endParaRPr lang="en-US" sz="2000" b="0" kern="0" baseline="30000" dirty="0"/>
          </a:p>
        </p:txBody>
      </p:sp>
      <p:sp>
        <p:nvSpPr>
          <p:cNvPr id="3" name="TextBox 2">
            <a:extLst>
              <a:ext uri="{FF2B5EF4-FFF2-40B4-BE49-F238E27FC236}">
                <a16:creationId xmlns:a16="http://schemas.microsoft.com/office/drawing/2014/main" id="{650B3B55-FF07-BDD0-276E-CDC1E99D63AE}"/>
              </a:ext>
            </a:extLst>
          </p:cNvPr>
          <p:cNvSpPr txBox="1"/>
          <p:nvPr/>
        </p:nvSpPr>
        <p:spPr bwMode="auto">
          <a:xfrm>
            <a:off x="1680670" y="4654386"/>
            <a:ext cx="20673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*IHC 0, 1+, or 2+/ISH-</a:t>
            </a:r>
          </a:p>
        </p:txBody>
      </p:sp>
    </p:spTree>
    <p:extLst>
      <p:ext uri="{BB962C8B-B14F-4D97-AF65-F5344CB8AC3E}">
        <p14:creationId xmlns:p14="http://schemas.microsoft.com/office/powerpoint/2010/main" val="1512919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TROPiCS-02: </a:t>
            </a:r>
            <a:r>
              <a:rPr lang="en-US" dirty="0"/>
              <a:t>Baseline Characteristics</a:t>
            </a:r>
            <a:endParaRPr lang="en-US" altLang="en-US" dirty="0"/>
          </a:p>
        </p:txBody>
      </p:sp>
      <p:graphicFrame>
        <p:nvGraphicFramePr>
          <p:cNvPr id="5" name="Group 3">
            <a:extLst>
              <a:ext uri="{FF2B5EF4-FFF2-40B4-BE49-F238E27FC236}">
                <a16:creationId xmlns:a16="http://schemas.microsoft.com/office/drawing/2014/main" id="{E154FAEC-1791-C911-7574-6B56A6C9BD30}"/>
              </a:ext>
            </a:extLst>
          </p:cNvPr>
          <p:cNvGraphicFramePr>
            <a:graphicFrameLocks/>
          </p:cNvGraphicFramePr>
          <p:nvPr>
            <p:extLst>
              <p:ext uri="{D42A27DB-BD31-4B8C-83A1-F6EECF244321}">
                <p14:modId xmlns:p14="http://schemas.microsoft.com/office/powerpoint/2010/main" val="3387019417"/>
              </p:ext>
            </p:extLst>
          </p:nvPr>
        </p:nvGraphicFramePr>
        <p:xfrm>
          <a:off x="439889" y="1600200"/>
          <a:ext cx="5390982" cy="4690017"/>
        </p:xfrm>
        <a:graphic>
          <a:graphicData uri="http://schemas.openxmlformats.org/drawingml/2006/table">
            <a:tbl>
              <a:tblPr/>
              <a:tblGrid>
                <a:gridCol w="2264850">
                  <a:extLst>
                    <a:ext uri="{9D8B030D-6E8A-4147-A177-3AD203B41FA5}">
                      <a16:colId xmlns:a16="http://schemas.microsoft.com/office/drawing/2014/main" val="20000"/>
                    </a:ext>
                  </a:extLst>
                </a:gridCol>
                <a:gridCol w="1850656">
                  <a:extLst>
                    <a:ext uri="{9D8B030D-6E8A-4147-A177-3AD203B41FA5}">
                      <a16:colId xmlns:a16="http://schemas.microsoft.com/office/drawing/2014/main" val="20001"/>
                    </a:ext>
                  </a:extLst>
                </a:gridCol>
                <a:gridCol w="1275476">
                  <a:extLst>
                    <a:ext uri="{9D8B030D-6E8A-4147-A177-3AD203B41FA5}">
                      <a16:colId xmlns:a16="http://schemas.microsoft.com/office/drawing/2014/main" val="20002"/>
                    </a:ext>
                  </a:extLst>
                </a:gridCol>
              </a:tblGrid>
              <a:tr h="7372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Sacituzumab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Govitecan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Physician’s Choice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071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GB" altLang="en-US" sz="1400" b="0" dirty="0">
                          <a:solidFill>
                            <a:schemeClr val="bg1"/>
                          </a:solidFill>
                          <a:latin typeface="Calibri" panose="020F0502020204030204" pitchFamily="34" charset="0"/>
                        </a:rPr>
                        <a:t>≥65 yr, %</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 (29-86)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 (27-78)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38513116"/>
                  </a:ext>
                </a:extLst>
              </a:tr>
              <a:tr h="3071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1672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Race/ethnicity,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 or not reported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071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Geographic region, %</a:t>
                      </a:r>
                    </a:p>
                    <a:p>
                      <a:pPr marL="285750" marR="0" lvl="0" indent="-16668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North America</a:t>
                      </a:r>
                    </a:p>
                    <a:p>
                      <a:pPr marL="285750" marR="0" lvl="0" indent="-16668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Europe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11560060"/>
                  </a:ext>
                </a:extLst>
              </a:tr>
              <a:tr h="3071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0,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44507012"/>
                  </a:ext>
                </a:extLst>
              </a:tr>
              <a:tr h="3071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Visceral mets,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7051544"/>
                  </a:ext>
                </a:extLst>
              </a:tr>
              <a:tr h="3071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Liver mets,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51289499"/>
                  </a:ext>
                </a:extLst>
              </a:tr>
              <a:tr h="3071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 novo MBC,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22327864"/>
                  </a:ext>
                </a:extLst>
              </a:tr>
            </a:tbl>
          </a:graphicData>
        </a:graphic>
      </p:graphicFrame>
      <p:graphicFrame>
        <p:nvGraphicFramePr>
          <p:cNvPr id="9" name="Group 3">
            <a:extLst>
              <a:ext uri="{FF2B5EF4-FFF2-40B4-BE49-F238E27FC236}">
                <a16:creationId xmlns:a16="http://schemas.microsoft.com/office/drawing/2014/main" id="{B5BEBDB0-7E1B-FBB7-751C-FA471FE294C2}"/>
              </a:ext>
            </a:extLst>
          </p:cNvPr>
          <p:cNvGraphicFramePr>
            <a:graphicFrameLocks/>
          </p:cNvGraphicFramePr>
          <p:nvPr>
            <p:extLst>
              <p:ext uri="{D42A27DB-BD31-4B8C-83A1-F6EECF244321}">
                <p14:modId xmlns:p14="http://schemas.microsoft.com/office/powerpoint/2010/main" val="942019829"/>
              </p:ext>
            </p:extLst>
          </p:nvPr>
        </p:nvGraphicFramePr>
        <p:xfrm>
          <a:off x="6051797" y="1600203"/>
          <a:ext cx="5762994" cy="3879879"/>
        </p:xfrm>
        <a:graphic>
          <a:graphicData uri="http://schemas.openxmlformats.org/drawingml/2006/table">
            <a:tbl>
              <a:tblPr/>
              <a:tblGrid>
                <a:gridCol w="3474720">
                  <a:extLst>
                    <a:ext uri="{9D8B030D-6E8A-4147-A177-3AD203B41FA5}">
                      <a16:colId xmlns:a16="http://schemas.microsoft.com/office/drawing/2014/main" val="20000"/>
                    </a:ext>
                  </a:extLst>
                </a:gridCol>
                <a:gridCol w="1187355">
                  <a:extLst>
                    <a:ext uri="{9D8B030D-6E8A-4147-A177-3AD203B41FA5}">
                      <a16:colId xmlns:a16="http://schemas.microsoft.com/office/drawing/2014/main" val="20001"/>
                    </a:ext>
                  </a:extLst>
                </a:gridCol>
                <a:gridCol w="1100919">
                  <a:extLst>
                    <a:ext uri="{9D8B030D-6E8A-4147-A177-3AD203B41FA5}">
                      <a16:colId xmlns:a16="http://schemas.microsoft.com/office/drawing/2014/main" val="20002"/>
                    </a:ext>
                  </a:extLst>
                </a:gridCol>
              </a:tblGrid>
              <a:tr h="6575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Sacituzumab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Govitecan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Physician’s Choice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5582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time from MBC diagnosis to randomization,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(1.2-243.8)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(3.0-248.8)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657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0" i="0" u="none" strike="noStrike" cap="none" normalizeH="0" baseline="0" dirty="0">
                          <a:ln>
                            <a:noFill/>
                          </a:ln>
                          <a:solidFill>
                            <a:schemeClr val="bg2">
                              <a:lumMod val="10000"/>
                            </a:schemeClr>
                          </a:solidFill>
                          <a:effectLst/>
                          <a:latin typeface="Calibri" panose="020F0502020204030204" pitchFamily="34" charset="0"/>
                        </a:rPr>
                        <a:t>Received prior neo/adjuvant CT, %</a:t>
                      </a:r>
                    </a:p>
                    <a:p>
                      <a:pPr marL="285750" marR="0" lvl="0" indent="-16668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GB" sz="1400" b="0" i="0" u="none" strike="noStrike" cap="none" normalizeH="0" baseline="0" dirty="0">
                          <a:ln>
                            <a:noFill/>
                          </a:ln>
                          <a:solidFill>
                            <a:schemeClr val="bg2">
                              <a:lumMod val="10000"/>
                            </a:schemeClr>
                          </a:solidFill>
                          <a:effectLst/>
                          <a:latin typeface="Calibri" panose="020F0502020204030204" pitchFamily="34" charset="0"/>
                        </a:rPr>
                        <a:t>DFI &lt;12 mo, %</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954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ET use for MBC </a:t>
                      </a:r>
                      <a:r>
                        <a:rPr lang="en-GB" altLang="en-US" sz="1400" b="0" dirty="0">
                          <a:solidFill>
                            <a:schemeClr val="bg1"/>
                          </a:solidFill>
                          <a:latin typeface="Calibri" panose="020F0502020204030204" pitchFamily="34" charset="0"/>
                        </a:rPr>
                        <a:t>≥6 mo, %</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8493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CDK4/6 inhibitor use, %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&gt;12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4507012"/>
                  </a:ext>
                </a:extLst>
              </a:tr>
              <a:tr h="4657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prior lines of CT* for MBC, n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prior lines,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prior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lines,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7051544"/>
                  </a:ext>
                </a:extLst>
              </a:tr>
            </a:tbl>
          </a:graphicData>
        </a:graphic>
      </p:graphicFrame>
      <p:sp>
        <p:nvSpPr>
          <p:cNvPr id="2" name="Text Box 15">
            <a:extLst>
              <a:ext uri="{FF2B5EF4-FFF2-40B4-BE49-F238E27FC236}">
                <a16:creationId xmlns:a16="http://schemas.microsoft.com/office/drawing/2014/main" id="{870D6C1D-04E7-4F13-FAC2-D0C62291F306}"/>
              </a:ext>
            </a:extLst>
          </p:cNvPr>
          <p:cNvSpPr txBox="1">
            <a:spLocks noChangeArrowheads="1"/>
          </p:cNvSpPr>
          <p:nvPr/>
        </p:nvSpPr>
        <p:spPr bwMode="auto">
          <a:xfrm>
            <a:off x="412751" y="64122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dirty="0">
                <a:solidFill>
                  <a:schemeClr val="bg2"/>
                </a:solidFill>
                <a:latin typeface="Calibri" panose="020F0502020204030204" pitchFamily="34" charset="0"/>
              </a:rPr>
              <a:t>Tolaney. ASCO 2023. Abstr 1003</a:t>
            </a:r>
            <a:r>
              <a:rPr lang="en-US" altLang="en-US" sz="1200" b="0" spc="-10" dirty="0">
                <a:solidFill>
                  <a:schemeClr val="bg2"/>
                </a:solidFill>
                <a:latin typeface="Calibri" panose="020F0502020204030204" pitchFamily="34" charset="0"/>
              </a:rPr>
              <a:t>.</a:t>
            </a:r>
            <a:endParaRPr lang="en-US" altLang="en-US" sz="1200" b="0" dirty="0">
              <a:solidFill>
                <a:schemeClr val="bg2"/>
              </a:solidFill>
              <a:latin typeface="Calibri" panose="020F0502020204030204" pitchFamily="34" charset="0"/>
            </a:endParaRPr>
          </a:p>
        </p:txBody>
      </p:sp>
      <p:sp>
        <p:nvSpPr>
          <p:cNvPr id="8" name="TextBox 7">
            <a:extLst>
              <a:ext uri="{FF2B5EF4-FFF2-40B4-BE49-F238E27FC236}">
                <a16:creationId xmlns:a16="http://schemas.microsoft.com/office/drawing/2014/main" id="{B099FBEA-B961-DA4F-24A7-4206CF9FFA6F}"/>
              </a:ext>
            </a:extLst>
          </p:cNvPr>
          <p:cNvSpPr txBox="1"/>
          <p:nvPr/>
        </p:nvSpPr>
        <p:spPr bwMode="auto">
          <a:xfrm>
            <a:off x="6051797" y="5480082"/>
            <a:ext cx="576299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*In total, 9 patients received prior CT regimens in the metastatic setting outside the per protocol inclusion criteria of 2-4 prior CT lines</a:t>
            </a:r>
            <a:r>
              <a:rPr lang="en-US" sz="1100" b="0" dirty="0">
                <a:solidFill>
                  <a:schemeClr val="bg1"/>
                </a:solidFill>
                <a:latin typeface="Calibri" panose="020F0502020204030204" pitchFamily="34" charset="0"/>
              </a:rPr>
              <a:t>.</a:t>
            </a:r>
          </a:p>
        </p:txBody>
      </p:sp>
    </p:spTree>
    <p:extLst>
      <p:ext uri="{BB962C8B-B14F-4D97-AF65-F5344CB8AC3E}">
        <p14:creationId xmlns:p14="http://schemas.microsoft.com/office/powerpoint/2010/main" val="827875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06EC5699-A621-4D5C-2047-49C8121142C8}"/>
              </a:ext>
            </a:extLst>
          </p:cNvPr>
          <p:cNvGrpSpPr/>
          <p:nvPr/>
        </p:nvGrpSpPr>
        <p:grpSpPr>
          <a:xfrm>
            <a:off x="1913520" y="3062849"/>
            <a:ext cx="1280675" cy="1118009"/>
            <a:chOff x="2073897" y="3315768"/>
            <a:chExt cx="1280675" cy="1118009"/>
          </a:xfrm>
        </p:grpSpPr>
        <p:sp>
          <p:nvSpPr>
            <p:cNvPr id="13" name="Freeform 12">
              <a:extLst>
                <a:ext uri="{FF2B5EF4-FFF2-40B4-BE49-F238E27FC236}">
                  <a16:creationId xmlns:a16="http://schemas.microsoft.com/office/drawing/2014/main" id="{94796069-F059-82CF-7E0F-6938C64319F8}"/>
                </a:ext>
              </a:extLst>
            </p:cNvPr>
            <p:cNvSpPr/>
            <p:nvPr/>
          </p:nvSpPr>
          <p:spPr bwMode="auto">
            <a:xfrm>
              <a:off x="2078665" y="3317358"/>
              <a:ext cx="925033" cy="1116419"/>
            </a:xfrm>
            <a:custGeom>
              <a:avLst/>
              <a:gdLst>
                <a:gd name="connsiteX0" fmla="*/ 0 w 925033"/>
                <a:gd name="connsiteY0" fmla="*/ 0 h 1116419"/>
                <a:gd name="connsiteX1" fmla="*/ 925033 w 925033"/>
                <a:gd name="connsiteY1" fmla="*/ 0 h 1116419"/>
                <a:gd name="connsiteX2" fmla="*/ 925033 w 925033"/>
                <a:gd name="connsiteY2" fmla="*/ 1116419 h 1116419"/>
              </a:gdLst>
              <a:ahLst/>
              <a:cxnLst>
                <a:cxn ang="0">
                  <a:pos x="connsiteX0" y="connsiteY0"/>
                </a:cxn>
                <a:cxn ang="0">
                  <a:pos x="connsiteX1" y="connsiteY1"/>
                </a:cxn>
                <a:cxn ang="0">
                  <a:pos x="connsiteX2" y="connsiteY2"/>
                </a:cxn>
              </a:cxnLst>
              <a:rect l="l" t="t" r="r" b="b"/>
              <a:pathLst>
                <a:path w="925033" h="1116419">
                  <a:moveTo>
                    <a:pt x="0" y="0"/>
                  </a:moveTo>
                  <a:lnTo>
                    <a:pt x="925033" y="0"/>
                  </a:lnTo>
                  <a:lnTo>
                    <a:pt x="925033" y="1116419"/>
                  </a:lnTo>
                </a:path>
              </a:pathLst>
            </a:custGeom>
            <a:noFill/>
            <a:ln w="19050">
              <a:solidFill>
                <a:schemeClr val="tx1">
                  <a:lumMod val="50000"/>
                </a:schemeClr>
              </a:solidFill>
              <a:prstDash val="sysDash"/>
              <a:miter lim="800000"/>
              <a:headEnd/>
              <a:tailEnd/>
            </a:ln>
          </p:spPr>
          <p:txBody>
            <a:bodyPr rtlCol="0" anchor="ctr"/>
            <a:lstStyle/>
            <a:p>
              <a:pPr algn="ctr"/>
              <a:endParaRPr lang="en-US"/>
            </a:p>
          </p:txBody>
        </p:sp>
        <p:sp>
          <p:nvSpPr>
            <p:cNvPr id="14" name="Freeform 13">
              <a:extLst>
                <a:ext uri="{FF2B5EF4-FFF2-40B4-BE49-F238E27FC236}">
                  <a16:creationId xmlns:a16="http://schemas.microsoft.com/office/drawing/2014/main" id="{28B70D99-D97D-3C24-DEA8-185215D8FAA7}"/>
                </a:ext>
              </a:extLst>
            </p:cNvPr>
            <p:cNvSpPr/>
            <p:nvPr/>
          </p:nvSpPr>
          <p:spPr bwMode="auto">
            <a:xfrm>
              <a:off x="2073897" y="3315768"/>
              <a:ext cx="1280675" cy="1116419"/>
            </a:xfrm>
            <a:custGeom>
              <a:avLst/>
              <a:gdLst>
                <a:gd name="connsiteX0" fmla="*/ 0 w 925033"/>
                <a:gd name="connsiteY0" fmla="*/ 0 h 1116419"/>
                <a:gd name="connsiteX1" fmla="*/ 925033 w 925033"/>
                <a:gd name="connsiteY1" fmla="*/ 0 h 1116419"/>
                <a:gd name="connsiteX2" fmla="*/ 925033 w 925033"/>
                <a:gd name="connsiteY2" fmla="*/ 1116419 h 1116419"/>
              </a:gdLst>
              <a:ahLst/>
              <a:cxnLst>
                <a:cxn ang="0">
                  <a:pos x="connsiteX0" y="connsiteY0"/>
                </a:cxn>
                <a:cxn ang="0">
                  <a:pos x="connsiteX1" y="connsiteY1"/>
                </a:cxn>
                <a:cxn ang="0">
                  <a:pos x="connsiteX2" y="connsiteY2"/>
                </a:cxn>
              </a:cxnLst>
              <a:rect l="l" t="t" r="r" b="b"/>
              <a:pathLst>
                <a:path w="925033" h="1116419">
                  <a:moveTo>
                    <a:pt x="0" y="0"/>
                  </a:moveTo>
                  <a:lnTo>
                    <a:pt x="925033" y="0"/>
                  </a:lnTo>
                  <a:lnTo>
                    <a:pt x="925033" y="1116419"/>
                  </a:lnTo>
                </a:path>
              </a:pathLst>
            </a:custGeom>
            <a:noFill/>
            <a:ln w="19050">
              <a:solidFill>
                <a:schemeClr val="tx1">
                  <a:lumMod val="50000"/>
                </a:schemeClr>
              </a:solidFill>
              <a:prstDash val="sysDash"/>
              <a:miter lim="800000"/>
              <a:headEnd/>
              <a:tailEnd/>
            </a:ln>
          </p:spPr>
          <p:txBody>
            <a:bodyPr rtlCol="0" anchor="ctr"/>
            <a:lstStyle/>
            <a:p>
              <a:pPr algn="ctr"/>
              <a:endParaRPr lang="en-US"/>
            </a:p>
          </p:txBody>
        </p:sp>
      </p:grpSp>
      <p:grpSp>
        <p:nvGrpSpPr>
          <p:cNvPr id="20" name="Group 19">
            <a:extLst>
              <a:ext uri="{FF2B5EF4-FFF2-40B4-BE49-F238E27FC236}">
                <a16:creationId xmlns:a16="http://schemas.microsoft.com/office/drawing/2014/main" id="{CF5C353B-A368-331C-5961-CCF4C478382F}"/>
              </a:ext>
            </a:extLst>
          </p:cNvPr>
          <p:cNvGrpSpPr/>
          <p:nvPr/>
        </p:nvGrpSpPr>
        <p:grpSpPr>
          <a:xfrm>
            <a:off x="3311153" y="2134894"/>
            <a:ext cx="2819400" cy="2042785"/>
            <a:chOff x="3471530" y="2387813"/>
            <a:chExt cx="2819400" cy="2042785"/>
          </a:xfrm>
        </p:grpSpPr>
        <p:cxnSp>
          <p:nvCxnSpPr>
            <p:cNvPr id="17" name="Straight Connector 16">
              <a:extLst>
                <a:ext uri="{FF2B5EF4-FFF2-40B4-BE49-F238E27FC236}">
                  <a16:creationId xmlns:a16="http://schemas.microsoft.com/office/drawing/2014/main" id="{905BD3BE-CB78-13DE-05CF-CB40475E8DE4}"/>
                </a:ext>
              </a:extLst>
            </p:cNvPr>
            <p:cNvCxnSpPr>
              <a:cxnSpLocks/>
            </p:cNvCxnSpPr>
            <p:nvPr/>
          </p:nvCxnSpPr>
          <p:spPr bwMode="auto">
            <a:xfrm>
              <a:off x="3471530" y="2387813"/>
              <a:ext cx="0" cy="2042785"/>
            </a:xfrm>
            <a:prstGeom prst="line">
              <a:avLst/>
            </a:prstGeom>
            <a:noFill/>
            <a:ln w="19050" cap="flat" cmpd="sng" algn="ctr">
              <a:solidFill>
                <a:schemeClr val="tx1">
                  <a:lumMod val="50000"/>
                </a:schemeClr>
              </a:solidFill>
              <a:prstDash val="sysDash"/>
              <a:round/>
              <a:headEnd type="none" w="med" len="med"/>
              <a:tailEnd type="none" w="med" len="med"/>
            </a:ln>
            <a:effectLst/>
          </p:spPr>
        </p:cxnSp>
        <p:cxnSp>
          <p:nvCxnSpPr>
            <p:cNvPr id="18" name="Straight Connector 17">
              <a:extLst>
                <a:ext uri="{FF2B5EF4-FFF2-40B4-BE49-F238E27FC236}">
                  <a16:creationId xmlns:a16="http://schemas.microsoft.com/office/drawing/2014/main" id="{0009AF21-517D-A112-4F17-C1BF8E57741F}"/>
                </a:ext>
              </a:extLst>
            </p:cNvPr>
            <p:cNvCxnSpPr>
              <a:cxnSpLocks/>
            </p:cNvCxnSpPr>
            <p:nvPr/>
          </p:nvCxnSpPr>
          <p:spPr bwMode="auto">
            <a:xfrm>
              <a:off x="4878572" y="2387813"/>
              <a:ext cx="0" cy="2042785"/>
            </a:xfrm>
            <a:prstGeom prst="line">
              <a:avLst/>
            </a:prstGeom>
            <a:noFill/>
            <a:ln w="19050" cap="flat" cmpd="sng" algn="ctr">
              <a:solidFill>
                <a:schemeClr val="tx1">
                  <a:lumMod val="50000"/>
                </a:schemeClr>
              </a:solidFill>
              <a:prstDash val="sysDash"/>
              <a:round/>
              <a:headEnd type="none" w="med" len="med"/>
              <a:tailEnd type="none" w="med" len="med"/>
            </a:ln>
            <a:effectLst/>
          </p:spPr>
        </p:cxnSp>
        <p:cxnSp>
          <p:nvCxnSpPr>
            <p:cNvPr id="19" name="Straight Connector 18">
              <a:extLst>
                <a:ext uri="{FF2B5EF4-FFF2-40B4-BE49-F238E27FC236}">
                  <a16:creationId xmlns:a16="http://schemas.microsoft.com/office/drawing/2014/main" id="{D411D088-5D43-33EB-99AB-C6A393619C53}"/>
                </a:ext>
              </a:extLst>
            </p:cNvPr>
            <p:cNvCxnSpPr>
              <a:cxnSpLocks/>
            </p:cNvCxnSpPr>
            <p:nvPr/>
          </p:nvCxnSpPr>
          <p:spPr bwMode="auto">
            <a:xfrm>
              <a:off x="6290930" y="2387813"/>
              <a:ext cx="0" cy="2042785"/>
            </a:xfrm>
            <a:prstGeom prst="line">
              <a:avLst/>
            </a:prstGeom>
            <a:noFill/>
            <a:ln w="19050" cap="flat" cmpd="sng" algn="ctr">
              <a:solidFill>
                <a:schemeClr val="tx1">
                  <a:lumMod val="50000"/>
                </a:schemeClr>
              </a:solidFill>
              <a:prstDash val="sysDash"/>
              <a:round/>
              <a:headEnd type="none" w="med" len="med"/>
              <a:tailEnd type="none" w="med" len="med"/>
            </a:ln>
            <a:effectLst/>
          </p:spPr>
        </p:cxnSp>
      </p:grpSp>
      <p:grpSp>
        <p:nvGrpSpPr>
          <p:cNvPr id="9343" name="Group 9342">
            <a:extLst>
              <a:ext uri="{FF2B5EF4-FFF2-40B4-BE49-F238E27FC236}">
                <a16:creationId xmlns:a16="http://schemas.microsoft.com/office/drawing/2014/main" id="{35AE6523-8821-F0C0-8676-F71085A84E46}"/>
              </a:ext>
            </a:extLst>
          </p:cNvPr>
          <p:cNvGrpSpPr/>
          <p:nvPr/>
        </p:nvGrpSpPr>
        <p:grpSpPr>
          <a:xfrm>
            <a:off x="1916617" y="1974298"/>
            <a:ext cx="7602583" cy="2096589"/>
            <a:chOff x="2076994" y="2227217"/>
            <a:chExt cx="7602583" cy="2096589"/>
          </a:xfrm>
        </p:grpSpPr>
        <p:sp>
          <p:nvSpPr>
            <p:cNvPr id="9255" name="Freeform 9254">
              <a:extLst>
                <a:ext uri="{FF2B5EF4-FFF2-40B4-BE49-F238E27FC236}">
                  <a16:creationId xmlns:a16="http://schemas.microsoft.com/office/drawing/2014/main" id="{38CDF9F1-CEA6-2BE1-87D8-99DD60826E77}"/>
                </a:ext>
              </a:extLst>
            </p:cNvPr>
            <p:cNvSpPr/>
            <p:nvPr/>
          </p:nvSpPr>
          <p:spPr bwMode="auto">
            <a:xfrm>
              <a:off x="2076994" y="2227217"/>
              <a:ext cx="7602583" cy="2096589"/>
            </a:xfrm>
            <a:custGeom>
              <a:avLst/>
              <a:gdLst>
                <a:gd name="connsiteX0" fmla="*/ 0 w 7602583"/>
                <a:gd name="connsiteY0" fmla="*/ 0 h 2096589"/>
                <a:gd name="connsiteX1" fmla="*/ 130629 w 7602583"/>
                <a:gd name="connsiteY1" fmla="*/ 0 h 2096589"/>
                <a:gd name="connsiteX2" fmla="*/ 130629 w 7602583"/>
                <a:gd name="connsiteY2" fmla="*/ 65314 h 2096589"/>
                <a:gd name="connsiteX3" fmla="*/ 248195 w 7602583"/>
                <a:gd name="connsiteY3" fmla="*/ 65314 h 2096589"/>
                <a:gd name="connsiteX4" fmla="*/ 248195 w 7602583"/>
                <a:gd name="connsiteY4" fmla="*/ 182880 h 2096589"/>
                <a:gd name="connsiteX5" fmla="*/ 313509 w 7602583"/>
                <a:gd name="connsiteY5" fmla="*/ 182880 h 2096589"/>
                <a:gd name="connsiteX6" fmla="*/ 313509 w 7602583"/>
                <a:gd name="connsiteY6" fmla="*/ 613954 h 2096589"/>
                <a:gd name="connsiteX7" fmla="*/ 385355 w 7602583"/>
                <a:gd name="connsiteY7" fmla="*/ 613954 h 2096589"/>
                <a:gd name="connsiteX8" fmla="*/ 385355 w 7602583"/>
                <a:gd name="connsiteY8" fmla="*/ 790303 h 2096589"/>
                <a:gd name="connsiteX9" fmla="*/ 496389 w 7602583"/>
                <a:gd name="connsiteY9" fmla="*/ 790303 h 2096589"/>
                <a:gd name="connsiteX10" fmla="*/ 496389 w 7602583"/>
                <a:gd name="connsiteY10" fmla="*/ 849086 h 2096589"/>
                <a:gd name="connsiteX11" fmla="*/ 640080 w 7602583"/>
                <a:gd name="connsiteY11" fmla="*/ 849086 h 2096589"/>
                <a:gd name="connsiteX12" fmla="*/ 640080 w 7602583"/>
                <a:gd name="connsiteY12" fmla="*/ 940526 h 2096589"/>
                <a:gd name="connsiteX13" fmla="*/ 724989 w 7602583"/>
                <a:gd name="connsiteY13" fmla="*/ 940526 h 2096589"/>
                <a:gd name="connsiteX14" fmla="*/ 724989 w 7602583"/>
                <a:gd name="connsiteY14" fmla="*/ 1005840 h 2096589"/>
                <a:gd name="connsiteX15" fmla="*/ 836023 w 7602583"/>
                <a:gd name="connsiteY15" fmla="*/ 1005840 h 2096589"/>
                <a:gd name="connsiteX16" fmla="*/ 836023 w 7602583"/>
                <a:gd name="connsiteY16" fmla="*/ 1005840 h 2096589"/>
                <a:gd name="connsiteX17" fmla="*/ 836023 w 7602583"/>
                <a:gd name="connsiteY17" fmla="*/ 1005840 h 2096589"/>
                <a:gd name="connsiteX18" fmla="*/ 836023 w 7602583"/>
                <a:gd name="connsiteY18" fmla="*/ 1064623 h 2096589"/>
                <a:gd name="connsiteX19" fmla="*/ 933995 w 7602583"/>
                <a:gd name="connsiteY19" fmla="*/ 1064623 h 2096589"/>
                <a:gd name="connsiteX20" fmla="*/ 933995 w 7602583"/>
                <a:gd name="connsiteY20" fmla="*/ 1162594 h 2096589"/>
                <a:gd name="connsiteX21" fmla="*/ 1005840 w 7602583"/>
                <a:gd name="connsiteY21" fmla="*/ 1162594 h 2096589"/>
                <a:gd name="connsiteX22" fmla="*/ 1005840 w 7602583"/>
                <a:gd name="connsiteY22" fmla="*/ 1299754 h 2096589"/>
                <a:gd name="connsiteX23" fmla="*/ 1084217 w 7602583"/>
                <a:gd name="connsiteY23" fmla="*/ 1299754 h 2096589"/>
                <a:gd name="connsiteX24" fmla="*/ 1084217 w 7602583"/>
                <a:gd name="connsiteY24" fmla="*/ 1358537 h 2096589"/>
                <a:gd name="connsiteX25" fmla="*/ 1286692 w 7602583"/>
                <a:gd name="connsiteY25" fmla="*/ 1358537 h 2096589"/>
                <a:gd name="connsiteX26" fmla="*/ 1286692 w 7602583"/>
                <a:gd name="connsiteY26" fmla="*/ 1508760 h 2096589"/>
                <a:gd name="connsiteX27" fmla="*/ 1371600 w 7602583"/>
                <a:gd name="connsiteY27" fmla="*/ 1508760 h 2096589"/>
                <a:gd name="connsiteX28" fmla="*/ 1371600 w 7602583"/>
                <a:gd name="connsiteY28" fmla="*/ 1508760 h 2096589"/>
                <a:gd name="connsiteX29" fmla="*/ 1371600 w 7602583"/>
                <a:gd name="connsiteY29" fmla="*/ 1567543 h 2096589"/>
                <a:gd name="connsiteX30" fmla="*/ 1541417 w 7602583"/>
                <a:gd name="connsiteY30" fmla="*/ 1567543 h 2096589"/>
                <a:gd name="connsiteX31" fmla="*/ 1541417 w 7602583"/>
                <a:gd name="connsiteY31" fmla="*/ 1567543 h 2096589"/>
                <a:gd name="connsiteX32" fmla="*/ 1541417 w 7602583"/>
                <a:gd name="connsiteY32" fmla="*/ 1619794 h 2096589"/>
                <a:gd name="connsiteX33" fmla="*/ 1665515 w 7602583"/>
                <a:gd name="connsiteY33" fmla="*/ 1619794 h 2096589"/>
                <a:gd name="connsiteX34" fmla="*/ 1665515 w 7602583"/>
                <a:gd name="connsiteY34" fmla="*/ 1691640 h 2096589"/>
                <a:gd name="connsiteX35" fmla="*/ 1828800 w 7602583"/>
                <a:gd name="connsiteY35" fmla="*/ 1691640 h 2096589"/>
                <a:gd name="connsiteX36" fmla="*/ 1828800 w 7602583"/>
                <a:gd name="connsiteY36" fmla="*/ 1691640 h 2096589"/>
                <a:gd name="connsiteX37" fmla="*/ 1828800 w 7602583"/>
                <a:gd name="connsiteY37" fmla="*/ 1691640 h 2096589"/>
                <a:gd name="connsiteX38" fmla="*/ 1828800 w 7602583"/>
                <a:gd name="connsiteY38" fmla="*/ 1750423 h 2096589"/>
                <a:gd name="connsiteX39" fmla="*/ 2057400 w 7602583"/>
                <a:gd name="connsiteY39" fmla="*/ 1750423 h 2096589"/>
                <a:gd name="connsiteX40" fmla="*/ 2057400 w 7602583"/>
                <a:gd name="connsiteY40" fmla="*/ 1828800 h 2096589"/>
                <a:gd name="connsiteX41" fmla="*/ 2188029 w 7602583"/>
                <a:gd name="connsiteY41" fmla="*/ 1828800 h 2096589"/>
                <a:gd name="connsiteX42" fmla="*/ 2188029 w 7602583"/>
                <a:gd name="connsiteY42" fmla="*/ 1828800 h 2096589"/>
                <a:gd name="connsiteX43" fmla="*/ 2188029 w 7602583"/>
                <a:gd name="connsiteY43" fmla="*/ 1887583 h 2096589"/>
                <a:gd name="connsiteX44" fmla="*/ 2534195 w 7602583"/>
                <a:gd name="connsiteY44" fmla="*/ 1887583 h 2096589"/>
                <a:gd name="connsiteX45" fmla="*/ 2534195 w 7602583"/>
                <a:gd name="connsiteY45" fmla="*/ 1959429 h 2096589"/>
                <a:gd name="connsiteX46" fmla="*/ 2632166 w 7602583"/>
                <a:gd name="connsiteY46" fmla="*/ 1959429 h 2096589"/>
                <a:gd name="connsiteX47" fmla="*/ 2632166 w 7602583"/>
                <a:gd name="connsiteY47" fmla="*/ 2024743 h 2096589"/>
                <a:gd name="connsiteX48" fmla="*/ 3572692 w 7602583"/>
                <a:gd name="connsiteY48" fmla="*/ 2024743 h 2096589"/>
                <a:gd name="connsiteX49" fmla="*/ 3572692 w 7602583"/>
                <a:gd name="connsiteY49" fmla="*/ 2096589 h 2096589"/>
                <a:gd name="connsiteX50" fmla="*/ 7602583 w 7602583"/>
                <a:gd name="connsiteY50" fmla="*/ 2096589 h 2096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7602583" h="2096589">
                  <a:moveTo>
                    <a:pt x="0" y="0"/>
                  </a:moveTo>
                  <a:lnTo>
                    <a:pt x="130629" y="0"/>
                  </a:lnTo>
                  <a:lnTo>
                    <a:pt x="130629" y="65314"/>
                  </a:lnTo>
                  <a:lnTo>
                    <a:pt x="248195" y="65314"/>
                  </a:lnTo>
                  <a:lnTo>
                    <a:pt x="248195" y="182880"/>
                  </a:lnTo>
                  <a:lnTo>
                    <a:pt x="313509" y="182880"/>
                  </a:lnTo>
                  <a:lnTo>
                    <a:pt x="313509" y="613954"/>
                  </a:lnTo>
                  <a:lnTo>
                    <a:pt x="385355" y="613954"/>
                  </a:lnTo>
                  <a:lnTo>
                    <a:pt x="385355" y="790303"/>
                  </a:lnTo>
                  <a:lnTo>
                    <a:pt x="496389" y="790303"/>
                  </a:lnTo>
                  <a:lnTo>
                    <a:pt x="496389" y="849086"/>
                  </a:lnTo>
                  <a:lnTo>
                    <a:pt x="640080" y="849086"/>
                  </a:lnTo>
                  <a:lnTo>
                    <a:pt x="640080" y="940526"/>
                  </a:lnTo>
                  <a:lnTo>
                    <a:pt x="724989" y="940526"/>
                  </a:lnTo>
                  <a:lnTo>
                    <a:pt x="724989" y="1005840"/>
                  </a:lnTo>
                  <a:lnTo>
                    <a:pt x="836023" y="1005840"/>
                  </a:lnTo>
                  <a:lnTo>
                    <a:pt x="836023" y="1005840"/>
                  </a:lnTo>
                  <a:lnTo>
                    <a:pt x="836023" y="1005840"/>
                  </a:lnTo>
                  <a:lnTo>
                    <a:pt x="836023" y="1064623"/>
                  </a:lnTo>
                  <a:lnTo>
                    <a:pt x="933995" y="1064623"/>
                  </a:lnTo>
                  <a:lnTo>
                    <a:pt x="933995" y="1162594"/>
                  </a:lnTo>
                  <a:lnTo>
                    <a:pt x="1005840" y="1162594"/>
                  </a:lnTo>
                  <a:lnTo>
                    <a:pt x="1005840" y="1299754"/>
                  </a:lnTo>
                  <a:lnTo>
                    <a:pt x="1084217" y="1299754"/>
                  </a:lnTo>
                  <a:lnTo>
                    <a:pt x="1084217" y="1358537"/>
                  </a:lnTo>
                  <a:lnTo>
                    <a:pt x="1286692" y="1358537"/>
                  </a:lnTo>
                  <a:lnTo>
                    <a:pt x="1286692" y="1508760"/>
                  </a:lnTo>
                  <a:lnTo>
                    <a:pt x="1371600" y="1508760"/>
                  </a:lnTo>
                  <a:lnTo>
                    <a:pt x="1371600" y="1508760"/>
                  </a:lnTo>
                  <a:lnTo>
                    <a:pt x="1371600" y="1567543"/>
                  </a:lnTo>
                  <a:lnTo>
                    <a:pt x="1541417" y="1567543"/>
                  </a:lnTo>
                  <a:lnTo>
                    <a:pt x="1541417" y="1567543"/>
                  </a:lnTo>
                  <a:lnTo>
                    <a:pt x="1541417" y="1619794"/>
                  </a:lnTo>
                  <a:lnTo>
                    <a:pt x="1665515" y="1619794"/>
                  </a:lnTo>
                  <a:lnTo>
                    <a:pt x="1665515" y="1691640"/>
                  </a:lnTo>
                  <a:lnTo>
                    <a:pt x="1828800" y="1691640"/>
                  </a:lnTo>
                  <a:lnTo>
                    <a:pt x="1828800" y="1691640"/>
                  </a:lnTo>
                  <a:lnTo>
                    <a:pt x="1828800" y="1691640"/>
                  </a:lnTo>
                  <a:lnTo>
                    <a:pt x="1828800" y="1750423"/>
                  </a:lnTo>
                  <a:lnTo>
                    <a:pt x="2057400" y="1750423"/>
                  </a:lnTo>
                  <a:lnTo>
                    <a:pt x="2057400" y="1828800"/>
                  </a:lnTo>
                  <a:lnTo>
                    <a:pt x="2188029" y="1828800"/>
                  </a:lnTo>
                  <a:lnTo>
                    <a:pt x="2188029" y="1828800"/>
                  </a:lnTo>
                  <a:lnTo>
                    <a:pt x="2188029" y="1887583"/>
                  </a:lnTo>
                  <a:lnTo>
                    <a:pt x="2534195" y="1887583"/>
                  </a:lnTo>
                  <a:lnTo>
                    <a:pt x="2534195" y="1959429"/>
                  </a:lnTo>
                  <a:lnTo>
                    <a:pt x="2632166" y="1959429"/>
                  </a:lnTo>
                  <a:lnTo>
                    <a:pt x="2632166" y="2024743"/>
                  </a:lnTo>
                  <a:lnTo>
                    <a:pt x="3572692" y="2024743"/>
                  </a:lnTo>
                  <a:lnTo>
                    <a:pt x="3572692" y="2096589"/>
                  </a:lnTo>
                  <a:lnTo>
                    <a:pt x="7602583" y="2096589"/>
                  </a:lnTo>
                </a:path>
              </a:pathLst>
            </a:custGeom>
            <a:noFill/>
            <a:ln w="28575">
              <a:solidFill>
                <a:srgbClr val="E1471D"/>
              </a:solidFill>
              <a:miter lim="800000"/>
              <a:headEnd/>
              <a:tailEnd/>
            </a:ln>
          </p:spPr>
          <p:txBody>
            <a:bodyPr rtlCol="0" anchor="ctr"/>
            <a:lstStyle/>
            <a:p>
              <a:pPr algn="ctr"/>
              <a:endParaRPr lang="en-US"/>
            </a:p>
          </p:txBody>
        </p:sp>
        <p:grpSp>
          <p:nvGrpSpPr>
            <p:cNvPr id="9311" name="Group 9310">
              <a:extLst>
                <a:ext uri="{FF2B5EF4-FFF2-40B4-BE49-F238E27FC236}">
                  <a16:creationId xmlns:a16="http://schemas.microsoft.com/office/drawing/2014/main" id="{4DF1F5F0-1898-269A-4B3C-CF2B81957BA4}"/>
                </a:ext>
              </a:extLst>
            </p:cNvPr>
            <p:cNvGrpSpPr/>
            <p:nvPr/>
          </p:nvGrpSpPr>
          <p:grpSpPr>
            <a:xfrm>
              <a:off x="2169044" y="2247852"/>
              <a:ext cx="390625" cy="801347"/>
              <a:chOff x="2169044" y="2247852"/>
              <a:chExt cx="390625" cy="801347"/>
            </a:xfrm>
          </p:grpSpPr>
          <p:sp>
            <p:nvSpPr>
              <p:cNvPr id="9260" name="Triangle 9259">
                <a:extLst>
                  <a:ext uri="{FF2B5EF4-FFF2-40B4-BE49-F238E27FC236}">
                    <a16:creationId xmlns:a16="http://schemas.microsoft.com/office/drawing/2014/main" id="{FCD401B9-3D87-1AD9-6174-CC1B20656016}"/>
                  </a:ext>
                </a:extLst>
              </p:cNvPr>
              <p:cNvSpPr/>
              <p:nvPr/>
            </p:nvSpPr>
            <p:spPr bwMode="auto">
              <a:xfrm rot="10800000">
                <a:off x="2169044" y="224785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9" name="Triangle 9298">
                <a:extLst>
                  <a:ext uri="{FF2B5EF4-FFF2-40B4-BE49-F238E27FC236}">
                    <a16:creationId xmlns:a16="http://schemas.microsoft.com/office/drawing/2014/main" id="{A896AAC2-360D-DE93-EEED-28E751F62F05}"/>
                  </a:ext>
                </a:extLst>
              </p:cNvPr>
              <p:cNvSpPr/>
              <p:nvPr/>
            </p:nvSpPr>
            <p:spPr bwMode="auto">
              <a:xfrm rot="10800000">
                <a:off x="2258415" y="2299220"/>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0" name="Triangle 9299">
                <a:extLst>
                  <a:ext uri="{FF2B5EF4-FFF2-40B4-BE49-F238E27FC236}">
                    <a16:creationId xmlns:a16="http://schemas.microsoft.com/office/drawing/2014/main" id="{167E9E6A-64F6-B702-F009-E3936137C1FD}"/>
                  </a:ext>
                </a:extLst>
              </p:cNvPr>
              <p:cNvSpPr/>
              <p:nvPr/>
            </p:nvSpPr>
            <p:spPr bwMode="auto">
              <a:xfrm rot="10800000">
                <a:off x="2308041" y="2377837"/>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1" name="Triangle 9300">
                <a:extLst>
                  <a:ext uri="{FF2B5EF4-FFF2-40B4-BE49-F238E27FC236}">
                    <a16:creationId xmlns:a16="http://schemas.microsoft.com/office/drawing/2014/main" id="{10A2D6BB-84A0-741D-42A3-2EC76F1D4286}"/>
                  </a:ext>
                </a:extLst>
              </p:cNvPr>
              <p:cNvSpPr/>
              <p:nvPr/>
            </p:nvSpPr>
            <p:spPr bwMode="auto">
              <a:xfrm rot="10800000">
                <a:off x="2338021" y="2544795"/>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2" name="Triangle 9301">
                <a:extLst>
                  <a:ext uri="{FF2B5EF4-FFF2-40B4-BE49-F238E27FC236}">
                    <a16:creationId xmlns:a16="http://schemas.microsoft.com/office/drawing/2014/main" id="{9D5FC1F3-F871-1419-51A4-8C074989152D}"/>
                  </a:ext>
                </a:extLst>
              </p:cNvPr>
              <p:cNvSpPr/>
              <p:nvPr/>
            </p:nvSpPr>
            <p:spPr bwMode="auto">
              <a:xfrm rot="10800000">
                <a:off x="2359109" y="2692430"/>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3" name="Triangle 9302">
                <a:extLst>
                  <a:ext uri="{FF2B5EF4-FFF2-40B4-BE49-F238E27FC236}">
                    <a16:creationId xmlns:a16="http://schemas.microsoft.com/office/drawing/2014/main" id="{185DFE26-F0E6-EA12-5E78-98D379309092}"/>
                  </a:ext>
                </a:extLst>
              </p:cNvPr>
              <p:cNvSpPr/>
              <p:nvPr/>
            </p:nvSpPr>
            <p:spPr bwMode="auto">
              <a:xfrm rot="10800000">
                <a:off x="2378941" y="282602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4" name="Triangle 9303">
                <a:extLst>
                  <a:ext uri="{FF2B5EF4-FFF2-40B4-BE49-F238E27FC236}">
                    <a16:creationId xmlns:a16="http://schemas.microsoft.com/office/drawing/2014/main" id="{891E600B-FE3F-443A-706A-7AF3DB959B09}"/>
                  </a:ext>
                </a:extLst>
              </p:cNvPr>
              <p:cNvSpPr/>
              <p:nvPr/>
            </p:nvSpPr>
            <p:spPr bwMode="auto">
              <a:xfrm rot="10800000">
                <a:off x="2407160" y="2885877"/>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5" name="Triangle 9304">
                <a:extLst>
                  <a:ext uri="{FF2B5EF4-FFF2-40B4-BE49-F238E27FC236}">
                    <a16:creationId xmlns:a16="http://schemas.microsoft.com/office/drawing/2014/main" id="{817DA747-21DA-7930-F692-67BE4E5045FF}"/>
                  </a:ext>
                </a:extLst>
              </p:cNvPr>
              <p:cNvSpPr/>
              <p:nvPr/>
            </p:nvSpPr>
            <p:spPr bwMode="auto">
              <a:xfrm rot="10800000">
                <a:off x="2420427" y="292254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6" name="Triangle 9305">
                <a:extLst>
                  <a:ext uri="{FF2B5EF4-FFF2-40B4-BE49-F238E27FC236}">
                    <a16:creationId xmlns:a16="http://schemas.microsoft.com/office/drawing/2014/main" id="{E41C9A3A-B3D8-9931-1FB9-A225657D5391}"/>
                  </a:ext>
                </a:extLst>
              </p:cNvPr>
              <p:cNvSpPr/>
              <p:nvPr/>
            </p:nvSpPr>
            <p:spPr bwMode="auto">
              <a:xfrm rot="10800000">
                <a:off x="2468229" y="2985191"/>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9335" name="Triangle 9334">
            <a:extLst>
              <a:ext uri="{FF2B5EF4-FFF2-40B4-BE49-F238E27FC236}">
                <a16:creationId xmlns:a16="http://schemas.microsoft.com/office/drawing/2014/main" id="{D5FDA1ED-0F37-BBA5-561E-83B7B1D047A9}"/>
              </a:ext>
            </a:extLst>
          </p:cNvPr>
          <p:cNvSpPr/>
          <p:nvPr/>
        </p:nvSpPr>
        <p:spPr bwMode="auto">
          <a:xfrm rot="10800000">
            <a:off x="9451785" y="4041726"/>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TROPiCS-02</a:t>
            </a:r>
            <a:r>
              <a:rPr lang="en-US" dirty="0"/>
              <a:t>: Updated PFS (by BICR)</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28456" y="6365552"/>
            <a:ext cx="4166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Tolaney. ASCO 2023. Abstr 1003. Reproduced with permission.</a:t>
            </a:r>
          </a:p>
        </p:txBody>
      </p:sp>
      <p:sp>
        <p:nvSpPr>
          <p:cNvPr id="3" name="TextBox 2">
            <a:extLst>
              <a:ext uri="{FF2B5EF4-FFF2-40B4-BE49-F238E27FC236}">
                <a16:creationId xmlns:a16="http://schemas.microsoft.com/office/drawing/2014/main" id="{4188A711-AE19-F758-61C0-8DB00EE253DF}"/>
              </a:ext>
            </a:extLst>
          </p:cNvPr>
          <p:cNvSpPr txBox="1"/>
          <p:nvPr/>
        </p:nvSpPr>
        <p:spPr bwMode="auto">
          <a:xfrm>
            <a:off x="2582909" y="1596215"/>
            <a:ext cx="147258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6 </a:t>
            </a:r>
            <a:r>
              <a:rPr lang="en-US" sz="1600" dirty="0" err="1">
                <a:solidFill>
                  <a:schemeClr val="bg1"/>
                </a:solidFill>
                <a:latin typeface="Calibri" panose="020F0502020204030204" pitchFamily="34" charset="0"/>
              </a:rPr>
              <a:t>mo</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45.6% vs 29.4%</a:t>
            </a:r>
          </a:p>
        </p:txBody>
      </p:sp>
      <p:sp>
        <p:nvSpPr>
          <p:cNvPr id="4" name="TextBox 3">
            <a:extLst>
              <a:ext uri="{FF2B5EF4-FFF2-40B4-BE49-F238E27FC236}">
                <a16:creationId xmlns:a16="http://schemas.microsoft.com/office/drawing/2014/main" id="{1AC33FEC-F510-1886-5C12-1B95D4F9611F}"/>
              </a:ext>
            </a:extLst>
          </p:cNvPr>
          <p:cNvSpPr txBox="1"/>
          <p:nvPr/>
        </p:nvSpPr>
        <p:spPr bwMode="auto">
          <a:xfrm>
            <a:off x="4040686" y="1596215"/>
            <a:ext cx="13683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12 </a:t>
            </a:r>
            <a:r>
              <a:rPr lang="en-US" sz="1600" dirty="0" err="1">
                <a:solidFill>
                  <a:schemeClr val="bg1"/>
                </a:solidFill>
                <a:latin typeface="Calibri" panose="020F0502020204030204" pitchFamily="34" charset="0"/>
              </a:rPr>
              <a:t>mo</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21.7% vs 8.4%</a:t>
            </a:r>
          </a:p>
        </p:txBody>
      </p:sp>
      <p:sp>
        <p:nvSpPr>
          <p:cNvPr id="5" name="TextBox 4">
            <a:extLst>
              <a:ext uri="{FF2B5EF4-FFF2-40B4-BE49-F238E27FC236}">
                <a16:creationId xmlns:a16="http://schemas.microsoft.com/office/drawing/2014/main" id="{77F9801A-673F-390C-577F-5200651C0A7E}"/>
              </a:ext>
            </a:extLst>
          </p:cNvPr>
          <p:cNvSpPr txBox="1"/>
          <p:nvPr/>
        </p:nvSpPr>
        <p:spPr bwMode="auto">
          <a:xfrm>
            <a:off x="5457141" y="1596215"/>
            <a:ext cx="13683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18 </a:t>
            </a:r>
            <a:r>
              <a:rPr lang="en-US" sz="1600" dirty="0" err="1">
                <a:solidFill>
                  <a:schemeClr val="bg1"/>
                </a:solidFill>
                <a:latin typeface="Calibri" panose="020F0502020204030204" pitchFamily="34" charset="0"/>
              </a:rPr>
              <a:t>mo</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14.4% vs 4.7%</a:t>
            </a:r>
          </a:p>
        </p:txBody>
      </p:sp>
      <p:sp>
        <p:nvSpPr>
          <p:cNvPr id="6" name="TextBox 5">
            <a:extLst>
              <a:ext uri="{FF2B5EF4-FFF2-40B4-BE49-F238E27FC236}">
                <a16:creationId xmlns:a16="http://schemas.microsoft.com/office/drawing/2014/main" id="{25F4F064-37A2-27FC-657A-BB97E6ED1AB3}"/>
              </a:ext>
            </a:extLst>
          </p:cNvPr>
          <p:cNvSpPr txBox="1"/>
          <p:nvPr/>
        </p:nvSpPr>
        <p:spPr bwMode="auto">
          <a:xfrm rot="16200000">
            <a:off x="-547992" y="2768273"/>
            <a:ext cx="31805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Progression-Free Survival Probability (%)</a:t>
            </a:r>
          </a:p>
        </p:txBody>
      </p:sp>
      <p:sp>
        <p:nvSpPr>
          <p:cNvPr id="2" name="Freeform 1">
            <a:extLst>
              <a:ext uri="{FF2B5EF4-FFF2-40B4-BE49-F238E27FC236}">
                <a16:creationId xmlns:a16="http://schemas.microsoft.com/office/drawing/2014/main" id="{90BDCDD3-6CB4-70C0-C4A7-9A0DEF8FC47E}"/>
              </a:ext>
            </a:extLst>
          </p:cNvPr>
          <p:cNvSpPr/>
          <p:nvPr/>
        </p:nvSpPr>
        <p:spPr bwMode="auto">
          <a:xfrm>
            <a:off x="1913520" y="1915246"/>
            <a:ext cx="8653806" cy="2262433"/>
          </a:xfrm>
          <a:custGeom>
            <a:avLst/>
            <a:gdLst>
              <a:gd name="connsiteX0" fmla="*/ 0 w 8653806"/>
              <a:gd name="connsiteY0" fmla="*/ 0 h 2262433"/>
              <a:gd name="connsiteX1" fmla="*/ 0 w 8653806"/>
              <a:gd name="connsiteY1" fmla="*/ 2262433 h 2262433"/>
              <a:gd name="connsiteX2" fmla="*/ 8653806 w 8653806"/>
              <a:gd name="connsiteY2" fmla="*/ 2262433 h 2262433"/>
            </a:gdLst>
            <a:ahLst/>
            <a:cxnLst>
              <a:cxn ang="0">
                <a:pos x="connsiteX0" y="connsiteY0"/>
              </a:cxn>
              <a:cxn ang="0">
                <a:pos x="connsiteX1" y="connsiteY1"/>
              </a:cxn>
              <a:cxn ang="0">
                <a:pos x="connsiteX2" y="connsiteY2"/>
              </a:cxn>
            </a:cxnLst>
            <a:rect l="l" t="t" r="r" b="b"/>
            <a:pathLst>
              <a:path w="8653806" h="2262433">
                <a:moveTo>
                  <a:pt x="0" y="0"/>
                </a:moveTo>
                <a:lnTo>
                  <a:pt x="0" y="2262433"/>
                </a:lnTo>
                <a:lnTo>
                  <a:pt x="8653806" y="2262433"/>
                </a:lnTo>
              </a:path>
            </a:pathLst>
          </a:custGeom>
          <a:noFill/>
          <a:ln w="28575">
            <a:solidFill>
              <a:schemeClr val="bg1"/>
            </a:solidFill>
            <a:miter lim="800000"/>
            <a:headEnd/>
            <a:tailEnd/>
          </a:ln>
        </p:spPr>
        <p:txBody>
          <a:bodyPr rtlCol="0" anchor="ctr"/>
          <a:lstStyle/>
          <a:p>
            <a:pPr algn="ctr"/>
            <a:endParaRPr lang="en-US"/>
          </a:p>
        </p:txBody>
      </p:sp>
      <p:grpSp>
        <p:nvGrpSpPr>
          <p:cNvPr id="9359" name="Group 9358">
            <a:extLst>
              <a:ext uri="{FF2B5EF4-FFF2-40B4-BE49-F238E27FC236}">
                <a16:creationId xmlns:a16="http://schemas.microsoft.com/office/drawing/2014/main" id="{E29B1DFE-BBCE-2AA3-9B81-AEB4BEE5E32D}"/>
              </a:ext>
            </a:extLst>
          </p:cNvPr>
          <p:cNvGrpSpPr/>
          <p:nvPr/>
        </p:nvGrpSpPr>
        <p:grpSpPr>
          <a:xfrm>
            <a:off x="2038537" y="3475142"/>
            <a:ext cx="707321" cy="646331"/>
            <a:chOff x="2038537" y="3475142"/>
            <a:chExt cx="707321" cy="646331"/>
          </a:xfrm>
        </p:grpSpPr>
        <p:sp>
          <p:nvSpPr>
            <p:cNvPr id="21" name="TextBox 20">
              <a:extLst>
                <a:ext uri="{FF2B5EF4-FFF2-40B4-BE49-F238E27FC236}">
                  <a16:creationId xmlns:a16="http://schemas.microsoft.com/office/drawing/2014/main" id="{6BEBD052-43DF-1611-BCC1-F082E5B1F888}"/>
                </a:ext>
              </a:extLst>
            </p:cNvPr>
            <p:cNvSpPr txBox="1"/>
            <p:nvPr/>
          </p:nvSpPr>
          <p:spPr bwMode="auto">
            <a:xfrm>
              <a:off x="2206928" y="3475142"/>
              <a:ext cx="53893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015873"/>
                  </a:solidFill>
                  <a:latin typeface="Calibri" panose="020F0502020204030204" pitchFamily="34" charset="0"/>
                </a:rPr>
                <a:t>SG</a:t>
              </a:r>
              <a:br>
                <a:rPr lang="en-US" b="0" dirty="0">
                  <a:solidFill>
                    <a:srgbClr val="E1471D"/>
                  </a:solidFill>
                  <a:latin typeface="Calibri" panose="020F0502020204030204" pitchFamily="34" charset="0"/>
                </a:rPr>
              </a:br>
              <a:r>
                <a:rPr lang="en-US" b="0" dirty="0">
                  <a:solidFill>
                    <a:srgbClr val="E1471D"/>
                  </a:solidFill>
                  <a:latin typeface="Calibri" panose="020F0502020204030204" pitchFamily="34" charset="0"/>
                </a:rPr>
                <a:t>TPC</a:t>
              </a:r>
            </a:p>
          </p:txBody>
        </p:sp>
        <p:grpSp>
          <p:nvGrpSpPr>
            <p:cNvPr id="9358" name="Group 9357">
              <a:extLst>
                <a:ext uri="{FF2B5EF4-FFF2-40B4-BE49-F238E27FC236}">
                  <a16:creationId xmlns:a16="http://schemas.microsoft.com/office/drawing/2014/main" id="{E32507ED-FF7B-CF05-01E8-4E6A5A27A698}"/>
                </a:ext>
              </a:extLst>
            </p:cNvPr>
            <p:cNvGrpSpPr/>
            <p:nvPr/>
          </p:nvGrpSpPr>
          <p:grpSpPr>
            <a:xfrm>
              <a:off x="2038537" y="3600944"/>
              <a:ext cx="164838" cy="376633"/>
              <a:chOff x="2218370" y="3957969"/>
              <a:chExt cx="123532" cy="282255"/>
            </a:xfrm>
          </p:grpSpPr>
          <p:sp>
            <p:nvSpPr>
              <p:cNvPr id="22" name="Oval 21">
                <a:extLst>
                  <a:ext uri="{FF2B5EF4-FFF2-40B4-BE49-F238E27FC236}">
                    <a16:creationId xmlns:a16="http://schemas.microsoft.com/office/drawing/2014/main" id="{58E58409-86F4-B75D-FEDD-B62CFB0E2668}"/>
                  </a:ext>
                </a:extLst>
              </p:cNvPr>
              <p:cNvSpPr/>
              <p:nvPr/>
            </p:nvSpPr>
            <p:spPr bwMode="auto">
              <a:xfrm>
                <a:off x="2229849" y="3957969"/>
                <a:ext cx="100574" cy="10057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 name="Triangle 23">
                <a:extLst>
                  <a:ext uri="{FF2B5EF4-FFF2-40B4-BE49-F238E27FC236}">
                    <a16:creationId xmlns:a16="http://schemas.microsoft.com/office/drawing/2014/main" id="{B85BCD91-1A6E-E1F3-5CB0-542592A950B5}"/>
                  </a:ext>
                </a:extLst>
              </p:cNvPr>
              <p:cNvSpPr/>
              <p:nvPr/>
            </p:nvSpPr>
            <p:spPr bwMode="auto">
              <a:xfrm rot="10800000">
                <a:off x="2218370" y="4153960"/>
                <a:ext cx="123532" cy="86264"/>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32" name="Group 31">
            <a:extLst>
              <a:ext uri="{FF2B5EF4-FFF2-40B4-BE49-F238E27FC236}">
                <a16:creationId xmlns:a16="http://schemas.microsoft.com/office/drawing/2014/main" id="{8827CD81-5A7D-007C-5181-FADBDEA0B5C4}"/>
              </a:ext>
            </a:extLst>
          </p:cNvPr>
          <p:cNvGrpSpPr/>
          <p:nvPr/>
        </p:nvGrpSpPr>
        <p:grpSpPr>
          <a:xfrm>
            <a:off x="1357198" y="1796999"/>
            <a:ext cx="535724" cy="2569513"/>
            <a:chOff x="1516640" y="2078437"/>
            <a:chExt cx="535724" cy="2569513"/>
          </a:xfrm>
        </p:grpSpPr>
        <p:sp>
          <p:nvSpPr>
            <p:cNvPr id="26" name="TextBox 25">
              <a:extLst>
                <a:ext uri="{FF2B5EF4-FFF2-40B4-BE49-F238E27FC236}">
                  <a16:creationId xmlns:a16="http://schemas.microsoft.com/office/drawing/2014/main" id="{FFDFDF74-8CF1-BFA7-F8E2-65F362368423}"/>
                </a:ext>
              </a:extLst>
            </p:cNvPr>
            <p:cNvSpPr txBox="1"/>
            <p:nvPr/>
          </p:nvSpPr>
          <p:spPr bwMode="auto">
            <a:xfrm>
              <a:off x="1516640" y="2078437"/>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7" name="TextBox 26">
              <a:extLst>
                <a:ext uri="{FF2B5EF4-FFF2-40B4-BE49-F238E27FC236}">
                  <a16:creationId xmlns:a16="http://schemas.microsoft.com/office/drawing/2014/main" id="{29F32477-E4A0-254F-FE26-5068967683D3}"/>
                </a:ext>
              </a:extLst>
            </p:cNvPr>
            <p:cNvSpPr txBox="1"/>
            <p:nvPr/>
          </p:nvSpPr>
          <p:spPr bwMode="auto">
            <a:xfrm>
              <a:off x="1633660" y="251847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8" name="TextBox 27">
              <a:extLst>
                <a:ext uri="{FF2B5EF4-FFF2-40B4-BE49-F238E27FC236}">
                  <a16:creationId xmlns:a16="http://schemas.microsoft.com/office/drawing/2014/main" id="{1A407521-27EE-FF19-7055-33534B0F9E7B}"/>
                </a:ext>
              </a:extLst>
            </p:cNvPr>
            <p:cNvSpPr txBox="1"/>
            <p:nvPr/>
          </p:nvSpPr>
          <p:spPr bwMode="auto">
            <a:xfrm>
              <a:off x="1633660" y="295850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9" name="TextBox 28">
              <a:extLst>
                <a:ext uri="{FF2B5EF4-FFF2-40B4-BE49-F238E27FC236}">
                  <a16:creationId xmlns:a16="http://schemas.microsoft.com/office/drawing/2014/main" id="{6D5D8E9E-758A-62A4-16D5-6D0E90789BC5}"/>
                </a:ext>
              </a:extLst>
            </p:cNvPr>
            <p:cNvSpPr txBox="1"/>
            <p:nvPr/>
          </p:nvSpPr>
          <p:spPr bwMode="auto">
            <a:xfrm>
              <a:off x="1633660" y="339854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0" name="TextBox 29">
              <a:extLst>
                <a:ext uri="{FF2B5EF4-FFF2-40B4-BE49-F238E27FC236}">
                  <a16:creationId xmlns:a16="http://schemas.microsoft.com/office/drawing/2014/main" id="{F6BA08C2-DF6A-D173-EE9B-7DE5E5FFFEBD}"/>
                </a:ext>
              </a:extLst>
            </p:cNvPr>
            <p:cNvSpPr txBox="1"/>
            <p:nvPr/>
          </p:nvSpPr>
          <p:spPr bwMode="auto">
            <a:xfrm>
              <a:off x="1633660" y="383858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1" name="TextBox 30">
              <a:extLst>
                <a:ext uri="{FF2B5EF4-FFF2-40B4-BE49-F238E27FC236}">
                  <a16:creationId xmlns:a16="http://schemas.microsoft.com/office/drawing/2014/main" id="{3D43F621-B1E8-3C0C-F6A3-221B72879918}"/>
                </a:ext>
              </a:extLst>
            </p:cNvPr>
            <p:cNvSpPr txBox="1"/>
            <p:nvPr/>
          </p:nvSpPr>
          <p:spPr bwMode="auto">
            <a:xfrm>
              <a:off x="1750678" y="427861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46" name="Group 45">
            <a:extLst>
              <a:ext uri="{FF2B5EF4-FFF2-40B4-BE49-F238E27FC236}">
                <a16:creationId xmlns:a16="http://schemas.microsoft.com/office/drawing/2014/main" id="{D61DF47B-7FB2-8D8C-9FF6-67530DF0FC05}"/>
              </a:ext>
            </a:extLst>
          </p:cNvPr>
          <p:cNvGrpSpPr/>
          <p:nvPr/>
        </p:nvGrpSpPr>
        <p:grpSpPr>
          <a:xfrm>
            <a:off x="1855680" y="1964069"/>
            <a:ext cx="64008" cy="2209552"/>
            <a:chOff x="1981553" y="2216988"/>
            <a:chExt cx="64008" cy="2209552"/>
          </a:xfrm>
        </p:grpSpPr>
        <p:cxnSp>
          <p:nvCxnSpPr>
            <p:cNvPr id="35" name="Straight Connector 34">
              <a:extLst>
                <a:ext uri="{FF2B5EF4-FFF2-40B4-BE49-F238E27FC236}">
                  <a16:creationId xmlns:a16="http://schemas.microsoft.com/office/drawing/2014/main" id="{CEBE24DB-49FD-ACD7-5B74-D8A7C204E54E}"/>
                </a:ext>
              </a:extLst>
            </p:cNvPr>
            <p:cNvCxnSpPr>
              <a:cxnSpLocks/>
            </p:cNvCxnSpPr>
            <p:nvPr/>
          </p:nvCxnSpPr>
          <p:spPr bwMode="auto">
            <a:xfrm>
              <a:off x="1981553" y="22169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BBC94726-EB77-FF21-C994-2D289D4EB2EF}"/>
                </a:ext>
              </a:extLst>
            </p:cNvPr>
            <p:cNvCxnSpPr>
              <a:cxnSpLocks/>
            </p:cNvCxnSpPr>
            <p:nvPr/>
          </p:nvCxnSpPr>
          <p:spPr bwMode="auto">
            <a:xfrm>
              <a:off x="1981553" y="265889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52E21DF8-392A-E33B-4341-BAA6767D5896}"/>
                </a:ext>
              </a:extLst>
            </p:cNvPr>
            <p:cNvCxnSpPr>
              <a:cxnSpLocks/>
            </p:cNvCxnSpPr>
            <p:nvPr/>
          </p:nvCxnSpPr>
          <p:spPr bwMode="auto">
            <a:xfrm>
              <a:off x="1981553" y="31008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1267E8E5-D10E-4E74-4A0F-2BD8E3925E14}"/>
                </a:ext>
              </a:extLst>
            </p:cNvPr>
            <p:cNvCxnSpPr>
              <a:cxnSpLocks/>
            </p:cNvCxnSpPr>
            <p:nvPr/>
          </p:nvCxnSpPr>
          <p:spPr bwMode="auto">
            <a:xfrm>
              <a:off x="1981553" y="35427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77F7B57D-435A-537A-3D57-98977A6E86D0}"/>
                </a:ext>
              </a:extLst>
            </p:cNvPr>
            <p:cNvCxnSpPr>
              <a:cxnSpLocks/>
            </p:cNvCxnSpPr>
            <p:nvPr/>
          </p:nvCxnSpPr>
          <p:spPr bwMode="auto">
            <a:xfrm>
              <a:off x="1981553" y="39846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0F69353F-838D-7410-BE9F-A736734739A4}"/>
                </a:ext>
              </a:extLst>
            </p:cNvPr>
            <p:cNvCxnSpPr>
              <a:cxnSpLocks/>
            </p:cNvCxnSpPr>
            <p:nvPr/>
          </p:nvCxnSpPr>
          <p:spPr bwMode="auto">
            <a:xfrm>
              <a:off x="1981553" y="4426540"/>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61" name="Group 60">
            <a:extLst>
              <a:ext uri="{FF2B5EF4-FFF2-40B4-BE49-F238E27FC236}">
                <a16:creationId xmlns:a16="http://schemas.microsoft.com/office/drawing/2014/main" id="{50A7DD04-B114-45EA-9F48-D7EC4F6ECE1B}"/>
              </a:ext>
            </a:extLst>
          </p:cNvPr>
          <p:cNvGrpSpPr/>
          <p:nvPr/>
        </p:nvGrpSpPr>
        <p:grpSpPr>
          <a:xfrm>
            <a:off x="1915230" y="4168105"/>
            <a:ext cx="8437461" cy="64009"/>
            <a:chOff x="2075607" y="4421024"/>
            <a:chExt cx="8437461" cy="64009"/>
          </a:xfrm>
        </p:grpSpPr>
        <p:cxnSp>
          <p:nvCxnSpPr>
            <p:cNvPr id="48" name="Straight Connector 47">
              <a:extLst>
                <a:ext uri="{FF2B5EF4-FFF2-40B4-BE49-F238E27FC236}">
                  <a16:creationId xmlns:a16="http://schemas.microsoft.com/office/drawing/2014/main" id="{71D17382-F36D-6373-7219-002C8B1233DC}"/>
                </a:ext>
              </a:extLst>
            </p:cNvPr>
            <p:cNvCxnSpPr>
              <a:cxnSpLocks/>
            </p:cNvCxnSpPr>
            <p:nvPr/>
          </p:nvCxnSpPr>
          <p:spPr bwMode="auto">
            <a:xfrm rot="16200000">
              <a:off x="2043603"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3D90452E-437D-C9CE-94E2-C1A3C41910F4}"/>
                </a:ext>
              </a:extLst>
            </p:cNvPr>
            <p:cNvCxnSpPr>
              <a:cxnSpLocks/>
            </p:cNvCxnSpPr>
            <p:nvPr/>
          </p:nvCxnSpPr>
          <p:spPr bwMode="auto">
            <a:xfrm rot="16200000">
              <a:off x="2746725"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663D043B-8EAA-E604-E446-B2DAD55E13A7}"/>
                </a:ext>
              </a:extLst>
            </p:cNvPr>
            <p:cNvCxnSpPr>
              <a:cxnSpLocks/>
            </p:cNvCxnSpPr>
            <p:nvPr/>
          </p:nvCxnSpPr>
          <p:spPr bwMode="auto">
            <a:xfrm rot="16200000">
              <a:off x="3449847"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0BC0C950-371E-0102-552B-A5B8F7615522}"/>
                </a:ext>
              </a:extLst>
            </p:cNvPr>
            <p:cNvCxnSpPr>
              <a:cxnSpLocks/>
            </p:cNvCxnSpPr>
            <p:nvPr/>
          </p:nvCxnSpPr>
          <p:spPr bwMode="auto">
            <a:xfrm rot="16200000">
              <a:off x="4152969"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C62CE6E3-2EB3-6173-5B94-8522763F6CB4}"/>
                </a:ext>
              </a:extLst>
            </p:cNvPr>
            <p:cNvCxnSpPr>
              <a:cxnSpLocks/>
            </p:cNvCxnSpPr>
            <p:nvPr/>
          </p:nvCxnSpPr>
          <p:spPr bwMode="auto">
            <a:xfrm rot="16200000">
              <a:off x="4856091"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6D57862A-248C-4806-539A-30ED1AEE613F}"/>
                </a:ext>
              </a:extLst>
            </p:cNvPr>
            <p:cNvCxnSpPr>
              <a:cxnSpLocks/>
            </p:cNvCxnSpPr>
            <p:nvPr/>
          </p:nvCxnSpPr>
          <p:spPr bwMode="auto">
            <a:xfrm rot="16200000">
              <a:off x="5559213"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F2EDE42D-8832-56A2-D339-9F029EAD12D5}"/>
                </a:ext>
              </a:extLst>
            </p:cNvPr>
            <p:cNvCxnSpPr>
              <a:cxnSpLocks/>
            </p:cNvCxnSpPr>
            <p:nvPr/>
          </p:nvCxnSpPr>
          <p:spPr bwMode="auto">
            <a:xfrm rot="16200000">
              <a:off x="6262335"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87305C1D-BCEA-9A41-ECDD-7DAD6EEF15B8}"/>
                </a:ext>
              </a:extLst>
            </p:cNvPr>
            <p:cNvCxnSpPr>
              <a:cxnSpLocks/>
            </p:cNvCxnSpPr>
            <p:nvPr/>
          </p:nvCxnSpPr>
          <p:spPr bwMode="auto">
            <a:xfrm rot="16200000">
              <a:off x="6965457"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BB331FFA-3D1E-5EC5-381E-A8464930DB70}"/>
                </a:ext>
              </a:extLst>
            </p:cNvPr>
            <p:cNvCxnSpPr>
              <a:cxnSpLocks/>
            </p:cNvCxnSpPr>
            <p:nvPr/>
          </p:nvCxnSpPr>
          <p:spPr bwMode="auto">
            <a:xfrm rot="16200000">
              <a:off x="7668579"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8B62DD2F-BD79-9C21-1175-ECC6B1CF5882}"/>
                </a:ext>
              </a:extLst>
            </p:cNvPr>
            <p:cNvCxnSpPr>
              <a:cxnSpLocks/>
            </p:cNvCxnSpPr>
            <p:nvPr/>
          </p:nvCxnSpPr>
          <p:spPr bwMode="auto">
            <a:xfrm rot="16200000">
              <a:off x="8371701"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B7DDC1E4-F468-6DFD-F566-94E32701775A}"/>
                </a:ext>
              </a:extLst>
            </p:cNvPr>
            <p:cNvCxnSpPr>
              <a:cxnSpLocks/>
            </p:cNvCxnSpPr>
            <p:nvPr/>
          </p:nvCxnSpPr>
          <p:spPr bwMode="auto">
            <a:xfrm rot="16200000">
              <a:off x="9074823"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774C9218-8C19-1BED-D740-AE176BFEE8A1}"/>
                </a:ext>
              </a:extLst>
            </p:cNvPr>
            <p:cNvCxnSpPr>
              <a:cxnSpLocks/>
            </p:cNvCxnSpPr>
            <p:nvPr/>
          </p:nvCxnSpPr>
          <p:spPr bwMode="auto">
            <a:xfrm rot="16200000">
              <a:off x="9777945"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22D0BEF3-4097-9CAF-8C49-2F7696A8E6BD}"/>
                </a:ext>
              </a:extLst>
            </p:cNvPr>
            <p:cNvCxnSpPr>
              <a:cxnSpLocks/>
            </p:cNvCxnSpPr>
            <p:nvPr/>
          </p:nvCxnSpPr>
          <p:spPr bwMode="auto">
            <a:xfrm rot="16200000">
              <a:off x="10481064" y="4453028"/>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62" name="TextBox 61">
            <a:extLst>
              <a:ext uri="{FF2B5EF4-FFF2-40B4-BE49-F238E27FC236}">
                <a16:creationId xmlns:a16="http://schemas.microsoft.com/office/drawing/2014/main" id="{91343DBB-02EB-6488-98FE-E112C67B9884}"/>
              </a:ext>
            </a:extLst>
          </p:cNvPr>
          <p:cNvSpPr txBox="1"/>
          <p:nvPr/>
        </p:nvSpPr>
        <p:spPr bwMode="auto">
          <a:xfrm>
            <a:off x="1263689" y="4702263"/>
            <a:ext cx="24084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No. of Patients Still at Risk (Events)</a:t>
            </a:r>
          </a:p>
        </p:txBody>
      </p:sp>
      <p:sp>
        <p:nvSpPr>
          <p:cNvPr id="9220" name="TextBox 9219">
            <a:extLst>
              <a:ext uri="{FF2B5EF4-FFF2-40B4-BE49-F238E27FC236}">
                <a16:creationId xmlns:a16="http://schemas.microsoft.com/office/drawing/2014/main" id="{1820E4BE-A405-DFFA-B03F-105CC4777502}"/>
              </a:ext>
            </a:extLst>
          </p:cNvPr>
          <p:cNvSpPr txBox="1"/>
          <p:nvPr/>
        </p:nvSpPr>
        <p:spPr bwMode="auto">
          <a:xfrm>
            <a:off x="5341897" y="4523734"/>
            <a:ext cx="15819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Time (months)</a:t>
            </a:r>
          </a:p>
        </p:txBody>
      </p:sp>
      <p:grpSp>
        <p:nvGrpSpPr>
          <p:cNvPr id="9235" name="Group 9234">
            <a:extLst>
              <a:ext uri="{FF2B5EF4-FFF2-40B4-BE49-F238E27FC236}">
                <a16:creationId xmlns:a16="http://schemas.microsoft.com/office/drawing/2014/main" id="{B940F6C7-97FF-DA0B-1265-3C10D08F7505}"/>
              </a:ext>
            </a:extLst>
          </p:cNvPr>
          <p:cNvGrpSpPr/>
          <p:nvPr/>
        </p:nvGrpSpPr>
        <p:grpSpPr>
          <a:xfrm>
            <a:off x="1767490" y="4181846"/>
            <a:ext cx="8792270" cy="369332"/>
            <a:chOff x="1927867" y="4434765"/>
            <a:chExt cx="8792270" cy="369332"/>
          </a:xfrm>
        </p:grpSpPr>
        <p:sp>
          <p:nvSpPr>
            <p:cNvPr id="9222" name="TextBox 9221">
              <a:extLst>
                <a:ext uri="{FF2B5EF4-FFF2-40B4-BE49-F238E27FC236}">
                  <a16:creationId xmlns:a16="http://schemas.microsoft.com/office/drawing/2014/main" id="{A2F42B8F-D637-C8B2-8EED-59C74E8066F9}"/>
                </a:ext>
              </a:extLst>
            </p:cNvPr>
            <p:cNvSpPr txBox="1"/>
            <p:nvPr/>
          </p:nvSpPr>
          <p:spPr bwMode="auto">
            <a:xfrm>
              <a:off x="1927867" y="443476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9223" name="TextBox 9222">
              <a:extLst>
                <a:ext uri="{FF2B5EF4-FFF2-40B4-BE49-F238E27FC236}">
                  <a16:creationId xmlns:a16="http://schemas.microsoft.com/office/drawing/2014/main" id="{66F671F3-6A5A-8513-0D50-7C210F64F9AE}"/>
                </a:ext>
              </a:extLst>
            </p:cNvPr>
            <p:cNvSpPr txBox="1"/>
            <p:nvPr/>
          </p:nvSpPr>
          <p:spPr bwMode="auto">
            <a:xfrm>
              <a:off x="2624386" y="443476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9224" name="TextBox 9223">
              <a:extLst>
                <a:ext uri="{FF2B5EF4-FFF2-40B4-BE49-F238E27FC236}">
                  <a16:creationId xmlns:a16="http://schemas.microsoft.com/office/drawing/2014/main" id="{F08213E1-EF81-FBBA-4CBD-31F1F8CACD75}"/>
                </a:ext>
              </a:extLst>
            </p:cNvPr>
            <p:cNvSpPr txBox="1"/>
            <p:nvPr/>
          </p:nvSpPr>
          <p:spPr bwMode="auto">
            <a:xfrm>
              <a:off x="3333184" y="443476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9225" name="TextBox 9224">
              <a:extLst>
                <a:ext uri="{FF2B5EF4-FFF2-40B4-BE49-F238E27FC236}">
                  <a16:creationId xmlns:a16="http://schemas.microsoft.com/office/drawing/2014/main" id="{ABEC1CB6-39EB-8636-2DBD-FDF1CDFEDDD7}"/>
                </a:ext>
              </a:extLst>
            </p:cNvPr>
            <p:cNvSpPr txBox="1"/>
            <p:nvPr/>
          </p:nvSpPr>
          <p:spPr bwMode="auto">
            <a:xfrm>
              <a:off x="4036053" y="443476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9226" name="TextBox 9225">
              <a:extLst>
                <a:ext uri="{FF2B5EF4-FFF2-40B4-BE49-F238E27FC236}">
                  <a16:creationId xmlns:a16="http://schemas.microsoft.com/office/drawing/2014/main" id="{6F2A2A5F-96FB-9AA9-7EDB-EB64748459E4}"/>
                </a:ext>
              </a:extLst>
            </p:cNvPr>
            <p:cNvSpPr txBox="1"/>
            <p:nvPr/>
          </p:nvSpPr>
          <p:spPr bwMode="auto">
            <a:xfrm>
              <a:off x="4678273" y="4434765"/>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9227" name="TextBox 9226">
              <a:extLst>
                <a:ext uri="{FF2B5EF4-FFF2-40B4-BE49-F238E27FC236}">
                  <a16:creationId xmlns:a16="http://schemas.microsoft.com/office/drawing/2014/main" id="{5E0663DE-8186-EE05-E6B1-0A106D4BD61B}"/>
                </a:ext>
              </a:extLst>
            </p:cNvPr>
            <p:cNvSpPr txBox="1"/>
            <p:nvPr/>
          </p:nvSpPr>
          <p:spPr bwMode="auto">
            <a:xfrm>
              <a:off x="5381142" y="4434765"/>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9228" name="TextBox 9227">
              <a:extLst>
                <a:ext uri="{FF2B5EF4-FFF2-40B4-BE49-F238E27FC236}">
                  <a16:creationId xmlns:a16="http://schemas.microsoft.com/office/drawing/2014/main" id="{836CD67F-BED2-BF80-7E4D-E4ABDDF6424E}"/>
                </a:ext>
              </a:extLst>
            </p:cNvPr>
            <p:cNvSpPr txBox="1"/>
            <p:nvPr/>
          </p:nvSpPr>
          <p:spPr bwMode="auto">
            <a:xfrm>
              <a:off x="6083590" y="4434765"/>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9229" name="TextBox 9228">
              <a:extLst>
                <a:ext uri="{FF2B5EF4-FFF2-40B4-BE49-F238E27FC236}">
                  <a16:creationId xmlns:a16="http://schemas.microsoft.com/office/drawing/2014/main" id="{8AEB4695-3DB0-AD2E-8543-B7C08FCDED5C}"/>
                </a:ext>
              </a:extLst>
            </p:cNvPr>
            <p:cNvSpPr txBox="1"/>
            <p:nvPr/>
          </p:nvSpPr>
          <p:spPr bwMode="auto">
            <a:xfrm>
              <a:off x="6786459" y="4434765"/>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9230" name="TextBox 9229">
              <a:extLst>
                <a:ext uri="{FF2B5EF4-FFF2-40B4-BE49-F238E27FC236}">
                  <a16:creationId xmlns:a16="http://schemas.microsoft.com/office/drawing/2014/main" id="{6152A6EA-C27C-4249-97D1-060CD95E8D26}"/>
                </a:ext>
              </a:extLst>
            </p:cNvPr>
            <p:cNvSpPr txBox="1"/>
            <p:nvPr/>
          </p:nvSpPr>
          <p:spPr bwMode="auto">
            <a:xfrm>
              <a:off x="7491228" y="4434765"/>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9231" name="TextBox 9230">
              <a:extLst>
                <a:ext uri="{FF2B5EF4-FFF2-40B4-BE49-F238E27FC236}">
                  <a16:creationId xmlns:a16="http://schemas.microsoft.com/office/drawing/2014/main" id="{DBCACC77-22BB-D55C-E170-C52C4A2AFC82}"/>
                </a:ext>
              </a:extLst>
            </p:cNvPr>
            <p:cNvSpPr txBox="1"/>
            <p:nvPr/>
          </p:nvSpPr>
          <p:spPr bwMode="auto">
            <a:xfrm>
              <a:off x="8194097" y="4434765"/>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9232" name="TextBox 9231">
              <a:extLst>
                <a:ext uri="{FF2B5EF4-FFF2-40B4-BE49-F238E27FC236}">
                  <a16:creationId xmlns:a16="http://schemas.microsoft.com/office/drawing/2014/main" id="{D7B9AA45-CFC3-2CFD-5770-A0964D10421C}"/>
                </a:ext>
              </a:extLst>
            </p:cNvPr>
            <p:cNvSpPr txBox="1"/>
            <p:nvPr/>
          </p:nvSpPr>
          <p:spPr bwMode="auto">
            <a:xfrm>
              <a:off x="8899720" y="4434765"/>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9233" name="TextBox 9232">
              <a:extLst>
                <a:ext uri="{FF2B5EF4-FFF2-40B4-BE49-F238E27FC236}">
                  <a16:creationId xmlns:a16="http://schemas.microsoft.com/office/drawing/2014/main" id="{FDD47C9A-7393-36AC-180A-39CE2A3CB988}"/>
                </a:ext>
              </a:extLst>
            </p:cNvPr>
            <p:cNvSpPr txBox="1"/>
            <p:nvPr/>
          </p:nvSpPr>
          <p:spPr bwMode="auto">
            <a:xfrm>
              <a:off x="9596239" y="4434765"/>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9234" name="TextBox 9233">
              <a:extLst>
                <a:ext uri="{FF2B5EF4-FFF2-40B4-BE49-F238E27FC236}">
                  <a16:creationId xmlns:a16="http://schemas.microsoft.com/office/drawing/2014/main" id="{8BFD7110-9589-75DC-084A-AB902436E136}"/>
                </a:ext>
              </a:extLst>
            </p:cNvPr>
            <p:cNvSpPr txBox="1"/>
            <p:nvPr/>
          </p:nvSpPr>
          <p:spPr bwMode="auto">
            <a:xfrm>
              <a:off x="10301432" y="4434765"/>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grpSp>
      <p:grpSp>
        <p:nvGrpSpPr>
          <p:cNvPr id="9250" name="Group 9249">
            <a:extLst>
              <a:ext uri="{FF2B5EF4-FFF2-40B4-BE49-F238E27FC236}">
                <a16:creationId xmlns:a16="http://schemas.microsoft.com/office/drawing/2014/main" id="{5EEE3447-5392-01AB-677A-79ABCC595CB1}"/>
              </a:ext>
            </a:extLst>
          </p:cNvPr>
          <p:cNvGrpSpPr/>
          <p:nvPr/>
        </p:nvGrpSpPr>
        <p:grpSpPr>
          <a:xfrm>
            <a:off x="1271330" y="4953863"/>
            <a:ext cx="9392625" cy="461665"/>
            <a:chOff x="1431707" y="5404976"/>
            <a:chExt cx="9392625" cy="461665"/>
          </a:xfrm>
        </p:grpSpPr>
        <p:sp>
          <p:nvSpPr>
            <p:cNvPr id="9216" name="TextBox 9215">
              <a:extLst>
                <a:ext uri="{FF2B5EF4-FFF2-40B4-BE49-F238E27FC236}">
                  <a16:creationId xmlns:a16="http://schemas.microsoft.com/office/drawing/2014/main" id="{023641FB-262A-ED0E-28B3-3E65BF7D16EA}"/>
                </a:ext>
              </a:extLst>
            </p:cNvPr>
            <p:cNvSpPr txBox="1"/>
            <p:nvPr/>
          </p:nvSpPr>
          <p:spPr bwMode="auto">
            <a:xfrm>
              <a:off x="1431707" y="5404976"/>
              <a:ext cx="4219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SG</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TPC</a:t>
              </a:r>
            </a:p>
          </p:txBody>
        </p:sp>
        <p:grpSp>
          <p:nvGrpSpPr>
            <p:cNvPr id="9236" name="Group 9235">
              <a:extLst>
                <a:ext uri="{FF2B5EF4-FFF2-40B4-BE49-F238E27FC236}">
                  <a16:creationId xmlns:a16="http://schemas.microsoft.com/office/drawing/2014/main" id="{32C5A771-2FBE-D958-3B22-20F38EB0A38B}"/>
                </a:ext>
              </a:extLst>
            </p:cNvPr>
            <p:cNvGrpSpPr/>
            <p:nvPr/>
          </p:nvGrpSpPr>
          <p:grpSpPr>
            <a:xfrm>
              <a:off x="1765162" y="5404976"/>
              <a:ext cx="9059170" cy="461665"/>
              <a:chOff x="1765162" y="4434765"/>
              <a:chExt cx="9059170" cy="461665"/>
            </a:xfrm>
          </p:grpSpPr>
          <p:sp>
            <p:nvSpPr>
              <p:cNvPr id="9237" name="TextBox 9236">
                <a:extLst>
                  <a:ext uri="{FF2B5EF4-FFF2-40B4-BE49-F238E27FC236}">
                    <a16:creationId xmlns:a16="http://schemas.microsoft.com/office/drawing/2014/main" id="{CE30EFA7-5139-BBA7-5078-85E5244EE552}"/>
                  </a:ext>
                </a:extLst>
              </p:cNvPr>
              <p:cNvSpPr txBox="1"/>
              <p:nvPr/>
            </p:nvSpPr>
            <p:spPr bwMode="auto">
              <a:xfrm>
                <a:off x="1765162" y="4434765"/>
                <a:ext cx="62709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272 (0)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271 (0)</a:t>
                </a:r>
              </a:p>
            </p:txBody>
          </p:sp>
          <p:sp>
            <p:nvSpPr>
              <p:cNvPr id="9238" name="TextBox 9237">
                <a:extLst>
                  <a:ext uri="{FF2B5EF4-FFF2-40B4-BE49-F238E27FC236}">
                    <a16:creationId xmlns:a16="http://schemas.microsoft.com/office/drawing/2014/main" id="{F3BCCA71-ED7A-4E1D-7A2C-544C13484350}"/>
                  </a:ext>
                </a:extLst>
              </p:cNvPr>
              <p:cNvSpPr txBox="1"/>
              <p:nvPr/>
            </p:nvSpPr>
            <p:spPr bwMode="auto">
              <a:xfrm>
                <a:off x="2422408" y="4434765"/>
                <a:ext cx="7056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148 (86)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109 (96)</a:t>
                </a:r>
              </a:p>
            </p:txBody>
          </p:sp>
          <p:sp>
            <p:nvSpPr>
              <p:cNvPr id="9239" name="TextBox 9238">
                <a:extLst>
                  <a:ext uri="{FF2B5EF4-FFF2-40B4-BE49-F238E27FC236}">
                    <a16:creationId xmlns:a16="http://schemas.microsoft.com/office/drawing/2014/main" id="{F2140BF1-C462-BCE6-B75E-1030078ED466}"/>
                  </a:ext>
                </a:extLst>
              </p:cNvPr>
              <p:cNvSpPr txBox="1"/>
              <p:nvPr/>
            </p:nvSpPr>
            <p:spPr bwMode="auto">
              <a:xfrm>
                <a:off x="3131206" y="4434765"/>
                <a:ext cx="7056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82 (127)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42 (144)</a:t>
                </a:r>
              </a:p>
            </p:txBody>
          </p:sp>
          <p:sp>
            <p:nvSpPr>
              <p:cNvPr id="9240" name="TextBox 9239">
                <a:extLst>
                  <a:ext uri="{FF2B5EF4-FFF2-40B4-BE49-F238E27FC236}">
                    <a16:creationId xmlns:a16="http://schemas.microsoft.com/office/drawing/2014/main" id="{351982E2-0A9E-F8FE-0230-3DBF7DD0F0A9}"/>
                  </a:ext>
                </a:extLst>
              </p:cNvPr>
              <p:cNvSpPr txBox="1"/>
              <p:nvPr/>
            </p:nvSpPr>
            <p:spPr bwMode="auto">
              <a:xfrm>
                <a:off x="3834075" y="4434765"/>
                <a:ext cx="7056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 (149)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18 (160)</a:t>
                </a:r>
              </a:p>
            </p:txBody>
          </p:sp>
          <p:sp>
            <p:nvSpPr>
              <p:cNvPr id="9241" name="TextBox 9240">
                <a:extLst>
                  <a:ext uri="{FF2B5EF4-FFF2-40B4-BE49-F238E27FC236}">
                    <a16:creationId xmlns:a16="http://schemas.microsoft.com/office/drawing/2014/main" id="{4740635C-FE53-18D6-B556-39C1DFBC3F20}"/>
                  </a:ext>
                </a:extLst>
              </p:cNvPr>
              <p:cNvSpPr txBox="1"/>
              <p:nvPr/>
            </p:nvSpPr>
            <p:spPr bwMode="auto">
              <a:xfrm>
                <a:off x="4534804" y="4434765"/>
                <a:ext cx="7056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27 (164)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7 (168)</a:t>
                </a:r>
              </a:p>
            </p:txBody>
          </p:sp>
          <p:sp>
            <p:nvSpPr>
              <p:cNvPr id="9242" name="TextBox 9241">
                <a:extLst>
                  <a:ext uri="{FF2B5EF4-FFF2-40B4-BE49-F238E27FC236}">
                    <a16:creationId xmlns:a16="http://schemas.microsoft.com/office/drawing/2014/main" id="{DE692655-1E18-1C0C-E10B-7D248C071CE7}"/>
                  </a:ext>
                </a:extLst>
              </p:cNvPr>
              <p:cNvSpPr txBox="1"/>
              <p:nvPr/>
            </p:nvSpPr>
            <p:spPr bwMode="auto">
              <a:xfrm>
                <a:off x="5237673" y="4434765"/>
                <a:ext cx="7056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17 (170)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 (169)</a:t>
                </a:r>
              </a:p>
            </p:txBody>
          </p:sp>
          <p:sp>
            <p:nvSpPr>
              <p:cNvPr id="9243" name="TextBox 9242">
                <a:extLst>
                  <a:ext uri="{FF2B5EF4-FFF2-40B4-BE49-F238E27FC236}">
                    <a16:creationId xmlns:a16="http://schemas.microsoft.com/office/drawing/2014/main" id="{F355F196-4C8C-CC04-2561-915BE57DF57E}"/>
                  </a:ext>
                </a:extLst>
              </p:cNvPr>
              <p:cNvSpPr txBox="1"/>
              <p:nvPr/>
            </p:nvSpPr>
            <p:spPr bwMode="auto">
              <a:xfrm>
                <a:off x="5940121" y="4434765"/>
                <a:ext cx="7056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 (172)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 (170)</a:t>
                </a:r>
              </a:p>
            </p:txBody>
          </p:sp>
          <p:sp>
            <p:nvSpPr>
              <p:cNvPr id="9244" name="TextBox 9243">
                <a:extLst>
                  <a:ext uri="{FF2B5EF4-FFF2-40B4-BE49-F238E27FC236}">
                    <a16:creationId xmlns:a16="http://schemas.microsoft.com/office/drawing/2014/main" id="{B68C5792-E832-A934-D608-9E8606AD3F26}"/>
                  </a:ext>
                </a:extLst>
              </p:cNvPr>
              <p:cNvSpPr txBox="1"/>
              <p:nvPr/>
            </p:nvSpPr>
            <p:spPr bwMode="auto">
              <a:xfrm>
                <a:off x="6682263" y="4434765"/>
                <a:ext cx="62709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 (176)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 (170)</a:t>
                </a:r>
              </a:p>
            </p:txBody>
          </p:sp>
          <p:sp>
            <p:nvSpPr>
              <p:cNvPr id="9245" name="TextBox 9244">
                <a:extLst>
                  <a:ext uri="{FF2B5EF4-FFF2-40B4-BE49-F238E27FC236}">
                    <a16:creationId xmlns:a16="http://schemas.microsoft.com/office/drawing/2014/main" id="{0223BB7A-87D2-BA22-7C49-315536822B85}"/>
                  </a:ext>
                </a:extLst>
              </p:cNvPr>
              <p:cNvSpPr txBox="1"/>
              <p:nvPr/>
            </p:nvSpPr>
            <p:spPr bwMode="auto">
              <a:xfrm>
                <a:off x="7387032" y="4434765"/>
                <a:ext cx="62709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 (179)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 (170)</a:t>
                </a:r>
              </a:p>
            </p:txBody>
          </p:sp>
          <p:sp>
            <p:nvSpPr>
              <p:cNvPr id="9246" name="TextBox 9245">
                <a:extLst>
                  <a:ext uri="{FF2B5EF4-FFF2-40B4-BE49-F238E27FC236}">
                    <a16:creationId xmlns:a16="http://schemas.microsoft.com/office/drawing/2014/main" id="{52669D3D-7814-CF68-4A32-66CC7266C962}"/>
                  </a:ext>
                </a:extLst>
              </p:cNvPr>
              <p:cNvSpPr txBox="1"/>
              <p:nvPr/>
            </p:nvSpPr>
            <p:spPr bwMode="auto">
              <a:xfrm>
                <a:off x="8089901" y="4434765"/>
                <a:ext cx="62709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 (180)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 (170)</a:t>
                </a:r>
              </a:p>
            </p:txBody>
          </p:sp>
          <p:sp>
            <p:nvSpPr>
              <p:cNvPr id="9247" name="TextBox 9246">
                <a:extLst>
                  <a:ext uri="{FF2B5EF4-FFF2-40B4-BE49-F238E27FC236}">
                    <a16:creationId xmlns:a16="http://schemas.microsoft.com/office/drawing/2014/main" id="{488E69DB-E99D-14A9-856A-92BEAB610272}"/>
                  </a:ext>
                </a:extLst>
              </p:cNvPr>
              <p:cNvSpPr txBox="1"/>
              <p:nvPr/>
            </p:nvSpPr>
            <p:spPr bwMode="auto">
              <a:xfrm>
                <a:off x="8795524" y="4434765"/>
                <a:ext cx="62709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 (180)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 (170)</a:t>
                </a:r>
              </a:p>
            </p:txBody>
          </p:sp>
          <p:sp>
            <p:nvSpPr>
              <p:cNvPr id="9248" name="TextBox 9247">
                <a:extLst>
                  <a:ext uri="{FF2B5EF4-FFF2-40B4-BE49-F238E27FC236}">
                    <a16:creationId xmlns:a16="http://schemas.microsoft.com/office/drawing/2014/main" id="{1CDF6EB9-212A-F439-18BF-A1C591E85A1D}"/>
                  </a:ext>
                </a:extLst>
              </p:cNvPr>
              <p:cNvSpPr txBox="1"/>
              <p:nvPr/>
            </p:nvSpPr>
            <p:spPr bwMode="auto">
              <a:xfrm>
                <a:off x="9492043" y="4434765"/>
                <a:ext cx="62709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 (180)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 (170)</a:t>
                </a:r>
              </a:p>
            </p:txBody>
          </p:sp>
          <p:sp>
            <p:nvSpPr>
              <p:cNvPr id="9249" name="TextBox 9248">
                <a:extLst>
                  <a:ext uri="{FF2B5EF4-FFF2-40B4-BE49-F238E27FC236}">
                    <a16:creationId xmlns:a16="http://schemas.microsoft.com/office/drawing/2014/main" id="{5458D427-19FA-427D-AA94-A564B8B131C3}"/>
                  </a:ext>
                </a:extLst>
              </p:cNvPr>
              <p:cNvSpPr txBox="1"/>
              <p:nvPr/>
            </p:nvSpPr>
            <p:spPr bwMode="auto">
              <a:xfrm>
                <a:off x="10197236" y="4434765"/>
                <a:ext cx="62709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 (180)</a:t>
                </a:r>
              </a:p>
            </p:txBody>
          </p:sp>
        </p:grpSp>
      </p:grpSp>
      <p:grpSp>
        <p:nvGrpSpPr>
          <p:cNvPr id="11" name="Group 10">
            <a:extLst>
              <a:ext uri="{FF2B5EF4-FFF2-40B4-BE49-F238E27FC236}">
                <a16:creationId xmlns:a16="http://schemas.microsoft.com/office/drawing/2014/main" id="{5F13F259-2C22-9EE5-180C-4B8F49783126}"/>
              </a:ext>
            </a:extLst>
          </p:cNvPr>
          <p:cNvGrpSpPr/>
          <p:nvPr/>
        </p:nvGrpSpPr>
        <p:grpSpPr>
          <a:xfrm>
            <a:off x="6916360" y="2182260"/>
            <a:ext cx="4693802" cy="1200329"/>
            <a:chOff x="6169742" y="2959225"/>
            <a:chExt cx="4693802" cy="1200329"/>
          </a:xfrm>
        </p:grpSpPr>
        <p:sp>
          <p:nvSpPr>
            <p:cNvPr id="7" name="TextBox 6">
              <a:extLst>
                <a:ext uri="{FF2B5EF4-FFF2-40B4-BE49-F238E27FC236}">
                  <a16:creationId xmlns:a16="http://schemas.microsoft.com/office/drawing/2014/main" id="{E4E52B48-040D-50AF-859B-3D59D97404F4}"/>
                </a:ext>
              </a:extLst>
            </p:cNvPr>
            <p:cNvSpPr txBox="1"/>
            <p:nvPr/>
          </p:nvSpPr>
          <p:spPr bwMode="auto">
            <a:xfrm>
              <a:off x="6169742" y="2959225"/>
              <a:ext cx="230274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600" dirty="0">
                  <a:solidFill>
                    <a:schemeClr val="bg1"/>
                  </a:solidFill>
                  <a:latin typeface="Calibri" panose="020F0502020204030204" pitchFamily="34" charset="0"/>
                </a:rPr>
                <a:t>BICR analysis</a:t>
              </a:r>
            </a:p>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Median PFS, </a:t>
              </a:r>
              <a:r>
                <a:rPr lang="en-US" sz="1600" b="0" dirty="0" err="1">
                  <a:solidFill>
                    <a:schemeClr val="bg1"/>
                  </a:solidFill>
                  <a:latin typeface="Calibri" panose="020F0502020204030204" pitchFamily="34" charset="0"/>
                </a:rPr>
                <a:t>mo</a:t>
              </a:r>
              <a:r>
                <a:rPr lang="en-US" sz="1600" b="0" dirty="0">
                  <a:solidFill>
                    <a:schemeClr val="bg1"/>
                  </a:solidFill>
                  <a:latin typeface="Calibri" panose="020F0502020204030204" pitchFamily="34" charset="0"/>
                </a:rPr>
                <a:t> (95% CI)</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   Stratified HR (95% CI)</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   Nominal </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-value</a:t>
              </a:r>
            </a:p>
          </p:txBody>
        </p:sp>
        <p:sp>
          <p:nvSpPr>
            <p:cNvPr id="8" name="TextBox 7">
              <a:extLst>
                <a:ext uri="{FF2B5EF4-FFF2-40B4-BE49-F238E27FC236}">
                  <a16:creationId xmlns:a16="http://schemas.microsoft.com/office/drawing/2014/main" id="{3650CB1B-376F-A966-02B6-C92CF9C5526C}"/>
                </a:ext>
              </a:extLst>
            </p:cNvPr>
            <p:cNvSpPr txBox="1"/>
            <p:nvPr/>
          </p:nvSpPr>
          <p:spPr bwMode="auto">
            <a:xfrm>
              <a:off x="8425559" y="2959225"/>
              <a:ext cx="119776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rgbClr val="015873"/>
                  </a:solidFill>
                  <a:latin typeface="Calibri" panose="020F0502020204030204" pitchFamily="34" charset="0"/>
                </a:rPr>
                <a:t>SG (n = 272)</a:t>
              </a:r>
            </a:p>
            <a:p>
              <a:pPr algn="ctr">
                <a:lnSpc>
                  <a:spcPct val="100000"/>
                </a:lnSpc>
                <a:spcBef>
                  <a:spcPct val="50000"/>
                </a:spcBef>
                <a:spcAft>
                  <a:spcPct val="0"/>
                </a:spcAft>
                <a:buClrTx/>
                <a:buFontTx/>
                <a:buNone/>
              </a:pPr>
              <a:r>
                <a:rPr lang="en-US" sz="1600" b="0" dirty="0">
                  <a:solidFill>
                    <a:srgbClr val="015873"/>
                  </a:solidFill>
                  <a:latin typeface="Calibri" panose="020F0502020204030204" pitchFamily="34" charset="0"/>
                </a:rPr>
                <a:t>5.5 (4.2-6.9)</a:t>
              </a:r>
            </a:p>
          </p:txBody>
        </p:sp>
        <p:sp>
          <p:nvSpPr>
            <p:cNvPr id="9" name="TextBox 8">
              <a:extLst>
                <a:ext uri="{FF2B5EF4-FFF2-40B4-BE49-F238E27FC236}">
                  <a16:creationId xmlns:a16="http://schemas.microsoft.com/office/drawing/2014/main" id="{0DAD1F1F-0913-A8EB-1B70-5A48036D205C}"/>
                </a:ext>
              </a:extLst>
            </p:cNvPr>
            <p:cNvSpPr txBox="1"/>
            <p:nvPr/>
          </p:nvSpPr>
          <p:spPr bwMode="auto">
            <a:xfrm>
              <a:off x="9566393" y="2959225"/>
              <a:ext cx="129715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rgbClr val="E1471D"/>
                  </a:solidFill>
                  <a:latin typeface="Calibri" panose="020F0502020204030204" pitchFamily="34" charset="0"/>
                </a:rPr>
                <a:t>TPC (n = 271)</a:t>
              </a:r>
            </a:p>
            <a:p>
              <a:pPr algn="ctr">
                <a:lnSpc>
                  <a:spcPct val="100000"/>
                </a:lnSpc>
                <a:spcBef>
                  <a:spcPct val="50000"/>
                </a:spcBef>
                <a:spcAft>
                  <a:spcPct val="0"/>
                </a:spcAft>
                <a:buClrTx/>
                <a:buFontTx/>
                <a:buNone/>
              </a:pPr>
              <a:r>
                <a:rPr lang="en-US" sz="1600" b="0" dirty="0">
                  <a:solidFill>
                    <a:srgbClr val="E1471D"/>
                  </a:solidFill>
                  <a:latin typeface="Calibri" panose="020F0502020204030204" pitchFamily="34" charset="0"/>
                </a:rPr>
                <a:t>4.0 (3.0-4.4)</a:t>
              </a:r>
            </a:p>
          </p:txBody>
        </p:sp>
        <p:sp>
          <p:nvSpPr>
            <p:cNvPr id="10" name="TextBox 9">
              <a:extLst>
                <a:ext uri="{FF2B5EF4-FFF2-40B4-BE49-F238E27FC236}">
                  <a16:creationId xmlns:a16="http://schemas.microsoft.com/office/drawing/2014/main" id="{6197B0A8-7C7C-53CF-D5E7-0DDBDC1F2EB2}"/>
                </a:ext>
              </a:extLst>
            </p:cNvPr>
            <p:cNvSpPr txBox="1"/>
            <p:nvPr/>
          </p:nvSpPr>
          <p:spPr bwMode="auto">
            <a:xfrm>
              <a:off x="8844553" y="3556544"/>
              <a:ext cx="15135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0.65</a:t>
              </a:r>
              <a:r>
                <a:rPr lang="en-US" sz="1600" dirty="0">
                  <a:solidFill>
                    <a:schemeClr val="bg1"/>
                  </a:solidFill>
                  <a:latin typeface="Calibri" panose="020F0502020204030204" pitchFamily="34" charset="0"/>
                </a:rPr>
                <a:t> </a:t>
              </a:r>
              <a:r>
                <a:rPr lang="en-US" sz="1600" b="0" dirty="0">
                  <a:solidFill>
                    <a:schemeClr val="bg1"/>
                  </a:solidFill>
                  <a:latin typeface="Calibri" panose="020F0502020204030204" pitchFamily="34" charset="0"/>
                </a:rPr>
                <a:t>(0.53-0.81)</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.0001</a:t>
              </a:r>
            </a:p>
          </p:txBody>
        </p:sp>
      </p:grpSp>
      <p:cxnSp>
        <p:nvCxnSpPr>
          <p:cNvPr id="9252" name="Straight Connector 9251">
            <a:extLst>
              <a:ext uri="{FF2B5EF4-FFF2-40B4-BE49-F238E27FC236}">
                <a16:creationId xmlns:a16="http://schemas.microsoft.com/office/drawing/2014/main" id="{BA0FDA1F-55AC-2E2C-FAD8-9352AA4C187F}"/>
              </a:ext>
            </a:extLst>
          </p:cNvPr>
          <p:cNvCxnSpPr>
            <a:cxnSpLocks/>
          </p:cNvCxnSpPr>
          <p:nvPr/>
        </p:nvCxnSpPr>
        <p:spPr bwMode="auto">
          <a:xfrm>
            <a:off x="6981870" y="2540538"/>
            <a:ext cx="4453123" cy="10152"/>
          </a:xfrm>
          <a:prstGeom prst="line">
            <a:avLst/>
          </a:prstGeom>
          <a:noFill/>
          <a:ln w="19050" cap="flat" cmpd="sng" algn="ctr">
            <a:solidFill>
              <a:schemeClr val="bg1"/>
            </a:solidFill>
            <a:prstDash val="solid"/>
            <a:round/>
            <a:headEnd type="none" w="med" len="med"/>
            <a:tailEnd type="none" w="med" len="med"/>
          </a:ln>
          <a:effectLst/>
        </p:spPr>
      </p:cxnSp>
      <p:cxnSp>
        <p:nvCxnSpPr>
          <p:cNvPr id="9253" name="Straight Connector 9252">
            <a:extLst>
              <a:ext uri="{FF2B5EF4-FFF2-40B4-BE49-F238E27FC236}">
                <a16:creationId xmlns:a16="http://schemas.microsoft.com/office/drawing/2014/main" id="{E4E99C15-2CBB-A43C-4641-5327428892B2}"/>
              </a:ext>
            </a:extLst>
          </p:cNvPr>
          <p:cNvCxnSpPr>
            <a:cxnSpLocks/>
          </p:cNvCxnSpPr>
          <p:nvPr/>
        </p:nvCxnSpPr>
        <p:spPr bwMode="auto">
          <a:xfrm>
            <a:off x="7028715" y="3360245"/>
            <a:ext cx="4406278" cy="0"/>
          </a:xfrm>
          <a:prstGeom prst="line">
            <a:avLst/>
          </a:prstGeom>
          <a:noFill/>
          <a:ln w="19050" cap="flat" cmpd="sng" algn="ctr">
            <a:solidFill>
              <a:schemeClr val="bg1"/>
            </a:solidFill>
            <a:prstDash val="solid"/>
            <a:round/>
            <a:headEnd type="none" w="med" len="med"/>
            <a:tailEnd type="none" w="med" len="med"/>
          </a:ln>
          <a:effectLst/>
        </p:spPr>
      </p:cxnSp>
      <p:sp>
        <p:nvSpPr>
          <p:cNvPr id="9256" name="Freeform 9255">
            <a:extLst>
              <a:ext uri="{FF2B5EF4-FFF2-40B4-BE49-F238E27FC236}">
                <a16:creationId xmlns:a16="http://schemas.microsoft.com/office/drawing/2014/main" id="{8EB2D184-D46F-D6E9-A3E3-1ECF567992A6}"/>
              </a:ext>
            </a:extLst>
          </p:cNvPr>
          <p:cNvSpPr/>
          <p:nvPr/>
        </p:nvSpPr>
        <p:spPr bwMode="auto">
          <a:xfrm>
            <a:off x="1936212" y="1980830"/>
            <a:ext cx="8144691" cy="2135777"/>
          </a:xfrm>
          <a:custGeom>
            <a:avLst/>
            <a:gdLst>
              <a:gd name="connsiteX0" fmla="*/ 0 w 8144691"/>
              <a:gd name="connsiteY0" fmla="*/ 0 h 2135777"/>
              <a:gd name="connsiteX1" fmla="*/ 117565 w 8144691"/>
              <a:gd name="connsiteY1" fmla="*/ 0 h 2135777"/>
              <a:gd name="connsiteX2" fmla="*/ 117565 w 8144691"/>
              <a:gd name="connsiteY2" fmla="*/ 58782 h 2135777"/>
              <a:gd name="connsiteX3" fmla="*/ 254725 w 8144691"/>
              <a:gd name="connsiteY3" fmla="*/ 58782 h 2135777"/>
              <a:gd name="connsiteX4" fmla="*/ 254725 w 8144691"/>
              <a:gd name="connsiteY4" fmla="*/ 189411 h 2135777"/>
              <a:gd name="connsiteX5" fmla="*/ 254725 w 8144691"/>
              <a:gd name="connsiteY5" fmla="*/ 189411 h 2135777"/>
              <a:gd name="connsiteX6" fmla="*/ 313508 w 8144691"/>
              <a:gd name="connsiteY6" fmla="*/ 189411 h 2135777"/>
              <a:gd name="connsiteX7" fmla="*/ 313508 w 8144691"/>
              <a:gd name="connsiteY7" fmla="*/ 529045 h 2135777"/>
              <a:gd name="connsiteX8" fmla="*/ 470262 w 8144691"/>
              <a:gd name="connsiteY8" fmla="*/ 529045 h 2135777"/>
              <a:gd name="connsiteX9" fmla="*/ 470262 w 8144691"/>
              <a:gd name="connsiteY9" fmla="*/ 529045 h 2135777"/>
              <a:gd name="connsiteX10" fmla="*/ 470262 w 8144691"/>
              <a:gd name="connsiteY10" fmla="*/ 529045 h 2135777"/>
              <a:gd name="connsiteX11" fmla="*/ 470262 w 8144691"/>
              <a:gd name="connsiteY11" fmla="*/ 587828 h 2135777"/>
              <a:gd name="connsiteX12" fmla="*/ 594360 w 8144691"/>
              <a:gd name="connsiteY12" fmla="*/ 587828 h 2135777"/>
              <a:gd name="connsiteX13" fmla="*/ 594360 w 8144691"/>
              <a:gd name="connsiteY13" fmla="*/ 679268 h 2135777"/>
              <a:gd name="connsiteX14" fmla="*/ 659674 w 8144691"/>
              <a:gd name="connsiteY14" fmla="*/ 679268 h 2135777"/>
              <a:gd name="connsiteX15" fmla="*/ 659674 w 8144691"/>
              <a:gd name="connsiteY15" fmla="*/ 796834 h 2135777"/>
              <a:gd name="connsiteX16" fmla="*/ 901337 w 8144691"/>
              <a:gd name="connsiteY16" fmla="*/ 796834 h 2135777"/>
              <a:gd name="connsiteX17" fmla="*/ 901337 w 8144691"/>
              <a:gd name="connsiteY17" fmla="*/ 907868 h 2135777"/>
              <a:gd name="connsiteX18" fmla="*/ 966651 w 8144691"/>
              <a:gd name="connsiteY18" fmla="*/ 907868 h 2135777"/>
              <a:gd name="connsiteX19" fmla="*/ 966651 w 8144691"/>
              <a:gd name="connsiteY19" fmla="*/ 1012371 h 2135777"/>
              <a:gd name="connsiteX20" fmla="*/ 1090748 w 8144691"/>
              <a:gd name="connsiteY20" fmla="*/ 1012371 h 2135777"/>
              <a:gd name="connsiteX21" fmla="*/ 1090748 w 8144691"/>
              <a:gd name="connsiteY21" fmla="*/ 1012371 h 2135777"/>
              <a:gd name="connsiteX22" fmla="*/ 1162594 w 8144691"/>
              <a:gd name="connsiteY22" fmla="*/ 1012371 h 2135777"/>
              <a:gd name="connsiteX23" fmla="*/ 1162594 w 8144691"/>
              <a:gd name="connsiteY23" fmla="*/ 1084217 h 2135777"/>
              <a:gd name="connsiteX24" fmla="*/ 1286691 w 8144691"/>
              <a:gd name="connsiteY24" fmla="*/ 1084217 h 2135777"/>
              <a:gd name="connsiteX25" fmla="*/ 1286691 w 8144691"/>
              <a:gd name="connsiteY25" fmla="*/ 1175657 h 2135777"/>
              <a:gd name="connsiteX26" fmla="*/ 1456508 w 8144691"/>
              <a:gd name="connsiteY26" fmla="*/ 1175657 h 2135777"/>
              <a:gd name="connsiteX27" fmla="*/ 1456508 w 8144691"/>
              <a:gd name="connsiteY27" fmla="*/ 1234440 h 2135777"/>
              <a:gd name="connsiteX28" fmla="*/ 1645920 w 8144691"/>
              <a:gd name="connsiteY28" fmla="*/ 1234440 h 2135777"/>
              <a:gd name="connsiteX29" fmla="*/ 1645920 w 8144691"/>
              <a:gd name="connsiteY29" fmla="*/ 1312817 h 2135777"/>
              <a:gd name="connsiteX30" fmla="*/ 1737360 w 8144691"/>
              <a:gd name="connsiteY30" fmla="*/ 1312817 h 2135777"/>
              <a:gd name="connsiteX31" fmla="*/ 1737360 w 8144691"/>
              <a:gd name="connsiteY31" fmla="*/ 1312817 h 2135777"/>
              <a:gd name="connsiteX32" fmla="*/ 1737360 w 8144691"/>
              <a:gd name="connsiteY32" fmla="*/ 1371600 h 2135777"/>
              <a:gd name="connsiteX33" fmla="*/ 1972491 w 8144691"/>
              <a:gd name="connsiteY33" fmla="*/ 1371600 h 2135777"/>
              <a:gd name="connsiteX34" fmla="*/ 1972491 w 8144691"/>
              <a:gd name="connsiteY34" fmla="*/ 1456508 h 2135777"/>
              <a:gd name="connsiteX35" fmla="*/ 2076994 w 8144691"/>
              <a:gd name="connsiteY35" fmla="*/ 1456508 h 2135777"/>
              <a:gd name="connsiteX36" fmla="*/ 2076994 w 8144691"/>
              <a:gd name="connsiteY36" fmla="*/ 1528354 h 2135777"/>
              <a:gd name="connsiteX37" fmla="*/ 2246811 w 8144691"/>
              <a:gd name="connsiteY37" fmla="*/ 1528354 h 2135777"/>
              <a:gd name="connsiteX38" fmla="*/ 2246811 w 8144691"/>
              <a:gd name="connsiteY38" fmla="*/ 1606731 h 2135777"/>
              <a:gd name="connsiteX39" fmla="*/ 2560320 w 8144691"/>
              <a:gd name="connsiteY39" fmla="*/ 1606731 h 2135777"/>
              <a:gd name="connsiteX40" fmla="*/ 2560320 w 8144691"/>
              <a:gd name="connsiteY40" fmla="*/ 1691640 h 2135777"/>
              <a:gd name="connsiteX41" fmla="*/ 2919548 w 8144691"/>
              <a:gd name="connsiteY41" fmla="*/ 1691640 h 2135777"/>
              <a:gd name="connsiteX42" fmla="*/ 2919548 w 8144691"/>
              <a:gd name="connsiteY42" fmla="*/ 1691640 h 2135777"/>
              <a:gd name="connsiteX43" fmla="*/ 2919548 w 8144691"/>
              <a:gd name="connsiteY43" fmla="*/ 1750422 h 2135777"/>
              <a:gd name="connsiteX44" fmla="*/ 3004457 w 8144691"/>
              <a:gd name="connsiteY44" fmla="*/ 1750422 h 2135777"/>
              <a:gd name="connsiteX45" fmla="*/ 3004457 w 8144691"/>
              <a:gd name="connsiteY45" fmla="*/ 1809205 h 2135777"/>
              <a:gd name="connsiteX46" fmla="*/ 3840480 w 8144691"/>
              <a:gd name="connsiteY46" fmla="*/ 1809205 h 2135777"/>
              <a:gd name="connsiteX47" fmla="*/ 3840480 w 8144691"/>
              <a:gd name="connsiteY47" fmla="*/ 1867988 h 2135777"/>
              <a:gd name="connsiteX48" fmla="*/ 4669971 w 8144691"/>
              <a:gd name="connsiteY48" fmla="*/ 1867988 h 2135777"/>
              <a:gd name="connsiteX49" fmla="*/ 4669971 w 8144691"/>
              <a:gd name="connsiteY49" fmla="*/ 1867988 h 2135777"/>
              <a:gd name="connsiteX50" fmla="*/ 4669971 w 8144691"/>
              <a:gd name="connsiteY50" fmla="*/ 1926771 h 2135777"/>
              <a:gd name="connsiteX51" fmla="*/ 4859382 w 8144691"/>
              <a:gd name="connsiteY51" fmla="*/ 1926771 h 2135777"/>
              <a:gd name="connsiteX52" fmla="*/ 4859382 w 8144691"/>
              <a:gd name="connsiteY52" fmla="*/ 2005148 h 2135777"/>
              <a:gd name="connsiteX53" fmla="*/ 5525588 w 8144691"/>
              <a:gd name="connsiteY53" fmla="*/ 2005148 h 2135777"/>
              <a:gd name="connsiteX54" fmla="*/ 5525588 w 8144691"/>
              <a:gd name="connsiteY54" fmla="*/ 2083525 h 2135777"/>
              <a:gd name="connsiteX55" fmla="*/ 6133011 w 8144691"/>
              <a:gd name="connsiteY55" fmla="*/ 2083525 h 2135777"/>
              <a:gd name="connsiteX56" fmla="*/ 6133011 w 8144691"/>
              <a:gd name="connsiteY56" fmla="*/ 2135777 h 2135777"/>
              <a:gd name="connsiteX57" fmla="*/ 8144691 w 8144691"/>
              <a:gd name="connsiteY57" fmla="*/ 2135777 h 2135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144691" h="2135777">
                <a:moveTo>
                  <a:pt x="0" y="0"/>
                </a:moveTo>
                <a:lnTo>
                  <a:pt x="117565" y="0"/>
                </a:lnTo>
                <a:lnTo>
                  <a:pt x="117565" y="58782"/>
                </a:lnTo>
                <a:lnTo>
                  <a:pt x="254725" y="58782"/>
                </a:lnTo>
                <a:lnTo>
                  <a:pt x="254725" y="189411"/>
                </a:lnTo>
                <a:lnTo>
                  <a:pt x="254725" y="189411"/>
                </a:lnTo>
                <a:lnTo>
                  <a:pt x="313508" y="189411"/>
                </a:lnTo>
                <a:lnTo>
                  <a:pt x="313508" y="529045"/>
                </a:lnTo>
                <a:lnTo>
                  <a:pt x="470262" y="529045"/>
                </a:lnTo>
                <a:lnTo>
                  <a:pt x="470262" y="529045"/>
                </a:lnTo>
                <a:lnTo>
                  <a:pt x="470262" y="529045"/>
                </a:lnTo>
                <a:lnTo>
                  <a:pt x="470262" y="587828"/>
                </a:lnTo>
                <a:lnTo>
                  <a:pt x="594360" y="587828"/>
                </a:lnTo>
                <a:lnTo>
                  <a:pt x="594360" y="679268"/>
                </a:lnTo>
                <a:lnTo>
                  <a:pt x="659674" y="679268"/>
                </a:lnTo>
                <a:lnTo>
                  <a:pt x="659674" y="796834"/>
                </a:lnTo>
                <a:lnTo>
                  <a:pt x="901337" y="796834"/>
                </a:lnTo>
                <a:lnTo>
                  <a:pt x="901337" y="907868"/>
                </a:lnTo>
                <a:lnTo>
                  <a:pt x="966651" y="907868"/>
                </a:lnTo>
                <a:lnTo>
                  <a:pt x="966651" y="1012371"/>
                </a:lnTo>
                <a:lnTo>
                  <a:pt x="1090748" y="1012371"/>
                </a:lnTo>
                <a:lnTo>
                  <a:pt x="1090748" y="1012371"/>
                </a:lnTo>
                <a:lnTo>
                  <a:pt x="1162594" y="1012371"/>
                </a:lnTo>
                <a:lnTo>
                  <a:pt x="1162594" y="1084217"/>
                </a:lnTo>
                <a:lnTo>
                  <a:pt x="1286691" y="1084217"/>
                </a:lnTo>
                <a:lnTo>
                  <a:pt x="1286691" y="1175657"/>
                </a:lnTo>
                <a:lnTo>
                  <a:pt x="1456508" y="1175657"/>
                </a:lnTo>
                <a:lnTo>
                  <a:pt x="1456508" y="1234440"/>
                </a:lnTo>
                <a:lnTo>
                  <a:pt x="1645920" y="1234440"/>
                </a:lnTo>
                <a:lnTo>
                  <a:pt x="1645920" y="1312817"/>
                </a:lnTo>
                <a:lnTo>
                  <a:pt x="1737360" y="1312817"/>
                </a:lnTo>
                <a:lnTo>
                  <a:pt x="1737360" y="1312817"/>
                </a:lnTo>
                <a:lnTo>
                  <a:pt x="1737360" y="1371600"/>
                </a:lnTo>
                <a:lnTo>
                  <a:pt x="1972491" y="1371600"/>
                </a:lnTo>
                <a:lnTo>
                  <a:pt x="1972491" y="1456508"/>
                </a:lnTo>
                <a:lnTo>
                  <a:pt x="2076994" y="1456508"/>
                </a:lnTo>
                <a:lnTo>
                  <a:pt x="2076994" y="1528354"/>
                </a:lnTo>
                <a:lnTo>
                  <a:pt x="2246811" y="1528354"/>
                </a:lnTo>
                <a:lnTo>
                  <a:pt x="2246811" y="1606731"/>
                </a:lnTo>
                <a:lnTo>
                  <a:pt x="2560320" y="1606731"/>
                </a:lnTo>
                <a:lnTo>
                  <a:pt x="2560320" y="1691640"/>
                </a:lnTo>
                <a:lnTo>
                  <a:pt x="2919548" y="1691640"/>
                </a:lnTo>
                <a:lnTo>
                  <a:pt x="2919548" y="1691640"/>
                </a:lnTo>
                <a:lnTo>
                  <a:pt x="2919548" y="1750422"/>
                </a:lnTo>
                <a:lnTo>
                  <a:pt x="3004457" y="1750422"/>
                </a:lnTo>
                <a:lnTo>
                  <a:pt x="3004457" y="1809205"/>
                </a:lnTo>
                <a:lnTo>
                  <a:pt x="3840480" y="1809205"/>
                </a:lnTo>
                <a:lnTo>
                  <a:pt x="3840480" y="1867988"/>
                </a:lnTo>
                <a:lnTo>
                  <a:pt x="4669971" y="1867988"/>
                </a:lnTo>
                <a:lnTo>
                  <a:pt x="4669971" y="1867988"/>
                </a:lnTo>
                <a:lnTo>
                  <a:pt x="4669971" y="1926771"/>
                </a:lnTo>
                <a:lnTo>
                  <a:pt x="4859382" y="1926771"/>
                </a:lnTo>
                <a:lnTo>
                  <a:pt x="4859382" y="2005148"/>
                </a:lnTo>
                <a:lnTo>
                  <a:pt x="5525588" y="2005148"/>
                </a:lnTo>
                <a:lnTo>
                  <a:pt x="5525588" y="2083525"/>
                </a:lnTo>
                <a:lnTo>
                  <a:pt x="6133011" y="2083525"/>
                </a:lnTo>
                <a:lnTo>
                  <a:pt x="6133011" y="2135777"/>
                </a:lnTo>
                <a:lnTo>
                  <a:pt x="8144691" y="2135777"/>
                </a:lnTo>
              </a:path>
            </a:pathLst>
          </a:custGeom>
          <a:noFill/>
          <a:ln w="28575">
            <a:solidFill>
              <a:srgbClr val="015873"/>
            </a:solidFill>
            <a:miter lim="800000"/>
            <a:headEnd/>
            <a:tailEnd/>
          </a:ln>
        </p:spPr>
        <p:txBody>
          <a:bodyPr rtlCol="0" anchor="ctr"/>
          <a:lstStyle/>
          <a:p>
            <a:pPr algn="ctr"/>
            <a:endParaRPr lang="en-US"/>
          </a:p>
        </p:txBody>
      </p:sp>
      <p:grpSp>
        <p:nvGrpSpPr>
          <p:cNvPr id="9344" name="Group 9343">
            <a:extLst>
              <a:ext uri="{FF2B5EF4-FFF2-40B4-BE49-F238E27FC236}">
                <a16:creationId xmlns:a16="http://schemas.microsoft.com/office/drawing/2014/main" id="{2459F241-F6AD-097F-A55D-B8BADBB1AA93}"/>
              </a:ext>
            </a:extLst>
          </p:cNvPr>
          <p:cNvGrpSpPr/>
          <p:nvPr/>
        </p:nvGrpSpPr>
        <p:grpSpPr>
          <a:xfrm>
            <a:off x="1878493" y="1938978"/>
            <a:ext cx="531542" cy="611712"/>
            <a:chOff x="2038870" y="2191897"/>
            <a:chExt cx="531542" cy="611712"/>
          </a:xfrm>
        </p:grpSpPr>
        <p:sp>
          <p:nvSpPr>
            <p:cNvPr id="9259" name="Oval 9258">
              <a:extLst>
                <a:ext uri="{FF2B5EF4-FFF2-40B4-BE49-F238E27FC236}">
                  <a16:creationId xmlns:a16="http://schemas.microsoft.com/office/drawing/2014/main" id="{80C437C1-78DC-5AC6-E2A5-E29538945368}"/>
                </a:ext>
              </a:extLst>
            </p:cNvPr>
            <p:cNvSpPr/>
            <p:nvPr/>
          </p:nvSpPr>
          <p:spPr bwMode="auto">
            <a:xfrm>
              <a:off x="2038870" y="2191897"/>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1" name="Oval 9260">
              <a:extLst>
                <a:ext uri="{FF2B5EF4-FFF2-40B4-BE49-F238E27FC236}">
                  <a16:creationId xmlns:a16="http://schemas.microsoft.com/office/drawing/2014/main" id="{6D87A005-5ACF-CF1A-2DCA-F16DD896D584}"/>
                </a:ext>
              </a:extLst>
            </p:cNvPr>
            <p:cNvSpPr/>
            <p:nvPr/>
          </p:nvSpPr>
          <p:spPr bwMode="auto">
            <a:xfrm>
              <a:off x="2308937" y="2285150"/>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2" name="Oval 9261">
              <a:extLst>
                <a:ext uri="{FF2B5EF4-FFF2-40B4-BE49-F238E27FC236}">
                  <a16:creationId xmlns:a16="http://schemas.microsoft.com/office/drawing/2014/main" id="{93639619-6E12-48FD-2511-E2771F349706}"/>
                </a:ext>
              </a:extLst>
            </p:cNvPr>
            <p:cNvSpPr/>
            <p:nvPr/>
          </p:nvSpPr>
          <p:spPr bwMode="auto">
            <a:xfrm>
              <a:off x="2333404" y="2338668"/>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3" name="Oval 9262">
              <a:extLst>
                <a:ext uri="{FF2B5EF4-FFF2-40B4-BE49-F238E27FC236}">
                  <a16:creationId xmlns:a16="http://schemas.microsoft.com/office/drawing/2014/main" id="{3CD738E9-9DB4-E314-C1B4-C5BE8783D9F3}"/>
                </a:ext>
              </a:extLst>
            </p:cNvPr>
            <p:cNvSpPr/>
            <p:nvPr/>
          </p:nvSpPr>
          <p:spPr bwMode="auto">
            <a:xfrm>
              <a:off x="2360996" y="2398366"/>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4" name="Oval 9263">
              <a:extLst>
                <a:ext uri="{FF2B5EF4-FFF2-40B4-BE49-F238E27FC236}">
                  <a16:creationId xmlns:a16="http://schemas.microsoft.com/office/drawing/2014/main" id="{C689B7E7-2527-4741-7FCE-58CE0B9B4F11}"/>
                </a:ext>
              </a:extLst>
            </p:cNvPr>
            <p:cNvSpPr/>
            <p:nvPr/>
          </p:nvSpPr>
          <p:spPr bwMode="auto">
            <a:xfrm>
              <a:off x="2369980" y="245780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5" name="Oval 9264">
              <a:extLst>
                <a:ext uri="{FF2B5EF4-FFF2-40B4-BE49-F238E27FC236}">
                  <a16:creationId xmlns:a16="http://schemas.microsoft.com/office/drawing/2014/main" id="{6530CE85-EC60-FCDE-B769-65B9438E4A3F}"/>
                </a:ext>
              </a:extLst>
            </p:cNvPr>
            <p:cNvSpPr/>
            <p:nvPr/>
          </p:nvSpPr>
          <p:spPr bwMode="auto">
            <a:xfrm>
              <a:off x="2333018" y="2440618"/>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6" name="Oval 9265">
              <a:extLst>
                <a:ext uri="{FF2B5EF4-FFF2-40B4-BE49-F238E27FC236}">
                  <a16:creationId xmlns:a16="http://schemas.microsoft.com/office/drawing/2014/main" id="{491031DE-D3A1-B2A2-184E-055E1FB1EA30}"/>
                </a:ext>
              </a:extLst>
            </p:cNvPr>
            <p:cNvSpPr/>
            <p:nvPr/>
          </p:nvSpPr>
          <p:spPr bwMode="auto">
            <a:xfrm>
              <a:off x="2357485" y="2494136"/>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7" name="Oval 9266">
              <a:extLst>
                <a:ext uri="{FF2B5EF4-FFF2-40B4-BE49-F238E27FC236}">
                  <a16:creationId xmlns:a16="http://schemas.microsoft.com/office/drawing/2014/main" id="{FD96F5F0-A088-6C6C-3A3C-A0FFA523EE3F}"/>
                </a:ext>
              </a:extLst>
            </p:cNvPr>
            <p:cNvSpPr/>
            <p:nvPr/>
          </p:nvSpPr>
          <p:spPr bwMode="auto">
            <a:xfrm>
              <a:off x="2385077" y="2553834"/>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8" name="Oval 9267">
              <a:extLst>
                <a:ext uri="{FF2B5EF4-FFF2-40B4-BE49-F238E27FC236}">
                  <a16:creationId xmlns:a16="http://schemas.microsoft.com/office/drawing/2014/main" id="{2390E752-8CCD-7DE0-EE0E-A32337E24486}"/>
                </a:ext>
              </a:extLst>
            </p:cNvPr>
            <p:cNvSpPr/>
            <p:nvPr/>
          </p:nvSpPr>
          <p:spPr bwMode="auto">
            <a:xfrm>
              <a:off x="2394061" y="2613270"/>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3" name="Oval 9272">
              <a:extLst>
                <a:ext uri="{FF2B5EF4-FFF2-40B4-BE49-F238E27FC236}">
                  <a16:creationId xmlns:a16="http://schemas.microsoft.com/office/drawing/2014/main" id="{05CA6831-EAE5-D859-EBBE-D26E9287C3FD}"/>
                </a:ext>
              </a:extLst>
            </p:cNvPr>
            <p:cNvSpPr/>
            <p:nvPr/>
          </p:nvSpPr>
          <p:spPr bwMode="auto">
            <a:xfrm>
              <a:off x="2411928" y="271848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4" name="Oval 9273">
              <a:extLst>
                <a:ext uri="{FF2B5EF4-FFF2-40B4-BE49-F238E27FC236}">
                  <a16:creationId xmlns:a16="http://schemas.microsoft.com/office/drawing/2014/main" id="{D0DCF0A6-4803-D711-A95F-72EA4F3E9D19}"/>
                </a:ext>
              </a:extLst>
            </p:cNvPr>
            <p:cNvSpPr/>
            <p:nvPr/>
          </p:nvSpPr>
          <p:spPr bwMode="auto">
            <a:xfrm>
              <a:off x="2497260" y="2730457"/>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49" name="Group 9348">
            <a:extLst>
              <a:ext uri="{FF2B5EF4-FFF2-40B4-BE49-F238E27FC236}">
                <a16:creationId xmlns:a16="http://schemas.microsoft.com/office/drawing/2014/main" id="{36988E2C-81FE-4874-3368-F2F8D07C5D58}"/>
              </a:ext>
            </a:extLst>
          </p:cNvPr>
          <p:cNvGrpSpPr/>
          <p:nvPr/>
        </p:nvGrpSpPr>
        <p:grpSpPr>
          <a:xfrm>
            <a:off x="2477340" y="2532938"/>
            <a:ext cx="1165705" cy="793925"/>
            <a:chOff x="2637717" y="2785857"/>
            <a:chExt cx="1165705" cy="793925"/>
          </a:xfrm>
        </p:grpSpPr>
        <p:sp>
          <p:nvSpPr>
            <p:cNvPr id="33" name="Oval 32">
              <a:extLst>
                <a:ext uri="{FF2B5EF4-FFF2-40B4-BE49-F238E27FC236}">
                  <a16:creationId xmlns:a16="http://schemas.microsoft.com/office/drawing/2014/main" id="{849C060A-BB3E-B983-1BEB-A9FEF49EE3AA}"/>
                </a:ext>
              </a:extLst>
            </p:cNvPr>
            <p:cNvSpPr/>
            <p:nvPr/>
          </p:nvSpPr>
          <p:spPr bwMode="auto">
            <a:xfrm>
              <a:off x="3650070" y="3430930"/>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9348" name="Group 9347">
              <a:extLst>
                <a:ext uri="{FF2B5EF4-FFF2-40B4-BE49-F238E27FC236}">
                  <a16:creationId xmlns:a16="http://schemas.microsoft.com/office/drawing/2014/main" id="{549055CC-9989-4227-319A-879F37C00F7B}"/>
                </a:ext>
              </a:extLst>
            </p:cNvPr>
            <p:cNvGrpSpPr/>
            <p:nvPr/>
          </p:nvGrpSpPr>
          <p:grpSpPr>
            <a:xfrm>
              <a:off x="2637717" y="2785857"/>
              <a:ext cx="911785" cy="676324"/>
              <a:chOff x="2637717" y="2785857"/>
              <a:chExt cx="911785" cy="676324"/>
            </a:xfrm>
          </p:grpSpPr>
          <p:grpSp>
            <p:nvGrpSpPr>
              <p:cNvPr id="9345" name="Group 9344">
                <a:extLst>
                  <a:ext uri="{FF2B5EF4-FFF2-40B4-BE49-F238E27FC236}">
                    <a16:creationId xmlns:a16="http://schemas.microsoft.com/office/drawing/2014/main" id="{F3673738-5547-0DA0-AB04-0ECB8BD9A5D6}"/>
                  </a:ext>
                </a:extLst>
              </p:cNvPr>
              <p:cNvGrpSpPr/>
              <p:nvPr/>
            </p:nvGrpSpPr>
            <p:grpSpPr>
              <a:xfrm>
                <a:off x="2637717" y="2785857"/>
                <a:ext cx="193327" cy="285381"/>
                <a:chOff x="2637717" y="2785857"/>
                <a:chExt cx="193327" cy="285381"/>
              </a:xfrm>
            </p:grpSpPr>
            <p:sp>
              <p:nvSpPr>
                <p:cNvPr id="9269" name="Oval 9268">
                  <a:extLst>
                    <a:ext uri="{FF2B5EF4-FFF2-40B4-BE49-F238E27FC236}">
                      <a16:creationId xmlns:a16="http://schemas.microsoft.com/office/drawing/2014/main" id="{C48FD3B2-55D3-D73B-404D-51412AD6CC72}"/>
                    </a:ext>
                  </a:extLst>
                </p:cNvPr>
                <p:cNvSpPr/>
                <p:nvPr/>
              </p:nvSpPr>
              <p:spPr bwMode="auto">
                <a:xfrm>
                  <a:off x="2637717" y="2785857"/>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0" name="Oval 9269">
                  <a:extLst>
                    <a:ext uri="{FF2B5EF4-FFF2-40B4-BE49-F238E27FC236}">
                      <a16:creationId xmlns:a16="http://schemas.microsoft.com/office/drawing/2014/main" id="{64564612-2481-E8EC-1531-597FC9B83A2E}"/>
                    </a:ext>
                  </a:extLst>
                </p:cNvPr>
                <p:cNvSpPr/>
                <p:nvPr/>
              </p:nvSpPr>
              <p:spPr bwMode="auto">
                <a:xfrm>
                  <a:off x="2669001" y="283553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1" name="Oval 9270">
                  <a:extLst>
                    <a:ext uri="{FF2B5EF4-FFF2-40B4-BE49-F238E27FC236}">
                      <a16:creationId xmlns:a16="http://schemas.microsoft.com/office/drawing/2014/main" id="{1E72A0C6-3964-09CC-F278-AF4413B23B42}"/>
                    </a:ext>
                  </a:extLst>
                </p:cNvPr>
                <p:cNvSpPr/>
                <p:nvPr/>
              </p:nvSpPr>
              <p:spPr bwMode="auto">
                <a:xfrm>
                  <a:off x="2693805" y="2890196"/>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2" name="Oval 9271">
                  <a:extLst>
                    <a:ext uri="{FF2B5EF4-FFF2-40B4-BE49-F238E27FC236}">
                      <a16:creationId xmlns:a16="http://schemas.microsoft.com/office/drawing/2014/main" id="{5F70282A-AB68-59B3-805B-48B70A7C02BF}"/>
                    </a:ext>
                  </a:extLst>
                </p:cNvPr>
                <p:cNvSpPr/>
                <p:nvPr/>
              </p:nvSpPr>
              <p:spPr bwMode="auto">
                <a:xfrm>
                  <a:off x="2714234" y="2945377"/>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5" name="Oval 9274">
                  <a:extLst>
                    <a:ext uri="{FF2B5EF4-FFF2-40B4-BE49-F238E27FC236}">
                      <a16:creationId xmlns:a16="http://schemas.microsoft.com/office/drawing/2014/main" id="{ACE5C9E2-EF21-4803-843D-B6EEE5E27731}"/>
                    </a:ext>
                  </a:extLst>
                </p:cNvPr>
                <p:cNvSpPr/>
                <p:nvPr/>
              </p:nvSpPr>
              <p:spPr bwMode="auto">
                <a:xfrm>
                  <a:off x="2757892" y="2998086"/>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46" name="Group 9345">
                <a:extLst>
                  <a:ext uri="{FF2B5EF4-FFF2-40B4-BE49-F238E27FC236}">
                    <a16:creationId xmlns:a16="http://schemas.microsoft.com/office/drawing/2014/main" id="{22D915A2-128C-C0B5-4CA9-D7BB5410A34F}"/>
                  </a:ext>
                </a:extLst>
              </p:cNvPr>
              <p:cNvGrpSpPr/>
              <p:nvPr/>
            </p:nvGrpSpPr>
            <p:grpSpPr>
              <a:xfrm>
                <a:off x="2927941" y="2994837"/>
                <a:ext cx="270817" cy="288587"/>
                <a:chOff x="2927941" y="2994837"/>
                <a:chExt cx="270817" cy="288587"/>
              </a:xfrm>
            </p:grpSpPr>
            <p:sp>
              <p:nvSpPr>
                <p:cNvPr id="9276" name="Oval 9275">
                  <a:extLst>
                    <a:ext uri="{FF2B5EF4-FFF2-40B4-BE49-F238E27FC236}">
                      <a16:creationId xmlns:a16="http://schemas.microsoft.com/office/drawing/2014/main" id="{DBE0E3DC-6375-1C92-9EE1-29064CD9369A}"/>
                    </a:ext>
                  </a:extLst>
                </p:cNvPr>
                <p:cNvSpPr/>
                <p:nvPr/>
              </p:nvSpPr>
              <p:spPr bwMode="auto">
                <a:xfrm>
                  <a:off x="2927941" y="2994837"/>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7" name="Oval 9276">
                  <a:extLst>
                    <a:ext uri="{FF2B5EF4-FFF2-40B4-BE49-F238E27FC236}">
                      <a16:creationId xmlns:a16="http://schemas.microsoft.com/office/drawing/2014/main" id="{D2EE8146-A95E-8C9C-0BB1-D347E1E44D09}"/>
                    </a:ext>
                  </a:extLst>
                </p:cNvPr>
                <p:cNvSpPr/>
                <p:nvPr/>
              </p:nvSpPr>
              <p:spPr bwMode="auto">
                <a:xfrm>
                  <a:off x="2976701" y="305209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8" name="Oval 9277">
                  <a:extLst>
                    <a:ext uri="{FF2B5EF4-FFF2-40B4-BE49-F238E27FC236}">
                      <a16:creationId xmlns:a16="http://schemas.microsoft.com/office/drawing/2014/main" id="{47BB305A-1D25-CBE6-6CF9-EB0083376230}"/>
                    </a:ext>
                  </a:extLst>
                </p:cNvPr>
                <p:cNvSpPr/>
                <p:nvPr/>
              </p:nvSpPr>
              <p:spPr bwMode="auto">
                <a:xfrm>
                  <a:off x="2991338" y="3095259"/>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9" name="Oval 9278">
                  <a:extLst>
                    <a:ext uri="{FF2B5EF4-FFF2-40B4-BE49-F238E27FC236}">
                      <a16:creationId xmlns:a16="http://schemas.microsoft.com/office/drawing/2014/main" id="{111E7902-A171-8325-E265-FC20DD1D33C0}"/>
                    </a:ext>
                  </a:extLst>
                </p:cNvPr>
                <p:cNvSpPr/>
                <p:nvPr/>
              </p:nvSpPr>
              <p:spPr bwMode="auto">
                <a:xfrm>
                  <a:off x="3024740" y="3164136"/>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0" name="Oval 9279">
                  <a:extLst>
                    <a:ext uri="{FF2B5EF4-FFF2-40B4-BE49-F238E27FC236}">
                      <a16:creationId xmlns:a16="http://schemas.microsoft.com/office/drawing/2014/main" id="{C243EBA2-CAC9-79B8-B3A5-42B888780AFA}"/>
                    </a:ext>
                  </a:extLst>
                </p:cNvPr>
                <p:cNvSpPr/>
                <p:nvPr/>
              </p:nvSpPr>
              <p:spPr bwMode="auto">
                <a:xfrm>
                  <a:off x="3053635" y="3182198"/>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1" name="Oval 9280">
                  <a:extLst>
                    <a:ext uri="{FF2B5EF4-FFF2-40B4-BE49-F238E27FC236}">
                      <a16:creationId xmlns:a16="http://schemas.microsoft.com/office/drawing/2014/main" id="{175E58A7-27AA-1079-043D-07D9D333FCDA}"/>
                    </a:ext>
                  </a:extLst>
                </p:cNvPr>
                <p:cNvSpPr/>
                <p:nvPr/>
              </p:nvSpPr>
              <p:spPr bwMode="auto">
                <a:xfrm>
                  <a:off x="3125606" y="321027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47" name="Group 9346">
                <a:extLst>
                  <a:ext uri="{FF2B5EF4-FFF2-40B4-BE49-F238E27FC236}">
                    <a16:creationId xmlns:a16="http://schemas.microsoft.com/office/drawing/2014/main" id="{60D9365F-DC09-99B1-EBE3-7F1E4CCA373A}"/>
                  </a:ext>
                </a:extLst>
              </p:cNvPr>
              <p:cNvGrpSpPr/>
              <p:nvPr/>
            </p:nvGrpSpPr>
            <p:grpSpPr>
              <a:xfrm>
                <a:off x="3291741" y="3275941"/>
                <a:ext cx="257761" cy="186240"/>
                <a:chOff x="3291741" y="3275941"/>
                <a:chExt cx="257761" cy="186240"/>
              </a:xfrm>
            </p:grpSpPr>
            <p:sp>
              <p:nvSpPr>
                <p:cNvPr id="9282" name="Oval 9281">
                  <a:extLst>
                    <a:ext uri="{FF2B5EF4-FFF2-40B4-BE49-F238E27FC236}">
                      <a16:creationId xmlns:a16="http://schemas.microsoft.com/office/drawing/2014/main" id="{419760BC-1A2A-F732-DC69-D7CE7C05751F}"/>
                    </a:ext>
                  </a:extLst>
                </p:cNvPr>
                <p:cNvSpPr/>
                <p:nvPr/>
              </p:nvSpPr>
              <p:spPr bwMode="auto">
                <a:xfrm>
                  <a:off x="3291741" y="3275941"/>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 name="Oval 11">
                  <a:extLst>
                    <a:ext uri="{FF2B5EF4-FFF2-40B4-BE49-F238E27FC236}">
                      <a16:creationId xmlns:a16="http://schemas.microsoft.com/office/drawing/2014/main" id="{B28D7857-80BC-3254-ED2E-58CA9FD2AFAD}"/>
                    </a:ext>
                  </a:extLst>
                </p:cNvPr>
                <p:cNvSpPr/>
                <p:nvPr/>
              </p:nvSpPr>
              <p:spPr bwMode="auto">
                <a:xfrm>
                  <a:off x="3403984" y="3381071"/>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 name="Oval 15">
                  <a:extLst>
                    <a:ext uri="{FF2B5EF4-FFF2-40B4-BE49-F238E27FC236}">
                      <a16:creationId xmlns:a16="http://schemas.microsoft.com/office/drawing/2014/main" id="{57A088DB-DA06-675F-D69D-25A64012F304}"/>
                    </a:ext>
                  </a:extLst>
                </p:cNvPr>
                <p:cNvSpPr/>
                <p:nvPr/>
              </p:nvSpPr>
              <p:spPr bwMode="auto">
                <a:xfrm>
                  <a:off x="3450910" y="3389029"/>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 name="Oval 22">
                  <a:extLst>
                    <a:ext uri="{FF2B5EF4-FFF2-40B4-BE49-F238E27FC236}">
                      <a16:creationId xmlns:a16="http://schemas.microsoft.com/office/drawing/2014/main" id="{4B53A557-B8CD-EC2F-7058-DC2166807C5D}"/>
                    </a:ext>
                  </a:extLst>
                </p:cNvPr>
                <p:cNvSpPr/>
                <p:nvPr/>
              </p:nvSpPr>
              <p:spPr bwMode="auto">
                <a:xfrm>
                  <a:off x="3476350" y="3388641"/>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Oval 46">
                  <a:extLst>
                    <a:ext uri="{FF2B5EF4-FFF2-40B4-BE49-F238E27FC236}">
                      <a16:creationId xmlns:a16="http://schemas.microsoft.com/office/drawing/2014/main" id="{69F39F4B-C89B-5A01-6CAA-A2C7627BFFBD}"/>
                    </a:ext>
                  </a:extLst>
                </p:cNvPr>
                <p:cNvSpPr/>
                <p:nvPr/>
              </p:nvSpPr>
              <p:spPr bwMode="auto">
                <a:xfrm>
                  <a:off x="3323242" y="331379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Oval 62">
                  <a:extLst>
                    <a:ext uri="{FF2B5EF4-FFF2-40B4-BE49-F238E27FC236}">
                      <a16:creationId xmlns:a16="http://schemas.microsoft.com/office/drawing/2014/main" id="{D1C8E15A-4E4E-8B3E-752A-86E35771E726}"/>
                    </a:ext>
                  </a:extLst>
                </p:cNvPr>
                <p:cNvSpPr/>
                <p:nvPr/>
              </p:nvSpPr>
              <p:spPr bwMode="auto">
                <a:xfrm>
                  <a:off x="3350487" y="3349043"/>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9217" name="Oval 9216">
              <a:extLst>
                <a:ext uri="{FF2B5EF4-FFF2-40B4-BE49-F238E27FC236}">
                  <a16:creationId xmlns:a16="http://schemas.microsoft.com/office/drawing/2014/main" id="{5C6DAA8D-F6E7-B263-58C8-4B090FFB47AB}"/>
                </a:ext>
              </a:extLst>
            </p:cNvPr>
            <p:cNvSpPr/>
            <p:nvPr/>
          </p:nvSpPr>
          <p:spPr bwMode="auto">
            <a:xfrm>
              <a:off x="3693728" y="345634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9" name="Oval 9218">
              <a:extLst>
                <a:ext uri="{FF2B5EF4-FFF2-40B4-BE49-F238E27FC236}">
                  <a16:creationId xmlns:a16="http://schemas.microsoft.com/office/drawing/2014/main" id="{B2A357BA-0BF2-9416-F60C-49F95B182331}"/>
                </a:ext>
              </a:extLst>
            </p:cNvPr>
            <p:cNvSpPr/>
            <p:nvPr/>
          </p:nvSpPr>
          <p:spPr bwMode="auto">
            <a:xfrm>
              <a:off x="3730270" y="3506630"/>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51" name="Group 9350">
            <a:extLst>
              <a:ext uri="{FF2B5EF4-FFF2-40B4-BE49-F238E27FC236}">
                <a16:creationId xmlns:a16="http://schemas.microsoft.com/office/drawing/2014/main" id="{6D3C79B3-B43F-7BF6-D0B4-82CA342C5C47}"/>
              </a:ext>
            </a:extLst>
          </p:cNvPr>
          <p:cNvGrpSpPr/>
          <p:nvPr/>
        </p:nvGrpSpPr>
        <p:grpSpPr>
          <a:xfrm>
            <a:off x="4458414" y="3587504"/>
            <a:ext cx="143637" cy="123823"/>
            <a:chOff x="4618791" y="3840423"/>
            <a:chExt cx="143637" cy="123823"/>
          </a:xfrm>
        </p:grpSpPr>
        <p:sp>
          <p:nvSpPr>
            <p:cNvPr id="9284" name="Oval 9283">
              <a:extLst>
                <a:ext uri="{FF2B5EF4-FFF2-40B4-BE49-F238E27FC236}">
                  <a16:creationId xmlns:a16="http://schemas.microsoft.com/office/drawing/2014/main" id="{FD972917-F1E6-0D8B-C111-BE4C272262CB}"/>
                </a:ext>
              </a:extLst>
            </p:cNvPr>
            <p:cNvSpPr/>
            <p:nvPr/>
          </p:nvSpPr>
          <p:spPr bwMode="auto">
            <a:xfrm>
              <a:off x="4618791" y="3840423"/>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5" name="Oval 9284">
              <a:extLst>
                <a:ext uri="{FF2B5EF4-FFF2-40B4-BE49-F238E27FC236}">
                  <a16:creationId xmlns:a16="http://schemas.microsoft.com/office/drawing/2014/main" id="{3841A10C-D5DF-22CE-C4D1-DB76D095030D}"/>
                </a:ext>
              </a:extLst>
            </p:cNvPr>
            <p:cNvSpPr/>
            <p:nvPr/>
          </p:nvSpPr>
          <p:spPr bwMode="auto">
            <a:xfrm>
              <a:off x="4624776" y="3869420"/>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6" name="Oval 9285">
              <a:extLst>
                <a:ext uri="{FF2B5EF4-FFF2-40B4-BE49-F238E27FC236}">
                  <a16:creationId xmlns:a16="http://schemas.microsoft.com/office/drawing/2014/main" id="{1444D79B-801D-D234-C85F-40F8057434AB}"/>
                </a:ext>
              </a:extLst>
            </p:cNvPr>
            <p:cNvSpPr/>
            <p:nvPr/>
          </p:nvSpPr>
          <p:spPr bwMode="auto">
            <a:xfrm>
              <a:off x="4689276" y="3891094"/>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9287" name="Oval 9286">
            <a:extLst>
              <a:ext uri="{FF2B5EF4-FFF2-40B4-BE49-F238E27FC236}">
                <a16:creationId xmlns:a16="http://schemas.microsoft.com/office/drawing/2014/main" id="{D951D6A3-7C34-555B-98E3-807AAB49B3C5}"/>
              </a:ext>
            </a:extLst>
          </p:cNvPr>
          <p:cNvSpPr/>
          <p:nvPr/>
        </p:nvSpPr>
        <p:spPr bwMode="auto">
          <a:xfrm>
            <a:off x="4775502" y="3636530"/>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9350" name="Group 9349">
            <a:extLst>
              <a:ext uri="{FF2B5EF4-FFF2-40B4-BE49-F238E27FC236}">
                <a16:creationId xmlns:a16="http://schemas.microsoft.com/office/drawing/2014/main" id="{6AEB37E2-F3EE-D3A3-B93C-7B36F82D293C}"/>
              </a:ext>
            </a:extLst>
          </p:cNvPr>
          <p:cNvGrpSpPr/>
          <p:nvPr/>
        </p:nvGrpSpPr>
        <p:grpSpPr>
          <a:xfrm>
            <a:off x="3738149" y="3313491"/>
            <a:ext cx="312467" cy="192747"/>
            <a:chOff x="3898526" y="3566410"/>
            <a:chExt cx="312467" cy="192747"/>
          </a:xfrm>
        </p:grpSpPr>
        <p:sp>
          <p:nvSpPr>
            <p:cNvPr id="9251" name="Oval 9250">
              <a:extLst>
                <a:ext uri="{FF2B5EF4-FFF2-40B4-BE49-F238E27FC236}">
                  <a16:creationId xmlns:a16="http://schemas.microsoft.com/office/drawing/2014/main" id="{97819DA3-A85A-8F01-8BC8-89FEC7B4859E}"/>
                </a:ext>
              </a:extLst>
            </p:cNvPr>
            <p:cNvSpPr/>
            <p:nvPr/>
          </p:nvSpPr>
          <p:spPr bwMode="auto">
            <a:xfrm>
              <a:off x="3898526" y="3568661"/>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7" name="Oval 9256">
              <a:extLst>
                <a:ext uri="{FF2B5EF4-FFF2-40B4-BE49-F238E27FC236}">
                  <a16:creationId xmlns:a16="http://schemas.microsoft.com/office/drawing/2014/main" id="{C1D73F38-BFEA-9511-4B9A-7AFAED60CF6A}"/>
                </a:ext>
              </a:extLst>
            </p:cNvPr>
            <p:cNvSpPr/>
            <p:nvPr/>
          </p:nvSpPr>
          <p:spPr bwMode="auto">
            <a:xfrm>
              <a:off x="3999237" y="3566410"/>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8" name="Oval 9257">
              <a:extLst>
                <a:ext uri="{FF2B5EF4-FFF2-40B4-BE49-F238E27FC236}">
                  <a16:creationId xmlns:a16="http://schemas.microsoft.com/office/drawing/2014/main" id="{4FF52174-F0C7-9BFB-9959-1CA5D96ED735}"/>
                </a:ext>
              </a:extLst>
            </p:cNvPr>
            <p:cNvSpPr/>
            <p:nvPr/>
          </p:nvSpPr>
          <p:spPr bwMode="auto">
            <a:xfrm>
              <a:off x="4038910" y="3614936"/>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3" name="Oval 9282">
              <a:extLst>
                <a:ext uri="{FF2B5EF4-FFF2-40B4-BE49-F238E27FC236}">
                  <a16:creationId xmlns:a16="http://schemas.microsoft.com/office/drawing/2014/main" id="{50298D5B-7009-CC6D-9EF7-63A2AC6D1F8A}"/>
                </a:ext>
              </a:extLst>
            </p:cNvPr>
            <p:cNvSpPr/>
            <p:nvPr/>
          </p:nvSpPr>
          <p:spPr bwMode="auto">
            <a:xfrm>
              <a:off x="4075441" y="3652011"/>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8" name="Oval 9287">
              <a:extLst>
                <a:ext uri="{FF2B5EF4-FFF2-40B4-BE49-F238E27FC236}">
                  <a16:creationId xmlns:a16="http://schemas.microsoft.com/office/drawing/2014/main" id="{8DFA6FEF-2C41-8968-ED70-087D94B68768}"/>
                </a:ext>
              </a:extLst>
            </p:cNvPr>
            <p:cNvSpPr/>
            <p:nvPr/>
          </p:nvSpPr>
          <p:spPr bwMode="auto">
            <a:xfrm>
              <a:off x="4137841" y="368600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9289" name="Oval 9288">
            <a:extLst>
              <a:ext uri="{FF2B5EF4-FFF2-40B4-BE49-F238E27FC236}">
                <a16:creationId xmlns:a16="http://schemas.microsoft.com/office/drawing/2014/main" id="{4C778529-192B-37DB-D237-22DCF3391858}"/>
              </a:ext>
            </a:extLst>
          </p:cNvPr>
          <p:cNvSpPr/>
          <p:nvPr/>
        </p:nvSpPr>
        <p:spPr bwMode="auto">
          <a:xfrm>
            <a:off x="4186895" y="3553103"/>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0" name="Oval 9289">
            <a:extLst>
              <a:ext uri="{FF2B5EF4-FFF2-40B4-BE49-F238E27FC236}">
                <a16:creationId xmlns:a16="http://schemas.microsoft.com/office/drawing/2014/main" id="{1AC1E95D-D8D8-DC88-CE6F-222E7221EAC9}"/>
              </a:ext>
            </a:extLst>
          </p:cNvPr>
          <p:cNvSpPr/>
          <p:nvPr/>
        </p:nvSpPr>
        <p:spPr bwMode="auto">
          <a:xfrm>
            <a:off x="4848597" y="3691719"/>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9355" name="Group 9354">
            <a:extLst>
              <a:ext uri="{FF2B5EF4-FFF2-40B4-BE49-F238E27FC236}">
                <a16:creationId xmlns:a16="http://schemas.microsoft.com/office/drawing/2014/main" id="{B3BB5AED-B1B5-6185-62ED-F3D4C91F754D}"/>
              </a:ext>
            </a:extLst>
          </p:cNvPr>
          <p:cNvGrpSpPr/>
          <p:nvPr/>
        </p:nvGrpSpPr>
        <p:grpSpPr>
          <a:xfrm>
            <a:off x="5140977" y="3750623"/>
            <a:ext cx="1729853" cy="270090"/>
            <a:chOff x="5301354" y="4003542"/>
            <a:chExt cx="1729853" cy="270090"/>
          </a:xfrm>
        </p:grpSpPr>
        <p:grpSp>
          <p:nvGrpSpPr>
            <p:cNvPr id="9354" name="Group 9353">
              <a:extLst>
                <a:ext uri="{FF2B5EF4-FFF2-40B4-BE49-F238E27FC236}">
                  <a16:creationId xmlns:a16="http://schemas.microsoft.com/office/drawing/2014/main" id="{2322A180-B9EF-172F-2BF6-D8DA3D2C5EED}"/>
                </a:ext>
              </a:extLst>
            </p:cNvPr>
            <p:cNvGrpSpPr/>
            <p:nvPr/>
          </p:nvGrpSpPr>
          <p:grpSpPr>
            <a:xfrm>
              <a:off x="5301354" y="4003542"/>
              <a:ext cx="360448" cy="73152"/>
              <a:chOff x="5301354" y="4003542"/>
              <a:chExt cx="360448" cy="73152"/>
            </a:xfrm>
          </p:grpSpPr>
          <p:sp>
            <p:nvSpPr>
              <p:cNvPr id="9291" name="Oval 9290">
                <a:extLst>
                  <a:ext uri="{FF2B5EF4-FFF2-40B4-BE49-F238E27FC236}">
                    <a16:creationId xmlns:a16="http://schemas.microsoft.com/office/drawing/2014/main" id="{E81C8375-8F2B-610C-AAF2-5EEBC080C798}"/>
                  </a:ext>
                </a:extLst>
              </p:cNvPr>
              <p:cNvSpPr/>
              <p:nvPr/>
            </p:nvSpPr>
            <p:spPr bwMode="auto">
              <a:xfrm>
                <a:off x="5301354" y="400354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2" name="Oval 9291">
                <a:extLst>
                  <a:ext uri="{FF2B5EF4-FFF2-40B4-BE49-F238E27FC236}">
                    <a16:creationId xmlns:a16="http://schemas.microsoft.com/office/drawing/2014/main" id="{B866F5E7-16CE-CA83-A232-B401976F8989}"/>
                  </a:ext>
                </a:extLst>
              </p:cNvPr>
              <p:cNvSpPr/>
              <p:nvPr/>
            </p:nvSpPr>
            <p:spPr bwMode="auto">
              <a:xfrm>
                <a:off x="5507170" y="400354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3" name="Oval 9292">
                <a:extLst>
                  <a:ext uri="{FF2B5EF4-FFF2-40B4-BE49-F238E27FC236}">
                    <a16:creationId xmlns:a16="http://schemas.microsoft.com/office/drawing/2014/main" id="{517EB5AD-E083-2CB7-1C2F-778B5E979900}"/>
                  </a:ext>
                </a:extLst>
              </p:cNvPr>
              <p:cNvSpPr/>
              <p:nvPr/>
            </p:nvSpPr>
            <p:spPr bwMode="auto">
              <a:xfrm>
                <a:off x="5588650" y="400354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9294" name="Oval 9293">
              <a:extLst>
                <a:ext uri="{FF2B5EF4-FFF2-40B4-BE49-F238E27FC236}">
                  <a16:creationId xmlns:a16="http://schemas.microsoft.com/office/drawing/2014/main" id="{99F92FCE-2F1A-FF93-6F8B-A5752373B6A3}"/>
                </a:ext>
              </a:extLst>
            </p:cNvPr>
            <p:cNvSpPr/>
            <p:nvPr/>
          </p:nvSpPr>
          <p:spPr bwMode="auto">
            <a:xfrm>
              <a:off x="6276000" y="4064277"/>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5" name="Oval 9294">
              <a:extLst>
                <a:ext uri="{FF2B5EF4-FFF2-40B4-BE49-F238E27FC236}">
                  <a16:creationId xmlns:a16="http://schemas.microsoft.com/office/drawing/2014/main" id="{A42C5EE8-5FC7-DF53-66B1-D802FD9FFBEB}"/>
                </a:ext>
              </a:extLst>
            </p:cNvPr>
            <p:cNvSpPr/>
            <p:nvPr/>
          </p:nvSpPr>
          <p:spPr bwMode="auto">
            <a:xfrm>
              <a:off x="6728330" y="409741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6" name="Oval 9295">
              <a:extLst>
                <a:ext uri="{FF2B5EF4-FFF2-40B4-BE49-F238E27FC236}">
                  <a16:creationId xmlns:a16="http://schemas.microsoft.com/office/drawing/2014/main" id="{CE950471-A1FC-6CB7-9703-F1F6981ECD06}"/>
                </a:ext>
              </a:extLst>
            </p:cNvPr>
            <p:cNvSpPr/>
            <p:nvPr/>
          </p:nvSpPr>
          <p:spPr bwMode="auto">
            <a:xfrm>
              <a:off x="6958055" y="4200480"/>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56" name="Group 9355">
            <a:extLst>
              <a:ext uri="{FF2B5EF4-FFF2-40B4-BE49-F238E27FC236}">
                <a16:creationId xmlns:a16="http://schemas.microsoft.com/office/drawing/2014/main" id="{3BA73301-EC5B-4D03-19CF-0060BA1E6763}"/>
              </a:ext>
            </a:extLst>
          </p:cNvPr>
          <p:cNvGrpSpPr/>
          <p:nvPr/>
        </p:nvGrpSpPr>
        <p:grpSpPr>
          <a:xfrm>
            <a:off x="9371335" y="4079372"/>
            <a:ext cx="743808" cy="73152"/>
            <a:chOff x="9531712" y="4332291"/>
            <a:chExt cx="743808" cy="73152"/>
          </a:xfrm>
        </p:grpSpPr>
        <p:sp>
          <p:nvSpPr>
            <p:cNvPr id="9297" name="Oval 9296">
              <a:extLst>
                <a:ext uri="{FF2B5EF4-FFF2-40B4-BE49-F238E27FC236}">
                  <a16:creationId xmlns:a16="http://schemas.microsoft.com/office/drawing/2014/main" id="{11430265-742F-582B-3372-2C6532C5BDD0}"/>
                </a:ext>
              </a:extLst>
            </p:cNvPr>
            <p:cNvSpPr/>
            <p:nvPr/>
          </p:nvSpPr>
          <p:spPr bwMode="auto">
            <a:xfrm>
              <a:off x="9531712" y="4332291"/>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8" name="Oval 9297">
              <a:extLst>
                <a:ext uri="{FF2B5EF4-FFF2-40B4-BE49-F238E27FC236}">
                  <a16:creationId xmlns:a16="http://schemas.microsoft.com/office/drawing/2014/main" id="{80BE60D0-A052-CD60-D4C0-DAE2B2286771}"/>
                </a:ext>
              </a:extLst>
            </p:cNvPr>
            <p:cNvSpPr/>
            <p:nvPr/>
          </p:nvSpPr>
          <p:spPr bwMode="auto">
            <a:xfrm>
              <a:off x="10202368" y="4332291"/>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42" name="Group 9341">
            <a:extLst>
              <a:ext uri="{FF2B5EF4-FFF2-40B4-BE49-F238E27FC236}">
                <a16:creationId xmlns:a16="http://schemas.microsoft.com/office/drawing/2014/main" id="{492B590D-F901-CC19-7F83-EFA95CD53BCE}"/>
              </a:ext>
            </a:extLst>
          </p:cNvPr>
          <p:cNvGrpSpPr/>
          <p:nvPr/>
        </p:nvGrpSpPr>
        <p:grpSpPr>
          <a:xfrm>
            <a:off x="2462118" y="2797398"/>
            <a:ext cx="1058336" cy="813273"/>
            <a:chOff x="2622495" y="3050317"/>
            <a:chExt cx="1058336" cy="813273"/>
          </a:xfrm>
        </p:grpSpPr>
        <p:grpSp>
          <p:nvGrpSpPr>
            <p:cNvPr id="9338" name="Group 9337">
              <a:extLst>
                <a:ext uri="{FF2B5EF4-FFF2-40B4-BE49-F238E27FC236}">
                  <a16:creationId xmlns:a16="http://schemas.microsoft.com/office/drawing/2014/main" id="{A5BA036A-4B43-95AE-51CC-1C5B1F8948D1}"/>
                </a:ext>
              </a:extLst>
            </p:cNvPr>
            <p:cNvGrpSpPr/>
            <p:nvPr/>
          </p:nvGrpSpPr>
          <p:grpSpPr>
            <a:xfrm>
              <a:off x="3201713" y="3549155"/>
              <a:ext cx="479118" cy="314435"/>
              <a:chOff x="3201713" y="3549155"/>
              <a:chExt cx="479118" cy="314435"/>
            </a:xfrm>
          </p:grpSpPr>
          <p:sp>
            <p:nvSpPr>
              <p:cNvPr id="9317" name="Triangle 9316">
                <a:extLst>
                  <a:ext uri="{FF2B5EF4-FFF2-40B4-BE49-F238E27FC236}">
                    <a16:creationId xmlns:a16="http://schemas.microsoft.com/office/drawing/2014/main" id="{C021B04E-346E-0754-839B-F316BE6FE610}"/>
                  </a:ext>
                </a:extLst>
              </p:cNvPr>
              <p:cNvSpPr/>
              <p:nvPr/>
            </p:nvSpPr>
            <p:spPr bwMode="auto">
              <a:xfrm rot="10800000">
                <a:off x="3329386" y="3626764"/>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8" name="Triangle 9317">
                <a:extLst>
                  <a:ext uri="{FF2B5EF4-FFF2-40B4-BE49-F238E27FC236}">
                    <a16:creationId xmlns:a16="http://schemas.microsoft.com/office/drawing/2014/main" id="{C82943A2-8E95-3C0B-496B-FDE58C6F9B99}"/>
                  </a:ext>
                </a:extLst>
              </p:cNvPr>
              <p:cNvSpPr/>
              <p:nvPr/>
            </p:nvSpPr>
            <p:spPr bwMode="auto">
              <a:xfrm rot="10800000">
                <a:off x="3295324" y="3569844"/>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9" name="Triangle 9318">
                <a:extLst>
                  <a:ext uri="{FF2B5EF4-FFF2-40B4-BE49-F238E27FC236}">
                    <a16:creationId xmlns:a16="http://schemas.microsoft.com/office/drawing/2014/main" id="{D0B4DE8A-ABE0-0CD7-0223-522FB507703F}"/>
                  </a:ext>
                </a:extLst>
              </p:cNvPr>
              <p:cNvSpPr/>
              <p:nvPr/>
            </p:nvSpPr>
            <p:spPr bwMode="auto">
              <a:xfrm rot="10800000">
                <a:off x="3201713" y="3549155"/>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0" name="Triangle 9319">
                <a:extLst>
                  <a:ext uri="{FF2B5EF4-FFF2-40B4-BE49-F238E27FC236}">
                    <a16:creationId xmlns:a16="http://schemas.microsoft.com/office/drawing/2014/main" id="{1C164B75-FEE5-82F5-FFF6-FAE668C11625}"/>
                  </a:ext>
                </a:extLst>
              </p:cNvPr>
              <p:cNvSpPr/>
              <p:nvPr/>
            </p:nvSpPr>
            <p:spPr bwMode="auto">
              <a:xfrm rot="10800000">
                <a:off x="3348283" y="3702206"/>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1" name="Triangle 9320">
                <a:extLst>
                  <a:ext uri="{FF2B5EF4-FFF2-40B4-BE49-F238E27FC236}">
                    <a16:creationId xmlns:a16="http://schemas.microsoft.com/office/drawing/2014/main" id="{A22E3789-E4A4-2F25-B4DF-9EE0648EE209}"/>
                  </a:ext>
                </a:extLst>
              </p:cNvPr>
              <p:cNvSpPr/>
              <p:nvPr/>
            </p:nvSpPr>
            <p:spPr bwMode="auto">
              <a:xfrm rot="10800000">
                <a:off x="3589391" y="379958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2" name="Triangle 9321">
                <a:extLst>
                  <a:ext uri="{FF2B5EF4-FFF2-40B4-BE49-F238E27FC236}">
                    <a16:creationId xmlns:a16="http://schemas.microsoft.com/office/drawing/2014/main" id="{324239E3-FE08-A2C1-07B6-A228112E49C9}"/>
                  </a:ext>
                </a:extLst>
              </p:cNvPr>
              <p:cNvSpPr/>
              <p:nvPr/>
            </p:nvSpPr>
            <p:spPr bwMode="auto">
              <a:xfrm rot="10800000">
                <a:off x="3532857" y="3792698"/>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41" name="Group 9340">
              <a:extLst>
                <a:ext uri="{FF2B5EF4-FFF2-40B4-BE49-F238E27FC236}">
                  <a16:creationId xmlns:a16="http://schemas.microsoft.com/office/drawing/2014/main" id="{4D93E070-2DBD-FD5C-A196-9F0C2CE0953D}"/>
                </a:ext>
              </a:extLst>
            </p:cNvPr>
            <p:cNvGrpSpPr/>
            <p:nvPr/>
          </p:nvGrpSpPr>
          <p:grpSpPr>
            <a:xfrm>
              <a:off x="2622495" y="3050317"/>
              <a:ext cx="527491" cy="505407"/>
              <a:chOff x="2622495" y="3050317"/>
              <a:chExt cx="527491" cy="505407"/>
            </a:xfrm>
          </p:grpSpPr>
          <p:grpSp>
            <p:nvGrpSpPr>
              <p:cNvPr id="9340" name="Group 9339">
                <a:extLst>
                  <a:ext uri="{FF2B5EF4-FFF2-40B4-BE49-F238E27FC236}">
                    <a16:creationId xmlns:a16="http://schemas.microsoft.com/office/drawing/2014/main" id="{CBDE6F1A-A028-3F4A-DC8E-375DB5310FB5}"/>
                  </a:ext>
                </a:extLst>
              </p:cNvPr>
              <p:cNvGrpSpPr/>
              <p:nvPr/>
            </p:nvGrpSpPr>
            <p:grpSpPr>
              <a:xfrm>
                <a:off x="2622495" y="3050317"/>
                <a:ext cx="214476" cy="172734"/>
                <a:chOff x="2622495" y="3050317"/>
                <a:chExt cx="214476" cy="172734"/>
              </a:xfrm>
            </p:grpSpPr>
            <p:sp>
              <p:nvSpPr>
                <p:cNvPr id="9307" name="Triangle 9306">
                  <a:extLst>
                    <a:ext uri="{FF2B5EF4-FFF2-40B4-BE49-F238E27FC236}">
                      <a16:creationId xmlns:a16="http://schemas.microsoft.com/office/drawing/2014/main" id="{F3D26891-231B-4FFC-9AB3-58CE95187CC5}"/>
                    </a:ext>
                  </a:extLst>
                </p:cNvPr>
                <p:cNvSpPr/>
                <p:nvPr/>
              </p:nvSpPr>
              <p:spPr bwMode="auto">
                <a:xfrm rot="10800000">
                  <a:off x="2622495" y="3050317"/>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8" name="Triangle 9307">
                  <a:extLst>
                    <a:ext uri="{FF2B5EF4-FFF2-40B4-BE49-F238E27FC236}">
                      <a16:creationId xmlns:a16="http://schemas.microsoft.com/office/drawing/2014/main" id="{38712E52-966D-CFBB-7490-5484EC86E8B3}"/>
                    </a:ext>
                  </a:extLst>
                </p:cNvPr>
                <p:cNvSpPr/>
                <p:nvPr/>
              </p:nvSpPr>
              <p:spPr bwMode="auto">
                <a:xfrm rot="10800000">
                  <a:off x="2673560" y="310379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9" name="Triangle 9308">
                  <a:extLst>
                    <a:ext uri="{FF2B5EF4-FFF2-40B4-BE49-F238E27FC236}">
                      <a16:creationId xmlns:a16="http://schemas.microsoft.com/office/drawing/2014/main" id="{C9CCCD1D-96F6-0EBF-2193-1FDDC80ADC18}"/>
                    </a:ext>
                  </a:extLst>
                </p:cNvPr>
                <p:cNvSpPr/>
                <p:nvPr/>
              </p:nvSpPr>
              <p:spPr bwMode="auto">
                <a:xfrm rot="10800000">
                  <a:off x="2710068" y="3136951"/>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0" name="Triangle 9309">
                  <a:extLst>
                    <a:ext uri="{FF2B5EF4-FFF2-40B4-BE49-F238E27FC236}">
                      <a16:creationId xmlns:a16="http://schemas.microsoft.com/office/drawing/2014/main" id="{94CA97BC-7969-BBCD-F638-EA14E698A1DE}"/>
                    </a:ext>
                  </a:extLst>
                </p:cNvPr>
                <p:cNvSpPr/>
                <p:nvPr/>
              </p:nvSpPr>
              <p:spPr bwMode="auto">
                <a:xfrm rot="10800000">
                  <a:off x="2745531" y="3159043"/>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39" name="Group 9338">
                <a:extLst>
                  <a:ext uri="{FF2B5EF4-FFF2-40B4-BE49-F238E27FC236}">
                    <a16:creationId xmlns:a16="http://schemas.microsoft.com/office/drawing/2014/main" id="{DB84A8C5-A2A5-EEF2-00FE-6232BA19F418}"/>
                  </a:ext>
                </a:extLst>
              </p:cNvPr>
              <p:cNvGrpSpPr/>
              <p:nvPr/>
            </p:nvGrpSpPr>
            <p:grpSpPr>
              <a:xfrm>
                <a:off x="2895087" y="3253750"/>
                <a:ext cx="254899" cy="301974"/>
                <a:chOff x="2895087" y="3253750"/>
                <a:chExt cx="254899" cy="301974"/>
              </a:xfrm>
            </p:grpSpPr>
            <p:sp>
              <p:nvSpPr>
                <p:cNvPr id="9312" name="Triangle 9311">
                  <a:extLst>
                    <a:ext uri="{FF2B5EF4-FFF2-40B4-BE49-F238E27FC236}">
                      <a16:creationId xmlns:a16="http://schemas.microsoft.com/office/drawing/2014/main" id="{2BF4AB3F-7C30-D0A5-338F-8C0327A52594}"/>
                    </a:ext>
                  </a:extLst>
                </p:cNvPr>
                <p:cNvSpPr/>
                <p:nvPr/>
              </p:nvSpPr>
              <p:spPr bwMode="auto">
                <a:xfrm rot="10800000">
                  <a:off x="2895087" y="3253750"/>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3" name="Triangle 9312">
                  <a:extLst>
                    <a:ext uri="{FF2B5EF4-FFF2-40B4-BE49-F238E27FC236}">
                      <a16:creationId xmlns:a16="http://schemas.microsoft.com/office/drawing/2014/main" id="{5D1D6E0F-3749-A11B-0163-4F0A688E611A}"/>
                    </a:ext>
                  </a:extLst>
                </p:cNvPr>
                <p:cNvSpPr/>
                <p:nvPr/>
              </p:nvSpPr>
              <p:spPr bwMode="auto">
                <a:xfrm rot="10800000">
                  <a:off x="2996171" y="3344358"/>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4" name="Triangle 9313">
                  <a:extLst>
                    <a:ext uri="{FF2B5EF4-FFF2-40B4-BE49-F238E27FC236}">
                      <a16:creationId xmlns:a16="http://schemas.microsoft.com/office/drawing/2014/main" id="{012C27AC-D1FA-5625-4DCC-6C264AF83F75}"/>
                    </a:ext>
                  </a:extLst>
                </p:cNvPr>
                <p:cNvSpPr/>
                <p:nvPr/>
              </p:nvSpPr>
              <p:spPr bwMode="auto">
                <a:xfrm rot="10800000">
                  <a:off x="3015882" y="3386486"/>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5" name="Triangle 9314">
                  <a:extLst>
                    <a:ext uri="{FF2B5EF4-FFF2-40B4-BE49-F238E27FC236}">
                      <a16:creationId xmlns:a16="http://schemas.microsoft.com/office/drawing/2014/main" id="{8E11B6A7-A22C-C515-4157-E269DE5B46BB}"/>
                    </a:ext>
                  </a:extLst>
                </p:cNvPr>
                <p:cNvSpPr/>
                <p:nvPr/>
              </p:nvSpPr>
              <p:spPr bwMode="auto">
                <a:xfrm rot="10800000">
                  <a:off x="3058546" y="3491716"/>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6" name="Triangle 9315">
                  <a:extLst>
                    <a:ext uri="{FF2B5EF4-FFF2-40B4-BE49-F238E27FC236}">
                      <a16:creationId xmlns:a16="http://schemas.microsoft.com/office/drawing/2014/main" id="{91CD7A62-C1BC-B6A7-0F0C-A03138D7815A}"/>
                    </a:ext>
                  </a:extLst>
                </p:cNvPr>
                <p:cNvSpPr/>
                <p:nvPr/>
              </p:nvSpPr>
              <p:spPr bwMode="auto">
                <a:xfrm rot="10800000">
                  <a:off x="3051748" y="3464967"/>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3" name="Triangle 9322">
                  <a:extLst>
                    <a:ext uri="{FF2B5EF4-FFF2-40B4-BE49-F238E27FC236}">
                      <a16:creationId xmlns:a16="http://schemas.microsoft.com/office/drawing/2014/main" id="{5EDA2A1F-F654-1C16-38F8-98EA0EF0708A}"/>
                    </a:ext>
                  </a:extLst>
                </p:cNvPr>
                <p:cNvSpPr/>
                <p:nvPr/>
              </p:nvSpPr>
              <p:spPr bwMode="auto">
                <a:xfrm rot="10800000">
                  <a:off x="3036502" y="3409347"/>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grpSp>
        <p:nvGrpSpPr>
          <p:cNvPr id="9337" name="Group 9336">
            <a:extLst>
              <a:ext uri="{FF2B5EF4-FFF2-40B4-BE49-F238E27FC236}">
                <a16:creationId xmlns:a16="http://schemas.microsoft.com/office/drawing/2014/main" id="{D8D5974B-8138-F500-8B32-866DE0521350}"/>
              </a:ext>
            </a:extLst>
          </p:cNvPr>
          <p:cNvGrpSpPr/>
          <p:nvPr/>
        </p:nvGrpSpPr>
        <p:grpSpPr>
          <a:xfrm>
            <a:off x="3546961" y="3630023"/>
            <a:ext cx="686850" cy="268735"/>
            <a:chOff x="3707338" y="3882942"/>
            <a:chExt cx="686850" cy="268735"/>
          </a:xfrm>
        </p:grpSpPr>
        <p:sp>
          <p:nvSpPr>
            <p:cNvPr id="9324" name="Triangle 9323">
              <a:extLst>
                <a:ext uri="{FF2B5EF4-FFF2-40B4-BE49-F238E27FC236}">
                  <a16:creationId xmlns:a16="http://schemas.microsoft.com/office/drawing/2014/main" id="{5A82BADE-A8B0-8DBA-D414-FD19253395FC}"/>
                </a:ext>
              </a:extLst>
            </p:cNvPr>
            <p:cNvSpPr/>
            <p:nvPr/>
          </p:nvSpPr>
          <p:spPr bwMode="auto">
            <a:xfrm rot="10800000">
              <a:off x="3757702" y="3885407"/>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5" name="Triangle 9324">
              <a:extLst>
                <a:ext uri="{FF2B5EF4-FFF2-40B4-BE49-F238E27FC236}">
                  <a16:creationId xmlns:a16="http://schemas.microsoft.com/office/drawing/2014/main" id="{59E0522E-ACB9-907C-8DC0-DAB6AFC3E210}"/>
                </a:ext>
              </a:extLst>
            </p:cNvPr>
            <p:cNvSpPr/>
            <p:nvPr/>
          </p:nvSpPr>
          <p:spPr bwMode="auto">
            <a:xfrm rot="10800000">
              <a:off x="3993917" y="3961394"/>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6" name="Triangle 9325">
              <a:extLst>
                <a:ext uri="{FF2B5EF4-FFF2-40B4-BE49-F238E27FC236}">
                  <a16:creationId xmlns:a16="http://schemas.microsoft.com/office/drawing/2014/main" id="{50E0410D-D39D-1861-5F93-05A2805A5803}"/>
                </a:ext>
              </a:extLst>
            </p:cNvPr>
            <p:cNvSpPr/>
            <p:nvPr/>
          </p:nvSpPr>
          <p:spPr bwMode="auto">
            <a:xfrm rot="10800000">
              <a:off x="3946834" y="3959397"/>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7" name="Triangle 9326">
              <a:extLst>
                <a:ext uri="{FF2B5EF4-FFF2-40B4-BE49-F238E27FC236}">
                  <a16:creationId xmlns:a16="http://schemas.microsoft.com/office/drawing/2014/main" id="{30C62A4E-814B-E045-D07F-D888F2FDCB17}"/>
                </a:ext>
              </a:extLst>
            </p:cNvPr>
            <p:cNvSpPr/>
            <p:nvPr/>
          </p:nvSpPr>
          <p:spPr bwMode="auto">
            <a:xfrm rot="10800000">
              <a:off x="3707338" y="388294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8" name="Triangle 9327">
              <a:extLst>
                <a:ext uri="{FF2B5EF4-FFF2-40B4-BE49-F238E27FC236}">
                  <a16:creationId xmlns:a16="http://schemas.microsoft.com/office/drawing/2014/main" id="{8364D357-8EEC-A38C-8A61-1C74D1C1434C}"/>
                </a:ext>
              </a:extLst>
            </p:cNvPr>
            <p:cNvSpPr/>
            <p:nvPr/>
          </p:nvSpPr>
          <p:spPr bwMode="auto">
            <a:xfrm rot="10800000">
              <a:off x="4302748" y="4087669"/>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53" name="Group 9352">
            <a:extLst>
              <a:ext uri="{FF2B5EF4-FFF2-40B4-BE49-F238E27FC236}">
                <a16:creationId xmlns:a16="http://schemas.microsoft.com/office/drawing/2014/main" id="{1CDA3BFE-F0FD-20B7-B6DF-BA48D8699669}"/>
              </a:ext>
            </a:extLst>
          </p:cNvPr>
          <p:cNvGrpSpPr/>
          <p:nvPr/>
        </p:nvGrpSpPr>
        <p:grpSpPr>
          <a:xfrm>
            <a:off x="4420784" y="3871857"/>
            <a:ext cx="1426890" cy="233877"/>
            <a:chOff x="4581161" y="4124776"/>
            <a:chExt cx="1426890" cy="233877"/>
          </a:xfrm>
        </p:grpSpPr>
        <p:sp>
          <p:nvSpPr>
            <p:cNvPr id="9334" name="Triangle 9333">
              <a:extLst>
                <a:ext uri="{FF2B5EF4-FFF2-40B4-BE49-F238E27FC236}">
                  <a16:creationId xmlns:a16="http://schemas.microsoft.com/office/drawing/2014/main" id="{0B40DD8C-8EE0-CE91-F255-EC78D50E8227}"/>
                </a:ext>
              </a:extLst>
            </p:cNvPr>
            <p:cNvSpPr/>
            <p:nvPr/>
          </p:nvSpPr>
          <p:spPr bwMode="auto">
            <a:xfrm rot="10800000">
              <a:off x="5916611" y="4294645"/>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9352" name="Group 9351">
              <a:extLst>
                <a:ext uri="{FF2B5EF4-FFF2-40B4-BE49-F238E27FC236}">
                  <a16:creationId xmlns:a16="http://schemas.microsoft.com/office/drawing/2014/main" id="{2B24216F-3F52-81D0-E7BC-8700F6F1E837}"/>
                </a:ext>
              </a:extLst>
            </p:cNvPr>
            <p:cNvGrpSpPr/>
            <p:nvPr/>
          </p:nvGrpSpPr>
          <p:grpSpPr>
            <a:xfrm>
              <a:off x="4581161" y="4124776"/>
              <a:ext cx="610166" cy="166140"/>
              <a:chOff x="4581161" y="4124776"/>
              <a:chExt cx="610166" cy="166140"/>
            </a:xfrm>
          </p:grpSpPr>
          <p:sp>
            <p:nvSpPr>
              <p:cNvPr id="9329" name="Triangle 9328">
                <a:extLst>
                  <a:ext uri="{FF2B5EF4-FFF2-40B4-BE49-F238E27FC236}">
                    <a16:creationId xmlns:a16="http://schemas.microsoft.com/office/drawing/2014/main" id="{8B8D90DD-5E9A-531D-B704-201B9648A106}"/>
                  </a:ext>
                </a:extLst>
              </p:cNvPr>
              <p:cNvSpPr/>
              <p:nvPr/>
            </p:nvSpPr>
            <p:spPr bwMode="auto">
              <a:xfrm rot="10800000">
                <a:off x="4633351" y="4173386"/>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0" name="Triangle 9329">
                <a:extLst>
                  <a:ext uri="{FF2B5EF4-FFF2-40B4-BE49-F238E27FC236}">
                    <a16:creationId xmlns:a16="http://schemas.microsoft.com/office/drawing/2014/main" id="{25BE1073-9E46-04EA-DF09-473634A17FDB}"/>
                  </a:ext>
                </a:extLst>
              </p:cNvPr>
              <p:cNvSpPr/>
              <p:nvPr/>
            </p:nvSpPr>
            <p:spPr bwMode="auto">
              <a:xfrm rot="10800000">
                <a:off x="4581161" y="4124776"/>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1" name="Triangle 9330">
                <a:extLst>
                  <a:ext uri="{FF2B5EF4-FFF2-40B4-BE49-F238E27FC236}">
                    <a16:creationId xmlns:a16="http://schemas.microsoft.com/office/drawing/2014/main" id="{186242B6-2D69-AC31-BAD4-1EA653087EB6}"/>
                  </a:ext>
                </a:extLst>
              </p:cNvPr>
              <p:cNvSpPr/>
              <p:nvPr/>
            </p:nvSpPr>
            <p:spPr bwMode="auto">
              <a:xfrm rot="10800000">
                <a:off x="4994717" y="4226908"/>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2" name="Triangle 9331">
                <a:extLst>
                  <a:ext uri="{FF2B5EF4-FFF2-40B4-BE49-F238E27FC236}">
                    <a16:creationId xmlns:a16="http://schemas.microsoft.com/office/drawing/2014/main" id="{971378E0-0B4C-D627-D64B-10083B96F667}"/>
                  </a:ext>
                </a:extLst>
              </p:cNvPr>
              <p:cNvSpPr/>
              <p:nvPr/>
            </p:nvSpPr>
            <p:spPr bwMode="auto">
              <a:xfrm rot="10800000">
                <a:off x="4929583" y="4226908"/>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3" name="Triangle 9332">
                <a:extLst>
                  <a:ext uri="{FF2B5EF4-FFF2-40B4-BE49-F238E27FC236}">
                    <a16:creationId xmlns:a16="http://schemas.microsoft.com/office/drawing/2014/main" id="{772D48D1-9C25-6469-7AE6-79D3A64FDCA2}"/>
                  </a:ext>
                </a:extLst>
              </p:cNvPr>
              <p:cNvSpPr/>
              <p:nvPr/>
            </p:nvSpPr>
            <p:spPr bwMode="auto">
              <a:xfrm rot="10800000">
                <a:off x="5099887" y="4226908"/>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Tree>
    <p:extLst>
      <p:ext uri="{BB962C8B-B14F-4D97-AF65-F5344CB8AC3E}">
        <p14:creationId xmlns:p14="http://schemas.microsoft.com/office/powerpoint/2010/main" val="10243511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TROPiCS-02</a:t>
            </a:r>
            <a:r>
              <a:rPr lang="en-US" dirty="0"/>
              <a:t>: Subgroup Analysis of PFS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Tolaney. ASCO 2023. Abstr 1003. Reproduced with permission.</a:t>
            </a:r>
          </a:p>
        </p:txBody>
      </p:sp>
      <p:sp>
        <p:nvSpPr>
          <p:cNvPr id="7" name="TextBox 6">
            <a:extLst>
              <a:ext uri="{FF2B5EF4-FFF2-40B4-BE49-F238E27FC236}">
                <a16:creationId xmlns:a16="http://schemas.microsoft.com/office/drawing/2014/main" id="{85C32858-1382-0F39-5923-C7A357E4A926}"/>
              </a:ext>
            </a:extLst>
          </p:cNvPr>
          <p:cNvSpPr txBox="1"/>
          <p:nvPr/>
        </p:nvSpPr>
        <p:spPr bwMode="auto">
          <a:xfrm>
            <a:off x="9764794" y="1254926"/>
            <a:ext cx="148880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Unstratified HR</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(95% CI)</a:t>
            </a:r>
          </a:p>
        </p:txBody>
      </p:sp>
      <p:sp>
        <p:nvSpPr>
          <p:cNvPr id="8" name="TextBox 7">
            <a:extLst>
              <a:ext uri="{FF2B5EF4-FFF2-40B4-BE49-F238E27FC236}">
                <a16:creationId xmlns:a16="http://schemas.microsoft.com/office/drawing/2014/main" id="{A8942045-2749-F79E-DAF2-4EF750564E99}"/>
              </a:ext>
            </a:extLst>
          </p:cNvPr>
          <p:cNvSpPr txBox="1"/>
          <p:nvPr/>
        </p:nvSpPr>
        <p:spPr bwMode="auto">
          <a:xfrm>
            <a:off x="6322340" y="1501147"/>
            <a:ext cx="3218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Unstratified Hazard ratio (95% CI)</a:t>
            </a:r>
          </a:p>
        </p:txBody>
      </p:sp>
      <p:sp>
        <p:nvSpPr>
          <p:cNvPr id="9" name="TextBox 8">
            <a:extLst>
              <a:ext uri="{FF2B5EF4-FFF2-40B4-BE49-F238E27FC236}">
                <a16:creationId xmlns:a16="http://schemas.microsoft.com/office/drawing/2014/main" id="{CAD14796-1A2C-89EB-B89B-3266587D3CFE}"/>
              </a:ext>
            </a:extLst>
          </p:cNvPr>
          <p:cNvSpPr txBox="1"/>
          <p:nvPr/>
        </p:nvSpPr>
        <p:spPr bwMode="auto">
          <a:xfrm>
            <a:off x="919987" y="2008892"/>
            <a:ext cx="2050758" cy="4185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pPr>
            <a:r>
              <a:rPr lang="en-US" sz="1400" dirty="0">
                <a:solidFill>
                  <a:schemeClr val="bg1"/>
                </a:solidFill>
                <a:latin typeface="Calibri" panose="020F0502020204030204" pitchFamily="34" charset="0"/>
              </a:rPr>
              <a:t>Overall (N = 543)</a:t>
            </a:r>
          </a:p>
          <a:p>
            <a:pPr>
              <a:lnSpc>
                <a:spcPct val="100000"/>
              </a:lnSpc>
              <a:spcBef>
                <a:spcPts val="0"/>
              </a:spcBef>
              <a:spcAft>
                <a:spcPct val="0"/>
              </a:spcAft>
              <a:buClrTx/>
              <a:buFontTx/>
              <a:buNone/>
            </a:pPr>
            <a:r>
              <a:rPr lang="en-US" sz="1400" dirty="0">
                <a:solidFill>
                  <a:schemeClr val="bg1"/>
                </a:solidFill>
                <a:latin typeface="Calibri" panose="020F0502020204030204" pitchFamily="34" charset="0"/>
              </a:rPr>
              <a:t>Visceral metastasis</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Yes (n = 517)</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No (n = 26)</a:t>
            </a:r>
          </a:p>
          <a:p>
            <a:pPr>
              <a:lnSpc>
                <a:spcPct val="100000"/>
              </a:lnSpc>
              <a:spcBef>
                <a:spcPts val="0"/>
              </a:spcBef>
              <a:spcAft>
                <a:spcPct val="0"/>
              </a:spcAft>
              <a:buClrTx/>
              <a:buFontTx/>
              <a:buNone/>
            </a:pPr>
            <a:r>
              <a:rPr lang="en-US" sz="1400" dirty="0">
                <a:solidFill>
                  <a:schemeClr val="bg1"/>
                </a:solidFill>
                <a:latin typeface="Calibri" panose="020F0502020204030204" pitchFamily="34" charset="0"/>
              </a:rPr>
              <a:t>ET for </a:t>
            </a:r>
            <a:r>
              <a:rPr lang="en-US" sz="1400" dirty="0" err="1">
                <a:solidFill>
                  <a:schemeClr val="bg1"/>
                </a:solidFill>
                <a:latin typeface="Calibri" panose="020F0502020204030204" pitchFamily="34" charset="0"/>
              </a:rPr>
              <a:t>mBC</a:t>
            </a:r>
            <a:r>
              <a:rPr lang="en-US" sz="1400" dirty="0">
                <a:solidFill>
                  <a:schemeClr val="bg1"/>
                </a:solidFill>
                <a:latin typeface="Calibri" panose="020F0502020204030204" pitchFamily="34" charset="0"/>
              </a:rPr>
              <a:t> ≥6 </a:t>
            </a:r>
            <a:r>
              <a:rPr lang="en-US" sz="1400" dirty="0" err="1">
                <a:solidFill>
                  <a:schemeClr val="bg1"/>
                </a:solidFill>
                <a:latin typeface="Calibri" panose="020F0502020204030204" pitchFamily="34" charset="0"/>
              </a:rPr>
              <a:t>mo</a:t>
            </a:r>
            <a:endParaRPr lang="en-US" sz="1400" dirty="0">
              <a:solidFill>
                <a:schemeClr val="bg1"/>
              </a:solidFill>
              <a:latin typeface="Calibri" panose="020F0502020204030204" pitchFamily="34" charset="0"/>
            </a:endParaRP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Yes (n = 469)</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No (n = 74)</a:t>
            </a:r>
          </a:p>
          <a:p>
            <a:pPr>
              <a:lnSpc>
                <a:spcPct val="100000"/>
              </a:lnSpc>
              <a:spcBef>
                <a:spcPts val="0"/>
              </a:spcBef>
              <a:spcAft>
                <a:spcPct val="0"/>
              </a:spcAft>
              <a:buClrTx/>
              <a:buFontTx/>
              <a:buNone/>
            </a:pPr>
            <a:r>
              <a:rPr lang="en-US" sz="1400" dirty="0">
                <a:solidFill>
                  <a:schemeClr val="bg1"/>
                </a:solidFill>
                <a:latin typeface="Calibri" panose="020F0502020204030204" pitchFamily="34" charset="0"/>
              </a:rPr>
              <a:t>No. of prior CT for </a:t>
            </a:r>
            <a:r>
              <a:rPr lang="en-US" sz="1400" dirty="0" err="1">
                <a:solidFill>
                  <a:schemeClr val="bg1"/>
                </a:solidFill>
                <a:latin typeface="Calibri" panose="020F0502020204030204" pitchFamily="34" charset="0"/>
              </a:rPr>
              <a:t>mBC</a:t>
            </a:r>
            <a:endParaRPr lang="en-US" sz="1400" dirty="0">
              <a:solidFill>
                <a:schemeClr val="bg1"/>
              </a:solidFill>
              <a:latin typeface="Calibri" panose="020F0502020204030204" pitchFamily="34" charset="0"/>
            </a:endParaRP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≤2 (n = 226)</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≥3 (n = 317)</a:t>
            </a:r>
          </a:p>
          <a:p>
            <a:pPr>
              <a:lnSpc>
                <a:spcPct val="100000"/>
              </a:lnSpc>
              <a:spcBef>
                <a:spcPts val="0"/>
              </a:spcBef>
              <a:spcAft>
                <a:spcPct val="0"/>
              </a:spcAft>
              <a:buClrTx/>
              <a:buFontTx/>
              <a:buNone/>
            </a:pPr>
            <a:r>
              <a:rPr lang="en-US" sz="1400" dirty="0">
                <a:solidFill>
                  <a:schemeClr val="bg1"/>
                </a:solidFill>
                <a:latin typeface="Calibri" panose="020F0502020204030204" pitchFamily="34" charset="0"/>
              </a:rPr>
              <a:t>Age group</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&lt;65 (n = 403)</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≥65 (n = 140)</a:t>
            </a:r>
          </a:p>
          <a:p>
            <a:pPr>
              <a:lnSpc>
                <a:spcPct val="100000"/>
              </a:lnSpc>
              <a:spcBef>
                <a:spcPts val="0"/>
              </a:spcBef>
              <a:spcAft>
                <a:spcPct val="0"/>
              </a:spcAft>
              <a:buClrTx/>
              <a:buFontTx/>
              <a:buNone/>
            </a:pPr>
            <a:r>
              <a:rPr lang="en-US" sz="1400" dirty="0">
                <a:solidFill>
                  <a:schemeClr val="bg1"/>
                </a:solidFill>
                <a:latin typeface="Calibri" panose="020F0502020204030204" pitchFamily="34" charset="0"/>
              </a:rPr>
              <a:t>ECOG PS</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0 (n = 241)</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1 (n = 302)</a:t>
            </a:r>
          </a:p>
          <a:p>
            <a:pPr>
              <a:lnSpc>
                <a:spcPct val="100000"/>
              </a:lnSpc>
              <a:spcBef>
                <a:spcPts val="0"/>
              </a:spcBef>
              <a:spcAft>
                <a:spcPct val="0"/>
              </a:spcAft>
              <a:buClrTx/>
              <a:buFontTx/>
              <a:buNone/>
            </a:pPr>
            <a:r>
              <a:rPr lang="en-US" sz="1400" dirty="0">
                <a:solidFill>
                  <a:schemeClr val="bg1"/>
                </a:solidFill>
                <a:latin typeface="Calibri" panose="020F0502020204030204" pitchFamily="34" charset="0"/>
              </a:rPr>
              <a:t>Prior CDK4/6i duration</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 </a:t>
            </a:r>
            <a:r>
              <a:rPr lang="en-US" sz="1400" b="0" dirty="0" err="1">
                <a:solidFill>
                  <a:schemeClr val="bg1"/>
                </a:solidFill>
                <a:latin typeface="Calibri" panose="020F0502020204030204" pitchFamily="34" charset="0"/>
              </a:rPr>
              <a:t>mo</a:t>
            </a:r>
            <a:r>
              <a:rPr lang="en-US" sz="1400" b="0" dirty="0">
                <a:solidFill>
                  <a:schemeClr val="bg1"/>
                </a:solidFill>
                <a:latin typeface="Calibri" panose="020F0502020204030204" pitchFamily="34" charset="0"/>
              </a:rPr>
              <a:t> (n = 327)</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&gt;12 </a:t>
            </a:r>
            <a:r>
              <a:rPr lang="en-US" sz="1400" b="0" dirty="0" err="1">
                <a:solidFill>
                  <a:schemeClr val="bg1"/>
                </a:solidFill>
                <a:latin typeface="Calibri" panose="020F0502020204030204" pitchFamily="34" charset="0"/>
              </a:rPr>
              <a:t>mo</a:t>
            </a:r>
            <a:r>
              <a:rPr lang="en-US" sz="1400" b="0" dirty="0">
                <a:solidFill>
                  <a:schemeClr val="bg1"/>
                </a:solidFill>
                <a:latin typeface="Calibri" panose="020F0502020204030204" pitchFamily="34" charset="0"/>
              </a:rPr>
              <a:t> (n = 208)</a:t>
            </a:r>
          </a:p>
        </p:txBody>
      </p:sp>
      <p:sp>
        <p:nvSpPr>
          <p:cNvPr id="10" name="TextBox 9">
            <a:extLst>
              <a:ext uri="{FF2B5EF4-FFF2-40B4-BE49-F238E27FC236}">
                <a16:creationId xmlns:a16="http://schemas.microsoft.com/office/drawing/2014/main" id="{3FEE1C1C-BE28-5F9C-4155-FEA1C841B31D}"/>
              </a:ext>
            </a:extLst>
          </p:cNvPr>
          <p:cNvSpPr txBox="1"/>
          <p:nvPr/>
        </p:nvSpPr>
        <p:spPr bwMode="auto">
          <a:xfrm>
            <a:off x="9675280" y="1793448"/>
            <a:ext cx="1663401"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0.67 (0.54-0.82)</a:t>
            </a:r>
          </a:p>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0.66 (0.53-0.82)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0.78 (0.25-2.40)</a:t>
            </a:r>
          </a:p>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0.62 (0.49-0.78)</a:t>
            </a:r>
          </a:p>
          <a:p>
            <a:pPr algn="ctr">
              <a:spcBef>
                <a:spcPts val="0"/>
              </a:spcBef>
            </a:pPr>
            <a:r>
              <a:rPr lang="en-US" sz="1400" b="0" dirty="0">
                <a:solidFill>
                  <a:schemeClr val="bg1"/>
                </a:solidFill>
                <a:latin typeface="Calibri" panose="020F0502020204030204" pitchFamily="34" charset="0"/>
              </a:rPr>
              <a:t>1.08 (0.61-1.91)</a:t>
            </a:r>
            <a:br>
              <a:rPr lang="en-US" sz="1400" dirty="0">
                <a:solidFill>
                  <a:schemeClr val="bg1"/>
                </a:solidFill>
                <a:latin typeface="Calibri" panose="020F0502020204030204" pitchFamily="34" charset="0"/>
              </a:rPr>
            </a:br>
            <a:endParaRPr lang="en-US" sz="140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0.60 (0.44-0.83)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0.72 (0.54-0.96)</a:t>
            </a:r>
          </a:p>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0.70 (0.55-0.90)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0.58 (0.37-0.91)</a:t>
            </a:r>
          </a:p>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0.61 (0.44-0.85)</a:t>
            </a:r>
          </a:p>
          <a:p>
            <a:pPr algn="ctr">
              <a:spcBef>
                <a:spcPts val="0"/>
              </a:spcBef>
            </a:pPr>
            <a:r>
              <a:rPr lang="en-US" sz="1400" b="0" dirty="0">
                <a:solidFill>
                  <a:schemeClr val="bg1"/>
                </a:solidFill>
                <a:latin typeface="Calibri" panose="020F0502020204030204" pitchFamily="34" charset="0"/>
              </a:rPr>
              <a:t>0.71 (0.54-0.94)</a:t>
            </a:r>
          </a:p>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a:spcBef>
                <a:spcPts val="0"/>
              </a:spcBef>
            </a:pPr>
            <a:r>
              <a:rPr lang="en-US" sz="1400" b="0" dirty="0">
                <a:solidFill>
                  <a:schemeClr val="bg1"/>
                </a:solidFill>
                <a:latin typeface="Calibri" panose="020F0502020204030204" pitchFamily="34" charset="0"/>
              </a:rPr>
              <a:t>0.61 (0.46-0.80)</a:t>
            </a:r>
          </a:p>
          <a:p>
            <a:pPr algn="ctr">
              <a:spcBef>
                <a:spcPts val="0"/>
              </a:spcBef>
            </a:pPr>
            <a:r>
              <a:rPr lang="en-US" sz="1400" b="0" dirty="0">
                <a:solidFill>
                  <a:schemeClr val="bg1"/>
                </a:solidFill>
                <a:latin typeface="Calibri" panose="020F0502020204030204" pitchFamily="34" charset="0"/>
              </a:rPr>
              <a:t>0.74 (0.52-1.05)</a:t>
            </a:r>
          </a:p>
        </p:txBody>
      </p:sp>
      <p:sp>
        <p:nvSpPr>
          <p:cNvPr id="14" name="TextBox 13">
            <a:extLst>
              <a:ext uri="{FF2B5EF4-FFF2-40B4-BE49-F238E27FC236}">
                <a16:creationId xmlns:a16="http://schemas.microsoft.com/office/drawing/2014/main" id="{69B46361-1D01-DB25-DB76-DB565923CAF5}"/>
              </a:ext>
            </a:extLst>
          </p:cNvPr>
          <p:cNvSpPr txBox="1"/>
          <p:nvPr/>
        </p:nvSpPr>
        <p:spPr bwMode="auto">
          <a:xfrm>
            <a:off x="6720154" y="6386577"/>
            <a:ext cx="8876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SG Better</a:t>
            </a:r>
          </a:p>
        </p:txBody>
      </p:sp>
      <p:sp>
        <p:nvSpPr>
          <p:cNvPr id="15" name="TextBox 14">
            <a:extLst>
              <a:ext uri="{FF2B5EF4-FFF2-40B4-BE49-F238E27FC236}">
                <a16:creationId xmlns:a16="http://schemas.microsoft.com/office/drawing/2014/main" id="{80E9BABD-0939-6BDC-A04B-75FC6EC32343}"/>
              </a:ext>
            </a:extLst>
          </p:cNvPr>
          <p:cNvSpPr txBox="1"/>
          <p:nvPr/>
        </p:nvSpPr>
        <p:spPr bwMode="auto">
          <a:xfrm>
            <a:off x="7639172" y="6386577"/>
            <a:ext cx="9678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accent3"/>
                </a:solidFill>
                <a:latin typeface="Calibri" panose="020F0502020204030204" pitchFamily="34" charset="0"/>
              </a:rPr>
              <a:t>TPC Better</a:t>
            </a:r>
          </a:p>
        </p:txBody>
      </p:sp>
      <p:sp>
        <p:nvSpPr>
          <p:cNvPr id="24" name="TextBox 23">
            <a:extLst>
              <a:ext uri="{FF2B5EF4-FFF2-40B4-BE49-F238E27FC236}">
                <a16:creationId xmlns:a16="http://schemas.microsoft.com/office/drawing/2014/main" id="{72785AF9-E0AA-744E-514A-1300810A3B38}"/>
              </a:ext>
            </a:extLst>
          </p:cNvPr>
          <p:cNvSpPr txBox="1"/>
          <p:nvPr/>
        </p:nvSpPr>
        <p:spPr bwMode="auto">
          <a:xfrm>
            <a:off x="5389552" y="6129998"/>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0.25</a:t>
            </a:r>
          </a:p>
        </p:txBody>
      </p:sp>
      <p:sp>
        <p:nvSpPr>
          <p:cNvPr id="25" name="TextBox 24">
            <a:extLst>
              <a:ext uri="{FF2B5EF4-FFF2-40B4-BE49-F238E27FC236}">
                <a16:creationId xmlns:a16="http://schemas.microsoft.com/office/drawing/2014/main" id="{4451BE19-508F-B45E-D15A-C020C74D68F6}"/>
              </a:ext>
            </a:extLst>
          </p:cNvPr>
          <p:cNvSpPr txBox="1"/>
          <p:nvPr/>
        </p:nvSpPr>
        <p:spPr bwMode="auto">
          <a:xfrm>
            <a:off x="6160717" y="6129998"/>
            <a:ext cx="8141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0.5</a:t>
            </a:r>
          </a:p>
        </p:txBody>
      </p:sp>
      <p:sp>
        <p:nvSpPr>
          <p:cNvPr id="26" name="TextBox 25">
            <a:extLst>
              <a:ext uri="{FF2B5EF4-FFF2-40B4-BE49-F238E27FC236}">
                <a16:creationId xmlns:a16="http://schemas.microsoft.com/office/drawing/2014/main" id="{1C5F1BF7-7AAB-6326-5EAB-98C103C94E8A}"/>
              </a:ext>
            </a:extLst>
          </p:cNvPr>
          <p:cNvSpPr txBox="1"/>
          <p:nvPr/>
        </p:nvSpPr>
        <p:spPr bwMode="auto">
          <a:xfrm>
            <a:off x="7286061" y="6129998"/>
            <a:ext cx="5450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27" name="TextBox 26">
            <a:extLst>
              <a:ext uri="{FF2B5EF4-FFF2-40B4-BE49-F238E27FC236}">
                <a16:creationId xmlns:a16="http://schemas.microsoft.com/office/drawing/2014/main" id="{F75DCED4-6FBD-6D54-33C9-5097AE138E77}"/>
              </a:ext>
            </a:extLst>
          </p:cNvPr>
          <p:cNvSpPr txBox="1"/>
          <p:nvPr/>
        </p:nvSpPr>
        <p:spPr bwMode="auto">
          <a:xfrm>
            <a:off x="8258269" y="6129998"/>
            <a:ext cx="5450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cxnSp>
        <p:nvCxnSpPr>
          <p:cNvPr id="18" name="Straight Connector 17">
            <a:extLst>
              <a:ext uri="{FF2B5EF4-FFF2-40B4-BE49-F238E27FC236}">
                <a16:creationId xmlns:a16="http://schemas.microsoft.com/office/drawing/2014/main" id="{D3C94A91-72A4-5F9B-3ADD-1D9D7F7CFF59}"/>
              </a:ext>
            </a:extLst>
          </p:cNvPr>
          <p:cNvCxnSpPr>
            <a:cxnSpLocks/>
          </p:cNvCxnSpPr>
          <p:nvPr/>
        </p:nvCxnSpPr>
        <p:spPr bwMode="auto">
          <a:xfrm>
            <a:off x="5605280" y="6112622"/>
            <a:ext cx="3907563"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4764ABDE-CC94-2521-0954-821B7A20C4CD}"/>
              </a:ext>
            </a:extLst>
          </p:cNvPr>
          <p:cNvCxnSpPr>
            <a:cxnSpLocks/>
          </p:cNvCxnSpPr>
          <p:nvPr/>
        </p:nvCxnSpPr>
        <p:spPr bwMode="auto">
          <a:xfrm>
            <a:off x="5605280" y="6112622"/>
            <a:ext cx="0" cy="69598"/>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4F96A4AE-A6EF-89CA-67B7-475E5DFED98C}"/>
              </a:ext>
            </a:extLst>
          </p:cNvPr>
          <p:cNvCxnSpPr>
            <a:cxnSpLocks/>
          </p:cNvCxnSpPr>
          <p:nvPr/>
        </p:nvCxnSpPr>
        <p:spPr bwMode="auto">
          <a:xfrm>
            <a:off x="6567774" y="6112622"/>
            <a:ext cx="0" cy="69598"/>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9E70A2A5-73FF-2A59-5FD4-AF935FB732A8}"/>
              </a:ext>
            </a:extLst>
          </p:cNvPr>
          <p:cNvCxnSpPr>
            <a:cxnSpLocks/>
          </p:cNvCxnSpPr>
          <p:nvPr/>
        </p:nvCxnSpPr>
        <p:spPr bwMode="auto">
          <a:xfrm>
            <a:off x="7545310" y="6112622"/>
            <a:ext cx="0" cy="6959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A2967435-B840-D92F-7790-5A2C7CB61DFF}"/>
              </a:ext>
            </a:extLst>
          </p:cNvPr>
          <p:cNvCxnSpPr>
            <a:cxnSpLocks/>
          </p:cNvCxnSpPr>
          <p:nvPr/>
        </p:nvCxnSpPr>
        <p:spPr bwMode="auto">
          <a:xfrm>
            <a:off x="8536129" y="6112622"/>
            <a:ext cx="0" cy="69598"/>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Arrow Connector 15">
            <a:extLst>
              <a:ext uri="{FF2B5EF4-FFF2-40B4-BE49-F238E27FC236}">
                <a16:creationId xmlns:a16="http://schemas.microsoft.com/office/drawing/2014/main" id="{E186B5F8-3AD5-56B5-5AE9-3AE107BBBB87}"/>
              </a:ext>
            </a:extLst>
          </p:cNvPr>
          <p:cNvCxnSpPr/>
          <p:nvPr/>
        </p:nvCxnSpPr>
        <p:spPr bwMode="auto">
          <a:xfrm>
            <a:off x="7590581" y="6412375"/>
            <a:ext cx="1090621" cy="0"/>
          </a:xfrm>
          <a:prstGeom prst="straightConnector1">
            <a:avLst/>
          </a:prstGeom>
          <a:noFill/>
          <a:ln w="28575" cap="flat" cmpd="sng" algn="ctr">
            <a:solidFill>
              <a:schemeClr val="accent3"/>
            </a:solidFill>
            <a:prstDash val="solid"/>
            <a:round/>
            <a:headEnd type="none" w="med" len="med"/>
            <a:tailEnd type="triangle"/>
          </a:ln>
          <a:effectLst/>
        </p:spPr>
      </p:cxnSp>
      <p:cxnSp>
        <p:nvCxnSpPr>
          <p:cNvPr id="17" name="Straight Arrow Connector 16">
            <a:extLst>
              <a:ext uri="{FF2B5EF4-FFF2-40B4-BE49-F238E27FC236}">
                <a16:creationId xmlns:a16="http://schemas.microsoft.com/office/drawing/2014/main" id="{84BDA1DD-9F36-CAA9-6782-AB02596D84FD}"/>
              </a:ext>
            </a:extLst>
          </p:cNvPr>
          <p:cNvCxnSpPr>
            <a:cxnSpLocks/>
          </p:cNvCxnSpPr>
          <p:nvPr/>
        </p:nvCxnSpPr>
        <p:spPr bwMode="auto">
          <a:xfrm flipH="1">
            <a:off x="6422970" y="6412375"/>
            <a:ext cx="1090621" cy="0"/>
          </a:xfrm>
          <a:prstGeom prst="straightConnector1">
            <a:avLst/>
          </a:prstGeom>
          <a:noFill/>
          <a:ln w="28575" cap="flat" cmpd="sng" algn="ctr">
            <a:solidFill>
              <a:schemeClr val="accent1"/>
            </a:solidFill>
            <a:prstDash val="solid"/>
            <a:round/>
            <a:headEnd type="none" w="med" len="med"/>
            <a:tailEnd type="triangle"/>
          </a:ln>
          <a:effectLst/>
        </p:spPr>
      </p:cxnSp>
      <p:cxnSp>
        <p:nvCxnSpPr>
          <p:cNvPr id="49" name="Straight Connector 48">
            <a:extLst>
              <a:ext uri="{FF2B5EF4-FFF2-40B4-BE49-F238E27FC236}">
                <a16:creationId xmlns:a16="http://schemas.microsoft.com/office/drawing/2014/main" id="{551A174E-F7D9-B534-0685-B686AC559D81}"/>
              </a:ext>
            </a:extLst>
          </p:cNvPr>
          <p:cNvCxnSpPr>
            <a:cxnSpLocks/>
          </p:cNvCxnSpPr>
          <p:nvPr/>
        </p:nvCxnSpPr>
        <p:spPr bwMode="auto">
          <a:xfrm>
            <a:off x="7545310" y="1811084"/>
            <a:ext cx="0" cy="4300085"/>
          </a:xfrm>
          <a:prstGeom prst="line">
            <a:avLst/>
          </a:prstGeom>
          <a:noFill/>
          <a:ln w="28575" cap="flat" cmpd="sng" algn="ctr">
            <a:solidFill>
              <a:schemeClr val="bg1"/>
            </a:solidFill>
            <a:prstDash val="solid"/>
            <a:round/>
            <a:headEnd type="none" w="med" len="med"/>
            <a:tailEnd type="none" w="med" len="med"/>
          </a:ln>
          <a:effectLst/>
        </p:spPr>
      </p:cxnSp>
      <p:grpSp>
        <p:nvGrpSpPr>
          <p:cNvPr id="51" name="Group 50">
            <a:extLst>
              <a:ext uri="{FF2B5EF4-FFF2-40B4-BE49-F238E27FC236}">
                <a16:creationId xmlns:a16="http://schemas.microsoft.com/office/drawing/2014/main" id="{D56A5AEF-48B6-6BF1-25FB-7A7DE0C7EA4A}"/>
              </a:ext>
            </a:extLst>
          </p:cNvPr>
          <p:cNvGrpSpPr/>
          <p:nvPr/>
        </p:nvGrpSpPr>
        <p:grpSpPr>
          <a:xfrm>
            <a:off x="6677244" y="2099732"/>
            <a:ext cx="603578" cy="113112"/>
            <a:chOff x="3925986" y="2670175"/>
            <a:chExt cx="588864" cy="174625"/>
          </a:xfrm>
        </p:grpSpPr>
        <p:cxnSp>
          <p:nvCxnSpPr>
            <p:cNvPr id="52" name="Straight Connector 51">
              <a:extLst>
                <a:ext uri="{FF2B5EF4-FFF2-40B4-BE49-F238E27FC236}">
                  <a16:creationId xmlns:a16="http://schemas.microsoft.com/office/drawing/2014/main" id="{62D18CC1-11D9-0559-D3FA-89B7C9A608A8}"/>
                </a:ext>
              </a:extLst>
            </p:cNvPr>
            <p:cNvCxnSpPr>
              <a:cxnSpLocks/>
            </p:cNvCxnSpPr>
            <p:nvPr/>
          </p:nvCxnSpPr>
          <p:spPr bwMode="auto">
            <a:xfrm>
              <a:off x="3930650" y="2670175"/>
              <a:ext cx="0" cy="174625"/>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719F3114-A890-1D57-FFB5-0B5D222A64CF}"/>
                </a:ext>
              </a:extLst>
            </p:cNvPr>
            <p:cNvCxnSpPr>
              <a:cxnSpLocks/>
            </p:cNvCxnSpPr>
            <p:nvPr/>
          </p:nvCxnSpPr>
          <p:spPr bwMode="auto">
            <a:xfrm>
              <a:off x="3925986" y="2757488"/>
              <a:ext cx="588864"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06E10EAD-1D1E-5C2B-486B-95D5FB683468}"/>
                </a:ext>
              </a:extLst>
            </p:cNvPr>
            <p:cNvCxnSpPr>
              <a:cxnSpLocks/>
            </p:cNvCxnSpPr>
            <p:nvPr/>
          </p:nvCxnSpPr>
          <p:spPr bwMode="auto">
            <a:xfrm>
              <a:off x="4508500" y="2670175"/>
              <a:ext cx="0" cy="174625"/>
            </a:xfrm>
            <a:prstGeom prst="line">
              <a:avLst/>
            </a:prstGeom>
            <a:noFill/>
            <a:ln w="28575" cap="flat" cmpd="sng" algn="ctr">
              <a:solidFill>
                <a:schemeClr val="bg1"/>
              </a:solidFill>
              <a:prstDash val="solid"/>
              <a:round/>
              <a:headEnd type="none" w="med" len="med"/>
              <a:tailEnd type="none" w="med" len="med"/>
            </a:ln>
            <a:effectLst/>
          </p:spPr>
        </p:cxnSp>
      </p:grpSp>
      <p:grpSp>
        <p:nvGrpSpPr>
          <p:cNvPr id="55" name="Group 54">
            <a:extLst>
              <a:ext uri="{FF2B5EF4-FFF2-40B4-BE49-F238E27FC236}">
                <a16:creationId xmlns:a16="http://schemas.microsoft.com/office/drawing/2014/main" id="{1D6C49EC-4969-C8A2-F40C-6040244FD6A6}"/>
              </a:ext>
            </a:extLst>
          </p:cNvPr>
          <p:cNvGrpSpPr/>
          <p:nvPr/>
        </p:nvGrpSpPr>
        <p:grpSpPr>
          <a:xfrm>
            <a:off x="6660380" y="2528395"/>
            <a:ext cx="620437" cy="113112"/>
            <a:chOff x="3930650" y="2670175"/>
            <a:chExt cx="584200" cy="174625"/>
          </a:xfrm>
        </p:grpSpPr>
        <p:cxnSp>
          <p:nvCxnSpPr>
            <p:cNvPr id="56" name="Straight Connector 55">
              <a:extLst>
                <a:ext uri="{FF2B5EF4-FFF2-40B4-BE49-F238E27FC236}">
                  <a16:creationId xmlns:a16="http://schemas.microsoft.com/office/drawing/2014/main" id="{178FFCD9-19CF-E45B-CB79-8888ED688EAB}"/>
                </a:ext>
              </a:extLst>
            </p:cNvPr>
            <p:cNvCxnSpPr>
              <a:cxnSpLocks/>
            </p:cNvCxnSpPr>
            <p:nvPr/>
          </p:nvCxnSpPr>
          <p:spPr bwMode="auto">
            <a:xfrm>
              <a:off x="3930650" y="2670175"/>
              <a:ext cx="0" cy="174625"/>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00E37DEE-CED6-D524-2D04-7E67AF291F0C}"/>
                </a:ext>
              </a:extLst>
            </p:cNvPr>
            <p:cNvCxnSpPr>
              <a:cxnSpLocks/>
            </p:cNvCxnSpPr>
            <p:nvPr/>
          </p:nvCxnSpPr>
          <p:spPr bwMode="auto">
            <a:xfrm>
              <a:off x="3930650" y="2757488"/>
              <a:ext cx="584200"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5C443A15-29B2-977A-17C1-9D4D9B2664CE}"/>
                </a:ext>
              </a:extLst>
            </p:cNvPr>
            <p:cNvCxnSpPr>
              <a:cxnSpLocks/>
            </p:cNvCxnSpPr>
            <p:nvPr/>
          </p:nvCxnSpPr>
          <p:spPr bwMode="auto">
            <a:xfrm>
              <a:off x="4508500" y="2670175"/>
              <a:ext cx="0" cy="174625"/>
            </a:xfrm>
            <a:prstGeom prst="line">
              <a:avLst/>
            </a:prstGeom>
            <a:noFill/>
            <a:ln w="28575" cap="flat" cmpd="sng" algn="ctr">
              <a:solidFill>
                <a:schemeClr val="bg1"/>
              </a:solidFill>
              <a:prstDash val="solid"/>
              <a:round/>
              <a:headEnd type="none" w="med" len="med"/>
              <a:tailEnd type="none" w="med" len="med"/>
            </a:ln>
            <a:effectLst/>
          </p:spPr>
        </p:cxnSp>
      </p:grpSp>
      <p:grpSp>
        <p:nvGrpSpPr>
          <p:cNvPr id="59" name="Group 58">
            <a:extLst>
              <a:ext uri="{FF2B5EF4-FFF2-40B4-BE49-F238E27FC236}">
                <a16:creationId xmlns:a16="http://schemas.microsoft.com/office/drawing/2014/main" id="{FC1F7B02-DE4A-7315-9918-CDE790A67CE0}"/>
              </a:ext>
            </a:extLst>
          </p:cNvPr>
          <p:cNvGrpSpPr/>
          <p:nvPr/>
        </p:nvGrpSpPr>
        <p:grpSpPr>
          <a:xfrm>
            <a:off x="5605279" y="2731173"/>
            <a:ext cx="3188890" cy="113112"/>
            <a:chOff x="3930424" y="2670175"/>
            <a:chExt cx="578754" cy="174625"/>
          </a:xfrm>
        </p:grpSpPr>
        <p:cxnSp>
          <p:nvCxnSpPr>
            <p:cNvPr id="60" name="Straight Connector 59">
              <a:extLst>
                <a:ext uri="{FF2B5EF4-FFF2-40B4-BE49-F238E27FC236}">
                  <a16:creationId xmlns:a16="http://schemas.microsoft.com/office/drawing/2014/main" id="{BA0FEF3E-1859-AC43-0BA8-2BE8462653A0}"/>
                </a:ext>
              </a:extLst>
            </p:cNvPr>
            <p:cNvCxnSpPr>
              <a:cxnSpLocks/>
            </p:cNvCxnSpPr>
            <p:nvPr/>
          </p:nvCxnSpPr>
          <p:spPr bwMode="auto">
            <a:xfrm>
              <a:off x="3930650" y="2670175"/>
              <a:ext cx="0" cy="174625"/>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98624BEB-26AE-D9A2-C17E-E8CBC7A38F66}"/>
                </a:ext>
              </a:extLst>
            </p:cNvPr>
            <p:cNvCxnSpPr>
              <a:cxnSpLocks/>
            </p:cNvCxnSpPr>
            <p:nvPr/>
          </p:nvCxnSpPr>
          <p:spPr bwMode="auto">
            <a:xfrm>
              <a:off x="3930424" y="2757488"/>
              <a:ext cx="578754"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477B2996-14E7-5A48-C89F-D42B4B81E882}"/>
                </a:ext>
              </a:extLst>
            </p:cNvPr>
            <p:cNvCxnSpPr>
              <a:cxnSpLocks/>
            </p:cNvCxnSpPr>
            <p:nvPr/>
          </p:nvCxnSpPr>
          <p:spPr bwMode="auto">
            <a:xfrm>
              <a:off x="4508500" y="2670175"/>
              <a:ext cx="0" cy="174625"/>
            </a:xfrm>
            <a:prstGeom prst="line">
              <a:avLst/>
            </a:prstGeom>
            <a:noFill/>
            <a:ln w="28575" cap="flat" cmpd="sng" algn="ctr">
              <a:solidFill>
                <a:schemeClr val="bg1"/>
              </a:solidFill>
              <a:prstDash val="solid"/>
              <a:round/>
              <a:headEnd type="none" w="med" len="med"/>
              <a:tailEnd type="none" w="med" len="med"/>
            </a:ln>
            <a:effectLst/>
          </p:spPr>
        </p:cxnSp>
      </p:grpSp>
      <p:grpSp>
        <p:nvGrpSpPr>
          <p:cNvPr id="63" name="Group 62">
            <a:extLst>
              <a:ext uri="{FF2B5EF4-FFF2-40B4-BE49-F238E27FC236}">
                <a16:creationId xmlns:a16="http://schemas.microsoft.com/office/drawing/2014/main" id="{F7B5CB99-8D4A-D207-CB18-A3A532D4BA82}"/>
              </a:ext>
            </a:extLst>
          </p:cNvPr>
          <p:cNvGrpSpPr/>
          <p:nvPr/>
        </p:nvGrpSpPr>
        <p:grpSpPr>
          <a:xfrm>
            <a:off x="6846969" y="3386776"/>
            <a:ext cx="1631476" cy="113112"/>
            <a:chOff x="3928107" y="2670175"/>
            <a:chExt cx="582558" cy="174625"/>
          </a:xfrm>
        </p:grpSpPr>
        <p:cxnSp>
          <p:nvCxnSpPr>
            <p:cNvPr id="9216" name="Straight Connector 9215">
              <a:extLst>
                <a:ext uri="{FF2B5EF4-FFF2-40B4-BE49-F238E27FC236}">
                  <a16:creationId xmlns:a16="http://schemas.microsoft.com/office/drawing/2014/main" id="{32C1E547-20A1-1389-C315-33E9109FE3D7}"/>
                </a:ext>
              </a:extLst>
            </p:cNvPr>
            <p:cNvCxnSpPr>
              <a:cxnSpLocks/>
            </p:cNvCxnSpPr>
            <p:nvPr/>
          </p:nvCxnSpPr>
          <p:spPr bwMode="auto">
            <a:xfrm>
              <a:off x="3930650" y="2670175"/>
              <a:ext cx="0" cy="174625"/>
            </a:xfrm>
            <a:prstGeom prst="line">
              <a:avLst/>
            </a:prstGeom>
            <a:noFill/>
            <a:ln w="28575" cap="flat" cmpd="sng" algn="ctr">
              <a:solidFill>
                <a:schemeClr val="bg1"/>
              </a:solidFill>
              <a:prstDash val="solid"/>
              <a:round/>
              <a:headEnd type="none" w="med" len="med"/>
              <a:tailEnd type="none" w="med" len="med"/>
            </a:ln>
            <a:effectLst/>
          </p:spPr>
        </p:cxnSp>
        <p:cxnSp>
          <p:nvCxnSpPr>
            <p:cNvPr id="9217" name="Straight Connector 9216">
              <a:extLst>
                <a:ext uri="{FF2B5EF4-FFF2-40B4-BE49-F238E27FC236}">
                  <a16:creationId xmlns:a16="http://schemas.microsoft.com/office/drawing/2014/main" id="{22FCAECF-2C06-A9F7-73E8-19A9966F4E8D}"/>
                </a:ext>
              </a:extLst>
            </p:cNvPr>
            <p:cNvCxnSpPr>
              <a:cxnSpLocks/>
            </p:cNvCxnSpPr>
            <p:nvPr/>
          </p:nvCxnSpPr>
          <p:spPr bwMode="auto">
            <a:xfrm>
              <a:off x="3928107" y="2757488"/>
              <a:ext cx="582558" cy="0"/>
            </a:xfrm>
            <a:prstGeom prst="line">
              <a:avLst/>
            </a:prstGeom>
            <a:noFill/>
            <a:ln w="28575" cap="flat" cmpd="sng" algn="ctr">
              <a:solidFill>
                <a:schemeClr val="bg1"/>
              </a:solidFill>
              <a:prstDash val="solid"/>
              <a:round/>
              <a:headEnd type="none" w="med" len="med"/>
              <a:tailEnd type="none" w="med" len="med"/>
            </a:ln>
            <a:effectLst/>
          </p:spPr>
        </p:cxnSp>
        <p:cxnSp>
          <p:nvCxnSpPr>
            <p:cNvPr id="9219" name="Straight Connector 9218">
              <a:extLst>
                <a:ext uri="{FF2B5EF4-FFF2-40B4-BE49-F238E27FC236}">
                  <a16:creationId xmlns:a16="http://schemas.microsoft.com/office/drawing/2014/main" id="{B6944F53-894D-314B-FA3A-27E9AF22DD10}"/>
                </a:ext>
              </a:extLst>
            </p:cNvPr>
            <p:cNvCxnSpPr>
              <a:cxnSpLocks/>
            </p:cNvCxnSpPr>
            <p:nvPr/>
          </p:nvCxnSpPr>
          <p:spPr bwMode="auto">
            <a:xfrm>
              <a:off x="4508500" y="2670175"/>
              <a:ext cx="0" cy="174625"/>
            </a:xfrm>
            <a:prstGeom prst="line">
              <a:avLst/>
            </a:prstGeom>
            <a:noFill/>
            <a:ln w="28575" cap="flat" cmpd="sng" algn="ctr">
              <a:solidFill>
                <a:schemeClr val="bg1"/>
              </a:solidFill>
              <a:prstDash val="solid"/>
              <a:round/>
              <a:headEnd type="none" w="med" len="med"/>
              <a:tailEnd type="none" w="med" len="med"/>
            </a:ln>
            <a:effectLst/>
          </p:spPr>
        </p:cxnSp>
      </p:grpSp>
      <p:grpSp>
        <p:nvGrpSpPr>
          <p:cNvPr id="9220" name="Group 9219">
            <a:extLst>
              <a:ext uri="{FF2B5EF4-FFF2-40B4-BE49-F238E27FC236}">
                <a16:creationId xmlns:a16="http://schemas.microsoft.com/office/drawing/2014/main" id="{48583E7B-6EEC-AAB8-9826-2602ABC95508}"/>
              </a:ext>
            </a:extLst>
          </p:cNvPr>
          <p:cNvGrpSpPr/>
          <p:nvPr/>
        </p:nvGrpSpPr>
        <p:grpSpPr>
          <a:xfrm>
            <a:off x="6549318" y="3172620"/>
            <a:ext cx="662260" cy="113112"/>
            <a:chOff x="3923672" y="2670175"/>
            <a:chExt cx="591178" cy="174625"/>
          </a:xfrm>
        </p:grpSpPr>
        <p:cxnSp>
          <p:nvCxnSpPr>
            <p:cNvPr id="9222" name="Straight Connector 9221">
              <a:extLst>
                <a:ext uri="{FF2B5EF4-FFF2-40B4-BE49-F238E27FC236}">
                  <a16:creationId xmlns:a16="http://schemas.microsoft.com/office/drawing/2014/main" id="{26A5BB4D-17C7-DF4B-F750-925623C8B78A}"/>
                </a:ext>
              </a:extLst>
            </p:cNvPr>
            <p:cNvCxnSpPr>
              <a:cxnSpLocks/>
            </p:cNvCxnSpPr>
            <p:nvPr/>
          </p:nvCxnSpPr>
          <p:spPr bwMode="auto">
            <a:xfrm>
              <a:off x="3923672" y="2670175"/>
              <a:ext cx="0" cy="174625"/>
            </a:xfrm>
            <a:prstGeom prst="line">
              <a:avLst/>
            </a:prstGeom>
            <a:noFill/>
            <a:ln w="28575" cap="flat" cmpd="sng" algn="ctr">
              <a:solidFill>
                <a:schemeClr val="bg1"/>
              </a:solidFill>
              <a:prstDash val="solid"/>
              <a:round/>
              <a:headEnd type="none" w="med" len="med"/>
              <a:tailEnd type="none" w="med" len="med"/>
            </a:ln>
            <a:effectLst/>
          </p:spPr>
        </p:cxnSp>
        <p:cxnSp>
          <p:nvCxnSpPr>
            <p:cNvPr id="9223" name="Straight Connector 9222">
              <a:extLst>
                <a:ext uri="{FF2B5EF4-FFF2-40B4-BE49-F238E27FC236}">
                  <a16:creationId xmlns:a16="http://schemas.microsoft.com/office/drawing/2014/main" id="{E5DED2CC-EA62-192C-AD7B-DD45B65094B8}"/>
                </a:ext>
              </a:extLst>
            </p:cNvPr>
            <p:cNvCxnSpPr>
              <a:cxnSpLocks/>
            </p:cNvCxnSpPr>
            <p:nvPr/>
          </p:nvCxnSpPr>
          <p:spPr bwMode="auto">
            <a:xfrm>
              <a:off x="3923672" y="2757488"/>
              <a:ext cx="591178" cy="0"/>
            </a:xfrm>
            <a:prstGeom prst="line">
              <a:avLst/>
            </a:prstGeom>
            <a:noFill/>
            <a:ln w="28575" cap="flat" cmpd="sng" algn="ctr">
              <a:solidFill>
                <a:schemeClr val="bg1"/>
              </a:solidFill>
              <a:prstDash val="solid"/>
              <a:round/>
              <a:headEnd type="none" w="med" len="med"/>
              <a:tailEnd type="none" w="med" len="med"/>
            </a:ln>
            <a:effectLst/>
          </p:spPr>
        </p:cxnSp>
        <p:cxnSp>
          <p:nvCxnSpPr>
            <p:cNvPr id="9224" name="Straight Connector 9223">
              <a:extLst>
                <a:ext uri="{FF2B5EF4-FFF2-40B4-BE49-F238E27FC236}">
                  <a16:creationId xmlns:a16="http://schemas.microsoft.com/office/drawing/2014/main" id="{FB0BB75F-E69E-4DB3-A20D-3D106AA56522}"/>
                </a:ext>
              </a:extLst>
            </p:cNvPr>
            <p:cNvCxnSpPr>
              <a:cxnSpLocks/>
            </p:cNvCxnSpPr>
            <p:nvPr/>
          </p:nvCxnSpPr>
          <p:spPr bwMode="auto">
            <a:xfrm>
              <a:off x="4508500" y="2670175"/>
              <a:ext cx="0" cy="174625"/>
            </a:xfrm>
            <a:prstGeom prst="line">
              <a:avLst/>
            </a:prstGeom>
            <a:noFill/>
            <a:ln w="28575" cap="flat" cmpd="sng" algn="ctr">
              <a:solidFill>
                <a:schemeClr val="bg1"/>
              </a:solidFill>
              <a:prstDash val="solid"/>
              <a:round/>
              <a:headEnd type="none" w="med" len="med"/>
              <a:tailEnd type="none" w="med" len="med"/>
            </a:ln>
            <a:effectLst/>
          </p:spPr>
        </p:cxnSp>
      </p:grpSp>
      <p:grpSp>
        <p:nvGrpSpPr>
          <p:cNvPr id="9225" name="Group 9224">
            <a:extLst>
              <a:ext uri="{FF2B5EF4-FFF2-40B4-BE49-F238E27FC236}">
                <a16:creationId xmlns:a16="http://schemas.microsoft.com/office/drawing/2014/main" id="{26F804B5-63BA-4149-9BC9-B962C25EDFA1}"/>
              </a:ext>
            </a:extLst>
          </p:cNvPr>
          <p:cNvGrpSpPr/>
          <p:nvPr/>
        </p:nvGrpSpPr>
        <p:grpSpPr>
          <a:xfrm>
            <a:off x="6395376" y="3816632"/>
            <a:ext cx="903129" cy="113112"/>
            <a:chOff x="3930650" y="2670175"/>
            <a:chExt cx="574260" cy="174625"/>
          </a:xfrm>
        </p:grpSpPr>
        <p:cxnSp>
          <p:nvCxnSpPr>
            <p:cNvPr id="9226" name="Straight Connector 9225">
              <a:extLst>
                <a:ext uri="{FF2B5EF4-FFF2-40B4-BE49-F238E27FC236}">
                  <a16:creationId xmlns:a16="http://schemas.microsoft.com/office/drawing/2014/main" id="{E3DDC889-AE00-3D1B-8730-0366F1E917C5}"/>
                </a:ext>
              </a:extLst>
            </p:cNvPr>
            <p:cNvCxnSpPr>
              <a:cxnSpLocks/>
            </p:cNvCxnSpPr>
            <p:nvPr/>
          </p:nvCxnSpPr>
          <p:spPr bwMode="auto">
            <a:xfrm>
              <a:off x="3930650" y="2670175"/>
              <a:ext cx="0" cy="174625"/>
            </a:xfrm>
            <a:prstGeom prst="line">
              <a:avLst/>
            </a:prstGeom>
            <a:noFill/>
            <a:ln w="28575" cap="flat" cmpd="sng" algn="ctr">
              <a:solidFill>
                <a:schemeClr val="bg1"/>
              </a:solidFill>
              <a:prstDash val="solid"/>
              <a:round/>
              <a:headEnd type="none" w="med" len="med"/>
              <a:tailEnd type="none" w="med" len="med"/>
            </a:ln>
            <a:effectLst/>
          </p:spPr>
        </p:cxnSp>
        <p:cxnSp>
          <p:nvCxnSpPr>
            <p:cNvPr id="9227" name="Straight Connector 9226">
              <a:extLst>
                <a:ext uri="{FF2B5EF4-FFF2-40B4-BE49-F238E27FC236}">
                  <a16:creationId xmlns:a16="http://schemas.microsoft.com/office/drawing/2014/main" id="{DD394B9A-9124-F1A0-E189-CED8DF41A4A2}"/>
                </a:ext>
              </a:extLst>
            </p:cNvPr>
            <p:cNvCxnSpPr>
              <a:cxnSpLocks/>
            </p:cNvCxnSpPr>
            <p:nvPr/>
          </p:nvCxnSpPr>
          <p:spPr bwMode="auto">
            <a:xfrm>
              <a:off x="3936585" y="2757488"/>
              <a:ext cx="568325" cy="0"/>
            </a:xfrm>
            <a:prstGeom prst="line">
              <a:avLst/>
            </a:prstGeom>
            <a:noFill/>
            <a:ln w="28575" cap="flat" cmpd="sng" algn="ctr">
              <a:solidFill>
                <a:schemeClr val="bg1"/>
              </a:solidFill>
              <a:prstDash val="solid"/>
              <a:round/>
              <a:headEnd type="none" w="med" len="med"/>
              <a:tailEnd type="none" w="med" len="med"/>
            </a:ln>
            <a:effectLst/>
          </p:spPr>
        </p:cxnSp>
        <p:cxnSp>
          <p:nvCxnSpPr>
            <p:cNvPr id="9228" name="Straight Connector 9227">
              <a:extLst>
                <a:ext uri="{FF2B5EF4-FFF2-40B4-BE49-F238E27FC236}">
                  <a16:creationId xmlns:a16="http://schemas.microsoft.com/office/drawing/2014/main" id="{4EA5909C-C5BD-FBC9-9C08-69C1F50D349E}"/>
                </a:ext>
              </a:extLst>
            </p:cNvPr>
            <p:cNvCxnSpPr>
              <a:cxnSpLocks/>
            </p:cNvCxnSpPr>
            <p:nvPr/>
          </p:nvCxnSpPr>
          <p:spPr bwMode="auto">
            <a:xfrm>
              <a:off x="4501045" y="2670175"/>
              <a:ext cx="0" cy="174625"/>
            </a:xfrm>
            <a:prstGeom prst="line">
              <a:avLst/>
            </a:prstGeom>
            <a:noFill/>
            <a:ln w="28575" cap="flat" cmpd="sng" algn="ctr">
              <a:solidFill>
                <a:schemeClr val="bg1"/>
              </a:solidFill>
              <a:prstDash val="solid"/>
              <a:round/>
              <a:headEnd type="none" w="med" len="med"/>
              <a:tailEnd type="none" w="med" len="med"/>
            </a:ln>
            <a:effectLst/>
          </p:spPr>
        </p:cxnSp>
      </p:grpSp>
      <p:grpSp>
        <p:nvGrpSpPr>
          <p:cNvPr id="9229" name="Group 9228">
            <a:extLst>
              <a:ext uri="{FF2B5EF4-FFF2-40B4-BE49-F238E27FC236}">
                <a16:creationId xmlns:a16="http://schemas.microsoft.com/office/drawing/2014/main" id="{479E11EB-1242-1FD9-A23E-58E0B0D791F0}"/>
              </a:ext>
            </a:extLst>
          </p:cNvPr>
          <p:cNvGrpSpPr/>
          <p:nvPr/>
        </p:nvGrpSpPr>
        <p:grpSpPr>
          <a:xfrm>
            <a:off x="6681123" y="4028004"/>
            <a:ext cx="828560" cy="113112"/>
            <a:chOff x="3930650" y="2670175"/>
            <a:chExt cx="584200" cy="174625"/>
          </a:xfrm>
        </p:grpSpPr>
        <p:cxnSp>
          <p:nvCxnSpPr>
            <p:cNvPr id="9230" name="Straight Connector 9229">
              <a:extLst>
                <a:ext uri="{FF2B5EF4-FFF2-40B4-BE49-F238E27FC236}">
                  <a16:creationId xmlns:a16="http://schemas.microsoft.com/office/drawing/2014/main" id="{7F466B09-F1CD-9BEF-8792-E397A023A8AD}"/>
                </a:ext>
              </a:extLst>
            </p:cNvPr>
            <p:cNvCxnSpPr>
              <a:cxnSpLocks/>
            </p:cNvCxnSpPr>
            <p:nvPr/>
          </p:nvCxnSpPr>
          <p:spPr bwMode="auto">
            <a:xfrm>
              <a:off x="3930650" y="2670175"/>
              <a:ext cx="0" cy="174625"/>
            </a:xfrm>
            <a:prstGeom prst="line">
              <a:avLst/>
            </a:prstGeom>
            <a:noFill/>
            <a:ln w="28575" cap="flat" cmpd="sng" algn="ctr">
              <a:solidFill>
                <a:schemeClr val="bg1"/>
              </a:solidFill>
              <a:prstDash val="solid"/>
              <a:round/>
              <a:headEnd type="none" w="med" len="med"/>
              <a:tailEnd type="none" w="med" len="med"/>
            </a:ln>
            <a:effectLst/>
          </p:spPr>
        </p:cxnSp>
        <p:cxnSp>
          <p:nvCxnSpPr>
            <p:cNvPr id="9231" name="Straight Connector 9230">
              <a:extLst>
                <a:ext uri="{FF2B5EF4-FFF2-40B4-BE49-F238E27FC236}">
                  <a16:creationId xmlns:a16="http://schemas.microsoft.com/office/drawing/2014/main" id="{824CC65C-847F-BB50-1032-ACACFC9739B6}"/>
                </a:ext>
              </a:extLst>
            </p:cNvPr>
            <p:cNvCxnSpPr>
              <a:cxnSpLocks/>
            </p:cNvCxnSpPr>
            <p:nvPr/>
          </p:nvCxnSpPr>
          <p:spPr bwMode="auto">
            <a:xfrm>
              <a:off x="3933405" y="2757488"/>
              <a:ext cx="581445" cy="0"/>
            </a:xfrm>
            <a:prstGeom prst="line">
              <a:avLst/>
            </a:prstGeom>
            <a:noFill/>
            <a:ln w="28575" cap="flat" cmpd="sng" algn="ctr">
              <a:solidFill>
                <a:schemeClr val="bg1"/>
              </a:solidFill>
              <a:prstDash val="solid"/>
              <a:round/>
              <a:headEnd type="none" w="med" len="med"/>
              <a:tailEnd type="none" w="med" len="med"/>
            </a:ln>
            <a:effectLst/>
          </p:spPr>
        </p:cxnSp>
        <p:cxnSp>
          <p:nvCxnSpPr>
            <p:cNvPr id="9232" name="Straight Connector 9231">
              <a:extLst>
                <a:ext uri="{FF2B5EF4-FFF2-40B4-BE49-F238E27FC236}">
                  <a16:creationId xmlns:a16="http://schemas.microsoft.com/office/drawing/2014/main" id="{94859207-6D25-5CA3-AE44-F2D8CC3C7B9D}"/>
                </a:ext>
              </a:extLst>
            </p:cNvPr>
            <p:cNvCxnSpPr>
              <a:cxnSpLocks/>
            </p:cNvCxnSpPr>
            <p:nvPr/>
          </p:nvCxnSpPr>
          <p:spPr bwMode="auto">
            <a:xfrm>
              <a:off x="4508500" y="2670175"/>
              <a:ext cx="0" cy="174625"/>
            </a:xfrm>
            <a:prstGeom prst="line">
              <a:avLst/>
            </a:prstGeom>
            <a:noFill/>
            <a:ln w="28575" cap="flat" cmpd="sng" algn="ctr">
              <a:solidFill>
                <a:schemeClr val="bg1"/>
              </a:solidFill>
              <a:prstDash val="solid"/>
              <a:round/>
              <a:headEnd type="none" w="med" len="med"/>
              <a:tailEnd type="none" w="med" len="med"/>
            </a:ln>
            <a:effectLst/>
          </p:spPr>
        </p:cxnSp>
      </p:grpSp>
      <p:grpSp>
        <p:nvGrpSpPr>
          <p:cNvPr id="9233" name="Group 9232">
            <a:extLst>
              <a:ext uri="{FF2B5EF4-FFF2-40B4-BE49-F238E27FC236}">
                <a16:creationId xmlns:a16="http://schemas.microsoft.com/office/drawing/2014/main" id="{8CC9548D-10E8-0E3F-7085-CCB4845B727B}"/>
              </a:ext>
            </a:extLst>
          </p:cNvPr>
          <p:cNvGrpSpPr/>
          <p:nvPr/>
        </p:nvGrpSpPr>
        <p:grpSpPr>
          <a:xfrm>
            <a:off x="6719313" y="4460955"/>
            <a:ext cx="687817" cy="113112"/>
            <a:chOff x="3930650" y="2670175"/>
            <a:chExt cx="584200" cy="174625"/>
          </a:xfrm>
        </p:grpSpPr>
        <p:cxnSp>
          <p:nvCxnSpPr>
            <p:cNvPr id="9234" name="Straight Connector 9233">
              <a:extLst>
                <a:ext uri="{FF2B5EF4-FFF2-40B4-BE49-F238E27FC236}">
                  <a16:creationId xmlns:a16="http://schemas.microsoft.com/office/drawing/2014/main" id="{C26B742F-08BF-7BC3-2BEC-28C22EA3BBD6}"/>
                </a:ext>
              </a:extLst>
            </p:cNvPr>
            <p:cNvCxnSpPr>
              <a:cxnSpLocks/>
            </p:cNvCxnSpPr>
            <p:nvPr/>
          </p:nvCxnSpPr>
          <p:spPr bwMode="auto">
            <a:xfrm>
              <a:off x="3930650" y="2670175"/>
              <a:ext cx="0" cy="174625"/>
            </a:xfrm>
            <a:prstGeom prst="line">
              <a:avLst/>
            </a:prstGeom>
            <a:noFill/>
            <a:ln w="28575" cap="flat" cmpd="sng" algn="ctr">
              <a:solidFill>
                <a:schemeClr val="bg1"/>
              </a:solidFill>
              <a:prstDash val="solid"/>
              <a:round/>
              <a:headEnd type="none" w="med" len="med"/>
              <a:tailEnd type="none" w="med" len="med"/>
            </a:ln>
            <a:effectLst/>
          </p:spPr>
        </p:cxnSp>
        <p:cxnSp>
          <p:nvCxnSpPr>
            <p:cNvPr id="9235" name="Straight Connector 9234">
              <a:extLst>
                <a:ext uri="{FF2B5EF4-FFF2-40B4-BE49-F238E27FC236}">
                  <a16:creationId xmlns:a16="http://schemas.microsoft.com/office/drawing/2014/main" id="{5F34B0F0-DA3E-2DF9-7D13-5AA89E670143}"/>
                </a:ext>
              </a:extLst>
            </p:cNvPr>
            <p:cNvCxnSpPr>
              <a:cxnSpLocks/>
            </p:cNvCxnSpPr>
            <p:nvPr/>
          </p:nvCxnSpPr>
          <p:spPr bwMode="auto">
            <a:xfrm>
              <a:off x="3930650" y="2757488"/>
              <a:ext cx="584200" cy="0"/>
            </a:xfrm>
            <a:prstGeom prst="line">
              <a:avLst/>
            </a:prstGeom>
            <a:noFill/>
            <a:ln w="28575" cap="flat" cmpd="sng" algn="ctr">
              <a:solidFill>
                <a:schemeClr val="bg1"/>
              </a:solidFill>
              <a:prstDash val="solid"/>
              <a:round/>
              <a:headEnd type="none" w="med" len="med"/>
              <a:tailEnd type="none" w="med" len="med"/>
            </a:ln>
            <a:effectLst/>
          </p:spPr>
        </p:cxnSp>
        <p:cxnSp>
          <p:nvCxnSpPr>
            <p:cNvPr id="9236" name="Straight Connector 9235">
              <a:extLst>
                <a:ext uri="{FF2B5EF4-FFF2-40B4-BE49-F238E27FC236}">
                  <a16:creationId xmlns:a16="http://schemas.microsoft.com/office/drawing/2014/main" id="{D1B8AA80-1BD4-B5B8-811C-E6A1469D3B1A}"/>
                </a:ext>
              </a:extLst>
            </p:cNvPr>
            <p:cNvCxnSpPr>
              <a:cxnSpLocks/>
            </p:cNvCxnSpPr>
            <p:nvPr/>
          </p:nvCxnSpPr>
          <p:spPr bwMode="auto">
            <a:xfrm>
              <a:off x="4508500" y="2670175"/>
              <a:ext cx="0" cy="174625"/>
            </a:xfrm>
            <a:prstGeom prst="line">
              <a:avLst/>
            </a:prstGeom>
            <a:noFill/>
            <a:ln w="28575" cap="flat" cmpd="sng" algn="ctr">
              <a:solidFill>
                <a:schemeClr val="bg1"/>
              </a:solidFill>
              <a:prstDash val="solid"/>
              <a:round/>
              <a:headEnd type="none" w="med" len="med"/>
              <a:tailEnd type="none" w="med" len="med"/>
            </a:ln>
            <a:effectLst/>
          </p:spPr>
        </p:cxnSp>
      </p:grpSp>
      <p:grpSp>
        <p:nvGrpSpPr>
          <p:cNvPr id="9237" name="Group 9236">
            <a:extLst>
              <a:ext uri="{FF2B5EF4-FFF2-40B4-BE49-F238E27FC236}">
                <a16:creationId xmlns:a16="http://schemas.microsoft.com/office/drawing/2014/main" id="{840BBED0-492B-9EB8-F4D2-A40B76463086}"/>
              </a:ext>
            </a:extLst>
          </p:cNvPr>
          <p:cNvGrpSpPr/>
          <p:nvPr/>
        </p:nvGrpSpPr>
        <p:grpSpPr>
          <a:xfrm>
            <a:off x="6153796" y="4664866"/>
            <a:ext cx="1275476" cy="113112"/>
            <a:chOff x="3930650" y="2670175"/>
            <a:chExt cx="584200" cy="174625"/>
          </a:xfrm>
        </p:grpSpPr>
        <p:cxnSp>
          <p:nvCxnSpPr>
            <p:cNvPr id="9238" name="Straight Connector 9237">
              <a:extLst>
                <a:ext uri="{FF2B5EF4-FFF2-40B4-BE49-F238E27FC236}">
                  <a16:creationId xmlns:a16="http://schemas.microsoft.com/office/drawing/2014/main" id="{103FFE02-CDBC-AA70-37B6-17BDEE0D6B17}"/>
                </a:ext>
              </a:extLst>
            </p:cNvPr>
            <p:cNvCxnSpPr>
              <a:cxnSpLocks/>
            </p:cNvCxnSpPr>
            <p:nvPr/>
          </p:nvCxnSpPr>
          <p:spPr bwMode="auto">
            <a:xfrm>
              <a:off x="3930650" y="2670175"/>
              <a:ext cx="0" cy="174625"/>
            </a:xfrm>
            <a:prstGeom prst="line">
              <a:avLst/>
            </a:prstGeom>
            <a:noFill/>
            <a:ln w="28575" cap="flat" cmpd="sng" algn="ctr">
              <a:solidFill>
                <a:schemeClr val="bg1"/>
              </a:solidFill>
              <a:prstDash val="solid"/>
              <a:round/>
              <a:headEnd type="none" w="med" len="med"/>
              <a:tailEnd type="none" w="med" len="med"/>
            </a:ln>
            <a:effectLst/>
          </p:spPr>
        </p:cxnSp>
        <p:cxnSp>
          <p:nvCxnSpPr>
            <p:cNvPr id="9239" name="Straight Connector 9238">
              <a:extLst>
                <a:ext uri="{FF2B5EF4-FFF2-40B4-BE49-F238E27FC236}">
                  <a16:creationId xmlns:a16="http://schemas.microsoft.com/office/drawing/2014/main" id="{6894382F-F2B6-11FA-EAED-9F65C8C3D826}"/>
                </a:ext>
              </a:extLst>
            </p:cNvPr>
            <p:cNvCxnSpPr>
              <a:cxnSpLocks/>
            </p:cNvCxnSpPr>
            <p:nvPr/>
          </p:nvCxnSpPr>
          <p:spPr bwMode="auto">
            <a:xfrm>
              <a:off x="3933820" y="2757487"/>
              <a:ext cx="581030" cy="0"/>
            </a:xfrm>
            <a:prstGeom prst="line">
              <a:avLst/>
            </a:prstGeom>
            <a:noFill/>
            <a:ln w="28575" cap="flat" cmpd="sng" algn="ctr">
              <a:solidFill>
                <a:schemeClr val="bg1"/>
              </a:solidFill>
              <a:prstDash val="solid"/>
              <a:round/>
              <a:headEnd type="none" w="med" len="med"/>
              <a:tailEnd type="none" w="med" len="med"/>
            </a:ln>
            <a:effectLst/>
          </p:spPr>
        </p:cxnSp>
        <p:cxnSp>
          <p:nvCxnSpPr>
            <p:cNvPr id="9240" name="Straight Connector 9239">
              <a:extLst>
                <a:ext uri="{FF2B5EF4-FFF2-40B4-BE49-F238E27FC236}">
                  <a16:creationId xmlns:a16="http://schemas.microsoft.com/office/drawing/2014/main" id="{FD0B44CB-4AEE-3A10-F436-EE2D6E68092C}"/>
                </a:ext>
              </a:extLst>
            </p:cNvPr>
            <p:cNvCxnSpPr>
              <a:cxnSpLocks/>
            </p:cNvCxnSpPr>
            <p:nvPr/>
          </p:nvCxnSpPr>
          <p:spPr bwMode="auto">
            <a:xfrm>
              <a:off x="4508500" y="2670175"/>
              <a:ext cx="0" cy="174625"/>
            </a:xfrm>
            <a:prstGeom prst="line">
              <a:avLst/>
            </a:prstGeom>
            <a:noFill/>
            <a:ln w="28575" cap="flat" cmpd="sng" algn="ctr">
              <a:solidFill>
                <a:schemeClr val="bg1"/>
              </a:solidFill>
              <a:prstDash val="solid"/>
              <a:round/>
              <a:headEnd type="none" w="med" len="med"/>
              <a:tailEnd type="none" w="med" len="med"/>
            </a:ln>
            <a:effectLst/>
          </p:spPr>
        </p:cxnSp>
      </p:grpSp>
      <p:grpSp>
        <p:nvGrpSpPr>
          <p:cNvPr id="9241" name="Group 9240">
            <a:extLst>
              <a:ext uri="{FF2B5EF4-FFF2-40B4-BE49-F238E27FC236}">
                <a16:creationId xmlns:a16="http://schemas.microsoft.com/office/drawing/2014/main" id="{2A322BB1-C4D8-89A4-643E-1CE486F87084}"/>
              </a:ext>
            </a:extLst>
          </p:cNvPr>
          <p:cNvGrpSpPr/>
          <p:nvPr/>
        </p:nvGrpSpPr>
        <p:grpSpPr>
          <a:xfrm>
            <a:off x="6395375" y="5092394"/>
            <a:ext cx="944806" cy="113112"/>
            <a:chOff x="3930585" y="2670175"/>
            <a:chExt cx="584265" cy="174625"/>
          </a:xfrm>
        </p:grpSpPr>
        <p:cxnSp>
          <p:nvCxnSpPr>
            <p:cNvPr id="9242" name="Straight Connector 9241">
              <a:extLst>
                <a:ext uri="{FF2B5EF4-FFF2-40B4-BE49-F238E27FC236}">
                  <a16:creationId xmlns:a16="http://schemas.microsoft.com/office/drawing/2014/main" id="{A8BCE633-BD87-8212-4EDF-700F3219692A}"/>
                </a:ext>
              </a:extLst>
            </p:cNvPr>
            <p:cNvCxnSpPr>
              <a:cxnSpLocks/>
            </p:cNvCxnSpPr>
            <p:nvPr/>
          </p:nvCxnSpPr>
          <p:spPr bwMode="auto">
            <a:xfrm>
              <a:off x="3930650" y="2670175"/>
              <a:ext cx="0" cy="174625"/>
            </a:xfrm>
            <a:prstGeom prst="line">
              <a:avLst/>
            </a:prstGeom>
            <a:noFill/>
            <a:ln w="28575" cap="flat" cmpd="sng" algn="ctr">
              <a:solidFill>
                <a:schemeClr val="bg1"/>
              </a:solidFill>
              <a:prstDash val="solid"/>
              <a:round/>
              <a:headEnd type="none" w="med" len="med"/>
              <a:tailEnd type="none" w="med" len="med"/>
            </a:ln>
            <a:effectLst/>
          </p:spPr>
        </p:cxnSp>
        <p:cxnSp>
          <p:nvCxnSpPr>
            <p:cNvPr id="9243" name="Straight Connector 9242">
              <a:extLst>
                <a:ext uri="{FF2B5EF4-FFF2-40B4-BE49-F238E27FC236}">
                  <a16:creationId xmlns:a16="http://schemas.microsoft.com/office/drawing/2014/main" id="{19DC289A-8EEB-2381-DD29-30A7A89AC2CF}"/>
                </a:ext>
              </a:extLst>
            </p:cNvPr>
            <p:cNvCxnSpPr>
              <a:cxnSpLocks/>
            </p:cNvCxnSpPr>
            <p:nvPr/>
          </p:nvCxnSpPr>
          <p:spPr bwMode="auto">
            <a:xfrm>
              <a:off x="3930585" y="2757488"/>
              <a:ext cx="584265" cy="0"/>
            </a:xfrm>
            <a:prstGeom prst="line">
              <a:avLst/>
            </a:prstGeom>
            <a:noFill/>
            <a:ln w="28575" cap="flat" cmpd="sng" algn="ctr">
              <a:solidFill>
                <a:schemeClr val="bg1"/>
              </a:solidFill>
              <a:prstDash val="solid"/>
              <a:round/>
              <a:headEnd type="none" w="med" len="med"/>
              <a:tailEnd type="none" w="med" len="med"/>
            </a:ln>
            <a:effectLst/>
          </p:spPr>
        </p:cxnSp>
        <p:cxnSp>
          <p:nvCxnSpPr>
            <p:cNvPr id="9244" name="Straight Connector 9243">
              <a:extLst>
                <a:ext uri="{FF2B5EF4-FFF2-40B4-BE49-F238E27FC236}">
                  <a16:creationId xmlns:a16="http://schemas.microsoft.com/office/drawing/2014/main" id="{20044DCB-537B-51BF-BFB4-C4CE8A16B1DD}"/>
                </a:ext>
              </a:extLst>
            </p:cNvPr>
            <p:cNvCxnSpPr>
              <a:cxnSpLocks/>
            </p:cNvCxnSpPr>
            <p:nvPr/>
          </p:nvCxnSpPr>
          <p:spPr bwMode="auto">
            <a:xfrm>
              <a:off x="4508500" y="2670175"/>
              <a:ext cx="0" cy="174625"/>
            </a:xfrm>
            <a:prstGeom prst="line">
              <a:avLst/>
            </a:prstGeom>
            <a:noFill/>
            <a:ln w="28575" cap="flat" cmpd="sng" algn="ctr">
              <a:solidFill>
                <a:schemeClr val="bg1"/>
              </a:solidFill>
              <a:prstDash val="solid"/>
              <a:round/>
              <a:headEnd type="none" w="med" len="med"/>
              <a:tailEnd type="none" w="med" len="med"/>
            </a:ln>
            <a:effectLst/>
          </p:spPr>
        </p:cxnSp>
      </p:grpSp>
      <p:sp>
        <p:nvSpPr>
          <p:cNvPr id="9245" name="Oval 9244">
            <a:extLst>
              <a:ext uri="{FF2B5EF4-FFF2-40B4-BE49-F238E27FC236}">
                <a16:creationId xmlns:a16="http://schemas.microsoft.com/office/drawing/2014/main" id="{907DE5A2-97C8-0FFD-062C-E9DDEEA9E4B0}"/>
              </a:ext>
            </a:extLst>
          </p:cNvPr>
          <p:cNvSpPr/>
          <p:nvPr/>
        </p:nvSpPr>
        <p:spPr bwMode="auto">
          <a:xfrm>
            <a:off x="7053643" y="4053937"/>
            <a:ext cx="68146" cy="6814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6" name="Oval 9245">
            <a:extLst>
              <a:ext uri="{FF2B5EF4-FFF2-40B4-BE49-F238E27FC236}">
                <a16:creationId xmlns:a16="http://schemas.microsoft.com/office/drawing/2014/main" id="{E09F0A87-2BD1-59C4-16C0-25E7BBD4859B}"/>
              </a:ext>
            </a:extLst>
          </p:cNvPr>
          <p:cNvSpPr/>
          <p:nvPr/>
        </p:nvSpPr>
        <p:spPr bwMode="auto">
          <a:xfrm>
            <a:off x="7022178" y="4484571"/>
            <a:ext cx="68146" cy="6814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7" name="Oval 9246">
            <a:extLst>
              <a:ext uri="{FF2B5EF4-FFF2-40B4-BE49-F238E27FC236}">
                <a16:creationId xmlns:a16="http://schemas.microsoft.com/office/drawing/2014/main" id="{BE9A0833-9F17-A5E3-2498-B945DEC1A3EC}"/>
              </a:ext>
            </a:extLst>
          </p:cNvPr>
          <p:cNvSpPr/>
          <p:nvPr/>
        </p:nvSpPr>
        <p:spPr bwMode="auto">
          <a:xfrm>
            <a:off x="6750529" y="4691069"/>
            <a:ext cx="68146" cy="6814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8" name="Oval 9247">
            <a:extLst>
              <a:ext uri="{FF2B5EF4-FFF2-40B4-BE49-F238E27FC236}">
                <a16:creationId xmlns:a16="http://schemas.microsoft.com/office/drawing/2014/main" id="{3AF79D32-665C-4733-D9FC-0DC95FE58846}"/>
              </a:ext>
            </a:extLst>
          </p:cNvPr>
          <p:cNvSpPr/>
          <p:nvPr/>
        </p:nvSpPr>
        <p:spPr bwMode="auto">
          <a:xfrm>
            <a:off x="6824943" y="5116702"/>
            <a:ext cx="68146" cy="6814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9" name="Oval 9248">
            <a:extLst>
              <a:ext uri="{FF2B5EF4-FFF2-40B4-BE49-F238E27FC236}">
                <a16:creationId xmlns:a16="http://schemas.microsoft.com/office/drawing/2014/main" id="{8403BAAF-D889-98BB-B2BB-5287D39BD388}"/>
              </a:ext>
            </a:extLst>
          </p:cNvPr>
          <p:cNvSpPr/>
          <p:nvPr/>
        </p:nvSpPr>
        <p:spPr bwMode="auto">
          <a:xfrm>
            <a:off x="6798959" y="3836975"/>
            <a:ext cx="68146" cy="6814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0" name="Oval 9249">
            <a:extLst>
              <a:ext uri="{FF2B5EF4-FFF2-40B4-BE49-F238E27FC236}">
                <a16:creationId xmlns:a16="http://schemas.microsoft.com/office/drawing/2014/main" id="{CA9A1BCD-8406-A508-F4C0-88A7E97D6427}"/>
              </a:ext>
            </a:extLst>
          </p:cNvPr>
          <p:cNvSpPr/>
          <p:nvPr/>
        </p:nvSpPr>
        <p:spPr bwMode="auto">
          <a:xfrm>
            <a:off x="7631184" y="3410040"/>
            <a:ext cx="68146" cy="6814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1" name="Oval 9250">
            <a:extLst>
              <a:ext uri="{FF2B5EF4-FFF2-40B4-BE49-F238E27FC236}">
                <a16:creationId xmlns:a16="http://schemas.microsoft.com/office/drawing/2014/main" id="{3A90E569-9369-2503-284D-C874F7AA374D}"/>
              </a:ext>
            </a:extLst>
          </p:cNvPr>
          <p:cNvSpPr/>
          <p:nvPr/>
        </p:nvSpPr>
        <p:spPr bwMode="auto">
          <a:xfrm>
            <a:off x="6848801" y="3192298"/>
            <a:ext cx="68146" cy="6814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2" name="Oval 9251">
            <a:extLst>
              <a:ext uri="{FF2B5EF4-FFF2-40B4-BE49-F238E27FC236}">
                <a16:creationId xmlns:a16="http://schemas.microsoft.com/office/drawing/2014/main" id="{1D9A0B8D-FBA7-E47D-C02F-332171E6551A}"/>
              </a:ext>
            </a:extLst>
          </p:cNvPr>
          <p:cNvSpPr/>
          <p:nvPr/>
        </p:nvSpPr>
        <p:spPr bwMode="auto">
          <a:xfrm>
            <a:off x="7173597" y="2754377"/>
            <a:ext cx="68146" cy="6814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3" name="Oval 9252">
            <a:extLst>
              <a:ext uri="{FF2B5EF4-FFF2-40B4-BE49-F238E27FC236}">
                <a16:creationId xmlns:a16="http://schemas.microsoft.com/office/drawing/2014/main" id="{B9C06976-A9CB-A943-078C-D48680C8A458}"/>
              </a:ext>
            </a:extLst>
          </p:cNvPr>
          <p:cNvSpPr/>
          <p:nvPr/>
        </p:nvSpPr>
        <p:spPr bwMode="auto">
          <a:xfrm>
            <a:off x="6933080" y="2552860"/>
            <a:ext cx="68146" cy="6814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4" name="Oval 9253">
            <a:extLst>
              <a:ext uri="{FF2B5EF4-FFF2-40B4-BE49-F238E27FC236}">
                <a16:creationId xmlns:a16="http://schemas.microsoft.com/office/drawing/2014/main" id="{50F57885-0907-21B6-C8DC-FBF237336E7E}"/>
              </a:ext>
            </a:extLst>
          </p:cNvPr>
          <p:cNvSpPr/>
          <p:nvPr/>
        </p:nvSpPr>
        <p:spPr bwMode="auto">
          <a:xfrm>
            <a:off x="6953022" y="2121705"/>
            <a:ext cx="68146" cy="6814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310" name="Straight Connector 9309">
            <a:extLst>
              <a:ext uri="{FF2B5EF4-FFF2-40B4-BE49-F238E27FC236}">
                <a16:creationId xmlns:a16="http://schemas.microsoft.com/office/drawing/2014/main" id="{C0312776-591A-718D-1540-0C770B932DF2}"/>
              </a:ext>
            </a:extLst>
          </p:cNvPr>
          <p:cNvCxnSpPr>
            <a:cxnSpLocks/>
          </p:cNvCxnSpPr>
          <p:nvPr/>
        </p:nvCxnSpPr>
        <p:spPr bwMode="auto">
          <a:xfrm>
            <a:off x="809670" y="1826614"/>
            <a:ext cx="10529011" cy="0"/>
          </a:xfrm>
          <a:prstGeom prst="line">
            <a:avLst/>
          </a:prstGeom>
          <a:noFill/>
          <a:ln w="28575" cap="flat" cmpd="sng" algn="ctr">
            <a:solidFill>
              <a:schemeClr val="bg1"/>
            </a:solidFill>
            <a:prstDash val="solid"/>
            <a:round/>
            <a:headEnd type="none" w="med" len="med"/>
            <a:tailEnd type="none" w="med" len="med"/>
          </a:ln>
          <a:effectLst/>
        </p:spPr>
      </p:cxnSp>
      <p:sp>
        <p:nvSpPr>
          <p:cNvPr id="9311" name="TextBox 9310">
            <a:extLst>
              <a:ext uri="{FF2B5EF4-FFF2-40B4-BE49-F238E27FC236}">
                <a16:creationId xmlns:a16="http://schemas.microsoft.com/office/drawing/2014/main" id="{17C808C3-F258-A8BA-BB89-A24ACCFC0A0A}"/>
              </a:ext>
            </a:extLst>
          </p:cNvPr>
          <p:cNvSpPr txBox="1"/>
          <p:nvPr/>
        </p:nvSpPr>
        <p:spPr bwMode="auto">
          <a:xfrm>
            <a:off x="2578169" y="1507678"/>
            <a:ext cx="3218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Median PFS, </a:t>
            </a:r>
            <a:r>
              <a:rPr lang="en-US" sz="1600" dirty="0" err="1">
                <a:solidFill>
                  <a:schemeClr val="bg1"/>
                </a:solidFill>
                <a:latin typeface="Calibri" panose="020F0502020204030204" pitchFamily="34" charset="0"/>
              </a:rPr>
              <a:t>mo</a:t>
            </a:r>
            <a:r>
              <a:rPr lang="en-US" sz="1600" dirty="0">
                <a:solidFill>
                  <a:schemeClr val="bg1"/>
                </a:solidFill>
                <a:latin typeface="Calibri" panose="020F0502020204030204" pitchFamily="34" charset="0"/>
              </a:rPr>
              <a:t> (95% CI)</a:t>
            </a:r>
          </a:p>
        </p:txBody>
      </p:sp>
      <p:sp>
        <p:nvSpPr>
          <p:cNvPr id="9312" name="TextBox 9311">
            <a:extLst>
              <a:ext uri="{FF2B5EF4-FFF2-40B4-BE49-F238E27FC236}">
                <a16:creationId xmlns:a16="http://schemas.microsoft.com/office/drawing/2014/main" id="{ADDA1791-C9AA-2E72-46F1-BC4095BBED18}"/>
              </a:ext>
            </a:extLst>
          </p:cNvPr>
          <p:cNvSpPr txBox="1"/>
          <p:nvPr/>
        </p:nvSpPr>
        <p:spPr bwMode="auto">
          <a:xfrm>
            <a:off x="790162" y="1516417"/>
            <a:ext cx="12627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Subgroup</a:t>
            </a:r>
          </a:p>
        </p:txBody>
      </p:sp>
      <p:sp>
        <p:nvSpPr>
          <p:cNvPr id="9313" name="TextBox 9312">
            <a:extLst>
              <a:ext uri="{FF2B5EF4-FFF2-40B4-BE49-F238E27FC236}">
                <a16:creationId xmlns:a16="http://schemas.microsoft.com/office/drawing/2014/main" id="{7EFA8FBA-96D2-2725-78B1-B934DEF4493F}"/>
              </a:ext>
            </a:extLst>
          </p:cNvPr>
          <p:cNvSpPr txBox="1"/>
          <p:nvPr/>
        </p:nvSpPr>
        <p:spPr bwMode="auto">
          <a:xfrm>
            <a:off x="2740895" y="1793448"/>
            <a:ext cx="1268730"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dirty="0">
                <a:solidFill>
                  <a:schemeClr val="accent1"/>
                </a:solidFill>
                <a:latin typeface="Calibri" panose="020F0502020204030204" pitchFamily="34" charset="0"/>
              </a:rPr>
              <a:t>SG</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5.5 (4.2-6.9)</a:t>
            </a:r>
          </a:p>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a:spcBef>
                <a:spcPts val="0"/>
              </a:spcBef>
            </a:pPr>
            <a:r>
              <a:rPr lang="en-US" sz="1400" b="0" dirty="0">
                <a:solidFill>
                  <a:schemeClr val="bg1"/>
                </a:solidFill>
                <a:latin typeface="Calibri" panose="020F0502020204030204" pitchFamily="34" charset="0"/>
              </a:rPr>
              <a:t>5.5 (4.1-6.9)</a:t>
            </a:r>
          </a:p>
          <a:p>
            <a:pPr algn="ctr">
              <a:spcBef>
                <a:spcPts val="0"/>
              </a:spcBef>
            </a:pPr>
            <a:r>
              <a:rPr lang="en-US" sz="1400" b="0" dirty="0">
                <a:solidFill>
                  <a:schemeClr val="bg1"/>
                </a:solidFill>
                <a:latin typeface="Calibri" panose="020F0502020204030204" pitchFamily="34" charset="0"/>
              </a:rPr>
              <a:t>9.1 (1.3-10.8)</a:t>
            </a:r>
          </a:p>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a:spcBef>
                <a:spcPts val="0"/>
              </a:spcBef>
            </a:pPr>
            <a:r>
              <a:rPr lang="en-US" sz="1400" b="0" dirty="0">
                <a:solidFill>
                  <a:schemeClr val="bg1"/>
                </a:solidFill>
                <a:latin typeface="Calibri" panose="020F0502020204030204" pitchFamily="34" charset="0"/>
              </a:rPr>
              <a:t>5.6 (4.4-7.4)</a:t>
            </a:r>
          </a:p>
          <a:p>
            <a:pPr algn="ctr">
              <a:spcBef>
                <a:spcPts val="0"/>
              </a:spcBef>
            </a:pPr>
            <a:r>
              <a:rPr lang="en-US" sz="1400" b="0" dirty="0">
                <a:solidFill>
                  <a:schemeClr val="bg1"/>
                </a:solidFill>
                <a:latin typeface="Calibri" panose="020F0502020204030204" pitchFamily="34" charset="0"/>
              </a:rPr>
              <a:t>3.1 (2.2-5.5)</a:t>
            </a:r>
          </a:p>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a:spcBef>
                <a:spcPts val="0"/>
              </a:spcBef>
            </a:pPr>
            <a:r>
              <a:rPr lang="en-US" sz="1400" b="0" dirty="0">
                <a:solidFill>
                  <a:schemeClr val="bg1"/>
                </a:solidFill>
                <a:latin typeface="Calibri" panose="020F0502020204030204" pitchFamily="34" charset="0"/>
              </a:rPr>
              <a:t>5.6 (4.2-8.3)</a:t>
            </a:r>
          </a:p>
          <a:p>
            <a:pPr algn="ctr">
              <a:spcBef>
                <a:spcPts val="0"/>
              </a:spcBef>
            </a:pPr>
            <a:r>
              <a:rPr lang="en-US" sz="1400" b="0" dirty="0">
                <a:solidFill>
                  <a:schemeClr val="bg1"/>
                </a:solidFill>
                <a:latin typeface="Calibri" panose="020F0502020204030204" pitchFamily="34" charset="0"/>
              </a:rPr>
              <a:t>5.3 (4.0-6.7)</a:t>
            </a:r>
          </a:p>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a:spcBef>
                <a:spcPts val="0"/>
              </a:spcBef>
            </a:pPr>
            <a:r>
              <a:rPr lang="en-US" sz="1400" b="0" dirty="0">
                <a:solidFill>
                  <a:schemeClr val="bg1"/>
                </a:solidFill>
                <a:latin typeface="Calibri" panose="020F0502020204030204" pitchFamily="34" charset="0"/>
              </a:rPr>
              <a:t>5.3 (4.1-6.4)</a:t>
            </a:r>
          </a:p>
          <a:p>
            <a:pPr algn="ctr">
              <a:spcBef>
                <a:spcPts val="0"/>
              </a:spcBef>
            </a:pPr>
            <a:r>
              <a:rPr lang="en-US" sz="1400" b="0" dirty="0">
                <a:solidFill>
                  <a:schemeClr val="bg1"/>
                </a:solidFill>
                <a:latin typeface="Calibri" panose="020F0502020204030204" pitchFamily="34" charset="0"/>
              </a:rPr>
              <a:t>6.7 (4.2-9.0)</a:t>
            </a:r>
          </a:p>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a:spcBef>
                <a:spcPts val="0"/>
              </a:spcBef>
            </a:pPr>
            <a:r>
              <a:rPr lang="en-US" sz="1400" b="0" dirty="0">
                <a:solidFill>
                  <a:schemeClr val="bg1"/>
                </a:solidFill>
                <a:latin typeface="Calibri" panose="020F0502020204030204" pitchFamily="34" charset="0"/>
              </a:rPr>
              <a:t>5.7 (4.1-8.4)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4.6 (4.0-7.1)</a:t>
            </a:r>
          </a:p>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a:spcBef>
                <a:spcPts val="0"/>
              </a:spcBef>
            </a:pPr>
            <a:r>
              <a:rPr lang="en-US" sz="1400" b="0" dirty="0">
                <a:solidFill>
                  <a:schemeClr val="bg1"/>
                </a:solidFill>
                <a:latin typeface="Calibri" panose="020F0502020204030204" pitchFamily="34" charset="0"/>
              </a:rPr>
              <a:t>5.8 (4.2-7.3)</a:t>
            </a:r>
          </a:p>
          <a:p>
            <a:pPr algn="ctr">
              <a:spcBef>
                <a:spcPts val="0"/>
              </a:spcBef>
            </a:pPr>
            <a:r>
              <a:rPr lang="en-US" sz="1400" b="0" dirty="0">
                <a:solidFill>
                  <a:schemeClr val="bg1"/>
                </a:solidFill>
                <a:latin typeface="Calibri" panose="020F0502020204030204" pitchFamily="34" charset="0"/>
              </a:rPr>
              <a:t>4.4 (3.3-7.0)</a:t>
            </a:r>
          </a:p>
        </p:txBody>
      </p:sp>
      <p:sp>
        <p:nvSpPr>
          <p:cNvPr id="9314" name="TextBox 9313">
            <a:extLst>
              <a:ext uri="{FF2B5EF4-FFF2-40B4-BE49-F238E27FC236}">
                <a16:creationId xmlns:a16="http://schemas.microsoft.com/office/drawing/2014/main" id="{684CBB54-53E1-B83E-0F9B-AD8DB57D0F9A}"/>
              </a:ext>
            </a:extLst>
          </p:cNvPr>
          <p:cNvSpPr txBox="1"/>
          <p:nvPr/>
        </p:nvSpPr>
        <p:spPr bwMode="auto">
          <a:xfrm>
            <a:off x="4125666" y="1793448"/>
            <a:ext cx="1268730"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dirty="0">
                <a:solidFill>
                  <a:schemeClr val="accent3"/>
                </a:solidFill>
                <a:latin typeface="Calibri" panose="020F0502020204030204" pitchFamily="34" charset="0"/>
              </a:rPr>
              <a:t>TPC</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4.0 (3.0-4.4)</a:t>
            </a:r>
          </a:p>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a:spcBef>
                <a:spcPts val="0"/>
              </a:spcBef>
            </a:pPr>
            <a:r>
              <a:rPr lang="en-US" sz="1400" b="0" dirty="0">
                <a:solidFill>
                  <a:schemeClr val="bg1"/>
                </a:solidFill>
                <a:latin typeface="Calibri" panose="020F0502020204030204" pitchFamily="34" charset="0"/>
              </a:rPr>
              <a:t>4.0 (3.0-4.4)</a:t>
            </a:r>
          </a:p>
          <a:p>
            <a:pPr algn="ctr">
              <a:spcBef>
                <a:spcPts val="0"/>
              </a:spcBef>
            </a:pPr>
            <a:r>
              <a:rPr lang="en-US" sz="1400" b="0" dirty="0">
                <a:solidFill>
                  <a:schemeClr val="bg1"/>
                </a:solidFill>
                <a:latin typeface="Calibri" panose="020F0502020204030204" pitchFamily="34" charset="0"/>
              </a:rPr>
              <a:t>5.6 (1.6-NE)</a:t>
            </a:r>
          </a:p>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a:spcBef>
                <a:spcPts val="0"/>
              </a:spcBef>
            </a:pPr>
            <a:r>
              <a:rPr lang="en-US" sz="1400" b="0" dirty="0">
                <a:solidFill>
                  <a:schemeClr val="bg1"/>
                </a:solidFill>
                <a:latin typeface="Calibri" panose="020F0502020204030204" pitchFamily="34" charset="0"/>
              </a:rPr>
              <a:t>4.1 (3.1-4.4)</a:t>
            </a:r>
          </a:p>
          <a:p>
            <a:pPr algn="ctr">
              <a:spcBef>
                <a:spcPts val="0"/>
              </a:spcBef>
            </a:pPr>
            <a:r>
              <a:rPr lang="en-US" sz="1400" b="0" dirty="0">
                <a:solidFill>
                  <a:schemeClr val="bg1"/>
                </a:solidFill>
                <a:latin typeface="Calibri" panose="020F0502020204030204" pitchFamily="34" charset="0"/>
              </a:rPr>
              <a:t>3.1 (1.5-6.5)</a:t>
            </a:r>
          </a:p>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a:spcBef>
                <a:spcPts val="0"/>
              </a:spcBef>
            </a:pPr>
            <a:r>
              <a:rPr lang="en-US" sz="1400" b="0" dirty="0">
                <a:solidFill>
                  <a:schemeClr val="bg1"/>
                </a:solidFill>
                <a:latin typeface="Calibri" panose="020F0502020204030204" pitchFamily="34" charset="0"/>
              </a:rPr>
              <a:t>4.1 (2.8-4.6)</a:t>
            </a:r>
          </a:p>
          <a:p>
            <a:pPr algn="ctr">
              <a:spcBef>
                <a:spcPts val="0"/>
              </a:spcBef>
            </a:pPr>
            <a:r>
              <a:rPr lang="en-US" sz="1400" b="0" dirty="0">
                <a:solidFill>
                  <a:schemeClr val="bg1"/>
                </a:solidFill>
                <a:latin typeface="Calibri" panose="020F0502020204030204" pitchFamily="34" charset="0"/>
              </a:rPr>
              <a:t>4.0 (2.8-4.4)</a:t>
            </a:r>
          </a:p>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a:spcBef>
                <a:spcPts val="0"/>
              </a:spcBef>
            </a:pPr>
            <a:r>
              <a:rPr lang="en-US" sz="1400" b="0" dirty="0">
                <a:solidFill>
                  <a:schemeClr val="bg1"/>
                </a:solidFill>
                <a:latin typeface="Calibri" panose="020F0502020204030204" pitchFamily="34" charset="0"/>
              </a:rPr>
              <a:t>4.0 (3.0-4.3)</a:t>
            </a:r>
          </a:p>
          <a:p>
            <a:pPr algn="ctr">
              <a:spcBef>
                <a:spcPts val="0"/>
              </a:spcBef>
            </a:pPr>
            <a:r>
              <a:rPr lang="en-US" sz="1400" b="0" dirty="0">
                <a:solidFill>
                  <a:schemeClr val="bg1"/>
                </a:solidFill>
                <a:latin typeface="Calibri" panose="020F0502020204030204" pitchFamily="34" charset="0"/>
              </a:rPr>
              <a:t>3.5 (1.7-5.5)</a:t>
            </a:r>
          </a:p>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a:spcBef>
                <a:spcPts val="0"/>
              </a:spcBef>
            </a:pPr>
            <a:r>
              <a:rPr lang="en-US" sz="1400" b="0" dirty="0">
                <a:solidFill>
                  <a:schemeClr val="bg1"/>
                </a:solidFill>
                <a:latin typeface="Calibri" panose="020F0502020204030204" pitchFamily="34" charset="0"/>
              </a:rPr>
              <a:t>4.0 (2.7-5.6)</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4.0 (2.8-4.4)</a:t>
            </a:r>
          </a:p>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a:spcBef>
                <a:spcPts val="0"/>
              </a:spcBef>
            </a:pPr>
            <a:r>
              <a:rPr lang="en-US" sz="1400" b="0" dirty="0">
                <a:solidFill>
                  <a:schemeClr val="bg1"/>
                </a:solidFill>
                <a:latin typeface="Calibri" panose="020F0502020204030204" pitchFamily="34" charset="0"/>
              </a:rPr>
              <a:t>4.0 (2.8-4.4)</a:t>
            </a:r>
          </a:p>
          <a:p>
            <a:pPr algn="ctr">
              <a:spcBef>
                <a:spcPts val="0"/>
              </a:spcBef>
            </a:pPr>
            <a:r>
              <a:rPr lang="en-US" sz="1400" b="0" dirty="0">
                <a:solidFill>
                  <a:schemeClr val="bg1"/>
                </a:solidFill>
                <a:latin typeface="Calibri" panose="020F0502020204030204" pitchFamily="34" charset="0"/>
              </a:rPr>
              <a:t>4.2 (2.7-5.6)</a:t>
            </a:r>
          </a:p>
        </p:txBody>
      </p:sp>
      <p:sp>
        <p:nvSpPr>
          <p:cNvPr id="9320" name="TextBox 9319">
            <a:extLst>
              <a:ext uri="{FF2B5EF4-FFF2-40B4-BE49-F238E27FC236}">
                <a16:creationId xmlns:a16="http://schemas.microsoft.com/office/drawing/2014/main" id="{A3EEABE0-B977-0078-32F7-8F1B7F064DD7}"/>
              </a:ext>
            </a:extLst>
          </p:cNvPr>
          <p:cNvSpPr txBox="1"/>
          <p:nvPr/>
        </p:nvSpPr>
        <p:spPr bwMode="auto">
          <a:xfrm>
            <a:off x="9360047" y="612506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cxnSp>
        <p:nvCxnSpPr>
          <p:cNvPr id="9321" name="Straight Connector 9320">
            <a:extLst>
              <a:ext uri="{FF2B5EF4-FFF2-40B4-BE49-F238E27FC236}">
                <a16:creationId xmlns:a16="http://schemas.microsoft.com/office/drawing/2014/main" id="{34FD7554-FDB4-0D61-9B74-56828ECDF8FE}"/>
              </a:ext>
            </a:extLst>
          </p:cNvPr>
          <p:cNvCxnSpPr>
            <a:cxnSpLocks/>
          </p:cNvCxnSpPr>
          <p:nvPr/>
        </p:nvCxnSpPr>
        <p:spPr bwMode="auto">
          <a:xfrm>
            <a:off x="9504285" y="6111169"/>
            <a:ext cx="0" cy="69598"/>
          </a:xfrm>
          <a:prstGeom prst="line">
            <a:avLst/>
          </a:prstGeom>
          <a:noFill/>
          <a:ln w="28575" cap="flat" cmpd="sng" algn="ctr">
            <a:solidFill>
              <a:schemeClr val="bg1"/>
            </a:solidFill>
            <a:prstDash val="solid"/>
            <a:round/>
            <a:headEnd type="none" w="med" len="med"/>
            <a:tailEnd type="none" w="med" len="med"/>
          </a:ln>
          <a:effectLst/>
        </p:spPr>
      </p:cxnSp>
      <p:grpSp>
        <p:nvGrpSpPr>
          <p:cNvPr id="9337" name="Group 9336">
            <a:extLst>
              <a:ext uri="{FF2B5EF4-FFF2-40B4-BE49-F238E27FC236}">
                <a16:creationId xmlns:a16="http://schemas.microsoft.com/office/drawing/2014/main" id="{27C28D41-8A91-8C79-BC31-3E84BC380445}"/>
              </a:ext>
            </a:extLst>
          </p:cNvPr>
          <p:cNvGrpSpPr/>
          <p:nvPr/>
        </p:nvGrpSpPr>
        <p:grpSpPr>
          <a:xfrm>
            <a:off x="6685030" y="5309189"/>
            <a:ext cx="785100" cy="113112"/>
            <a:chOff x="3930650" y="2670175"/>
            <a:chExt cx="574260" cy="174625"/>
          </a:xfrm>
        </p:grpSpPr>
        <p:cxnSp>
          <p:nvCxnSpPr>
            <p:cNvPr id="9338" name="Straight Connector 9337">
              <a:extLst>
                <a:ext uri="{FF2B5EF4-FFF2-40B4-BE49-F238E27FC236}">
                  <a16:creationId xmlns:a16="http://schemas.microsoft.com/office/drawing/2014/main" id="{09B29795-AA12-2C77-74F6-EAECF79DDC29}"/>
                </a:ext>
              </a:extLst>
            </p:cNvPr>
            <p:cNvCxnSpPr>
              <a:cxnSpLocks/>
            </p:cNvCxnSpPr>
            <p:nvPr/>
          </p:nvCxnSpPr>
          <p:spPr bwMode="auto">
            <a:xfrm>
              <a:off x="3930650" y="2670175"/>
              <a:ext cx="0" cy="174625"/>
            </a:xfrm>
            <a:prstGeom prst="line">
              <a:avLst/>
            </a:prstGeom>
            <a:noFill/>
            <a:ln w="28575" cap="flat" cmpd="sng" algn="ctr">
              <a:solidFill>
                <a:schemeClr val="bg1"/>
              </a:solidFill>
              <a:prstDash val="solid"/>
              <a:round/>
              <a:headEnd type="none" w="med" len="med"/>
              <a:tailEnd type="none" w="med" len="med"/>
            </a:ln>
            <a:effectLst/>
          </p:spPr>
        </p:cxnSp>
        <p:cxnSp>
          <p:nvCxnSpPr>
            <p:cNvPr id="9339" name="Straight Connector 9338">
              <a:extLst>
                <a:ext uri="{FF2B5EF4-FFF2-40B4-BE49-F238E27FC236}">
                  <a16:creationId xmlns:a16="http://schemas.microsoft.com/office/drawing/2014/main" id="{40AF3CC4-4226-9264-3E60-70ACCCB87366}"/>
                </a:ext>
              </a:extLst>
            </p:cNvPr>
            <p:cNvCxnSpPr>
              <a:cxnSpLocks/>
            </p:cNvCxnSpPr>
            <p:nvPr/>
          </p:nvCxnSpPr>
          <p:spPr bwMode="auto">
            <a:xfrm>
              <a:off x="3936585" y="2757488"/>
              <a:ext cx="568325" cy="0"/>
            </a:xfrm>
            <a:prstGeom prst="line">
              <a:avLst/>
            </a:prstGeom>
            <a:noFill/>
            <a:ln w="28575" cap="flat" cmpd="sng" algn="ctr">
              <a:solidFill>
                <a:schemeClr val="bg1"/>
              </a:solidFill>
              <a:prstDash val="solid"/>
              <a:round/>
              <a:headEnd type="none" w="med" len="med"/>
              <a:tailEnd type="none" w="med" len="med"/>
            </a:ln>
            <a:effectLst/>
          </p:spPr>
        </p:cxnSp>
        <p:cxnSp>
          <p:nvCxnSpPr>
            <p:cNvPr id="9340" name="Straight Connector 9339">
              <a:extLst>
                <a:ext uri="{FF2B5EF4-FFF2-40B4-BE49-F238E27FC236}">
                  <a16:creationId xmlns:a16="http://schemas.microsoft.com/office/drawing/2014/main" id="{FA1E657E-4607-48F2-5F24-DCF1474794AB}"/>
                </a:ext>
              </a:extLst>
            </p:cNvPr>
            <p:cNvCxnSpPr>
              <a:cxnSpLocks/>
            </p:cNvCxnSpPr>
            <p:nvPr/>
          </p:nvCxnSpPr>
          <p:spPr bwMode="auto">
            <a:xfrm>
              <a:off x="4501045" y="2670175"/>
              <a:ext cx="0" cy="174625"/>
            </a:xfrm>
            <a:prstGeom prst="line">
              <a:avLst/>
            </a:prstGeom>
            <a:noFill/>
            <a:ln w="28575" cap="flat" cmpd="sng" algn="ctr">
              <a:solidFill>
                <a:schemeClr val="bg1"/>
              </a:solidFill>
              <a:prstDash val="solid"/>
              <a:round/>
              <a:headEnd type="none" w="med" len="med"/>
              <a:tailEnd type="none" w="med" len="med"/>
            </a:ln>
            <a:effectLst/>
          </p:spPr>
        </p:cxnSp>
      </p:grpSp>
      <p:grpSp>
        <p:nvGrpSpPr>
          <p:cNvPr id="9341" name="Group 9340">
            <a:extLst>
              <a:ext uri="{FF2B5EF4-FFF2-40B4-BE49-F238E27FC236}">
                <a16:creationId xmlns:a16="http://schemas.microsoft.com/office/drawing/2014/main" id="{E5DFE113-88B9-A2C7-1059-2483FF201404}"/>
              </a:ext>
            </a:extLst>
          </p:cNvPr>
          <p:cNvGrpSpPr/>
          <p:nvPr/>
        </p:nvGrpSpPr>
        <p:grpSpPr>
          <a:xfrm>
            <a:off x="6465222" y="5740814"/>
            <a:ext cx="776981" cy="113112"/>
            <a:chOff x="3930650" y="2670175"/>
            <a:chExt cx="584200" cy="174625"/>
          </a:xfrm>
        </p:grpSpPr>
        <p:cxnSp>
          <p:nvCxnSpPr>
            <p:cNvPr id="9342" name="Straight Connector 9341">
              <a:extLst>
                <a:ext uri="{FF2B5EF4-FFF2-40B4-BE49-F238E27FC236}">
                  <a16:creationId xmlns:a16="http://schemas.microsoft.com/office/drawing/2014/main" id="{1743C671-7A09-08A9-59B4-A8C43A710E39}"/>
                </a:ext>
              </a:extLst>
            </p:cNvPr>
            <p:cNvCxnSpPr>
              <a:cxnSpLocks/>
            </p:cNvCxnSpPr>
            <p:nvPr/>
          </p:nvCxnSpPr>
          <p:spPr bwMode="auto">
            <a:xfrm>
              <a:off x="3930650" y="2670175"/>
              <a:ext cx="0" cy="174625"/>
            </a:xfrm>
            <a:prstGeom prst="line">
              <a:avLst/>
            </a:prstGeom>
            <a:noFill/>
            <a:ln w="28575" cap="flat" cmpd="sng" algn="ctr">
              <a:solidFill>
                <a:schemeClr val="bg1"/>
              </a:solidFill>
              <a:prstDash val="solid"/>
              <a:round/>
              <a:headEnd type="none" w="med" len="med"/>
              <a:tailEnd type="none" w="med" len="med"/>
            </a:ln>
            <a:effectLst/>
          </p:spPr>
        </p:cxnSp>
        <p:cxnSp>
          <p:nvCxnSpPr>
            <p:cNvPr id="9343" name="Straight Connector 9342">
              <a:extLst>
                <a:ext uri="{FF2B5EF4-FFF2-40B4-BE49-F238E27FC236}">
                  <a16:creationId xmlns:a16="http://schemas.microsoft.com/office/drawing/2014/main" id="{CC422EDF-9BD8-F88C-4F55-C5C4FD15BF02}"/>
                </a:ext>
              </a:extLst>
            </p:cNvPr>
            <p:cNvCxnSpPr>
              <a:cxnSpLocks/>
            </p:cNvCxnSpPr>
            <p:nvPr/>
          </p:nvCxnSpPr>
          <p:spPr bwMode="auto">
            <a:xfrm>
              <a:off x="3933405" y="2757488"/>
              <a:ext cx="581445" cy="0"/>
            </a:xfrm>
            <a:prstGeom prst="line">
              <a:avLst/>
            </a:prstGeom>
            <a:noFill/>
            <a:ln w="28575" cap="flat" cmpd="sng" algn="ctr">
              <a:solidFill>
                <a:schemeClr val="bg1"/>
              </a:solidFill>
              <a:prstDash val="solid"/>
              <a:round/>
              <a:headEnd type="none" w="med" len="med"/>
              <a:tailEnd type="none" w="med" len="med"/>
            </a:ln>
            <a:effectLst/>
          </p:spPr>
        </p:cxnSp>
        <p:cxnSp>
          <p:nvCxnSpPr>
            <p:cNvPr id="9344" name="Straight Connector 9343">
              <a:extLst>
                <a:ext uri="{FF2B5EF4-FFF2-40B4-BE49-F238E27FC236}">
                  <a16:creationId xmlns:a16="http://schemas.microsoft.com/office/drawing/2014/main" id="{E0E10088-7DEF-8B24-92F3-9171658864E4}"/>
                </a:ext>
              </a:extLst>
            </p:cNvPr>
            <p:cNvCxnSpPr>
              <a:cxnSpLocks/>
            </p:cNvCxnSpPr>
            <p:nvPr/>
          </p:nvCxnSpPr>
          <p:spPr bwMode="auto">
            <a:xfrm>
              <a:off x="4508500" y="2670175"/>
              <a:ext cx="0" cy="174625"/>
            </a:xfrm>
            <a:prstGeom prst="line">
              <a:avLst/>
            </a:prstGeom>
            <a:noFill/>
            <a:ln w="28575" cap="flat" cmpd="sng" algn="ctr">
              <a:solidFill>
                <a:schemeClr val="bg1"/>
              </a:solidFill>
              <a:prstDash val="solid"/>
              <a:round/>
              <a:headEnd type="none" w="med" len="med"/>
              <a:tailEnd type="none" w="med" len="med"/>
            </a:ln>
            <a:effectLst/>
          </p:spPr>
        </p:cxnSp>
      </p:grpSp>
      <p:grpSp>
        <p:nvGrpSpPr>
          <p:cNvPr id="9345" name="Group 9344">
            <a:extLst>
              <a:ext uri="{FF2B5EF4-FFF2-40B4-BE49-F238E27FC236}">
                <a16:creationId xmlns:a16="http://schemas.microsoft.com/office/drawing/2014/main" id="{4F46ECCA-41D1-2930-CF23-853A6E5AB56C}"/>
              </a:ext>
            </a:extLst>
          </p:cNvPr>
          <p:cNvGrpSpPr/>
          <p:nvPr/>
        </p:nvGrpSpPr>
        <p:grpSpPr>
          <a:xfrm>
            <a:off x="6635923" y="5949603"/>
            <a:ext cx="998188" cy="113112"/>
            <a:chOff x="3930650" y="2670175"/>
            <a:chExt cx="584200" cy="174625"/>
          </a:xfrm>
        </p:grpSpPr>
        <p:cxnSp>
          <p:nvCxnSpPr>
            <p:cNvPr id="9346" name="Straight Connector 9345">
              <a:extLst>
                <a:ext uri="{FF2B5EF4-FFF2-40B4-BE49-F238E27FC236}">
                  <a16:creationId xmlns:a16="http://schemas.microsoft.com/office/drawing/2014/main" id="{CB45C104-70AB-DBC2-117E-D7933346A3E0}"/>
                </a:ext>
              </a:extLst>
            </p:cNvPr>
            <p:cNvCxnSpPr>
              <a:cxnSpLocks/>
            </p:cNvCxnSpPr>
            <p:nvPr/>
          </p:nvCxnSpPr>
          <p:spPr bwMode="auto">
            <a:xfrm>
              <a:off x="3930650" y="2670175"/>
              <a:ext cx="0" cy="174625"/>
            </a:xfrm>
            <a:prstGeom prst="line">
              <a:avLst/>
            </a:prstGeom>
            <a:noFill/>
            <a:ln w="28575" cap="flat" cmpd="sng" algn="ctr">
              <a:solidFill>
                <a:schemeClr val="bg1"/>
              </a:solidFill>
              <a:prstDash val="solid"/>
              <a:round/>
              <a:headEnd type="none" w="med" len="med"/>
              <a:tailEnd type="none" w="med" len="med"/>
            </a:ln>
            <a:effectLst/>
          </p:spPr>
        </p:cxnSp>
        <p:cxnSp>
          <p:nvCxnSpPr>
            <p:cNvPr id="9347" name="Straight Connector 9346">
              <a:extLst>
                <a:ext uri="{FF2B5EF4-FFF2-40B4-BE49-F238E27FC236}">
                  <a16:creationId xmlns:a16="http://schemas.microsoft.com/office/drawing/2014/main" id="{09D2A0FE-C29F-E602-4569-BD7A14F6DDB0}"/>
                </a:ext>
              </a:extLst>
            </p:cNvPr>
            <p:cNvCxnSpPr>
              <a:cxnSpLocks/>
            </p:cNvCxnSpPr>
            <p:nvPr/>
          </p:nvCxnSpPr>
          <p:spPr bwMode="auto">
            <a:xfrm>
              <a:off x="3933405" y="2757488"/>
              <a:ext cx="581445" cy="0"/>
            </a:xfrm>
            <a:prstGeom prst="line">
              <a:avLst/>
            </a:prstGeom>
            <a:noFill/>
            <a:ln w="28575" cap="flat" cmpd="sng" algn="ctr">
              <a:solidFill>
                <a:schemeClr val="bg1"/>
              </a:solidFill>
              <a:prstDash val="solid"/>
              <a:round/>
              <a:headEnd type="none" w="med" len="med"/>
              <a:tailEnd type="none" w="med" len="med"/>
            </a:ln>
            <a:effectLst/>
          </p:spPr>
        </p:cxnSp>
        <p:cxnSp>
          <p:nvCxnSpPr>
            <p:cNvPr id="9348" name="Straight Connector 9347">
              <a:extLst>
                <a:ext uri="{FF2B5EF4-FFF2-40B4-BE49-F238E27FC236}">
                  <a16:creationId xmlns:a16="http://schemas.microsoft.com/office/drawing/2014/main" id="{BEF8B9D7-EC8C-E3B0-0F4F-61F6C677FD07}"/>
                </a:ext>
              </a:extLst>
            </p:cNvPr>
            <p:cNvCxnSpPr>
              <a:cxnSpLocks/>
            </p:cNvCxnSpPr>
            <p:nvPr/>
          </p:nvCxnSpPr>
          <p:spPr bwMode="auto">
            <a:xfrm>
              <a:off x="4508500" y="2670175"/>
              <a:ext cx="0" cy="174625"/>
            </a:xfrm>
            <a:prstGeom prst="line">
              <a:avLst/>
            </a:prstGeom>
            <a:noFill/>
            <a:ln w="28575" cap="flat" cmpd="sng" algn="ctr">
              <a:solidFill>
                <a:schemeClr val="bg1"/>
              </a:solidFill>
              <a:prstDash val="solid"/>
              <a:round/>
              <a:headEnd type="none" w="med" len="med"/>
              <a:tailEnd type="none" w="med" len="med"/>
            </a:ln>
            <a:effectLst/>
          </p:spPr>
        </p:cxnSp>
      </p:grpSp>
      <p:sp>
        <p:nvSpPr>
          <p:cNvPr id="9349" name="Oval 9348">
            <a:extLst>
              <a:ext uri="{FF2B5EF4-FFF2-40B4-BE49-F238E27FC236}">
                <a16:creationId xmlns:a16="http://schemas.microsoft.com/office/drawing/2014/main" id="{228D201B-553F-C25E-0EBD-676E8774457A}"/>
              </a:ext>
            </a:extLst>
          </p:cNvPr>
          <p:cNvSpPr/>
          <p:nvPr/>
        </p:nvSpPr>
        <p:spPr bwMode="auto">
          <a:xfrm>
            <a:off x="7032452" y="5332318"/>
            <a:ext cx="68146" cy="6814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0" name="Oval 9349">
            <a:extLst>
              <a:ext uri="{FF2B5EF4-FFF2-40B4-BE49-F238E27FC236}">
                <a16:creationId xmlns:a16="http://schemas.microsoft.com/office/drawing/2014/main" id="{395C74F7-D423-82F4-D3E4-393E582F24AB}"/>
              </a:ext>
            </a:extLst>
          </p:cNvPr>
          <p:cNvSpPr/>
          <p:nvPr/>
        </p:nvSpPr>
        <p:spPr bwMode="auto">
          <a:xfrm>
            <a:off x="6824943" y="5764798"/>
            <a:ext cx="68146" cy="6814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1" name="Oval 9350">
            <a:extLst>
              <a:ext uri="{FF2B5EF4-FFF2-40B4-BE49-F238E27FC236}">
                <a16:creationId xmlns:a16="http://schemas.microsoft.com/office/drawing/2014/main" id="{EBAFE436-C034-6115-8716-9A217F2961FE}"/>
              </a:ext>
            </a:extLst>
          </p:cNvPr>
          <p:cNvSpPr/>
          <p:nvPr/>
        </p:nvSpPr>
        <p:spPr bwMode="auto">
          <a:xfrm>
            <a:off x="7096367" y="5975995"/>
            <a:ext cx="68146" cy="6814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40375678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8C9E07A7-2E29-B120-60D3-205B672215C3}"/>
              </a:ext>
            </a:extLst>
          </p:cNvPr>
          <p:cNvCxnSpPr>
            <a:cxnSpLocks/>
          </p:cNvCxnSpPr>
          <p:nvPr/>
        </p:nvCxnSpPr>
        <p:spPr bwMode="auto">
          <a:xfrm>
            <a:off x="5604268" y="2144465"/>
            <a:ext cx="0" cy="2042785"/>
          </a:xfrm>
          <a:prstGeom prst="line">
            <a:avLst/>
          </a:prstGeom>
          <a:noFill/>
          <a:ln w="19050" cap="flat" cmpd="sng" algn="ctr">
            <a:solidFill>
              <a:schemeClr val="tx1">
                <a:lumMod val="50000"/>
              </a:schemeClr>
            </a:solidFill>
            <a:prstDash val="sysDash"/>
            <a:round/>
            <a:headEnd type="none" w="med" len="med"/>
            <a:tailEnd type="none" w="med" len="med"/>
          </a:ln>
          <a:effectLst/>
        </p:spPr>
      </p:cxnSp>
      <p:cxnSp>
        <p:nvCxnSpPr>
          <p:cNvPr id="15" name="Straight Connector 14">
            <a:extLst>
              <a:ext uri="{FF2B5EF4-FFF2-40B4-BE49-F238E27FC236}">
                <a16:creationId xmlns:a16="http://schemas.microsoft.com/office/drawing/2014/main" id="{4180D107-96B9-A4B9-9B50-B9DF262CD8F8}"/>
              </a:ext>
            </a:extLst>
          </p:cNvPr>
          <p:cNvCxnSpPr>
            <a:cxnSpLocks/>
          </p:cNvCxnSpPr>
          <p:nvPr/>
        </p:nvCxnSpPr>
        <p:spPr bwMode="auto">
          <a:xfrm>
            <a:off x="4204710" y="2144465"/>
            <a:ext cx="0" cy="2042785"/>
          </a:xfrm>
          <a:prstGeom prst="line">
            <a:avLst/>
          </a:prstGeom>
          <a:noFill/>
          <a:ln w="19050" cap="flat" cmpd="sng" algn="ctr">
            <a:solidFill>
              <a:schemeClr val="tx1">
                <a:lumMod val="50000"/>
              </a:schemeClr>
            </a:solidFill>
            <a:prstDash val="sysDash"/>
            <a:round/>
            <a:headEnd type="none" w="med" len="med"/>
            <a:tailEnd type="none" w="med" len="med"/>
          </a:ln>
          <a:effectLst/>
        </p:spPr>
      </p:cxnSp>
      <p:sp>
        <p:nvSpPr>
          <p:cNvPr id="12" name="Freeform 11">
            <a:extLst>
              <a:ext uri="{FF2B5EF4-FFF2-40B4-BE49-F238E27FC236}">
                <a16:creationId xmlns:a16="http://schemas.microsoft.com/office/drawing/2014/main" id="{4EC9EF9F-F48E-B2BA-4A26-0E7FDB8AAD6A}"/>
              </a:ext>
            </a:extLst>
          </p:cNvPr>
          <p:cNvSpPr/>
          <p:nvPr/>
        </p:nvSpPr>
        <p:spPr bwMode="auto">
          <a:xfrm>
            <a:off x="1399029" y="3074010"/>
            <a:ext cx="2603346" cy="1116419"/>
          </a:xfrm>
          <a:custGeom>
            <a:avLst/>
            <a:gdLst>
              <a:gd name="connsiteX0" fmla="*/ 0 w 925033"/>
              <a:gd name="connsiteY0" fmla="*/ 0 h 1116419"/>
              <a:gd name="connsiteX1" fmla="*/ 925033 w 925033"/>
              <a:gd name="connsiteY1" fmla="*/ 0 h 1116419"/>
              <a:gd name="connsiteX2" fmla="*/ 925033 w 925033"/>
              <a:gd name="connsiteY2" fmla="*/ 1116419 h 1116419"/>
            </a:gdLst>
            <a:ahLst/>
            <a:cxnLst>
              <a:cxn ang="0">
                <a:pos x="connsiteX0" y="connsiteY0"/>
              </a:cxn>
              <a:cxn ang="0">
                <a:pos x="connsiteX1" y="connsiteY1"/>
              </a:cxn>
              <a:cxn ang="0">
                <a:pos x="connsiteX2" y="connsiteY2"/>
              </a:cxn>
            </a:cxnLst>
            <a:rect l="l" t="t" r="r" b="b"/>
            <a:pathLst>
              <a:path w="925033" h="1116419">
                <a:moveTo>
                  <a:pt x="0" y="0"/>
                </a:moveTo>
                <a:lnTo>
                  <a:pt x="925033" y="0"/>
                </a:lnTo>
                <a:lnTo>
                  <a:pt x="925033" y="1116419"/>
                </a:lnTo>
              </a:path>
            </a:pathLst>
          </a:custGeom>
          <a:noFill/>
          <a:ln w="19050">
            <a:solidFill>
              <a:schemeClr val="tx1">
                <a:lumMod val="50000"/>
              </a:schemeClr>
            </a:solidFill>
            <a:prstDash val="sysDash"/>
            <a:miter lim="800000"/>
            <a:headEnd/>
            <a:tailEnd/>
          </a:ln>
        </p:spPr>
        <p:txBody>
          <a:bodyPr rtlCol="0" anchor="ctr"/>
          <a:lstStyle/>
          <a:p>
            <a:pPr algn="ctr"/>
            <a:endParaRPr lang="en-US"/>
          </a:p>
        </p:txBody>
      </p:sp>
      <p:sp>
        <p:nvSpPr>
          <p:cNvPr id="13" name="Freeform 12">
            <a:extLst>
              <a:ext uri="{FF2B5EF4-FFF2-40B4-BE49-F238E27FC236}">
                <a16:creationId xmlns:a16="http://schemas.microsoft.com/office/drawing/2014/main" id="{B151B5A5-2DC2-146C-9996-98AA9BB9AACF}"/>
              </a:ext>
            </a:extLst>
          </p:cNvPr>
          <p:cNvSpPr/>
          <p:nvPr/>
        </p:nvSpPr>
        <p:spPr bwMode="auto">
          <a:xfrm>
            <a:off x="1383017" y="3072420"/>
            <a:ext cx="3388568" cy="1116419"/>
          </a:xfrm>
          <a:custGeom>
            <a:avLst/>
            <a:gdLst>
              <a:gd name="connsiteX0" fmla="*/ 0 w 925033"/>
              <a:gd name="connsiteY0" fmla="*/ 0 h 1116419"/>
              <a:gd name="connsiteX1" fmla="*/ 925033 w 925033"/>
              <a:gd name="connsiteY1" fmla="*/ 0 h 1116419"/>
              <a:gd name="connsiteX2" fmla="*/ 925033 w 925033"/>
              <a:gd name="connsiteY2" fmla="*/ 1116419 h 1116419"/>
            </a:gdLst>
            <a:ahLst/>
            <a:cxnLst>
              <a:cxn ang="0">
                <a:pos x="connsiteX0" y="connsiteY0"/>
              </a:cxn>
              <a:cxn ang="0">
                <a:pos x="connsiteX1" y="connsiteY1"/>
              </a:cxn>
              <a:cxn ang="0">
                <a:pos x="connsiteX2" y="connsiteY2"/>
              </a:cxn>
            </a:cxnLst>
            <a:rect l="l" t="t" r="r" b="b"/>
            <a:pathLst>
              <a:path w="925033" h="1116419">
                <a:moveTo>
                  <a:pt x="0" y="0"/>
                </a:moveTo>
                <a:lnTo>
                  <a:pt x="925033" y="0"/>
                </a:lnTo>
                <a:lnTo>
                  <a:pt x="925033" y="1116419"/>
                </a:lnTo>
              </a:path>
            </a:pathLst>
          </a:custGeom>
          <a:noFill/>
          <a:ln w="19050">
            <a:solidFill>
              <a:schemeClr val="tx1">
                <a:lumMod val="50000"/>
              </a:schemeClr>
            </a:solidFill>
            <a:prstDash val="sysDash"/>
            <a:miter lim="800000"/>
            <a:headEnd/>
            <a:tailEnd/>
          </a:ln>
        </p:spPr>
        <p:txBody>
          <a:bodyPr rtlCol="0" anchor="ctr"/>
          <a:lstStyle/>
          <a:p>
            <a:pPr algn="ctr"/>
            <a:endParaRPr lang="en-US"/>
          </a:p>
        </p:txBody>
      </p:sp>
      <p:sp>
        <p:nvSpPr>
          <p:cNvPr id="9290" name="Freeform 9289">
            <a:extLst>
              <a:ext uri="{FF2B5EF4-FFF2-40B4-BE49-F238E27FC236}">
                <a16:creationId xmlns:a16="http://schemas.microsoft.com/office/drawing/2014/main" id="{DF9C0C20-C8BC-4A97-C4FF-170BD089FB46}"/>
              </a:ext>
            </a:extLst>
          </p:cNvPr>
          <p:cNvSpPr/>
          <p:nvPr/>
        </p:nvSpPr>
        <p:spPr bwMode="auto">
          <a:xfrm>
            <a:off x="1403350" y="1953752"/>
            <a:ext cx="8902700" cy="2070100"/>
          </a:xfrm>
          <a:custGeom>
            <a:avLst/>
            <a:gdLst>
              <a:gd name="connsiteX0" fmla="*/ 0 w 8902700"/>
              <a:gd name="connsiteY0" fmla="*/ 0 h 2070100"/>
              <a:gd name="connsiteX1" fmla="*/ 209550 w 8902700"/>
              <a:gd name="connsiteY1" fmla="*/ 0 h 2070100"/>
              <a:gd name="connsiteX2" fmla="*/ 209550 w 8902700"/>
              <a:gd name="connsiteY2" fmla="*/ 0 h 2070100"/>
              <a:gd name="connsiteX3" fmla="*/ 209550 w 8902700"/>
              <a:gd name="connsiteY3" fmla="*/ 57150 h 2070100"/>
              <a:gd name="connsiteX4" fmla="*/ 438150 w 8902700"/>
              <a:gd name="connsiteY4" fmla="*/ 57150 h 2070100"/>
              <a:gd name="connsiteX5" fmla="*/ 438150 w 8902700"/>
              <a:gd name="connsiteY5" fmla="*/ 114300 h 2070100"/>
              <a:gd name="connsiteX6" fmla="*/ 685800 w 8902700"/>
              <a:gd name="connsiteY6" fmla="*/ 114300 h 2070100"/>
              <a:gd name="connsiteX7" fmla="*/ 685800 w 8902700"/>
              <a:gd name="connsiteY7" fmla="*/ 177800 h 2070100"/>
              <a:gd name="connsiteX8" fmla="*/ 793750 w 8902700"/>
              <a:gd name="connsiteY8" fmla="*/ 177800 h 2070100"/>
              <a:gd name="connsiteX9" fmla="*/ 793750 w 8902700"/>
              <a:gd name="connsiteY9" fmla="*/ 247650 h 2070100"/>
              <a:gd name="connsiteX10" fmla="*/ 939800 w 8902700"/>
              <a:gd name="connsiteY10" fmla="*/ 247650 h 2070100"/>
              <a:gd name="connsiteX11" fmla="*/ 939800 w 8902700"/>
              <a:gd name="connsiteY11" fmla="*/ 330200 h 2070100"/>
              <a:gd name="connsiteX12" fmla="*/ 1073150 w 8902700"/>
              <a:gd name="connsiteY12" fmla="*/ 330200 h 2070100"/>
              <a:gd name="connsiteX13" fmla="*/ 1073150 w 8902700"/>
              <a:gd name="connsiteY13" fmla="*/ 393700 h 2070100"/>
              <a:gd name="connsiteX14" fmla="*/ 1174750 w 8902700"/>
              <a:gd name="connsiteY14" fmla="*/ 393700 h 2070100"/>
              <a:gd name="connsiteX15" fmla="*/ 1174750 w 8902700"/>
              <a:gd name="connsiteY15" fmla="*/ 450850 h 2070100"/>
              <a:gd name="connsiteX16" fmla="*/ 1270000 w 8902700"/>
              <a:gd name="connsiteY16" fmla="*/ 450850 h 2070100"/>
              <a:gd name="connsiteX17" fmla="*/ 1270000 w 8902700"/>
              <a:gd name="connsiteY17" fmla="*/ 552450 h 2070100"/>
              <a:gd name="connsiteX18" fmla="*/ 1428750 w 8902700"/>
              <a:gd name="connsiteY18" fmla="*/ 552450 h 2070100"/>
              <a:gd name="connsiteX19" fmla="*/ 1428750 w 8902700"/>
              <a:gd name="connsiteY19" fmla="*/ 609600 h 2070100"/>
              <a:gd name="connsiteX20" fmla="*/ 1504950 w 8902700"/>
              <a:gd name="connsiteY20" fmla="*/ 609600 h 2070100"/>
              <a:gd name="connsiteX21" fmla="*/ 1504950 w 8902700"/>
              <a:gd name="connsiteY21" fmla="*/ 666750 h 2070100"/>
              <a:gd name="connsiteX22" fmla="*/ 1670050 w 8902700"/>
              <a:gd name="connsiteY22" fmla="*/ 666750 h 2070100"/>
              <a:gd name="connsiteX23" fmla="*/ 1670050 w 8902700"/>
              <a:gd name="connsiteY23" fmla="*/ 736600 h 2070100"/>
              <a:gd name="connsiteX24" fmla="*/ 1898650 w 8902700"/>
              <a:gd name="connsiteY24" fmla="*/ 736600 h 2070100"/>
              <a:gd name="connsiteX25" fmla="*/ 1898650 w 8902700"/>
              <a:gd name="connsiteY25" fmla="*/ 736600 h 2070100"/>
              <a:gd name="connsiteX26" fmla="*/ 1898650 w 8902700"/>
              <a:gd name="connsiteY26" fmla="*/ 787400 h 2070100"/>
              <a:gd name="connsiteX27" fmla="*/ 2070100 w 8902700"/>
              <a:gd name="connsiteY27" fmla="*/ 787400 h 2070100"/>
              <a:gd name="connsiteX28" fmla="*/ 2070100 w 8902700"/>
              <a:gd name="connsiteY28" fmla="*/ 850900 h 2070100"/>
              <a:gd name="connsiteX29" fmla="*/ 2203450 w 8902700"/>
              <a:gd name="connsiteY29" fmla="*/ 850900 h 2070100"/>
              <a:gd name="connsiteX30" fmla="*/ 2203450 w 8902700"/>
              <a:gd name="connsiteY30" fmla="*/ 908050 h 2070100"/>
              <a:gd name="connsiteX31" fmla="*/ 2324100 w 8902700"/>
              <a:gd name="connsiteY31" fmla="*/ 908050 h 2070100"/>
              <a:gd name="connsiteX32" fmla="*/ 2324100 w 8902700"/>
              <a:gd name="connsiteY32" fmla="*/ 996950 h 2070100"/>
              <a:gd name="connsiteX33" fmla="*/ 2425700 w 8902700"/>
              <a:gd name="connsiteY33" fmla="*/ 996950 h 2070100"/>
              <a:gd name="connsiteX34" fmla="*/ 2425700 w 8902700"/>
              <a:gd name="connsiteY34" fmla="*/ 1073150 h 2070100"/>
              <a:gd name="connsiteX35" fmla="*/ 2565400 w 8902700"/>
              <a:gd name="connsiteY35" fmla="*/ 1073150 h 2070100"/>
              <a:gd name="connsiteX36" fmla="*/ 2565400 w 8902700"/>
              <a:gd name="connsiteY36" fmla="*/ 1130300 h 2070100"/>
              <a:gd name="connsiteX37" fmla="*/ 2667000 w 8902700"/>
              <a:gd name="connsiteY37" fmla="*/ 1130300 h 2070100"/>
              <a:gd name="connsiteX38" fmla="*/ 2667000 w 8902700"/>
              <a:gd name="connsiteY38" fmla="*/ 1174750 h 2070100"/>
              <a:gd name="connsiteX39" fmla="*/ 2838450 w 8902700"/>
              <a:gd name="connsiteY39" fmla="*/ 1174750 h 2070100"/>
              <a:gd name="connsiteX40" fmla="*/ 2838450 w 8902700"/>
              <a:gd name="connsiteY40" fmla="*/ 1231900 h 2070100"/>
              <a:gd name="connsiteX41" fmla="*/ 2933700 w 8902700"/>
              <a:gd name="connsiteY41" fmla="*/ 1231900 h 2070100"/>
              <a:gd name="connsiteX42" fmla="*/ 2933700 w 8902700"/>
              <a:gd name="connsiteY42" fmla="*/ 1282700 h 2070100"/>
              <a:gd name="connsiteX43" fmla="*/ 3124200 w 8902700"/>
              <a:gd name="connsiteY43" fmla="*/ 1282700 h 2070100"/>
              <a:gd name="connsiteX44" fmla="*/ 3124200 w 8902700"/>
              <a:gd name="connsiteY44" fmla="*/ 1339850 h 2070100"/>
              <a:gd name="connsiteX45" fmla="*/ 3289300 w 8902700"/>
              <a:gd name="connsiteY45" fmla="*/ 1339850 h 2070100"/>
              <a:gd name="connsiteX46" fmla="*/ 3289300 w 8902700"/>
              <a:gd name="connsiteY46" fmla="*/ 1390650 h 2070100"/>
              <a:gd name="connsiteX47" fmla="*/ 3498850 w 8902700"/>
              <a:gd name="connsiteY47" fmla="*/ 1390650 h 2070100"/>
              <a:gd name="connsiteX48" fmla="*/ 3498850 w 8902700"/>
              <a:gd name="connsiteY48" fmla="*/ 1441450 h 2070100"/>
              <a:gd name="connsiteX49" fmla="*/ 3695700 w 8902700"/>
              <a:gd name="connsiteY49" fmla="*/ 1441450 h 2070100"/>
              <a:gd name="connsiteX50" fmla="*/ 3695700 w 8902700"/>
              <a:gd name="connsiteY50" fmla="*/ 1498600 h 2070100"/>
              <a:gd name="connsiteX51" fmla="*/ 3968750 w 8902700"/>
              <a:gd name="connsiteY51" fmla="*/ 1498600 h 2070100"/>
              <a:gd name="connsiteX52" fmla="*/ 3968750 w 8902700"/>
              <a:gd name="connsiteY52" fmla="*/ 1498600 h 2070100"/>
              <a:gd name="connsiteX53" fmla="*/ 3968750 w 8902700"/>
              <a:gd name="connsiteY53" fmla="*/ 1562100 h 2070100"/>
              <a:gd name="connsiteX54" fmla="*/ 4489450 w 8902700"/>
              <a:gd name="connsiteY54" fmla="*/ 1562100 h 2070100"/>
              <a:gd name="connsiteX55" fmla="*/ 4597400 w 8902700"/>
              <a:gd name="connsiteY55" fmla="*/ 1562100 h 2070100"/>
              <a:gd name="connsiteX56" fmla="*/ 4597400 w 8902700"/>
              <a:gd name="connsiteY56" fmla="*/ 1619250 h 2070100"/>
              <a:gd name="connsiteX57" fmla="*/ 4800600 w 8902700"/>
              <a:gd name="connsiteY57" fmla="*/ 1619250 h 2070100"/>
              <a:gd name="connsiteX58" fmla="*/ 4800600 w 8902700"/>
              <a:gd name="connsiteY58" fmla="*/ 1619250 h 2070100"/>
              <a:gd name="connsiteX59" fmla="*/ 4800600 w 8902700"/>
              <a:gd name="connsiteY59" fmla="*/ 1663700 h 2070100"/>
              <a:gd name="connsiteX60" fmla="*/ 5073650 w 8902700"/>
              <a:gd name="connsiteY60" fmla="*/ 1663700 h 2070100"/>
              <a:gd name="connsiteX61" fmla="*/ 5073650 w 8902700"/>
              <a:gd name="connsiteY61" fmla="*/ 1727200 h 2070100"/>
              <a:gd name="connsiteX62" fmla="*/ 5454650 w 8902700"/>
              <a:gd name="connsiteY62" fmla="*/ 1727200 h 2070100"/>
              <a:gd name="connsiteX63" fmla="*/ 5530850 w 8902700"/>
              <a:gd name="connsiteY63" fmla="*/ 1727200 h 2070100"/>
              <a:gd name="connsiteX64" fmla="*/ 5530850 w 8902700"/>
              <a:gd name="connsiteY64" fmla="*/ 1727200 h 2070100"/>
              <a:gd name="connsiteX65" fmla="*/ 5530850 w 8902700"/>
              <a:gd name="connsiteY65" fmla="*/ 1784350 h 2070100"/>
              <a:gd name="connsiteX66" fmla="*/ 5835650 w 8902700"/>
              <a:gd name="connsiteY66" fmla="*/ 1784350 h 2070100"/>
              <a:gd name="connsiteX67" fmla="*/ 5835650 w 8902700"/>
              <a:gd name="connsiteY67" fmla="*/ 1854200 h 2070100"/>
              <a:gd name="connsiteX68" fmla="*/ 6375400 w 8902700"/>
              <a:gd name="connsiteY68" fmla="*/ 1854200 h 2070100"/>
              <a:gd name="connsiteX69" fmla="*/ 6375400 w 8902700"/>
              <a:gd name="connsiteY69" fmla="*/ 1854200 h 2070100"/>
              <a:gd name="connsiteX70" fmla="*/ 6375400 w 8902700"/>
              <a:gd name="connsiteY70" fmla="*/ 1911350 h 2070100"/>
              <a:gd name="connsiteX71" fmla="*/ 6692900 w 8902700"/>
              <a:gd name="connsiteY71" fmla="*/ 1911350 h 2070100"/>
              <a:gd name="connsiteX72" fmla="*/ 6692900 w 8902700"/>
              <a:gd name="connsiteY72" fmla="*/ 1968500 h 2070100"/>
              <a:gd name="connsiteX73" fmla="*/ 7131050 w 8902700"/>
              <a:gd name="connsiteY73" fmla="*/ 1968500 h 2070100"/>
              <a:gd name="connsiteX74" fmla="*/ 7131050 w 8902700"/>
              <a:gd name="connsiteY74" fmla="*/ 1968500 h 2070100"/>
              <a:gd name="connsiteX75" fmla="*/ 7131050 w 8902700"/>
              <a:gd name="connsiteY75" fmla="*/ 2019300 h 2070100"/>
              <a:gd name="connsiteX76" fmla="*/ 7620000 w 8902700"/>
              <a:gd name="connsiteY76" fmla="*/ 2019300 h 2070100"/>
              <a:gd name="connsiteX77" fmla="*/ 7620000 w 8902700"/>
              <a:gd name="connsiteY77" fmla="*/ 2019300 h 2070100"/>
              <a:gd name="connsiteX78" fmla="*/ 7620000 w 8902700"/>
              <a:gd name="connsiteY78" fmla="*/ 2070100 h 2070100"/>
              <a:gd name="connsiteX79" fmla="*/ 8902700 w 8902700"/>
              <a:gd name="connsiteY79" fmla="*/ 2070100 h 207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8902700" h="2070100">
                <a:moveTo>
                  <a:pt x="0" y="0"/>
                </a:moveTo>
                <a:lnTo>
                  <a:pt x="209550" y="0"/>
                </a:lnTo>
                <a:lnTo>
                  <a:pt x="209550" y="0"/>
                </a:lnTo>
                <a:lnTo>
                  <a:pt x="209550" y="57150"/>
                </a:lnTo>
                <a:lnTo>
                  <a:pt x="438150" y="57150"/>
                </a:lnTo>
                <a:lnTo>
                  <a:pt x="438150" y="114300"/>
                </a:lnTo>
                <a:lnTo>
                  <a:pt x="685800" y="114300"/>
                </a:lnTo>
                <a:lnTo>
                  <a:pt x="685800" y="177800"/>
                </a:lnTo>
                <a:lnTo>
                  <a:pt x="793750" y="177800"/>
                </a:lnTo>
                <a:lnTo>
                  <a:pt x="793750" y="247650"/>
                </a:lnTo>
                <a:lnTo>
                  <a:pt x="939800" y="247650"/>
                </a:lnTo>
                <a:lnTo>
                  <a:pt x="939800" y="330200"/>
                </a:lnTo>
                <a:lnTo>
                  <a:pt x="1073150" y="330200"/>
                </a:lnTo>
                <a:lnTo>
                  <a:pt x="1073150" y="393700"/>
                </a:lnTo>
                <a:lnTo>
                  <a:pt x="1174750" y="393700"/>
                </a:lnTo>
                <a:lnTo>
                  <a:pt x="1174750" y="450850"/>
                </a:lnTo>
                <a:lnTo>
                  <a:pt x="1270000" y="450850"/>
                </a:lnTo>
                <a:lnTo>
                  <a:pt x="1270000" y="552450"/>
                </a:lnTo>
                <a:lnTo>
                  <a:pt x="1428750" y="552450"/>
                </a:lnTo>
                <a:lnTo>
                  <a:pt x="1428750" y="609600"/>
                </a:lnTo>
                <a:lnTo>
                  <a:pt x="1504950" y="609600"/>
                </a:lnTo>
                <a:lnTo>
                  <a:pt x="1504950" y="666750"/>
                </a:lnTo>
                <a:lnTo>
                  <a:pt x="1670050" y="666750"/>
                </a:lnTo>
                <a:lnTo>
                  <a:pt x="1670050" y="736600"/>
                </a:lnTo>
                <a:lnTo>
                  <a:pt x="1898650" y="736600"/>
                </a:lnTo>
                <a:lnTo>
                  <a:pt x="1898650" y="736600"/>
                </a:lnTo>
                <a:lnTo>
                  <a:pt x="1898650" y="787400"/>
                </a:lnTo>
                <a:lnTo>
                  <a:pt x="2070100" y="787400"/>
                </a:lnTo>
                <a:lnTo>
                  <a:pt x="2070100" y="850900"/>
                </a:lnTo>
                <a:lnTo>
                  <a:pt x="2203450" y="850900"/>
                </a:lnTo>
                <a:lnTo>
                  <a:pt x="2203450" y="908050"/>
                </a:lnTo>
                <a:lnTo>
                  <a:pt x="2324100" y="908050"/>
                </a:lnTo>
                <a:lnTo>
                  <a:pt x="2324100" y="996950"/>
                </a:lnTo>
                <a:lnTo>
                  <a:pt x="2425700" y="996950"/>
                </a:lnTo>
                <a:lnTo>
                  <a:pt x="2425700" y="1073150"/>
                </a:lnTo>
                <a:lnTo>
                  <a:pt x="2565400" y="1073150"/>
                </a:lnTo>
                <a:lnTo>
                  <a:pt x="2565400" y="1130300"/>
                </a:lnTo>
                <a:lnTo>
                  <a:pt x="2667000" y="1130300"/>
                </a:lnTo>
                <a:lnTo>
                  <a:pt x="2667000" y="1174750"/>
                </a:lnTo>
                <a:lnTo>
                  <a:pt x="2838450" y="1174750"/>
                </a:lnTo>
                <a:lnTo>
                  <a:pt x="2838450" y="1231900"/>
                </a:lnTo>
                <a:lnTo>
                  <a:pt x="2933700" y="1231900"/>
                </a:lnTo>
                <a:lnTo>
                  <a:pt x="2933700" y="1282700"/>
                </a:lnTo>
                <a:lnTo>
                  <a:pt x="3124200" y="1282700"/>
                </a:lnTo>
                <a:lnTo>
                  <a:pt x="3124200" y="1339850"/>
                </a:lnTo>
                <a:lnTo>
                  <a:pt x="3289300" y="1339850"/>
                </a:lnTo>
                <a:lnTo>
                  <a:pt x="3289300" y="1390650"/>
                </a:lnTo>
                <a:lnTo>
                  <a:pt x="3498850" y="1390650"/>
                </a:lnTo>
                <a:lnTo>
                  <a:pt x="3498850" y="1441450"/>
                </a:lnTo>
                <a:lnTo>
                  <a:pt x="3695700" y="1441450"/>
                </a:lnTo>
                <a:lnTo>
                  <a:pt x="3695700" y="1498600"/>
                </a:lnTo>
                <a:lnTo>
                  <a:pt x="3968750" y="1498600"/>
                </a:lnTo>
                <a:lnTo>
                  <a:pt x="3968750" y="1498600"/>
                </a:lnTo>
                <a:lnTo>
                  <a:pt x="3968750" y="1562100"/>
                </a:lnTo>
                <a:lnTo>
                  <a:pt x="4489450" y="1562100"/>
                </a:lnTo>
                <a:lnTo>
                  <a:pt x="4597400" y="1562100"/>
                </a:lnTo>
                <a:lnTo>
                  <a:pt x="4597400" y="1619250"/>
                </a:lnTo>
                <a:lnTo>
                  <a:pt x="4800600" y="1619250"/>
                </a:lnTo>
                <a:lnTo>
                  <a:pt x="4800600" y="1619250"/>
                </a:lnTo>
                <a:lnTo>
                  <a:pt x="4800600" y="1663700"/>
                </a:lnTo>
                <a:lnTo>
                  <a:pt x="5073650" y="1663700"/>
                </a:lnTo>
                <a:lnTo>
                  <a:pt x="5073650" y="1727200"/>
                </a:lnTo>
                <a:lnTo>
                  <a:pt x="5454650" y="1727200"/>
                </a:lnTo>
                <a:lnTo>
                  <a:pt x="5530850" y="1727200"/>
                </a:lnTo>
                <a:lnTo>
                  <a:pt x="5530850" y="1727200"/>
                </a:lnTo>
                <a:lnTo>
                  <a:pt x="5530850" y="1784350"/>
                </a:lnTo>
                <a:lnTo>
                  <a:pt x="5835650" y="1784350"/>
                </a:lnTo>
                <a:lnTo>
                  <a:pt x="5835650" y="1854200"/>
                </a:lnTo>
                <a:lnTo>
                  <a:pt x="6375400" y="1854200"/>
                </a:lnTo>
                <a:lnTo>
                  <a:pt x="6375400" y="1854200"/>
                </a:lnTo>
                <a:lnTo>
                  <a:pt x="6375400" y="1911350"/>
                </a:lnTo>
                <a:lnTo>
                  <a:pt x="6692900" y="1911350"/>
                </a:lnTo>
                <a:lnTo>
                  <a:pt x="6692900" y="1968500"/>
                </a:lnTo>
                <a:lnTo>
                  <a:pt x="7131050" y="1968500"/>
                </a:lnTo>
                <a:lnTo>
                  <a:pt x="7131050" y="1968500"/>
                </a:lnTo>
                <a:lnTo>
                  <a:pt x="7131050" y="2019300"/>
                </a:lnTo>
                <a:lnTo>
                  <a:pt x="7620000" y="2019300"/>
                </a:lnTo>
                <a:lnTo>
                  <a:pt x="7620000" y="2019300"/>
                </a:lnTo>
                <a:lnTo>
                  <a:pt x="7620000" y="2070100"/>
                </a:lnTo>
                <a:lnTo>
                  <a:pt x="8902700" y="2070100"/>
                </a:lnTo>
              </a:path>
            </a:pathLst>
          </a:custGeom>
          <a:noFill/>
          <a:ln w="28575">
            <a:solidFill>
              <a:srgbClr val="E1471D"/>
            </a:solidFill>
            <a:miter lim="800000"/>
            <a:headEnd/>
            <a:tailEnd/>
          </a:ln>
        </p:spPr>
        <p:txBody>
          <a:bodyPr rtlCol="0" anchor="ctr"/>
          <a:lstStyle/>
          <a:p>
            <a:pPr algn="ctr"/>
            <a:endParaRPr lang="en-US"/>
          </a:p>
        </p:txBody>
      </p:sp>
      <p:grpSp>
        <p:nvGrpSpPr>
          <p:cNvPr id="59" name="Group 58">
            <a:extLst>
              <a:ext uri="{FF2B5EF4-FFF2-40B4-BE49-F238E27FC236}">
                <a16:creationId xmlns:a16="http://schemas.microsoft.com/office/drawing/2014/main" id="{0C345E25-8E1F-A5EC-3D64-0B40302B6728}"/>
              </a:ext>
            </a:extLst>
          </p:cNvPr>
          <p:cNvGrpSpPr/>
          <p:nvPr/>
        </p:nvGrpSpPr>
        <p:grpSpPr>
          <a:xfrm>
            <a:off x="1236987" y="4191417"/>
            <a:ext cx="8792270" cy="369332"/>
            <a:chOff x="1927867" y="4434765"/>
            <a:chExt cx="8792270" cy="369332"/>
          </a:xfrm>
        </p:grpSpPr>
        <p:sp>
          <p:nvSpPr>
            <p:cNvPr id="60" name="TextBox 59">
              <a:extLst>
                <a:ext uri="{FF2B5EF4-FFF2-40B4-BE49-F238E27FC236}">
                  <a16:creationId xmlns:a16="http://schemas.microsoft.com/office/drawing/2014/main" id="{F6372F94-47C6-E735-8258-F254A91B0DDF}"/>
                </a:ext>
              </a:extLst>
            </p:cNvPr>
            <p:cNvSpPr txBox="1"/>
            <p:nvPr/>
          </p:nvSpPr>
          <p:spPr bwMode="auto">
            <a:xfrm>
              <a:off x="1927867" y="443476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61" name="TextBox 60">
              <a:extLst>
                <a:ext uri="{FF2B5EF4-FFF2-40B4-BE49-F238E27FC236}">
                  <a16:creationId xmlns:a16="http://schemas.microsoft.com/office/drawing/2014/main" id="{DC6958D3-D9C1-815F-FE7D-1A5CA650D01B}"/>
                </a:ext>
              </a:extLst>
            </p:cNvPr>
            <p:cNvSpPr txBox="1"/>
            <p:nvPr/>
          </p:nvSpPr>
          <p:spPr bwMode="auto">
            <a:xfrm>
              <a:off x="2624386" y="443476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62" name="TextBox 61">
              <a:extLst>
                <a:ext uri="{FF2B5EF4-FFF2-40B4-BE49-F238E27FC236}">
                  <a16:creationId xmlns:a16="http://schemas.microsoft.com/office/drawing/2014/main" id="{A65A38A7-B293-46E7-D778-04C666E2885A}"/>
                </a:ext>
              </a:extLst>
            </p:cNvPr>
            <p:cNvSpPr txBox="1"/>
            <p:nvPr/>
          </p:nvSpPr>
          <p:spPr bwMode="auto">
            <a:xfrm>
              <a:off x="3333184" y="443476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63" name="TextBox 62">
              <a:extLst>
                <a:ext uri="{FF2B5EF4-FFF2-40B4-BE49-F238E27FC236}">
                  <a16:creationId xmlns:a16="http://schemas.microsoft.com/office/drawing/2014/main" id="{4ECC28E2-B374-6057-0498-1E4748183956}"/>
                </a:ext>
              </a:extLst>
            </p:cNvPr>
            <p:cNvSpPr txBox="1"/>
            <p:nvPr/>
          </p:nvSpPr>
          <p:spPr bwMode="auto">
            <a:xfrm>
              <a:off x="4036053" y="443476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9216" name="TextBox 9215">
              <a:extLst>
                <a:ext uri="{FF2B5EF4-FFF2-40B4-BE49-F238E27FC236}">
                  <a16:creationId xmlns:a16="http://schemas.microsoft.com/office/drawing/2014/main" id="{086368B0-CB4C-1D9F-4BA4-751AE7390E75}"/>
                </a:ext>
              </a:extLst>
            </p:cNvPr>
            <p:cNvSpPr txBox="1"/>
            <p:nvPr/>
          </p:nvSpPr>
          <p:spPr bwMode="auto">
            <a:xfrm>
              <a:off x="4678273" y="4434765"/>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9217" name="TextBox 9216">
              <a:extLst>
                <a:ext uri="{FF2B5EF4-FFF2-40B4-BE49-F238E27FC236}">
                  <a16:creationId xmlns:a16="http://schemas.microsoft.com/office/drawing/2014/main" id="{5DFD7616-51FE-77BD-E998-2A79BD4C1EC7}"/>
                </a:ext>
              </a:extLst>
            </p:cNvPr>
            <p:cNvSpPr txBox="1"/>
            <p:nvPr/>
          </p:nvSpPr>
          <p:spPr bwMode="auto">
            <a:xfrm>
              <a:off x="5381142" y="4434765"/>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9219" name="TextBox 9218">
              <a:extLst>
                <a:ext uri="{FF2B5EF4-FFF2-40B4-BE49-F238E27FC236}">
                  <a16:creationId xmlns:a16="http://schemas.microsoft.com/office/drawing/2014/main" id="{3B612762-C96E-F55A-24B3-A63A26D3D06A}"/>
                </a:ext>
              </a:extLst>
            </p:cNvPr>
            <p:cNvSpPr txBox="1"/>
            <p:nvPr/>
          </p:nvSpPr>
          <p:spPr bwMode="auto">
            <a:xfrm>
              <a:off x="6083590" y="4434765"/>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9220" name="TextBox 9219">
              <a:extLst>
                <a:ext uri="{FF2B5EF4-FFF2-40B4-BE49-F238E27FC236}">
                  <a16:creationId xmlns:a16="http://schemas.microsoft.com/office/drawing/2014/main" id="{9EC38158-E0EB-EF5A-D175-D157ED2FFD3E}"/>
                </a:ext>
              </a:extLst>
            </p:cNvPr>
            <p:cNvSpPr txBox="1"/>
            <p:nvPr/>
          </p:nvSpPr>
          <p:spPr bwMode="auto">
            <a:xfrm>
              <a:off x="6786459" y="4434765"/>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9222" name="TextBox 9221">
              <a:extLst>
                <a:ext uri="{FF2B5EF4-FFF2-40B4-BE49-F238E27FC236}">
                  <a16:creationId xmlns:a16="http://schemas.microsoft.com/office/drawing/2014/main" id="{90FDF65C-5063-8C03-06C3-C1C9DC88B748}"/>
                </a:ext>
              </a:extLst>
            </p:cNvPr>
            <p:cNvSpPr txBox="1"/>
            <p:nvPr/>
          </p:nvSpPr>
          <p:spPr bwMode="auto">
            <a:xfrm>
              <a:off x="7491228" y="4434765"/>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9223" name="TextBox 9222">
              <a:extLst>
                <a:ext uri="{FF2B5EF4-FFF2-40B4-BE49-F238E27FC236}">
                  <a16:creationId xmlns:a16="http://schemas.microsoft.com/office/drawing/2014/main" id="{D35885CE-880B-38BA-5887-8790AF23201B}"/>
                </a:ext>
              </a:extLst>
            </p:cNvPr>
            <p:cNvSpPr txBox="1"/>
            <p:nvPr/>
          </p:nvSpPr>
          <p:spPr bwMode="auto">
            <a:xfrm>
              <a:off x="8194097" y="4434765"/>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9224" name="TextBox 9223">
              <a:extLst>
                <a:ext uri="{FF2B5EF4-FFF2-40B4-BE49-F238E27FC236}">
                  <a16:creationId xmlns:a16="http://schemas.microsoft.com/office/drawing/2014/main" id="{9AAB2CEA-FF2C-E4AC-B669-031BDA707CA5}"/>
                </a:ext>
              </a:extLst>
            </p:cNvPr>
            <p:cNvSpPr txBox="1"/>
            <p:nvPr/>
          </p:nvSpPr>
          <p:spPr bwMode="auto">
            <a:xfrm>
              <a:off x="8899720" y="4434765"/>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9225" name="TextBox 9224">
              <a:extLst>
                <a:ext uri="{FF2B5EF4-FFF2-40B4-BE49-F238E27FC236}">
                  <a16:creationId xmlns:a16="http://schemas.microsoft.com/office/drawing/2014/main" id="{8911DB79-624F-E136-323C-EB1EAAD14D96}"/>
                </a:ext>
              </a:extLst>
            </p:cNvPr>
            <p:cNvSpPr txBox="1"/>
            <p:nvPr/>
          </p:nvSpPr>
          <p:spPr bwMode="auto">
            <a:xfrm>
              <a:off x="9596239" y="4434765"/>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9226" name="TextBox 9225">
              <a:extLst>
                <a:ext uri="{FF2B5EF4-FFF2-40B4-BE49-F238E27FC236}">
                  <a16:creationId xmlns:a16="http://schemas.microsoft.com/office/drawing/2014/main" id="{D68C935E-4987-5BA2-D0DC-DBB090877C8D}"/>
                </a:ext>
              </a:extLst>
            </p:cNvPr>
            <p:cNvSpPr txBox="1"/>
            <p:nvPr/>
          </p:nvSpPr>
          <p:spPr bwMode="auto">
            <a:xfrm>
              <a:off x="10301432" y="4434765"/>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gr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TROPiCS-02</a:t>
            </a:r>
            <a:r>
              <a:rPr lang="en-US" dirty="0"/>
              <a:t>: Updated OS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31313" y="6366532"/>
            <a:ext cx="43572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Tolaney. ASCO 2023. Abstr 1003. Reproduced with permission.</a:t>
            </a:r>
          </a:p>
        </p:txBody>
      </p:sp>
      <p:sp>
        <p:nvSpPr>
          <p:cNvPr id="2" name="TextBox 1">
            <a:extLst>
              <a:ext uri="{FF2B5EF4-FFF2-40B4-BE49-F238E27FC236}">
                <a16:creationId xmlns:a16="http://schemas.microsoft.com/office/drawing/2014/main" id="{ACC1D097-10F4-C5D0-EE87-4088B5097CE7}"/>
              </a:ext>
            </a:extLst>
          </p:cNvPr>
          <p:cNvSpPr txBox="1"/>
          <p:nvPr/>
        </p:nvSpPr>
        <p:spPr bwMode="auto">
          <a:xfrm>
            <a:off x="3476466" y="1638204"/>
            <a:ext cx="147258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12 </a:t>
            </a:r>
            <a:r>
              <a:rPr lang="en-US" sz="1600" dirty="0" err="1">
                <a:solidFill>
                  <a:schemeClr val="bg1"/>
                </a:solidFill>
                <a:latin typeface="Calibri" panose="020F0502020204030204" pitchFamily="34" charset="0"/>
              </a:rPr>
              <a:t>mo</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60.9% vs 47.1%</a:t>
            </a:r>
          </a:p>
        </p:txBody>
      </p:sp>
      <p:sp>
        <p:nvSpPr>
          <p:cNvPr id="3" name="TextBox 2">
            <a:extLst>
              <a:ext uri="{FF2B5EF4-FFF2-40B4-BE49-F238E27FC236}">
                <a16:creationId xmlns:a16="http://schemas.microsoft.com/office/drawing/2014/main" id="{3F321C90-DED1-CCAC-78E5-59D8A2221AF2}"/>
              </a:ext>
            </a:extLst>
          </p:cNvPr>
          <p:cNvSpPr txBox="1"/>
          <p:nvPr/>
        </p:nvSpPr>
        <p:spPr bwMode="auto">
          <a:xfrm>
            <a:off x="4874663" y="1638204"/>
            <a:ext cx="147258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18 </a:t>
            </a:r>
            <a:r>
              <a:rPr lang="en-US" sz="1600" dirty="0" err="1">
                <a:solidFill>
                  <a:schemeClr val="bg1"/>
                </a:solidFill>
                <a:latin typeface="Calibri" panose="020F0502020204030204" pitchFamily="34" charset="0"/>
              </a:rPr>
              <a:t>mo</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39.2% vs 31.7%</a:t>
            </a:r>
          </a:p>
        </p:txBody>
      </p:sp>
      <p:sp>
        <p:nvSpPr>
          <p:cNvPr id="4" name="TextBox 3">
            <a:extLst>
              <a:ext uri="{FF2B5EF4-FFF2-40B4-BE49-F238E27FC236}">
                <a16:creationId xmlns:a16="http://schemas.microsoft.com/office/drawing/2014/main" id="{714B2DB6-711B-7374-360F-EC151D64F2C9}"/>
              </a:ext>
            </a:extLst>
          </p:cNvPr>
          <p:cNvSpPr txBox="1"/>
          <p:nvPr/>
        </p:nvSpPr>
        <p:spPr bwMode="auto">
          <a:xfrm>
            <a:off x="6283615" y="1638204"/>
            <a:ext cx="147258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24 </a:t>
            </a:r>
            <a:r>
              <a:rPr lang="en-US" sz="1600" dirty="0" err="1">
                <a:solidFill>
                  <a:schemeClr val="bg1"/>
                </a:solidFill>
                <a:latin typeface="Calibri" panose="020F0502020204030204" pitchFamily="34" charset="0"/>
              </a:rPr>
              <a:t>mo</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25.7% vs 21.1%</a:t>
            </a:r>
          </a:p>
        </p:txBody>
      </p:sp>
      <p:sp>
        <p:nvSpPr>
          <p:cNvPr id="5" name="TextBox 4">
            <a:extLst>
              <a:ext uri="{FF2B5EF4-FFF2-40B4-BE49-F238E27FC236}">
                <a16:creationId xmlns:a16="http://schemas.microsoft.com/office/drawing/2014/main" id="{7F0DBBA8-E5DE-B8FC-FDB4-B02EA001A4EF}"/>
              </a:ext>
            </a:extLst>
          </p:cNvPr>
          <p:cNvSpPr txBox="1"/>
          <p:nvPr/>
        </p:nvSpPr>
        <p:spPr bwMode="auto">
          <a:xfrm rot="16200000">
            <a:off x="-859461" y="2891628"/>
            <a:ext cx="31372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Overall Survival Probability (%)</a:t>
            </a:r>
          </a:p>
        </p:txBody>
      </p:sp>
      <p:cxnSp>
        <p:nvCxnSpPr>
          <p:cNvPr id="17" name="Straight Connector 16">
            <a:extLst>
              <a:ext uri="{FF2B5EF4-FFF2-40B4-BE49-F238E27FC236}">
                <a16:creationId xmlns:a16="http://schemas.microsoft.com/office/drawing/2014/main" id="{42C91699-87AC-697F-3D28-AE14E87FF734}"/>
              </a:ext>
            </a:extLst>
          </p:cNvPr>
          <p:cNvCxnSpPr>
            <a:cxnSpLocks/>
          </p:cNvCxnSpPr>
          <p:nvPr/>
        </p:nvCxnSpPr>
        <p:spPr bwMode="auto">
          <a:xfrm>
            <a:off x="7009124" y="2144465"/>
            <a:ext cx="0" cy="2042785"/>
          </a:xfrm>
          <a:prstGeom prst="line">
            <a:avLst/>
          </a:prstGeom>
          <a:noFill/>
          <a:ln w="19050" cap="flat" cmpd="sng" algn="ctr">
            <a:solidFill>
              <a:schemeClr val="tx1">
                <a:lumMod val="50000"/>
              </a:schemeClr>
            </a:solidFill>
            <a:prstDash val="sysDash"/>
            <a:round/>
            <a:headEnd type="none" w="med" len="med"/>
            <a:tailEnd type="none" w="med" len="med"/>
          </a:ln>
          <a:effectLst/>
        </p:spPr>
      </p:cxnSp>
      <p:grpSp>
        <p:nvGrpSpPr>
          <p:cNvPr id="24" name="Group 23">
            <a:extLst>
              <a:ext uri="{FF2B5EF4-FFF2-40B4-BE49-F238E27FC236}">
                <a16:creationId xmlns:a16="http://schemas.microsoft.com/office/drawing/2014/main" id="{328B9106-4DC0-BB8C-D2D7-30D4A65A08BB}"/>
              </a:ext>
            </a:extLst>
          </p:cNvPr>
          <p:cNvGrpSpPr/>
          <p:nvPr/>
        </p:nvGrpSpPr>
        <p:grpSpPr>
          <a:xfrm>
            <a:off x="855952" y="1835089"/>
            <a:ext cx="535724" cy="2569513"/>
            <a:chOff x="1516640" y="2078437"/>
            <a:chExt cx="535724" cy="2569513"/>
          </a:xfrm>
        </p:grpSpPr>
        <p:sp>
          <p:nvSpPr>
            <p:cNvPr id="25" name="TextBox 24">
              <a:extLst>
                <a:ext uri="{FF2B5EF4-FFF2-40B4-BE49-F238E27FC236}">
                  <a16:creationId xmlns:a16="http://schemas.microsoft.com/office/drawing/2014/main" id="{A28E5B54-4568-D5B6-BED5-2256251C31CD}"/>
                </a:ext>
              </a:extLst>
            </p:cNvPr>
            <p:cNvSpPr txBox="1"/>
            <p:nvPr/>
          </p:nvSpPr>
          <p:spPr bwMode="auto">
            <a:xfrm>
              <a:off x="1516640" y="2078437"/>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6" name="TextBox 25">
              <a:extLst>
                <a:ext uri="{FF2B5EF4-FFF2-40B4-BE49-F238E27FC236}">
                  <a16:creationId xmlns:a16="http://schemas.microsoft.com/office/drawing/2014/main" id="{F664FF0A-2709-B8E4-B40E-8B430A595EB9}"/>
                </a:ext>
              </a:extLst>
            </p:cNvPr>
            <p:cNvSpPr txBox="1"/>
            <p:nvPr/>
          </p:nvSpPr>
          <p:spPr bwMode="auto">
            <a:xfrm>
              <a:off x="1633660" y="251847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7" name="TextBox 26">
              <a:extLst>
                <a:ext uri="{FF2B5EF4-FFF2-40B4-BE49-F238E27FC236}">
                  <a16:creationId xmlns:a16="http://schemas.microsoft.com/office/drawing/2014/main" id="{6AF6615B-EA52-1736-EE93-702DB3C94B7E}"/>
                </a:ext>
              </a:extLst>
            </p:cNvPr>
            <p:cNvSpPr txBox="1"/>
            <p:nvPr/>
          </p:nvSpPr>
          <p:spPr bwMode="auto">
            <a:xfrm>
              <a:off x="1633660" y="295850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8" name="TextBox 27">
              <a:extLst>
                <a:ext uri="{FF2B5EF4-FFF2-40B4-BE49-F238E27FC236}">
                  <a16:creationId xmlns:a16="http://schemas.microsoft.com/office/drawing/2014/main" id="{B38C359B-6375-CE1D-F7D8-99E08215DAA9}"/>
                </a:ext>
              </a:extLst>
            </p:cNvPr>
            <p:cNvSpPr txBox="1"/>
            <p:nvPr/>
          </p:nvSpPr>
          <p:spPr bwMode="auto">
            <a:xfrm>
              <a:off x="1633660" y="339854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9" name="TextBox 28">
              <a:extLst>
                <a:ext uri="{FF2B5EF4-FFF2-40B4-BE49-F238E27FC236}">
                  <a16:creationId xmlns:a16="http://schemas.microsoft.com/office/drawing/2014/main" id="{EA8CB8A6-8F93-2465-BD63-65FC94E52253}"/>
                </a:ext>
              </a:extLst>
            </p:cNvPr>
            <p:cNvSpPr txBox="1"/>
            <p:nvPr/>
          </p:nvSpPr>
          <p:spPr bwMode="auto">
            <a:xfrm>
              <a:off x="1633660" y="383858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0" name="TextBox 29">
              <a:extLst>
                <a:ext uri="{FF2B5EF4-FFF2-40B4-BE49-F238E27FC236}">
                  <a16:creationId xmlns:a16="http://schemas.microsoft.com/office/drawing/2014/main" id="{01C6C866-CBE4-FB2D-781F-095057227D73}"/>
                </a:ext>
              </a:extLst>
            </p:cNvPr>
            <p:cNvSpPr txBox="1"/>
            <p:nvPr/>
          </p:nvSpPr>
          <p:spPr bwMode="auto">
            <a:xfrm>
              <a:off x="1750678" y="427861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31" name="Group 30">
            <a:extLst>
              <a:ext uri="{FF2B5EF4-FFF2-40B4-BE49-F238E27FC236}">
                <a16:creationId xmlns:a16="http://schemas.microsoft.com/office/drawing/2014/main" id="{2C3EE1FA-4891-5FCC-C570-B706F08D959B}"/>
              </a:ext>
            </a:extLst>
          </p:cNvPr>
          <p:cNvGrpSpPr/>
          <p:nvPr/>
        </p:nvGrpSpPr>
        <p:grpSpPr>
          <a:xfrm>
            <a:off x="1325177" y="1973640"/>
            <a:ext cx="64008" cy="2209552"/>
            <a:chOff x="1981553" y="2216988"/>
            <a:chExt cx="64008" cy="2209552"/>
          </a:xfrm>
        </p:grpSpPr>
        <p:cxnSp>
          <p:nvCxnSpPr>
            <p:cNvPr id="32" name="Straight Connector 31">
              <a:extLst>
                <a:ext uri="{FF2B5EF4-FFF2-40B4-BE49-F238E27FC236}">
                  <a16:creationId xmlns:a16="http://schemas.microsoft.com/office/drawing/2014/main" id="{802C6879-405F-8380-25C8-D129C7492AEA}"/>
                </a:ext>
              </a:extLst>
            </p:cNvPr>
            <p:cNvCxnSpPr>
              <a:cxnSpLocks/>
            </p:cNvCxnSpPr>
            <p:nvPr/>
          </p:nvCxnSpPr>
          <p:spPr bwMode="auto">
            <a:xfrm>
              <a:off x="1981553" y="22169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94663498-DA7D-1F2E-90F1-8A7FDBA88BC5}"/>
                </a:ext>
              </a:extLst>
            </p:cNvPr>
            <p:cNvCxnSpPr>
              <a:cxnSpLocks/>
            </p:cNvCxnSpPr>
            <p:nvPr/>
          </p:nvCxnSpPr>
          <p:spPr bwMode="auto">
            <a:xfrm>
              <a:off x="1981553" y="265889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9CDCE523-60F0-E551-3A0D-D1B7976AE26B}"/>
                </a:ext>
              </a:extLst>
            </p:cNvPr>
            <p:cNvCxnSpPr>
              <a:cxnSpLocks/>
            </p:cNvCxnSpPr>
            <p:nvPr/>
          </p:nvCxnSpPr>
          <p:spPr bwMode="auto">
            <a:xfrm>
              <a:off x="1981553" y="31008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42DD19B8-2DF4-A731-53F9-C9F8525FDAAE}"/>
                </a:ext>
              </a:extLst>
            </p:cNvPr>
            <p:cNvCxnSpPr>
              <a:cxnSpLocks/>
            </p:cNvCxnSpPr>
            <p:nvPr/>
          </p:nvCxnSpPr>
          <p:spPr bwMode="auto">
            <a:xfrm>
              <a:off x="1981553" y="35427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63AF8225-C719-A28D-9766-85FC8D69EA49}"/>
                </a:ext>
              </a:extLst>
            </p:cNvPr>
            <p:cNvCxnSpPr>
              <a:cxnSpLocks/>
            </p:cNvCxnSpPr>
            <p:nvPr/>
          </p:nvCxnSpPr>
          <p:spPr bwMode="auto">
            <a:xfrm>
              <a:off x="1981553" y="39846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A0F50794-7EC3-5B04-01B9-B0D1A121C9A4}"/>
                </a:ext>
              </a:extLst>
            </p:cNvPr>
            <p:cNvCxnSpPr>
              <a:cxnSpLocks/>
            </p:cNvCxnSpPr>
            <p:nvPr/>
          </p:nvCxnSpPr>
          <p:spPr bwMode="auto">
            <a:xfrm>
              <a:off x="1981553" y="4426540"/>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43" name="Group 42">
            <a:extLst>
              <a:ext uri="{FF2B5EF4-FFF2-40B4-BE49-F238E27FC236}">
                <a16:creationId xmlns:a16="http://schemas.microsoft.com/office/drawing/2014/main" id="{ED918F59-8441-ECD3-B1CF-A442D56A0F4F}"/>
              </a:ext>
            </a:extLst>
          </p:cNvPr>
          <p:cNvGrpSpPr/>
          <p:nvPr/>
        </p:nvGrpSpPr>
        <p:grpSpPr>
          <a:xfrm>
            <a:off x="1384727" y="4177676"/>
            <a:ext cx="8437461" cy="64009"/>
            <a:chOff x="2075607" y="4421024"/>
            <a:chExt cx="8437461" cy="64009"/>
          </a:xfrm>
        </p:grpSpPr>
        <p:cxnSp>
          <p:nvCxnSpPr>
            <p:cNvPr id="44" name="Straight Connector 43">
              <a:extLst>
                <a:ext uri="{FF2B5EF4-FFF2-40B4-BE49-F238E27FC236}">
                  <a16:creationId xmlns:a16="http://schemas.microsoft.com/office/drawing/2014/main" id="{AD97535E-996C-75F8-5CA6-361350F6E18E}"/>
                </a:ext>
              </a:extLst>
            </p:cNvPr>
            <p:cNvCxnSpPr>
              <a:cxnSpLocks/>
            </p:cNvCxnSpPr>
            <p:nvPr/>
          </p:nvCxnSpPr>
          <p:spPr bwMode="auto">
            <a:xfrm rot="16200000">
              <a:off x="2043603"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4BCA8349-E639-4056-F941-29F6202332EA}"/>
                </a:ext>
              </a:extLst>
            </p:cNvPr>
            <p:cNvCxnSpPr>
              <a:cxnSpLocks/>
            </p:cNvCxnSpPr>
            <p:nvPr/>
          </p:nvCxnSpPr>
          <p:spPr bwMode="auto">
            <a:xfrm rot="16200000">
              <a:off x="2746725"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08D078D2-981C-54A3-35E4-0AE4426414FF}"/>
                </a:ext>
              </a:extLst>
            </p:cNvPr>
            <p:cNvCxnSpPr>
              <a:cxnSpLocks/>
            </p:cNvCxnSpPr>
            <p:nvPr/>
          </p:nvCxnSpPr>
          <p:spPr bwMode="auto">
            <a:xfrm rot="16200000">
              <a:off x="3449847"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0AC700D9-3830-0A33-491B-35D4AFC028C1}"/>
                </a:ext>
              </a:extLst>
            </p:cNvPr>
            <p:cNvCxnSpPr>
              <a:cxnSpLocks/>
            </p:cNvCxnSpPr>
            <p:nvPr/>
          </p:nvCxnSpPr>
          <p:spPr bwMode="auto">
            <a:xfrm rot="16200000">
              <a:off x="4152969"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C87AFAAB-54C7-2125-7AAA-D4D69AEAE8B9}"/>
                </a:ext>
              </a:extLst>
            </p:cNvPr>
            <p:cNvCxnSpPr>
              <a:cxnSpLocks/>
            </p:cNvCxnSpPr>
            <p:nvPr/>
          </p:nvCxnSpPr>
          <p:spPr bwMode="auto">
            <a:xfrm rot="16200000">
              <a:off x="4856091"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126B5166-4F10-8AD5-0759-2451DA870CC5}"/>
                </a:ext>
              </a:extLst>
            </p:cNvPr>
            <p:cNvCxnSpPr>
              <a:cxnSpLocks/>
            </p:cNvCxnSpPr>
            <p:nvPr/>
          </p:nvCxnSpPr>
          <p:spPr bwMode="auto">
            <a:xfrm rot="16200000">
              <a:off x="5559213"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B453B20D-309A-1487-0A54-9FC7099072EA}"/>
                </a:ext>
              </a:extLst>
            </p:cNvPr>
            <p:cNvCxnSpPr>
              <a:cxnSpLocks/>
            </p:cNvCxnSpPr>
            <p:nvPr/>
          </p:nvCxnSpPr>
          <p:spPr bwMode="auto">
            <a:xfrm rot="16200000">
              <a:off x="6262335"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2EA2FAC7-941D-D5F8-0D56-358D21A8CE1C}"/>
                </a:ext>
              </a:extLst>
            </p:cNvPr>
            <p:cNvCxnSpPr>
              <a:cxnSpLocks/>
            </p:cNvCxnSpPr>
            <p:nvPr/>
          </p:nvCxnSpPr>
          <p:spPr bwMode="auto">
            <a:xfrm rot="16200000">
              <a:off x="6965457"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33202F79-5FBD-0EA5-C50F-67E905D31A28}"/>
                </a:ext>
              </a:extLst>
            </p:cNvPr>
            <p:cNvCxnSpPr>
              <a:cxnSpLocks/>
            </p:cNvCxnSpPr>
            <p:nvPr/>
          </p:nvCxnSpPr>
          <p:spPr bwMode="auto">
            <a:xfrm rot="16200000">
              <a:off x="7668579" y="44530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29ECE266-274C-D576-5367-ACDE6E2F0381}"/>
                </a:ext>
              </a:extLst>
            </p:cNvPr>
            <p:cNvCxnSpPr>
              <a:cxnSpLocks/>
            </p:cNvCxnSpPr>
            <p:nvPr/>
          </p:nvCxnSpPr>
          <p:spPr bwMode="auto">
            <a:xfrm rot="16200000">
              <a:off x="8371701"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D8714141-C7C2-4460-24D7-26FF08E1C1C8}"/>
                </a:ext>
              </a:extLst>
            </p:cNvPr>
            <p:cNvCxnSpPr>
              <a:cxnSpLocks/>
            </p:cNvCxnSpPr>
            <p:nvPr/>
          </p:nvCxnSpPr>
          <p:spPr bwMode="auto">
            <a:xfrm rot="16200000">
              <a:off x="9074823"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755AB303-8823-7B69-BFEB-14EA88DB41F5}"/>
                </a:ext>
              </a:extLst>
            </p:cNvPr>
            <p:cNvCxnSpPr>
              <a:cxnSpLocks/>
            </p:cNvCxnSpPr>
            <p:nvPr/>
          </p:nvCxnSpPr>
          <p:spPr bwMode="auto">
            <a:xfrm rot="16200000">
              <a:off x="9777945" y="4453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4F7FBBA3-88F3-0BB7-6468-DD7178CAB0B1}"/>
                </a:ext>
              </a:extLst>
            </p:cNvPr>
            <p:cNvCxnSpPr>
              <a:cxnSpLocks/>
            </p:cNvCxnSpPr>
            <p:nvPr/>
          </p:nvCxnSpPr>
          <p:spPr bwMode="auto">
            <a:xfrm rot="16200000">
              <a:off x="10481064" y="4453028"/>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57" name="TextBox 56">
            <a:extLst>
              <a:ext uri="{FF2B5EF4-FFF2-40B4-BE49-F238E27FC236}">
                <a16:creationId xmlns:a16="http://schemas.microsoft.com/office/drawing/2014/main" id="{73DE2E8F-0A26-2AF0-AA8E-535C6D865C68}"/>
              </a:ext>
            </a:extLst>
          </p:cNvPr>
          <p:cNvSpPr txBox="1"/>
          <p:nvPr/>
        </p:nvSpPr>
        <p:spPr bwMode="auto">
          <a:xfrm>
            <a:off x="733186" y="4785344"/>
            <a:ext cx="24084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No. of Patients Still at Risk (Events)</a:t>
            </a:r>
          </a:p>
        </p:txBody>
      </p:sp>
      <p:sp>
        <p:nvSpPr>
          <p:cNvPr id="58" name="TextBox 57">
            <a:extLst>
              <a:ext uri="{FF2B5EF4-FFF2-40B4-BE49-F238E27FC236}">
                <a16:creationId xmlns:a16="http://schemas.microsoft.com/office/drawing/2014/main" id="{CC9FBFA0-839E-3022-C3CC-99C7466E7A32}"/>
              </a:ext>
            </a:extLst>
          </p:cNvPr>
          <p:cNvSpPr txBox="1"/>
          <p:nvPr/>
        </p:nvSpPr>
        <p:spPr bwMode="auto">
          <a:xfrm>
            <a:off x="5172906" y="4574926"/>
            <a:ext cx="15819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Time (months)</a:t>
            </a:r>
          </a:p>
        </p:txBody>
      </p:sp>
      <p:grpSp>
        <p:nvGrpSpPr>
          <p:cNvPr id="9227" name="Group 9226">
            <a:extLst>
              <a:ext uri="{FF2B5EF4-FFF2-40B4-BE49-F238E27FC236}">
                <a16:creationId xmlns:a16="http://schemas.microsoft.com/office/drawing/2014/main" id="{6EB0115D-19FF-C8E9-F4C6-525C6A1D2661}"/>
              </a:ext>
            </a:extLst>
          </p:cNvPr>
          <p:cNvGrpSpPr/>
          <p:nvPr/>
        </p:nvGrpSpPr>
        <p:grpSpPr>
          <a:xfrm>
            <a:off x="740827" y="4993079"/>
            <a:ext cx="9392624" cy="461665"/>
            <a:chOff x="1431707" y="5404976"/>
            <a:chExt cx="9392624" cy="461665"/>
          </a:xfrm>
        </p:grpSpPr>
        <p:sp>
          <p:nvSpPr>
            <p:cNvPr id="9228" name="TextBox 9227">
              <a:extLst>
                <a:ext uri="{FF2B5EF4-FFF2-40B4-BE49-F238E27FC236}">
                  <a16:creationId xmlns:a16="http://schemas.microsoft.com/office/drawing/2014/main" id="{82C8D239-7F72-EAC5-D87C-97C294B3E62F}"/>
                </a:ext>
              </a:extLst>
            </p:cNvPr>
            <p:cNvSpPr txBox="1"/>
            <p:nvPr/>
          </p:nvSpPr>
          <p:spPr bwMode="auto">
            <a:xfrm>
              <a:off x="1431707" y="5404976"/>
              <a:ext cx="4219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SG</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TPC</a:t>
              </a:r>
            </a:p>
          </p:txBody>
        </p:sp>
        <p:grpSp>
          <p:nvGrpSpPr>
            <p:cNvPr id="9229" name="Group 9228">
              <a:extLst>
                <a:ext uri="{FF2B5EF4-FFF2-40B4-BE49-F238E27FC236}">
                  <a16:creationId xmlns:a16="http://schemas.microsoft.com/office/drawing/2014/main" id="{36D68450-01F6-BBEB-4311-408F490E71D2}"/>
                </a:ext>
              </a:extLst>
            </p:cNvPr>
            <p:cNvGrpSpPr/>
            <p:nvPr/>
          </p:nvGrpSpPr>
          <p:grpSpPr>
            <a:xfrm>
              <a:off x="1765162" y="5404976"/>
              <a:ext cx="9059169" cy="461665"/>
              <a:chOff x="1765162" y="4434765"/>
              <a:chExt cx="9059169" cy="461665"/>
            </a:xfrm>
          </p:grpSpPr>
          <p:sp>
            <p:nvSpPr>
              <p:cNvPr id="9230" name="TextBox 9229">
                <a:extLst>
                  <a:ext uri="{FF2B5EF4-FFF2-40B4-BE49-F238E27FC236}">
                    <a16:creationId xmlns:a16="http://schemas.microsoft.com/office/drawing/2014/main" id="{CC241799-2284-4CBA-E63D-AEF0ABD2E6A3}"/>
                  </a:ext>
                </a:extLst>
              </p:cNvPr>
              <p:cNvSpPr txBox="1"/>
              <p:nvPr/>
            </p:nvSpPr>
            <p:spPr bwMode="auto">
              <a:xfrm>
                <a:off x="1765162" y="4434765"/>
                <a:ext cx="62709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272 (0)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271 (0)</a:t>
                </a:r>
              </a:p>
            </p:txBody>
          </p:sp>
          <p:sp>
            <p:nvSpPr>
              <p:cNvPr id="9231" name="TextBox 9230">
                <a:extLst>
                  <a:ext uri="{FF2B5EF4-FFF2-40B4-BE49-F238E27FC236}">
                    <a16:creationId xmlns:a16="http://schemas.microsoft.com/office/drawing/2014/main" id="{17E746DD-81F2-95A4-3F01-BCCC6B857052}"/>
                  </a:ext>
                </a:extLst>
              </p:cNvPr>
              <p:cNvSpPr txBox="1"/>
              <p:nvPr/>
            </p:nvSpPr>
            <p:spPr bwMode="auto">
              <a:xfrm>
                <a:off x="2422408" y="4434765"/>
                <a:ext cx="7056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253 (17)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251 (16)</a:t>
                </a:r>
              </a:p>
            </p:txBody>
          </p:sp>
          <p:sp>
            <p:nvSpPr>
              <p:cNvPr id="9232" name="TextBox 9231">
                <a:extLst>
                  <a:ext uri="{FF2B5EF4-FFF2-40B4-BE49-F238E27FC236}">
                    <a16:creationId xmlns:a16="http://schemas.microsoft.com/office/drawing/2014/main" id="{928A2E42-BA9E-04B2-05F9-BAA5EFEC9328}"/>
                  </a:ext>
                </a:extLst>
              </p:cNvPr>
              <p:cNvSpPr txBox="1"/>
              <p:nvPr/>
            </p:nvSpPr>
            <p:spPr bwMode="auto">
              <a:xfrm>
                <a:off x="3131206" y="4434765"/>
                <a:ext cx="7056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223 (45)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199 (66)</a:t>
                </a:r>
              </a:p>
            </p:txBody>
          </p:sp>
          <p:sp>
            <p:nvSpPr>
              <p:cNvPr id="9233" name="TextBox 9232">
                <a:extLst>
                  <a:ext uri="{FF2B5EF4-FFF2-40B4-BE49-F238E27FC236}">
                    <a16:creationId xmlns:a16="http://schemas.microsoft.com/office/drawing/2014/main" id="{B2FFE719-F214-4AA6-F547-818118D3C598}"/>
                  </a:ext>
                </a:extLst>
              </p:cNvPr>
              <p:cNvSpPr txBox="1"/>
              <p:nvPr/>
            </p:nvSpPr>
            <p:spPr bwMode="auto">
              <a:xfrm>
                <a:off x="3834075" y="4434765"/>
                <a:ext cx="7056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200 (68)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167 (97)</a:t>
                </a:r>
              </a:p>
            </p:txBody>
          </p:sp>
          <p:sp>
            <p:nvSpPr>
              <p:cNvPr id="9234" name="TextBox 9233">
                <a:extLst>
                  <a:ext uri="{FF2B5EF4-FFF2-40B4-BE49-F238E27FC236}">
                    <a16:creationId xmlns:a16="http://schemas.microsoft.com/office/drawing/2014/main" id="{4EBCEDA1-C82B-8E14-F8F9-FA1381FAEF12}"/>
                  </a:ext>
                </a:extLst>
              </p:cNvPr>
              <p:cNvSpPr txBox="1"/>
              <p:nvPr/>
            </p:nvSpPr>
            <p:spPr bwMode="auto">
              <a:xfrm>
                <a:off x="4495531" y="4434765"/>
                <a:ext cx="78418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163 (105)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124 (140)</a:t>
                </a:r>
              </a:p>
            </p:txBody>
          </p:sp>
          <p:sp>
            <p:nvSpPr>
              <p:cNvPr id="9235" name="TextBox 9234">
                <a:extLst>
                  <a:ext uri="{FF2B5EF4-FFF2-40B4-BE49-F238E27FC236}">
                    <a16:creationId xmlns:a16="http://schemas.microsoft.com/office/drawing/2014/main" id="{7807757B-3586-4C92-2E4E-4BEB16F8F86C}"/>
                  </a:ext>
                </a:extLst>
              </p:cNvPr>
              <p:cNvSpPr txBox="1"/>
              <p:nvPr/>
            </p:nvSpPr>
            <p:spPr bwMode="auto">
              <a:xfrm>
                <a:off x="5198400" y="4434765"/>
                <a:ext cx="78418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130 (138)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96 (166)</a:t>
                </a:r>
              </a:p>
            </p:txBody>
          </p:sp>
          <p:sp>
            <p:nvSpPr>
              <p:cNvPr id="9236" name="TextBox 9235">
                <a:extLst>
                  <a:ext uri="{FF2B5EF4-FFF2-40B4-BE49-F238E27FC236}">
                    <a16:creationId xmlns:a16="http://schemas.microsoft.com/office/drawing/2014/main" id="{DBAA441B-7E1B-B73C-A6CA-AE31F5C8C860}"/>
                  </a:ext>
                </a:extLst>
              </p:cNvPr>
              <p:cNvSpPr txBox="1"/>
              <p:nvPr/>
            </p:nvSpPr>
            <p:spPr bwMode="auto">
              <a:xfrm>
                <a:off x="5900848" y="4434765"/>
                <a:ext cx="78418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105 (163)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82 (180)</a:t>
                </a:r>
              </a:p>
            </p:txBody>
          </p:sp>
          <p:sp>
            <p:nvSpPr>
              <p:cNvPr id="9237" name="TextBox 9236">
                <a:extLst>
                  <a:ext uri="{FF2B5EF4-FFF2-40B4-BE49-F238E27FC236}">
                    <a16:creationId xmlns:a16="http://schemas.microsoft.com/office/drawing/2014/main" id="{2B9F6DF8-F068-0481-0D1B-7A2EA5D46ECA}"/>
                  </a:ext>
                </a:extLst>
              </p:cNvPr>
              <p:cNvSpPr txBox="1"/>
              <p:nvPr/>
            </p:nvSpPr>
            <p:spPr bwMode="auto">
              <a:xfrm>
                <a:off x="6642990" y="4434765"/>
                <a:ext cx="7056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71 (184)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66 (193)</a:t>
                </a:r>
              </a:p>
            </p:txBody>
          </p:sp>
          <p:sp>
            <p:nvSpPr>
              <p:cNvPr id="9238" name="TextBox 9237">
                <a:extLst>
                  <a:ext uri="{FF2B5EF4-FFF2-40B4-BE49-F238E27FC236}">
                    <a16:creationId xmlns:a16="http://schemas.microsoft.com/office/drawing/2014/main" id="{78453F67-AF6F-A263-04E9-39C71901D30C}"/>
                  </a:ext>
                </a:extLst>
              </p:cNvPr>
              <p:cNvSpPr txBox="1"/>
              <p:nvPr/>
            </p:nvSpPr>
            <p:spPr bwMode="auto">
              <a:xfrm>
                <a:off x="7347759" y="4434765"/>
                <a:ext cx="7056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52 (196)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46 (206)</a:t>
                </a:r>
              </a:p>
            </p:txBody>
          </p:sp>
          <p:sp>
            <p:nvSpPr>
              <p:cNvPr id="9239" name="TextBox 9238">
                <a:extLst>
                  <a:ext uri="{FF2B5EF4-FFF2-40B4-BE49-F238E27FC236}">
                    <a16:creationId xmlns:a16="http://schemas.microsoft.com/office/drawing/2014/main" id="{3CA2B2EF-AA6D-F9CE-65CF-4FF3AC8D7C0F}"/>
                  </a:ext>
                </a:extLst>
              </p:cNvPr>
              <p:cNvSpPr txBox="1"/>
              <p:nvPr/>
            </p:nvSpPr>
            <p:spPr bwMode="auto">
              <a:xfrm>
                <a:off x="8050628" y="4434765"/>
                <a:ext cx="7056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33 (204)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27 (214)</a:t>
                </a:r>
              </a:p>
            </p:txBody>
          </p:sp>
          <p:sp>
            <p:nvSpPr>
              <p:cNvPr id="9240" name="TextBox 9239">
                <a:extLst>
                  <a:ext uri="{FF2B5EF4-FFF2-40B4-BE49-F238E27FC236}">
                    <a16:creationId xmlns:a16="http://schemas.microsoft.com/office/drawing/2014/main" id="{613EE5A4-7D89-6058-57EE-BB3CFB6CF66F}"/>
                  </a:ext>
                </a:extLst>
              </p:cNvPr>
              <p:cNvSpPr txBox="1"/>
              <p:nvPr/>
            </p:nvSpPr>
            <p:spPr bwMode="auto">
              <a:xfrm>
                <a:off x="8756251" y="4434765"/>
                <a:ext cx="7056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19 (209)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15 (220)</a:t>
                </a:r>
              </a:p>
            </p:txBody>
          </p:sp>
          <p:sp>
            <p:nvSpPr>
              <p:cNvPr id="9241" name="TextBox 9240">
                <a:extLst>
                  <a:ext uri="{FF2B5EF4-FFF2-40B4-BE49-F238E27FC236}">
                    <a16:creationId xmlns:a16="http://schemas.microsoft.com/office/drawing/2014/main" id="{586CFB0F-DE28-1264-2AD0-1F3A589FCCFA}"/>
                  </a:ext>
                </a:extLst>
              </p:cNvPr>
              <p:cNvSpPr txBox="1"/>
              <p:nvPr/>
            </p:nvSpPr>
            <p:spPr bwMode="auto">
              <a:xfrm>
                <a:off x="9452770" y="4434765"/>
                <a:ext cx="7056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 (211)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7 (224)</a:t>
                </a:r>
              </a:p>
            </p:txBody>
          </p:sp>
          <p:sp>
            <p:nvSpPr>
              <p:cNvPr id="9242" name="TextBox 9241">
                <a:extLst>
                  <a:ext uri="{FF2B5EF4-FFF2-40B4-BE49-F238E27FC236}">
                    <a16:creationId xmlns:a16="http://schemas.microsoft.com/office/drawing/2014/main" id="{F9FCD113-25F3-A9F5-2755-9700F5F07A06}"/>
                  </a:ext>
                </a:extLst>
              </p:cNvPr>
              <p:cNvSpPr txBox="1"/>
              <p:nvPr/>
            </p:nvSpPr>
            <p:spPr bwMode="auto">
              <a:xfrm>
                <a:off x="10197236" y="4434765"/>
                <a:ext cx="62709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 (213)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 (224)</a:t>
                </a:r>
              </a:p>
            </p:txBody>
          </p:sp>
        </p:grpSp>
      </p:grpSp>
      <p:grpSp>
        <p:nvGrpSpPr>
          <p:cNvPr id="9245" name="Group 9244">
            <a:extLst>
              <a:ext uri="{FF2B5EF4-FFF2-40B4-BE49-F238E27FC236}">
                <a16:creationId xmlns:a16="http://schemas.microsoft.com/office/drawing/2014/main" id="{1B961188-106D-4862-CE14-478FC108FEB1}"/>
              </a:ext>
            </a:extLst>
          </p:cNvPr>
          <p:cNvGrpSpPr/>
          <p:nvPr/>
        </p:nvGrpSpPr>
        <p:grpSpPr>
          <a:xfrm>
            <a:off x="1383017" y="1924817"/>
            <a:ext cx="9389758" cy="2635931"/>
            <a:chOff x="1383017" y="2168165"/>
            <a:chExt cx="9389758" cy="2635931"/>
          </a:xfrm>
        </p:grpSpPr>
        <p:sp>
          <p:nvSpPr>
            <p:cNvPr id="18" name="Freeform 17">
              <a:extLst>
                <a:ext uri="{FF2B5EF4-FFF2-40B4-BE49-F238E27FC236}">
                  <a16:creationId xmlns:a16="http://schemas.microsoft.com/office/drawing/2014/main" id="{8CD3AEE0-944C-6A68-2082-B778B975AB04}"/>
                </a:ext>
              </a:extLst>
            </p:cNvPr>
            <p:cNvSpPr/>
            <p:nvPr/>
          </p:nvSpPr>
          <p:spPr bwMode="auto">
            <a:xfrm>
              <a:off x="1383017" y="2168165"/>
              <a:ext cx="9389758" cy="2262433"/>
            </a:xfrm>
            <a:custGeom>
              <a:avLst/>
              <a:gdLst>
                <a:gd name="connsiteX0" fmla="*/ 0 w 8653806"/>
                <a:gd name="connsiteY0" fmla="*/ 0 h 2262433"/>
                <a:gd name="connsiteX1" fmla="*/ 0 w 8653806"/>
                <a:gd name="connsiteY1" fmla="*/ 2262433 h 2262433"/>
                <a:gd name="connsiteX2" fmla="*/ 8653806 w 8653806"/>
                <a:gd name="connsiteY2" fmla="*/ 2262433 h 2262433"/>
              </a:gdLst>
              <a:ahLst/>
              <a:cxnLst>
                <a:cxn ang="0">
                  <a:pos x="connsiteX0" y="connsiteY0"/>
                </a:cxn>
                <a:cxn ang="0">
                  <a:pos x="connsiteX1" y="connsiteY1"/>
                </a:cxn>
                <a:cxn ang="0">
                  <a:pos x="connsiteX2" y="connsiteY2"/>
                </a:cxn>
              </a:cxnLst>
              <a:rect l="l" t="t" r="r" b="b"/>
              <a:pathLst>
                <a:path w="8653806" h="2262433">
                  <a:moveTo>
                    <a:pt x="0" y="0"/>
                  </a:moveTo>
                  <a:lnTo>
                    <a:pt x="0" y="2262433"/>
                  </a:lnTo>
                  <a:lnTo>
                    <a:pt x="8653806" y="2262433"/>
                  </a:lnTo>
                </a:path>
              </a:pathLst>
            </a:custGeom>
            <a:noFill/>
            <a:ln w="28575">
              <a:solidFill>
                <a:schemeClr val="bg1"/>
              </a:solidFill>
              <a:miter lim="800000"/>
              <a:headEnd/>
              <a:tailEnd/>
            </a:ln>
          </p:spPr>
          <p:txBody>
            <a:bodyPr rtlCol="0" anchor="ctr"/>
            <a:lstStyle/>
            <a:p>
              <a:pPr algn="ctr"/>
              <a:endParaRPr lang="en-US" sz="2800" dirty="0"/>
            </a:p>
          </p:txBody>
        </p:sp>
        <p:sp>
          <p:nvSpPr>
            <p:cNvPr id="9243" name="TextBox 9242">
              <a:extLst>
                <a:ext uri="{FF2B5EF4-FFF2-40B4-BE49-F238E27FC236}">
                  <a16:creationId xmlns:a16="http://schemas.microsoft.com/office/drawing/2014/main" id="{6D4790B2-CBD0-B35D-D482-FCEFE39281A2}"/>
                </a:ext>
              </a:extLst>
            </p:cNvPr>
            <p:cNvSpPr txBox="1"/>
            <p:nvPr/>
          </p:nvSpPr>
          <p:spPr bwMode="auto">
            <a:xfrm>
              <a:off x="10302702" y="4434764"/>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cxnSp>
          <p:nvCxnSpPr>
            <p:cNvPr id="9244" name="Straight Connector 9243">
              <a:extLst>
                <a:ext uri="{FF2B5EF4-FFF2-40B4-BE49-F238E27FC236}">
                  <a16:creationId xmlns:a16="http://schemas.microsoft.com/office/drawing/2014/main" id="{B024E03B-FB66-ACD7-225C-005A4AF95E2E}"/>
                </a:ext>
              </a:extLst>
            </p:cNvPr>
            <p:cNvCxnSpPr>
              <a:cxnSpLocks/>
            </p:cNvCxnSpPr>
            <p:nvPr/>
          </p:nvCxnSpPr>
          <p:spPr bwMode="auto">
            <a:xfrm rot="16200000">
              <a:off x="10475984" y="4453028"/>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9246" name="TextBox 9245">
            <a:extLst>
              <a:ext uri="{FF2B5EF4-FFF2-40B4-BE49-F238E27FC236}">
                <a16:creationId xmlns:a16="http://schemas.microsoft.com/office/drawing/2014/main" id="{96AADCAA-A5D2-91EF-7F14-AEF519C25327}"/>
              </a:ext>
            </a:extLst>
          </p:cNvPr>
          <p:cNvSpPr txBox="1"/>
          <p:nvPr/>
        </p:nvSpPr>
        <p:spPr bwMode="auto">
          <a:xfrm>
            <a:off x="10215105" y="4993079"/>
            <a:ext cx="62709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 (214)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 (224)</a:t>
            </a:r>
          </a:p>
        </p:txBody>
      </p:sp>
      <p:sp>
        <p:nvSpPr>
          <p:cNvPr id="9279" name="Triangle 9278">
            <a:extLst>
              <a:ext uri="{FF2B5EF4-FFF2-40B4-BE49-F238E27FC236}">
                <a16:creationId xmlns:a16="http://schemas.microsoft.com/office/drawing/2014/main" id="{BA15857B-4EE0-D8B8-2459-9536F00370C5}"/>
              </a:ext>
            </a:extLst>
          </p:cNvPr>
          <p:cNvSpPr/>
          <p:nvPr/>
        </p:nvSpPr>
        <p:spPr bwMode="auto">
          <a:xfrm rot="10800000">
            <a:off x="4484267" y="3236974"/>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9342" name="Group 9341">
            <a:extLst>
              <a:ext uri="{FF2B5EF4-FFF2-40B4-BE49-F238E27FC236}">
                <a16:creationId xmlns:a16="http://schemas.microsoft.com/office/drawing/2014/main" id="{CC0E5A72-5D2D-CF50-C8F2-DCF0E14A6B70}"/>
              </a:ext>
            </a:extLst>
          </p:cNvPr>
          <p:cNvGrpSpPr/>
          <p:nvPr/>
        </p:nvGrpSpPr>
        <p:grpSpPr>
          <a:xfrm>
            <a:off x="1431565" y="1925790"/>
            <a:ext cx="1596237" cy="738019"/>
            <a:chOff x="1431565" y="2169138"/>
            <a:chExt cx="1596237" cy="738019"/>
          </a:xfrm>
        </p:grpSpPr>
        <p:sp>
          <p:nvSpPr>
            <p:cNvPr id="9282" name="Triangle 9281">
              <a:extLst>
                <a:ext uri="{FF2B5EF4-FFF2-40B4-BE49-F238E27FC236}">
                  <a16:creationId xmlns:a16="http://schemas.microsoft.com/office/drawing/2014/main" id="{1564D8FE-99C9-D28C-345E-1FA8A33E6F0F}"/>
                </a:ext>
              </a:extLst>
            </p:cNvPr>
            <p:cNvSpPr/>
            <p:nvPr/>
          </p:nvSpPr>
          <p:spPr bwMode="auto">
            <a:xfrm rot="10800000">
              <a:off x="2673183" y="2724569"/>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3" name="Triangle 9282">
              <a:extLst>
                <a:ext uri="{FF2B5EF4-FFF2-40B4-BE49-F238E27FC236}">
                  <a16:creationId xmlns:a16="http://schemas.microsoft.com/office/drawing/2014/main" id="{B2AA45B4-B023-604F-83D6-35E9D52DF8D5}"/>
                </a:ext>
              </a:extLst>
            </p:cNvPr>
            <p:cNvSpPr/>
            <p:nvPr/>
          </p:nvSpPr>
          <p:spPr bwMode="auto">
            <a:xfrm rot="10800000">
              <a:off x="1685808" y="2216936"/>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4" name="Triangle 9283">
              <a:extLst>
                <a:ext uri="{FF2B5EF4-FFF2-40B4-BE49-F238E27FC236}">
                  <a16:creationId xmlns:a16="http://schemas.microsoft.com/office/drawing/2014/main" id="{EA0ED8E6-5695-6524-2AF8-9BD3DB5C6EE3}"/>
                </a:ext>
              </a:extLst>
            </p:cNvPr>
            <p:cNvSpPr/>
            <p:nvPr/>
          </p:nvSpPr>
          <p:spPr bwMode="auto">
            <a:xfrm rot="10800000">
              <a:off x="2936362" y="2843149"/>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2" name="Triangle 9271">
              <a:extLst>
                <a:ext uri="{FF2B5EF4-FFF2-40B4-BE49-F238E27FC236}">
                  <a16:creationId xmlns:a16="http://schemas.microsoft.com/office/drawing/2014/main" id="{C66755B4-4372-D829-8649-23291B72C0C4}"/>
                </a:ext>
              </a:extLst>
            </p:cNvPr>
            <p:cNvSpPr/>
            <p:nvPr/>
          </p:nvSpPr>
          <p:spPr bwMode="auto">
            <a:xfrm rot="10800000">
              <a:off x="1431565" y="2169138"/>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6" name="Triangle 9275">
              <a:extLst>
                <a:ext uri="{FF2B5EF4-FFF2-40B4-BE49-F238E27FC236}">
                  <a16:creationId xmlns:a16="http://schemas.microsoft.com/office/drawing/2014/main" id="{B2FCA9F1-1FC7-B552-BE80-F415B208E9D5}"/>
                </a:ext>
              </a:extLst>
            </p:cNvPr>
            <p:cNvSpPr/>
            <p:nvPr/>
          </p:nvSpPr>
          <p:spPr bwMode="auto">
            <a:xfrm rot="10800000">
              <a:off x="2158088" y="2392058"/>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89" name="Group 9288">
            <a:extLst>
              <a:ext uri="{FF2B5EF4-FFF2-40B4-BE49-F238E27FC236}">
                <a16:creationId xmlns:a16="http://schemas.microsoft.com/office/drawing/2014/main" id="{E1A1C645-97FA-5D9D-1638-006BA33810F4}"/>
              </a:ext>
            </a:extLst>
          </p:cNvPr>
          <p:cNvGrpSpPr/>
          <p:nvPr/>
        </p:nvGrpSpPr>
        <p:grpSpPr>
          <a:xfrm>
            <a:off x="7049788" y="2104605"/>
            <a:ext cx="4996448" cy="1220738"/>
            <a:chOff x="6566285" y="2535433"/>
            <a:chExt cx="4996448" cy="1220738"/>
          </a:xfrm>
        </p:grpSpPr>
        <p:grpSp>
          <p:nvGrpSpPr>
            <p:cNvPr id="6" name="Group 5">
              <a:extLst>
                <a:ext uri="{FF2B5EF4-FFF2-40B4-BE49-F238E27FC236}">
                  <a16:creationId xmlns:a16="http://schemas.microsoft.com/office/drawing/2014/main" id="{32549922-436F-50AE-A4AA-48159031308C}"/>
                </a:ext>
              </a:extLst>
            </p:cNvPr>
            <p:cNvGrpSpPr/>
            <p:nvPr/>
          </p:nvGrpSpPr>
          <p:grpSpPr>
            <a:xfrm>
              <a:off x="6566285" y="2535433"/>
              <a:ext cx="4996448" cy="1220738"/>
              <a:chOff x="6057676" y="2959225"/>
              <a:chExt cx="4996448" cy="1220738"/>
            </a:xfrm>
          </p:grpSpPr>
          <p:sp>
            <p:nvSpPr>
              <p:cNvPr id="7" name="TextBox 6">
                <a:extLst>
                  <a:ext uri="{FF2B5EF4-FFF2-40B4-BE49-F238E27FC236}">
                    <a16:creationId xmlns:a16="http://schemas.microsoft.com/office/drawing/2014/main" id="{89A9D672-B9C4-7A15-C1A7-E42446B83679}"/>
                  </a:ext>
                </a:extLst>
              </p:cNvPr>
              <p:cNvSpPr txBox="1"/>
              <p:nvPr/>
            </p:nvSpPr>
            <p:spPr bwMode="auto">
              <a:xfrm>
                <a:off x="6057676" y="2959225"/>
                <a:ext cx="224131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endParaRPr lang="en-US" sz="1600" dirty="0">
                  <a:solidFill>
                    <a:schemeClr val="bg1"/>
                  </a:solidFill>
                  <a:latin typeface="Calibri" panose="020F0502020204030204" pitchFamily="34" charset="0"/>
                </a:endParaRPr>
              </a:p>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Median OS, </a:t>
                </a:r>
                <a:r>
                  <a:rPr lang="en-US" sz="1600" b="0" dirty="0" err="1">
                    <a:solidFill>
                      <a:schemeClr val="bg1"/>
                    </a:solidFill>
                    <a:latin typeface="Calibri" panose="020F0502020204030204" pitchFamily="34" charset="0"/>
                  </a:rPr>
                  <a:t>mo</a:t>
                </a:r>
                <a:r>
                  <a:rPr lang="en-US" sz="1600" b="0" dirty="0">
                    <a:solidFill>
                      <a:schemeClr val="bg1"/>
                    </a:solidFill>
                    <a:latin typeface="Calibri" panose="020F0502020204030204" pitchFamily="34" charset="0"/>
                  </a:rPr>
                  <a:t> (95% CI)</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   Stratified HR (95% CI)</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   Nominal </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-value</a:t>
                </a:r>
              </a:p>
            </p:txBody>
          </p:sp>
          <p:sp>
            <p:nvSpPr>
              <p:cNvPr id="8" name="TextBox 7">
                <a:extLst>
                  <a:ext uri="{FF2B5EF4-FFF2-40B4-BE49-F238E27FC236}">
                    <a16:creationId xmlns:a16="http://schemas.microsoft.com/office/drawing/2014/main" id="{0CD871C3-F133-DBCB-D576-B68C1A6DD1DC}"/>
                  </a:ext>
                </a:extLst>
              </p:cNvPr>
              <p:cNvSpPr txBox="1"/>
              <p:nvPr/>
            </p:nvSpPr>
            <p:spPr bwMode="auto">
              <a:xfrm>
                <a:off x="8178079" y="2959225"/>
                <a:ext cx="151035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rgbClr val="015873"/>
                    </a:solidFill>
                    <a:latin typeface="Calibri" panose="020F0502020204030204" pitchFamily="34" charset="0"/>
                  </a:rPr>
                  <a:t>SG (n = 272)</a:t>
                </a:r>
              </a:p>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14.5 (13.0-16.0)</a:t>
                </a:r>
              </a:p>
            </p:txBody>
          </p:sp>
          <p:sp>
            <p:nvSpPr>
              <p:cNvPr id="9" name="TextBox 8">
                <a:extLst>
                  <a:ext uri="{FF2B5EF4-FFF2-40B4-BE49-F238E27FC236}">
                    <a16:creationId xmlns:a16="http://schemas.microsoft.com/office/drawing/2014/main" id="{DA7290C5-53DC-188D-F502-E25779AC7A4E}"/>
                  </a:ext>
                </a:extLst>
              </p:cNvPr>
              <p:cNvSpPr txBox="1"/>
              <p:nvPr/>
            </p:nvSpPr>
            <p:spPr bwMode="auto">
              <a:xfrm>
                <a:off x="9543774" y="2959225"/>
                <a:ext cx="151035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rgbClr val="E1471D"/>
                    </a:solidFill>
                    <a:latin typeface="Calibri" panose="020F0502020204030204" pitchFamily="34" charset="0"/>
                  </a:rPr>
                  <a:t>TPC (n = 271)</a:t>
                </a:r>
              </a:p>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11.2 (10.2-12.6)</a:t>
                </a:r>
              </a:p>
            </p:txBody>
          </p:sp>
          <p:sp>
            <p:nvSpPr>
              <p:cNvPr id="10" name="TextBox 9">
                <a:extLst>
                  <a:ext uri="{FF2B5EF4-FFF2-40B4-BE49-F238E27FC236}">
                    <a16:creationId xmlns:a16="http://schemas.microsoft.com/office/drawing/2014/main" id="{47E3C7E0-F3DF-46D8-9746-D02ABD8BF38D}"/>
                  </a:ext>
                </a:extLst>
              </p:cNvPr>
              <p:cNvSpPr txBox="1"/>
              <p:nvPr/>
            </p:nvSpPr>
            <p:spPr bwMode="auto">
              <a:xfrm>
                <a:off x="8904506" y="3595188"/>
                <a:ext cx="15135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0.79 (0.65-0.95)</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.0133</a:t>
                </a:r>
              </a:p>
            </p:txBody>
          </p:sp>
        </p:grpSp>
        <p:cxnSp>
          <p:nvCxnSpPr>
            <p:cNvPr id="9287" name="Straight Connector 9286">
              <a:extLst>
                <a:ext uri="{FF2B5EF4-FFF2-40B4-BE49-F238E27FC236}">
                  <a16:creationId xmlns:a16="http://schemas.microsoft.com/office/drawing/2014/main" id="{5CF3FCA8-2317-C96B-7338-424F7C97641F}"/>
                </a:ext>
              </a:extLst>
            </p:cNvPr>
            <p:cNvCxnSpPr>
              <a:cxnSpLocks/>
            </p:cNvCxnSpPr>
            <p:nvPr/>
          </p:nvCxnSpPr>
          <p:spPr bwMode="auto">
            <a:xfrm>
              <a:off x="6687446" y="2889376"/>
              <a:ext cx="4756338" cy="0"/>
            </a:xfrm>
            <a:prstGeom prst="line">
              <a:avLst/>
            </a:prstGeom>
            <a:noFill/>
            <a:ln w="19050" cap="flat" cmpd="sng" algn="ctr">
              <a:solidFill>
                <a:schemeClr val="bg1"/>
              </a:solidFill>
              <a:prstDash val="solid"/>
              <a:round/>
              <a:headEnd type="none" w="med" len="med"/>
              <a:tailEnd type="none" w="med" len="med"/>
            </a:ln>
            <a:effectLst/>
          </p:spPr>
        </p:cxnSp>
        <p:cxnSp>
          <p:nvCxnSpPr>
            <p:cNvPr id="9288" name="Straight Connector 9287">
              <a:extLst>
                <a:ext uri="{FF2B5EF4-FFF2-40B4-BE49-F238E27FC236}">
                  <a16:creationId xmlns:a16="http://schemas.microsoft.com/office/drawing/2014/main" id="{014E8544-ABE6-7C58-EC83-5377930B59B8}"/>
                </a:ext>
              </a:extLst>
            </p:cNvPr>
            <p:cNvCxnSpPr>
              <a:cxnSpLocks/>
            </p:cNvCxnSpPr>
            <p:nvPr/>
          </p:nvCxnSpPr>
          <p:spPr bwMode="auto">
            <a:xfrm>
              <a:off x="6687446" y="3734049"/>
              <a:ext cx="4756338" cy="0"/>
            </a:xfrm>
            <a:prstGeom prst="line">
              <a:avLst/>
            </a:prstGeom>
            <a:noFill/>
            <a:ln w="19050" cap="flat" cmpd="sng" algn="ctr">
              <a:solidFill>
                <a:schemeClr val="bg1"/>
              </a:solidFill>
              <a:prstDash val="solid"/>
              <a:round/>
              <a:headEnd type="none" w="med" len="med"/>
              <a:tailEnd type="none" w="med" len="med"/>
            </a:ln>
            <a:effectLst/>
          </p:spPr>
        </p:cxnSp>
      </p:grpSp>
      <p:grpSp>
        <p:nvGrpSpPr>
          <p:cNvPr id="9358" name="Group 9357">
            <a:extLst>
              <a:ext uri="{FF2B5EF4-FFF2-40B4-BE49-F238E27FC236}">
                <a16:creationId xmlns:a16="http://schemas.microsoft.com/office/drawing/2014/main" id="{0FACF8B3-FBA5-D807-B0AD-779DDBD688FE}"/>
              </a:ext>
            </a:extLst>
          </p:cNvPr>
          <p:cNvGrpSpPr/>
          <p:nvPr/>
        </p:nvGrpSpPr>
        <p:grpSpPr>
          <a:xfrm>
            <a:off x="6124143" y="3544544"/>
            <a:ext cx="4211829" cy="513066"/>
            <a:chOff x="6124143" y="3787892"/>
            <a:chExt cx="4211829" cy="513066"/>
          </a:xfrm>
        </p:grpSpPr>
        <p:sp>
          <p:nvSpPr>
            <p:cNvPr id="9273" name="Triangle 9272">
              <a:extLst>
                <a:ext uri="{FF2B5EF4-FFF2-40B4-BE49-F238E27FC236}">
                  <a16:creationId xmlns:a16="http://schemas.microsoft.com/office/drawing/2014/main" id="{B83B4636-7D15-9B10-6197-72706E450C81}"/>
                </a:ext>
              </a:extLst>
            </p:cNvPr>
            <p:cNvSpPr/>
            <p:nvPr/>
          </p:nvSpPr>
          <p:spPr bwMode="auto">
            <a:xfrm rot="10800000">
              <a:off x="6176547" y="383215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9355" name="Group 9354">
              <a:extLst>
                <a:ext uri="{FF2B5EF4-FFF2-40B4-BE49-F238E27FC236}">
                  <a16:creationId xmlns:a16="http://schemas.microsoft.com/office/drawing/2014/main" id="{575C0A76-9102-25ED-53A8-9875487511BF}"/>
                </a:ext>
              </a:extLst>
            </p:cNvPr>
            <p:cNvGrpSpPr/>
            <p:nvPr/>
          </p:nvGrpSpPr>
          <p:grpSpPr>
            <a:xfrm>
              <a:off x="6124143" y="3787892"/>
              <a:ext cx="4211829" cy="513066"/>
              <a:chOff x="6124143" y="3787892"/>
              <a:chExt cx="4211829" cy="513066"/>
            </a:xfrm>
          </p:grpSpPr>
          <p:grpSp>
            <p:nvGrpSpPr>
              <p:cNvPr id="9352" name="Group 9351">
                <a:extLst>
                  <a:ext uri="{FF2B5EF4-FFF2-40B4-BE49-F238E27FC236}">
                    <a16:creationId xmlns:a16="http://schemas.microsoft.com/office/drawing/2014/main" id="{7CEC07A7-5464-9111-BCAE-CB0673B69FDB}"/>
                  </a:ext>
                </a:extLst>
              </p:cNvPr>
              <p:cNvGrpSpPr/>
              <p:nvPr/>
            </p:nvGrpSpPr>
            <p:grpSpPr>
              <a:xfrm>
                <a:off x="6124143" y="3787892"/>
                <a:ext cx="2381277" cy="415683"/>
                <a:chOff x="6124143" y="3787892"/>
                <a:chExt cx="2381277" cy="415683"/>
              </a:xfrm>
            </p:grpSpPr>
            <p:grpSp>
              <p:nvGrpSpPr>
                <p:cNvPr id="9347" name="Group 9346">
                  <a:extLst>
                    <a:ext uri="{FF2B5EF4-FFF2-40B4-BE49-F238E27FC236}">
                      <a16:creationId xmlns:a16="http://schemas.microsoft.com/office/drawing/2014/main" id="{C34BAA0B-50ED-3551-0BAB-3735FD54BA47}"/>
                    </a:ext>
                  </a:extLst>
                </p:cNvPr>
                <p:cNvGrpSpPr/>
                <p:nvPr/>
              </p:nvGrpSpPr>
              <p:grpSpPr>
                <a:xfrm>
                  <a:off x="6124143" y="3787892"/>
                  <a:ext cx="1128588" cy="232282"/>
                  <a:chOff x="6124143" y="3787892"/>
                  <a:chExt cx="1128588" cy="232282"/>
                </a:xfrm>
              </p:grpSpPr>
              <p:grpSp>
                <p:nvGrpSpPr>
                  <p:cNvPr id="9345" name="Group 9344">
                    <a:extLst>
                      <a:ext uri="{FF2B5EF4-FFF2-40B4-BE49-F238E27FC236}">
                        <a16:creationId xmlns:a16="http://schemas.microsoft.com/office/drawing/2014/main" id="{659ABCC2-C402-6F9A-B666-9F37F72C6914}"/>
                      </a:ext>
                    </a:extLst>
                  </p:cNvPr>
                  <p:cNvGrpSpPr/>
                  <p:nvPr/>
                </p:nvGrpSpPr>
                <p:grpSpPr>
                  <a:xfrm>
                    <a:off x="6124143" y="3787892"/>
                    <a:ext cx="814508" cy="181093"/>
                    <a:chOff x="6124143" y="3787892"/>
                    <a:chExt cx="814508" cy="181093"/>
                  </a:xfrm>
                </p:grpSpPr>
                <p:sp>
                  <p:nvSpPr>
                    <p:cNvPr id="9277" name="Triangle 9276">
                      <a:extLst>
                        <a:ext uri="{FF2B5EF4-FFF2-40B4-BE49-F238E27FC236}">
                          <a16:creationId xmlns:a16="http://schemas.microsoft.com/office/drawing/2014/main" id="{B18C5622-AEB8-E38D-D795-99062914FB79}"/>
                        </a:ext>
                      </a:extLst>
                    </p:cNvPr>
                    <p:cNvSpPr/>
                    <p:nvPr/>
                  </p:nvSpPr>
                  <p:spPr bwMode="auto">
                    <a:xfrm rot="10800000">
                      <a:off x="6124143" y="378789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9344" name="Group 9343">
                      <a:extLst>
                        <a:ext uri="{FF2B5EF4-FFF2-40B4-BE49-F238E27FC236}">
                          <a16:creationId xmlns:a16="http://schemas.microsoft.com/office/drawing/2014/main" id="{9BA7AE14-381F-F836-E9DD-F1D4E8152DBA}"/>
                        </a:ext>
                      </a:extLst>
                    </p:cNvPr>
                    <p:cNvGrpSpPr/>
                    <p:nvPr/>
                  </p:nvGrpSpPr>
                  <p:grpSpPr>
                    <a:xfrm>
                      <a:off x="6255867" y="3833491"/>
                      <a:ext cx="682784" cy="135494"/>
                      <a:chOff x="6255867" y="3833491"/>
                      <a:chExt cx="682784" cy="135494"/>
                    </a:xfrm>
                  </p:grpSpPr>
                  <p:sp>
                    <p:nvSpPr>
                      <p:cNvPr id="9281" name="Triangle 9280">
                        <a:extLst>
                          <a:ext uri="{FF2B5EF4-FFF2-40B4-BE49-F238E27FC236}">
                            <a16:creationId xmlns:a16="http://schemas.microsoft.com/office/drawing/2014/main" id="{07E81B63-4633-CBD0-E94B-5BFBA2A7B31B}"/>
                          </a:ext>
                        </a:extLst>
                      </p:cNvPr>
                      <p:cNvSpPr/>
                      <p:nvPr/>
                    </p:nvSpPr>
                    <p:spPr bwMode="auto">
                      <a:xfrm rot="10800000">
                        <a:off x="6674697" y="3902288"/>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6" name="Triangle 9285">
                        <a:extLst>
                          <a:ext uri="{FF2B5EF4-FFF2-40B4-BE49-F238E27FC236}">
                            <a16:creationId xmlns:a16="http://schemas.microsoft.com/office/drawing/2014/main" id="{7A85145A-5251-D628-A2C7-81FE5113000C}"/>
                          </a:ext>
                        </a:extLst>
                      </p:cNvPr>
                      <p:cNvSpPr/>
                      <p:nvPr/>
                    </p:nvSpPr>
                    <p:spPr bwMode="auto">
                      <a:xfrm rot="10800000">
                        <a:off x="6847211" y="3904977"/>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9343" name="Group 9342">
                        <a:extLst>
                          <a:ext uri="{FF2B5EF4-FFF2-40B4-BE49-F238E27FC236}">
                            <a16:creationId xmlns:a16="http://schemas.microsoft.com/office/drawing/2014/main" id="{033131A8-D5AE-5EA8-69DA-13C511C0E918}"/>
                          </a:ext>
                        </a:extLst>
                      </p:cNvPr>
                      <p:cNvGrpSpPr/>
                      <p:nvPr/>
                    </p:nvGrpSpPr>
                    <p:grpSpPr>
                      <a:xfrm>
                        <a:off x="6255867" y="3833491"/>
                        <a:ext cx="338415" cy="128768"/>
                        <a:chOff x="6255867" y="3833491"/>
                        <a:chExt cx="338415" cy="128768"/>
                      </a:xfrm>
                    </p:grpSpPr>
                    <p:sp>
                      <p:nvSpPr>
                        <p:cNvPr id="9278" name="Triangle 9277">
                          <a:extLst>
                            <a:ext uri="{FF2B5EF4-FFF2-40B4-BE49-F238E27FC236}">
                              <a16:creationId xmlns:a16="http://schemas.microsoft.com/office/drawing/2014/main" id="{0C318F70-6726-FEC7-28E6-C7002F3FEC5F}"/>
                            </a:ext>
                          </a:extLst>
                        </p:cNvPr>
                        <p:cNvSpPr/>
                        <p:nvPr/>
                      </p:nvSpPr>
                      <p:spPr bwMode="auto">
                        <a:xfrm rot="10800000">
                          <a:off x="6398972" y="3871514"/>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0" name="Triangle 9279">
                          <a:extLst>
                            <a:ext uri="{FF2B5EF4-FFF2-40B4-BE49-F238E27FC236}">
                              <a16:creationId xmlns:a16="http://schemas.microsoft.com/office/drawing/2014/main" id="{2E742EF9-CD5A-B20C-3B59-E9EA44154088}"/>
                            </a:ext>
                          </a:extLst>
                        </p:cNvPr>
                        <p:cNvSpPr/>
                        <p:nvPr/>
                      </p:nvSpPr>
                      <p:spPr bwMode="auto">
                        <a:xfrm rot="10800000">
                          <a:off x="6255867" y="3833491"/>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1" name="Triangle 9270">
                          <a:extLst>
                            <a:ext uri="{FF2B5EF4-FFF2-40B4-BE49-F238E27FC236}">
                              <a16:creationId xmlns:a16="http://schemas.microsoft.com/office/drawing/2014/main" id="{0061B719-5A1A-4BC0-4911-702A2321BD32}"/>
                            </a:ext>
                          </a:extLst>
                        </p:cNvPr>
                        <p:cNvSpPr/>
                        <p:nvPr/>
                      </p:nvSpPr>
                      <p:spPr bwMode="auto">
                        <a:xfrm rot="10800000">
                          <a:off x="6301300" y="384171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4" name="Triangle 9273">
                          <a:extLst>
                            <a:ext uri="{FF2B5EF4-FFF2-40B4-BE49-F238E27FC236}">
                              <a16:creationId xmlns:a16="http://schemas.microsoft.com/office/drawing/2014/main" id="{585E2B7F-4AAB-58B4-E2A2-59277D113AB1}"/>
                            </a:ext>
                          </a:extLst>
                        </p:cNvPr>
                        <p:cNvSpPr/>
                        <p:nvPr/>
                      </p:nvSpPr>
                      <p:spPr bwMode="auto">
                        <a:xfrm rot="10800000">
                          <a:off x="6502842" y="3898251"/>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5" name="Triangle 9274">
                          <a:extLst>
                            <a:ext uri="{FF2B5EF4-FFF2-40B4-BE49-F238E27FC236}">
                              <a16:creationId xmlns:a16="http://schemas.microsoft.com/office/drawing/2014/main" id="{76C2CE80-A927-7D72-FDF6-7F413C7A8EC2}"/>
                            </a:ext>
                          </a:extLst>
                        </p:cNvPr>
                        <p:cNvSpPr/>
                        <p:nvPr/>
                      </p:nvSpPr>
                      <p:spPr bwMode="auto">
                        <a:xfrm rot="10800000">
                          <a:off x="6365968" y="3861023"/>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4" name="Triangle 9293">
                          <a:extLst>
                            <a:ext uri="{FF2B5EF4-FFF2-40B4-BE49-F238E27FC236}">
                              <a16:creationId xmlns:a16="http://schemas.microsoft.com/office/drawing/2014/main" id="{6CF07282-E0B4-781C-D53C-932F4B84FBD5}"/>
                            </a:ext>
                          </a:extLst>
                        </p:cNvPr>
                        <p:cNvSpPr/>
                        <p:nvPr/>
                      </p:nvSpPr>
                      <p:spPr bwMode="auto">
                        <a:xfrm rot="10800000">
                          <a:off x="6456973" y="3875608"/>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grpSp>
                <p:nvGrpSpPr>
                  <p:cNvPr id="9346" name="Group 9345">
                    <a:extLst>
                      <a:ext uri="{FF2B5EF4-FFF2-40B4-BE49-F238E27FC236}">
                        <a16:creationId xmlns:a16="http://schemas.microsoft.com/office/drawing/2014/main" id="{5F87B8EF-086C-804A-3360-B22814B3369F}"/>
                      </a:ext>
                    </a:extLst>
                  </p:cNvPr>
                  <p:cNvGrpSpPr/>
                  <p:nvPr/>
                </p:nvGrpSpPr>
                <p:grpSpPr>
                  <a:xfrm>
                    <a:off x="6978462" y="3956166"/>
                    <a:ext cx="274269" cy="64008"/>
                    <a:chOff x="6978462" y="3956166"/>
                    <a:chExt cx="274269" cy="64008"/>
                  </a:xfrm>
                </p:grpSpPr>
                <p:sp>
                  <p:nvSpPr>
                    <p:cNvPr id="9285" name="Triangle 9284">
                      <a:extLst>
                        <a:ext uri="{FF2B5EF4-FFF2-40B4-BE49-F238E27FC236}">
                          <a16:creationId xmlns:a16="http://schemas.microsoft.com/office/drawing/2014/main" id="{A57B73D2-D756-1C0C-2305-97440B767CCC}"/>
                        </a:ext>
                      </a:extLst>
                    </p:cNvPr>
                    <p:cNvSpPr/>
                    <p:nvPr/>
                  </p:nvSpPr>
                  <p:spPr bwMode="auto">
                    <a:xfrm rot="10800000">
                      <a:off x="7068969" y="3956166"/>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6" name="Triangle 9295">
                      <a:extLst>
                        <a:ext uri="{FF2B5EF4-FFF2-40B4-BE49-F238E27FC236}">
                          <a16:creationId xmlns:a16="http://schemas.microsoft.com/office/drawing/2014/main" id="{696A5C06-39DC-C422-4B8E-04BCD662F614}"/>
                        </a:ext>
                      </a:extLst>
                    </p:cNvPr>
                    <p:cNvSpPr/>
                    <p:nvPr/>
                  </p:nvSpPr>
                  <p:spPr bwMode="auto">
                    <a:xfrm rot="10800000">
                      <a:off x="7161291" y="3956166"/>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7" name="Triangle 9296">
                      <a:extLst>
                        <a:ext uri="{FF2B5EF4-FFF2-40B4-BE49-F238E27FC236}">
                          <a16:creationId xmlns:a16="http://schemas.microsoft.com/office/drawing/2014/main" id="{DA0DE4B0-C9AC-2A56-612C-5413AD02729D}"/>
                        </a:ext>
                      </a:extLst>
                    </p:cNvPr>
                    <p:cNvSpPr/>
                    <p:nvPr/>
                  </p:nvSpPr>
                  <p:spPr bwMode="auto">
                    <a:xfrm rot="10800000">
                      <a:off x="7126363" y="3956166"/>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9" name="Triangle 9298">
                      <a:extLst>
                        <a:ext uri="{FF2B5EF4-FFF2-40B4-BE49-F238E27FC236}">
                          <a16:creationId xmlns:a16="http://schemas.microsoft.com/office/drawing/2014/main" id="{2BE67FBD-4F9E-18F6-45AE-A2F62B47568F}"/>
                        </a:ext>
                      </a:extLst>
                    </p:cNvPr>
                    <p:cNvSpPr/>
                    <p:nvPr/>
                  </p:nvSpPr>
                  <p:spPr bwMode="auto">
                    <a:xfrm rot="10800000">
                      <a:off x="6978462" y="3956166"/>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9351" name="Group 9350">
                  <a:extLst>
                    <a:ext uri="{FF2B5EF4-FFF2-40B4-BE49-F238E27FC236}">
                      <a16:creationId xmlns:a16="http://schemas.microsoft.com/office/drawing/2014/main" id="{44C9B080-77DC-0ACB-54EA-86FCFF80D05F}"/>
                    </a:ext>
                  </a:extLst>
                </p:cNvPr>
                <p:cNvGrpSpPr/>
                <p:nvPr/>
              </p:nvGrpSpPr>
              <p:grpSpPr>
                <a:xfrm>
                  <a:off x="7253157" y="4023662"/>
                  <a:ext cx="1252263" cy="179913"/>
                  <a:chOff x="7253157" y="4023662"/>
                  <a:chExt cx="1252263" cy="179913"/>
                </a:xfrm>
              </p:grpSpPr>
              <p:grpSp>
                <p:nvGrpSpPr>
                  <p:cNvPr id="9348" name="Group 9347">
                    <a:extLst>
                      <a:ext uri="{FF2B5EF4-FFF2-40B4-BE49-F238E27FC236}">
                        <a16:creationId xmlns:a16="http://schemas.microsoft.com/office/drawing/2014/main" id="{477F6387-0F9E-7224-4115-2A88B0713F39}"/>
                      </a:ext>
                    </a:extLst>
                  </p:cNvPr>
                  <p:cNvGrpSpPr/>
                  <p:nvPr/>
                </p:nvGrpSpPr>
                <p:grpSpPr>
                  <a:xfrm>
                    <a:off x="7253157" y="4023662"/>
                    <a:ext cx="545958" cy="64008"/>
                    <a:chOff x="7253157" y="4023662"/>
                    <a:chExt cx="545958" cy="64008"/>
                  </a:xfrm>
                </p:grpSpPr>
                <p:sp>
                  <p:nvSpPr>
                    <p:cNvPr id="9291" name="Triangle 9290">
                      <a:extLst>
                        <a:ext uri="{FF2B5EF4-FFF2-40B4-BE49-F238E27FC236}">
                          <a16:creationId xmlns:a16="http://schemas.microsoft.com/office/drawing/2014/main" id="{C976DB9E-2C93-FDD3-2498-08B87A76E0A3}"/>
                        </a:ext>
                      </a:extLst>
                    </p:cNvPr>
                    <p:cNvSpPr/>
                    <p:nvPr/>
                  </p:nvSpPr>
                  <p:spPr bwMode="auto">
                    <a:xfrm rot="10800000">
                      <a:off x="7484659" y="402366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2" name="Triangle 9291">
                      <a:extLst>
                        <a:ext uri="{FF2B5EF4-FFF2-40B4-BE49-F238E27FC236}">
                          <a16:creationId xmlns:a16="http://schemas.microsoft.com/office/drawing/2014/main" id="{5DF0AA29-3942-C9A5-3D43-CE9EB92B0470}"/>
                        </a:ext>
                      </a:extLst>
                    </p:cNvPr>
                    <p:cNvSpPr/>
                    <p:nvPr/>
                  </p:nvSpPr>
                  <p:spPr bwMode="auto">
                    <a:xfrm rot="10800000">
                      <a:off x="7707675" y="402366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3" name="Triangle 9292">
                      <a:extLst>
                        <a:ext uri="{FF2B5EF4-FFF2-40B4-BE49-F238E27FC236}">
                          <a16:creationId xmlns:a16="http://schemas.microsoft.com/office/drawing/2014/main" id="{3003C44E-6069-6DFD-C1B3-310D162CEDD7}"/>
                        </a:ext>
                      </a:extLst>
                    </p:cNvPr>
                    <p:cNvSpPr/>
                    <p:nvPr/>
                  </p:nvSpPr>
                  <p:spPr bwMode="auto">
                    <a:xfrm rot="10800000">
                      <a:off x="7618133" y="402366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5" name="Triangle 9294">
                      <a:extLst>
                        <a:ext uri="{FF2B5EF4-FFF2-40B4-BE49-F238E27FC236}">
                          <a16:creationId xmlns:a16="http://schemas.microsoft.com/office/drawing/2014/main" id="{5EB847D7-5A27-6669-6FEC-A794B02A233C}"/>
                        </a:ext>
                      </a:extLst>
                    </p:cNvPr>
                    <p:cNvSpPr/>
                    <p:nvPr/>
                  </p:nvSpPr>
                  <p:spPr bwMode="auto">
                    <a:xfrm rot="10800000">
                      <a:off x="7253157" y="402366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3" name="Triangle 9302">
                      <a:extLst>
                        <a:ext uri="{FF2B5EF4-FFF2-40B4-BE49-F238E27FC236}">
                          <a16:creationId xmlns:a16="http://schemas.microsoft.com/office/drawing/2014/main" id="{1012C1BF-F821-E1B1-805F-6BC0035B51A0}"/>
                        </a:ext>
                      </a:extLst>
                    </p:cNvPr>
                    <p:cNvSpPr/>
                    <p:nvPr/>
                  </p:nvSpPr>
                  <p:spPr bwMode="auto">
                    <a:xfrm rot="10800000">
                      <a:off x="7328685" y="402366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4" name="Triangle 9303">
                      <a:extLst>
                        <a:ext uri="{FF2B5EF4-FFF2-40B4-BE49-F238E27FC236}">
                          <a16:creationId xmlns:a16="http://schemas.microsoft.com/office/drawing/2014/main" id="{64310B1F-FD2E-7536-D2C4-59D88B30FD2F}"/>
                        </a:ext>
                      </a:extLst>
                    </p:cNvPr>
                    <p:cNvSpPr/>
                    <p:nvPr/>
                  </p:nvSpPr>
                  <p:spPr bwMode="auto">
                    <a:xfrm rot="10800000">
                      <a:off x="7410897" y="402366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5" name="Triangle 9304">
                      <a:extLst>
                        <a:ext uri="{FF2B5EF4-FFF2-40B4-BE49-F238E27FC236}">
                          <a16:creationId xmlns:a16="http://schemas.microsoft.com/office/drawing/2014/main" id="{54344F29-E8E7-35BE-D694-40F5EAE88004}"/>
                        </a:ext>
                      </a:extLst>
                    </p:cNvPr>
                    <p:cNvSpPr/>
                    <p:nvPr/>
                  </p:nvSpPr>
                  <p:spPr bwMode="auto">
                    <a:xfrm rot="10800000">
                      <a:off x="7362455" y="4023662"/>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49" name="Group 9348">
                    <a:extLst>
                      <a:ext uri="{FF2B5EF4-FFF2-40B4-BE49-F238E27FC236}">
                        <a16:creationId xmlns:a16="http://schemas.microsoft.com/office/drawing/2014/main" id="{05CA3742-8000-32D2-7EEA-AA38D93B1456}"/>
                      </a:ext>
                    </a:extLst>
                  </p:cNvPr>
                  <p:cNvGrpSpPr/>
                  <p:nvPr/>
                </p:nvGrpSpPr>
                <p:grpSpPr>
                  <a:xfrm>
                    <a:off x="7852364" y="4084805"/>
                    <a:ext cx="169785" cy="64008"/>
                    <a:chOff x="7852364" y="4084805"/>
                    <a:chExt cx="169785" cy="64008"/>
                  </a:xfrm>
                </p:grpSpPr>
                <p:sp>
                  <p:nvSpPr>
                    <p:cNvPr id="9298" name="Triangle 9297">
                      <a:extLst>
                        <a:ext uri="{FF2B5EF4-FFF2-40B4-BE49-F238E27FC236}">
                          <a16:creationId xmlns:a16="http://schemas.microsoft.com/office/drawing/2014/main" id="{661FBE01-4EAC-5999-B866-32F9B3A2086C}"/>
                        </a:ext>
                      </a:extLst>
                    </p:cNvPr>
                    <p:cNvSpPr/>
                    <p:nvPr/>
                  </p:nvSpPr>
                  <p:spPr bwMode="auto">
                    <a:xfrm rot="10800000">
                      <a:off x="7930709" y="4084805"/>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6" name="Triangle 9305">
                      <a:extLst>
                        <a:ext uri="{FF2B5EF4-FFF2-40B4-BE49-F238E27FC236}">
                          <a16:creationId xmlns:a16="http://schemas.microsoft.com/office/drawing/2014/main" id="{CF0E18DB-95C3-8D5F-D66A-F8C8D3DB38DB}"/>
                        </a:ext>
                      </a:extLst>
                    </p:cNvPr>
                    <p:cNvSpPr/>
                    <p:nvPr/>
                  </p:nvSpPr>
                  <p:spPr bwMode="auto">
                    <a:xfrm rot="10800000">
                      <a:off x="7852364" y="4084805"/>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50" name="Group 9349">
                    <a:extLst>
                      <a:ext uri="{FF2B5EF4-FFF2-40B4-BE49-F238E27FC236}">
                        <a16:creationId xmlns:a16="http://schemas.microsoft.com/office/drawing/2014/main" id="{D92D0811-B194-A3A8-B506-57C2595A43F4}"/>
                      </a:ext>
                    </a:extLst>
                  </p:cNvPr>
                  <p:cNvGrpSpPr/>
                  <p:nvPr/>
                </p:nvGrpSpPr>
                <p:grpSpPr>
                  <a:xfrm>
                    <a:off x="8179226" y="4139567"/>
                    <a:ext cx="326194" cy="64008"/>
                    <a:chOff x="8179226" y="4139567"/>
                    <a:chExt cx="326194" cy="64008"/>
                  </a:xfrm>
                </p:grpSpPr>
                <p:sp>
                  <p:nvSpPr>
                    <p:cNvPr id="9307" name="Triangle 9306">
                      <a:extLst>
                        <a:ext uri="{FF2B5EF4-FFF2-40B4-BE49-F238E27FC236}">
                          <a16:creationId xmlns:a16="http://schemas.microsoft.com/office/drawing/2014/main" id="{FC2FF651-990E-A5A9-13A3-485393A14BC1}"/>
                        </a:ext>
                      </a:extLst>
                    </p:cNvPr>
                    <p:cNvSpPr/>
                    <p:nvPr/>
                  </p:nvSpPr>
                  <p:spPr bwMode="auto">
                    <a:xfrm rot="10800000">
                      <a:off x="8179226" y="4139567"/>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8" name="Triangle 9307">
                      <a:extLst>
                        <a:ext uri="{FF2B5EF4-FFF2-40B4-BE49-F238E27FC236}">
                          <a16:creationId xmlns:a16="http://schemas.microsoft.com/office/drawing/2014/main" id="{C49CC1BC-80EF-87B0-A45C-C7620B8D7979}"/>
                        </a:ext>
                      </a:extLst>
                    </p:cNvPr>
                    <p:cNvSpPr/>
                    <p:nvPr/>
                  </p:nvSpPr>
                  <p:spPr bwMode="auto">
                    <a:xfrm rot="10800000">
                      <a:off x="8413980" y="4139567"/>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grpSp>
            <p:nvGrpSpPr>
              <p:cNvPr id="9353" name="Group 9352">
                <a:extLst>
                  <a:ext uri="{FF2B5EF4-FFF2-40B4-BE49-F238E27FC236}">
                    <a16:creationId xmlns:a16="http://schemas.microsoft.com/office/drawing/2014/main" id="{9FF1BF45-A0F3-E808-BE50-EF69A658D01B}"/>
                  </a:ext>
                </a:extLst>
              </p:cNvPr>
              <p:cNvGrpSpPr/>
              <p:nvPr/>
            </p:nvGrpSpPr>
            <p:grpSpPr>
              <a:xfrm>
                <a:off x="8760364" y="4186121"/>
                <a:ext cx="225140" cy="64008"/>
                <a:chOff x="8760364" y="4186121"/>
                <a:chExt cx="225140" cy="64008"/>
              </a:xfrm>
            </p:grpSpPr>
            <p:sp>
              <p:nvSpPr>
                <p:cNvPr id="9300" name="Triangle 9299">
                  <a:extLst>
                    <a:ext uri="{FF2B5EF4-FFF2-40B4-BE49-F238E27FC236}">
                      <a16:creationId xmlns:a16="http://schemas.microsoft.com/office/drawing/2014/main" id="{9D6D19A2-4164-98ED-7AA3-7BFEA1616451}"/>
                    </a:ext>
                  </a:extLst>
                </p:cNvPr>
                <p:cNvSpPr/>
                <p:nvPr/>
              </p:nvSpPr>
              <p:spPr bwMode="auto">
                <a:xfrm rot="10800000">
                  <a:off x="8894064" y="4186121"/>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2" name="Triangle 9311">
                  <a:extLst>
                    <a:ext uri="{FF2B5EF4-FFF2-40B4-BE49-F238E27FC236}">
                      <a16:creationId xmlns:a16="http://schemas.microsoft.com/office/drawing/2014/main" id="{974518A3-E8BD-020F-CA0F-4D91517F426A}"/>
                    </a:ext>
                  </a:extLst>
                </p:cNvPr>
                <p:cNvSpPr/>
                <p:nvPr/>
              </p:nvSpPr>
              <p:spPr bwMode="auto">
                <a:xfrm rot="10800000">
                  <a:off x="8760364" y="4186121"/>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54" name="Group 9353">
                <a:extLst>
                  <a:ext uri="{FF2B5EF4-FFF2-40B4-BE49-F238E27FC236}">
                    <a16:creationId xmlns:a16="http://schemas.microsoft.com/office/drawing/2014/main" id="{EEBD8241-0338-5AEC-03F4-1A46DC2617D6}"/>
                  </a:ext>
                </a:extLst>
              </p:cNvPr>
              <p:cNvGrpSpPr/>
              <p:nvPr/>
            </p:nvGrpSpPr>
            <p:grpSpPr>
              <a:xfrm>
                <a:off x="8998299" y="4236950"/>
                <a:ext cx="1337673" cy="64008"/>
                <a:chOff x="8998299" y="4236950"/>
                <a:chExt cx="1337673" cy="64008"/>
              </a:xfrm>
            </p:grpSpPr>
            <p:sp>
              <p:nvSpPr>
                <p:cNvPr id="9301" name="Triangle 9300">
                  <a:extLst>
                    <a:ext uri="{FF2B5EF4-FFF2-40B4-BE49-F238E27FC236}">
                      <a16:creationId xmlns:a16="http://schemas.microsoft.com/office/drawing/2014/main" id="{F2D900D9-F283-D2DD-99D0-77F51B34CFD4}"/>
                    </a:ext>
                  </a:extLst>
                </p:cNvPr>
                <p:cNvSpPr/>
                <p:nvPr/>
              </p:nvSpPr>
              <p:spPr bwMode="auto">
                <a:xfrm rot="10800000">
                  <a:off x="10244532" y="4236950"/>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2" name="Triangle 9301">
                  <a:extLst>
                    <a:ext uri="{FF2B5EF4-FFF2-40B4-BE49-F238E27FC236}">
                      <a16:creationId xmlns:a16="http://schemas.microsoft.com/office/drawing/2014/main" id="{8772674B-1A48-6637-AC29-7CEDC1B821BE}"/>
                    </a:ext>
                  </a:extLst>
                </p:cNvPr>
                <p:cNvSpPr/>
                <p:nvPr/>
              </p:nvSpPr>
              <p:spPr bwMode="auto">
                <a:xfrm rot="10800000">
                  <a:off x="8998299" y="4236950"/>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3" name="Triangle 9312">
                  <a:extLst>
                    <a:ext uri="{FF2B5EF4-FFF2-40B4-BE49-F238E27FC236}">
                      <a16:creationId xmlns:a16="http://schemas.microsoft.com/office/drawing/2014/main" id="{787A8CCA-7941-1E19-8738-065AE9542105}"/>
                    </a:ext>
                  </a:extLst>
                </p:cNvPr>
                <p:cNvSpPr/>
                <p:nvPr/>
              </p:nvSpPr>
              <p:spPr bwMode="auto">
                <a:xfrm rot="10800000">
                  <a:off x="9424437" y="4236950"/>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4" name="Triangle 9313">
                  <a:extLst>
                    <a:ext uri="{FF2B5EF4-FFF2-40B4-BE49-F238E27FC236}">
                      <a16:creationId xmlns:a16="http://schemas.microsoft.com/office/drawing/2014/main" id="{1C1F84E9-253F-0C8D-9B56-693F075A9481}"/>
                    </a:ext>
                  </a:extLst>
                </p:cNvPr>
                <p:cNvSpPr/>
                <p:nvPr/>
              </p:nvSpPr>
              <p:spPr bwMode="auto">
                <a:xfrm rot="10800000">
                  <a:off x="9148254" y="4236950"/>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5" name="Triangle 9314">
                  <a:extLst>
                    <a:ext uri="{FF2B5EF4-FFF2-40B4-BE49-F238E27FC236}">
                      <a16:creationId xmlns:a16="http://schemas.microsoft.com/office/drawing/2014/main" id="{42B15A80-7ADD-0417-F047-ACC95072F627}"/>
                    </a:ext>
                  </a:extLst>
                </p:cNvPr>
                <p:cNvSpPr/>
                <p:nvPr/>
              </p:nvSpPr>
              <p:spPr bwMode="auto">
                <a:xfrm rot="10800000">
                  <a:off x="9332997" y="4236950"/>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6" name="Triangle 9315">
                  <a:extLst>
                    <a:ext uri="{FF2B5EF4-FFF2-40B4-BE49-F238E27FC236}">
                      <a16:creationId xmlns:a16="http://schemas.microsoft.com/office/drawing/2014/main" id="{2EF9D917-6E10-C30A-1A7E-9C8E28D9CF3E}"/>
                    </a:ext>
                  </a:extLst>
                </p:cNvPr>
                <p:cNvSpPr/>
                <p:nvPr/>
              </p:nvSpPr>
              <p:spPr bwMode="auto">
                <a:xfrm rot="10800000">
                  <a:off x="9090860" y="4236950"/>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7" name="Triangle 9316">
                  <a:extLst>
                    <a:ext uri="{FF2B5EF4-FFF2-40B4-BE49-F238E27FC236}">
                      <a16:creationId xmlns:a16="http://schemas.microsoft.com/office/drawing/2014/main" id="{0CD1A881-3D88-9589-3BDC-B80A044CDA6A}"/>
                    </a:ext>
                  </a:extLst>
                </p:cNvPr>
                <p:cNvSpPr/>
                <p:nvPr/>
              </p:nvSpPr>
              <p:spPr bwMode="auto">
                <a:xfrm rot="10800000">
                  <a:off x="9743044" y="4236950"/>
                  <a:ext cx="91440" cy="64008"/>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grpSp>
        <p:nvGrpSpPr>
          <p:cNvPr id="9363" name="Group 9362">
            <a:extLst>
              <a:ext uri="{FF2B5EF4-FFF2-40B4-BE49-F238E27FC236}">
                <a16:creationId xmlns:a16="http://schemas.microsoft.com/office/drawing/2014/main" id="{64E6B8B2-F5DF-8A5A-8EA3-8BA76CCFE1FD}"/>
              </a:ext>
            </a:extLst>
          </p:cNvPr>
          <p:cNvGrpSpPr/>
          <p:nvPr/>
        </p:nvGrpSpPr>
        <p:grpSpPr>
          <a:xfrm>
            <a:off x="7948554" y="3763047"/>
            <a:ext cx="1131916" cy="73152"/>
            <a:chOff x="7948554" y="4006395"/>
            <a:chExt cx="1131916" cy="73152"/>
          </a:xfrm>
        </p:grpSpPr>
        <p:sp>
          <p:nvSpPr>
            <p:cNvPr id="9323" name="Oval 9322">
              <a:extLst>
                <a:ext uri="{FF2B5EF4-FFF2-40B4-BE49-F238E27FC236}">
                  <a16:creationId xmlns:a16="http://schemas.microsoft.com/office/drawing/2014/main" id="{53E3BA27-AC6C-4F53-3365-AC781651B582}"/>
                </a:ext>
              </a:extLst>
            </p:cNvPr>
            <p:cNvSpPr/>
            <p:nvPr/>
          </p:nvSpPr>
          <p:spPr bwMode="auto">
            <a:xfrm>
              <a:off x="7948554" y="400639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5" name="Oval 9324">
              <a:extLst>
                <a:ext uri="{FF2B5EF4-FFF2-40B4-BE49-F238E27FC236}">
                  <a16:creationId xmlns:a16="http://schemas.microsoft.com/office/drawing/2014/main" id="{1302DC02-03A9-CB98-9444-A4CDF1534B3F}"/>
                </a:ext>
              </a:extLst>
            </p:cNvPr>
            <p:cNvSpPr/>
            <p:nvPr/>
          </p:nvSpPr>
          <p:spPr bwMode="auto">
            <a:xfrm>
              <a:off x="8055913" y="400639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6" name="Oval 9325">
              <a:extLst>
                <a:ext uri="{FF2B5EF4-FFF2-40B4-BE49-F238E27FC236}">
                  <a16:creationId xmlns:a16="http://schemas.microsoft.com/office/drawing/2014/main" id="{E09EB050-4D06-EEFE-3DB4-0C5C09482C1E}"/>
                </a:ext>
              </a:extLst>
            </p:cNvPr>
            <p:cNvSpPr/>
            <p:nvPr/>
          </p:nvSpPr>
          <p:spPr bwMode="auto">
            <a:xfrm>
              <a:off x="8151793" y="400639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7" name="Oval 9326">
              <a:extLst>
                <a:ext uri="{FF2B5EF4-FFF2-40B4-BE49-F238E27FC236}">
                  <a16:creationId xmlns:a16="http://schemas.microsoft.com/office/drawing/2014/main" id="{B3492EF3-5773-9C61-46E8-891F65DCB024}"/>
                </a:ext>
              </a:extLst>
            </p:cNvPr>
            <p:cNvSpPr/>
            <p:nvPr/>
          </p:nvSpPr>
          <p:spPr bwMode="auto">
            <a:xfrm>
              <a:off x="8098328" y="400639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8" name="Oval 9327">
              <a:extLst>
                <a:ext uri="{FF2B5EF4-FFF2-40B4-BE49-F238E27FC236}">
                  <a16:creationId xmlns:a16="http://schemas.microsoft.com/office/drawing/2014/main" id="{D04E1440-E00C-DCEB-C42D-2AEA0B636DFA}"/>
                </a:ext>
              </a:extLst>
            </p:cNvPr>
            <p:cNvSpPr/>
            <p:nvPr/>
          </p:nvSpPr>
          <p:spPr bwMode="auto">
            <a:xfrm>
              <a:off x="8242368" y="400639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9" name="Oval 9328">
              <a:extLst>
                <a:ext uri="{FF2B5EF4-FFF2-40B4-BE49-F238E27FC236}">
                  <a16:creationId xmlns:a16="http://schemas.microsoft.com/office/drawing/2014/main" id="{B7BE29DA-BEE2-EDC3-83D7-C9230EF89C74}"/>
                </a:ext>
              </a:extLst>
            </p:cNvPr>
            <p:cNvSpPr/>
            <p:nvPr/>
          </p:nvSpPr>
          <p:spPr bwMode="auto">
            <a:xfrm>
              <a:off x="8279833" y="400639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0" name="Oval 9329">
              <a:extLst>
                <a:ext uri="{FF2B5EF4-FFF2-40B4-BE49-F238E27FC236}">
                  <a16:creationId xmlns:a16="http://schemas.microsoft.com/office/drawing/2014/main" id="{1E5B6337-F825-C985-D0F7-0521F8B202F4}"/>
                </a:ext>
              </a:extLst>
            </p:cNvPr>
            <p:cNvSpPr/>
            <p:nvPr/>
          </p:nvSpPr>
          <p:spPr bwMode="auto">
            <a:xfrm>
              <a:off x="8768661" y="400639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1" name="Oval 9330">
              <a:extLst>
                <a:ext uri="{FF2B5EF4-FFF2-40B4-BE49-F238E27FC236}">
                  <a16:creationId xmlns:a16="http://schemas.microsoft.com/office/drawing/2014/main" id="{917F354E-5115-6BA3-248F-CDCE0CB3D036}"/>
                </a:ext>
              </a:extLst>
            </p:cNvPr>
            <p:cNvSpPr/>
            <p:nvPr/>
          </p:nvSpPr>
          <p:spPr bwMode="auto">
            <a:xfrm>
              <a:off x="8937777" y="400639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8" name="Oval 9337">
              <a:extLst>
                <a:ext uri="{FF2B5EF4-FFF2-40B4-BE49-F238E27FC236}">
                  <a16:creationId xmlns:a16="http://schemas.microsoft.com/office/drawing/2014/main" id="{EDFCA25E-7862-04B7-C5E8-3B908ECD8B68}"/>
                </a:ext>
              </a:extLst>
            </p:cNvPr>
            <p:cNvSpPr/>
            <p:nvPr/>
          </p:nvSpPr>
          <p:spPr bwMode="auto">
            <a:xfrm>
              <a:off x="9007318" y="400639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56" name="Group 9355">
            <a:extLst>
              <a:ext uri="{FF2B5EF4-FFF2-40B4-BE49-F238E27FC236}">
                <a16:creationId xmlns:a16="http://schemas.microsoft.com/office/drawing/2014/main" id="{223756CE-14A2-8F18-9346-B674DF8C8E94}"/>
              </a:ext>
            </a:extLst>
          </p:cNvPr>
          <p:cNvGrpSpPr/>
          <p:nvPr/>
        </p:nvGrpSpPr>
        <p:grpSpPr>
          <a:xfrm>
            <a:off x="1396652" y="1954970"/>
            <a:ext cx="8536488" cy="2217107"/>
            <a:chOff x="1396652" y="2198318"/>
            <a:chExt cx="8536488" cy="2217107"/>
          </a:xfrm>
        </p:grpSpPr>
        <p:sp>
          <p:nvSpPr>
            <p:cNvPr id="9318" name="Freeform 9317">
              <a:extLst>
                <a:ext uri="{FF2B5EF4-FFF2-40B4-BE49-F238E27FC236}">
                  <a16:creationId xmlns:a16="http://schemas.microsoft.com/office/drawing/2014/main" id="{59EB6DF5-B75A-1C0E-2040-6B9740726044}"/>
                </a:ext>
              </a:extLst>
            </p:cNvPr>
            <p:cNvSpPr/>
            <p:nvPr/>
          </p:nvSpPr>
          <p:spPr bwMode="auto">
            <a:xfrm>
              <a:off x="1396652" y="2198318"/>
              <a:ext cx="8536488" cy="2217107"/>
            </a:xfrm>
            <a:custGeom>
              <a:avLst/>
              <a:gdLst>
                <a:gd name="connsiteX0" fmla="*/ 0 w 8536488"/>
                <a:gd name="connsiteY0" fmla="*/ 0 h 2217107"/>
                <a:gd name="connsiteX1" fmla="*/ 75156 w 8536488"/>
                <a:gd name="connsiteY1" fmla="*/ 0 h 2217107"/>
                <a:gd name="connsiteX2" fmla="*/ 75156 w 8536488"/>
                <a:gd name="connsiteY2" fmla="*/ 62630 h 2217107"/>
                <a:gd name="connsiteX3" fmla="*/ 482252 w 8536488"/>
                <a:gd name="connsiteY3" fmla="*/ 62630 h 2217107"/>
                <a:gd name="connsiteX4" fmla="*/ 482252 w 8536488"/>
                <a:gd name="connsiteY4" fmla="*/ 106471 h 2217107"/>
                <a:gd name="connsiteX5" fmla="*/ 638827 w 8536488"/>
                <a:gd name="connsiteY5" fmla="*/ 106471 h 2217107"/>
                <a:gd name="connsiteX6" fmla="*/ 663880 w 8536488"/>
                <a:gd name="connsiteY6" fmla="*/ 131524 h 2217107"/>
                <a:gd name="connsiteX7" fmla="*/ 770351 w 8536488"/>
                <a:gd name="connsiteY7" fmla="*/ 131524 h 2217107"/>
                <a:gd name="connsiteX8" fmla="*/ 770351 w 8536488"/>
                <a:gd name="connsiteY8" fmla="*/ 131524 h 2217107"/>
                <a:gd name="connsiteX9" fmla="*/ 770351 w 8536488"/>
                <a:gd name="connsiteY9" fmla="*/ 131524 h 2217107"/>
                <a:gd name="connsiteX10" fmla="*/ 770351 w 8536488"/>
                <a:gd name="connsiteY10" fmla="*/ 131524 h 2217107"/>
                <a:gd name="connsiteX11" fmla="*/ 770351 w 8536488"/>
                <a:gd name="connsiteY11" fmla="*/ 181627 h 2217107"/>
                <a:gd name="connsiteX12" fmla="*/ 889348 w 8536488"/>
                <a:gd name="connsiteY12" fmla="*/ 181627 h 2217107"/>
                <a:gd name="connsiteX13" fmla="*/ 889348 w 8536488"/>
                <a:gd name="connsiteY13" fmla="*/ 237994 h 2217107"/>
                <a:gd name="connsiteX14" fmla="*/ 1020871 w 8536488"/>
                <a:gd name="connsiteY14" fmla="*/ 237994 h 2217107"/>
                <a:gd name="connsiteX15" fmla="*/ 1020871 w 8536488"/>
                <a:gd name="connsiteY15" fmla="*/ 275572 h 2217107"/>
                <a:gd name="connsiteX16" fmla="*/ 1133606 w 8536488"/>
                <a:gd name="connsiteY16" fmla="*/ 275572 h 2217107"/>
                <a:gd name="connsiteX17" fmla="*/ 1133606 w 8536488"/>
                <a:gd name="connsiteY17" fmla="*/ 331940 h 2217107"/>
                <a:gd name="connsiteX18" fmla="*/ 1296444 w 8536488"/>
                <a:gd name="connsiteY18" fmla="*/ 331940 h 2217107"/>
                <a:gd name="connsiteX19" fmla="*/ 1296444 w 8536488"/>
                <a:gd name="connsiteY19" fmla="*/ 382044 h 2217107"/>
                <a:gd name="connsiteX20" fmla="*/ 1509386 w 8536488"/>
                <a:gd name="connsiteY20" fmla="*/ 382044 h 2217107"/>
                <a:gd name="connsiteX21" fmla="*/ 1509386 w 8536488"/>
                <a:gd name="connsiteY21" fmla="*/ 438411 h 2217107"/>
                <a:gd name="connsiteX22" fmla="*/ 1728592 w 8536488"/>
                <a:gd name="connsiteY22" fmla="*/ 438411 h 2217107"/>
                <a:gd name="connsiteX23" fmla="*/ 1728592 w 8536488"/>
                <a:gd name="connsiteY23" fmla="*/ 507304 h 2217107"/>
                <a:gd name="connsiteX24" fmla="*/ 1979112 w 8536488"/>
                <a:gd name="connsiteY24" fmla="*/ 507304 h 2217107"/>
                <a:gd name="connsiteX25" fmla="*/ 1979112 w 8536488"/>
                <a:gd name="connsiteY25" fmla="*/ 507304 h 2217107"/>
                <a:gd name="connsiteX26" fmla="*/ 1979112 w 8536488"/>
                <a:gd name="connsiteY26" fmla="*/ 557408 h 2217107"/>
                <a:gd name="connsiteX27" fmla="*/ 2110636 w 8536488"/>
                <a:gd name="connsiteY27" fmla="*/ 557408 h 2217107"/>
                <a:gd name="connsiteX28" fmla="*/ 2110636 w 8536488"/>
                <a:gd name="connsiteY28" fmla="*/ 626301 h 2217107"/>
                <a:gd name="connsiteX29" fmla="*/ 2260948 w 8536488"/>
                <a:gd name="connsiteY29" fmla="*/ 626301 h 2217107"/>
                <a:gd name="connsiteX30" fmla="*/ 2260948 w 8536488"/>
                <a:gd name="connsiteY30" fmla="*/ 688931 h 2217107"/>
                <a:gd name="connsiteX31" fmla="*/ 2361156 w 8536488"/>
                <a:gd name="connsiteY31" fmla="*/ 688931 h 2217107"/>
                <a:gd name="connsiteX32" fmla="*/ 2361156 w 8536488"/>
                <a:gd name="connsiteY32" fmla="*/ 739035 h 2217107"/>
                <a:gd name="connsiteX33" fmla="*/ 2498943 w 8536488"/>
                <a:gd name="connsiteY33" fmla="*/ 739035 h 2217107"/>
                <a:gd name="connsiteX34" fmla="*/ 2498943 w 8536488"/>
                <a:gd name="connsiteY34" fmla="*/ 739035 h 2217107"/>
                <a:gd name="connsiteX35" fmla="*/ 2498943 w 8536488"/>
                <a:gd name="connsiteY35" fmla="*/ 739035 h 2217107"/>
                <a:gd name="connsiteX36" fmla="*/ 2498943 w 8536488"/>
                <a:gd name="connsiteY36" fmla="*/ 739035 h 2217107"/>
                <a:gd name="connsiteX37" fmla="*/ 2498943 w 8536488"/>
                <a:gd name="connsiteY37" fmla="*/ 739035 h 2217107"/>
                <a:gd name="connsiteX38" fmla="*/ 2498943 w 8536488"/>
                <a:gd name="connsiteY38" fmla="*/ 739035 h 2217107"/>
                <a:gd name="connsiteX39" fmla="*/ 2498943 w 8536488"/>
                <a:gd name="connsiteY39" fmla="*/ 795403 h 2217107"/>
                <a:gd name="connsiteX40" fmla="*/ 2668044 w 8536488"/>
                <a:gd name="connsiteY40" fmla="*/ 795403 h 2217107"/>
                <a:gd name="connsiteX41" fmla="*/ 2668044 w 8536488"/>
                <a:gd name="connsiteY41" fmla="*/ 795403 h 2217107"/>
                <a:gd name="connsiteX42" fmla="*/ 2668044 w 8536488"/>
                <a:gd name="connsiteY42" fmla="*/ 795403 h 2217107"/>
                <a:gd name="connsiteX43" fmla="*/ 2668044 w 8536488"/>
                <a:gd name="connsiteY43" fmla="*/ 795403 h 2217107"/>
                <a:gd name="connsiteX44" fmla="*/ 2668044 w 8536488"/>
                <a:gd name="connsiteY44" fmla="*/ 858033 h 2217107"/>
                <a:gd name="connsiteX45" fmla="*/ 2799567 w 8536488"/>
                <a:gd name="connsiteY45" fmla="*/ 858033 h 2217107"/>
                <a:gd name="connsiteX46" fmla="*/ 2799567 w 8536488"/>
                <a:gd name="connsiteY46" fmla="*/ 914400 h 2217107"/>
                <a:gd name="connsiteX47" fmla="*/ 2993721 w 8536488"/>
                <a:gd name="connsiteY47" fmla="*/ 914400 h 2217107"/>
                <a:gd name="connsiteX48" fmla="*/ 2993721 w 8536488"/>
                <a:gd name="connsiteY48" fmla="*/ 989556 h 2217107"/>
                <a:gd name="connsiteX49" fmla="*/ 3087666 w 8536488"/>
                <a:gd name="connsiteY49" fmla="*/ 989556 h 2217107"/>
                <a:gd name="connsiteX50" fmla="*/ 3087666 w 8536488"/>
                <a:gd name="connsiteY50" fmla="*/ 989556 h 2217107"/>
                <a:gd name="connsiteX51" fmla="*/ 3087666 w 8536488"/>
                <a:gd name="connsiteY51" fmla="*/ 989556 h 2217107"/>
                <a:gd name="connsiteX52" fmla="*/ 3087666 w 8536488"/>
                <a:gd name="connsiteY52" fmla="*/ 1039660 h 2217107"/>
                <a:gd name="connsiteX53" fmla="*/ 3212926 w 8536488"/>
                <a:gd name="connsiteY53" fmla="*/ 1039660 h 2217107"/>
                <a:gd name="connsiteX54" fmla="*/ 3212926 w 8536488"/>
                <a:gd name="connsiteY54" fmla="*/ 1089764 h 2217107"/>
                <a:gd name="connsiteX55" fmla="*/ 3394553 w 8536488"/>
                <a:gd name="connsiteY55" fmla="*/ 1089764 h 2217107"/>
                <a:gd name="connsiteX56" fmla="*/ 3394553 w 8536488"/>
                <a:gd name="connsiteY56" fmla="*/ 1146131 h 2217107"/>
                <a:gd name="connsiteX57" fmla="*/ 3588707 w 8536488"/>
                <a:gd name="connsiteY57" fmla="*/ 1146131 h 2217107"/>
                <a:gd name="connsiteX58" fmla="*/ 3588707 w 8536488"/>
                <a:gd name="connsiteY58" fmla="*/ 1233814 h 2217107"/>
                <a:gd name="connsiteX59" fmla="*/ 3770334 w 8536488"/>
                <a:gd name="connsiteY59" fmla="*/ 1233814 h 2217107"/>
                <a:gd name="connsiteX60" fmla="*/ 3770334 w 8536488"/>
                <a:gd name="connsiteY60" fmla="*/ 1233814 h 2217107"/>
                <a:gd name="connsiteX61" fmla="*/ 3770334 w 8536488"/>
                <a:gd name="connsiteY61" fmla="*/ 1283918 h 2217107"/>
                <a:gd name="connsiteX62" fmla="*/ 3970751 w 8536488"/>
                <a:gd name="connsiteY62" fmla="*/ 1283918 h 2217107"/>
                <a:gd name="connsiteX63" fmla="*/ 3970751 w 8536488"/>
                <a:gd name="connsiteY63" fmla="*/ 1340285 h 2217107"/>
                <a:gd name="connsiteX64" fmla="*/ 4127326 w 8536488"/>
                <a:gd name="connsiteY64" fmla="*/ 1340285 h 2217107"/>
                <a:gd name="connsiteX65" fmla="*/ 4127326 w 8536488"/>
                <a:gd name="connsiteY65" fmla="*/ 1340285 h 2217107"/>
                <a:gd name="connsiteX66" fmla="*/ 4127326 w 8536488"/>
                <a:gd name="connsiteY66" fmla="*/ 1340285 h 2217107"/>
                <a:gd name="connsiteX67" fmla="*/ 4127326 w 8536488"/>
                <a:gd name="connsiteY67" fmla="*/ 1340285 h 2217107"/>
                <a:gd name="connsiteX68" fmla="*/ 4127326 w 8536488"/>
                <a:gd name="connsiteY68" fmla="*/ 1390389 h 2217107"/>
                <a:gd name="connsiteX69" fmla="*/ 4315216 w 8536488"/>
                <a:gd name="connsiteY69" fmla="*/ 1390389 h 2217107"/>
                <a:gd name="connsiteX70" fmla="*/ 4315216 w 8536488"/>
                <a:gd name="connsiteY70" fmla="*/ 1390389 h 2217107"/>
                <a:gd name="connsiteX71" fmla="*/ 4315216 w 8536488"/>
                <a:gd name="connsiteY71" fmla="*/ 1440493 h 2217107"/>
                <a:gd name="connsiteX72" fmla="*/ 4672208 w 8536488"/>
                <a:gd name="connsiteY72" fmla="*/ 1440493 h 2217107"/>
                <a:gd name="connsiteX73" fmla="*/ 4672208 w 8536488"/>
                <a:gd name="connsiteY73" fmla="*/ 1503123 h 2217107"/>
                <a:gd name="connsiteX74" fmla="*/ 4860099 w 8536488"/>
                <a:gd name="connsiteY74" fmla="*/ 1503123 h 2217107"/>
                <a:gd name="connsiteX75" fmla="*/ 4860099 w 8536488"/>
                <a:gd name="connsiteY75" fmla="*/ 1559490 h 2217107"/>
                <a:gd name="connsiteX76" fmla="*/ 5154460 w 8536488"/>
                <a:gd name="connsiteY76" fmla="*/ 1559490 h 2217107"/>
                <a:gd name="connsiteX77" fmla="*/ 5154460 w 8536488"/>
                <a:gd name="connsiteY77" fmla="*/ 1559490 h 2217107"/>
                <a:gd name="connsiteX78" fmla="*/ 5154460 w 8536488"/>
                <a:gd name="connsiteY78" fmla="*/ 1609594 h 2217107"/>
                <a:gd name="connsiteX79" fmla="*/ 5561556 w 8536488"/>
                <a:gd name="connsiteY79" fmla="*/ 1609594 h 2217107"/>
                <a:gd name="connsiteX80" fmla="*/ 5561556 w 8536488"/>
                <a:gd name="connsiteY80" fmla="*/ 1672224 h 2217107"/>
                <a:gd name="connsiteX81" fmla="*/ 5887233 w 8536488"/>
                <a:gd name="connsiteY81" fmla="*/ 1672224 h 2217107"/>
                <a:gd name="connsiteX82" fmla="*/ 5887233 w 8536488"/>
                <a:gd name="connsiteY82" fmla="*/ 1672224 h 2217107"/>
                <a:gd name="connsiteX83" fmla="*/ 5887233 w 8536488"/>
                <a:gd name="connsiteY83" fmla="*/ 1672224 h 2217107"/>
                <a:gd name="connsiteX84" fmla="*/ 5887233 w 8536488"/>
                <a:gd name="connsiteY84" fmla="*/ 1722329 h 2217107"/>
                <a:gd name="connsiteX85" fmla="*/ 6275540 w 8536488"/>
                <a:gd name="connsiteY85" fmla="*/ 1722329 h 2217107"/>
                <a:gd name="connsiteX86" fmla="*/ 6275540 w 8536488"/>
                <a:gd name="connsiteY86" fmla="*/ 1784959 h 2217107"/>
                <a:gd name="connsiteX87" fmla="*/ 6532323 w 8536488"/>
                <a:gd name="connsiteY87" fmla="*/ 1784959 h 2217107"/>
                <a:gd name="connsiteX88" fmla="*/ 6532323 w 8536488"/>
                <a:gd name="connsiteY88" fmla="*/ 1847589 h 2217107"/>
                <a:gd name="connsiteX89" fmla="*/ 7709770 w 8536488"/>
                <a:gd name="connsiteY89" fmla="*/ 1847589 h 2217107"/>
                <a:gd name="connsiteX90" fmla="*/ 7709770 w 8536488"/>
                <a:gd name="connsiteY90" fmla="*/ 1903956 h 2217107"/>
                <a:gd name="connsiteX91" fmla="*/ 7791189 w 8536488"/>
                <a:gd name="connsiteY91" fmla="*/ 1903956 h 2217107"/>
                <a:gd name="connsiteX92" fmla="*/ 7791189 w 8536488"/>
                <a:gd name="connsiteY92" fmla="*/ 1903956 h 2217107"/>
                <a:gd name="connsiteX93" fmla="*/ 7791189 w 8536488"/>
                <a:gd name="connsiteY93" fmla="*/ 1954060 h 2217107"/>
                <a:gd name="connsiteX94" fmla="*/ 8536488 w 8536488"/>
                <a:gd name="connsiteY94" fmla="*/ 1954060 h 2217107"/>
                <a:gd name="connsiteX95" fmla="*/ 8536488 w 8536488"/>
                <a:gd name="connsiteY95" fmla="*/ 2217107 h 2217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8536488" h="2217107">
                  <a:moveTo>
                    <a:pt x="0" y="0"/>
                  </a:moveTo>
                  <a:lnTo>
                    <a:pt x="75156" y="0"/>
                  </a:lnTo>
                  <a:lnTo>
                    <a:pt x="75156" y="62630"/>
                  </a:lnTo>
                  <a:lnTo>
                    <a:pt x="482252" y="62630"/>
                  </a:lnTo>
                  <a:lnTo>
                    <a:pt x="482252" y="106471"/>
                  </a:lnTo>
                  <a:lnTo>
                    <a:pt x="638827" y="106471"/>
                  </a:lnTo>
                  <a:lnTo>
                    <a:pt x="663880" y="131524"/>
                  </a:lnTo>
                  <a:lnTo>
                    <a:pt x="770351" y="131524"/>
                  </a:lnTo>
                  <a:lnTo>
                    <a:pt x="770351" y="131524"/>
                  </a:lnTo>
                  <a:lnTo>
                    <a:pt x="770351" y="131524"/>
                  </a:lnTo>
                  <a:lnTo>
                    <a:pt x="770351" y="131524"/>
                  </a:lnTo>
                  <a:lnTo>
                    <a:pt x="770351" y="181627"/>
                  </a:lnTo>
                  <a:lnTo>
                    <a:pt x="889348" y="181627"/>
                  </a:lnTo>
                  <a:lnTo>
                    <a:pt x="889348" y="237994"/>
                  </a:lnTo>
                  <a:lnTo>
                    <a:pt x="1020871" y="237994"/>
                  </a:lnTo>
                  <a:lnTo>
                    <a:pt x="1020871" y="275572"/>
                  </a:lnTo>
                  <a:lnTo>
                    <a:pt x="1133606" y="275572"/>
                  </a:lnTo>
                  <a:lnTo>
                    <a:pt x="1133606" y="331940"/>
                  </a:lnTo>
                  <a:lnTo>
                    <a:pt x="1296444" y="331940"/>
                  </a:lnTo>
                  <a:lnTo>
                    <a:pt x="1296444" y="382044"/>
                  </a:lnTo>
                  <a:lnTo>
                    <a:pt x="1509386" y="382044"/>
                  </a:lnTo>
                  <a:lnTo>
                    <a:pt x="1509386" y="438411"/>
                  </a:lnTo>
                  <a:lnTo>
                    <a:pt x="1728592" y="438411"/>
                  </a:lnTo>
                  <a:lnTo>
                    <a:pt x="1728592" y="507304"/>
                  </a:lnTo>
                  <a:lnTo>
                    <a:pt x="1979112" y="507304"/>
                  </a:lnTo>
                  <a:lnTo>
                    <a:pt x="1979112" y="507304"/>
                  </a:lnTo>
                  <a:lnTo>
                    <a:pt x="1979112" y="557408"/>
                  </a:lnTo>
                  <a:lnTo>
                    <a:pt x="2110636" y="557408"/>
                  </a:lnTo>
                  <a:lnTo>
                    <a:pt x="2110636" y="626301"/>
                  </a:lnTo>
                  <a:lnTo>
                    <a:pt x="2260948" y="626301"/>
                  </a:lnTo>
                  <a:lnTo>
                    <a:pt x="2260948" y="688931"/>
                  </a:lnTo>
                  <a:lnTo>
                    <a:pt x="2361156" y="688931"/>
                  </a:lnTo>
                  <a:lnTo>
                    <a:pt x="2361156" y="739035"/>
                  </a:lnTo>
                  <a:lnTo>
                    <a:pt x="2498943" y="739035"/>
                  </a:lnTo>
                  <a:lnTo>
                    <a:pt x="2498943" y="739035"/>
                  </a:lnTo>
                  <a:lnTo>
                    <a:pt x="2498943" y="739035"/>
                  </a:lnTo>
                  <a:lnTo>
                    <a:pt x="2498943" y="739035"/>
                  </a:lnTo>
                  <a:lnTo>
                    <a:pt x="2498943" y="739035"/>
                  </a:lnTo>
                  <a:lnTo>
                    <a:pt x="2498943" y="739035"/>
                  </a:lnTo>
                  <a:lnTo>
                    <a:pt x="2498943" y="795403"/>
                  </a:lnTo>
                  <a:lnTo>
                    <a:pt x="2668044" y="795403"/>
                  </a:lnTo>
                  <a:lnTo>
                    <a:pt x="2668044" y="795403"/>
                  </a:lnTo>
                  <a:lnTo>
                    <a:pt x="2668044" y="795403"/>
                  </a:lnTo>
                  <a:lnTo>
                    <a:pt x="2668044" y="795403"/>
                  </a:lnTo>
                  <a:lnTo>
                    <a:pt x="2668044" y="858033"/>
                  </a:lnTo>
                  <a:lnTo>
                    <a:pt x="2799567" y="858033"/>
                  </a:lnTo>
                  <a:lnTo>
                    <a:pt x="2799567" y="914400"/>
                  </a:lnTo>
                  <a:lnTo>
                    <a:pt x="2993721" y="914400"/>
                  </a:lnTo>
                  <a:lnTo>
                    <a:pt x="2993721" y="989556"/>
                  </a:lnTo>
                  <a:lnTo>
                    <a:pt x="3087666" y="989556"/>
                  </a:lnTo>
                  <a:lnTo>
                    <a:pt x="3087666" y="989556"/>
                  </a:lnTo>
                  <a:lnTo>
                    <a:pt x="3087666" y="989556"/>
                  </a:lnTo>
                  <a:lnTo>
                    <a:pt x="3087666" y="1039660"/>
                  </a:lnTo>
                  <a:lnTo>
                    <a:pt x="3212926" y="1039660"/>
                  </a:lnTo>
                  <a:lnTo>
                    <a:pt x="3212926" y="1089764"/>
                  </a:lnTo>
                  <a:lnTo>
                    <a:pt x="3394553" y="1089764"/>
                  </a:lnTo>
                  <a:lnTo>
                    <a:pt x="3394553" y="1146131"/>
                  </a:lnTo>
                  <a:lnTo>
                    <a:pt x="3588707" y="1146131"/>
                  </a:lnTo>
                  <a:lnTo>
                    <a:pt x="3588707" y="1233814"/>
                  </a:lnTo>
                  <a:lnTo>
                    <a:pt x="3770334" y="1233814"/>
                  </a:lnTo>
                  <a:lnTo>
                    <a:pt x="3770334" y="1233814"/>
                  </a:lnTo>
                  <a:lnTo>
                    <a:pt x="3770334" y="1283918"/>
                  </a:lnTo>
                  <a:lnTo>
                    <a:pt x="3970751" y="1283918"/>
                  </a:lnTo>
                  <a:lnTo>
                    <a:pt x="3970751" y="1340285"/>
                  </a:lnTo>
                  <a:lnTo>
                    <a:pt x="4127326" y="1340285"/>
                  </a:lnTo>
                  <a:lnTo>
                    <a:pt x="4127326" y="1340285"/>
                  </a:lnTo>
                  <a:lnTo>
                    <a:pt x="4127326" y="1340285"/>
                  </a:lnTo>
                  <a:lnTo>
                    <a:pt x="4127326" y="1340285"/>
                  </a:lnTo>
                  <a:lnTo>
                    <a:pt x="4127326" y="1390389"/>
                  </a:lnTo>
                  <a:lnTo>
                    <a:pt x="4315216" y="1390389"/>
                  </a:lnTo>
                  <a:lnTo>
                    <a:pt x="4315216" y="1390389"/>
                  </a:lnTo>
                  <a:lnTo>
                    <a:pt x="4315216" y="1440493"/>
                  </a:lnTo>
                  <a:lnTo>
                    <a:pt x="4672208" y="1440493"/>
                  </a:lnTo>
                  <a:lnTo>
                    <a:pt x="4672208" y="1503123"/>
                  </a:lnTo>
                  <a:lnTo>
                    <a:pt x="4860099" y="1503123"/>
                  </a:lnTo>
                  <a:lnTo>
                    <a:pt x="4860099" y="1559490"/>
                  </a:lnTo>
                  <a:lnTo>
                    <a:pt x="5154460" y="1559490"/>
                  </a:lnTo>
                  <a:lnTo>
                    <a:pt x="5154460" y="1559490"/>
                  </a:lnTo>
                  <a:lnTo>
                    <a:pt x="5154460" y="1609594"/>
                  </a:lnTo>
                  <a:lnTo>
                    <a:pt x="5561556" y="1609594"/>
                  </a:lnTo>
                  <a:lnTo>
                    <a:pt x="5561556" y="1672224"/>
                  </a:lnTo>
                  <a:lnTo>
                    <a:pt x="5887233" y="1672224"/>
                  </a:lnTo>
                  <a:lnTo>
                    <a:pt x="5887233" y="1672224"/>
                  </a:lnTo>
                  <a:lnTo>
                    <a:pt x="5887233" y="1672224"/>
                  </a:lnTo>
                  <a:lnTo>
                    <a:pt x="5887233" y="1722329"/>
                  </a:lnTo>
                  <a:lnTo>
                    <a:pt x="6275540" y="1722329"/>
                  </a:lnTo>
                  <a:lnTo>
                    <a:pt x="6275540" y="1784959"/>
                  </a:lnTo>
                  <a:lnTo>
                    <a:pt x="6532323" y="1784959"/>
                  </a:lnTo>
                  <a:lnTo>
                    <a:pt x="6532323" y="1847589"/>
                  </a:lnTo>
                  <a:lnTo>
                    <a:pt x="7709770" y="1847589"/>
                  </a:lnTo>
                  <a:lnTo>
                    <a:pt x="7709770" y="1903956"/>
                  </a:lnTo>
                  <a:lnTo>
                    <a:pt x="7791189" y="1903956"/>
                  </a:lnTo>
                  <a:lnTo>
                    <a:pt x="7791189" y="1903956"/>
                  </a:lnTo>
                  <a:lnTo>
                    <a:pt x="7791189" y="1954060"/>
                  </a:lnTo>
                  <a:lnTo>
                    <a:pt x="8536488" y="1954060"/>
                  </a:lnTo>
                  <a:lnTo>
                    <a:pt x="8536488" y="2217107"/>
                  </a:lnTo>
                </a:path>
              </a:pathLst>
            </a:custGeom>
            <a:noFill/>
            <a:ln w="28575">
              <a:solidFill>
                <a:srgbClr val="015873"/>
              </a:solidFill>
              <a:miter lim="800000"/>
              <a:headEnd/>
              <a:tailEnd/>
            </a:ln>
          </p:spPr>
          <p:txBody>
            <a:bodyPr rtlCol="0" anchor="ctr"/>
            <a:lstStyle/>
            <a:p>
              <a:pPr algn="ctr"/>
              <a:endParaRPr lang="en-US"/>
            </a:p>
          </p:txBody>
        </p:sp>
        <p:sp>
          <p:nvSpPr>
            <p:cNvPr id="9247" name="Oval 9246">
              <a:extLst>
                <a:ext uri="{FF2B5EF4-FFF2-40B4-BE49-F238E27FC236}">
                  <a16:creationId xmlns:a16="http://schemas.microsoft.com/office/drawing/2014/main" id="{9D46BEE0-5659-8862-3F23-636D0AE150EE}"/>
                </a:ext>
              </a:extLst>
            </p:cNvPr>
            <p:cNvSpPr/>
            <p:nvPr/>
          </p:nvSpPr>
          <p:spPr bwMode="auto">
            <a:xfrm>
              <a:off x="1715770" y="222092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1" name="Oval 9250">
              <a:extLst>
                <a:ext uri="{FF2B5EF4-FFF2-40B4-BE49-F238E27FC236}">
                  <a16:creationId xmlns:a16="http://schemas.microsoft.com/office/drawing/2014/main" id="{E23088EB-288F-7B50-CB26-7CCC40B69196}"/>
                </a:ext>
              </a:extLst>
            </p:cNvPr>
            <p:cNvSpPr/>
            <p:nvPr/>
          </p:nvSpPr>
          <p:spPr bwMode="auto">
            <a:xfrm>
              <a:off x="2336155" y="2403643"/>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2" name="Oval 9251">
              <a:extLst>
                <a:ext uri="{FF2B5EF4-FFF2-40B4-BE49-F238E27FC236}">
                  <a16:creationId xmlns:a16="http://schemas.microsoft.com/office/drawing/2014/main" id="{5061A0F0-766A-D7CA-C994-5809177E8016}"/>
                </a:ext>
              </a:extLst>
            </p:cNvPr>
            <p:cNvSpPr/>
            <p:nvPr/>
          </p:nvSpPr>
          <p:spPr bwMode="auto">
            <a:xfrm>
              <a:off x="2396100" y="2434643"/>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9340" name="Oval 9339">
            <a:extLst>
              <a:ext uri="{FF2B5EF4-FFF2-40B4-BE49-F238E27FC236}">
                <a16:creationId xmlns:a16="http://schemas.microsoft.com/office/drawing/2014/main" id="{6E209811-10E6-5DA7-8A5B-2D781B7BCC1F}"/>
              </a:ext>
            </a:extLst>
          </p:cNvPr>
          <p:cNvSpPr/>
          <p:nvPr/>
        </p:nvSpPr>
        <p:spPr bwMode="auto">
          <a:xfrm>
            <a:off x="9083430" y="3802679"/>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9364" name="Group 9363">
            <a:extLst>
              <a:ext uri="{FF2B5EF4-FFF2-40B4-BE49-F238E27FC236}">
                <a16:creationId xmlns:a16="http://schemas.microsoft.com/office/drawing/2014/main" id="{AE74AE51-1D81-F59A-6B51-AE29B57D6703}"/>
              </a:ext>
            </a:extLst>
          </p:cNvPr>
          <p:cNvGrpSpPr/>
          <p:nvPr/>
        </p:nvGrpSpPr>
        <p:grpSpPr>
          <a:xfrm>
            <a:off x="9186193" y="3868715"/>
            <a:ext cx="591090" cy="73152"/>
            <a:chOff x="9186193" y="4112063"/>
            <a:chExt cx="591090" cy="73152"/>
          </a:xfrm>
        </p:grpSpPr>
        <p:sp>
          <p:nvSpPr>
            <p:cNvPr id="9332" name="Oval 9331">
              <a:extLst>
                <a:ext uri="{FF2B5EF4-FFF2-40B4-BE49-F238E27FC236}">
                  <a16:creationId xmlns:a16="http://schemas.microsoft.com/office/drawing/2014/main" id="{9212E852-1942-64F0-6B15-CF4025140F38}"/>
                </a:ext>
              </a:extLst>
            </p:cNvPr>
            <p:cNvSpPr/>
            <p:nvPr/>
          </p:nvSpPr>
          <p:spPr bwMode="auto">
            <a:xfrm>
              <a:off x="9186193" y="4112063"/>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3" name="Oval 9332">
              <a:extLst>
                <a:ext uri="{FF2B5EF4-FFF2-40B4-BE49-F238E27FC236}">
                  <a16:creationId xmlns:a16="http://schemas.microsoft.com/office/drawing/2014/main" id="{CCBFA4BB-CFAC-5AB9-0C5C-4F486FBA7400}"/>
                </a:ext>
              </a:extLst>
            </p:cNvPr>
            <p:cNvSpPr/>
            <p:nvPr/>
          </p:nvSpPr>
          <p:spPr bwMode="auto">
            <a:xfrm>
              <a:off x="9346769" y="4112063"/>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4" name="Oval 9333">
              <a:extLst>
                <a:ext uri="{FF2B5EF4-FFF2-40B4-BE49-F238E27FC236}">
                  <a16:creationId xmlns:a16="http://schemas.microsoft.com/office/drawing/2014/main" id="{3E2AABBC-7FB5-503E-3227-2AAECE7374D6}"/>
                </a:ext>
              </a:extLst>
            </p:cNvPr>
            <p:cNvSpPr/>
            <p:nvPr/>
          </p:nvSpPr>
          <p:spPr bwMode="auto">
            <a:xfrm>
              <a:off x="9280840" y="4112063"/>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5" name="Oval 9334">
              <a:extLst>
                <a:ext uri="{FF2B5EF4-FFF2-40B4-BE49-F238E27FC236}">
                  <a16:creationId xmlns:a16="http://schemas.microsoft.com/office/drawing/2014/main" id="{1A6DB142-6729-F96C-DB00-3716566657D9}"/>
                </a:ext>
              </a:extLst>
            </p:cNvPr>
            <p:cNvSpPr/>
            <p:nvPr/>
          </p:nvSpPr>
          <p:spPr bwMode="auto">
            <a:xfrm>
              <a:off x="9456771" y="4112063"/>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6" name="Oval 9335">
              <a:extLst>
                <a:ext uri="{FF2B5EF4-FFF2-40B4-BE49-F238E27FC236}">
                  <a16:creationId xmlns:a16="http://schemas.microsoft.com/office/drawing/2014/main" id="{04D27D67-17A2-E9C4-54FA-F6CA642E5700}"/>
                </a:ext>
              </a:extLst>
            </p:cNvPr>
            <p:cNvSpPr/>
            <p:nvPr/>
          </p:nvSpPr>
          <p:spPr bwMode="auto">
            <a:xfrm>
              <a:off x="9494236" y="4112063"/>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7" name="Oval 9336">
              <a:extLst>
                <a:ext uri="{FF2B5EF4-FFF2-40B4-BE49-F238E27FC236}">
                  <a16:creationId xmlns:a16="http://schemas.microsoft.com/office/drawing/2014/main" id="{2EE3DB90-F712-C804-11DB-A0A8063C7008}"/>
                </a:ext>
              </a:extLst>
            </p:cNvPr>
            <p:cNvSpPr/>
            <p:nvPr/>
          </p:nvSpPr>
          <p:spPr bwMode="auto">
            <a:xfrm>
              <a:off x="9580131" y="4112063"/>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9" name="Oval 9338">
              <a:extLst>
                <a:ext uri="{FF2B5EF4-FFF2-40B4-BE49-F238E27FC236}">
                  <a16:creationId xmlns:a16="http://schemas.microsoft.com/office/drawing/2014/main" id="{2231F615-7A46-2B98-9FC9-E031E434ACD6}"/>
                </a:ext>
              </a:extLst>
            </p:cNvPr>
            <p:cNvSpPr/>
            <p:nvPr/>
          </p:nvSpPr>
          <p:spPr bwMode="auto">
            <a:xfrm>
              <a:off x="9704131" y="4112063"/>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1" name="Oval 9340">
              <a:extLst>
                <a:ext uri="{FF2B5EF4-FFF2-40B4-BE49-F238E27FC236}">
                  <a16:creationId xmlns:a16="http://schemas.microsoft.com/office/drawing/2014/main" id="{D054D9BD-50FD-CAEF-F9F2-A18486B0578F}"/>
                </a:ext>
              </a:extLst>
            </p:cNvPr>
            <p:cNvSpPr/>
            <p:nvPr/>
          </p:nvSpPr>
          <p:spPr bwMode="auto">
            <a:xfrm>
              <a:off x="9656717" y="4112063"/>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65" name="Group 9364">
            <a:extLst>
              <a:ext uri="{FF2B5EF4-FFF2-40B4-BE49-F238E27FC236}">
                <a16:creationId xmlns:a16="http://schemas.microsoft.com/office/drawing/2014/main" id="{7D4E07DC-1DAF-B508-BCB1-9DC2A3321DA7}"/>
              </a:ext>
            </a:extLst>
          </p:cNvPr>
          <p:cNvGrpSpPr/>
          <p:nvPr/>
        </p:nvGrpSpPr>
        <p:grpSpPr>
          <a:xfrm>
            <a:off x="6518670" y="3497941"/>
            <a:ext cx="1063290" cy="214039"/>
            <a:chOff x="6518670" y="3741289"/>
            <a:chExt cx="1063290" cy="214039"/>
          </a:xfrm>
        </p:grpSpPr>
        <p:sp>
          <p:nvSpPr>
            <p:cNvPr id="9254" name="Oval 9253">
              <a:extLst>
                <a:ext uri="{FF2B5EF4-FFF2-40B4-BE49-F238E27FC236}">
                  <a16:creationId xmlns:a16="http://schemas.microsoft.com/office/drawing/2014/main" id="{4B6F32A2-2BF5-1C23-C74D-BD8CB21014B0}"/>
                </a:ext>
              </a:extLst>
            </p:cNvPr>
            <p:cNvSpPr/>
            <p:nvPr/>
          </p:nvSpPr>
          <p:spPr bwMode="auto">
            <a:xfrm>
              <a:off x="6518670" y="3741289"/>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9360" name="Group 9359">
              <a:extLst>
                <a:ext uri="{FF2B5EF4-FFF2-40B4-BE49-F238E27FC236}">
                  <a16:creationId xmlns:a16="http://schemas.microsoft.com/office/drawing/2014/main" id="{7D61E837-94ED-D389-90AD-2EF3A90C26FF}"/>
                </a:ext>
              </a:extLst>
            </p:cNvPr>
            <p:cNvGrpSpPr/>
            <p:nvPr/>
          </p:nvGrpSpPr>
          <p:grpSpPr>
            <a:xfrm>
              <a:off x="6555246" y="3768782"/>
              <a:ext cx="379274" cy="73152"/>
              <a:chOff x="6555246" y="3768782"/>
              <a:chExt cx="379274" cy="73152"/>
            </a:xfrm>
          </p:grpSpPr>
          <p:sp>
            <p:nvSpPr>
              <p:cNvPr id="9255" name="Oval 9254">
                <a:extLst>
                  <a:ext uri="{FF2B5EF4-FFF2-40B4-BE49-F238E27FC236}">
                    <a16:creationId xmlns:a16="http://schemas.microsoft.com/office/drawing/2014/main" id="{B287BD46-29C9-60DC-9351-293826EBA598}"/>
                  </a:ext>
                </a:extLst>
              </p:cNvPr>
              <p:cNvSpPr/>
              <p:nvPr/>
            </p:nvSpPr>
            <p:spPr bwMode="auto">
              <a:xfrm>
                <a:off x="6671812" y="376878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6" name="Oval 9255">
                <a:extLst>
                  <a:ext uri="{FF2B5EF4-FFF2-40B4-BE49-F238E27FC236}">
                    <a16:creationId xmlns:a16="http://schemas.microsoft.com/office/drawing/2014/main" id="{98DA1332-C4D8-9B08-5DDC-DB5066E2C39C}"/>
                  </a:ext>
                </a:extLst>
              </p:cNvPr>
              <p:cNvSpPr/>
              <p:nvPr/>
            </p:nvSpPr>
            <p:spPr bwMode="auto">
              <a:xfrm>
                <a:off x="6770622" y="376878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7" name="Oval 9256">
                <a:extLst>
                  <a:ext uri="{FF2B5EF4-FFF2-40B4-BE49-F238E27FC236}">
                    <a16:creationId xmlns:a16="http://schemas.microsoft.com/office/drawing/2014/main" id="{B2413E45-4327-F897-4E79-841971D118E7}"/>
                  </a:ext>
                </a:extLst>
              </p:cNvPr>
              <p:cNvSpPr/>
              <p:nvPr/>
            </p:nvSpPr>
            <p:spPr bwMode="auto">
              <a:xfrm>
                <a:off x="6813968" y="376878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8" name="Oval 9257">
                <a:extLst>
                  <a:ext uri="{FF2B5EF4-FFF2-40B4-BE49-F238E27FC236}">
                    <a16:creationId xmlns:a16="http://schemas.microsoft.com/office/drawing/2014/main" id="{4E97EBD7-C58A-0147-674E-C44959739383}"/>
                  </a:ext>
                </a:extLst>
              </p:cNvPr>
              <p:cNvSpPr/>
              <p:nvPr/>
            </p:nvSpPr>
            <p:spPr bwMode="auto">
              <a:xfrm>
                <a:off x="6555246" y="376878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9" name="Oval 9258">
                <a:extLst>
                  <a:ext uri="{FF2B5EF4-FFF2-40B4-BE49-F238E27FC236}">
                    <a16:creationId xmlns:a16="http://schemas.microsoft.com/office/drawing/2014/main" id="{E98E28A1-6324-612D-CFA4-0006F5BA49C8}"/>
                  </a:ext>
                </a:extLst>
              </p:cNvPr>
              <p:cNvSpPr/>
              <p:nvPr/>
            </p:nvSpPr>
            <p:spPr bwMode="auto">
              <a:xfrm>
                <a:off x="6861368" y="376878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9260" name="Oval 9259">
              <a:extLst>
                <a:ext uri="{FF2B5EF4-FFF2-40B4-BE49-F238E27FC236}">
                  <a16:creationId xmlns:a16="http://schemas.microsoft.com/office/drawing/2014/main" id="{F18BDA5E-5E9E-B308-B9B6-64B087C8B056}"/>
                </a:ext>
              </a:extLst>
            </p:cNvPr>
            <p:cNvSpPr/>
            <p:nvPr/>
          </p:nvSpPr>
          <p:spPr bwMode="auto">
            <a:xfrm>
              <a:off x="6962597" y="382266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1" name="Oval 9260">
              <a:extLst>
                <a:ext uri="{FF2B5EF4-FFF2-40B4-BE49-F238E27FC236}">
                  <a16:creationId xmlns:a16="http://schemas.microsoft.com/office/drawing/2014/main" id="{3550A7CE-67F8-24B7-B435-B2CB16EFA427}"/>
                </a:ext>
              </a:extLst>
            </p:cNvPr>
            <p:cNvSpPr/>
            <p:nvPr/>
          </p:nvSpPr>
          <p:spPr bwMode="auto">
            <a:xfrm>
              <a:off x="7016985" y="3826233"/>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2" name="Oval 9261">
              <a:extLst>
                <a:ext uri="{FF2B5EF4-FFF2-40B4-BE49-F238E27FC236}">
                  <a16:creationId xmlns:a16="http://schemas.microsoft.com/office/drawing/2014/main" id="{A1B1168E-64AB-A300-7E0E-7DBB9E775595}"/>
                </a:ext>
              </a:extLst>
            </p:cNvPr>
            <p:cNvSpPr/>
            <p:nvPr/>
          </p:nvSpPr>
          <p:spPr bwMode="auto">
            <a:xfrm>
              <a:off x="7161290" y="3837088"/>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3" name="Oval 9262">
              <a:extLst>
                <a:ext uri="{FF2B5EF4-FFF2-40B4-BE49-F238E27FC236}">
                  <a16:creationId xmlns:a16="http://schemas.microsoft.com/office/drawing/2014/main" id="{937B97FB-671C-A1FF-5333-1211834BE768}"/>
                </a:ext>
              </a:extLst>
            </p:cNvPr>
            <p:cNvSpPr/>
            <p:nvPr/>
          </p:nvSpPr>
          <p:spPr bwMode="auto">
            <a:xfrm>
              <a:off x="7252110" y="385670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4" name="Oval 9263">
              <a:extLst>
                <a:ext uri="{FF2B5EF4-FFF2-40B4-BE49-F238E27FC236}">
                  <a16:creationId xmlns:a16="http://schemas.microsoft.com/office/drawing/2014/main" id="{4112E1A3-11EB-9B45-2FA2-8DB1C51C08FC}"/>
                </a:ext>
              </a:extLst>
            </p:cNvPr>
            <p:cNvSpPr/>
            <p:nvPr/>
          </p:nvSpPr>
          <p:spPr bwMode="auto">
            <a:xfrm>
              <a:off x="7200133" y="3845309"/>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9361" name="Group 9360">
              <a:extLst>
                <a:ext uri="{FF2B5EF4-FFF2-40B4-BE49-F238E27FC236}">
                  <a16:creationId xmlns:a16="http://schemas.microsoft.com/office/drawing/2014/main" id="{04EFF673-291A-2CD5-DFA0-6455C77E45D9}"/>
                </a:ext>
              </a:extLst>
            </p:cNvPr>
            <p:cNvGrpSpPr/>
            <p:nvPr/>
          </p:nvGrpSpPr>
          <p:grpSpPr>
            <a:xfrm>
              <a:off x="7425123" y="3882176"/>
              <a:ext cx="156837" cy="73152"/>
              <a:chOff x="7425123" y="3882176"/>
              <a:chExt cx="156837" cy="73152"/>
            </a:xfrm>
          </p:grpSpPr>
          <p:sp>
            <p:nvSpPr>
              <p:cNvPr id="9265" name="Oval 9264">
                <a:extLst>
                  <a:ext uri="{FF2B5EF4-FFF2-40B4-BE49-F238E27FC236}">
                    <a16:creationId xmlns:a16="http://schemas.microsoft.com/office/drawing/2014/main" id="{703B51E4-EB19-B420-9884-898CD3E48555}"/>
                  </a:ext>
                </a:extLst>
              </p:cNvPr>
              <p:cNvSpPr/>
              <p:nvPr/>
            </p:nvSpPr>
            <p:spPr bwMode="auto">
              <a:xfrm>
                <a:off x="7425123" y="3882176"/>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9" name="Oval 9318">
                <a:extLst>
                  <a:ext uri="{FF2B5EF4-FFF2-40B4-BE49-F238E27FC236}">
                    <a16:creationId xmlns:a16="http://schemas.microsoft.com/office/drawing/2014/main" id="{3389EA39-225E-03C4-7D91-3A1F17F1063A}"/>
                  </a:ext>
                </a:extLst>
              </p:cNvPr>
              <p:cNvSpPr/>
              <p:nvPr/>
            </p:nvSpPr>
            <p:spPr bwMode="auto">
              <a:xfrm>
                <a:off x="7508808" y="3882176"/>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1" name="Oval 9320">
                <a:extLst>
                  <a:ext uri="{FF2B5EF4-FFF2-40B4-BE49-F238E27FC236}">
                    <a16:creationId xmlns:a16="http://schemas.microsoft.com/office/drawing/2014/main" id="{EE701E82-EFF1-DD7B-2C32-873AA5174DD7}"/>
                  </a:ext>
                </a:extLst>
              </p:cNvPr>
              <p:cNvSpPr/>
              <p:nvPr/>
            </p:nvSpPr>
            <p:spPr bwMode="auto">
              <a:xfrm>
                <a:off x="7461048" y="3882176"/>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9359" name="Group 9358">
            <a:extLst>
              <a:ext uri="{FF2B5EF4-FFF2-40B4-BE49-F238E27FC236}">
                <a16:creationId xmlns:a16="http://schemas.microsoft.com/office/drawing/2014/main" id="{B7A52F2D-3F91-998B-CC91-94E6B635E407}"/>
              </a:ext>
            </a:extLst>
          </p:cNvPr>
          <p:cNvGrpSpPr/>
          <p:nvPr/>
        </p:nvGrpSpPr>
        <p:grpSpPr>
          <a:xfrm>
            <a:off x="6004344" y="3358846"/>
            <a:ext cx="329951" cy="189463"/>
            <a:chOff x="6004344" y="3602194"/>
            <a:chExt cx="329951" cy="189463"/>
          </a:xfrm>
        </p:grpSpPr>
        <p:grpSp>
          <p:nvGrpSpPr>
            <p:cNvPr id="9357" name="Group 9356">
              <a:extLst>
                <a:ext uri="{FF2B5EF4-FFF2-40B4-BE49-F238E27FC236}">
                  <a16:creationId xmlns:a16="http://schemas.microsoft.com/office/drawing/2014/main" id="{0B5E1F96-2E49-3B6A-B37D-CF101AE19F4E}"/>
                </a:ext>
              </a:extLst>
            </p:cNvPr>
            <p:cNvGrpSpPr/>
            <p:nvPr/>
          </p:nvGrpSpPr>
          <p:grpSpPr>
            <a:xfrm>
              <a:off x="6004344" y="3602194"/>
              <a:ext cx="206388" cy="142450"/>
              <a:chOff x="6004344" y="3602194"/>
              <a:chExt cx="206388" cy="142450"/>
            </a:xfrm>
          </p:grpSpPr>
          <p:sp>
            <p:nvSpPr>
              <p:cNvPr id="11" name="Oval 10">
                <a:extLst>
                  <a:ext uri="{FF2B5EF4-FFF2-40B4-BE49-F238E27FC236}">
                    <a16:creationId xmlns:a16="http://schemas.microsoft.com/office/drawing/2014/main" id="{5452B8BD-EB5D-D319-5B3F-0D6AE36181DE}"/>
                  </a:ext>
                </a:extLst>
              </p:cNvPr>
              <p:cNvSpPr/>
              <p:nvPr/>
            </p:nvSpPr>
            <p:spPr bwMode="auto">
              <a:xfrm>
                <a:off x="6004344" y="3602194"/>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Oval 13">
                <a:extLst>
                  <a:ext uri="{FF2B5EF4-FFF2-40B4-BE49-F238E27FC236}">
                    <a16:creationId xmlns:a16="http://schemas.microsoft.com/office/drawing/2014/main" id="{C4A512C0-1283-1671-8A49-102B6B441058}"/>
                  </a:ext>
                </a:extLst>
              </p:cNvPr>
              <p:cNvSpPr/>
              <p:nvPr/>
            </p:nvSpPr>
            <p:spPr bwMode="auto">
              <a:xfrm>
                <a:off x="6080426" y="366390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8" name="Oval 9247">
                <a:extLst>
                  <a:ext uri="{FF2B5EF4-FFF2-40B4-BE49-F238E27FC236}">
                    <a16:creationId xmlns:a16="http://schemas.microsoft.com/office/drawing/2014/main" id="{43400885-3627-C2DD-6EEB-07631DB7A05F}"/>
                  </a:ext>
                </a:extLst>
              </p:cNvPr>
              <p:cNvSpPr/>
              <p:nvPr/>
            </p:nvSpPr>
            <p:spPr bwMode="auto">
              <a:xfrm>
                <a:off x="6137580" y="367149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9249" name="Oval 9248">
              <a:extLst>
                <a:ext uri="{FF2B5EF4-FFF2-40B4-BE49-F238E27FC236}">
                  <a16:creationId xmlns:a16="http://schemas.microsoft.com/office/drawing/2014/main" id="{D52D646A-B6D2-6A5A-95A6-82FE00CBE0E0}"/>
                </a:ext>
              </a:extLst>
            </p:cNvPr>
            <p:cNvSpPr/>
            <p:nvPr/>
          </p:nvSpPr>
          <p:spPr bwMode="auto">
            <a:xfrm>
              <a:off x="6221053" y="3695574"/>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0" name="Oval 9249">
              <a:extLst>
                <a:ext uri="{FF2B5EF4-FFF2-40B4-BE49-F238E27FC236}">
                  <a16:creationId xmlns:a16="http://schemas.microsoft.com/office/drawing/2014/main" id="{6103B5A8-3F0E-79C4-E886-4BF9A2AB1B4C}"/>
                </a:ext>
              </a:extLst>
            </p:cNvPr>
            <p:cNvSpPr/>
            <p:nvPr/>
          </p:nvSpPr>
          <p:spPr bwMode="auto">
            <a:xfrm>
              <a:off x="6183494" y="3681377"/>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3" name="Oval 9252">
              <a:extLst>
                <a:ext uri="{FF2B5EF4-FFF2-40B4-BE49-F238E27FC236}">
                  <a16:creationId xmlns:a16="http://schemas.microsoft.com/office/drawing/2014/main" id="{48736F3A-7056-283A-1DAD-1649FB20A376}"/>
                </a:ext>
              </a:extLst>
            </p:cNvPr>
            <p:cNvSpPr/>
            <p:nvPr/>
          </p:nvSpPr>
          <p:spPr bwMode="auto">
            <a:xfrm>
              <a:off x="6261143" y="3718505"/>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62" name="Group 9361">
            <a:extLst>
              <a:ext uri="{FF2B5EF4-FFF2-40B4-BE49-F238E27FC236}">
                <a16:creationId xmlns:a16="http://schemas.microsoft.com/office/drawing/2014/main" id="{53759FE8-33DB-4D48-9AE1-7C9DD75A8517}"/>
              </a:ext>
            </a:extLst>
          </p:cNvPr>
          <p:cNvGrpSpPr/>
          <p:nvPr/>
        </p:nvGrpSpPr>
        <p:grpSpPr>
          <a:xfrm>
            <a:off x="7760550" y="3701854"/>
            <a:ext cx="193459" cy="73152"/>
            <a:chOff x="7760550" y="3945202"/>
            <a:chExt cx="193459" cy="73152"/>
          </a:xfrm>
        </p:grpSpPr>
        <p:sp>
          <p:nvSpPr>
            <p:cNvPr id="9320" name="Oval 9319">
              <a:extLst>
                <a:ext uri="{FF2B5EF4-FFF2-40B4-BE49-F238E27FC236}">
                  <a16:creationId xmlns:a16="http://schemas.microsoft.com/office/drawing/2014/main" id="{B12D0086-BF42-FAB1-8FE3-A6AB96C71F20}"/>
                </a:ext>
              </a:extLst>
            </p:cNvPr>
            <p:cNvSpPr/>
            <p:nvPr/>
          </p:nvSpPr>
          <p:spPr bwMode="auto">
            <a:xfrm>
              <a:off x="7760550" y="394520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2" name="Oval 9321">
              <a:extLst>
                <a:ext uri="{FF2B5EF4-FFF2-40B4-BE49-F238E27FC236}">
                  <a16:creationId xmlns:a16="http://schemas.microsoft.com/office/drawing/2014/main" id="{CF04C206-6D37-90E5-1291-1481BC650DE7}"/>
                </a:ext>
              </a:extLst>
            </p:cNvPr>
            <p:cNvSpPr/>
            <p:nvPr/>
          </p:nvSpPr>
          <p:spPr bwMode="auto">
            <a:xfrm>
              <a:off x="7880857" y="394520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4" name="Oval 9323">
              <a:extLst>
                <a:ext uri="{FF2B5EF4-FFF2-40B4-BE49-F238E27FC236}">
                  <a16:creationId xmlns:a16="http://schemas.microsoft.com/office/drawing/2014/main" id="{4E85F1CD-7026-E39A-31FA-33EEB745B3C2}"/>
                </a:ext>
              </a:extLst>
            </p:cNvPr>
            <p:cNvSpPr/>
            <p:nvPr/>
          </p:nvSpPr>
          <p:spPr bwMode="auto">
            <a:xfrm>
              <a:off x="7813166" y="3945202"/>
              <a:ext cx="73152" cy="7315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0" name="Group 19">
            <a:extLst>
              <a:ext uri="{FF2B5EF4-FFF2-40B4-BE49-F238E27FC236}">
                <a16:creationId xmlns:a16="http://schemas.microsoft.com/office/drawing/2014/main" id="{2FDEC829-4010-D8C1-C000-31AC33E2A747}"/>
              </a:ext>
            </a:extLst>
          </p:cNvPr>
          <p:cNvGrpSpPr/>
          <p:nvPr/>
        </p:nvGrpSpPr>
        <p:grpSpPr>
          <a:xfrm>
            <a:off x="1559627" y="3579314"/>
            <a:ext cx="707321" cy="646331"/>
            <a:chOff x="2038537" y="3475142"/>
            <a:chExt cx="707321" cy="646331"/>
          </a:xfrm>
        </p:grpSpPr>
        <p:sp>
          <p:nvSpPr>
            <p:cNvPr id="9266" name="TextBox 9265">
              <a:extLst>
                <a:ext uri="{FF2B5EF4-FFF2-40B4-BE49-F238E27FC236}">
                  <a16:creationId xmlns:a16="http://schemas.microsoft.com/office/drawing/2014/main" id="{858B23C3-5CAA-8866-FAEC-EF6DF8B44FFD}"/>
                </a:ext>
              </a:extLst>
            </p:cNvPr>
            <p:cNvSpPr txBox="1"/>
            <p:nvPr/>
          </p:nvSpPr>
          <p:spPr bwMode="auto">
            <a:xfrm>
              <a:off x="2206928" y="3475142"/>
              <a:ext cx="53893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rgbClr val="015873"/>
                  </a:solidFill>
                  <a:latin typeface="Calibri" panose="020F0502020204030204" pitchFamily="34" charset="0"/>
                </a:rPr>
                <a:t>SG</a:t>
              </a:r>
              <a:br>
                <a:rPr lang="en-US" b="0" dirty="0">
                  <a:solidFill>
                    <a:srgbClr val="E1471D"/>
                  </a:solidFill>
                  <a:latin typeface="Calibri" panose="020F0502020204030204" pitchFamily="34" charset="0"/>
                </a:rPr>
              </a:br>
              <a:r>
                <a:rPr lang="en-US" b="0" dirty="0">
                  <a:solidFill>
                    <a:srgbClr val="E1471D"/>
                  </a:solidFill>
                  <a:latin typeface="Calibri" panose="020F0502020204030204" pitchFamily="34" charset="0"/>
                </a:rPr>
                <a:t>TPC</a:t>
              </a:r>
            </a:p>
          </p:txBody>
        </p:sp>
        <p:grpSp>
          <p:nvGrpSpPr>
            <p:cNvPr id="9267" name="Group 9266">
              <a:extLst>
                <a:ext uri="{FF2B5EF4-FFF2-40B4-BE49-F238E27FC236}">
                  <a16:creationId xmlns:a16="http://schemas.microsoft.com/office/drawing/2014/main" id="{7E79D243-2275-6C50-29AD-877182BBC248}"/>
                </a:ext>
              </a:extLst>
            </p:cNvPr>
            <p:cNvGrpSpPr/>
            <p:nvPr/>
          </p:nvGrpSpPr>
          <p:grpSpPr>
            <a:xfrm>
              <a:off x="2038537" y="3600944"/>
              <a:ext cx="164838" cy="376633"/>
              <a:chOff x="2218370" y="3957969"/>
              <a:chExt cx="123532" cy="282255"/>
            </a:xfrm>
          </p:grpSpPr>
          <p:sp>
            <p:nvSpPr>
              <p:cNvPr id="9268" name="Oval 9267">
                <a:extLst>
                  <a:ext uri="{FF2B5EF4-FFF2-40B4-BE49-F238E27FC236}">
                    <a16:creationId xmlns:a16="http://schemas.microsoft.com/office/drawing/2014/main" id="{4C4E3DBB-81F5-788D-6A03-B5ADB05B03D4}"/>
                  </a:ext>
                </a:extLst>
              </p:cNvPr>
              <p:cNvSpPr/>
              <p:nvPr/>
            </p:nvSpPr>
            <p:spPr bwMode="auto">
              <a:xfrm>
                <a:off x="2229849" y="3957969"/>
                <a:ext cx="100574" cy="10057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9" name="Triangle 23">
                <a:extLst>
                  <a:ext uri="{FF2B5EF4-FFF2-40B4-BE49-F238E27FC236}">
                    <a16:creationId xmlns:a16="http://schemas.microsoft.com/office/drawing/2014/main" id="{6B8B374A-4E3B-2FAC-6DF3-42EB5E38E0F4}"/>
                  </a:ext>
                </a:extLst>
              </p:cNvPr>
              <p:cNvSpPr/>
              <p:nvPr/>
            </p:nvSpPr>
            <p:spPr bwMode="auto">
              <a:xfrm rot="10800000">
                <a:off x="2218370" y="4153960"/>
                <a:ext cx="123532" cy="86264"/>
              </a:xfrm>
              <a:prstGeom prst="triangl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Tree>
    <p:extLst>
      <p:ext uri="{BB962C8B-B14F-4D97-AF65-F5344CB8AC3E}">
        <p14:creationId xmlns:p14="http://schemas.microsoft.com/office/powerpoint/2010/main" val="18168162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TROPiCS-02</a:t>
            </a:r>
            <a:r>
              <a:rPr lang="en-US" dirty="0"/>
              <a:t>: Subgroup Analysis of OS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Tolaney. ASCO 2023. Abstr 1003. Reproduced with permission.</a:t>
            </a:r>
          </a:p>
        </p:txBody>
      </p:sp>
      <p:sp>
        <p:nvSpPr>
          <p:cNvPr id="2" name="TextBox 1">
            <a:extLst>
              <a:ext uri="{FF2B5EF4-FFF2-40B4-BE49-F238E27FC236}">
                <a16:creationId xmlns:a16="http://schemas.microsoft.com/office/drawing/2014/main" id="{889C8C3B-21CA-2103-AC77-22C6F2582633}"/>
              </a:ext>
            </a:extLst>
          </p:cNvPr>
          <p:cNvSpPr txBox="1"/>
          <p:nvPr/>
        </p:nvSpPr>
        <p:spPr bwMode="auto">
          <a:xfrm>
            <a:off x="9764794" y="1254926"/>
            <a:ext cx="148880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Unstratified HR</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(95% CI)</a:t>
            </a:r>
          </a:p>
        </p:txBody>
      </p:sp>
      <p:sp>
        <p:nvSpPr>
          <p:cNvPr id="4" name="TextBox 3">
            <a:extLst>
              <a:ext uri="{FF2B5EF4-FFF2-40B4-BE49-F238E27FC236}">
                <a16:creationId xmlns:a16="http://schemas.microsoft.com/office/drawing/2014/main" id="{7923F586-F5FD-A208-3698-A30B77B6FCFB}"/>
              </a:ext>
            </a:extLst>
          </p:cNvPr>
          <p:cNvSpPr txBox="1"/>
          <p:nvPr/>
        </p:nvSpPr>
        <p:spPr bwMode="auto">
          <a:xfrm>
            <a:off x="6322340" y="1501147"/>
            <a:ext cx="3218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Unstratified Hazard ratio (95% CI)</a:t>
            </a:r>
          </a:p>
        </p:txBody>
      </p:sp>
      <p:sp>
        <p:nvSpPr>
          <p:cNvPr id="5" name="TextBox 4">
            <a:extLst>
              <a:ext uri="{FF2B5EF4-FFF2-40B4-BE49-F238E27FC236}">
                <a16:creationId xmlns:a16="http://schemas.microsoft.com/office/drawing/2014/main" id="{749B34F4-396E-D9EA-B1A3-195E04877446}"/>
              </a:ext>
            </a:extLst>
          </p:cNvPr>
          <p:cNvSpPr txBox="1"/>
          <p:nvPr/>
        </p:nvSpPr>
        <p:spPr bwMode="auto">
          <a:xfrm>
            <a:off x="919987" y="2008892"/>
            <a:ext cx="2050758" cy="4185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pPr>
            <a:r>
              <a:rPr lang="en-US" sz="1400" dirty="0">
                <a:solidFill>
                  <a:schemeClr val="bg1"/>
                </a:solidFill>
                <a:latin typeface="Calibri" panose="020F0502020204030204" pitchFamily="34" charset="0"/>
              </a:rPr>
              <a:t>Overall (N = 543)</a:t>
            </a:r>
          </a:p>
          <a:p>
            <a:pPr>
              <a:lnSpc>
                <a:spcPct val="100000"/>
              </a:lnSpc>
              <a:spcBef>
                <a:spcPts val="0"/>
              </a:spcBef>
              <a:spcAft>
                <a:spcPct val="0"/>
              </a:spcAft>
              <a:buClrTx/>
              <a:buFontTx/>
              <a:buNone/>
            </a:pPr>
            <a:r>
              <a:rPr lang="en-US" sz="1400" dirty="0">
                <a:solidFill>
                  <a:schemeClr val="bg1"/>
                </a:solidFill>
                <a:latin typeface="Calibri" panose="020F0502020204030204" pitchFamily="34" charset="0"/>
              </a:rPr>
              <a:t>Visceral metastasis</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Yes (n = 517)</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No (n = 26)</a:t>
            </a:r>
          </a:p>
          <a:p>
            <a:pPr>
              <a:lnSpc>
                <a:spcPct val="100000"/>
              </a:lnSpc>
              <a:spcBef>
                <a:spcPts val="0"/>
              </a:spcBef>
              <a:spcAft>
                <a:spcPct val="0"/>
              </a:spcAft>
              <a:buClrTx/>
              <a:buFontTx/>
              <a:buNone/>
            </a:pPr>
            <a:r>
              <a:rPr lang="en-US" sz="1400" dirty="0">
                <a:solidFill>
                  <a:schemeClr val="bg1"/>
                </a:solidFill>
                <a:latin typeface="Calibri" panose="020F0502020204030204" pitchFamily="34" charset="0"/>
              </a:rPr>
              <a:t>ET for </a:t>
            </a:r>
            <a:r>
              <a:rPr lang="en-US" sz="1400" dirty="0" err="1">
                <a:solidFill>
                  <a:schemeClr val="bg1"/>
                </a:solidFill>
                <a:latin typeface="Calibri" panose="020F0502020204030204" pitchFamily="34" charset="0"/>
              </a:rPr>
              <a:t>mBC</a:t>
            </a:r>
            <a:r>
              <a:rPr lang="en-US" sz="1400" dirty="0">
                <a:solidFill>
                  <a:schemeClr val="bg1"/>
                </a:solidFill>
                <a:latin typeface="Calibri" panose="020F0502020204030204" pitchFamily="34" charset="0"/>
              </a:rPr>
              <a:t> ≥6 </a:t>
            </a:r>
            <a:r>
              <a:rPr lang="en-US" sz="1400" dirty="0" err="1">
                <a:solidFill>
                  <a:schemeClr val="bg1"/>
                </a:solidFill>
                <a:latin typeface="Calibri" panose="020F0502020204030204" pitchFamily="34" charset="0"/>
              </a:rPr>
              <a:t>mo</a:t>
            </a:r>
            <a:endParaRPr lang="en-US" sz="1400" dirty="0">
              <a:solidFill>
                <a:schemeClr val="bg1"/>
              </a:solidFill>
              <a:latin typeface="Calibri" panose="020F0502020204030204" pitchFamily="34" charset="0"/>
            </a:endParaRP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Yes (n = 469)</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No (n = 74)</a:t>
            </a:r>
          </a:p>
          <a:p>
            <a:pPr>
              <a:lnSpc>
                <a:spcPct val="100000"/>
              </a:lnSpc>
              <a:spcBef>
                <a:spcPts val="0"/>
              </a:spcBef>
              <a:spcAft>
                <a:spcPct val="0"/>
              </a:spcAft>
              <a:buClrTx/>
              <a:buFontTx/>
              <a:buNone/>
            </a:pPr>
            <a:r>
              <a:rPr lang="en-US" sz="1400" dirty="0">
                <a:solidFill>
                  <a:schemeClr val="bg1"/>
                </a:solidFill>
                <a:latin typeface="Calibri" panose="020F0502020204030204" pitchFamily="34" charset="0"/>
              </a:rPr>
              <a:t>No. of prior CT for </a:t>
            </a:r>
            <a:r>
              <a:rPr lang="en-US" sz="1400" dirty="0" err="1">
                <a:solidFill>
                  <a:schemeClr val="bg1"/>
                </a:solidFill>
                <a:latin typeface="Calibri" panose="020F0502020204030204" pitchFamily="34" charset="0"/>
              </a:rPr>
              <a:t>mBC</a:t>
            </a:r>
            <a:endParaRPr lang="en-US" sz="1400" dirty="0">
              <a:solidFill>
                <a:schemeClr val="bg1"/>
              </a:solidFill>
              <a:latin typeface="Calibri" panose="020F0502020204030204" pitchFamily="34" charset="0"/>
            </a:endParaRP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≤2 (n = 226)</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≥3 (n = 317)</a:t>
            </a:r>
          </a:p>
          <a:p>
            <a:pPr>
              <a:lnSpc>
                <a:spcPct val="100000"/>
              </a:lnSpc>
              <a:spcBef>
                <a:spcPts val="0"/>
              </a:spcBef>
              <a:spcAft>
                <a:spcPct val="0"/>
              </a:spcAft>
              <a:buClrTx/>
              <a:buFontTx/>
              <a:buNone/>
            </a:pPr>
            <a:r>
              <a:rPr lang="en-US" sz="1400" dirty="0">
                <a:solidFill>
                  <a:schemeClr val="bg1"/>
                </a:solidFill>
                <a:latin typeface="Calibri" panose="020F0502020204030204" pitchFamily="34" charset="0"/>
              </a:rPr>
              <a:t>Age group</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&lt;65 (n = 403)</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≥65 (n = 140)</a:t>
            </a:r>
          </a:p>
          <a:p>
            <a:pPr>
              <a:lnSpc>
                <a:spcPct val="100000"/>
              </a:lnSpc>
              <a:spcBef>
                <a:spcPts val="0"/>
              </a:spcBef>
              <a:spcAft>
                <a:spcPct val="0"/>
              </a:spcAft>
              <a:buClrTx/>
              <a:buFontTx/>
              <a:buNone/>
            </a:pPr>
            <a:r>
              <a:rPr lang="en-US" sz="1400" dirty="0">
                <a:solidFill>
                  <a:schemeClr val="bg1"/>
                </a:solidFill>
                <a:latin typeface="Calibri" panose="020F0502020204030204" pitchFamily="34" charset="0"/>
              </a:rPr>
              <a:t>ECOG PS</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0 (n = 241)</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1 (n = 302)</a:t>
            </a:r>
          </a:p>
          <a:p>
            <a:pPr>
              <a:lnSpc>
                <a:spcPct val="100000"/>
              </a:lnSpc>
              <a:spcBef>
                <a:spcPts val="0"/>
              </a:spcBef>
              <a:spcAft>
                <a:spcPct val="0"/>
              </a:spcAft>
              <a:buClrTx/>
              <a:buFontTx/>
              <a:buNone/>
            </a:pPr>
            <a:r>
              <a:rPr lang="en-US" sz="1400" dirty="0">
                <a:solidFill>
                  <a:schemeClr val="bg1"/>
                </a:solidFill>
                <a:latin typeface="Calibri" panose="020F0502020204030204" pitchFamily="34" charset="0"/>
              </a:rPr>
              <a:t>Prior CDK4/6i duration</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 </a:t>
            </a:r>
            <a:r>
              <a:rPr lang="en-US" sz="1400" b="0" dirty="0" err="1">
                <a:solidFill>
                  <a:schemeClr val="bg1"/>
                </a:solidFill>
                <a:latin typeface="Calibri" panose="020F0502020204030204" pitchFamily="34" charset="0"/>
              </a:rPr>
              <a:t>mo</a:t>
            </a:r>
            <a:r>
              <a:rPr lang="en-US" sz="1400" b="0" dirty="0">
                <a:solidFill>
                  <a:schemeClr val="bg1"/>
                </a:solidFill>
                <a:latin typeface="Calibri" panose="020F0502020204030204" pitchFamily="34" charset="0"/>
              </a:rPr>
              <a:t> (n = 327)</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&gt;12 </a:t>
            </a:r>
            <a:r>
              <a:rPr lang="en-US" sz="1400" b="0" dirty="0" err="1">
                <a:solidFill>
                  <a:schemeClr val="bg1"/>
                </a:solidFill>
                <a:latin typeface="Calibri" panose="020F0502020204030204" pitchFamily="34" charset="0"/>
              </a:rPr>
              <a:t>mo</a:t>
            </a:r>
            <a:r>
              <a:rPr lang="en-US" sz="1400" b="0" dirty="0">
                <a:solidFill>
                  <a:schemeClr val="bg1"/>
                </a:solidFill>
                <a:latin typeface="Calibri" panose="020F0502020204030204" pitchFamily="34" charset="0"/>
              </a:rPr>
              <a:t> (n = 208)</a:t>
            </a:r>
          </a:p>
        </p:txBody>
      </p:sp>
      <p:sp>
        <p:nvSpPr>
          <p:cNvPr id="6" name="TextBox 5">
            <a:extLst>
              <a:ext uri="{FF2B5EF4-FFF2-40B4-BE49-F238E27FC236}">
                <a16:creationId xmlns:a16="http://schemas.microsoft.com/office/drawing/2014/main" id="{CF70D5D2-93E6-1382-746A-19BC0420BFBA}"/>
              </a:ext>
            </a:extLst>
          </p:cNvPr>
          <p:cNvSpPr txBox="1"/>
          <p:nvPr/>
        </p:nvSpPr>
        <p:spPr bwMode="auto">
          <a:xfrm>
            <a:off x="9675280" y="1793448"/>
            <a:ext cx="1663401"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0.80 (0.66-0.96)</a:t>
            </a:r>
          </a:p>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0.75 (0.62-0.91)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2.63 (0.95-7.31)</a:t>
            </a:r>
          </a:p>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0.80 (0.65-0.98)</a:t>
            </a:r>
          </a:p>
          <a:p>
            <a:pPr algn="ctr">
              <a:spcBef>
                <a:spcPts val="0"/>
              </a:spcBef>
            </a:pPr>
            <a:r>
              <a:rPr lang="en-US" sz="1400" b="0" dirty="0">
                <a:solidFill>
                  <a:schemeClr val="bg1"/>
                </a:solidFill>
                <a:latin typeface="Calibri" panose="020F0502020204030204" pitchFamily="34" charset="0"/>
              </a:rPr>
              <a:t>0.83 (0.51-1.35)</a:t>
            </a:r>
            <a:br>
              <a:rPr lang="en-US" sz="1400" dirty="0">
                <a:solidFill>
                  <a:schemeClr val="bg1"/>
                </a:solidFill>
                <a:latin typeface="Calibri" panose="020F0502020204030204" pitchFamily="34" charset="0"/>
              </a:rPr>
            </a:br>
            <a:endParaRPr lang="en-US" sz="140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0.78 (0.58-1.04)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0.81 (0.64-1.04)</a:t>
            </a:r>
          </a:p>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0.80 (0.65-1.00)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0.77 (0.53-1.12)</a:t>
            </a:r>
          </a:p>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0.78 (0.58-1.05)</a:t>
            </a:r>
          </a:p>
          <a:p>
            <a:pPr algn="ctr">
              <a:spcBef>
                <a:spcPts val="0"/>
              </a:spcBef>
            </a:pPr>
            <a:r>
              <a:rPr lang="en-US" sz="1400" b="0" dirty="0">
                <a:solidFill>
                  <a:schemeClr val="bg1"/>
                </a:solidFill>
                <a:latin typeface="Calibri" panose="020F0502020204030204" pitchFamily="34" charset="0"/>
              </a:rPr>
              <a:t>0.77 (0.60-0.98)</a:t>
            </a:r>
          </a:p>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a:spcBef>
                <a:spcPts val="0"/>
              </a:spcBef>
            </a:pPr>
            <a:r>
              <a:rPr lang="en-US" sz="1400" b="0" dirty="0">
                <a:solidFill>
                  <a:schemeClr val="bg1"/>
                </a:solidFill>
                <a:latin typeface="Calibri" panose="020F0502020204030204" pitchFamily="34" charset="0"/>
              </a:rPr>
              <a:t>0.67 (0.53-0.85)</a:t>
            </a:r>
          </a:p>
          <a:p>
            <a:pPr algn="ctr">
              <a:spcBef>
                <a:spcPts val="0"/>
              </a:spcBef>
            </a:pPr>
            <a:r>
              <a:rPr lang="en-US" sz="1400" b="0" dirty="0">
                <a:solidFill>
                  <a:schemeClr val="bg1"/>
                </a:solidFill>
                <a:latin typeface="Calibri" panose="020F0502020204030204" pitchFamily="34" charset="0"/>
              </a:rPr>
              <a:t>0.98 (0.72-1.33)</a:t>
            </a:r>
          </a:p>
        </p:txBody>
      </p:sp>
      <p:sp>
        <p:nvSpPr>
          <p:cNvPr id="7" name="TextBox 6">
            <a:extLst>
              <a:ext uri="{FF2B5EF4-FFF2-40B4-BE49-F238E27FC236}">
                <a16:creationId xmlns:a16="http://schemas.microsoft.com/office/drawing/2014/main" id="{8CEE9746-1322-B12D-A39C-A2B2324BB389}"/>
              </a:ext>
            </a:extLst>
          </p:cNvPr>
          <p:cNvSpPr txBox="1"/>
          <p:nvPr/>
        </p:nvSpPr>
        <p:spPr bwMode="auto">
          <a:xfrm>
            <a:off x="6720154" y="6386577"/>
            <a:ext cx="8876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SG Better</a:t>
            </a:r>
          </a:p>
        </p:txBody>
      </p:sp>
      <p:sp>
        <p:nvSpPr>
          <p:cNvPr id="8" name="TextBox 7">
            <a:extLst>
              <a:ext uri="{FF2B5EF4-FFF2-40B4-BE49-F238E27FC236}">
                <a16:creationId xmlns:a16="http://schemas.microsoft.com/office/drawing/2014/main" id="{6CC0EA98-68E3-F650-0D51-A121924E60D2}"/>
              </a:ext>
            </a:extLst>
          </p:cNvPr>
          <p:cNvSpPr txBox="1"/>
          <p:nvPr/>
        </p:nvSpPr>
        <p:spPr bwMode="auto">
          <a:xfrm>
            <a:off x="7639172" y="6386577"/>
            <a:ext cx="9678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accent3"/>
                </a:solidFill>
                <a:latin typeface="Calibri" panose="020F0502020204030204" pitchFamily="34" charset="0"/>
              </a:rPr>
              <a:t>TPC Better</a:t>
            </a:r>
          </a:p>
        </p:txBody>
      </p:sp>
      <p:sp>
        <p:nvSpPr>
          <p:cNvPr id="9" name="TextBox 8">
            <a:extLst>
              <a:ext uri="{FF2B5EF4-FFF2-40B4-BE49-F238E27FC236}">
                <a16:creationId xmlns:a16="http://schemas.microsoft.com/office/drawing/2014/main" id="{1449854E-C374-4F23-0699-F411F33B0BC2}"/>
              </a:ext>
            </a:extLst>
          </p:cNvPr>
          <p:cNvSpPr txBox="1"/>
          <p:nvPr/>
        </p:nvSpPr>
        <p:spPr bwMode="auto">
          <a:xfrm>
            <a:off x="5310468" y="6129998"/>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0.25</a:t>
            </a:r>
          </a:p>
        </p:txBody>
      </p:sp>
      <p:sp>
        <p:nvSpPr>
          <p:cNvPr id="10" name="TextBox 9">
            <a:extLst>
              <a:ext uri="{FF2B5EF4-FFF2-40B4-BE49-F238E27FC236}">
                <a16:creationId xmlns:a16="http://schemas.microsoft.com/office/drawing/2014/main" id="{3F14D794-039C-4F89-84EE-713EF0537AD0}"/>
              </a:ext>
            </a:extLst>
          </p:cNvPr>
          <p:cNvSpPr txBox="1"/>
          <p:nvPr/>
        </p:nvSpPr>
        <p:spPr bwMode="auto">
          <a:xfrm>
            <a:off x="6108890" y="6129998"/>
            <a:ext cx="8141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0.5</a:t>
            </a:r>
          </a:p>
        </p:txBody>
      </p:sp>
      <p:sp>
        <p:nvSpPr>
          <p:cNvPr id="11" name="TextBox 10">
            <a:extLst>
              <a:ext uri="{FF2B5EF4-FFF2-40B4-BE49-F238E27FC236}">
                <a16:creationId xmlns:a16="http://schemas.microsoft.com/office/drawing/2014/main" id="{22A7B4B2-6BFE-112C-2DCC-3FFA89AD1CD3}"/>
              </a:ext>
            </a:extLst>
          </p:cNvPr>
          <p:cNvSpPr txBox="1"/>
          <p:nvPr/>
        </p:nvSpPr>
        <p:spPr bwMode="auto">
          <a:xfrm>
            <a:off x="7242521" y="6129998"/>
            <a:ext cx="5450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12" name="TextBox 11">
            <a:extLst>
              <a:ext uri="{FF2B5EF4-FFF2-40B4-BE49-F238E27FC236}">
                <a16:creationId xmlns:a16="http://schemas.microsoft.com/office/drawing/2014/main" id="{A10F9204-7E23-722F-DEA2-1D40EBFC4619}"/>
              </a:ext>
            </a:extLst>
          </p:cNvPr>
          <p:cNvSpPr txBox="1"/>
          <p:nvPr/>
        </p:nvSpPr>
        <p:spPr bwMode="auto">
          <a:xfrm>
            <a:off x="8239609" y="6129998"/>
            <a:ext cx="5450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cxnSp>
        <p:nvCxnSpPr>
          <p:cNvPr id="13" name="Straight Connector 12">
            <a:extLst>
              <a:ext uri="{FF2B5EF4-FFF2-40B4-BE49-F238E27FC236}">
                <a16:creationId xmlns:a16="http://schemas.microsoft.com/office/drawing/2014/main" id="{02652BDE-283C-B12B-74AE-05A704CACEB0}"/>
              </a:ext>
            </a:extLst>
          </p:cNvPr>
          <p:cNvCxnSpPr>
            <a:cxnSpLocks/>
          </p:cNvCxnSpPr>
          <p:nvPr/>
        </p:nvCxnSpPr>
        <p:spPr bwMode="auto">
          <a:xfrm>
            <a:off x="5502786" y="6112622"/>
            <a:ext cx="4010057"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74C7E310-708B-5EA8-AD9D-DB52749069BB}"/>
              </a:ext>
            </a:extLst>
          </p:cNvPr>
          <p:cNvCxnSpPr>
            <a:cxnSpLocks/>
          </p:cNvCxnSpPr>
          <p:nvPr/>
        </p:nvCxnSpPr>
        <p:spPr bwMode="auto">
          <a:xfrm>
            <a:off x="5526196" y="6112622"/>
            <a:ext cx="0" cy="69598"/>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EB26C302-42BB-7546-50AD-1E4A69BD7D2E}"/>
              </a:ext>
            </a:extLst>
          </p:cNvPr>
          <p:cNvCxnSpPr>
            <a:cxnSpLocks/>
          </p:cNvCxnSpPr>
          <p:nvPr/>
        </p:nvCxnSpPr>
        <p:spPr bwMode="auto">
          <a:xfrm>
            <a:off x="6515947" y="6112622"/>
            <a:ext cx="0" cy="69598"/>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90FBAA91-FBAA-3293-E824-618F068B53D8}"/>
              </a:ext>
            </a:extLst>
          </p:cNvPr>
          <p:cNvCxnSpPr>
            <a:cxnSpLocks/>
          </p:cNvCxnSpPr>
          <p:nvPr/>
        </p:nvCxnSpPr>
        <p:spPr bwMode="auto">
          <a:xfrm>
            <a:off x="7507990" y="6112622"/>
            <a:ext cx="0" cy="69598"/>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7198AD71-CBA7-7889-C133-F6111A1ABDE9}"/>
              </a:ext>
            </a:extLst>
          </p:cNvPr>
          <p:cNvCxnSpPr>
            <a:cxnSpLocks/>
          </p:cNvCxnSpPr>
          <p:nvPr/>
        </p:nvCxnSpPr>
        <p:spPr bwMode="auto">
          <a:xfrm>
            <a:off x="8505029" y="6112622"/>
            <a:ext cx="0" cy="69598"/>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Arrow Connector 17">
            <a:extLst>
              <a:ext uri="{FF2B5EF4-FFF2-40B4-BE49-F238E27FC236}">
                <a16:creationId xmlns:a16="http://schemas.microsoft.com/office/drawing/2014/main" id="{5AFB46F5-46A7-79D9-6880-CF69A1491FE5}"/>
              </a:ext>
            </a:extLst>
          </p:cNvPr>
          <p:cNvCxnSpPr/>
          <p:nvPr/>
        </p:nvCxnSpPr>
        <p:spPr bwMode="auto">
          <a:xfrm>
            <a:off x="7590581" y="6412375"/>
            <a:ext cx="1090621" cy="0"/>
          </a:xfrm>
          <a:prstGeom prst="straightConnector1">
            <a:avLst/>
          </a:prstGeom>
          <a:noFill/>
          <a:ln w="28575" cap="flat" cmpd="sng" algn="ctr">
            <a:solidFill>
              <a:schemeClr val="accent3"/>
            </a:solidFill>
            <a:prstDash val="solid"/>
            <a:round/>
            <a:headEnd type="none" w="med" len="med"/>
            <a:tailEnd type="triangle"/>
          </a:ln>
          <a:effectLst/>
        </p:spPr>
      </p:cxnSp>
      <p:cxnSp>
        <p:nvCxnSpPr>
          <p:cNvPr id="19" name="Straight Arrow Connector 18">
            <a:extLst>
              <a:ext uri="{FF2B5EF4-FFF2-40B4-BE49-F238E27FC236}">
                <a16:creationId xmlns:a16="http://schemas.microsoft.com/office/drawing/2014/main" id="{097CE20D-7629-1D5B-29E9-E5F2BED355E0}"/>
              </a:ext>
            </a:extLst>
          </p:cNvPr>
          <p:cNvCxnSpPr>
            <a:cxnSpLocks/>
          </p:cNvCxnSpPr>
          <p:nvPr/>
        </p:nvCxnSpPr>
        <p:spPr bwMode="auto">
          <a:xfrm flipH="1">
            <a:off x="6422970" y="6412375"/>
            <a:ext cx="1090621" cy="0"/>
          </a:xfrm>
          <a:prstGeom prst="straightConnector1">
            <a:avLst/>
          </a:prstGeom>
          <a:noFill/>
          <a:ln w="28575" cap="flat" cmpd="sng" algn="ctr">
            <a:solidFill>
              <a:schemeClr val="accent1"/>
            </a:solidFill>
            <a:prstDash val="solid"/>
            <a:round/>
            <a:headEnd type="none" w="med" len="med"/>
            <a:tailEnd type="triangle"/>
          </a:ln>
          <a:effectLst/>
        </p:spPr>
      </p:cxnSp>
      <p:cxnSp>
        <p:nvCxnSpPr>
          <p:cNvPr id="20" name="Straight Connector 19">
            <a:extLst>
              <a:ext uri="{FF2B5EF4-FFF2-40B4-BE49-F238E27FC236}">
                <a16:creationId xmlns:a16="http://schemas.microsoft.com/office/drawing/2014/main" id="{2F4153E5-ACCF-41F1-562B-67E95811E333}"/>
              </a:ext>
            </a:extLst>
          </p:cNvPr>
          <p:cNvCxnSpPr>
            <a:cxnSpLocks/>
          </p:cNvCxnSpPr>
          <p:nvPr/>
        </p:nvCxnSpPr>
        <p:spPr bwMode="auto">
          <a:xfrm>
            <a:off x="7509683" y="1811084"/>
            <a:ext cx="0" cy="4300085"/>
          </a:xfrm>
          <a:prstGeom prst="line">
            <a:avLst/>
          </a:prstGeom>
          <a:noFill/>
          <a:ln w="28575" cap="flat" cmpd="sng" algn="ctr">
            <a:solidFill>
              <a:schemeClr val="bg1"/>
            </a:solidFill>
            <a:prstDash val="solid"/>
            <a:round/>
            <a:headEnd type="none" w="med" len="med"/>
            <a:tailEnd type="none" w="med" len="med"/>
          </a:ln>
          <a:effectLst/>
        </p:spPr>
      </p:cxnSp>
      <p:grpSp>
        <p:nvGrpSpPr>
          <p:cNvPr id="21" name="Group 20">
            <a:extLst>
              <a:ext uri="{FF2B5EF4-FFF2-40B4-BE49-F238E27FC236}">
                <a16:creationId xmlns:a16="http://schemas.microsoft.com/office/drawing/2014/main" id="{4C4F04D8-BF51-8A94-91DA-AA056D44DE30}"/>
              </a:ext>
            </a:extLst>
          </p:cNvPr>
          <p:cNvGrpSpPr/>
          <p:nvPr/>
        </p:nvGrpSpPr>
        <p:grpSpPr>
          <a:xfrm>
            <a:off x="6909789" y="2099732"/>
            <a:ext cx="555055" cy="113112"/>
            <a:chOff x="3925986" y="2670175"/>
            <a:chExt cx="588864" cy="174625"/>
          </a:xfrm>
        </p:grpSpPr>
        <p:cxnSp>
          <p:nvCxnSpPr>
            <p:cNvPr id="22" name="Straight Connector 21">
              <a:extLst>
                <a:ext uri="{FF2B5EF4-FFF2-40B4-BE49-F238E27FC236}">
                  <a16:creationId xmlns:a16="http://schemas.microsoft.com/office/drawing/2014/main" id="{1171DFA5-B378-1612-3077-A294D4DFC2B8}"/>
                </a:ext>
              </a:extLst>
            </p:cNvPr>
            <p:cNvCxnSpPr>
              <a:cxnSpLocks/>
            </p:cNvCxnSpPr>
            <p:nvPr/>
          </p:nvCxnSpPr>
          <p:spPr bwMode="auto">
            <a:xfrm>
              <a:off x="3930650" y="2670175"/>
              <a:ext cx="0" cy="174625"/>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E44D856E-E7FD-29EA-9E99-64B8ABDDB005}"/>
                </a:ext>
              </a:extLst>
            </p:cNvPr>
            <p:cNvCxnSpPr>
              <a:cxnSpLocks/>
            </p:cNvCxnSpPr>
            <p:nvPr/>
          </p:nvCxnSpPr>
          <p:spPr bwMode="auto">
            <a:xfrm>
              <a:off x="3925986" y="2757488"/>
              <a:ext cx="588864"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9A999358-ED2F-1AD7-2288-4AC51B93281E}"/>
                </a:ext>
              </a:extLst>
            </p:cNvPr>
            <p:cNvCxnSpPr>
              <a:cxnSpLocks/>
            </p:cNvCxnSpPr>
            <p:nvPr/>
          </p:nvCxnSpPr>
          <p:spPr bwMode="auto">
            <a:xfrm>
              <a:off x="4508500" y="2670175"/>
              <a:ext cx="0" cy="174625"/>
            </a:xfrm>
            <a:prstGeom prst="line">
              <a:avLst/>
            </a:prstGeom>
            <a:noFill/>
            <a:ln w="28575" cap="flat" cmpd="sng" algn="ctr">
              <a:solidFill>
                <a:schemeClr val="bg1"/>
              </a:solidFill>
              <a:prstDash val="solid"/>
              <a:round/>
              <a:headEnd type="none" w="med" len="med"/>
              <a:tailEnd type="none" w="med" len="med"/>
            </a:ln>
            <a:effectLst/>
          </p:spPr>
        </p:cxnSp>
      </p:grpSp>
      <p:grpSp>
        <p:nvGrpSpPr>
          <p:cNvPr id="25" name="Group 24">
            <a:extLst>
              <a:ext uri="{FF2B5EF4-FFF2-40B4-BE49-F238E27FC236}">
                <a16:creationId xmlns:a16="http://schemas.microsoft.com/office/drawing/2014/main" id="{D402DA5B-4911-FF38-DDFA-C28EEC6B9D6B}"/>
              </a:ext>
            </a:extLst>
          </p:cNvPr>
          <p:cNvGrpSpPr/>
          <p:nvPr/>
        </p:nvGrpSpPr>
        <p:grpSpPr>
          <a:xfrm>
            <a:off x="6827356" y="2528395"/>
            <a:ext cx="555055" cy="113112"/>
            <a:chOff x="3930650" y="2670175"/>
            <a:chExt cx="584200" cy="174625"/>
          </a:xfrm>
        </p:grpSpPr>
        <p:cxnSp>
          <p:nvCxnSpPr>
            <p:cNvPr id="26" name="Straight Connector 25">
              <a:extLst>
                <a:ext uri="{FF2B5EF4-FFF2-40B4-BE49-F238E27FC236}">
                  <a16:creationId xmlns:a16="http://schemas.microsoft.com/office/drawing/2014/main" id="{A418448F-2787-1369-DF7E-EF79BC87A167}"/>
                </a:ext>
              </a:extLst>
            </p:cNvPr>
            <p:cNvCxnSpPr>
              <a:cxnSpLocks/>
            </p:cNvCxnSpPr>
            <p:nvPr/>
          </p:nvCxnSpPr>
          <p:spPr bwMode="auto">
            <a:xfrm>
              <a:off x="3930650" y="2670175"/>
              <a:ext cx="0" cy="174625"/>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381470E5-E3FE-0632-4628-B775B58F893C}"/>
                </a:ext>
              </a:extLst>
            </p:cNvPr>
            <p:cNvCxnSpPr>
              <a:cxnSpLocks/>
            </p:cNvCxnSpPr>
            <p:nvPr/>
          </p:nvCxnSpPr>
          <p:spPr bwMode="auto">
            <a:xfrm>
              <a:off x="3930650" y="2757488"/>
              <a:ext cx="58420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66B10935-12A8-2600-9C67-1A3D7D19E4C7}"/>
                </a:ext>
              </a:extLst>
            </p:cNvPr>
            <p:cNvCxnSpPr>
              <a:cxnSpLocks/>
            </p:cNvCxnSpPr>
            <p:nvPr/>
          </p:nvCxnSpPr>
          <p:spPr bwMode="auto">
            <a:xfrm>
              <a:off x="4508500" y="2670175"/>
              <a:ext cx="0" cy="174625"/>
            </a:xfrm>
            <a:prstGeom prst="line">
              <a:avLst/>
            </a:prstGeom>
            <a:noFill/>
            <a:ln w="28575" cap="flat" cmpd="sng" algn="ctr">
              <a:solidFill>
                <a:schemeClr val="bg1"/>
              </a:solidFill>
              <a:prstDash val="solid"/>
              <a:round/>
              <a:headEnd type="none" w="med" len="med"/>
              <a:tailEnd type="none" w="med" len="med"/>
            </a:ln>
            <a:effectLst/>
          </p:spPr>
        </p:cxnSp>
      </p:grpSp>
      <p:grpSp>
        <p:nvGrpSpPr>
          <p:cNvPr id="29" name="Group 28">
            <a:extLst>
              <a:ext uri="{FF2B5EF4-FFF2-40B4-BE49-F238E27FC236}">
                <a16:creationId xmlns:a16="http://schemas.microsoft.com/office/drawing/2014/main" id="{7A9221FE-2F17-C6DB-D2BC-E571A7AB561B}"/>
              </a:ext>
            </a:extLst>
          </p:cNvPr>
          <p:cNvGrpSpPr/>
          <p:nvPr/>
        </p:nvGrpSpPr>
        <p:grpSpPr>
          <a:xfrm>
            <a:off x="7442872" y="2731173"/>
            <a:ext cx="2148735" cy="113112"/>
            <a:chOff x="3930424" y="2670175"/>
            <a:chExt cx="597194" cy="174625"/>
          </a:xfrm>
        </p:grpSpPr>
        <p:cxnSp>
          <p:nvCxnSpPr>
            <p:cNvPr id="30" name="Straight Connector 29">
              <a:extLst>
                <a:ext uri="{FF2B5EF4-FFF2-40B4-BE49-F238E27FC236}">
                  <a16:creationId xmlns:a16="http://schemas.microsoft.com/office/drawing/2014/main" id="{FCC04FFD-C7CE-271B-1E0E-C61EFBFE8A3D}"/>
                </a:ext>
              </a:extLst>
            </p:cNvPr>
            <p:cNvCxnSpPr>
              <a:cxnSpLocks/>
            </p:cNvCxnSpPr>
            <p:nvPr/>
          </p:nvCxnSpPr>
          <p:spPr bwMode="auto">
            <a:xfrm>
              <a:off x="3930650" y="2670175"/>
              <a:ext cx="0" cy="174625"/>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2D47BAF6-F8B0-3408-434B-82DFC74A245D}"/>
                </a:ext>
              </a:extLst>
            </p:cNvPr>
            <p:cNvCxnSpPr>
              <a:cxnSpLocks/>
            </p:cNvCxnSpPr>
            <p:nvPr/>
          </p:nvCxnSpPr>
          <p:spPr bwMode="auto">
            <a:xfrm>
              <a:off x="3930424" y="2757488"/>
              <a:ext cx="597194" cy="0"/>
            </a:xfrm>
            <a:prstGeom prst="line">
              <a:avLst/>
            </a:prstGeom>
            <a:noFill/>
            <a:ln w="28575" cap="flat" cmpd="sng" algn="ctr">
              <a:solidFill>
                <a:schemeClr val="bg1"/>
              </a:solidFill>
              <a:prstDash val="solid"/>
              <a:round/>
              <a:headEnd type="none" w="med" len="med"/>
              <a:tailEnd type="triangle" w="med" len="med"/>
            </a:ln>
            <a:effectLst/>
          </p:spPr>
        </p:cxnSp>
      </p:grpSp>
      <p:grpSp>
        <p:nvGrpSpPr>
          <p:cNvPr id="33" name="Group 32">
            <a:extLst>
              <a:ext uri="{FF2B5EF4-FFF2-40B4-BE49-F238E27FC236}">
                <a16:creationId xmlns:a16="http://schemas.microsoft.com/office/drawing/2014/main" id="{0080CEFF-73BC-3057-4DE5-E9E029C6CF27}"/>
              </a:ext>
            </a:extLst>
          </p:cNvPr>
          <p:cNvGrpSpPr/>
          <p:nvPr/>
        </p:nvGrpSpPr>
        <p:grpSpPr>
          <a:xfrm>
            <a:off x="6544655" y="3386776"/>
            <a:ext cx="1400392" cy="113112"/>
            <a:chOff x="3928107" y="2670175"/>
            <a:chExt cx="582558" cy="174625"/>
          </a:xfrm>
        </p:grpSpPr>
        <p:cxnSp>
          <p:nvCxnSpPr>
            <p:cNvPr id="34" name="Straight Connector 33">
              <a:extLst>
                <a:ext uri="{FF2B5EF4-FFF2-40B4-BE49-F238E27FC236}">
                  <a16:creationId xmlns:a16="http://schemas.microsoft.com/office/drawing/2014/main" id="{ADE0A48A-A6C9-D798-DD92-0218AFB7C5C5}"/>
                </a:ext>
              </a:extLst>
            </p:cNvPr>
            <p:cNvCxnSpPr>
              <a:cxnSpLocks/>
            </p:cNvCxnSpPr>
            <p:nvPr/>
          </p:nvCxnSpPr>
          <p:spPr bwMode="auto">
            <a:xfrm>
              <a:off x="3930650" y="2670175"/>
              <a:ext cx="0" cy="174625"/>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38F47CD2-7B1B-645A-208E-614AC52591FE}"/>
                </a:ext>
              </a:extLst>
            </p:cNvPr>
            <p:cNvCxnSpPr>
              <a:cxnSpLocks/>
            </p:cNvCxnSpPr>
            <p:nvPr/>
          </p:nvCxnSpPr>
          <p:spPr bwMode="auto">
            <a:xfrm>
              <a:off x="3928107" y="2757488"/>
              <a:ext cx="58255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BF0C2F93-4D45-B8E5-F63C-F837ACC72E38}"/>
                </a:ext>
              </a:extLst>
            </p:cNvPr>
            <p:cNvCxnSpPr>
              <a:cxnSpLocks/>
            </p:cNvCxnSpPr>
            <p:nvPr/>
          </p:nvCxnSpPr>
          <p:spPr bwMode="auto">
            <a:xfrm>
              <a:off x="4508500" y="2670175"/>
              <a:ext cx="0" cy="174625"/>
            </a:xfrm>
            <a:prstGeom prst="line">
              <a:avLst/>
            </a:prstGeom>
            <a:noFill/>
            <a:ln w="28575" cap="flat" cmpd="sng" algn="ctr">
              <a:solidFill>
                <a:schemeClr val="bg1"/>
              </a:solidFill>
              <a:prstDash val="solid"/>
              <a:round/>
              <a:headEnd type="none" w="med" len="med"/>
              <a:tailEnd type="none" w="med" len="med"/>
            </a:ln>
            <a:effectLst/>
          </p:spPr>
        </p:cxnSp>
      </p:grpSp>
      <p:grpSp>
        <p:nvGrpSpPr>
          <p:cNvPr id="37" name="Group 36">
            <a:extLst>
              <a:ext uri="{FF2B5EF4-FFF2-40B4-BE49-F238E27FC236}">
                <a16:creationId xmlns:a16="http://schemas.microsoft.com/office/drawing/2014/main" id="{B375FC5D-5E15-FE50-370F-08B248482338}"/>
              </a:ext>
            </a:extLst>
          </p:cNvPr>
          <p:cNvGrpSpPr/>
          <p:nvPr/>
        </p:nvGrpSpPr>
        <p:grpSpPr>
          <a:xfrm>
            <a:off x="6893088" y="3172620"/>
            <a:ext cx="593183" cy="113112"/>
            <a:chOff x="3923672" y="2670175"/>
            <a:chExt cx="591178" cy="174625"/>
          </a:xfrm>
        </p:grpSpPr>
        <p:cxnSp>
          <p:nvCxnSpPr>
            <p:cNvPr id="38" name="Straight Connector 37">
              <a:extLst>
                <a:ext uri="{FF2B5EF4-FFF2-40B4-BE49-F238E27FC236}">
                  <a16:creationId xmlns:a16="http://schemas.microsoft.com/office/drawing/2014/main" id="{5FAFEA11-1FD1-B541-8F2F-0A22DAD84F0F}"/>
                </a:ext>
              </a:extLst>
            </p:cNvPr>
            <p:cNvCxnSpPr>
              <a:cxnSpLocks/>
            </p:cNvCxnSpPr>
            <p:nvPr/>
          </p:nvCxnSpPr>
          <p:spPr bwMode="auto">
            <a:xfrm>
              <a:off x="3923672" y="2670175"/>
              <a:ext cx="0" cy="174625"/>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CA7E32F0-BBFD-F652-66FF-B94A1BEE392E}"/>
                </a:ext>
              </a:extLst>
            </p:cNvPr>
            <p:cNvCxnSpPr>
              <a:cxnSpLocks/>
            </p:cNvCxnSpPr>
            <p:nvPr/>
          </p:nvCxnSpPr>
          <p:spPr bwMode="auto">
            <a:xfrm>
              <a:off x="3923672" y="2757488"/>
              <a:ext cx="59117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205620D2-5CC2-A91C-ACEC-227EB9F3E5D1}"/>
                </a:ext>
              </a:extLst>
            </p:cNvPr>
            <p:cNvCxnSpPr>
              <a:cxnSpLocks/>
            </p:cNvCxnSpPr>
            <p:nvPr/>
          </p:nvCxnSpPr>
          <p:spPr bwMode="auto">
            <a:xfrm>
              <a:off x="4508500" y="2670175"/>
              <a:ext cx="0" cy="174625"/>
            </a:xfrm>
            <a:prstGeom prst="line">
              <a:avLst/>
            </a:prstGeom>
            <a:noFill/>
            <a:ln w="28575" cap="flat" cmpd="sng" algn="ctr">
              <a:solidFill>
                <a:schemeClr val="bg1"/>
              </a:solidFill>
              <a:prstDash val="solid"/>
              <a:round/>
              <a:headEnd type="none" w="med" len="med"/>
              <a:tailEnd type="none" w="med" len="med"/>
            </a:ln>
            <a:effectLst/>
          </p:spPr>
        </p:cxnSp>
      </p:grpSp>
      <p:grpSp>
        <p:nvGrpSpPr>
          <p:cNvPr id="41" name="Group 40">
            <a:extLst>
              <a:ext uri="{FF2B5EF4-FFF2-40B4-BE49-F238E27FC236}">
                <a16:creationId xmlns:a16="http://schemas.microsoft.com/office/drawing/2014/main" id="{87052CF7-3409-8102-B2B1-10EE98A69693}"/>
              </a:ext>
            </a:extLst>
          </p:cNvPr>
          <p:cNvGrpSpPr/>
          <p:nvPr/>
        </p:nvGrpSpPr>
        <p:grpSpPr>
          <a:xfrm>
            <a:off x="6741002" y="3816632"/>
            <a:ext cx="831007" cy="113112"/>
            <a:chOff x="3930650" y="2670175"/>
            <a:chExt cx="574260" cy="174625"/>
          </a:xfrm>
        </p:grpSpPr>
        <p:cxnSp>
          <p:nvCxnSpPr>
            <p:cNvPr id="42" name="Straight Connector 41">
              <a:extLst>
                <a:ext uri="{FF2B5EF4-FFF2-40B4-BE49-F238E27FC236}">
                  <a16:creationId xmlns:a16="http://schemas.microsoft.com/office/drawing/2014/main" id="{996D57D6-2E4C-E4F7-82C4-4CE95D952BF1}"/>
                </a:ext>
              </a:extLst>
            </p:cNvPr>
            <p:cNvCxnSpPr>
              <a:cxnSpLocks/>
            </p:cNvCxnSpPr>
            <p:nvPr/>
          </p:nvCxnSpPr>
          <p:spPr bwMode="auto">
            <a:xfrm>
              <a:off x="3930650" y="2670175"/>
              <a:ext cx="0" cy="174625"/>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CE7622ED-1EFD-5CAA-99B0-E7A44A29A385}"/>
                </a:ext>
              </a:extLst>
            </p:cNvPr>
            <p:cNvCxnSpPr>
              <a:cxnSpLocks/>
            </p:cNvCxnSpPr>
            <p:nvPr/>
          </p:nvCxnSpPr>
          <p:spPr bwMode="auto">
            <a:xfrm>
              <a:off x="3936585" y="2757488"/>
              <a:ext cx="568325"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6D2726A1-68EB-7450-9B2C-80C0994F7601}"/>
                </a:ext>
              </a:extLst>
            </p:cNvPr>
            <p:cNvCxnSpPr>
              <a:cxnSpLocks/>
            </p:cNvCxnSpPr>
            <p:nvPr/>
          </p:nvCxnSpPr>
          <p:spPr bwMode="auto">
            <a:xfrm>
              <a:off x="4501045" y="2670175"/>
              <a:ext cx="0" cy="174625"/>
            </a:xfrm>
            <a:prstGeom prst="line">
              <a:avLst/>
            </a:prstGeom>
            <a:noFill/>
            <a:ln w="28575" cap="flat" cmpd="sng" algn="ctr">
              <a:solidFill>
                <a:schemeClr val="bg1"/>
              </a:solidFill>
              <a:prstDash val="solid"/>
              <a:round/>
              <a:headEnd type="none" w="med" len="med"/>
              <a:tailEnd type="none" w="med" len="med"/>
            </a:ln>
            <a:effectLst/>
          </p:spPr>
        </p:cxnSp>
      </p:grpSp>
      <p:grpSp>
        <p:nvGrpSpPr>
          <p:cNvPr id="45" name="Group 44">
            <a:extLst>
              <a:ext uri="{FF2B5EF4-FFF2-40B4-BE49-F238E27FC236}">
                <a16:creationId xmlns:a16="http://schemas.microsoft.com/office/drawing/2014/main" id="{390E49D5-B411-D9FC-DDA8-EA4EF7ECDA6A}"/>
              </a:ext>
            </a:extLst>
          </p:cNvPr>
          <p:cNvGrpSpPr/>
          <p:nvPr/>
        </p:nvGrpSpPr>
        <p:grpSpPr>
          <a:xfrm>
            <a:off x="6877544" y="4028004"/>
            <a:ext cx="694465" cy="113112"/>
            <a:chOff x="3930650" y="2670175"/>
            <a:chExt cx="584200" cy="174625"/>
          </a:xfrm>
        </p:grpSpPr>
        <p:cxnSp>
          <p:nvCxnSpPr>
            <p:cNvPr id="46" name="Straight Connector 45">
              <a:extLst>
                <a:ext uri="{FF2B5EF4-FFF2-40B4-BE49-F238E27FC236}">
                  <a16:creationId xmlns:a16="http://schemas.microsoft.com/office/drawing/2014/main" id="{5F50E78C-B686-DB87-F9BA-99C82587B7C7}"/>
                </a:ext>
              </a:extLst>
            </p:cNvPr>
            <p:cNvCxnSpPr>
              <a:cxnSpLocks/>
            </p:cNvCxnSpPr>
            <p:nvPr/>
          </p:nvCxnSpPr>
          <p:spPr bwMode="auto">
            <a:xfrm>
              <a:off x="3930650" y="2670175"/>
              <a:ext cx="0" cy="174625"/>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A6E2A2DB-13D1-51DF-C8FD-EE56F8DAD44B}"/>
                </a:ext>
              </a:extLst>
            </p:cNvPr>
            <p:cNvCxnSpPr>
              <a:cxnSpLocks/>
            </p:cNvCxnSpPr>
            <p:nvPr/>
          </p:nvCxnSpPr>
          <p:spPr bwMode="auto">
            <a:xfrm>
              <a:off x="3933405" y="2757488"/>
              <a:ext cx="581445"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A457929B-C269-D9CB-887F-87F01F231F9C}"/>
                </a:ext>
              </a:extLst>
            </p:cNvPr>
            <p:cNvCxnSpPr>
              <a:cxnSpLocks/>
            </p:cNvCxnSpPr>
            <p:nvPr/>
          </p:nvCxnSpPr>
          <p:spPr bwMode="auto">
            <a:xfrm>
              <a:off x="4508500" y="2670175"/>
              <a:ext cx="0" cy="174625"/>
            </a:xfrm>
            <a:prstGeom prst="line">
              <a:avLst/>
            </a:prstGeom>
            <a:noFill/>
            <a:ln w="28575" cap="flat" cmpd="sng" algn="ctr">
              <a:solidFill>
                <a:schemeClr val="bg1"/>
              </a:solidFill>
              <a:prstDash val="solid"/>
              <a:round/>
              <a:headEnd type="none" w="med" len="med"/>
              <a:tailEnd type="none" w="med" len="med"/>
            </a:ln>
            <a:effectLst/>
          </p:spPr>
        </p:cxnSp>
      </p:grpSp>
      <p:grpSp>
        <p:nvGrpSpPr>
          <p:cNvPr id="49" name="Group 48">
            <a:extLst>
              <a:ext uri="{FF2B5EF4-FFF2-40B4-BE49-F238E27FC236}">
                <a16:creationId xmlns:a16="http://schemas.microsoft.com/office/drawing/2014/main" id="{6794CAB2-4FEF-CAF7-3BED-C2674C8FC5FF}"/>
              </a:ext>
            </a:extLst>
          </p:cNvPr>
          <p:cNvGrpSpPr/>
          <p:nvPr/>
        </p:nvGrpSpPr>
        <p:grpSpPr>
          <a:xfrm>
            <a:off x="6909789" y="4460955"/>
            <a:ext cx="615627" cy="113112"/>
            <a:chOff x="3930650" y="2670175"/>
            <a:chExt cx="584200" cy="174625"/>
          </a:xfrm>
        </p:grpSpPr>
        <p:cxnSp>
          <p:nvCxnSpPr>
            <p:cNvPr id="50" name="Straight Connector 49">
              <a:extLst>
                <a:ext uri="{FF2B5EF4-FFF2-40B4-BE49-F238E27FC236}">
                  <a16:creationId xmlns:a16="http://schemas.microsoft.com/office/drawing/2014/main" id="{370C9BAB-DFD0-8AC7-ABFD-8323CB78143A}"/>
                </a:ext>
              </a:extLst>
            </p:cNvPr>
            <p:cNvCxnSpPr>
              <a:cxnSpLocks/>
            </p:cNvCxnSpPr>
            <p:nvPr/>
          </p:nvCxnSpPr>
          <p:spPr bwMode="auto">
            <a:xfrm>
              <a:off x="3930650" y="2670175"/>
              <a:ext cx="0" cy="174625"/>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0104145A-8F10-7381-41FB-28C2D36B5A6F}"/>
                </a:ext>
              </a:extLst>
            </p:cNvPr>
            <p:cNvCxnSpPr>
              <a:cxnSpLocks/>
            </p:cNvCxnSpPr>
            <p:nvPr/>
          </p:nvCxnSpPr>
          <p:spPr bwMode="auto">
            <a:xfrm>
              <a:off x="3930650" y="2757488"/>
              <a:ext cx="584200"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34CF2DFC-2F6B-928C-7E2E-D1EDA3CEF877}"/>
                </a:ext>
              </a:extLst>
            </p:cNvPr>
            <p:cNvCxnSpPr>
              <a:cxnSpLocks/>
            </p:cNvCxnSpPr>
            <p:nvPr/>
          </p:nvCxnSpPr>
          <p:spPr bwMode="auto">
            <a:xfrm>
              <a:off x="4508500" y="2670175"/>
              <a:ext cx="0" cy="174625"/>
            </a:xfrm>
            <a:prstGeom prst="line">
              <a:avLst/>
            </a:prstGeom>
            <a:noFill/>
            <a:ln w="28575" cap="flat" cmpd="sng" algn="ctr">
              <a:solidFill>
                <a:schemeClr val="bg1"/>
              </a:solidFill>
              <a:prstDash val="solid"/>
              <a:round/>
              <a:headEnd type="none" w="med" len="med"/>
              <a:tailEnd type="none" w="med" len="med"/>
            </a:ln>
            <a:effectLst/>
          </p:spPr>
        </p:cxnSp>
      </p:grpSp>
      <p:grpSp>
        <p:nvGrpSpPr>
          <p:cNvPr id="53" name="Group 52">
            <a:extLst>
              <a:ext uri="{FF2B5EF4-FFF2-40B4-BE49-F238E27FC236}">
                <a16:creationId xmlns:a16="http://schemas.microsoft.com/office/drawing/2014/main" id="{7B4D22A6-7AAB-085E-6F89-486D4751EF45}"/>
              </a:ext>
            </a:extLst>
          </p:cNvPr>
          <p:cNvGrpSpPr/>
          <p:nvPr/>
        </p:nvGrpSpPr>
        <p:grpSpPr>
          <a:xfrm>
            <a:off x="6611815" y="4664866"/>
            <a:ext cx="1077732" cy="113112"/>
            <a:chOff x="3930650" y="2670175"/>
            <a:chExt cx="584200" cy="174625"/>
          </a:xfrm>
        </p:grpSpPr>
        <p:cxnSp>
          <p:nvCxnSpPr>
            <p:cNvPr id="54" name="Straight Connector 53">
              <a:extLst>
                <a:ext uri="{FF2B5EF4-FFF2-40B4-BE49-F238E27FC236}">
                  <a16:creationId xmlns:a16="http://schemas.microsoft.com/office/drawing/2014/main" id="{3E0DEE27-49EB-DB52-D9D7-7B66F8C5CA0F}"/>
                </a:ext>
              </a:extLst>
            </p:cNvPr>
            <p:cNvCxnSpPr>
              <a:cxnSpLocks/>
            </p:cNvCxnSpPr>
            <p:nvPr/>
          </p:nvCxnSpPr>
          <p:spPr bwMode="auto">
            <a:xfrm>
              <a:off x="3930650" y="2670175"/>
              <a:ext cx="0" cy="174625"/>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E90DE704-F88E-02A9-9A81-ED634E9A6A72}"/>
                </a:ext>
              </a:extLst>
            </p:cNvPr>
            <p:cNvCxnSpPr>
              <a:cxnSpLocks/>
            </p:cNvCxnSpPr>
            <p:nvPr/>
          </p:nvCxnSpPr>
          <p:spPr bwMode="auto">
            <a:xfrm>
              <a:off x="3933820" y="2757487"/>
              <a:ext cx="581030"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51FD3C20-9821-8547-0BF3-28AF5079D047}"/>
                </a:ext>
              </a:extLst>
            </p:cNvPr>
            <p:cNvCxnSpPr>
              <a:cxnSpLocks/>
            </p:cNvCxnSpPr>
            <p:nvPr/>
          </p:nvCxnSpPr>
          <p:spPr bwMode="auto">
            <a:xfrm>
              <a:off x="4508500" y="2670175"/>
              <a:ext cx="0" cy="174625"/>
            </a:xfrm>
            <a:prstGeom prst="line">
              <a:avLst/>
            </a:prstGeom>
            <a:noFill/>
            <a:ln w="28575" cap="flat" cmpd="sng" algn="ctr">
              <a:solidFill>
                <a:schemeClr val="bg1"/>
              </a:solidFill>
              <a:prstDash val="solid"/>
              <a:round/>
              <a:headEnd type="none" w="med" len="med"/>
              <a:tailEnd type="none" w="med" len="med"/>
            </a:ln>
            <a:effectLst/>
          </p:spPr>
        </p:cxnSp>
      </p:grpSp>
      <p:grpSp>
        <p:nvGrpSpPr>
          <p:cNvPr id="57" name="Group 56">
            <a:extLst>
              <a:ext uri="{FF2B5EF4-FFF2-40B4-BE49-F238E27FC236}">
                <a16:creationId xmlns:a16="http://schemas.microsoft.com/office/drawing/2014/main" id="{323CD07E-5F17-D503-581F-86F380F488ED}"/>
              </a:ext>
            </a:extLst>
          </p:cNvPr>
          <p:cNvGrpSpPr/>
          <p:nvPr/>
        </p:nvGrpSpPr>
        <p:grpSpPr>
          <a:xfrm>
            <a:off x="6741001" y="5092394"/>
            <a:ext cx="848031" cy="113112"/>
            <a:chOff x="3930585" y="2670175"/>
            <a:chExt cx="584265" cy="174625"/>
          </a:xfrm>
        </p:grpSpPr>
        <p:cxnSp>
          <p:nvCxnSpPr>
            <p:cNvPr id="58" name="Straight Connector 57">
              <a:extLst>
                <a:ext uri="{FF2B5EF4-FFF2-40B4-BE49-F238E27FC236}">
                  <a16:creationId xmlns:a16="http://schemas.microsoft.com/office/drawing/2014/main" id="{8A3B51D1-757B-C708-16C4-45F4D20B876E}"/>
                </a:ext>
              </a:extLst>
            </p:cNvPr>
            <p:cNvCxnSpPr>
              <a:cxnSpLocks/>
            </p:cNvCxnSpPr>
            <p:nvPr/>
          </p:nvCxnSpPr>
          <p:spPr bwMode="auto">
            <a:xfrm>
              <a:off x="3930650" y="2670175"/>
              <a:ext cx="0" cy="174625"/>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BE6530F6-FDCE-8913-A597-85DB4FB3629B}"/>
                </a:ext>
              </a:extLst>
            </p:cNvPr>
            <p:cNvCxnSpPr>
              <a:cxnSpLocks/>
            </p:cNvCxnSpPr>
            <p:nvPr/>
          </p:nvCxnSpPr>
          <p:spPr bwMode="auto">
            <a:xfrm>
              <a:off x="3930585" y="2757488"/>
              <a:ext cx="584265"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5782D6B5-5039-D66C-B80D-98D40EFACE25}"/>
                </a:ext>
              </a:extLst>
            </p:cNvPr>
            <p:cNvCxnSpPr>
              <a:cxnSpLocks/>
            </p:cNvCxnSpPr>
            <p:nvPr/>
          </p:nvCxnSpPr>
          <p:spPr bwMode="auto">
            <a:xfrm>
              <a:off x="4508500" y="2670175"/>
              <a:ext cx="0" cy="174625"/>
            </a:xfrm>
            <a:prstGeom prst="line">
              <a:avLst/>
            </a:prstGeom>
            <a:noFill/>
            <a:ln w="28575" cap="flat" cmpd="sng" algn="ctr">
              <a:solidFill>
                <a:schemeClr val="bg1"/>
              </a:solidFill>
              <a:prstDash val="solid"/>
              <a:round/>
              <a:headEnd type="none" w="med" len="med"/>
              <a:tailEnd type="none" w="med" len="med"/>
            </a:ln>
            <a:effectLst/>
          </p:spPr>
        </p:cxnSp>
      </p:grpSp>
      <p:sp>
        <p:nvSpPr>
          <p:cNvPr id="61" name="Oval 60">
            <a:extLst>
              <a:ext uri="{FF2B5EF4-FFF2-40B4-BE49-F238E27FC236}">
                <a16:creationId xmlns:a16="http://schemas.microsoft.com/office/drawing/2014/main" id="{8A35E07F-621F-E3CB-85FF-B7457DE15FCA}"/>
              </a:ext>
            </a:extLst>
          </p:cNvPr>
          <p:cNvSpPr/>
          <p:nvPr/>
        </p:nvSpPr>
        <p:spPr bwMode="auto">
          <a:xfrm>
            <a:off x="7179849" y="4053937"/>
            <a:ext cx="68146" cy="6814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Oval 61">
            <a:extLst>
              <a:ext uri="{FF2B5EF4-FFF2-40B4-BE49-F238E27FC236}">
                <a16:creationId xmlns:a16="http://schemas.microsoft.com/office/drawing/2014/main" id="{8F5AB535-9D29-4EFB-9FBF-EC78A024630D}"/>
              </a:ext>
            </a:extLst>
          </p:cNvPr>
          <p:cNvSpPr/>
          <p:nvPr/>
        </p:nvSpPr>
        <p:spPr bwMode="auto">
          <a:xfrm>
            <a:off x="7140464" y="4484571"/>
            <a:ext cx="68146" cy="6814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Oval 62">
            <a:extLst>
              <a:ext uri="{FF2B5EF4-FFF2-40B4-BE49-F238E27FC236}">
                <a16:creationId xmlns:a16="http://schemas.microsoft.com/office/drawing/2014/main" id="{3D12CAAB-49E9-092F-72A4-3D7927093503}"/>
              </a:ext>
            </a:extLst>
          </p:cNvPr>
          <p:cNvSpPr/>
          <p:nvPr/>
        </p:nvSpPr>
        <p:spPr bwMode="auto">
          <a:xfrm>
            <a:off x="7099564" y="4691069"/>
            <a:ext cx="68146" cy="6814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6" name="Oval 9215">
            <a:extLst>
              <a:ext uri="{FF2B5EF4-FFF2-40B4-BE49-F238E27FC236}">
                <a16:creationId xmlns:a16="http://schemas.microsoft.com/office/drawing/2014/main" id="{DF7FD353-89FB-A5A8-AB4A-3BBFE1E6E9F6}"/>
              </a:ext>
            </a:extLst>
          </p:cNvPr>
          <p:cNvSpPr/>
          <p:nvPr/>
        </p:nvSpPr>
        <p:spPr bwMode="auto">
          <a:xfrm>
            <a:off x="7126726" y="5116702"/>
            <a:ext cx="68146" cy="6814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7" name="Oval 9216">
            <a:extLst>
              <a:ext uri="{FF2B5EF4-FFF2-40B4-BE49-F238E27FC236}">
                <a16:creationId xmlns:a16="http://schemas.microsoft.com/office/drawing/2014/main" id="{41907B8D-DCE8-00E8-CD88-F2FE231DCF65}"/>
              </a:ext>
            </a:extLst>
          </p:cNvPr>
          <p:cNvSpPr/>
          <p:nvPr/>
        </p:nvSpPr>
        <p:spPr bwMode="auto">
          <a:xfrm>
            <a:off x="7075660" y="3836975"/>
            <a:ext cx="68146" cy="6814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9" name="Oval 9218">
            <a:extLst>
              <a:ext uri="{FF2B5EF4-FFF2-40B4-BE49-F238E27FC236}">
                <a16:creationId xmlns:a16="http://schemas.microsoft.com/office/drawing/2014/main" id="{974A91AC-703A-6F03-C697-8E2B526FE3D8}"/>
              </a:ext>
            </a:extLst>
          </p:cNvPr>
          <p:cNvSpPr/>
          <p:nvPr/>
        </p:nvSpPr>
        <p:spPr bwMode="auto">
          <a:xfrm>
            <a:off x="7212197" y="3410040"/>
            <a:ext cx="68146" cy="6814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0" name="Oval 9219">
            <a:extLst>
              <a:ext uri="{FF2B5EF4-FFF2-40B4-BE49-F238E27FC236}">
                <a16:creationId xmlns:a16="http://schemas.microsoft.com/office/drawing/2014/main" id="{822F9A90-F15F-BBE0-347B-AEF48AD50ED9}"/>
              </a:ext>
            </a:extLst>
          </p:cNvPr>
          <p:cNvSpPr/>
          <p:nvPr/>
        </p:nvSpPr>
        <p:spPr bwMode="auto">
          <a:xfrm>
            <a:off x="7160897" y="3192298"/>
            <a:ext cx="68146" cy="6814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2" name="Oval 9221">
            <a:extLst>
              <a:ext uri="{FF2B5EF4-FFF2-40B4-BE49-F238E27FC236}">
                <a16:creationId xmlns:a16="http://schemas.microsoft.com/office/drawing/2014/main" id="{1DEE822E-AF73-07F3-1547-157BD5204427}"/>
              </a:ext>
            </a:extLst>
          </p:cNvPr>
          <p:cNvSpPr/>
          <p:nvPr/>
        </p:nvSpPr>
        <p:spPr bwMode="auto">
          <a:xfrm>
            <a:off x="8865570" y="2754377"/>
            <a:ext cx="68146" cy="6814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3" name="Oval 9222">
            <a:extLst>
              <a:ext uri="{FF2B5EF4-FFF2-40B4-BE49-F238E27FC236}">
                <a16:creationId xmlns:a16="http://schemas.microsoft.com/office/drawing/2014/main" id="{995F4783-2FAE-4B3D-6454-7F378051CEF0}"/>
              </a:ext>
            </a:extLst>
          </p:cNvPr>
          <p:cNvSpPr/>
          <p:nvPr/>
        </p:nvSpPr>
        <p:spPr bwMode="auto">
          <a:xfrm>
            <a:off x="7067794" y="2552860"/>
            <a:ext cx="68146" cy="6814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4" name="Oval 9223">
            <a:extLst>
              <a:ext uri="{FF2B5EF4-FFF2-40B4-BE49-F238E27FC236}">
                <a16:creationId xmlns:a16="http://schemas.microsoft.com/office/drawing/2014/main" id="{FDF1703A-4A11-8794-82EC-131D45AF760B}"/>
              </a:ext>
            </a:extLst>
          </p:cNvPr>
          <p:cNvSpPr/>
          <p:nvPr/>
        </p:nvSpPr>
        <p:spPr bwMode="auto">
          <a:xfrm>
            <a:off x="7164513" y="2121705"/>
            <a:ext cx="68146" cy="6814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225" name="Straight Connector 9224">
            <a:extLst>
              <a:ext uri="{FF2B5EF4-FFF2-40B4-BE49-F238E27FC236}">
                <a16:creationId xmlns:a16="http://schemas.microsoft.com/office/drawing/2014/main" id="{A3711728-C0C3-CC83-63F7-F329B6316153}"/>
              </a:ext>
            </a:extLst>
          </p:cNvPr>
          <p:cNvCxnSpPr>
            <a:cxnSpLocks/>
          </p:cNvCxnSpPr>
          <p:nvPr/>
        </p:nvCxnSpPr>
        <p:spPr bwMode="auto">
          <a:xfrm>
            <a:off x="809670" y="1826614"/>
            <a:ext cx="10529011" cy="0"/>
          </a:xfrm>
          <a:prstGeom prst="line">
            <a:avLst/>
          </a:prstGeom>
          <a:noFill/>
          <a:ln w="28575" cap="flat" cmpd="sng" algn="ctr">
            <a:solidFill>
              <a:schemeClr val="bg1"/>
            </a:solidFill>
            <a:prstDash val="solid"/>
            <a:round/>
            <a:headEnd type="none" w="med" len="med"/>
            <a:tailEnd type="none" w="med" len="med"/>
          </a:ln>
          <a:effectLst/>
        </p:spPr>
      </p:cxnSp>
      <p:sp>
        <p:nvSpPr>
          <p:cNvPr id="9226" name="TextBox 9225">
            <a:extLst>
              <a:ext uri="{FF2B5EF4-FFF2-40B4-BE49-F238E27FC236}">
                <a16:creationId xmlns:a16="http://schemas.microsoft.com/office/drawing/2014/main" id="{664404DC-3B3F-5158-77F0-5BE4B7B2BC4D}"/>
              </a:ext>
            </a:extLst>
          </p:cNvPr>
          <p:cNvSpPr txBox="1"/>
          <p:nvPr/>
        </p:nvSpPr>
        <p:spPr bwMode="auto">
          <a:xfrm>
            <a:off x="2578169" y="1507678"/>
            <a:ext cx="3218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Median PFS, </a:t>
            </a:r>
            <a:r>
              <a:rPr lang="en-US" sz="1600" dirty="0" err="1">
                <a:solidFill>
                  <a:schemeClr val="bg1"/>
                </a:solidFill>
                <a:latin typeface="Calibri" panose="020F0502020204030204" pitchFamily="34" charset="0"/>
              </a:rPr>
              <a:t>mo</a:t>
            </a:r>
            <a:r>
              <a:rPr lang="en-US" sz="1600" dirty="0">
                <a:solidFill>
                  <a:schemeClr val="bg1"/>
                </a:solidFill>
                <a:latin typeface="Calibri" panose="020F0502020204030204" pitchFamily="34" charset="0"/>
              </a:rPr>
              <a:t> (95% CI)</a:t>
            </a:r>
          </a:p>
        </p:txBody>
      </p:sp>
      <p:sp>
        <p:nvSpPr>
          <p:cNvPr id="9227" name="TextBox 9226">
            <a:extLst>
              <a:ext uri="{FF2B5EF4-FFF2-40B4-BE49-F238E27FC236}">
                <a16:creationId xmlns:a16="http://schemas.microsoft.com/office/drawing/2014/main" id="{E4C38629-D8B5-B173-0D42-649C1A43EE12}"/>
              </a:ext>
            </a:extLst>
          </p:cNvPr>
          <p:cNvSpPr txBox="1"/>
          <p:nvPr/>
        </p:nvSpPr>
        <p:spPr bwMode="auto">
          <a:xfrm>
            <a:off x="790162" y="1516417"/>
            <a:ext cx="12627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Subgroup</a:t>
            </a:r>
          </a:p>
        </p:txBody>
      </p:sp>
      <p:sp>
        <p:nvSpPr>
          <p:cNvPr id="9228" name="TextBox 9227">
            <a:extLst>
              <a:ext uri="{FF2B5EF4-FFF2-40B4-BE49-F238E27FC236}">
                <a16:creationId xmlns:a16="http://schemas.microsoft.com/office/drawing/2014/main" id="{0BDE76E0-6290-43A3-AEBB-BF8758AA759D}"/>
              </a:ext>
            </a:extLst>
          </p:cNvPr>
          <p:cNvSpPr txBox="1"/>
          <p:nvPr/>
        </p:nvSpPr>
        <p:spPr bwMode="auto">
          <a:xfrm>
            <a:off x="2722855" y="1793448"/>
            <a:ext cx="1336532"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dirty="0">
                <a:solidFill>
                  <a:schemeClr val="accent1"/>
                </a:solidFill>
                <a:latin typeface="Calibri" panose="020F0502020204030204" pitchFamily="34" charset="0"/>
              </a:rPr>
              <a:t>SG</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14.5 (13.0-16.0)</a:t>
            </a:r>
          </a:p>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a:spcBef>
                <a:spcPts val="0"/>
              </a:spcBef>
            </a:pPr>
            <a:r>
              <a:rPr lang="en-US" sz="1400" b="0" dirty="0">
                <a:solidFill>
                  <a:schemeClr val="bg1"/>
                </a:solidFill>
                <a:latin typeface="Calibri" panose="020F0502020204030204" pitchFamily="34" charset="0"/>
              </a:rPr>
              <a:t>14.9 (13.1-16.3)</a:t>
            </a:r>
          </a:p>
          <a:p>
            <a:pPr algn="ctr">
              <a:spcBef>
                <a:spcPts val="0"/>
              </a:spcBef>
            </a:pPr>
            <a:r>
              <a:rPr lang="en-US" sz="1400" b="0" dirty="0">
                <a:solidFill>
                  <a:schemeClr val="bg1"/>
                </a:solidFill>
                <a:latin typeface="Calibri" panose="020F0502020204030204" pitchFamily="34" charset="0"/>
              </a:rPr>
              <a:t>12.8 (6.4-18.1)</a:t>
            </a:r>
          </a:p>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a:spcBef>
                <a:spcPts val="0"/>
              </a:spcBef>
            </a:pPr>
            <a:r>
              <a:rPr lang="en-US" sz="1400" b="0" dirty="0">
                <a:solidFill>
                  <a:schemeClr val="bg1"/>
                </a:solidFill>
                <a:latin typeface="Calibri" panose="020F0502020204030204" pitchFamily="34" charset="0"/>
              </a:rPr>
              <a:t>15.2 (13.2-17.0)</a:t>
            </a:r>
          </a:p>
          <a:p>
            <a:pPr algn="ctr">
              <a:spcBef>
                <a:spcPts val="0"/>
              </a:spcBef>
            </a:pPr>
            <a:r>
              <a:rPr lang="en-US" sz="1400" b="0" dirty="0">
                <a:solidFill>
                  <a:schemeClr val="bg1"/>
                </a:solidFill>
                <a:latin typeface="Calibri" panose="020F0502020204030204" pitchFamily="34" charset="0"/>
              </a:rPr>
              <a:t>12.7 (6.1-15.4)</a:t>
            </a:r>
          </a:p>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a:spcBef>
                <a:spcPts val="0"/>
              </a:spcBef>
            </a:pPr>
            <a:r>
              <a:rPr lang="en-US" sz="1400" b="0" dirty="0">
                <a:solidFill>
                  <a:schemeClr val="bg1"/>
                </a:solidFill>
                <a:latin typeface="Calibri" panose="020F0502020204030204" pitchFamily="34" charset="0"/>
              </a:rPr>
              <a:t>15.4 (12.7-19.8)</a:t>
            </a:r>
          </a:p>
          <a:p>
            <a:pPr algn="ctr">
              <a:spcBef>
                <a:spcPts val="0"/>
              </a:spcBef>
            </a:pPr>
            <a:r>
              <a:rPr lang="en-US" sz="1400" b="0" dirty="0">
                <a:solidFill>
                  <a:schemeClr val="bg1"/>
                </a:solidFill>
                <a:latin typeface="Calibri" panose="020F0502020204030204" pitchFamily="34" charset="0"/>
              </a:rPr>
              <a:t>14.1 (12.7-15.7)</a:t>
            </a:r>
          </a:p>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a:spcBef>
                <a:spcPts val="0"/>
              </a:spcBef>
            </a:pPr>
            <a:r>
              <a:rPr lang="en-US" sz="1400" b="0" dirty="0">
                <a:solidFill>
                  <a:schemeClr val="bg1"/>
                </a:solidFill>
                <a:latin typeface="Calibri" panose="020F0502020204030204" pitchFamily="34" charset="0"/>
              </a:rPr>
              <a:t>14.1 (12.7-16.4)</a:t>
            </a:r>
          </a:p>
          <a:p>
            <a:pPr algn="ctr">
              <a:spcBef>
                <a:spcPts val="0"/>
              </a:spcBef>
            </a:pPr>
            <a:r>
              <a:rPr lang="en-US" sz="1400" b="0" dirty="0">
                <a:solidFill>
                  <a:schemeClr val="bg1"/>
                </a:solidFill>
                <a:latin typeface="Calibri" panose="020F0502020204030204" pitchFamily="34" charset="0"/>
              </a:rPr>
              <a:t>15.4 (13.0-17.5)</a:t>
            </a:r>
          </a:p>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a:spcBef>
                <a:spcPts val="0"/>
              </a:spcBef>
            </a:pPr>
            <a:r>
              <a:rPr lang="en-US" sz="1400" b="0" dirty="0">
                <a:solidFill>
                  <a:schemeClr val="bg1"/>
                </a:solidFill>
                <a:latin typeface="Calibri" panose="020F0502020204030204" pitchFamily="34" charset="0"/>
              </a:rPr>
              <a:t>17.6 (14.2-20.2)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13.2 (11.5-15.3)</a:t>
            </a:r>
          </a:p>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a:spcBef>
                <a:spcPts val="0"/>
              </a:spcBef>
            </a:pPr>
            <a:r>
              <a:rPr lang="en-US" sz="1400" b="0" dirty="0">
                <a:solidFill>
                  <a:schemeClr val="bg1"/>
                </a:solidFill>
                <a:latin typeface="Calibri" panose="020F0502020204030204" pitchFamily="34" charset="0"/>
              </a:rPr>
              <a:t>15.3 (13.1-17.0)</a:t>
            </a:r>
          </a:p>
          <a:p>
            <a:pPr algn="ctr">
              <a:spcBef>
                <a:spcPts val="0"/>
              </a:spcBef>
            </a:pPr>
            <a:r>
              <a:rPr lang="en-US" sz="1400" b="0" dirty="0">
                <a:solidFill>
                  <a:schemeClr val="bg1"/>
                </a:solidFill>
                <a:latin typeface="Calibri" panose="020F0502020204030204" pitchFamily="34" charset="0"/>
              </a:rPr>
              <a:t>14.4 (11.8-17.1)</a:t>
            </a:r>
          </a:p>
        </p:txBody>
      </p:sp>
      <p:sp>
        <p:nvSpPr>
          <p:cNvPr id="9229" name="TextBox 9228">
            <a:extLst>
              <a:ext uri="{FF2B5EF4-FFF2-40B4-BE49-F238E27FC236}">
                <a16:creationId xmlns:a16="http://schemas.microsoft.com/office/drawing/2014/main" id="{EA7507DD-9058-4FD6-01CB-08C4340CD370}"/>
              </a:ext>
            </a:extLst>
          </p:cNvPr>
          <p:cNvSpPr txBox="1"/>
          <p:nvPr/>
        </p:nvSpPr>
        <p:spPr bwMode="auto">
          <a:xfrm>
            <a:off x="4125665" y="1793448"/>
            <a:ext cx="1377121"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dirty="0">
                <a:solidFill>
                  <a:schemeClr val="accent3"/>
                </a:solidFill>
                <a:latin typeface="Calibri" panose="020F0502020204030204" pitchFamily="34" charset="0"/>
              </a:rPr>
              <a:t>TPC</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11.2 (10.2-12.6)</a:t>
            </a:r>
          </a:p>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a:spcBef>
                <a:spcPts val="0"/>
              </a:spcBef>
            </a:pPr>
            <a:r>
              <a:rPr lang="en-US" sz="1400" b="0" dirty="0">
                <a:solidFill>
                  <a:schemeClr val="bg1"/>
                </a:solidFill>
                <a:latin typeface="Calibri" panose="020F0502020204030204" pitchFamily="34" charset="0"/>
              </a:rPr>
              <a:t>10.7 (10.0-12.3)</a:t>
            </a:r>
          </a:p>
          <a:p>
            <a:pPr algn="ctr">
              <a:spcBef>
                <a:spcPts val="0"/>
              </a:spcBef>
            </a:pPr>
            <a:r>
              <a:rPr lang="en-US" sz="1400" b="0" dirty="0">
                <a:solidFill>
                  <a:schemeClr val="bg1"/>
                </a:solidFill>
                <a:latin typeface="Calibri" panose="020F0502020204030204" pitchFamily="34" charset="0"/>
              </a:rPr>
              <a:t>22.4 (14.9-NE)</a:t>
            </a:r>
          </a:p>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a:spcBef>
                <a:spcPts val="0"/>
              </a:spcBef>
            </a:pPr>
            <a:r>
              <a:rPr lang="en-US" sz="1400" b="0" dirty="0">
                <a:solidFill>
                  <a:schemeClr val="bg1"/>
                </a:solidFill>
                <a:latin typeface="Calibri" panose="020F0502020204030204" pitchFamily="34" charset="0"/>
              </a:rPr>
              <a:t>11.5 (10.4-12.9)</a:t>
            </a:r>
          </a:p>
          <a:p>
            <a:pPr algn="ctr">
              <a:spcBef>
                <a:spcPts val="0"/>
              </a:spcBef>
            </a:pPr>
            <a:r>
              <a:rPr lang="en-US" sz="1400" b="0" dirty="0">
                <a:solidFill>
                  <a:schemeClr val="bg1"/>
                </a:solidFill>
                <a:latin typeface="Calibri" panose="020F0502020204030204" pitchFamily="34" charset="0"/>
              </a:rPr>
              <a:t>8.9 (5.0-13.3)</a:t>
            </a:r>
          </a:p>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a:spcBef>
                <a:spcPts val="0"/>
              </a:spcBef>
            </a:pPr>
            <a:r>
              <a:rPr lang="en-US" sz="1400" b="0" dirty="0">
                <a:solidFill>
                  <a:schemeClr val="bg1"/>
                </a:solidFill>
                <a:latin typeface="Calibri" panose="020F0502020204030204" pitchFamily="34" charset="0"/>
              </a:rPr>
              <a:t>12.3 (10.4-14.9)</a:t>
            </a:r>
          </a:p>
          <a:p>
            <a:pPr algn="ctr">
              <a:spcBef>
                <a:spcPts val="0"/>
              </a:spcBef>
            </a:pPr>
            <a:r>
              <a:rPr lang="en-US" sz="1400" b="0" dirty="0">
                <a:solidFill>
                  <a:schemeClr val="bg1"/>
                </a:solidFill>
                <a:latin typeface="Calibri" panose="020F0502020204030204" pitchFamily="34" charset="0"/>
              </a:rPr>
              <a:t>10.3 (8.7-12.4)</a:t>
            </a:r>
          </a:p>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a:spcBef>
                <a:spcPts val="0"/>
              </a:spcBef>
            </a:pPr>
            <a:r>
              <a:rPr lang="en-US" sz="1400" b="0" dirty="0">
                <a:solidFill>
                  <a:schemeClr val="bg1"/>
                </a:solidFill>
                <a:latin typeface="Calibri" panose="020F0502020204030204" pitchFamily="34" charset="0"/>
              </a:rPr>
              <a:t>11.7 (10.4-13.3)</a:t>
            </a:r>
          </a:p>
          <a:p>
            <a:pPr algn="ctr">
              <a:spcBef>
                <a:spcPts val="0"/>
              </a:spcBef>
            </a:pPr>
            <a:r>
              <a:rPr lang="en-US" sz="1400" b="0" dirty="0">
                <a:solidFill>
                  <a:schemeClr val="bg1"/>
                </a:solidFill>
                <a:latin typeface="Calibri" panose="020F0502020204030204" pitchFamily="34" charset="0"/>
              </a:rPr>
              <a:t>10.1 (7.6-12.8)</a:t>
            </a:r>
          </a:p>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a:spcBef>
                <a:spcPts val="0"/>
              </a:spcBef>
            </a:pPr>
            <a:r>
              <a:rPr lang="en-US" sz="1400" b="0" dirty="0">
                <a:solidFill>
                  <a:schemeClr val="bg1"/>
                </a:solidFill>
                <a:latin typeface="Calibri" panose="020F0502020204030204" pitchFamily="34" charset="0"/>
              </a:rPr>
              <a:t>13.5 (10.6-18.2)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10.4 (8.8-11.7)</a:t>
            </a:r>
          </a:p>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a:spcBef>
                <a:spcPts val="0"/>
              </a:spcBef>
            </a:pPr>
            <a:r>
              <a:rPr lang="en-US" sz="1400" b="0" dirty="0">
                <a:solidFill>
                  <a:schemeClr val="bg1"/>
                </a:solidFill>
                <a:latin typeface="Calibri" panose="020F0502020204030204" pitchFamily="34" charset="0"/>
              </a:rPr>
              <a:t>10.5 (9.5-12.4)</a:t>
            </a:r>
          </a:p>
          <a:p>
            <a:pPr algn="ctr">
              <a:spcBef>
                <a:spcPts val="0"/>
              </a:spcBef>
            </a:pPr>
            <a:r>
              <a:rPr lang="en-US" sz="1400" b="0" dirty="0">
                <a:solidFill>
                  <a:schemeClr val="bg1"/>
                </a:solidFill>
                <a:latin typeface="Calibri" panose="020F0502020204030204" pitchFamily="34" charset="0"/>
              </a:rPr>
              <a:t>11.7 (10.3-16.8)</a:t>
            </a:r>
          </a:p>
        </p:txBody>
      </p:sp>
      <p:sp>
        <p:nvSpPr>
          <p:cNvPr id="9230" name="TextBox 9229">
            <a:extLst>
              <a:ext uri="{FF2B5EF4-FFF2-40B4-BE49-F238E27FC236}">
                <a16:creationId xmlns:a16="http://schemas.microsoft.com/office/drawing/2014/main" id="{DE4B5DA5-8EF5-DBD8-D54D-445CA69E75DA}"/>
              </a:ext>
            </a:extLst>
          </p:cNvPr>
          <p:cNvSpPr txBox="1"/>
          <p:nvPr/>
        </p:nvSpPr>
        <p:spPr bwMode="auto">
          <a:xfrm>
            <a:off x="9360047" y="612506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cxnSp>
        <p:nvCxnSpPr>
          <p:cNvPr id="9231" name="Straight Connector 9230">
            <a:extLst>
              <a:ext uri="{FF2B5EF4-FFF2-40B4-BE49-F238E27FC236}">
                <a16:creationId xmlns:a16="http://schemas.microsoft.com/office/drawing/2014/main" id="{0E578A2D-F643-C41F-0500-D309A14DBABB}"/>
              </a:ext>
            </a:extLst>
          </p:cNvPr>
          <p:cNvCxnSpPr>
            <a:cxnSpLocks/>
          </p:cNvCxnSpPr>
          <p:nvPr/>
        </p:nvCxnSpPr>
        <p:spPr bwMode="auto">
          <a:xfrm>
            <a:off x="9504285" y="6111169"/>
            <a:ext cx="0" cy="69598"/>
          </a:xfrm>
          <a:prstGeom prst="line">
            <a:avLst/>
          </a:prstGeom>
          <a:noFill/>
          <a:ln w="28575" cap="flat" cmpd="sng" algn="ctr">
            <a:solidFill>
              <a:schemeClr val="bg1"/>
            </a:solidFill>
            <a:prstDash val="solid"/>
            <a:round/>
            <a:headEnd type="none" w="med" len="med"/>
            <a:tailEnd type="none" w="med" len="med"/>
          </a:ln>
          <a:effectLst/>
        </p:spPr>
      </p:cxnSp>
      <p:grpSp>
        <p:nvGrpSpPr>
          <p:cNvPr id="9232" name="Group 9231">
            <a:extLst>
              <a:ext uri="{FF2B5EF4-FFF2-40B4-BE49-F238E27FC236}">
                <a16:creationId xmlns:a16="http://schemas.microsoft.com/office/drawing/2014/main" id="{3A312BD5-9BC8-73E3-840D-A12615B71BE8}"/>
              </a:ext>
            </a:extLst>
          </p:cNvPr>
          <p:cNvGrpSpPr/>
          <p:nvPr/>
        </p:nvGrpSpPr>
        <p:grpSpPr>
          <a:xfrm>
            <a:off x="6781266" y="5309189"/>
            <a:ext cx="708045" cy="113112"/>
            <a:chOff x="3930650" y="2670175"/>
            <a:chExt cx="574260" cy="174625"/>
          </a:xfrm>
        </p:grpSpPr>
        <p:cxnSp>
          <p:nvCxnSpPr>
            <p:cNvPr id="9233" name="Straight Connector 9232">
              <a:extLst>
                <a:ext uri="{FF2B5EF4-FFF2-40B4-BE49-F238E27FC236}">
                  <a16:creationId xmlns:a16="http://schemas.microsoft.com/office/drawing/2014/main" id="{7F008816-54BB-3E79-EF89-8B0F06D945F3}"/>
                </a:ext>
              </a:extLst>
            </p:cNvPr>
            <p:cNvCxnSpPr>
              <a:cxnSpLocks/>
            </p:cNvCxnSpPr>
            <p:nvPr/>
          </p:nvCxnSpPr>
          <p:spPr bwMode="auto">
            <a:xfrm>
              <a:off x="3930650" y="2670175"/>
              <a:ext cx="0" cy="174625"/>
            </a:xfrm>
            <a:prstGeom prst="line">
              <a:avLst/>
            </a:prstGeom>
            <a:noFill/>
            <a:ln w="28575" cap="flat" cmpd="sng" algn="ctr">
              <a:solidFill>
                <a:schemeClr val="bg1"/>
              </a:solidFill>
              <a:prstDash val="solid"/>
              <a:round/>
              <a:headEnd type="none" w="med" len="med"/>
              <a:tailEnd type="none" w="med" len="med"/>
            </a:ln>
            <a:effectLst/>
          </p:spPr>
        </p:cxnSp>
        <p:cxnSp>
          <p:nvCxnSpPr>
            <p:cNvPr id="9234" name="Straight Connector 9233">
              <a:extLst>
                <a:ext uri="{FF2B5EF4-FFF2-40B4-BE49-F238E27FC236}">
                  <a16:creationId xmlns:a16="http://schemas.microsoft.com/office/drawing/2014/main" id="{D17DC64A-099D-8EF3-EDEA-BC1D279186E1}"/>
                </a:ext>
              </a:extLst>
            </p:cNvPr>
            <p:cNvCxnSpPr>
              <a:cxnSpLocks/>
            </p:cNvCxnSpPr>
            <p:nvPr/>
          </p:nvCxnSpPr>
          <p:spPr bwMode="auto">
            <a:xfrm>
              <a:off x="3936585" y="2757488"/>
              <a:ext cx="568325" cy="0"/>
            </a:xfrm>
            <a:prstGeom prst="line">
              <a:avLst/>
            </a:prstGeom>
            <a:noFill/>
            <a:ln w="28575" cap="flat" cmpd="sng" algn="ctr">
              <a:solidFill>
                <a:schemeClr val="bg1"/>
              </a:solidFill>
              <a:prstDash val="solid"/>
              <a:round/>
              <a:headEnd type="none" w="med" len="med"/>
              <a:tailEnd type="none" w="med" len="med"/>
            </a:ln>
            <a:effectLst/>
          </p:spPr>
        </p:cxnSp>
        <p:cxnSp>
          <p:nvCxnSpPr>
            <p:cNvPr id="9235" name="Straight Connector 9234">
              <a:extLst>
                <a:ext uri="{FF2B5EF4-FFF2-40B4-BE49-F238E27FC236}">
                  <a16:creationId xmlns:a16="http://schemas.microsoft.com/office/drawing/2014/main" id="{D3D8DB2E-F6D4-CCAB-DF34-5BB858BA968B}"/>
                </a:ext>
              </a:extLst>
            </p:cNvPr>
            <p:cNvCxnSpPr>
              <a:cxnSpLocks/>
            </p:cNvCxnSpPr>
            <p:nvPr/>
          </p:nvCxnSpPr>
          <p:spPr bwMode="auto">
            <a:xfrm>
              <a:off x="4501045" y="2670175"/>
              <a:ext cx="0" cy="174625"/>
            </a:xfrm>
            <a:prstGeom prst="line">
              <a:avLst/>
            </a:prstGeom>
            <a:noFill/>
            <a:ln w="28575" cap="flat" cmpd="sng" algn="ctr">
              <a:solidFill>
                <a:schemeClr val="bg1"/>
              </a:solidFill>
              <a:prstDash val="solid"/>
              <a:round/>
              <a:headEnd type="none" w="med" len="med"/>
              <a:tailEnd type="none" w="med" len="med"/>
            </a:ln>
            <a:effectLst/>
          </p:spPr>
        </p:cxnSp>
      </p:grpSp>
      <p:grpSp>
        <p:nvGrpSpPr>
          <p:cNvPr id="9236" name="Group 9235">
            <a:extLst>
              <a:ext uri="{FF2B5EF4-FFF2-40B4-BE49-F238E27FC236}">
                <a16:creationId xmlns:a16="http://schemas.microsoft.com/office/drawing/2014/main" id="{75D1FD9E-897A-D4C2-C57A-1EE1BDBFA646}"/>
              </a:ext>
            </a:extLst>
          </p:cNvPr>
          <p:cNvGrpSpPr/>
          <p:nvPr/>
        </p:nvGrpSpPr>
        <p:grpSpPr>
          <a:xfrm>
            <a:off x="6611815" y="5740814"/>
            <a:ext cx="681316" cy="113112"/>
            <a:chOff x="3930650" y="2670175"/>
            <a:chExt cx="584200" cy="174625"/>
          </a:xfrm>
        </p:grpSpPr>
        <p:cxnSp>
          <p:nvCxnSpPr>
            <p:cNvPr id="9237" name="Straight Connector 9236">
              <a:extLst>
                <a:ext uri="{FF2B5EF4-FFF2-40B4-BE49-F238E27FC236}">
                  <a16:creationId xmlns:a16="http://schemas.microsoft.com/office/drawing/2014/main" id="{9896D2CA-E5CD-C5C8-1F8A-3DC8B3623F2E}"/>
                </a:ext>
              </a:extLst>
            </p:cNvPr>
            <p:cNvCxnSpPr>
              <a:cxnSpLocks/>
            </p:cNvCxnSpPr>
            <p:nvPr/>
          </p:nvCxnSpPr>
          <p:spPr bwMode="auto">
            <a:xfrm>
              <a:off x="3930650" y="2670175"/>
              <a:ext cx="0" cy="174625"/>
            </a:xfrm>
            <a:prstGeom prst="line">
              <a:avLst/>
            </a:prstGeom>
            <a:noFill/>
            <a:ln w="28575" cap="flat" cmpd="sng" algn="ctr">
              <a:solidFill>
                <a:schemeClr val="bg1"/>
              </a:solidFill>
              <a:prstDash val="solid"/>
              <a:round/>
              <a:headEnd type="none" w="med" len="med"/>
              <a:tailEnd type="none" w="med" len="med"/>
            </a:ln>
            <a:effectLst/>
          </p:spPr>
        </p:cxnSp>
        <p:cxnSp>
          <p:nvCxnSpPr>
            <p:cNvPr id="9238" name="Straight Connector 9237">
              <a:extLst>
                <a:ext uri="{FF2B5EF4-FFF2-40B4-BE49-F238E27FC236}">
                  <a16:creationId xmlns:a16="http://schemas.microsoft.com/office/drawing/2014/main" id="{105777CA-9950-49DF-5FD2-751F49AE1EF9}"/>
                </a:ext>
              </a:extLst>
            </p:cNvPr>
            <p:cNvCxnSpPr>
              <a:cxnSpLocks/>
            </p:cNvCxnSpPr>
            <p:nvPr/>
          </p:nvCxnSpPr>
          <p:spPr bwMode="auto">
            <a:xfrm>
              <a:off x="3933405" y="2757488"/>
              <a:ext cx="581445" cy="0"/>
            </a:xfrm>
            <a:prstGeom prst="line">
              <a:avLst/>
            </a:prstGeom>
            <a:noFill/>
            <a:ln w="28575" cap="flat" cmpd="sng" algn="ctr">
              <a:solidFill>
                <a:schemeClr val="bg1"/>
              </a:solidFill>
              <a:prstDash val="solid"/>
              <a:round/>
              <a:headEnd type="none" w="med" len="med"/>
              <a:tailEnd type="none" w="med" len="med"/>
            </a:ln>
            <a:effectLst/>
          </p:spPr>
        </p:cxnSp>
        <p:cxnSp>
          <p:nvCxnSpPr>
            <p:cNvPr id="9239" name="Straight Connector 9238">
              <a:extLst>
                <a:ext uri="{FF2B5EF4-FFF2-40B4-BE49-F238E27FC236}">
                  <a16:creationId xmlns:a16="http://schemas.microsoft.com/office/drawing/2014/main" id="{55588C92-FD73-A3C5-5DDA-8551B4C7A0CF}"/>
                </a:ext>
              </a:extLst>
            </p:cNvPr>
            <p:cNvCxnSpPr>
              <a:cxnSpLocks/>
            </p:cNvCxnSpPr>
            <p:nvPr/>
          </p:nvCxnSpPr>
          <p:spPr bwMode="auto">
            <a:xfrm>
              <a:off x="4508500" y="2670175"/>
              <a:ext cx="0" cy="174625"/>
            </a:xfrm>
            <a:prstGeom prst="line">
              <a:avLst/>
            </a:prstGeom>
            <a:noFill/>
            <a:ln w="28575" cap="flat" cmpd="sng" algn="ctr">
              <a:solidFill>
                <a:schemeClr val="bg1"/>
              </a:solidFill>
              <a:prstDash val="solid"/>
              <a:round/>
              <a:headEnd type="none" w="med" len="med"/>
              <a:tailEnd type="none" w="med" len="med"/>
            </a:ln>
            <a:effectLst/>
          </p:spPr>
        </p:cxnSp>
      </p:grpSp>
      <p:grpSp>
        <p:nvGrpSpPr>
          <p:cNvPr id="9240" name="Group 9239">
            <a:extLst>
              <a:ext uri="{FF2B5EF4-FFF2-40B4-BE49-F238E27FC236}">
                <a16:creationId xmlns:a16="http://schemas.microsoft.com/office/drawing/2014/main" id="{69F500BF-4BD8-0C45-D5F5-01C02B017220}"/>
              </a:ext>
            </a:extLst>
          </p:cNvPr>
          <p:cNvGrpSpPr/>
          <p:nvPr/>
        </p:nvGrpSpPr>
        <p:grpSpPr>
          <a:xfrm>
            <a:off x="7043438" y="5949603"/>
            <a:ext cx="883472" cy="113112"/>
            <a:chOff x="3930650" y="2670175"/>
            <a:chExt cx="584200" cy="174625"/>
          </a:xfrm>
        </p:grpSpPr>
        <p:cxnSp>
          <p:nvCxnSpPr>
            <p:cNvPr id="9241" name="Straight Connector 9240">
              <a:extLst>
                <a:ext uri="{FF2B5EF4-FFF2-40B4-BE49-F238E27FC236}">
                  <a16:creationId xmlns:a16="http://schemas.microsoft.com/office/drawing/2014/main" id="{A9564AB7-C335-256B-0C37-74CCC8C118EE}"/>
                </a:ext>
              </a:extLst>
            </p:cNvPr>
            <p:cNvCxnSpPr>
              <a:cxnSpLocks/>
            </p:cNvCxnSpPr>
            <p:nvPr/>
          </p:nvCxnSpPr>
          <p:spPr bwMode="auto">
            <a:xfrm>
              <a:off x="3930650" y="2670175"/>
              <a:ext cx="0" cy="174625"/>
            </a:xfrm>
            <a:prstGeom prst="line">
              <a:avLst/>
            </a:prstGeom>
            <a:noFill/>
            <a:ln w="28575" cap="flat" cmpd="sng" algn="ctr">
              <a:solidFill>
                <a:schemeClr val="bg1"/>
              </a:solidFill>
              <a:prstDash val="solid"/>
              <a:round/>
              <a:headEnd type="none" w="med" len="med"/>
              <a:tailEnd type="none" w="med" len="med"/>
            </a:ln>
            <a:effectLst/>
          </p:spPr>
        </p:cxnSp>
        <p:cxnSp>
          <p:nvCxnSpPr>
            <p:cNvPr id="9242" name="Straight Connector 9241">
              <a:extLst>
                <a:ext uri="{FF2B5EF4-FFF2-40B4-BE49-F238E27FC236}">
                  <a16:creationId xmlns:a16="http://schemas.microsoft.com/office/drawing/2014/main" id="{1A10ED8E-6EB0-68CB-1C2E-835E9D51F2B7}"/>
                </a:ext>
              </a:extLst>
            </p:cNvPr>
            <p:cNvCxnSpPr>
              <a:cxnSpLocks/>
            </p:cNvCxnSpPr>
            <p:nvPr/>
          </p:nvCxnSpPr>
          <p:spPr bwMode="auto">
            <a:xfrm>
              <a:off x="3933405" y="2757488"/>
              <a:ext cx="581445" cy="0"/>
            </a:xfrm>
            <a:prstGeom prst="line">
              <a:avLst/>
            </a:prstGeom>
            <a:noFill/>
            <a:ln w="28575" cap="flat" cmpd="sng" algn="ctr">
              <a:solidFill>
                <a:schemeClr val="bg1"/>
              </a:solidFill>
              <a:prstDash val="solid"/>
              <a:round/>
              <a:headEnd type="none" w="med" len="med"/>
              <a:tailEnd type="none" w="med" len="med"/>
            </a:ln>
            <a:effectLst/>
          </p:spPr>
        </p:cxnSp>
        <p:cxnSp>
          <p:nvCxnSpPr>
            <p:cNvPr id="9243" name="Straight Connector 9242">
              <a:extLst>
                <a:ext uri="{FF2B5EF4-FFF2-40B4-BE49-F238E27FC236}">
                  <a16:creationId xmlns:a16="http://schemas.microsoft.com/office/drawing/2014/main" id="{02870BF4-506E-BEBF-C9EF-A3ABE52B0821}"/>
                </a:ext>
              </a:extLst>
            </p:cNvPr>
            <p:cNvCxnSpPr>
              <a:cxnSpLocks/>
            </p:cNvCxnSpPr>
            <p:nvPr/>
          </p:nvCxnSpPr>
          <p:spPr bwMode="auto">
            <a:xfrm>
              <a:off x="4508500" y="2670175"/>
              <a:ext cx="0" cy="174625"/>
            </a:xfrm>
            <a:prstGeom prst="line">
              <a:avLst/>
            </a:prstGeom>
            <a:noFill/>
            <a:ln w="28575" cap="flat" cmpd="sng" algn="ctr">
              <a:solidFill>
                <a:schemeClr val="bg1"/>
              </a:solidFill>
              <a:prstDash val="solid"/>
              <a:round/>
              <a:headEnd type="none" w="med" len="med"/>
              <a:tailEnd type="none" w="med" len="med"/>
            </a:ln>
            <a:effectLst/>
          </p:spPr>
        </p:cxnSp>
      </p:grpSp>
      <p:sp>
        <p:nvSpPr>
          <p:cNvPr id="9244" name="Oval 9243">
            <a:extLst>
              <a:ext uri="{FF2B5EF4-FFF2-40B4-BE49-F238E27FC236}">
                <a16:creationId xmlns:a16="http://schemas.microsoft.com/office/drawing/2014/main" id="{6627FEC5-9880-A8A1-D0F1-6A40FD37A959}"/>
              </a:ext>
            </a:extLst>
          </p:cNvPr>
          <p:cNvSpPr/>
          <p:nvPr/>
        </p:nvSpPr>
        <p:spPr bwMode="auto">
          <a:xfrm>
            <a:off x="7113071" y="5332318"/>
            <a:ext cx="68146" cy="6814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5" name="Oval 9244">
            <a:extLst>
              <a:ext uri="{FF2B5EF4-FFF2-40B4-BE49-F238E27FC236}">
                <a16:creationId xmlns:a16="http://schemas.microsoft.com/office/drawing/2014/main" id="{84B35689-E6B9-585A-E18D-C648A6435F89}"/>
              </a:ext>
            </a:extLst>
          </p:cNvPr>
          <p:cNvSpPr/>
          <p:nvPr/>
        </p:nvSpPr>
        <p:spPr bwMode="auto">
          <a:xfrm>
            <a:off x="6898250" y="5764798"/>
            <a:ext cx="68146" cy="6814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6" name="Oval 9245">
            <a:extLst>
              <a:ext uri="{FF2B5EF4-FFF2-40B4-BE49-F238E27FC236}">
                <a16:creationId xmlns:a16="http://schemas.microsoft.com/office/drawing/2014/main" id="{3058D3EE-D5E5-0ED0-C4BB-3298496899D0}"/>
              </a:ext>
            </a:extLst>
          </p:cNvPr>
          <p:cNvSpPr/>
          <p:nvPr/>
        </p:nvSpPr>
        <p:spPr bwMode="auto">
          <a:xfrm>
            <a:off x="7459480" y="5975995"/>
            <a:ext cx="68146" cy="68146"/>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2183751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 name="Freeform: Shape 628">
            <a:extLst>
              <a:ext uri="{FF2B5EF4-FFF2-40B4-BE49-F238E27FC236}">
                <a16:creationId xmlns:a16="http://schemas.microsoft.com/office/drawing/2014/main" id="{1DD7AE2D-997B-3F2C-F329-95631DCAA63A}"/>
              </a:ext>
            </a:extLst>
          </p:cNvPr>
          <p:cNvSpPr/>
          <p:nvPr/>
        </p:nvSpPr>
        <p:spPr bwMode="auto">
          <a:xfrm>
            <a:off x="1493222" y="2494128"/>
            <a:ext cx="486406" cy="897341"/>
          </a:xfrm>
          <a:custGeom>
            <a:avLst/>
            <a:gdLst>
              <a:gd name="connsiteX0" fmla="*/ 0 w 477672"/>
              <a:gd name="connsiteY0" fmla="*/ 0 h 897341"/>
              <a:gd name="connsiteX1" fmla="*/ 477672 w 477672"/>
              <a:gd name="connsiteY1" fmla="*/ 0 h 897341"/>
              <a:gd name="connsiteX2" fmla="*/ 477672 w 477672"/>
              <a:gd name="connsiteY2" fmla="*/ 897341 h 897341"/>
            </a:gdLst>
            <a:ahLst/>
            <a:cxnLst>
              <a:cxn ang="0">
                <a:pos x="connsiteX0" y="connsiteY0"/>
              </a:cxn>
              <a:cxn ang="0">
                <a:pos x="connsiteX1" y="connsiteY1"/>
              </a:cxn>
              <a:cxn ang="0">
                <a:pos x="connsiteX2" y="connsiteY2"/>
              </a:cxn>
            </a:cxnLst>
            <a:rect l="l" t="t" r="r" b="b"/>
            <a:pathLst>
              <a:path w="477672" h="897341">
                <a:moveTo>
                  <a:pt x="0" y="0"/>
                </a:moveTo>
                <a:lnTo>
                  <a:pt x="477672" y="0"/>
                </a:lnTo>
                <a:lnTo>
                  <a:pt x="477672" y="897341"/>
                </a:lnTo>
              </a:path>
            </a:pathLst>
          </a:custGeom>
          <a:noFill/>
          <a:ln w="19050">
            <a:solidFill>
              <a:schemeClr val="bg1"/>
            </a:solidFill>
            <a:prstDash val="sysDot"/>
            <a:miter lim="800000"/>
            <a:headEnd/>
            <a:tailEnd/>
          </a:ln>
        </p:spPr>
        <p:txBody>
          <a:bodyPr rtlCol="0" anchor="ctr"/>
          <a:lstStyle/>
          <a:p>
            <a:pPr algn="ctr"/>
            <a:endParaRPr lang="en-US"/>
          </a:p>
        </p:txBody>
      </p:sp>
      <p:sp>
        <p:nvSpPr>
          <p:cNvPr id="630" name="Freeform: Shape 629">
            <a:extLst>
              <a:ext uri="{FF2B5EF4-FFF2-40B4-BE49-F238E27FC236}">
                <a16:creationId xmlns:a16="http://schemas.microsoft.com/office/drawing/2014/main" id="{BE4BB06D-50A9-DA35-E49E-68DE4637A4F3}"/>
              </a:ext>
            </a:extLst>
          </p:cNvPr>
          <p:cNvSpPr/>
          <p:nvPr/>
        </p:nvSpPr>
        <p:spPr bwMode="auto">
          <a:xfrm>
            <a:off x="1868536" y="2494128"/>
            <a:ext cx="0" cy="904165"/>
          </a:xfrm>
          <a:custGeom>
            <a:avLst/>
            <a:gdLst>
              <a:gd name="connsiteX0" fmla="*/ 0 w 0"/>
              <a:gd name="connsiteY0" fmla="*/ 0 h 904165"/>
              <a:gd name="connsiteX1" fmla="*/ 0 w 0"/>
              <a:gd name="connsiteY1" fmla="*/ 904165 h 904165"/>
            </a:gdLst>
            <a:ahLst/>
            <a:cxnLst>
              <a:cxn ang="0">
                <a:pos x="connsiteX0" y="connsiteY0"/>
              </a:cxn>
              <a:cxn ang="0">
                <a:pos x="connsiteX1" y="connsiteY1"/>
              </a:cxn>
            </a:cxnLst>
            <a:rect l="l" t="t" r="r" b="b"/>
            <a:pathLst>
              <a:path h="904165">
                <a:moveTo>
                  <a:pt x="0" y="0"/>
                </a:moveTo>
                <a:lnTo>
                  <a:pt x="0" y="904165"/>
                </a:lnTo>
              </a:path>
            </a:pathLst>
          </a:custGeom>
          <a:noFill/>
          <a:ln w="19050">
            <a:solidFill>
              <a:schemeClr val="bg1"/>
            </a:solidFill>
            <a:prstDash val="sysDot"/>
            <a:miter lim="800000"/>
            <a:headEnd/>
            <a:tailEnd/>
          </a:ln>
        </p:spPr>
        <p:txBody>
          <a:bodyPr rtlCol="0" anchor="ctr"/>
          <a:lstStyle/>
          <a:p>
            <a:pPr algn="ctr"/>
            <a:endParaRPr lang="en-US"/>
          </a:p>
        </p:txBody>
      </p:sp>
      <p:sp>
        <p:nvSpPr>
          <p:cNvPr id="84" name="Freeform: Shape 83">
            <a:extLst>
              <a:ext uri="{FF2B5EF4-FFF2-40B4-BE49-F238E27FC236}">
                <a16:creationId xmlns:a16="http://schemas.microsoft.com/office/drawing/2014/main" id="{6C818308-8EC4-7FA7-2DFB-C6B6B8392E81}"/>
              </a:ext>
            </a:extLst>
          </p:cNvPr>
          <p:cNvSpPr/>
          <p:nvPr/>
        </p:nvSpPr>
        <p:spPr bwMode="auto">
          <a:xfrm>
            <a:off x="1474089" y="4833870"/>
            <a:ext cx="1436563" cy="897341"/>
          </a:xfrm>
          <a:custGeom>
            <a:avLst/>
            <a:gdLst>
              <a:gd name="connsiteX0" fmla="*/ 0 w 477672"/>
              <a:gd name="connsiteY0" fmla="*/ 0 h 897341"/>
              <a:gd name="connsiteX1" fmla="*/ 477672 w 477672"/>
              <a:gd name="connsiteY1" fmla="*/ 0 h 897341"/>
              <a:gd name="connsiteX2" fmla="*/ 477672 w 477672"/>
              <a:gd name="connsiteY2" fmla="*/ 897341 h 897341"/>
            </a:gdLst>
            <a:ahLst/>
            <a:cxnLst>
              <a:cxn ang="0">
                <a:pos x="connsiteX0" y="connsiteY0"/>
              </a:cxn>
              <a:cxn ang="0">
                <a:pos x="connsiteX1" y="connsiteY1"/>
              </a:cxn>
              <a:cxn ang="0">
                <a:pos x="connsiteX2" y="connsiteY2"/>
              </a:cxn>
            </a:cxnLst>
            <a:rect l="l" t="t" r="r" b="b"/>
            <a:pathLst>
              <a:path w="477672" h="897341">
                <a:moveTo>
                  <a:pt x="0" y="0"/>
                </a:moveTo>
                <a:lnTo>
                  <a:pt x="477672" y="0"/>
                </a:lnTo>
                <a:lnTo>
                  <a:pt x="477672" y="897341"/>
                </a:lnTo>
              </a:path>
            </a:pathLst>
          </a:custGeom>
          <a:noFill/>
          <a:ln w="19050">
            <a:solidFill>
              <a:schemeClr val="bg1"/>
            </a:solidFill>
            <a:prstDash val="sysDot"/>
            <a:miter lim="800000"/>
            <a:headEnd/>
            <a:tailEnd/>
          </a:ln>
        </p:spPr>
        <p:txBody>
          <a:bodyPr rtlCol="0" anchor="ctr"/>
          <a:lstStyle/>
          <a:p>
            <a:pPr algn="ctr"/>
            <a:endParaRPr lang="en-US"/>
          </a:p>
        </p:txBody>
      </p:sp>
      <p:sp>
        <p:nvSpPr>
          <p:cNvPr id="85" name="Freeform: Shape 84">
            <a:extLst>
              <a:ext uri="{FF2B5EF4-FFF2-40B4-BE49-F238E27FC236}">
                <a16:creationId xmlns:a16="http://schemas.microsoft.com/office/drawing/2014/main" id="{A1E5BBAD-35B1-3867-98A1-79C14DD933B0}"/>
              </a:ext>
            </a:extLst>
          </p:cNvPr>
          <p:cNvSpPr/>
          <p:nvPr/>
        </p:nvSpPr>
        <p:spPr bwMode="auto">
          <a:xfrm>
            <a:off x="2562238" y="4833870"/>
            <a:ext cx="0" cy="904165"/>
          </a:xfrm>
          <a:custGeom>
            <a:avLst/>
            <a:gdLst>
              <a:gd name="connsiteX0" fmla="*/ 0 w 0"/>
              <a:gd name="connsiteY0" fmla="*/ 0 h 904165"/>
              <a:gd name="connsiteX1" fmla="*/ 0 w 0"/>
              <a:gd name="connsiteY1" fmla="*/ 904165 h 904165"/>
            </a:gdLst>
            <a:ahLst/>
            <a:cxnLst>
              <a:cxn ang="0">
                <a:pos x="connsiteX0" y="connsiteY0"/>
              </a:cxn>
              <a:cxn ang="0">
                <a:pos x="connsiteX1" y="connsiteY1"/>
              </a:cxn>
            </a:cxnLst>
            <a:rect l="l" t="t" r="r" b="b"/>
            <a:pathLst>
              <a:path h="904165">
                <a:moveTo>
                  <a:pt x="0" y="0"/>
                </a:moveTo>
                <a:lnTo>
                  <a:pt x="0" y="904165"/>
                </a:lnTo>
              </a:path>
            </a:pathLst>
          </a:custGeom>
          <a:noFill/>
          <a:ln w="19050">
            <a:solidFill>
              <a:schemeClr val="bg1"/>
            </a:solidFill>
            <a:prstDash val="sysDot"/>
            <a:miter lim="800000"/>
            <a:headEnd/>
            <a:tailEnd/>
          </a:ln>
        </p:spPr>
        <p:txBody>
          <a:bodyPr rtlCol="0" anchor="ctr"/>
          <a:lstStyle/>
          <a:p>
            <a:pPr algn="ctr"/>
            <a:endParaRPr lang="en-US"/>
          </a:p>
        </p:txBody>
      </p:sp>
      <p:sp>
        <p:nvSpPr>
          <p:cNvPr id="2" name="Title 1">
            <a:extLst>
              <a:ext uri="{FF2B5EF4-FFF2-40B4-BE49-F238E27FC236}">
                <a16:creationId xmlns:a16="http://schemas.microsoft.com/office/drawing/2014/main" id="{A0E5CB93-894E-C9B7-9216-FCCA00F277EF}"/>
              </a:ext>
            </a:extLst>
          </p:cNvPr>
          <p:cNvSpPr>
            <a:spLocks noGrp="1"/>
          </p:cNvSpPr>
          <p:nvPr>
            <p:ph type="title"/>
          </p:nvPr>
        </p:nvSpPr>
        <p:spPr/>
        <p:txBody>
          <a:bodyPr/>
          <a:lstStyle/>
          <a:p>
            <a:r>
              <a:rPr lang="en-US" altLang="en-US" sz="3600" dirty="0"/>
              <a:t>TROPiCS-02</a:t>
            </a:r>
            <a:r>
              <a:rPr lang="en-US" dirty="0"/>
              <a:t>: PFS and OS by Trop-2 Expression Level</a:t>
            </a:r>
          </a:p>
        </p:txBody>
      </p:sp>
      <p:sp>
        <p:nvSpPr>
          <p:cNvPr id="8" name="Text Box 11">
            <a:extLst>
              <a:ext uri="{FF2B5EF4-FFF2-40B4-BE49-F238E27FC236}">
                <a16:creationId xmlns:a16="http://schemas.microsoft.com/office/drawing/2014/main" id="{AD788C63-DC6E-0B6C-78A8-3FD9B08BEAF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Tolaney. ASCO 2023. Abstr 1003. Reproduced with permission.</a:t>
            </a:r>
          </a:p>
        </p:txBody>
      </p:sp>
      <p:sp>
        <p:nvSpPr>
          <p:cNvPr id="6" name="TextBox 5">
            <a:extLst>
              <a:ext uri="{FF2B5EF4-FFF2-40B4-BE49-F238E27FC236}">
                <a16:creationId xmlns:a16="http://schemas.microsoft.com/office/drawing/2014/main" id="{15CF8FCD-DAF4-FC35-70D9-EFA030CE16B8}"/>
              </a:ext>
            </a:extLst>
          </p:cNvPr>
          <p:cNvSpPr txBox="1"/>
          <p:nvPr/>
        </p:nvSpPr>
        <p:spPr bwMode="auto">
          <a:xfrm>
            <a:off x="1552587" y="1248573"/>
            <a:ext cx="39087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H Score &lt;100*</a:t>
            </a:r>
          </a:p>
        </p:txBody>
      </p:sp>
      <p:sp>
        <p:nvSpPr>
          <p:cNvPr id="25" name="TextBox 24">
            <a:extLst>
              <a:ext uri="{FF2B5EF4-FFF2-40B4-BE49-F238E27FC236}">
                <a16:creationId xmlns:a16="http://schemas.microsoft.com/office/drawing/2014/main" id="{1759A6C2-7B30-2B2A-723A-2060A143EA8F}"/>
              </a:ext>
            </a:extLst>
          </p:cNvPr>
          <p:cNvSpPr txBox="1"/>
          <p:nvPr/>
        </p:nvSpPr>
        <p:spPr bwMode="auto">
          <a:xfrm>
            <a:off x="7051623" y="1248573"/>
            <a:ext cx="43359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H Score ≥100*</a:t>
            </a:r>
          </a:p>
        </p:txBody>
      </p:sp>
      <p:sp>
        <p:nvSpPr>
          <p:cNvPr id="35" name="TextBox 34">
            <a:extLst>
              <a:ext uri="{FF2B5EF4-FFF2-40B4-BE49-F238E27FC236}">
                <a16:creationId xmlns:a16="http://schemas.microsoft.com/office/drawing/2014/main" id="{B349EA06-52BA-FD42-EC49-0C697A6203F5}"/>
              </a:ext>
            </a:extLst>
          </p:cNvPr>
          <p:cNvSpPr txBox="1"/>
          <p:nvPr/>
        </p:nvSpPr>
        <p:spPr bwMode="auto">
          <a:xfrm>
            <a:off x="1058140" y="6151317"/>
            <a:ext cx="63887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 score &lt;100: 42% of patients; HR ≥100: 58% of patients. </a:t>
            </a:r>
          </a:p>
        </p:txBody>
      </p:sp>
      <p:cxnSp>
        <p:nvCxnSpPr>
          <p:cNvPr id="22" name="Straight Connector 21">
            <a:extLst>
              <a:ext uri="{FF2B5EF4-FFF2-40B4-BE49-F238E27FC236}">
                <a16:creationId xmlns:a16="http://schemas.microsoft.com/office/drawing/2014/main" id="{F741229D-45DA-64FE-C566-ADC62CF485CF}"/>
              </a:ext>
            </a:extLst>
          </p:cNvPr>
          <p:cNvCxnSpPr>
            <a:cxnSpLocks/>
          </p:cNvCxnSpPr>
          <p:nvPr/>
        </p:nvCxnSpPr>
        <p:spPr bwMode="auto">
          <a:xfrm rot="16200000">
            <a:off x="1434511" y="3447754"/>
            <a:ext cx="91440" cy="0"/>
          </a:xfrm>
          <a:prstGeom prst="line">
            <a:avLst/>
          </a:prstGeom>
          <a:noFill/>
          <a:ln w="28575" cap="flat" cmpd="sng" algn="ctr">
            <a:solidFill>
              <a:schemeClr val="bg1"/>
            </a:solidFill>
            <a:prstDash val="solid"/>
            <a:round/>
            <a:headEnd type="none" w="med" len="med"/>
            <a:tailEnd type="none" w="med" len="med"/>
          </a:ln>
          <a:effectLst/>
        </p:spPr>
      </p:cxnSp>
      <p:sp>
        <p:nvSpPr>
          <p:cNvPr id="62" name="TextBox 61">
            <a:extLst>
              <a:ext uri="{FF2B5EF4-FFF2-40B4-BE49-F238E27FC236}">
                <a16:creationId xmlns:a16="http://schemas.microsoft.com/office/drawing/2014/main" id="{0006EC53-9634-947C-B2B0-6B09F752EE9E}"/>
              </a:ext>
            </a:extLst>
          </p:cNvPr>
          <p:cNvSpPr txBox="1"/>
          <p:nvPr/>
        </p:nvSpPr>
        <p:spPr bwMode="auto">
          <a:xfrm>
            <a:off x="1480232" y="3645549"/>
            <a:ext cx="34749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Time (months)</a:t>
            </a:r>
          </a:p>
        </p:txBody>
      </p:sp>
      <p:graphicFrame>
        <p:nvGraphicFramePr>
          <p:cNvPr id="86" name="Table 86">
            <a:extLst>
              <a:ext uri="{FF2B5EF4-FFF2-40B4-BE49-F238E27FC236}">
                <a16:creationId xmlns:a16="http://schemas.microsoft.com/office/drawing/2014/main" id="{A6E47EB1-DB62-E04D-B393-C48687B121A2}"/>
              </a:ext>
            </a:extLst>
          </p:cNvPr>
          <p:cNvGraphicFramePr>
            <a:graphicFrameLocks noGrp="1"/>
          </p:cNvGraphicFramePr>
          <p:nvPr>
            <p:extLst>
              <p:ext uri="{D42A27DB-BD31-4B8C-83A1-F6EECF244321}">
                <p14:modId xmlns:p14="http://schemas.microsoft.com/office/powerpoint/2010/main" val="151984460"/>
              </p:ext>
            </p:extLst>
          </p:nvPr>
        </p:nvGraphicFramePr>
        <p:xfrm>
          <a:off x="3130936" y="1596425"/>
          <a:ext cx="2465790" cy="850440"/>
        </p:xfrm>
        <a:graphic>
          <a:graphicData uri="http://schemas.openxmlformats.org/drawingml/2006/table">
            <a:tbl>
              <a:tblPr firstRow="1" bandRow="1">
                <a:tableStyleId>{93296810-A885-4BE3-A3E7-6D5BEEA58F35}</a:tableStyleId>
              </a:tblPr>
              <a:tblGrid>
                <a:gridCol w="958543">
                  <a:extLst>
                    <a:ext uri="{9D8B030D-6E8A-4147-A177-3AD203B41FA5}">
                      <a16:colId xmlns:a16="http://schemas.microsoft.com/office/drawing/2014/main" val="3465019536"/>
                    </a:ext>
                  </a:extLst>
                </a:gridCol>
                <a:gridCol w="750250">
                  <a:extLst>
                    <a:ext uri="{9D8B030D-6E8A-4147-A177-3AD203B41FA5}">
                      <a16:colId xmlns:a16="http://schemas.microsoft.com/office/drawing/2014/main" val="2474422717"/>
                    </a:ext>
                  </a:extLst>
                </a:gridCol>
                <a:gridCol w="756997">
                  <a:extLst>
                    <a:ext uri="{9D8B030D-6E8A-4147-A177-3AD203B41FA5}">
                      <a16:colId xmlns:a16="http://schemas.microsoft.com/office/drawing/2014/main" val="1933575258"/>
                    </a:ext>
                  </a:extLst>
                </a:gridCol>
              </a:tblGrid>
              <a:tr h="339698">
                <a:tc>
                  <a:txBody>
                    <a:bodyPr/>
                    <a:lstStyle/>
                    <a:p>
                      <a:pPr algn="ctr">
                        <a:lnSpc>
                          <a:spcPts val="1200"/>
                        </a:lnSpc>
                      </a:pPr>
                      <a:r>
                        <a:rPr lang="en-US" sz="1200" b="1" dirty="0">
                          <a:solidFill>
                            <a:schemeClr val="bg1"/>
                          </a:solidFill>
                        </a:rPr>
                        <a:t>BICR analysis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ts val="1200"/>
                        </a:lnSpc>
                      </a:pPr>
                      <a:r>
                        <a:rPr lang="en-US" sz="1200" b="1" dirty="0">
                          <a:solidFill>
                            <a:schemeClr val="tx1"/>
                          </a:solidFill>
                        </a:rPr>
                        <a:t>SG</a:t>
                      </a:r>
                      <a:br>
                        <a:rPr lang="en-US" sz="1200" b="1" dirty="0">
                          <a:solidFill>
                            <a:schemeClr val="tx1"/>
                          </a:solidFill>
                        </a:rPr>
                      </a:br>
                      <a:r>
                        <a:rPr lang="en-US" sz="1200" b="1" dirty="0">
                          <a:solidFill>
                            <a:schemeClr val="tx1"/>
                          </a:solidFill>
                        </a:rPr>
                        <a:t>(n = 96)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lnSpc>
                          <a:spcPts val="1200"/>
                        </a:lnSpc>
                      </a:pPr>
                      <a:r>
                        <a:rPr lang="en-US" sz="1200" b="1" dirty="0">
                          <a:solidFill>
                            <a:schemeClr val="tx1"/>
                          </a:solidFill>
                        </a:rPr>
                        <a:t>TPC</a:t>
                      </a:r>
                      <a:br>
                        <a:rPr lang="en-US" sz="1200" b="1" dirty="0">
                          <a:solidFill>
                            <a:schemeClr val="tx1"/>
                          </a:solidFill>
                        </a:rPr>
                      </a:br>
                      <a:r>
                        <a:rPr lang="en-US" sz="1200" b="1" dirty="0">
                          <a:solidFill>
                            <a:schemeClr val="tx1"/>
                          </a:solidFill>
                        </a:rPr>
                        <a:t>(n = 96)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286489843"/>
                  </a:ext>
                </a:extLst>
              </a:tr>
              <a:tr h="339698">
                <a:tc>
                  <a:txBody>
                    <a:bodyPr/>
                    <a:lstStyle/>
                    <a:p>
                      <a:pPr algn="ctr">
                        <a:lnSpc>
                          <a:spcPts val="1200"/>
                        </a:lnSpc>
                      </a:pPr>
                      <a:r>
                        <a:rPr lang="en-US" sz="1200" b="0" dirty="0">
                          <a:solidFill>
                            <a:schemeClr val="bg1"/>
                          </a:solidFill>
                        </a:rPr>
                        <a:t>Median PFS, </a:t>
                      </a:r>
                      <a:r>
                        <a:rPr lang="en-US" sz="1200" b="0" dirty="0" err="1">
                          <a:solidFill>
                            <a:schemeClr val="bg1"/>
                          </a:solidFill>
                        </a:rPr>
                        <a:t>mo</a:t>
                      </a:r>
                      <a:r>
                        <a:rPr lang="en-US" sz="1200" b="0" dirty="0">
                          <a:solidFill>
                            <a:schemeClr val="bg1"/>
                          </a:solidFill>
                        </a:rPr>
                        <a:t> (95% CI)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1200"/>
                        </a:lnSpc>
                      </a:pPr>
                      <a:r>
                        <a:rPr lang="en-US" sz="1200" b="0" dirty="0">
                          <a:solidFill>
                            <a:schemeClr val="bg1"/>
                          </a:solidFill>
                        </a:rPr>
                        <a:t>5.0</a:t>
                      </a:r>
                      <a:br>
                        <a:rPr lang="en-US" sz="1200" b="0" dirty="0">
                          <a:solidFill>
                            <a:schemeClr val="bg1"/>
                          </a:solidFill>
                        </a:rPr>
                      </a:br>
                      <a:r>
                        <a:rPr lang="en-US" sz="1200" b="0" dirty="0">
                          <a:solidFill>
                            <a:schemeClr val="bg1"/>
                          </a:solidFill>
                        </a:rPr>
                        <a:t>(4.1-6.0)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1200"/>
                        </a:lnSpc>
                      </a:pPr>
                      <a:r>
                        <a:rPr lang="en-US" sz="1200" b="0" dirty="0">
                          <a:solidFill>
                            <a:schemeClr val="bg1"/>
                          </a:solidFill>
                        </a:rPr>
                        <a:t>4.0</a:t>
                      </a:r>
                      <a:br>
                        <a:rPr lang="en-US" sz="1200" b="0" dirty="0">
                          <a:solidFill>
                            <a:schemeClr val="bg1"/>
                          </a:solidFill>
                        </a:rPr>
                      </a:br>
                      <a:r>
                        <a:rPr lang="en-US" sz="1200" b="0" dirty="0">
                          <a:solidFill>
                            <a:schemeClr val="bg1"/>
                          </a:solidFill>
                        </a:rPr>
                        <a:t>(2.7-5.6)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050282131"/>
                  </a:ext>
                </a:extLst>
              </a:tr>
              <a:tr h="171044">
                <a:tc>
                  <a:txBody>
                    <a:bodyPr/>
                    <a:lstStyle/>
                    <a:p>
                      <a:pPr algn="ctr">
                        <a:lnSpc>
                          <a:spcPts val="1200"/>
                        </a:lnSpc>
                      </a:pPr>
                      <a:r>
                        <a:rPr lang="en-US" sz="1200" b="0" dirty="0">
                          <a:solidFill>
                            <a:schemeClr val="bg1"/>
                          </a:solidFill>
                        </a:rPr>
                        <a:t>HR (95% CI)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a:txBody>
                    <a:bodyPr/>
                    <a:lstStyle/>
                    <a:p>
                      <a:pPr algn="ctr">
                        <a:lnSpc>
                          <a:spcPts val="1200"/>
                        </a:lnSpc>
                      </a:pPr>
                      <a:r>
                        <a:rPr lang="en-US" sz="1200" b="0" dirty="0">
                          <a:solidFill>
                            <a:schemeClr val="bg1"/>
                          </a:solidFill>
                        </a:rPr>
                        <a:t>0.79 (0.56-1.12)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lnSpc>
                          <a:spcPts val="1200"/>
                        </a:lnSpc>
                      </a:pPr>
                      <a:endParaRPr lang="en-US" sz="12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434679555"/>
                  </a:ext>
                </a:extLst>
              </a:tr>
            </a:tbl>
          </a:graphicData>
        </a:graphic>
      </p:graphicFrame>
      <p:sp>
        <p:nvSpPr>
          <p:cNvPr id="87" name="TextBox 86">
            <a:extLst>
              <a:ext uri="{FF2B5EF4-FFF2-40B4-BE49-F238E27FC236}">
                <a16:creationId xmlns:a16="http://schemas.microsoft.com/office/drawing/2014/main" id="{26690A0F-A6A5-7DE0-2BE9-F995ABB1ABE6}"/>
              </a:ext>
            </a:extLst>
          </p:cNvPr>
          <p:cNvSpPr txBox="1"/>
          <p:nvPr/>
        </p:nvSpPr>
        <p:spPr bwMode="auto">
          <a:xfrm>
            <a:off x="4776451" y="2519579"/>
            <a:ext cx="4285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SG</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TPC</a:t>
            </a:r>
          </a:p>
        </p:txBody>
      </p:sp>
      <p:sp>
        <p:nvSpPr>
          <p:cNvPr id="90" name="Line 5">
            <a:extLst>
              <a:ext uri="{FF2B5EF4-FFF2-40B4-BE49-F238E27FC236}">
                <a16:creationId xmlns:a16="http://schemas.microsoft.com/office/drawing/2014/main" id="{6522BF75-ABA9-50FD-0380-DDB3587E0650}"/>
              </a:ext>
            </a:extLst>
          </p:cNvPr>
          <p:cNvSpPr>
            <a:spLocks noChangeShapeType="1"/>
          </p:cNvSpPr>
          <p:nvPr/>
        </p:nvSpPr>
        <p:spPr bwMode="auto">
          <a:xfrm>
            <a:off x="1565288" y="1679373"/>
            <a:ext cx="0" cy="93663"/>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 name="Line 6">
            <a:extLst>
              <a:ext uri="{FF2B5EF4-FFF2-40B4-BE49-F238E27FC236}">
                <a16:creationId xmlns:a16="http://schemas.microsoft.com/office/drawing/2014/main" id="{73E7B479-5503-684C-DD59-9F81711965E4}"/>
              </a:ext>
            </a:extLst>
          </p:cNvPr>
          <p:cNvSpPr>
            <a:spLocks noChangeShapeType="1"/>
          </p:cNvSpPr>
          <p:nvPr/>
        </p:nvSpPr>
        <p:spPr bwMode="auto">
          <a:xfrm>
            <a:off x="1517663" y="172699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 name="Line 7">
            <a:extLst>
              <a:ext uri="{FF2B5EF4-FFF2-40B4-BE49-F238E27FC236}">
                <a16:creationId xmlns:a16="http://schemas.microsoft.com/office/drawing/2014/main" id="{38C8A5DA-B6D1-BF6E-1ACC-CCEA96FC90CE}"/>
              </a:ext>
            </a:extLst>
          </p:cNvPr>
          <p:cNvSpPr>
            <a:spLocks noChangeShapeType="1"/>
          </p:cNvSpPr>
          <p:nvPr/>
        </p:nvSpPr>
        <p:spPr bwMode="auto">
          <a:xfrm>
            <a:off x="1584338" y="1760335"/>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 name="Line 8">
            <a:extLst>
              <a:ext uri="{FF2B5EF4-FFF2-40B4-BE49-F238E27FC236}">
                <a16:creationId xmlns:a16="http://schemas.microsoft.com/office/drawing/2014/main" id="{D87B5812-5E09-76B4-8F22-6CB2E81D5799}"/>
              </a:ext>
            </a:extLst>
          </p:cNvPr>
          <p:cNvSpPr>
            <a:spLocks noChangeShapeType="1"/>
          </p:cNvSpPr>
          <p:nvPr/>
        </p:nvSpPr>
        <p:spPr bwMode="auto">
          <a:xfrm>
            <a:off x="1536713" y="1804785"/>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 name="Line 9">
            <a:extLst>
              <a:ext uri="{FF2B5EF4-FFF2-40B4-BE49-F238E27FC236}">
                <a16:creationId xmlns:a16="http://schemas.microsoft.com/office/drawing/2014/main" id="{999B17A2-777F-FF6E-770A-1F3F4B335731}"/>
              </a:ext>
            </a:extLst>
          </p:cNvPr>
          <p:cNvSpPr>
            <a:spLocks noChangeShapeType="1"/>
          </p:cNvSpPr>
          <p:nvPr/>
        </p:nvSpPr>
        <p:spPr bwMode="auto">
          <a:xfrm>
            <a:off x="1584338" y="1898448"/>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 name="Line 10">
            <a:extLst>
              <a:ext uri="{FF2B5EF4-FFF2-40B4-BE49-F238E27FC236}">
                <a16:creationId xmlns:a16="http://schemas.microsoft.com/office/drawing/2014/main" id="{BB788447-5181-6BB9-E363-B91A493E31A4}"/>
              </a:ext>
            </a:extLst>
          </p:cNvPr>
          <p:cNvSpPr>
            <a:spLocks noChangeShapeType="1"/>
          </p:cNvSpPr>
          <p:nvPr/>
        </p:nvSpPr>
        <p:spPr bwMode="auto">
          <a:xfrm>
            <a:off x="1536713" y="194289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6" name="Line 11">
            <a:extLst>
              <a:ext uri="{FF2B5EF4-FFF2-40B4-BE49-F238E27FC236}">
                <a16:creationId xmlns:a16="http://schemas.microsoft.com/office/drawing/2014/main" id="{2D6D192D-460C-75B7-F9A7-AFB8B226AFC4}"/>
              </a:ext>
            </a:extLst>
          </p:cNvPr>
          <p:cNvSpPr>
            <a:spLocks noChangeShapeType="1"/>
          </p:cNvSpPr>
          <p:nvPr/>
        </p:nvSpPr>
        <p:spPr bwMode="auto">
          <a:xfrm>
            <a:off x="1609738" y="2106410"/>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7" name="Line 12">
            <a:extLst>
              <a:ext uri="{FF2B5EF4-FFF2-40B4-BE49-F238E27FC236}">
                <a16:creationId xmlns:a16="http://schemas.microsoft.com/office/drawing/2014/main" id="{812A5D29-53A6-56AF-BB15-06DE1B05500A}"/>
              </a:ext>
            </a:extLst>
          </p:cNvPr>
          <p:cNvSpPr>
            <a:spLocks noChangeShapeType="1"/>
          </p:cNvSpPr>
          <p:nvPr/>
        </p:nvSpPr>
        <p:spPr bwMode="auto">
          <a:xfrm>
            <a:off x="1565288" y="2154035"/>
            <a:ext cx="93662"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 name="Freeform 13">
            <a:extLst>
              <a:ext uri="{FF2B5EF4-FFF2-40B4-BE49-F238E27FC236}">
                <a16:creationId xmlns:a16="http://schemas.microsoft.com/office/drawing/2014/main" id="{15FD73AA-094B-541D-2136-CE89A5BE6BDF}"/>
              </a:ext>
            </a:extLst>
          </p:cNvPr>
          <p:cNvSpPr>
            <a:spLocks/>
          </p:cNvSpPr>
          <p:nvPr/>
        </p:nvSpPr>
        <p:spPr bwMode="auto">
          <a:xfrm>
            <a:off x="1465276" y="1573010"/>
            <a:ext cx="1608137" cy="1646238"/>
          </a:xfrm>
          <a:custGeom>
            <a:avLst/>
            <a:gdLst>
              <a:gd name="T0" fmla="*/ 0 w 1013"/>
              <a:gd name="T1" fmla="*/ 0 h 1037"/>
              <a:gd name="T2" fmla="*/ 21 w 1013"/>
              <a:gd name="T3" fmla="*/ 0 h 1037"/>
              <a:gd name="T4" fmla="*/ 21 w 1013"/>
              <a:gd name="T5" fmla="*/ 33 h 1037"/>
              <a:gd name="T6" fmla="*/ 33 w 1013"/>
              <a:gd name="T7" fmla="*/ 33 h 1037"/>
              <a:gd name="T8" fmla="*/ 33 w 1013"/>
              <a:gd name="T9" fmla="*/ 43 h 1037"/>
              <a:gd name="T10" fmla="*/ 55 w 1013"/>
              <a:gd name="T11" fmla="*/ 43 h 1037"/>
              <a:gd name="T12" fmla="*/ 55 w 1013"/>
              <a:gd name="T13" fmla="*/ 97 h 1037"/>
              <a:gd name="T14" fmla="*/ 63 w 1013"/>
              <a:gd name="T15" fmla="*/ 97 h 1037"/>
              <a:gd name="T16" fmla="*/ 71 w 1013"/>
              <a:gd name="T17" fmla="*/ 89 h 1037"/>
              <a:gd name="T18" fmla="*/ 71 w 1013"/>
              <a:gd name="T19" fmla="*/ 146 h 1037"/>
              <a:gd name="T20" fmla="*/ 71 w 1013"/>
              <a:gd name="T21" fmla="*/ 239 h 1037"/>
              <a:gd name="T22" fmla="*/ 91 w 1013"/>
              <a:gd name="T23" fmla="*/ 239 h 1037"/>
              <a:gd name="T24" fmla="*/ 91 w 1013"/>
              <a:gd name="T25" fmla="*/ 366 h 1037"/>
              <a:gd name="T26" fmla="*/ 103 w 1013"/>
              <a:gd name="T27" fmla="*/ 366 h 1037"/>
              <a:gd name="T28" fmla="*/ 103 w 1013"/>
              <a:gd name="T29" fmla="*/ 425 h 1037"/>
              <a:gd name="T30" fmla="*/ 122 w 1013"/>
              <a:gd name="T31" fmla="*/ 425 h 1037"/>
              <a:gd name="T32" fmla="*/ 122 w 1013"/>
              <a:gd name="T33" fmla="*/ 435 h 1037"/>
              <a:gd name="T34" fmla="*/ 174 w 1013"/>
              <a:gd name="T35" fmla="*/ 435 h 1037"/>
              <a:gd name="T36" fmla="*/ 174 w 1013"/>
              <a:gd name="T37" fmla="*/ 500 h 1037"/>
              <a:gd name="T38" fmla="*/ 174 w 1013"/>
              <a:gd name="T39" fmla="*/ 520 h 1037"/>
              <a:gd name="T40" fmla="*/ 186 w 1013"/>
              <a:gd name="T41" fmla="*/ 520 h 1037"/>
              <a:gd name="T42" fmla="*/ 186 w 1013"/>
              <a:gd name="T43" fmla="*/ 538 h 1037"/>
              <a:gd name="T44" fmla="*/ 211 w 1013"/>
              <a:gd name="T45" fmla="*/ 538 h 1037"/>
              <a:gd name="T46" fmla="*/ 211 w 1013"/>
              <a:gd name="T47" fmla="*/ 550 h 1037"/>
              <a:gd name="T48" fmla="*/ 227 w 1013"/>
              <a:gd name="T49" fmla="*/ 550 h 1037"/>
              <a:gd name="T50" fmla="*/ 227 w 1013"/>
              <a:gd name="T51" fmla="*/ 570 h 1037"/>
              <a:gd name="T52" fmla="*/ 243 w 1013"/>
              <a:gd name="T53" fmla="*/ 570 h 1037"/>
              <a:gd name="T54" fmla="*/ 243 w 1013"/>
              <a:gd name="T55" fmla="*/ 578 h 1037"/>
              <a:gd name="T56" fmla="*/ 257 w 1013"/>
              <a:gd name="T57" fmla="*/ 578 h 1037"/>
              <a:gd name="T58" fmla="*/ 257 w 1013"/>
              <a:gd name="T59" fmla="*/ 635 h 1037"/>
              <a:gd name="T60" fmla="*/ 271 w 1013"/>
              <a:gd name="T61" fmla="*/ 635 h 1037"/>
              <a:gd name="T62" fmla="*/ 271 w 1013"/>
              <a:gd name="T63" fmla="*/ 665 h 1037"/>
              <a:gd name="T64" fmla="*/ 271 w 1013"/>
              <a:gd name="T65" fmla="*/ 671 h 1037"/>
              <a:gd name="T66" fmla="*/ 328 w 1013"/>
              <a:gd name="T67" fmla="*/ 671 h 1037"/>
              <a:gd name="T68" fmla="*/ 328 w 1013"/>
              <a:gd name="T69" fmla="*/ 693 h 1037"/>
              <a:gd name="T70" fmla="*/ 346 w 1013"/>
              <a:gd name="T71" fmla="*/ 693 h 1037"/>
              <a:gd name="T72" fmla="*/ 346 w 1013"/>
              <a:gd name="T73" fmla="*/ 748 h 1037"/>
              <a:gd name="T74" fmla="*/ 376 w 1013"/>
              <a:gd name="T75" fmla="*/ 748 h 1037"/>
              <a:gd name="T76" fmla="*/ 376 w 1013"/>
              <a:gd name="T77" fmla="*/ 776 h 1037"/>
              <a:gd name="T78" fmla="*/ 398 w 1013"/>
              <a:gd name="T79" fmla="*/ 776 h 1037"/>
              <a:gd name="T80" fmla="*/ 398 w 1013"/>
              <a:gd name="T81" fmla="*/ 815 h 1037"/>
              <a:gd name="T82" fmla="*/ 467 w 1013"/>
              <a:gd name="T83" fmla="*/ 815 h 1037"/>
              <a:gd name="T84" fmla="*/ 467 w 1013"/>
              <a:gd name="T85" fmla="*/ 857 h 1037"/>
              <a:gd name="T86" fmla="*/ 512 w 1013"/>
              <a:gd name="T87" fmla="*/ 857 h 1037"/>
              <a:gd name="T88" fmla="*/ 512 w 1013"/>
              <a:gd name="T89" fmla="*/ 906 h 1037"/>
              <a:gd name="T90" fmla="*/ 570 w 1013"/>
              <a:gd name="T91" fmla="*/ 906 h 1037"/>
              <a:gd name="T92" fmla="*/ 570 w 1013"/>
              <a:gd name="T93" fmla="*/ 928 h 1037"/>
              <a:gd name="T94" fmla="*/ 570 w 1013"/>
              <a:gd name="T95" fmla="*/ 942 h 1037"/>
              <a:gd name="T96" fmla="*/ 623 w 1013"/>
              <a:gd name="T97" fmla="*/ 942 h 1037"/>
              <a:gd name="T98" fmla="*/ 623 w 1013"/>
              <a:gd name="T99" fmla="*/ 964 h 1037"/>
              <a:gd name="T100" fmla="*/ 675 w 1013"/>
              <a:gd name="T101" fmla="*/ 964 h 1037"/>
              <a:gd name="T102" fmla="*/ 675 w 1013"/>
              <a:gd name="T103" fmla="*/ 1037 h 1037"/>
              <a:gd name="T104" fmla="*/ 1013 w 1013"/>
              <a:gd name="T105" fmla="*/ 1037 h 1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13" h="1037">
                <a:moveTo>
                  <a:pt x="0" y="0"/>
                </a:moveTo>
                <a:lnTo>
                  <a:pt x="21" y="0"/>
                </a:lnTo>
                <a:lnTo>
                  <a:pt x="21" y="33"/>
                </a:lnTo>
                <a:lnTo>
                  <a:pt x="33" y="33"/>
                </a:lnTo>
                <a:lnTo>
                  <a:pt x="33" y="43"/>
                </a:lnTo>
                <a:lnTo>
                  <a:pt x="55" y="43"/>
                </a:lnTo>
                <a:lnTo>
                  <a:pt x="55" y="97"/>
                </a:lnTo>
                <a:lnTo>
                  <a:pt x="63" y="97"/>
                </a:lnTo>
                <a:lnTo>
                  <a:pt x="71" y="89"/>
                </a:lnTo>
                <a:lnTo>
                  <a:pt x="71" y="146"/>
                </a:lnTo>
                <a:lnTo>
                  <a:pt x="71" y="239"/>
                </a:lnTo>
                <a:lnTo>
                  <a:pt x="91" y="239"/>
                </a:lnTo>
                <a:lnTo>
                  <a:pt x="91" y="366"/>
                </a:lnTo>
                <a:lnTo>
                  <a:pt x="103" y="366"/>
                </a:lnTo>
                <a:lnTo>
                  <a:pt x="103" y="425"/>
                </a:lnTo>
                <a:lnTo>
                  <a:pt x="122" y="425"/>
                </a:lnTo>
                <a:lnTo>
                  <a:pt x="122" y="435"/>
                </a:lnTo>
                <a:lnTo>
                  <a:pt x="174" y="435"/>
                </a:lnTo>
                <a:lnTo>
                  <a:pt x="174" y="500"/>
                </a:lnTo>
                <a:lnTo>
                  <a:pt x="174" y="520"/>
                </a:lnTo>
                <a:lnTo>
                  <a:pt x="186" y="520"/>
                </a:lnTo>
                <a:lnTo>
                  <a:pt x="186" y="538"/>
                </a:lnTo>
                <a:lnTo>
                  <a:pt x="211" y="538"/>
                </a:lnTo>
                <a:lnTo>
                  <a:pt x="211" y="550"/>
                </a:lnTo>
                <a:lnTo>
                  <a:pt x="227" y="550"/>
                </a:lnTo>
                <a:lnTo>
                  <a:pt x="227" y="570"/>
                </a:lnTo>
                <a:lnTo>
                  <a:pt x="243" y="570"/>
                </a:lnTo>
                <a:lnTo>
                  <a:pt x="243" y="578"/>
                </a:lnTo>
                <a:lnTo>
                  <a:pt x="257" y="578"/>
                </a:lnTo>
                <a:lnTo>
                  <a:pt x="257" y="635"/>
                </a:lnTo>
                <a:lnTo>
                  <a:pt x="271" y="635"/>
                </a:lnTo>
                <a:lnTo>
                  <a:pt x="271" y="665"/>
                </a:lnTo>
                <a:lnTo>
                  <a:pt x="271" y="671"/>
                </a:lnTo>
                <a:lnTo>
                  <a:pt x="328" y="671"/>
                </a:lnTo>
                <a:lnTo>
                  <a:pt x="328" y="693"/>
                </a:lnTo>
                <a:lnTo>
                  <a:pt x="346" y="693"/>
                </a:lnTo>
                <a:lnTo>
                  <a:pt x="346" y="748"/>
                </a:lnTo>
                <a:lnTo>
                  <a:pt x="376" y="748"/>
                </a:lnTo>
                <a:lnTo>
                  <a:pt x="376" y="776"/>
                </a:lnTo>
                <a:lnTo>
                  <a:pt x="398" y="776"/>
                </a:lnTo>
                <a:lnTo>
                  <a:pt x="398" y="815"/>
                </a:lnTo>
                <a:lnTo>
                  <a:pt x="467" y="815"/>
                </a:lnTo>
                <a:lnTo>
                  <a:pt x="467" y="857"/>
                </a:lnTo>
                <a:lnTo>
                  <a:pt x="512" y="857"/>
                </a:lnTo>
                <a:lnTo>
                  <a:pt x="512" y="906"/>
                </a:lnTo>
                <a:lnTo>
                  <a:pt x="570" y="906"/>
                </a:lnTo>
                <a:lnTo>
                  <a:pt x="570" y="928"/>
                </a:lnTo>
                <a:lnTo>
                  <a:pt x="570" y="942"/>
                </a:lnTo>
                <a:lnTo>
                  <a:pt x="623" y="942"/>
                </a:lnTo>
                <a:lnTo>
                  <a:pt x="623" y="964"/>
                </a:lnTo>
                <a:lnTo>
                  <a:pt x="675" y="964"/>
                </a:lnTo>
                <a:lnTo>
                  <a:pt x="675" y="1037"/>
                </a:lnTo>
                <a:lnTo>
                  <a:pt x="1013" y="1037"/>
                </a:lnTo>
              </a:path>
            </a:pathLst>
          </a:custGeom>
          <a:noFill/>
          <a:ln w="28575" cap="flat">
            <a:solidFill>
              <a:srgbClr val="E1471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 name="Line 14">
            <a:extLst>
              <a:ext uri="{FF2B5EF4-FFF2-40B4-BE49-F238E27FC236}">
                <a16:creationId xmlns:a16="http://schemas.microsoft.com/office/drawing/2014/main" id="{1A47D76E-41E1-F084-9559-5998563679B1}"/>
              </a:ext>
            </a:extLst>
          </p:cNvPr>
          <p:cNvSpPr>
            <a:spLocks noChangeShapeType="1"/>
          </p:cNvSpPr>
          <p:nvPr/>
        </p:nvSpPr>
        <p:spPr bwMode="auto">
          <a:xfrm>
            <a:off x="1584338" y="2198485"/>
            <a:ext cx="93662"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 name="Line 15">
            <a:extLst>
              <a:ext uri="{FF2B5EF4-FFF2-40B4-BE49-F238E27FC236}">
                <a16:creationId xmlns:a16="http://schemas.microsoft.com/office/drawing/2014/main" id="{EDF74810-2C60-9552-41FD-31F001C0335F}"/>
              </a:ext>
            </a:extLst>
          </p:cNvPr>
          <p:cNvSpPr>
            <a:spLocks noChangeShapeType="1"/>
          </p:cNvSpPr>
          <p:nvPr/>
        </p:nvSpPr>
        <p:spPr bwMode="auto">
          <a:xfrm>
            <a:off x="1712926" y="222547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1" name="Line 16">
            <a:extLst>
              <a:ext uri="{FF2B5EF4-FFF2-40B4-BE49-F238E27FC236}">
                <a16:creationId xmlns:a16="http://schemas.microsoft.com/office/drawing/2014/main" id="{A7616CFA-70CC-AE9A-8175-F84DA7264636}"/>
              </a:ext>
            </a:extLst>
          </p:cNvPr>
          <p:cNvSpPr>
            <a:spLocks noChangeShapeType="1"/>
          </p:cNvSpPr>
          <p:nvPr/>
        </p:nvSpPr>
        <p:spPr bwMode="auto">
          <a:xfrm>
            <a:off x="1668476" y="227309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2" name="Line 17">
            <a:extLst>
              <a:ext uri="{FF2B5EF4-FFF2-40B4-BE49-F238E27FC236}">
                <a16:creationId xmlns:a16="http://schemas.microsoft.com/office/drawing/2014/main" id="{EC129472-0B2E-4FC0-4C5C-98153721F369}"/>
              </a:ext>
            </a:extLst>
          </p:cNvPr>
          <p:cNvSpPr>
            <a:spLocks noChangeShapeType="1"/>
          </p:cNvSpPr>
          <p:nvPr/>
        </p:nvSpPr>
        <p:spPr bwMode="auto">
          <a:xfrm>
            <a:off x="1741501" y="226357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 name="Line 18">
            <a:extLst>
              <a:ext uri="{FF2B5EF4-FFF2-40B4-BE49-F238E27FC236}">
                <a16:creationId xmlns:a16="http://schemas.microsoft.com/office/drawing/2014/main" id="{3FC693FB-9373-F38D-563F-2851623680CF}"/>
              </a:ext>
            </a:extLst>
          </p:cNvPr>
          <p:cNvSpPr>
            <a:spLocks noChangeShapeType="1"/>
          </p:cNvSpPr>
          <p:nvPr/>
        </p:nvSpPr>
        <p:spPr bwMode="auto">
          <a:xfrm>
            <a:off x="1697051" y="230802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 name="Line 19">
            <a:extLst>
              <a:ext uri="{FF2B5EF4-FFF2-40B4-BE49-F238E27FC236}">
                <a16:creationId xmlns:a16="http://schemas.microsoft.com/office/drawing/2014/main" id="{2F21D8C6-834D-C4AE-49B3-12CBC651DE88}"/>
              </a:ext>
            </a:extLst>
          </p:cNvPr>
          <p:cNvSpPr>
            <a:spLocks noChangeShapeType="1"/>
          </p:cNvSpPr>
          <p:nvPr/>
        </p:nvSpPr>
        <p:spPr bwMode="auto">
          <a:xfrm>
            <a:off x="1873263" y="2477885"/>
            <a:ext cx="0" cy="93663"/>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 name="Line 20">
            <a:extLst>
              <a:ext uri="{FF2B5EF4-FFF2-40B4-BE49-F238E27FC236}">
                <a16:creationId xmlns:a16="http://schemas.microsoft.com/office/drawing/2014/main" id="{369DBA0C-4AC4-083B-AE32-FC693027322A}"/>
              </a:ext>
            </a:extLst>
          </p:cNvPr>
          <p:cNvSpPr>
            <a:spLocks noChangeShapeType="1"/>
          </p:cNvSpPr>
          <p:nvPr/>
        </p:nvSpPr>
        <p:spPr bwMode="auto">
          <a:xfrm>
            <a:off x="1825638" y="252709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 name="Line 21">
            <a:extLst>
              <a:ext uri="{FF2B5EF4-FFF2-40B4-BE49-F238E27FC236}">
                <a16:creationId xmlns:a16="http://schemas.microsoft.com/office/drawing/2014/main" id="{E4EACA36-0947-1811-942F-F6A6DFB07469}"/>
              </a:ext>
            </a:extLst>
          </p:cNvPr>
          <p:cNvSpPr>
            <a:spLocks noChangeShapeType="1"/>
          </p:cNvSpPr>
          <p:nvPr/>
        </p:nvSpPr>
        <p:spPr bwMode="auto">
          <a:xfrm>
            <a:off x="1895488" y="2571548"/>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 name="Line 22">
            <a:extLst>
              <a:ext uri="{FF2B5EF4-FFF2-40B4-BE49-F238E27FC236}">
                <a16:creationId xmlns:a16="http://schemas.microsoft.com/office/drawing/2014/main" id="{08C10424-12EF-57A7-E00D-997049584324}"/>
              </a:ext>
            </a:extLst>
          </p:cNvPr>
          <p:cNvSpPr>
            <a:spLocks noChangeShapeType="1"/>
          </p:cNvSpPr>
          <p:nvPr/>
        </p:nvSpPr>
        <p:spPr bwMode="auto">
          <a:xfrm>
            <a:off x="1851038" y="261917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 name="Line 23">
            <a:extLst>
              <a:ext uri="{FF2B5EF4-FFF2-40B4-BE49-F238E27FC236}">
                <a16:creationId xmlns:a16="http://schemas.microsoft.com/office/drawing/2014/main" id="{B78E5692-B821-5946-2119-92C962D95C21}"/>
              </a:ext>
            </a:extLst>
          </p:cNvPr>
          <p:cNvSpPr>
            <a:spLocks noChangeShapeType="1"/>
          </p:cNvSpPr>
          <p:nvPr/>
        </p:nvSpPr>
        <p:spPr bwMode="auto">
          <a:xfrm>
            <a:off x="1985976" y="2628698"/>
            <a:ext cx="0" cy="93663"/>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9" name="Line 24">
            <a:extLst>
              <a:ext uri="{FF2B5EF4-FFF2-40B4-BE49-F238E27FC236}">
                <a16:creationId xmlns:a16="http://schemas.microsoft.com/office/drawing/2014/main" id="{A80B1505-7D8B-DE51-414A-332490EC57C1}"/>
              </a:ext>
            </a:extLst>
          </p:cNvPr>
          <p:cNvSpPr>
            <a:spLocks noChangeShapeType="1"/>
          </p:cNvSpPr>
          <p:nvPr/>
        </p:nvSpPr>
        <p:spPr bwMode="auto">
          <a:xfrm>
            <a:off x="1936763" y="2673148"/>
            <a:ext cx="93662"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0" name="Line 25">
            <a:extLst>
              <a:ext uri="{FF2B5EF4-FFF2-40B4-BE49-F238E27FC236}">
                <a16:creationId xmlns:a16="http://schemas.microsoft.com/office/drawing/2014/main" id="{44730F7C-C426-5F07-195B-1FE2003359B2}"/>
              </a:ext>
            </a:extLst>
          </p:cNvPr>
          <p:cNvSpPr>
            <a:spLocks noChangeShapeType="1"/>
          </p:cNvSpPr>
          <p:nvPr/>
        </p:nvSpPr>
        <p:spPr bwMode="auto">
          <a:xfrm>
            <a:off x="2014551" y="2722360"/>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1" name="Line 26">
            <a:extLst>
              <a:ext uri="{FF2B5EF4-FFF2-40B4-BE49-F238E27FC236}">
                <a16:creationId xmlns:a16="http://schemas.microsoft.com/office/drawing/2014/main" id="{003A0DF1-350A-46C9-E3E3-71923F018A74}"/>
              </a:ext>
            </a:extLst>
          </p:cNvPr>
          <p:cNvSpPr>
            <a:spLocks noChangeShapeType="1"/>
          </p:cNvSpPr>
          <p:nvPr/>
        </p:nvSpPr>
        <p:spPr bwMode="auto">
          <a:xfrm>
            <a:off x="1970101" y="2769985"/>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 name="Line 27">
            <a:extLst>
              <a:ext uri="{FF2B5EF4-FFF2-40B4-BE49-F238E27FC236}">
                <a16:creationId xmlns:a16="http://schemas.microsoft.com/office/drawing/2014/main" id="{6B7684DD-F891-4BA4-567E-B942830ADA66}"/>
              </a:ext>
            </a:extLst>
          </p:cNvPr>
          <p:cNvSpPr>
            <a:spLocks noChangeShapeType="1"/>
          </p:cNvSpPr>
          <p:nvPr/>
        </p:nvSpPr>
        <p:spPr bwMode="auto">
          <a:xfrm>
            <a:off x="2178063" y="2820785"/>
            <a:ext cx="0" cy="93663"/>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3" name="Line 28">
            <a:extLst>
              <a:ext uri="{FF2B5EF4-FFF2-40B4-BE49-F238E27FC236}">
                <a16:creationId xmlns:a16="http://schemas.microsoft.com/office/drawing/2014/main" id="{E38CEB46-D9F8-6E75-77CD-3E1F3B0A935C}"/>
              </a:ext>
            </a:extLst>
          </p:cNvPr>
          <p:cNvSpPr>
            <a:spLocks noChangeShapeType="1"/>
          </p:cNvSpPr>
          <p:nvPr/>
        </p:nvSpPr>
        <p:spPr bwMode="auto">
          <a:xfrm>
            <a:off x="2130438" y="286682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4" name="Line 29">
            <a:extLst>
              <a:ext uri="{FF2B5EF4-FFF2-40B4-BE49-F238E27FC236}">
                <a16:creationId xmlns:a16="http://schemas.microsoft.com/office/drawing/2014/main" id="{FE48D68A-752A-D836-8F3B-29A22BF42564}"/>
              </a:ext>
            </a:extLst>
          </p:cNvPr>
          <p:cNvSpPr>
            <a:spLocks noChangeShapeType="1"/>
          </p:cNvSpPr>
          <p:nvPr/>
        </p:nvSpPr>
        <p:spPr bwMode="auto">
          <a:xfrm>
            <a:off x="2268551" y="2895398"/>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5" name="Line 30">
            <a:extLst>
              <a:ext uri="{FF2B5EF4-FFF2-40B4-BE49-F238E27FC236}">
                <a16:creationId xmlns:a16="http://schemas.microsoft.com/office/drawing/2014/main" id="{9B8177A9-5386-BF26-EF5A-AD7EA664FDDF}"/>
              </a:ext>
            </a:extLst>
          </p:cNvPr>
          <p:cNvSpPr>
            <a:spLocks noChangeShapeType="1"/>
          </p:cNvSpPr>
          <p:nvPr/>
        </p:nvSpPr>
        <p:spPr bwMode="auto">
          <a:xfrm>
            <a:off x="2222513" y="2943023"/>
            <a:ext cx="93662"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6" name="Line 31">
            <a:extLst>
              <a:ext uri="{FF2B5EF4-FFF2-40B4-BE49-F238E27FC236}">
                <a16:creationId xmlns:a16="http://schemas.microsoft.com/office/drawing/2014/main" id="{3C60B61F-697A-A8A9-C134-6198824DDEB3}"/>
              </a:ext>
            </a:extLst>
          </p:cNvPr>
          <p:cNvSpPr>
            <a:spLocks noChangeShapeType="1"/>
          </p:cNvSpPr>
          <p:nvPr/>
        </p:nvSpPr>
        <p:spPr bwMode="auto">
          <a:xfrm>
            <a:off x="2405076" y="3011285"/>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7" name="Line 32">
            <a:extLst>
              <a:ext uri="{FF2B5EF4-FFF2-40B4-BE49-F238E27FC236}">
                <a16:creationId xmlns:a16="http://schemas.microsoft.com/office/drawing/2014/main" id="{555F5703-7965-9666-1F35-8056478DA513}"/>
              </a:ext>
            </a:extLst>
          </p:cNvPr>
          <p:cNvSpPr>
            <a:spLocks noChangeShapeType="1"/>
          </p:cNvSpPr>
          <p:nvPr/>
        </p:nvSpPr>
        <p:spPr bwMode="auto">
          <a:xfrm>
            <a:off x="2360626" y="3058910"/>
            <a:ext cx="93662"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8" name="Line 33">
            <a:extLst>
              <a:ext uri="{FF2B5EF4-FFF2-40B4-BE49-F238E27FC236}">
                <a16:creationId xmlns:a16="http://schemas.microsoft.com/office/drawing/2014/main" id="{ADF4AE88-135E-FE77-BB7E-ABE43E1BF123}"/>
              </a:ext>
            </a:extLst>
          </p:cNvPr>
          <p:cNvSpPr>
            <a:spLocks noChangeShapeType="1"/>
          </p:cNvSpPr>
          <p:nvPr/>
        </p:nvSpPr>
        <p:spPr bwMode="auto">
          <a:xfrm>
            <a:off x="2536838" y="3093835"/>
            <a:ext cx="0" cy="93663"/>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9" name="Line 34">
            <a:extLst>
              <a:ext uri="{FF2B5EF4-FFF2-40B4-BE49-F238E27FC236}">
                <a16:creationId xmlns:a16="http://schemas.microsoft.com/office/drawing/2014/main" id="{8B4FAB4B-D41C-3C7B-02A0-E69AE1E992C8}"/>
              </a:ext>
            </a:extLst>
          </p:cNvPr>
          <p:cNvSpPr>
            <a:spLocks noChangeShapeType="1"/>
          </p:cNvSpPr>
          <p:nvPr/>
        </p:nvSpPr>
        <p:spPr bwMode="auto">
          <a:xfrm>
            <a:off x="2492388" y="3138285"/>
            <a:ext cx="93662"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0" name="Line 35">
            <a:extLst>
              <a:ext uri="{FF2B5EF4-FFF2-40B4-BE49-F238E27FC236}">
                <a16:creationId xmlns:a16="http://schemas.microsoft.com/office/drawing/2014/main" id="{C51905F9-1DE7-52C5-2A20-5DE539F2ACD2}"/>
              </a:ext>
            </a:extLst>
          </p:cNvPr>
          <p:cNvSpPr>
            <a:spLocks noChangeShapeType="1"/>
          </p:cNvSpPr>
          <p:nvPr/>
        </p:nvSpPr>
        <p:spPr bwMode="auto">
          <a:xfrm>
            <a:off x="2736863" y="317162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1" name="Line 36">
            <a:extLst>
              <a:ext uri="{FF2B5EF4-FFF2-40B4-BE49-F238E27FC236}">
                <a16:creationId xmlns:a16="http://schemas.microsoft.com/office/drawing/2014/main" id="{392D6BBB-5149-68CD-2450-AB16470AC4AA}"/>
              </a:ext>
            </a:extLst>
          </p:cNvPr>
          <p:cNvSpPr>
            <a:spLocks noChangeShapeType="1"/>
          </p:cNvSpPr>
          <p:nvPr/>
        </p:nvSpPr>
        <p:spPr bwMode="auto">
          <a:xfrm>
            <a:off x="2690826" y="3219248"/>
            <a:ext cx="93662"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2" name="Line 37">
            <a:extLst>
              <a:ext uri="{FF2B5EF4-FFF2-40B4-BE49-F238E27FC236}">
                <a16:creationId xmlns:a16="http://schemas.microsoft.com/office/drawing/2014/main" id="{A289F211-BD2E-91E1-D53A-CDD96276746E}"/>
              </a:ext>
            </a:extLst>
          </p:cNvPr>
          <p:cNvSpPr>
            <a:spLocks noChangeShapeType="1"/>
          </p:cNvSpPr>
          <p:nvPr/>
        </p:nvSpPr>
        <p:spPr bwMode="auto">
          <a:xfrm>
            <a:off x="3073413" y="317162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 name="Line 38">
            <a:extLst>
              <a:ext uri="{FF2B5EF4-FFF2-40B4-BE49-F238E27FC236}">
                <a16:creationId xmlns:a16="http://schemas.microsoft.com/office/drawing/2014/main" id="{4359F6C6-E0E0-8079-5386-89423CADBBED}"/>
              </a:ext>
            </a:extLst>
          </p:cNvPr>
          <p:cNvSpPr>
            <a:spLocks noChangeShapeType="1"/>
          </p:cNvSpPr>
          <p:nvPr/>
        </p:nvSpPr>
        <p:spPr bwMode="auto">
          <a:xfrm>
            <a:off x="3024201" y="3219248"/>
            <a:ext cx="96837"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5" name="Line 40">
            <a:extLst>
              <a:ext uri="{FF2B5EF4-FFF2-40B4-BE49-F238E27FC236}">
                <a16:creationId xmlns:a16="http://schemas.microsoft.com/office/drawing/2014/main" id="{7E5D4E02-A6AB-4432-99C5-4AD9EBB0DBF9}"/>
              </a:ext>
            </a:extLst>
          </p:cNvPr>
          <p:cNvSpPr>
            <a:spLocks noChangeShapeType="1"/>
          </p:cNvSpPr>
          <p:nvPr/>
        </p:nvSpPr>
        <p:spPr bwMode="auto">
          <a:xfrm>
            <a:off x="1420826" y="1576388"/>
            <a:ext cx="93662"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 name="Line 41">
            <a:extLst>
              <a:ext uri="{FF2B5EF4-FFF2-40B4-BE49-F238E27FC236}">
                <a16:creationId xmlns:a16="http://schemas.microsoft.com/office/drawing/2014/main" id="{C7413710-4836-AD6B-D80C-CC39AE0FC9D1}"/>
              </a:ext>
            </a:extLst>
          </p:cNvPr>
          <p:cNvSpPr>
            <a:spLocks noChangeShapeType="1"/>
          </p:cNvSpPr>
          <p:nvPr/>
        </p:nvSpPr>
        <p:spPr bwMode="auto">
          <a:xfrm>
            <a:off x="1581163" y="1566660"/>
            <a:ext cx="0" cy="93663"/>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 name="Line 42">
            <a:extLst>
              <a:ext uri="{FF2B5EF4-FFF2-40B4-BE49-F238E27FC236}">
                <a16:creationId xmlns:a16="http://schemas.microsoft.com/office/drawing/2014/main" id="{5A6D6BD6-B332-8941-91D6-F4A178322446}"/>
              </a:ext>
            </a:extLst>
          </p:cNvPr>
          <p:cNvSpPr>
            <a:spLocks noChangeShapeType="1"/>
          </p:cNvSpPr>
          <p:nvPr/>
        </p:nvSpPr>
        <p:spPr bwMode="auto">
          <a:xfrm>
            <a:off x="1533538" y="161269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 name="Line 43">
            <a:extLst>
              <a:ext uri="{FF2B5EF4-FFF2-40B4-BE49-F238E27FC236}">
                <a16:creationId xmlns:a16="http://schemas.microsoft.com/office/drawing/2014/main" id="{1501090F-FC64-61CC-8A25-AF5EA8933FE8}"/>
              </a:ext>
            </a:extLst>
          </p:cNvPr>
          <p:cNvSpPr>
            <a:spLocks noChangeShapeType="1"/>
          </p:cNvSpPr>
          <p:nvPr/>
        </p:nvSpPr>
        <p:spPr bwMode="auto">
          <a:xfrm>
            <a:off x="1600213" y="1663498"/>
            <a:ext cx="0" cy="93663"/>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 name="Line 44">
            <a:extLst>
              <a:ext uri="{FF2B5EF4-FFF2-40B4-BE49-F238E27FC236}">
                <a16:creationId xmlns:a16="http://schemas.microsoft.com/office/drawing/2014/main" id="{CA45D93E-93A3-EF33-B285-DB1A8109DBA2}"/>
              </a:ext>
            </a:extLst>
          </p:cNvPr>
          <p:cNvSpPr>
            <a:spLocks noChangeShapeType="1"/>
          </p:cNvSpPr>
          <p:nvPr/>
        </p:nvSpPr>
        <p:spPr bwMode="auto">
          <a:xfrm>
            <a:off x="1552588" y="1707948"/>
            <a:ext cx="93662"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 name="Line 45">
            <a:extLst>
              <a:ext uri="{FF2B5EF4-FFF2-40B4-BE49-F238E27FC236}">
                <a16:creationId xmlns:a16="http://schemas.microsoft.com/office/drawing/2014/main" id="{E52B4F9A-FD69-6E4A-0D9F-A0C41D4DE79C}"/>
              </a:ext>
            </a:extLst>
          </p:cNvPr>
          <p:cNvSpPr>
            <a:spLocks noChangeShapeType="1"/>
          </p:cNvSpPr>
          <p:nvPr/>
        </p:nvSpPr>
        <p:spPr bwMode="auto">
          <a:xfrm>
            <a:off x="1600213" y="1707948"/>
            <a:ext cx="0" cy="93663"/>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1" name="Line 46">
            <a:extLst>
              <a:ext uri="{FF2B5EF4-FFF2-40B4-BE49-F238E27FC236}">
                <a16:creationId xmlns:a16="http://schemas.microsoft.com/office/drawing/2014/main" id="{02C66587-7ED2-3AF9-BCC1-6BAEAE21D740}"/>
              </a:ext>
            </a:extLst>
          </p:cNvPr>
          <p:cNvSpPr>
            <a:spLocks noChangeShapeType="1"/>
          </p:cNvSpPr>
          <p:nvPr/>
        </p:nvSpPr>
        <p:spPr bwMode="auto">
          <a:xfrm>
            <a:off x="1552588" y="1757160"/>
            <a:ext cx="93662"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2" name="Line 47">
            <a:extLst>
              <a:ext uri="{FF2B5EF4-FFF2-40B4-BE49-F238E27FC236}">
                <a16:creationId xmlns:a16="http://schemas.microsoft.com/office/drawing/2014/main" id="{C573E077-12EB-C0F5-12DF-F07C5D82159B}"/>
              </a:ext>
            </a:extLst>
          </p:cNvPr>
          <p:cNvSpPr>
            <a:spLocks noChangeShapeType="1"/>
          </p:cNvSpPr>
          <p:nvPr/>
        </p:nvSpPr>
        <p:spPr bwMode="auto">
          <a:xfrm>
            <a:off x="1625613" y="1766685"/>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3" name="Line 48">
            <a:extLst>
              <a:ext uri="{FF2B5EF4-FFF2-40B4-BE49-F238E27FC236}">
                <a16:creationId xmlns:a16="http://schemas.microsoft.com/office/drawing/2014/main" id="{6FABB2C2-9661-14EE-AE00-ABCC3E08930E}"/>
              </a:ext>
            </a:extLst>
          </p:cNvPr>
          <p:cNvSpPr>
            <a:spLocks noChangeShapeType="1"/>
          </p:cNvSpPr>
          <p:nvPr/>
        </p:nvSpPr>
        <p:spPr bwMode="auto">
          <a:xfrm>
            <a:off x="1581163" y="1811135"/>
            <a:ext cx="93662"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4" name="Line 49">
            <a:extLst>
              <a:ext uri="{FF2B5EF4-FFF2-40B4-BE49-F238E27FC236}">
                <a16:creationId xmlns:a16="http://schemas.microsoft.com/office/drawing/2014/main" id="{07662533-6325-ACA7-79E4-F3222A47620C}"/>
              </a:ext>
            </a:extLst>
          </p:cNvPr>
          <p:cNvSpPr>
            <a:spLocks noChangeShapeType="1"/>
          </p:cNvSpPr>
          <p:nvPr/>
        </p:nvSpPr>
        <p:spPr bwMode="auto">
          <a:xfrm>
            <a:off x="1625613" y="1811135"/>
            <a:ext cx="0" cy="96838"/>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5" name="Line 50">
            <a:extLst>
              <a:ext uri="{FF2B5EF4-FFF2-40B4-BE49-F238E27FC236}">
                <a16:creationId xmlns:a16="http://schemas.microsoft.com/office/drawing/2014/main" id="{8338F494-AD73-E5B0-47A2-5C5B03C80A6B}"/>
              </a:ext>
            </a:extLst>
          </p:cNvPr>
          <p:cNvSpPr>
            <a:spLocks noChangeShapeType="1"/>
          </p:cNvSpPr>
          <p:nvPr/>
        </p:nvSpPr>
        <p:spPr bwMode="auto">
          <a:xfrm>
            <a:off x="1581163" y="1858760"/>
            <a:ext cx="93662"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6" name="Line 51">
            <a:extLst>
              <a:ext uri="{FF2B5EF4-FFF2-40B4-BE49-F238E27FC236}">
                <a16:creationId xmlns:a16="http://schemas.microsoft.com/office/drawing/2014/main" id="{CC10E063-075B-1BD7-D0C3-BF0A32EEA0B0}"/>
              </a:ext>
            </a:extLst>
          </p:cNvPr>
          <p:cNvSpPr>
            <a:spLocks noChangeShapeType="1"/>
          </p:cNvSpPr>
          <p:nvPr/>
        </p:nvSpPr>
        <p:spPr bwMode="auto">
          <a:xfrm>
            <a:off x="1646251" y="1914323"/>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7" name="Line 52">
            <a:extLst>
              <a:ext uri="{FF2B5EF4-FFF2-40B4-BE49-F238E27FC236}">
                <a16:creationId xmlns:a16="http://schemas.microsoft.com/office/drawing/2014/main" id="{51AD3D38-C6A0-E01A-1554-79C47B418305}"/>
              </a:ext>
            </a:extLst>
          </p:cNvPr>
          <p:cNvSpPr>
            <a:spLocks noChangeShapeType="1"/>
          </p:cNvSpPr>
          <p:nvPr/>
        </p:nvSpPr>
        <p:spPr bwMode="auto">
          <a:xfrm>
            <a:off x="1600213" y="1961948"/>
            <a:ext cx="93662"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 name="Line 53">
            <a:extLst>
              <a:ext uri="{FF2B5EF4-FFF2-40B4-BE49-F238E27FC236}">
                <a16:creationId xmlns:a16="http://schemas.microsoft.com/office/drawing/2014/main" id="{73112317-41B9-EE3B-C4DB-E9F2A111C700}"/>
              </a:ext>
            </a:extLst>
          </p:cNvPr>
          <p:cNvSpPr>
            <a:spLocks noChangeShapeType="1"/>
          </p:cNvSpPr>
          <p:nvPr/>
        </p:nvSpPr>
        <p:spPr bwMode="auto">
          <a:xfrm>
            <a:off x="1731976" y="2058785"/>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9" name="Line 54">
            <a:extLst>
              <a:ext uri="{FF2B5EF4-FFF2-40B4-BE49-F238E27FC236}">
                <a16:creationId xmlns:a16="http://schemas.microsoft.com/office/drawing/2014/main" id="{8EE570B5-DF6A-686D-9528-F841FCAF4004}"/>
              </a:ext>
            </a:extLst>
          </p:cNvPr>
          <p:cNvSpPr>
            <a:spLocks noChangeShapeType="1"/>
          </p:cNvSpPr>
          <p:nvPr/>
        </p:nvSpPr>
        <p:spPr bwMode="auto">
          <a:xfrm>
            <a:off x="1687526" y="2103235"/>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 name="Line 55">
            <a:extLst>
              <a:ext uri="{FF2B5EF4-FFF2-40B4-BE49-F238E27FC236}">
                <a16:creationId xmlns:a16="http://schemas.microsoft.com/office/drawing/2014/main" id="{D032B488-2666-0263-6281-20ED93C16276}"/>
              </a:ext>
            </a:extLst>
          </p:cNvPr>
          <p:cNvSpPr>
            <a:spLocks noChangeShapeType="1"/>
          </p:cNvSpPr>
          <p:nvPr/>
        </p:nvSpPr>
        <p:spPr bwMode="auto">
          <a:xfrm>
            <a:off x="1744676" y="2131810"/>
            <a:ext cx="0" cy="93663"/>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 name="Line 56">
            <a:extLst>
              <a:ext uri="{FF2B5EF4-FFF2-40B4-BE49-F238E27FC236}">
                <a16:creationId xmlns:a16="http://schemas.microsoft.com/office/drawing/2014/main" id="{45D684BE-75EB-EB06-DC71-93FFE9253C29}"/>
              </a:ext>
            </a:extLst>
          </p:cNvPr>
          <p:cNvSpPr>
            <a:spLocks noChangeShapeType="1"/>
          </p:cNvSpPr>
          <p:nvPr/>
        </p:nvSpPr>
        <p:spPr bwMode="auto">
          <a:xfrm>
            <a:off x="1700226" y="2176260"/>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 name="Line 57">
            <a:extLst>
              <a:ext uri="{FF2B5EF4-FFF2-40B4-BE49-F238E27FC236}">
                <a16:creationId xmlns:a16="http://schemas.microsoft.com/office/drawing/2014/main" id="{0B030C02-3A01-3E98-0772-D8D748D627D3}"/>
              </a:ext>
            </a:extLst>
          </p:cNvPr>
          <p:cNvSpPr>
            <a:spLocks noChangeShapeType="1"/>
          </p:cNvSpPr>
          <p:nvPr/>
        </p:nvSpPr>
        <p:spPr bwMode="auto">
          <a:xfrm>
            <a:off x="1866913" y="2228648"/>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 name="Line 58">
            <a:extLst>
              <a:ext uri="{FF2B5EF4-FFF2-40B4-BE49-F238E27FC236}">
                <a16:creationId xmlns:a16="http://schemas.microsoft.com/office/drawing/2014/main" id="{B38D5EB3-7D5B-C041-23B1-5EE1064C7B71}"/>
              </a:ext>
            </a:extLst>
          </p:cNvPr>
          <p:cNvSpPr>
            <a:spLocks noChangeShapeType="1"/>
          </p:cNvSpPr>
          <p:nvPr/>
        </p:nvSpPr>
        <p:spPr bwMode="auto">
          <a:xfrm>
            <a:off x="1822463" y="2276273"/>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 name="Line 59">
            <a:extLst>
              <a:ext uri="{FF2B5EF4-FFF2-40B4-BE49-F238E27FC236}">
                <a16:creationId xmlns:a16="http://schemas.microsoft.com/office/drawing/2014/main" id="{D9802DD9-DA72-8911-1962-B44A70783B1F}"/>
              </a:ext>
            </a:extLst>
          </p:cNvPr>
          <p:cNvSpPr>
            <a:spLocks noChangeShapeType="1"/>
          </p:cNvSpPr>
          <p:nvPr/>
        </p:nvSpPr>
        <p:spPr bwMode="auto">
          <a:xfrm>
            <a:off x="1866913" y="2339773"/>
            <a:ext cx="0" cy="93663"/>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 name="Line 60">
            <a:extLst>
              <a:ext uri="{FF2B5EF4-FFF2-40B4-BE49-F238E27FC236}">
                <a16:creationId xmlns:a16="http://schemas.microsoft.com/office/drawing/2014/main" id="{2E141B09-90EC-B8B2-D55C-16B362E9B271}"/>
              </a:ext>
            </a:extLst>
          </p:cNvPr>
          <p:cNvSpPr>
            <a:spLocks noChangeShapeType="1"/>
          </p:cNvSpPr>
          <p:nvPr/>
        </p:nvSpPr>
        <p:spPr bwMode="auto">
          <a:xfrm>
            <a:off x="1822463" y="2385810"/>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 name="Line 61">
            <a:extLst>
              <a:ext uri="{FF2B5EF4-FFF2-40B4-BE49-F238E27FC236}">
                <a16:creationId xmlns:a16="http://schemas.microsoft.com/office/drawing/2014/main" id="{7C99C076-6896-8D61-BA4C-5F06EFCE3A26}"/>
              </a:ext>
            </a:extLst>
          </p:cNvPr>
          <p:cNvSpPr>
            <a:spLocks noChangeShapeType="1"/>
          </p:cNvSpPr>
          <p:nvPr/>
        </p:nvSpPr>
        <p:spPr bwMode="auto">
          <a:xfrm>
            <a:off x="2143138" y="2660448"/>
            <a:ext cx="0" cy="93663"/>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 name="Line 62">
            <a:extLst>
              <a:ext uri="{FF2B5EF4-FFF2-40B4-BE49-F238E27FC236}">
                <a16:creationId xmlns:a16="http://schemas.microsoft.com/office/drawing/2014/main" id="{21C29E24-F8C7-E94B-6AEE-02814C4C836E}"/>
              </a:ext>
            </a:extLst>
          </p:cNvPr>
          <p:cNvSpPr>
            <a:spLocks noChangeShapeType="1"/>
          </p:cNvSpPr>
          <p:nvPr/>
        </p:nvSpPr>
        <p:spPr bwMode="auto">
          <a:xfrm>
            <a:off x="2093926" y="2706485"/>
            <a:ext cx="93662"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8" name="Line 63">
            <a:extLst>
              <a:ext uri="{FF2B5EF4-FFF2-40B4-BE49-F238E27FC236}">
                <a16:creationId xmlns:a16="http://schemas.microsoft.com/office/drawing/2014/main" id="{F3F71358-A7B8-4B94-42F2-855014A603CB}"/>
              </a:ext>
            </a:extLst>
          </p:cNvPr>
          <p:cNvSpPr>
            <a:spLocks noChangeShapeType="1"/>
          </p:cNvSpPr>
          <p:nvPr/>
        </p:nvSpPr>
        <p:spPr bwMode="auto">
          <a:xfrm>
            <a:off x="2322526" y="2863648"/>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9" name="Line 64">
            <a:extLst>
              <a:ext uri="{FF2B5EF4-FFF2-40B4-BE49-F238E27FC236}">
                <a16:creationId xmlns:a16="http://schemas.microsoft.com/office/drawing/2014/main" id="{4B645C32-A8AB-AED7-3F81-6E77FEC55008}"/>
              </a:ext>
            </a:extLst>
          </p:cNvPr>
          <p:cNvSpPr>
            <a:spLocks noChangeShapeType="1"/>
          </p:cNvSpPr>
          <p:nvPr/>
        </p:nvSpPr>
        <p:spPr bwMode="auto">
          <a:xfrm>
            <a:off x="2274901" y="2911273"/>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0" name="Line 65">
            <a:extLst>
              <a:ext uri="{FF2B5EF4-FFF2-40B4-BE49-F238E27FC236}">
                <a16:creationId xmlns:a16="http://schemas.microsoft.com/office/drawing/2014/main" id="{5D8AB585-D999-5428-96C6-219EE3798D17}"/>
              </a:ext>
            </a:extLst>
          </p:cNvPr>
          <p:cNvSpPr>
            <a:spLocks noChangeShapeType="1"/>
          </p:cNvSpPr>
          <p:nvPr/>
        </p:nvSpPr>
        <p:spPr bwMode="auto">
          <a:xfrm>
            <a:off x="2530488" y="2992235"/>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 name="Line 66">
            <a:extLst>
              <a:ext uri="{FF2B5EF4-FFF2-40B4-BE49-F238E27FC236}">
                <a16:creationId xmlns:a16="http://schemas.microsoft.com/office/drawing/2014/main" id="{E3782BA2-D1CF-03A9-5884-49AF7A684297}"/>
              </a:ext>
            </a:extLst>
          </p:cNvPr>
          <p:cNvSpPr>
            <a:spLocks noChangeShapeType="1"/>
          </p:cNvSpPr>
          <p:nvPr/>
        </p:nvSpPr>
        <p:spPr bwMode="auto">
          <a:xfrm>
            <a:off x="2482863" y="3039860"/>
            <a:ext cx="93662"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 name="Line 67">
            <a:extLst>
              <a:ext uri="{FF2B5EF4-FFF2-40B4-BE49-F238E27FC236}">
                <a16:creationId xmlns:a16="http://schemas.microsoft.com/office/drawing/2014/main" id="{0E972AFE-3B41-A5CE-0703-F2EEA94FFF20}"/>
              </a:ext>
            </a:extLst>
          </p:cNvPr>
          <p:cNvSpPr>
            <a:spLocks noChangeShapeType="1"/>
          </p:cNvSpPr>
          <p:nvPr/>
        </p:nvSpPr>
        <p:spPr bwMode="auto">
          <a:xfrm>
            <a:off x="2562238" y="3039860"/>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 name="Line 68">
            <a:extLst>
              <a:ext uri="{FF2B5EF4-FFF2-40B4-BE49-F238E27FC236}">
                <a16:creationId xmlns:a16="http://schemas.microsoft.com/office/drawing/2014/main" id="{5702EFEB-8172-08D4-EABD-D417D9B6DF01}"/>
              </a:ext>
            </a:extLst>
          </p:cNvPr>
          <p:cNvSpPr>
            <a:spLocks noChangeShapeType="1"/>
          </p:cNvSpPr>
          <p:nvPr/>
        </p:nvSpPr>
        <p:spPr bwMode="auto">
          <a:xfrm>
            <a:off x="2517788" y="3084310"/>
            <a:ext cx="93662"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 name="Line 69">
            <a:extLst>
              <a:ext uri="{FF2B5EF4-FFF2-40B4-BE49-F238E27FC236}">
                <a16:creationId xmlns:a16="http://schemas.microsoft.com/office/drawing/2014/main" id="{2A0E97F3-A80F-A6D3-3457-5308D83262DD}"/>
              </a:ext>
            </a:extLst>
          </p:cNvPr>
          <p:cNvSpPr>
            <a:spLocks noChangeShapeType="1"/>
          </p:cNvSpPr>
          <p:nvPr/>
        </p:nvSpPr>
        <p:spPr bwMode="auto">
          <a:xfrm>
            <a:off x="2703526" y="3144635"/>
            <a:ext cx="0" cy="93663"/>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5" name="Line 70">
            <a:extLst>
              <a:ext uri="{FF2B5EF4-FFF2-40B4-BE49-F238E27FC236}">
                <a16:creationId xmlns:a16="http://schemas.microsoft.com/office/drawing/2014/main" id="{1768B588-0172-8884-6853-560BD65B63E8}"/>
              </a:ext>
            </a:extLst>
          </p:cNvPr>
          <p:cNvSpPr>
            <a:spLocks noChangeShapeType="1"/>
          </p:cNvSpPr>
          <p:nvPr/>
        </p:nvSpPr>
        <p:spPr bwMode="auto">
          <a:xfrm>
            <a:off x="2655901" y="3193848"/>
            <a:ext cx="93662"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6" name="Line 71">
            <a:extLst>
              <a:ext uri="{FF2B5EF4-FFF2-40B4-BE49-F238E27FC236}">
                <a16:creationId xmlns:a16="http://schemas.microsoft.com/office/drawing/2014/main" id="{0259042A-655F-FC1D-0D61-9D05331D4C19}"/>
              </a:ext>
            </a:extLst>
          </p:cNvPr>
          <p:cNvSpPr>
            <a:spLocks noChangeShapeType="1"/>
          </p:cNvSpPr>
          <p:nvPr/>
        </p:nvSpPr>
        <p:spPr bwMode="auto">
          <a:xfrm>
            <a:off x="2809888" y="3282748"/>
            <a:ext cx="0" cy="93663"/>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222" name="Group 221">
            <a:extLst>
              <a:ext uri="{FF2B5EF4-FFF2-40B4-BE49-F238E27FC236}">
                <a16:creationId xmlns:a16="http://schemas.microsoft.com/office/drawing/2014/main" id="{131467F0-1679-C610-AF8F-A8796B52AA13}"/>
              </a:ext>
            </a:extLst>
          </p:cNvPr>
          <p:cNvGrpSpPr/>
          <p:nvPr/>
        </p:nvGrpSpPr>
        <p:grpSpPr>
          <a:xfrm>
            <a:off x="804404" y="1472766"/>
            <a:ext cx="4271440" cy="2192824"/>
            <a:chOff x="1521941" y="1472766"/>
            <a:chExt cx="4271440" cy="2192824"/>
          </a:xfrm>
        </p:grpSpPr>
        <p:cxnSp>
          <p:nvCxnSpPr>
            <p:cNvPr id="4" name="Straight Connector 3">
              <a:extLst>
                <a:ext uri="{FF2B5EF4-FFF2-40B4-BE49-F238E27FC236}">
                  <a16:creationId xmlns:a16="http://schemas.microsoft.com/office/drawing/2014/main" id="{E1232EF7-7192-1E6E-199E-AEB2679E4247}"/>
                </a:ext>
              </a:extLst>
            </p:cNvPr>
            <p:cNvCxnSpPr>
              <a:cxnSpLocks/>
            </p:cNvCxnSpPr>
            <p:nvPr/>
          </p:nvCxnSpPr>
          <p:spPr bwMode="auto">
            <a:xfrm>
              <a:off x="2197768" y="1592847"/>
              <a:ext cx="0" cy="182880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D2A6D585-2FE8-4831-1768-A3F1EF76B924}"/>
                </a:ext>
              </a:extLst>
            </p:cNvPr>
            <p:cNvCxnSpPr/>
            <p:nvPr/>
          </p:nvCxnSpPr>
          <p:spPr bwMode="auto">
            <a:xfrm>
              <a:off x="2106328" y="160020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CF81F5E4-4B3A-6D64-38D3-1DFA96B4B37A}"/>
                </a:ext>
              </a:extLst>
            </p:cNvPr>
            <p:cNvCxnSpPr/>
            <p:nvPr/>
          </p:nvCxnSpPr>
          <p:spPr bwMode="auto">
            <a:xfrm>
              <a:off x="2106328" y="176690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DFCFACD1-C665-09BE-1D72-CBB03A4BDA67}"/>
                </a:ext>
              </a:extLst>
            </p:cNvPr>
            <p:cNvCxnSpPr/>
            <p:nvPr/>
          </p:nvCxnSpPr>
          <p:spPr bwMode="auto">
            <a:xfrm>
              <a:off x="2106328" y="194585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AB5BE36A-849A-C030-0433-0CD01A3A43B5}"/>
                </a:ext>
              </a:extLst>
            </p:cNvPr>
            <p:cNvCxnSpPr/>
            <p:nvPr/>
          </p:nvCxnSpPr>
          <p:spPr bwMode="auto">
            <a:xfrm>
              <a:off x="2106328" y="212726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F08EF14F-8794-54E0-8A81-3A098E29203F}"/>
                </a:ext>
              </a:extLst>
            </p:cNvPr>
            <p:cNvCxnSpPr/>
            <p:nvPr/>
          </p:nvCxnSpPr>
          <p:spPr bwMode="auto">
            <a:xfrm>
              <a:off x="2106328" y="230622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D5DF4EAB-8BEB-707D-0327-8E67B0667223}"/>
                </a:ext>
              </a:extLst>
            </p:cNvPr>
            <p:cNvCxnSpPr/>
            <p:nvPr/>
          </p:nvCxnSpPr>
          <p:spPr bwMode="auto">
            <a:xfrm>
              <a:off x="2106328" y="249200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35B5319E-B23E-7FA7-13A5-E37C310F5216}"/>
                </a:ext>
              </a:extLst>
            </p:cNvPr>
            <p:cNvCxnSpPr/>
            <p:nvPr/>
          </p:nvCxnSpPr>
          <p:spPr bwMode="auto">
            <a:xfrm>
              <a:off x="2106328" y="267394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8E4C918E-26D8-15CE-C312-AA244DF3C2C2}"/>
                </a:ext>
              </a:extLst>
            </p:cNvPr>
            <p:cNvCxnSpPr/>
            <p:nvPr/>
          </p:nvCxnSpPr>
          <p:spPr bwMode="auto">
            <a:xfrm>
              <a:off x="2106328" y="285535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64648C50-0A77-683A-1291-25CEE533AB7E}"/>
                </a:ext>
              </a:extLst>
            </p:cNvPr>
            <p:cNvCxnSpPr/>
            <p:nvPr/>
          </p:nvCxnSpPr>
          <p:spPr bwMode="auto">
            <a:xfrm>
              <a:off x="2106328" y="30416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63AFB60B-DA9C-B82F-3BC2-EAE87C155082}"/>
                </a:ext>
              </a:extLst>
            </p:cNvPr>
            <p:cNvCxnSpPr/>
            <p:nvPr/>
          </p:nvCxnSpPr>
          <p:spPr bwMode="auto">
            <a:xfrm>
              <a:off x="2106328" y="322062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81B33B24-9BD3-6C5E-7259-843975AB66B9}"/>
                </a:ext>
              </a:extLst>
            </p:cNvPr>
            <p:cNvCxnSpPr>
              <a:cxnSpLocks/>
            </p:cNvCxnSpPr>
            <p:nvPr/>
          </p:nvCxnSpPr>
          <p:spPr bwMode="auto">
            <a:xfrm>
              <a:off x="2106328" y="3402034"/>
              <a:ext cx="3566384"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B192EFDD-DBE3-4154-369C-85CD03304EBE}"/>
                </a:ext>
              </a:extLst>
            </p:cNvPr>
            <p:cNvCxnSpPr>
              <a:cxnSpLocks/>
            </p:cNvCxnSpPr>
            <p:nvPr/>
          </p:nvCxnSpPr>
          <p:spPr bwMode="auto">
            <a:xfrm rot="16200000">
              <a:off x="2443774"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01B54FC7-13FD-27FE-A080-E1A2B059FB2E}"/>
                </a:ext>
              </a:extLst>
            </p:cNvPr>
            <p:cNvCxnSpPr>
              <a:cxnSpLocks/>
            </p:cNvCxnSpPr>
            <p:nvPr/>
          </p:nvCxnSpPr>
          <p:spPr bwMode="auto">
            <a:xfrm rot="16200000">
              <a:off x="2735499"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2601106C-B008-5F99-53B6-8AFBB5F5A062}"/>
                </a:ext>
              </a:extLst>
            </p:cNvPr>
            <p:cNvCxnSpPr>
              <a:cxnSpLocks/>
            </p:cNvCxnSpPr>
            <p:nvPr/>
          </p:nvCxnSpPr>
          <p:spPr bwMode="auto">
            <a:xfrm rot="16200000">
              <a:off x="3019870"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5237196-692B-C6AC-CE2A-2364E8A65AF2}"/>
                </a:ext>
              </a:extLst>
            </p:cNvPr>
            <p:cNvCxnSpPr>
              <a:cxnSpLocks/>
            </p:cNvCxnSpPr>
            <p:nvPr/>
          </p:nvCxnSpPr>
          <p:spPr bwMode="auto">
            <a:xfrm rot="16200000">
              <a:off x="3306692"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CCD7D15B-2248-3A81-4BE5-AB70FEC1CC32}"/>
                </a:ext>
              </a:extLst>
            </p:cNvPr>
            <p:cNvCxnSpPr>
              <a:cxnSpLocks/>
            </p:cNvCxnSpPr>
            <p:nvPr/>
          </p:nvCxnSpPr>
          <p:spPr bwMode="auto">
            <a:xfrm rot="16200000">
              <a:off x="3598418"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7C2C1665-929B-F47C-DF0D-AF9B86311F6F}"/>
                </a:ext>
              </a:extLst>
            </p:cNvPr>
            <p:cNvCxnSpPr>
              <a:cxnSpLocks/>
            </p:cNvCxnSpPr>
            <p:nvPr/>
          </p:nvCxnSpPr>
          <p:spPr bwMode="auto">
            <a:xfrm rot="16200000">
              <a:off x="3885241"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B9E73ACF-F110-D4AB-32F3-34D24D0E6E33}"/>
                </a:ext>
              </a:extLst>
            </p:cNvPr>
            <p:cNvCxnSpPr>
              <a:cxnSpLocks/>
            </p:cNvCxnSpPr>
            <p:nvPr/>
          </p:nvCxnSpPr>
          <p:spPr bwMode="auto">
            <a:xfrm rot="16200000">
              <a:off x="4169612"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16F11541-83A0-492F-B9DD-7344BF766B4A}"/>
                </a:ext>
              </a:extLst>
            </p:cNvPr>
            <p:cNvCxnSpPr>
              <a:cxnSpLocks/>
            </p:cNvCxnSpPr>
            <p:nvPr/>
          </p:nvCxnSpPr>
          <p:spPr bwMode="auto">
            <a:xfrm rot="16200000">
              <a:off x="4461338"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AE3C742A-335E-5B76-CE48-83C8008BD56B}"/>
                </a:ext>
              </a:extLst>
            </p:cNvPr>
            <p:cNvCxnSpPr>
              <a:cxnSpLocks/>
            </p:cNvCxnSpPr>
            <p:nvPr/>
          </p:nvCxnSpPr>
          <p:spPr bwMode="auto">
            <a:xfrm rot="16200000">
              <a:off x="4755515"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806AACF0-2A22-D128-AC68-4DFC605C16B0}"/>
                </a:ext>
              </a:extLst>
            </p:cNvPr>
            <p:cNvCxnSpPr>
              <a:cxnSpLocks/>
            </p:cNvCxnSpPr>
            <p:nvPr/>
          </p:nvCxnSpPr>
          <p:spPr bwMode="auto">
            <a:xfrm rot="16200000">
              <a:off x="5044789"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4953C8A7-201E-9E31-8670-7C4AD692C3B4}"/>
                </a:ext>
              </a:extLst>
            </p:cNvPr>
            <p:cNvCxnSpPr>
              <a:cxnSpLocks/>
            </p:cNvCxnSpPr>
            <p:nvPr/>
          </p:nvCxnSpPr>
          <p:spPr bwMode="auto">
            <a:xfrm rot="16200000">
              <a:off x="5338966"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385A6CD8-A6EA-3ED0-AC11-08C917C44E98}"/>
                </a:ext>
              </a:extLst>
            </p:cNvPr>
            <p:cNvCxnSpPr>
              <a:cxnSpLocks/>
            </p:cNvCxnSpPr>
            <p:nvPr/>
          </p:nvCxnSpPr>
          <p:spPr bwMode="auto">
            <a:xfrm rot="16200000">
              <a:off x="5611080" y="3447754"/>
              <a:ext cx="91440" cy="0"/>
            </a:xfrm>
            <a:prstGeom prst="line">
              <a:avLst/>
            </a:prstGeom>
            <a:noFill/>
            <a:ln w="28575" cap="flat" cmpd="sng" algn="ctr">
              <a:solidFill>
                <a:schemeClr val="bg1"/>
              </a:solidFill>
              <a:prstDash val="solid"/>
              <a:round/>
              <a:headEnd type="none" w="med" len="med"/>
              <a:tailEnd type="none" w="med" len="med"/>
            </a:ln>
            <a:effectLst/>
          </p:spPr>
        </p:cxnSp>
        <p:sp>
          <p:nvSpPr>
            <p:cNvPr id="38" name="TextBox 37">
              <a:extLst>
                <a:ext uri="{FF2B5EF4-FFF2-40B4-BE49-F238E27FC236}">
                  <a16:creationId xmlns:a16="http://schemas.microsoft.com/office/drawing/2014/main" id="{4568F7E6-31B4-8D28-B9D3-92DF1E1E35AF}"/>
                </a:ext>
              </a:extLst>
            </p:cNvPr>
            <p:cNvSpPr txBox="1"/>
            <p:nvPr/>
          </p:nvSpPr>
          <p:spPr bwMode="auto">
            <a:xfrm>
              <a:off x="1821019" y="150786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39" name="TextBox 38">
              <a:extLst>
                <a:ext uri="{FF2B5EF4-FFF2-40B4-BE49-F238E27FC236}">
                  <a16:creationId xmlns:a16="http://schemas.microsoft.com/office/drawing/2014/main" id="{15EE5225-2832-85B9-F2F7-4A59CCAFED12}"/>
                </a:ext>
              </a:extLst>
            </p:cNvPr>
            <p:cNvSpPr txBox="1"/>
            <p:nvPr/>
          </p:nvSpPr>
          <p:spPr bwMode="auto">
            <a:xfrm>
              <a:off x="1821019" y="1674568"/>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90</a:t>
              </a:r>
            </a:p>
          </p:txBody>
        </p:sp>
        <p:sp>
          <p:nvSpPr>
            <p:cNvPr id="40" name="TextBox 39">
              <a:extLst>
                <a:ext uri="{FF2B5EF4-FFF2-40B4-BE49-F238E27FC236}">
                  <a16:creationId xmlns:a16="http://schemas.microsoft.com/office/drawing/2014/main" id="{D647FB89-CFBE-64C6-7391-217F6F7D11E3}"/>
                </a:ext>
              </a:extLst>
            </p:cNvPr>
            <p:cNvSpPr txBox="1"/>
            <p:nvPr/>
          </p:nvSpPr>
          <p:spPr bwMode="auto">
            <a:xfrm>
              <a:off x="1821019" y="1853526"/>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41" name="TextBox 40">
              <a:extLst>
                <a:ext uri="{FF2B5EF4-FFF2-40B4-BE49-F238E27FC236}">
                  <a16:creationId xmlns:a16="http://schemas.microsoft.com/office/drawing/2014/main" id="{85C2599E-187F-988B-F446-66702FD29DCB}"/>
                </a:ext>
              </a:extLst>
            </p:cNvPr>
            <p:cNvSpPr txBox="1"/>
            <p:nvPr/>
          </p:nvSpPr>
          <p:spPr bwMode="auto">
            <a:xfrm>
              <a:off x="1821019" y="203738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70</a:t>
              </a:r>
            </a:p>
          </p:txBody>
        </p:sp>
        <p:sp>
          <p:nvSpPr>
            <p:cNvPr id="42" name="TextBox 41">
              <a:extLst>
                <a:ext uri="{FF2B5EF4-FFF2-40B4-BE49-F238E27FC236}">
                  <a16:creationId xmlns:a16="http://schemas.microsoft.com/office/drawing/2014/main" id="{714ED3B1-2AEE-A639-8455-F4C71A0665B0}"/>
                </a:ext>
              </a:extLst>
            </p:cNvPr>
            <p:cNvSpPr txBox="1"/>
            <p:nvPr/>
          </p:nvSpPr>
          <p:spPr bwMode="auto">
            <a:xfrm>
              <a:off x="1821019" y="221389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43" name="TextBox 42">
              <a:extLst>
                <a:ext uri="{FF2B5EF4-FFF2-40B4-BE49-F238E27FC236}">
                  <a16:creationId xmlns:a16="http://schemas.microsoft.com/office/drawing/2014/main" id="{C0D0C38D-C1D6-6698-6A44-123A61D8A11E}"/>
                </a:ext>
              </a:extLst>
            </p:cNvPr>
            <p:cNvSpPr txBox="1"/>
            <p:nvPr/>
          </p:nvSpPr>
          <p:spPr bwMode="auto">
            <a:xfrm>
              <a:off x="1821019" y="2400205"/>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50</a:t>
              </a:r>
            </a:p>
          </p:txBody>
        </p:sp>
        <p:sp>
          <p:nvSpPr>
            <p:cNvPr id="44" name="TextBox 43">
              <a:extLst>
                <a:ext uri="{FF2B5EF4-FFF2-40B4-BE49-F238E27FC236}">
                  <a16:creationId xmlns:a16="http://schemas.microsoft.com/office/drawing/2014/main" id="{0DEB5869-BBBE-FDA9-9235-C1EAE9AB6167}"/>
                </a:ext>
              </a:extLst>
            </p:cNvPr>
            <p:cNvSpPr txBox="1"/>
            <p:nvPr/>
          </p:nvSpPr>
          <p:spPr bwMode="auto">
            <a:xfrm>
              <a:off x="1821019" y="2588968"/>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45" name="TextBox 44">
              <a:extLst>
                <a:ext uri="{FF2B5EF4-FFF2-40B4-BE49-F238E27FC236}">
                  <a16:creationId xmlns:a16="http://schemas.microsoft.com/office/drawing/2014/main" id="{59896CC2-4FC6-87A6-171A-E65BF9B3EEF8}"/>
                </a:ext>
              </a:extLst>
            </p:cNvPr>
            <p:cNvSpPr txBox="1"/>
            <p:nvPr/>
          </p:nvSpPr>
          <p:spPr bwMode="auto">
            <a:xfrm>
              <a:off x="1821019" y="2760571"/>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46" name="TextBox 45">
              <a:extLst>
                <a:ext uri="{FF2B5EF4-FFF2-40B4-BE49-F238E27FC236}">
                  <a16:creationId xmlns:a16="http://schemas.microsoft.com/office/drawing/2014/main" id="{1EAACE4C-5971-FABE-7D2A-0843AACFEF18}"/>
                </a:ext>
              </a:extLst>
            </p:cNvPr>
            <p:cNvSpPr txBox="1"/>
            <p:nvPr/>
          </p:nvSpPr>
          <p:spPr bwMode="auto">
            <a:xfrm>
              <a:off x="1821019" y="294688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47" name="TextBox 46">
              <a:extLst>
                <a:ext uri="{FF2B5EF4-FFF2-40B4-BE49-F238E27FC236}">
                  <a16:creationId xmlns:a16="http://schemas.microsoft.com/office/drawing/2014/main" id="{86C04ACE-CDD7-CC9E-DE51-1B265022CBF0}"/>
                </a:ext>
              </a:extLst>
            </p:cNvPr>
            <p:cNvSpPr txBox="1"/>
            <p:nvPr/>
          </p:nvSpPr>
          <p:spPr bwMode="auto">
            <a:xfrm>
              <a:off x="1821019" y="312829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48" name="TextBox 47">
              <a:extLst>
                <a:ext uri="{FF2B5EF4-FFF2-40B4-BE49-F238E27FC236}">
                  <a16:creationId xmlns:a16="http://schemas.microsoft.com/office/drawing/2014/main" id="{6FFB0C17-55CB-914C-3632-3C4A6B1BD198}"/>
                </a:ext>
              </a:extLst>
            </p:cNvPr>
            <p:cNvSpPr txBox="1"/>
            <p:nvPr/>
          </p:nvSpPr>
          <p:spPr bwMode="auto">
            <a:xfrm>
              <a:off x="1821019" y="331705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49" name="TextBox 48">
              <a:extLst>
                <a:ext uri="{FF2B5EF4-FFF2-40B4-BE49-F238E27FC236}">
                  <a16:creationId xmlns:a16="http://schemas.microsoft.com/office/drawing/2014/main" id="{223BCB22-F7CA-38F9-DAAA-6686C420C6AE}"/>
                </a:ext>
              </a:extLst>
            </p:cNvPr>
            <p:cNvSpPr txBox="1"/>
            <p:nvPr/>
          </p:nvSpPr>
          <p:spPr bwMode="auto">
            <a:xfrm>
              <a:off x="2063639"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50" name="TextBox 49">
              <a:extLst>
                <a:ext uri="{FF2B5EF4-FFF2-40B4-BE49-F238E27FC236}">
                  <a16:creationId xmlns:a16="http://schemas.microsoft.com/office/drawing/2014/main" id="{90970E57-DC17-6C4A-A9A9-16135678419F}"/>
                </a:ext>
              </a:extLst>
            </p:cNvPr>
            <p:cNvSpPr txBox="1"/>
            <p:nvPr/>
          </p:nvSpPr>
          <p:spPr bwMode="auto">
            <a:xfrm>
              <a:off x="2357816"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51" name="TextBox 50">
              <a:extLst>
                <a:ext uri="{FF2B5EF4-FFF2-40B4-BE49-F238E27FC236}">
                  <a16:creationId xmlns:a16="http://schemas.microsoft.com/office/drawing/2014/main" id="{82774CFC-0949-2FE6-8F14-85CC6742B863}"/>
                </a:ext>
              </a:extLst>
            </p:cNvPr>
            <p:cNvSpPr txBox="1"/>
            <p:nvPr/>
          </p:nvSpPr>
          <p:spPr bwMode="auto">
            <a:xfrm>
              <a:off x="2644638"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52" name="TextBox 51">
              <a:extLst>
                <a:ext uri="{FF2B5EF4-FFF2-40B4-BE49-F238E27FC236}">
                  <a16:creationId xmlns:a16="http://schemas.microsoft.com/office/drawing/2014/main" id="{7AE0606C-D4B2-5FD8-C2F3-9FAF2F1DFF35}"/>
                </a:ext>
              </a:extLst>
            </p:cNvPr>
            <p:cNvSpPr txBox="1"/>
            <p:nvPr/>
          </p:nvSpPr>
          <p:spPr bwMode="auto">
            <a:xfrm>
              <a:off x="2938815"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53" name="TextBox 52">
              <a:extLst>
                <a:ext uri="{FF2B5EF4-FFF2-40B4-BE49-F238E27FC236}">
                  <a16:creationId xmlns:a16="http://schemas.microsoft.com/office/drawing/2014/main" id="{26652ACB-11A8-C8C8-3897-9F5BBFE67176}"/>
                </a:ext>
              </a:extLst>
            </p:cNvPr>
            <p:cNvSpPr txBox="1"/>
            <p:nvPr/>
          </p:nvSpPr>
          <p:spPr bwMode="auto">
            <a:xfrm>
              <a:off x="3228089"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54" name="TextBox 53">
              <a:extLst>
                <a:ext uri="{FF2B5EF4-FFF2-40B4-BE49-F238E27FC236}">
                  <a16:creationId xmlns:a16="http://schemas.microsoft.com/office/drawing/2014/main" id="{1F2AE832-2FC3-8896-A720-A9CBFE0BFA7F}"/>
                </a:ext>
              </a:extLst>
            </p:cNvPr>
            <p:cNvSpPr txBox="1"/>
            <p:nvPr/>
          </p:nvSpPr>
          <p:spPr bwMode="auto">
            <a:xfrm>
              <a:off x="3507557"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55" name="TextBox 54">
              <a:extLst>
                <a:ext uri="{FF2B5EF4-FFF2-40B4-BE49-F238E27FC236}">
                  <a16:creationId xmlns:a16="http://schemas.microsoft.com/office/drawing/2014/main" id="{02339142-46A0-2219-9F89-AE3C687EA693}"/>
                </a:ext>
              </a:extLst>
            </p:cNvPr>
            <p:cNvSpPr txBox="1"/>
            <p:nvPr/>
          </p:nvSpPr>
          <p:spPr bwMode="auto">
            <a:xfrm>
              <a:off x="3796831"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56" name="TextBox 55">
              <a:extLst>
                <a:ext uri="{FF2B5EF4-FFF2-40B4-BE49-F238E27FC236}">
                  <a16:creationId xmlns:a16="http://schemas.microsoft.com/office/drawing/2014/main" id="{82F54AE3-55E1-78D9-1605-4160D8F20BF8}"/>
                </a:ext>
              </a:extLst>
            </p:cNvPr>
            <p:cNvSpPr txBox="1"/>
            <p:nvPr/>
          </p:nvSpPr>
          <p:spPr bwMode="auto">
            <a:xfrm>
              <a:off x="4091008"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a:t>
              </a:r>
            </a:p>
          </p:txBody>
        </p:sp>
        <p:sp>
          <p:nvSpPr>
            <p:cNvPr id="57" name="TextBox 56">
              <a:extLst>
                <a:ext uri="{FF2B5EF4-FFF2-40B4-BE49-F238E27FC236}">
                  <a16:creationId xmlns:a16="http://schemas.microsoft.com/office/drawing/2014/main" id="{D0833DCE-DB2E-461F-3520-E3AB456432F0}"/>
                </a:ext>
              </a:extLst>
            </p:cNvPr>
            <p:cNvSpPr txBox="1"/>
            <p:nvPr/>
          </p:nvSpPr>
          <p:spPr bwMode="auto">
            <a:xfrm>
              <a:off x="4368025"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58" name="TextBox 57">
              <a:extLst>
                <a:ext uri="{FF2B5EF4-FFF2-40B4-BE49-F238E27FC236}">
                  <a16:creationId xmlns:a16="http://schemas.microsoft.com/office/drawing/2014/main" id="{CD32B90C-9E42-A289-54CF-B1A0DED42CF5}"/>
                </a:ext>
              </a:extLst>
            </p:cNvPr>
            <p:cNvSpPr txBox="1"/>
            <p:nvPr/>
          </p:nvSpPr>
          <p:spPr bwMode="auto">
            <a:xfrm>
              <a:off x="4664653"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27</a:t>
              </a:r>
            </a:p>
          </p:txBody>
        </p:sp>
        <p:sp>
          <p:nvSpPr>
            <p:cNvPr id="59" name="TextBox 58">
              <a:extLst>
                <a:ext uri="{FF2B5EF4-FFF2-40B4-BE49-F238E27FC236}">
                  <a16:creationId xmlns:a16="http://schemas.microsoft.com/office/drawing/2014/main" id="{A5B61B7B-A02A-3A35-001A-5809F1E68034}"/>
                </a:ext>
              </a:extLst>
            </p:cNvPr>
            <p:cNvSpPr txBox="1"/>
            <p:nvPr/>
          </p:nvSpPr>
          <p:spPr bwMode="auto">
            <a:xfrm>
              <a:off x="4961281"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60" name="TextBox 59">
              <a:extLst>
                <a:ext uri="{FF2B5EF4-FFF2-40B4-BE49-F238E27FC236}">
                  <a16:creationId xmlns:a16="http://schemas.microsoft.com/office/drawing/2014/main" id="{7C8688A9-90B2-4CEA-1F8C-F362AA91EC11}"/>
                </a:ext>
              </a:extLst>
            </p:cNvPr>
            <p:cNvSpPr txBox="1"/>
            <p:nvPr/>
          </p:nvSpPr>
          <p:spPr bwMode="auto">
            <a:xfrm>
              <a:off x="5253006"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33</a:t>
              </a:r>
            </a:p>
          </p:txBody>
        </p:sp>
        <p:sp>
          <p:nvSpPr>
            <p:cNvPr id="61" name="TextBox 60">
              <a:extLst>
                <a:ext uri="{FF2B5EF4-FFF2-40B4-BE49-F238E27FC236}">
                  <a16:creationId xmlns:a16="http://schemas.microsoft.com/office/drawing/2014/main" id="{66AC4FF0-FE6F-FA89-5F84-29F2E7A205EB}"/>
                </a:ext>
              </a:extLst>
            </p:cNvPr>
            <p:cNvSpPr txBox="1"/>
            <p:nvPr/>
          </p:nvSpPr>
          <p:spPr bwMode="auto">
            <a:xfrm>
              <a:off x="5525120"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63" name="TextBox 62">
              <a:extLst>
                <a:ext uri="{FF2B5EF4-FFF2-40B4-BE49-F238E27FC236}">
                  <a16:creationId xmlns:a16="http://schemas.microsoft.com/office/drawing/2014/main" id="{42302EDD-84D8-133A-B8FE-AF26489244ED}"/>
                </a:ext>
              </a:extLst>
            </p:cNvPr>
            <p:cNvSpPr txBox="1"/>
            <p:nvPr/>
          </p:nvSpPr>
          <p:spPr bwMode="auto">
            <a:xfrm rot="16200000">
              <a:off x="677845" y="2316862"/>
              <a:ext cx="20575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Progression-free Survival Probability (%)</a:t>
              </a:r>
            </a:p>
          </p:txBody>
        </p:sp>
        <p:sp>
          <p:nvSpPr>
            <p:cNvPr id="124" name="Line 39">
              <a:extLst>
                <a:ext uri="{FF2B5EF4-FFF2-40B4-BE49-F238E27FC236}">
                  <a16:creationId xmlns:a16="http://schemas.microsoft.com/office/drawing/2014/main" id="{AF67AEDC-05E2-9D2A-0742-235984EC6E20}"/>
                </a:ext>
              </a:extLst>
            </p:cNvPr>
            <p:cNvSpPr>
              <a:spLocks noChangeShapeType="1"/>
            </p:cNvSpPr>
            <p:nvPr/>
          </p:nvSpPr>
          <p:spPr bwMode="auto">
            <a:xfrm>
              <a:off x="2182813" y="1519035"/>
              <a:ext cx="0" cy="93663"/>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7" name="Line 72">
              <a:extLst>
                <a:ext uri="{FF2B5EF4-FFF2-40B4-BE49-F238E27FC236}">
                  <a16:creationId xmlns:a16="http://schemas.microsoft.com/office/drawing/2014/main" id="{FA76C075-7F4A-F6F7-6128-AC55526DCFB4}"/>
                </a:ext>
              </a:extLst>
            </p:cNvPr>
            <p:cNvSpPr>
              <a:spLocks noChangeShapeType="1"/>
            </p:cNvSpPr>
            <p:nvPr/>
          </p:nvSpPr>
          <p:spPr bwMode="auto">
            <a:xfrm>
              <a:off x="3482975" y="3328785"/>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158" name="Freeform 73">
            <a:extLst>
              <a:ext uri="{FF2B5EF4-FFF2-40B4-BE49-F238E27FC236}">
                <a16:creationId xmlns:a16="http://schemas.microsoft.com/office/drawing/2014/main" id="{443D1EDE-D67C-F0E8-E98F-34C063E5DBB6}"/>
              </a:ext>
            </a:extLst>
          </p:cNvPr>
          <p:cNvSpPr>
            <a:spLocks/>
          </p:cNvSpPr>
          <p:nvPr/>
        </p:nvSpPr>
        <p:spPr bwMode="auto">
          <a:xfrm>
            <a:off x="1455751" y="1576388"/>
            <a:ext cx="1347787" cy="1768475"/>
          </a:xfrm>
          <a:custGeom>
            <a:avLst/>
            <a:gdLst>
              <a:gd name="T0" fmla="*/ 35 w 849"/>
              <a:gd name="T1" fmla="*/ 0 h 1114"/>
              <a:gd name="T2" fmla="*/ 85 w 849"/>
              <a:gd name="T3" fmla="*/ 31 h 1114"/>
              <a:gd name="T4" fmla="*/ 85 w 849"/>
              <a:gd name="T5" fmla="*/ 162 h 1114"/>
              <a:gd name="T6" fmla="*/ 103 w 849"/>
              <a:gd name="T7" fmla="*/ 251 h 1114"/>
              <a:gd name="T8" fmla="*/ 132 w 849"/>
              <a:gd name="T9" fmla="*/ 269 h 1114"/>
              <a:gd name="T10" fmla="*/ 140 w 849"/>
              <a:gd name="T11" fmla="*/ 279 h 1114"/>
              <a:gd name="T12" fmla="*/ 158 w 849"/>
              <a:gd name="T13" fmla="*/ 299 h 1114"/>
              <a:gd name="T14" fmla="*/ 172 w 849"/>
              <a:gd name="T15" fmla="*/ 326 h 1114"/>
              <a:gd name="T16" fmla="*/ 190 w 849"/>
              <a:gd name="T17" fmla="*/ 380 h 1114"/>
              <a:gd name="T18" fmla="*/ 212 w 849"/>
              <a:gd name="T19" fmla="*/ 392 h 1114"/>
              <a:gd name="T20" fmla="*/ 241 w 849"/>
              <a:gd name="T21" fmla="*/ 409 h 1114"/>
              <a:gd name="T22" fmla="*/ 259 w 849"/>
              <a:gd name="T23" fmla="*/ 427 h 1114"/>
              <a:gd name="T24" fmla="*/ 267 w 849"/>
              <a:gd name="T25" fmla="*/ 528 h 1114"/>
              <a:gd name="T26" fmla="*/ 281 w 849"/>
              <a:gd name="T27" fmla="*/ 542 h 1114"/>
              <a:gd name="T28" fmla="*/ 312 w 849"/>
              <a:gd name="T29" fmla="*/ 558 h 1114"/>
              <a:gd name="T30" fmla="*/ 334 w 849"/>
              <a:gd name="T31" fmla="*/ 578 h 1114"/>
              <a:gd name="T32" fmla="*/ 344 w 849"/>
              <a:gd name="T33" fmla="*/ 603 h 1114"/>
              <a:gd name="T34" fmla="*/ 362 w 849"/>
              <a:gd name="T35" fmla="*/ 681 h 1114"/>
              <a:gd name="T36" fmla="*/ 378 w 849"/>
              <a:gd name="T37" fmla="*/ 693 h 1114"/>
              <a:gd name="T38" fmla="*/ 441 w 849"/>
              <a:gd name="T39" fmla="*/ 714 h 1114"/>
              <a:gd name="T40" fmla="*/ 441 w 849"/>
              <a:gd name="T41" fmla="*/ 754 h 1114"/>
              <a:gd name="T42" fmla="*/ 512 w 849"/>
              <a:gd name="T43" fmla="*/ 782 h 1114"/>
              <a:gd name="T44" fmla="*/ 526 w 849"/>
              <a:gd name="T45" fmla="*/ 827 h 1114"/>
              <a:gd name="T46" fmla="*/ 536 w 849"/>
              <a:gd name="T47" fmla="*/ 845 h 1114"/>
              <a:gd name="T48" fmla="*/ 556 w 849"/>
              <a:gd name="T49" fmla="*/ 867 h 1114"/>
              <a:gd name="T50" fmla="*/ 590 w 849"/>
              <a:gd name="T51" fmla="*/ 887 h 1114"/>
              <a:gd name="T52" fmla="*/ 637 w 849"/>
              <a:gd name="T53" fmla="*/ 912 h 1114"/>
              <a:gd name="T54" fmla="*/ 677 w 849"/>
              <a:gd name="T55" fmla="*/ 954 h 1114"/>
              <a:gd name="T56" fmla="*/ 712 w 849"/>
              <a:gd name="T57" fmla="*/ 986 h 1114"/>
              <a:gd name="T58" fmla="*/ 782 w 849"/>
              <a:gd name="T59" fmla="*/ 1027 h 1114"/>
              <a:gd name="T60" fmla="*/ 792 w 849"/>
              <a:gd name="T61" fmla="*/ 1063 h 1114"/>
              <a:gd name="T62" fmla="*/ 849 w 849"/>
              <a:gd name="T63" fmla="*/ 1114 h 1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49" h="1114">
                <a:moveTo>
                  <a:pt x="0" y="0"/>
                </a:moveTo>
                <a:lnTo>
                  <a:pt x="35" y="0"/>
                </a:lnTo>
                <a:lnTo>
                  <a:pt x="35" y="31"/>
                </a:lnTo>
                <a:lnTo>
                  <a:pt x="85" y="31"/>
                </a:lnTo>
                <a:lnTo>
                  <a:pt x="85" y="83"/>
                </a:lnTo>
                <a:lnTo>
                  <a:pt x="85" y="162"/>
                </a:lnTo>
                <a:lnTo>
                  <a:pt x="103" y="162"/>
                </a:lnTo>
                <a:lnTo>
                  <a:pt x="103" y="251"/>
                </a:lnTo>
                <a:lnTo>
                  <a:pt x="132" y="251"/>
                </a:lnTo>
                <a:lnTo>
                  <a:pt x="132" y="269"/>
                </a:lnTo>
                <a:lnTo>
                  <a:pt x="140" y="269"/>
                </a:lnTo>
                <a:lnTo>
                  <a:pt x="140" y="279"/>
                </a:lnTo>
                <a:lnTo>
                  <a:pt x="158" y="279"/>
                </a:lnTo>
                <a:lnTo>
                  <a:pt x="158" y="299"/>
                </a:lnTo>
                <a:lnTo>
                  <a:pt x="172" y="299"/>
                </a:lnTo>
                <a:lnTo>
                  <a:pt x="172" y="326"/>
                </a:lnTo>
                <a:lnTo>
                  <a:pt x="172" y="380"/>
                </a:lnTo>
                <a:lnTo>
                  <a:pt x="190" y="380"/>
                </a:lnTo>
                <a:lnTo>
                  <a:pt x="190" y="392"/>
                </a:lnTo>
                <a:lnTo>
                  <a:pt x="212" y="392"/>
                </a:lnTo>
                <a:lnTo>
                  <a:pt x="212" y="409"/>
                </a:lnTo>
                <a:lnTo>
                  <a:pt x="241" y="409"/>
                </a:lnTo>
                <a:lnTo>
                  <a:pt x="241" y="427"/>
                </a:lnTo>
                <a:lnTo>
                  <a:pt x="259" y="427"/>
                </a:lnTo>
                <a:lnTo>
                  <a:pt x="259" y="528"/>
                </a:lnTo>
                <a:lnTo>
                  <a:pt x="267" y="528"/>
                </a:lnTo>
                <a:lnTo>
                  <a:pt x="267" y="542"/>
                </a:lnTo>
                <a:lnTo>
                  <a:pt x="281" y="542"/>
                </a:lnTo>
                <a:lnTo>
                  <a:pt x="281" y="558"/>
                </a:lnTo>
                <a:lnTo>
                  <a:pt x="312" y="558"/>
                </a:lnTo>
                <a:lnTo>
                  <a:pt x="312" y="578"/>
                </a:lnTo>
                <a:lnTo>
                  <a:pt x="334" y="578"/>
                </a:lnTo>
                <a:lnTo>
                  <a:pt x="334" y="603"/>
                </a:lnTo>
                <a:lnTo>
                  <a:pt x="344" y="603"/>
                </a:lnTo>
                <a:lnTo>
                  <a:pt x="344" y="681"/>
                </a:lnTo>
                <a:lnTo>
                  <a:pt x="362" y="681"/>
                </a:lnTo>
                <a:lnTo>
                  <a:pt x="362" y="693"/>
                </a:lnTo>
                <a:lnTo>
                  <a:pt x="378" y="693"/>
                </a:lnTo>
                <a:lnTo>
                  <a:pt x="378" y="714"/>
                </a:lnTo>
                <a:lnTo>
                  <a:pt x="441" y="714"/>
                </a:lnTo>
                <a:lnTo>
                  <a:pt x="441" y="738"/>
                </a:lnTo>
                <a:lnTo>
                  <a:pt x="441" y="754"/>
                </a:lnTo>
                <a:lnTo>
                  <a:pt x="512" y="754"/>
                </a:lnTo>
                <a:lnTo>
                  <a:pt x="512" y="782"/>
                </a:lnTo>
                <a:lnTo>
                  <a:pt x="526" y="782"/>
                </a:lnTo>
                <a:lnTo>
                  <a:pt x="526" y="827"/>
                </a:lnTo>
                <a:lnTo>
                  <a:pt x="536" y="827"/>
                </a:lnTo>
                <a:lnTo>
                  <a:pt x="536" y="845"/>
                </a:lnTo>
                <a:lnTo>
                  <a:pt x="556" y="845"/>
                </a:lnTo>
                <a:lnTo>
                  <a:pt x="556" y="867"/>
                </a:lnTo>
                <a:lnTo>
                  <a:pt x="590" y="867"/>
                </a:lnTo>
                <a:lnTo>
                  <a:pt x="590" y="887"/>
                </a:lnTo>
                <a:lnTo>
                  <a:pt x="637" y="887"/>
                </a:lnTo>
                <a:lnTo>
                  <a:pt x="637" y="912"/>
                </a:lnTo>
                <a:lnTo>
                  <a:pt x="677" y="912"/>
                </a:lnTo>
                <a:lnTo>
                  <a:pt x="677" y="954"/>
                </a:lnTo>
                <a:lnTo>
                  <a:pt x="712" y="954"/>
                </a:lnTo>
                <a:lnTo>
                  <a:pt x="712" y="986"/>
                </a:lnTo>
                <a:lnTo>
                  <a:pt x="782" y="986"/>
                </a:lnTo>
                <a:lnTo>
                  <a:pt x="782" y="1027"/>
                </a:lnTo>
                <a:lnTo>
                  <a:pt x="792" y="1027"/>
                </a:lnTo>
                <a:lnTo>
                  <a:pt x="792" y="1063"/>
                </a:lnTo>
                <a:lnTo>
                  <a:pt x="849" y="1063"/>
                </a:lnTo>
                <a:lnTo>
                  <a:pt x="849" y="1114"/>
                </a:lnTo>
              </a:path>
            </a:pathLst>
          </a:custGeom>
          <a:noFill/>
          <a:ln w="28575" cap="flat">
            <a:solidFill>
              <a:srgbClr val="01587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164" name="Group 163">
            <a:extLst>
              <a:ext uri="{FF2B5EF4-FFF2-40B4-BE49-F238E27FC236}">
                <a16:creationId xmlns:a16="http://schemas.microsoft.com/office/drawing/2014/main" id="{847EF5AE-D742-7404-68C1-53632273285F}"/>
              </a:ext>
            </a:extLst>
          </p:cNvPr>
          <p:cNvGrpSpPr/>
          <p:nvPr/>
        </p:nvGrpSpPr>
        <p:grpSpPr>
          <a:xfrm>
            <a:off x="4635800" y="2755145"/>
            <a:ext cx="96837" cy="92075"/>
            <a:chOff x="3894138" y="3324023"/>
            <a:chExt cx="96837" cy="92075"/>
          </a:xfrm>
        </p:grpSpPr>
        <p:sp>
          <p:nvSpPr>
            <p:cNvPr id="162" name="Line 37">
              <a:extLst>
                <a:ext uri="{FF2B5EF4-FFF2-40B4-BE49-F238E27FC236}">
                  <a16:creationId xmlns:a16="http://schemas.microsoft.com/office/drawing/2014/main" id="{495E6139-9870-526F-C3A7-03FFA1B3A8CD}"/>
                </a:ext>
              </a:extLst>
            </p:cNvPr>
            <p:cNvSpPr>
              <a:spLocks noChangeShapeType="1"/>
            </p:cNvSpPr>
            <p:nvPr/>
          </p:nvSpPr>
          <p:spPr bwMode="auto">
            <a:xfrm>
              <a:off x="3943350" y="332402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 name="Line 38">
              <a:extLst>
                <a:ext uri="{FF2B5EF4-FFF2-40B4-BE49-F238E27FC236}">
                  <a16:creationId xmlns:a16="http://schemas.microsoft.com/office/drawing/2014/main" id="{4A5BBBFF-A073-4F3B-14B2-ED0FAF9C7F05}"/>
                </a:ext>
              </a:extLst>
            </p:cNvPr>
            <p:cNvSpPr>
              <a:spLocks noChangeShapeType="1"/>
            </p:cNvSpPr>
            <p:nvPr/>
          </p:nvSpPr>
          <p:spPr bwMode="auto">
            <a:xfrm>
              <a:off x="3894138" y="3371648"/>
              <a:ext cx="96837"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65" name="Group 164">
            <a:extLst>
              <a:ext uri="{FF2B5EF4-FFF2-40B4-BE49-F238E27FC236}">
                <a16:creationId xmlns:a16="http://schemas.microsoft.com/office/drawing/2014/main" id="{EA08E615-0DDF-2042-7578-F46F2EBCB719}"/>
              </a:ext>
            </a:extLst>
          </p:cNvPr>
          <p:cNvGrpSpPr/>
          <p:nvPr/>
        </p:nvGrpSpPr>
        <p:grpSpPr>
          <a:xfrm>
            <a:off x="4635800" y="2558986"/>
            <a:ext cx="96837" cy="92075"/>
            <a:chOff x="3894138" y="3324023"/>
            <a:chExt cx="96837" cy="92075"/>
          </a:xfrm>
        </p:grpSpPr>
        <p:sp>
          <p:nvSpPr>
            <p:cNvPr id="166" name="Line 37">
              <a:extLst>
                <a:ext uri="{FF2B5EF4-FFF2-40B4-BE49-F238E27FC236}">
                  <a16:creationId xmlns:a16="http://schemas.microsoft.com/office/drawing/2014/main" id="{0BF8386F-CD2C-AC4F-E7A1-8BC601418368}"/>
                </a:ext>
              </a:extLst>
            </p:cNvPr>
            <p:cNvSpPr>
              <a:spLocks noChangeShapeType="1"/>
            </p:cNvSpPr>
            <p:nvPr/>
          </p:nvSpPr>
          <p:spPr bwMode="auto">
            <a:xfrm>
              <a:off x="3943350" y="3324023"/>
              <a:ext cx="0" cy="92075"/>
            </a:xfrm>
            <a:prstGeom prst="line">
              <a:avLst/>
            </a:prstGeom>
            <a:noFill/>
            <a:ln w="19050" cap="flat">
              <a:solidFill>
                <a:schemeClr val="bg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 name="Line 38">
              <a:extLst>
                <a:ext uri="{FF2B5EF4-FFF2-40B4-BE49-F238E27FC236}">
                  <a16:creationId xmlns:a16="http://schemas.microsoft.com/office/drawing/2014/main" id="{EFFEB3CA-74D7-58BE-CA81-B197518385CE}"/>
                </a:ext>
              </a:extLst>
            </p:cNvPr>
            <p:cNvSpPr>
              <a:spLocks noChangeShapeType="1"/>
            </p:cNvSpPr>
            <p:nvPr/>
          </p:nvSpPr>
          <p:spPr bwMode="auto">
            <a:xfrm>
              <a:off x="3894138" y="3371648"/>
              <a:ext cx="96837" cy="0"/>
            </a:xfrm>
            <a:prstGeom prst="line">
              <a:avLst/>
            </a:prstGeom>
            <a:noFill/>
            <a:ln w="19050" cap="flat">
              <a:solidFill>
                <a:schemeClr val="bg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23" name="Group 222">
            <a:extLst>
              <a:ext uri="{FF2B5EF4-FFF2-40B4-BE49-F238E27FC236}">
                <a16:creationId xmlns:a16="http://schemas.microsoft.com/office/drawing/2014/main" id="{DB202924-20D6-9913-CF08-C12D7FAEB39C}"/>
              </a:ext>
            </a:extLst>
          </p:cNvPr>
          <p:cNvGrpSpPr/>
          <p:nvPr/>
        </p:nvGrpSpPr>
        <p:grpSpPr>
          <a:xfrm>
            <a:off x="6382813" y="1472766"/>
            <a:ext cx="4271440" cy="2192824"/>
            <a:chOff x="1521941" y="1472766"/>
            <a:chExt cx="4271440" cy="2192824"/>
          </a:xfrm>
        </p:grpSpPr>
        <p:cxnSp>
          <p:nvCxnSpPr>
            <p:cNvPr id="224" name="Straight Connector 223">
              <a:extLst>
                <a:ext uri="{FF2B5EF4-FFF2-40B4-BE49-F238E27FC236}">
                  <a16:creationId xmlns:a16="http://schemas.microsoft.com/office/drawing/2014/main" id="{0B23717C-D97B-ED62-E793-14525E11B9AB}"/>
                </a:ext>
              </a:extLst>
            </p:cNvPr>
            <p:cNvCxnSpPr>
              <a:cxnSpLocks/>
            </p:cNvCxnSpPr>
            <p:nvPr/>
          </p:nvCxnSpPr>
          <p:spPr bwMode="auto">
            <a:xfrm>
              <a:off x="2197768" y="1592847"/>
              <a:ext cx="0" cy="1828800"/>
            </a:xfrm>
            <a:prstGeom prst="line">
              <a:avLst/>
            </a:prstGeom>
            <a:noFill/>
            <a:ln w="28575" cap="flat" cmpd="sng" algn="ctr">
              <a:solidFill>
                <a:schemeClr val="bg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5F96E4E1-FDD8-9E0B-2D33-A6A873573523}"/>
                </a:ext>
              </a:extLst>
            </p:cNvPr>
            <p:cNvCxnSpPr/>
            <p:nvPr/>
          </p:nvCxnSpPr>
          <p:spPr bwMode="auto">
            <a:xfrm>
              <a:off x="2106328" y="160020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ECA99DDD-E49D-CCCC-3B8B-9A2A270E8CFC}"/>
                </a:ext>
              </a:extLst>
            </p:cNvPr>
            <p:cNvCxnSpPr/>
            <p:nvPr/>
          </p:nvCxnSpPr>
          <p:spPr bwMode="auto">
            <a:xfrm>
              <a:off x="2106328" y="176690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0DAE6E7B-777F-EA5A-3ED9-2E71A042FA85}"/>
                </a:ext>
              </a:extLst>
            </p:cNvPr>
            <p:cNvCxnSpPr/>
            <p:nvPr/>
          </p:nvCxnSpPr>
          <p:spPr bwMode="auto">
            <a:xfrm>
              <a:off x="2106328" y="194585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3C952BA6-5C00-EE4E-A5A5-F527D6C59A9C}"/>
                </a:ext>
              </a:extLst>
            </p:cNvPr>
            <p:cNvCxnSpPr/>
            <p:nvPr/>
          </p:nvCxnSpPr>
          <p:spPr bwMode="auto">
            <a:xfrm>
              <a:off x="2106328" y="212726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EAFF1EF8-2B4D-A176-490F-FE4D5D01E7DC}"/>
                </a:ext>
              </a:extLst>
            </p:cNvPr>
            <p:cNvCxnSpPr/>
            <p:nvPr/>
          </p:nvCxnSpPr>
          <p:spPr bwMode="auto">
            <a:xfrm>
              <a:off x="2106328" y="230622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3BCCC95C-BD6D-1AD0-C45A-5FF7DF6486F1}"/>
                </a:ext>
              </a:extLst>
            </p:cNvPr>
            <p:cNvCxnSpPr/>
            <p:nvPr/>
          </p:nvCxnSpPr>
          <p:spPr bwMode="auto">
            <a:xfrm>
              <a:off x="2106328" y="249200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AE7664BA-B2E7-7A11-B492-06340E36B698}"/>
                </a:ext>
              </a:extLst>
            </p:cNvPr>
            <p:cNvCxnSpPr/>
            <p:nvPr/>
          </p:nvCxnSpPr>
          <p:spPr bwMode="auto">
            <a:xfrm>
              <a:off x="2106328" y="267394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47FF99B4-821D-B506-629E-EBD0214ED262}"/>
                </a:ext>
              </a:extLst>
            </p:cNvPr>
            <p:cNvCxnSpPr/>
            <p:nvPr/>
          </p:nvCxnSpPr>
          <p:spPr bwMode="auto">
            <a:xfrm>
              <a:off x="2106328" y="285535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92CED978-487D-7913-4337-F0FEF9019FC2}"/>
                </a:ext>
              </a:extLst>
            </p:cNvPr>
            <p:cNvCxnSpPr/>
            <p:nvPr/>
          </p:nvCxnSpPr>
          <p:spPr bwMode="auto">
            <a:xfrm>
              <a:off x="2106328" y="30416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F803DDA6-6E87-E9B5-6CF3-BF7F90386E35}"/>
                </a:ext>
              </a:extLst>
            </p:cNvPr>
            <p:cNvCxnSpPr/>
            <p:nvPr/>
          </p:nvCxnSpPr>
          <p:spPr bwMode="auto">
            <a:xfrm>
              <a:off x="2106328" y="322062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D5993188-077F-28BA-F084-4AB9885AFD30}"/>
                </a:ext>
              </a:extLst>
            </p:cNvPr>
            <p:cNvCxnSpPr>
              <a:cxnSpLocks/>
            </p:cNvCxnSpPr>
            <p:nvPr/>
          </p:nvCxnSpPr>
          <p:spPr bwMode="auto">
            <a:xfrm>
              <a:off x="2106328" y="3402034"/>
              <a:ext cx="3566384" cy="0"/>
            </a:xfrm>
            <a:prstGeom prst="line">
              <a:avLst/>
            </a:prstGeom>
            <a:noFill/>
            <a:ln w="28575" cap="flat" cmpd="sng" algn="ctr">
              <a:solidFill>
                <a:schemeClr val="bg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04473700-430B-A666-D0D0-B4BD7C388726}"/>
                </a:ext>
              </a:extLst>
            </p:cNvPr>
            <p:cNvCxnSpPr>
              <a:cxnSpLocks/>
            </p:cNvCxnSpPr>
            <p:nvPr/>
          </p:nvCxnSpPr>
          <p:spPr bwMode="auto">
            <a:xfrm rot="16200000">
              <a:off x="2443774"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F03EB336-2DDC-4F17-1358-374E3E7B9762}"/>
                </a:ext>
              </a:extLst>
            </p:cNvPr>
            <p:cNvCxnSpPr>
              <a:cxnSpLocks/>
            </p:cNvCxnSpPr>
            <p:nvPr/>
          </p:nvCxnSpPr>
          <p:spPr bwMode="auto">
            <a:xfrm rot="16200000">
              <a:off x="2735499"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FB1F3EB3-461E-6BA6-A9B0-5CBC47DD0BCF}"/>
                </a:ext>
              </a:extLst>
            </p:cNvPr>
            <p:cNvCxnSpPr>
              <a:cxnSpLocks/>
            </p:cNvCxnSpPr>
            <p:nvPr/>
          </p:nvCxnSpPr>
          <p:spPr bwMode="auto">
            <a:xfrm rot="16200000">
              <a:off x="3019870"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B4B7FEF7-227D-4F3B-1C2A-07F2953D4B26}"/>
                </a:ext>
              </a:extLst>
            </p:cNvPr>
            <p:cNvCxnSpPr>
              <a:cxnSpLocks/>
            </p:cNvCxnSpPr>
            <p:nvPr/>
          </p:nvCxnSpPr>
          <p:spPr bwMode="auto">
            <a:xfrm rot="16200000">
              <a:off x="3306692"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26E7D953-E2EF-5B54-2B1B-AD385F9C7CA6}"/>
                </a:ext>
              </a:extLst>
            </p:cNvPr>
            <p:cNvCxnSpPr>
              <a:cxnSpLocks/>
            </p:cNvCxnSpPr>
            <p:nvPr/>
          </p:nvCxnSpPr>
          <p:spPr bwMode="auto">
            <a:xfrm rot="16200000">
              <a:off x="3598418"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4165869E-F8F6-844B-8601-1567C46DD460}"/>
                </a:ext>
              </a:extLst>
            </p:cNvPr>
            <p:cNvCxnSpPr>
              <a:cxnSpLocks/>
            </p:cNvCxnSpPr>
            <p:nvPr/>
          </p:nvCxnSpPr>
          <p:spPr bwMode="auto">
            <a:xfrm rot="16200000">
              <a:off x="3885241"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A8E7DCFA-CB0D-87AF-869A-F08E7A261C57}"/>
                </a:ext>
              </a:extLst>
            </p:cNvPr>
            <p:cNvCxnSpPr>
              <a:cxnSpLocks/>
            </p:cNvCxnSpPr>
            <p:nvPr/>
          </p:nvCxnSpPr>
          <p:spPr bwMode="auto">
            <a:xfrm rot="16200000">
              <a:off x="4169612"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C414AD8E-CEB5-68F4-7E66-08C93D8318BC}"/>
                </a:ext>
              </a:extLst>
            </p:cNvPr>
            <p:cNvCxnSpPr>
              <a:cxnSpLocks/>
            </p:cNvCxnSpPr>
            <p:nvPr/>
          </p:nvCxnSpPr>
          <p:spPr bwMode="auto">
            <a:xfrm rot="16200000">
              <a:off x="4461338"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CE19DFB7-8B18-2D7A-91F2-AB3AF7464F78}"/>
                </a:ext>
              </a:extLst>
            </p:cNvPr>
            <p:cNvCxnSpPr>
              <a:cxnSpLocks/>
            </p:cNvCxnSpPr>
            <p:nvPr/>
          </p:nvCxnSpPr>
          <p:spPr bwMode="auto">
            <a:xfrm rot="16200000">
              <a:off x="4755515"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AB7D4430-DFB7-B3EC-C967-7EEA1E812095}"/>
                </a:ext>
              </a:extLst>
            </p:cNvPr>
            <p:cNvCxnSpPr>
              <a:cxnSpLocks/>
            </p:cNvCxnSpPr>
            <p:nvPr/>
          </p:nvCxnSpPr>
          <p:spPr bwMode="auto">
            <a:xfrm rot="16200000">
              <a:off x="5044789"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FE373B15-E6D3-4CBC-5CB1-CDA6EE77411B}"/>
                </a:ext>
              </a:extLst>
            </p:cNvPr>
            <p:cNvCxnSpPr>
              <a:cxnSpLocks/>
            </p:cNvCxnSpPr>
            <p:nvPr/>
          </p:nvCxnSpPr>
          <p:spPr bwMode="auto">
            <a:xfrm rot="16200000">
              <a:off x="5338966"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A42383F0-F650-C99B-A7DF-B10C0E986092}"/>
                </a:ext>
              </a:extLst>
            </p:cNvPr>
            <p:cNvCxnSpPr>
              <a:cxnSpLocks/>
            </p:cNvCxnSpPr>
            <p:nvPr/>
          </p:nvCxnSpPr>
          <p:spPr bwMode="auto">
            <a:xfrm rot="16200000">
              <a:off x="5611080" y="3447754"/>
              <a:ext cx="91440" cy="0"/>
            </a:xfrm>
            <a:prstGeom prst="line">
              <a:avLst/>
            </a:prstGeom>
            <a:noFill/>
            <a:ln w="28575" cap="flat" cmpd="sng" algn="ctr">
              <a:solidFill>
                <a:schemeClr val="bg1"/>
              </a:solidFill>
              <a:prstDash val="solid"/>
              <a:round/>
              <a:headEnd type="none" w="med" len="med"/>
              <a:tailEnd type="none" w="med" len="med"/>
            </a:ln>
            <a:effectLst/>
          </p:spPr>
        </p:cxnSp>
        <p:sp>
          <p:nvSpPr>
            <p:cNvPr id="248" name="TextBox 247">
              <a:extLst>
                <a:ext uri="{FF2B5EF4-FFF2-40B4-BE49-F238E27FC236}">
                  <a16:creationId xmlns:a16="http://schemas.microsoft.com/office/drawing/2014/main" id="{37FD426C-D428-7DEA-62D4-DA5E9482F740}"/>
                </a:ext>
              </a:extLst>
            </p:cNvPr>
            <p:cNvSpPr txBox="1"/>
            <p:nvPr/>
          </p:nvSpPr>
          <p:spPr bwMode="auto">
            <a:xfrm>
              <a:off x="1821019" y="150786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249" name="TextBox 248">
              <a:extLst>
                <a:ext uri="{FF2B5EF4-FFF2-40B4-BE49-F238E27FC236}">
                  <a16:creationId xmlns:a16="http://schemas.microsoft.com/office/drawing/2014/main" id="{453FC29B-94B2-B705-A075-910AEB25599C}"/>
                </a:ext>
              </a:extLst>
            </p:cNvPr>
            <p:cNvSpPr txBox="1"/>
            <p:nvPr/>
          </p:nvSpPr>
          <p:spPr bwMode="auto">
            <a:xfrm>
              <a:off x="1821019" y="1674568"/>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90</a:t>
              </a:r>
            </a:p>
          </p:txBody>
        </p:sp>
        <p:sp>
          <p:nvSpPr>
            <p:cNvPr id="250" name="TextBox 249">
              <a:extLst>
                <a:ext uri="{FF2B5EF4-FFF2-40B4-BE49-F238E27FC236}">
                  <a16:creationId xmlns:a16="http://schemas.microsoft.com/office/drawing/2014/main" id="{0970CAEC-DBDD-6246-BBD7-F022DE5AE5ED}"/>
                </a:ext>
              </a:extLst>
            </p:cNvPr>
            <p:cNvSpPr txBox="1"/>
            <p:nvPr/>
          </p:nvSpPr>
          <p:spPr bwMode="auto">
            <a:xfrm>
              <a:off x="1821019" y="1853526"/>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251" name="TextBox 250">
              <a:extLst>
                <a:ext uri="{FF2B5EF4-FFF2-40B4-BE49-F238E27FC236}">
                  <a16:creationId xmlns:a16="http://schemas.microsoft.com/office/drawing/2014/main" id="{BB295F2D-2965-64BF-C2C7-C8D22EA2CBAF}"/>
                </a:ext>
              </a:extLst>
            </p:cNvPr>
            <p:cNvSpPr txBox="1"/>
            <p:nvPr/>
          </p:nvSpPr>
          <p:spPr bwMode="auto">
            <a:xfrm>
              <a:off x="1821019" y="203738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70</a:t>
              </a:r>
            </a:p>
          </p:txBody>
        </p:sp>
        <p:sp>
          <p:nvSpPr>
            <p:cNvPr id="252" name="TextBox 251">
              <a:extLst>
                <a:ext uri="{FF2B5EF4-FFF2-40B4-BE49-F238E27FC236}">
                  <a16:creationId xmlns:a16="http://schemas.microsoft.com/office/drawing/2014/main" id="{928F6124-5D98-6FC8-D717-E8F7F17A0A5A}"/>
                </a:ext>
              </a:extLst>
            </p:cNvPr>
            <p:cNvSpPr txBox="1"/>
            <p:nvPr/>
          </p:nvSpPr>
          <p:spPr bwMode="auto">
            <a:xfrm>
              <a:off x="1821019" y="221389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253" name="TextBox 252">
              <a:extLst>
                <a:ext uri="{FF2B5EF4-FFF2-40B4-BE49-F238E27FC236}">
                  <a16:creationId xmlns:a16="http://schemas.microsoft.com/office/drawing/2014/main" id="{A8B122ED-42A9-D6BD-CF42-692D8466DACF}"/>
                </a:ext>
              </a:extLst>
            </p:cNvPr>
            <p:cNvSpPr txBox="1"/>
            <p:nvPr/>
          </p:nvSpPr>
          <p:spPr bwMode="auto">
            <a:xfrm>
              <a:off x="1821019" y="2400205"/>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50</a:t>
              </a:r>
            </a:p>
          </p:txBody>
        </p:sp>
        <p:sp>
          <p:nvSpPr>
            <p:cNvPr id="254" name="TextBox 253">
              <a:extLst>
                <a:ext uri="{FF2B5EF4-FFF2-40B4-BE49-F238E27FC236}">
                  <a16:creationId xmlns:a16="http://schemas.microsoft.com/office/drawing/2014/main" id="{CB91A439-F79E-8871-80F6-8865284B324F}"/>
                </a:ext>
              </a:extLst>
            </p:cNvPr>
            <p:cNvSpPr txBox="1"/>
            <p:nvPr/>
          </p:nvSpPr>
          <p:spPr bwMode="auto">
            <a:xfrm>
              <a:off x="1821019" y="2588968"/>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255" name="TextBox 254">
              <a:extLst>
                <a:ext uri="{FF2B5EF4-FFF2-40B4-BE49-F238E27FC236}">
                  <a16:creationId xmlns:a16="http://schemas.microsoft.com/office/drawing/2014/main" id="{99CC30E9-EFBF-9889-8D65-F3D804D4749A}"/>
                </a:ext>
              </a:extLst>
            </p:cNvPr>
            <p:cNvSpPr txBox="1"/>
            <p:nvPr/>
          </p:nvSpPr>
          <p:spPr bwMode="auto">
            <a:xfrm>
              <a:off x="1821019" y="2760571"/>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256" name="TextBox 255">
              <a:extLst>
                <a:ext uri="{FF2B5EF4-FFF2-40B4-BE49-F238E27FC236}">
                  <a16:creationId xmlns:a16="http://schemas.microsoft.com/office/drawing/2014/main" id="{9B92F1A8-0425-FA6B-7512-19553C10D6BD}"/>
                </a:ext>
              </a:extLst>
            </p:cNvPr>
            <p:cNvSpPr txBox="1"/>
            <p:nvPr/>
          </p:nvSpPr>
          <p:spPr bwMode="auto">
            <a:xfrm>
              <a:off x="1821019" y="294688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257" name="TextBox 256">
              <a:extLst>
                <a:ext uri="{FF2B5EF4-FFF2-40B4-BE49-F238E27FC236}">
                  <a16:creationId xmlns:a16="http://schemas.microsoft.com/office/drawing/2014/main" id="{8F5BD9C7-FAB3-FFA6-4580-25739B184A7D}"/>
                </a:ext>
              </a:extLst>
            </p:cNvPr>
            <p:cNvSpPr txBox="1"/>
            <p:nvPr/>
          </p:nvSpPr>
          <p:spPr bwMode="auto">
            <a:xfrm>
              <a:off x="1821019" y="312829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258" name="TextBox 257">
              <a:extLst>
                <a:ext uri="{FF2B5EF4-FFF2-40B4-BE49-F238E27FC236}">
                  <a16:creationId xmlns:a16="http://schemas.microsoft.com/office/drawing/2014/main" id="{8D795CAB-A246-686A-DC7F-13018CB6E496}"/>
                </a:ext>
              </a:extLst>
            </p:cNvPr>
            <p:cNvSpPr txBox="1"/>
            <p:nvPr/>
          </p:nvSpPr>
          <p:spPr bwMode="auto">
            <a:xfrm>
              <a:off x="1821019" y="331705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59" name="TextBox 258">
              <a:extLst>
                <a:ext uri="{FF2B5EF4-FFF2-40B4-BE49-F238E27FC236}">
                  <a16:creationId xmlns:a16="http://schemas.microsoft.com/office/drawing/2014/main" id="{8C335AA9-273A-F697-77B4-D206433A0F20}"/>
                </a:ext>
              </a:extLst>
            </p:cNvPr>
            <p:cNvSpPr txBox="1"/>
            <p:nvPr/>
          </p:nvSpPr>
          <p:spPr bwMode="auto">
            <a:xfrm>
              <a:off x="2063639"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60" name="TextBox 259">
              <a:extLst>
                <a:ext uri="{FF2B5EF4-FFF2-40B4-BE49-F238E27FC236}">
                  <a16:creationId xmlns:a16="http://schemas.microsoft.com/office/drawing/2014/main" id="{61D8326E-741B-7571-6FA3-1BD7E31F3268}"/>
                </a:ext>
              </a:extLst>
            </p:cNvPr>
            <p:cNvSpPr txBox="1"/>
            <p:nvPr/>
          </p:nvSpPr>
          <p:spPr bwMode="auto">
            <a:xfrm>
              <a:off x="2357816"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261" name="TextBox 260">
              <a:extLst>
                <a:ext uri="{FF2B5EF4-FFF2-40B4-BE49-F238E27FC236}">
                  <a16:creationId xmlns:a16="http://schemas.microsoft.com/office/drawing/2014/main" id="{CBF00ED8-AC0C-4C53-E6DD-B259997312EA}"/>
                </a:ext>
              </a:extLst>
            </p:cNvPr>
            <p:cNvSpPr txBox="1"/>
            <p:nvPr/>
          </p:nvSpPr>
          <p:spPr bwMode="auto">
            <a:xfrm>
              <a:off x="2644638"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262" name="TextBox 261">
              <a:extLst>
                <a:ext uri="{FF2B5EF4-FFF2-40B4-BE49-F238E27FC236}">
                  <a16:creationId xmlns:a16="http://schemas.microsoft.com/office/drawing/2014/main" id="{EBA47B35-7AD6-28F1-450D-B4D581949916}"/>
                </a:ext>
              </a:extLst>
            </p:cNvPr>
            <p:cNvSpPr txBox="1"/>
            <p:nvPr/>
          </p:nvSpPr>
          <p:spPr bwMode="auto">
            <a:xfrm>
              <a:off x="2938815"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263" name="TextBox 262">
              <a:extLst>
                <a:ext uri="{FF2B5EF4-FFF2-40B4-BE49-F238E27FC236}">
                  <a16:creationId xmlns:a16="http://schemas.microsoft.com/office/drawing/2014/main" id="{7BA46D05-AACB-F685-40A1-343E0B5772F7}"/>
                </a:ext>
              </a:extLst>
            </p:cNvPr>
            <p:cNvSpPr txBox="1"/>
            <p:nvPr/>
          </p:nvSpPr>
          <p:spPr bwMode="auto">
            <a:xfrm>
              <a:off x="3228089"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264" name="TextBox 263">
              <a:extLst>
                <a:ext uri="{FF2B5EF4-FFF2-40B4-BE49-F238E27FC236}">
                  <a16:creationId xmlns:a16="http://schemas.microsoft.com/office/drawing/2014/main" id="{F1D3C271-F470-9B7D-8FE8-8E7FAA7F5829}"/>
                </a:ext>
              </a:extLst>
            </p:cNvPr>
            <p:cNvSpPr txBox="1"/>
            <p:nvPr/>
          </p:nvSpPr>
          <p:spPr bwMode="auto">
            <a:xfrm>
              <a:off x="3507557"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265" name="TextBox 264">
              <a:extLst>
                <a:ext uri="{FF2B5EF4-FFF2-40B4-BE49-F238E27FC236}">
                  <a16:creationId xmlns:a16="http://schemas.microsoft.com/office/drawing/2014/main" id="{592C762D-E4CD-2928-E80C-D891CFAA9BF2}"/>
                </a:ext>
              </a:extLst>
            </p:cNvPr>
            <p:cNvSpPr txBox="1"/>
            <p:nvPr/>
          </p:nvSpPr>
          <p:spPr bwMode="auto">
            <a:xfrm>
              <a:off x="3796831"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266" name="TextBox 265">
              <a:extLst>
                <a:ext uri="{FF2B5EF4-FFF2-40B4-BE49-F238E27FC236}">
                  <a16:creationId xmlns:a16="http://schemas.microsoft.com/office/drawing/2014/main" id="{AD8585C4-A46E-0080-8C76-47EA6C6AA5E2}"/>
                </a:ext>
              </a:extLst>
            </p:cNvPr>
            <p:cNvSpPr txBox="1"/>
            <p:nvPr/>
          </p:nvSpPr>
          <p:spPr bwMode="auto">
            <a:xfrm>
              <a:off x="4091008"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a:t>
              </a:r>
            </a:p>
          </p:txBody>
        </p:sp>
        <p:sp>
          <p:nvSpPr>
            <p:cNvPr id="267" name="TextBox 266">
              <a:extLst>
                <a:ext uri="{FF2B5EF4-FFF2-40B4-BE49-F238E27FC236}">
                  <a16:creationId xmlns:a16="http://schemas.microsoft.com/office/drawing/2014/main" id="{2F67F22B-4DFC-4F36-8EF0-9A2C84D3F8DE}"/>
                </a:ext>
              </a:extLst>
            </p:cNvPr>
            <p:cNvSpPr txBox="1"/>
            <p:nvPr/>
          </p:nvSpPr>
          <p:spPr bwMode="auto">
            <a:xfrm>
              <a:off x="4368025"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268" name="TextBox 267">
              <a:extLst>
                <a:ext uri="{FF2B5EF4-FFF2-40B4-BE49-F238E27FC236}">
                  <a16:creationId xmlns:a16="http://schemas.microsoft.com/office/drawing/2014/main" id="{3BE6D5F0-F544-C877-40F1-83093DF7381E}"/>
                </a:ext>
              </a:extLst>
            </p:cNvPr>
            <p:cNvSpPr txBox="1"/>
            <p:nvPr/>
          </p:nvSpPr>
          <p:spPr bwMode="auto">
            <a:xfrm>
              <a:off x="4664653"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27</a:t>
              </a:r>
            </a:p>
          </p:txBody>
        </p:sp>
        <p:sp>
          <p:nvSpPr>
            <p:cNvPr id="269" name="TextBox 268">
              <a:extLst>
                <a:ext uri="{FF2B5EF4-FFF2-40B4-BE49-F238E27FC236}">
                  <a16:creationId xmlns:a16="http://schemas.microsoft.com/office/drawing/2014/main" id="{C116C99E-51E7-D24D-B0AE-67DE6A1D1945}"/>
                </a:ext>
              </a:extLst>
            </p:cNvPr>
            <p:cNvSpPr txBox="1"/>
            <p:nvPr/>
          </p:nvSpPr>
          <p:spPr bwMode="auto">
            <a:xfrm>
              <a:off x="4961281"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270" name="TextBox 269">
              <a:extLst>
                <a:ext uri="{FF2B5EF4-FFF2-40B4-BE49-F238E27FC236}">
                  <a16:creationId xmlns:a16="http://schemas.microsoft.com/office/drawing/2014/main" id="{1B0975D8-898D-7AC7-E2BD-DFCABFAB44E0}"/>
                </a:ext>
              </a:extLst>
            </p:cNvPr>
            <p:cNvSpPr txBox="1"/>
            <p:nvPr/>
          </p:nvSpPr>
          <p:spPr bwMode="auto">
            <a:xfrm>
              <a:off x="5253006"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33</a:t>
              </a:r>
            </a:p>
          </p:txBody>
        </p:sp>
        <p:sp>
          <p:nvSpPr>
            <p:cNvPr id="271" name="TextBox 270">
              <a:extLst>
                <a:ext uri="{FF2B5EF4-FFF2-40B4-BE49-F238E27FC236}">
                  <a16:creationId xmlns:a16="http://schemas.microsoft.com/office/drawing/2014/main" id="{B636716F-5B42-FEFD-0E69-8491924F6607}"/>
                </a:ext>
              </a:extLst>
            </p:cNvPr>
            <p:cNvSpPr txBox="1"/>
            <p:nvPr/>
          </p:nvSpPr>
          <p:spPr bwMode="auto">
            <a:xfrm>
              <a:off x="5525120"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272" name="TextBox 271">
              <a:extLst>
                <a:ext uri="{FF2B5EF4-FFF2-40B4-BE49-F238E27FC236}">
                  <a16:creationId xmlns:a16="http://schemas.microsoft.com/office/drawing/2014/main" id="{BED07D35-BF2C-B7A2-BA65-0F91C59BF447}"/>
                </a:ext>
              </a:extLst>
            </p:cNvPr>
            <p:cNvSpPr txBox="1"/>
            <p:nvPr/>
          </p:nvSpPr>
          <p:spPr bwMode="auto">
            <a:xfrm rot="16200000">
              <a:off x="677845" y="2316862"/>
              <a:ext cx="20575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Progression-free Survival Probability (%)</a:t>
              </a:r>
            </a:p>
          </p:txBody>
        </p:sp>
        <p:cxnSp>
          <p:nvCxnSpPr>
            <p:cNvPr id="275" name="Straight Connector 274">
              <a:extLst>
                <a:ext uri="{FF2B5EF4-FFF2-40B4-BE49-F238E27FC236}">
                  <a16:creationId xmlns:a16="http://schemas.microsoft.com/office/drawing/2014/main" id="{882F48C5-DDC7-4D83-3C9C-9BB1BAEC6D54}"/>
                </a:ext>
              </a:extLst>
            </p:cNvPr>
            <p:cNvCxnSpPr>
              <a:cxnSpLocks/>
            </p:cNvCxnSpPr>
            <p:nvPr/>
          </p:nvCxnSpPr>
          <p:spPr bwMode="auto">
            <a:xfrm rot="16200000">
              <a:off x="2152331" y="3447754"/>
              <a:ext cx="91440" cy="0"/>
            </a:xfrm>
            <a:prstGeom prst="line">
              <a:avLst/>
            </a:prstGeom>
            <a:noFill/>
            <a:ln w="28575" cap="flat" cmpd="sng" algn="ctr">
              <a:solidFill>
                <a:schemeClr val="bg1"/>
              </a:solidFill>
              <a:prstDash val="solid"/>
              <a:round/>
              <a:headEnd type="none" w="med" len="med"/>
              <a:tailEnd type="none" w="med" len="med"/>
            </a:ln>
            <a:effectLst/>
          </p:spPr>
        </p:cxnSp>
      </p:grpSp>
      <p:sp>
        <p:nvSpPr>
          <p:cNvPr id="279" name="AutoShape 75">
            <a:extLst>
              <a:ext uri="{FF2B5EF4-FFF2-40B4-BE49-F238E27FC236}">
                <a16:creationId xmlns:a16="http://schemas.microsoft.com/office/drawing/2014/main" id="{B01D5658-11C9-2293-35E1-7EF40F7E0CB1}"/>
              </a:ext>
            </a:extLst>
          </p:cNvPr>
          <p:cNvSpPr>
            <a:spLocks noChangeAspect="1" noChangeArrowheads="1" noTextEdit="1"/>
          </p:cNvSpPr>
          <p:nvPr/>
        </p:nvSpPr>
        <p:spPr bwMode="auto">
          <a:xfrm>
            <a:off x="6997647" y="1529430"/>
            <a:ext cx="3452813"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360" name="Group 359">
            <a:extLst>
              <a:ext uri="{FF2B5EF4-FFF2-40B4-BE49-F238E27FC236}">
                <a16:creationId xmlns:a16="http://schemas.microsoft.com/office/drawing/2014/main" id="{76653433-89AD-8991-5307-405C4D5917EB}"/>
              </a:ext>
            </a:extLst>
          </p:cNvPr>
          <p:cNvGrpSpPr/>
          <p:nvPr/>
        </p:nvGrpSpPr>
        <p:grpSpPr>
          <a:xfrm>
            <a:off x="7000822" y="1529430"/>
            <a:ext cx="3449638" cy="1873250"/>
            <a:chOff x="6921500" y="1529430"/>
            <a:chExt cx="3449638" cy="1873250"/>
          </a:xfrm>
        </p:grpSpPr>
        <p:sp>
          <p:nvSpPr>
            <p:cNvPr id="280" name="Line 77">
              <a:extLst>
                <a:ext uri="{FF2B5EF4-FFF2-40B4-BE49-F238E27FC236}">
                  <a16:creationId xmlns:a16="http://schemas.microsoft.com/office/drawing/2014/main" id="{A4F97D3B-C281-72D2-E717-283ED0F642D3}"/>
                </a:ext>
              </a:extLst>
            </p:cNvPr>
            <p:cNvSpPr>
              <a:spLocks noChangeShapeType="1"/>
            </p:cNvSpPr>
            <p:nvPr/>
          </p:nvSpPr>
          <p:spPr bwMode="auto">
            <a:xfrm>
              <a:off x="7112000" y="206759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1" name="Line 78">
              <a:extLst>
                <a:ext uri="{FF2B5EF4-FFF2-40B4-BE49-F238E27FC236}">
                  <a16:creationId xmlns:a16="http://schemas.microsoft.com/office/drawing/2014/main" id="{57A881D0-7E9C-C0A2-6B4F-68B3DB81EBF5}"/>
                </a:ext>
              </a:extLst>
            </p:cNvPr>
            <p:cNvSpPr>
              <a:spLocks noChangeShapeType="1"/>
            </p:cNvSpPr>
            <p:nvPr/>
          </p:nvSpPr>
          <p:spPr bwMode="auto">
            <a:xfrm>
              <a:off x="7064375" y="211521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2" name="Line 79">
              <a:extLst>
                <a:ext uri="{FF2B5EF4-FFF2-40B4-BE49-F238E27FC236}">
                  <a16:creationId xmlns:a16="http://schemas.microsoft.com/office/drawing/2014/main" id="{10959A74-0036-D891-5CC6-F97FD96867DE}"/>
                </a:ext>
              </a:extLst>
            </p:cNvPr>
            <p:cNvSpPr>
              <a:spLocks noChangeShapeType="1"/>
            </p:cNvSpPr>
            <p:nvPr/>
          </p:nvSpPr>
          <p:spPr bwMode="auto">
            <a:xfrm>
              <a:off x="7089775" y="1700880"/>
              <a:ext cx="0" cy="93663"/>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3" name="Line 80">
              <a:extLst>
                <a:ext uri="{FF2B5EF4-FFF2-40B4-BE49-F238E27FC236}">
                  <a16:creationId xmlns:a16="http://schemas.microsoft.com/office/drawing/2014/main" id="{00986AF1-5A65-6C09-717F-C1398E7E0E6C}"/>
                </a:ext>
              </a:extLst>
            </p:cNvPr>
            <p:cNvSpPr>
              <a:spLocks noChangeShapeType="1"/>
            </p:cNvSpPr>
            <p:nvPr/>
          </p:nvSpPr>
          <p:spPr bwMode="auto">
            <a:xfrm>
              <a:off x="7045325" y="1748505"/>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4" name="Line 81">
              <a:extLst>
                <a:ext uri="{FF2B5EF4-FFF2-40B4-BE49-F238E27FC236}">
                  <a16:creationId xmlns:a16="http://schemas.microsoft.com/office/drawing/2014/main" id="{1D8E5809-1AED-6126-05FC-912D59878ED4}"/>
                </a:ext>
              </a:extLst>
            </p:cNvPr>
            <p:cNvSpPr>
              <a:spLocks noChangeShapeType="1"/>
            </p:cNvSpPr>
            <p:nvPr/>
          </p:nvSpPr>
          <p:spPr bwMode="auto">
            <a:xfrm>
              <a:off x="7089775" y="1823118"/>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5" name="Line 82">
              <a:extLst>
                <a:ext uri="{FF2B5EF4-FFF2-40B4-BE49-F238E27FC236}">
                  <a16:creationId xmlns:a16="http://schemas.microsoft.com/office/drawing/2014/main" id="{2AC83C58-95BC-DED6-270F-E39B99598FBF}"/>
                </a:ext>
              </a:extLst>
            </p:cNvPr>
            <p:cNvSpPr>
              <a:spLocks noChangeShapeType="1"/>
            </p:cNvSpPr>
            <p:nvPr/>
          </p:nvSpPr>
          <p:spPr bwMode="auto">
            <a:xfrm>
              <a:off x="7045325" y="186756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6" name="Line 83">
              <a:extLst>
                <a:ext uri="{FF2B5EF4-FFF2-40B4-BE49-F238E27FC236}">
                  <a16:creationId xmlns:a16="http://schemas.microsoft.com/office/drawing/2014/main" id="{07CC0534-0A78-0134-ADB3-49CA6E6FB1D9}"/>
                </a:ext>
              </a:extLst>
            </p:cNvPr>
            <p:cNvSpPr>
              <a:spLocks noChangeShapeType="1"/>
            </p:cNvSpPr>
            <p:nvPr/>
          </p:nvSpPr>
          <p:spPr bwMode="auto">
            <a:xfrm>
              <a:off x="7080250" y="1640555"/>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7" name="Line 84">
              <a:extLst>
                <a:ext uri="{FF2B5EF4-FFF2-40B4-BE49-F238E27FC236}">
                  <a16:creationId xmlns:a16="http://schemas.microsoft.com/office/drawing/2014/main" id="{39674B45-1650-0681-3258-37D74E8935F9}"/>
                </a:ext>
              </a:extLst>
            </p:cNvPr>
            <p:cNvSpPr>
              <a:spLocks noChangeShapeType="1"/>
            </p:cNvSpPr>
            <p:nvPr/>
          </p:nvSpPr>
          <p:spPr bwMode="auto">
            <a:xfrm>
              <a:off x="7032625" y="1685005"/>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8" name="Line 85">
              <a:extLst>
                <a:ext uri="{FF2B5EF4-FFF2-40B4-BE49-F238E27FC236}">
                  <a16:creationId xmlns:a16="http://schemas.microsoft.com/office/drawing/2014/main" id="{E1325E9C-3969-B8FD-B68D-DF177FA0CD26}"/>
                </a:ext>
              </a:extLst>
            </p:cNvPr>
            <p:cNvSpPr>
              <a:spLocks noChangeShapeType="1"/>
            </p:cNvSpPr>
            <p:nvPr/>
          </p:nvSpPr>
          <p:spPr bwMode="auto">
            <a:xfrm>
              <a:off x="6965950" y="1529430"/>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9" name="Line 86">
              <a:extLst>
                <a:ext uri="{FF2B5EF4-FFF2-40B4-BE49-F238E27FC236}">
                  <a16:creationId xmlns:a16="http://schemas.microsoft.com/office/drawing/2014/main" id="{21658569-2AF0-F27A-2C2F-77DAB4C251D0}"/>
                </a:ext>
              </a:extLst>
            </p:cNvPr>
            <p:cNvSpPr>
              <a:spLocks noChangeShapeType="1"/>
            </p:cNvSpPr>
            <p:nvPr/>
          </p:nvSpPr>
          <p:spPr bwMode="auto">
            <a:xfrm>
              <a:off x="6921500" y="1573880"/>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0" name="Line 87">
              <a:extLst>
                <a:ext uri="{FF2B5EF4-FFF2-40B4-BE49-F238E27FC236}">
                  <a16:creationId xmlns:a16="http://schemas.microsoft.com/office/drawing/2014/main" id="{8E76D841-FB79-CC55-1574-14A0DFA8CDE4}"/>
                </a:ext>
              </a:extLst>
            </p:cNvPr>
            <p:cNvSpPr>
              <a:spLocks noChangeShapeType="1"/>
            </p:cNvSpPr>
            <p:nvPr/>
          </p:nvSpPr>
          <p:spPr bwMode="auto">
            <a:xfrm>
              <a:off x="7096125" y="1770730"/>
              <a:ext cx="0" cy="93663"/>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1" name="Line 88">
              <a:extLst>
                <a:ext uri="{FF2B5EF4-FFF2-40B4-BE49-F238E27FC236}">
                  <a16:creationId xmlns:a16="http://schemas.microsoft.com/office/drawing/2014/main" id="{BF7D8555-C2B1-9C46-C899-45D2404CED9A}"/>
                </a:ext>
              </a:extLst>
            </p:cNvPr>
            <p:cNvSpPr>
              <a:spLocks noChangeShapeType="1"/>
            </p:cNvSpPr>
            <p:nvPr/>
          </p:nvSpPr>
          <p:spPr bwMode="auto">
            <a:xfrm>
              <a:off x="7051675" y="181676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2" name="Line 89">
              <a:extLst>
                <a:ext uri="{FF2B5EF4-FFF2-40B4-BE49-F238E27FC236}">
                  <a16:creationId xmlns:a16="http://schemas.microsoft.com/office/drawing/2014/main" id="{5CA22F2B-37B2-72E5-A80F-DFA0B705D872}"/>
                </a:ext>
              </a:extLst>
            </p:cNvPr>
            <p:cNvSpPr>
              <a:spLocks noChangeShapeType="1"/>
            </p:cNvSpPr>
            <p:nvPr/>
          </p:nvSpPr>
          <p:spPr bwMode="auto">
            <a:xfrm>
              <a:off x="7096125" y="1848518"/>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3" name="Line 90">
              <a:extLst>
                <a:ext uri="{FF2B5EF4-FFF2-40B4-BE49-F238E27FC236}">
                  <a16:creationId xmlns:a16="http://schemas.microsoft.com/office/drawing/2014/main" id="{961B3473-4DC2-D817-6DCE-370EA185A9E3}"/>
                </a:ext>
              </a:extLst>
            </p:cNvPr>
            <p:cNvSpPr>
              <a:spLocks noChangeShapeType="1"/>
            </p:cNvSpPr>
            <p:nvPr/>
          </p:nvSpPr>
          <p:spPr bwMode="auto">
            <a:xfrm>
              <a:off x="7051675" y="189296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4" name="Line 91">
              <a:extLst>
                <a:ext uri="{FF2B5EF4-FFF2-40B4-BE49-F238E27FC236}">
                  <a16:creationId xmlns:a16="http://schemas.microsoft.com/office/drawing/2014/main" id="{7DBCF4C2-5C29-59BE-8EE5-71A069148C46}"/>
                </a:ext>
              </a:extLst>
            </p:cNvPr>
            <p:cNvSpPr>
              <a:spLocks noChangeShapeType="1"/>
            </p:cNvSpPr>
            <p:nvPr/>
          </p:nvSpPr>
          <p:spPr bwMode="auto">
            <a:xfrm>
              <a:off x="7124700" y="1988218"/>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5" name="Line 92">
              <a:extLst>
                <a:ext uri="{FF2B5EF4-FFF2-40B4-BE49-F238E27FC236}">
                  <a16:creationId xmlns:a16="http://schemas.microsoft.com/office/drawing/2014/main" id="{0DD7D328-F624-4047-C6D4-15F47E9C1910}"/>
                </a:ext>
              </a:extLst>
            </p:cNvPr>
            <p:cNvSpPr>
              <a:spLocks noChangeShapeType="1"/>
            </p:cNvSpPr>
            <p:nvPr/>
          </p:nvSpPr>
          <p:spPr bwMode="auto">
            <a:xfrm>
              <a:off x="7080250" y="2035843"/>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6" name="Line 93">
              <a:extLst>
                <a:ext uri="{FF2B5EF4-FFF2-40B4-BE49-F238E27FC236}">
                  <a16:creationId xmlns:a16="http://schemas.microsoft.com/office/drawing/2014/main" id="{1A6AA601-E056-D754-2668-AF3628BEFAF9}"/>
                </a:ext>
              </a:extLst>
            </p:cNvPr>
            <p:cNvSpPr>
              <a:spLocks noChangeShapeType="1"/>
            </p:cNvSpPr>
            <p:nvPr/>
          </p:nvSpPr>
          <p:spPr bwMode="auto">
            <a:xfrm>
              <a:off x="7156450" y="2035843"/>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7" name="Line 94">
              <a:extLst>
                <a:ext uri="{FF2B5EF4-FFF2-40B4-BE49-F238E27FC236}">
                  <a16:creationId xmlns:a16="http://schemas.microsoft.com/office/drawing/2014/main" id="{2B2D03AF-0DAE-A8CB-485C-6DEA32B2FD19}"/>
                </a:ext>
              </a:extLst>
            </p:cNvPr>
            <p:cNvSpPr>
              <a:spLocks noChangeShapeType="1"/>
            </p:cNvSpPr>
            <p:nvPr/>
          </p:nvSpPr>
          <p:spPr bwMode="auto">
            <a:xfrm>
              <a:off x="7108825" y="208346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8" name="Line 95">
              <a:extLst>
                <a:ext uri="{FF2B5EF4-FFF2-40B4-BE49-F238E27FC236}">
                  <a16:creationId xmlns:a16="http://schemas.microsoft.com/office/drawing/2014/main" id="{D6E8A126-0E94-7EE2-8437-B2857B7B5B11}"/>
                </a:ext>
              </a:extLst>
            </p:cNvPr>
            <p:cNvSpPr>
              <a:spLocks noChangeShapeType="1"/>
            </p:cNvSpPr>
            <p:nvPr/>
          </p:nvSpPr>
          <p:spPr bwMode="auto">
            <a:xfrm>
              <a:off x="7216775" y="2035843"/>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9" name="Line 96">
              <a:extLst>
                <a:ext uri="{FF2B5EF4-FFF2-40B4-BE49-F238E27FC236}">
                  <a16:creationId xmlns:a16="http://schemas.microsoft.com/office/drawing/2014/main" id="{74F5A055-812F-AFD9-D7CC-4541E5516C4F}"/>
                </a:ext>
              </a:extLst>
            </p:cNvPr>
            <p:cNvSpPr>
              <a:spLocks noChangeShapeType="1"/>
            </p:cNvSpPr>
            <p:nvPr/>
          </p:nvSpPr>
          <p:spPr bwMode="auto">
            <a:xfrm>
              <a:off x="7169150" y="208346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0" name="Line 97">
              <a:extLst>
                <a:ext uri="{FF2B5EF4-FFF2-40B4-BE49-F238E27FC236}">
                  <a16:creationId xmlns:a16="http://schemas.microsoft.com/office/drawing/2014/main" id="{0EAC95CF-7A1F-1547-9977-72702AC2B071}"/>
                </a:ext>
              </a:extLst>
            </p:cNvPr>
            <p:cNvSpPr>
              <a:spLocks noChangeShapeType="1"/>
            </p:cNvSpPr>
            <p:nvPr/>
          </p:nvSpPr>
          <p:spPr bwMode="auto">
            <a:xfrm>
              <a:off x="7235825" y="2162843"/>
              <a:ext cx="0" cy="93663"/>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1" name="Line 98">
              <a:extLst>
                <a:ext uri="{FF2B5EF4-FFF2-40B4-BE49-F238E27FC236}">
                  <a16:creationId xmlns:a16="http://schemas.microsoft.com/office/drawing/2014/main" id="{BC7C180C-DDA3-3967-474B-9181D35135A2}"/>
                </a:ext>
              </a:extLst>
            </p:cNvPr>
            <p:cNvSpPr>
              <a:spLocks noChangeShapeType="1"/>
            </p:cNvSpPr>
            <p:nvPr/>
          </p:nvSpPr>
          <p:spPr bwMode="auto">
            <a:xfrm>
              <a:off x="7191375" y="221046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2" name="Line 99">
              <a:extLst>
                <a:ext uri="{FF2B5EF4-FFF2-40B4-BE49-F238E27FC236}">
                  <a16:creationId xmlns:a16="http://schemas.microsoft.com/office/drawing/2014/main" id="{6C89810D-B9F0-129E-684B-3768CA27E910}"/>
                </a:ext>
              </a:extLst>
            </p:cNvPr>
            <p:cNvSpPr>
              <a:spLocks noChangeShapeType="1"/>
            </p:cNvSpPr>
            <p:nvPr/>
          </p:nvSpPr>
          <p:spPr bwMode="auto">
            <a:xfrm>
              <a:off x="7359650" y="2285080"/>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3" name="Line 100">
              <a:extLst>
                <a:ext uri="{FF2B5EF4-FFF2-40B4-BE49-F238E27FC236}">
                  <a16:creationId xmlns:a16="http://schemas.microsoft.com/office/drawing/2014/main" id="{03F4697E-8E55-A8EF-99BB-1CECA166570C}"/>
                </a:ext>
              </a:extLst>
            </p:cNvPr>
            <p:cNvSpPr>
              <a:spLocks noChangeShapeType="1"/>
            </p:cNvSpPr>
            <p:nvPr/>
          </p:nvSpPr>
          <p:spPr bwMode="auto">
            <a:xfrm>
              <a:off x="7312025" y="2332705"/>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4" name="Line 101">
              <a:extLst>
                <a:ext uri="{FF2B5EF4-FFF2-40B4-BE49-F238E27FC236}">
                  <a16:creationId xmlns:a16="http://schemas.microsoft.com/office/drawing/2014/main" id="{8BC162FF-FE1A-73F3-6E2C-4A730026EC56}"/>
                </a:ext>
              </a:extLst>
            </p:cNvPr>
            <p:cNvSpPr>
              <a:spLocks noChangeShapeType="1"/>
            </p:cNvSpPr>
            <p:nvPr/>
          </p:nvSpPr>
          <p:spPr bwMode="auto">
            <a:xfrm>
              <a:off x="7489825" y="2386680"/>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5" name="Line 102">
              <a:extLst>
                <a:ext uri="{FF2B5EF4-FFF2-40B4-BE49-F238E27FC236}">
                  <a16:creationId xmlns:a16="http://schemas.microsoft.com/office/drawing/2014/main" id="{8B6D23D8-4EFF-9655-7EDB-00DE2BF54BEB}"/>
                </a:ext>
              </a:extLst>
            </p:cNvPr>
            <p:cNvSpPr>
              <a:spLocks noChangeShapeType="1"/>
            </p:cNvSpPr>
            <p:nvPr/>
          </p:nvSpPr>
          <p:spPr bwMode="auto">
            <a:xfrm>
              <a:off x="7442200" y="2431130"/>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6" name="Line 103">
              <a:extLst>
                <a:ext uri="{FF2B5EF4-FFF2-40B4-BE49-F238E27FC236}">
                  <a16:creationId xmlns:a16="http://schemas.microsoft.com/office/drawing/2014/main" id="{2D921FA0-A546-7412-F8E5-03BF6A385969}"/>
                </a:ext>
              </a:extLst>
            </p:cNvPr>
            <p:cNvSpPr>
              <a:spLocks noChangeShapeType="1"/>
            </p:cNvSpPr>
            <p:nvPr/>
          </p:nvSpPr>
          <p:spPr bwMode="auto">
            <a:xfrm>
              <a:off x="7735888" y="2593055"/>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7" name="Line 104">
              <a:extLst>
                <a:ext uri="{FF2B5EF4-FFF2-40B4-BE49-F238E27FC236}">
                  <a16:creationId xmlns:a16="http://schemas.microsoft.com/office/drawing/2014/main" id="{28FAB0B6-A590-8A0A-308D-65D60BDA7885}"/>
                </a:ext>
              </a:extLst>
            </p:cNvPr>
            <p:cNvSpPr>
              <a:spLocks noChangeShapeType="1"/>
            </p:cNvSpPr>
            <p:nvPr/>
          </p:nvSpPr>
          <p:spPr bwMode="auto">
            <a:xfrm>
              <a:off x="7691438" y="2640680"/>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8" name="Line 105">
              <a:extLst>
                <a:ext uri="{FF2B5EF4-FFF2-40B4-BE49-F238E27FC236}">
                  <a16:creationId xmlns:a16="http://schemas.microsoft.com/office/drawing/2014/main" id="{B5B0A6F6-F03A-A5D1-BEDA-524B39BA3AA2}"/>
                </a:ext>
              </a:extLst>
            </p:cNvPr>
            <p:cNvSpPr>
              <a:spLocks noChangeShapeType="1"/>
            </p:cNvSpPr>
            <p:nvPr/>
          </p:nvSpPr>
          <p:spPr bwMode="auto">
            <a:xfrm>
              <a:off x="7783513" y="2653380"/>
              <a:ext cx="0" cy="93663"/>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9" name="Line 106">
              <a:extLst>
                <a:ext uri="{FF2B5EF4-FFF2-40B4-BE49-F238E27FC236}">
                  <a16:creationId xmlns:a16="http://schemas.microsoft.com/office/drawing/2014/main" id="{B0474689-8C9A-D178-B126-6BE1CFF550AA}"/>
                </a:ext>
              </a:extLst>
            </p:cNvPr>
            <p:cNvSpPr>
              <a:spLocks noChangeShapeType="1"/>
            </p:cNvSpPr>
            <p:nvPr/>
          </p:nvSpPr>
          <p:spPr bwMode="auto">
            <a:xfrm>
              <a:off x="7735888" y="2701005"/>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0" name="Line 107">
              <a:extLst>
                <a:ext uri="{FF2B5EF4-FFF2-40B4-BE49-F238E27FC236}">
                  <a16:creationId xmlns:a16="http://schemas.microsoft.com/office/drawing/2014/main" id="{6950D469-7DA5-939B-1C9A-0E4703E15E75}"/>
                </a:ext>
              </a:extLst>
            </p:cNvPr>
            <p:cNvSpPr>
              <a:spLocks noChangeShapeType="1"/>
            </p:cNvSpPr>
            <p:nvPr/>
          </p:nvSpPr>
          <p:spPr bwMode="auto">
            <a:xfrm>
              <a:off x="7920038" y="2801018"/>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1" name="Line 108">
              <a:extLst>
                <a:ext uri="{FF2B5EF4-FFF2-40B4-BE49-F238E27FC236}">
                  <a16:creationId xmlns:a16="http://schemas.microsoft.com/office/drawing/2014/main" id="{BA1A0AD8-9169-5B6A-03B2-AD600565E0F5}"/>
                </a:ext>
              </a:extLst>
            </p:cNvPr>
            <p:cNvSpPr>
              <a:spLocks noChangeShapeType="1"/>
            </p:cNvSpPr>
            <p:nvPr/>
          </p:nvSpPr>
          <p:spPr bwMode="auto">
            <a:xfrm>
              <a:off x="7872413" y="2848643"/>
              <a:ext cx="95250"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2" name="Line 109">
              <a:extLst>
                <a:ext uri="{FF2B5EF4-FFF2-40B4-BE49-F238E27FC236}">
                  <a16:creationId xmlns:a16="http://schemas.microsoft.com/office/drawing/2014/main" id="{A8D47BE8-BF50-9662-5559-0D85BC4595B9}"/>
                </a:ext>
              </a:extLst>
            </p:cNvPr>
            <p:cNvSpPr>
              <a:spLocks noChangeShapeType="1"/>
            </p:cNvSpPr>
            <p:nvPr/>
          </p:nvSpPr>
          <p:spPr bwMode="auto">
            <a:xfrm>
              <a:off x="8034338" y="2832768"/>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3" name="Line 110">
              <a:extLst>
                <a:ext uri="{FF2B5EF4-FFF2-40B4-BE49-F238E27FC236}">
                  <a16:creationId xmlns:a16="http://schemas.microsoft.com/office/drawing/2014/main" id="{EC13EC85-A214-715F-477D-B68AC0EBC734}"/>
                </a:ext>
              </a:extLst>
            </p:cNvPr>
            <p:cNvSpPr>
              <a:spLocks noChangeShapeType="1"/>
            </p:cNvSpPr>
            <p:nvPr/>
          </p:nvSpPr>
          <p:spPr bwMode="auto">
            <a:xfrm>
              <a:off x="7986713" y="287721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4" name="Line 111">
              <a:extLst>
                <a:ext uri="{FF2B5EF4-FFF2-40B4-BE49-F238E27FC236}">
                  <a16:creationId xmlns:a16="http://schemas.microsoft.com/office/drawing/2014/main" id="{7A31DFF1-3F74-06E1-966F-B0C702A74D42}"/>
                </a:ext>
              </a:extLst>
            </p:cNvPr>
            <p:cNvSpPr>
              <a:spLocks noChangeShapeType="1"/>
            </p:cNvSpPr>
            <p:nvPr/>
          </p:nvSpPr>
          <p:spPr bwMode="auto">
            <a:xfrm>
              <a:off x="8053388" y="2889918"/>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5" name="Line 112">
              <a:extLst>
                <a:ext uri="{FF2B5EF4-FFF2-40B4-BE49-F238E27FC236}">
                  <a16:creationId xmlns:a16="http://schemas.microsoft.com/office/drawing/2014/main" id="{F2E7C00E-3D20-5D88-9E51-95E0FC519E0B}"/>
                </a:ext>
              </a:extLst>
            </p:cNvPr>
            <p:cNvSpPr>
              <a:spLocks noChangeShapeType="1"/>
            </p:cNvSpPr>
            <p:nvPr/>
          </p:nvSpPr>
          <p:spPr bwMode="auto">
            <a:xfrm>
              <a:off x="8005763" y="2937543"/>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6" name="Line 113">
              <a:extLst>
                <a:ext uri="{FF2B5EF4-FFF2-40B4-BE49-F238E27FC236}">
                  <a16:creationId xmlns:a16="http://schemas.microsoft.com/office/drawing/2014/main" id="{D456313C-A0F2-4FBB-F6D9-05A2C51CB323}"/>
                </a:ext>
              </a:extLst>
            </p:cNvPr>
            <p:cNvSpPr>
              <a:spLocks noChangeShapeType="1"/>
            </p:cNvSpPr>
            <p:nvPr/>
          </p:nvSpPr>
          <p:spPr bwMode="auto">
            <a:xfrm>
              <a:off x="8142288" y="2889918"/>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 name="Line 114">
              <a:extLst>
                <a:ext uri="{FF2B5EF4-FFF2-40B4-BE49-F238E27FC236}">
                  <a16:creationId xmlns:a16="http://schemas.microsoft.com/office/drawing/2014/main" id="{5A86BE06-974D-D11E-8675-87D69B4C49F8}"/>
                </a:ext>
              </a:extLst>
            </p:cNvPr>
            <p:cNvSpPr>
              <a:spLocks noChangeShapeType="1"/>
            </p:cNvSpPr>
            <p:nvPr/>
          </p:nvSpPr>
          <p:spPr bwMode="auto">
            <a:xfrm>
              <a:off x="8097838" y="2937543"/>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 name="Line 115">
              <a:extLst>
                <a:ext uri="{FF2B5EF4-FFF2-40B4-BE49-F238E27FC236}">
                  <a16:creationId xmlns:a16="http://schemas.microsoft.com/office/drawing/2014/main" id="{BE57DA9A-7E85-BAA7-833D-4CC9E7B54ADE}"/>
                </a:ext>
              </a:extLst>
            </p:cNvPr>
            <p:cNvSpPr>
              <a:spLocks noChangeShapeType="1"/>
            </p:cNvSpPr>
            <p:nvPr/>
          </p:nvSpPr>
          <p:spPr bwMode="auto">
            <a:xfrm>
              <a:off x="8380413" y="2947068"/>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9" name="Line 116">
              <a:extLst>
                <a:ext uri="{FF2B5EF4-FFF2-40B4-BE49-F238E27FC236}">
                  <a16:creationId xmlns:a16="http://schemas.microsoft.com/office/drawing/2014/main" id="{8900DEE3-8816-6C24-63F6-E608ADF82A5E}"/>
                </a:ext>
              </a:extLst>
            </p:cNvPr>
            <p:cNvSpPr>
              <a:spLocks noChangeShapeType="1"/>
            </p:cNvSpPr>
            <p:nvPr/>
          </p:nvSpPr>
          <p:spPr bwMode="auto">
            <a:xfrm>
              <a:off x="8335963" y="299151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0" name="Line 117">
              <a:extLst>
                <a:ext uri="{FF2B5EF4-FFF2-40B4-BE49-F238E27FC236}">
                  <a16:creationId xmlns:a16="http://schemas.microsoft.com/office/drawing/2014/main" id="{0153BB4B-F6C9-592D-09F2-9F1518850D07}"/>
                </a:ext>
              </a:extLst>
            </p:cNvPr>
            <p:cNvSpPr>
              <a:spLocks noChangeShapeType="1"/>
            </p:cNvSpPr>
            <p:nvPr/>
          </p:nvSpPr>
          <p:spPr bwMode="auto">
            <a:xfrm>
              <a:off x="8428038" y="2947068"/>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1" name="Line 118">
              <a:extLst>
                <a:ext uri="{FF2B5EF4-FFF2-40B4-BE49-F238E27FC236}">
                  <a16:creationId xmlns:a16="http://schemas.microsoft.com/office/drawing/2014/main" id="{4BCF0D1B-A014-475C-C118-4E9076EE8E75}"/>
                </a:ext>
              </a:extLst>
            </p:cNvPr>
            <p:cNvSpPr>
              <a:spLocks noChangeShapeType="1"/>
            </p:cNvSpPr>
            <p:nvPr/>
          </p:nvSpPr>
          <p:spPr bwMode="auto">
            <a:xfrm>
              <a:off x="8380413" y="299151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2" name="Line 119">
              <a:extLst>
                <a:ext uri="{FF2B5EF4-FFF2-40B4-BE49-F238E27FC236}">
                  <a16:creationId xmlns:a16="http://schemas.microsoft.com/office/drawing/2014/main" id="{CA152D65-B29B-2840-7D12-185A48440319}"/>
                </a:ext>
              </a:extLst>
            </p:cNvPr>
            <p:cNvSpPr>
              <a:spLocks noChangeShapeType="1"/>
            </p:cNvSpPr>
            <p:nvPr/>
          </p:nvSpPr>
          <p:spPr bwMode="auto">
            <a:xfrm>
              <a:off x="8699500" y="3013743"/>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3" name="Line 120">
              <a:extLst>
                <a:ext uri="{FF2B5EF4-FFF2-40B4-BE49-F238E27FC236}">
                  <a16:creationId xmlns:a16="http://schemas.microsoft.com/office/drawing/2014/main" id="{098D658A-9F8B-523F-4FD1-ADD392F83187}"/>
                </a:ext>
              </a:extLst>
            </p:cNvPr>
            <p:cNvSpPr>
              <a:spLocks noChangeShapeType="1"/>
            </p:cNvSpPr>
            <p:nvPr/>
          </p:nvSpPr>
          <p:spPr bwMode="auto">
            <a:xfrm>
              <a:off x="8653463" y="3058193"/>
              <a:ext cx="93663"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4" name="Line 121">
              <a:extLst>
                <a:ext uri="{FF2B5EF4-FFF2-40B4-BE49-F238E27FC236}">
                  <a16:creationId xmlns:a16="http://schemas.microsoft.com/office/drawing/2014/main" id="{71D676B4-58B1-4730-24B5-978E8A258A3E}"/>
                </a:ext>
              </a:extLst>
            </p:cNvPr>
            <p:cNvSpPr>
              <a:spLocks noChangeShapeType="1"/>
            </p:cNvSpPr>
            <p:nvPr/>
          </p:nvSpPr>
          <p:spPr bwMode="auto">
            <a:xfrm>
              <a:off x="8893175" y="3048668"/>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5" name="Line 122">
              <a:extLst>
                <a:ext uri="{FF2B5EF4-FFF2-40B4-BE49-F238E27FC236}">
                  <a16:creationId xmlns:a16="http://schemas.microsoft.com/office/drawing/2014/main" id="{142B05B6-C96D-5814-7AC6-EC99894D7C04}"/>
                </a:ext>
              </a:extLst>
            </p:cNvPr>
            <p:cNvSpPr>
              <a:spLocks noChangeShapeType="1"/>
            </p:cNvSpPr>
            <p:nvPr/>
          </p:nvSpPr>
          <p:spPr bwMode="auto">
            <a:xfrm>
              <a:off x="8848725" y="309311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6" name="Line 123">
              <a:extLst>
                <a:ext uri="{FF2B5EF4-FFF2-40B4-BE49-F238E27FC236}">
                  <a16:creationId xmlns:a16="http://schemas.microsoft.com/office/drawing/2014/main" id="{E468F35C-9B1D-721B-C639-6AC236C63A0E}"/>
                </a:ext>
              </a:extLst>
            </p:cNvPr>
            <p:cNvSpPr>
              <a:spLocks noChangeShapeType="1"/>
            </p:cNvSpPr>
            <p:nvPr/>
          </p:nvSpPr>
          <p:spPr bwMode="auto">
            <a:xfrm>
              <a:off x="10323513" y="3310605"/>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7" name="Line 124">
              <a:extLst>
                <a:ext uri="{FF2B5EF4-FFF2-40B4-BE49-F238E27FC236}">
                  <a16:creationId xmlns:a16="http://schemas.microsoft.com/office/drawing/2014/main" id="{7A354305-A2A5-9B8D-1ACC-F7B6FE2D315D}"/>
                </a:ext>
              </a:extLst>
            </p:cNvPr>
            <p:cNvSpPr>
              <a:spLocks noChangeShapeType="1"/>
            </p:cNvSpPr>
            <p:nvPr/>
          </p:nvSpPr>
          <p:spPr bwMode="auto">
            <a:xfrm>
              <a:off x="10279063" y="3355055"/>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8" name="Line 125">
              <a:extLst>
                <a:ext uri="{FF2B5EF4-FFF2-40B4-BE49-F238E27FC236}">
                  <a16:creationId xmlns:a16="http://schemas.microsoft.com/office/drawing/2014/main" id="{F4CCFB9D-477E-FD9D-E35A-8DA8CDAA88CB}"/>
                </a:ext>
              </a:extLst>
            </p:cNvPr>
            <p:cNvSpPr>
              <a:spLocks noChangeShapeType="1"/>
            </p:cNvSpPr>
            <p:nvPr/>
          </p:nvSpPr>
          <p:spPr bwMode="auto">
            <a:xfrm>
              <a:off x="7369175" y="2342230"/>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9" name="Line 126">
              <a:extLst>
                <a:ext uri="{FF2B5EF4-FFF2-40B4-BE49-F238E27FC236}">
                  <a16:creationId xmlns:a16="http://schemas.microsoft.com/office/drawing/2014/main" id="{B9FA4534-89F6-F128-9829-AC7BB8CF0746}"/>
                </a:ext>
              </a:extLst>
            </p:cNvPr>
            <p:cNvSpPr>
              <a:spLocks noChangeShapeType="1"/>
            </p:cNvSpPr>
            <p:nvPr/>
          </p:nvSpPr>
          <p:spPr bwMode="auto">
            <a:xfrm>
              <a:off x="7321550" y="2386680"/>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0" name="Line 127">
              <a:extLst>
                <a:ext uri="{FF2B5EF4-FFF2-40B4-BE49-F238E27FC236}">
                  <a16:creationId xmlns:a16="http://schemas.microsoft.com/office/drawing/2014/main" id="{FCFB60A2-A93C-CEDC-E9FA-026DBD2F2885}"/>
                </a:ext>
              </a:extLst>
            </p:cNvPr>
            <p:cNvSpPr>
              <a:spLocks noChangeShapeType="1"/>
            </p:cNvSpPr>
            <p:nvPr/>
          </p:nvSpPr>
          <p:spPr bwMode="auto">
            <a:xfrm>
              <a:off x="7112000" y="1994568"/>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1" name="Line 128">
              <a:extLst>
                <a:ext uri="{FF2B5EF4-FFF2-40B4-BE49-F238E27FC236}">
                  <a16:creationId xmlns:a16="http://schemas.microsoft.com/office/drawing/2014/main" id="{3247F4D5-67C1-1598-1440-A2E7DAEF6308}"/>
                </a:ext>
              </a:extLst>
            </p:cNvPr>
            <p:cNvSpPr>
              <a:spLocks noChangeShapeType="1"/>
            </p:cNvSpPr>
            <p:nvPr/>
          </p:nvSpPr>
          <p:spPr bwMode="auto">
            <a:xfrm>
              <a:off x="7064375" y="203901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2" name="Line 129">
              <a:extLst>
                <a:ext uri="{FF2B5EF4-FFF2-40B4-BE49-F238E27FC236}">
                  <a16:creationId xmlns:a16="http://schemas.microsoft.com/office/drawing/2014/main" id="{9F0C72F7-DAD6-1FA2-253F-083E5538258B}"/>
                </a:ext>
              </a:extLst>
            </p:cNvPr>
            <p:cNvSpPr>
              <a:spLocks noChangeShapeType="1"/>
            </p:cNvSpPr>
            <p:nvPr/>
          </p:nvSpPr>
          <p:spPr bwMode="auto">
            <a:xfrm>
              <a:off x="7112000" y="212474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3" name="Line 130">
              <a:extLst>
                <a:ext uri="{FF2B5EF4-FFF2-40B4-BE49-F238E27FC236}">
                  <a16:creationId xmlns:a16="http://schemas.microsoft.com/office/drawing/2014/main" id="{DA9C1692-C22A-7309-A44D-3824AB1EBF7D}"/>
                </a:ext>
              </a:extLst>
            </p:cNvPr>
            <p:cNvSpPr>
              <a:spLocks noChangeShapeType="1"/>
            </p:cNvSpPr>
            <p:nvPr/>
          </p:nvSpPr>
          <p:spPr bwMode="auto">
            <a:xfrm>
              <a:off x="7064375" y="217236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4" name="Line 131">
              <a:extLst>
                <a:ext uri="{FF2B5EF4-FFF2-40B4-BE49-F238E27FC236}">
                  <a16:creationId xmlns:a16="http://schemas.microsoft.com/office/drawing/2014/main" id="{3CA616BC-B7B2-E639-FA30-E9E2F5E8EE12}"/>
                </a:ext>
              </a:extLst>
            </p:cNvPr>
            <p:cNvSpPr>
              <a:spLocks noChangeShapeType="1"/>
            </p:cNvSpPr>
            <p:nvPr/>
          </p:nvSpPr>
          <p:spPr bwMode="auto">
            <a:xfrm>
              <a:off x="7229475" y="2335880"/>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5" name="Line 132">
              <a:extLst>
                <a:ext uri="{FF2B5EF4-FFF2-40B4-BE49-F238E27FC236}">
                  <a16:creationId xmlns:a16="http://schemas.microsoft.com/office/drawing/2014/main" id="{78C3D8AD-E3F0-3A3F-37B2-7AABBA6A06F4}"/>
                </a:ext>
              </a:extLst>
            </p:cNvPr>
            <p:cNvSpPr>
              <a:spLocks noChangeShapeType="1"/>
            </p:cNvSpPr>
            <p:nvPr/>
          </p:nvSpPr>
          <p:spPr bwMode="auto">
            <a:xfrm>
              <a:off x="7185025" y="2383505"/>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6" name="Line 133">
              <a:extLst>
                <a:ext uri="{FF2B5EF4-FFF2-40B4-BE49-F238E27FC236}">
                  <a16:creationId xmlns:a16="http://schemas.microsoft.com/office/drawing/2014/main" id="{C814DF6B-22D2-D1C1-18E4-D75621007156}"/>
                </a:ext>
              </a:extLst>
            </p:cNvPr>
            <p:cNvSpPr>
              <a:spLocks noChangeShapeType="1"/>
            </p:cNvSpPr>
            <p:nvPr/>
          </p:nvSpPr>
          <p:spPr bwMode="auto">
            <a:xfrm>
              <a:off x="7321550" y="2399380"/>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7" name="Line 134">
              <a:extLst>
                <a:ext uri="{FF2B5EF4-FFF2-40B4-BE49-F238E27FC236}">
                  <a16:creationId xmlns:a16="http://schemas.microsoft.com/office/drawing/2014/main" id="{C73E87F7-EEC1-0915-4D5A-BF7FA9E367B8}"/>
                </a:ext>
              </a:extLst>
            </p:cNvPr>
            <p:cNvSpPr>
              <a:spLocks noChangeShapeType="1"/>
            </p:cNvSpPr>
            <p:nvPr/>
          </p:nvSpPr>
          <p:spPr bwMode="auto">
            <a:xfrm>
              <a:off x="7277100" y="2443830"/>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8" name="Line 135">
              <a:extLst>
                <a:ext uri="{FF2B5EF4-FFF2-40B4-BE49-F238E27FC236}">
                  <a16:creationId xmlns:a16="http://schemas.microsoft.com/office/drawing/2014/main" id="{C5BBEBBF-42BE-1618-763B-68CC10004418}"/>
                </a:ext>
              </a:extLst>
            </p:cNvPr>
            <p:cNvSpPr>
              <a:spLocks noChangeShapeType="1"/>
            </p:cNvSpPr>
            <p:nvPr/>
          </p:nvSpPr>
          <p:spPr bwMode="auto">
            <a:xfrm>
              <a:off x="7369175" y="2497805"/>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9" name="Line 136">
              <a:extLst>
                <a:ext uri="{FF2B5EF4-FFF2-40B4-BE49-F238E27FC236}">
                  <a16:creationId xmlns:a16="http://schemas.microsoft.com/office/drawing/2014/main" id="{A830BA57-216B-F379-7A2F-015207AF05EC}"/>
                </a:ext>
              </a:extLst>
            </p:cNvPr>
            <p:cNvSpPr>
              <a:spLocks noChangeShapeType="1"/>
            </p:cNvSpPr>
            <p:nvPr/>
          </p:nvSpPr>
          <p:spPr bwMode="auto">
            <a:xfrm>
              <a:off x="7321550" y="2542255"/>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0" name="Line 137">
              <a:extLst>
                <a:ext uri="{FF2B5EF4-FFF2-40B4-BE49-F238E27FC236}">
                  <a16:creationId xmlns:a16="http://schemas.microsoft.com/office/drawing/2014/main" id="{0FFC9443-E6A1-5F8B-E6EF-779E7770A61C}"/>
                </a:ext>
              </a:extLst>
            </p:cNvPr>
            <p:cNvSpPr>
              <a:spLocks noChangeShapeType="1"/>
            </p:cNvSpPr>
            <p:nvPr/>
          </p:nvSpPr>
          <p:spPr bwMode="auto">
            <a:xfrm>
              <a:off x="7388225" y="2599405"/>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1" name="Line 138">
              <a:extLst>
                <a:ext uri="{FF2B5EF4-FFF2-40B4-BE49-F238E27FC236}">
                  <a16:creationId xmlns:a16="http://schemas.microsoft.com/office/drawing/2014/main" id="{0E17277D-0B4F-8318-FA82-2F3CEB708CD9}"/>
                </a:ext>
              </a:extLst>
            </p:cNvPr>
            <p:cNvSpPr>
              <a:spLocks noChangeShapeType="1"/>
            </p:cNvSpPr>
            <p:nvPr/>
          </p:nvSpPr>
          <p:spPr bwMode="auto">
            <a:xfrm>
              <a:off x="7340600" y="2647030"/>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2" name="Line 139">
              <a:extLst>
                <a:ext uri="{FF2B5EF4-FFF2-40B4-BE49-F238E27FC236}">
                  <a16:creationId xmlns:a16="http://schemas.microsoft.com/office/drawing/2014/main" id="{7110AE8C-B013-CB9D-5F5A-0DA137664365}"/>
                </a:ext>
              </a:extLst>
            </p:cNvPr>
            <p:cNvSpPr>
              <a:spLocks noChangeShapeType="1"/>
            </p:cNvSpPr>
            <p:nvPr/>
          </p:nvSpPr>
          <p:spPr bwMode="auto">
            <a:xfrm>
              <a:off x="7496175" y="2731168"/>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3" name="Line 140">
              <a:extLst>
                <a:ext uri="{FF2B5EF4-FFF2-40B4-BE49-F238E27FC236}">
                  <a16:creationId xmlns:a16="http://schemas.microsoft.com/office/drawing/2014/main" id="{D3DE6D98-9E1D-D164-6A8E-DD541379E8AD}"/>
                </a:ext>
              </a:extLst>
            </p:cNvPr>
            <p:cNvSpPr>
              <a:spLocks noChangeShapeType="1"/>
            </p:cNvSpPr>
            <p:nvPr/>
          </p:nvSpPr>
          <p:spPr bwMode="auto">
            <a:xfrm>
              <a:off x="7448550" y="2775618"/>
              <a:ext cx="95250"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4" name="Line 141">
              <a:extLst>
                <a:ext uri="{FF2B5EF4-FFF2-40B4-BE49-F238E27FC236}">
                  <a16:creationId xmlns:a16="http://schemas.microsoft.com/office/drawing/2014/main" id="{C5C1FC7D-84A1-FCF1-8156-83D21FB95818}"/>
                </a:ext>
              </a:extLst>
            </p:cNvPr>
            <p:cNvSpPr>
              <a:spLocks noChangeShapeType="1"/>
            </p:cNvSpPr>
            <p:nvPr/>
          </p:nvSpPr>
          <p:spPr bwMode="auto">
            <a:xfrm>
              <a:off x="7512050" y="2845468"/>
              <a:ext cx="0" cy="9525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5" name="Line 142">
              <a:extLst>
                <a:ext uri="{FF2B5EF4-FFF2-40B4-BE49-F238E27FC236}">
                  <a16:creationId xmlns:a16="http://schemas.microsoft.com/office/drawing/2014/main" id="{35A1162B-9ACF-C22E-2438-4EF5548A3CF8}"/>
                </a:ext>
              </a:extLst>
            </p:cNvPr>
            <p:cNvSpPr>
              <a:spLocks noChangeShapeType="1"/>
            </p:cNvSpPr>
            <p:nvPr/>
          </p:nvSpPr>
          <p:spPr bwMode="auto">
            <a:xfrm>
              <a:off x="7467600" y="289309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6" name="Line 143">
              <a:extLst>
                <a:ext uri="{FF2B5EF4-FFF2-40B4-BE49-F238E27FC236}">
                  <a16:creationId xmlns:a16="http://schemas.microsoft.com/office/drawing/2014/main" id="{F466F7AD-AE63-D54E-BECC-A4ADD825BB68}"/>
                </a:ext>
              </a:extLst>
            </p:cNvPr>
            <p:cNvSpPr>
              <a:spLocks noChangeShapeType="1"/>
            </p:cNvSpPr>
            <p:nvPr/>
          </p:nvSpPr>
          <p:spPr bwMode="auto">
            <a:xfrm>
              <a:off x="7577138" y="287404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7" name="Line 144">
              <a:extLst>
                <a:ext uri="{FF2B5EF4-FFF2-40B4-BE49-F238E27FC236}">
                  <a16:creationId xmlns:a16="http://schemas.microsoft.com/office/drawing/2014/main" id="{4FFE8252-56C8-92F4-3E11-B5F44D87FEE3}"/>
                </a:ext>
              </a:extLst>
            </p:cNvPr>
            <p:cNvSpPr>
              <a:spLocks noChangeShapeType="1"/>
            </p:cNvSpPr>
            <p:nvPr/>
          </p:nvSpPr>
          <p:spPr bwMode="auto">
            <a:xfrm>
              <a:off x="7531100" y="2921668"/>
              <a:ext cx="93663"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8" name="Line 145">
              <a:extLst>
                <a:ext uri="{FF2B5EF4-FFF2-40B4-BE49-F238E27FC236}">
                  <a16:creationId xmlns:a16="http://schemas.microsoft.com/office/drawing/2014/main" id="{E74926F3-F553-90CD-CBE7-CBC6F94AED69}"/>
                </a:ext>
              </a:extLst>
            </p:cNvPr>
            <p:cNvSpPr>
              <a:spLocks noChangeShapeType="1"/>
            </p:cNvSpPr>
            <p:nvPr/>
          </p:nvSpPr>
          <p:spPr bwMode="auto">
            <a:xfrm>
              <a:off x="7612063" y="287404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9" name="Line 146">
              <a:extLst>
                <a:ext uri="{FF2B5EF4-FFF2-40B4-BE49-F238E27FC236}">
                  <a16:creationId xmlns:a16="http://schemas.microsoft.com/office/drawing/2014/main" id="{E67E515C-739B-1F3E-E55E-3AAFFED10E1F}"/>
                </a:ext>
              </a:extLst>
            </p:cNvPr>
            <p:cNvSpPr>
              <a:spLocks noChangeShapeType="1"/>
            </p:cNvSpPr>
            <p:nvPr/>
          </p:nvSpPr>
          <p:spPr bwMode="auto">
            <a:xfrm>
              <a:off x="7562850" y="2921668"/>
              <a:ext cx="96838"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0" name="Line 147">
              <a:extLst>
                <a:ext uri="{FF2B5EF4-FFF2-40B4-BE49-F238E27FC236}">
                  <a16:creationId xmlns:a16="http://schemas.microsoft.com/office/drawing/2014/main" id="{5E775EB7-0395-B344-4176-FE703980B00F}"/>
                </a:ext>
              </a:extLst>
            </p:cNvPr>
            <p:cNvSpPr>
              <a:spLocks noChangeShapeType="1"/>
            </p:cNvSpPr>
            <p:nvPr/>
          </p:nvSpPr>
          <p:spPr bwMode="auto">
            <a:xfrm>
              <a:off x="7659688" y="302009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1" name="Line 148">
              <a:extLst>
                <a:ext uri="{FF2B5EF4-FFF2-40B4-BE49-F238E27FC236}">
                  <a16:creationId xmlns:a16="http://schemas.microsoft.com/office/drawing/2014/main" id="{307240D9-B743-999D-9AC5-5CE6E52480B0}"/>
                </a:ext>
              </a:extLst>
            </p:cNvPr>
            <p:cNvSpPr>
              <a:spLocks noChangeShapeType="1"/>
            </p:cNvSpPr>
            <p:nvPr/>
          </p:nvSpPr>
          <p:spPr bwMode="auto">
            <a:xfrm>
              <a:off x="7612063" y="306771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2" name="Line 149">
              <a:extLst>
                <a:ext uri="{FF2B5EF4-FFF2-40B4-BE49-F238E27FC236}">
                  <a16:creationId xmlns:a16="http://schemas.microsoft.com/office/drawing/2014/main" id="{04D739D9-7261-F851-0E7E-9AB206453C60}"/>
                </a:ext>
              </a:extLst>
            </p:cNvPr>
            <p:cNvSpPr>
              <a:spLocks noChangeShapeType="1"/>
            </p:cNvSpPr>
            <p:nvPr/>
          </p:nvSpPr>
          <p:spPr bwMode="auto">
            <a:xfrm>
              <a:off x="7767638" y="3055018"/>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3" name="Line 150">
              <a:extLst>
                <a:ext uri="{FF2B5EF4-FFF2-40B4-BE49-F238E27FC236}">
                  <a16:creationId xmlns:a16="http://schemas.microsoft.com/office/drawing/2014/main" id="{0BE038FA-8632-F630-F4F0-4D6CC209FBA0}"/>
                </a:ext>
              </a:extLst>
            </p:cNvPr>
            <p:cNvSpPr>
              <a:spLocks noChangeShapeType="1"/>
            </p:cNvSpPr>
            <p:nvPr/>
          </p:nvSpPr>
          <p:spPr bwMode="auto">
            <a:xfrm>
              <a:off x="7720013" y="310264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4" name="Line 151">
              <a:extLst>
                <a:ext uri="{FF2B5EF4-FFF2-40B4-BE49-F238E27FC236}">
                  <a16:creationId xmlns:a16="http://schemas.microsoft.com/office/drawing/2014/main" id="{DE162172-08BB-0AD1-BFDB-0A3DEC1AAEBB}"/>
                </a:ext>
              </a:extLst>
            </p:cNvPr>
            <p:cNvSpPr>
              <a:spLocks noChangeShapeType="1"/>
            </p:cNvSpPr>
            <p:nvPr/>
          </p:nvSpPr>
          <p:spPr bwMode="auto">
            <a:xfrm>
              <a:off x="8154988" y="3178843"/>
              <a:ext cx="0" cy="93663"/>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5" name="Line 152">
              <a:extLst>
                <a:ext uri="{FF2B5EF4-FFF2-40B4-BE49-F238E27FC236}">
                  <a16:creationId xmlns:a16="http://schemas.microsoft.com/office/drawing/2014/main" id="{AF284197-7725-74EB-6AC7-1EAB01DB89AE}"/>
                </a:ext>
              </a:extLst>
            </p:cNvPr>
            <p:cNvSpPr>
              <a:spLocks noChangeShapeType="1"/>
            </p:cNvSpPr>
            <p:nvPr/>
          </p:nvSpPr>
          <p:spPr bwMode="auto">
            <a:xfrm>
              <a:off x="8110538" y="3228055"/>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6" name="Line 153">
              <a:extLst>
                <a:ext uri="{FF2B5EF4-FFF2-40B4-BE49-F238E27FC236}">
                  <a16:creationId xmlns:a16="http://schemas.microsoft.com/office/drawing/2014/main" id="{CEFF3A21-2D7E-0AC8-7B96-A5A1187F8BAC}"/>
                </a:ext>
              </a:extLst>
            </p:cNvPr>
            <p:cNvSpPr>
              <a:spLocks noChangeShapeType="1"/>
            </p:cNvSpPr>
            <p:nvPr/>
          </p:nvSpPr>
          <p:spPr bwMode="auto">
            <a:xfrm>
              <a:off x="10079038" y="3291555"/>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7" name="Line 154">
              <a:extLst>
                <a:ext uri="{FF2B5EF4-FFF2-40B4-BE49-F238E27FC236}">
                  <a16:creationId xmlns:a16="http://schemas.microsoft.com/office/drawing/2014/main" id="{A413A566-3443-B0B1-1A8C-BCB31C2DB28D}"/>
                </a:ext>
              </a:extLst>
            </p:cNvPr>
            <p:cNvSpPr>
              <a:spLocks noChangeShapeType="1"/>
            </p:cNvSpPr>
            <p:nvPr/>
          </p:nvSpPr>
          <p:spPr bwMode="auto">
            <a:xfrm>
              <a:off x="10034588" y="3336005"/>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8" name="Freeform 155">
              <a:extLst>
                <a:ext uri="{FF2B5EF4-FFF2-40B4-BE49-F238E27FC236}">
                  <a16:creationId xmlns:a16="http://schemas.microsoft.com/office/drawing/2014/main" id="{79474A66-E186-0490-BEAE-456550F851D8}"/>
                </a:ext>
              </a:extLst>
            </p:cNvPr>
            <p:cNvSpPr>
              <a:spLocks/>
            </p:cNvSpPr>
            <p:nvPr/>
          </p:nvSpPr>
          <p:spPr bwMode="auto">
            <a:xfrm>
              <a:off x="6959600" y="1570705"/>
              <a:ext cx="3119438" cy="1765300"/>
            </a:xfrm>
            <a:custGeom>
              <a:avLst/>
              <a:gdLst>
                <a:gd name="T0" fmla="*/ 0 w 1965"/>
                <a:gd name="T1" fmla="*/ 0 h 1112"/>
                <a:gd name="T2" fmla="*/ 22 w 1965"/>
                <a:gd name="T3" fmla="*/ 0 h 1112"/>
                <a:gd name="T4" fmla="*/ 22 w 1965"/>
                <a:gd name="T5" fmla="*/ 26 h 1112"/>
                <a:gd name="T6" fmla="*/ 54 w 1965"/>
                <a:gd name="T7" fmla="*/ 26 h 1112"/>
                <a:gd name="T8" fmla="*/ 54 w 1965"/>
                <a:gd name="T9" fmla="*/ 42 h 1112"/>
                <a:gd name="T10" fmla="*/ 70 w 1965"/>
                <a:gd name="T11" fmla="*/ 42 h 1112"/>
                <a:gd name="T12" fmla="*/ 70 w 1965"/>
                <a:gd name="T13" fmla="*/ 114 h 1112"/>
                <a:gd name="T14" fmla="*/ 84 w 1965"/>
                <a:gd name="T15" fmla="*/ 114 h 1112"/>
                <a:gd name="T16" fmla="*/ 84 w 1965"/>
                <a:gd name="T17" fmla="*/ 351 h 1112"/>
                <a:gd name="T18" fmla="*/ 94 w 1965"/>
                <a:gd name="T19" fmla="*/ 351 h 1112"/>
                <a:gd name="T20" fmla="*/ 94 w 1965"/>
                <a:gd name="T21" fmla="*/ 383 h 1112"/>
                <a:gd name="T22" fmla="*/ 106 w 1965"/>
                <a:gd name="T23" fmla="*/ 383 h 1112"/>
                <a:gd name="T24" fmla="*/ 106 w 1965"/>
                <a:gd name="T25" fmla="*/ 423 h 1112"/>
                <a:gd name="T26" fmla="*/ 106 w 1965"/>
                <a:gd name="T27" fmla="*/ 446 h 1112"/>
                <a:gd name="T28" fmla="*/ 130 w 1965"/>
                <a:gd name="T29" fmla="*/ 446 h 1112"/>
                <a:gd name="T30" fmla="*/ 130 w 1965"/>
                <a:gd name="T31" fmla="*/ 460 h 1112"/>
                <a:gd name="T32" fmla="*/ 146 w 1965"/>
                <a:gd name="T33" fmla="*/ 460 h 1112"/>
                <a:gd name="T34" fmla="*/ 146 w 1965"/>
                <a:gd name="T35" fmla="*/ 476 h 1112"/>
                <a:gd name="T36" fmla="*/ 160 w 1965"/>
                <a:gd name="T37" fmla="*/ 476 h 1112"/>
                <a:gd name="T38" fmla="*/ 160 w 1965"/>
                <a:gd name="T39" fmla="*/ 494 h 1112"/>
                <a:gd name="T40" fmla="*/ 160 w 1965"/>
                <a:gd name="T41" fmla="*/ 520 h 1112"/>
                <a:gd name="T42" fmla="*/ 180 w 1965"/>
                <a:gd name="T43" fmla="*/ 520 h 1112"/>
                <a:gd name="T44" fmla="*/ 210 w 1965"/>
                <a:gd name="T45" fmla="*/ 520 h 1112"/>
                <a:gd name="T46" fmla="*/ 210 w 1965"/>
                <a:gd name="T47" fmla="*/ 548 h 1112"/>
                <a:gd name="T48" fmla="*/ 242 w 1965"/>
                <a:gd name="T49" fmla="*/ 548 h 1112"/>
                <a:gd name="T50" fmla="*/ 242 w 1965"/>
                <a:gd name="T51" fmla="*/ 606 h 1112"/>
                <a:gd name="T52" fmla="*/ 264 w 1965"/>
                <a:gd name="T53" fmla="*/ 606 h 1112"/>
                <a:gd name="T54" fmla="*/ 264 w 1965"/>
                <a:gd name="T55" fmla="*/ 678 h 1112"/>
                <a:gd name="T56" fmla="*/ 264 w 1965"/>
                <a:gd name="T57" fmla="*/ 702 h 1112"/>
                <a:gd name="T58" fmla="*/ 334 w 1965"/>
                <a:gd name="T59" fmla="*/ 702 h 1112"/>
                <a:gd name="T60" fmla="*/ 334 w 1965"/>
                <a:gd name="T61" fmla="*/ 805 h 1112"/>
                <a:gd name="T62" fmla="*/ 350 w 1965"/>
                <a:gd name="T63" fmla="*/ 805 h 1112"/>
                <a:gd name="T64" fmla="*/ 350 w 1965"/>
                <a:gd name="T65" fmla="*/ 833 h 1112"/>
                <a:gd name="T66" fmla="*/ 370 w 1965"/>
                <a:gd name="T67" fmla="*/ 833 h 1112"/>
                <a:gd name="T68" fmla="*/ 370 w 1965"/>
                <a:gd name="T69" fmla="*/ 845 h 1112"/>
                <a:gd name="T70" fmla="*/ 425 w 1965"/>
                <a:gd name="T71" fmla="*/ 845 h 1112"/>
                <a:gd name="T72" fmla="*/ 425 w 1965"/>
                <a:gd name="T73" fmla="*/ 875 h 1112"/>
                <a:gd name="T74" fmla="*/ 435 w 1965"/>
                <a:gd name="T75" fmla="*/ 875 h 1112"/>
                <a:gd name="T76" fmla="*/ 435 w 1965"/>
                <a:gd name="T77" fmla="*/ 921 h 1112"/>
                <a:gd name="T78" fmla="*/ 435 w 1965"/>
                <a:gd name="T79" fmla="*/ 939 h 1112"/>
                <a:gd name="T80" fmla="*/ 501 w 1965"/>
                <a:gd name="T81" fmla="*/ 939 h 1112"/>
                <a:gd name="T82" fmla="*/ 501 w 1965"/>
                <a:gd name="T83" fmla="*/ 959 h 1112"/>
                <a:gd name="T84" fmla="*/ 565 w 1965"/>
                <a:gd name="T85" fmla="*/ 959 h 1112"/>
                <a:gd name="T86" fmla="*/ 565 w 1965"/>
                <a:gd name="T87" fmla="*/ 991 h 1112"/>
                <a:gd name="T88" fmla="*/ 669 w 1965"/>
                <a:gd name="T89" fmla="*/ 991 h 1112"/>
                <a:gd name="T90" fmla="*/ 669 w 1965"/>
                <a:gd name="T91" fmla="*/ 1042 h 1112"/>
                <a:gd name="T92" fmla="*/ 759 w 1965"/>
                <a:gd name="T93" fmla="*/ 1042 h 1112"/>
                <a:gd name="T94" fmla="*/ 759 w 1965"/>
                <a:gd name="T95" fmla="*/ 1084 h 1112"/>
                <a:gd name="T96" fmla="*/ 925 w 1965"/>
                <a:gd name="T97" fmla="*/ 1084 h 1112"/>
                <a:gd name="T98" fmla="*/ 925 w 1965"/>
                <a:gd name="T99" fmla="*/ 1112 h 1112"/>
                <a:gd name="T100" fmla="*/ 1965 w 1965"/>
                <a:gd name="T101" fmla="*/ 1112 h 1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65" h="1112">
                  <a:moveTo>
                    <a:pt x="0" y="0"/>
                  </a:moveTo>
                  <a:lnTo>
                    <a:pt x="22" y="0"/>
                  </a:lnTo>
                  <a:lnTo>
                    <a:pt x="22" y="26"/>
                  </a:lnTo>
                  <a:lnTo>
                    <a:pt x="54" y="26"/>
                  </a:lnTo>
                  <a:lnTo>
                    <a:pt x="54" y="42"/>
                  </a:lnTo>
                  <a:lnTo>
                    <a:pt x="70" y="42"/>
                  </a:lnTo>
                  <a:lnTo>
                    <a:pt x="70" y="114"/>
                  </a:lnTo>
                  <a:lnTo>
                    <a:pt x="84" y="114"/>
                  </a:lnTo>
                  <a:lnTo>
                    <a:pt x="84" y="351"/>
                  </a:lnTo>
                  <a:lnTo>
                    <a:pt x="94" y="351"/>
                  </a:lnTo>
                  <a:lnTo>
                    <a:pt x="94" y="383"/>
                  </a:lnTo>
                  <a:lnTo>
                    <a:pt x="106" y="383"/>
                  </a:lnTo>
                  <a:lnTo>
                    <a:pt x="106" y="423"/>
                  </a:lnTo>
                  <a:lnTo>
                    <a:pt x="106" y="446"/>
                  </a:lnTo>
                  <a:lnTo>
                    <a:pt x="130" y="446"/>
                  </a:lnTo>
                  <a:lnTo>
                    <a:pt x="130" y="460"/>
                  </a:lnTo>
                  <a:lnTo>
                    <a:pt x="146" y="460"/>
                  </a:lnTo>
                  <a:lnTo>
                    <a:pt x="146" y="476"/>
                  </a:lnTo>
                  <a:lnTo>
                    <a:pt x="160" y="476"/>
                  </a:lnTo>
                  <a:lnTo>
                    <a:pt x="160" y="494"/>
                  </a:lnTo>
                  <a:lnTo>
                    <a:pt x="160" y="520"/>
                  </a:lnTo>
                  <a:lnTo>
                    <a:pt x="180" y="520"/>
                  </a:lnTo>
                  <a:lnTo>
                    <a:pt x="210" y="520"/>
                  </a:lnTo>
                  <a:lnTo>
                    <a:pt x="210" y="548"/>
                  </a:lnTo>
                  <a:lnTo>
                    <a:pt x="242" y="548"/>
                  </a:lnTo>
                  <a:lnTo>
                    <a:pt x="242" y="606"/>
                  </a:lnTo>
                  <a:lnTo>
                    <a:pt x="264" y="606"/>
                  </a:lnTo>
                  <a:lnTo>
                    <a:pt x="264" y="678"/>
                  </a:lnTo>
                  <a:lnTo>
                    <a:pt x="264" y="702"/>
                  </a:lnTo>
                  <a:lnTo>
                    <a:pt x="334" y="702"/>
                  </a:lnTo>
                  <a:lnTo>
                    <a:pt x="334" y="805"/>
                  </a:lnTo>
                  <a:lnTo>
                    <a:pt x="350" y="805"/>
                  </a:lnTo>
                  <a:lnTo>
                    <a:pt x="350" y="833"/>
                  </a:lnTo>
                  <a:lnTo>
                    <a:pt x="370" y="833"/>
                  </a:lnTo>
                  <a:lnTo>
                    <a:pt x="370" y="845"/>
                  </a:lnTo>
                  <a:lnTo>
                    <a:pt x="425" y="845"/>
                  </a:lnTo>
                  <a:lnTo>
                    <a:pt x="425" y="875"/>
                  </a:lnTo>
                  <a:lnTo>
                    <a:pt x="435" y="875"/>
                  </a:lnTo>
                  <a:lnTo>
                    <a:pt x="435" y="921"/>
                  </a:lnTo>
                  <a:lnTo>
                    <a:pt x="435" y="939"/>
                  </a:lnTo>
                  <a:lnTo>
                    <a:pt x="501" y="939"/>
                  </a:lnTo>
                  <a:lnTo>
                    <a:pt x="501" y="959"/>
                  </a:lnTo>
                  <a:lnTo>
                    <a:pt x="565" y="959"/>
                  </a:lnTo>
                  <a:lnTo>
                    <a:pt x="565" y="991"/>
                  </a:lnTo>
                  <a:lnTo>
                    <a:pt x="669" y="991"/>
                  </a:lnTo>
                  <a:lnTo>
                    <a:pt x="669" y="1042"/>
                  </a:lnTo>
                  <a:lnTo>
                    <a:pt x="759" y="1042"/>
                  </a:lnTo>
                  <a:lnTo>
                    <a:pt x="759" y="1084"/>
                  </a:lnTo>
                  <a:lnTo>
                    <a:pt x="925" y="1084"/>
                  </a:lnTo>
                  <a:lnTo>
                    <a:pt x="925" y="1112"/>
                  </a:lnTo>
                  <a:lnTo>
                    <a:pt x="1965" y="1112"/>
                  </a:lnTo>
                </a:path>
              </a:pathLst>
            </a:custGeom>
            <a:noFill/>
            <a:ln w="28575" cap="flat">
              <a:solidFill>
                <a:srgbClr val="E1471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9" name="Freeform 156">
              <a:extLst>
                <a:ext uri="{FF2B5EF4-FFF2-40B4-BE49-F238E27FC236}">
                  <a16:creationId xmlns:a16="http://schemas.microsoft.com/office/drawing/2014/main" id="{7938DEAF-1EC7-F28D-AE9F-1AE6F1AEDF77}"/>
                </a:ext>
              </a:extLst>
            </p:cNvPr>
            <p:cNvSpPr>
              <a:spLocks/>
            </p:cNvSpPr>
            <p:nvPr/>
          </p:nvSpPr>
          <p:spPr bwMode="auto">
            <a:xfrm>
              <a:off x="6953250" y="1570705"/>
              <a:ext cx="3363913" cy="1787525"/>
            </a:xfrm>
            <a:custGeom>
              <a:avLst/>
              <a:gdLst>
                <a:gd name="T0" fmla="*/ 22 w 2119"/>
                <a:gd name="T1" fmla="*/ 0 h 1126"/>
                <a:gd name="T2" fmla="*/ 52 w 2119"/>
                <a:gd name="T3" fmla="*/ 26 h 1126"/>
                <a:gd name="T4" fmla="*/ 66 w 2119"/>
                <a:gd name="T5" fmla="*/ 38 h 1126"/>
                <a:gd name="T6" fmla="*/ 88 w 2119"/>
                <a:gd name="T7" fmla="*/ 80 h 1126"/>
                <a:gd name="T8" fmla="*/ 110 w 2119"/>
                <a:gd name="T9" fmla="*/ 297 h 1126"/>
                <a:gd name="T10" fmla="*/ 164 w 2119"/>
                <a:gd name="T11" fmla="*/ 313 h 1126"/>
                <a:gd name="T12" fmla="*/ 176 w 2119"/>
                <a:gd name="T13" fmla="*/ 343 h 1126"/>
                <a:gd name="T14" fmla="*/ 198 w 2119"/>
                <a:gd name="T15" fmla="*/ 405 h 1126"/>
                <a:gd name="T16" fmla="*/ 226 w 2119"/>
                <a:gd name="T17" fmla="*/ 438 h 1126"/>
                <a:gd name="T18" fmla="*/ 254 w 2119"/>
                <a:gd name="T19" fmla="*/ 472 h 1126"/>
                <a:gd name="T20" fmla="*/ 276 w 2119"/>
                <a:gd name="T21" fmla="*/ 514 h 1126"/>
                <a:gd name="T22" fmla="*/ 290 w 2119"/>
                <a:gd name="T23" fmla="*/ 524 h 1126"/>
                <a:gd name="T24" fmla="*/ 350 w 2119"/>
                <a:gd name="T25" fmla="*/ 540 h 1126"/>
                <a:gd name="T26" fmla="*/ 364 w 2119"/>
                <a:gd name="T27" fmla="*/ 560 h 1126"/>
                <a:gd name="T28" fmla="*/ 399 w 2119"/>
                <a:gd name="T29" fmla="*/ 572 h 1126"/>
                <a:gd name="T30" fmla="*/ 421 w 2119"/>
                <a:gd name="T31" fmla="*/ 588 h 1126"/>
                <a:gd name="T32" fmla="*/ 437 w 2119"/>
                <a:gd name="T33" fmla="*/ 608 h 1126"/>
                <a:gd name="T34" fmla="*/ 449 w 2119"/>
                <a:gd name="T35" fmla="*/ 624 h 1126"/>
                <a:gd name="T36" fmla="*/ 461 w 2119"/>
                <a:gd name="T37" fmla="*/ 650 h 1126"/>
                <a:gd name="T38" fmla="*/ 461 w 2119"/>
                <a:gd name="T39" fmla="*/ 676 h 1126"/>
                <a:gd name="T40" fmla="*/ 507 w 2119"/>
                <a:gd name="T41" fmla="*/ 690 h 1126"/>
                <a:gd name="T42" fmla="*/ 523 w 2119"/>
                <a:gd name="T43" fmla="*/ 716 h 1126"/>
                <a:gd name="T44" fmla="*/ 533 w 2119"/>
                <a:gd name="T45" fmla="*/ 731 h 1126"/>
                <a:gd name="T46" fmla="*/ 543 w 2119"/>
                <a:gd name="T47" fmla="*/ 747 h 1126"/>
                <a:gd name="T48" fmla="*/ 565 w 2119"/>
                <a:gd name="T49" fmla="*/ 757 h 1126"/>
                <a:gd name="T50" fmla="*/ 579 w 2119"/>
                <a:gd name="T51" fmla="*/ 777 h 1126"/>
                <a:gd name="T52" fmla="*/ 589 w 2119"/>
                <a:gd name="T53" fmla="*/ 787 h 1126"/>
                <a:gd name="T54" fmla="*/ 609 w 2119"/>
                <a:gd name="T55" fmla="*/ 799 h 1126"/>
                <a:gd name="T56" fmla="*/ 621 w 2119"/>
                <a:gd name="T57" fmla="*/ 813 h 1126"/>
                <a:gd name="T58" fmla="*/ 689 w 2119"/>
                <a:gd name="T59" fmla="*/ 825 h 1126"/>
                <a:gd name="T60" fmla="*/ 777 w 2119"/>
                <a:gd name="T61" fmla="*/ 859 h 1126"/>
                <a:gd name="T62" fmla="*/ 797 w 2119"/>
                <a:gd name="T63" fmla="*/ 875 h 1126"/>
                <a:gd name="T64" fmla="*/ 989 w 2119"/>
                <a:gd name="T65" fmla="*/ 895 h 1126"/>
                <a:gd name="T66" fmla="*/ 1031 w 2119"/>
                <a:gd name="T67" fmla="*/ 915 h 1126"/>
                <a:gd name="T68" fmla="*/ 1216 w 2119"/>
                <a:gd name="T69" fmla="*/ 937 h 1126"/>
                <a:gd name="T70" fmla="*/ 1252 w 2119"/>
                <a:gd name="T71" fmla="*/ 961 h 1126"/>
                <a:gd name="T72" fmla="*/ 1262 w 2119"/>
                <a:gd name="T73" fmla="*/ 983 h 1126"/>
                <a:gd name="T74" fmla="*/ 1286 w 2119"/>
                <a:gd name="T75" fmla="*/ 1009 h 1126"/>
                <a:gd name="T76" fmla="*/ 1432 w 2119"/>
                <a:gd name="T77" fmla="*/ 1044 h 1126"/>
                <a:gd name="T78" fmla="*/ 1450 w 2119"/>
                <a:gd name="T79" fmla="*/ 1072 h 1126"/>
                <a:gd name="T80" fmla="*/ 1598 w 2119"/>
                <a:gd name="T81" fmla="*/ 1098 h 1126"/>
                <a:gd name="T82" fmla="*/ 2119 w 2119"/>
                <a:gd name="T83" fmla="*/ 1126 h 1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19" h="1126">
                  <a:moveTo>
                    <a:pt x="0" y="0"/>
                  </a:moveTo>
                  <a:lnTo>
                    <a:pt x="22" y="0"/>
                  </a:lnTo>
                  <a:lnTo>
                    <a:pt x="22" y="26"/>
                  </a:lnTo>
                  <a:lnTo>
                    <a:pt x="52" y="26"/>
                  </a:lnTo>
                  <a:lnTo>
                    <a:pt x="52" y="38"/>
                  </a:lnTo>
                  <a:lnTo>
                    <a:pt x="66" y="38"/>
                  </a:lnTo>
                  <a:lnTo>
                    <a:pt x="66" y="80"/>
                  </a:lnTo>
                  <a:lnTo>
                    <a:pt x="88" y="80"/>
                  </a:lnTo>
                  <a:lnTo>
                    <a:pt x="88" y="297"/>
                  </a:lnTo>
                  <a:lnTo>
                    <a:pt x="110" y="297"/>
                  </a:lnTo>
                  <a:lnTo>
                    <a:pt x="110" y="313"/>
                  </a:lnTo>
                  <a:lnTo>
                    <a:pt x="164" y="313"/>
                  </a:lnTo>
                  <a:lnTo>
                    <a:pt x="164" y="343"/>
                  </a:lnTo>
                  <a:lnTo>
                    <a:pt x="176" y="343"/>
                  </a:lnTo>
                  <a:lnTo>
                    <a:pt x="176" y="405"/>
                  </a:lnTo>
                  <a:lnTo>
                    <a:pt x="198" y="405"/>
                  </a:lnTo>
                  <a:lnTo>
                    <a:pt x="198" y="438"/>
                  </a:lnTo>
                  <a:lnTo>
                    <a:pt x="226" y="438"/>
                  </a:lnTo>
                  <a:lnTo>
                    <a:pt x="226" y="472"/>
                  </a:lnTo>
                  <a:lnTo>
                    <a:pt x="254" y="472"/>
                  </a:lnTo>
                  <a:lnTo>
                    <a:pt x="254" y="514"/>
                  </a:lnTo>
                  <a:lnTo>
                    <a:pt x="276" y="514"/>
                  </a:lnTo>
                  <a:lnTo>
                    <a:pt x="276" y="524"/>
                  </a:lnTo>
                  <a:lnTo>
                    <a:pt x="290" y="524"/>
                  </a:lnTo>
                  <a:lnTo>
                    <a:pt x="290" y="540"/>
                  </a:lnTo>
                  <a:lnTo>
                    <a:pt x="350" y="540"/>
                  </a:lnTo>
                  <a:lnTo>
                    <a:pt x="350" y="560"/>
                  </a:lnTo>
                  <a:lnTo>
                    <a:pt x="364" y="560"/>
                  </a:lnTo>
                  <a:lnTo>
                    <a:pt x="364" y="572"/>
                  </a:lnTo>
                  <a:lnTo>
                    <a:pt x="399" y="572"/>
                  </a:lnTo>
                  <a:lnTo>
                    <a:pt x="399" y="588"/>
                  </a:lnTo>
                  <a:lnTo>
                    <a:pt x="421" y="588"/>
                  </a:lnTo>
                  <a:lnTo>
                    <a:pt x="421" y="608"/>
                  </a:lnTo>
                  <a:lnTo>
                    <a:pt x="437" y="608"/>
                  </a:lnTo>
                  <a:lnTo>
                    <a:pt x="437" y="624"/>
                  </a:lnTo>
                  <a:lnTo>
                    <a:pt x="449" y="624"/>
                  </a:lnTo>
                  <a:lnTo>
                    <a:pt x="449" y="650"/>
                  </a:lnTo>
                  <a:lnTo>
                    <a:pt x="461" y="650"/>
                  </a:lnTo>
                  <a:lnTo>
                    <a:pt x="461" y="666"/>
                  </a:lnTo>
                  <a:lnTo>
                    <a:pt x="461" y="676"/>
                  </a:lnTo>
                  <a:lnTo>
                    <a:pt x="507" y="676"/>
                  </a:lnTo>
                  <a:lnTo>
                    <a:pt x="507" y="690"/>
                  </a:lnTo>
                  <a:lnTo>
                    <a:pt x="523" y="690"/>
                  </a:lnTo>
                  <a:lnTo>
                    <a:pt x="523" y="716"/>
                  </a:lnTo>
                  <a:lnTo>
                    <a:pt x="523" y="731"/>
                  </a:lnTo>
                  <a:lnTo>
                    <a:pt x="533" y="731"/>
                  </a:lnTo>
                  <a:lnTo>
                    <a:pt x="533" y="747"/>
                  </a:lnTo>
                  <a:lnTo>
                    <a:pt x="543" y="747"/>
                  </a:lnTo>
                  <a:lnTo>
                    <a:pt x="543" y="757"/>
                  </a:lnTo>
                  <a:lnTo>
                    <a:pt x="565" y="757"/>
                  </a:lnTo>
                  <a:lnTo>
                    <a:pt x="565" y="777"/>
                  </a:lnTo>
                  <a:lnTo>
                    <a:pt x="579" y="777"/>
                  </a:lnTo>
                  <a:lnTo>
                    <a:pt x="579" y="787"/>
                  </a:lnTo>
                  <a:lnTo>
                    <a:pt x="589" y="787"/>
                  </a:lnTo>
                  <a:lnTo>
                    <a:pt x="589" y="799"/>
                  </a:lnTo>
                  <a:lnTo>
                    <a:pt x="609" y="799"/>
                  </a:lnTo>
                  <a:lnTo>
                    <a:pt x="609" y="813"/>
                  </a:lnTo>
                  <a:lnTo>
                    <a:pt x="621" y="813"/>
                  </a:lnTo>
                  <a:lnTo>
                    <a:pt x="621" y="825"/>
                  </a:lnTo>
                  <a:lnTo>
                    <a:pt x="689" y="825"/>
                  </a:lnTo>
                  <a:lnTo>
                    <a:pt x="689" y="859"/>
                  </a:lnTo>
                  <a:lnTo>
                    <a:pt x="777" y="859"/>
                  </a:lnTo>
                  <a:lnTo>
                    <a:pt x="777" y="875"/>
                  </a:lnTo>
                  <a:lnTo>
                    <a:pt x="797" y="875"/>
                  </a:lnTo>
                  <a:lnTo>
                    <a:pt x="797" y="895"/>
                  </a:lnTo>
                  <a:lnTo>
                    <a:pt x="989" y="895"/>
                  </a:lnTo>
                  <a:lnTo>
                    <a:pt x="989" y="915"/>
                  </a:lnTo>
                  <a:lnTo>
                    <a:pt x="1031" y="915"/>
                  </a:lnTo>
                  <a:lnTo>
                    <a:pt x="1031" y="937"/>
                  </a:lnTo>
                  <a:lnTo>
                    <a:pt x="1216" y="937"/>
                  </a:lnTo>
                  <a:lnTo>
                    <a:pt x="1216" y="961"/>
                  </a:lnTo>
                  <a:lnTo>
                    <a:pt x="1252" y="961"/>
                  </a:lnTo>
                  <a:lnTo>
                    <a:pt x="1252" y="983"/>
                  </a:lnTo>
                  <a:lnTo>
                    <a:pt x="1262" y="983"/>
                  </a:lnTo>
                  <a:lnTo>
                    <a:pt x="1262" y="1009"/>
                  </a:lnTo>
                  <a:lnTo>
                    <a:pt x="1286" y="1009"/>
                  </a:lnTo>
                  <a:lnTo>
                    <a:pt x="1286" y="1044"/>
                  </a:lnTo>
                  <a:lnTo>
                    <a:pt x="1432" y="1044"/>
                  </a:lnTo>
                  <a:lnTo>
                    <a:pt x="1432" y="1072"/>
                  </a:lnTo>
                  <a:lnTo>
                    <a:pt x="1450" y="1072"/>
                  </a:lnTo>
                  <a:lnTo>
                    <a:pt x="1450" y="1098"/>
                  </a:lnTo>
                  <a:lnTo>
                    <a:pt x="1598" y="1098"/>
                  </a:lnTo>
                  <a:lnTo>
                    <a:pt x="1598" y="1126"/>
                  </a:lnTo>
                  <a:lnTo>
                    <a:pt x="2119" y="1126"/>
                  </a:lnTo>
                  <a:lnTo>
                    <a:pt x="2113" y="1126"/>
                  </a:lnTo>
                </a:path>
              </a:pathLst>
            </a:custGeom>
            <a:noFill/>
            <a:ln w="28575" cap="flat">
              <a:solidFill>
                <a:srgbClr val="01587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361" name="Freeform: Shape 360">
            <a:extLst>
              <a:ext uri="{FF2B5EF4-FFF2-40B4-BE49-F238E27FC236}">
                <a16:creationId xmlns:a16="http://schemas.microsoft.com/office/drawing/2014/main" id="{50D8ED04-673C-E842-8A6E-02CE0A894418}"/>
              </a:ext>
            </a:extLst>
          </p:cNvPr>
          <p:cNvSpPr/>
          <p:nvPr/>
        </p:nvSpPr>
        <p:spPr bwMode="auto">
          <a:xfrm>
            <a:off x="7068288" y="2494128"/>
            <a:ext cx="546897" cy="897341"/>
          </a:xfrm>
          <a:custGeom>
            <a:avLst/>
            <a:gdLst>
              <a:gd name="connsiteX0" fmla="*/ 0 w 477672"/>
              <a:gd name="connsiteY0" fmla="*/ 0 h 897341"/>
              <a:gd name="connsiteX1" fmla="*/ 477672 w 477672"/>
              <a:gd name="connsiteY1" fmla="*/ 0 h 897341"/>
              <a:gd name="connsiteX2" fmla="*/ 477672 w 477672"/>
              <a:gd name="connsiteY2" fmla="*/ 897341 h 897341"/>
            </a:gdLst>
            <a:ahLst/>
            <a:cxnLst>
              <a:cxn ang="0">
                <a:pos x="connsiteX0" y="connsiteY0"/>
              </a:cxn>
              <a:cxn ang="0">
                <a:pos x="connsiteX1" y="connsiteY1"/>
              </a:cxn>
              <a:cxn ang="0">
                <a:pos x="connsiteX2" y="connsiteY2"/>
              </a:cxn>
            </a:cxnLst>
            <a:rect l="l" t="t" r="r" b="b"/>
            <a:pathLst>
              <a:path w="477672" h="897341">
                <a:moveTo>
                  <a:pt x="0" y="0"/>
                </a:moveTo>
                <a:lnTo>
                  <a:pt x="477672" y="0"/>
                </a:lnTo>
                <a:lnTo>
                  <a:pt x="477672" y="897341"/>
                </a:lnTo>
              </a:path>
            </a:pathLst>
          </a:custGeom>
          <a:noFill/>
          <a:ln w="19050">
            <a:solidFill>
              <a:schemeClr val="bg1"/>
            </a:solidFill>
            <a:prstDash val="sysDot"/>
            <a:miter lim="800000"/>
            <a:headEnd/>
            <a:tailEnd/>
          </a:ln>
        </p:spPr>
        <p:txBody>
          <a:bodyPr rtlCol="0" anchor="ctr"/>
          <a:lstStyle/>
          <a:p>
            <a:pPr algn="ctr"/>
            <a:endParaRPr lang="en-US"/>
          </a:p>
        </p:txBody>
      </p:sp>
      <p:sp>
        <p:nvSpPr>
          <p:cNvPr id="362" name="Freeform: Shape 361">
            <a:extLst>
              <a:ext uri="{FF2B5EF4-FFF2-40B4-BE49-F238E27FC236}">
                <a16:creationId xmlns:a16="http://schemas.microsoft.com/office/drawing/2014/main" id="{935E139F-2E22-3626-ED2C-59072341BEBF}"/>
              </a:ext>
            </a:extLst>
          </p:cNvPr>
          <p:cNvSpPr/>
          <p:nvPr/>
        </p:nvSpPr>
        <p:spPr bwMode="auto">
          <a:xfrm>
            <a:off x="7443603" y="2494128"/>
            <a:ext cx="0" cy="904165"/>
          </a:xfrm>
          <a:custGeom>
            <a:avLst/>
            <a:gdLst>
              <a:gd name="connsiteX0" fmla="*/ 0 w 0"/>
              <a:gd name="connsiteY0" fmla="*/ 0 h 904165"/>
              <a:gd name="connsiteX1" fmla="*/ 0 w 0"/>
              <a:gd name="connsiteY1" fmla="*/ 904165 h 904165"/>
            </a:gdLst>
            <a:ahLst/>
            <a:cxnLst>
              <a:cxn ang="0">
                <a:pos x="connsiteX0" y="connsiteY0"/>
              </a:cxn>
              <a:cxn ang="0">
                <a:pos x="connsiteX1" y="connsiteY1"/>
              </a:cxn>
            </a:cxnLst>
            <a:rect l="l" t="t" r="r" b="b"/>
            <a:pathLst>
              <a:path h="904165">
                <a:moveTo>
                  <a:pt x="0" y="0"/>
                </a:moveTo>
                <a:lnTo>
                  <a:pt x="0" y="904165"/>
                </a:lnTo>
              </a:path>
            </a:pathLst>
          </a:custGeom>
          <a:noFill/>
          <a:ln w="19050">
            <a:solidFill>
              <a:schemeClr val="bg1"/>
            </a:solidFill>
            <a:prstDash val="sysDot"/>
            <a:miter lim="800000"/>
            <a:headEnd/>
            <a:tailEnd/>
          </a:ln>
        </p:spPr>
        <p:txBody>
          <a:bodyPr rtlCol="0" anchor="ctr"/>
          <a:lstStyle/>
          <a:p>
            <a:pPr algn="ctr"/>
            <a:endParaRPr lang="en-US"/>
          </a:p>
        </p:txBody>
      </p:sp>
      <p:graphicFrame>
        <p:nvGraphicFramePr>
          <p:cNvPr id="363" name="Table 86">
            <a:extLst>
              <a:ext uri="{FF2B5EF4-FFF2-40B4-BE49-F238E27FC236}">
                <a16:creationId xmlns:a16="http://schemas.microsoft.com/office/drawing/2014/main" id="{574DAEE6-8101-8C03-DBBF-08A6D2B625FA}"/>
              </a:ext>
            </a:extLst>
          </p:cNvPr>
          <p:cNvGraphicFramePr>
            <a:graphicFrameLocks noGrp="1"/>
          </p:cNvGraphicFramePr>
          <p:nvPr>
            <p:extLst>
              <p:ext uri="{D42A27DB-BD31-4B8C-83A1-F6EECF244321}">
                <p14:modId xmlns:p14="http://schemas.microsoft.com/office/powerpoint/2010/main" val="1670524147"/>
              </p:ext>
            </p:extLst>
          </p:nvPr>
        </p:nvGraphicFramePr>
        <p:xfrm>
          <a:off x="8933002" y="1588841"/>
          <a:ext cx="2465790" cy="855900"/>
        </p:xfrm>
        <a:graphic>
          <a:graphicData uri="http://schemas.openxmlformats.org/drawingml/2006/table">
            <a:tbl>
              <a:tblPr firstRow="1" bandRow="1">
                <a:tableStyleId>{93296810-A885-4BE3-A3E7-6D5BEEA58F35}</a:tableStyleId>
              </a:tblPr>
              <a:tblGrid>
                <a:gridCol w="958543">
                  <a:extLst>
                    <a:ext uri="{9D8B030D-6E8A-4147-A177-3AD203B41FA5}">
                      <a16:colId xmlns:a16="http://schemas.microsoft.com/office/drawing/2014/main" val="3465019536"/>
                    </a:ext>
                  </a:extLst>
                </a:gridCol>
                <a:gridCol w="750250">
                  <a:extLst>
                    <a:ext uri="{9D8B030D-6E8A-4147-A177-3AD203B41FA5}">
                      <a16:colId xmlns:a16="http://schemas.microsoft.com/office/drawing/2014/main" val="2474422717"/>
                    </a:ext>
                  </a:extLst>
                </a:gridCol>
                <a:gridCol w="756997">
                  <a:extLst>
                    <a:ext uri="{9D8B030D-6E8A-4147-A177-3AD203B41FA5}">
                      <a16:colId xmlns:a16="http://schemas.microsoft.com/office/drawing/2014/main" val="1933575258"/>
                    </a:ext>
                  </a:extLst>
                </a:gridCol>
              </a:tblGrid>
              <a:tr h="341879">
                <a:tc>
                  <a:txBody>
                    <a:bodyPr/>
                    <a:lstStyle/>
                    <a:p>
                      <a:pPr algn="ctr">
                        <a:lnSpc>
                          <a:spcPts val="1200"/>
                        </a:lnSpc>
                      </a:pPr>
                      <a:r>
                        <a:rPr lang="en-US" sz="1200" b="1" dirty="0">
                          <a:solidFill>
                            <a:schemeClr val="bg1"/>
                          </a:solidFill>
                        </a:rPr>
                        <a:t>BICR analysis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ts val="1200"/>
                        </a:lnSpc>
                      </a:pPr>
                      <a:r>
                        <a:rPr lang="en-US" sz="1200" b="1" dirty="0">
                          <a:solidFill>
                            <a:schemeClr val="tx1"/>
                          </a:solidFill>
                        </a:rPr>
                        <a:t>SG</a:t>
                      </a:r>
                      <a:br>
                        <a:rPr lang="en-US" sz="1200" b="1" dirty="0">
                          <a:solidFill>
                            <a:schemeClr val="tx1"/>
                          </a:solidFill>
                        </a:rPr>
                      </a:br>
                      <a:r>
                        <a:rPr lang="en-US" sz="1200" b="1" dirty="0">
                          <a:solidFill>
                            <a:schemeClr val="tx1"/>
                          </a:solidFill>
                        </a:rPr>
                        <a:t>(n = 142)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lnSpc>
                          <a:spcPts val="1200"/>
                        </a:lnSpc>
                      </a:pPr>
                      <a:r>
                        <a:rPr lang="en-US" sz="1200" b="1" dirty="0">
                          <a:solidFill>
                            <a:schemeClr val="tx1"/>
                          </a:solidFill>
                        </a:rPr>
                        <a:t>TPC</a:t>
                      </a:r>
                      <a:br>
                        <a:rPr lang="en-US" sz="1200" b="1" dirty="0">
                          <a:solidFill>
                            <a:schemeClr val="tx1"/>
                          </a:solidFill>
                        </a:rPr>
                      </a:br>
                      <a:r>
                        <a:rPr lang="en-US" sz="1200" b="1" dirty="0">
                          <a:solidFill>
                            <a:schemeClr val="tx1"/>
                          </a:solidFill>
                        </a:rPr>
                        <a:t>(n = 128)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286489843"/>
                  </a:ext>
                </a:extLst>
              </a:tr>
              <a:tr h="341879">
                <a:tc>
                  <a:txBody>
                    <a:bodyPr/>
                    <a:lstStyle/>
                    <a:p>
                      <a:pPr algn="ctr">
                        <a:lnSpc>
                          <a:spcPts val="1200"/>
                        </a:lnSpc>
                      </a:pPr>
                      <a:r>
                        <a:rPr lang="en-US" sz="1200" b="0" dirty="0">
                          <a:solidFill>
                            <a:schemeClr val="bg1"/>
                          </a:solidFill>
                        </a:rPr>
                        <a:t>Median PFS, </a:t>
                      </a:r>
                      <a:r>
                        <a:rPr lang="en-US" sz="1200" b="0" dirty="0" err="1">
                          <a:solidFill>
                            <a:schemeClr val="bg1"/>
                          </a:solidFill>
                        </a:rPr>
                        <a:t>mo</a:t>
                      </a:r>
                      <a:r>
                        <a:rPr lang="en-US" sz="1200" b="0" dirty="0">
                          <a:solidFill>
                            <a:schemeClr val="bg1"/>
                          </a:solidFill>
                        </a:rPr>
                        <a:t> (95% CI)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1200"/>
                        </a:lnSpc>
                      </a:pPr>
                      <a:r>
                        <a:rPr lang="en-US" sz="1200" b="0" dirty="0">
                          <a:solidFill>
                            <a:schemeClr val="bg1"/>
                          </a:solidFill>
                        </a:rPr>
                        <a:t>5.8</a:t>
                      </a:r>
                      <a:br>
                        <a:rPr lang="en-US" sz="1200" b="0" dirty="0">
                          <a:solidFill>
                            <a:schemeClr val="bg1"/>
                          </a:solidFill>
                        </a:rPr>
                      </a:br>
                      <a:r>
                        <a:rPr lang="en-US" sz="1200" b="0" dirty="0">
                          <a:solidFill>
                            <a:schemeClr val="bg1"/>
                          </a:solidFill>
                        </a:rPr>
                        <a:t>(4.0-8.3)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1200"/>
                        </a:lnSpc>
                      </a:pPr>
                      <a:r>
                        <a:rPr lang="en-US" sz="1200" b="0" dirty="0">
                          <a:solidFill>
                            <a:schemeClr val="bg1"/>
                          </a:solidFill>
                        </a:rPr>
                        <a:t>4.1</a:t>
                      </a:r>
                      <a:br>
                        <a:rPr lang="en-US" sz="1200" b="0" dirty="0">
                          <a:solidFill>
                            <a:schemeClr val="bg1"/>
                          </a:solidFill>
                        </a:rPr>
                      </a:br>
                      <a:r>
                        <a:rPr lang="en-US" sz="1200" b="0" dirty="0">
                          <a:solidFill>
                            <a:schemeClr val="bg1"/>
                          </a:solidFill>
                        </a:rPr>
                        <a:t>(2.3-4.5)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050282131"/>
                  </a:ext>
                </a:extLst>
              </a:tr>
              <a:tr h="172142">
                <a:tc>
                  <a:txBody>
                    <a:bodyPr/>
                    <a:lstStyle/>
                    <a:p>
                      <a:pPr algn="ctr">
                        <a:lnSpc>
                          <a:spcPts val="1200"/>
                        </a:lnSpc>
                      </a:pPr>
                      <a:r>
                        <a:rPr lang="en-US" sz="1200" b="0" dirty="0">
                          <a:solidFill>
                            <a:schemeClr val="bg1"/>
                          </a:solidFill>
                        </a:rPr>
                        <a:t>HR (95% CI)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a:txBody>
                    <a:bodyPr/>
                    <a:lstStyle/>
                    <a:p>
                      <a:pPr algn="ctr">
                        <a:lnSpc>
                          <a:spcPts val="1200"/>
                        </a:lnSpc>
                      </a:pPr>
                      <a:r>
                        <a:rPr lang="en-US" sz="1200" b="0" dirty="0">
                          <a:solidFill>
                            <a:schemeClr val="bg1"/>
                          </a:solidFill>
                        </a:rPr>
                        <a:t>0.61 (0.45-0.83)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lnSpc>
                          <a:spcPts val="1200"/>
                        </a:lnSpc>
                      </a:pPr>
                      <a:endParaRPr lang="en-US" sz="12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434679555"/>
                  </a:ext>
                </a:extLst>
              </a:tr>
            </a:tbl>
          </a:graphicData>
        </a:graphic>
      </p:graphicFrame>
      <p:sp>
        <p:nvSpPr>
          <p:cNvPr id="364" name="TextBox 363">
            <a:extLst>
              <a:ext uri="{FF2B5EF4-FFF2-40B4-BE49-F238E27FC236}">
                <a16:creationId xmlns:a16="http://schemas.microsoft.com/office/drawing/2014/main" id="{EC20E4A5-EEE0-C6DF-473F-3B6B1E928842}"/>
              </a:ext>
            </a:extLst>
          </p:cNvPr>
          <p:cNvSpPr txBox="1"/>
          <p:nvPr/>
        </p:nvSpPr>
        <p:spPr bwMode="auto">
          <a:xfrm>
            <a:off x="10290010" y="2519579"/>
            <a:ext cx="4285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SG</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TPC</a:t>
            </a:r>
          </a:p>
        </p:txBody>
      </p:sp>
      <p:grpSp>
        <p:nvGrpSpPr>
          <p:cNvPr id="365" name="Group 364">
            <a:extLst>
              <a:ext uri="{FF2B5EF4-FFF2-40B4-BE49-F238E27FC236}">
                <a16:creationId xmlns:a16="http://schemas.microsoft.com/office/drawing/2014/main" id="{63FF09C9-B174-EECC-8ACA-E712A1874E90}"/>
              </a:ext>
            </a:extLst>
          </p:cNvPr>
          <p:cNvGrpSpPr/>
          <p:nvPr/>
        </p:nvGrpSpPr>
        <p:grpSpPr>
          <a:xfrm>
            <a:off x="10149359" y="2755145"/>
            <a:ext cx="96837" cy="92075"/>
            <a:chOff x="3894138" y="3324023"/>
            <a:chExt cx="96837" cy="92075"/>
          </a:xfrm>
        </p:grpSpPr>
        <p:sp>
          <p:nvSpPr>
            <p:cNvPr id="366" name="Line 37">
              <a:extLst>
                <a:ext uri="{FF2B5EF4-FFF2-40B4-BE49-F238E27FC236}">
                  <a16:creationId xmlns:a16="http://schemas.microsoft.com/office/drawing/2014/main" id="{3698C6B9-4512-760D-C66C-A4947F64023A}"/>
                </a:ext>
              </a:extLst>
            </p:cNvPr>
            <p:cNvSpPr>
              <a:spLocks noChangeShapeType="1"/>
            </p:cNvSpPr>
            <p:nvPr/>
          </p:nvSpPr>
          <p:spPr bwMode="auto">
            <a:xfrm>
              <a:off x="3943350" y="332402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7" name="Line 38">
              <a:extLst>
                <a:ext uri="{FF2B5EF4-FFF2-40B4-BE49-F238E27FC236}">
                  <a16:creationId xmlns:a16="http://schemas.microsoft.com/office/drawing/2014/main" id="{4E22F1E9-9552-F09E-D362-4E4DB2C128F9}"/>
                </a:ext>
              </a:extLst>
            </p:cNvPr>
            <p:cNvSpPr>
              <a:spLocks noChangeShapeType="1"/>
            </p:cNvSpPr>
            <p:nvPr/>
          </p:nvSpPr>
          <p:spPr bwMode="auto">
            <a:xfrm>
              <a:off x="3894138" y="3371648"/>
              <a:ext cx="96837"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368" name="Group 367">
            <a:extLst>
              <a:ext uri="{FF2B5EF4-FFF2-40B4-BE49-F238E27FC236}">
                <a16:creationId xmlns:a16="http://schemas.microsoft.com/office/drawing/2014/main" id="{D9B5826F-C420-2F88-85AC-57D265FEEF1A}"/>
              </a:ext>
            </a:extLst>
          </p:cNvPr>
          <p:cNvGrpSpPr/>
          <p:nvPr/>
        </p:nvGrpSpPr>
        <p:grpSpPr>
          <a:xfrm>
            <a:off x="10149359" y="2558986"/>
            <a:ext cx="96837" cy="92075"/>
            <a:chOff x="3894138" y="3324023"/>
            <a:chExt cx="96837" cy="92075"/>
          </a:xfrm>
        </p:grpSpPr>
        <p:sp>
          <p:nvSpPr>
            <p:cNvPr id="369" name="Line 37">
              <a:extLst>
                <a:ext uri="{FF2B5EF4-FFF2-40B4-BE49-F238E27FC236}">
                  <a16:creationId xmlns:a16="http://schemas.microsoft.com/office/drawing/2014/main" id="{17E41F79-A369-A4B0-80B6-80719704CE1E}"/>
                </a:ext>
              </a:extLst>
            </p:cNvPr>
            <p:cNvSpPr>
              <a:spLocks noChangeShapeType="1"/>
            </p:cNvSpPr>
            <p:nvPr/>
          </p:nvSpPr>
          <p:spPr bwMode="auto">
            <a:xfrm>
              <a:off x="3943350" y="3324023"/>
              <a:ext cx="0" cy="92075"/>
            </a:xfrm>
            <a:prstGeom prst="line">
              <a:avLst/>
            </a:prstGeom>
            <a:noFill/>
            <a:ln w="19050" cap="flat">
              <a:solidFill>
                <a:schemeClr val="bg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0" name="Line 38">
              <a:extLst>
                <a:ext uri="{FF2B5EF4-FFF2-40B4-BE49-F238E27FC236}">
                  <a16:creationId xmlns:a16="http://schemas.microsoft.com/office/drawing/2014/main" id="{C5F8BD0D-A031-1B8D-B9E3-74C88FEF1ED3}"/>
                </a:ext>
              </a:extLst>
            </p:cNvPr>
            <p:cNvSpPr>
              <a:spLocks noChangeShapeType="1"/>
            </p:cNvSpPr>
            <p:nvPr/>
          </p:nvSpPr>
          <p:spPr bwMode="auto">
            <a:xfrm>
              <a:off x="3894138" y="3371648"/>
              <a:ext cx="96837" cy="0"/>
            </a:xfrm>
            <a:prstGeom prst="line">
              <a:avLst/>
            </a:prstGeom>
            <a:noFill/>
            <a:ln w="19050" cap="flat">
              <a:solidFill>
                <a:schemeClr val="bg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371" name="Group 370">
            <a:extLst>
              <a:ext uri="{FF2B5EF4-FFF2-40B4-BE49-F238E27FC236}">
                <a16:creationId xmlns:a16="http://schemas.microsoft.com/office/drawing/2014/main" id="{7D9A4D64-DB1F-0E88-4BAE-26DAFF7AD781}"/>
              </a:ext>
            </a:extLst>
          </p:cNvPr>
          <p:cNvGrpSpPr/>
          <p:nvPr/>
        </p:nvGrpSpPr>
        <p:grpSpPr>
          <a:xfrm>
            <a:off x="896737" y="3815916"/>
            <a:ext cx="4474942" cy="2192824"/>
            <a:chOff x="1614274" y="1472766"/>
            <a:chExt cx="4474942" cy="2192824"/>
          </a:xfrm>
        </p:grpSpPr>
        <p:cxnSp>
          <p:nvCxnSpPr>
            <p:cNvPr id="372" name="Straight Connector 371">
              <a:extLst>
                <a:ext uri="{FF2B5EF4-FFF2-40B4-BE49-F238E27FC236}">
                  <a16:creationId xmlns:a16="http://schemas.microsoft.com/office/drawing/2014/main" id="{1304D3EA-42F5-65A1-6CBC-D3FC6DF71B2A}"/>
                </a:ext>
              </a:extLst>
            </p:cNvPr>
            <p:cNvCxnSpPr>
              <a:cxnSpLocks/>
            </p:cNvCxnSpPr>
            <p:nvPr/>
          </p:nvCxnSpPr>
          <p:spPr bwMode="auto">
            <a:xfrm>
              <a:off x="2197768" y="1592847"/>
              <a:ext cx="0" cy="1828800"/>
            </a:xfrm>
            <a:prstGeom prst="line">
              <a:avLst/>
            </a:prstGeom>
            <a:noFill/>
            <a:ln w="28575" cap="flat" cmpd="sng" algn="ctr">
              <a:solidFill>
                <a:schemeClr val="bg1"/>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5427FFCD-E895-9730-741C-B316FF47A42C}"/>
                </a:ext>
              </a:extLst>
            </p:cNvPr>
            <p:cNvCxnSpPr/>
            <p:nvPr/>
          </p:nvCxnSpPr>
          <p:spPr bwMode="auto">
            <a:xfrm>
              <a:off x="2106328" y="160020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1D3A98C5-8BA4-6997-F83D-CD87BC3742B1}"/>
                </a:ext>
              </a:extLst>
            </p:cNvPr>
            <p:cNvCxnSpPr/>
            <p:nvPr/>
          </p:nvCxnSpPr>
          <p:spPr bwMode="auto">
            <a:xfrm>
              <a:off x="2106328" y="176690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3ACE27F5-CC92-2A6C-1644-038914D97A09}"/>
                </a:ext>
              </a:extLst>
            </p:cNvPr>
            <p:cNvCxnSpPr/>
            <p:nvPr/>
          </p:nvCxnSpPr>
          <p:spPr bwMode="auto">
            <a:xfrm>
              <a:off x="2106328" y="194585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B053586F-4D39-E927-0454-40E09EF48D8D}"/>
                </a:ext>
              </a:extLst>
            </p:cNvPr>
            <p:cNvCxnSpPr/>
            <p:nvPr/>
          </p:nvCxnSpPr>
          <p:spPr bwMode="auto">
            <a:xfrm>
              <a:off x="2106328" y="212726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1A01D44B-2215-5FC7-176F-4CE6C0A607D7}"/>
                </a:ext>
              </a:extLst>
            </p:cNvPr>
            <p:cNvCxnSpPr/>
            <p:nvPr/>
          </p:nvCxnSpPr>
          <p:spPr bwMode="auto">
            <a:xfrm>
              <a:off x="2106328" y="230622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20108B59-1E67-C58F-224D-FF43E95ABCD7}"/>
                </a:ext>
              </a:extLst>
            </p:cNvPr>
            <p:cNvCxnSpPr/>
            <p:nvPr/>
          </p:nvCxnSpPr>
          <p:spPr bwMode="auto">
            <a:xfrm>
              <a:off x="2106328" y="249200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CDD88CD8-B278-C33A-CF4E-0F7257B3D688}"/>
                </a:ext>
              </a:extLst>
            </p:cNvPr>
            <p:cNvCxnSpPr/>
            <p:nvPr/>
          </p:nvCxnSpPr>
          <p:spPr bwMode="auto">
            <a:xfrm>
              <a:off x="2106328" y="267394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751295DA-8403-0701-8527-8BC04DAEB001}"/>
                </a:ext>
              </a:extLst>
            </p:cNvPr>
            <p:cNvCxnSpPr/>
            <p:nvPr/>
          </p:nvCxnSpPr>
          <p:spPr bwMode="auto">
            <a:xfrm>
              <a:off x="2106328" y="285535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84B169D4-0665-652C-4390-384EE069DD8A}"/>
                </a:ext>
              </a:extLst>
            </p:cNvPr>
            <p:cNvCxnSpPr/>
            <p:nvPr/>
          </p:nvCxnSpPr>
          <p:spPr bwMode="auto">
            <a:xfrm>
              <a:off x="2106328" y="30416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97F10C00-74F1-0C2D-8977-2725AFE728C3}"/>
                </a:ext>
              </a:extLst>
            </p:cNvPr>
            <p:cNvCxnSpPr/>
            <p:nvPr/>
          </p:nvCxnSpPr>
          <p:spPr bwMode="auto">
            <a:xfrm>
              <a:off x="2106328" y="322062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D1171BD4-A64B-9D9C-A78B-D82E1764219B}"/>
                </a:ext>
              </a:extLst>
            </p:cNvPr>
            <p:cNvCxnSpPr>
              <a:cxnSpLocks/>
            </p:cNvCxnSpPr>
            <p:nvPr/>
          </p:nvCxnSpPr>
          <p:spPr bwMode="auto">
            <a:xfrm>
              <a:off x="2106328" y="3402034"/>
              <a:ext cx="3861335" cy="0"/>
            </a:xfrm>
            <a:prstGeom prst="line">
              <a:avLst/>
            </a:prstGeom>
            <a:noFill/>
            <a:ln w="28575" cap="flat" cmpd="sng" algn="ctr">
              <a:solidFill>
                <a:schemeClr val="bg1"/>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6B650747-1961-6320-2116-173D70409C72}"/>
                </a:ext>
              </a:extLst>
            </p:cNvPr>
            <p:cNvCxnSpPr>
              <a:cxnSpLocks/>
            </p:cNvCxnSpPr>
            <p:nvPr/>
          </p:nvCxnSpPr>
          <p:spPr bwMode="auto">
            <a:xfrm rot="16200000">
              <a:off x="2443774"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B657264D-52FC-2FDA-6BB6-3414234CA9FB}"/>
                </a:ext>
              </a:extLst>
            </p:cNvPr>
            <p:cNvCxnSpPr>
              <a:cxnSpLocks/>
            </p:cNvCxnSpPr>
            <p:nvPr/>
          </p:nvCxnSpPr>
          <p:spPr bwMode="auto">
            <a:xfrm rot="16200000">
              <a:off x="2735499"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5832221B-4270-9BD8-4682-E70647664720}"/>
                </a:ext>
              </a:extLst>
            </p:cNvPr>
            <p:cNvCxnSpPr>
              <a:cxnSpLocks/>
            </p:cNvCxnSpPr>
            <p:nvPr/>
          </p:nvCxnSpPr>
          <p:spPr bwMode="auto">
            <a:xfrm rot="16200000">
              <a:off x="3019870"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55044842-2C0C-89E9-9E79-34D559BA8234}"/>
                </a:ext>
              </a:extLst>
            </p:cNvPr>
            <p:cNvCxnSpPr>
              <a:cxnSpLocks/>
            </p:cNvCxnSpPr>
            <p:nvPr/>
          </p:nvCxnSpPr>
          <p:spPr bwMode="auto">
            <a:xfrm rot="16200000">
              <a:off x="3306692"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C25D12DA-DA05-4E0D-8120-C1B3ED844CA6}"/>
                </a:ext>
              </a:extLst>
            </p:cNvPr>
            <p:cNvCxnSpPr>
              <a:cxnSpLocks/>
            </p:cNvCxnSpPr>
            <p:nvPr/>
          </p:nvCxnSpPr>
          <p:spPr bwMode="auto">
            <a:xfrm rot="16200000">
              <a:off x="3598418"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7905B5AF-5EA5-4BDA-70B2-40B262F34CE9}"/>
                </a:ext>
              </a:extLst>
            </p:cNvPr>
            <p:cNvCxnSpPr>
              <a:cxnSpLocks/>
            </p:cNvCxnSpPr>
            <p:nvPr/>
          </p:nvCxnSpPr>
          <p:spPr bwMode="auto">
            <a:xfrm rot="16200000">
              <a:off x="3885241"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A6F42DF9-0BB2-D137-C848-B42D9493F171}"/>
                </a:ext>
              </a:extLst>
            </p:cNvPr>
            <p:cNvCxnSpPr>
              <a:cxnSpLocks/>
            </p:cNvCxnSpPr>
            <p:nvPr/>
          </p:nvCxnSpPr>
          <p:spPr bwMode="auto">
            <a:xfrm rot="16200000">
              <a:off x="4169612"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E6158938-FA8B-5A58-31ED-C8D5402864DE}"/>
                </a:ext>
              </a:extLst>
            </p:cNvPr>
            <p:cNvCxnSpPr>
              <a:cxnSpLocks/>
            </p:cNvCxnSpPr>
            <p:nvPr/>
          </p:nvCxnSpPr>
          <p:spPr bwMode="auto">
            <a:xfrm rot="16200000">
              <a:off x="4461338"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0E9ADE23-E8F7-4EE9-DB0B-CF9BB615A337}"/>
                </a:ext>
              </a:extLst>
            </p:cNvPr>
            <p:cNvCxnSpPr>
              <a:cxnSpLocks/>
            </p:cNvCxnSpPr>
            <p:nvPr/>
          </p:nvCxnSpPr>
          <p:spPr bwMode="auto">
            <a:xfrm rot="16200000">
              <a:off x="4755515"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A5647E58-D937-B171-A7AD-F4551FF39530}"/>
                </a:ext>
              </a:extLst>
            </p:cNvPr>
            <p:cNvCxnSpPr>
              <a:cxnSpLocks/>
            </p:cNvCxnSpPr>
            <p:nvPr/>
          </p:nvCxnSpPr>
          <p:spPr bwMode="auto">
            <a:xfrm rot="16200000">
              <a:off x="5044789"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750A722C-589E-E7F3-65D6-AD1868A85BD5}"/>
                </a:ext>
              </a:extLst>
            </p:cNvPr>
            <p:cNvCxnSpPr>
              <a:cxnSpLocks/>
            </p:cNvCxnSpPr>
            <p:nvPr/>
          </p:nvCxnSpPr>
          <p:spPr bwMode="auto">
            <a:xfrm rot="16200000">
              <a:off x="5338966"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1082088D-4680-4FC3-2F74-48785E94E119}"/>
                </a:ext>
              </a:extLst>
            </p:cNvPr>
            <p:cNvCxnSpPr>
              <a:cxnSpLocks/>
            </p:cNvCxnSpPr>
            <p:nvPr/>
          </p:nvCxnSpPr>
          <p:spPr bwMode="auto">
            <a:xfrm rot="16200000">
              <a:off x="5611080" y="3447754"/>
              <a:ext cx="91440" cy="0"/>
            </a:xfrm>
            <a:prstGeom prst="line">
              <a:avLst/>
            </a:prstGeom>
            <a:noFill/>
            <a:ln w="28575" cap="flat" cmpd="sng" algn="ctr">
              <a:solidFill>
                <a:schemeClr val="bg1"/>
              </a:solidFill>
              <a:prstDash val="solid"/>
              <a:round/>
              <a:headEnd type="none" w="med" len="med"/>
              <a:tailEnd type="none" w="med" len="med"/>
            </a:ln>
            <a:effectLst/>
          </p:spPr>
        </p:cxnSp>
        <p:sp>
          <p:nvSpPr>
            <p:cNvPr id="396" name="TextBox 395">
              <a:extLst>
                <a:ext uri="{FF2B5EF4-FFF2-40B4-BE49-F238E27FC236}">
                  <a16:creationId xmlns:a16="http://schemas.microsoft.com/office/drawing/2014/main" id="{52C9535A-4EA8-AB23-E8B1-DAD00F2892BA}"/>
                </a:ext>
              </a:extLst>
            </p:cNvPr>
            <p:cNvSpPr txBox="1"/>
            <p:nvPr/>
          </p:nvSpPr>
          <p:spPr bwMode="auto">
            <a:xfrm>
              <a:off x="1821019" y="150786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397" name="TextBox 396">
              <a:extLst>
                <a:ext uri="{FF2B5EF4-FFF2-40B4-BE49-F238E27FC236}">
                  <a16:creationId xmlns:a16="http://schemas.microsoft.com/office/drawing/2014/main" id="{E261B3C0-BEA4-356A-6F19-62F0BE51CB75}"/>
                </a:ext>
              </a:extLst>
            </p:cNvPr>
            <p:cNvSpPr txBox="1"/>
            <p:nvPr/>
          </p:nvSpPr>
          <p:spPr bwMode="auto">
            <a:xfrm>
              <a:off x="1821019" y="1674568"/>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90</a:t>
              </a:r>
            </a:p>
          </p:txBody>
        </p:sp>
        <p:sp>
          <p:nvSpPr>
            <p:cNvPr id="398" name="TextBox 397">
              <a:extLst>
                <a:ext uri="{FF2B5EF4-FFF2-40B4-BE49-F238E27FC236}">
                  <a16:creationId xmlns:a16="http://schemas.microsoft.com/office/drawing/2014/main" id="{782DEFE9-BFBD-5623-ABD0-7A0DCF879B41}"/>
                </a:ext>
              </a:extLst>
            </p:cNvPr>
            <p:cNvSpPr txBox="1"/>
            <p:nvPr/>
          </p:nvSpPr>
          <p:spPr bwMode="auto">
            <a:xfrm>
              <a:off x="1821019" y="1853526"/>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399" name="TextBox 398">
              <a:extLst>
                <a:ext uri="{FF2B5EF4-FFF2-40B4-BE49-F238E27FC236}">
                  <a16:creationId xmlns:a16="http://schemas.microsoft.com/office/drawing/2014/main" id="{454E9F94-D58F-20DD-A6F9-D1B6EAA94E8F}"/>
                </a:ext>
              </a:extLst>
            </p:cNvPr>
            <p:cNvSpPr txBox="1"/>
            <p:nvPr/>
          </p:nvSpPr>
          <p:spPr bwMode="auto">
            <a:xfrm>
              <a:off x="1821019" y="203738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70</a:t>
              </a:r>
            </a:p>
          </p:txBody>
        </p:sp>
        <p:sp>
          <p:nvSpPr>
            <p:cNvPr id="400" name="TextBox 399">
              <a:extLst>
                <a:ext uri="{FF2B5EF4-FFF2-40B4-BE49-F238E27FC236}">
                  <a16:creationId xmlns:a16="http://schemas.microsoft.com/office/drawing/2014/main" id="{6419704F-A0D8-0CDA-E034-8C9157718223}"/>
                </a:ext>
              </a:extLst>
            </p:cNvPr>
            <p:cNvSpPr txBox="1"/>
            <p:nvPr/>
          </p:nvSpPr>
          <p:spPr bwMode="auto">
            <a:xfrm>
              <a:off x="1821019" y="221389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401" name="TextBox 400">
              <a:extLst>
                <a:ext uri="{FF2B5EF4-FFF2-40B4-BE49-F238E27FC236}">
                  <a16:creationId xmlns:a16="http://schemas.microsoft.com/office/drawing/2014/main" id="{42F7DBCF-2CA0-8E5C-D0F8-58A5CBB0147B}"/>
                </a:ext>
              </a:extLst>
            </p:cNvPr>
            <p:cNvSpPr txBox="1"/>
            <p:nvPr/>
          </p:nvSpPr>
          <p:spPr bwMode="auto">
            <a:xfrm>
              <a:off x="1821019" y="2400205"/>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50</a:t>
              </a:r>
            </a:p>
          </p:txBody>
        </p:sp>
        <p:sp>
          <p:nvSpPr>
            <p:cNvPr id="402" name="TextBox 401">
              <a:extLst>
                <a:ext uri="{FF2B5EF4-FFF2-40B4-BE49-F238E27FC236}">
                  <a16:creationId xmlns:a16="http://schemas.microsoft.com/office/drawing/2014/main" id="{17AAB6D9-E41D-4E8E-7895-49A2AB273F97}"/>
                </a:ext>
              </a:extLst>
            </p:cNvPr>
            <p:cNvSpPr txBox="1"/>
            <p:nvPr/>
          </p:nvSpPr>
          <p:spPr bwMode="auto">
            <a:xfrm>
              <a:off x="1821019" y="2588968"/>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403" name="TextBox 402">
              <a:extLst>
                <a:ext uri="{FF2B5EF4-FFF2-40B4-BE49-F238E27FC236}">
                  <a16:creationId xmlns:a16="http://schemas.microsoft.com/office/drawing/2014/main" id="{B13F2281-8B9B-66F9-A980-2D48DF387A80}"/>
                </a:ext>
              </a:extLst>
            </p:cNvPr>
            <p:cNvSpPr txBox="1"/>
            <p:nvPr/>
          </p:nvSpPr>
          <p:spPr bwMode="auto">
            <a:xfrm>
              <a:off x="1821019" y="2760571"/>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404" name="TextBox 403">
              <a:extLst>
                <a:ext uri="{FF2B5EF4-FFF2-40B4-BE49-F238E27FC236}">
                  <a16:creationId xmlns:a16="http://schemas.microsoft.com/office/drawing/2014/main" id="{B215D92F-11E8-0CB5-3080-4D57D8EF4FA1}"/>
                </a:ext>
              </a:extLst>
            </p:cNvPr>
            <p:cNvSpPr txBox="1"/>
            <p:nvPr/>
          </p:nvSpPr>
          <p:spPr bwMode="auto">
            <a:xfrm>
              <a:off x="1821019" y="294688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405" name="TextBox 404">
              <a:extLst>
                <a:ext uri="{FF2B5EF4-FFF2-40B4-BE49-F238E27FC236}">
                  <a16:creationId xmlns:a16="http://schemas.microsoft.com/office/drawing/2014/main" id="{61ADAA91-9236-DF8D-181D-DAC01ED0C056}"/>
                </a:ext>
              </a:extLst>
            </p:cNvPr>
            <p:cNvSpPr txBox="1"/>
            <p:nvPr/>
          </p:nvSpPr>
          <p:spPr bwMode="auto">
            <a:xfrm>
              <a:off x="1821019" y="312829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406" name="TextBox 405">
              <a:extLst>
                <a:ext uri="{FF2B5EF4-FFF2-40B4-BE49-F238E27FC236}">
                  <a16:creationId xmlns:a16="http://schemas.microsoft.com/office/drawing/2014/main" id="{72B292CE-458E-7040-09E3-7F6C90AB13FD}"/>
                </a:ext>
              </a:extLst>
            </p:cNvPr>
            <p:cNvSpPr txBox="1"/>
            <p:nvPr/>
          </p:nvSpPr>
          <p:spPr bwMode="auto">
            <a:xfrm>
              <a:off x="1821019" y="331705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407" name="TextBox 406">
              <a:extLst>
                <a:ext uri="{FF2B5EF4-FFF2-40B4-BE49-F238E27FC236}">
                  <a16:creationId xmlns:a16="http://schemas.microsoft.com/office/drawing/2014/main" id="{40FBA9AF-C3A8-E12D-4583-9C71EDFEAE65}"/>
                </a:ext>
              </a:extLst>
            </p:cNvPr>
            <p:cNvSpPr txBox="1"/>
            <p:nvPr/>
          </p:nvSpPr>
          <p:spPr bwMode="auto">
            <a:xfrm>
              <a:off x="2063639"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408" name="TextBox 407">
              <a:extLst>
                <a:ext uri="{FF2B5EF4-FFF2-40B4-BE49-F238E27FC236}">
                  <a16:creationId xmlns:a16="http://schemas.microsoft.com/office/drawing/2014/main" id="{B00AD142-CAF1-086D-4D98-E24D1D11AC85}"/>
                </a:ext>
              </a:extLst>
            </p:cNvPr>
            <p:cNvSpPr txBox="1"/>
            <p:nvPr/>
          </p:nvSpPr>
          <p:spPr bwMode="auto">
            <a:xfrm>
              <a:off x="2357816"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409" name="TextBox 408">
              <a:extLst>
                <a:ext uri="{FF2B5EF4-FFF2-40B4-BE49-F238E27FC236}">
                  <a16:creationId xmlns:a16="http://schemas.microsoft.com/office/drawing/2014/main" id="{ABD5B80E-088D-C479-166B-EE6970A9375B}"/>
                </a:ext>
              </a:extLst>
            </p:cNvPr>
            <p:cNvSpPr txBox="1"/>
            <p:nvPr/>
          </p:nvSpPr>
          <p:spPr bwMode="auto">
            <a:xfrm>
              <a:off x="2644638"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410" name="TextBox 409">
              <a:extLst>
                <a:ext uri="{FF2B5EF4-FFF2-40B4-BE49-F238E27FC236}">
                  <a16:creationId xmlns:a16="http://schemas.microsoft.com/office/drawing/2014/main" id="{E6B1AD6F-1280-EA27-67F8-1969830DCE75}"/>
                </a:ext>
              </a:extLst>
            </p:cNvPr>
            <p:cNvSpPr txBox="1"/>
            <p:nvPr/>
          </p:nvSpPr>
          <p:spPr bwMode="auto">
            <a:xfrm>
              <a:off x="2938815"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411" name="TextBox 410">
              <a:extLst>
                <a:ext uri="{FF2B5EF4-FFF2-40B4-BE49-F238E27FC236}">
                  <a16:creationId xmlns:a16="http://schemas.microsoft.com/office/drawing/2014/main" id="{BEB01D18-32C8-0A42-0E46-FED0E268D05C}"/>
                </a:ext>
              </a:extLst>
            </p:cNvPr>
            <p:cNvSpPr txBox="1"/>
            <p:nvPr/>
          </p:nvSpPr>
          <p:spPr bwMode="auto">
            <a:xfrm>
              <a:off x="3228089"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412" name="TextBox 411">
              <a:extLst>
                <a:ext uri="{FF2B5EF4-FFF2-40B4-BE49-F238E27FC236}">
                  <a16:creationId xmlns:a16="http://schemas.microsoft.com/office/drawing/2014/main" id="{71223681-DCFB-CD30-364C-B53AAF4847CD}"/>
                </a:ext>
              </a:extLst>
            </p:cNvPr>
            <p:cNvSpPr txBox="1"/>
            <p:nvPr/>
          </p:nvSpPr>
          <p:spPr bwMode="auto">
            <a:xfrm>
              <a:off x="3507557"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413" name="TextBox 412">
              <a:extLst>
                <a:ext uri="{FF2B5EF4-FFF2-40B4-BE49-F238E27FC236}">
                  <a16:creationId xmlns:a16="http://schemas.microsoft.com/office/drawing/2014/main" id="{276B078E-FC38-3467-30B7-CE6313AE456A}"/>
                </a:ext>
              </a:extLst>
            </p:cNvPr>
            <p:cNvSpPr txBox="1"/>
            <p:nvPr/>
          </p:nvSpPr>
          <p:spPr bwMode="auto">
            <a:xfrm>
              <a:off x="3796831"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414" name="TextBox 413">
              <a:extLst>
                <a:ext uri="{FF2B5EF4-FFF2-40B4-BE49-F238E27FC236}">
                  <a16:creationId xmlns:a16="http://schemas.microsoft.com/office/drawing/2014/main" id="{4F7A4C24-21B4-1212-D156-BFDA4EC5FBA1}"/>
                </a:ext>
              </a:extLst>
            </p:cNvPr>
            <p:cNvSpPr txBox="1"/>
            <p:nvPr/>
          </p:nvSpPr>
          <p:spPr bwMode="auto">
            <a:xfrm>
              <a:off x="4091008"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a:t>
              </a:r>
            </a:p>
          </p:txBody>
        </p:sp>
        <p:sp>
          <p:nvSpPr>
            <p:cNvPr id="415" name="TextBox 414">
              <a:extLst>
                <a:ext uri="{FF2B5EF4-FFF2-40B4-BE49-F238E27FC236}">
                  <a16:creationId xmlns:a16="http://schemas.microsoft.com/office/drawing/2014/main" id="{E047A67B-4457-9DA0-F414-0B5CEBA3DBD0}"/>
                </a:ext>
              </a:extLst>
            </p:cNvPr>
            <p:cNvSpPr txBox="1"/>
            <p:nvPr/>
          </p:nvSpPr>
          <p:spPr bwMode="auto">
            <a:xfrm>
              <a:off x="4368025"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416" name="TextBox 415">
              <a:extLst>
                <a:ext uri="{FF2B5EF4-FFF2-40B4-BE49-F238E27FC236}">
                  <a16:creationId xmlns:a16="http://schemas.microsoft.com/office/drawing/2014/main" id="{2E9CBFF3-3B29-E1B2-D626-F67ACC9B5AF6}"/>
                </a:ext>
              </a:extLst>
            </p:cNvPr>
            <p:cNvSpPr txBox="1"/>
            <p:nvPr/>
          </p:nvSpPr>
          <p:spPr bwMode="auto">
            <a:xfrm>
              <a:off x="4664653"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27</a:t>
              </a:r>
            </a:p>
          </p:txBody>
        </p:sp>
        <p:sp>
          <p:nvSpPr>
            <p:cNvPr id="417" name="TextBox 416">
              <a:extLst>
                <a:ext uri="{FF2B5EF4-FFF2-40B4-BE49-F238E27FC236}">
                  <a16:creationId xmlns:a16="http://schemas.microsoft.com/office/drawing/2014/main" id="{85C7F860-8849-F1D0-D385-714856EA5860}"/>
                </a:ext>
              </a:extLst>
            </p:cNvPr>
            <p:cNvSpPr txBox="1"/>
            <p:nvPr/>
          </p:nvSpPr>
          <p:spPr bwMode="auto">
            <a:xfrm>
              <a:off x="4961281"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418" name="TextBox 417">
              <a:extLst>
                <a:ext uri="{FF2B5EF4-FFF2-40B4-BE49-F238E27FC236}">
                  <a16:creationId xmlns:a16="http://schemas.microsoft.com/office/drawing/2014/main" id="{70FCAFD6-842F-EEEA-2DF8-89EEF98DF695}"/>
                </a:ext>
              </a:extLst>
            </p:cNvPr>
            <p:cNvSpPr txBox="1"/>
            <p:nvPr/>
          </p:nvSpPr>
          <p:spPr bwMode="auto">
            <a:xfrm>
              <a:off x="5253006"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33</a:t>
              </a:r>
            </a:p>
          </p:txBody>
        </p:sp>
        <p:sp>
          <p:nvSpPr>
            <p:cNvPr id="419" name="TextBox 418">
              <a:extLst>
                <a:ext uri="{FF2B5EF4-FFF2-40B4-BE49-F238E27FC236}">
                  <a16:creationId xmlns:a16="http://schemas.microsoft.com/office/drawing/2014/main" id="{62938571-F80F-A506-F6B1-F37079199A97}"/>
                </a:ext>
              </a:extLst>
            </p:cNvPr>
            <p:cNvSpPr txBox="1"/>
            <p:nvPr/>
          </p:nvSpPr>
          <p:spPr bwMode="auto">
            <a:xfrm>
              <a:off x="5525120"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420" name="TextBox 419">
              <a:extLst>
                <a:ext uri="{FF2B5EF4-FFF2-40B4-BE49-F238E27FC236}">
                  <a16:creationId xmlns:a16="http://schemas.microsoft.com/office/drawing/2014/main" id="{BA21DC8F-39EC-D5C2-B5E9-47E352433EB8}"/>
                </a:ext>
              </a:extLst>
            </p:cNvPr>
            <p:cNvSpPr txBox="1"/>
            <p:nvPr/>
          </p:nvSpPr>
          <p:spPr bwMode="auto">
            <a:xfrm rot="16200000">
              <a:off x="677845" y="2409195"/>
              <a:ext cx="205752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Overall  Survival Probability (%)</a:t>
              </a:r>
            </a:p>
          </p:txBody>
        </p:sp>
        <p:cxnSp>
          <p:nvCxnSpPr>
            <p:cNvPr id="424" name="Straight Connector 423">
              <a:extLst>
                <a:ext uri="{FF2B5EF4-FFF2-40B4-BE49-F238E27FC236}">
                  <a16:creationId xmlns:a16="http://schemas.microsoft.com/office/drawing/2014/main" id="{C82E7170-DBD1-CE3C-09F2-BBFB52606906}"/>
                </a:ext>
              </a:extLst>
            </p:cNvPr>
            <p:cNvCxnSpPr>
              <a:cxnSpLocks/>
            </p:cNvCxnSpPr>
            <p:nvPr/>
          </p:nvCxnSpPr>
          <p:spPr bwMode="auto">
            <a:xfrm rot="16200000">
              <a:off x="5913639"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EC0C7BC9-63C9-952F-EA4A-10813D3090E3}"/>
                </a:ext>
              </a:extLst>
            </p:cNvPr>
            <p:cNvCxnSpPr>
              <a:cxnSpLocks/>
            </p:cNvCxnSpPr>
            <p:nvPr/>
          </p:nvCxnSpPr>
          <p:spPr bwMode="auto">
            <a:xfrm rot="16200000">
              <a:off x="2154662" y="3447754"/>
              <a:ext cx="91440" cy="0"/>
            </a:xfrm>
            <a:prstGeom prst="line">
              <a:avLst/>
            </a:prstGeom>
            <a:noFill/>
            <a:ln w="28575" cap="flat" cmpd="sng" algn="ctr">
              <a:solidFill>
                <a:schemeClr val="bg1"/>
              </a:solidFill>
              <a:prstDash val="solid"/>
              <a:round/>
              <a:headEnd type="none" w="med" len="med"/>
              <a:tailEnd type="none" w="med" len="med"/>
            </a:ln>
            <a:effectLst/>
          </p:spPr>
        </p:cxnSp>
        <p:sp>
          <p:nvSpPr>
            <p:cNvPr id="428" name="TextBox 427">
              <a:extLst>
                <a:ext uri="{FF2B5EF4-FFF2-40B4-BE49-F238E27FC236}">
                  <a16:creationId xmlns:a16="http://schemas.microsoft.com/office/drawing/2014/main" id="{132DAC76-946C-1FCB-F049-AA1771C0FDA9}"/>
                </a:ext>
              </a:extLst>
            </p:cNvPr>
            <p:cNvSpPr txBox="1"/>
            <p:nvPr/>
          </p:nvSpPr>
          <p:spPr bwMode="auto">
            <a:xfrm>
              <a:off x="5820955"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39</a:t>
              </a:r>
            </a:p>
          </p:txBody>
        </p:sp>
      </p:grpSp>
      <p:sp>
        <p:nvSpPr>
          <p:cNvPr id="423" name="TextBox 422">
            <a:extLst>
              <a:ext uri="{FF2B5EF4-FFF2-40B4-BE49-F238E27FC236}">
                <a16:creationId xmlns:a16="http://schemas.microsoft.com/office/drawing/2014/main" id="{5E5557B2-A320-1E5F-AA32-C11C83C01B30}"/>
              </a:ext>
            </a:extLst>
          </p:cNvPr>
          <p:cNvSpPr txBox="1"/>
          <p:nvPr/>
        </p:nvSpPr>
        <p:spPr bwMode="auto">
          <a:xfrm>
            <a:off x="7050797" y="3645549"/>
            <a:ext cx="34749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Time (months)</a:t>
            </a:r>
          </a:p>
        </p:txBody>
      </p:sp>
      <p:grpSp>
        <p:nvGrpSpPr>
          <p:cNvPr id="483" name="Group 482">
            <a:extLst>
              <a:ext uri="{FF2B5EF4-FFF2-40B4-BE49-F238E27FC236}">
                <a16:creationId xmlns:a16="http://schemas.microsoft.com/office/drawing/2014/main" id="{3942A58E-FE5C-9402-4035-51BD83EF05D2}"/>
              </a:ext>
            </a:extLst>
          </p:cNvPr>
          <p:cNvGrpSpPr/>
          <p:nvPr/>
        </p:nvGrpSpPr>
        <p:grpSpPr>
          <a:xfrm>
            <a:off x="1482738" y="3887414"/>
            <a:ext cx="3733800" cy="1798637"/>
            <a:chOff x="2200275" y="3887414"/>
            <a:chExt cx="3733800" cy="1798637"/>
          </a:xfrm>
        </p:grpSpPr>
        <p:sp>
          <p:nvSpPr>
            <p:cNvPr id="435" name="Line 160">
              <a:extLst>
                <a:ext uri="{FF2B5EF4-FFF2-40B4-BE49-F238E27FC236}">
                  <a16:creationId xmlns:a16="http://schemas.microsoft.com/office/drawing/2014/main" id="{5A9CA09B-3F8D-D493-9DEF-826F7AE6EAEB}"/>
                </a:ext>
              </a:extLst>
            </p:cNvPr>
            <p:cNvSpPr>
              <a:spLocks noChangeShapeType="1"/>
            </p:cNvSpPr>
            <p:nvPr/>
          </p:nvSpPr>
          <p:spPr bwMode="auto">
            <a:xfrm>
              <a:off x="3460750" y="4936751"/>
              <a:ext cx="0" cy="93662"/>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6" name="Line 161">
              <a:extLst>
                <a:ext uri="{FF2B5EF4-FFF2-40B4-BE49-F238E27FC236}">
                  <a16:creationId xmlns:a16="http://schemas.microsoft.com/office/drawing/2014/main" id="{A4B2F2C3-F7A5-8BFE-0536-47955031500F}"/>
                </a:ext>
              </a:extLst>
            </p:cNvPr>
            <p:cNvSpPr>
              <a:spLocks noChangeShapeType="1"/>
            </p:cNvSpPr>
            <p:nvPr/>
          </p:nvSpPr>
          <p:spPr bwMode="auto">
            <a:xfrm>
              <a:off x="3411538" y="4984376"/>
              <a:ext cx="103188" cy="0"/>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7" name="Line 162">
              <a:extLst>
                <a:ext uri="{FF2B5EF4-FFF2-40B4-BE49-F238E27FC236}">
                  <a16:creationId xmlns:a16="http://schemas.microsoft.com/office/drawing/2014/main" id="{BC84D1C3-D92B-74D5-8F48-A50C181D5B1E}"/>
                </a:ext>
              </a:extLst>
            </p:cNvPr>
            <p:cNvSpPr>
              <a:spLocks noChangeShapeType="1"/>
            </p:cNvSpPr>
            <p:nvPr/>
          </p:nvSpPr>
          <p:spPr bwMode="auto">
            <a:xfrm>
              <a:off x="2859088" y="4347789"/>
              <a:ext cx="0" cy="98425"/>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8" name="Line 163">
              <a:extLst>
                <a:ext uri="{FF2B5EF4-FFF2-40B4-BE49-F238E27FC236}">
                  <a16:creationId xmlns:a16="http://schemas.microsoft.com/office/drawing/2014/main" id="{169E2F98-2B08-E626-D680-42F7C04C7B16}"/>
                </a:ext>
              </a:extLst>
            </p:cNvPr>
            <p:cNvSpPr>
              <a:spLocks noChangeShapeType="1"/>
            </p:cNvSpPr>
            <p:nvPr/>
          </p:nvSpPr>
          <p:spPr bwMode="auto">
            <a:xfrm>
              <a:off x="2809875" y="4397001"/>
              <a:ext cx="101600" cy="0"/>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9" name="Line 164">
              <a:extLst>
                <a:ext uri="{FF2B5EF4-FFF2-40B4-BE49-F238E27FC236}">
                  <a16:creationId xmlns:a16="http://schemas.microsoft.com/office/drawing/2014/main" id="{3E6535A6-9558-B32F-4115-24ECEF8DB637}"/>
                </a:ext>
              </a:extLst>
            </p:cNvPr>
            <p:cNvSpPr>
              <a:spLocks noChangeShapeType="1"/>
            </p:cNvSpPr>
            <p:nvPr/>
          </p:nvSpPr>
          <p:spPr bwMode="auto">
            <a:xfrm>
              <a:off x="4243388" y="5297114"/>
              <a:ext cx="0" cy="93662"/>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0" name="Line 165">
              <a:extLst>
                <a:ext uri="{FF2B5EF4-FFF2-40B4-BE49-F238E27FC236}">
                  <a16:creationId xmlns:a16="http://schemas.microsoft.com/office/drawing/2014/main" id="{5FCD17E8-0EC8-93D4-5344-6E1303B20D00}"/>
                </a:ext>
              </a:extLst>
            </p:cNvPr>
            <p:cNvSpPr>
              <a:spLocks noChangeShapeType="1"/>
            </p:cNvSpPr>
            <p:nvPr/>
          </p:nvSpPr>
          <p:spPr bwMode="auto">
            <a:xfrm>
              <a:off x="4191000" y="5344739"/>
              <a:ext cx="101600" cy="0"/>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1" name="Line 166">
              <a:extLst>
                <a:ext uri="{FF2B5EF4-FFF2-40B4-BE49-F238E27FC236}">
                  <a16:creationId xmlns:a16="http://schemas.microsoft.com/office/drawing/2014/main" id="{1A66D3C4-8912-9337-7CF9-656B5B7B8661}"/>
                </a:ext>
              </a:extLst>
            </p:cNvPr>
            <p:cNvSpPr>
              <a:spLocks noChangeShapeType="1"/>
            </p:cNvSpPr>
            <p:nvPr/>
          </p:nvSpPr>
          <p:spPr bwMode="auto">
            <a:xfrm>
              <a:off x="2338388" y="3887414"/>
              <a:ext cx="0" cy="93662"/>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2" name="Line 167">
              <a:extLst>
                <a:ext uri="{FF2B5EF4-FFF2-40B4-BE49-F238E27FC236}">
                  <a16:creationId xmlns:a16="http://schemas.microsoft.com/office/drawing/2014/main" id="{CEB902F9-406A-9987-87CB-017FDDB3F433}"/>
                </a:ext>
              </a:extLst>
            </p:cNvPr>
            <p:cNvSpPr>
              <a:spLocks noChangeShapeType="1"/>
            </p:cNvSpPr>
            <p:nvPr/>
          </p:nvSpPr>
          <p:spPr bwMode="auto">
            <a:xfrm>
              <a:off x="2284413" y="3933451"/>
              <a:ext cx="103188" cy="0"/>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3" name="Line 168">
              <a:extLst>
                <a:ext uri="{FF2B5EF4-FFF2-40B4-BE49-F238E27FC236}">
                  <a16:creationId xmlns:a16="http://schemas.microsoft.com/office/drawing/2014/main" id="{5FE9C82F-015E-E4DE-2F61-DF8B4404455C}"/>
                </a:ext>
              </a:extLst>
            </p:cNvPr>
            <p:cNvSpPr>
              <a:spLocks noChangeShapeType="1"/>
            </p:cNvSpPr>
            <p:nvPr/>
          </p:nvSpPr>
          <p:spPr bwMode="auto">
            <a:xfrm>
              <a:off x="2601913" y="3987426"/>
              <a:ext cx="0" cy="95250"/>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4" name="Line 169">
              <a:extLst>
                <a:ext uri="{FF2B5EF4-FFF2-40B4-BE49-F238E27FC236}">
                  <a16:creationId xmlns:a16="http://schemas.microsoft.com/office/drawing/2014/main" id="{1A821A35-5ACD-ACC8-7441-3F16D5C069B1}"/>
                </a:ext>
              </a:extLst>
            </p:cNvPr>
            <p:cNvSpPr>
              <a:spLocks noChangeShapeType="1"/>
            </p:cNvSpPr>
            <p:nvPr/>
          </p:nvSpPr>
          <p:spPr bwMode="auto">
            <a:xfrm>
              <a:off x="2552700" y="4033464"/>
              <a:ext cx="101600" cy="0"/>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5" name="Line 170">
              <a:extLst>
                <a:ext uri="{FF2B5EF4-FFF2-40B4-BE49-F238E27FC236}">
                  <a16:creationId xmlns:a16="http://schemas.microsoft.com/office/drawing/2014/main" id="{69C2D021-80B6-61CF-D8F3-94EF2E28280F}"/>
                </a:ext>
              </a:extLst>
            </p:cNvPr>
            <p:cNvSpPr>
              <a:spLocks noChangeShapeType="1"/>
            </p:cNvSpPr>
            <p:nvPr/>
          </p:nvSpPr>
          <p:spPr bwMode="auto">
            <a:xfrm>
              <a:off x="2601913" y="4089026"/>
              <a:ext cx="0" cy="0"/>
            </a:xfrm>
            <a:prstGeom prst="line">
              <a:avLst/>
            </a:prstGeom>
            <a:noFill/>
            <a:ln w="317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6" name="Line 171">
              <a:extLst>
                <a:ext uri="{FF2B5EF4-FFF2-40B4-BE49-F238E27FC236}">
                  <a16:creationId xmlns:a16="http://schemas.microsoft.com/office/drawing/2014/main" id="{C324F8C1-75B8-BB0D-D330-54B011B46591}"/>
                </a:ext>
              </a:extLst>
            </p:cNvPr>
            <p:cNvSpPr>
              <a:spLocks noChangeShapeType="1"/>
            </p:cNvSpPr>
            <p:nvPr/>
          </p:nvSpPr>
          <p:spPr bwMode="auto">
            <a:xfrm>
              <a:off x="2601913" y="3993776"/>
              <a:ext cx="0" cy="0"/>
            </a:xfrm>
            <a:prstGeom prst="line">
              <a:avLst/>
            </a:prstGeom>
            <a:noFill/>
            <a:ln w="317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7" name="Freeform 172">
              <a:extLst>
                <a:ext uri="{FF2B5EF4-FFF2-40B4-BE49-F238E27FC236}">
                  <a16:creationId xmlns:a16="http://schemas.microsoft.com/office/drawing/2014/main" id="{105054BF-0135-4773-0A06-31737E276091}"/>
                </a:ext>
              </a:extLst>
            </p:cNvPr>
            <p:cNvSpPr>
              <a:spLocks/>
            </p:cNvSpPr>
            <p:nvPr/>
          </p:nvSpPr>
          <p:spPr bwMode="auto">
            <a:xfrm>
              <a:off x="2200275" y="3933451"/>
              <a:ext cx="3248025" cy="1709737"/>
            </a:xfrm>
            <a:custGeom>
              <a:avLst/>
              <a:gdLst>
                <a:gd name="T0" fmla="*/ 29 w 2046"/>
                <a:gd name="T1" fmla="*/ 0 h 1077"/>
                <a:gd name="T2" fmla="*/ 118 w 2046"/>
                <a:gd name="T3" fmla="*/ 8 h 1077"/>
                <a:gd name="T4" fmla="*/ 127 w 2046"/>
                <a:gd name="T5" fmla="*/ 18 h 1077"/>
                <a:gd name="T6" fmla="*/ 156 w 2046"/>
                <a:gd name="T7" fmla="*/ 30 h 1077"/>
                <a:gd name="T8" fmla="*/ 222 w 2046"/>
                <a:gd name="T9" fmla="*/ 38 h 1077"/>
                <a:gd name="T10" fmla="*/ 253 w 2046"/>
                <a:gd name="T11" fmla="*/ 67 h 1077"/>
                <a:gd name="T12" fmla="*/ 297 w 2046"/>
                <a:gd name="T13" fmla="*/ 98 h 1077"/>
                <a:gd name="T14" fmla="*/ 311 w 2046"/>
                <a:gd name="T15" fmla="*/ 114 h 1077"/>
                <a:gd name="T16" fmla="*/ 324 w 2046"/>
                <a:gd name="T17" fmla="*/ 130 h 1077"/>
                <a:gd name="T18" fmla="*/ 335 w 2046"/>
                <a:gd name="T19" fmla="*/ 141 h 1077"/>
                <a:gd name="T20" fmla="*/ 344 w 2046"/>
                <a:gd name="T21" fmla="*/ 153 h 1077"/>
                <a:gd name="T22" fmla="*/ 371 w 2046"/>
                <a:gd name="T23" fmla="*/ 165 h 1077"/>
                <a:gd name="T24" fmla="*/ 448 w 2046"/>
                <a:gd name="T25" fmla="*/ 180 h 1077"/>
                <a:gd name="T26" fmla="*/ 473 w 2046"/>
                <a:gd name="T27" fmla="*/ 200 h 1077"/>
                <a:gd name="T28" fmla="*/ 506 w 2046"/>
                <a:gd name="T29" fmla="*/ 214 h 1077"/>
                <a:gd name="T30" fmla="*/ 524 w 2046"/>
                <a:gd name="T31" fmla="*/ 229 h 1077"/>
                <a:gd name="T32" fmla="*/ 542 w 2046"/>
                <a:gd name="T33" fmla="*/ 245 h 1077"/>
                <a:gd name="T34" fmla="*/ 557 w 2046"/>
                <a:gd name="T35" fmla="*/ 276 h 1077"/>
                <a:gd name="T36" fmla="*/ 577 w 2046"/>
                <a:gd name="T37" fmla="*/ 288 h 1077"/>
                <a:gd name="T38" fmla="*/ 597 w 2046"/>
                <a:gd name="T39" fmla="*/ 302 h 1077"/>
                <a:gd name="T40" fmla="*/ 628 w 2046"/>
                <a:gd name="T41" fmla="*/ 333 h 1077"/>
                <a:gd name="T42" fmla="*/ 639 w 2046"/>
                <a:gd name="T43" fmla="*/ 366 h 1077"/>
                <a:gd name="T44" fmla="*/ 664 w 2046"/>
                <a:gd name="T45" fmla="*/ 376 h 1077"/>
                <a:gd name="T46" fmla="*/ 697 w 2046"/>
                <a:gd name="T47" fmla="*/ 386 h 1077"/>
                <a:gd name="T48" fmla="*/ 710 w 2046"/>
                <a:gd name="T49" fmla="*/ 400 h 1077"/>
                <a:gd name="T50" fmla="*/ 730 w 2046"/>
                <a:gd name="T51" fmla="*/ 435 h 1077"/>
                <a:gd name="T52" fmla="*/ 772 w 2046"/>
                <a:gd name="T53" fmla="*/ 454 h 1077"/>
                <a:gd name="T54" fmla="*/ 783 w 2046"/>
                <a:gd name="T55" fmla="*/ 470 h 1077"/>
                <a:gd name="T56" fmla="*/ 794 w 2046"/>
                <a:gd name="T57" fmla="*/ 488 h 1077"/>
                <a:gd name="T58" fmla="*/ 794 w 2046"/>
                <a:gd name="T59" fmla="*/ 523 h 1077"/>
                <a:gd name="T60" fmla="*/ 834 w 2046"/>
                <a:gd name="T61" fmla="*/ 537 h 1077"/>
                <a:gd name="T62" fmla="*/ 859 w 2046"/>
                <a:gd name="T63" fmla="*/ 548 h 1077"/>
                <a:gd name="T64" fmla="*/ 877 w 2046"/>
                <a:gd name="T65" fmla="*/ 564 h 1077"/>
                <a:gd name="T66" fmla="*/ 894 w 2046"/>
                <a:gd name="T67" fmla="*/ 585 h 1077"/>
                <a:gd name="T68" fmla="*/ 941 w 2046"/>
                <a:gd name="T69" fmla="*/ 607 h 1077"/>
                <a:gd name="T70" fmla="*/ 970 w 2046"/>
                <a:gd name="T71" fmla="*/ 619 h 1077"/>
                <a:gd name="T72" fmla="*/ 990 w 2046"/>
                <a:gd name="T73" fmla="*/ 634 h 1077"/>
                <a:gd name="T74" fmla="*/ 1001 w 2046"/>
                <a:gd name="T75" fmla="*/ 646 h 1077"/>
                <a:gd name="T76" fmla="*/ 1027 w 2046"/>
                <a:gd name="T77" fmla="*/ 654 h 1077"/>
                <a:gd name="T78" fmla="*/ 1036 w 2046"/>
                <a:gd name="T79" fmla="*/ 666 h 1077"/>
                <a:gd name="T80" fmla="*/ 1067 w 2046"/>
                <a:gd name="T81" fmla="*/ 681 h 1077"/>
                <a:gd name="T82" fmla="*/ 1103 w 2046"/>
                <a:gd name="T83" fmla="*/ 691 h 1077"/>
                <a:gd name="T84" fmla="*/ 1127 w 2046"/>
                <a:gd name="T85" fmla="*/ 703 h 1077"/>
                <a:gd name="T86" fmla="*/ 1163 w 2046"/>
                <a:gd name="T87" fmla="*/ 722 h 1077"/>
                <a:gd name="T88" fmla="*/ 1189 w 2046"/>
                <a:gd name="T89" fmla="*/ 732 h 1077"/>
                <a:gd name="T90" fmla="*/ 1209 w 2046"/>
                <a:gd name="T91" fmla="*/ 760 h 1077"/>
                <a:gd name="T92" fmla="*/ 1249 w 2046"/>
                <a:gd name="T93" fmla="*/ 773 h 1077"/>
                <a:gd name="T94" fmla="*/ 1265 w 2046"/>
                <a:gd name="T95" fmla="*/ 793 h 1077"/>
                <a:gd name="T96" fmla="*/ 1309 w 2046"/>
                <a:gd name="T97" fmla="*/ 809 h 1077"/>
                <a:gd name="T98" fmla="*/ 1334 w 2046"/>
                <a:gd name="T99" fmla="*/ 820 h 1077"/>
                <a:gd name="T100" fmla="*/ 1402 w 2046"/>
                <a:gd name="T101" fmla="*/ 840 h 1077"/>
                <a:gd name="T102" fmla="*/ 1422 w 2046"/>
                <a:gd name="T103" fmla="*/ 854 h 1077"/>
                <a:gd name="T104" fmla="*/ 1447 w 2046"/>
                <a:gd name="T105" fmla="*/ 871 h 1077"/>
                <a:gd name="T106" fmla="*/ 1484 w 2046"/>
                <a:gd name="T107" fmla="*/ 889 h 1077"/>
                <a:gd name="T108" fmla="*/ 1522 w 2046"/>
                <a:gd name="T109" fmla="*/ 906 h 1077"/>
                <a:gd name="T110" fmla="*/ 1580 w 2046"/>
                <a:gd name="T111" fmla="*/ 924 h 1077"/>
                <a:gd name="T112" fmla="*/ 1708 w 2046"/>
                <a:gd name="T113" fmla="*/ 944 h 1077"/>
                <a:gd name="T114" fmla="*/ 2008 w 2046"/>
                <a:gd name="T115" fmla="*/ 1016 h 1077"/>
                <a:gd name="T116" fmla="*/ 2028 w 2046"/>
                <a:gd name="T117" fmla="*/ 1077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46" h="1077">
                  <a:moveTo>
                    <a:pt x="0" y="0"/>
                  </a:moveTo>
                  <a:lnTo>
                    <a:pt x="29" y="0"/>
                  </a:lnTo>
                  <a:lnTo>
                    <a:pt x="29" y="8"/>
                  </a:lnTo>
                  <a:lnTo>
                    <a:pt x="118" y="8"/>
                  </a:lnTo>
                  <a:lnTo>
                    <a:pt x="118" y="18"/>
                  </a:lnTo>
                  <a:lnTo>
                    <a:pt x="127" y="18"/>
                  </a:lnTo>
                  <a:lnTo>
                    <a:pt x="127" y="30"/>
                  </a:lnTo>
                  <a:lnTo>
                    <a:pt x="156" y="30"/>
                  </a:lnTo>
                  <a:lnTo>
                    <a:pt x="156" y="38"/>
                  </a:lnTo>
                  <a:lnTo>
                    <a:pt x="222" y="38"/>
                  </a:lnTo>
                  <a:lnTo>
                    <a:pt x="222" y="67"/>
                  </a:lnTo>
                  <a:lnTo>
                    <a:pt x="253" y="67"/>
                  </a:lnTo>
                  <a:lnTo>
                    <a:pt x="253" y="98"/>
                  </a:lnTo>
                  <a:lnTo>
                    <a:pt x="297" y="98"/>
                  </a:lnTo>
                  <a:lnTo>
                    <a:pt x="297" y="114"/>
                  </a:lnTo>
                  <a:lnTo>
                    <a:pt x="311" y="114"/>
                  </a:lnTo>
                  <a:lnTo>
                    <a:pt x="311" y="130"/>
                  </a:lnTo>
                  <a:lnTo>
                    <a:pt x="324" y="130"/>
                  </a:lnTo>
                  <a:lnTo>
                    <a:pt x="324" y="141"/>
                  </a:lnTo>
                  <a:lnTo>
                    <a:pt x="335" y="141"/>
                  </a:lnTo>
                  <a:lnTo>
                    <a:pt x="335" y="153"/>
                  </a:lnTo>
                  <a:lnTo>
                    <a:pt x="344" y="153"/>
                  </a:lnTo>
                  <a:lnTo>
                    <a:pt x="344" y="165"/>
                  </a:lnTo>
                  <a:lnTo>
                    <a:pt x="371" y="165"/>
                  </a:lnTo>
                  <a:lnTo>
                    <a:pt x="371" y="180"/>
                  </a:lnTo>
                  <a:lnTo>
                    <a:pt x="448" y="180"/>
                  </a:lnTo>
                  <a:lnTo>
                    <a:pt x="448" y="200"/>
                  </a:lnTo>
                  <a:lnTo>
                    <a:pt x="473" y="200"/>
                  </a:lnTo>
                  <a:lnTo>
                    <a:pt x="473" y="214"/>
                  </a:lnTo>
                  <a:lnTo>
                    <a:pt x="506" y="214"/>
                  </a:lnTo>
                  <a:lnTo>
                    <a:pt x="506" y="229"/>
                  </a:lnTo>
                  <a:lnTo>
                    <a:pt x="524" y="229"/>
                  </a:lnTo>
                  <a:lnTo>
                    <a:pt x="524" y="245"/>
                  </a:lnTo>
                  <a:lnTo>
                    <a:pt x="542" y="245"/>
                  </a:lnTo>
                  <a:lnTo>
                    <a:pt x="542" y="276"/>
                  </a:lnTo>
                  <a:lnTo>
                    <a:pt x="557" y="276"/>
                  </a:lnTo>
                  <a:lnTo>
                    <a:pt x="557" y="288"/>
                  </a:lnTo>
                  <a:lnTo>
                    <a:pt x="577" y="288"/>
                  </a:lnTo>
                  <a:lnTo>
                    <a:pt x="577" y="302"/>
                  </a:lnTo>
                  <a:lnTo>
                    <a:pt x="597" y="302"/>
                  </a:lnTo>
                  <a:lnTo>
                    <a:pt x="597" y="333"/>
                  </a:lnTo>
                  <a:lnTo>
                    <a:pt x="628" y="333"/>
                  </a:lnTo>
                  <a:lnTo>
                    <a:pt x="628" y="366"/>
                  </a:lnTo>
                  <a:lnTo>
                    <a:pt x="639" y="366"/>
                  </a:lnTo>
                  <a:lnTo>
                    <a:pt x="639" y="376"/>
                  </a:lnTo>
                  <a:lnTo>
                    <a:pt x="664" y="376"/>
                  </a:lnTo>
                  <a:lnTo>
                    <a:pt x="664" y="386"/>
                  </a:lnTo>
                  <a:lnTo>
                    <a:pt x="697" y="386"/>
                  </a:lnTo>
                  <a:lnTo>
                    <a:pt x="697" y="400"/>
                  </a:lnTo>
                  <a:lnTo>
                    <a:pt x="710" y="400"/>
                  </a:lnTo>
                  <a:lnTo>
                    <a:pt x="710" y="435"/>
                  </a:lnTo>
                  <a:lnTo>
                    <a:pt x="730" y="435"/>
                  </a:lnTo>
                  <a:lnTo>
                    <a:pt x="730" y="454"/>
                  </a:lnTo>
                  <a:lnTo>
                    <a:pt x="772" y="454"/>
                  </a:lnTo>
                  <a:lnTo>
                    <a:pt x="772" y="470"/>
                  </a:lnTo>
                  <a:lnTo>
                    <a:pt x="783" y="470"/>
                  </a:lnTo>
                  <a:lnTo>
                    <a:pt x="783" y="488"/>
                  </a:lnTo>
                  <a:lnTo>
                    <a:pt x="794" y="488"/>
                  </a:lnTo>
                  <a:lnTo>
                    <a:pt x="794" y="503"/>
                  </a:lnTo>
                  <a:lnTo>
                    <a:pt x="794" y="523"/>
                  </a:lnTo>
                  <a:lnTo>
                    <a:pt x="834" y="523"/>
                  </a:lnTo>
                  <a:lnTo>
                    <a:pt x="834" y="537"/>
                  </a:lnTo>
                  <a:lnTo>
                    <a:pt x="859" y="537"/>
                  </a:lnTo>
                  <a:lnTo>
                    <a:pt x="859" y="548"/>
                  </a:lnTo>
                  <a:lnTo>
                    <a:pt x="877" y="548"/>
                  </a:lnTo>
                  <a:lnTo>
                    <a:pt x="877" y="564"/>
                  </a:lnTo>
                  <a:lnTo>
                    <a:pt x="894" y="564"/>
                  </a:lnTo>
                  <a:lnTo>
                    <a:pt x="894" y="585"/>
                  </a:lnTo>
                  <a:lnTo>
                    <a:pt x="941" y="585"/>
                  </a:lnTo>
                  <a:lnTo>
                    <a:pt x="941" y="607"/>
                  </a:lnTo>
                  <a:lnTo>
                    <a:pt x="970" y="607"/>
                  </a:lnTo>
                  <a:lnTo>
                    <a:pt x="970" y="619"/>
                  </a:lnTo>
                  <a:lnTo>
                    <a:pt x="990" y="619"/>
                  </a:lnTo>
                  <a:lnTo>
                    <a:pt x="990" y="634"/>
                  </a:lnTo>
                  <a:lnTo>
                    <a:pt x="1001" y="634"/>
                  </a:lnTo>
                  <a:lnTo>
                    <a:pt x="1001" y="646"/>
                  </a:lnTo>
                  <a:lnTo>
                    <a:pt x="1027" y="646"/>
                  </a:lnTo>
                  <a:lnTo>
                    <a:pt x="1027" y="654"/>
                  </a:lnTo>
                  <a:lnTo>
                    <a:pt x="1036" y="654"/>
                  </a:lnTo>
                  <a:lnTo>
                    <a:pt x="1036" y="666"/>
                  </a:lnTo>
                  <a:lnTo>
                    <a:pt x="1067" y="666"/>
                  </a:lnTo>
                  <a:lnTo>
                    <a:pt x="1067" y="681"/>
                  </a:lnTo>
                  <a:lnTo>
                    <a:pt x="1103" y="681"/>
                  </a:lnTo>
                  <a:lnTo>
                    <a:pt x="1103" y="691"/>
                  </a:lnTo>
                  <a:lnTo>
                    <a:pt x="1127" y="691"/>
                  </a:lnTo>
                  <a:lnTo>
                    <a:pt x="1127" y="703"/>
                  </a:lnTo>
                  <a:lnTo>
                    <a:pt x="1163" y="703"/>
                  </a:lnTo>
                  <a:lnTo>
                    <a:pt x="1163" y="722"/>
                  </a:lnTo>
                  <a:lnTo>
                    <a:pt x="1189" y="722"/>
                  </a:lnTo>
                  <a:lnTo>
                    <a:pt x="1189" y="732"/>
                  </a:lnTo>
                  <a:lnTo>
                    <a:pt x="1209" y="732"/>
                  </a:lnTo>
                  <a:lnTo>
                    <a:pt x="1209" y="760"/>
                  </a:lnTo>
                  <a:lnTo>
                    <a:pt x="1249" y="760"/>
                  </a:lnTo>
                  <a:lnTo>
                    <a:pt x="1249" y="773"/>
                  </a:lnTo>
                  <a:lnTo>
                    <a:pt x="1265" y="773"/>
                  </a:lnTo>
                  <a:lnTo>
                    <a:pt x="1265" y="793"/>
                  </a:lnTo>
                  <a:lnTo>
                    <a:pt x="1309" y="793"/>
                  </a:lnTo>
                  <a:lnTo>
                    <a:pt x="1309" y="809"/>
                  </a:lnTo>
                  <a:lnTo>
                    <a:pt x="1334" y="809"/>
                  </a:lnTo>
                  <a:lnTo>
                    <a:pt x="1334" y="820"/>
                  </a:lnTo>
                  <a:lnTo>
                    <a:pt x="1402" y="820"/>
                  </a:lnTo>
                  <a:lnTo>
                    <a:pt x="1402" y="840"/>
                  </a:lnTo>
                  <a:lnTo>
                    <a:pt x="1422" y="840"/>
                  </a:lnTo>
                  <a:lnTo>
                    <a:pt x="1422" y="854"/>
                  </a:lnTo>
                  <a:lnTo>
                    <a:pt x="1447" y="854"/>
                  </a:lnTo>
                  <a:lnTo>
                    <a:pt x="1447" y="871"/>
                  </a:lnTo>
                  <a:lnTo>
                    <a:pt x="1484" y="871"/>
                  </a:lnTo>
                  <a:lnTo>
                    <a:pt x="1484" y="889"/>
                  </a:lnTo>
                  <a:lnTo>
                    <a:pt x="1522" y="889"/>
                  </a:lnTo>
                  <a:lnTo>
                    <a:pt x="1522" y="906"/>
                  </a:lnTo>
                  <a:lnTo>
                    <a:pt x="1580" y="906"/>
                  </a:lnTo>
                  <a:lnTo>
                    <a:pt x="1580" y="924"/>
                  </a:lnTo>
                  <a:lnTo>
                    <a:pt x="1708" y="924"/>
                  </a:lnTo>
                  <a:lnTo>
                    <a:pt x="1708" y="944"/>
                  </a:lnTo>
                  <a:lnTo>
                    <a:pt x="2008" y="944"/>
                  </a:lnTo>
                  <a:lnTo>
                    <a:pt x="2008" y="1016"/>
                  </a:lnTo>
                  <a:lnTo>
                    <a:pt x="2028" y="1016"/>
                  </a:lnTo>
                  <a:lnTo>
                    <a:pt x="2028" y="1077"/>
                  </a:lnTo>
                  <a:lnTo>
                    <a:pt x="2046" y="1077"/>
                  </a:lnTo>
                </a:path>
              </a:pathLst>
            </a:custGeom>
            <a:noFill/>
            <a:ln w="31750" cap="flat">
              <a:solidFill>
                <a:srgbClr val="01587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8" name="Line 173">
              <a:extLst>
                <a:ext uri="{FF2B5EF4-FFF2-40B4-BE49-F238E27FC236}">
                  <a16:creationId xmlns:a16="http://schemas.microsoft.com/office/drawing/2014/main" id="{A3BAA5A8-79F6-0CFF-4C04-EB48A1085D82}"/>
                </a:ext>
              </a:extLst>
            </p:cNvPr>
            <p:cNvSpPr>
              <a:spLocks noChangeShapeType="1"/>
            </p:cNvSpPr>
            <p:nvPr/>
          </p:nvSpPr>
          <p:spPr bwMode="auto">
            <a:xfrm>
              <a:off x="4173538" y="5079626"/>
              <a:ext cx="0" cy="93662"/>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9" name="Line 174">
              <a:extLst>
                <a:ext uri="{FF2B5EF4-FFF2-40B4-BE49-F238E27FC236}">
                  <a16:creationId xmlns:a16="http://schemas.microsoft.com/office/drawing/2014/main" id="{63E6887D-6D3F-450A-4D24-D93F1D32B57E}"/>
                </a:ext>
              </a:extLst>
            </p:cNvPr>
            <p:cNvSpPr>
              <a:spLocks noChangeShapeType="1"/>
            </p:cNvSpPr>
            <p:nvPr/>
          </p:nvSpPr>
          <p:spPr bwMode="auto">
            <a:xfrm>
              <a:off x="4119563" y="5127251"/>
              <a:ext cx="103188" cy="0"/>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0" name="Line 175">
              <a:extLst>
                <a:ext uri="{FF2B5EF4-FFF2-40B4-BE49-F238E27FC236}">
                  <a16:creationId xmlns:a16="http://schemas.microsoft.com/office/drawing/2014/main" id="{FD07B447-A3C4-7755-380D-5DC18FD13E87}"/>
                </a:ext>
              </a:extLst>
            </p:cNvPr>
            <p:cNvSpPr>
              <a:spLocks noChangeShapeType="1"/>
            </p:cNvSpPr>
            <p:nvPr/>
          </p:nvSpPr>
          <p:spPr bwMode="auto">
            <a:xfrm>
              <a:off x="4211638" y="5127251"/>
              <a:ext cx="0" cy="95250"/>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1" name="Line 176">
              <a:extLst>
                <a:ext uri="{FF2B5EF4-FFF2-40B4-BE49-F238E27FC236}">
                  <a16:creationId xmlns:a16="http://schemas.microsoft.com/office/drawing/2014/main" id="{48035AAF-8888-5BAB-E062-7DB4C3F09583}"/>
                </a:ext>
              </a:extLst>
            </p:cNvPr>
            <p:cNvSpPr>
              <a:spLocks noChangeShapeType="1"/>
            </p:cNvSpPr>
            <p:nvPr/>
          </p:nvSpPr>
          <p:spPr bwMode="auto">
            <a:xfrm>
              <a:off x="4162425" y="5173289"/>
              <a:ext cx="101600" cy="0"/>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2" name="Line 177">
              <a:extLst>
                <a:ext uri="{FF2B5EF4-FFF2-40B4-BE49-F238E27FC236}">
                  <a16:creationId xmlns:a16="http://schemas.microsoft.com/office/drawing/2014/main" id="{BDBE20D7-2F1C-E35B-26F3-BEB853994E0A}"/>
                </a:ext>
              </a:extLst>
            </p:cNvPr>
            <p:cNvSpPr>
              <a:spLocks noChangeShapeType="1"/>
            </p:cNvSpPr>
            <p:nvPr/>
          </p:nvSpPr>
          <p:spPr bwMode="auto">
            <a:xfrm>
              <a:off x="4605338" y="5282826"/>
              <a:ext cx="0" cy="95250"/>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3" name="Line 178">
              <a:extLst>
                <a:ext uri="{FF2B5EF4-FFF2-40B4-BE49-F238E27FC236}">
                  <a16:creationId xmlns:a16="http://schemas.microsoft.com/office/drawing/2014/main" id="{ABABF6F3-9B2F-0CD7-DD95-94A4B1CBE45B}"/>
                </a:ext>
              </a:extLst>
            </p:cNvPr>
            <p:cNvSpPr>
              <a:spLocks noChangeShapeType="1"/>
            </p:cNvSpPr>
            <p:nvPr/>
          </p:nvSpPr>
          <p:spPr bwMode="auto">
            <a:xfrm>
              <a:off x="4556125" y="5332039"/>
              <a:ext cx="103188" cy="0"/>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4" name="Line 179">
              <a:extLst>
                <a:ext uri="{FF2B5EF4-FFF2-40B4-BE49-F238E27FC236}">
                  <a16:creationId xmlns:a16="http://schemas.microsoft.com/office/drawing/2014/main" id="{52C50B8C-D3C2-152F-7490-CAAECA7BFCB2}"/>
                </a:ext>
              </a:extLst>
            </p:cNvPr>
            <p:cNvSpPr>
              <a:spLocks noChangeShapeType="1"/>
            </p:cNvSpPr>
            <p:nvPr/>
          </p:nvSpPr>
          <p:spPr bwMode="auto">
            <a:xfrm>
              <a:off x="4845050" y="5347914"/>
              <a:ext cx="0" cy="98425"/>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5" name="Line 180">
              <a:extLst>
                <a:ext uri="{FF2B5EF4-FFF2-40B4-BE49-F238E27FC236}">
                  <a16:creationId xmlns:a16="http://schemas.microsoft.com/office/drawing/2014/main" id="{40183773-B2D4-D3C6-6B5A-B58129821A50}"/>
                </a:ext>
              </a:extLst>
            </p:cNvPr>
            <p:cNvSpPr>
              <a:spLocks noChangeShapeType="1"/>
            </p:cNvSpPr>
            <p:nvPr/>
          </p:nvSpPr>
          <p:spPr bwMode="auto">
            <a:xfrm>
              <a:off x="4795838" y="5397126"/>
              <a:ext cx="103188" cy="0"/>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6" name="Line 181">
              <a:extLst>
                <a:ext uri="{FF2B5EF4-FFF2-40B4-BE49-F238E27FC236}">
                  <a16:creationId xmlns:a16="http://schemas.microsoft.com/office/drawing/2014/main" id="{D5878A82-2328-C14F-BBF5-923D4B977686}"/>
                </a:ext>
              </a:extLst>
            </p:cNvPr>
            <p:cNvSpPr>
              <a:spLocks noChangeShapeType="1"/>
            </p:cNvSpPr>
            <p:nvPr/>
          </p:nvSpPr>
          <p:spPr bwMode="auto">
            <a:xfrm>
              <a:off x="4899025" y="5347914"/>
              <a:ext cx="0" cy="98425"/>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7" name="Line 182">
              <a:extLst>
                <a:ext uri="{FF2B5EF4-FFF2-40B4-BE49-F238E27FC236}">
                  <a16:creationId xmlns:a16="http://schemas.microsoft.com/office/drawing/2014/main" id="{5827BBAC-4FAF-BDA3-F0A0-E68BEE92D5AD}"/>
                </a:ext>
              </a:extLst>
            </p:cNvPr>
            <p:cNvSpPr>
              <a:spLocks noChangeShapeType="1"/>
            </p:cNvSpPr>
            <p:nvPr/>
          </p:nvSpPr>
          <p:spPr bwMode="auto">
            <a:xfrm>
              <a:off x="4845050" y="5397126"/>
              <a:ext cx="103188" cy="0"/>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8" name="Line 183">
              <a:extLst>
                <a:ext uri="{FF2B5EF4-FFF2-40B4-BE49-F238E27FC236}">
                  <a16:creationId xmlns:a16="http://schemas.microsoft.com/office/drawing/2014/main" id="{E6F9DF16-BEDB-A38A-7CAC-93A5842E08F1}"/>
                </a:ext>
              </a:extLst>
            </p:cNvPr>
            <p:cNvSpPr>
              <a:spLocks noChangeShapeType="1"/>
            </p:cNvSpPr>
            <p:nvPr/>
          </p:nvSpPr>
          <p:spPr bwMode="auto">
            <a:xfrm>
              <a:off x="4997450" y="5397126"/>
              <a:ext cx="0" cy="93662"/>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9" name="Line 184">
              <a:extLst>
                <a:ext uri="{FF2B5EF4-FFF2-40B4-BE49-F238E27FC236}">
                  <a16:creationId xmlns:a16="http://schemas.microsoft.com/office/drawing/2014/main" id="{9EBFE44F-30BE-5A20-F704-D88BF44424E4}"/>
                </a:ext>
              </a:extLst>
            </p:cNvPr>
            <p:cNvSpPr>
              <a:spLocks noChangeShapeType="1"/>
            </p:cNvSpPr>
            <p:nvPr/>
          </p:nvSpPr>
          <p:spPr bwMode="auto">
            <a:xfrm>
              <a:off x="4948238" y="5446339"/>
              <a:ext cx="101600" cy="0"/>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0" name="Line 185">
              <a:extLst>
                <a:ext uri="{FF2B5EF4-FFF2-40B4-BE49-F238E27FC236}">
                  <a16:creationId xmlns:a16="http://schemas.microsoft.com/office/drawing/2014/main" id="{49304E12-5B1B-E736-E031-9F47E7B1B7CA}"/>
                </a:ext>
              </a:extLst>
            </p:cNvPr>
            <p:cNvSpPr>
              <a:spLocks noChangeShapeType="1"/>
            </p:cNvSpPr>
            <p:nvPr/>
          </p:nvSpPr>
          <p:spPr bwMode="auto">
            <a:xfrm>
              <a:off x="5264150" y="5397126"/>
              <a:ext cx="0" cy="93662"/>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1" name="Line 186">
              <a:extLst>
                <a:ext uri="{FF2B5EF4-FFF2-40B4-BE49-F238E27FC236}">
                  <a16:creationId xmlns:a16="http://schemas.microsoft.com/office/drawing/2014/main" id="{4717DEF1-2C29-4A82-6E8D-7D30BF0783BF}"/>
                </a:ext>
              </a:extLst>
            </p:cNvPr>
            <p:cNvSpPr>
              <a:spLocks noChangeShapeType="1"/>
            </p:cNvSpPr>
            <p:nvPr/>
          </p:nvSpPr>
          <p:spPr bwMode="auto">
            <a:xfrm>
              <a:off x="5211763" y="5446339"/>
              <a:ext cx="101600" cy="0"/>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2" name="Line 187">
              <a:extLst>
                <a:ext uri="{FF2B5EF4-FFF2-40B4-BE49-F238E27FC236}">
                  <a16:creationId xmlns:a16="http://schemas.microsoft.com/office/drawing/2014/main" id="{79FEFD9A-B282-FAD5-4CD1-7F2FF4F41579}"/>
                </a:ext>
              </a:extLst>
            </p:cNvPr>
            <p:cNvSpPr>
              <a:spLocks noChangeShapeType="1"/>
            </p:cNvSpPr>
            <p:nvPr/>
          </p:nvSpPr>
          <p:spPr bwMode="auto">
            <a:xfrm>
              <a:off x="5338763" y="5397126"/>
              <a:ext cx="0" cy="93662"/>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3" name="Line 188">
              <a:extLst>
                <a:ext uri="{FF2B5EF4-FFF2-40B4-BE49-F238E27FC236}">
                  <a16:creationId xmlns:a16="http://schemas.microsoft.com/office/drawing/2014/main" id="{6B8B9077-D025-5C92-AC03-E41B494EE92B}"/>
                </a:ext>
              </a:extLst>
            </p:cNvPr>
            <p:cNvSpPr>
              <a:spLocks noChangeShapeType="1"/>
            </p:cNvSpPr>
            <p:nvPr/>
          </p:nvSpPr>
          <p:spPr bwMode="auto">
            <a:xfrm>
              <a:off x="5286375" y="5446339"/>
              <a:ext cx="101600" cy="0"/>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4" name="Line 189">
              <a:extLst>
                <a:ext uri="{FF2B5EF4-FFF2-40B4-BE49-F238E27FC236}">
                  <a16:creationId xmlns:a16="http://schemas.microsoft.com/office/drawing/2014/main" id="{CBCCA157-4822-60CC-8006-1EBA3274D674}"/>
                </a:ext>
              </a:extLst>
            </p:cNvPr>
            <p:cNvSpPr>
              <a:spLocks noChangeShapeType="1"/>
            </p:cNvSpPr>
            <p:nvPr/>
          </p:nvSpPr>
          <p:spPr bwMode="auto">
            <a:xfrm>
              <a:off x="5443538" y="5592389"/>
              <a:ext cx="0" cy="93662"/>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5" name="Line 190">
              <a:extLst>
                <a:ext uri="{FF2B5EF4-FFF2-40B4-BE49-F238E27FC236}">
                  <a16:creationId xmlns:a16="http://schemas.microsoft.com/office/drawing/2014/main" id="{2E71B9C1-DC89-46EF-B45D-593A67EFEA58}"/>
                </a:ext>
              </a:extLst>
            </p:cNvPr>
            <p:cNvSpPr>
              <a:spLocks noChangeShapeType="1"/>
            </p:cNvSpPr>
            <p:nvPr/>
          </p:nvSpPr>
          <p:spPr bwMode="auto">
            <a:xfrm>
              <a:off x="5394325" y="5640014"/>
              <a:ext cx="103188" cy="0"/>
            </a:xfrm>
            <a:prstGeom prst="line">
              <a:avLst/>
            </a:prstGeom>
            <a:noFill/>
            <a:ln w="22225"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6" name="Line 191">
              <a:extLst>
                <a:ext uri="{FF2B5EF4-FFF2-40B4-BE49-F238E27FC236}">
                  <a16:creationId xmlns:a16="http://schemas.microsoft.com/office/drawing/2014/main" id="{06D5B221-41B5-9754-8E2D-CCCFF747B501}"/>
                </a:ext>
              </a:extLst>
            </p:cNvPr>
            <p:cNvSpPr>
              <a:spLocks noChangeShapeType="1"/>
            </p:cNvSpPr>
            <p:nvPr/>
          </p:nvSpPr>
          <p:spPr bwMode="auto">
            <a:xfrm>
              <a:off x="4394200" y="5297114"/>
              <a:ext cx="0" cy="93662"/>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7" name="Line 192">
              <a:extLst>
                <a:ext uri="{FF2B5EF4-FFF2-40B4-BE49-F238E27FC236}">
                  <a16:creationId xmlns:a16="http://schemas.microsoft.com/office/drawing/2014/main" id="{A9F092EB-EC89-DDBE-9145-5BFFF1BB323D}"/>
                </a:ext>
              </a:extLst>
            </p:cNvPr>
            <p:cNvSpPr>
              <a:spLocks noChangeShapeType="1"/>
            </p:cNvSpPr>
            <p:nvPr/>
          </p:nvSpPr>
          <p:spPr bwMode="auto">
            <a:xfrm>
              <a:off x="4341813" y="5344739"/>
              <a:ext cx="101600" cy="0"/>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8" name="Line 193">
              <a:extLst>
                <a:ext uri="{FF2B5EF4-FFF2-40B4-BE49-F238E27FC236}">
                  <a16:creationId xmlns:a16="http://schemas.microsoft.com/office/drawing/2014/main" id="{0C9624ED-0FD2-6BB9-3D8B-5AD8CB8BA970}"/>
                </a:ext>
              </a:extLst>
            </p:cNvPr>
            <p:cNvSpPr>
              <a:spLocks noChangeShapeType="1"/>
            </p:cNvSpPr>
            <p:nvPr/>
          </p:nvSpPr>
          <p:spPr bwMode="auto">
            <a:xfrm>
              <a:off x="4479925" y="5332039"/>
              <a:ext cx="0" cy="93662"/>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9" name="Line 194">
              <a:extLst>
                <a:ext uri="{FF2B5EF4-FFF2-40B4-BE49-F238E27FC236}">
                  <a16:creationId xmlns:a16="http://schemas.microsoft.com/office/drawing/2014/main" id="{22B58927-633F-11EB-994A-AD10A6A65A5E}"/>
                </a:ext>
              </a:extLst>
            </p:cNvPr>
            <p:cNvSpPr>
              <a:spLocks noChangeShapeType="1"/>
            </p:cNvSpPr>
            <p:nvPr/>
          </p:nvSpPr>
          <p:spPr bwMode="auto">
            <a:xfrm>
              <a:off x="4425950" y="5378076"/>
              <a:ext cx="103188" cy="0"/>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0" name="Line 195">
              <a:extLst>
                <a:ext uri="{FF2B5EF4-FFF2-40B4-BE49-F238E27FC236}">
                  <a16:creationId xmlns:a16="http://schemas.microsoft.com/office/drawing/2014/main" id="{7F1E2E2B-F451-E5F9-3911-589AEBD96521}"/>
                </a:ext>
              </a:extLst>
            </p:cNvPr>
            <p:cNvSpPr>
              <a:spLocks noChangeShapeType="1"/>
            </p:cNvSpPr>
            <p:nvPr/>
          </p:nvSpPr>
          <p:spPr bwMode="auto">
            <a:xfrm>
              <a:off x="4714875" y="5400301"/>
              <a:ext cx="0" cy="93662"/>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1" name="Line 196">
              <a:extLst>
                <a:ext uri="{FF2B5EF4-FFF2-40B4-BE49-F238E27FC236}">
                  <a16:creationId xmlns:a16="http://schemas.microsoft.com/office/drawing/2014/main" id="{D7DCD222-D543-0FBA-0E12-DFAAAAB9B24D}"/>
                </a:ext>
              </a:extLst>
            </p:cNvPr>
            <p:cNvSpPr>
              <a:spLocks noChangeShapeType="1"/>
            </p:cNvSpPr>
            <p:nvPr/>
          </p:nvSpPr>
          <p:spPr bwMode="auto">
            <a:xfrm>
              <a:off x="4662488" y="5446339"/>
              <a:ext cx="101600" cy="0"/>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2" name="Line 197">
              <a:extLst>
                <a:ext uri="{FF2B5EF4-FFF2-40B4-BE49-F238E27FC236}">
                  <a16:creationId xmlns:a16="http://schemas.microsoft.com/office/drawing/2014/main" id="{DCCA4AF0-A8C8-0EEF-602F-070091B681C6}"/>
                </a:ext>
              </a:extLst>
            </p:cNvPr>
            <p:cNvSpPr>
              <a:spLocks noChangeShapeType="1"/>
            </p:cNvSpPr>
            <p:nvPr/>
          </p:nvSpPr>
          <p:spPr bwMode="auto">
            <a:xfrm>
              <a:off x="5327650" y="5520951"/>
              <a:ext cx="0" cy="93662"/>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3" name="Line 198">
              <a:extLst>
                <a:ext uri="{FF2B5EF4-FFF2-40B4-BE49-F238E27FC236}">
                  <a16:creationId xmlns:a16="http://schemas.microsoft.com/office/drawing/2014/main" id="{99A052EB-E0DD-D668-297E-03C02485EC41}"/>
                </a:ext>
              </a:extLst>
            </p:cNvPr>
            <p:cNvSpPr>
              <a:spLocks noChangeShapeType="1"/>
            </p:cNvSpPr>
            <p:nvPr/>
          </p:nvSpPr>
          <p:spPr bwMode="auto">
            <a:xfrm>
              <a:off x="5278438" y="5568576"/>
              <a:ext cx="103188" cy="0"/>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4" name="Line 199">
              <a:extLst>
                <a:ext uri="{FF2B5EF4-FFF2-40B4-BE49-F238E27FC236}">
                  <a16:creationId xmlns:a16="http://schemas.microsoft.com/office/drawing/2014/main" id="{A399609E-6A62-2867-B077-52B7901B3137}"/>
                </a:ext>
              </a:extLst>
            </p:cNvPr>
            <p:cNvSpPr>
              <a:spLocks noChangeShapeType="1"/>
            </p:cNvSpPr>
            <p:nvPr/>
          </p:nvSpPr>
          <p:spPr bwMode="auto">
            <a:xfrm>
              <a:off x="5370513" y="5520951"/>
              <a:ext cx="0" cy="93662"/>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5" name="Line 200">
              <a:extLst>
                <a:ext uri="{FF2B5EF4-FFF2-40B4-BE49-F238E27FC236}">
                  <a16:creationId xmlns:a16="http://schemas.microsoft.com/office/drawing/2014/main" id="{B2FEF062-5962-ADA6-6F3E-35F6342D2756}"/>
                </a:ext>
              </a:extLst>
            </p:cNvPr>
            <p:cNvSpPr>
              <a:spLocks noChangeShapeType="1"/>
            </p:cNvSpPr>
            <p:nvPr/>
          </p:nvSpPr>
          <p:spPr bwMode="auto">
            <a:xfrm>
              <a:off x="5318125" y="5568576"/>
              <a:ext cx="101600" cy="0"/>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6" name="Line 201">
              <a:extLst>
                <a:ext uri="{FF2B5EF4-FFF2-40B4-BE49-F238E27FC236}">
                  <a16:creationId xmlns:a16="http://schemas.microsoft.com/office/drawing/2014/main" id="{ACD46A54-8211-8C6B-E5E4-CB2D3231FFF2}"/>
                </a:ext>
              </a:extLst>
            </p:cNvPr>
            <p:cNvSpPr>
              <a:spLocks noChangeShapeType="1"/>
            </p:cNvSpPr>
            <p:nvPr/>
          </p:nvSpPr>
          <p:spPr bwMode="auto">
            <a:xfrm>
              <a:off x="5518150" y="5520951"/>
              <a:ext cx="0" cy="93662"/>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7" name="Line 202">
              <a:extLst>
                <a:ext uri="{FF2B5EF4-FFF2-40B4-BE49-F238E27FC236}">
                  <a16:creationId xmlns:a16="http://schemas.microsoft.com/office/drawing/2014/main" id="{6B84186E-BA61-4F5E-9888-C5D662F6B4C8}"/>
                </a:ext>
              </a:extLst>
            </p:cNvPr>
            <p:cNvSpPr>
              <a:spLocks noChangeShapeType="1"/>
            </p:cNvSpPr>
            <p:nvPr/>
          </p:nvSpPr>
          <p:spPr bwMode="auto">
            <a:xfrm>
              <a:off x="5465763" y="5568576"/>
              <a:ext cx="101600" cy="0"/>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8" name="Line 203">
              <a:extLst>
                <a:ext uri="{FF2B5EF4-FFF2-40B4-BE49-F238E27FC236}">
                  <a16:creationId xmlns:a16="http://schemas.microsoft.com/office/drawing/2014/main" id="{62FD73FF-9B1B-B0AE-2505-DE5B085166D1}"/>
                </a:ext>
              </a:extLst>
            </p:cNvPr>
            <p:cNvSpPr>
              <a:spLocks noChangeShapeType="1"/>
            </p:cNvSpPr>
            <p:nvPr/>
          </p:nvSpPr>
          <p:spPr bwMode="auto">
            <a:xfrm>
              <a:off x="5673725" y="5520951"/>
              <a:ext cx="0" cy="93662"/>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9" name="Line 204">
              <a:extLst>
                <a:ext uri="{FF2B5EF4-FFF2-40B4-BE49-F238E27FC236}">
                  <a16:creationId xmlns:a16="http://schemas.microsoft.com/office/drawing/2014/main" id="{B8BD80BE-7904-0C38-BCA0-70211F0E0429}"/>
                </a:ext>
              </a:extLst>
            </p:cNvPr>
            <p:cNvSpPr>
              <a:spLocks noChangeShapeType="1"/>
            </p:cNvSpPr>
            <p:nvPr/>
          </p:nvSpPr>
          <p:spPr bwMode="auto">
            <a:xfrm>
              <a:off x="5624513" y="5568576"/>
              <a:ext cx="101600" cy="0"/>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0" name="Line 205">
              <a:extLst>
                <a:ext uri="{FF2B5EF4-FFF2-40B4-BE49-F238E27FC236}">
                  <a16:creationId xmlns:a16="http://schemas.microsoft.com/office/drawing/2014/main" id="{FEE04D03-F2AB-2B60-DFB5-E478B5E100F9}"/>
                </a:ext>
              </a:extLst>
            </p:cNvPr>
            <p:cNvSpPr>
              <a:spLocks noChangeShapeType="1"/>
            </p:cNvSpPr>
            <p:nvPr/>
          </p:nvSpPr>
          <p:spPr bwMode="auto">
            <a:xfrm>
              <a:off x="5881688" y="5520951"/>
              <a:ext cx="0" cy="93662"/>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1" name="Line 206">
              <a:extLst>
                <a:ext uri="{FF2B5EF4-FFF2-40B4-BE49-F238E27FC236}">
                  <a16:creationId xmlns:a16="http://schemas.microsoft.com/office/drawing/2014/main" id="{9A72E94E-717B-3CBB-9F39-D66CAD058696}"/>
                </a:ext>
              </a:extLst>
            </p:cNvPr>
            <p:cNvSpPr>
              <a:spLocks noChangeShapeType="1"/>
            </p:cNvSpPr>
            <p:nvPr/>
          </p:nvSpPr>
          <p:spPr bwMode="auto">
            <a:xfrm>
              <a:off x="5832475" y="5568576"/>
              <a:ext cx="101600" cy="0"/>
            </a:xfrm>
            <a:prstGeom prst="line">
              <a:avLst/>
            </a:prstGeom>
            <a:noFill/>
            <a:ln w="22225"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2" name="Freeform 207">
              <a:extLst>
                <a:ext uri="{FF2B5EF4-FFF2-40B4-BE49-F238E27FC236}">
                  <a16:creationId xmlns:a16="http://schemas.microsoft.com/office/drawing/2014/main" id="{72598918-16C9-AA20-3224-8B94198C504B}"/>
                </a:ext>
              </a:extLst>
            </p:cNvPr>
            <p:cNvSpPr>
              <a:spLocks/>
            </p:cNvSpPr>
            <p:nvPr/>
          </p:nvSpPr>
          <p:spPr bwMode="auto">
            <a:xfrm>
              <a:off x="2200275" y="3930276"/>
              <a:ext cx="3681413" cy="1638300"/>
            </a:xfrm>
            <a:custGeom>
              <a:avLst/>
              <a:gdLst>
                <a:gd name="T0" fmla="*/ 22 w 2319"/>
                <a:gd name="T1" fmla="*/ 0 h 1032"/>
                <a:gd name="T2" fmla="*/ 116 w 2319"/>
                <a:gd name="T3" fmla="*/ 10 h 1032"/>
                <a:gd name="T4" fmla="*/ 136 w 2319"/>
                <a:gd name="T5" fmla="*/ 28 h 1032"/>
                <a:gd name="T6" fmla="*/ 189 w 2319"/>
                <a:gd name="T7" fmla="*/ 53 h 1032"/>
                <a:gd name="T8" fmla="*/ 211 w 2319"/>
                <a:gd name="T9" fmla="*/ 65 h 1032"/>
                <a:gd name="T10" fmla="*/ 220 w 2319"/>
                <a:gd name="T11" fmla="*/ 87 h 1032"/>
                <a:gd name="T12" fmla="*/ 244 w 2319"/>
                <a:gd name="T13" fmla="*/ 102 h 1032"/>
                <a:gd name="T14" fmla="*/ 278 w 2319"/>
                <a:gd name="T15" fmla="*/ 128 h 1032"/>
                <a:gd name="T16" fmla="*/ 304 w 2319"/>
                <a:gd name="T17" fmla="*/ 141 h 1032"/>
                <a:gd name="T18" fmla="*/ 326 w 2319"/>
                <a:gd name="T19" fmla="*/ 173 h 1032"/>
                <a:gd name="T20" fmla="*/ 337 w 2319"/>
                <a:gd name="T21" fmla="*/ 186 h 1032"/>
                <a:gd name="T22" fmla="*/ 368 w 2319"/>
                <a:gd name="T23" fmla="*/ 245 h 1032"/>
                <a:gd name="T24" fmla="*/ 384 w 2319"/>
                <a:gd name="T25" fmla="*/ 263 h 1032"/>
                <a:gd name="T26" fmla="*/ 395 w 2319"/>
                <a:gd name="T27" fmla="*/ 274 h 1032"/>
                <a:gd name="T28" fmla="*/ 431 w 2319"/>
                <a:gd name="T29" fmla="*/ 294 h 1032"/>
                <a:gd name="T30" fmla="*/ 464 w 2319"/>
                <a:gd name="T31" fmla="*/ 302 h 1032"/>
                <a:gd name="T32" fmla="*/ 482 w 2319"/>
                <a:gd name="T33" fmla="*/ 325 h 1032"/>
                <a:gd name="T34" fmla="*/ 504 w 2319"/>
                <a:gd name="T35" fmla="*/ 343 h 1032"/>
                <a:gd name="T36" fmla="*/ 519 w 2319"/>
                <a:gd name="T37" fmla="*/ 364 h 1032"/>
                <a:gd name="T38" fmla="*/ 535 w 2319"/>
                <a:gd name="T39" fmla="*/ 386 h 1032"/>
                <a:gd name="T40" fmla="*/ 546 w 2319"/>
                <a:gd name="T41" fmla="*/ 407 h 1032"/>
                <a:gd name="T42" fmla="*/ 557 w 2319"/>
                <a:gd name="T43" fmla="*/ 415 h 1032"/>
                <a:gd name="T44" fmla="*/ 606 w 2319"/>
                <a:gd name="T45" fmla="*/ 441 h 1032"/>
                <a:gd name="T46" fmla="*/ 626 w 2319"/>
                <a:gd name="T47" fmla="*/ 474 h 1032"/>
                <a:gd name="T48" fmla="*/ 635 w 2319"/>
                <a:gd name="T49" fmla="*/ 494 h 1032"/>
                <a:gd name="T50" fmla="*/ 650 w 2319"/>
                <a:gd name="T51" fmla="*/ 517 h 1032"/>
                <a:gd name="T52" fmla="*/ 670 w 2319"/>
                <a:gd name="T53" fmla="*/ 535 h 1032"/>
                <a:gd name="T54" fmla="*/ 686 w 2319"/>
                <a:gd name="T55" fmla="*/ 552 h 1032"/>
                <a:gd name="T56" fmla="*/ 735 w 2319"/>
                <a:gd name="T57" fmla="*/ 572 h 1032"/>
                <a:gd name="T58" fmla="*/ 746 w 2319"/>
                <a:gd name="T59" fmla="*/ 595 h 1032"/>
                <a:gd name="T60" fmla="*/ 746 w 2319"/>
                <a:gd name="T61" fmla="*/ 625 h 1032"/>
                <a:gd name="T62" fmla="*/ 763 w 2319"/>
                <a:gd name="T63" fmla="*/ 634 h 1032"/>
                <a:gd name="T64" fmla="*/ 781 w 2319"/>
                <a:gd name="T65" fmla="*/ 664 h 1032"/>
                <a:gd name="T66" fmla="*/ 806 w 2319"/>
                <a:gd name="T67" fmla="*/ 687 h 1032"/>
                <a:gd name="T68" fmla="*/ 828 w 2319"/>
                <a:gd name="T69" fmla="*/ 709 h 1032"/>
                <a:gd name="T70" fmla="*/ 848 w 2319"/>
                <a:gd name="T71" fmla="*/ 726 h 1032"/>
                <a:gd name="T72" fmla="*/ 885 w 2319"/>
                <a:gd name="T73" fmla="*/ 736 h 1032"/>
                <a:gd name="T74" fmla="*/ 901 w 2319"/>
                <a:gd name="T75" fmla="*/ 750 h 1032"/>
                <a:gd name="T76" fmla="*/ 914 w 2319"/>
                <a:gd name="T77" fmla="*/ 764 h 1032"/>
                <a:gd name="T78" fmla="*/ 928 w 2319"/>
                <a:gd name="T79" fmla="*/ 775 h 1032"/>
                <a:gd name="T80" fmla="*/ 954 w 2319"/>
                <a:gd name="T81" fmla="*/ 787 h 1032"/>
                <a:gd name="T82" fmla="*/ 972 w 2319"/>
                <a:gd name="T83" fmla="*/ 795 h 1032"/>
                <a:gd name="T84" fmla="*/ 1016 w 2319"/>
                <a:gd name="T85" fmla="*/ 807 h 1032"/>
                <a:gd name="T86" fmla="*/ 1050 w 2319"/>
                <a:gd name="T87" fmla="*/ 822 h 1032"/>
                <a:gd name="T88" fmla="*/ 1098 w 2319"/>
                <a:gd name="T89" fmla="*/ 836 h 1032"/>
                <a:gd name="T90" fmla="*/ 1129 w 2319"/>
                <a:gd name="T91" fmla="*/ 848 h 1032"/>
                <a:gd name="T92" fmla="*/ 1192 w 2319"/>
                <a:gd name="T93" fmla="*/ 861 h 1032"/>
                <a:gd name="T94" fmla="*/ 1212 w 2319"/>
                <a:gd name="T95" fmla="*/ 875 h 1032"/>
                <a:gd name="T96" fmla="*/ 1263 w 2319"/>
                <a:gd name="T97" fmla="*/ 897 h 1032"/>
                <a:gd name="T98" fmla="*/ 1413 w 2319"/>
                <a:gd name="T99" fmla="*/ 912 h 1032"/>
                <a:gd name="T100" fmla="*/ 1436 w 2319"/>
                <a:gd name="T101" fmla="*/ 926 h 1032"/>
                <a:gd name="T102" fmla="*/ 1476 w 2319"/>
                <a:gd name="T103" fmla="*/ 942 h 1032"/>
                <a:gd name="T104" fmla="*/ 1500 w 2319"/>
                <a:gd name="T105" fmla="*/ 955 h 1032"/>
                <a:gd name="T106" fmla="*/ 1660 w 2319"/>
                <a:gd name="T107" fmla="*/ 973 h 1032"/>
                <a:gd name="T108" fmla="*/ 1693 w 2319"/>
                <a:gd name="T109" fmla="*/ 985 h 1032"/>
                <a:gd name="T110" fmla="*/ 1711 w 2319"/>
                <a:gd name="T111" fmla="*/ 1002 h 1032"/>
                <a:gd name="T112" fmla="*/ 1864 w 2319"/>
                <a:gd name="T113" fmla="*/ 1032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19" h="1032">
                  <a:moveTo>
                    <a:pt x="0" y="0"/>
                  </a:moveTo>
                  <a:lnTo>
                    <a:pt x="22" y="0"/>
                  </a:lnTo>
                  <a:lnTo>
                    <a:pt x="22" y="10"/>
                  </a:lnTo>
                  <a:lnTo>
                    <a:pt x="116" y="10"/>
                  </a:lnTo>
                  <a:lnTo>
                    <a:pt x="116" y="28"/>
                  </a:lnTo>
                  <a:lnTo>
                    <a:pt x="136" y="28"/>
                  </a:lnTo>
                  <a:lnTo>
                    <a:pt x="136" y="53"/>
                  </a:lnTo>
                  <a:lnTo>
                    <a:pt x="189" y="53"/>
                  </a:lnTo>
                  <a:lnTo>
                    <a:pt x="189" y="65"/>
                  </a:lnTo>
                  <a:lnTo>
                    <a:pt x="211" y="65"/>
                  </a:lnTo>
                  <a:lnTo>
                    <a:pt x="211" y="87"/>
                  </a:lnTo>
                  <a:lnTo>
                    <a:pt x="220" y="87"/>
                  </a:lnTo>
                  <a:lnTo>
                    <a:pt x="220" y="102"/>
                  </a:lnTo>
                  <a:lnTo>
                    <a:pt x="244" y="102"/>
                  </a:lnTo>
                  <a:lnTo>
                    <a:pt x="244" y="128"/>
                  </a:lnTo>
                  <a:lnTo>
                    <a:pt x="278" y="128"/>
                  </a:lnTo>
                  <a:lnTo>
                    <a:pt x="278" y="141"/>
                  </a:lnTo>
                  <a:lnTo>
                    <a:pt x="304" y="141"/>
                  </a:lnTo>
                  <a:lnTo>
                    <a:pt x="304" y="173"/>
                  </a:lnTo>
                  <a:lnTo>
                    <a:pt x="326" y="173"/>
                  </a:lnTo>
                  <a:lnTo>
                    <a:pt x="326" y="186"/>
                  </a:lnTo>
                  <a:lnTo>
                    <a:pt x="337" y="186"/>
                  </a:lnTo>
                  <a:lnTo>
                    <a:pt x="337" y="245"/>
                  </a:lnTo>
                  <a:lnTo>
                    <a:pt x="368" y="245"/>
                  </a:lnTo>
                  <a:lnTo>
                    <a:pt x="368" y="263"/>
                  </a:lnTo>
                  <a:lnTo>
                    <a:pt x="384" y="263"/>
                  </a:lnTo>
                  <a:lnTo>
                    <a:pt x="384" y="274"/>
                  </a:lnTo>
                  <a:lnTo>
                    <a:pt x="395" y="274"/>
                  </a:lnTo>
                  <a:lnTo>
                    <a:pt x="395" y="294"/>
                  </a:lnTo>
                  <a:lnTo>
                    <a:pt x="431" y="294"/>
                  </a:lnTo>
                  <a:lnTo>
                    <a:pt x="431" y="302"/>
                  </a:lnTo>
                  <a:lnTo>
                    <a:pt x="464" y="302"/>
                  </a:lnTo>
                  <a:lnTo>
                    <a:pt x="464" y="325"/>
                  </a:lnTo>
                  <a:lnTo>
                    <a:pt x="482" y="325"/>
                  </a:lnTo>
                  <a:lnTo>
                    <a:pt x="482" y="343"/>
                  </a:lnTo>
                  <a:lnTo>
                    <a:pt x="504" y="343"/>
                  </a:lnTo>
                  <a:lnTo>
                    <a:pt x="504" y="364"/>
                  </a:lnTo>
                  <a:lnTo>
                    <a:pt x="519" y="364"/>
                  </a:lnTo>
                  <a:lnTo>
                    <a:pt x="519" y="386"/>
                  </a:lnTo>
                  <a:lnTo>
                    <a:pt x="535" y="386"/>
                  </a:lnTo>
                  <a:lnTo>
                    <a:pt x="535" y="407"/>
                  </a:lnTo>
                  <a:lnTo>
                    <a:pt x="546" y="407"/>
                  </a:lnTo>
                  <a:lnTo>
                    <a:pt x="546" y="415"/>
                  </a:lnTo>
                  <a:lnTo>
                    <a:pt x="557" y="415"/>
                  </a:lnTo>
                  <a:lnTo>
                    <a:pt x="557" y="441"/>
                  </a:lnTo>
                  <a:lnTo>
                    <a:pt x="606" y="441"/>
                  </a:lnTo>
                  <a:lnTo>
                    <a:pt x="606" y="474"/>
                  </a:lnTo>
                  <a:lnTo>
                    <a:pt x="626" y="474"/>
                  </a:lnTo>
                  <a:lnTo>
                    <a:pt x="626" y="494"/>
                  </a:lnTo>
                  <a:lnTo>
                    <a:pt x="635" y="494"/>
                  </a:lnTo>
                  <a:lnTo>
                    <a:pt x="635" y="517"/>
                  </a:lnTo>
                  <a:lnTo>
                    <a:pt x="650" y="517"/>
                  </a:lnTo>
                  <a:lnTo>
                    <a:pt x="650" y="535"/>
                  </a:lnTo>
                  <a:lnTo>
                    <a:pt x="670" y="535"/>
                  </a:lnTo>
                  <a:lnTo>
                    <a:pt x="670" y="552"/>
                  </a:lnTo>
                  <a:lnTo>
                    <a:pt x="686" y="552"/>
                  </a:lnTo>
                  <a:lnTo>
                    <a:pt x="686" y="572"/>
                  </a:lnTo>
                  <a:lnTo>
                    <a:pt x="735" y="572"/>
                  </a:lnTo>
                  <a:lnTo>
                    <a:pt x="735" y="595"/>
                  </a:lnTo>
                  <a:lnTo>
                    <a:pt x="746" y="595"/>
                  </a:lnTo>
                  <a:lnTo>
                    <a:pt x="746" y="611"/>
                  </a:lnTo>
                  <a:lnTo>
                    <a:pt x="746" y="625"/>
                  </a:lnTo>
                  <a:lnTo>
                    <a:pt x="763" y="625"/>
                  </a:lnTo>
                  <a:lnTo>
                    <a:pt x="763" y="634"/>
                  </a:lnTo>
                  <a:lnTo>
                    <a:pt x="781" y="634"/>
                  </a:lnTo>
                  <a:lnTo>
                    <a:pt x="781" y="664"/>
                  </a:lnTo>
                  <a:lnTo>
                    <a:pt x="806" y="664"/>
                  </a:lnTo>
                  <a:lnTo>
                    <a:pt x="806" y="687"/>
                  </a:lnTo>
                  <a:lnTo>
                    <a:pt x="828" y="687"/>
                  </a:lnTo>
                  <a:lnTo>
                    <a:pt x="828" y="709"/>
                  </a:lnTo>
                  <a:lnTo>
                    <a:pt x="848" y="709"/>
                  </a:lnTo>
                  <a:lnTo>
                    <a:pt x="848" y="726"/>
                  </a:lnTo>
                  <a:lnTo>
                    <a:pt x="885" y="726"/>
                  </a:lnTo>
                  <a:lnTo>
                    <a:pt x="885" y="736"/>
                  </a:lnTo>
                  <a:lnTo>
                    <a:pt x="901" y="736"/>
                  </a:lnTo>
                  <a:lnTo>
                    <a:pt x="901" y="750"/>
                  </a:lnTo>
                  <a:lnTo>
                    <a:pt x="914" y="750"/>
                  </a:lnTo>
                  <a:lnTo>
                    <a:pt x="914" y="764"/>
                  </a:lnTo>
                  <a:lnTo>
                    <a:pt x="928" y="764"/>
                  </a:lnTo>
                  <a:lnTo>
                    <a:pt x="928" y="775"/>
                  </a:lnTo>
                  <a:lnTo>
                    <a:pt x="954" y="775"/>
                  </a:lnTo>
                  <a:lnTo>
                    <a:pt x="954" y="787"/>
                  </a:lnTo>
                  <a:lnTo>
                    <a:pt x="972" y="787"/>
                  </a:lnTo>
                  <a:lnTo>
                    <a:pt x="972" y="795"/>
                  </a:lnTo>
                  <a:lnTo>
                    <a:pt x="1016" y="795"/>
                  </a:lnTo>
                  <a:lnTo>
                    <a:pt x="1016" y="807"/>
                  </a:lnTo>
                  <a:lnTo>
                    <a:pt x="1050" y="807"/>
                  </a:lnTo>
                  <a:lnTo>
                    <a:pt x="1050" y="822"/>
                  </a:lnTo>
                  <a:lnTo>
                    <a:pt x="1098" y="822"/>
                  </a:lnTo>
                  <a:lnTo>
                    <a:pt x="1098" y="836"/>
                  </a:lnTo>
                  <a:lnTo>
                    <a:pt x="1129" y="836"/>
                  </a:lnTo>
                  <a:lnTo>
                    <a:pt x="1129" y="848"/>
                  </a:lnTo>
                  <a:lnTo>
                    <a:pt x="1192" y="848"/>
                  </a:lnTo>
                  <a:lnTo>
                    <a:pt x="1192" y="861"/>
                  </a:lnTo>
                  <a:lnTo>
                    <a:pt x="1212" y="861"/>
                  </a:lnTo>
                  <a:lnTo>
                    <a:pt x="1212" y="875"/>
                  </a:lnTo>
                  <a:lnTo>
                    <a:pt x="1263" y="875"/>
                  </a:lnTo>
                  <a:lnTo>
                    <a:pt x="1263" y="897"/>
                  </a:lnTo>
                  <a:lnTo>
                    <a:pt x="1413" y="897"/>
                  </a:lnTo>
                  <a:lnTo>
                    <a:pt x="1413" y="912"/>
                  </a:lnTo>
                  <a:lnTo>
                    <a:pt x="1436" y="912"/>
                  </a:lnTo>
                  <a:lnTo>
                    <a:pt x="1436" y="926"/>
                  </a:lnTo>
                  <a:lnTo>
                    <a:pt x="1476" y="926"/>
                  </a:lnTo>
                  <a:lnTo>
                    <a:pt x="1476" y="942"/>
                  </a:lnTo>
                  <a:lnTo>
                    <a:pt x="1500" y="942"/>
                  </a:lnTo>
                  <a:lnTo>
                    <a:pt x="1500" y="955"/>
                  </a:lnTo>
                  <a:lnTo>
                    <a:pt x="1660" y="955"/>
                  </a:lnTo>
                  <a:lnTo>
                    <a:pt x="1660" y="973"/>
                  </a:lnTo>
                  <a:lnTo>
                    <a:pt x="1693" y="973"/>
                  </a:lnTo>
                  <a:lnTo>
                    <a:pt x="1693" y="985"/>
                  </a:lnTo>
                  <a:lnTo>
                    <a:pt x="1711" y="985"/>
                  </a:lnTo>
                  <a:lnTo>
                    <a:pt x="1711" y="1002"/>
                  </a:lnTo>
                  <a:lnTo>
                    <a:pt x="1864" y="1002"/>
                  </a:lnTo>
                  <a:lnTo>
                    <a:pt x="1864" y="1032"/>
                  </a:lnTo>
                  <a:lnTo>
                    <a:pt x="2319" y="1032"/>
                  </a:lnTo>
                </a:path>
              </a:pathLst>
            </a:custGeom>
            <a:noFill/>
            <a:ln w="31750" cap="flat">
              <a:solidFill>
                <a:srgbClr val="E1471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aphicFrame>
        <p:nvGraphicFramePr>
          <p:cNvPr id="484" name="Table 86">
            <a:extLst>
              <a:ext uri="{FF2B5EF4-FFF2-40B4-BE49-F238E27FC236}">
                <a16:creationId xmlns:a16="http://schemas.microsoft.com/office/drawing/2014/main" id="{91DC65EF-6B0B-D9B7-339F-4B609113A885}"/>
              </a:ext>
            </a:extLst>
          </p:cNvPr>
          <p:cNvGraphicFramePr>
            <a:graphicFrameLocks noGrp="1"/>
          </p:cNvGraphicFramePr>
          <p:nvPr>
            <p:extLst>
              <p:ext uri="{D42A27DB-BD31-4B8C-83A1-F6EECF244321}">
                <p14:modId xmlns:p14="http://schemas.microsoft.com/office/powerpoint/2010/main" val="3467876150"/>
              </p:ext>
            </p:extLst>
          </p:nvPr>
        </p:nvGraphicFramePr>
        <p:xfrm>
          <a:off x="3129164" y="3927663"/>
          <a:ext cx="2465790" cy="892424"/>
        </p:xfrm>
        <a:graphic>
          <a:graphicData uri="http://schemas.openxmlformats.org/drawingml/2006/table">
            <a:tbl>
              <a:tblPr firstRow="1" bandRow="1">
                <a:tableStyleId>{93296810-A885-4BE3-A3E7-6D5BEEA58F35}</a:tableStyleId>
              </a:tblPr>
              <a:tblGrid>
                <a:gridCol w="958543">
                  <a:extLst>
                    <a:ext uri="{9D8B030D-6E8A-4147-A177-3AD203B41FA5}">
                      <a16:colId xmlns:a16="http://schemas.microsoft.com/office/drawing/2014/main" val="3465019536"/>
                    </a:ext>
                  </a:extLst>
                </a:gridCol>
                <a:gridCol w="750250">
                  <a:extLst>
                    <a:ext uri="{9D8B030D-6E8A-4147-A177-3AD203B41FA5}">
                      <a16:colId xmlns:a16="http://schemas.microsoft.com/office/drawing/2014/main" val="2474422717"/>
                    </a:ext>
                  </a:extLst>
                </a:gridCol>
                <a:gridCol w="756997">
                  <a:extLst>
                    <a:ext uri="{9D8B030D-6E8A-4147-A177-3AD203B41FA5}">
                      <a16:colId xmlns:a16="http://schemas.microsoft.com/office/drawing/2014/main" val="1933575258"/>
                    </a:ext>
                  </a:extLst>
                </a:gridCol>
              </a:tblGrid>
              <a:tr h="356468">
                <a:tc>
                  <a:txBody>
                    <a:bodyPr/>
                    <a:lstStyle/>
                    <a:p>
                      <a:pPr algn="ctr">
                        <a:lnSpc>
                          <a:spcPts val="1200"/>
                        </a:lnSpc>
                      </a:pPr>
                      <a:endParaRPr lang="en-US" sz="1200" b="1"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ts val="1200"/>
                        </a:lnSpc>
                      </a:pPr>
                      <a:r>
                        <a:rPr lang="en-US" sz="1200" b="1" dirty="0">
                          <a:solidFill>
                            <a:schemeClr val="tx1"/>
                          </a:solidFill>
                        </a:rPr>
                        <a:t>SG</a:t>
                      </a:r>
                      <a:br>
                        <a:rPr lang="en-US" sz="1200" b="1" dirty="0">
                          <a:solidFill>
                            <a:schemeClr val="tx1"/>
                          </a:solidFill>
                        </a:rPr>
                      </a:br>
                      <a:r>
                        <a:rPr lang="en-US" sz="1200" b="1" dirty="0">
                          <a:solidFill>
                            <a:schemeClr val="tx1"/>
                          </a:solidFill>
                        </a:rPr>
                        <a:t>(n = 96)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lnSpc>
                          <a:spcPts val="1200"/>
                        </a:lnSpc>
                      </a:pPr>
                      <a:r>
                        <a:rPr lang="en-US" sz="1200" b="1" dirty="0">
                          <a:solidFill>
                            <a:schemeClr val="tx1"/>
                          </a:solidFill>
                        </a:rPr>
                        <a:t>TPC</a:t>
                      </a:r>
                      <a:br>
                        <a:rPr lang="en-US" sz="1200" b="1" dirty="0">
                          <a:solidFill>
                            <a:schemeClr val="tx1"/>
                          </a:solidFill>
                        </a:rPr>
                      </a:br>
                      <a:r>
                        <a:rPr lang="en-US" sz="1200" b="1" dirty="0">
                          <a:solidFill>
                            <a:schemeClr val="tx1"/>
                          </a:solidFill>
                        </a:rPr>
                        <a:t>(n = 96)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286489843"/>
                  </a:ext>
                </a:extLst>
              </a:tr>
              <a:tr h="356468">
                <a:tc>
                  <a:txBody>
                    <a:bodyPr/>
                    <a:lstStyle/>
                    <a:p>
                      <a:pPr algn="ctr">
                        <a:lnSpc>
                          <a:spcPts val="1200"/>
                        </a:lnSpc>
                      </a:pPr>
                      <a:r>
                        <a:rPr lang="en-US" sz="1200" b="0" dirty="0">
                          <a:solidFill>
                            <a:schemeClr val="bg1"/>
                          </a:solidFill>
                        </a:rPr>
                        <a:t>Median OS, </a:t>
                      </a:r>
                      <a:br>
                        <a:rPr lang="en-US" sz="1200" b="0" dirty="0">
                          <a:solidFill>
                            <a:schemeClr val="bg1"/>
                          </a:solidFill>
                        </a:rPr>
                      </a:br>
                      <a:r>
                        <a:rPr lang="en-US" sz="1200" b="0" dirty="0" err="1">
                          <a:solidFill>
                            <a:schemeClr val="bg1"/>
                          </a:solidFill>
                        </a:rPr>
                        <a:t>mo</a:t>
                      </a:r>
                      <a:r>
                        <a:rPr lang="en-US" sz="1200" b="0" dirty="0">
                          <a:solidFill>
                            <a:schemeClr val="bg1"/>
                          </a:solidFill>
                        </a:rPr>
                        <a:t> (95% CI)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1200"/>
                        </a:lnSpc>
                      </a:pPr>
                      <a:r>
                        <a:rPr lang="en-US" sz="1200" b="0" dirty="0">
                          <a:solidFill>
                            <a:schemeClr val="bg1"/>
                          </a:solidFill>
                        </a:rPr>
                        <a:t>14.9</a:t>
                      </a:r>
                      <a:br>
                        <a:rPr lang="en-US" sz="1200" b="0" dirty="0">
                          <a:solidFill>
                            <a:schemeClr val="bg1"/>
                          </a:solidFill>
                        </a:rPr>
                      </a:br>
                      <a:r>
                        <a:rPr lang="en-US" sz="1200" b="0" dirty="0">
                          <a:solidFill>
                            <a:schemeClr val="bg1"/>
                          </a:solidFill>
                        </a:rPr>
                        <a:t>(12.7-18.1)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1200"/>
                        </a:lnSpc>
                      </a:pPr>
                      <a:r>
                        <a:rPr lang="en-US" sz="1200" b="0" dirty="0">
                          <a:solidFill>
                            <a:schemeClr val="bg1"/>
                          </a:solidFill>
                        </a:rPr>
                        <a:t>11.3</a:t>
                      </a:r>
                      <a:br>
                        <a:rPr lang="en-US" sz="1200" b="0" dirty="0">
                          <a:solidFill>
                            <a:schemeClr val="bg1"/>
                          </a:solidFill>
                        </a:rPr>
                      </a:br>
                      <a:r>
                        <a:rPr lang="en-US" sz="1200" b="0" dirty="0">
                          <a:solidFill>
                            <a:schemeClr val="bg1"/>
                          </a:solidFill>
                        </a:rPr>
                        <a:t>(10.0-13.3)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050282131"/>
                  </a:ext>
                </a:extLst>
              </a:tr>
              <a:tr h="179488">
                <a:tc>
                  <a:txBody>
                    <a:bodyPr/>
                    <a:lstStyle/>
                    <a:p>
                      <a:pPr algn="ctr">
                        <a:lnSpc>
                          <a:spcPts val="1200"/>
                        </a:lnSpc>
                      </a:pPr>
                      <a:r>
                        <a:rPr lang="en-US" sz="1200" b="0" dirty="0">
                          <a:solidFill>
                            <a:schemeClr val="bg1"/>
                          </a:solidFill>
                        </a:rPr>
                        <a:t>HR (95% CI)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a:txBody>
                    <a:bodyPr/>
                    <a:lstStyle/>
                    <a:p>
                      <a:pPr algn="ctr">
                        <a:lnSpc>
                          <a:spcPts val="1200"/>
                        </a:lnSpc>
                      </a:pPr>
                      <a:r>
                        <a:rPr lang="en-US" sz="1200" b="0" dirty="0">
                          <a:solidFill>
                            <a:schemeClr val="bg1"/>
                          </a:solidFill>
                        </a:rPr>
                        <a:t>0.78 (0.57-1.06)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lnSpc>
                          <a:spcPts val="1200"/>
                        </a:lnSpc>
                      </a:pPr>
                      <a:endParaRPr lang="en-US" sz="12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434679555"/>
                  </a:ext>
                </a:extLst>
              </a:tr>
            </a:tbl>
          </a:graphicData>
        </a:graphic>
      </p:graphicFrame>
      <p:sp>
        <p:nvSpPr>
          <p:cNvPr id="485" name="TextBox 484">
            <a:extLst>
              <a:ext uri="{FF2B5EF4-FFF2-40B4-BE49-F238E27FC236}">
                <a16:creationId xmlns:a16="http://schemas.microsoft.com/office/drawing/2014/main" id="{9E740749-E4A3-5244-E3FB-E8F02BBAC856}"/>
              </a:ext>
            </a:extLst>
          </p:cNvPr>
          <p:cNvSpPr txBox="1"/>
          <p:nvPr/>
        </p:nvSpPr>
        <p:spPr bwMode="auto">
          <a:xfrm>
            <a:off x="4776451" y="4872815"/>
            <a:ext cx="4285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SG</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TPC</a:t>
            </a:r>
          </a:p>
        </p:txBody>
      </p:sp>
      <p:grpSp>
        <p:nvGrpSpPr>
          <p:cNvPr id="486" name="Group 485">
            <a:extLst>
              <a:ext uri="{FF2B5EF4-FFF2-40B4-BE49-F238E27FC236}">
                <a16:creationId xmlns:a16="http://schemas.microsoft.com/office/drawing/2014/main" id="{14A43FE1-77C4-25A1-9FA9-42E0760457D3}"/>
              </a:ext>
            </a:extLst>
          </p:cNvPr>
          <p:cNvGrpSpPr/>
          <p:nvPr/>
        </p:nvGrpSpPr>
        <p:grpSpPr>
          <a:xfrm>
            <a:off x="4635800" y="5108381"/>
            <a:ext cx="96837" cy="92075"/>
            <a:chOff x="3894138" y="3324023"/>
            <a:chExt cx="96837" cy="92075"/>
          </a:xfrm>
        </p:grpSpPr>
        <p:sp>
          <p:nvSpPr>
            <p:cNvPr id="487" name="Line 37">
              <a:extLst>
                <a:ext uri="{FF2B5EF4-FFF2-40B4-BE49-F238E27FC236}">
                  <a16:creationId xmlns:a16="http://schemas.microsoft.com/office/drawing/2014/main" id="{C5C10C1E-A0DE-6EF2-084B-23C88D3CAEFA}"/>
                </a:ext>
              </a:extLst>
            </p:cNvPr>
            <p:cNvSpPr>
              <a:spLocks noChangeShapeType="1"/>
            </p:cNvSpPr>
            <p:nvPr/>
          </p:nvSpPr>
          <p:spPr bwMode="auto">
            <a:xfrm>
              <a:off x="3943350" y="332402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8" name="Line 38">
              <a:extLst>
                <a:ext uri="{FF2B5EF4-FFF2-40B4-BE49-F238E27FC236}">
                  <a16:creationId xmlns:a16="http://schemas.microsoft.com/office/drawing/2014/main" id="{C68BFE5A-0B8C-F1F4-A25B-870EF9AF88F1}"/>
                </a:ext>
              </a:extLst>
            </p:cNvPr>
            <p:cNvSpPr>
              <a:spLocks noChangeShapeType="1"/>
            </p:cNvSpPr>
            <p:nvPr/>
          </p:nvSpPr>
          <p:spPr bwMode="auto">
            <a:xfrm>
              <a:off x="3894138" y="3371648"/>
              <a:ext cx="96837"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489" name="Group 488">
            <a:extLst>
              <a:ext uri="{FF2B5EF4-FFF2-40B4-BE49-F238E27FC236}">
                <a16:creationId xmlns:a16="http://schemas.microsoft.com/office/drawing/2014/main" id="{17CE376A-90C2-A986-91DE-EB7BBD5A5899}"/>
              </a:ext>
            </a:extLst>
          </p:cNvPr>
          <p:cNvGrpSpPr/>
          <p:nvPr/>
        </p:nvGrpSpPr>
        <p:grpSpPr>
          <a:xfrm>
            <a:off x="4635800" y="4912222"/>
            <a:ext cx="96837" cy="92075"/>
            <a:chOff x="3894138" y="3324023"/>
            <a:chExt cx="96837" cy="92075"/>
          </a:xfrm>
        </p:grpSpPr>
        <p:sp>
          <p:nvSpPr>
            <p:cNvPr id="490" name="Line 37">
              <a:extLst>
                <a:ext uri="{FF2B5EF4-FFF2-40B4-BE49-F238E27FC236}">
                  <a16:creationId xmlns:a16="http://schemas.microsoft.com/office/drawing/2014/main" id="{F675529F-E54E-915B-A681-013E336BB6A8}"/>
                </a:ext>
              </a:extLst>
            </p:cNvPr>
            <p:cNvSpPr>
              <a:spLocks noChangeShapeType="1"/>
            </p:cNvSpPr>
            <p:nvPr/>
          </p:nvSpPr>
          <p:spPr bwMode="auto">
            <a:xfrm>
              <a:off x="3943350" y="3324023"/>
              <a:ext cx="0" cy="92075"/>
            </a:xfrm>
            <a:prstGeom prst="line">
              <a:avLst/>
            </a:prstGeom>
            <a:noFill/>
            <a:ln w="19050" cap="flat">
              <a:solidFill>
                <a:schemeClr val="bg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1" name="Line 38">
              <a:extLst>
                <a:ext uri="{FF2B5EF4-FFF2-40B4-BE49-F238E27FC236}">
                  <a16:creationId xmlns:a16="http://schemas.microsoft.com/office/drawing/2014/main" id="{6125A864-0F5B-1907-88D0-8D8599E6D912}"/>
                </a:ext>
              </a:extLst>
            </p:cNvPr>
            <p:cNvSpPr>
              <a:spLocks noChangeShapeType="1"/>
            </p:cNvSpPr>
            <p:nvPr/>
          </p:nvSpPr>
          <p:spPr bwMode="auto">
            <a:xfrm>
              <a:off x="3894138" y="3371648"/>
              <a:ext cx="96837" cy="0"/>
            </a:xfrm>
            <a:prstGeom prst="line">
              <a:avLst/>
            </a:prstGeom>
            <a:noFill/>
            <a:ln w="19050" cap="flat">
              <a:solidFill>
                <a:schemeClr val="bg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492" name="TextBox 491">
            <a:extLst>
              <a:ext uri="{FF2B5EF4-FFF2-40B4-BE49-F238E27FC236}">
                <a16:creationId xmlns:a16="http://schemas.microsoft.com/office/drawing/2014/main" id="{01701F9D-6DCF-893E-6B57-D16ABB69F367}"/>
              </a:ext>
            </a:extLst>
          </p:cNvPr>
          <p:cNvSpPr txBox="1"/>
          <p:nvPr/>
        </p:nvSpPr>
        <p:spPr bwMode="auto">
          <a:xfrm>
            <a:off x="1480231" y="5978998"/>
            <a:ext cx="376988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Time (months)</a:t>
            </a:r>
          </a:p>
        </p:txBody>
      </p:sp>
      <p:grpSp>
        <p:nvGrpSpPr>
          <p:cNvPr id="493" name="Group 492">
            <a:extLst>
              <a:ext uri="{FF2B5EF4-FFF2-40B4-BE49-F238E27FC236}">
                <a16:creationId xmlns:a16="http://schemas.microsoft.com/office/drawing/2014/main" id="{57B0F7E4-4BF4-CD13-2D7F-868B4BD1BB0F}"/>
              </a:ext>
            </a:extLst>
          </p:cNvPr>
          <p:cNvGrpSpPr/>
          <p:nvPr/>
        </p:nvGrpSpPr>
        <p:grpSpPr>
          <a:xfrm>
            <a:off x="6487472" y="3815916"/>
            <a:ext cx="4474942" cy="2192824"/>
            <a:chOff x="1614274" y="1472766"/>
            <a:chExt cx="4474942" cy="2192824"/>
          </a:xfrm>
        </p:grpSpPr>
        <p:cxnSp>
          <p:nvCxnSpPr>
            <p:cNvPr id="494" name="Straight Connector 493">
              <a:extLst>
                <a:ext uri="{FF2B5EF4-FFF2-40B4-BE49-F238E27FC236}">
                  <a16:creationId xmlns:a16="http://schemas.microsoft.com/office/drawing/2014/main" id="{FACE4F74-0DEA-684B-D25D-8EC8F278DABB}"/>
                </a:ext>
              </a:extLst>
            </p:cNvPr>
            <p:cNvCxnSpPr>
              <a:cxnSpLocks/>
            </p:cNvCxnSpPr>
            <p:nvPr/>
          </p:nvCxnSpPr>
          <p:spPr bwMode="auto">
            <a:xfrm>
              <a:off x="2197768" y="1592847"/>
              <a:ext cx="0" cy="1828800"/>
            </a:xfrm>
            <a:prstGeom prst="line">
              <a:avLst/>
            </a:prstGeom>
            <a:noFill/>
            <a:ln w="28575" cap="flat" cmpd="sng" algn="ctr">
              <a:solidFill>
                <a:schemeClr val="bg1"/>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700FA333-883A-05F6-486C-09283C15CC69}"/>
                </a:ext>
              </a:extLst>
            </p:cNvPr>
            <p:cNvCxnSpPr/>
            <p:nvPr/>
          </p:nvCxnSpPr>
          <p:spPr bwMode="auto">
            <a:xfrm>
              <a:off x="2106328" y="160020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96" name="Straight Connector 495">
              <a:extLst>
                <a:ext uri="{FF2B5EF4-FFF2-40B4-BE49-F238E27FC236}">
                  <a16:creationId xmlns:a16="http://schemas.microsoft.com/office/drawing/2014/main" id="{10215E35-6758-9FE0-D175-C663B52B278E}"/>
                </a:ext>
              </a:extLst>
            </p:cNvPr>
            <p:cNvCxnSpPr/>
            <p:nvPr/>
          </p:nvCxnSpPr>
          <p:spPr bwMode="auto">
            <a:xfrm>
              <a:off x="2106328" y="176690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B923C4C0-7463-D123-AD20-F784E3F61E9F}"/>
                </a:ext>
              </a:extLst>
            </p:cNvPr>
            <p:cNvCxnSpPr/>
            <p:nvPr/>
          </p:nvCxnSpPr>
          <p:spPr bwMode="auto">
            <a:xfrm>
              <a:off x="2106328" y="194585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98" name="Straight Connector 497">
              <a:extLst>
                <a:ext uri="{FF2B5EF4-FFF2-40B4-BE49-F238E27FC236}">
                  <a16:creationId xmlns:a16="http://schemas.microsoft.com/office/drawing/2014/main" id="{A23D6F6C-C3FE-E2D6-6142-7368916E6876}"/>
                </a:ext>
              </a:extLst>
            </p:cNvPr>
            <p:cNvCxnSpPr/>
            <p:nvPr/>
          </p:nvCxnSpPr>
          <p:spPr bwMode="auto">
            <a:xfrm>
              <a:off x="2106328" y="212726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99" name="Straight Connector 498">
              <a:extLst>
                <a:ext uri="{FF2B5EF4-FFF2-40B4-BE49-F238E27FC236}">
                  <a16:creationId xmlns:a16="http://schemas.microsoft.com/office/drawing/2014/main" id="{00858E9F-5E31-B735-6A57-B42ACE02090B}"/>
                </a:ext>
              </a:extLst>
            </p:cNvPr>
            <p:cNvCxnSpPr/>
            <p:nvPr/>
          </p:nvCxnSpPr>
          <p:spPr bwMode="auto">
            <a:xfrm>
              <a:off x="2106328" y="230622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00" name="Straight Connector 499">
              <a:extLst>
                <a:ext uri="{FF2B5EF4-FFF2-40B4-BE49-F238E27FC236}">
                  <a16:creationId xmlns:a16="http://schemas.microsoft.com/office/drawing/2014/main" id="{EA75C4AF-58A7-421C-C9C6-256C9D7F8095}"/>
                </a:ext>
              </a:extLst>
            </p:cNvPr>
            <p:cNvCxnSpPr/>
            <p:nvPr/>
          </p:nvCxnSpPr>
          <p:spPr bwMode="auto">
            <a:xfrm>
              <a:off x="2106328" y="249200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01" name="Straight Connector 500">
              <a:extLst>
                <a:ext uri="{FF2B5EF4-FFF2-40B4-BE49-F238E27FC236}">
                  <a16:creationId xmlns:a16="http://schemas.microsoft.com/office/drawing/2014/main" id="{C844AB13-97EB-6850-057E-05C74EEDE635}"/>
                </a:ext>
              </a:extLst>
            </p:cNvPr>
            <p:cNvCxnSpPr/>
            <p:nvPr/>
          </p:nvCxnSpPr>
          <p:spPr bwMode="auto">
            <a:xfrm>
              <a:off x="2106328" y="267394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02" name="Straight Connector 501">
              <a:extLst>
                <a:ext uri="{FF2B5EF4-FFF2-40B4-BE49-F238E27FC236}">
                  <a16:creationId xmlns:a16="http://schemas.microsoft.com/office/drawing/2014/main" id="{60E6C7B1-1A83-FEA9-3B7D-71383BD93CD4}"/>
                </a:ext>
              </a:extLst>
            </p:cNvPr>
            <p:cNvCxnSpPr/>
            <p:nvPr/>
          </p:nvCxnSpPr>
          <p:spPr bwMode="auto">
            <a:xfrm>
              <a:off x="2106328" y="285535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03" name="Straight Connector 502">
              <a:extLst>
                <a:ext uri="{FF2B5EF4-FFF2-40B4-BE49-F238E27FC236}">
                  <a16:creationId xmlns:a16="http://schemas.microsoft.com/office/drawing/2014/main" id="{C8CA703C-B48B-0490-0D3F-3C2C588E994E}"/>
                </a:ext>
              </a:extLst>
            </p:cNvPr>
            <p:cNvCxnSpPr/>
            <p:nvPr/>
          </p:nvCxnSpPr>
          <p:spPr bwMode="auto">
            <a:xfrm>
              <a:off x="2106328" y="30416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04" name="Straight Connector 503">
              <a:extLst>
                <a:ext uri="{FF2B5EF4-FFF2-40B4-BE49-F238E27FC236}">
                  <a16:creationId xmlns:a16="http://schemas.microsoft.com/office/drawing/2014/main" id="{8EF77891-F76B-5653-4571-A917227EF000}"/>
                </a:ext>
              </a:extLst>
            </p:cNvPr>
            <p:cNvCxnSpPr/>
            <p:nvPr/>
          </p:nvCxnSpPr>
          <p:spPr bwMode="auto">
            <a:xfrm>
              <a:off x="2106328" y="322062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05" name="Straight Connector 504">
              <a:extLst>
                <a:ext uri="{FF2B5EF4-FFF2-40B4-BE49-F238E27FC236}">
                  <a16:creationId xmlns:a16="http://schemas.microsoft.com/office/drawing/2014/main" id="{429E24CB-4B1D-AEEA-0359-31E364153573}"/>
                </a:ext>
              </a:extLst>
            </p:cNvPr>
            <p:cNvCxnSpPr>
              <a:cxnSpLocks/>
            </p:cNvCxnSpPr>
            <p:nvPr/>
          </p:nvCxnSpPr>
          <p:spPr bwMode="auto">
            <a:xfrm>
              <a:off x="2106328" y="3402034"/>
              <a:ext cx="3861335" cy="0"/>
            </a:xfrm>
            <a:prstGeom prst="line">
              <a:avLst/>
            </a:prstGeom>
            <a:noFill/>
            <a:ln w="28575" cap="flat" cmpd="sng" algn="ctr">
              <a:solidFill>
                <a:schemeClr val="bg1"/>
              </a:solidFill>
              <a:prstDash val="solid"/>
              <a:round/>
              <a:headEnd type="none" w="med" len="med"/>
              <a:tailEnd type="none" w="med" len="med"/>
            </a:ln>
            <a:effectLst/>
          </p:spPr>
        </p:cxnSp>
        <p:cxnSp>
          <p:nvCxnSpPr>
            <p:cNvPr id="506" name="Straight Connector 505">
              <a:extLst>
                <a:ext uri="{FF2B5EF4-FFF2-40B4-BE49-F238E27FC236}">
                  <a16:creationId xmlns:a16="http://schemas.microsoft.com/office/drawing/2014/main" id="{0C528930-04E8-6476-FD71-ABFB78F52895}"/>
                </a:ext>
              </a:extLst>
            </p:cNvPr>
            <p:cNvCxnSpPr>
              <a:cxnSpLocks/>
            </p:cNvCxnSpPr>
            <p:nvPr/>
          </p:nvCxnSpPr>
          <p:spPr bwMode="auto">
            <a:xfrm rot="16200000">
              <a:off x="2443774"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07" name="Straight Connector 506">
              <a:extLst>
                <a:ext uri="{FF2B5EF4-FFF2-40B4-BE49-F238E27FC236}">
                  <a16:creationId xmlns:a16="http://schemas.microsoft.com/office/drawing/2014/main" id="{EB00053B-A127-02AF-DE02-BF0380B9EDF5}"/>
                </a:ext>
              </a:extLst>
            </p:cNvPr>
            <p:cNvCxnSpPr>
              <a:cxnSpLocks/>
            </p:cNvCxnSpPr>
            <p:nvPr/>
          </p:nvCxnSpPr>
          <p:spPr bwMode="auto">
            <a:xfrm rot="16200000">
              <a:off x="2735499"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08" name="Straight Connector 507">
              <a:extLst>
                <a:ext uri="{FF2B5EF4-FFF2-40B4-BE49-F238E27FC236}">
                  <a16:creationId xmlns:a16="http://schemas.microsoft.com/office/drawing/2014/main" id="{5FF714AC-422E-DE85-7A38-8729BEFD5FDB}"/>
                </a:ext>
              </a:extLst>
            </p:cNvPr>
            <p:cNvCxnSpPr>
              <a:cxnSpLocks/>
            </p:cNvCxnSpPr>
            <p:nvPr/>
          </p:nvCxnSpPr>
          <p:spPr bwMode="auto">
            <a:xfrm rot="16200000">
              <a:off x="3019870"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0B86EBF8-AA9D-268E-B8A0-5E732DB818C0}"/>
                </a:ext>
              </a:extLst>
            </p:cNvPr>
            <p:cNvCxnSpPr>
              <a:cxnSpLocks/>
            </p:cNvCxnSpPr>
            <p:nvPr/>
          </p:nvCxnSpPr>
          <p:spPr bwMode="auto">
            <a:xfrm rot="16200000">
              <a:off x="3306692"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10" name="Straight Connector 509">
              <a:extLst>
                <a:ext uri="{FF2B5EF4-FFF2-40B4-BE49-F238E27FC236}">
                  <a16:creationId xmlns:a16="http://schemas.microsoft.com/office/drawing/2014/main" id="{F722DB7D-2534-6A6C-E72E-F3818EF19540}"/>
                </a:ext>
              </a:extLst>
            </p:cNvPr>
            <p:cNvCxnSpPr>
              <a:cxnSpLocks/>
            </p:cNvCxnSpPr>
            <p:nvPr/>
          </p:nvCxnSpPr>
          <p:spPr bwMode="auto">
            <a:xfrm rot="16200000">
              <a:off x="3598418"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11" name="Straight Connector 510">
              <a:extLst>
                <a:ext uri="{FF2B5EF4-FFF2-40B4-BE49-F238E27FC236}">
                  <a16:creationId xmlns:a16="http://schemas.microsoft.com/office/drawing/2014/main" id="{752BD418-50CE-6DFA-0ADA-30F601812327}"/>
                </a:ext>
              </a:extLst>
            </p:cNvPr>
            <p:cNvCxnSpPr>
              <a:cxnSpLocks/>
            </p:cNvCxnSpPr>
            <p:nvPr/>
          </p:nvCxnSpPr>
          <p:spPr bwMode="auto">
            <a:xfrm rot="16200000">
              <a:off x="3885241"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12" name="Straight Connector 511">
              <a:extLst>
                <a:ext uri="{FF2B5EF4-FFF2-40B4-BE49-F238E27FC236}">
                  <a16:creationId xmlns:a16="http://schemas.microsoft.com/office/drawing/2014/main" id="{00548BCB-3D0C-CF9C-6737-4949A6B097D2}"/>
                </a:ext>
              </a:extLst>
            </p:cNvPr>
            <p:cNvCxnSpPr>
              <a:cxnSpLocks/>
            </p:cNvCxnSpPr>
            <p:nvPr/>
          </p:nvCxnSpPr>
          <p:spPr bwMode="auto">
            <a:xfrm rot="16200000">
              <a:off x="4169612"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13" name="Straight Connector 512">
              <a:extLst>
                <a:ext uri="{FF2B5EF4-FFF2-40B4-BE49-F238E27FC236}">
                  <a16:creationId xmlns:a16="http://schemas.microsoft.com/office/drawing/2014/main" id="{EDA37FB1-CCEB-07C3-F89C-9C997CDB5E26}"/>
                </a:ext>
              </a:extLst>
            </p:cNvPr>
            <p:cNvCxnSpPr>
              <a:cxnSpLocks/>
            </p:cNvCxnSpPr>
            <p:nvPr/>
          </p:nvCxnSpPr>
          <p:spPr bwMode="auto">
            <a:xfrm rot="16200000">
              <a:off x="4461338"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14" name="Straight Connector 513">
              <a:extLst>
                <a:ext uri="{FF2B5EF4-FFF2-40B4-BE49-F238E27FC236}">
                  <a16:creationId xmlns:a16="http://schemas.microsoft.com/office/drawing/2014/main" id="{513A3FF8-F183-858B-257C-D14818304A47}"/>
                </a:ext>
              </a:extLst>
            </p:cNvPr>
            <p:cNvCxnSpPr>
              <a:cxnSpLocks/>
            </p:cNvCxnSpPr>
            <p:nvPr/>
          </p:nvCxnSpPr>
          <p:spPr bwMode="auto">
            <a:xfrm rot="16200000">
              <a:off x="4755515"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15" name="Straight Connector 514">
              <a:extLst>
                <a:ext uri="{FF2B5EF4-FFF2-40B4-BE49-F238E27FC236}">
                  <a16:creationId xmlns:a16="http://schemas.microsoft.com/office/drawing/2014/main" id="{E16358B8-80AE-4496-ADE0-844ABE97A6F7}"/>
                </a:ext>
              </a:extLst>
            </p:cNvPr>
            <p:cNvCxnSpPr>
              <a:cxnSpLocks/>
            </p:cNvCxnSpPr>
            <p:nvPr/>
          </p:nvCxnSpPr>
          <p:spPr bwMode="auto">
            <a:xfrm rot="16200000">
              <a:off x="5044789"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16" name="Straight Connector 515">
              <a:extLst>
                <a:ext uri="{FF2B5EF4-FFF2-40B4-BE49-F238E27FC236}">
                  <a16:creationId xmlns:a16="http://schemas.microsoft.com/office/drawing/2014/main" id="{D85DA337-DBE3-DFD0-53CA-72E543345815}"/>
                </a:ext>
              </a:extLst>
            </p:cNvPr>
            <p:cNvCxnSpPr>
              <a:cxnSpLocks/>
            </p:cNvCxnSpPr>
            <p:nvPr/>
          </p:nvCxnSpPr>
          <p:spPr bwMode="auto">
            <a:xfrm rot="16200000">
              <a:off x="5338966"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17" name="Straight Connector 516">
              <a:extLst>
                <a:ext uri="{FF2B5EF4-FFF2-40B4-BE49-F238E27FC236}">
                  <a16:creationId xmlns:a16="http://schemas.microsoft.com/office/drawing/2014/main" id="{DF618C4C-0571-1765-252E-8D0ECE396391}"/>
                </a:ext>
              </a:extLst>
            </p:cNvPr>
            <p:cNvCxnSpPr>
              <a:cxnSpLocks/>
            </p:cNvCxnSpPr>
            <p:nvPr/>
          </p:nvCxnSpPr>
          <p:spPr bwMode="auto">
            <a:xfrm rot="16200000">
              <a:off x="5611080" y="3447754"/>
              <a:ext cx="91440" cy="0"/>
            </a:xfrm>
            <a:prstGeom prst="line">
              <a:avLst/>
            </a:prstGeom>
            <a:noFill/>
            <a:ln w="28575" cap="flat" cmpd="sng" algn="ctr">
              <a:solidFill>
                <a:schemeClr val="bg1"/>
              </a:solidFill>
              <a:prstDash val="solid"/>
              <a:round/>
              <a:headEnd type="none" w="med" len="med"/>
              <a:tailEnd type="none" w="med" len="med"/>
            </a:ln>
            <a:effectLst/>
          </p:spPr>
        </p:cxnSp>
        <p:sp>
          <p:nvSpPr>
            <p:cNvPr id="518" name="TextBox 517">
              <a:extLst>
                <a:ext uri="{FF2B5EF4-FFF2-40B4-BE49-F238E27FC236}">
                  <a16:creationId xmlns:a16="http://schemas.microsoft.com/office/drawing/2014/main" id="{81075511-5AA9-FC7E-418F-BD186B99AB96}"/>
                </a:ext>
              </a:extLst>
            </p:cNvPr>
            <p:cNvSpPr txBox="1"/>
            <p:nvPr/>
          </p:nvSpPr>
          <p:spPr bwMode="auto">
            <a:xfrm>
              <a:off x="1821019" y="150786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519" name="TextBox 518">
              <a:extLst>
                <a:ext uri="{FF2B5EF4-FFF2-40B4-BE49-F238E27FC236}">
                  <a16:creationId xmlns:a16="http://schemas.microsoft.com/office/drawing/2014/main" id="{937EE32D-A963-4D0C-58FD-984C8AF8926B}"/>
                </a:ext>
              </a:extLst>
            </p:cNvPr>
            <p:cNvSpPr txBox="1"/>
            <p:nvPr/>
          </p:nvSpPr>
          <p:spPr bwMode="auto">
            <a:xfrm>
              <a:off x="1821019" y="1674568"/>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90</a:t>
              </a:r>
            </a:p>
          </p:txBody>
        </p:sp>
        <p:sp>
          <p:nvSpPr>
            <p:cNvPr id="520" name="TextBox 519">
              <a:extLst>
                <a:ext uri="{FF2B5EF4-FFF2-40B4-BE49-F238E27FC236}">
                  <a16:creationId xmlns:a16="http://schemas.microsoft.com/office/drawing/2014/main" id="{9DB6BADC-EA58-3752-AED3-7987C12B2BA2}"/>
                </a:ext>
              </a:extLst>
            </p:cNvPr>
            <p:cNvSpPr txBox="1"/>
            <p:nvPr/>
          </p:nvSpPr>
          <p:spPr bwMode="auto">
            <a:xfrm>
              <a:off x="1821019" y="1853526"/>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521" name="TextBox 520">
              <a:extLst>
                <a:ext uri="{FF2B5EF4-FFF2-40B4-BE49-F238E27FC236}">
                  <a16:creationId xmlns:a16="http://schemas.microsoft.com/office/drawing/2014/main" id="{391A81DC-3E3B-3973-D818-3363267D824E}"/>
                </a:ext>
              </a:extLst>
            </p:cNvPr>
            <p:cNvSpPr txBox="1"/>
            <p:nvPr/>
          </p:nvSpPr>
          <p:spPr bwMode="auto">
            <a:xfrm>
              <a:off x="1821019" y="203738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70</a:t>
              </a:r>
            </a:p>
          </p:txBody>
        </p:sp>
        <p:sp>
          <p:nvSpPr>
            <p:cNvPr id="522" name="TextBox 521">
              <a:extLst>
                <a:ext uri="{FF2B5EF4-FFF2-40B4-BE49-F238E27FC236}">
                  <a16:creationId xmlns:a16="http://schemas.microsoft.com/office/drawing/2014/main" id="{D3E902C8-6E6D-16C6-A7DE-6C8626551EF3}"/>
                </a:ext>
              </a:extLst>
            </p:cNvPr>
            <p:cNvSpPr txBox="1"/>
            <p:nvPr/>
          </p:nvSpPr>
          <p:spPr bwMode="auto">
            <a:xfrm>
              <a:off x="1821019" y="221389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523" name="TextBox 522">
              <a:extLst>
                <a:ext uri="{FF2B5EF4-FFF2-40B4-BE49-F238E27FC236}">
                  <a16:creationId xmlns:a16="http://schemas.microsoft.com/office/drawing/2014/main" id="{759ACF71-21F6-D86C-4FB0-3AA6B2A555B3}"/>
                </a:ext>
              </a:extLst>
            </p:cNvPr>
            <p:cNvSpPr txBox="1"/>
            <p:nvPr/>
          </p:nvSpPr>
          <p:spPr bwMode="auto">
            <a:xfrm>
              <a:off x="1821019" y="2400205"/>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50</a:t>
              </a:r>
            </a:p>
          </p:txBody>
        </p:sp>
        <p:sp>
          <p:nvSpPr>
            <p:cNvPr id="524" name="TextBox 523">
              <a:extLst>
                <a:ext uri="{FF2B5EF4-FFF2-40B4-BE49-F238E27FC236}">
                  <a16:creationId xmlns:a16="http://schemas.microsoft.com/office/drawing/2014/main" id="{63110085-835F-3D0E-512D-7D5B910958E2}"/>
                </a:ext>
              </a:extLst>
            </p:cNvPr>
            <p:cNvSpPr txBox="1"/>
            <p:nvPr/>
          </p:nvSpPr>
          <p:spPr bwMode="auto">
            <a:xfrm>
              <a:off x="1821019" y="2588968"/>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525" name="TextBox 524">
              <a:extLst>
                <a:ext uri="{FF2B5EF4-FFF2-40B4-BE49-F238E27FC236}">
                  <a16:creationId xmlns:a16="http://schemas.microsoft.com/office/drawing/2014/main" id="{D63B59BD-4203-CC37-4D32-0755C834A8AC}"/>
                </a:ext>
              </a:extLst>
            </p:cNvPr>
            <p:cNvSpPr txBox="1"/>
            <p:nvPr/>
          </p:nvSpPr>
          <p:spPr bwMode="auto">
            <a:xfrm>
              <a:off x="1821019" y="2760571"/>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526" name="TextBox 525">
              <a:extLst>
                <a:ext uri="{FF2B5EF4-FFF2-40B4-BE49-F238E27FC236}">
                  <a16:creationId xmlns:a16="http://schemas.microsoft.com/office/drawing/2014/main" id="{B638978D-9E4F-54DF-24BC-341B7DB7CBA9}"/>
                </a:ext>
              </a:extLst>
            </p:cNvPr>
            <p:cNvSpPr txBox="1"/>
            <p:nvPr/>
          </p:nvSpPr>
          <p:spPr bwMode="auto">
            <a:xfrm>
              <a:off x="1821019" y="294688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527" name="TextBox 526">
              <a:extLst>
                <a:ext uri="{FF2B5EF4-FFF2-40B4-BE49-F238E27FC236}">
                  <a16:creationId xmlns:a16="http://schemas.microsoft.com/office/drawing/2014/main" id="{EF8C24FE-E5D6-494A-E035-77BAF3422A7C}"/>
                </a:ext>
              </a:extLst>
            </p:cNvPr>
            <p:cNvSpPr txBox="1"/>
            <p:nvPr/>
          </p:nvSpPr>
          <p:spPr bwMode="auto">
            <a:xfrm>
              <a:off x="1821019" y="312829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528" name="TextBox 527">
              <a:extLst>
                <a:ext uri="{FF2B5EF4-FFF2-40B4-BE49-F238E27FC236}">
                  <a16:creationId xmlns:a16="http://schemas.microsoft.com/office/drawing/2014/main" id="{786449F6-BB25-AB7E-3377-19CF2111310E}"/>
                </a:ext>
              </a:extLst>
            </p:cNvPr>
            <p:cNvSpPr txBox="1"/>
            <p:nvPr/>
          </p:nvSpPr>
          <p:spPr bwMode="auto">
            <a:xfrm>
              <a:off x="1821019" y="331705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529" name="TextBox 528">
              <a:extLst>
                <a:ext uri="{FF2B5EF4-FFF2-40B4-BE49-F238E27FC236}">
                  <a16:creationId xmlns:a16="http://schemas.microsoft.com/office/drawing/2014/main" id="{918EB656-F097-EF8D-A356-2A84BFE3B197}"/>
                </a:ext>
              </a:extLst>
            </p:cNvPr>
            <p:cNvSpPr txBox="1"/>
            <p:nvPr/>
          </p:nvSpPr>
          <p:spPr bwMode="auto">
            <a:xfrm>
              <a:off x="2063639"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530" name="TextBox 529">
              <a:extLst>
                <a:ext uri="{FF2B5EF4-FFF2-40B4-BE49-F238E27FC236}">
                  <a16:creationId xmlns:a16="http://schemas.microsoft.com/office/drawing/2014/main" id="{4979218E-E8D0-3DB5-9171-B26A2CEC66DE}"/>
                </a:ext>
              </a:extLst>
            </p:cNvPr>
            <p:cNvSpPr txBox="1"/>
            <p:nvPr/>
          </p:nvSpPr>
          <p:spPr bwMode="auto">
            <a:xfrm>
              <a:off x="2357816"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531" name="TextBox 530">
              <a:extLst>
                <a:ext uri="{FF2B5EF4-FFF2-40B4-BE49-F238E27FC236}">
                  <a16:creationId xmlns:a16="http://schemas.microsoft.com/office/drawing/2014/main" id="{D8376366-8F06-C89E-79FB-7735AF37BA40}"/>
                </a:ext>
              </a:extLst>
            </p:cNvPr>
            <p:cNvSpPr txBox="1"/>
            <p:nvPr/>
          </p:nvSpPr>
          <p:spPr bwMode="auto">
            <a:xfrm>
              <a:off x="2644638"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532" name="TextBox 531">
              <a:extLst>
                <a:ext uri="{FF2B5EF4-FFF2-40B4-BE49-F238E27FC236}">
                  <a16:creationId xmlns:a16="http://schemas.microsoft.com/office/drawing/2014/main" id="{6998D22F-EEA9-CE00-0929-DB98524D09EE}"/>
                </a:ext>
              </a:extLst>
            </p:cNvPr>
            <p:cNvSpPr txBox="1"/>
            <p:nvPr/>
          </p:nvSpPr>
          <p:spPr bwMode="auto">
            <a:xfrm>
              <a:off x="2938815"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533" name="TextBox 532">
              <a:extLst>
                <a:ext uri="{FF2B5EF4-FFF2-40B4-BE49-F238E27FC236}">
                  <a16:creationId xmlns:a16="http://schemas.microsoft.com/office/drawing/2014/main" id="{A0C4392E-6C06-D3E3-D5AD-039AD302BC3B}"/>
                </a:ext>
              </a:extLst>
            </p:cNvPr>
            <p:cNvSpPr txBox="1"/>
            <p:nvPr/>
          </p:nvSpPr>
          <p:spPr bwMode="auto">
            <a:xfrm>
              <a:off x="3228089"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534" name="TextBox 533">
              <a:extLst>
                <a:ext uri="{FF2B5EF4-FFF2-40B4-BE49-F238E27FC236}">
                  <a16:creationId xmlns:a16="http://schemas.microsoft.com/office/drawing/2014/main" id="{A072F54D-74EA-761E-2199-EE652154E5AC}"/>
                </a:ext>
              </a:extLst>
            </p:cNvPr>
            <p:cNvSpPr txBox="1"/>
            <p:nvPr/>
          </p:nvSpPr>
          <p:spPr bwMode="auto">
            <a:xfrm>
              <a:off x="3507557"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535" name="TextBox 534">
              <a:extLst>
                <a:ext uri="{FF2B5EF4-FFF2-40B4-BE49-F238E27FC236}">
                  <a16:creationId xmlns:a16="http://schemas.microsoft.com/office/drawing/2014/main" id="{87AC2C95-EE15-A546-C2A4-56B65207BA6E}"/>
                </a:ext>
              </a:extLst>
            </p:cNvPr>
            <p:cNvSpPr txBox="1"/>
            <p:nvPr/>
          </p:nvSpPr>
          <p:spPr bwMode="auto">
            <a:xfrm>
              <a:off x="3796831"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536" name="TextBox 535">
              <a:extLst>
                <a:ext uri="{FF2B5EF4-FFF2-40B4-BE49-F238E27FC236}">
                  <a16:creationId xmlns:a16="http://schemas.microsoft.com/office/drawing/2014/main" id="{28F013BD-152B-8BE6-4605-66A2AD503A56}"/>
                </a:ext>
              </a:extLst>
            </p:cNvPr>
            <p:cNvSpPr txBox="1"/>
            <p:nvPr/>
          </p:nvSpPr>
          <p:spPr bwMode="auto">
            <a:xfrm>
              <a:off x="4091008"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a:t>
              </a:r>
            </a:p>
          </p:txBody>
        </p:sp>
        <p:sp>
          <p:nvSpPr>
            <p:cNvPr id="537" name="TextBox 536">
              <a:extLst>
                <a:ext uri="{FF2B5EF4-FFF2-40B4-BE49-F238E27FC236}">
                  <a16:creationId xmlns:a16="http://schemas.microsoft.com/office/drawing/2014/main" id="{E150D49C-D5EB-D032-5D02-A749DBFE6103}"/>
                </a:ext>
              </a:extLst>
            </p:cNvPr>
            <p:cNvSpPr txBox="1"/>
            <p:nvPr/>
          </p:nvSpPr>
          <p:spPr bwMode="auto">
            <a:xfrm>
              <a:off x="4368025"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538" name="TextBox 537">
              <a:extLst>
                <a:ext uri="{FF2B5EF4-FFF2-40B4-BE49-F238E27FC236}">
                  <a16:creationId xmlns:a16="http://schemas.microsoft.com/office/drawing/2014/main" id="{EA6862DB-A24D-846C-EAFE-B38FB05560DF}"/>
                </a:ext>
              </a:extLst>
            </p:cNvPr>
            <p:cNvSpPr txBox="1"/>
            <p:nvPr/>
          </p:nvSpPr>
          <p:spPr bwMode="auto">
            <a:xfrm>
              <a:off x="4664653"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27</a:t>
              </a:r>
            </a:p>
          </p:txBody>
        </p:sp>
        <p:sp>
          <p:nvSpPr>
            <p:cNvPr id="539" name="TextBox 538">
              <a:extLst>
                <a:ext uri="{FF2B5EF4-FFF2-40B4-BE49-F238E27FC236}">
                  <a16:creationId xmlns:a16="http://schemas.microsoft.com/office/drawing/2014/main" id="{DD967C2E-03A1-8C0A-D544-5BA97E528FB2}"/>
                </a:ext>
              </a:extLst>
            </p:cNvPr>
            <p:cNvSpPr txBox="1"/>
            <p:nvPr/>
          </p:nvSpPr>
          <p:spPr bwMode="auto">
            <a:xfrm>
              <a:off x="4961281"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540" name="TextBox 539">
              <a:extLst>
                <a:ext uri="{FF2B5EF4-FFF2-40B4-BE49-F238E27FC236}">
                  <a16:creationId xmlns:a16="http://schemas.microsoft.com/office/drawing/2014/main" id="{DC7B0310-A241-9D8F-9684-8B5DAA6312B7}"/>
                </a:ext>
              </a:extLst>
            </p:cNvPr>
            <p:cNvSpPr txBox="1"/>
            <p:nvPr/>
          </p:nvSpPr>
          <p:spPr bwMode="auto">
            <a:xfrm>
              <a:off x="5253006"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33</a:t>
              </a:r>
            </a:p>
          </p:txBody>
        </p:sp>
        <p:sp>
          <p:nvSpPr>
            <p:cNvPr id="541" name="TextBox 540">
              <a:extLst>
                <a:ext uri="{FF2B5EF4-FFF2-40B4-BE49-F238E27FC236}">
                  <a16:creationId xmlns:a16="http://schemas.microsoft.com/office/drawing/2014/main" id="{071DE6EC-7C95-FE7D-9A00-41FFD86E940A}"/>
                </a:ext>
              </a:extLst>
            </p:cNvPr>
            <p:cNvSpPr txBox="1"/>
            <p:nvPr/>
          </p:nvSpPr>
          <p:spPr bwMode="auto">
            <a:xfrm>
              <a:off x="5525120"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542" name="TextBox 541">
              <a:extLst>
                <a:ext uri="{FF2B5EF4-FFF2-40B4-BE49-F238E27FC236}">
                  <a16:creationId xmlns:a16="http://schemas.microsoft.com/office/drawing/2014/main" id="{B5BCB3DD-241A-243C-73EB-20A54AD7D605}"/>
                </a:ext>
              </a:extLst>
            </p:cNvPr>
            <p:cNvSpPr txBox="1"/>
            <p:nvPr/>
          </p:nvSpPr>
          <p:spPr bwMode="auto">
            <a:xfrm rot="16200000">
              <a:off x="677845" y="2409195"/>
              <a:ext cx="205752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Overall  Survival Probability (%)</a:t>
              </a:r>
            </a:p>
          </p:txBody>
        </p:sp>
        <p:cxnSp>
          <p:nvCxnSpPr>
            <p:cNvPr id="543" name="Straight Connector 542">
              <a:extLst>
                <a:ext uri="{FF2B5EF4-FFF2-40B4-BE49-F238E27FC236}">
                  <a16:creationId xmlns:a16="http://schemas.microsoft.com/office/drawing/2014/main" id="{21176F6E-2C09-E084-E18C-87D6CF07C621}"/>
                </a:ext>
              </a:extLst>
            </p:cNvPr>
            <p:cNvCxnSpPr>
              <a:cxnSpLocks/>
            </p:cNvCxnSpPr>
            <p:nvPr/>
          </p:nvCxnSpPr>
          <p:spPr bwMode="auto">
            <a:xfrm rot="16200000">
              <a:off x="5913639"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44" name="Straight Connector 543">
              <a:extLst>
                <a:ext uri="{FF2B5EF4-FFF2-40B4-BE49-F238E27FC236}">
                  <a16:creationId xmlns:a16="http://schemas.microsoft.com/office/drawing/2014/main" id="{7E6A4D51-6B22-04BA-1F23-25DB1B859485}"/>
                </a:ext>
              </a:extLst>
            </p:cNvPr>
            <p:cNvCxnSpPr>
              <a:cxnSpLocks/>
            </p:cNvCxnSpPr>
            <p:nvPr/>
          </p:nvCxnSpPr>
          <p:spPr bwMode="auto">
            <a:xfrm rot="16200000">
              <a:off x="2154662" y="3447754"/>
              <a:ext cx="91440" cy="0"/>
            </a:xfrm>
            <a:prstGeom prst="line">
              <a:avLst/>
            </a:prstGeom>
            <a:noFill/>
            <a:ln w="28575" cap="flat" cmpd="sng" algn="ctr">
              <a:solidFill>
                <a:schemeClr val="bg1"/>
              </a:solidFill>
              <a:prstDash val="solid"/>
              <a:round/>
              <a:headEnd type="none" w="med" len="med"/>
              <a:tailEnd type="none" w="med" len="med"/>
            </a:ln>
            <a:effectLst/>
          </p:spPr>
        </p:cxnSp>
        <p:sp>
          <p:nvSpPr>
            <p:cNvPr id="545" name="TextBox 544">
              <a:extLst>
                <a:ext uri="{FF2B5EF4-FFF2-40B4-BE49-F238E27FC236}">
                  <a16:creationId xmlns:a16="http://schemas.microsoft.com/office/drawing/2014/main" id="{F83E4A23-7736-5EE7-B66A-4F3866FE841D}"/>
                </a:ext>
              </a:extLst>
            </p:cNvPr>
            <p:cNvSpPr txBox="1"/>
            <p:nvPr/>
          </p:nvSpPr>
          <p:spPr bwMode="auto">
            <a:xfrm>
              <a:off x="5820955"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39</a:t>
              </a:r>
            </a:p>
          </p:txBody>
        </p:sp>
      </p:grpSp>
      <p:sp>
        <p:nvSpPr>
          <p:cNvPr id="546" name="TextBox 545">
            <a:extLst>
              <a:ext uri="{FF2B5EF4-FFF2-40B4-BE49-F238E27FC236}">
                <a16:creationId xmlns:a16="http://schemas.microsoft.com/office/drawing/2014/main" id="{4E05A084-C913-57D1-3CD5-BF3EA9D24D79}"/>
              </a:ext>
            </a:extLst>
          </p:cNvPr>
          <p:cNvSpPr txBox="1"/>
          <p:nvPr/>
        </p:nvSpPr>
        <p:spPr bwMode="auto">
          <a:xfrm>
            <a:off x="7070966" y="5978998"/>
            <a:ext cx="376988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Time (months)</a:t>
            </a:r>
          </a:p>
        </p:txBody>
      </p:sp>
      <p:sp>
        <p:nvSpPr>
          <p:cNvPr id="547" name="Freeform: Shape 546">
            <a:extLst>
              <a:ext uri="{FF2B5EF4-FFF2-40B4-BE49-F238E27FC236}">
                <a16:creationId xmlns:a16="http://schemas.microsoft.com/office/drawing/2014/main" id="{7C606D33-85C5-FF14-80FC-52770E7341AB}"/>
              </a:ext>
            </a:extLst>
          </p:cNvPr>
          <p:cNvSpPr/>
          <p:nvPr/>
        </p:nvSpPr>
        <p:spPr bwMode="auto">
          <a:xfrm>
            <a:off x="7064824" y="4833870"/>
            <a:ext cx="1383597" cy="897341"/>
          </a:xfrm>
          <a:custGeom>
            <a:avLst/>
            <a:gdLst>
              <a:gd name="connsiteX0" fmla="*/ 0 w 477672"/>
              <a:gd name="connsiteY0" fmla="*/ 0 h 897341"/>
              <a:gd name="connsiteX1" fmla="*/ 477672 w 477672"/>
              <a:gd name="connsiteY1" fmla="*/ 0 h 897341"/>
              <a:gd name="connsiteX2" fmla="*/ 477672 w 477672"/>
              <a:gd name="connsiteY2" fmla="*/ 897341 h 897341"/>
            </a:gdLst>
            <a:ahLst/>
            <a:cxnLst>
              <a:cxn ang="0">
                <a:pos x="connsiteX0" y="connsiteY0"/>
              </a:cxn>
              <a:cxn ang="0">
                <a:pos x="connsiteX1" y="connsiteY1"/>
              </a:cxn>
              <a:cxn ang="0">
                <a:pos x="connsiteX2" y="connsiteY2"/>
              </a:cxn>
            </a:cxnLst>
            <a:rect l="l" t="t" r="r" b="b"/>
            <a:pathLst>
              <a:path w="477672" h="897341">
                <a:moveTo>
                  <a:pt x="0" y="0"/>
                </a:moveTo>
                <a:lnTo>
                  <a:pt x="477672" y="0"/>
                </a:lnTo>
                <a:lnTo>
                  <a:pt x="477672" y="897341"/>
                </a:lnTo>
              </a:path>
            </a:pathLst>
          </a:custGeom>
          <a:noFill/>
          <a:ln w="19050">
            <a:solidFill>
              <a:schemeClr val="bg1"/>
            </a:solidFill>
            <a:prstDash val="sysDot"/>
            <a:miter lim="800000"/>
            <a:headEnd/>
            <a:tailEnd/>
          </a:ln>
        </p:spPr>
        <p:txBody>
          <a:bodyPr rtlCol="0" anchor="ctr"/>
          <a:lstStyle/>
          <a:p>
            <a:pPr algn="ctr"/>
            <a:endParaRPr lang="en-US"/>
          </a:p>
        </p:txBody>
      </p:sp>
      <p:sp>
        <p:nvSpPr>
          <p:cNvPr id="548" name="Freeform: Shape 547">
            <a:extLst>
              <a:ext uri="{FF2B5EF4-FFF2-40B4-BE49-F238E27FC236}">
                <a16:creationId xmlns:a16="http://schemas.microsoft.com/office/drawing/2014/main" id="{ECD5BB7C-9631-B4AB-37FE-A6A8213BA705}"/>
              </a:ext>
            </a:extLst>
          </p:cNvPr>
          <p:cNvSpPr/>
          <p:nvPr/>
        </p:nvSpPr>
        <p:spPr bwMode="auto">
          <a:xfrm>
            <a:off x="8132801" y="4833870"/>
            <a:ext cx="0" cy="904165"/>
          </a:xfrm>
          <a:custGeom>
            <a:avLst/>
            <a:gdLst>
              <a:gd name="connsiteX0" fmla="*/ 0 w 0"/>
              <a:gd name="connsiteY0" fmla="*/ 0 h 904165"/>
              <a:gd name="connsiteX1" fmla="*/ 0 w 0"/>
              <a:gd name="connsiteY1" fmla="*/ 904165 h 904165"/>
            </a:gdLst>
            <a:ahLst/>
            <a:cxnLst>
              <a:cxn ang="0">
                <a:pos x="connsiteX0" y="connsiteY0"/>
              </a:cxn>
              <a:cxn ang="0">
                <a:pos x="connsiteX1" y="connsiteY1"/>
              </a:cxn>
            </a:cxnLst>
            <a:rect l="l" t="t" r="r" b="b"/>
            <a:pathLst>
              <a:path h="904165">
                <a:moveTo>
                  <a:pt x="0" y="0"/>
                </a:moveTo>
                <a:lnTo>
                  <a:pt x="0" y="904165"/>
                </a:lnTo>
              </a:path>
            </a:pathLst>
          </a:custGeom>
          <a:noFill/>
          <a:ln w="19050">
            <a:solidFill>
              <a:schemeClr val="bg1"/>
            </a:solidFill>
            <a:prstDash val="sysDot"/>
            <a:miter lim="800000"/>
            <a:headEnd/>
            <a:tailEnd/>
          </a:ln>
        </p:spPr>
        <p:txBody>
          <a:bodyPr rtlCol="0" anchor="ctr"/>
          <a:lstStyle/>
          <a:p>
            <a:pPr algn="ctr"/>
            <a:endParaRPr lang="en-US"/>
          </a:p>
        </p:txBody>
      </p:sp>
      <p:sp>
        <p:nvSpPr>
          <p:cNvPr id="555" name="Line 211">
            <a:extLst>
              <a:ext uri="{FF2B5EF4-FFF2-40B4-BE49-F238E27FC236}">
                <a16:creationId xmlns:a16="http://schemas.microsoft.com/office/drawing/2014/main" id="{8CF2452F-2BFA-19DF-EFDD-E01CE447EE69}"/>
              </a:ext>
            </a:extLst>
          </p:cNvPr>
          <p:cNvSpPr>
            <a:spLocks noChangeShapeType="1"/>
          </p:cNvSpPr>
          <p:nvPr/>
        </p:nvSpPr>
        <p:spPr bwMode="auto">
          <a:xfrm>
            <a:off x="7092897" y="3890963"/>
            <a:ext cx="0" cy="93663"/>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6" name="Line 212">
            <a:extLst>
              <a:ext uri="{FF2B5EF4-FFF2-40B4-BE49-F238E27FC236}">
                <a16:creationId xmlns:a16="http://schemas.microsoft.com/office/drawing/2014/main" id="{D14BE0CE-1B6B-B468-2923-A88624CEBD97}"/>
              </a:ext>
            </a:extLst>
          </p:cNvPr>
          <p:cNvSpPr>
            <a:spLocks noChangeShapeType="1"/>
          </p:cNvSpPr>
          <p:nvPr/>
        </p:nvSpPr>
        <p:spPr bwMode="auto">
          <a:xfrm>
            <a:off x="7043685" y="3937001"/>
            <a:ext cx="101600" cy="0"/>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7" name="Line 213">
            <a:extLst>
              <a:ext uri="{FF2B5EF4-FFF2-40B4-BE49-F238E27FC236}">
                <a16:creationId xmlns:a16="http://schemas.microsoft.com/office/drawing/2014/main" id="{40B49524-9253-2E0C-3A7A-3E2E7BCB573D}"/>
              </a:ext>
            </a:extLst>
          </p:cNvPr>
          <p:cNvSpPr>
            <a:spLocks noChangeShapeType="1"/>
          </p:cNvSpPr>
          <p:nvPr/>
        </p:nvSpPr>
        <p:spPr bwMode="auto">
          <a:xfrm>
            <a:off x="7184972" y="3890963"/>
            <a:ext cx="0" cy="93663"/>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8" name="Line 214">
            <a:extLst>
              <a:ext uri="{FF2B5EF4-FFF2-40B4-BE49-F238E27FC236}">
                <a16:creationId xmlns:a16="http://schemas.microsoft.com/office/drawing/2014/main" id="{B5C68C76-4EF6-4D4C-EA4B-2EF96242F5E2}"/>
              </a:ext>
            </a:extLst>
          </p:cNvPr>
          <p:cNvSpPr>
            <a:spLocks noChangeShapeType="1"/>
          </p:cNvSpPr>
          <p:nvPr/>
        </p:nvSpPr>
        <p:spPr bwMode="auto">
          <a:xfrm>
            <a:off x="7132585" y="3937001"/>
            <a:ext cx="100013" cy="0"/>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9" name="Line 215">
            <a:extLst>
              <a:ext uri="{FF2B5EF4-FFF2-40B4-BE49-F238E27FC236}">
                <a16:creationId xmlns:a16="http://schemas.microsoft.com/office/drawing/2014/main" id="{165D2ADE-D0F5-6CD9-AA02-01944FEC0492}"/>
              </a:ext>
            </a:extLst>
          </p:cNvPr>
          <p:cNvSpPr>
            <a:spLocks noChangeShapeType="1"/>
          </p:cNvSpPr>
          <p:nvPr/>
        </p:nvSpPr>
        <p:spPr bwMode="auto">
          <a:xfrm>
            <a:off x="7612010" y="4370388"/>
            <a:ext cx="0" cy="93663"/>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0" name="Line 216">
            <a:extLst>
              <a:ext uri="{FF2B5EF4-FFF2-40B4-BE49-F238E27FC236}">
                <a16:creationId xmlns:a16="http://schemas.microsoft.com/office/drawing/2014/main" id="{34C1A417-4BCC-C6DE-C7E9-5016CA3350F3}"/>
              </a:ext>
            </a:extLst>
          </p:cNvPr>
          <p:cNvSpPr>
            <a:spLocks noChangeShapeType="1"/>
          </p:cNvSpPr>
          <p:nvPr/>
        </p:nvSpPr>
        <p:spPr bwMode="auto">
          <a:xfrm>
            <a:off x="7562797" y="4418013"/>
            <a:ext cx="101600" cy="0"/>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1" name="Line 217">
            <a:extLst>
              <a:ext uri="{FF2B5EF4-FFF2-40B4-BE49-F238E27FC236}">
                <a16:creationId xmlns:a16="http://schemas.microsoft.com/office/drawing/2014/main" id="{28E38CF0-F181-2996-7D37-087E598B7EBB}"/>
              </a:ext>
            </a:extLst>
          </p:cNvPr>
          <p:cNvSpPr>
            <a:spLocks noChangeShapeType="1"/>
          </p:cNvSpPr>
          <p:nvPr/>
        </p:nvSpPr>
        <p:spPr bwMode="auto">
          <a:xfrm>
            <a:off x="8335910" y="4978401"/>
            <a:ext cx="0" cy="93663"/>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2" name="Line 218">
            <a:extLst>
              <a:ext uri="{FF2B5EF4-FFF2-40B4-BE49-F238E27FC236}">
                <a16:creationId xmlns:a16="http://schemas.microsoft.com/office/drawing/2014/main" id="{C81CE5C9-ED3F-BA9F-6C74-1F1459207645}"/>
              </a:ext>
            </a:extLst>
          </p:cNvPr>
          <p:cNvSpPr>
            <a:spLocks noChangeShapeType="1"/>
          </p:cNvSpPr>
          <p:nvPr/>
        </p:nvSpPr>
        <p:spPr bwMode="auto">
          <a:xfrm>
            <a:off x="8286697" y="5027613"/>
            <a:ext cx="101600" cy="0"/>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3" name="Line 219">
            <a:extLst>
              <a:ext uri="{FF2B5EF4-FFF2-40B4-BE49-F238E27FC236}">
                <a16:creationId xmlns:a16="http://schemas.microsoft.com/office/drawing/2014/main" id="{04381343-7B4A-ADA0-1867-A16098CB1684}"/>
              </a:ext>
            </a:extLst>
          </p:cNvPr>
          <p:cNvSpPr>
            <a:spLocks noChangeShapeType="1"/>
          </p:cNvSpPr>
          <p:nvPr/>
        </p:nvSpPr>
        <p:spPr bwMode="auto">
          <a:xfrm>
            <a:off x="9039172" y="5195888"/>
            <a:ext cx="0" cy="93663"/>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4" name="Line 220">
            <a:extLst>
              <a:ext uri="{FF2B5EF4-FFF2-40B4-BE49-F238E27FC236}">
                <a16:creationId xmlns:a16="http://schemas.microsoft.com/office/drawing/2014/main" id="{5C149B3F-4830-2EBB-8021-7E943FF3BEA9}"/>
              </a:ext>
            </a:extLst>
          </p:cNvPr>
          <p:cNvSpPr>
            <a:spLocks noChangeShapeType="1"/>
          </p:cNvSpPr>
          <p:nvPr/>
        </p:nvSpPr>
        <p:spPr bwMode="auto">
          <a:xfrm>
            <a:off x="8986785" y="5243513"/>
            <a:ext cx="101600" cy="0"/>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5" name="Line 221">
            <a:extLst>
              <a:ext uri="{FF2B5EF4-FFF2-40B4-BE49-F238E27FC236}">
                <a16:creationId xmlns:a16="http://schemas.microsoft.com/office/drawing/2014/main" id="{A694FC0E-51C5-D098-EFC2-A1A4995E54E7}"/>
              </a:ext>
            </a:extLst>
          </p:cNvPr>
          <p:cNvSpPr>
            <a:spLocks noChangeShapeType="1"/>
          </p:cNvSpPr>
          <p:nvPr/>
        </p:nvSpPr>
        <p:spPr bwMode="auto">
          <a:xfrm>
            <a:off x="9082035" y="5195888"/>
            <a:ext cx="0" cy="93663"/>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6" name="Line 222">
            <a:extLst>
              <a:ext uri="{FF2B5EF4-FFF2-40B4-BE49-F238E27FC236}">
                <a16:creationId xmlns:a16="http://schemas.microsoft.com/office/drawing/2014/main" id="{89A82AEB-0B4F-F2A3-5D2C-B53495897A56}"/>
              </a:ext>
            </a:extLst>
          </p:cNvPr>
          <p:cNvSpPr>
            <a:spLocks noChangeShapeType="1"/>
          </p:cNvSpPr>
          <p:nvPr/>
        </p:nvSpPr>
        <p:spPr bwMode="auto">
          <a:xfrm>
            <a:off x="9032822" y="5243513"/>
            <a:ext cx="101600" cy="0"/>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7" name="Line 223">
            <a:extLst>
              <a:ext uri="{FF2B5EF4-FFF2-40B4-BE49-F238E27FC236}">
                <a16:creationId xmlns:a16="http://schemas.microsoft.com/office/drawing/2014/main" id="{4F9CF9E2-A09A-F786-B610-0A04BA0DA11D}"/>
              </a:ext>
            </a:extLst>
          </p:cNvPr>
          <p:cNvSpPr>
            <a:spLocks noChangeShapeType="1"/>
          </p:cNvSpPr>
          <p:nvPr/>
        </p:nvSpPr>
        <p:spPr bwMode="auto">
          <a:xfrm>
            <a:off x="9588447" y="5334001"/>
            <a:ext cx="0" cy="93663"/>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8" name="Line 224">
            <a:extLst>
              <a:ext uri="{FF2B5EF4-FFF2-40B4-BE49-F238E27FC236}">
                <a16:creationId xmlns:a16="http://schemas.microsoft.com/office/drawing/2014/main" id="{D4124E22-5F1A-58B2-FAA8-4E27B5D1ACD5}"/>
              </a:ext>
            </a:extLst>
          </p:cNvPr>
          <p:cNvSpPr>
            <a:spLocks noChangeShapeType="1"/>
          </p:cNvSpPr>
          <p:nvPr/>
        </p:nvSpPr>
        <p:spPr bwMode="auto">
          <a:xfrm>
            <a:off x="9540822" y="5383213"/>
            <a:ext cx="100013" cy="0"/>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9" name="Line 225">
            <a:extLst>
              <a:ext uri="{FF2B5EF4-FFF2-40B4-BE49-F238E27FC236}">
                <a16:creationId xmlns:a16="http://schemas.microsoft.com/office/drawing/2014/main" id="{DFFE4C59-48A9-0D4D-8ADF-2BF1041215C0}"/>
              </a:ext>
            </a:extLst>
          </p:cNvPr>
          <p:cNvSpPr>
            <a:spLocks noChangeShapeType="1"/>
          </p:cNvSpPr>
          <p:nvPr/>
        </p:nvSpPr>
        <p:spPr bwMode="auto">
          <a:xfrm>
            <a:off x="9640835" y="5383213"/>
            <a:ext cx="0" cy="93663"/>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0" name="Line 226">
            <a:extLst>
              <a:ext uri="{FF2B5EF4-FFF2-40B4-BE49-F238E27FC236}">
                <a16:creationId xmlns:a16="http://schemas.microsoft.com/office/drawing/2014/main" id="{A8373EFE-1D76-A629-E99A-93E774A75BA4}"/>
              </a:ext>
            </a:extLst>
          </p:cNvPr>
          <p:cNvSpPr>
            <a:spLocks noChangeShapeType="1"/>
          </p:cNvSpPr>
          <p:nvPr/>
        </p:nvSpPr>
        <p:spPr bwMode="auto">
          <a:xfrm>
            <a:off x="9588447" y="5427663"/>
            <a:ext cx="101600" cy="0"/>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1" name="Line 227">
            <a:extLst>
              <a:ext uri="{FF2B5EF4-FFF2-40B4-BE49-F238E27FC236}">
                <a16:creationId xmlns:a16="http://schemas.microsoft.com/office/drawing/2014/main" id="{2AF798BE-A95B-F7D9-854B-F12778732A63}"/>
              </a:ext>
            </a:extLst>
          </p:cNvPr>
          <p:cNvSpPr>
            <a:spLocks noChangeShapeType="1"/>
          </p:cNvSpPr>
          <p:nvPr/>
        </p:nvSpPr>
        <p:spPr bwMode="auto">
          <a:xfrm>
            <a:off x="9669410" y="5383213"/>
            <a:ext cx="0" cy="93663"/>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2" name="Line 228">
            <a:extLst>
              <a:ext uri="{FF2B5EF4-FFF2-40B4-BE49-F238E27FC236}">
                <a16:creationId xmlns:a16="http://schemas.microsoft.com/office/drawing/2014/main" id="{7436DEEE-D92B-ACFD-155F-7B5A17C7DF18}"/>
              </a:ext>
            </a:extLst>
          </p:cNvPr>
          <p:cNvSpPr>
            <a:spLocks noChangeShapeType="1"/>
          </p:cNvSpPr>
          <p:nvPr/>
        </p:nvSpPr>
        <p:spPr bwMode="auto">
          <a:xfrm>
            <a:off x="9620197" y="5427663"/>
            <a:ext cx="101600" cy="0"/>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3" name="Line 229">
            <a:extLst>
              <a:ext uri="{FF2B5EF4-FFF2-40B4-BE49-F238E27FC236}">
                <a16:creationId xmlns:a16="http://schemas.microsoft.com/office/drawing/2014/main" id="{0202D29D-C3B4-DC45-026B-0A1F3D4185C0}"/>
              </a:ext>
            </a:extLst>
          </p:cNvPr>
          <p:cNvSpPr>
            <a:spLocks noChangeShapeType="1"/>
          </p:cNvSpPr>
          <p:nvPr/>
        </p:nvSpPr>
        <p:spPr bwMode="auto">
          <a:xfrm>
            <a:off x="9767835" y="5408613"/>
            <a:ext cx="0" cy="93663"/>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4" name="Line 230">
            <a:extLst>
              <a:ext uri="{FF2B5EF4-FFF2-40B4-BE49-F238E27FC236}">
                <a16:creationId xmlns:a16="http://schemas.microsoft.com/office/drawing/2014/main" id="{AA65A16A-AC48-6E2A-E186-B2F5F9669A0C}"/>
              </a:ext>
            </a:extLst>
          </p:cNvPr>
          <p:cNvSpPr>
            <a:spLocks noChangeShapeType="1"/>
          </p:cNvSpPr>
          <p:nvPr/>
        </p:nvSpPr>
        <p:spPr bwMode="auto">
          <a:xfrm>
            <a:off x="9718622" y="5454651"/>
            <a:ext cx="101600" cy="0"/>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5" name="Line 231">
            <a:extLst>
              <a:ext uri="{FF2B5EF4-FFF2-40B4-BE49-F238E27FC236}">
                <a16:creationId xmlns:a16="http://schemas.microsoft.com/office/drawing/2014/main" id="{F5B67B0E-A8EA-248F-2FF6-5DAE058B14BB}"/>
              </a:ext>
            </a:extLst>
          </p:cNvPr>
          <p:cNvSpPr>
            <a:spLocks noChangeShapeType="1"/>
          </p:cNvSpPr>
          <p:nvPr/>
        </p:nvSpPr>
        <p:spPr bwMode="auto">
          <a:xfrm>
            <a:off x="9875785" y="5454651"/>
            <a:ext cx="0" cy="93663"/>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6" name="Line 232">
            <a:extLst>
              <a:ext uri="{FF2B5EF4-FFF2-40B4-BE49-F238E27FC236}">
                <a16:creationId xmlns:a16="http://schemas.microsoft.com/office/drawing/2014/main" id="{A6397125-E942-8796-EE45-E869097BCE0F}"/>
              </a:ext>
            </a:extLst>
          </p:cNvPr>
          <p:cNvSpPr>
            <a:spLocks noChangeShapeType="1"/>
          </p:cNvSpPr>
          <p:nvPr/>
        </p:nvSpPr>
        <p:spPr bwMode="auto">
          <a:xfrm>
            <a:off x="9823397" y="5502276"/>
            <a:ext cx="104775" cy="0"/>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7" name="Line 233">
            <a:extLst>
              <a:ext uri="{FF2B5EF4-FFF2-40B4-BE49-F238E27FC236}">
                <a16:creationId xmlns:a16="http://schemas.microsoft.com/office/drawing/2014/main" id="{EB70CE1B-032C-B16C-6E8C-CF9EA39C12AC}"/>
              </a:ext>
            </a:extLst>
          </p:cNvPr>
          <p:cNvSpPr>
            <a:spLocks noChangeShapeType="1"/>
          </p:cNvSpPr>
          <p:nvPr/>
        </p:nvSpPr>
        <p:spPr bwMode="auto">
          <a:xfrm>
            <a:off x="9967860" y="5454651"/>
            <a:ext cx="0" cy="93663"/>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8" name="Line 234">
            <a:extLst>
              <a:ext uri="{FF2B5EF4-FFF2-40B4-BE49-F238E27FC236}">
                <a16:creationId xmlns:a16="http://schemas.microsoft.com/office/drawing/2014/main" id="{19C69AC4-A016-0687-B0E8-E8C6917A7EC3}"/>
              </a:ext>
            </a:extLst>
          </p:cNvPr>
          <p:cNvSpPr>
            <a:spLocks noChangeShapeType="1"/>
          </p:cNvSpPr>
          <p:nvPr/>
        </p:nvSpPr>
        <p:spPr bwMode="auto">
          <a:xfrm>
            <a:off x="9913885" y="5502276"/>
            <a:ext cx="101600" cy="0"/>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9" name="Line 235">
            <a:extLst>
              <a:ext uri="{FF2B5EF4-FFF2-40B4-BE49-F238E27FC236}">
                <a16:creationId xmlns:a16="http://schemas.microsoft.com/office/drawing/2014/main" id="{78AFD8E3-41AB-09E4-DB97-CF630373854A}"/>
              </a:ext>
            </a:extLst>
          </p:cNvPr>
          <p:cNvSpPr>
            <a:spLocks noChangeShapeType="1"/>
          </p:cNvSpPr>
          <p:nvPr/>
        </p:nvSpPr>
        <p:spPr bwMode="auto">
          <a:xfrm>
            <a:off x="10113910" y="5502276"/>
            <a:ext cx="0" cy="93663"/>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0" name="Line 236">
            <a:extLst>
              <a:ext uri="{FF2B5EF4-FFF2-40B4-BE49-F238E27FC236}">
                <a16:creationId xmlns:a16="http://schemas.microsoft.com/office/drawing/2014/main" id="{097DDDD1-87EA-FECA-B552-BF8981C25F2D}"/>
              </a:ext>
            </a:extLst>
          </p:cNvPr>
          <p:cNvSpPr>
            <a:spLocks noChangeShapeType="1"/>
          </p:cNvSpPr>
          <p:nvPr/>
        </p:nvSpPr>
        <p:spPr bwMode="auto">
          <a:xfrm>
            <a:off x="10061522" y="5548313"/>
            <a:ext cx="101600" cy="0"/>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1" name="Line 237">
            <a:extLst>
              <a:ext uri="{FF2B5EF4-FFF2-40B4-BE49-F238E27FC236}">
                <a16:creationId xmlns:a16="http://schemas.microsoft.com/office/drawing/2014/main" id="{EFA92226-9A28-A870-FE96-DA7B7FEA4E55}"/>
              </a:ext>
            </a:extLst>
          </p:cNvPr>
          <p:cNvSpPr>
            <a:spLocks noChangeShapeType="1"/>
          </p:cNvSpPr>
          <p:nvPr/>
        </p:nvSpPr>
        <p:spPr bwMode="auto">
          <a:xfrm>
            <a:off x="10261547" y="5502276"/>
            <a:ext cx="0" cy="93663"/>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2" name="Line 238">
            <a:extLst>
              <a:ext uri="{FF2B5EF4-FFF2-40B4-BE49-F238E27FC236}">
                <a16:creationId xmlns:a16="http://schemas.microsoft.com/office/drawing/2014/main" id="{33133691-FBA5-A750-2EA4-DD382D456BD3}"/>
              </a:ext>
            </a:extLst>
          </p:cNvPr>
          <p:cNvSpPr>
            <a:spLocks noChangeShapeType="1"/>
          </p:cNvSpPr>
          <p:nvPr/>
        </p:nvSpPr>
        <p:spPr bwMode="auto">
          <a:xfrm>
            <a:off x="10212335" y="5548313"/>
            <a:ext cx="101600" cy="0"/>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3" name="Line 239">
            <a:extLst>
              <a:ext uri="{FF2B5EF4-FFF2-40B4-BE49-F238E27FC236}">
                <a16:creationId xmlns:a16="http://schemas.microsoft.com/office/drawing/2014/main" id="{83A380B4-2D85-E225-B6B3-54CE9333910F}"/>
              </a:ext>
            </a:extLst>
          </p:cNvPr>
          <p:cNvSpPr>
            <a:spLocks noChangeShapeType="1"/>
          </p:cNvSpPr>
          <p:nvPr/>
        </p:nvSpPr>
        <p:spPr bwMode="auto">
          <a:xfrm>
            <a:off x="10383785" y="5502276"/>
            <a:ext cx="0" cy="93663"/>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4" name="Line 240">
            <a:extLst>
              <a:ext uri="{FF2B5EF4-FFF2-40B4-BE49-F238E27FC236}">
                <a16:creationId xmlns:a16="http://schemas.microsoft.com/office/drawing/2014/main" id="{FBDC708D-94FA-A9BE-A7EB-1998EE8E7DAE}"/>
              </a:ext>
            </a:extLst>
          </p:cNvPr>
          <p:cNvSpPr>
            <a:spLocks noChangeShapeType="1"/>
          </p:cNvSpPr>
          <p:nvPr/>
        </p:nvSpPr>
        <p:spPr bwMode="auto">
          <a:xfrm>
            <a:off x="10331397" y="5548313"/>
            <a:ext cx="101600" cy="0"/>
          </a:xfrm>
          <a:prstGeom prst="line">
            <a:avLst/>
          </a:prstGeom>
          <a:noFill/>
          <a:ln w="20638"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5" name="Line 241">
            <a:extLst>
              <a:ext uri="{FF2B5EF4-FFF2-40B4-BE49-F238E27FC236}">
                <a16:creationId xmlns:a16="http://schemas.microsoft.com/office/drawing/2014/main" id="{8A4806B8-0C68-EEFA-9E38-D43E44F8C567}"/>
              </a:ext>
            </a:extLst>
          </p:cNvPr>
          <p:cNvSpPr>
            <a:spLocks noChangeShapeType="1"/>
          </p:cNvSpPr>
          <p:nvPr/>
        </p:nvSpPr>
        <p:spPr bwMode="auto">
          <a:xfrm>
            <a:off x="7069085" y="3894138"/>
            <a:ext cx="0" cy="93663"/>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6" name="Line 242">
            <a:extLst>
              <a:ext uri="{FF2B5EF4-FFF2-40B4-BE49-F238E27FC236}">
                <a16:creationId xmlns:a16="http://schemas.microsoft.com/office/drawing/2014/main" id="{A08E0192-99EA-6FE5-5A25-F149C54CC93E}"/>
              </a:ext>
            </a:extLst>
          </p:cNvPr>
          <p:cNvSpPr>
            <a:spLocks noChangeShapeType="1"/>
          </p:cNvSpPr>
          <p:nvPr/>
        </p:nvSpPr>
        <p:spPr bwMode="auto">
          <a:xfrm>
            <a:off x="7016697" y="3943351"/>
            <a:ext cx="101600" cy="0"/>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7" name="Line 243">
            <a:extLst>
              <a:ext uri="{FF2B5EF4-FFF2-40B4-BE49-F238E27FC236}">
                <a16:creationId xmlns:a16="http://schemas.microsoft.com/office/drawing/2014/main" id="{1151E21E-E581-E0D0-FE32-C918DBF10F7E}"/>
              </a:ext>
            </a:extLst>
          </p:cNvPr>
          <p:cNvSpPr>
            <a:spLocks noChangeShapeType="1"/>
          </p:cNvSpPr>
          <p:nvPr/>
        </p:nvSpPr>
        <p:spPr bwMode="auto">
          <a:xfrm>
            <a:off x="8969322" y="5078413"/>
            <a:ext cx="0" cy="93663"/>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8" name="Line 244">
            <a:extLst>
              <a:ext uri="{FF2B5EF4-FFF2-40B4-BE49-F238E27FC236}">
                <a16:creationId xmlns:a16="http://schemas.microsoft.com/office/drawing/2014/main" id="{946C03FE-8E94-B2D9-B3E1-2EE44B29D9C0}"/>
              </a:ext>
            </a:extLst>
          </p:cNvPr>
          <p:cNvSpPr>
            <a:spLocks noChangeShapeType="1"/>
          </p:cNvSpPr>
          <p:nvPr/>
        </p:nvSpPr>
        <p:spPr bwMode="auto">
          <a:xfrm>
            <a:off x="8920110" y="5127626"/>
            <a:ext cx="101600" cy="0"/>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9" name="Line 245">
            <a:extLst>
              <a:ext uri="{FF2B5EF4-FFF2-40B4-BE49-F238E27FC236}">
                <a16:creationId xmlns:a16="http://schemas.microsoft.com/office/drawing/2014/main" id="{E4638319-5459-5E68-20FF-93903D991DC1}"/>
              </a:ext>
            </a:extLst>
          </p:cNvPr>
          <p:cNvSpPr>
            <a:spLocks noChangeShapeType="1"/>
          </p:cNvSpPr>
          <p:nvPr/>
        </p:nvSpPr>
        <p:spPr bwMode="auto">
          <a:xfrm>
            <a:off x="9039172" y="5094288"/>
            <a:ext cx="0" cy="93663"/>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0" name="Line 246">
            <a:extLst>
              <a:ext uri="{FF2B5EF4-FFF2-40B4-BE49-F238E27FC236}">
                <a16:creationId xmlns:a16="http://schemas.microsoft.com/office/drawing/2014/main" id="{339C1034-4DD0-796D-ECE2-AD2360E01CBC}"/>
              </a:ext>
            </a:extLst>
          </p:cNvPr>
          <p:cNvSpPr>
            <a:spLocks noChangeShapeType="1"/>
          </p:cNvSpPr>
          <p:nvPr/>
        </p:nvSpPr>
        <p:spPr bwMode="auto">
          <a:xfrm>
            <a:off x="8986785" y="5140326"/>
            <a:ext cx="101600" cy="0"/>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1" name="Line 247">
            <a:extLst>
              <a:ext uri="{FF2B5EF4-FFF2-40B4-BE49-F238E27FC236}">
                <a16:creationId xmlns:a16="http://schemas.microsoft.com/office/drawing/2014/main" id="{CA098D87-0A2E-B77B-1399-0B53D2FAB8BE}"/>
              </a:ext>
            </a:extLst>
          </p:cNvPr>
          <p:cNvSpPr>
            <a:spLocks noChangeShapeType="1"/>
          </p:cNvSpPr>
          <p:nvPr/>
        </p:nvSpPr>
        <p:spPr bwMode="auto">
          <a:xfrm>
            <a:off x="9239197" y="5202238"/>
            <a:ext cx="0" cy="96838"/>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2" name="Line 248">
            <a:extLst>
              <a:ext uri="{FF2B5EF4-FFF2-40B4-BE49-F238E27FC236}">
                <a16:creationId xmlns:a16="http://schemas.microsoft.com/office/drawing/2014/main" id="{5806FDEB-6A61-35EE-9A37-CDCD050820FD}"/>
              </a:ext>
            </a:extLst>
          </p:cNvPr>
          <p:cNvSpPr>
            <a:spLocks noChangeShapeType="1"/>
          </p:cNvSpPr>
          <p:nvPr/>
        </p:nvSpPr>
        <p:spPr bwMode="auto">
          <a:xfrm>
            <a:off x="9186810" y="5249863"/>
            <a:ext cx="101600" cy="0"/>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3" name="Line 249">
            <a:extLst>
              <a:ext uri="{FF2B5EF4-FFF2-40B4-BE49-F238E27FC236}">
                <a16:creationId xmlns:a16="http://schemas.microsoft.com/office/drawing/2014/main" id="{5516D455-0C08-9DC5-7B12-30CBA0916818}"/>
              </a:ext>
            </a:extLst>
          </p:cNvPr>
          <p:cNvSpPr>
            <a:spLocks noChangeShapeType="1"/>
          </p:cNvSpPr>
          <p:nvPr/>
        </p:nvSpPr>
        <p:spPr bwMode="auto">
          <a:xfrm>
            <a:off x="9305872" y="5227638"/>
            <a:ext cx="0" cy="93663"/>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4" name="Line 250">
            <a:extLst>
              <a:ext uri="{FF2B5EF4-FFF2-40B4-BE49-F238E27FC236}">
                <a16:creationId xmlns:a16="http://schemas.microsoft.com/office/drawing/2014/main" id="{5F38A623-7001-4981-7891-8DB517F90B26}"/>
              </a:ext>
            </a:extLst>
          </p:cNvPr>
          <p:cNvSpPr>
            <a:spLocks noChangeShapeType="1"/>
          </p:cNvSpPr>
          <p:nvPr/>
        </p:nvSpPr>
        <p:spPr bwMode="auto">
          <a:xfrm>
            <a:off x="9253485" y="5272088"/>
            <a:ext cx="101600" cy="0"/>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5" name="Line 251">
            <a:extLst>
              <a:ext uri="{FF2B5EF4-FFF2-40B4-BE49-F238E27FC236}">
                <a16:creationId xmlns:a16="http://schemas.microsoft.com/office/drawing/2014/main" id="{91827E4F-B361-A4A2-395E-31D041DC23C5}"/>
              </a:ext>
            </a:extLst>
          </p:cNvPr>
          <p:cNvSpPr>
            <a:spLocks noChangeShapeType="1"/>
          </p:cNvSpPr>
          <p:nvPr/>
        </p:nvSpPr>
        <p:spPr bwMode="auto">
          <a:xfrm>
            <a:off x="9367785" y="5249863"/>
            <a:ext cx="0" cy="93663"/>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6" name="Line 252">
            <a:extLst>
              <a:ext uri="{FF2B5EF4-FFF2-40B4-BE49-F238E27FC236}">
                <a16:creationId xmlns:a16="http://schemas.microsoft.com/office/drawing/2014/main" id="{F15FE059-0EFF-505A-9AFA-6A003FA506C8}"/>
              </a:ext>
            </a:extLst>
          </p:cNvPr>
          <p:cNvSpPr>
            <a:spLocks noChangeShapeType="1"/>
          </p:cNvSpPr>
          <p:nvPr/>
        </p:nvSpPr>
        <p:spPr bwMode="auto">
          <a:xfrm>
            <a:off x="9320160" y="5299076"/>
            <a:ext cx="101600" cy="0"/>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7" name="Line 253">
            <a:extLst>
              <a:ext uri="{FF2B5EF4-FFF2-40B4-BE49-F238E27FC236}">
                <a16:creationId xmlns:a16="http://schemas.microsoft.com/office/drawing/2014/main" id="{3BAD2C8F-4215-2163-E67F-2059DDBDF788}"/>
              </a:ext>
            </a:extLst>
          </p:cNvPr>
          <p:cNvSpPr>
            <a:spLocks noChangeShapeType="1"/>
          </p:cNvSpPr>
          <p:nvPr/>
        </p:nvSpPr>
        <p:spPr bwMode="auto">
          <a:xfrm>
            <a:off x="9448747" y="5272088"/>
            <a:ext cx="0" cy="95250"/>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8" name="Line 254">
            <a:extLst>
              <a:ext uri="{FF2B5EF4-FFF2-40B4-BE49-F238E27FC236}">
                <a16:creationId xmlns:a16="http://schemas.microsoft.com/office/drawing/2014/main" id="{267440E0-1EF1-D69F-0999-6485C94210F4}"/>
              </a:ext>
            </a:extLst>
          </p:cNvPr>
          <p:cNvSpPr>
            <a:spLocks noChangeShapeType="1"/>
          </p:cNvSpPr>
          <p:nvPr/>
        </p:nvSpPr>
        <p:spPr bwMode="auto">
          <a:xfrm>
            <a:off x="9396360" y="5321301"/>
            <a:ext cx="104775" cy="0"/>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9" name="Line 255">
            <a:extLst>
              <a:ext uri="{FF2B5EF4-FFF2-40B4-BE49-F238E27FC236}">
                <a16:creationId xmlns:a16="http://schemas.microsoft.com/office/drawing/2014/main" id="{4077F3BC-AA99-0036-9858-3996EA3C810B}"/>
              </a:ext>
            </a:extLst>
          </p:cNvPr>
          <p:cNvSpPr>
            <a:spLocks noChangeShapeType="1"/>
          </p:cNvSpPr>
          <p:nvPr/>
        </p:nvSpPr>
        <p:spPr bwMode="auto">
          <a:xfrm>
            <a:off x="9567810" y="5299076"/>
            <a:ext cx="0" cy="93663"/>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0" name="Line 256">
            <a:extLst>
              <a:ext uri="{FF2B5EF4-FFF2-40B4-BE49-F238E27FC236}">
                <a16:creationId xmlns:a16="http://schemas.microsoft.com/office/drawing/2014/main" id="{32FAE244-D2A6-0AAB-82A9-E7D6C2227566}"/>
              </a:ext>
            </a:extLst>
          </p:cNvPr>
          <p:cNvSpPr>
            <a:spLocks noChangeShapeType="1"/>
          </p:cNvSpPr>
          <p:nvPr/>
        </p:nvSpPr>
        <p:spPr bwMode="auto">
          <a:xfrm>
            <a:off x="9518597" y="5343526"/>
            <a:ext cx="101600" cy="0"/>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1" name="Line 257">
            <a:extLst>
              <a:ext uri="{FF2B5EF4-FFF2-40B4-BE49-F238E27FC236}">
                <a16:creationId xmlns:a16="http://schemas.microsoft.com/office/drawing/2014/main" id="{F8A08294-8603-12E3-E192-C8FC368236BC}"/>
              </a:ext>
            </a:extLst>
          </p:cNvPr>
          <p:cNvSpPr>
            <a:spLocks noChangeShapeType="1"/>
          </p:cNvSpPr>
          <p:nvPr/>
        </p:nvSpPr>
        <p:spPr bwMode="auto">
          <a:xfrm>
            <a:off x="9759897" y="5386388"/>
            <a:ext cx="0" cy="96838"/>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2" name="Line 258">
            <a:extLst>
              <a:ext uri="{FF2B5EF4-FFF2-40B4-BE49-F238E27FC236}">
                <a16:creationId xmlns:a16="http://schemas.microsoft.com/office/drawing/2014/main" id="{E9E28B15-18CF-09C8-09AA-EA1910F221E6}"/>
              </a:ext>
            </a:extLst>
          </p:cNvPr>
          <p:cNvSpPr>
            <a:spLocks noChangeShapeType="1"/>
          </p:cNvSpPr>
          <p:nvPr/>
        </p:nvSpPr>
        <p:spPr bwMode="auto">
          <a:xfrm>
            <a:off x="9707510" y="5434013"/>
            <a:ext cx="101600" cy="0"/>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3" name="Line 259">
            <a:extLst>
              <a:ext uri="{FF2B5EF4-FFF2-40B4-BE49-F238E27FC236}">
                <a16:creationId xmlns:a16="http://schemas.microsoft.com/office/drawing/2014/main" id="{34CE6FA8-FDD8-E1B5-8667-1E2FEC11D346}"/>
              </a:ext>
            </a:extLst>
          </p:cNvPr>
          <p:cNvSpPr>
            <a:spLocks noChangeShapeType="1"/>
          </p:cNvSpPr>
          <p:nvPr/>
        </p:nvSpPr>
        <p:spPr bwMode="auto">
          <a:xfrm>
            <a:off x="9826572" y="5386388"/>
            <a:ext cx="0" cy="96838"/>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4" name="Line 260">
            <a:extLst>
              <a:ext uri="{FF2B5EF4-FFF2-40B4-BE49-F238E27FC236}">
                <a16:creationId xmlns:a16="http://schemas.microsoft.com/office/drawing/2014/main" id="{68ACA2A6-4E97-D1C3-B265-9A0FCD00199E}"/>
              </a:ext>
            </a:extLst>
          </p:cNvPr>
          <p:cNvSpPr>
            <a:spLocks noChangeShapeType="1"/>
          </p:cNvSpPr>
          <p:nvPr/>
        </p:nvSpPr>
        <p:spPr bwMode="auto">
          <a:xfrm>
            <a:off x="9777360" y="5434013"/>
            <a:ext cx="101600" cy="0"/>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5" name="Line 261">
            <a:extLst>
              <a:ext uri="{FF2B5EF4-FFF2-40B4-BE49-F238E27FC236}">
                <a16:creationId xmlns:a16="http://schemas.microsoft.com/office/drawing/2014/main" id="{D80BBFA4-7DA4-C716-CB60-9560FB7F0AD0}"/>
              </a:ext>
            </a:extLst>
          </p:cNvPr>
          <p:cNvSpPr>
            <a:spLocks noChangeShapeType="1"/>
          </p:cNvSpPr>
          <p:nvPr/>
        </p:nvSpPr>
        <p:spPr bwMode="auto">
          <a:xfrm>
            <a:off x="9904360" y="5386388"/>
            <a:ext cx="0" cy="96838"/>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6" name="Line 262">
            <a:extLst>
              <a:ext uri="{FF2B5EF4-FFF2-40B4-BE49-F238E27FC236}">
                <a16:creationId xmlns:a16="http://schemas.microsoft.com/office/drawing/2014/main" id="{8FAE931F-08E5-2681-6093-722179BA490A}"/>
              </a:ext>
            </a:extLst>
          </p:cNvPr>
          <p:cNvSpPr>
            <a:spLocks noChangeShapeType="1"/>
          </p:cNvSpPr>
          <p:nvPr/>
        </p:nvSpPr>
        <p:spPr bwMode="auto">
          <a:xfrm>
            <a:off x="9855147" y="5434013"/>
            <a:ext cx="101600" cy="0"/>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7" name="Line 263">
            <a:extLst>
              <a:ext uri="{FF2B5EF4-FFF2-40B4-BE49-F238E27FC236}">
                <a16:creationId xmlns:a16="http://schemas.microsoft.com/office/drawing/2014/main" id="{3E830EE9-B1CD-FA01-B9A4-B33ABD59FA00}"/>
              </a:ext>
            </a:extLst>
          </p:cNvPr>
          <p:cNvSpPr>
            <a:spLocks noChangeShapeType="1"/>
          </p:cNvSpPr>
          <p:nvPr/>
        </p:nvSpPr>
        <p:spPr bwMode="auto">
          <a:xfrm>
            <a:off x="10194872" y="5386388"/>
            <a:ext cx="0" cy="96838"/>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8" name="Line 264">
            <a:extLst>
              <a:ext uri="{FF2B5EF4-FFF2-40B4-BE49-F238E27FC236}">
                <a16:creationId xmlns:a16="http://schemas.microsoft.com/office/drawing/2014/main" id="{EF88C190-0394-20C0-A6D2-4CD319790F8D}"/>
              </a:ext>
            </a:extLst>
          </p:cNvPr>
          <p:cNvSpPr>
            <a:spLocks noChangeShapeType="1"/>
          </p:cNvSpPr>
          <p:nvPr/>
        </p:nvSpPr>
        <p:spPr bwMode="auto">
          <a:xfrm>
            <a:off x="10142485" y="5434013"/>
            <a:ext cx="104775" cy="0"/>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9" name="Line 265">
            <a:extLst>
              <a:ext uri="{FF2B5EF4-FFF2-40B4-BE49-F238E27FC236}">
                <a16:creationId xmlns:a16="http://schemas.microsoft.com/office/drawing/2014/main" id="{919A3559-98B2-52F1-B6C8-7F4259133924}"/>
              </a:ext>
            </a:extLst>
          </p:cNvPr>
          <p:cNvSpPr>
            <a:spLocks noChangeShapeType="1"/>
          </p:cNvSpPr>
          <p:nvPr/>
        </p:nvSpPr>
        <p:spPr bwMode="auto">
          <a:xfrm>
            <a:off x="10247260" y="5386388"/>
            <a:ext cx="0" cy="96838"/>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0" name="Line 266">
            <a:extLst>
              <a:ext uri="{FF2B5EF4-FFF2-40B4-BE49-F238E27FC236}">
                <a16:creationId xmlns:a16="http://schemas.microsoft.com/office/drawing/2014/main" id="{AF40FD99-D31C-F2DA-A50E-F27353EA5A99}"/>
              </a:ext>
            </a:extLst>
          </p:cNvPr>
          <p:cNvSpPr>
            <a:spLocks noChangeShapeType="1"/>
          </p:cNvSpPr>
          <p:nvPr/>
        </p:nvSpPr>
        <p:spPr bwMode="auto">
          <a:xfrm>
            <a:off x="10194872" y="5434013"/>
            <a:ext cx="101600" cy="0"/>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1" name="Line 267">
            <a:extLst>
              <a:ext uri="{FF2B5EF4-FFF2-40B4-BE49-F238E27FC236}">
                <a16:creationId xmlns:a16="http://schemas.microsoft.com/office/drawing/2014/main" id="{15FB2F12-F8E5-8233-F652-DA7C899EFF26}"/>
              </a:ext>
            </a:extLst>
          </p:cNvPr>
          <p:cNvSpPr>
            <a:spLocks noChangeShapeType="1"/>
          </p:cNvSpPr>
          <p:nvPr/>
        </p:nvSpPr>
        <p:spPr bwMode="auto">
          <a:xfrm>
            <a:off x="10313935" y="5434013"/>
            <a:ext cx="0" cy="93663"/>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2" name="Line 268">
            <a:extLst>
              <a:ext uri="{FF2B5EF4-FFF2-40B4-BE49-F238E27FC236}">
                <a16:creationId xmlns:a16="http://schemas.microsoft.com/office/drawing/2014/main" id="{ECE9F872-F36B-7DA4-CE3C-C6EF9DE803E2}"/>
              </a:ext>
            </a:extLst>
          </p:cNvPr>
          <p:cNvSpPr>
            <a:spLocks noChangeShapeType="1"/>
          </p:cNvSpPr>
          <p:nvPr/>
        </p:nvSpPr>
        <p:spPr bwMode="auto">
          <a:xfrm>
            <a:off x="10264722" y="5483226"/>
            <a:ext cx="101600" cy="0"/>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3" name="Line 269">
            <a:extLst>
              <a:ext uri="{FF2B5EF4-FFF2-40B4-BE49-F238E27FC236}">
                <a16:creationId xmlns:a16="http://schemas.microsoft.com/office/drawing/2014/main" id="{454B1415-510E-63C2-DC7D-A9471A32857A}"/>
              </a:ext>
            </a:extLst>
          </p:cNvPr>
          <p:cNvSpPr>
            <a:spLocks noChangeShapeType="1"/>
          </p:cNvSpPr>
          <p:nvPr/>
        </p:nvSpPr>
        <p:spPr bwMode="auto">
          <a:xfrm>
            <a:off x="10366322" y="5434013"/>
            <a:ext cx="0" cy="93663"/>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4" name="Line 270">
            <a:extLst>
              <a:ext uri="{FF2B5EF4-FFF2-40B4-BE49-F238E27FC236}">
                <a16:creationId xmlns:a16="http://schemas.microsoft.com/office/drawing/2014/main" id="{B0DC76CF-61DE-C0FC-BC6F-5DCF0BE9DAB9}"/>
              </a:ext>
            </a:extLst>
          </p:cNvPr>
          <p:cNvSpPr>
            <a:spLocks noChangeShapeType="1"/>
          </p:cNvSpPr>
          <p:nvPr/>
        </p:nvSpPr>
        <p:spPr bwMode="auto">
          <a:xfrm>
            <a:off x="10313935" y="5483226"/>
            <a:ext cx="101600" cy="0"/>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5" name="Line 271">
            <a:extLst>
              <a:ext uri="{FF2B5EF4-FFF2-40B4-BE49-F238E27FC236}">
                <a16:creationId xmlns:a16="http://schemas.microsoft.com/office/drawing/2014/main" id="{1F81B232-C153-ACDE-2C8C-85460418A7AA}"/>
              </a:ext>
            </a:extLst>
          </p:cNvPr>
          <p:cNvSpPr>
            <a:spLocks noChangeShapeType="1"/>
          </p:cNvSpPr>
          <p:nvPr/>
        </p:nvSpPr>
        <p:spPr bwMode="auto">
          <a:xfrm>
            <a:off x="10415535" y="5434013"/>
            <a:ext cx="0" cy="93663"/>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6" name="Line 272">
            <a:extLst>
              <a:ext uri="{FF2B5EF4-FFF2-40B4-BE49-F238E27FC236}">
                <a16:creationId xmlns:a16="http://schemas.microsoft.com/office/drawing/2014/main" id="{BA2C4AF5-0929-6CD6-109C-5449F022E302}"/>
              </a:ext>
            </a:extLst>
          </p:cNvPr>
          <p:cNvSpPr>
            <a:spLocks noChangeShapeType="1"/>
          </p:cNvSpPr>
          <p:nvPr/>
        </p:nvSpPr>
        <p:spPr bwMode="auto">
          <a:xfrm>
            <a:off x="10366322" y="5483226"/>
            <a:ext cx="101600" cy="0"/>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7" name="Line 273">
            <a:extLst>
              <a:ext uri="{FF2B5EF4-FFF2-40B4-BE49-F238E27FC236}">
                <a16:creationId xmlns:a16="http://schemas.microsoft.com/office/drawing/2014/main" id="{D852D703-3EF4-1D20-A6A4-5094730B986C}"/>
              </a:ext>
            </a:extLst>
          </p:cNvPr>
          <p:cNvSpPr>
            <a:spLocks noChangeShapeType="1"/>
          </p:cNvSpPr>
          <p:nvPr/>
        </p:nvSpPr>
        <p:spPr bwMode="auto">
          <a:xfrm>
            <a:off x="10482210" y="5434013"/>
            <a:ext cx="0" cy="93663"/>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8" name="Line 274">
            <a:extLst>
              <a:ext uri="{FF2B5EF4-FFF2-40B4-BE49-F238E27FC236}">
                <a16:creationId xmlns:a16="http://schemas.microsoft.com/office/drawing/2014/main" id="{9B9D14C1-DEDA-DBB5-817A-452D3E0094AB}"/>
              </a:ext>
            </a:extLst>
          </p:cNvPr>
          <p:cNvSpPr>
            <a:spLocks noChangeShapeType="1"/>
          </p:cNvSpPr>
          <p:nvPr/>
        </p:nvSpPr>
        <p:spPr bwMode="auto">
          <a:xfrm>
            <a:off x="10429822" y="5483226"/>
            <a:ext cx="101600" cy="0"/>
          </a:xfrm>
          <a:prstGeom prst="line">
            <a:avLst/>
          </a:prstGeom>
          <a:noFill/>
          <a:ln w="20638"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 name="Freeform 275">
            <a:extLst>
              <a:ext uri="{FF2B5EF4-FFF2-40B4-BE49-F238E27FC236}">
                <a16:creationId xmlns:a16="http://schemas.microsoft.com/office/drawing/2014/main" id="{0C1CED67-4DFA-DA7D-0CC3-135D3F6D3D59}"/>
              </a:ext>
            </a:extLst>
          </p:cNvPr>
          <p:cNvSpPr>
            <a:spLocks/>
          </p:cNvSpPr>
          <p:nvPr/>
        </p:nvSpPr>
        <p:spPr bwMode="auto">
          <a:xfrm>
            <a:off x="7061147" y="3940176"/>
            <a:ext cx="3325813" cy="1604963"/>
          </a:xfrm>
          <a:custGeom>
            <a:avLst/>
            <a:gdLst>
              <a:gd name="T0" fmla="*/ 82 w 2095"/>
              <a:gd name="T1" fmla="*/ 0 h 1011"/>
              <a:gd name="T2" fmla="*/ 97 w 2095"/>
              <a:gd name="T3" fmla="*/ 18 h 1011"/>
              <a:gd name="T4" fmla="*/ 111 w 2095"/>
              <a:gd name="T5" fmla="*/ 28 h 1011"/>
              <a:gd name="T6" fmla="*/ 150 w 2095"/>
              <a:gd name="T7" fmla="*/ 40 h 1011"/>
              <a:gd name="T8" fmla="*/ 161 w 2095"/>
              <a:gd name="T9" fmla="*/ 63 h 1011"/>
              <a:gd name="T10" fmla="*/ 192 w 2095"/>
              <a:gd name="T11" fmla="*/ 77 h 1011"/>
              <a:gd name="T12" fmla="*/ 203 w 2095"/>
              <a:gd name="T13" fmla="*/ 93 h 1011"/>
              <a:gd name="T14" fmla="*/ 212 w 2095"/>
              <a:gd name="T15" fmla="*/ 116 h 1011"/>
              <a:gd name="T16" fmla="*/ 225 w 2095"/>
              <a:gd name="T17" fmla="*/ 134 h 1011"/>
              <a:gd name="T18" fmla="*/ 225 w 2095"/>
              <a:gd name="T19" fmla="*/ 151 h 1011"/>
              <a:gd name="T20" fmla="*/ 254 w 2095"/>
              <a:gd name="T21" fmla="*/ 173 h 1011"/>
              <a:gd name="T22" fmla="*/ 269 w 2095"/>
              <a:gd name="T23" fmla="*/ 195 h 1011"/>
              <a:gd name="T24" fmla="*/ 280 w 2095"/>
              <a:gd name="T25" fmla="*/ 212 h 1011"/>
              <a:gd name="T26" fmla="*/ 294 w 2095"/>
              <a:gd name="T27" fmla="*/ 222 h 1011"/>
              <a:gd name="T28" fmla="*/ 311 w 2095"/>
              <a:gd name="T29" fmla="*/ 236 h 1011"/>
              <a:gd name="T30" fmla="*/ 311 w 2095"/>
              <a:gd name="T31" fmla="*/ 283 h 1011"/>
              <a:gd name="T32" fmla="*/ 333 w 2095"/>
              <a:gd name="T33" fmla="*/ 305 h 1011"/>
              <a:gd name="T34" fmla="*/ 353 w 2095"/>
              <a:gd name="T35" fmla="*/ 320 h 1011"/>
              <a:gd name="T36" fmla="*/ 373 w 2095"/>
              <a:gd name="T37" fmla="*/ 340 h 1011"/>
              <a:gd name="T38" fmla="*/ 389 w 2095"/>
              <a:gd name="T39" fmla="*/ 356 h 1011"/>
              <a:gd name="T40" fmla="*/ 413 w 2095"/>
              <a:gd name="T41" fmla="*/ 371 h 1011"/>
              <a:gd name="T42" fmla="*/ 433 w 2095"/>
              <a:gd name="T43" fmla="*/ 383 h 1011"/>
              <a:gd name="T44" fmla="*/ 444 w 2095"/>
              <a:gd name="T45" fmla="*/ 399 h 1011"/>
              <a:gd name="T46" fmla="*/ 459 w 2095"/>
              <a:gd name="T47" fmla="*/ 415 h 1011"/>
              <a:gd name="T48" fmla="*/ 567 w 2095"/>
              <a:gd name="T49" fmla="*/ 436 h 1011"/>
              <a:gd name="T50" fmla="*/ 591 w 2095"/>
              <a:gd name="T51" fmla="*/ 464 h 1011"/>
              <a:gd name="T52" fmla="*/ 602 w 2095"/>
              <a:gd name="T53" fmla="*/ 481 h 1011"/>
              <a:gd name="T54" fmla="*/ 611 w 2095"/>
              <a:gd name="T55" fmla="*/ 507 h 1011"/>
              <a:gd name="T56" fmla="*/ 631 w 2095"/>
              <a:gd name="T57" fmla="*/ 546 h 1011"/>
              <a:gd name="T58" fmla="*/ 642 w 2095"/>
              <a:gd name="T59" fmla="*/ 562 h 1011"/>
              <a:gd name="T60" fmla="*/ 671 w 2095"/>
              <a:gd name="T61" fmla="*/ 577 h 1011"/>
              <a:gd name="T62" fmla="*/ 688 w 2095"/>
              <a:gd name="T63" fmla="*/ 591 h 1011"/>
              <a:gd name="T64" fmla="*/ 702 w 2095"/>
              <a:gd name="T65" fmla="*/ 613 h 1011"/>
              <a:gd name="T66" fmla="*/ 713 w 2095"/>
              <a:gd name="T67" fmla="*/ 627 h 1011"/>
              <a:gd name="T68" fmla="*/ 726 w 2095"/>
              <a:gd name="T69" fmla="*/ 642 h 1011"/>
              <a:gd name="T70" fmla="*/ 750 w 2095"/>
              <a:gd name="T71" fmla="*/ 658 h 1011"/>
              <a:gd name="T72" fmla="*/ 763 w 2095"/>
              <a:gd name="T73" fmla="*/ 670 h 1011"/>
              <a:gd name="T74" fmla="*/ 779 w 2095"/>
              <a:gd name="T75" fmla="*/ 685 h 1011"/>
              <a:gd name="T76" fmla="*/ 818 w 2095"/>
              <a:gd name="T77" fmla="*/ 703 h 1011"/>
              <a:gd name="T78" fmla="*/ 849 w 2095"/>
              <a:gd name="T79" fmla="*/ 717 h 1011"/>
              <a:gd name="T80" fmla="*/ 874 w 2095"/>
              <a:gd name="T81" fmla="*/ 731 h 1011"/>
              <a:gd name="T82" fmla="*/ 913 w 2095"/>
              <a:gd name="T83" fmla="*/ 750 h 1011"/>
              <a:gd name="T84" fmla="*/ 999 w 2095"/>
              <a:gd name="T85" fmla="*/ 760 h 1011"/>
              <a:gd name="T86" fmla="*/ 1015 w 2095"/>
              <a:gd name="T87" fmla="*/ 770 h 1011"/>
              <a:gd name="T88" fmla="*/ 1110 w 2095"/>
              <a:gd name="T89" fmla="*/ 780 h 1011"/>
              <a:gd name="T90" fmla="*/ 1140 w 2095"/>
              <a:gd name="T91" fmla="*/ 793 h 1011"/>
              <a:gd name="T92" fmla="*/ 1198 w 2095"/>
              <a:gd name="T93" fmla="*/ 807 h 1011"/>
              <a:gd name="T94" fmla="*/ 1301 w 2095"/>
              <a:gd name="T95" fmla="*/ 833 h 1011"/>
              <a:gd name="T96" fmla="*/ 1334 w 2095"/>
              <a:gd name="T97" fmla="*/ 854 h 1011"/>
              <a:gd name="T98" fmla="*/ 1401 w 2095"/>
              <a:gd name="T99" fmla="*/ 866 h 1011"/>
              <a:gd name="T100" fmla="*/ 1467 w 2095"/>
              <a:gd name="T101" fmla="*/ 876 h 1011"/>
              <a:gd name="T102" fmla="*/ 1511 w 2095"/>
              <a:gd name="T103" fmla="*/ 897 h 1011"/>
              <a:gd name="T104" fmla="*/ 1588 w 2095"/>
              <a:gd name="T105" fmla="*/ 931 h 1011"/>
              <a:gd name="T106" fmla="*/ 1678 w 2095"/>
              <a:gd name="T107" fmla="*/ 954 h 1011"/>
              <a:gd name="T108" fmla="*/ 1749 w 2095"/>
              <a:gd name="T109" fmla="*/ 978 h 1011"/>
              <a:gd name="T110" fmla="*/ 1839 w 2095"/>
              <a:gd name="T111" fmla="*/ 1011 h 1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95" h="1011">
                <a:moveTo>
                  <a:pt x="0" y="0"/>
                </a:moveTo>
                <a:lnTo>
                  <a:pt x="82" y="0"/>
                </a:lnTo>
                <a:lnTo>
                  <a:pt x="82" y="18"/>
                </a:lnTo>
                <a:lnTo>
                  <a:pt x="97" y="18"/>
                </a:lnTo>
                <a:lnTo>
                  <a:pt x="97" y="28"/>
                </a:lnTo>
                <a:lnTo>
                  <a:pt x="111" y="28"/>
                </a:lnTo>
                <a:lnTo>
                  <a:pt x="111" y="40"/>
                </a:lnTo>
                <a:lnTo>
                  <a:pt x="150" y="40"/>
                </a:lnTo>
                <a:lnTo>
                  <a:pt x="150" y="63"/>
                </a:lnTo>
                <a:lnTo>
                  <a:pt x="161" y="63"/>
                </a:lnTo>
                <a:lnTo>
                  <a:pt x="161" y="77"/>
                </a:lnTo>
                <a:lnTo>
                  <a:pt x="192" y="77"/>
                </a:lnTo>
                <a:lnTo>
                  <a:pt x="192" y="93"/>
                </a:lnTo>
                <a:lnTo>
                  <a:pt x="203" y="93"/>
                </a:lnTo>
                <a:lnTo>
                  <a:pt x="203" y="116"/>
                </a:lnTo>
                <a:lnTo>
                  <a:pt x="212" y="116"/>
                </a:lnTo>
                <a:lnTo>
                  <a:pt x="212" y="134"/>
                </a:lnTo>
                <a:lnTo>
                  <a:pt x="225" y="134"/>
                </a:lnTo>
                <a:lnTo>
                  <a:pt x="225" y="142"/>
                </a:lnTo>
                <a:lnTo>
                  <a:pt x="225" y="151"/>
                </a:lnTo>
                <a:lnTo>
                  <a:pt x="254" y="151"/>
                </a:lnTo>
                <a:lnTo>
                  <a:pt x="254" y="173"/>
                </a:lnTo>
                <a:lnTo>
                  <a:pt x="269" y="173"/>
                </a:lnTo>
                <a:lnTo>
                  <a:pt x="269" y="195"/>
                </a:lnTo>
                <a:lnTo>
                  <a:pt x="280" y="195"/>
                </a:lnTo>
                <a:lnTo>
                  <a:pt x="280" y="212"/>
                </a:lnTo>
                <a:lnTo>
                  <a:pt x="294" y="212"/>
                </a:lnTo>
                <a:lnTo>
                  <a:pt x="294" y="222"/>
                </a:lnTo>
                <a:lnTo>
                  <a:pt x="294" y="236"/>
                </a:lnTo>
                <a:lnTo>
                  <a:pt x="311" y="236"/>
                </a:lnTo>
                <a:lnTo>
                  <a:pt x="311" y="254"/>
                </a:lnTo>
                <a:lnTo>
                  <a:pt x="311" y="283"/>
                </a:lnTo>
                <a:lnTo>
                  <a:pt x="333" y="283"/>
                </a:lnTo>
                <a:lnTo>
                  <a:pt x="333" y="305"/>
                </a:lnTo>
                <a:lnTo>
                  <a:pt x="353" y="305"/>
                </a:lnTo>
                <a:lnTo>
                  <a:pt x="353" y="320"/>
                </a:lnTo>
                <a:lnTo>
                  <a:pt x="373" y="320"/>
                </a:lnTo>
                <a:lnTo>
                  <a:pt x="373" y="340"/>
                </a:lnTo>
                <a:lnTo>
                  <a:pt x="389" y="340"/>
                </a:lnTo>
                <a:lnTo>
                  <a:pt x="389" y="356"/>
                </a:lnTo>
                <a:lnTo>
                  <a:pt x="413" y="356"/>
                </a:lnTo>
                <a:lnTo>
                  <a:pt x="413" y="371"/>
                </a:lnTo>
                <a:lnTo>
                  <a:pt x="433" y="371"/>
                </a:lnTo>
                <a:lnTo>
                  <a:pt x="433" y="383"/>
                </a:lnTo>
                <a:lnTo>
                  <a:pt x="444" y="383"/>
                </a:lnTo>
                <a:lnTo>
                  <a:pt x="444" y="399"/>
                </a:lnTo>
                <a:lnTo>
                  <a:pt x="459" y="399"/>
                </a:lnTo>
                <a:lnTo>
                  <a:pt x="459" y="415"/>
                </a:lnTo>
                <a:lnTo>
                  <a:pt x="567" y="415"/>
                </a:lnTo>
                <a:lnTo>
                  <a:pt x="567" y="436"/>
                </a:lnTo>
                <a:lnTo>
                  <a:pt x="591" y="436"/>
                </a:lnTo>
                <a:lnTo>
                  <a:pt x="591" y="464"/>
                </a:lnTo>
                <a:lnTo>
                  <a:pt x="602" y="464"/>
                </a:lnTo>
                <a:lnTo>
                  <a:pt x="602" y="481"/>
                </a:lnTo>
                <a:lnTo>
                  <a:pt x="611" y="481"/>
                </a:lnTo>
                <a:lnTo>
                  <a:pt x="611" y="507"/>
                </a:lnTo>
                <a:lnTo>
                  <a:pt x="631" y="507"/>
                </a:lnTo>
                <a:lnTo>
                  <a:pt x="631" y="546"/>
                </a:lnTo>
                <a:lnTo>
                  <a:pt x="642" y="546"/>
                </a:lnTo>
                <a:lnTo>
                  <a:pt x="642" y="562"/>
                </a:lnTo>
                <a:lnTo>
                  <a:pt x="671" y="562"/>
                </a:lnTo>
                <a:lnTo>
                  <a:pt x="671" y="577"/>
                </a:lnTo>
                <a:lnTo>
                  <a:pt x="688" y="577"/>
                </a:lnTo>
                <a:lnTo>
                  <a:pt x="688" y="591"/>
                </a:lnTo>
                <a:lnTo>
                  <a:pt x="702" y="591"/>
                </a:lnTo>
                <a:lnTo>
                  <a:pt x="702" y="613"/>
                </a:lnTo>
                <a:lnTo>
                  <a:pt x="713" y="613"/>
                </a:lnTo>
                <a:lnTo>
                  <a:pt x="713" y="627"/>
                </a:lnTo>
                <a:lnTo>
                  <a:pt x="726" y="627"/>
                </a:lnTo>
                <a:lnTo>
                  <a:pt x="726" y="642"/>
                </a:lnTo>
                <a:lnTo>
                  <a:pt x="750" y="642"/>
                </a:lnTo>
                <a:lnTo>
                  <a:pt x="750" y="658"/>
                </a:lnTo>
                <a:lnTo>
                  <a:pt x="763" y="658"/>
                </a:lnTo>
                <a:lnTo>
                  <a:pt x="763" y="670"/>
                </a:lnTo>
                <a:lnTo>
                  <a:pt x="779" y="670"/>
                </a:lnTo>
                <a:lnTo>
                  <a:pt x="779" y="685"/>
                </a:lnTo>
                <a:lnTo>
                  <a:pt x="818" y="685"/>
                </a:lnTo>
                <a:lnTo>
                  <a:pt x="818" y="703"/>
                </a:lnTo>
                <a:lnTo>
                  <a:pt x="849" y="703"/>
                </a:lnTo>
                <a:lnTo>
                  <a:pt x="849" y="717"/>
                </a:lnTo>
                <a:lnTo>
                  <a:pt x="874" y="717"/>
                </a:lnTo>
                <a:lnTo>
                  <a:pt x="874" y="731"/>
                </a:lnTo>
                <a:lnTo>
                  <a:pt x="913" y="731"/>
                </a:lnTo>
                <a:lnTo>
                  <a:pt x="913" y="750"/>
                </a:lnTo>
                <a:lnTo>
                  <a:pt x="999" y="750"/>
                </a:lnTo>
                <a:lnTo>
                  <a:pt x="999" y="760"/>
                </a:lnTo>
                <a:lnTo>
                  <a:pt x="1015" y="760"/>
                </a:lnTo>
                <a:lnTo>
                  <a:pt x="1015" y="770"/>
                </a:lnTo>
                <a:lnTo>
                  <a:pt x="1110" y="770"/>
                </a:lnTo>
                <a:lnTo>
                  <a:pt x="1110" y="780"/>
                </a:lnTo>
                <a:lnTo>
                  <a:pt x="1140" y="780"/>
                </a:lnTo>
                <a:lnTo>
                  <a:pt x="1140" y="793"/>
                </a:lnTo>
                <a:lnTo>
                  <a:pt x="1198" y="793"/>
                </a:lnTo>
                <a:lnTo>
                  <a:pt x="1198" y="807"/>
                </a:lnTo>
                <a:lnTo>
                  <a:pt x="1301" y="807"/>
                </a:lnTo>
                <a:lnTo>
                  <a:pt x="1301" y="833"/>
                </a:lnTo>
                <a:lnTo>
                  <a:pt x="1334" y="833"/>
                </a:lnTo>
                <a:lnTo>
                  <a:pt x="1334" y="854"/>
                </a:lnTo>
                <a:lnTo>
                  <a:pt x="1401" y="854"/>
                </a:lnTo>
                <a:lnTo>
                  <a:pt x="1401" y="866"/>
                </a:lnTo>
                <a:lnTo>
                  <a:pt x="1467" y="866"/>
                </a:lnTo>
                <a:lnTo>
                  <a:pt x="1467" y="876"/>
                </a:lnTo>
                <a:lnTo>
                  <a:pt x="1511" y="876"/>
                </a:lnTo>
                <a:lnTo>
                  <a:pt x="1511" y="897"/>
                </a:lnTo>
                <a:lnTo>
                  <a:pt x="1588" y="897"/>
                </a:lnTo>
                <a:lnTo>
                  <a:pt x="1588" y="931"/>
                </a:lnTo>
                <a:lnTo>
                  <a:pt x="1678" y="931"/>
                </a:lnTo>
                <a:lnTo>
                  <a:pt x="1678" y="954"/>
                </a:lnTo>
                <a:lnTo>
                  <a:pt x="1749" y="954"/>
                </a:lnTo>
                <a:lnTo>
                  <a:pt x="1749" y="978"/>
                </a:lnTo>
                <a:lnTo>
                  <a:pt x="1839" y="978"/>
                </a:lnTo>
                <a:lnTo>
                  <a:pt x="1839" y="1011"/>
                </a:lnTo>
                <a:lnTo>
                  <a:pt x="2095" y="1011"/>
                </a:lnTo>
              </a:path>
            </a:pathLst>
          </a:custGeom>
          <a:noFill/>
          <a:ln w="31750" cap="flat">
            <a:solidFill>
              <a:srgbClr val="E1471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0" name="Freeform 276">
            <a:extLst>
              <a:ext uri="{FF2B5EF4-FFF2-40B4-BE49-F238E27FC236}">
                <a16:creationId xmlns:a16="http://schemas.microsoft.com/office/drawing/2014/main" id="{8A223FB1-C045-E23C-BD11-611A7D901BCC}"/>
              </a:ext>
            </a:extLst>
          </p:cNvPr>
          <p:cNvSpPr>
            <a:spLocks/>
          </p:cNvSpPr>
          <p:nvPr/>
        </p:nvSpPr>
        <p:spPr bwMode="auto">
          <a:xfrm>
            <a:off x="7037335" y="3940176"/>
            <a:ext cx="3538538" cy="1801813"/>
          </a:xfrm>
          <a:custGeom>
            <a:avLst/>
            <a:gdLst>
              <a:gd name="T0" fmla="*/ 42 w 2229"/>
              <a:gd name="T1" fmla="*/ 0 h 1135"/>
              <a:gd name="T2" fmla="*/ 68 w 2229"/>
              <a:gd name="T3" fmla="*/ 30 h 1135"/>
              <a:gd name="T4" fmla="*/ 110 w 2229"/>
              <a:gd name="T5" fmla="*/ 47 h 1135"/>
              <a:gd name="T6" fmla="*/ 185 w 2229"/>
              <a:gd name="T7" fmla="*/ 47 h 1135"/>
              <a:gd name="T8" fmla="*/ 207 w 2229"/>
              <a:gd name="T9" fmla="*/ 75 h 1135"/>
              <a:gd name="T10" fmla="*/ 236 w 2229"/>
              <a:gd name="T11" fmla="*/ 95 h 1135"/>
              <a:gd name="T12" fmla="*/ 251 w 2229"/>
              <a:gd name="T13" fmla="*/ 124 h 1135"/>
              <a:gd name="T14" fmla="*/ 265 w 2229"/>
              <a:gd name="T15" fmla="*/ 134 h 1135"/>
              <a:gd name="T16" fmla="*/ 284 w 2229"/>
              <a:gd name="T17" fmla="*/ 146 h 1135"/>
              <a:gd name="T18" fmla="*/ 304 w 2229"/>
              <a:gd name="T19" fmla="*/ 161 h 1135"/>
              <a:gd name="T20" fmla="*/ 355 w 2229"/>
              <a:gd name="T21" fmla="*/ 183 h 1135"/>
              <a:gd name="T22" fmla="*/ 401 w 2229"/>
              <a:gd name="T23" fmla="*/ 201 h 1135"/>
              <a:gd name="T24" fmla="*/ 412 w 2229"/>
              <a:gd name="T25" fmla="*/ 218 h 1135"/>
              <a:gd name="T26" fmla="*/ 428 w 2229"/>
              <a:gd name="T27" fmla="*/ 230 h 1135"/>
              <a:gd name="T28" fmla="*/ 450 w 2229"/>
              <a:gd name="T29" fmla="*/ 238 h 1135"/>
              <a:gd name="T30" fmla="*/ 470 w 2229"/>
              <a:gd name="T31" fmla="*/ 248 h 1135"/>
              <a:gd name="T32" fmla="*/ 487 w 2229"/>
              <a:gd name="T33" fmla="*/ 261 h 1135"/>
              <a:gd name="T34" fmla="*/ 507 w 2229"/>
              <a:gd name="T35" fmla="*/ 275 h 1135"/>
              <a:gd name="T36" fmla="*/ 525 w 2229"/>
              <a:gd name="T37" fmla="*/ 285 h 1135"/>
              <a:gd name="T38" fmla="*/ 553 w 2229"/>
              <a:gd name="T39" fmla="*/ 305 h 1135"/>
              <a:gd name="T40" fmla="*/ 564 w 2229"/>
              <a:gd name="T41" fmla="*/ 326 h 1135"/>
              <a:gd name="T42" fmla="*/ 589 w 2229"/>
              <a:gd name="T43" fmla="*/ 336 h 1135"/>
              <a:gd name="T44" fmla="*/ 622 w 2229"/>
              <a:gd name="T45" fmla="*/ 365 h 1135"/>
              <a:gd name="T46" fmla="*/ 659 w 2229"/>
              <a:gd name="T47" fmla="*/ 377 h 1135"/>
              <a:gd name="T48" fmla="*/ 679 w 2229"/>
              <a:gd name="T49" fmla="*/ 393 h 1135"/>
              <a:gd name="T50" fmla="*/ 695 w 2229"/>
              <a:gd name="T51" fmla="*/ 411 h 1135"/>
              <a:gd name="T52" fmla="*/ 717 w 2229"/>
              <a:gd name="T53" fmla="*/ 428 h 1135"/>
              <a:gd name="T54" fmla="*/ 730 w 2229"/>
              <a:gd name="T55" fmla="*/ 438 h 1135"/>
              <a:gd name="T56" fmla="*/ 756 w 2229"/>
              <a:gd name="T57" fmla="*/ 458 h 1135"/>
              <a:gd name="T58" fmla="*/ 776 w 2229"/>
              <a:gd name="T59" fmla="*/ 473 h 1135"/>
              <a:gd name="T60" fmla="*/ 787 w 2229"/>
              <a:gd name="T61" fmla="*/ 491 h 1135"/>
              <a:gd name="T62" fmla="*/ 809 w 2229"/>
              <a:gd name="T63" fmla="*/ 513 h 1135"/>
              <a:gd name="T64" fmla="*/ 822 w 2229"/>
              <a:gd name="T65" fmla="*/ 526 h 1135"/>
              <a:gd name="T66" fmla="*/ 853 w 2229"/>
              <a:gd name="T67" fmla="*/ 536 h 1135"/>
              <a:gd name="T68" fmla="*/ 871 w 2229"/>
              <a:gd name="T69" fmla="*/ 554 h 1135"/>
              <a:gd name="T70" fmla="*/ 889 w 2229"/>
              <a:gd name="T71" fmla="*/ 572 h 1135"/>
              <a:gd name="T72" fmla="*/ 915 w 2229"/>
              <a:gd name="T73" fmla="*/ 591 h 1135"/>
              <a:gd name="T74" fmla="*/ 935 w 2229"/>
              <a:gd name="T75" fmla="*/ 607 h 1135"/>
              <a:gd name="T76" fmla="*/ 944 w 2229"/>
              <a:gd name="T77" fmla="*/ 634 h 1135"/>
              <a:gd name="T78" fmla="*/ 966 w 2229"/>
              <a:gd name="T79" fmla="*/ 646 h 1135"/>
              <a:gd name="T80" fmla="*/ 990 w 2229"/>
              <a:gd name="T81" fmla="*/ 662 h 1135"/>
              <a:gd name="T82" fmla="*/ 1041 w 2229"/>
              <a:gd name="T83" fmla="*/ 662 h 1135"/>
              <a:gd name="T84" fmla="*/ 1056 w 2229"/>
              <a:gd name="T85" fmla="*/ 674 h 1135"/>
              <a:gd name="T86" fmla="*/ 1072 w 2229"/>
              <a:gd name="T87" fmla="*/ 687 h 1135"/>
              <a:gd name="T88" fmla="*/ 1111 w 2229"/>
              <a:gd name="T89" fmla="*/ 699 h 1135"/>
              <a:gd name="T90" fmla="*/ 1129 w 2229"/>
              <a:gd name="T91" fmla="*/ 711 h 1135"/>
              <a:gd name="T92" fmla="*/ 1140 w 2229"/>
              <a:gd name="T93" fmla="*/ 731 h 1135"/>
              <a:gd name="T94" fmla="*/ 1180 w 2229"/>
              <a:gd name="T95" fmla="*/ 740 h 1135"/>
              <a:gd name="T96" fmla="*/ 1224 w 2229"/>
              <a:gd name="T97" fmla="*/ 754 h 1135"/>
              <a:gd name="T98" fmla="*/ 1272 w 2229"/>
              <a:gd name="T99" fmla="*/ 776 h 1135"/>
              <a:gd name="T100" fmla="*/ 1334 w 2229"/>
              <a:gd name="T101" fmla="*/ 789 h 1135"/>
              <a:gd name="T102" fmla="*/ 1347 w 2229"/>
              <a:gd name="T103" fmla="*/ 805 h 1135"/>
              <a:gd name="T104" fmla="*/ 1382 w 2229"/>
              <a:gd name="T105" fmla="*/ 819 h 1135"/>
              <a:gd name="T106" fmla="*/ 1405 w 2229"/>
              <a:gd name="T107" fmla="*/ 844 h 1135"/>
              <a:gd name="T108" fmla="*/ 1457 w 2229"/>
              <a:gd name="T109" fmla="*/ 860 h 1135"/>
              <a:gd name="T110" fmla="*/ 1541 w 2229"/>
              <a:gd name="T111" fmla="*/ 878 h 1135"/>
              <a:gd name="T112" fmla="*/ 1565 w 2229"/>
              <a:gd name="T113" fmla="*/ 890 h 1135"/>
              <a:gd name="T114" fmla="*/ 1640 w 2229"/>
              <a:gd name="T115" fmla="*/ 903 h 1135"/>
              <a:gd name="T116" fmla="*/ 1671 w 2229"/>
              <a:gd name="T117" fmla="*/ 927 h 1135"/>
              <a:gd name="T118" fmla="*/ 1718 w 2229"/>
              <a:gd name="T119" fmla="*/ 950 h 1135"/>
              <a:gd name="T120" fmla="*/ 2033 w 2229"/>
              <a:gd name="T121" fmla="*/ 974 h 1135"/>
              <a:gd name="T122" fmla="*/ 2229 w 2229"/>
              <a:gd name="T123" fmla="*/ 1135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29" h="1135">
                <a:moveTo>
                  <a:pt x="0" y="0"/>
                </a:moveTo>
                <a:lnTo>
                  <a:pt x="42" y="0"/>
                </a:lnTo>
                <a:lnTo>
                  <a:pt x="42" y="30"/>
                </a:lnTo>
                <a:lnTo>
                  <a:pt x="68" y="30"/>
                </a:lnTo>
                <a:lnTo>
                  <a:pt x="110" y="30"/>
                </a:lnTo>
                <a:lnTo>
                  <a:pt x="110" y="47"/>
                </a:lnTo>
                <a:lnTo>
                  <a:pt x="161" y="47"/>
                </a:lnTo>
                <a:lnTo>
                  <a:pt x="185" y="47"/>
                </a:lnTo>
                <a:lnTo>
                  <a:pt x="185" y="75"/>
                </a:lnTo>
                <a:lnTo>
                  <a:pt x="207" y="75"/>
                </a:lnTo>
                <a:lnTo>
                  <a:pt x="207" y="95"/>
                </a:lnTo>
                <a:lnTo>
                  <a:pt x="236" y="95"/>
                </a:lnTo>
                <a:lnTo>
                  <a:pt x="236" y="124"/>
                </a:lnTo>
                <a:lnTo>
                  <a:pt x="251" y="124"/>
                </a:lnTo>
                <a:lnTo>
                  <a:pt x="251" y="134"/>
                </a:lnTo>
                <a:lnTo>
                  <a:pt x="265" y="134"/>
                </a:lnTo>
                <a:lnTo>
                  <a:pt x="265" y="146"/>
                </a:lnTo>
                <a:lnTo>
                  <a:pt x="284" y="146"/>
                </a:lnTo>
                <a:lnTo>
                  <a:pt x="284" y="161"/>
                </a:lnTo>
                <a:lnTo>
                  <a:pt x="304" y="161"/>
                </a:lnTo>
                <a:lnTo>
                  <a:pt x="304" y="183"/>
                </a:lnTo>
                <a:lnTo>
                  <a:pt x="355" y="183"/>
                </a:lnTo>
                <a:lnTo>
                  <a:pt x="355" y="201"/>
                </a:lnTo>
                <a:lnTo>
                  <a:pt x="401" y="201"/>
                </a:lnTo>
                <a:lnTo>
                  <a:pt x="401" y="218"/>
                </a:lnTo>
                <a:lnTo>
                  <a:pt x="412" y="218"/>
                </a:lnTo>
                <a:lnTo>
                  <a:pt x="412" y="230"/>
                </a:lnTo>
                <a:lnTo>
                  <a:pt x="428" y="230"/>
                </a:lnTo>
                <a:lnTo>
                  <a:pt x="428" y="238"/>
                </a:lnTo>
                <a:lnTo>
                  <a:pt x="450" y="238"/>
                </a:lnTo>
                <a:lnTo>
                  <a:pt x="450" y="248"/>
                </a:lnTo>
                <a:lnTo>
                  <a:pt x="470" y="248"/>
                </a:lnTo>
                <a:lnTo>
                  <a:pt x="470" y="261"/>
                </a:lnTo>
                <a:lnTo>
                  <a:pt x="487" y="261"/>
                </a:lnTo>
                <a:lnTo>
                  <a:pt x="487" y="275"/>
                </a:lnTo>
                <a:lnTo>
                  <a:pt x="507" y="275"/>
                </a:lnTo>
                <a:lnTo>
                  <a:pt x="525" y="275"/>
                </a:lnTo>
                <a:lnTo>
                  <a:pt x="525" y="285"/>
                </a:lnTo>
                <a:lnTo>
                  <a:pt x="553" y="285"/>
                </a:lnTo>
                <a:lnTo>
                  <a:pt x="553" y="305"/>
                </a:lnTo>
                <a:lnTo>
                  <a:pt x="564" y="305"/>
                </a:lnTo>
                <a:lnTo>
                  <a:pt x="564" y="326"/>
                </a:lnTo>
                <a:lnTo>
                  <a:pt x="589" y="326"/>
                </a:lnTo>
                <a:lnTo>
                  <a:pt x="589" y="336"/>
                </a:lnTo>
                <a:lnTo>
                  <a:pt x="622" y="336"/>
                </a:lnTo>
                <a:lnTo>
                  <a:pt x="622" y="365"/>
                </a:lnTo>
                <a:lnTo>
                  <a:pt x="659" y="365"/>
                </a:lnTo>
                <a:lnTo>
                  <a:pt x="659" y="377"/>
                </a:lnTo>
                <a:lnTo>
                  <a:pt x="679" y="377"/>
                </a:lnTo>
                <a:lnTo>
                  <a:pt x="679" y="393"/>
                </a:lnTo>
                <a:lnTo>
                  <a:pt x="695" y="393"/>
                </a:lnTo>
                <a:lnTo>
                  <a:pt x="695" y="411"/>
                </a:lnTo>
                <a:lnTo>
                  <a:pt x="717" y="411"/>
                </a:lnTo>
                <a:lnTo>
                  <a:pt x="717" y="428"/>
                </a:lnTo>
                <a:lnTo>
                  <a:pt x="730" y="428"/>
                </a:lnTo>
                <a:lnTo>
                  <a:pt x="730" y="438"/>
                </a:lnTo>
                <a:lnTo>
                  <a:pt x="756" y="438"/>
                </a:lnTo>
                <a:lnTo>
                  <a:pt x="756" y="458"/>
                </a:lnTo>
                <a:lnTo>
                  <a:pt x="776" y="458"/>
                </a:lnTo>
                <a:lnTo>
                  <a:pt x="776" y="473"/>
                </a:lnTo>
                <a:lnTo>
                  <a:pt x="787" y="473"/>
                </a:lnTo>
                <a:lnTo>
                  <a:pt x="787" y="491"/>
                </a:lnTo>
                <a:lnTo>
                  <a:pt x="809" y="491"/>
                </a:lnTo>
                <a:lnTo>
                  <a:pt x="809" y="513"/>
                </a:lnTo>
                <a:lnTo>
                  <a:pt x="822" y="513"/>
                </a:lnTo>
                <a:lnTo>
                  <a:pt x="822" y="526"/>
                </a:lnTo>
                <a:lnTo>
                  <a:pt x="822" y="536"/>
                </a:lnTo>
                <a:lnTo>
                  <a:pt x="853" y="536"/>
                </a:lnTo>
                <a:lnTo>
                  <a:pt x="853" y="554"/>
                </a:lnTo>
                <a:lnTo>
                  <a:pt x="871" y="554"/>
                </a:lnTo>
                <a:lnTo>
                  <a:pt x="871" y="572"/>
                </a:lnTo>
                <a:lnTo>
                  <a:pt x="889" y="572"/>
                </a:lnTo>
                <a:lnTo>
                  <a:pt x="889" y="591"/>
                </a:lnTo>
                <a:lnTo>
                  <a:pt x="915" y="591"/>
                </a:lnTo>
                <a:lnTo>
                  <a:pt x="915" y="607"/>
                </a:lnTo>
                <a:lnTo>
                  <a:pt x="935" y="607"/>
                </a:lnTo>
                <a:lnTo>
                  <a:pt x="944" y="607"/>
                </a:lnTo>
                <a:lnTo>
                  <a:pt x="944" y="634"/>
                </a:lnTo>
                <a:lnTo>
                  <a:pt x="966" y="634"/>
                </a:lnTo>
                <a:lnTo>
                  <a:pt x="966" y="646"/>
                </a:lnTo>
                <a:lnTo>
                  <a:pt x="990" y="646"/>
                </a:lnTo>
                <a:lnTo>
                  <a:pt x="990" y="662"/>
                </a:lnTo>
                <a:lnTo>
                  <a:pt x="1012" y="662"/>
                </a:lnTo>
                <a:lnTo>
                  <a:pt x="1041" y="662"/>
                </a:lnTo>
                <a:lnTo>
                  <a:pt x="1041" y="674"/>
                </a:lnTo>
                <a:lnTo>
                  <a:pt x="1056" y="674"/>
                </a:lnTo>
                <a:lnTo>
                  <a:pt x="1056" y="687"/>
                </a:lnTo>
                <a:lnTo>
                  <a:pt x="1072" y="687"/>
                </a:lnTo>
                <a:lnTo>
                  <a:pt x="1072" y="699"/>
                </a:lnTo>
                <a:lnTo>
                  <a:pt x="1111" y="699"/>
                </a:lnTo>
                <a:lnTo>
                  <a:pt x="1111" y="711"/>
                </a:lnTo>
                <a:lnTo>
                  <a:pt x="1129" y="711"/>
                </a:lnTo>
                <a:lnTo>
                  <a:pt x="1129" y="731"/>
                </a:lnTo>
                <a:lnTo>
                  <a:pt x="1140" y="731"/>
                </a:lnTo>
                <a:lnTo>
                  <a:pt x="1140" y="740"/>
                </a:lnTo>
                <a:lnTo>
                  <a:pt x="1180" y="740"/>
                </a:lnTo>
                <a:lnTo>
                  <a:pt x="1180" y="754"/>
                </a:lnTo>
                <a:lnTo>
                  <a:pt x="1224" y="754"/>
                </a:lnTo>
                <a:lnTo>
                  <a:pt x="1272" y="754"/>
                </a:lnTo>
                <a:lnTo>
                  <a:pt x="1272" y="776"/>
                </a:lnTo>
                <a:lnTo>
                  <a:pt x="1285" y="789"/>
                </a:lnTo>
                <a:lnTo>
                  <a:pt x="1334" y="789"/>
                </a:lnTo>
                <a:lnTo>
                  <a:pt x="1334" y="805"/>
                </a:lnTo>
                <a:lnTo>
                  <a:pt x="1347" y="805"/>
                </a:lnTo>
                <a:lnTo>
                  <a:pt x="1347" y="819"/>
                </a:lnTo>
                <a:lnTo>
                  <a:pt x="1382" y="819"/>
                </a:lnTo>
                <a:lnTo>
                  <a:pt x="1405" y="819"/>
                </a:lnTo>
                <a:lnTo>
                  <a:pt x="1405" y="844"/>
                </a:lnTo>
                <a:lnTo>
                  <a:pt x="1457" y="844"/>
                </a:lnTo>
                <a:lnTo>
                  <a:pt x="1457" y="860"/>
                </a:lnTo>
                <a:lnTo>
                  <a:pt x="1541" y="860"/>
                </a:lnTo>
                <a:lnTo>
                  <a:pt x="1541" y="878"/>
                </a:lnTo>
                <a:lnTo>
                  <a:pt x="1565" y="878"/>
                </a:lnTo>
                <a:lnTo>
                  <a:pt x="1565" y="890"/>
                </a:lnTo>
                <a:lnTo>
                  <a:pt x="1640" y="890"/>
                </a:lnTo>
                <a:lnTo>
                  <a:pt x="1640" y="903"/>
                </a:lnTo>
                <a:lnTo>
                  <a:pt x="1671" y="903"/>
                </a:lnTo>
                <a:lnTo>
                  <a:pt x="1671" y="927"/>
                </a:lnTo>
                <a:lnTo>
                  <a:pt x="1718" y="927"/>
                </a:lnTo>
                <a:lnTo>
                  <a:pt x="1718" y="950"/>
                </a:lnTo>
                <a:lnTo>
                  <a:pt x="2033" y="950"/>
                </a:lnTo>
                <a:lnTo>
                  <a:pt x="2033" y="974"/>
                </a:lnTo>
                <a:lnTo>
                  <a:pt x="2229" y="974"/>
                </a:lnTo>
                <a:lnTo>
                  <a:pt x="2229" y="1135"/>
                </a:lnTo>
              </a:path>
            </a:pathLst>
          </a:custGeom>
          <a:noFill/>
          <a:ln w="31750" cap="flat">
            <a:solidFill>
              <a:srgbClr val="01587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aphicFrame>
        <p:nvGraphicFramePr>
          <p:cNvPr id="621" name="Table 86">
            <a:extLst>
              <a:ext uri="{FF2B5EF4-FFF2-40B4-BE49-F238E27FC236}">
                <a16:creationId xmlns:a16="http://schemas.microsoft.com/office/drawing/2014/main" id="{3A21377F-CB5A-425F-83AE-59B3B2A527D7}"/>
              </a:ext>
            </a:extLst>
          </p:cNvPr>
          <p:cNvGraphicFramePr>
            <a:graphicFrameLocks noGrp="1"/>
          </p:cNvGraphicFramePr>
          <p:nvPr>
            <p:extLst>
              <p:ext uri="{D42A27DB-BD31-4B8C-83A1-F6EECF244321}">
                <p14:modId xmlns:p14="http://schemas.microsoft.com/office/powerpoint/2010/main" val="1284732109"/>
              </p:ext>
            </p:extLst>
          </p:nvPr>
        </p:nvGraphicFramePr>
        <p:xfrm>
          <a:off x="8933002" y="3915182"/>
          <a:ext cx="2465790" cy="855900"/>
        </p:xfrm>
        <a:graphic>
          <a:graphicData uri="http://schemas.openxmlformats.org/drawingml/2006/table">
            <a:tbl>
              <a:tblPr firstRow="1" bandRow="1">
                <a:tableStyleId>{93296810-A885-4BE3-A3E7-6D5BEEA58F35}</a:tableStyleId>
              </a:tblPr>
              <a:tblGrid>
                <a:gridCol w="958543">
                  <a:extLst>
                    <a:ext uri="{9D8B030D-6E8A-4147-A177-3AD203B41FA5}">
                      <a16:colId xmlns:a16="http://schemas.microsoft.com/office/drawing/2014/main" val="3465019536"/>
                    </a:ext>
                  </a:extLst>
                </a:gridCol>
                <a:gridCol w="750250">
                  <a:extLst>
                    <a:ext uri="{9D8B030D-6E8A-4147-A177-3AD203B41FA5}">
                      <a16:colId xmlns:a16="http://schemas.microsoft.com/office/drawing/2014/main" val="2474422717"/>
                    </a:ext>
                  </a:extLst>
                </a:gridCol>
                <a:gridCol w="756997">
                  <a:extLst>
                    <a:ext uri="{9D8B030D-6E8A-4147-A177-3AD203B41FA5}">
                      <a16:colId xmlns:a16="http://schemas.microsoft.com/office/drawing/2014/main" val="1933575258"/>
                    </a:ext>
                  </a:extLst>
                </a:gridCol>
              </a:tblGrid>
              <a:tr h="341879">
                <a:tc>
                  <a:txBody>
                    <a:bodyPr/>
                    <a:lstStyle/>
                    <a:p>
                      <a:pPr algn="ctr">
                        <a:lnSpc>
                          <a:spcPts val="1200"/>
                        </a:lnSpc>
                      </a:pPr>
                      <a:endParaRPr lang="en-US" sz="1200" b="1"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ts val="1200"/>
                        </a:lnSpc>
                      </a:pPr>
                      <a:r>
                        <a:rPr lang="en-US" sz="1200" b="1" dirty="0">
                          <a:solidFill>
                            <a:schemeClr val="tx1"/>
                          </a:solidFill>
                        </a:rPr>
                        <a:t>SG</a:t>
                      </a:r>
                      <a:br>
                        <a:rPr lang="en-US" sz="1200" b="1" dirty="0">
                          <a:solidFill>
                            <a:schemeClr val="tx1"/>
                          </a:solidFill>
                        </a:rPr>
                      </a:br>
                      <a:r>
                        <a:rPr lang="en-US" sz="1200" b="1" dirty="0">
                          <a:solidFill>
                            <a:schemeClr val="tx1"/>
                          </a:solidFill>
                        </a:rPr>
                        <a:t>(n = 142)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lnSpc>
                          <a:spcPts val="1200"/>
                        </a:lnSpc>
                      </a:pPr>
                      <a:r>
                        <a:rPr lang="en-US" sz="1200" b="1" dirty="0">
                          <a:solidFill>
                            <a:schemeClr val="tx1"/>
                          </a:solidFill>
                        </a:rPr>
                        <a:t>TPC</a:t>
                      </a:r>
                      <a:br>
                        <a:rPr lang="en-US" sz="1200" b="1" dirty="0">
                          <a:solidFill>
                            <a:schemeClr val="tx1"/>
                          </a:solidFill>
                        </a:rPr>
                      </a:br>
                      <a:r>
                        <a:rPr lang="en-US" sz="1200" b="1" dirty="0">
                          <a:solidFill>
                            <a:schemeClr val="tx1"/>
                          </a:solidFill>
                        </a:rPr>
                        <a:t>(n = 128)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286489843"/>
                  </a:ext>
                </a:extLst>
              </a:tr>
              <a:tr h="341879">
                <a:tc>
                  <a:txBody>
                    <a:bodyPr/>
                    <a:lstStyle/>
                    <a:p>
                      <a:pPr algn="ctr">
                        <a:lnSpc>
                          <a:spcPts val="1200"/>
                        </a:lnSpc>
                      </a:pPr>
                      <a:r>
                        <a:rPr lang="en-US" sz="1200" b="0" dirty="0">
                          <a:solidFill>
                            <a:schemeClr val="bg1"/>
                          </a:solidFill>
                        </a:rPr>
                        <a:t>Median OS,  </a:t>
                      </a:r>
                      <a:r>
                        <a:rPr lang="en-US" sz="1200" b="0" dirty="0" err="1">
                          <a:solidFill>
                            <a:schemeClr val="bg1"/>
                          </a:solidFill>
                        </a:rPr>
                        <a:t>mo</a:t>
                      </a:r>
                      <a:r>
                        <a:rPr lang="en-US" sz="1200" b="0" dirty="0">
                          <a:solidFill>
                            <a:schemeClr val="bg1"/>
                          </a:solidFill>
                        </a:rPr>
                        <a:t> (95% CI)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1200"/>
                        </a:lnSpc>
                      </a:pPr>
                      <a:r>
                        <a:rPr lang="en-US" sz="1200" b="0" dirty="0">
                          <a:solidFill>
                            <a:schemeClr val="bg1"/>
                          </a:solidFill>
                        </a:rPr>
                        <a:t>14.4</a:t>
                      </a:r>
                      <a:br>
                        <a:rPr lang="en-US" sz="1200" b="0" dirty="0">
                          <a:solidFill>
                            <a:schemeClr val="bg1"/>
                          </a:solidFill>
                        </a:rPr>
                      </a:br>
                      <a:r>
                        <a:rPr lang="en-US" sz="1200" b="0" dirty="0">
                          <a:solidFill>
                            <a:schemeClr val="bg1"/>
                          </a:solidFill>
                        </a:rPr>
                        <a:t>(12.7-17.0)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1200"/>
                        </a:lnSpc>
                      </a:pPr>
                      <a:r>
                        <a:rPr lang="en-US" sz="1200" b="0" dirty="0">
                          <a:solidFill>
                            <a:schemeClr val="bg1"/>
                          </a:solidFill>
                        </a:rPr>
                        <a:t>11.2</a:t>
                      </a:r>
                      <a:br>
                        <a:rPr lang="en-US" sz="1200" b="0" dirty="0">
                          <a:solidFill>
                            <a:schemeClr val="bg1"/>
                          </a:solidFill>
                        </a:rPr>
                      </a:br>
                      <a:r>
                        <a:rPr lang="en-US" sz="1200" b="0" dirty="0">
                          <a:solidFill>
                            <a:schemeClr val="bg1"/>
                          </a:solidFill>
                        </a:rPr>
                        <a:t>(9.9-12.7)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050282131"/>
                  </a:ext>
                </a:extLst>
              </a:tr>
              <a:tr h="172142">
                <a:tc>
                  <a:txBody>
                    <a:bodyPr/>
                    <a:lstStyle/>
                    <a:p>
                      <a:pPr algn="ctr">
                        <a:lnSpc>
                          <a:spcPts val="1200"/>
                        </a:lnSpc>
                      </a:pPr>
                      <a:r>
                        <a:rPr lang="en-US" sz="1200" b="0" dirty="0">
                          <a:solidFill>
                            <a:schemeClr val="bg1"/>
                          </a:solidFill>
                        </a:rPr>
                        <a:t>HR (95% CI)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a:txBody>
                    <a:bodyPr/>
                    <a:lstStyle/>
                    <a:p>
                      <a:pPr algn="ctr">
                        <a:lnSpc>
                          <a:spcPts val="1200"/>
                        </a:lnSpc>
                      </a:pPr>
                      <a:r>
                        <a:rPr lang="en-US" sz="1200" b="0" dirty="0">
                          <a:solidFill>
                            <a:schemeClr val="bg1"/>
                          </a:solidFill>
                        </a:rPr>
                        <a:t>0.82 (0.63-1.08)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lnSpc>
                          <a:spcPts val="1200"/>
                        </a:lnSpc>
                      </a:pPr>
                      <a:endParaRPr lang="en-US" sz="12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434679555"/>
                  </a:ext>
                </a:extLst>
              </a:tr>
            </a:tbl>
          </a:graphicData>
        </a:graphic>
      </p:graphicFrame>
      <p:sp>
        <p:nvSpPr>
          <p:cNvPr id="622" name="TextBox 621">
            <a:extLst>
              <a:ext uri="{FF2B5EF4-FFF2-40B4-BE49-F238E27FC236}">
                <a16:creationId xmlns:a16="http://schemas.microsoft.com/office/drawing/2014/main" id="{58CB299C-FDB1-683D-11CE-6AFE2E49AFA8}"/>
              </a:ext>
            </a:extLst>
          </p:cNvPr>
          <p:cNvSpPr txBox="1"/>
          <p:nvPr/>
        </p:nvSpPr>
        <p:spPr bwMode="auto">
          <a:xfrm>
            <a:off x="10290010" y="4845920"/>
            <a:ext cx="4285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SG</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TPC</a:t>
            </a:r>
          </a:p>
        </p:txBody>
      </p:sp>
      <p:grpSp>
        <p:nvGrpSpPr>
          <p:cNvPr id="623" name="Group 622">
            <a:extLst>
              <a:ext uri="{FF2B5EF4-FFF2-40B4-BE49-F238E27FC236}">
                <a16:creationId xmlns:a16="http://schemas.microsoft.com/office/drawing/2014/main" id="{2C78CD52-374B-B8C6-056A-37D9A346EFB0}"/>
              </a:ext>
            </a:extLst>
          </p:cNvPr>
          <p:cNvGrpSpPr/>
          <p:nvPr/>
        </p:nvGrpSpPr>
        <p:grpSpPr>
          <a:xfrm>
            <a:off x="10149359" y="5081486"/>
            <a:ext cx="96837" cy="92075"/>
            <a:chOff x="3894138" y="3324023"/>
            <a:chExt cx="96837" cy="92075"/>
          </a:xfrm>
        </p:grpSpPr>
        <p:sp>
          <p:nvSpPr>
            <p:cNvPr id="624" name="Line 37">
              <a:extLst>
                <a:ext uri="{FF2B5EF4-FFF2-40B4-BE49-F238E27FC236}">
                  <a16:creationId xmlns:a16="http://schemas.microsoft.com/office/drawing/2014/main" id="{791937E7-ABD4-A0C4-3800-BF1310E75121}"/>
                </a:ext>
              </a:extLst>
            </p:cNvPr>
            <p:cNvSpPr>
              <a:spLocks noChangeShapeType="1"/>
            </p:cNvSpPr>
            <p:nvPr/>
          </p:nvSpPr>
          <p:spPr bwMode="auto">
            <a:xfrm>
              <a:off x="3943350" y="332402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5" name="Line 38">
              <a:extLst>
                <a:ext uri="{FF2B5EF4-FFF2-40B4-BE49-F238E27FC236}">
                  <a16:creationId xmlns:a16="http://schemas.microsoft.com/office/drawing/2014/main" id="{872BE7C0-3083-936F-2F9C-E4AC6D88668C}"/>
                </a:ext>
              </a:extLst>
            </p:cNvPr>
            <p:cNvSpPr>
              <a:spLocks noChangeShapeType="1"/>
            </p:cNvSpPr>
            <p:nvPr/>
          </p:nvSpPr>
          <p:spPr bwMode="auto">
            <a:xfrm>
              <a:off x="3894138" y="3371648"/>
              <a:ext cx="96837"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626" name="Group 625">
            <a:extLst>
              <a:ext uri="{FF2B5EF4-FFF2-40B4-BE49-F238E27FC236}">
                <a16:creationId xmlns:a16="http://schemas.microsoft.com/office/drawing/2014/main" id="{56B356FA-F979-EB5A-CE8A-DE3E3B4E129E}"/>
              </a:ext>
            </a:extLst>
          </p:cNvPr>
          <p:cNvGrpSpPr/>
          <p:nvPr/>
        </p:nvGrpSpPr>
        <p:grpSpPr>
          <a:xfrm>
            <a:off x="10149359" y="4885327"/>
            <a:ext cx="96837" cy="92075"/>
            <a:chOff x="3894138" y="3324023"/>
            <a:chExt cx="96837" cy="92075"/>
          </a:xfrm>
        </p:grpSpPr>
        <p:sp>
          <p:nvSpPr>
            <p:cNvPr id="627" name="Line 37">
              <a:extLst>
                <a:ext uri="{FF2B5EF4-FFF2-40B4-BE49-F238E27FC236}">
                  <a16:creationId xmlns:a16="http://schemas.microsoft.com/office/drawing/2014/main" id="{CE616320-BCB8-FCB0-0B30-79216D0CD037}"/>
                </a:ext>
              </a:extLst>
            </p:cNvPr>
            <p:cNvSpPr>
              <a:spLocks noChangeShapeType="1"/>
            </p:cNvSpPr>
            <p:nvPr/>
          </p:nvSpPr>
          <p:spPr bwMode="auto">
            <a:xfrm>
              <a:off x="3943350" y="3324023"/>
              <a:ext cx="0" cy="92075"/>
            </a:xfrm>
            <a:prstGeom prst="line">
              <a:avLst/>
            </a:prstGeom>
            <a:noFill/>
            <a:ln w="19050" cap="flat">
              <a:solidFill>
                <a:schemeClr val="bg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8" name="Line 38">
              <a:extLst>
                <a:ext uri="{FF2B5EF4-FFF2-40B4-BE49-F238E27FC236}">
                  <a16:creationId xmlns:a16="http://schemas.microsoft.com/office/drawing/2014/main" id="{5BFA0CD9-FDF0-AE61-0125-872060EEBDCD}"/>
                </a:ext>
              </a:extLst>
            </p:cNvPr>
            <p:cNvSpPr>
              <a:spLocks noChangeShapeType="1"/>
            </p:cNvSpPr>
            <p:nvPr/>
          </p:nvSpPr>
          <p:spPr bwMode="auto">
            <a:xfrm>
              <a:off x="3894138" y="3371648"/>
              <a:ext cx="96837" cy="0"/>
            </a:xfrm>
            <a:prstGeom prst="line">
              <a:avLst/>
            </a:prstGeom>
            <a:noFill/>
            <a:ln w="19050" cap="flat">
              <a:solidFill>
                <a:schemeClr val="bg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7679550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AutoShape 3">
            <a:extLst>
              <a:ext uri="{FF2B5EF4-FFF2-40B4-BE49-F238E27FC236}">
                <a16:creationId xmlns:a16="http://schemas.microsoft.com/office/drawing/2014/main" id="{07EFCB7D-E602-2A0A-F8BE-0A63CEBE408D}"/>
              </a:ext>
            </a:extLst>
          </p:cNvPr>
          <p:cNvSpPr>
            <a:spLocks noChangeAspect="1" noChangeArrowheads="1" noTextEdit="1"/>
          </p:cNvSpPr>
          <p:nvPr/>
        </p:nvSpPr>
        <p:spPr bwMode="auto">
          <a:xfrm>
            <a:off x="1490663" y="1563688"/>
            <a:ext cx="3363912" cy="178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A0E5CB93-894E-C9B7-9216-FCCA00F277EF}"/>
              </a:ext>
            </a:extLst>
          </p:cNvPr>
          <p:cNvSpPr>
            <a:spLocks noGrp="1"/>
          </p:cNvSpPr>
          <p:nvPr>
            <p:ph type="title"/>
          </p:nvPr>
        </p:nvSpPr>
        <p:spPr/>
        <p:txBody>
          <a:bodyPr/>
          <a:lstStyle/>
          <a:p>
            <a:r>
              <a:rPr lang="en-US" altLang="en-US" sz="3600" dirty="0"/>
              <a:t>TROPiCS-02</a:t>
            </a:r>
            <a:r>
              <a:rPr lang="en-US" dirty="0"/>
              <a:t>: PFS and OS by HER2 IHC Status</a:t>
            </a:r>
          </a:p>
        </p:txBody>
      </p:sp>
      <p:sp>
        <p:nvSpPr>
          <p:cNvPr id="8" name="Text Box 11">
            <a:extLst>
              <a:ext uri="{FF2B5EF4-FFF2-40B4-BE49-F238E27FC236}">
                <a16:creationId xmlns:a16="http://schemas.microsoft.com/office/drawing/2014/main" id="{AD788C63-DC6E-0B6C-78A8-3FD9B08BEAF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Tolaney. ASCO 2023. Abstr 1003. Reproduced with permission.</a:t>
            </a:r>
          </a:p>
        </p:txBody>
      </p:sp>
      <p:sp>
        <p:nvSpPr>
          <p:cNvPr id="25" name="Text Box 11">
            <a:extLst>
              <a:ext uri="{FF2B5EF4-FFF2-40B4-BE49-F238E27FC236}">
                <a16:creationId xmlns:a16="http://schemas.microsoft.com/office/drawing/2014/main" id="{96CC7D5F-CAC6-640B-FB58-F0ECACE1FEBC}"/>
              </a:ext>
            </a:extLst>
          </p:cNvPr>
          <p:cNvSpPr txBox="1">
            <a:spLocks noChangeArrowheads="1"/>
          </p:cNvSpPr>
          <p:nvPr/>
        </p:nvSpPr>
        <p:spPr bwMode="auto">
          <a:xfrm>
            <a:off x="437766" y="6202853"/>
            <a:ext cx="8331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1"/>
                </a:solidFill>
                <a:latin typeface="Calibri" panose="020F0502020204030204" pitchFamily="34" charset="0"/>
              </a:rPr>
              <a:t>*Local assessment on last available pathology sample; 57% of patients were IHC-low vs 43% of patients with HER2 IHC0 disease.</a:t>
            </a:r>
          </a:p>
        </p:txBody>
      </p:sp>
      <p:sp>
        <p:nvSpPr>
          <p:cNvPr id="31" name="TextBox 30">
            <a:extLst>
              <a:ext uri="{FF2B5EF4-FFF2-40B4-BE49-F238E27FC236}">
                <a16:creationId xmlns:a16="http://schemas.microsoft.com/office/drawing/2014/main" id="{1F027A8F-1C7B-63B3-F938-BE93B4A92B43}"/>
              </a:ext>
            </a:extLst>
          </p:cNvPr>
          <p:cNvSpPr txBox="1"/>
          <p:nvPr/>
        </p:nvSpPr>
        <p:spPr bwMode="auto">
          <a:xfrm>
            <a:off x="1124330" y="1360263"/>
            <a:ext cx="48433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HER2-Low (IHC1+/IHC2+/ISH-)*</a:t>
            </a:r>
          </a:p>
        </p:txBody>
      </p:sp>
      <p:sp>
        <p:nvSpPr>
          <p:cNvPr id="32" name="TextBox 31">
            <a:extLst>
              <a:ext uri="{FF2B5EF4-FFF2-40B4-BE49-F238E27FC236}">
                <a16:creationId xmlns:a16="http://schemas.microsoft.com/office/drawing/2014/main" id="{0598E212-9BB0-E989-568E-E3581D6A4B41}"/>
              </a:ext>
            </a:extLst>
          </p:cNvPr>
          <p:cNvSpPr txBox="1"/>
          <p:nvPr/>
        </p:nvSpPr>
        <p:spPr bwMode="auto">
          <a:xfrm>
            <a:off x="7226002" y="1341454"/>
            <a:ext cx="41695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HER2 IHC0*</a:t>
            </a:r>
          </a:p>
        </p:txBody>
      </p:sp>
      <p:sp>
        <p:nvSpPr>
          <p:cNvPr id="3" name="TextBox 2">
            <a:extLst>
              <a:ext uri="{FF2B5EF4-FFF2-40B4-BE49-F238E27FC236}">
                <a16:creationId xmlns:a16="http://schemas.microsoft.com/office/drawing/2014/main" id="{548DA13D-F14A-5DCB-9A6D-66A66C954790}"/>
              </a:ext>
            </a:extLst>
          </p:cNvPr>
          <p:cNvSpPr txBox="1"/>
          <p:nvPr/>
        </p:nvSpPr>
        <p:spPr bwMode="auto">
          <a:xfrm>
            <a:off x="1480232" y="3645549"/>
            <a:ext cx="34749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Time (months)</a:t>
            </a:r>
          </a:p>
        </p:txBody>
      </p:sp>
      <p:sp>
        <p:nvSpPr>
          <p:cNvPr id="5" name="TextBox 4">
            <a:extLst>
              <a:ext uri="{FF2B5EF4-FFF2-40B4-BE49-F238E27FC236}">
                <a16:creationId xmlns:a16="http://schemas.microsoft.com/office/drawing/2014/main" id="{16572781-97E8-AC0A-6E6F-326FDC8D27D2}"/>
              </a:ext>
            </a:extLst>
          </p:cNvPr>
          <p:cNvSpPr txBox="1"/>
          <p:nvPr/>
        </p:nvSpPr>
        <p:spPr bwMode="auto">
          <a:xfrm>
            <a:off x="4686385" y="2664626"/>
            <a:ext cx="4285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SG</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TPC</a:t>
            </a:r>
          </a:p>
        </p:txBody>
      </p:sp>
      <p:grpSp>
        <p:nvGrpSpPr>
          <p:cNvPr id="6" name="Group 5">
            <a:extLst>
              <a:ext uri="{FF2B5EF4-FFF2-40B4-BE49-F238E27FC236}">
                <a16:creationId xmlns:a16="http://schemas.microsoft.com/office/drawing/2014/main" id="{EEAB40EA-4B95-ED8A-FCC3-93D7E46B5727}"/>
              </a:ext>
            </a:extLst>
          </p:cNvPr>
          <p:cNvGrpSpPr/>
          <p:nvPr/>
        </p:nvGrpSpPr>
        <p:grpSpPr>
          <a:xfrm>
            <a:off x="804404" y="1472766"/>
            <a:ext cx="4271440" cy="2192824"/>
            <a:chOff x="1521941" y="1472766"/>
            <a:chExt cx="4271440" cy="2192824"/>
          </a:xfrm>
        </p:grpSpPr>
        <p:cxnSp>
          <p:nvCxnSpPr>
            <p:cNvPr id="7" name="Straight Connector 6">
              <a:extLst>
                <a:ext uri="{FF2B5EF4-FFF2-40B4-BE49-F238E27FC236}">
                  <a16:creationId xmlns:a16="http://schemas.microsoft.com/office/drawing/2014/main" id="{ABDF57DC-F205-C1E5-185F-D9ABE4DF1625}"/>
                </a:ext>
              </a:extLst>
            </p:cNvPr>
            <p:cNvCxnSpPr>
              <a:cxnSpLocks/>
            </p:cNvCxnSpPr>
            <p:nvPr/>
          </p:nvCxnSpPr>
          <p:spPr bwMode="auto">
            <a:xfrm>
              <a:off x="2197768" y="1592847"/>
              <a:ext cx="0" cy="182880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AD552120-513E-9E0E-4022-CCE0AA3DCDDA}"/>
                </a:ext>
              </a:extLst>
            </p:cNvPr>
            <p:cNvCxnSpPr/>
            <p:nvPr/>
          </p:nvCxnSpPr>
          <p:spPr bwMode="auto">
            <a:xfrm>
              <a:off x="2106328" y="160020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E4BBBBCC-207E-2506-FE56-6DDCCE362867}"/>
                </a:ext>
              </a:extLst>
            </p:cNvPr>
            <p:cNvCxnSpPr/>
            <p:nvPr/>
          </p:nvCxnSpPr>
          <p:spPr bwMode="auto">
            <a:xfrm>
              <a:off x="2106328" y="176690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113B915E-8ECC-3264-1FDE-72B0767BE4E2}"/>
                </a:ext>
              </a:extLst>
            </p:cNvPr>
            <p:cNvCxnSpPr/>
            <p:nvPr/>
          </p:nvCxnSpPr>
          <p:spPr bwMode="auto">
            <a:xfrm>
              <a:off x="2106328" y="194585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24A9D547-DB7B-B688-CB73-7175DDDDE824}"/>
                </a:ext>
              </a:extLst>
            </p:cNvPr>
            <p:cNvCxnSpPr/>
            <p:nvPr/>
          </p:nvCxnSpPr>
          <p:spPr bwMode="auto">
            <a:xfrm>
              <a:off x="2106328" y="212726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F18DC336-393C-CA75-F832-126F6CE53D89}"/>
                </a:ext>
              </a:extLst>
            </p:cNvPr>
            <p:cNvCxnSpPr/>
            <p:nvPr/>
          </p:nvCxnSpPr>
          <p:spPr bwMode="auto">
            <a:xfrm>
              <a:off x="2106328" y="230622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B2C11A69-30F8-B941-E379-9442634209C8}"/>
                </a:ext>
              </a:extLst>
            </p:cNvPr>
            <p:cNvCxnSpPr/>
            <p:nvPr/>
          </p:nvCxnSpPr>
          <p:spPr bwMode="auto">
            <a:xfrm>
              <a:off x="2106328" y="249200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89D2596C-985F-691F-FEAA-CA9A512910BE}"/>
                </a:ext>
              </a:extLst>
            </p:cNvPr>
            <p:cNvCxnSpPr/>
            <p:nvPr/>
          </p:nvCxnSpPr>
          <p:spPr bwMode="auto">
            <a:xfrm>
              <a:off x="2106328" y="267394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4CF87FD8-847E-E875-E5F5-F8C17A3EB9C1}"/>
                </a:ext>
              </a:extLst>
            </p:cNvPr>
            <p:cNvCxnSpPr/>
            <p:nvPr/>
          </p:nvCxnSpPr>
          <p:spPr bwMode="auto">
            <a:xfrm>
              <a:off x="2106328" y="285535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A0293E33-EC47-3844-D8CE-3073AA54E713}"/>
                </a:ext>
              </a:extLst>
            </p:cNvPr>
            <p:cNvCxnSpPr/>
            <p:nvPr/>
          </p:nvCxnSpPr>
          <p:spPr bwMode="auto">
            <a:xfrm>
              <a:off x="2106328" y="30416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B4424614-0C25-73EF-F03C-FE4D75AA5C1B}"/>
                </a:ext>
              </a:extLst>
            </p:cNvPr>
            <p:cNvCxnSpPr/>
            <p:nvPr/>
          </p:nvCxnSpPr>
          <p:spPr bwMode="auto">
            <a:xfrm>
              <a:off x="2106328" y="322062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B5496608-BC7F-243E-F492-873850464051}"/>
                </a:ext>
              </a:extLst>
            </p:cNvPr>
            <p:cNvCxnSpPr>
              <a:cxnSpLocks/>
            </p:cNvCxnSpPr>
            <p:nvPr/>
          </p:nvCxnSpPr>
          <p:spPr bwMode="auto">
            <a:xfrm>
              <a:off x="2106328" y="3402034"/>
              <a:ext cx="3566384"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222FCF21-3242-9AA5-7F37-78770E4345D1}"/>
                </a:ext>
              </a:extLst>
            </p:cNvPr>
            <p:cNvCxnSpPr>
              <a:cxnSpLocks/>
            </p:cNvCxnSpPr>
            <p:nvPr/>
          </p:nvCxnSpPr>
          <p:spPr bwMode="auto">
            <a:xfrm rot="16200000">
              <a:off x="2443774"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A7C25CD7-CE32-8167-EE81-73A3977D2046}"/>
                </a:ext>
              </a:extLst>
            </p:cNvPr>
            <p:cNvCxnSpPr>
              <a:cxnSpLocks/>
            </p:cNvCxnSpPr>
            <p:nvPr/>
          </p:nvCxnSpPr>
          <p:spPr bwMode="auto">
            <a:xfrm rot="16200000">
              <a:off x="2735499"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3DE09311-DB96-3420-E891-54B597CD88D1}"/>
                </a:ext>
              </a:extLst>
            </p:cNvPr>
            <p:cNvCxnSpPr>
              <a:cxnSpLocks/>
            </p:cNvCxnSpPr>
            <p:nvPr/>
          </p:nvCxnSpPr>
          <p:spPr bwMode="auto">
            <a:xfrm rot="16200000">
              <a:off x="3019870"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785A3E29-9AB2-7838-71DC-CE298676686A}"/>
                </a:ext>
              </a:extLst>
            </p:cNvPr>
            <p:cNvCxnSpPr>
              <a:cxnSpLocks/>
            </p:cNvCxnSpPr>
            <p:nvPr/>
          </p:nvCxnSpPr>
          <p:spPr bwMode="auto">
            <a:xfrm rot="16200000">
              <a:off x="3306692"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51EE431F-7B41-F938-B11F-8D59ABF5E4F8}"/>
                </a:ext>
              </a:extLst>
            </p:cNvPr>
            <p:cNvCxnSpPr>
              <a:cxnSpLocks/>
            </p:cNvCxnSpPr>
            <p:nvPr/>
          </p:nvCxnSpPr>
          <p:spPr bwMode="auto">
            <a:xfrm rot="16200000">
              <a:off x="3598418"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11D3B420-2761-21A5-796A-2379FCDB7D0F}"/>
                </a:ext>
              </a:extLst>
            </p:cNvPr>
            <p:cNvCxnSpPr>
              <a:cxnSpLocks/>
            </p:cNvCxnSpPr>
            <p:nvPr/>
          </p:nvCxnSpPr>
          <p:spPr bwMode="auto">
            <a:xfrm rot="16200000">
              <a:off x="3885241"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0A4DBB7E-774A-4F7A-C410-4A7D24DDEB3D}"/>
                </a:ext>
              </a:extLst>
            </p:cNvPr>
            <p:cNvCxnSpPr>
              <a:cxnSpLocks/>
            </p:cNvCxnSpPr>
            <p:nvPr/>
          </p:nvCxnSpPr>
          <p:spPr bwMode="auto">
            <a:xfrm rot="16200000">
              <a:off x="4169612"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1FCB5487-E9D5-2ED4-D8E1-AA0A6651BE95}"/>
                </a:ext>
              </a:extLst>
            </p:cNvPr>
            <p:cNvCxnSpPr>
              <a:cxnSpLocks/>
            </p:cNvCxnSpPr>
            <p:nvPr/>
          </p:nvCxnSpPr>
          <p:spPr bwMode="auto">
            <a:xfrm rot="16200000">
              <a:off x="4461338"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38F8FDAD-A7B3-DBE8-2F44-496E96707B31}"/>
                </a:ext>
              </a:extLst>
            </p:cNvPr>
            <p:cNvCxnSpPr>
              <a:cxnSpLocks/>
            </p:cNvCxnSpPr>
            <p:nvPr/>
          </p:nvCxnSpPr>
          <p:spPr bwMode="auto">
            <a:xfrm rot="16200000">
              <a:off x="4755515"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F2814F48-A6C8-8ACB-D841-42BD0F8B9B08}"/>
                </a:ext>
              </a:extLst>
            </p:cNvPr>
            <p:cNvCxnSpPr>
              <a:cxnSpLocks/>
            </p:cNvCxnSpPr>
            <p:nvPr/>
          </p:nvCxnSpPr>
          <p:spPr bwMode="auto">
            <a:xfrm rot="16200000">
              <a:off x="5044789"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2813DC44-DFFB-D5CA-46D6-51A15FE13A1B}"/>
                </a:ext>
              </a:extLst>
            </p:cNvPr>
            <p:cNvCxnSpPr>
              <a:cxnSpLocks/>
            </p:cNvCxnSpPr>
            <p:nvPr/>
          </p:nvCxnSpPr>
          <p:spPr bwMode="auto">
            <a:xfrm rot="16200000">
              <a:off x="5338966"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12E56045-68F4-F5BA-F302-2C38A06BDEB8}"/>
                </a:ext>
              </a:extLst>
            </p:cNvPr>
            <p:cNvCxnSpPr>
              <a:cxnSpLocks/>
            </p:cNvCxnSpPr>
            <p:nvPr/>
          </p:nvCxnSpPr>
          <p:spPr bwMode="auto">
            <a:xfrm rot="16200000">
              <a:off x="5611080" y="3447754"/>
              <a:ext cx="91440" cy="0"/>
            </a:xfrm>
            <a:prstGeom prst="line">
              <a:avLst/>
            </a:prstGeom>
            <a:noFill/>
            <a:ln w="28575" cap="flat" cmpd="sng" algn="ctr">
              <a:solidFill>
                <a:schemeClr val="bg1"/>
              </a:solidFill>
              <a:prstDash val="solid"/>
              <a:round/>
              <a:headEnd type="none" w="med" len="med"/>
              <a:tailEnd type="none" w="med" len="med"/>
            </a:ln>
            <a:effectLst/>
          </p:spPr>
        </p:cxnSp>
        <p:sp>
          <p:nvSpPr>
            <p:cNvPr id="36" name="TextBox 35">
              <a:extLst>
                <a:ext uri="{FF2B5EF4-FFF2-40B4-BE49-F238E27FC236}">
                  <a16:creationId xmlns:a16="http://schemas.microsoft.com/office/drawing/2014/main" id="{307D11D2-070D-25C5-66A4-FE42AFA15A08}"/>
                </a:ext>
              </a:extLst>
            </p:cNvPr>
            <p:cNvSpPr txBox="1"/>
            <p:nvPr/>
          </p:nvSpPr>
          <p:spPr bwMode="auto">
            <a:xfrm>
              <a:off x="1821019" y="150786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37" name="TextBox 36">
              <a:extLst>
                <a:ext uri="{FF2B5EF4-FFF2-40B4-BE49-F238E27FC236}">
                  <a16:creationId xmlns:a16="http://schemas.microsoft.com/office/drawing/2014/main" id="{C25180CF-4CAF-B496-93EB-2AFFD85C51B2}"/>
                </a:ext>
              </a:extLst>
            </p:cNvPr>
            <p:cNvSpPr txBox="1"/>
            <p:nvPr/>
          </p:nvSpPr>
          <p:spPr bwMode="auto">
            <a:xfrm>
              <a:off x="1821019" y="1674568"/>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90</a:t>
              </a:r>
            </a:p>
          </p:txBody>
        </p:sp>
        <p:sp>
          <p:nvSpPr>
            <p:cNvPr id="38" name="TextBox 37">
              <a:extLst>
                <a:ext uri="{FF2B5EF4-FFF2-40B4-BE49-F238E27FC236}">
                  <a16:creationId xmlns:a16="http://schemas.microsoft.com/office/drawing/2014/main" id="{AF58713E-6242-FD62-7C51-67729BB31F35}"/>
                </a:ext>
              </a:extLst>
            </p:cNvPr>
            <p:cNvSpPr txBox="1"/>
            <p:nvPr/>
          </p:nvSpPr>
          <p:spPr bwMode="auto">
            <a:xfrm>
              <a:off x="1821019" y="1853526"/>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39" name="TextBox 38">
              <a:extLst>
                <a:ext uri="{FF2B5EF4-FFF2-40B4-BE49-F238E27FC236}">
                  <a16:creationId xmlns:a16="http://schemas.microsoft.com/office/drawing/2014/main" id="{42796248-D4F5-F2AE-865C-5327166F0A92}"/>
                </a:ext>
              </a:extLst>
            </p:cNvPr>
            <p:cNvSpPr txBox="1"/>
            <p:nvPr/>
          </p:nvSpPr>
          <p:spPr bwMode="auto">
            <a:xfrm>
              <a:off x="1821019" y="203738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70</a:t>
              </a:r>
            </a:p>
          </p:txBody>
        </p:sp>
        <p:sp>
          <p:nvSpPr>
            <p:cNvPr id="40" name="TextBox 39">
              <a:extLst>
                <a:ext uri="{FF2B5EF4-FFF2-40B4-BE49-F238E27FC236}">
                  <a16:creationId xmlns:a16="http://schemas.microsoft.com/office/drawing/2014/main" id="{B7D9FC98-44D0-122D-06E3-B11BB769DE0E}"/>
                </a:ext>
              </a:extLst>
            </p:cNvPr>
            <p:cNvSpPr txBox="1"/>
            <p:nvPr/>
          </p:nvSpPr>
          <p:spPr bwMode="auto">
            <a:xfrm>
              <a:off x="1821019" y="221389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41" name="TextBox 40">
              <a:extLst>
                <a:ext uri="{FF2B5EF4-FFF2-40B4-BE49-F238E27FC236}">
                  <a16:creationId xmlns:a16="http://schemas.microsoft.com/office/drawing/2014/main" id="{28F6751C-EF84-D22C-4843-F24F1DB8853E}"/>
                </a:ext>
              </a:extLst>
            </p:cNvPr>
            <p:cNvSpPr txBox="1"/>
            <p:nvPr/>
          </p:nvSpPr>
          <p:spPr bwMode="auto">
            <a:xfrm>
              <a:off x="1821019" y="2400205"/>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50</a:t>
              </a:r>
            </a:p>
          </p:txBody>
        </p:sp>
        <p:sp>
          <p:nvSpPr>
            <p:cNvPr id="42" name="TextBox 41">
              <a:extLst>
                <a:ext uri="{FF2B5EF4-FFF2-40B4-BE49-F238E27FC236}">
                  <a16:creationId xmlns:a16="http://schemas.microsoft.com/office/drawing/2014/main" id="{9941F711-0FC6-A479-ABBD-498404A45D65}"/>
                </a:ext>
              </a:extLst>
            </p:cNvPr>
            <p:cNvSpPr txBox="1"/>
            <p:nvPr/>
          </p:nvSpPr>
          <p:spPr bwMode="auto">
            <a:xfrm>
              <a:off x="1821019" y="2588968"/>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43" name="TextBox 42">
              <a:extLst>
                <a:ext uri="{FF2B5EF4-FFF2-40B4-BE49-F238E27FC236}">
                  <a16:creationId xmlns:a16="http://schemas.microsoft.com/office/drawing/2014/main" id="{2C471FC9-4D04-D28D-0EE3-5C7693303A87}"/>
                </a:ext>
              </a:extLst>
            </p:cNvPr>
            <p:cNvSpPr txBox="1"/>
            <p:nvPr/>
          </p:nvSpPr>
          <p:spPr bwMode="auto">
            <a:xfrm>
              <a:off x="1821019" y="2760571"/>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44" name="TextBox 43">
              <a:extLst>
                <a:ext uri="{FF2B5EF4-FFF2-40B4-BE49-F238E27FC236}">
                  <a16:creationId xmlns:a16="http://schemas.microsoft.com/office/drawing/2014/main" id="{F0F158A5-4D45-90D0-518D-FB1305F221B4}"/>
                </a:ext>
              </a:extLst>
            </p:cNvPr>
            <p:cNvSpPr txBox="1"/>
            <p:nvPr/>
          </p:nvSpPr>
          <p:spPr bwMode="auto">
            <a:xfrm>
              <a:off x="1821019" y="294688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45" name="TextBox 44">
              <a:extLst>
                <a:ext uri="{FF2B5EF4-FFF2-40B4-BE49-F238E27FC236}">
                  <a16:creationId xmlns:a16="http://schemas.microsoft.com/office/drawing/2014/main" id="{84716246-20F1-693C-C18A-6F1056113BDF}"/>
                </a:ext>
              </a:extLst>
            </p:cNvPr>
            <p:cNvSpPr txBox="1"/>
            <p:nvPr/>
          </p:nvSpPr>
          <p:spPr bwMode="auto">
            <a:xfrm>
              <a:off x="1821019" y="312829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46" name="TextBox 45">
              <a:extLst>
                <a:ext uri="{FF2B5EF4-FFF2-40B4-BE49-F238E27FC236}">
                  <a16:creationId xmlns:a16="http://schemas.microsoft.com/office/drawing/2014/main" id="{74800E42-65DF-ADD7-FED5-408E3C652D5E}"/>
                </a:ext>
              </a:extLst>
            </p:cNvPr>
            <p:cNvSpPr txBox="1"/>
            <p:nvPr/>
          </p:nvSpPr>
          <p:spPr bwMode="auto">
            <a:xfrm>
              <a:off x="1821019" y="331705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47" name="TextBox 46">
              <a:extLst>
                <a:ext uri="{FF2B5EF4-FFF2-40B4-BE49-F238E27FC236}">
                  <a16:creationId xmlns:a16="http://schemas.microsoft.com/office/drawing/2014/main" id="{86DCDF5F-D464-087F-870B-1807B1AC7030}"/>
                </a:ext>
              </a:extLst>
            </p:cNvPr>
            <p:cNvSpPr txBox="1"/>
            <p:nvPr/>
          </p:nvSpPr>
          <p:spPr bwMode="auto">
            <a:xfrm>
              <a:off x="2063639"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48" name="TextBox 47">
              <a:extLst>
                <a:ext uri="{FF2B5EF4-FFF2-40B4-BE49-F238E27FC236}">
                  <a16:creationId xmlns:a16="http://schemas.microsoft.com/office/drawing/2014/main" id="{6DC3615E-C2B6-676E-872E-66642462BFD9}"/>
                </a:ext>
              </a:extLst>
            </p:cNvPr>
            <p:cNvSpPr txBox="1"/>
            <p:nvPr/>
          </p:nvSpPr>
          <p:spPr bwMode="auto">
            <a:xfrm>
              <a:off x="2357816"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49" name="TextBox 48">
              <a:extLst>
                <a:ext uri="{FF2B5EF4-FFF2-40B4-BE49-F238E27FC236}">
                  <a16:creationId xmlns:a16="http://schemas.microsoft.com/office/drawing/2014/main" id="{F80D87C1-9804-9A18-D9DA-5773B1C63CAF}"/>
                </a:ext>
              </a:extLst>
            </p:cNvPr>
            <p:cNvSpPr txBox="1"/>
            <p:nvPr/>
          </p:nvSpPr>
          <p:spPr bwMode="auto">
            <a:xfrm>
              <a:off x="2644638"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50" name="TextBox 49">
              <a:extLst>
                <a:ext uri="{FF2B5EF4-FFF2-40B4-BE49-F238E27FC236}">
                  <a16:creationId xmlns:a16="http://schemas.microsoft.com/office/drawing/2014/main" id="{C29A67AC-87A0-ECD9-0540-5C9978219491}"/>
                </a:ext>
              </a:extLst>
            </p:cNvPr>
            <p:cNvSpPr txBox="1"/>
            <p:nvPr/>
          </p:nvSpPr>
          <p:spPr bwMode="auto">
            <a:xfrm>
              <a:off x="2938815"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51" name="TextBox 50">
              <a:extLst>
                <a:ext uri="{FF2B5EF4-FFF2-40B4-BE49-F238E27FC236}">
                  <a16:creationId xmlns:a16="http://schemas.microsoft.com/office/drawing/2014/main" id="{D5B8A6AB-17F6-CBF8-BE23-17CE67CC0289}"/>
                </a:ext>
              </a:extLst>
            </p:cNvPr>
            <p:cNvSpPr txBox="1"/>
            <p:nvPr/>
          </p:nvSpPr>
          <p:spPr bwMode="auto">
            <a:xfrm>
              <a:off x="3228089"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52" name="TextBox 51">
              <a:extLst>
                <a:ext uri="{FF2B5EF4-FFF2-40B4-BE49-F238E27FC236}">
                  <a16:creationId xmlns:a16="http://schemas.microsoft.com/office/drawing/2014/main" id="{A00DCA5F-2333-0D23-04C1-6AA6D0CFA6D8}"/>
                </a:ext>
              </a:extLst>
            </p:cNvPr>
            <p:cNvSpPr txBox="1"/>
            <p:nvPr/>
          </p:nvSpPr>
          <p:spPr bwMode="auto">
            <a:xfrm>
              <a:off x="3507557"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53" name="TextBox 52">
              <a:extLst>
                <a:ext uri="{FF2B5EF4-FFF2-40B4-BE49-F238E27FC236}">
                  <a16:creationId xmlns:a16="http://schemas.microsoft.com/office/drawing/2014/main" id="{FE355DC1-22ED-7EF4-3F5C-BB4A30CFD362}"/>
                </a:ext>
              </a:extLst>
            </p:cNvPr>
            <p:cNvSpPr txBox="1"/>
            <p:nvPr/>
          </p:nvSpPr>
          <p:spPr bwMode="auto">
            <a:xfrm>
              <a:off x="3796831"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54" name="TextBox 53">
              <a:extLst>
                <a:ext uri="{FF2B5EF4-FFF2-40B4-BE49-F238E27FC236}">
                  <a16:creationId xmlns:a16="http://schemas.microsoft.com/office/drawing/2014/main" id="{3B84F1BD-1028-1F19-E88C-1B403C6995E3}"/>
                </a:ext>
              </a:extLst>
            </p:cNvPr>
            <p:cNvSpPr txBox="1"/>
            <p:nvPr/>
          </p:nvSpPr>
          <p:spPr bwMode="auto">
            <a:xfrm>
              <a:off x="4091008"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a:t>
              </a:r>
            </a:p>
          </p:txBody>
        </p:sp>
        <p:sp>
          <p:nvSpPr>
            <p:cNvPr id="55" name="TextBox 54">
              <a:extLst>
                <a:ext uri="{FF2B5EF4-FFF2-40B4-BE49-F238E27FC236}">
                  <a16:creationId xmlns:a16="http://schemas.microsoft.com/office/drawing/2014/main" id="{2741599A-F0A7-14EF-FD9F-A3DA36D11B7A}"/>
                </a:ext>
              </a:extLst>
            </p:cNvPr>
            <p:cNvSpPr txBox="1"/>
            <p:nvPr/>
          </p:nvSpPr>
          <p:spPr bwMode="auto">
            <a:xfrm>
              <a:off x="4368025"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56" name="TextBox 55">
              <a:extLst>
                <a:ext uri="{FF2B5EF4-FFF2-40B4-BE49-F238E27FC236}">
                  <a16:creationId xmlns:a16="http://schemas.microsoft.com/office/drawing/2014/main" id="{B984A60A-04CD-6A36-B1B7-BBB703AEC6AC}"/>
                </a:ext>
              </a:extLst>
            </p:cNvPr>
            <p:cNvSpPr txBox="1"/>
            <p:nvPr/>
          </p:nvSpPr>
          <p:spPr bwMode="auto">
            <a:xfrm>
              <a:off x="4664653"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27</a:t>
              </a:r>
            </a:p>
          </p:txBody>
        </p:sp>
        <p:sp>
          <p:nvSpPr>
            <p:cNvPr id="57" name="TextBox 56">
              <a:extLst>
                <a:ext uri="{FF2B5EF4-FFF2-40B4-BE49-F238E27FC236}">
                  <a16:creationId xmlns:a16="http://schemas.microsoft.com/office/drawing/2014/main" id="{96356E24-6651-6621-CAAE-367F64B4E5E7}"/>
                </a:ext>
              </a:extLst>
            </p:cNvPr>
            <p:cNvSpPr txBox="1"/>
            <p:nvPr/>
          </p:nvSpPr>
          <p:spPr bwMode="auto">
            <a:xfrm>
              <a:off x="4961281"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58" name="TextBox 57">
              <a:extLst>
                <a:ext uri="{FF2B5EF4-FFF2-40B4-BE49-F238E27FC236}">
                  <a16:creationId xmlns:a16="http://schemas.microsoft.com/office/drawing/2014/main" id="{8C8BC8DD-3F39-D953-A615-ADA31E264A6E}"/>
                </a:ext>
              </a:extLst>
            </p:cNvPr>
            <p:cNvSpPr txBox="1"/>
            <p:nvPr/>
          </p:nvSpPr>
          <p:spPr bwMode="auto">
            <a:xfrm>
              <a:off x="5253006"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33</a:t>
              </a:r>
            </a:p>
          </p:txBody>
        </p:sp>
        <p:sp>
          <p:nvSpPr>
            <p:cNvPr id="59" name="TextBox 58">
              <a:extLst>
                <a:ext uri="{FF2B5EF4-FFF2-40B4-BE49-F238E27FC236}">
                  <a16:creationId xmlns:a16="http://schemas.microsoft.com/office/drawing/2014/main" id="{D838B21D-E59A-EE16-B2D4-A44FE6CFD426}"/>
                </a:ext>
              </a:extLst>
            </p:cNvPr>
            <p:cNvSpPr txBox="1"/>
            <p:nvPr/>
          </p:nvSpPr>
          <p:spPr bwMode="auto">
            <a:xfrm>
              <a:off x="5525120"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60" name="TextBox 59">
              <a:extLst>
                <a:ext uri="{FF2B5EF4-FFF2-40B4-BE49-F238E27FC236}">
                  <a16:creationId xmlns:a16="http://schemas.microsoft.com/office/drawing/2014/main" id="{59015AC3-1A2C-F34A-47B6-3AC6419AE948}"/>
                </a:ext>
              </a:extLst>
            </p:cNvPr>
            <p:cNvSpPr txBox="1"/>
            <p:nvPr/>
          </p:nvSpPr>
          <p:spPr bwMode="auto">
            <a:xfrm rot="16200000">
              <a:off x="677845" y="2316862"/>
              <a:ext cx="20575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Progression-free Survival Probability (%)</a:t>
              </a:r>
            </a:p>
          </p:txBody>
        </p:sp>
        <p:cxnSp>
          <p:nvCxnSpPr>
            <p:cNvPr id="69" name="Straight Connector 68">
              <a:extLst>
                <a:ext uri="{FF2B5EF4-FFF2-40B4-BE49-F238E27FC236}">
                  <a16:creationId xmlns:a16="http://schemas.microsoft.com/office/drawing/2014/main" id="{5ADFB675-853B-7DE5-F5F8-BFF89F815B85}"/>
                </a:ext>
              </a:extLst>
            </p:cNvPr>
            <p:cNvCxnSpPr>
              <a:cxnSpLocks/>
            </p:cNvCxnSpPr>
            <p:nvPr/>
          </p:nvCxnSpPr>
          <p:spPr bwMode="auto">
            <a:xfrm rot="16200000">
              <a:off x="2144516" y="3447754"/>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63" name="Group 62">
            <a:extLst>
              <a:ext uri="{FF2B5EF4-FFF2-40B4-BE49-F238E27FC236}">
                <a16:creationId xmlns:a16="http://schemas.microsoft.com/office/drawing/2014/main" id="{4D796E07-BD50-F825-E4AC-1273D5695C37}"/>
              </a:ext>
            </a:extLst>
          </p:cNvPr>
          <p:cNvGrpSpPr/>
          <p:nvPr/>
        </p:nvGrpSpPr>
        <p:grpSpPr>
          <a:xfrm>
            <a:off x="4545734" y="2900192"/>
            <a:ext cx="96837" cy="92075"/>
            <a:chOff x="3894138" y="3324023"/>
            <a:chExt cx="96837" cy="92075"/>
          </a:xfrm>
        </p:grpSpPr>
        <p:sp>
          <p:nvSpPr>
            <p:cNvPr id="64" name="Line 37">
              <a:extLst>
                <a:ext uri="{FF2B5EF4-FFF2-40B4-BE49-F238E27FC236}">
                  <a16:creationId xmlns:a16="http://schemas.microsoft.com/office/drawing/2014/main" id="{846D6A02-E0D4-60D8-764D-04B67253D3F0}"/>
                </a:ext>
              </a:extLst>
            </p:cNvPr>
            <p:cNvSpPr>
              <a:spLocks noChangeShapeType="1"/>
            </p:cNvSpPr>
            <p:nvPr/>
          </p:nvSpPr>
          <p:spPr bwMode="auto">
            <a:xfrm>
              <a:off x="3943350" y="332402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 name="Line 38">
              <a:extLst>
                <a:ext uri="{FF2B5EF4-FFF2-40B4-BE49-F238E27FC236}">
                  <a16:creationId xmlns:a16="http://schemas.microsoft.com/office/drawing/2014/main" id="{E3C3F0B5-25E6-B745-8D38-B1A9B5F5E753}"/>
                </a:ext>
              </a:extLst>
            </p:cNvPr>
            <p:cNvSpPr>
              <a:spLocks noChangeShapeType="1"/>
            </p:cNvSpPr>
            <p:nvPr/>
          </p:nvSpPr>
          <p:spPr bwMode="auto">
            <a:xfrm>
              <a:off x="3894138" y="3371648"/>
              <a:ext cx="96837"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66" name="Group 65">
            <a:extLst>
              <a:ext uri="{FF2B5EF4-FFF2-40B4-BE49-F238E27FC236}">
                <a16:creationId xmlns:a16="http://schemas.microsoft.com/office/drawing/2014/main" id="{037F38D9-B1D8-247C-D3A1-3E6EECE829B1}"/>
              </a:ext>
            </a:extLst>
          </p:cNvPr>
          <p:cNvGrpSpPr/>
          <p:nvPr/>
        </p:nvGrpSpPr>
        <p:grpSpPr>
          <a:xfrm>
            <a:off x="4545734" y="2704033"/>
            <a:ext cx="96837" cy="92075"/>
            <a:chOff x="3894138" y="3324023"/>
            <a:chExt cx="96837" cy="92075"/>
          </a:xfrm>
        </p:grpSpPr>
        <p:sp>
          <p:nvSpPr>
            <p:cNvPr id="67" name="Line 37">
              <a:extLst>
                <a:ext uri="{FF2B5EF4-FFF2-40B4-BE49-F238E27FC236}">
                  <a16:creationId xmlns:a16="http://schemas.microsoft.com/office/drawing/2014/main" id="{D027C1EB-1736-F206-0341-E66863624934}"/>
                </a:ext>
              </a:extLst>
            </p:cNvPr>
            <p:cNvSpPr>
              <a:spLocks noChangeShapeType="1"/>
            </p:cNvSpPr>
            <p:nvPr/>
          </p:nvSpPr>
          <p:spPr bwMode="auto">
            <a:xfrm>
              <a:off x="3943350" y="3324023"/>
              <a:ext cx="0" cy="92075"/>
            </a:xfrm>
            <a:prstGeom prst="line">
              <a:avLst/>
            </a:prstGeom>
            <a:noFill/>
            <a:ln w="19050" cap="flat">
              <a:solidFill>
                <a:schemeClr val="bg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8" name="Line 38">
              <a:extLst>
                <a:ext uri="{FF2B5EF4-FFF2-40B4-BE49-F238E27FC236}">
                  <a16:creationId xmlns:a16="http://schemas.microsoft.com/office/drawing/2014/main" id="{906513FA-0797-5CD0-F8BD-A6C71ED2A573}"/>
                </a:ext>
              </a:extLst>
            </p:cNvPr>
            <p:cNvSpPr>
              <a:spLocks noChangeShapeType="1"/>
            </p:cNvSpPr>
            <p:nvPr/>
          </p:nvSpPr>
          <p:spPr bwMode="auto">
            <a:xfrm>
              <a:off x="3894138" y="3371648"/>
              <a:ext cx="96837" cy="0"/>
            </a:xfrm>
            <a:prstGeom prst="line">
              <a:avLst/>
            </a:prstGeom>
            <a:noFill/>
            <a:ln w="19050" cap="flat">
              <a:solidFill>
                <a:schemeClr val="bg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70" name="Freeform: Shape 69">
            <a:extLst>
              <a:ext uri="{FF2B5EF4-FFF2-40B4-BE49-F238E27FC236}">
                <a16:creationId xmlns:a16="http://schemas.microsoft.com/office/drawing/2014/main" id="{15D4D57D-D307-F660-0BF8-2DE61A5ED352}"/>
              </a:ext>
            </a:extLst>
          </p:cNvPr>
          <p:cNvSpPr/>
          <p:nvPr/>
        </p:nvSpPr>
        <p:spPr bwMode="auto">
          <a:xfrm>
            <a:off x="1493221" y="2494128"/>
            <a:ext cx="529541" cy="897341"/>
          </a:xfrm>
          <a:custGeom>
            <a:avLst/>
            <a:gdLst>
              <a:gd name="connsiteX0" fmla="*/ 0 w 477672"/>
              <a:gd name="connsiteY0" fmla="*/ 0 h 897341"/>
              <a:gd name="connsiteX1" fmla="*/ 477672 w 477672"/>
              <a:gd name="connsiteY1" fmla="*/ 0 h 897341"/>
              <a:gd name="connsiteX2" fmla="*/ 477672 w 477672"/>
              <a:gd name="connsiteY2" fmla="*/ 897341 h 897341"/>
            </a:gdLst>
            <a:ahLst/>
            <a:cxnLst>
              <a:cxn ang="0">
                <a:pos x="connsiteX0" y="connsiteY0"/>
              </a:cxn>
              <a:cxn ang="0">
                <a:pos x="connsiteX1" y="connsiteY1"/>
              </a:cxn>
              <a:cxn ang="0">
                <a:pos x="connsiteX2" y="connsiteY2"/>
              </a:cxn>
            </a:cxnLst>
            <a:rect l="l" t="t" r="r" b="b"/>
            <a:pathLst>
              <a:path w="477672" h="897341">
                <a:moveTo>
                  <a:pt x="0" y="0"/>
                </a:moveTo>
                <a:lnTo>
                  <a:pt x="477672" y="0"/>
                </a:lnTo>
                <a:lnTo>
                  <a:pt x="477672" y="897341"/>
                </a:lnTo>
              </a:path>
            </a:pathLst>
          </a:custGeom>
          <a:noFill/>
          <a:ln w="19050">
            <a:solidFill>
              <a:schemeClr val="bg1"/>
            </a:solidFill>
            <a:prstDash val="sysDot"/>
            <a:miter lim="800000"/>
            <a:headEnd/>
            <a:tailEnd/>
          </a:ln>
        </p:spPr>
        <p:txBody>
          <a:bodyPr rtlCol="0" anchor="ctr"/>
          <a:lstStyle/>
          <a:p>
            <a:pPr algn="ctr"/>
            <a:endParaRPr lang="en-US"/>
          </a:p>
        </p:txBody>
      </p:sp>
      <p:sp>
        <p:nvSpPr>
          <p:cNvPr id="71" name="Freeform: Shape 70">
            <a:extLst>
              <a:ext uri="{FF2B5EF4-FFF2-40B4-BE49-F238E27FC236}">
                <a16:creationId xmlns:a16="http://schemas.microsoft.com/office/drawing/2014/main" id="{A00E170E-3E10-A5D9-4F81-936BC10621AE}"/>
              </a:ext>
            </a:extLst>
          </p:cNvPr>
          <p:cNvSpPr/>
          <p:nvPr/>
        </p:nvSpPr>
        <p:spPr bwMode="auto">
          <a:xfrm>
            <a:off x="1885162" y="2494128"/>
            <a:ext cx="0" cy="904165"/>
          </a:xfrm>
          <a:custGeom>
            <a:avLst/>
            <a:gdLst>
              <a:gd name="connsiteX0" fmla="*/ 0 w 0"/>
              <a:gd name="connsiteY0" fmla="*/ 0 h 904165"/>
              <a:gd name="connsiteX1" fmla="*/ 0 w 0"/>
              <a:gd name="connsiteY1" fmla="*/ 904165 h 904165"/>
            </a:gdLst>
            <a:ahLst/>
            <a:cxnLst>
              <a:cxn ang="0">
                <a:pos x="connsiteX0" y="connsiteY0"/>
              </a:cxn>
              <a:cxn ang="0">
                <a:pos x="connsiteX1" y="connsiteY1"/>
              </a:cxn>
            </a:cxnLst>
            <a:rect l="l" t="t" r="r" b="b"/>
            <a:pathLst>
              <a:path h="904165">
                <a:moveTo>
                  <a:pt x="0" y="0"/>
                </a:moveTo>
                <a:lnTo>
                  <a:pt x="0" y="904165"/>
                </a:lnTo>
              </a:path>
            </a:pathLst>
          </a:custGeom>
          <a:noFill/>
          <a:ln w="19050">
            <a:solidFill>
              <a:schemeClr val="bg1"/>
            </a:solidFill>
            <a:prstDash val="sysDot"/>
            <a:miter lim="800000"/>
            <a:headEnd/>
            <a:tailEnd/>
          </a:ln>
        </p:spPr>
        <p:txBody>
          <a:bodyPr rtlCol="0" anchor="ctr"/>
          <a:lstStyle/>
          <a:p>
            <a:pPr algn="ctr"/>
            <a:endParaRPr lang="en-US"/>
          </a:p>
        </p:txBody>
      </p:sp>
      <p:sp>
        <p:nvSpPr>
          <p:cNvPr id="76" name="Line 5">
            <a:extLst>
              <a:ext uri="{FF2B5EF4-FFF2-40B4-BE49-F238E27FC236}">
                <a16:creationId xmlns:a16="http://schemas.microsoft.com/office/drawing/2014/main" id="{D958B9C1-8269-854D-4FD4-274138552103}"/>
              </a:ext>
            </a:extLst>
          </p:cNvPr>
          <p:cNvSpPr>
            <a:spLocks noChangeShapeType="1"/>
          </p:cNvSpPr>
          <p:nvPr/>
        </p:nvSpPr>
        <p:spPr bwMode="auto">
          <a:xfrm>
            <a:off x="1592263" y="160496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7" name="Line 6">
            <a:extLst>
              <a:ext uri="{FF2B5EF4-FFF2-40B4-BE49-F238E27FC236}">
                <a16:creationId xmlns:a16="http://schemas.microsoft.com/office/drawing/2014/main" id="{FEF45969-6178-3AE7-0987-329E854ED182}"/>
              </a:ext>
            </a:extLst>
          </p:cNvPr>
          <p:cNvSpPr>
            <a:spLocks noChangeShapeType="1"/>
          </p:cNvSpPr>
          <p:nvPr/>
        </p:nvSpPr>
        <p:spPr bwMode="auto">
          <a:xfrm>
            <a:off x="1547813" y="164941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 name="Line 7">
            <a:extLst>
              <a:ext uri="{FF2B5EF4-FFF2-40B4-BE49-F238E27FC236}">
                <a16:creationId xmlns:a16="http://schemas.microsoft.com/office/drawing/2014/main" id="{54E65BDE-BCEC-204D-B44B-CAB6F55AA85F}"/>
              </a:ext>
            </a:extLst>
          </p:cNvPr>
          <p:cNvSpPr>
            <a:spLocks noChangeShapeType="1"/>
          </p:cNvSpPr>
          <p:nvPr/>
        </p:nvSpPr>
        <p:spPr bwMode="auto">
          <a:xfrm>
            <a:off x="1614488" y="1735138"/>
            <a:ext cx="0" cy="9525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9" name="Line 8">
            <a:extLst>
              <a:ext uri="{FF2B5EF4-FFF2-40B4-BE49-F238E27FC236}">
                <a16:creationId xmlns:a16="http://schemas.microsoft.com/office/drawing/2014/main" id="{C39E35EF-B7F2-4AA9-22B8-D50494DC867D}"/>
              </a:ext>
            </a:extLst>
          </p:cNvPr>
          <p:cNvSpPr>
            <a:spLocks noChangeShapeType="1"/>
          </p:cNvSpPr>
          <p:nvPr/>
        </p:nvSpPr>
        <p:spPr bwMode="auto">
          <a:xfrm>
            <a:off x="1566863" y="178276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 name="Line 9">
            <a:extLst>
              <a:ext uri="{FF2B5EF4-FFF2-40B4-BE49-F238E27FC236}">
                <a16:creationId xmlns:a16="http://schemas.microsoft.com/office/drawing/2014/main" id="{826A301B-2905-3178-391F-CC94ED88D930}"/>
              </a:ext>
            </a:extLst>
          </p:cNvPr>
          <p:cNvSpPr>
            <a:spLocks noChangeShapeType="1"/>
          </p:cNvSpPr>
          <p:nvPr/>
        </p:nvSpPr>
        <p:spPr bwMode="auto">
          <a:xfrm>
            <a:off x="1614488" y="178276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 name="Line 10">
            <a:extLst>
              <a:ext uri="{FF2B5EF4-FFF2-40B4-BE49-F238E27FC236}">
                <a16:creationId xmlns:a16="http://schemas.microsoft.com/office/drawing/2014/main" id="{86E65D1A-0239-6883-0BBC-A50B197CF500}"/>
              </a:ext>
            </a:extLst>
          </p:cNvPr>
          <p:cNvSpPr>
            <a:spLocks noChangeShapeType="1"/>
          </p:cNvSpPr>
          <p:nvPr/>
        </p:nvSpPr>
        <p:spPr bwMode="auto">
          <a:xfrm>
            <a:off x="1566863" y="183038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 name="Line 11">
            <a:extLst>
              <a:ext uri="{FF2B5EF4-FFF2-40B4-BE49-F238E27FC236}">
                <a16:creationId xmlns:a16="http://schemas.microsoft.com/office/drawing/2014/main" id="{77EAF39E-A587-6736-F415-3FE3514D8BF7}"/>
              </a:ext>
            </a:extLst>
          </p:cNvPr>
          <p:cNvSpPr>
            <a:spLocks noChangeShapeType="1"/>
          </p:cNvSpPr>
          <p:nvPr/>
        </p:nvSpPr>
        <p:spPr bwMode="auto">
          <a:xfrm>
            <a:off x="1627188" y="1830388"/>
            <a:ext cx="0" cy="90487"/>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 name="Line 12">
            <a:extLst>
              <a:ext uri="{FF2B5EF4-FFF2-40B4-BE49-F238E27FC236}">
                <a16:creationId xmlns:a16="http://schemas.microsoft.com/office/drawing/2014/main" id="{68D1D66A-30D7-D671-7995-EA79E727F5E6}"/>
              </a:ext>
            </a:extLst>
          </p:cNvPr>
          <p:cNvSpPr>
            <a:spLocks noChangeShapeType="1"/>
          </p:cNvSpPr>
          <p:nvPr/>
        </p:nvSpPr>
        <p:spPr bwMode="auto">
          <a:xfrm>
            <a:off x="1579563" y="1874838"/>
            <a:ext cx="90487"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 name="Line 13">
            <a:extLst>
              <a:ext uri="{FF2B5EF4-FFF2-40B4-BE49-F238E27FC236}">
                <a16:creationId xmlns:a16="http://schemas.microsoft.com/office/drawing/2014/main" id="{52477C87-D1FB-7701-515D-1513CDD04F51}"/>
              </a:ext>
            </a:extLst>
          </p:cNvPr>
          <p:cNvSpPr>
            <a:spLocks noChangeShapeType="1"/>
          </p:cNvSpPr>
          <p:nvPr/>
        </p:nvSpPr>
        <p:spPr bwMode="auto">
          <a:xfrm>
            <a:off x="1639888" y="2057400"/>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 name="Line 14">
            <a:extLst>
              <a:ext uri="{FF2B5EF4-FFF2-40B4-BE49-F238E27FC236}">
                <a16:creationId xmlns:a16="http://schemas.microsoft.com/office/drawing/2014/main" id="{F66DEF34-0975-7DF4-02C7-D98C555630E3}"/>
              </a:ext>
            </a:extLst>
          </p:cNvPr>
          <p:cNvSpPr>
            <a:spLocks noChangeShapeType="1"/>
          </p:cNvSpPr>
          <p:nvPr/>
        </p:nvSpPr>
        <p:spPr bwMode="auto">
          <a:xfrm>
            <a:off x="1592263" y="2101850"/>
            <a:ext cx="90487"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 name="Line 15">
            <a:extLst>
              <a:ext uri="{FF2B5EF4-FFF2-40B4-BE49-F238E27FC236}">
                <a16:creationId xmlns:a16="http://schemas.microsoft.com/office/drawing/2014/main" id="{BB8EC390-ACD4-EBD6-D457-4A510F8A446C}"/>
              </a:ext>
            </a:extLst>
          </p:cNvPr>
          <p:cNvSpPr>
            <a:spLocks noChangeShapeType="1"/>
          </p:cNvSpPr>
          <p:nvPr/>
        </p:nvSpPr>
        <p:spPr bwMode="auto">
          <a:xfrm>
            <a:off x="1649413" y="2092325"/>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 name="Line 16">
            <a:extLst>
              <a:ext uri="{FF2B5EF4-FFF2-40B4-BE49-F238E27FC236}">
                <a16:creationId xmlns:a16="http://schemas.microsoft.com/office/drawing/2014/main" id="{37CBB99F-6110-8E50-1DE4-D17881938E2E}"/>
              </a:ext>
            </a:extLst>
          </p:cNvPr>
          <p:cNvSpPr>
            <a:spLocks noChangeShapeType="1"/>
          </p:cNvSpPr>
          <p:nvPr/>
        </p:nvSpPr>
        <p:spPr bwMode="auto">
          <a:xfrm>
            <a:off x="1604963" y="2136775"/>
            <a:ext cx="90487"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 name="Line 17">
            <a:extLst>
              <a:ext uri="{FF2B5EF4-FFF2-40B4-BE49-F238E27FC236}">
                <a16:creationId xmlns:a16="http://schemas.microsoft.com/office/drawing/2014/main" id="{8420F035-9C07-6201-0141-49C4B9A54F9A}"/>
              </a:ext>
            </a:extLst>
          </p:cNvPr>
          <p:cNvSpPr>
            <a:spLocks noChangeShapeType="1"/>
          </p:cNvSpPr>
          <p:nvPr/>
        </p:nvSpPr>
        <p:spPr bwMode="auto">
          <a:xfrm>
            <a:off x="1673225" y="2174875"/>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 name="Line 18">
            <a:extLst>
              <a:ext uri="{FF2B5EF4-FFF2-40B4-BE49-F238E27FC236}">
                <a16:creationId xmlns:a16="http://schemas.microsoft.com/office/drawing/2014/main" id="{1B00E6BA-15E5-A81A-5377-AF08A42B5736}"/>
              </a:ext>
            </a:extLst>
          </p:cNvPr>
          <p:cNvSpPr>
            <a:spLocks noChangeShapeType="1"/>
          </p:cNvSpPr>
          <p:nvPr/>
        </p:nvSpPr>
        <p:spPr bwMode="auto">
          <a:xfrm>
            <a:off x="1630363" y="2219325"/>
            <a:ext cx="90487"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 name="Line 19">
            <a:extLst>
              <a:ext uri="{FF2B5EF4-FFF2-40B4-BE49-F238E27FC236}">
                <a16:creationId xmlns:a16="http://schemas.microsoft.com/office/drawing/2014/main" id="{8ADE2646-9C5B-1188-06DD-AA02225BE1F0}"/>
              </a:ext>
            </a:extLst>
          </p:cNvPr>
          <p:cNvSpPr>
            <a:spLocks noChangeShapeType="1"/>
          </p:cNvSpPr>
          <p:nvPr/>
        </p:nvSpPr>
        <p:spPr bwMode="auto">
          <a:xfrm>
            <a:off x="1752600" y="2270125"/>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 name="Line 20">
            <a:extLst>
              <a:ext uri="{FF2B5EF4-FFF2-40B4-BE49-F238E27FC236}">
                <a16:creationId xmlns:a16="http://schemas.microsoft.com/office/drawing/2014/main" id="{E6AC8314-9F41-632F-C0FC-C69AF667C45F}"/>
              </a:ext>
            </a:extLst>
          </p:cNvPr>
          <p:cNvSpPr>
            <a:spLocks noChangeShapeType="1"/>
          </p:cNvSpPr>
          <p:nvPr/>
        </p:nvSpPr>
        <p:spPr bwMode="auto">
          <a:xfrm>
            <a:off x="1708150" y="2317750"/>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 name="Line 21">
            <a:extLst>
              <a:ext uri="{FF2B5EF4-FFF2-40B4-BE49-F238E27FC236}">
                <a16:creationId xmlns:a16="http://schemas.microsoft.com/office/drawing/2014/main" id="{78F28D51-E6CF-7BCB-BEE7-89242CDFBCE9}"/>
              </a:ext>
            </a:extLst>
          </p:cNvPr>
          <p:cNvSpPr>
            <a:spLocks noChangeShapeType="1"/>
          </p:cNvSpPr>
          <p:nvPr/>
        </p:nvSpPr>
        <p:spPr bwMode="auto">
          <a:xfrm>
            <a:off x="1857375" y="2403475"/>
            <a:ext cx="0" cy="90487"/>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 name="Line 22">
            <a:extLst>
              <a:ext uri="{FF2B5EF4-FFF2-40B4-BE49-F238E27FC236}">
                <a16:creationId xmlns:a16="http://schemas.microsoft.com/office/drawing/2014/main" id="{35CCA7C8-1931-F721-7A06-5E0467E4430F}"/>
              </a:ext>
            </a:extLst>
          </p:cNvPr>
          <p:cNvSpPr>
            <a:spLocks noChangeShapeType="1"/>
          </p:cNvSpPr>
          <p:nvPr/>
        </p:nvSpPr>
        <p:spPr bwMode="auto">
          <a:xfrm>
            <a:off x="1809750" y="2447925"/>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 name="Line 23">
            <a:extLst>
              <a:ext uri="{FF2B5EF4-FFF2-40B4-BE49-F238E27FC236}">
                <a16:creationId xmlns:a16="http://schemas.microsoft.com/office/drawing/2014/main" id="{A58A7ACA-E25B-D250-8917-1A83C7CB7485}"/>
              </a:ext>
            </a:extLst>
          </p:cNvPr>
          <p:cNvSpPr>
            <a:spLocks noChangeShapeType="1"/>
          </p:cNvSpPr>
          <p:nvPr/>
        </p:nvSpPr>
        <p:spPr bwMode="auto">
          <a:xfrm>
            <a:off x="1901825" y="2435225"/>
            <a:ext cx="0" cy="90487"/>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 name="Line 24">
            <a:extLst>
              <a:ext uri="{FF2B5EF4-FFF2-40B4-BE49-F238E27FC236}">
                <a16:creationId xmlns:a16="http://schemas.microsoft.com/office/drawing/2014/main" id="{11C2749A-0E70-AD73-F157-4821280EA1F1}"/>
              </a:ext>
            </a:extLst>
          </p:cNvPr>
          <p:cNvSpPr>
            <a:spLocks noChangeShapeType="1"/>
          </p:cNvSpPr>
          <p:nvPr/>
        </p:nvSpPr>
        <p:spPr bwMode="auto">
          <a:xfrm>
            <a:off x="1857375" y="248126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6" name="Line 25">
            <a:extLst>
              <a:ext uri="{FF2B5EF4-FFF2-40B4-BE49-F238E27FC236}">
                <a16:creationId xmlns:a16="http://schemas.microsoft.com/office/drawing/2014/main" id="{654AA865-492A-A1C0-C370-9B5BE54A574D}"/>
              </a:ext>
            </a:extLst>
          </p:cNvPr>
          <p:cNvSpPr>
            <a:spLocks noChangeShapeType="1"/>
          </p:cNvSpPr>
          <p:nvPr/>
        </p:nvSpPr>
        <p:spPr bwMode="auto">
          <a:xfrm>
            <a:off x="1901825" y="249396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7" name="Line 26">
            <a:extLst>
              <a:ext uri="{FF2B5EF4-FFF2-40B4-BE49-F238E27FC236}">
                <a16:creationId xmlns:a16="http://schemas.microsoft.com/office/drawing/2014/main" id="{4760E39A-D145-81C7-0B19-3FB2109C6955}"/>
              </a:ext>
            </a:extLst>
          </p:cNvPr>
          <p:cNvSpPr>
            <a:spLocks noChangeShapeType="1"/>
          </p:cNvSpPr>
          <p:nvPr/>
        </p:nvSpPr>
        <p:spPr bwMode="auto">
          <a:xfrm>
            <a:off x="1857375" y="254158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 name="Line 27">
            <a:extLst>
              <a:ext uri="{FF2B5EF4-FFF2-40B4-BE49-F238E27FC236}">
                <a16:creationId xmlns:a16="http://schemas.microsoft.com/office/drawing/2014/main" id="{DD372907-FC38-591B-6B04-298A2CF727A6}"/>
              </a:ext>
            </a:extLst>
          </p:cNvPr>
          <p:cNvSpPr>
            <a:spLocks noChangeShapeType="1"/>
          </p:cNvSpPr>
          <p:nvPr/>
        </p:nvSpPr>
        <p:spPr bwMode="auto">
          <a:xfrm>
            <a:off x="1973263" y="267176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 name="Line 28">
            <a:extLst>
              <a:ext uri="{FF2B5EF4-FFF2-40B4-BE49-F238E27FC236}">
                <a16:creationId xmlns:a16="http://schemas.microsoft.com/office/drawing/2014/main" id="{6BC498D8-D5D4-D0E2-59BE-FB47F90364B6}"/>
              </a:ext>
            </a:extLst>
          </p:cNvPr>
          <p:cNvSpPr>
            <a:spLocks noChangeShapeType="1"/>
          </p:cNvSpPr>
          <p:nvPr/>
        </p:nvSpPr>
        <p:spPr bwMode="auto">
          <a:xfrm>
            <a:off x="1927225" y="2716213"/>
            <a:ext cx="90487"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 name="Line 29">
            <a:extLst>
              <a:ext uri="{FF2B5EF4-FFF2-40B4-BE49-F238E27FC236}">
                <a16:creationId xmlns:a16="http://schemas.microsoft.com/office/drawing/2014/main" id="{105EBD25-2CFD-8251-32DE-E6ED32C03C95}"/>
              </a:ext>
            </a:extLst>
          </p:cNvPr>
          <p:cNvSpPr>
            <a:spLocks noChangeShapeType="1"/>
          </p:cNvSpPr>
          <p:nvPr/>
        </p:nvSpPr>
        <p:spPr bwMode="auto">
          <a:xfrm>
            <a:off x="2017713" y="267176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1" name="Line 30">
            <a:extLst>
              <a:ext uri="{FF2B5EF4-FFF2-40B4-BE49-F238E27FC236}">
                <a16:creationId xmlns:a16="http://schemas.microsoft.com/office/drawing/2014/main" id="{F701B18D-F73E-9E81-13C7-ACB8B899BD59}"/>
              </a:ext>
            </a:extLst>
          </p:cNvPr>
          <p:cNvSpPr>
            <a:spLocks noChangeShapeType="1"/>
          </p:cNvSpPr>
          <p:nvPr/>
        </p:nvSpPr>
        <p:spPr bwMode="auto">
          <a:xfrm>
            <a:off x="1973263" y="271621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2" name="Line 31">
            <a:extLst>
              <a:ext uri="{FF2B5EF4-FFF2-40B4-BE49-F238E27FC236}">
                <a16:creationId xmlns:a16="http://schemas.microsoft.com/office/drawing/2014/main" id="{D4CE301E-0205-ABA4-F602-7AE37417C997}"/>
              </a:ext>
            </a:extLst>
          </p:cNvPr>
          <p:cNvSpPr>
            <a:spLocks noChangeShapeType="1"/>
          </p:cNvSpPr>
          <p:nvPr/>
        </p:nvSpPr>
        <p:spPr bwMode="auto">
          <a:xfrm>
            <a:off x="2017713" y="2738438"/>
            <a:ext cx="0" cy="9525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 name="Line 32">
            <a:extLst>
              <a:ext uri="{FF2B5EF4-FFF2-40B4-BE49-F238E27FC236}">
                <a16:creationId xmlns:a16="http://schemas.microsoft.com/office/drawing/2014/main" id="{525B1AFF-969D-4CD1-700B-50A6F5A8CB29}"/>
              </a:ext>
            </a:extLst>
          </p:cNvPr>
          <p:cNvSpPr>
            <a:spLocks noChangeShapeType="1"/>
          </p:cNvSpPr>
          <p:nvPr/>
        </p:nvSpPr>
        <p:spPr bwMode="auto">
          <a:xfrm>
            <a:off x="1973263" y="278606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 name="Line 33">
            <a:extLst>
              <a:ext uri="{FF2B5EF4-FFF2-40B4-BE49-F238E27FC236}">
                <a16:creationId xmlns:a16="http://schemas.microsoft.com/office/drawing/2014/main" id="{9715A0CE-B074-52EC-17B3-6023EE523B1C}"/>
              </a:ext>
            </a:extLst>
          </p:cNvPr>
          <p:cNvSpPr>
            <a:spLocks noChangeShapeType="1"/>
          </p:cNvSpPr>
          <p:nvPr/>
        </p:nvSpPr>
        <p:spPr bwMode="auto">
          <a:xfrm>
            <a:off x="2049463" y="2795588"/>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 name="Line 34">
            <a:extLst>
              <a:ext uri="{FF2B5EF4-FFF2-40B4-BE49-F238E27FC236}">
                <a16:creationId xmlns:a16="http://schemas.microsoft.com/office/drawing/2014/main" id="{165B0F8E-963A-4AAC-7152-93F2A9868FCA}"/>
              </a:ext>
            </a:extLst>
          </p:cNvPr>
          <p:cNvSpPr>
            <a:spLocks noChangeShapeType="1"/>
          </p:cNvSpPr>
          <p:nvPr/>
        </p:nvSpPr>
        <p:spPr bwMode="auto">
          <a:xfrm>
            <a:off x="2001838" y="2843213"/>
            <a:ext cx="95250"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 name="Line 35">
            <a:extLst>
              <a:ext uri="{FF2B5EF4-FFF2-40B4-BE49-F238E27FC236}">
                <a16:creationId xmlns:a16="http://schemas.microsoft.com/office/drawing/2014/main" id="{5D1F2374-F6E9-4159-A1B7-663846484613}"/>
              </a:ext>
            </a:extLst>
          </p:cNvPr>
          <p:cNvSpPr>
            <a:spLocks noChangeShapeType="1"/>
          </p:cNvSpPr>
          <p:nvPr/>
        </p:nvSpPr>
        <p:spPr bwMode="auto">
          <a:xfrm>
            <a:off x="2049463" y="283051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 name="Line 36">
            <a:extLst>
              <a:ext uri="{FF2B5EF4-FFF2-40B4-BE49-F238E27FC236}">
                <a16:creationId xmlns:a16="http://schemas.microsoft.com/office/drawing/2014/main" id="{7A013AA3-9738-FACE-3DBA-A6323BC6D7C8}"/>
              </a:ext>
            </a:extLst>
          </p:cNvPr>
          <p:cNvSpPr>
            <a:spLocks noChangeShapeType="1"/>
          </p:cNvSpPr>
          <p:nvPr/>
        </p:nvSpPr>
        <p:spPr bwMode="auto">
          <a:xfrm>
            <a:off x="2001838" y="2874963"/>
            <a:ext cx="95250"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 name="Line 37">
            <a:extLst>
              <a:ext uri="{FF2B5EF4-FFF2-40B4-BE49-F238E27FC236}">
                <a16:creationId xmlns:a16="http://schemas.microsoft.com/office/drawing/2014/main" id="{AEE164A7-9B48-216E-6773-BCF4C7AB17C0}"/>
              </a:ext>
            </a:extLst>
          </p:cNvPr>
          <p:cNvSpPr>
            <a:spLocks noChangeShapeType="1"/>
          </p:cNvSpPr>
          <p:nvPr/>
        </p:nvSpPr>
        <p:spPr bwMode="auto">
          <a:xfrm>
            <a:off x="2135188" y="2859088"/>
            <a:ext cx="0" cy="9525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9" name="Line 38">
            <a:extLst>
              <a:ext uri="{FF2B5EF4-FFF2-40B4-BE49-F238E27FC236}">
                <a16:creationId xmlns:a16="http://schemas.microsoft.com/office/drawing/2014/main" id="{48478A01-1397-A5EE-12E1-640904734AD7}"/>
              </a:ext>
            </a:extLst>
          </p:cNvPr>
          <p:cNvSpPr>
            <a:spLocks noChangeShapeType="1"/>
          </p:cNvSpPr>
          <p:nvPr/>
        </p:nvSpPr>
        <p:spPr bwMode="auto">
          <a:xfrm>
            <a:off x="2090738" y="290671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0" name="Line 39">
            <a:extLst>
              <a:ext uri="{FF2B5EF4-FFF2-40B4-BE49-F238E27FC236}">
                <a16:creationId xmlns:a16="http://schemas.microsoft.com/office/drawing/2014/main" id="{9477D2D4-3C2D-6499-88A3-1C01F5C6E65F}"/>
              </a:ext>
            </a:extLst>
          </p:cNvPr>
          <p:cNvSpPr>
            <a:spLocks noChangeShapeType="1"/>
          </p:cNvSpPr>
          <p:nvPr/>
        </p:nvSpPr>
        <p:spPr bwMode="auto">
          <a:xfrm>
            <a:off x="2195513" y="2960688"/>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1" name="Line 40">
            <a:extLst>
              <a:ext uri="{FF2B5EF4-FFF2-40B4-BE49-F238E27FC236}">
                <a16:creationId xmlns:a16="http://schemas.microsoft.com/office/drawing/2014/main" id="{71FFC27B-076A-445A-7D0B-C704E2FA0213}"/>
              </a:ext>
            </a:extLst>
          </p:cNvPr>
          <p:cNvSpPr>
            <a:spLocks noChangeShapeType="1"/>
          </p:cNvSpPr>
          <p:nvPr/>
        </p:nvSpPr>
        <p:spPr bwMode="auto">
          <a:xfrm>
            <a:off x="2151063" y="300831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 name="Line 41">
            <a:extLst>
              <a:ext uri="{FF2B5EF4-FFF2-40B4-BE49-F238E27FC236}">
                <a16:creationId xmlns:a16="http://schemas.microsoft.com/office/drawing/2014/main" id="{8BBBC54C-AD70-2F6E-9957-933EFECB7E24}"/>
              </a:ext>
            </a:extLst>
          </p:cNvPr>
          <p:cNvSpPr>
            <a:spLocks noChangeShapeType="1"/>
          </p:cNvSpPr>
          <p:nvPr/>
        </p:nvSpPr>
        <p:spPr bwMode="auto">
          <a:xfrm>
            <a:off x="2549525" y="3213100"/>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3" name="Line 42">
            <a:extLst>
              <a:ext uri="{FF2B5EF4-FFF2-40B4-BE49-F238E27FC236}">
                <a16:creationId xmlns:a16="http://schemas.microsoft.com/office/drawing/2014/main" id="{9FA80F3D-A417-B4AD-3A41-CA14F9641561}"/>
              </a:ext>
            </a:extLst>
          </p:cNvPr>
          <p:cNvSpPr>
            <a:spLocks noChangeShapeType="1"/>
          </p:cNvSpPr>
          <p:nvPr/>
        </p:nvSpPr>
        <p:spPr bwMode="auto">
          <a:xfrm>
            <a:off x="2505075" y="3260725"/>
            <a:ext cx="90487"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4" name="Line 43">
            <a:extLst>
              <a:ext uri="{FF2B5EF4-FFF2-40B4-BE49-F238E27FC236}">
                <a16:creationId xmlns:a16="http://schemas.microsoft.com/office/drawing/2014/main" id="{2CA8B4CA-03DF-8F8E-C328-65F4A1984567}"/>
              </a:ext>
            </a:extLst>
          </p:cNvPr>
          <p:cNvSpPr>
            <a:spLocks noChangeShapeType="1"/>
          </p:cNvSpPr>
          <p:nvPr/>
        </p:nvSpPr>
        <p:spPr bwMode="auto">
          <a:xfrm>
            <a:off x="2754313" y="3260725"/>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5" name="Line 44">
            <a:extLst>
              <a:ext uri="{FF2B5EF4-FFF2-40B4-BE49-F238E27FC236}">
                <a16:creationId xmlns:a16="http://schemas.microsoft.com/office/drawing/2014/main" id="{101AC767-90B4-EC72-BEA8-79F199E5AD60}"/>
              </a:ext>
            </a:extLst>
          </p:cNvPr>
          <p:cNvSpPr>
            <a:spLocks noChangeShapeType="1"/>
          </p:cNvSpPr>
          <p:nvPr/>
        </p:nvSpPr>
        <p:spPr bwMode="auto">
          <a:xfrm>
            <a:off x="2706688" y="3305175"/>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6" name="Line 45">
            <a:extLst>
              <a:ext uri="{FF2B5EF4-FFF2-40B4-BE49-F238E27FC236}">
                <a16:creationId xmlns:a16="http://schemas.microsoft.com/office/drawing/2014/main" id="{D96F317C-8EE0-736F-44B7-8EEF54E44BDA}"/>
              </a:ext>
            </a:extLst>
          </p:cNvPr>
          <p:cNvSpPr>
            <a:spLocks noChangeShapeType="1"/>
          </p:cNvSpPr>
          <p:nvPr/>
        </p:nvSpPr>
        <p:spPr bwMode="auto">
          <a:xfrm>
            <a:off x="3089275" y="3260725"/>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7" name="Line 46">
            <a:extLst>
              <a:ext uri="{FF2B5EF4-FFF2-40B4-BE49-F238E27FC236}">
                <a16:creationId xmlns:a16="http://schemas.microsoft.com/office/drawing/2014/main" id="{A910F495-DBE8-8421-6148-32F2355F6C8E}"/>
              </a:ext>
            </a:extLst>
          </p:cNvPr>
          <p:cNvSpPr>
            <a:spLocks noChangeShapeType="1"/>
          </p:cNvSpPr>
          <p:nvPr/>
        </p:nvSpPr>
        <p:spPr bwMode="auto">
          <a:xfrm>
            <a:off x="3044825" y="3305175"/>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8" name="Freeform 47">
            <a:extLst>
              <a:ext uri="{FF2B5EF4-FFF2-40B4-BE49-F238E27FC236}">
                <a16:creationId xmlns:a16="http://schemas.microsoft.com/office/drawing/2014/main" id="{87C980E2-8B1A-3160-F092-284B546B94ED}"/>
              </a:ext>
            </a:extLst>
          </p:cNvPr>
          <p:cNvSpPr>
            <a:spLocks/>
          </p:cNvSpPr>
          <p:nvPr/>
        </p:nvSpPr>
        <p:spPr bwMode="auto">
          <a:xfrm>
            <a:off x="1497013" y="1573213"/>
            <a:ext cx="1601787" cy="1731962"/>
          </a:xfrm>
          <a:custGeom>
            <a:avLst/>
            <a:gdLst>
              <a:gd name="T0" fmla="*/ 0 w 1009"/>
              <a:gd name="T1" fmla="*/ 0 h 1091"/>
              <a:gd name="T2" fmla="*/ 14 w 1009"/>
              <a:gd name="T3" fmla="*/ 0 h 1091"/>
              <a:gd name="T4" fmla="*/ 14 w 1009"/>
              <a:gd name="T5" fmla="*/ 24 h 1091"/>
              <a:gd name="T6" fmla="*/ 34 w 1009"/>
              <a:gd name="T7" fmla="*/ 24 h 1091"/>
              <a:gd name="T8" fmla="*/ 34 w 1009"/>
              <a:gd name="T9" fmla="*/ 48 h 1091"/>
              <a:gd name="T10" fmla="*/ 64 w 1009"/>
              <a:gd name="T11" fmla="*/ 48 h 1091"/>
              <a:gd name="T12" fmla="*/ 64 w 1009"/>
              <a:gd name="T13" fmla="*/ 110 h 1091"/>
              <a:gd name="T14" fmla="*/ 78 w 1009"/>
              <a:gd name="T15" fmla="*/ 110 h 1091"/>
              <a:gd name="T16" fmla="*/ 78 w 1009"/>
              <a:gd name="T17" fmla="*/ 249 h 1091"/>
              <a:gd name="T18" fmla="*/ 88 w 1009"/>
              <a:gd name="T19" fmla="*/ 249 h 1091"/>
              <a:gd name="T20" fmla="*/ 88 w 1009"/>
              <a:gd name="T21" fmla="*/ 335 h 1091"/>
              <a:gd name="T22" fmla="*/ 96 w 1009"/>
              <a:gd name="T23" fmla="*/ 335 h 1091"/>
              <a:gd name="T24" fmla="*/ 96 w 1009"/>
              <a:gd name="T25" fmla="*/ 393 h 1091"/>
              <a:gd name="T26" fmla="*/ 109 w 1009"/>
              <a:gd name="T27" fmla="*/ 393 h 1091"/>
              <a:gd name="T28" fmla="*/ 109 w 1009"/>
              <a:gd name="T29" fmla="*/ 403 h 1091"/>
              <a:gd name="T30" fmla="*/ 121 w 1009"/>
              <a:gd name="T31" fmla="*/ 403 h 1091"/>
              <a:gd name="T32" fmla="*/ 121 w 1009"/>
              <a:gd name="T33" fmla="*/ 411 h 1091"/>
              <a:gd name="T34" fmla="*/ 131 w 1009"/>
              <a:gd name="T35" fmla="*/ 411 h 1091"/>
              <a:gd name="T36" fmla="*/ 131 w 1009"/>
              <a:gd name="T37" fmla="*/ 431 h 1091"/>
              <a:gd name="T38" fmla="*/ 159 w 1009"/>
              <a:gd name="T39" fmla="*/ 431 h 1091"/>
              <a:gd name="T40" fmla="*/ 159 w 1009"/>
              <a:gd name="T41" fmla="*/ 469 h 1091"/>
              <a:gd name="T42" fmla="*/ 175 w 1009"/>
              <a:gd name="T43" fmla="*/ 469 h 1091"/>
              <a:gd name="T44" fmla="*/ 175 w 1009"/>
              <a:gd name="T45" fmla="*/ 493 h 1091"/>
              <a:gd name="T46" fmla="*/ 195 w 1009"/>
              <a:gd name="T47" fmla="*/ 493 h 1091"/>
              <a:gd name="T48" fmla="*/ 195 w 1009"/>
              <a:gd name="T49" fmla="*/ 511 h 1091"/>
              <a:gd name="T50" fmla="*/ 209 w 1009"/>
              <a:gd name="T51" fmla="*/ 511 h 1091"/>
              <a:gd name="T52" fmla="*/ 209 w 1009"/>
              <a:gd name="T53" fmla="*/ 525 h 1091"/>
              <a:gd name="T54" fmla="*/ 223 w 1009"/>
              <a:gd name="T55" fmla="*/ 525 h 1091"/>
              <a:gd name="T56" fmla="*/ 223 w 1009"/>
              <a:gd name="T57" fmla="*/ 551 h 1091"/>
              <a:gd name="T58" fmla="*/ 247 w 1009"/>
              <a:gd name="T59" fmla="*/ 551 h 1091"/>
              <a:gd name="T60" fmla="*/ 247 w 1009"/>
              <a:gd name="T61" fmla="*/ 570 h 1091"/>
              <a:gd name="T62" fmla="*/ 257 w 1009"/>
              <a:gd name="T63" fmla="*/ 570 h 1091"/>
              <a:gd name="T64" fmla="*/ 257 w 1009"/>
              <a:gd name="T65" fmla="*/ 664 h 1091"/>
              <a:gd name="T66" fmla="*/ 271 w 1009"/>
              <a:gd name="T67" fmla="*/ 664 h 1091"/>
              <a:gd name="T68" fmla="*/ 271 w 1009"/>
              <a:gd name="T69" fmla="*/ 700 h 1091"/>
              <a:gd name="T70" fmla="*/ 281 w 1009"/>
              <a:gd name="T71" fmla="*/ 700 h 1091"/>
              <a:gd name="T72" fmla="*/ 281 w 1009"/>
              <a:gd name="T73" fmla="*/ 716 h 1091"/>
              <a:gd name="T74" fmla="*/ 328 w 1009"/>
              <a:gd name="T75" fmla="*/ 716 h 1091"/>
              <a:gd name="T76" fmla="*/ 328 w 1009"/>
              <a:gd name="T77" fmla="*/ 764 h 1091"/>
              <a:gd name="T78" fmla="*/ 340 w 1009"/>
              <a:gd name="T79" fmla="*/ 764 h 1091"/>
              <a:gd name="T80" fmla="*/ 340 w 1009"/>
              <a:gd name="T81" fmla="*/ 824 h 1091"/>
              <a:gd name="T82" fmla="*/ 390 w 1009"/>
              <a:gd name="T83" fmla="*/ 824 h 1091"/>
              <a:gd name="T84" fmla="*/ 390 w 1009"/>
              <a:gd name="T85" fmla="*/ 842 h 1091"/>
              <a:gd name="T86" fmla="*/ 420 w 1009"/>
              <a:gd name="T87" fmla="*/ 842 h 1091"/>
              <a:gd name="T88" fmla="*/ 420 w 1009"/>
              <a:gd name="T89" fmla="*/ 862 h 1091"/>
              <a:gd name="T90" fmla="*/ 428 w 1009"/>
              <a:gd name="T91" fmla="*/ 862 h 1091"/>
              <a:gd name="T92" fmla="*/ 428 w 1009"/>
              <a:gd name="T93" fmla="*/ 880 h 1091"/>
              <a:gd name="T94" fmla="*/ 436 w 1009"/>
              <a:gd name="T95" fmla="*/ 880 h 1091"/>
              <a:gd name="T96" fmla="*/ 436 w 1009"/>
              <a:gd name="T97" fmla="*/ 904 h 1091"/>
              <a:gd name="T98" fmla="*/ 462 w 1009"/>
              <a:gd name="T99" fmla="*/ 904 h 1091"/>
              <a:gd name="T100" fmla="*/ 462 w 1009"/>
              <a:gd name="T101" fmla="*/ 951 h 1091"/>
              <a:gd name="T102" fmla="*/ 505 w 1009"/>
              <a:gd name="T103" fmla="*/ 951 h 1091"/>
              <a:gd name="T104" fmla="*/ 505 w 1009"/>
              <a:gd name="T105" fmla="*/ 1007 h 1091"/>
              <a:gd name="T106" fmla="*/ 531 w 1009"/>
              <a:gd name="T107" fmla="*/ 1007 h 1091"/>
              <a:gd name="T108" fmla="*/ 531 w 1009"/>
              <a:gd name="T109" fmla="*/ 1033 h 1091"/>
              <a:gd name="T110" fmla="*/ 587 w 1009"/>
              <a:gd name="T111" fmla="*/ 1033 h 1091"/>
              <a:gd name="T112" fmla="*/ 587 w 1009"/>
              <a:gd name="T113" fmla="*/ 1059 h 1091"/>
              <a:gd name="T114" fmla="*/ 663 w 1009"/>
              <a:gd name="T115" fmla="*/ 1059 h 1091"/>
              <a:gd name="T116" fmla="*/ 663 w 1009"/>
              <a:gd name="T117" fmla="*/ 1091 h 1091"/>
              <a:gd name="T118" fmla="*/ 1009 w 1009"/>
              <a:gd name="T119" fmla="*/ 1091 h 1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09" h="1091">
                <a:moveTo>
                  <a:pt x="0" y="0"/>
                </a:moveTo>
                <a:lnTo>
                  <a:pt x="14" y="0"/>
                </a:lnTo>
                <a:lnTo>
                  <a:pt x="14" y="24"/>
                </a:lnTo>
                <a:lnTo>
                  <a:pt x="34" y="24"/>
                </a:lnTo>
                <a:lnTo>
                  <a:pt x="34" y="48"/>
                </a:lnTo>
                <a:lnTo>
                  <a:pt x="64" y="48"/>
                </a:lnTo>
                <a:lnTo>
                  <a:pt x="64" y="110"/>
                </a:lnTo>
                <a:lnTo>
                  <a:pt x="78" y="110"/>
                </a:lnTo>
                <a:lnTo>
                  <a:pt x="78" y="249"/>
                </a:lnTo>
                <a:lnTo>
                  <a:pt x="88" y="249"/>
                </a:lnTo>
                <a:lnTo>
                  <a:pt x="88" y="335"/>
                </a:lnTo>
                <a:lnTo>
                  <a:pt x="96" y="335"/>
                </a:lnTo>
                <a:lnTo>
                  <a:pt x="96" y="393"/>
                </a:lnTo>
                <a:lnTo>
                  <a:pt x="109" y="393"/>
                </a:lnTo>
                <a:lnTo>
                  <a:pt x="109" y="403"/>
                </a:lnTo>
                <a:lnTo>
                  <a:pt x="121" y="403"/>
                </a:lnTo>
                <a:lnTo>
                  <a:pt x="121" y="411"/>
                </a:lnTo>
                <a:lnTo>
                  <a:pt x="131" y="411"/>
                </a:lnTo>
                <a:lnTo>
                  <a:pt x="131" y="431"/>
                </a:lnTo>
                <a:lnTo>
                  <a:pt x="159" y="431"/>
                </a:lnTo>
                <a:lnTo>
                  <a:pt x="159" y="469"/>
                </a:lnTo>
                <a:lnTo>
                  <a:pt x="175" y="469"/>
                </a:lnTo>
                <a:lnTo>
                  <a:pt x="175" y="493"/>
                </a:lnTo>
                <a:lnTo>
                  <a:pt x="195" y="493"/>
                </a:lnTo>
                <a:lnTo>
                  <a:pt x="195" y="511"/>
                </a:lnTo>
                <a:lnTo>
                  <a:pt x="209" y="511"/>
                </a:lnTo>
                <a:lnTo>
                  <a:pt x="209" y="525"/>
                </a:lnTo>
                <a:lnTo>
                  <a:pt x="223" y="525"/>
                </a:lnTo>
                <a:lnTo>
                  <a:pt x="223" y="551"/>
                </a:lnTo>
                <a:lnTo>
                  <a:pt x="247" y="551"/>
                </a:lnTo>
                <a:lnTo>
                  <a:pt x="247" y="570"/>
                </a:lnTo>
                <a:lnTo>
                  <a:pt x="257" y="570"/>
                </a:lnTo>
                <a:lnTo>
                  <a:pt x="257" y="664"/>
                </a:lnTo>
                <a:lnTo>
                  <a:pt x="271" y="664"/>
                </a:lnTo>
                <a:lnTo>
                  <a:pt x="271" y="700"/>
                </a:lnTo>
                <a:lnTo>
                  <a:pt x="281" y="700"/>
                </a:lnTo>
                <a:lnTo>
                  <a:pt x="281" y="716"/>
                </a:lnTo>
                <a:lnTo>
                  <a:pt x="328" y="716"/>
                </a:lnTo>
                <a:lnTo>
                  <a:pt x="328" y="764"/>
                </a:lnTo>
                <a:lnTo>
                  <a:pt x="340" y="764"/>
                </a:lnTo>
                <a:lnTo>
                  <a:pt x="340" y="824"/>
                </a:lnTo>
                <a:lnTo>
                  <a:pt x="390" y="824"/>
                </a:lnTo>
                <a:lnTo>
                  <a:pt x="390" y="842"/>
                </a:lnTo>
                <a:lnTo>
                  <a:pt x="420" y="842"/>
                </a:lnTo>
                <a:lnTo>
                  <a:pt x="420" y="862"/>
                </a:lnTo>
                <a:lnTo>
                  <a:pt x="428" y="862"/>
                </a:lnTo>
                <a:lnTo>
                  <a:pt x="428" y="880"/>
                </a:lnTo>
                <a:lnTo>
                  <a:pt x="436" y="880"/>
                </a:lnTo>
                <a:lnTo>
                  <a:pt x="436" y="904"/>
                </a:lnTo>
                <a:lnTo>
                  <a:pt x="462" y="904"/>
                </a:lnTo>
                <a:lnTo>
                  <a:pt x="462" y="951"/>
                </a:lnTo>
                <a:lnTo>
                  <a:pt x="505" y="951"/>
                </a:lnTo>
                <a:lnTo>
                  <a:pt x="505" y="1007"/>
                </a:lnTo>
                <a:lnTo>
                  <a:pt x="531" y="1007"/>
                </a:lnTo>
                <a:lnTo>
                  <a:pt x="531" y="1033"/>
                </a:lnTo>
                <a:lnTo>
                  <a:pt x="587" y="1033"/>
                </a:lnTo>
                <a:lnTo>
                  <a:pt x="587" y="1059"/>
                </a:lnTo>
                <a:lnTo>
                  <a:pt x="663" y="1059"/>
                </a:lnTo>
                <a:lnTo>
                  <a:pt x="663" y="1091"/>
                </a:lnTo>
                <a:lnTo>
                  <a:pt x="1009" y="1091"/>
                </a:lnTo>
              </a:path>
            </a:pathLst>
          </a:custGeom>
          <a:noFill/>
          <a:ln w="28575" cap="flat">
            <a:solidFill>
              <a:srgbClr val="E1471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9" name="Freeform 48">
            <a:extLst>
              <a:ext uri="{FF2B5EF4-FFF2-40B4-BE49-F238E27FC236}">
                <a16:creationId xmlns:a16="http://schemas.microsoft.com/office/drawing/2014/main" id="{4542DA17-43C2-7B03-4C2A-FA6500C63A92}"/>
              </a:ext>
            </a:extLst>
          </p:cNvPr>
          <p:cNvSpPr>
            <a:spLocks/>
          </p:cNvSpPr>
          <p:nvPr/>
        </p:nvSpPr>
        <p:spPr bwMode="auto">
          <a:xfrm>
            <a:off x="1490663" y="1573213"/>
            <a:ext cx="3360737" cy="1751012"/>
          </a:xfrm>
          <a:custGeom>
            <a:avLst/>
            <a:gdLst>
              <a:gd name="T0" fmla="*/ 22 w 2117"/>
              <a:gd name="T1" fmla="*/ 0 h 1103"/>
              <a:gd name="T2" fmla="*/ 38 w 2117"/>
              <a:gd name="T3" fmla="*/ 22 h 1103"/>
              <a:gd name="T4" fmla="*/ 76 w 2117"/>
              <a:gd name="T5" fmla="*/ 48 h 1103"/>
              <a:gd name="T6" fmla="*/ 86 w 2117"/>
              <a:gd name="T7" fmla="*/ 132 h 1103"/>
              <a:gd name="T8" fmla="*/ 100 w 2117"/>
              <a:gd name="T9" fmla="*/ 241 h 1103"/>
              <a:gd name="T10" fmla="*/ 121 w 2117"/>
              <a:gd name="T11" fmla="*/ 271 h 1103"/>
              <a:gd name="T12" fmla="*/ 137 w 2117"/>
              <a:gd name="T13" fmla="*/ 287 h 1103"/>
              <a:gd name="T14" fmla="*/ 147 w 2117"/>
              <a:gd name="T15" fmla="*/ 299 h 1103"/>
              <a:gd name="T16" fmla="*/ 157 w 2117"/>
              <a:gd name="T17" fmla="*/ 307 h 1103"/>
              <a:gd name="T18" fmla="*/ 171 w 2117"/>
              <a:gd name="T19" fmla="*/ 339 h 1103"/>
              <a:gd name="T20" fmla="*/ 181 w 2117"/>
              <a:gd name="T21" fmla="*/ 393 h 1103"/>
              <a:gd name="T22" fmla="*/ 189 w 2117"/>
              <a:gd name="T23" fmla="*/ 403 h 1103"/>
              <a:gd name="T24" fmla="*/ 221 w 2117"/>
              <a:gd name="T25" fmla="*/ 423 h 1103"/>
              <a:gd name="T26" fmla="*/ 243 w 2117"/>
              <a:gd name="T27" fmla="*/ 435 h 1103"/>
              <a:gd name="T28" fmla="*/ 251 w 2117"/>
              <a:gd name="T29" fmla="*/ 457 h 1103"/>
              <a:gd name="T30" fmla="*/ 261 w 2117"/>
              <a:gd name="T31" fmla="*/ 487 h 1103"/>
              <a:gd name="T32" fmla="*/ 271 w 2117"/>
              <a:gd name="T33" fmla="*/ 503 h 1103"/>
              <a:gd name="T34" fmla="*/ 283 w 2117"/>
              <a:gd name="T35" fmla="*/ 513 h 1103"/>
              <a:gd name="T36" fmla="*/ 316 w 2117"/>
              <a:gd name="T37" fmla="*/ 523 h 1103"/>
              <a:gd name="T38" fmla="*/ 330 w 2117"/>
              <a:gd name="T39" fmla="*/ 533 h 1103"/>
              <a:gd name="T40" fmla="*/ 336 w 2117"/>
              <a:gd name="T41" fmla="*/ 545 h 1103"/>
              <a:gd name="T42" fmla="*/ 346 w 2117"/>
              <a:gd name="T43" fmla="*/ 576 h 1103"/>
              <a:gd name="T44" fmla="*/ 388 w 2117"/>
              <a:gd name="T45" fmla="*/ 586 h 1103"/>
              <a:gd name="T46" fmla="*/ 416 w 2117"/>
              <a:gd name="T47" fmla="*/ 596 h 1103"/>
              <a:gd name="T48" fmla="*/ 426 w 2117"/>
              <a:gd name="T49" fmla="*/ 620 h 1103"/>
              <a:gd name="T50" fmla="*/ 436 w 2117"/>
              <a:gd name="T51" fmla="*/ 640 h 1103"/>
              <a:gd name="T52" fmla="*/ 452 w 2117"/>
              <a:gd name="T53" fmla="*/ 648 h 1103"/>
              <a:gd name="T54" fmla="*/ 507 w 2117"/>
              <a:gd name="T55" fmla="*/ 658 h 1103"/>
              <a:gd name="T56" fmla="*/ 519 w 2117"/>
              <a:gd name="T57" fmla="*/ 690 h 1103"/>
              <a:gd name="T58" fmla="*/ 529 w 2117"/>
              <a:gd name="T59" fmla="*/ 720 h 1103"/>
              <a:gd name="T60" fmla="*/ 549 w 2117"/>
              <a:gd name="T61" fmla="*/ 752 h 1103"/>
              <a:gd name="T62" fmla="*/ 571 w 2117"/>
              <a:gd name="T63" fmla="*/ 784 h 1103"/>
              <a:gd name="T64" fmla="*/ 587 w 2117"/>
              <a:gd name="T65" fmla="*/ 796 h 1103"/>
              <a:gd name="T66" fmla="*/ 597 w 2117"/>
              <a:gd name="T67" fmla="*/ 812 h 1103"/>
              <a:gd name="T68" fmla="*/ 657 w 2117"/>
              <a:gd name="T69" fmla="*/ 834 h 1103"/>
              <a:gd name="T70" fmla="*/ 681 w 2117"/>
              <a:gd name="T71" fmla="*/ 846 h 1103"/>
              <a:gd name="T72" fmla="*/ 756 w 2117"/>
              <a:gd name="T73" fmla="*/ 866 h 1103"/>
              <a:gd name="T74" fmla="*/ 770 w 2117"/>
              <a:gd name="T75" fmla="*/ 884 h 1103"/>
              <a:gd name="T76" fmla="*/ 794 w 2117"/>
              <a:gd name="T77" fmla="*/ 914 h 1103"/>
              <a:gd name="T78" fmla="*/ 836 w 2117"/>
              <a:gd name="T79" fmla="*/ 932 h 1103"/>
              <a:gd name="T80" fmla="*/ 1208 w 2117"/>
              <a:gd name="T81" fmla="*/ 951 h 1103"/>
              <a:gd name="T82" fmla="*/ 1242 w 2117"/>
              <a:gd name="T83" fmla="*/ 971 h 1103"/>
              <a:gd name="T84" fmla="*/ 1260 w 2117"/>
              <a:gd name="T85" fmla="*/ 993 h 1103"/>
              <a:gd name="T86" fmla="*/ 1279 w 2117"/>
              <a:gd name="T87" fmla="*/ 1021 h 1103"/>
              <a:gd name="T88" fmla="*/ 1287 w 2117"/>
              <a:gd name="T89" fmla="*/ 1045 h 1103"/>
              <a:gd name="T90" fmla="*/ 1445 w 2117"/>
              <a:gd name="T91" fmla="*/ 1073 h 1103"/>
              <a:gd name="T92" fmla="*/ 2117 w 2117"/>
              <a:gd name="T93" fmla="*/ 1103 h 1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117" h="1103">
                <a:moveTo>
                  <a:pt x="0" y="0"/>
                </a:moveTo>
                <a:lnTo>
                  <a:pt x="22" y="0"/>
                </a:lnTo>
                <a:lnTo>
                  <a:pt x="22" y="22"/>
                </a:lnTo>
                <a:lnTo>
                  <a:pt x="38" y="22"/>
                </a:lnTo>
                <a:lnTo>
                  <a:pt x="38" y="48"/>
                </a:lnTo>
                <a:lnTo>
                  <a:pt x="76" y="48"/>
                </a:lnTo>
                <a:lnTo>
                  <a:pt x="76" y="132"/>
                </a:lnTo>
                <a:lnTo>
                  <a:pt x="86" y="132"/>
                </a:lnTo>
                <a:lnTo>
                  <a:pt x="86" y="241"/>
                </a:lnTo>
                <a:lnTo>
                  <a:pt x="100" y="241"/>
                </a:lnTo>
                <a:lnTo>
                  <a:pt x="100" y="271"/>
                </a:lnTo>
                <a:lnTo>
                  <a:pt x="121" y="271"/>
                </a:lnTo>
                <a:lnTo>
                  <a:pt x="121" y="287"/>
                </a:lnTo>
                <a:lnTo>
                  <a:pt x="137" y="287"/>
                </a:lnTo>
                <a:lnTo>
                  <a:pt x="137" y="299"/>
                </a:lnTo>
                <a:lnTo>
                  <a:pt x="147" y="299"/>
                </a:lnTo>
                <a:lnTo>
                  <a:pt x="147" y="307"/>
                </a:lnTo>
                <a:lnTo>
                  <a:pt x="157" y="307"/>
                </a:lnTo>
                <a:lnTo>
                  <a:pt x="157" y="339"/>
                </a:lnTo>
                <a:lnTo>
                  <a:pt x="171" y="339"/>
                </a:lnTo>
                <a:lnTo>
                  <a:pt x="171" y="393"/>
                </a:lnTo>
                <a:lnTo>
                  <a:pt x="181" y="393"/>
                </a:lnTo>
                <a:lnTo>
                  <a:pt x="181" y="403"/>
                </a:lnTo>
                <a:lnTo>
                  <a:pt x="189" y="403"/>
                </a:lnTo>
                <a:lnTo>
                  <a:pt x="189" y="423"/>
                </a:lnTo>
                <a:lnTo>
                  <a:pt x="221" y="423"/>
                </a:lnTo>
                <a:lnTo>
                  <a:pt x="221" y="435"/>
                </a:lnTo>
                <a:lnTo>
                  <a:pt x="243" y="435"/>
                </a:lnTo>
                <a:lnTo>
                  <a:pt x="243" y="457"/>
                </a:lnTo>
                <a:lnTo>
                  <a:pt x="251" y="457"/>
                </a:lnTo>
                <a:lnTo>
                  <a:pt x="251" y="487"/>
                </a:lnTo>
                <a:lnTo>
                  <a:pt x="261" y="487"/>
                </a:lnTo>
                <a:lnTo>
                  <a:pt x="261" y="503"/>
                </a:lnTo>
                <a:lnTo>
                  <a:pt x="271" y="503"/>
                </a:lnTo>
                <a:lnTo>
                  <a:pt x="271" y="513"/>
                </a:lnTo>
                <a:lnTo>
                  <a:pt x="283" y="513"/>
                </a:lnTo>
                <a:lnTo>
                  <a:pt x="283" y="523"/>
                </a:lnTo>
                <a:lnTo>
                  <a:pt x="316" y="523"/>
                </a:lnTo>
                <a:lnTo>
                  <a:pt x="316" y="533"/>
                </a:lnTo>
                <a:lnTo>
                  <a:pt x="330" y="533"/>
                </a:lnTo>
                <a:lnTo>
                  <a:pt x="330" y="545"/>
                </a:lnTo>
                <a:lnTo>
                  <a:pt x="336" y="545"/>
                </a:lnTo>
                <a:lnTo>
                  <a:pt x="336" y="576"/>
                </a:lnTo>
                <a:lnTo>
                  <a:pt x="346" y="576"/>
                </a:lnTo>
                <a:lnTo>
                  <a:pt x="346" y="586"/>
                </a:lnTo>
                <a:lnTo>
                  <a:pt x="388" y="586"/>
                </a:lnTo>
                <a:lnTo>
                  <a:pt x="388" y="596"/>
                </a:lnTo>
                <a:lnTo>
                  <a:pt x="416" y="596"/>
                </a:lnTo>
                <a:lnTo>
                  <a:pt x="416" y="620"/>
                </a:lnTo>
                <a:lnTo>
                  <a:pt x="426" y="620"/>
                </a:lnTo>
                <a:lnTo>
                  <a:pt x="426" y="640"/>
                </a:lnTo>
                <a:lnTo>
                  <a:pt x="436" y="640"/>
                </a:lnTo>
                <a:lnTo>
                  <a:pt x="436" y="648"/>
                </a:lnTo>
                <a:lnTo>
                  <a:pt x="452" y="648"/>
                </a:lnTo>
                <a:lnTo>
                  <a:pt x="452" y="658"/>
                </a:lnTo>
                <a:lnTo>
                  <a:pt x="507" y="658"/>
                </a:lnTo>
                <a:lnTo>
                  <a:pt x="507" y="690"/>
                </a:lnTo>
                <a:lnTo>
                  <a:pt x="519" y="690"/>
                </a:lnTo>
                <a:lnTo>
                  <a:pt x="519" y="720"/>
                </a:lnTo>
                <a:lnTo>
                  <a:pt x="529" y="720"/>
                </a:lnTo>
                <a:lnTo>
                  <a:pt x="529" y="752"/>
                </a:lnTo>
                <a:lnTo>
                  <a:pt x="549" y="752"/>
                </a:lnTo>
                <a:lnTo>
                  <a:pt x="549" y="784"/>
                </a:lnTo>
                <a:lnTo>
                  <a:pt x="571" y="784"/>
                </a:lnTo>
                <a:lnTo>
                  <a:pt x="571" y="796"/>
                </a:lnTo>
                <a:lnTo>
                  <a:pt x="587" y="796"/>
                </a:lnTo>
                <a:lnTo>
                  <a:pt x="587" y="812"/>
                </a:lnTo>
                <a:lnTo>
                  <a:pt x="597" y="812"/>
                </a:lnTo>
                <a:lnTo>
                  <a:pt x="597" y="834"/>
                </a:lnTo>
                <a:lnTo>
                  <a:pt x="657" y="834"/>
                </a:lnTo>
                <a:lnTo>
                  <a:pt x="657" y="846"/>
                </a:lnTo>
                <a:lnTo>
                  <a:pt x="681" y="846"/>
                </a:lnTo>
                <a:lnTo>
                  <a:pt x="681" y="866"/>
                </a:lnTo>
                <a:lnTo>
                  <a:pt x="756" y="866"/>
                </a:lnTo>
                <a:lnTo>
                  <a:pt x="756" y="884"/>
                </a:lnTo>
                <a:lnTo>
                  <a:pt x="770" y="884"/>
                </a:lnTo>
                <a:lnTo>
                  <a:pt x="770" y="914"/>
                </a:lnTo>
                <a:lnTo>
                  <a:pt x="794" y="914"/>
                </a:lnTo>
                <a:lnTo>
                  <a:pt x="794" y="932"/>
                </a:lnTo>
                <a:lnTo>
                  <a:pt x="836" y="932"/>
                </a:lnTo>
                <a:lnTo>
                  <a:pt x="836" y="951"/>
                </a:lnTo>
                <a:lnTo>
                  <a:pt x="1208" y="951"/>
                </a:lnTo>
                <a:lnTo>
                  <a:pt x="1208" y="971"/>
                </a:lnTo>
                <a:lnTo>
                  <a:pt x="1242" y="971"/>
                </a:lnTo>
                <a:lnTo>
                  <a:pt x="1242" y="993"/>
                </a:lnTo>
                <a:lnTo>
                  <a:pt x="1260" y="993"/>
                </a:lnTo>
                <a:lnTo>
                  <a:pt x="1260" y="1021"/>
                </a:lnTo>
                <a:lnTo>
                  <a:pt x="1279" y="1021"/>
                </a:lnTo>
                <a:lnTo>
                  <a:pt x="1279" y="1045"/>
                </a:lnTo>
                <a:lnTo>
                  <a:pt x="1287" y="1045"/>
                </a:lnTo>
                <a:lnTo>
                  <a:pt x="1287" y="1073"/>
                </a:lnTo>
                <a:lnTo>
                  <a:pt x="1445" y="1073"/>
                </a:lnTo>
                <a:lnTo>
                  <a:pt x="1445" y="1103"/>
                </a:lnTo>
                <a:lnTo>
                  <a:pt x="2117" y="1103"/>
                </a:lnTo>
              </a:path>
            </a:pathLst>
          </a:custGeom>
          <a:noFill/>
          <a:ln w="28575" cap="flat">
            <a:solidFill>
              <a:srgbClr val="01587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aphicFrame>
        <p:nvGraphicFramePr>
          <p:cNvPr id="4" name="Table 86">
            <a:extLst>
              <a:ext uri="{FF2B5EF4-FFF2-40B4-BE49-F238E27FC236}">
                <a16:creationId xmlns:a16="http://schemas.microsoft.com/office/drawing/2014/main" id="{4B827A66-A4C4-A100-BCEF-B35D0489B458}"/>
              </a:ext>
            </a:extLst>
          </p:cNvPr>
          <p:cNvGraphicFramePr>
            <a:graphicFrameLocks noGrp="1"/>
          </p:cNvGraphicFramePr>
          <p:nvPr>
            <p:extLst>
              <p:ext uri="{D42A27DB-BD31-4B8C-83A1-F6EECF244321}">
                <p14:modId xmlns:p14="http://schemas.microsoft.com/office/powerpoint/2010/main" val="1703786452"/>
              </p:ext>
            </p:extLst>
          </p:nvPr>
        </p:nvGraphicFramePr>
        <p:xfrm>
          <a:off x="3040870" y="1731947"/>
          <a:ext cx="2465790" cy="850440"/>
        </p:xfrm>
        <a:graphic>
          <a:graphicData uri="http://schemas.openxmlformats.org/drawingml/2006/table">
            <a:tbl>
              <a:tblPr firstRow="1" bandRow="1">
                <a:tableStyleId>{93296810-A885-4BE3-A3E7-6D5BEEA58F35}</a:tableStyleId>
              </a:tblPr>
              <a:tblGrid>
                <a:gridCol w="958543">
                  <a:extLst>
                    <a:ext uri="{9D8B030D-6E8A-4147-A177-3AD203B41FA5}">
                      <a16:colId xmlns:a16="http://schemas.microsoft.com/office/drawing/2014/main" val="3465019536"/>
                    </a:ext>
                  </a:extLst>
                </a:gridCol>
                <a:gridCol w="750250">
                  <a:extLst>
                    <a:ext uri="{9D8B030D-6E8A-4147-A177-3AD203B41FA5}">
                      <a16:colId xmlns:a16="http://schemas.microsoft.com/office/drawing/2014/main" val="2474422717"/>
                    </a:ext>
                  </a:extLst>
                </a:gridCol>
                <a:gridCol w="756997">
                  <a:extLst>
                    <a:ext uri="{9D8B030D-6E8A-4147-A177-3AD203B41FA5}">
                      <a16:colId xmlns:a16="http://schemas.microsoft.com/office/drawing/2014/main" val="1933575258"/>
                    </a:ext>
                  </a:extLst>
                </a:gridCol>
              </a:tblGrid>
              <a:tr h="339698">
                <a:tc>
                  <a:txBody>
                    <a:bodyPr/>
                    <a:lstStyle/>
                    <a:p>
                      <a:pPr algn="ctr">
                        <a:lnSpc>
                          <a:spcPts val="1200"/>
                        </a:lnSpc>
                      </a:pPr>
                      <a:r>
                        <a:rPr lang="en-US" sz="1200" b="1" dirty="0">
                          <a:solidFill>
                            <a:schemeClr val="bg1"/>
                          </a:solidFill>
                        </a:rPr>
                        <a:t>BICR analysis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ts val="1200"/>
                        </a:lnSpc>
                      </a:pPr>
                      <a:r>
                        <a:rPr lang="en-US" sz="1200" b="1" dirty="0">
                          <a:solidFill>
                            <a:schemeClr val="tx1"/>
                          </a:solidFill>
                        </a:rPr>
                        <a:t>SG</a:t>
                      </a:r>
                      <a:br>
                        <a:rPr lang="en-US" sz="1200" b="1" dirty="0">
                          <a:solidFill>
                            <a:schemeClr val="tx1"/>
                          </a:solidFill>
                        </a:rPr>
                      </a:br>
                      <a:r>
                        <a:rPr lang="en-US" sz="1200" b="1" dirty="0">
                          <a:solidFill>
                            <a:schemeClr val="tx1"/>
                          </a:solidFill>
                        </a:rPr>
                        <a:t>(n = 149)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lnSpc>
                          <a:spcPts val="1200"/>
                        </a:lnSpc>
                      </a:pPr>
                      <a:r>
                        <a:rPr lang="en-US" sz="1200" b="1" dirty="0">
                          <a:solidFill>
                            <a:schemeClr val="tx1"/>
                          </a:solidFill>
                        </a:rPr>
                        <a:t>TPC</a:t>
                      </a:r>
                      <a:br>
                        <a:rPr lang="en-US" sz="1200" b="1" dirty="0">
                          <a:solidFill>
                            <a:schemeClr val="tx1"/>
                          </a:solidFill>
                        </a:rPr>
                      </a:br>
                      <a:r>
                        <a:rPr lang="en-US" sz="1200" b="1" dirty="0">
                          <a:solidFill>
                            <a:schemeClr val="tx1"/>
                          </a:solidFill>
                        </a:rPr>
                        <a:t>(n = 134)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286489843"/>
                  </a:ext>
                </a:extLst>
              </a:tr>
              <a:tr h="339698">
                <a:tc>
                  <a:txBody>
                    <a:bodyPr/>
                    <a:lstStyle/>
                    <a:p>
                      <a:pPr algn="ctr">
                        <a:lnSpc>
                          <a:spcPts val="1200"/>
                        </a:lnSpc>
                      </a:pPr>
                      <a:r>
                        <a:rPr lang="en-US" sz="1200" b="0" dirty="0">
                          <a:solidFill>
                            <a:schemeClr val="bg1"/>
                          </a:solidFill>
                        </a:rPr>
                        <a:t>Median PFS, </a:t>
                      </a:r>
                      <a:r>
                        <a:rPr lang="en-US" sz="1200" b="0" dirty="0" err="1">
                          <a:solidFill>
                            <a:schemeClr val="bg1"/>
                          </a:solidFill>
                        </a:rPr>
                        <a:t>mo</a:t>
                      </a:r>
                      <a:r>
                        <a:rPr lang="en-US" sz="1200" b="0" dirty="0">
                          <a:solidFill>
                            <a:schemeClr val="bg1"/>
                          </a:solidFill>
                        </a:rPr>
                        <a:t> (95% CI)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1200"/>
                        </a:lnSpc>
                      </a:pPr>
                      <a:r>
                        <a:rPr lang="en-US" sz="1200" b="0" dirty="0">
                          <a:solidFill>
                            <a:schemeClr val="bg1"/>
                          </a:solidFill>
                        </a:rPr>
                        <a:t>5.8</a:t>
                      </a:r>
                      <a:br>
                        <a:rPr lang="en-US" sz="1200" b="0" dirty="0">
                          <a:solidFill>
                            <a:schemeClr val="bg1"/>
                          </a:solidFill>
                        </a:rPr>
                      </a:br>
                      <a:r>
                        <a:rPr lang="en-US" sz="1200" b="0" dirty="0">
                          <a:solidFill>
                            <a:schemeClr val="bg1"/>
                          </a:solidFill>
                        </a:rPr>
                        <a:t>(4.1-8.4)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1200"/>
                        </a:lnSpc>
                      </a:pPr>
                      <a:r>
                        <a:rPr lang="en-US" sz="1200" b="0" dirty="0">
                          <a:solidFill>
                            <a:schemeClr val="bg1"/>
                          </a:solidFill>
                        </a:rPr>
                        <a:t>4.2</a:t>
                      </a:r>
                      <a:br>
                        <a:rPr lang="en-US" sz="1200" b="0" dirty="0">
                          <a:solidFill>
                            <a:schemeClr val="bg1"/>
                          </a:solidFill>
                        </a:rPr>
                      </a:br>
                      <a:r>
                        <a:rPr lang="en-US" sz="1200" b="0" dirty="0">
                          <a:solidFill>
                            <a:schemeClr val="bg1"/>
                          </a:solidFill>
                        </a:rPr>
                        <a:t>(2.8-4.5)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050282131"/>
                  </a:ext>
                </a:extLst>
              </a:tr>
              <a:tr h="171044">
                <a:tc>
                  <a:txBody>
                    <a:bodyPr/>
                    <a:lstStyle/>
                    <a:p>
                      <a:pPr algn="ctr">
                        <a:lnSpc>
                          <a:spcPts val="1200"/>
                        </a:lnSpc>
                      </a:pPr>
                      <a:r>
                        <a:rPr lang="en-US" sz="1200" b="0" dirty="0">
                          <a:solidFill>
                            <a:schemeClr val="bg1"/>
                          </a:solidFill>
                        </a:rPr>
                        <a:t>HR (95% CI)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a:txBody>
                    <a:bodyPr/>
                    <a:lstStyle/>
                    <a:p>
                      <a:pPr algn="ctr">
                        <a:lnSpc>
                          <a:spcPts val="1200"/>
                        </a:lnSpc>
                      </a:pPr>
                      <a:r>
                        <a:rPr lang="en-US" sz="1200" b="0" dirty="0">
                          <a:solidFill>
                            <a:schemeClr val="bg1"/>
                          </a:solidFill>
                        </a:rPr>
                        <a:t>0.60 (0.44-0.82)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lnSpc>
                          <a:spcPts val="1200"/>
                        </a:lnSpc>
                      </a:pPr>
                      <a:endParaRPr lang="en-US" sz="12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434679555"/>
                  </a:ext>
                </a:extLst>
              </a:tr>
            </a:tbl>
          </a:graphicData>
        </a:graphic>
      </p:graphicFrame>
      <p:grpSp>
        <p:nvGrpSpPr>
          <p:cNvPr id="120" name="Group 119">
            <a:extLst>
              <a:ext uri="{FF2B5EF4-FFF2-40B4-BE49-F238E27FC236}">
                <a16:creationId xmlns:a16="http://schemas.microsoft.com/office/drawing/2014/main" id="{48DC2B4F-59A4-1718-974C-B7E94A457144}"/>
              </a:ext>
            </a:extLst>
          </p:cNvPr>
          <p:cNvGrpSpPr/>
          <p:nvPr/>
        </p:nvGrpSpPr>
        <p:grpSpPr>
          <a:xfrm>
            <a:off x="6373055" y="1472766"/>
            <a:ext cx="4271440" cy="2192824"/>
            <a:chOff x="1521941" y="1472766"/>
            <a:chExt cx="4271440" cy="2192824"/>
          </a:xfrm>
        </p:grpSpPr>
        <p:cxnSp>
          <p:nvCxnSpPr>
            <p:cNvPr id="121" name="Straight Connector 120">
              <a:extLst>
                <a:ext uri="{FF2B5EF4-FFF2-40B4-BE49-F238E27FC236}">
                  <a16:creationId xmlns:a16="http://schemas.microsoft.com/office/drawing/2014/main" id="{D052210F-9DD1-8ED0-0F3B-00296BFDD948}"/>
                </a:ext>
              </a:extLst>
            </p:cNvPr>
            <p:cNvCxnSpPr>
              <a:cxnSpLocks/>
            </p:cNvCxnSpPr>
            <p:nvPr/>
          </p:nvCxnSpPr>
          <p:spPr bwMode="auto">
            <a:xfrm>
              <a:off x="2197768" y="1592847"/>
              <a:ext cx="0" cy="182880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1AF49A93-9E92-4E9C-98AA-83E1703D6C46}"/>
                </a:ext>
              </a:extLst>
            </p:cNvPr>
            <p:cNvCxnSpPr/>
            <p:nvPr/>
          </p:nvCxnSpPr>
          <p:spPr bwMode="auto">
            <a:xfrm>
              <a:off x="2106328" y="160020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A9775AAB-E3DC-3439-9645-8512C3510855}"/>
                </a:ext>
              </a:extLst>
            </p:cNvPr>
            <p:cNvCxnSpPr/>
            <p:nvPr/>
          </p:nvCxnSpPr>
          <p:spPr bwMode="auto">
            <a:xfrm>
              <a:off x="2106328" y="176690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5EA5501D-503A-7257-C500-DE59AEEFF5BE}"/>
                </a:ext>
              </a:extLst>
            </p:cNvPr>
            <p:cNvCxnSpPr/>
            <p:nvPr/>
          </p:nvCxnSpPr>
          <p:spPr bwMode="auto">
            <a:xfrm>
              <a:off x="2106328" y="194585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42A22A1A-70B1-03FD-0CEA-C9BBD4B10BB3}"/>
                </a:ext>
              </a:extLst>
            </p:cNvPr>
            <p:cNvCxnSpPr/>
            <p:nvPr/>
          </p:nvCxnSpPr>
          <p:spPr bwMode="auto">
            <a:xfrm>
              <a:off x="2106328" y="212726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2D219478-5220-2CD7-B911-1693CAA97907}"/>
                </a:ext>
              </a:extLst>
            </p:cNvPr>
            <p:cNvCxnSpPr/>
            <p:nvPr/>
          </p:nvCxnSpPr>
          <p:spPr bwMode="auto">
            <a:xfrm>
              <a:off x="2106328" y="230622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B5D56AE3-B088-2885-9DCF-8BBDEC1FCE7B}"/>
                </a:ext>
              </a:extLst>
            </p:cNvPr>
            <p:cNvCxnSpPr/>
            <p:nvPr/>
          </p:nvCxnSpPr>
          <p:spPr bwMode="auto">
            <a:xfrm>
              <a:off x="2106328" y="249200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88C0CAF6-6B6B-C0FA-FDFA-36459A557277}"/>
                </a:ext>
              </a:extLst>
            </p:cNvPr>
            <p:cNvCxnSpPr/>
            <p:nvPr/>
          </p:nvCxnSpPr>
          <p:spPr bwMode="auto">
            <a:xfrm>
              <a:off x="2106328" y="267394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0A3CF624-6D50-85E9-ED50-B008B350E06C}"/>
                </a:ext>
              </a:extLst>
            </p:cNvPr>
            <p:cNvCxnSpPr/>
            <p:nvPr/>
          </p:nvCxnSpPr>
          <p:spPr bwMode="auto">
            <a:xfrm>
              <a:off x="2106328" y="285535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6B43573B-DA92-C6DB-860D-6A8445AD3CA9}"/>
                </a:ext>
              </a:extLst>
            </p:cNvPr>
            <p:cNvCxnSpPr/>
            <p:nvPr/>
          </p:nvCxnSpPr>
          <p:spPr bwMode="auto">
            <a:xfrm>
              <a:off x="2106328" y="30416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05CFAA5B-A983-85FF-BAB6-B5249CD14148}"/>
                </a:ext>
              </a:extLst>
            </p:cNvPr>
            <p:cNvCxnSpPr/>
            <p:nvPr/>
          </p:nvCxnSpPr>
          <p:spPr bwMode="auto">
            <a:xfrm>
              <a:off x="2106328" y="322062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AD8ABEDF-3473-7AFC-F4FC-B11AA671ADAB}"/>
                </a:ext>
              </a:extLst>
            </p:cNvPr>
            <p:cNvCxnSpPr>
              <a:cxnSpLocks/>
            </p:cNvCxnSpPr>
            <p:nvPr/>
          </p:nvCxnSpPr>
          <p:spPr bwMode="auto">
            <a:xfrm>
              <a:off x="2106328" y="3402034"/>
              <a:ext cx="3566384"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41A1B19F-41AA-56DB-9B4A-66D84C801397}"/>
                </a:ext>
              </a:extLst>
            </p:cNvPr>
            <p:cNvCxnSpPr>
              <a:cxnSpLocks/>
            </p:cNvCxnSpPr>
            <p:nvPr/>
          </p:nvCxnSpPr>
          <p:spPr bwMode="auto">
            <a:xfrm rot="16200000">
              <a:off x="2443774"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52033818-5893-0A1B-1D67-115F79460376}"/>
                </a:ext>
              </a:extLst>
            </p:cNvPr>
            <p:cNvCxnSpPr>
              <a:cxnSpLocks/>
            </p:cNvCxnSpPr>
            <p:nvPr/>
          </p:nvCxnSpPr>
          <p:spPr bwMode="auto">
            <a:xfrm rot="16200000">
              <a:off x="2735499"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6A625591-8AB1-3F65-8D96-E726CE929A53}"/>
                </a:ext>
              </a:extLst>
            </p:cNvPr>
            <p:cNvCxnSpPr>
              <a:cxnSpLocks/>
            </p:cNvCxnSpPr>
            <p:nvPr/>
          </p:nvCxnSpPr>
          <p:spPr bwMode="auto">
            <a:xfrm rot="16200000">
              <a:off x="3019870"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0A22AFB5-3684-1E1A-EA3F-F804F971BFA3}"/>
                </a:ext>
              </a:extLst>
            </p:cNvPr>
            <p:cNvCxnSpPr>
              <a:cxnSpLocks/>
            </p:cNvCxnSpPr>
            <p:nvPr/>
          </p:nvCxnSpPr>
          <p:spPr bwMode="auto">
            <a:xfrm rot="16200000">
              <a:off x="3306692"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80C53CC1-FE5D-4CE2-ABCA-F33A8CF8280E}"/>
                </a:ext>
              </a:extLst>
            </p:cNvPr>
            <p:cNvCxnSpPr>
              <a:cxnSpLocks/>
            </p:cNvCxnSpPr>
            <p:nvPr/>
          </p:nvCxnSpPr>
          <p:spPr bwMode="auto">
            <a:xfrm rot="16200000">
              <a:off x="3598418"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60B0A4FD-5B60-62B3-CF32-66320262B41D}"/>
                </a:ext>
              </a:extLst>
            </p:cNvPr>
            <p:cNvCxnSpPr>
              <a:cxnSpLocks/>
            </p:cNvCxnSpPr>
            <p:nvPr/>
          </p:nvCxnSpPr>
          <p:spPr bwMode="auto">
            <a:xfrm rot="16200000">
              <a:off x="3885241"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666B21E8-E398-5E24-8141-4CC6759D2CF2}"/>
                </a:ext>
              </a:extLst>
            </p:cNvPr>
            <p:cNvCxnSpPr>
              <a:cxnSpLocks/>
            </p:cNvCxnSpPr>
            <p:nvPr/>
          </p:nvCxnSpPr>
          <p:spPr bwMode="auto">
            <a:xfrm rot="16200000">
              <a:off x="4169612"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4A81B2F0-0945-7ED9-7F5C-C29D54C4E12A}"/>
                </a:ext>
              </a:extLst>
            </p:cNvPr>
            <p:cNvCxnSpPr>
              <a:cxnSpLocks/>
            </p:cNvCxnSpPr>
            <p:nvPr/>
          </p:nvCxnSpPr>
          <p:spPr bwMode="auto">
            <a:xfrm rot="16200000">
              <a:off x="4461338"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97056CD4-2DDA-774B-FDC6-1CD0DBF1A29C}"/>
                </a:ext>
              </a:extLst>
            </p:cNvPr>
            <p:cNvCxnSpPr>
              <a:cxnSpLocks/>
            </p:cNvCxnSpPr>
            <p:nvPr/>
          </p:nvCxnSpPr>
          <p:spPr bwMode="auto">
            <a:xfrm rot="16200000">
              <a:off x="4755515"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07A9D4D2-3103-2926-5EB1-C03FB416A3ED}"/>
                </a:ext>
              </a:extLst>
            </p:cNvPr>
            <p:cNvCxnSpPr>
              <a:cxnSpLocks/>
            </p:cNvCxnSpPr>
            <p:nvPr/>
          </p:nvCxnSpPr>
          <p:spPr bwMode="auto">
            <a:xfrm rot="16200000">
              <a:off x="5044789"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B3CB2E20-3E94-D030-2613-419FB89B2451}"/>
                </a:ext>
              </a:extLst>
            </p:cNvPr>
            <p:cNvCxnSpPr>
              <a:cxnSpLocks/>
            </p:cNvCxnSpPr>
            <p:nvPr/>
          </p:nvCxnSpPr>
          <p:spPr bwMode="auto">
            <a:xfrm rot="16200000">
              <a:off x="5338966"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BB170340-3DF6-9E49-00FE-9C8965F655A3}"/>
                </a:ext>
              </a:extLst>
            </p:cNvPr>
            <p:cNvCxnSpPr>
              <a:cxnSpLocks/>
            </p:cNvCxnSpPr>
            <p:nvPr/>
          </p:nvCxnSpPr>
          <p:spPr bwMode="auto">
            <a:xfrm rot="16200000">
              <a:off x="5611080" y="3447754"/>
              <a:ext cx="91440" cy="0"/>
            </a:xfrm>
            <a:prstGeom prst="line">
              <a:avLst/>
            </a:prstGeom>
            <a:noFill/>
            <a:ln w="28575" cap="flat" cmpd="sng" algn="ctr">
              <a:solidFill>
                <a:schemeClr val="bg1"/>
              </a:solidFill>
              <a:prstDash val="solid"/>
              <a:round/>
              <a:headEnd type="none" w="med" len="med"/>
              <a:tailEnd type="none" w="med" len="med"/>
            </a:ln>
            <a:effectLst/>
          </p:spPr>
        </p:cxnSp>
        <p:sp>
          <p:nvSpPr>
            <p:cNvPr id="145" name="TextBox 144">
              <a:extLst>
                <a:ext uri="{FF2B5EF4-FFF2-40B4-BE49-F238E27FC236}">
                  <a16:creationId xmlns:a16="http://schemas.microsoft.com/office/drawing/2014/main" id="{FF6C9FBB-15F7-271F-003E-E48B16CC3067}"/>
                </a:ext>
              </a:extLst>
            </p:cNvPr>
            <p:cNvSpPr txBox="1"/>
            <p:nvPr/>
          </p:nvSpPr>
          <p:spPr bwMode="auto">
            <a:xfrm>
              <a:off x="1821019" y="150786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146" name="TextBox 145">
              <a:extLst>
                <a:ext uri="{FF2B5EF4-FFF2-40B4-BE49-F238E27FC236}">
                  <a16:creationId xmlns:a16="http://schemas.microsoft.com/office/drawing/2014/main" id="{E2B3FD04-19D9-9170-74B0-34434FCF9DCD}"/>
                </a:ext>
              </a:extLst>
            </p:cNvPr>
            <p:cNvSpPr txBox="1"/>
            <p:nvPr/>
          </p:nvSpPr>
          <p:spPr bwMode="auto">
            <a:xfrm>
              <a:off x="1821019" y="1674568"/>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90</a:t>
              </a:r>
            </a:p>
          </p:txBody>
        </p:sp>
        <p:sp>
          <p:nvSpPr>
            <p:cNvPr id="147" name="TextBox 146">
              <a:extLst>
                <a:ext uri="{FF2B5EF4-FFF2-40B4-BE49-F238E27FC236}">
                  <a16:creationId xmlns:a16="http://schemas.microsoft.com/office/drawing/2014/main" id="{D619E222-A94C-17CB-6CD9-57605FC9D8D9}"/>
                </a:ext>
              </a:extLst>
            </p:cNvPr>
            <p:cNvSpPr txBox="1"/>
            <p:nvPr/>
          </p:nvSpPr>
          <p:spPr bwMode="auto">
            <a:xfrm>
              <a:off x="1821019" y="1853526"/>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148" name="TextBox 147">
              <a:extLst>
                <a:ext uri="{FF2B5EF4-FFF2-40B4-BE49-F238E27FC236}">
                  <a16:creationId xmlns:a16="http://schemas.microsoft.com/office/drawing/2014/main" id="{D6DEEA77-BB1A-D780-5D9E-5A180A8A6EB1}"/>
                </a:ext>
              </a:extLst>
            </p:cNvPr>
            <p:cNvSpPr txBox="1"/>
            <p:nvPr/>
          </p:nvSpPr>
          <p:spPr bwMode="auto">
            <a:xfrm>
              <a:off x="1821019" y="203738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70</a:t>
              </a:r>
            </a:p>
          </p:txBody>
        </p:sp>
        <p:sp>
          <p:nvSpPr>
            <p:cNvPr id="149" name="TextBox 148">
              <a:extLst>
                <a:ext uri="{FF2B5EF4-FFF2-40B4-BE49-F238E27FC236}">
                  <a16:creationId xmlns:a16="http://schemas.microsoft.com/office/drawing/2014/main" id="{615F34AA-F979-C3F2-30B7-F3D2C90C869A}"/>
                </a:ext>
              </a:extLst>
            </p:cNvPr>
            <p:cNvSpPr txBox="1"/>
            <p:nvPr/>
          </p:nvSpPr>
          <p:spPr bwMode="auto">
            <a:xfrm>
              <a:off x="1821019" y="221389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150" name="TextBox 149">
              <a:extLst>
                <a:ext uri="{FF2B5EF4-FFF2-40B4-BE49-F238E27FC236}">
                  <a16:creationId xmlns:a16="http://schemas.microsoft.com/office/drawing/2014/main" id="{74B294E6-765B-5816-ACF1-D08079CF5BE9}"/>
                </a:ext>
              </a:extLst>
            </p:cNvPr>
            <p:cNvSpPr txBox="1"/>
            <p:nvPr/>
          </p:nvSpPr>
          <p:spPr bwMode="auto">
            <a:xfrm>
              <a:off x="1821019" y="2400205"/>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50</a:t>
              </a:r>
            </a:p>
          </p:txBody>
        </p:sp>
        <p:sp>
          <p:nvSpPr>
            <p:cNvPr id="151" name="TextBox 150">
              <a:extLst>
                <a:ext uri="{FF2B5EF4-FFF2-40B4-BE49-F238E27FC236}">
                  <a16:creationId xmlns:a16="http://schemas.microsoft.com/office/drawing/2014/main" id="{2F10BF2F-B73B-1263-5C07-C4CA847A3629}"/>
                </a:ext>
              </a:extLst>
            </p:cNvPr>
            <p:cNvSpPr txBox="1"/>
            <p:nvPr/>
          </p:nvSpPr>
          <p:spPr bwMode="auto">
            <a:xfrm>
              <a:off x="1821019" y="2588968"/>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152" name="TextBox 151">
              <a:extLst>
                <a:ext uri="{FF2B5EF4-FFF2-40B4-BE49-F238E27FC236}">
                  <a16:creationId xmlns:a16="http://schemas.microsoft.com/office/drawing/2014/main" id="{DFF95372-5A98-74FF-1C72-B729CD8EA24D}"/>
                </a:ext>
              </a:extLst>
            </p:cNvPr>
            <p:cNvSpPr txBox="1"/>
            <p:nvPr/>
          </p:nvSpPr>
          <p:spPr bwMode="auto">
            <a:xfrm>
              <a:off x="1821019" y="2760571"/>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153" name="TextBox 152">
              <a:extLst>
                <a:ext uri="{FF2B5EF4-FFF2-40B4-BE49-F238E27FC236}">
                  <a16:creationId xmlns:a16="http://schemas.microsoft.com/office/drawing/2014/main" id="{CD28D09C-C11D-3013-5347-1EE37559C3C5}"/>
                </a:ext>
              </a:extLst>
            </p:cNvPr>
            <p:cNvSpPr txBox="1"/>
            <p:nvPr/>
          </p:nvSpPr>
          <p:spPr bwMode="auto">
            <a:xfrm>
              <a:off x="1821019" y="294688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154" name="TextBox 153">
              <a:extLst>
                <a:ext uri="{FF2B5EF4-FFF2-40B4-BE49-F238E27FC236}">
                  <a16:creationId xmlns:a16="http://schemas.microsoft.com/office/drawing/2014/main" id="{75ADBDB2-2662-9243-446F-C2AC78119CBB}"/>
                </a:ext>
              </a:extLst>
            </p:cNvPr>
            <p:cNvSpPr txBox="1"/>
            <p:nvPr/>
          </p:nvSpPr>
          <p:spPr bwMode="auto">
            <a:xfrm>
              <a:off x="1821019" y="312829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155" name="TextBox 154">
              <a:extLst>
                <a:ext uri="{FF2B5EF4-FFF2-40B4-BE49-F238E27FC236}">
                  <a16:creationId xmlns:a16="http://schemas.microsoft.com/office/drawing/2014/main" id="{954F3A90-69CF-436A-0035-BF690C7FC777}"/>
                </a:ext>
              </a:extLst>
            </p:cNvPr>
            <p:cNvSpPr txBox="1"/>
            <p:nvPr/>
          </p:nvSpPr>
          <p:spPr bwMode="auto">
            <a:xfrm>
              <a:off x="1821019" y="331705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156" name="TextBox 155">
              <a:extLst>
                <a:ext uri="{FF2B5EF4-FFF2-40B4-BE49-F238E27FC236}">
                  <a16:creationId xmlns:a16="http://schemas.microsoft.com/office/drawing/2014/main" id="{A255D1BD-0865-11E5-AF04-1A64F95274C5}"/>
                </a:ext>
              </a:extLst>
            </p:cNvPr>
            <p:cNvSpPr txBox="1"/>
            <p:nvPr/>
          </p:nvSpPr>
          <p:spPr bwMode="auto">
            <a:xfrm>
              <a:off x="2063639"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157" name="TextBox 156">
              <a:extLst>
                <a:ext uri="{FF2B5EF4-FFF2-40B4-BE49-F238E27FC236}">
                  <a16:creationId xmlns:a16="http://schemas.microsoft.com/office/drawing/2014/main" id="{9B5A8684-AECD-4AC1-F2B8-4D54E60B4AF6}"/>
                </a:ext>
              </a:extLst>
            </p:cNvPr>
            <p:cNvSpPr txBox="1"/>
            <p:nvPr/>
          </p:nvSpPr>
          <p:spPr bwMode="auto">
            <a:xfrm>
              <a:off x="2357816"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158" name="TextBox 157">
              <a:extLst>
                <a:ext uri="{FF2B5EF4-FFF2-40B4-BE49-F238E27FC236}">
                  <a16:creationId xmlns:a16="http://schemas.microsoft.com/office/drawing/2014/main" id="{278C3335-1D15-2422-E209-BD3192B8EBEB}"/>
                </a:ext>
              </a:extLst>
            </p:cNvPr>
            <p:cNvSpPr txBox="1"/>
            <p:nvPr/>
          </p:nvSpPr>
          <p:spPr bwMode="auto">
            <a:xfrm>
              <a:off x="2644638"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159" name="TextBox 158">
              <a:extLst>
                <a:ext uri="{FF2B5EF4-FFF2-40B4-BE49-F238E27FC236}">
                  <a16:creationId xmlns:a16="http://schemas.microsoft.com/office/drawing/2014/main" id="{4DD345C2-2A60-9735-D710-1DE7ABCF354F}"/>
                </a:ext>
              </a:extLst>
            </p:cNvPr>
            <p:cNvSpPr txBox="1"/>
            <p:nvPr/>
          </p:nvSpPr>
          <p:spPr bwMode="auto">
            <a:xfrm>
              <a:off x="2938815"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160" name="TextBox 159">
              <a:extLst>
                <a:ext uri="{FF2B5EF4-FFF2-40B4-BE49-F238E27FC236}">
                  <a16:creationId xmlns:a16="http://schemas.microsoft.com/office/drawing/2014/main" id="{7E15ADEC-B520-C34A-E5C1-2DF4F9232E7F}"/>
                </a:ext>
              </a:extLst>
            </p:cNvPr>
            <p:cNvSpPr txBox="1"/>
            <p:nvPr/>
          </p:nvSpPr>
          <p:spPr bwMode="auto">
            <a:xfrm>
              <a:off x="3228089"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161" name="TextBox 160">
              <a:extLst>
                <a:ext uri="{FF2B5EF4-FFF2-40B4-BE49-F238E27FC236}">
                  <a16:creationId xmlns:a16="http://schemas.microsoft.com/office/drawing/2014/main" id="{08DB0946-0330-91B8-7256-D660BAE82F95}"/>
                </a:ext>
              </a:extLst>
            </p:cNvPr>
            <p:cNvSpPr txBox="1"/>
            <p:nvPr/>
          </p:nvSpPr>
          <p:spPr bwMode="auto">
            <a:xfrm>
              <a:off x="3507557"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162" name="TextBox 161">
              <a:extLst>
                <a:ext uri="{FF2B5EF4-FFF2-40B4-BE49-F238E27FC236}">
                  <a16:creationId xmlns:a16="http://schemas.microsoft.com/office/drawing/2014/main" id="{CF5F1BD1-09E0-E1C8-2945-8B07ABEFD2C2}"/>
                </a:ext>
              </a:extLst>
            </p:cNvPr>
            <p:cNvSpPr txBox="1"/>
            <p:nvPr/>
          </p:nvSpPr>
          <p:spPr bwMode="auto">
            <a:xfrm>
              <a:off x="3796831"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163" name="TextBox 162">
              <a:extLst>
                <a:ext uri="{FF2B5EF4-FFF2-40B4-BE49-F238E27FC236}">
                  <a16:creationId xmlns:a16="http://schemas.microsoft.com/office/drawing/2014/main" id="{E742A096-F141-6F36-83F0-C48D969D980A}"/>
                </a:ext>
              </a:extLst>
            </p:cNvPr>
            <p:cNvSpPr txBox="1"/>
            <p:nvPr/>
          </p:nvSpPr>
          <p:spPr bwMode="auto">
            <a:xfrm>
              <a:off x="4091008"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a:t>
              </a:r>
            </a:p>
          </p:txBody>
        </p:sp>
        <p:sp>
          <p:nvSpPr>
            <p:cNvPr id="164" name="TextBox 163">
              <a:extLst>
                <a:ext uri="{FF2B5EF4-FFF2-40B4-BE49-F238E27FC236}">
                  <a16:creationId xmlns:a16="http://schemas.microsoft.com/office/drawing/2014/main" id="{0A2B7313-9B6C-7EA0-0AFD-05D33FDFAD74}"/>
                </a:ext>
              </a:extLst>
            </p:cNvPr>
            <p:cNvSpPr txBox="1"/>
            <p:nvPr/>
          </p:nvSpPr>
          <p:spPr bwMode="auto">
            <a:xfrm>
              <a:off x="4368025"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165" name="TextBox 164">
              <a:extLst>
                <a:ext uri="{FF2B5EF4-FFF2-40B4-BE49-F238E27FC236}">
                  <a16:creationId xmlns:a16="http://schemas.microsoft.com/office/drawing/2014/main" id="{564E8B64-B366-0327-3141-A6497D76A2A8}"/>
                </a:ext>
              </a:extLst>
            </p:cNvPr>
            <p:cNvSpPr txBox="1"/>
            <p:nvPr/>
          </p:nvSpPr>
          <p:spPr bwMode="auto">
            <a:xfrm>
              <a:off x="4664653"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27</a:t>
              </a:r>
            </a:p>
          </p:txBody>
        </p:sp>
        <p:sp>
          <p:nvSpPr>
            <p:cNvPr id="166" name="TextBox 165">
              <a:extLst>
                <a:ext uri="{FF2B5EF4-FFF2-40B4-BE49-F238E27FC236}">
                  <a16:creationId xmlns:a16="http://schemas.microsoft.com/office/drawing/2014/main" id="{19CD3165-3B81-B089-21EC-B761A7FADAFD}"/>
                </a:ext>
              </a:extLst>
            </p:cNvPr>
            <p:cNvSpPr txBox="1"/>
            <p:nvPr/>
          </p:nvSpPr>
          <p:spPr bwMode="auto">
            <a:xfrm>
              <a:off x="4961281"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167" name="TextBox 166">
              <a:extLst>
                <a:ext uri="{FF2B5EF4-FFF2-40B4-BE49-F238E27FC236}">
                  <a16:creationId xmlns:a16="http://schemas.microsoft.com/office/drawing/2014/main" id="{E20A72D0-C3EF-27B5-949B-951023568C26}"/>
                </a:ext>
              </a:extLst>
            </p:cNvPr>
            <p:cNvSpPr txBox="1"/>
            <p:nvPr/>
          </p:nvSpPr>
          <p:spPr bwMode="auto">
            <a:xfrm>
              <a:off x="5253006"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33</a:t>
              </a:r>
            </a:p>
          </p:txBody>
        </p:sp>
        <p:sp>
          <p:nvSpPr>
            <p:cNvPr id="168" name="TextBox 167">
              <a:extLst>
                <a:ext uri="{FF2B5EF4-FFF2-40B4-BE49-F238E27FC236}">
                  <a16:creationId xmlns:a16="http://schemas.microsoft.com/office/drawing/2014/main" id="{9443103B-97E9-7FED-A0C9-5AA5B255BCE0}"/>
                </a:ext>
              </a:extLst>
            </p:cNvPr>
            <p:cNvSpPr txBox="1"/>
            <p:nvPr/>
          </p:nvSpPr>
          <p:spPr bwMode="auto">
            <a:xfrm>
              <a:off x="5525120"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169" name="TextBox 168">
              <a:extLst>
                <a:ext uri="{FF2B5EF4-FFF2-40B4-BE49-F238E27FC236}">
                  <a16:creationId xmlns:a16="http://schemas.microsoft.com/office/drawing/2014/main" id="{66165838-8A2B-5BC9-99B1-E4842F03C7ED}"/>
                </a:ext>
              </a:extLst>
            </p:cNvPr>
            <p:cNvSpPr txBox="1"/>
            <p:nvPr/>
          </p:nvSpPr>
          <p:spPr bwMode="auto">
            <a:xfrm rot="16200000">
              <a:off x="677845" y="2316862"/>
              <a:ext cx="20575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Progression-free Survival Probability (%)</a:t>
              </a:r>
            </a:p>
          </p:txBody>
        </p:sp>
        <p:cxnSp>
          <p:nvCxnSpPr>
            <p:cNvPr id="170" name="Straight Connector 169">
              <a:extLst>
                <a:ext uri="{FF2B5EF4-FFF2-40B4-BE49-F238E27FC236}">
                  <a16:creationId xmlns:a16="http://schemas.microsoft.com/office/drawing/2014/main" id="{D1B2B6AC-05FB-C865-D635-2B55B867047F}"/>
                </a:ext>
              </a:extLst>
            </p:cNvPr>
            <p:cNvCxnSpPr>
              <a:cxnSpLocks/>
            </p:cNvCxnSpPr>
            <p:nvPr/>
          </p:nvCxnSpPr>
          <p:spPr bwMode="auto">
            <a:xfrm rot="16200000">
              <a:off x="2144516" y="3447754"/>
              <a:ext cx="91440" cy="0"/>
            </a:xfrm>
            <a:prstGeom prst="line">
              <a:avLst/>
            </a:prstGeom>
            <a:noFill/>
            <a:ln w="28575" cap="flat" cmpd="sng" algn="ctr">
              <a:solidFill>
                <a:schemeClr val="bg1"/>
              </a:solidFill>
              <a:prstDash val="solid"/>
              <a:round/>
              <a:headEnd type="none" w="med" len="med"/>
              <a:tailEnd type="none" w="med" len="med"/>
            </a:ln>
            <a:effectLst/>
          </p:spPr>
        </p:cxnSp>
      </p:grpSp>
      <p:sp>
        <p:nvSpPr>
          <p:cNvPr id="174" name="Freeform: Shape 173">
            <a:extLst>
              <a:ext uri="{FF2B5EF4-FFF2-40B4-BE49-F238E27FC236}">
                <a16:creationId xmlns:a16="http://schemas.microsoft.com/office/drawing/2014/main" id="{E7CDC53C-4D80-60B2-6106-60F8BFE650E4}"/>
              </a:ext>
            </a:extLst>
          </p:cNvPr>
          <p:cNvSpPr/>
          <p:nvPr/>
        </p:nvSpPr>
        <p:spPr bwMode="auto">
          <a:xfrm>
            <a:off x="7012483" y="2494128"/>
            <a:ext cx="499128" cy="897341"/>
          </a:xfrm>
          <a:custGeom>
            <a:avLst/>
            <a:gdLst>
              <a:gd name="connsiteX0" fmla="*/ 0 w 477672"/>
              <a:gd name="connsiteY0" fmla="*/ 0 h 897341"/>
              <a:gd name="connsiteX1" fmla="*/ 477672 w 477672"/>
              <a:gd name="connsiteY1" fmla="*/ 0 h 897341"/>
              <a:gd name="connsiteX2" fmla="*/ 477672 w 477672"/>
              <a:gd name="connsiteY2" fmla="*/ 897341 h 897341"/>
            </a:gdLst>
            <a:ahLst/>
            <a:cxnLst>
              <a:cxn ang="0">
                <a:pos x="connsiteX0" y="connsiteY0"/>
              </a:cxn>
              <a:cxn ang="0">
                <a:pos x="connsiteX1" y="connsiteY1"/>
              </a:cxn>
              <a:cxn ang="0">
                <a:pos x="connsiteX2" y="connsiteY2"/>
              </a:cxn>
            </a:cxnLst>
            <a:rect l="l" t="t" r="r" b="b"/>
            <a:pathLst>
              <a:path w="477672" h="897341">
                <a:moveTo>
                  <a:pt x="0" y="0"/>
                </a:moveTo>
                <a:lnTo>
                  <a:pt x="477672" y="0"/>
                </a:lnTo>
                <a:lnTo>
                  <a:pt x="477672" y="897341"/>
                </a:lnTo>
              </a:path>
            </a:pathLst>
          </a:custGeom>
          <a:noFill/>
          <a:ln w="19050">
            <a:solidFill>
              <a:schemeClr val="bg1"/>
            </a:solidFill>
            <a:prstDash val="sysDot"/>
            <a:miter lim="800000"/>
            <a:headEnd/>
            <a:tailEnd/>
          </a:ln>
        </p:spPr>
        <p:txBody>
          <a:bodyPr rtlCol="0" anchor="ctr"/>
          <a:lstStyle/>
          <a:p>
            <a:pPr algn="ctr"/>
            <a:endParaRPr lang="en-US"/>
          </a:p>
        </p:txBody>
      </p:sp>
      <p:sp>
        <p:nvSpPr>
          <p:cNvPr id="175" name="Freeform: Shape 174">
            <a:extLst>
              <a:ext uri="{FF2B5EF4-FFF2-40B4-BE49-F238E27FC236}">
                <a16:creationId xmlns:a16="http://schemas.microsoft.com/office/drawing/2014/main" id="{4B412477-CED8-3D3F-8BA7-B57D8335C721}"/>
              </a:ext>
            </a:extLst>
          </p:cNvPr>
          <p:cNvSpPr/>
          <p:nvPr/>
        </p:nvSpPr>
        <p:spPr bwMode="auto">
          <a:xfrm>
            <a:off x="7369751" y="2494128"/>
            <a:ext cx="0" cy="904165"/>
          </a:xfrm>
          <a:custGeom>
            <a:avLst/>
            <a:gdLst>
              <a:gd name="connsiteX0" fmla="*/ 0 w 0"/>
              <a:gd name="connsiteY0" fmla="*/ 0 h 904165"/>
              <a:gd name="connsiteX1" fmla="*/ 0 w 0"/>
              <a:gd name="connsiteY1" fmla="*/ 904165 h 904165"/>
            </a:gdLst>
            <a:ahLst/>
            <a:cxnLst>
              <a:cxn ang="0">
                <a:pos x="connsiteX0" y="connsiteY0"/>
              </a:cxn>
              <a:cxn ang="0">
                <a:pos x="connsiteX1" y="connsiteY1"/>
              </a:cxn>
            </a:cxnLst>
            <a:rect l="l" t="t" r="r" b="b"/>
            <a:pathLst>
              <a:path h="904165">
                <a:moveTo>
                  <a:pt x="0" y="0"/>
                </a:moveTo>
                <a:lnTo>
                  <a:pt x="0" y="904165"/>
                </a:lnTo>
              </a:path>
            </a:pathLst>
          </a:custGeom>
          <a:noFill/>
          <a:ln w="19050">
            <a:solidFill>
              <a:schemeClr val="bg1"/>
            </a:solidFill>
            <a:prstDash val="sysDot"/>
            <a:miter lim="800000"/>
            <a:headEnd/>
            <a:tailEnd/>
          </a:ln>
        </p:spPr>
        <p:txBody>
          <a:bodyPr rtlCol="0" anchor="ctr"/>
          <a:lstStyle/>
          <a:p>
            <a:pPr algn="ctr"/>
            <a:endParaRPr lang="en-US"/>
          </a:p>
        </p:txBody>
      </p:sp>
      <p:sp>
        <p:nvSpPr>
          <p:cNvPr id="180" name="Line 52">
            <a:extLst>
              <a:ext uri="{FF2B5EF4-FFF2-40B4-BE49-F238E27FC236}">
                <a16:creationId xmlns:a16="http://schemas.microsoft.com/office/drawing/2014/main" id="{A7288EC7-0745-1A42-FB49-565790F80032}"/>
              </a:ext>
            </a:extLst>
          </p:cNvPr>
          <p:cNvSpPr>
            <a:spLocks noChangeShapeType="1"/>
          </p:cNvSpPr>
          <p:nvPr/>
        </p:nvSpPr>
        <p:spPr bwMode="auto">
          <a:xfrm>
            <a:off x="7084714" y="1532795"/>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1" name="Line 53">
            <a:extLst>
              <a:ext uri="{FF2B5EF4-FFF2-40B4-BE49-F238E27FC236}">
                <a16:creationId xmlns:a16="http://schemas.microsoft.com/office/drawing/2014/main" id="{ED1AE6F6-B64D-02C6-6E74-4C1D8A744DB9}"/>
              </a:ext>
            </a:extLst>
          </p:cNvPr>
          <p:cNvSpPr>
            <a:spLocks noChangeShapeType="1"/>
          </p:cNvSpPr>
          <p:nvPr/>
        </p:nvSpPr>
        <p:spPr bwMode="auto">
          <a:xfrm>
            <a:off x="7037089" y="1577245"/>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2" name="Line 54">
            <a:extLst>
              <a:ext uri="{FF2B5EF4-FFF2-40B4-BE49-F238E27FC236}">
                <a16:creationId xmlns:a16="http://schemas.microsoft.com/office/drawing/2014/main" id="{4D8F8054-B3F4-164E-FA0D-8FDD7CD72BE6}"/>
              </a:ext>
            </a:extLst>
          </p:cNvPr>
          <p:cNvSpPr>
            <a:spLocks noChangeShapeType="1"/>
          </p:cNvSpPr>
          <p:nvPr/>
        </p:nvSpPr>
        <p:spPr bwMode="auto">
          <a:xfrm>
            <a:off x="7151389" y="1640745"/>
            <a:ext cx="0" cy="93663"/>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3" name="Line 55">
            <a:extLst>
              <a:ext uri="{FF2B5EF4-FFF2-40B4-BE49-F238E27FC236}">
                <a16:creationId xmlns:a16="http://schemas.microsoft.com/office/drawing/2014/main" id="{06205AA4-9F9D-B133-84BE-31971A408FD4}"/>
              </a:ext>
            </a:extLst>
          </p:cNvPr>
          <p:cNvSpPr>
            <a:spLocks noChangeShapeType="1"/>
          </p:cNvSpPr>
          <p:nvPr/>
        </p:nvSpPr>
        <p:spPr bwMode="auto">
          <a:xfrm>
            <a:off x="7103764" y="168995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4" name="Line 56">
            <a:extLst>
              <a:ext uri="{FF2B5EF4-FFF2-40B4-BE49-F238E27FC236}">
                <a16:creationId xmlns:a16="http://schemas.microsoft.com/office/drawing/2014/main" id="{44C9388A-4D57-6B38-A68E-A5B1C1749710}"/>
              </a:ext>
            </a:extLst>
          </p:cNvPr>
          <p:cNvSpPr>
            <a:spLocks noChangeShapeType="1"/>
          </p:cNvSpPr>
          <p:nvPr/>
        </p:nvSpPr>
        <p:spPr bwMode="auto">
          <a:xfrm>
            <a:off x="7151389" y="179473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5" name="Line 57">
            <a:extLst>
              <a:ext uri="{FF2B5EF4-FFF2-40B4-BE49-F238E27FC236}">
                <a16:creationId xmlns:a16="http://schemas.microsoft.com/office/drawing/2014/main" id="{24EFD951-4D63-DDD0-8FF5-00AC9A771A39}"/>
              </a:ext>
            </a:extLst>
          </p:cNvPr>
          <p:cNvSpPr>
            <a:spLocks noChangeShapeType="1"/>
          </p:cNvSpPr>
          <p:nvPr/>
        </p:nvSpPr>
        <p:spPr bwMode="auto">
          <a:xfrm>
            <a:off x="7103764" y="183918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6" name="Line 58">
            <a:extLst>
              <a:ext uri="{FF2B5EF4-FFF2-40B4-BE49-F238E27FC236}">
                <a16:creationId xmlns:a16="http://schemas.microsoft.com/office/drawing/2014/main" id="{9E70D1C7-5263-51A9-94C4-04B258FB8044}"/>
              </a:ext>
            </a:extLst>
          </p:cNvPr>
          <p:cNvSpPr>
            <a:spLocks noChangeShapeType="1"/>
          </p:cNvSpPr>
          <p:nvPr/>
        </p:nvSpPr>
        <p:spPr bwMode="auto">
          <a:xfrm>
            <a:off x="7173614" y="1974120"/>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7" name="Line 59">
            <a:extLst>
              <a:ext uri="{FF2B5EF4-FFF2-40B4-BE49-F238E27FC236}">
                <a16:creationId xmlns:a16="http://schemas.microsoft.com/office/drawing/2014/main" id="{DAB69DEE-4D0B-2591-8E90-5FAA7F0BFFF3}"/>
              </a:ext>
            </a:extLst>
          </p:cNvPr>
          <p:cNvSpPr>
            <a:spLocks noChangeShapeType="1"/>
          </p:cNvSpPr>
          <p:nvPr/>
        </p:nvSpPr>
        <p:spPr bwMode="auto">
          <a:xfrm>
            <a:off x="7125989" y="2021745"/>
            <a:ext cx="93663"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8" name="Line 60">
            <a:extLst>
              <a:ext uri="{FF2B5EF4-FFF2-40B4-BE49-F238E27FC236}">
                <a16:creationId xmlns:a16="http://schemas.microsoft.com/office/drawing/2014/main" id="{4A1A8544-350E-C07F-DB9F-320F02C3C197}"/>
              </a:ext>
            </a:extLst>
          </p:cNvPr>
          <p:cNvSpPr>
            <a:spLocks noChangeShapeType="1"/>
          </p:cNvSpPr>
          <p:nvPr/>
        </p:nvSpPr>
        <p:spPr bwMode="auto">
          <a:xfrm>
            <a:off x="7195839" y="2191608"/>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9" name="Line 61">
            <a:extLst>
              <a:ext uri="{FF2B5EF4-FFF2-40B4-BE49-F238E27FC236}">
                <a16:creationId xmlns:a16="http://schemas.microsoft.com/office/drawing/2014/main" id="{4DD44014-B6E5-C461-CB61-BAA321F9CEBF}"/>
              </a:ext>
            </a:extLst>
          </p:cNvPr>
          <p:cNvSpPr>
            <a:spLocks noChangeShapeType="1"/>
          </p:cNvSpPr>
          <p:nvPr/>
        </p:nvSpPr>
        <p:spPr bwMode="auto">
          <a:xfrm>
            <a:off x="7151389" y="2239233"/>
            <a:ext cx="93663"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0" name="Line 62">
            <a:extLst>
              <a:ext uri="{FF2B5EF4-FFF2-40B4-BE49-F238E27FC236}">
                <a16:creationId xmlns:a16="http://schemas.microsoft.com/office/drawing/2014/main" id="{5714B6A9-8E93-BB11-4597-A142360AD107}"/>
              </a:ext>
            </a:extLst>
          </p:cNvPr>
          <p:cNvSpPr>
            <a:spLocks noChangeShapeType="1"/>
          </p:cNvSpPr>
          <p:nvPr/>
        </p:nvSpPr>
        <p:spPr bwMode="auto">
          <a:xfrm>
            <a:off x="7286327" y="2283683"/>
            <a:ext cx="0" cy="93663"/>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1" name="Line 63">
            <a:extLst>
              <a:ext uri="{FF2B5EF4-FFF2-40B4-BE49-F238E27FC236}">
                <a16:creationId xmlns:a16="http://schemas.microsoft.com/office/drawing/2014/main" id="{781C0882-E044-C57E-C87F-AFBC0FFBA8CD}"/>
              </a:ext>
            </a:extLst>
          </p:cNvPr>
          <p:cNvSpPr>
            <a:spLocks noChangeShapeType="1"/>
          </p:cNvSpPr>
          <p:nvPr/>
        </p:nvSpPr>
        <p:spPr bwMode="auto">
          <a:xfrm>
            <a:off x="7241877" y="233130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2" name="Line 64">
            <a:extLst>
              <a:ext uri="{FF2B5EF4-FFF2-40B4-BE49-F238E27FC236}">
                <a16:creationId xmlns:a16="http://schemas.microsoft.com/office/drawing/2014/main" id="{B25FC3D8-B6E3-4F2F-0966-C7FCBF40F9A4}"/>
              </a:ext>
            </a:extLst>
          </p:cNvPr>
          <p:cNvSpPr>
            <a:spLocks noChangeShapeType="1"/>
          </p:cNvSpPr>
          <p:nvPr/>
        </p:nvSpPr>
        <p:spPr bwMode="auto">
          <a:xfrm>
            <a:off x="7305377" y="2359883"/>
            <a:ext cx="0" cy="93663"/>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3" name="Line 65">
            <a:extLst>
              <a:ext uri="{FF2B5EF4-FFF2-40B4-BE49-F238E27FC236}">
                <a16:creationId xmlns:a16="http://schemas.microsoft.com/office/drawing/2014/main" id="{6AFE3AF6-012C-AF80-F4ED-87D886F7CCA3}"/>
              </a:ext>
            </a:extLst>
          </p:cNvPr>
          <p:cNvSpPr>
            <a:spLocks noChangeShapeType="1"/>
          </p:cNvSpPr>
          <p:nvPr/>
        </p:nvSpPr>
        <p:spPr bwMode="auto">
          <a:xfrm>
            <a:off x="7260927" y="2405920"/>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4" name="Line 66">
            <a:extLst>
              <a:ext uri="{FF2B5EF4-FFF2-40B4-BE49-F238E27FC236}">
                <a16:creationId xmlns:a16="http://schemas.microsoft.com/office/drawing/2014/main" id="{5505D0D1-2707-5D90-71DD-FDE4012F9368}"/>
              </a:ext>
            </a:extLst>
          </p:cNvPr>
          <p:cNvSpPr>
            <a:spLocks noChangeShapeType="1"/>
          </p:cNvSpPr>
          <p:nvPr/>
        </p:nvSpPr>
        <p:spPr bwMode="auto">
          <a:xfrm>
            <a:off x="7333952" y="2393220"/>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5" name="Line 67">
            <a:extLst>
              <a:ext uri="{FF2B5EF4-FFF2-40B4-BE49-F238E27FC236}">
                <a16:creationId xmlns:a16="http://schemas.microsoft.com/office/drawing/2014/main" id="{ABAB3EEF-F3F4-484B-D87E-A485EEE4E0BF}"/>
              </a:ext>
            </a:extLst>
          </p:cNvPr>
          <p:cNvSpPr>
            <a:spLocks noChangeShapeType="1"/>
          </p:cNvSpPr>
          <p:nvPr/>
        </p:nvSpPr>
        <p:spPr bwMode="auto">
          <a:xfrm>
            <a:off x="7286327" y="2437670"/>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6" name="Line 68">
            <a:extLst>
              <a:ext uri="{FF2B5EF4-FFF2-40B4-BE49-F238E27FC236}">
                <a16:creationId xmlns:a16="http://schemas.microsoft.com/office/drawing/2014/main" id="{77DF8291-3FDF-BED5-61A4-F4D0CD5C840F}"/>
              </a:ext>
            </a:extLst>
          </p:cNvPr>
          <p:cNvSpPr>
            <a:spLocks noChangeShapeType="1"/>
          </p:cNvSpPr>
          <p:nvPr/>
        </p:nvSpPr>
        <p:spPr bwMode="auto">
          <a:xfrm>
            <a:off x="7441902" y="2623408"/>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7" name="Line 69">
            <a:extLst>
              <a:ext uri="{FF2B5EF4-FFF2-40B4-BE49-F238E27FC236}">
                <a16:creationId xmlns:a16="http://schemas.microsoft.com/office/drawing/2014/main" id="{20A2A8FF-905B-FE11-C699-E94DE9CEED0E}"/>
              </a:ext>
            </a:extLst>
          </p:cNvPr>
          <p:cNvSpPr>
            <a:spLocks noChangeShapeType="1"/>
          </p:cNvSpPr>
          <p:nvPr/>
        </p:nvSpPr>
        <p:spPr bwMode="auto">
          <a:xfrm>
            <a:off x="7394277" y="266785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8" name="Line 70">
            <a:extLst>
              <a:ext uri="{FF2B5EF4-FFF2-40B4-BE49-F238E27FC236}">
                <a16:creationId xmlns:a16="http://schemas.microsoft.com/office/drawing/2014/main" id="{BEC3CA90-D050-0226-5A11-F63D4AE23203}"/>
              </a:ext>
            </a:extLst>
          </p:cNvPr>
          <p:cNvSpPr>
            <a:spLocks noChangeShapeType="1"/>
          </p:cNvSpPr>
          <p:nvPr/>
        </p:nvSpPr>
        <p:spPr bwMode="auto">
          <a:xfrm>
            <a:off x="7551439" y="2705958"/>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9" name="Line 71">
            <a:extLst>
              <a:ext uri="{FF2B5EF4-FFF2-40B4-BE49-F238E27FC236}">
                <a16:creationId xmlns:a16="http://schemas.microsoft.com/office/drawing/2014/main" id="{E70ECF7D-800C-99F0-9085-28FDD48A4303}"/>
              </a:ext>
            </a:extLst>
          </p:cNvPr>
          <p:cNvSpPr>
            <a:spLocks noChangeShapeType="1"/>
          </p:cNvSpPr>
          <p:nvPr/>
        </p:nvSpPr>
        <p:spPr bwMode="auto">
          <a:xfrm>
            <a:off x="7505402" y="2750408"/>
            <a:ext cx="93663"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0" name="Line 72">
            <a:extLst>
              <a:ext uri="{FF2B5EF4-FFF2-40B4-BE49-F238E27FC236}">
                <a16:creationId xmlns:a16="http://schemas.microsoft.com/office/drawing/2014/main" id="{0BEF92AD-D1D2-ED82-B382-343846B0D5AF}"/>
              </a:ext>
            </a:extLst>
          </p:cNvPr>
          <p:cNvSpPr>
            <a:spLocks noChangeShapeType="1"/>
          </p:cNvSpPr>
          <p:nvPr/>
        </p:nvSpPr>
        <p:spPr bwMode="auto">
          <a:xfrm>
            <a:off x="7580014" y="2837720"/>
            <a:ext cx="0" cy="9525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1" name="Line 73">
            <a:extLst>
              <a:ext uri="{FF2B5EF4-FFF2-40B4-BE49-F238E27FC236}">
                <a16:creationId xmlns:a16="http://schemas.microsoft.com/office/drawing/2014/main" id="{FDCEFFEB-4F1E-81E4-CD18-B1FE263E66FD}"/>
              </a:ext>
            </a:extLst>
          </p:cNvPr>
          <p:cNvSpPr>
            <a:spLocks noChangeShapeType="1"/>
          </p:cNvSpPr>
          <p:nvPr/>
        </p:nvSpPr>
        <p:spPr bwMode="auto">
          <a:xfrm>
            <a:off x="7535564" y="2885345"/>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2" name="Line 74">
            <a:extLst>
              <a:ext uri="{FF2B5EF4-FFF2-40B4-BE49-F238E27FC236}">
                <a16:creationId xmlns:a16="http://schemas.microsoft.com/office/drawing/2014/main" id="{5E7DE031-B9DD-797B-E254-90CEDF658CCA}"/>
              </a:ext>
            </a:extLst>
          </p:cNvPr>
          <p:cNvSpPr>
            <a:spLocks noChangeShapeType="1"/>
          </p:cNvSpPr>
          <p:nvPr/>
        </p:nvSpPr>
        <p:spPr bwMode="auto">
          <a:xfrm>
            <a:off x="7687964" y="2910745"/>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3" name="Line 75">
            <a:extLst>
              <a:ext uri="{FF2B5EF4-FFF2-40B4-BE49-F238E27FC236}">
                <a16:creationId xmlns:a16="http://schemas.microsoft.com/office/drawing/2014/main" id="{B4708B9C-6A69-399A-D845-88E61B7E5E7C}"/>
              </a:ext>
            </a:extLst>
          </p:cNvPr>
          <p:cNvSpPr>
            <a:spLocks noChangeShapeType="1"/>
          </p:cNvSpPr>
          <p:nvPr/>
        </p:nvSpPr>
        <p:spPr bwMode="auto">
          <a:xfrm>
            <a:off x="7640339" y="2955195"/>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4" name="Line 76">
            <a:extLst>
              <a:ext uri="{FF2B5EF4-FFF2-40B4-BE49-F238E27FC236}">
                <a16:creationId xmlns:a16="http://schemas.microsoft.com/office/drawing/2014/main" id="{503FD1A6-3DAF-0B8A-33CB-C65CA2A6127D}"/>
              </a:ext>
            </a:extLst>
          </p:cNvPr>
          <p:cNvSpPr>
            <a:spLocks noChangeShapeType="1"/>
          </p:cNvSpPr>
          <p:nvPr/>
        </p:nvSpPr>
        <p:spPr bwMode="auto">
          <a:xfrm>
            <a:off x="7732414" y="2955195"/>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 name="Line 77">
            <a:extLst>
              <a:ext uri="{FF2B5EF4-FFF2-40B4-BE49-F238E27FC236}">
                <a16:creationId xmlns:a16="http://schemas.microsoft.com/office/drawing/2014/main" id="{18214D64-1EDA-8DD9-40E3-B7A6CB2E1101}"/>
              </a:ext>
            </a:extLst>
          </p:cNvPr>
          <p:cNvSpPr>
            <a:spLocks noChangeShapeType="1"/>
          </p:cNvSpPr>
          <p:nvPr/>
        </p:nvSpPr>
        <p:spPr bwMode="auto">
          <a:xfrm>
            <a:off x="7687964" y="3002820"/>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 name="Line 78">
            <a:extLst>
              <a:ext uri="{FF2B5EF4-FFF2-40B4-BE49-F238E27FC236}">
                <a16:creationId xmlns:a16="http://schemas.microsoft.com/office/drawing/2014/main" id="{B1D2831E-9E23-1F37-AC74-D2B75609E1DC}"/>
              </a:ext>
            </a:extLst>
          </p:cNvPr>
          <p:cNvSpPr>
            <a:spLocks noChangeShapeType="1"/>
          </p:cNvSpPr>
          <p:nvPr/>
        </p:nvSpPr>
        <p:spPr bwMode="auto">
          <a:xfrm>
            <a:off x="7814964" y="2974245"/>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 name="Line 79">
            <a:extLst>
              <a:ext uri="{FF2B5EF4-FFF2-40B4-BE49-F238E27FC236}">
                <a16:creationId xmlns:a16="http://schemas.microsoft.com/office/drawing/2014/main" id="{9F2F35A7-3EE0-C8FF-2CA7-753C22CB61F6}"/>
              </a:ext>
            </a:extLst>
          </p:cNvPr>
          <p:cNvSpPr>
            <a:spLocks noChangeShapeType="1"/>
          </p:cNvSpPr>
          <p:nvPr/>
        </p:nvSpPr>
        <p:spPr bwMode="auto">
          <a:xfrm>
            <a:off x="7770514" y="3018695"/>
            <a:ext cx="93663"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 name="Line 80">
            <a:extLst>
              <a:ext uri="{FF2B5EF4-FFF2-40B4-BE49-F238E27FC236}">
                <a16:creationId xmlns:a16="http://schemas.microsoft.com/office/drawing/2014/main" id="{B136F1D6-BCC3-D82D-8266-DC0F8E6E5530}"/>
              </a:ext>
            </a:extLst>
          </p:cNvPr>
          <p:cNvSpPr>
            <a:spLocks noChangeShapeType="1"/>
          </p:cNvSpPr>
          <p:nvPr/>
        </p:nvSpPr>
        <p:spPr bwMode="auto">
          <a:xfrm>
            <a:off x="7972127" y="309013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 name="Line 81">
            <a:extLst>
              <a:ext uri="{FF2B5EF4-FFF2-40B4-BE49-F238E27FC236}">
                <a16:creationId xmlns:a16="http://schemas.microsoft.com/office/drawing/2014/main" id="{607EF86B-3CD0-4606-52A2-28F98A0A9630}"/>
              </a:ext>
            </a:extLst>
          </p:cNvPr>
          <p:cNvSpPr>
            <a:spLocks noChangeShapeType="1"/>
          </p:cNvSpPr>
          <p:nvPr/>
        </p:nvSpPr>
        <p:spPr bwMode="auto">
          <a:xfrm>
            <a:off x="7924502" y="313775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0" name="Line 82">
            <a:extLst>
              <a:ext uri="{FF2B5EF4-FFF2-40B4-BE49-F238E27FC236}">
                <a16:creationId xmlns:a16="http://schemas.microsoft.com/office/drawing/2014/main" id="{FB6A8947-6CC7-365B-C4D8-5E10D42F231E}"/>
              </a:ext>
            </a:extLst>
          </p:cNvPr>
          <p:cNvSpPr>
            <a:spLocks noChangeShapeType="1"/>
          </p:cNvSpPr>
          <p:nvPr/>
        </p:nvSpPr>
        <p:spPr bwMode="auto">
          <a:xfrm>
            <a:off x="8108652" y="319808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1" name="Line 83">
            <a:extLst>
              <a:ext uri="{FF2B5EF4-FFF2-40B4-BE49-F238E27FC236}">
                <a16:creationId xmlns:a16="http://schemas.microsoft.com/office/drawing/2014/main" id="{6C02D702-0E8C-0AC3-F16E-6C07198CC3BA}"/>
              </a:ext>
            </a:extLst>
          </p:cNvPr>
          <p:cNvSpPr>
            <a:spLocks noChangeShapeType="1"/>
          </p:cNvSpPr>
          <p:nvPr/>
        </p:nvSpPr>
        <p:spPr bwMode="auto">
          <a:xfrm>
            <a:off x="8064202" y="324253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2" name="Line 84">
            <a:extLst>
              <a:ext uri="{FF2B5EF4-FFF2-40B4-BE49-F238E27FC236}">
                <a16:creationId xmlns:a16="http://schemas.microsoft.com/office/drawing/2014/main" id="{0FBA3BAC-51D3-A1C3-6EAA-12EF845B818C}"/>
              </a:ext>
            </a:extLst>
          </p:cNvPr>
          <p:cNvSpPr>
            <a:spLocks noChangeShapeType="1"/>
          </p:cNvSpPr>
          <p:nvPr/>
        </p:nvSpPr>
        <p:spPr bwMode="auto">
          <a:xfrm>
            <a:off x="8243589" y="319808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3" name="Line 85">
            <a:extLst>
              <a:ext uri="{FF2B5EF4-FFF2-40B4-BE49-F238E27FC236}">
                <a16:creationId xmlns:a16="http://schemas.microsoft.com/office/drawing/2014/main" id="{76707175-F8DD-E2D9-563C-94252D1A1DEC}"/>
              </a:ext>
            </a:extLst>
          </p:cNvPr>
          <p:cNvSpPr>
            <a:spLocks noChangeShapeType="1"/>
          </p:cNvSpPr>
          <p:nvPr/>
        </p:nvSpPr>
        <p:spPr bwMode="auto">
          <a:xfrm>
            <a:off x="8195964" y="324253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4" name="Line 86">
            <a:extLst>
              <a:ext uri="{FF2B5EF4-FFF2-40B4-BE49-F238E27FC236}">
                <a16:creationId xmlns:a16="http://schemas.microsoft.com/office/drawing/2014/main" id="{C6DF07A7-2A52-3E2E-083F-286AD6B64FED}"/>
              </a:ext>
            </a:extLst>
          </p:cNvPr>
          <p:cNvSpPr>
            <a:spLocks noChangeShapeType="1"/>
          </p:cNvSpPr>
          <p:nvPr/>
        </p:nvSpPr>
        <p:spPr bwMode="auto">
          <a:xfrm>
            <a:off x="8268989" y="319808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 name="Line 87">
            <a:extLst>
              <a:ext uri="{FF2B5EF4-FFF2-40B4-BE49-F238E27FC236}">
                <a16:creationId xmlns:a16="http://schemas.microsoft.com/office/drawing/2014/main" id="{BD550460-E690-12EE-929D-9F4A2FBD41AC}"/>
              </a:ext>
            </a:extLst>
          </p:cNvPr>
          <p:cNvSpPr>
            <a:spLocks noChangeShapeType="1"/>
          </p:cNvSpPr>
          <p:nvPr/>
        </p:nvSpPr>
        <p:spPr bwMode="auto">
          <a:xfrm>
            <a:off x="8221364" y="324253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6" name="Line 88">
            <a:extLst>
              <a:ext uri="{FF2B5EF4-FFF2-40B4-BE49-F238E27FC236}">
                <a16:creationId xmlns:a16="http://schemas.microsoft.com/office/drawing/2014/main" id="{CF6E9A61-C6AF-231E-1750-5680D29117BA}"/>
              </a:ext>
            </a:extLst>
          </p:cNvPr>
          <p:cNvSpPr>
            <a:spLocks noChangeShapeType="1"/>
          </p:cNvSpPr>
          <p:nvPr/>
        </p:nvSpPr>
        <p:spPr bwMode="auto">
          <a:xfrm>
            <a:off x="10167639" y="3283808"/>
            <a:ext cx="0" cy="93663"/>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7" name="Line 89">
            <a:extLst>
              <a:ext uri="{FF2B5EF4-FFF2-40B4-BE49-F238E27FC236}">
                <a16:creationId xmlns:a16="http://schemas.microsoft.com/office/drawing/2014/main" id="{3337CD67-4E9D-CDDA-2479-7B4A8BCB34D5}"/>
              </a:ext>
            </a:extLst>
          </p:cNvPr>
          <p:cNvSpPr>
            <a:spLocks noChangeShapeType="1"/>
          </p:cNvSpPr>
          <p:nvPr/>
        </p:nvSpPr>
        <p:spPr bwMode="auto">
          <a:xfrm>
            <a:off x="10120014" y="3333020"/>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8" name="Freeform 90">
            <a:extLst>
              <a:ext uri="{FF2B5EF4-FFF2-40B4-BE49-F238E27FC236}">
                <a16:creationId xmlns:a16="http://schemas.microsoft.com/office/drawing/2014/main" id="{145C4D2B-489D-5E93-A0EA-104BDA0169DD}"/>
              </a:ext>
            </a:extLst>
          </p:cNvPr>
          <p:cNvSpPr>
            <a:spLocks/>
          </p:cNvSpPr>
          <p:nvPr/>
        </p:nvSpPr>
        <p:spPr bwMode="auto">
          <a:xfrm>
            <a:off x="7040264" y="1555020"/>
            <a:ext cx="3143250" cy="1768475"/>
          </a:xfrm>
          <a:custGeom>
            <a:avLst/>
            <a:gdLst>
              <a:gd name="T0" fmla="*/ 0 w 1980"/>
              <a:gd name="T1" fmla="*/ 0 h 1114"/>
              <a:gd name="T2" fmla="*/ 18 w 1980"/>
              <a:gd name="T3" fmla="*/ 0 h 1114"/>
              <a:gd name="T4" fmla="*/ 18 w 1980"/>
              <a:gd name="T5" fmla="*/ 20 h 1114"/>
              <a:gd name="T6" fmla="*/ 48 w 1980"/>
              <a:gd name="T7" fmla="*/ 20 h 1114"/>
              <a:gd name="T8" fmla="*/ 48 w 1980"/>
              <a:gd name="T9" fmla="*/ 52 h 1114"/>
              <a:gd name="T10" fmla="*/ 66 w 1980"/>
              <a:gd name="T11" fmla="*/ 52 h 1114"/>
              <a:gd name="T12" fmla="*/ 66 w 1980"/>
              <a:gd name="T13" fmla="*/ 127 h 1114"/>
              <a:gd name="T14" fmla="*/ 76 w 1980"/>
              <a:gd name="T15" fmla="*/ 127 h 1114"/>
              <a:gd name="T16" fmla="*/ 76 w 1980"/>
              <a:gd name="T17" fmla="*/ 300 h 1114"/>
              <a:gd name="T18" fmla="*/ 88 w 1980"/>
              <a:gd name="T19" fmla="*/ 300 h 1114"/>
              <a:gd name="T20" fmla="*/ 88 w 1980"/>
              <a:gd name="T21" fmla="*/ 346 h 1114"/>
              <a:gd name="T22" fmla="*/ 88 w 1980"/>
              <a:gd name="T23" fmla="*/ 397 h 1114"/>
              <a:gd name="T24" fmla="*/ 98 w 1980"/>
              <a:gd name="T25" fmla="*/ 397 h 1114"/>
              <a:gd name="T26" fmla="*/ 98 w 1980"/>
              <a:gd name="T27" fmla="*/ 443 h 1114"/>
              <a:gd name="T28" fmla="*/ 111 w 1980"/>
              <a:gd name="T29" fmla="*/ 443 h 1114"/>
              <a:gd name="T30" fmla="*/ 111 w 1980"/>
              <a:gd name="T31" fmla="*/ 483 h 1114"/>
              <a:gd name="T32" fmla="*/ 165 w 1980"/>
              <a:gd name="T33" fmla="*/ 483 h 1114"/>
              <a:gd name="T34" fmla="*/ 165 w 1980"/>
              <a:gd name="T35" fmla="*/ 542 h 1114"/>
              <a:gd name="T36" fmla="*/ 181 w 1980"/>
              <a:gd name="T37" fmla="*/ 542 h 1114"/>
              <a:gd name="T38" fmla="*/ 181 w 1980"/>
              <a:gd name="T39" fmla="*/ 562 h 1114"/>
              <a:gd name="T40" fmla="*/ 195 w 1980"/>
              <a:gd name="T41" fmla="*/ 562 h 1114"/>
              <a:gd name="T42" fmla="*/ 195 w 1980"/>
              <a:gd name="T43" fmla="*/ 594 h 1114"/>
              <a:gd name="T44" fmla="*/ 233 w 1980"/>
              <a:gd name="T45" fmla="*/ 594 h 1114"/>
              <a:gd name="T46" fmla="*/ 233 w 1980"/>
              <a:gd name="T47" fmla="*/ 661 h 1114"/>
              <a:gd name="T48" fmla="*/ 249 w 1980"/>
              <a:gd name="T49" fmla="*/ 661 h 1114"/>
              <a:gd name="T50" fmla="*/ 249 w 1980"/>
              <a:gd name="T51" fmla="*/ 705 h 1114"/>
              <a:gd name="T52" fmla="*/ 269 w 1980"/>
              <a:gd name="T53" fmla="*/ 705 h 1114"/>
              <a:gd name="T54" fmla="*/ 269 w 1980"/>
              <a:gd name="T55" fmla="*/ 735 h 1114"/>
              <a:gd name="T56" fmla="*/ 269 w 1980"/>
              <a:gd name="T57" fmla="*/ 747 h 1114"/>
              <a:gd name="T58" fmla="*/ 328 w 1980"/>
              <a:gd name="T59" fmla="*/ 747 h 1114"/>
              <a:gd name="T60" fmla="*/ 328 w 1980"/>
              <a:gd name="T61" fmla="*/ 801 h 1114"/>
              <a:gd name="T62" fmla="*/ 338 w 1980"/>
              <a:gd name="T63" fmla="*/ 801 h 1114"/>
              <a:gd name="T64" fmla="*/ 338 w 1980"/>
              <a:gd name="T65" fmla="*/ 844 h 1114"/>
              <a:gd name="T66" fmla="*/ 356 w 1980"/>
              <a:gd name="T67" fmla="*/ 844 h 1114"/>
              <a:gd name="T68" fmla="*/ 356 w 1980"/>
              <a:gd name="T69" fmla="*/ 854 h 1114"/>
              <a:gd name="T70" fmla="*/ 356 w 1980"/>
              <a:gd name="T71" fmla="*/ 880 h 1114"/>
              <a:gd name="T72" fmla="*/ 432 w 1980"/>
              <a:gd name="T73" fmla="*/ 880 h 1114"/>
              <a:gd name="T74" fmla="*/ 432 w 1980"/>
              <a:gd name="T75" fmla="*/ 914 h 1114"/>
              <a:gd name="T76" fmla="*/ 496 w 1980"/>
              <a:gd name="T77" fmla="*/ 914 h 1114"/>
              <a:gd name="T78" fmla="*/ 496 w 1980"/>
              <a:gd name="T79" fmla="*/ 936 h 1114"/>
              <a:gd name="T80" fmla="*/ 529 w 1980"/>
              <a:gd name="T81" fmla="*/ 936 h 1114"/>
              <a:gd name="T82" fmla="*/ 529 w 1980"/>
              <a:gd name="T83" fmla="*/ 959 h 1114"/>
              <a:gd name="T84" fmla="*/ 551 w 1980"/>
              <a:gd name="T85" fmla="*/ 959 h 1114"/>
              <a:gd name="T86" fmla="*/ 551 w 1980"/>
              <a:gd name="T87" fmla="*/ 973 h 1114"/>
              <a:gd name="T88" fmla="*/ 569 w 1980"/>
              <a:gd name="T89" fmla="*/ 973 h 1114"/>
              <a:gd name="T90" fmla="*/ 569 w 1980"/>
              <a:gd name="T91" fmla="*/ 997 h 1114"/>
              <a:gd name="T92" fmla="*/ 611 w 1980"/>
              <a:gd name="T93" fmla="*/ 997 h 1114"/>
              <a:gd name="T94" fmla="*/ 611 w 1980"/>
              <a:gd name="T95" fmla="*/ 1015 h 1114"/>
              <a:gd name="T96" fmla="*/ 659 w 1980"/>
              <a:gd name="T97" fmla="*/ 1015 h 1114"/>
              <a:gd name="T98" fmla="*/ 659 w 1980"/>
              <a:gd name="T99" fmla="*/ 1041 h 1114"/>
              <a:gd name="T100" fmla="*/ 675 w 1980"/>
              <a:gd name="T101" fmla="*/ 1041 h 1114"/>
              <a:gd name="T102" fmla="*/ 675 w 1980"/>
              <a:gd name="T103" fmla="*/ 1061 h 1114"/>
              <a:gd name="T104" fmla="*/ 929 w 1980"/>
              <a:gd name="T105" fmla="*/ 1061 h 1114"/>
              <a:gd name="T106" fmla="*/ 929 w 1980"/>
              <a:gd name="T107" fmla="*/ 1114 h 1114"/>
              <a:gd name="T108" fmla="*/ 1980 w 1980"/>
              <a:gd name="T109" fmla="*/ 1114 h 1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80" h="1114">
                <a:moveTo>
                  <a:pt x="0" y="0"/>
                </a:moveTo>
                <a:lnTo>
                  <a:pt x="18" y="0"/>
                </a:lnTo>
                <a:lnTo>
                  <a:pt x="18" y="20"/>
                </a:lnTo>
                <a:lnTo>
                  <a:pt x="48" y="20"/>
                </a:lnTo>
                <a:lnTo>
                  <a:pt x="48" y="52"/>
                </a:lnTo>
                <a:lnTo>
                  <a:pt x="66" y="52"/>
                </a:lnTo>
                <a:lnTo>
                  <a:pt x="66" y="127"/>
                </a:lnTo>
                <a:lnTo>
                  <a:pt x="76" y="127"/>
                </a:lnTo>
                <a:lnTo>
                  <a:pt x="76" y="300"/>
                </a:lnTo>
                <a:lnTo>
                  <a:pt x="88" y="300"/>
                </a:lnTo>
                <a:lnTo>
                  <a:pt x="88" y="346"/>
                </a:lnTo>
                <a:lnTo>
                  <a:pt x="88" y="397"/>
                </a:lnTo>
                <a:lnTo>
                  <a:pt x="98" y="397"/>
                </a:lnTo>
                <a:lnTo>
                  <a:pt x="98" y="443"/>
                </a:lnTo>
                <a:lnTo>
                  <a:pt x="111" y="443"/>
                </a:lnTo>
                <a:lnTo>
                  <a:pt x="111" y="483"/>
                </a:lnTo>
                <a:lnTo>
                  <a:pt x="165" y="483"/>
                </a:lnTo>
                <a:lnTo>
                  <a:pt x="165" y="542"/>
                </a:lnTo>
                <a:lnTo>
                  <a:pt x="181" y="542"/>
                </a:lnTo>
                <a:lnTo>
                  <a:pt x="181" y="562"/>
                </a:lnTo>
                <a:lnTo>
                  <a:pt x="195" y="562"/>
                </a:lnTo>
                <a:lnTo>
                  <a:pt x="195" y="594"/>
                </a:lnTo>
                <a:lnTo>
                  <a:pt x="233" y="594"/>
                </a:lnTo>
                <a:lnTo>
                  <a:pt x="233" y="661"/>
                </a:lnTo>
                <a:lnTo>
                  <a:pt x="249" y="661"/>
                </a:lnTo>
                <a:lnTo>
                  <a:pt x="249" y="705"/>
                </a:lnTo>
                <a:lnTo>
                  <a:pt x="269" y="705"/>
                </a:lnTo>
                <a:lnTo>
                  <a:pt x="269" y="735"/>
                </a:lnTo>
                <a:lnTo>
                  <a:pt x="269" y="747"/>
                </a:lnTo>
                <a:lnTo>
                  <a:pt x="328" y="747"/>
                </a:lnTo>
                <a:lnTo>
                  <a:pt x="328" y="801"/>
                </a:lnTo>
                <a:lnTo>
                  <a:pt x="338" y="801"/>
                </a:lnTo>
                <a:lnTo>
                  <a:pt x="338" y="844"/>
                </a:lnTo>
                <a:lnTo>
                  <a:pt x="356" y="844"/>
                </a:lnTo>
                <a:lnTo>
                  <a:pt x="356" y="854"/>
                </a:lnTo>
                <a:lnTo>
                  <a:pt x="356" y="880"/>
                </a:lnTo>
                <a:lnTo>
                  <a:pt x="432" y="880"/>
                </a:lnTo>
                <a:lnTo>
                  <a:pt x="432" y="914"/>
                </a:lnTo>
                <a:lnTo>
                  <a:pt x="496" y="914"/>
                </a:lnTo>
                <a:lnTo>
                  <a:pt x="496" y="936"/>
                </a:lnTo>
                <a:lnTo>
                  <a:pt x="529" y="936"/>
                </a:lnTo>
                <a:lnTo>
                  <a:pt x="529" y="959"/>
                </a:lnTo>
                <a:lnTo>
                  <a:pt x="551" y="959"/>
                </a:lnTo>
                <a:lnTo>
                  <a:pt x="551" y="973"/>
                </a:lnTo>
                <a:lnTo>
                  <a:pt x="569" y="973"/>
                </a:lnTo>
                <a:lnTo>
                  <a:pt x="569" y="997"/>
                </a:lnTo>
                <a:lnTo>
                  <a:pt x="611" y="997"/>
                </a:lnTo>
                <a:lnTo>
                  <a:pt x="611" y="1015"/>
                </a:lnTo>
                <a:lnTo>
                  <a:pt x="659" y="1015"/>
                </a:lnTo>
                <a:lnTo>
                  <a:pt x="659" y="1041"/>
                </a:lnTo>
                <a:lnTo>
                  <a:pt x="675" y="1041"/>
                </a:lnTo>
                <a:lnTo>
                  <a:pt x="675" y="1061"/>
                </a:lnTo>
                <a:lnTo>
                  <a:pt x="929" y="1061"/>
                </a:lnTo>
                <a:lnTo>
                  <a:pt x="929" y="1114"/>
                </a:lnTo>
                <a:lnTo>
                  <a:pt x="1980" y="1114"/>
                </a:lnTo>
              </a:path>
            </a:pathLst>
          </a:custGeom>
          <a:noFill/>
          <a:ln w="28575" cap="flat">
            <a:solidFill>
              <a:srgbClr val="E1471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9" name="Freeform 91">
            <a:extLst>
              <a:ext uri="{FF2B5EF4-FFF2-40B4-BE49-F238E27FC236}">
                <a16:creationId xmlns:a16="http://schemas.microsoft.com/office/drawing/2014/main" id="{2BEBC130-D0CF-489E-5823-65073410455C}"/>
              </a:ext>
            </a:extLst>
          </p:cNvPr>
          <p:cNvSpPr>
            <a:spLocks/>
          </p:cNvSpPr>
          <p:nvPr/>
        </p:nvSpPr>
        <p:spPr bwMode="auto">
          <a:xfrm>
            <a:off x="7037089" y="1558195"/>
            <a:ext cx="2540000" cy="1847850"/>
          </a:xfrm>
          <a:custGeom>
            <a:avLst/>
            <a:gdLst>
              <a:gd name="T0" fmla="*/ 16 w 1600"/>
              <a:gd name="T1" fmla="*/ 0 h 1164"/>
              <a:gd name="T2" fmla="*/ 56 w 1600"/>
              <a:gd name="T3" fmla="*/ 28 h 1164"/>
              <a:gd name="T4" fmla="*/ 74 w 1600"/>
              <a:gd name="T5" fmla="*/ 48 h 1164"/>
              <a:gd name="T6" fmla="*/ 84 w 1600"/>
              <a:gd name="T7" fmla="*/ 175 h 1164"/>
              <a:gd name="T8" fmla="*/ 94 w 1600"/>
              <a:gd name="T9" fmla="*/ 250 h 1164"/>
              <a:gd name="T10" fmla="*/ 147 w 1600"/>
              <a:gd name="T11" fmla="*/ 316 h 1164"/>
              <a:gd name="T12" fmla="*/ 163 w 1600"/>
              <a:gd name="T13" fmla="*/ 334 h 1164"/>
              <a:gd name="T14" fmla="*/ 163 w 1600"/>
              <a:gd name="T15" fmla="*/ 399 h 1164"/>
              <a:gd name="T16" fmla="*/ 197 w 1600"/>
              <a:gd name="T17" fmla="*/ 429 h 1164"/>
              <a:gd name="T18" fmla="*/ 221 w 1600"/>
              <a:gd name="T19" fmla="*/ 443 h 1164"/>
              <a:gd name="T20" fmla="*/ 241 w 1600"/>
              <a:gd name="T21" fmla="*/ 457 h 1164"/>
              <a:gd name="T22" fmla="*/ 253 w 1600"/>
              <a:gd name="T23" fmla="*/ 542 h 1164"/>
              <a:gd name="T24" fmla="*/ 269 w 1600"/>
              <a:gd name="T25" fmla="*/ 560 h 1164"/>
              <a:gd name="T26" fmla="*/ 285 w 1600"/>
              <a:gd name="T27" fmla="*/ 576 h 1164"/>
              <a:gd name="T28" fmla="*/ 303 w 1600"/>
              <a:gd name="T29" fmla="*/ 594 h 1164"/>
              <a:gd name="T30" fmla="*/ 320 w 1600"/>
              <a:gd name="T31" fmla="*/ 606 h 1164"/>
              <a:gd name="T32" fmla="*/ 330 w 1600"/>
              <a:gd name="T33" fmla="*/ 622 h 1164"/>
              <a:gd name="T34" fmla="*/ 344 w 1600"/>
              <a:gd name="T35" fmla="*/ 644 h 1164"/>
              <a:gd name="T36" fmla="*/ 400 w 1600"/>
              <a:gd name="T37" fmla="*/ 667 h 1164"/>
              <a:gd name="T38" fmla="*/ 430 w 1600"/>
              <a:gd name="T39" fmla="*/ 693 h 1164"/>
              <a:gd name="T40" fmla="*/ 444 w 1600"/>
              <a:gd name="T41" fmla="*/ 731 h 1164"/>
              <a:gd name="T42" fmla="*/ 456 w 1600"/>
              <a:gd name="T43" fmla="*/ 751 h 1164"/>
              <a:gd name="T44" fmla="*/ 498 w 1600"/>
              <a:gd name="T45" fmla="*/ 771 h 1164"/>
              <a:gd name="T46" fmla="*/ 517 w 1600"/>
              <a:gd name="T47" fmla="*/ 789 h 1164"/>
              <a:gd name="T48" fmla="*/ 551 w 1600"/>
              <a:gd name="T49" fmla="*/ 808 h 1164"/>
              <a:gd name="T50" fmla="*/ 575 w 1600"/>
              <a:gd name="T51" fmla="*/ 832 h 1164"/>
              <a:gd name="T52" fmla="*/ 611 w 1600"/>
              <a:gd name="T53" fmla="*/ 856 h 1164"/>
              <a:gd name="T54" fmla="*/ 629 w 1600"/>
              <a:gd name="T55" fmla="*/ 878 h 1164"/>
              <a:gd name="T56" fmla="*/ 665 w 1600"/>
              <a:gd name="T57" fmla="*/ 904 h 1164"/>
              <a:gd name="T58" fmla="*/ 685 w 1600"/>
              <a:gd name="T59" fmla="*/ 936 h 1164"/>
              <a:gd name="T60" fmla="*/ 705 w 1600"/>
              <a:gd name="T61" fmla="*/ 965 h 1164"/>
              <a:gd name="T62" fmla="*/ 979 w 1600"/>
              <a:gd name="T63" fmla="*/ 985 h 1164"/>
              <a:gd name="T64" fmla="*/ 1435 w 1600"/>
              <a:gd name="T65" fmla="*/ 1029 h 1164"/>
              <a:gd name="T66" fmla="*/ 1600 w 1600"/>
              <a:gd name="T67" fmla="*/ 1097 h 1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00" h="1164">
                <a:moveTo>
                  <a:pt x="0" y="0"/>
                </a:moveTo>
                <a:lnTo>
                  <a:pt x="16" y="0"/>
                </a:lnTo>
                <a:lnTo>
                  <a:pt x="16" y="28"/>
                </a:lnTo>
                <a:lnTo>
                  <a:pt x="56" y="28"/>
                </a:lnTo>
                <a:lnTo>
                  <a:pt x="56" y="48"/>
                </a:lnTo>
                <a:lnTo>
                  <a:pt x="74" y="48"/>
                </a:lnTo>
                <a:lnTo>
                  <a:pt x="74" y="175"/>
                </a:lnTo>
                <a:lnTo>
                  <a:pt x="84" y="175"/>
                </a:lnTo>
                <a:lnTo>
                  <a:pt x="84" y="250"/>
                </a:lnTo>
                <a:lnTo>
                  <a:pt x="94" y="250"/>
                </a:lnTo>
                <a:lnTo>
                  <a:pt x="94" y="316"/>
                </a:lnTo>
                <a:lnTo>
                  <a:pt x="147" y="316"/>
                </a:lnTo>
                <a:lnTo>
                  <a:pt x="147" y="334"/>
                </a:lnTo>
                <a:lnTo>
                  <a:pt x="163" y="334"/>
                </a:lnTo>
                <a:lnTo>
                  <a:pt x="163" y="356"/>
                </a:lnTo>
                <a:lnTo>
                  <a:pt x="163" y="399"/>
                </a:lnTo>
                <a:lnTo>
                  <a:pt x="197" y="399"/>
                </a:lnTo>
                <a:lnTo>
                  <a:pt x="197" y="429"/>
                </a:lnTo>
                <a:lnTo>
                  <a:pt x="221" y="429"/>
                </a:lnTo>
                <a:lnTo>
                  <a:pt x="221" y="443"/>
                </a:lnTo>
                <a:lnTo>
                  <a:pt x="241" y="443"/>
                </a:lnTo>
                <a:lnTo>
                  <a:pt x="241" y="457"/>
                </a:lnTo>
                <a:lnTo>
                  <a:pt x="253" y="457"/>
                </a:lnTo>
                <a:lnTo>
                  <a:pt x="253" y="542"/>
                </a:lnTo>
                <a:lnTo>
                  <a:pt x="269" y="542"/>
                </a:lnTo>
                <a:lnTo>
                  <a:pt x="269" y="560"/>
                </a:lnTo>
                <a:lnTo>
                  <a:pt x="285" y="560"/>
                </a:lnTo>
                <a:lnTo>
                  <a:pt x="285" y="576"/>
                </a:lnTo>
                <a:lnTo>
                  <a:pt x="303" y="576"/>
                </a:lnTo>
                <a:lnTo>
                  <a:pt x="303" y="594"/>
                </a:lnTo>
                <a:lnTo>
                  <a:pt x="320" y="594"/>
                </a:lnTo>
                <a:lnTo>
                  <a:pt x="320" y="606"/>
                </a:lnTo>
                <a:lnTo>
                  <a:pt x="330" y="606"/>
                </a:lnTo>
                <a:lnTo>
                  <a:pt x="330" y="622"/>
                </a:lnTo>
                <a:lnTo>
                  <a:pt x="330" y="644"/>
                </a:lnTo>
                <a:lnTo>
                  <a:pt x="344" y="644"/>
                </a:lnTo>
                <a:lnTo>
                  <a:pt x="344" y="667"/>
                </a:lnTo>
                <a:lnTo>
                  <a:pt x="400" y="667"/>
                </a:lnTo>
                <a:lnTo>
                  <a:pt x="400" y="693"/>
                </a:lnTo>
                <a:lnTo>
                  <a:pt x="430" y="693"/>
                </a:lnTo>
                <a:lnTo>
                  <a:pt x="430" y="731"/>
                </a:lnTo>
                <a:lnTo>
                  <a:pt x="444" y="731"/>
                </a:lnTo>
                <a:lnTo>
                  <a:pt x="444" y="751"/>
                </a:lnTo>
                <a:lnTo>
                  <a:pt x="456" y="751"/>
                </a:lnTo>
                <a:lnTo>
                  <a:pt x="456" y="771"/>
                </a:lnTo>
                <a:lnTo>
                  <a:pt x="498" y="771"/>
                </a:lnTo>
                <a:lnTo>
                  <a:pt x="498" y="789"/>
                </a:lnTo>
                <a:lnTo>
                  <a:pt x="517" y="789"/>
                </a:lnTo>
                <a:lnTo>
                  <a:pt x="517" y="808"/>
                </a:lnTo>
                <a:lnTo>
                  <a:pt x="551" y="808"/>
                </a:lnTo>
                <a:lnTo>
                  <a:pt x="551" y="832"/>
                </a:lnTo>
                <a:lnTo>
                  <a:pt x="575" y="832"/>
                </a:lnTo>
                <a:lnTo>
                  <a:pt x="575" y="856"/>
                </a:lnTo>
                <a:lnTo>
                  <a:pt x="611" y="856"/>
                </a:lnTo>
                <a:lnTo>
                  <a:pt x="611" y="878"/>
                </a:lnTo>
                <a:lnTo>
                  <a:pt x="629" y="878"/>
                </a:lnTo>
                <a:lnTo>
                  <a:pt x="629" y="904"/>
                </a:lnTo>
                <a:lnTo>
                  <a:pt x="665" y="904"/>
                </a:lnTo>
                <a:lnTo>
                  <a:pt x="665" y="936"/>
                </a:lnTo>
                <a:lnTo>
                  <a:pt x="685" y="936"/>
                </a:lnTo>
                <a:lnTo>
                  <a:pt x="685" y="965"/>
                </a:lnTo>
                <a:lnTo>
                  <a:pt x="705" y="965"/>
                </a:lnTo>
                <a:lnTo>
                  <a:pt x="705" y="985"/>
                </a:lnTo>
                <a:lnTo>
                  <a:pt x="979" y="985"/>
                </a:lnTo>
                <a:lnTo>
                  <a:pt x="979" y="1029"/>
                </a:lnTo>
                <a:lnTo>
                  <a:pt x="1435" y="1029"/>
                </a:lnTo>
                <a:lnTo>
                  <a:pt x="1435" y="1097"/>
                </a:lnTo>
                <a:lnTo>
                  <a:pt x="1600" y="1097"/>
                </a:lnTo>
                <a:lnTo>
                  <a:pt x="1600" y="1164"/>
                </a:lnTo>
              </a:path>
            </a:pathLst>
          </a:custGeom>
          <a:noFill/>
          <a:ln w="28575" cap="flat">
            <a:solidFill>
              <a:srgbClr val="01587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0" name="TextBox 219">
            <a:extLst>
              <a:ext uri="{FF2B5EF4-FFF2-40B4-BE49-F238E27FC236}">
                <a16:creationId xmlns:a16="http://schemas.microsoft.com/office/drawing/2014/main" id="{40998614-5A49-5BFF-BFD3-8FAB8ABF8007}"/>
              </a:ext>
            </a:extLst>
          </p:cNvPr>
          <p:cNvSpPr txBox="1"/>
          <p:nvPr/>
        </p:nvSpPr>
        <p:spPr bwMode="auto">
          <a:xfrm>
            <a:off x="10575256" y="2664626"/>
            <a:ext cx="4285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SG</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TPC</a:t>
            </a:r>
          </a:p>
        </p:txBody>
      </p:sp>
      <p:grpSp>
        <p:nvGrpSpPr>
          <p:cNvPr id="221" name="Group 220">
            <a:extLst>
              <a:ext uri="{FF2B5EF4-FFF2-40B4-BE49-F238E27FC236}">
                <a16:creationId xmlns:a16="http://schemas.microsoft.com/office/drawing/2014/main" id="{4BC49945-1EAB-EC68-1250-985C44D2A6EE}"/>
              </a:ext>
            </a:extLst>
          </p:cNvPr>
          <p:cNvGrpSpPr/>
          <p:nvPr/>
        </p:nvGrpSpPr>
        <p:grpSpPr>
          <a:xfrm>
            <a:off x="10434605" y="2900192"/>
            <a:ext cx="96837" cy="92075"/>
            <a:chOff x="3894138" y="3324023"/>
            <a:chExt cx="96837" cy="92075"/>
          </a:xfrm>
        </p:grpSpPr>
        <p:sp>
          <p:nvSpPr>
            <p:cNvPr id="222" name="Line 37">
              <a:extLst>
                <a:ext uri="{FF2B5EF4-FFF2-40B4-BE49-F238E27FC236}">
                  <a16:creationId xmlns:a16="http://schemas.microsoft.com/office/drawing/2014/main" id="{6D0A8164-CC55-1032-3EAB-28F9D491B427}"/>
                </a:ext>
              </a:extLst>
            </p:cNvPr>
            <p:cNvSpPr>
              <a:spLocks noChangeShapeType="1"/>
            </p:cNvSpPr>
            <p:nvPr/>
          </p:nvSpPr>
          <p:spPr bwMode="auto">
            <a:xfrm>
              <a:off x="3943350" y="332402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3" name="Line 38">
              <a:extLst>
                <a:ext uri="{FF2B5EF4-FFF2-40B4-BE49-F238E27FC236}">
                  <a16:creationId xmlns:a16="http://schemas.microsoft.com/office/drawing/2014/main" id="{B4B3C6C8-AC84-A342-624E-0A8B37435843}"/>
                </a:ext>
              </a:extLst>
            </p:cNvPr>
            <p:cNvSpPr>
              <a:spLocks noChangeShapeType="1"/>
            </p:cNvSpPr>
            <p:nvPr/>
          </p:nvSpPr>
          <p:spPr bwMode="auto">
            <a:xfrm>
              <a:off x="3894138" y="3371648"/>
              <a:ext cx="96837"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24" name="Group 223">
            <a:extLst>
              <a:ext uri="{FF2B5EF4-FFF2-40B4-BE49-F238E27FC236}">
                <a16:creationId xmlns:a16="http://schemas.microsoft.com/office/drawing/2014/main" id="{EBF5A9F1-04E3-AFEE-5F7F-11D2355653A3}"/>
              </a:ext>
            </a:extLst>
          </p:cNvPr>
          <p:cNvGrpSpPr/>
          <p:nvPr/>
        </p:nvGrpSpPr>
        <p:grpSpPr>
          <a:xfrm>
            <a:off x="10434605" y="2704033"/>
            <a:ext cx="96837" cy="92075"/>
            <a:chOff x="3894138" y="3324023"/>
            <a:chExt cx="96837" cy="92075"/>
          </a:xfrm>
        </p:grpSpPr>
        <p:sp>
          <p:nvSpPr>
            <p:cNvPr id="225" name="Line 37">
              <a:extLst>
                <a:ext uri="{FF2B5EF4-FFF2-40B4-BE49-F238E27FC236}">
                  <a16:creationId xmlns:a16="http://schemas.microsoft.com/office/drawing/2014/main" id="{AC64277D-DC89-1683-C6E5-D349179F4AE6}"/>
                </a:ext>
              </a:extLst>
            </p:cNvPr>
            <p:cNvSpPr>
              <a:spLocks noChangeShapeType="1"/>
            </p:cNvSpPr>
            <p:nvPr/>
          </p:nvSpPr>
          <p:spPr bwMode="auto">
            <a:xfrm>
              <a:off x="3943350" y="3324023"/>
              <a:ext cx="0" cy="92075"/>
            </a:xfrm>
            <a:prstGeom prst="line">
              <a:avLst/>
            </a:prstGeom>
            <a:noFill/>
            <a:ln w="19050" cap="flat">
              <a:solidFill>
                <a:schemeClr val="bg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6" name="Line 38">
              <a:extLst>
                <a:ext uri="{FF2B5EF4-FFF2-40B4-BE49-F238E27FC236}">
                  <a16:creationId xmlns:a16="http://schemas.microsoft.com/office/drawing/2014/main" id="{26202F2D-4C11-6844-0D23-1D00839C03AB}"/>
                </a:ext>
              </a:extLst>
            </p:cNvPr>
            <p:cNvSpPr>
              <a:spLocks noChangeShapeType="1"/>
            </p:cNvSpPr>
            <p:nvPr/>
          </p:nvSpPr>
          <p:spPr bwMode="auto">
            <a:xfrm>
              <a:off x="3894138" y="3371648"/>
              <a:ext cx="96837" cy="0"/>
            </a:xfrm>
            <a:prstGeom prst="line">
              <a:avLst/>
            </a:prstGeom>
            <a:noFill/>
            <a:ln w="19050" cap="flat">
              <a:solidFill>
                <a:schemeClr val="bg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aphicFrame>
        <p:nvGraphicFramePr>
          <p:cNvPr id="227" name="Table 86">
            <a:extLst>
              <a:ext uri="{FF2B5EF4-FFF2-40B4-BE49-F238E27FC236}">
                <a16:creationId xmlns:a16="http://schemas.microsoft.com/office/drawing/2014/main" id="{9C8FEDC3-9519-CE0F-7DA2-1F34E217F92F}"/>
              </a:ext>
            </a:extLst>
          </p:cNvPr>
          <p:cNvGraphicFramePr>
            <a:graphicFrameLocks noGrp="1"/>
          </p:cNvGraphicFramePr>
          <p:nvPr>
            <p:extLst>
              <p:ext uri="{D42A27DB-BD31-4B8C-83A1-F6EECF244321}">
                <p14:modId xmlns:p14="http://schemas.microsoft.com/office/powerpoint/2010/main" val="3861958570"/>
              </p:ext>
            </p:extLst>
          </p:nvPr>
        </p:nvGraphicFramePr>
        <p:xfrm>
          <a:off x="8929741" y="1731947"/>
          <a:ext cx="2465790" cy="850440"/>
        </p:xfrm>
        <a:graphic>
          <a:graphicData uri="http://schemas.openxmlformats.org/drawingml/2006/table">
            <a:tbl>
              <a:tblPr firstRow="1" bandRow="1">
                <a:tableStyleId>{93296810-A885-4BE3-A3E7-6D5BEEA58F35}</a:tableStyleId>
              </a:tblPr>
              <a:tblGrid>
                <a:gridCol w="958543">
                  <a:extLst>
                    <a:ext uri="{9D8B030D-6E8A-4147-A177-3AD203B41FA5}">
                      <a16:colId xmlns:a16="http://schemas.microsoft.com/office/drawing/2014/main" val="3465019536"/>
                    </a:ext>
                  </a:extLst>
                </a:gridCol>
                <a:gridCol w="750250">
                  <a:extLst>
                    <a:ext uri="{9D8B030D-6E8A-4147-A177-3AD203B41FA5}">
                      <a16:colId xmlns:a16="http://schemas.microsoft.com/office/drawing/2014/main" val="2474422717"/>
                    </a:ext>
                  </a:extLst>
                </a:gridCol>
                <a:gridCol w="756997">
                  <a:extLst>
                    <a:ext uri="{9D8B030D-6E8A-4147-A177-3AD203B41FA5}">
                      <a16:colId xmlns:a16="http://schemas.microsoft.com/office/drawing/2014/main" val="1933575258"/>
                    </a:ext>
                  </a:extLst>
                </a:gridCol>
              </a:tblGrid>
              <a:tr h="339698">
                <a:tc>
                  <a:txBody>
                    <a:bodyPr/>
                    <a:lstStyle/>
                    <a:p>
                      <a:pPr algn="ctr">
                        <a:lnSpc>
                          <a:spcPts val="1200"/>
                        </a:lnSpc>
                      </a:pPr>
                      <a:r>
                        <a:rPr lang="en-US" sz="1200" b="1" dirty="0">
                          <a:solidFill>
                            <a:schemeClr val="bg1"/>
                          </a:solidFill>
                        </a:rPr>
                        <a:t>BICR analysis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ts val="1200"/>
                        </a:lnSpc>
                      </a:pPr>
                      <a:r>
                        <a:rPr lang="en-US" sz="1200" b="1" dirty="0">
                          <a:solidFill>
                            <a:schemeClr val="tx1"/>
                          </a:solidFill>
                        </a:rPr>
                        <a:t>SG</a:t>
                      </a:r>
                      <a:br>
                        <a:rPr lang="en-US" sz="1200" b="1" dirty="0">
                          <a:solidFill>
                            <a:schemeClr val="tx1"/>
                          </a:solidFill>
                        </a:rPr>
                      </a:br>
                      <a:r>
                        <a:rPr lang="en-US" sz="1200" b="1" dirty="0">
                          <a:solidFill>
                            <a:schemeClr val="tx1"/>
                          </a:solidFill>
                        </a:rPr>
                        <a:t>(n = 101)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lnSpc>
                          <a:spcPts val="1200"/>
                        </a:lnSpc>
                      </a:pPr>
                      <a:r>
                        <a:rPr lang="en-US" sz="1200" b="1" dirty="0">
                          <a:solidFill>
                            <a:schemeClr val="tx1"/>
                          </a:solidFill>
                        </a:rPr>
                        <a:t>TPC</a:t>
                      </a:r>
                      <a:br>
                        <a:rPr lang="en-US" sz="1200" b="1" dirty="0">
                          <a:solidFill>
                            <a:schemeClr val="tx1"/>
                          </a:solidFill>
                        </a:rPr>
                      </a:br>
                      <a:r>
                        <a:rPr lang="en-US" sz="1200" b="1" dirty="0">
                          <a:solidFill>
                            <a:schemeClr val="tx1"/>
                          </a:solidFill>
                        </a:rPr>
                        <a:t>(n = 116)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286489843"/>
                  </a:ext>
                </a:extLst>
              </a:tr>
              <a:tr h="339698">
                <a:tc>
                  <a:txBody>
                    <a:bodyPr/>
                    <a:lstStyle/>
                    <a:p>
                      <a:pPr algn="ctr">
                        <a:lnSpc>
                          <a:spcPts val="1200"/>
                        </a:lnSpc>
                      </a:pPr>
                      <a:r>
                        <a:rPr lang="en-US" sz="1200" b="0" dirty="0">
                          <a:solidFill>
                            <a:schemeClr val="bg1"/>
                          </a:solidFill>
                        </a:rPr>
                        <a:t>Median PFS, </a:t>
                      </a:r>
                      <a:r>
                        <a:rPr lang="en-US" sz="1200" b="0" dirty="0" err="1">
                          <a:solidFill>
                            <a:schemeClr val="bg1"/>
                          </a:solidFill>
                        </a:rPr>
                        <a:t>mo</a:t>
                      </a:r>
                      <a:r>
                        <a:rPr lang="en-US" sz="1200" b="0" dirty="0">
                          <a:solidFill>
                            <a:schemeClr val="bg1"/>
                          </a:solidFill>
                        </a:rPr>
                        <a:t> (95% CI)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1200"/>
                        </a:lnSpc>
                      </a:pPr>
                      <a:r>
                        <a:rPr lang="en-US" sz="1200" b="0" dirty="0">
                          <a:solidFill>
                            <a:schemeClr val="bg1"/>
                          </a:solidFill>
                        </a:rPr>
                        <a:t>5.0</a:t>
                      </a:r>
                      <a:br>
                        <a:rPr lang="en-US" sz="1200" b="0" dirty="0">
                          <a:solidFill>
                            <a:schemeClr val="bg1"/>
                          </a:solidFill>
                        </a:rPr>
                      </a:br>
                      <a:r>
                        <a:rPr lang="en-US" sz="1200" b="0" dirty="0">
                          <a:solidFill>
                            <a:schemeClr val="bg1"/>
                          </a:solidFill>
                        </a:rPr>
                        <a:t>(3.9-7.2)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1200"/>
                        </a:lnSpc>
                      </a:pPr>
                      <a:r>
                        <a:rPr lang="en-US" sz="1200" b="0" dirty="0">
                          <a:solidFill>
                            <a:schemeClr val="bg1"/>
                          </a:solidFill>
                        </a:rPr>
                        <a:t>3.4</a:t>
                      </a:r>
                      <a:br>
                        <a:rPr lang="en-US" sz="1200" b="0" dirty="0">
                          <a:solidFill>
                            <a:schemeClr val="bg1"/>
                          </a:solidFill>
                        </a:rPr>
                      </a:br>
                      <a:r>
                        <a:rPr lang="en-US" sz="1200" b="0" dirty="0">
                          <a:solidFill>
                            <a:schemeClr val="bg1"/>
                          </a:solidFill>
                        </a:rPr>
                        <a:t>(1.8-4.2)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050282131"/>
                  </a:ext>
                </a:extLst>
              </a:tr>
              <a:tr h="171044">
                <a:tc>
                  <a:txBody>
                    <a:bodyPr/>
                    <a:lstStyle/>
                    <a:p>
                      <a:pPr algn="ctr">
                        <a:lnSpc>
                          <a:spcPts val="1200"/>
                        </a:lnSpc>
                      </a:pPr>
                      <a:r>
                        <a:rPr lang="en-US" sz="1200" b="0" dirty="0">
                          <a:solidFill>
                            <a:schemeClr val="bg1"/>
                          </a:solidFill>
                        </a:rPr>
                        <a:t>HR (95% CI)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a:txBody>
                    <a:bodyPr/>
                    <a:lstStyle/>
                    <a:p>
                      <a:pPr algn="ctr">
                        <a:lnSpc>
                          <a:spcPts val="1200"/>
                        </a:lnSpc>
                      </a:pPr>
                      <a:r>
                        <a:rPr lang="en-US" sz="1200" b="0" dirty="0">
                          <a:solidFill>
                            <a:schemeClr val="bg1"/>
                          </a:solidFill>
                        </a:rPr>
                        <a:t>0.70 (0.51-0.98)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lnSpc>
                          <a:spcPts val="1200"/>
                        </a:lnSpc>
                      </a:pPr>
                      <a:endParaRPr lang="en-US" sz="12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434679555"/>
                  </a:ext>
                </a:extLst>
              </a:tr>
            </a:tbl>
          </a:graphicData>
        </a:graphic>
      </p:graphicFrame>
      <p:grpSp>
        <p:nvGrpSpPr>
          <p:cNvPr id="228" name="Group 227">
            <a:extLst>
              <a:ext uri="{FF2B5EF4-FFF2-40B4-BE49-F238E27FC236}">
                <a16:creationId xmlns:a16="http://schemas.microsoft.com/office/drawing/2014/main" id="{46E59D80-5BF7-AF1A-7C80-76913FA03CAA}"/>
              </a:ext>
            </a:extLst>
          </p:cNvPr>
          <p:cNvGrpSpPr/>
          <p:nvPr/>
        </p:nvGrpSpPr>
        <p:grpSpPr>
          <a:xfrm>
            <a:off x="896737" y="3815916"/>
            <a:ext cx="4474942" cy="2192824"/>
            <a:chOff x="1614274" y="1472766"/>
            <a:chExt cx="4474942" cy="2192824"/>
          </a:xfrm>
        </p:grpSpPr>
        <p:cxnSp>
          <p:nvCxnSpPr>
            <p:cNvPr id="229" name="Straight Connector 228">
              <a:extLst>
                <a:ext uri="{FF2B5EF4-FFF2-40B4-BE49-F238E27FC236}">
                  <a16:creationId xmlns:a16="http://schemas.microsoft.com/office/drawing/2014/main" id="{F3465212-62EA-8AF3-8837-80D323BB5052}"/>
                </a:ext>
              </a:extLst>
            </p:cNvPr>
            <p:cNvCxnSpPr>
              <a:cxnSpLocks/>
            </p:cNvCxnSpPr>
            <p:nvPr/>
          </p:nvCxnSpPr>
          <p:spPr bwMode="auto">
            <a:xfrm>
              <a:off x="2197768" y="1592847"/>
              <a:ext cx="0" cy="1828800"/>
            </a:xfrm>
            <a:prstGeom prst="line">
              <a:avLst/>
            </a:prstGeom>
            <a:noFill/>
            <a:ln w="28575" cap="flat" cmpd="sng" algn="ctr">
              <a:solidFill>
                <a:schemeClr val="bg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4334C1EB-BF9E-611F-BF86-35A2B29C7427}"/>
                </a:ext>
              </a:extLst>
            </p:cNvPr>
            <p:cNvCxnSpPr/>
            <p:nvPr/>
          </p:nvCxnSpPr>
          <p:spPr bwMode="auto">
            <a:xfrm>
              <a:off x="2106328" y="160020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A1C66F61-CC4D-87C1-CB5B-2ABBE0AB73B9}"/>
                </a:ext>
              </a:extLst>
            </p:cNvPr>
            <p:cNvCxnSpPr/>
            <p:nvPr/>
          </p:nvCxnSpPr>
          <p:spPr bwMode="auto">
            <a:xfrm>
              <a:off x="2106328" y="176690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3C526F41-49CA-C4AA-1B36-A98BA9EB2038}"/>
                </a:ext>
              </a:extLst>
            </p:cNvPr>
            <p:cNvCxnSpPr/>
            <p:nvPr/>
          </p:nvCxnSpPr>
          <p:spPr bwMode="auto">
            <a:xfrm>
              <a:off x="2106328" y="194585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3016FA75-2B0A-D480-E01F-B60AF68A8CE6}"/>
                </a:ext>
              </a:extLst>
            </p:cNvPr>
            <p:cNvCxnSpPr/>
            <p:nvPr/>
          </p:nvCxnSpPr>
          <p:spPr bwMode="auto">
            <a:xfrm>
              <a:off x="2106328" y="212726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C349AB7B-35C2-CCD8-6000-EEA7F99CDDC8}"/>
                </a:ext>
              </a:extLst>
            </p:cNvPr>
            <p:cNvCxnSpPr/>
            <p:nvPr/>
          </p:nvCxnSpPr>
          <p:spPr bwMode="auto">
            <a:xfrm>
              <a:off x="2106328" y="230622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78CE4DCB-5626-F272-B6E6-8229917AC731}"/>
                </a:ext>
              </a:extLst>
            </p:cNvPr>
            <p:cNvCxnSpPr/>
            <p:nvPr/>
          </p:nvCxnSpPr>
          <p:spPr bwMode="auto">
            <a:xfrm>
              <a:off x="2106328" y="249200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A55572FA-0549-150C-D3F5-E774FAFC4261}"/>
                </a:ext>
              </a:extLst>
            </p:cNvPr>
            <p:cNvCxnSpPr/>
            <p:nvPr/>
          </p:nvCxnSpPr>
          <p:spPr bwMode="auto">
            <a:xfrm>
              <a:off x="2106328" y="267394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DB720F71-7E98-F249-07DA-24D43953D81F}"/>
                </a:ext>
              </a:extLst>
            </p:cNvPr>
            <p:cNvCxnSpPr/>
            <p:nvPr/>
          </p:nvCxnSpPr>
          <p:spPr bwMode="auto">
            <a:xfrm>
              <a:off x="2106328" y="285535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482E20CF-EF42-4DE0-4ECA-5D74AA270A45}"/>
                </a:ext>
              </a:extLst>
            </p:cNvPr>
            <p:cNvCxnSpPr/>
            <p:nvPr/>
          </p:nvCxnSpPr>
          <p:spPr bwMode="auto">
            <a:xfrm>
              <a:off x="2106328" y="30416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203379EB-6182-8394-AE09-B2E737066567}"/>
                </a:ext>
              </a:extLst>
            </p:cNvPr>
            <p:cNvCxnSpPr/>
            <p:nvPr/>
          </p:nvCxnSpPr>
          <p:spPr bwMode="auto">
            <a:xfrm>
              <a:off x="2106328" y="322062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2B7E8A72-D5DE-E74A-1495-574B614F3443}"/>
                </a:ext>
              </a:extLst>
            </p:cNvPr>
            <p:cNvCxnSpPr>
              <a:cxnSpLocks/>
            </p:cNvCxnSpPr>
            <p:nvPr/>
          </p:nvCxnSpPr>
          <p:spPr bwMode="auto">
            <a:xfrm>
              <a:off x="2106328" y="3402034"/>
              <a:ext cx="3861335" cy="0"/>
            </a:xfrm>
            <a:prstGeom prst="line">
              <a:avLst/>
            </a:prstGeom>
            <a:noFill/>
            <a:ln w="28575" cap="flat" cmpd="sng" algn="ctr">
              <a:solidFill>
                <a:schemeClr val="bg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DEB5E7EE-4CAC-3864-1DE9-73B14B73C42F}"/>
                </a:ext>
              </a:extLst>
            </p:cNvPr>
            <p:cNvCxnSpPr>
              <a:cxnSpLocks/>
            </p:cNvCxnSpPr>
            <p:nvPr/>
          </p:nvCxnSpPr>
          <p:spPr bwMode="auto">
            <a:xfrm rot="16200000">
              <a:off x="2443774"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DDEC85CF-66B7-6B62-BA7E-6D2DFA261AC6}"/>
                </a:ext>
              </a:extLst>
            </p:cNvPr>
            <p:cNvCxnSpPr>
              <a:cxnSpLocks/>
            </p:cNvCxnSpPr>
            <p:nvPr/>
          </p:nvCxnSpPr>
          <p:spPr bwMode="auto">
            <a:xfrm rot="16200000">
              <a:off x="2735499"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2EDFACBD-E39B-3EBA-0E75-7C4EB500D98E}"/>
                </a:ext>
              </a:extLst>
            </p:cNvPr>
            <p:cNvCxnSpPr>
              <a:cxnSpLocks/>
            </p:cNvCxnSpPr>
            <p:nvPr/>
          </p:nvCxnSpPr>
          <p:spPr bwMode="auto">
            <a:xfrm rot="16200000">
              <a:off x="3019870"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E160C8A4-AB9E-B0DF-8E3A-1E48B9E351D4}"/>
                </a:ext>
              </a:extLst>
            </p:cNvPr>
            <p:cNvCxnSpPr>
              <a:cxnSpLocks/>
            </p:cNvCxnSpPr>
            <p:nvPr/>
          </p:nvCxnSpPr>
          <p:spPr bwMode="auto">
            <a:xfrm rot="16200000">
              <a:off x="3306692"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B8DF3051-886B-B7B6-2616-45A88B58AB27}"/>
                </a:ext>
              </a:extLst>
            </p:cNvPr>
            <p:cNvCxnSpPr>
              <a:cxnSpLocks/>
            </p:cNvCxnSpPr>
            <p:nvPr/>
          </p:nvCxnSpPr>
          <p:spPr bwMode="auto">
            <a:xfrm rot="16200000">
              <a:off x="3598418"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3E77E69C-2942-B406-042F-6D1F84246ED3}"/>
                </a:ext>
              </a:extLst>
            </p:cNvPr>
            <p:cNvCxnSpPr>
              <a:cxnSpLocks/>
            </p:cNvCxnSpPr>
            <p:nvPr/>
          </p:nvCxnSpPr>
          <p:spPr bwMode="auto">
            <a:xfrm rot="16200000">
              <a:off x="3885241"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89F98FC0-DAA6-198E-D475-0CFBF3C71C06}"/>
                </a:ext>
              </a:extLst>
            </p:cNvPr>
            <p:cNvCxnSpPr>
              <a:cxnSpLocks/>
            </p:cNvCxnSpPr>
            <p:nvPr/>
          </p:nvCxnSpPr>
          <p:spPr bwMode="auto">
            <a:xfrm rot="16200000">
              <a:off x="4169612"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AD8E77CF-0D79-2A47-65A6-9F47EC2E6DE0}"/>
                </a:ext>
              </a:extLst>
            </p:cNvPr>
            <p:cNvCxnSpPr>
              <a:cxnSpLocks/>
            </p:cNvCxnSpPr>
            <p:nvPr/>
          </p:nvCxnSpPr>
          <p:spPr bwMode="auto">
            <a:xfrm rot="16200000">
              <a:off x="4461338"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8FAC8D75-EB6C-AAB0-94B6-B0CB1247965B}"/>
                </a:ext>
              </a:extLst>
            </p:cNvPr>
            <p:cNvCxnSpPr>
              <a:cxnSpLocks/>
            </p:cNvCxnSpPr>
            <p:nvPr/>
          </p:nvCxnSpPr>
          <p:spPr bwMode="auto">
            <a:xfrm rot="16200000">
              <a:off x="4755515"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E2452292-8B11-968B-406C-E730A3DCF032}"/>
                </a:ext>
              </a:extLst>
            </p:cNvPr>
            <p:cNvCxnSpPr>
              <a:cxnSpLocks/>
            </p:cNvCxnSpPr>
            <p:nvPr/>
          </p:nvCxnSpPr>
          <p:spPr bwMode="auto">
            <a:xfrm rot="16200000">
              <a:off x="5044789"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855F3818-DC5C-8FB0-CC8D-9DAA1E38BD22}"/>
                </a:ext>
              </a:extLst>
            </p:cNvPr>
            <p:cNvCxnSpPr>
              <a:cxnSpLocks/>
            </p:cNvCxnSpPr>
            <p:nvPr/>
          </p:nvCxnSpPr>
          <p:spPr bwMode="auto">
            <a:xfrm rot="16200000">
              <a:off x="5338966"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B6E56065-013A-5FFB-730A-0F4714AFCEF6}"/>
                </a:ext>
              </a:extLst>
            </p:cNvPr>
            <p:cNvCxnSpPr>
              <a:cxnSpLocks/>
            </p:cNvCxnSpPr>
            <p:nvPr/>
          </p:nvCxnSpPr>
          <p:spPr bwMode="auto">
            <a:xfrm rot="16200000">
              <a:off x="5611080" y="3447754"/>
              <a:ext cx="91440" cy="0"/>
            </a:xfrm>
            <a:prstGeom prst="line">
              <a:avLst/>
            </a:prstGeom>
            <a:noFill/>
            <a:ln w="28575" cap="flat" cmpd="sng" algn="ctr">
              <a:solidFill>
                <a:schemeClr val="bg1"/>
              </a:solidFill>
              <a:prstDash val="solid"/>
              <a:round/>
              <a:headEnd type="none" w="med" len="med"/>
              <a:tailEnd type="none" w="med" len="med"/>
            </a:ln>
            <a:effectLst/>
          </p:spPr>
        </p:cxnSp>
        <p:sp>
          <p:nvSpPr>
            <p:cNvPr id="253" name="TextBox 252">
              <a:extLst>
                <a:ext uri="{FF2B5EF4-FFF2-40B4-BE49-F238E27FC236}">
                  <a16:creationId xmlns:a16="http://schemas.microsoft.com/office/drawing/2014/main" id="{064CB11D-B204-1556-F8C2-C4A140435C54}"/>
                </a:ext>
              </a:extLst>
            </p:cNvPr>
            <p:cNvSpPr txBox="1"/>
            <p:nvPr/>
          </p:nvSpPr>
          <p:spPr bwMode="auto">
            <a:xfrm>
              <a:off x="1821019" y="150786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254" name="TextBox 253">
              <a:extLst>
                <a:ext uri="{FF2B5EF4-FFF2-40B4-BE49-F238E27FC236}">
                  <a16:creationId xmlns:a16="http://schemas.microsoft.com/office/drawing/2014/main" id="{143751DA-8C9D-FD46-8D7F-1EF8A11D0AC6}"/>
                </a:ext>
              </a:extLst>
            </p:cNvPr>
            <p:cNvSpPr txBox="1"/>
            <p:nvPr/>
          </p:nvSpPr>
          <p:spPr bwMode="auto">
            <a:xfrm>
              <a:off x="1821019" y="1674568"/>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90</a:t>
              </a:r>
            </a:p>
          </p:txBody>
        </p:sp>
        <p:sp>
          <p:nvSpPr>
            <p:cNvPr id="255" name="TextBox 254">
              <a:extLst>
                <a:ext uri="{FF2B5EF4-FFF2-40B4-BE49-F238E27FC236}">
                  <a16:creationId xmlns:a16="http://schemas.microsoft.com/office/drawing/2014/main" id="{49209C73-8CD8-207D-EDA1-518D15E123B1}"/>
                </a:ext>
              </a:extLst>
            </p:cNvPr>
            <p:cNvSpPr txBox="1"/>
            <p:nvPr/>
          </p:nvSpPr>
          <p:spPr bwMode="auto">
            <a:xfrm>
              <a:off x="1821019" y="1853526"/>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256" name="TextBox 255">
              <a:extLst>
                <a:ext uri="{FF2B5EF4-FFF2-40B4-BE49-F238E27FC236}">
                  <a16:creationId xmlns:a16="http://schemas.microsoft.com/office/drawing/2014/main" id="{1507C01C-C543-EDBB-28EE-D47DFE2DED18}"/>
                </a:ext>
              </a:extLst>
            </p:cNvPr>
            <p:cNvSpPr txBox="1"/>
            <p:nvPr/>
          </p:nvSpPr>
          <p:spPr bwMode="auto">
            <a:xfrm>
              <a:off x="1821019" y="203738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70</a:t>
              </a:r>
            </a:p>
          </p:txBody>
        </p:sp>
        <p:sp>
          <p:nvSpPr>
            <p:cNvPr id="257" name="TextBox 256">
              <a:extLst>
                <a:ext uri="{FF2B5EF4-FFF2-40B4-BE49-F238E27FC236}">
                  <a16:creationId xmlns:a16="http://schemas.microsoft.com/office/drawing/2014/main" id="{40BB001C-CD5E-D878-D2D3-E6E71EF33E7E}"/>
                </a:ext>
              </a:extLst>
            </p:cNvPr>
            <p:cNvSpPr txBox="1"/>
            <p:nvPr/>
          </p:nvSpPr>
          <p:spPr bwMode="auto">
            <a:xfrm>
              <a:off x="1821019" y="221389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258" name="TextBox 257">
              <a:extLst>
                <a:ext uri="{FF2B5EF4-FFF2-40B4-BE49-F238E27FC236}">
                  <a16:creationId xmlns:a16="http://schemas.microsoft.com/office/drawing/2014/main" id="{39FE8C15-14BA-5938-8D94-274EA2EF6E34}"/>
                </a:ext>
              </a:extLst>
            </p:cNvPr>
            <p:cNvSpPr txBox="1"/>
            <p:nvPr/>
          </p:nvSpPr>
          <p:spPr bwMode="auto">
            <a:xfrm>
              <a:off x="1821019" y="2400205"/>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50</a:t>
              </a:r>
            </a:p>
          </p:txBody>
        </p:sp>
        <p:sp>
          <p:nvSpPr>
            <p:cNvPr id="259" name="TextBox 258">
              <a:extLst>
                <a:ext uri="{FF2B5EF4-FFF2-40B4-BE49-F238E27FC236}">
                  <a16:creationId xmlns:a16="http://schemas.microsoft.com/office/drawing/2014/main" id="{08C1EF99-D29B-8524-D239-56100780A1D6}"/>
                </a:ext>
              </a:extLst>
            </p:cNvPr>
            <p:cNvSpPr txBox="1"/>
            <p:nvPr/>
          </p:nvSpPr>
          <p:spPr bwMode="auto">
            <a:xfrm>
              <a:off x="1821019" y="2588968"/>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260" name="TextBox 259">
              <a:extLst>
                <a:ext uri="{FF2B5EF4-FFF2-40B4-BE49-F238E27FC236}">
                  <a16:creationId xmlns:a16="http://schemas.microsoft.com/office/drawing/2014/main" id="{3E91D6C2-804B-CC19-FB15-7D35FA0B3F5C}"/>
                </a:ext>
              </a:extLst>
            </p:cNvPr>
            <p:cNvSpPr txBox="1"/>
            <p:nvPr/>
          </p:nvSpPr>
          <p:spPr bwMode="auto">
            <a:xfrm>
              <a:off x="1821019" y="2760571"/>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261" name="TextBox 260">
              <a:extLst>
                <a:ext uri="{FF2B5EF4-FFF2-40B4-BE49-F238E27FC236}">
                  <a16:creationId xmlns:a16="http://schemas.microsoft.com/office/drawing/2014/main" id="{1A294352-6E8B-708B-025B-089B250A3ED6}"/>
                </a:ext>
              </a:extLst>
            </p:cNvPr>
            <p:cNvSpPr txBox="1"/>
            <p:nvPr/>
          </p:nvSpPr>
          <p:spPr bwMode="auto">
            <a:xfrm>
              <a:off x="1821019" y="294688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262" name="TextBox 261">
              <a:extLst>
                <a:ext uri="{FF2B5EF4-FFF2-40B4-BE49-F238E27FC236}">
                  <a16:creationId xmlns:a16="http://schemas.microsoft.com/office/drawing/2014/main" id="{3A562CEA-4B60-0573-DC82-5256B8087FDD}"/>
                </a:ext>
              </a:extLst>
            </p:cNvPr>
            <p:cNvSpPr txBox="1"/>
            <p:nvPr/>
          </p:nvSpPr>
          <p:spPr bwMode="auto">
            <a:xfrm>
              <a:off x="1821019" y="312829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263" name="TextBox 262">
              <a:extLst>
                <a:ext uri="{FF2B5EF4-FFF2-40B4-BE49-F238E27FC236}">
                  <a16:creationId xmlns:a16="http://schemas.microsoft.com/office/drawing/2014/main" id="{343D894F-8A13-B417-AA9A-15C20519EC33}"/>
                </a:ext>
              </a:extLst>
            </p:cNvPr>
            <p:cNvSpPr txBox="1"/>
            <p:nvPr/>
          </p:nvSpPr>
          <p:spPr bwMode="auto">
            <a:xfrm>
              <a:off x="1821019" y="331705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64" name="TextBox 263">
              <a:extLst>
                <a:ext uri="{FF2B5EF4-FFF2-40B4-BE49-F238E27FC236}">
                  <a16:creationId xmlns:a16="http://schemas.microsoft.com/office/drawing/2014/main" id="{C7F04C5A-C90F-B269-C177-810D4F497863}"/>
                </a:ext>
              </a:extLst>
            </p:cNvPr>
            <p:cNvSpPr txBox="1"/>
            <p:nvPr/>
          </p:nvSpPr>
          <p:spPr bwMode="auto">
            <a:xfrm>
              <a:off x="2063639"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65" name="TextBox 264">
              <a:extLst>
                <a:ext uri="{FF2B5EF4-FFF2-40B4-BE49-F238E27FC236}">
                  <a16:creationId xmlns:a16="http://schemas.microsoft.com/office/drawing/2014/main" id="{E8C918A6-6E76-A8F8-8099-911DEAD895D8}"/>
                </a:ext>
              </a:extLst>
            </p:cNvPr>
            <p:cNvSpPr txBox="1"/>
            <p:nvPr/>
          </p:nvSpPr>
          <p:spPr bwMode="auto">
            <a:xfrm>
              <a:off x="2357816"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266" name="TextBox 265">
              <a:extLst>
                <a:ext uri="{FF2B5EF4-FFF2-40B4-BE49-F238E27FC236}">
                  <a16:creationId xmlns:a16="http://schemas.microsoft.com/office/drawing/2014/main" id="{6B8D43B9-42BA-098E-56DD-BD862A31456C}"/>
                </a:ext>
              </a:extLst>
            </p:cNvPr>
            <p:cNvSpPr txBox="1"/>
            <p:nvPr/>
          </p:nvSpPr>
          <p:spPr bwMode="auto">
            <a:xfrm>
              <a:off x="2644638"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267" name="TextBox 266">
              <a:extLst>
                <a:ext uri="{FF2B5EF4-FFF2-40B4-BE49-F238E27FC236}">
                  <a16:creationId xmlns:a16="http://schemas.microsoft.com/office/drawing/2014/main" id="{27E390CA-170E-A5DD-F9C3-0D200BD59CBC}"/>
                </a:ext>
              </a:extLst>
            </p:cNvPr>
            <p:cNvSpPr txBox="1"/>
            <p:nvPr/>
          </p:nvSpPr>
          <p:spPr bwMode="auto">
            <a:xfrm>
              <a:off x="2938815"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268" name="TextBox 267">
              <a:extLst>
                <a:ext uri="{FF2B5EF4-FFF2-40B4-BE49-F238E27FC236}">
                  <a16:creationId xmlns:a16="http://schemas.microsoft.com/office/drawing/2014/main" id="{4D4CF299-5485-A649-570A-28E556F28392}"/>
                </a:ext>
              </a:extLst>
            </p:cNvPr>
            <p:cNvSpPr txBox="1"/>
            <p:nvPr/>
          </p:nvSpPr>
          <p:spPr bwMode="auto">
            <a:xfrm>
              <a:off x="3228089"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269" name="TextBox 268">
              <a:extLst>
                <a:ext uri="{FF2B5EF4-FFF2-40B4-BE49-F238E27FC236}">
                  <a16:creationId xmlns:a16="http://schemas.microsoft.com/office/drawing/2014/main" id="{419A48F1-E3DB-6F2A-71E3-C354EF9286B6}"/>
                </a:ext>
              </a:extLst>
            </p:cNvPr>
            <p:cNvSpPr txBox="1"/>
            <p:nvPr/>
          </p:nvSpPr>
          <p:spPr bwMode="auto">
            <a:xfrm>
              <a:off x="3507557"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270" name="TextBox 269">
              <a:extLst>
                <a:ext uri="{FF2B5EF4-FFF2-40B4-BE49-F238E27FC236}">
                  <a16:creationId xmlns:a16="http://schemas.microsoft.com/office/drawing/2014/main" id="{C7B618D2-A367-1ED7-40A5-E3597A363113}"/>
                </a:ext>
              </a:extLst>
            </p:cNvPr>
            <p:cNvSpPr txBox="1"/>
            <p:nvPr/>
          </p:nvSpPr>
          <p:spPr bwMode="auto">
            <a:xfrm>
              <a:off x="3796831"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271" name="TextBox 270">
              <a:extLst>
                <a:ext uri="{FF2B5EF4-FFF2-40B4-BE49-F238E27FC236}">
                  <a16:creationId xmlns:a16="http://schemas.microsoft.com/office/drawing/2014/main" id="{8953477D-9829-BBFC-6229-35A684F3B21D}"/>
                </a:ext>
              </a:extLst>
            </p:cNvPr>
            <p:cNvSpPr txBox="1"/>
            <p:nvPr/>
          </p:nvSpPr>
          <p:spPr bwMode="auto">
            <a:xfrm>
              <a:off x="4091008"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a:t>
              </a:r>
            </a:p>
          </p:txBody>
        </p:sp>
        <p:sp>
          <p:nvSpPr>
            <p:cNvPr id="272" name="TextBox 271">
              <a:extLst>
                <a:ext uri="{FF2B5EF4-FFF2-40B4-BE49-F238E27FC236}">
                  <a16:creationId xmlns:a16="http://schemas.microsoft.com/office/drawing/2014/main" id="{813F52E9-5012-0A68-4F55-961270C0ED92}"/>
                </a:ext>
              </a:extLst>
            </p:cNvPr>
            <p:cNvSpPr txBox="1"/>
            <p:nvPr/>
          </p:nvSpPr>
          <p:spPr bwMode="auto">
            <a:xfrm>
              <a:off x="4368025"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273" name="TextBox 272">
              <a:extLst>
                <a:ext uri="{FF2B5EF4-FFF2-40B4-BE49-F238E27FC236}">
                  <a16:creationId xmlns:a16="http://schemas.microsoft.com/office/drawing/2014/main" id="{AE1F2C5D-0156-8C07-77BC-A2F276EFC947}"/>
                </a:ext>
              </a:extLst>
            </p:cNvPr>
            <p:cNvSpPr txBox="1"/>
            <p:nvPr/>
          </p:nvSpPr>
          <p:spPr bwMode="auto">
            <a:xfrm>
              <a:off x="4664653"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27</a:t>
              </a:r>
            </a:p>
          </p:txBody>
        </p:sp>
        <p:sp>
          <p:nvSpPr>
            <p:cNvPr id="274" name="TextBox 273">
              <a:extLst>
                <a:ext uri="{FF2B5EF4-FFF2-40B4-BE49-F238E27FC236}">
                  <a16:creationId xmlns:a16="http://schemas.microsoft.com/office/drawing/2014/main" id="{45C0F00F-E44F-4E7D-D0EC-B3D15BB25F00}"/>
                </a:ext>
              </a:extLst>
            </p:cNvPr>
            <p:cNvSpPr txBox="1"/>
            <p:nvPr/>
          </p:nvSpPr>
          <p:spPr bwMode="auto">
            <a:xfrm>
              <a:off x="4961281"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275" name="TextBox 274">
              <a:extLst>
                <a:ext uri="{FF2B5EF4-FFF2-40B4-BE49-F238E27FC236}">
                  <a16:creationId xmlns:a16="http://schemas.microsoft.com/office/drawing/2014/main" id="{E9116C4B-CF65-E17B-46AE-01C73E2AAABF}"/>
                </a:ext>
              </a:extLst>
            </p:cNvPr>
            <p:cNvSpPr txBox="1"/>
            <p:nvPr/>
          </p:nvSpPr>
          <p:spPr bwMode="auto">
            <a:xfrm>
              <a:off x="5253006"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33</a:t>
              </a:r>
            </a:p>
          </p:txBody>
        </p:sp>
        <p:sp>
          <p:nvSpPr>
            <p:cNvPr id="276" name="TextBox 275">
              <a:extLst>
                <a:ext uri="{FF2B5EF4-FFF2-40B4-BE49-F238E27FC236}">
                  <a16:creationId xmlns:a16="http://schemas.microsoft.com/office/drawing/2014/main" id="{26B639C0-C21A-FC85-D896-8CF34BFB31A1}"/>
                </a:ext>
              </a:extLst>
            </p:cNvPr>
            <p:cNvSpPr txBox="1"/>
            <p:nvPr/>
          </p:nvSpPr>
          <p:spPr bwMode="auto">
            <a:xfrm>
              <a:off x="5525120"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277" name="TextBox 276">
              <a:extLst>
                <a:ext uri="{FF2B5EF4-FFF2-40B4-BE49-F238E27FC236}">
                  <a16:creationId xmlns:a16="http://schemas.microsoft.com/office/drawing/2014/main" id="{FCFFF681-8B43-F407-D479-6E9EA8D45A5B}"/>
                </a:ext>
              </a:extLst>
            </p:cNvPr>
            <p:cNvSpPr txBox="1"/>
            <p:nvPr/>
          </p:nvSpPr>
          <p:spPr bwMode="auto">
            <a:xfrm rot="16200000">
              <a:off x="677845" y="2409195"/>
              <a:ext cx="205752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Overall  Survival Probability (%)</a:t>
              </a:r>
            </a:p>
          </p:txBody>
        </p:sp>
        <p:cxnSp>
          <p:nvCxnSpPr>
            <p:cNvPr id="278" name="Straight Connector 277">
              <a:extLst>
                <a:ext uri="{FF2B5EF4-FFF2-40B4-BE49-F238E27FC236}">
                  <a16:creationId xmlns:a16="http://schemas.microsoft.com/office/drawing/2014/main" id="{E091646F-3925-8932-220D-30F1DF2957D8}"/>
                </a:ext>
              </a:extLst>
            </p:cNvPr>
            <p:cNvCxnSpPr>
              <a:cxnSpLocks/>
            </p:cNvCxnSpPr>
            <p:nvPr/>
          </p:nvCxnSpPr>
          <p:spPr bwMode="auto">
            <a:xfrm rot="16200000">
              <a:off x="5913639"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02EA6197-D012-3A3E-7DB3-1EDC32A4557A}"/>
                </a:ext>
              </a:extLst>
            </p:cNvPr>
            <p:cNvCxnSpPr>
              <a:cxnSpLocks/>
            </p:cNvCxnSpPr>
            <p:nvPr/>
          </p:nvCxnSpPr>
          <p:spPr bwMode="auto">
            <a:xfrm rot="16200000">
              <a:off x="2154662" y="3447754"/>
              <a:ext cx="91440" cy="0"/>
            </a:xfrm>
            <a:prstGeom prst="line">
              <a:avLst/>
            </a:prstGeom>
            <a:noFill/>
            <a:ln w="28575" cap="flat" cmpd="sng" algn="ctr">
              <a:solidFill>
                <a:schemeClr val="bg1"/>
              </a:solidFill>
              <a:prstDash val="solid"/>
              <a:round/>
              <a:headEnd type="none" w="med" len="med"/>
              <a:tailEnd type="none" w="med" len="med"/>
            </a:ln>
            <a:effectLst/>
          </p:spPr>
        </p:cxnSp>
        <p:sp>
          <p:nvSpPr>
            <p:cNvPr id="280" name="TextBox 279">
              <a:extLst>
                <a:ext uri="{FF2B5EF4-FFF2-40B4-BE49-F238E27FC236}">
                  <a16:creationId xmlns:a16="http://schemas.microsoft.com/office/drawing/2014/main" id="{A401FDD4-261C-C4C7-6805-A0B32EF1F9C7}"/>
                </a:ext>
              </a:extLst>
            </p:cNvPr>
            <p:cNvSpPr txBox="1"/>
            <p:nvPr/>
          </p:nvSpPr>
          <p:spPr bwMode="auto">
            <a:xfrm>
              <a:off x="5820955"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39</a:t>
              </a:r>
            </a:p>
          </p:txBody>
        </p:sp>
      </p:grpSp>
      <p:graphicFrame>
        <p:nvGraphicFramePr>
          <p:cNvPr id="281" name="Table 86">
            <a:extLst>
              <a:ext uri="{FF2B5EF4-FFF2-40B4-BE49-F238E27FC236}">
                <a16:creationId xmlns:a16="http://schemas.microsoft.com/office/drawing/2014/main" id="{C70157DC-DD54-567D-B46C-EBDC396A1F1F}"/>
              </a:ext>
            </a:extLst>
          </p:cNvPr>
          <p:cNvGraphicFramePr>
            <a:graphicFrameLocks noGrp="1"/>
          </p:cNvGraphicFramePr>
          <p:nvPr>
            <p:extLst>
              <p:ext uri="{D42A27DB-BD31-4B8C-83A1-F6EECF244321}">
                <p14:modId xmlns:p14="http://schemas.microsoft.com/office/powerpoint/2010/main" val="1826456130"/>
              </p:ext>
            </p:extLst>
          </p:nvPr>
        </p:nvGraphicFramePr>
        <p:xfrm>
          <a:off x="3129164" y="3927663"/>
          <a:ext cx="2465790" cy="892424"/>
        </p:xfrm>
        <a:graphic>
          <a:graphicData uri="http://schemas.openxmlformats.org/drawingml/2006/table">
            <a:tbl>
              <a:tblPr firstRow="1" bandRow="1">
                <a:tableStyleId>{93296810-A885-4BE3-A3E7-6D5BEEA58F35}</a:tableStyleId>
              </a:tblPr>
              <a:tblGrid>
                <a:gridCol w="958543">
                  <a:extLst>
                    <a:ext uri="{9D8B030D-6E8A-4147-A177-3AD203B41FA5}">
                      <a16:colId xmlns:a16="http://schemas.microsoft.com/office/drawing/2014/main" val="3465019536"/>
                    </a:ext>
                  </a:extLst>
                </a:gridCol>
                <a:gridCol w="750250">
                  <a:extLst>
                    <a:ext uri="{9D8B030D-6E8A-4147-A177-3AD203B41FA5}">
                      <a16:colId xmlns:a16="http://schemas.microsoft.com/office/drawing/2014/main" val="2474422717"/>
                    </a:ext>
                  </a:extLst>
                </a:gridCol>
                <a:gridCol w="756997">
                  <a:extLst>
                    <a:ext uri="{9D8B030D-6E8A-4147-A177-3AD203B41FA5}">
                      <a16:colId xmlns:a16="http://schemas.microsoft.com/office/drawing/2014/main" val="1933575258"/>
                    </a:ext>
                  </a:extLst>
                </a:gridCol>
              </a:tblGrid>
              <a:tr h="356468">
                <a:tc>
                  <a:txBody>
                    <a:bodyPr/>
                    <a:lstStyle/>
                    <a:p>
                      <a:pPr algn="ctr">
                        <a:lnSpc>
                          <a:spcPts val="1200"/>
                        </a:lnSpc>
                      </a:pPr>
                      <a:endParaRPr lang="en-US" sz="1200" b="1"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ts val="1200"/>
                        </a:lnSpc>
                      </a:pPr>
                      <a:r>
                        <a:rPr lang="en-US" sz="1200" b="1" dirty="0">
                          <a:solidFill>
                            <a:schemeClr val="tx1"/>
                          </a:solidFill>
                        </a:rPr>
                        <a:t>SG</a:t>
                      </a:r>
                      <a:br>
                        <a:rPr lang="en-US" sz="1200" b="1" dirty="0">
                          <a:solidFill>
                            <a:schemeClr val="tx1"/>
                          </a:solidFill>
                        </a:rPr>
                      </a:br>
                      <a:r>
                        <a:rPr lang="en-US" sz="1200" b="1" dirty="0">
                          <a:solidFill>
                            <a:schemeClr val="tx1"/>
                          </a:solidFill>
                        </a:rPr>
                        <a:t>(n = 149)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lnSpc>
                          <a:spcPts val="1200"/>
                        </a:lnSpc>
                      </a:pPr>
                      <a:r>
                        <a:rPr lang="en-US" sz="1200" b="1" dirty="0">
                          <a:solidFill>
                            <a:schemeClr val="tx1"/>
                          </a:solidFill>
                        </a:rPr>
                        <a:t>TPC</a:t>
                      </a:r>
                      <a:br>
                        <a:rPr lang="en-US" sz="1200" b="1" dirty="0">
                          <a:solidFill>
                            <a:schemeClr val="tx1"/>
                          </a:solidFill>
                        </a:rPr>
                      </a:br>
                      <a:r>
                        <a:rPr lang="en-US" sz="1200" b="1" dirty="0">
                          <a:solidFill>
                            <a:schemeClr val="tx1"/>
                          </a:solidFill>
                        </a:rPr>
                        <a:t>(n = 134)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286489843"/>
                  </a:ext>
                </a:extLst>
              </a:tr>
              <a:tr h="356468">
                <a:tc>
                  <a:txBody>
                    <a:bodyPr/>
                    <a:lstStyle/>
                    <a:p>
                      <a:pPr algn="ctr">
                        <a:lnSpc>
                          <a:spcPts val="1200"/>
                        </a:lnSpc>
                      </a:pPr>
                      <a:r>
                        <a:rPr lang="en-US" sz="1200" b="0" dirty="0">
                          <a:solidFill>
                            <a:schemeClr val="bg1"/>
                          </a:solidFill>
                        </a:rPr>
                        <a:t>Median OS, </a:t>
                      </a:r>
                      <a:br>
                        <a:rPr lang="en-US" sz="1200" b="0" dirty="0">
                          <a:solidFill>
                            <a:schemeClr val="bg1"/>
                          </a:solidFill>
                        </a:rPr>
                      </a:br>
                      <a:r>
                        <a:rPr lang="en-US" sz="1200" b="0" dirty="0" err="1">
                          <a:solidFill>
                            <a:schemeClr val="bg1"/>
                          </a:solidFill>
                        </a:rPr>
                        <a:t>mo</a:t>
                      </a:r>
                      <a:r>
                        <a:rPr lang="en-US" sz="1200" b="0" dirty="0">
                          <a:solidFill>
                            <a:schemeClr val="bg1"/>
                          </a:solidFill>
                        </a:rPr>
                        <a:t> (95% CI)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1200"/>
                        </a:lnSpc>
                      </a:pPr>
                      <a:r>
                        <a:rPr lang="en-US" sz="1200" b="0" dirty="0">
                          <a:solidFill>
                            <a:schemeClr val="bg1"/>
                          </a:solidFill>
                        </a:rPr>
                        <a:t>15.4</a:t>
                      </a:r>
                      <a:br>
                        <a:rPr lang="en-US" sz="1200" b="0" dirty="0">
                          <a:solidFill>
                            <a:schemeClr val="bg1"/>
                          </a:solidFill>
                        </a:rPr>
                      </a:br>
                      <a:r>
                        <a:rPr lang="en-US" sz="1200" b="0" dirty="0">
                          <a:solidFill>
                            <a:schemeClr val="bg1"/>
                          </a:solidFill>
                        </a:rPr>
                        <a:t>(13.5-19.1)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1200"/>
                        </a:lnSpc>
                      </a:pPr>
                      <a:r>
                        <a:rPr lang="en-US" sz="1200" b="0" dirty="0">
                          <a:solidFill>
                            <a:schemeClr val="bg1"/>
                          </a:solidFill>
                        </a:rPr>
                        <a:t>11.5</a:t>
                      </a:r>
                      <a:br>
                        <a:rPr lang="en-US" sz="1200" b="0" dirty="0">
                          <a:solidFill>
                            <a:schemeClr val="bg1"/>
                          </a:solidFill>
                        </a:rPr>
                      </a:br>
                      <a:r>
                        <a:rPr lang="en-US" sz="1200" b="0" dirty="0">
                          <a:solidFill>
                            <a:schemeClr val="bg1"/>
                          </a:solidFill>
                        </a:rPr>
                        <a:t>(10.1-12.9)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050282131"/>
                  </a:ext>
                </a:extLst>
              </a:tr>
              <a:tr h="179488">
                <a:tc>
                  <a:txBody>
                    <a:bodyPr/>
                    <a:lstStyle/>
                    <a:p>
                      <a:pPr algn="ctr">
                        <a:lnSpc>
                          <a:spcPts val="1200"/>
                        </a:lnSpc>
                      </a:pPr>
                      <a:r>
                        <a:rPr lang="en-US" sz="1200" b="0" dirty="0">
                          <a:solidFill>
                            <a:schemeClr val="bg1"/>
                          </a:solidFill>
                        </a:rPr>
                        <a:t>HR (95% CI)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a:txBody>
                    <a:bodyPr/>
                    <a:lstStyle/>
                    <a:p>
                      <a:pPr algn="ctr">
                        <a:lnSpc>
                          <a:spcPts val="1200"/>
                        </a:lnSpc>
                      </a:pPr>
                      <a:r>
                        <a:rPr lang="en-US" sz="1200" b="0" dirty="0">
                          <a:solidFill>
                            <a:schemeClr val="bg1"/>
                          </a:solidFill>
                        </a:rPr>
                        <a:t>0.75 (0.57-0.97)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lnSpc>
                          <a:spcPts val="1200"/>
                        </a:lnSpc>
                      </a:pPr>
                      <a:endParaRPr lang="en-US" sz="12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434679555"/>
                  </a:ext>
                </a:extLst>
              </a:tr>
            </a:tbl>
          </a:graphicData>
        </a:graphic>
      </p:graphicFrame>
      <p:sp>
        <p:nvSpPr>
          <p:cNvPr id="282" name="TextBox 281">
            <a:extLst>
              <a:ext uri="{FF2B5EF4-FFF2-40B4-BE49-F238E27FC236}">
                <a16:creationId xmlns:a16="http://schemas.microsoft.com/office/drawing/2014/main" id="{3BAF0262-DB7F-1014-92F6-9B40B47689EB}"/>
              </a:ext>
            </a:extLst>
          </p:cNvPr>
          <p:cNvSpPr txBox="1"/>
          <p:nvPr/>
        </p:nvSpPr>
        <p:spPr bwMode="auto">
          <a:xfrm>
            <a:off x="4776451" y="4872815"/>
            <a:ext cx="4285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SG</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TPC</a:t>
            </a:r>
          </a:p>
        </p:txBody>
      </p:sp>
      <p:grpSp>
        <p:nvGrpSpPr>
          <p:cNvPr id="283" name="Group 282">
            <a:extLst>
              <a:ext uri="{FF2B5EF4-FFF2-40B4-BE49-F238E27FC236}">
                <a16:creationId xmlns:a16="http://schemas.microsoft.com/office/drawing/2014/main" id="{8749B547-13B3-8586-CA48-78C27D165FAD}"/>
              </a:ext>
            </a:extLst>
          </p:cNvPr>
          <p:cNvGrpSpPr/>
          <p:nvPr/>
        </p:nvGrpSpPr>
        <p:grpSpPr>
          <a:xfrm>
            <a:off x="4635800" y="5108381"/>
            <a:ext cx="96837" cy="92075"/>
            <a:chOff x="3894138" y="3324023"/>
            <a:chExt cx="96837" cy="92075"/>
          </a:xfrm>
        </p:grpSpPr>
        <p:sp>
          <p:nvSpPr>
            <p:cNvPr id="284" name="Line 37">
              <a:extLst>
                <a:ext uri="{FF2B5EF4-FFF2-40B4-BE49-F238E27FC236}">
                  <a16:creationId xmlns:a16="http://schemas.microsoft.com/office/drawing/2014/main" id="{6DF19C5B-E08C-D33B-D3E2-37100F6EDBE7}"/>
                </a:ext>
              </a:extLst>
            </p:cNvPr>
            <p:cNvSpPr>
              <a:spLocks noChangeShapeType="1"/>
            </p:cNvSpPr>
            <p:nvPr/>
          </p:nvSpPr>
          <p:spPr bwMode="auto">
            <a:xfrm>
              <a:off x="3943350" y="332402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5" name="Line 38">
              <a:extLst>
                <a:ext uri="{FF2B5EF4-FFF2-40B4-BE49-F238E27FC236}">
                  <a16:creationId xmlns:a16="http://schemas.microsoft.com/office/drawing/2014/main" id="{A0EB463E-D46F-3EA4-A8D2-AE9443D3F614}"/>
                </a:ext>
              </a:extLst>
            </p:cNvPr>
            <p:cNvSpPr>
              <a:spLocks noChangeShapeType="1"/>
            </p:cNvSpPr>
            <p:nvPr/>
          </p:nvSpPr>
          <p:spPr bwMode="auto">
            <a:xfrm>
              <a:off x="3894138" y="3371648"/>
              <a:ext cx="96837"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86" name="Group 285">
            <a:extLst>
              <a:ext uri="{FF2B5EF4-FFF2-40B4-BE49-F238E27FC236}">
                <a16:creationId xmlns:a16="http://schemas.microsoft.com/office/drawing/2014/main" id="{79524C61-589B-EBB0-EC5C-8E9E7A0376A2}"/>
              </a:ext>
            </a:extLst>
          </p:cNvPr>
          <p:cNvGrpSpPr/>
          <p:nvPr/>
        </p:nvGrpSpPr>
        <p:grpSpPr>
          <a:xfrm>
            <a:off x="4635800" y="4912222"/>
            <a:ext cx="96837" cy="92075"/>
            <a:chOff x="3894138" y="3324023"/>
            <a:chExt cx="96837" cy="92075"/>
          </a:xfrm>
        </p:grpSpPr>
        <p:sp>
          <p:nvSpPr>
            <p:cNvPr id="287" name="Line 37">
              <a:extLst>
                <a:ext uri="{FF2B5EF4-FFF2-40B4-BE49-F238E27FC236}">
                  <a16:creationId xmlns:a16="http://schemas.microsoft.com/office/drawing/2014/main" id="{8DE016E0-3666-5B03-1F64-F6AD407CB8E8}"/>
                </a:ext>
              </a:extLst>
            </p:cNvPr>
            <p:cNvSpPr>
              <a:spLocks noChangeShapeType="1"/>
            </p:cNvSpPr>
            <p:nvPr/>
          </p:nvSpPr>
          <p:spPr bwMode="auto">
            <a:xfrm>
              <a:off x="3943350" y="3324023"/>
              <a:ext cx="0" cy="92075"/>
            </a:xfrm>
            <a:prstGeom prst="line">
              <a:avLst/>
            </a:prstGeom>
            <a:noFill/>
            <a:ln w="19050" cap="flat">
              <a:solidFill>
                <a:schemeClr val="bg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8" name="Line 38">
              <a:extLst>
                <a:ext uri="{FF2B5EF4-FFF2-40B4-BE49-F238E27FC236}">
                  <a16:creationId xmlns:a16="http://schemas.microsoft.com/office/drawing/2014/main" id="{B2FC2B82-E49A-9A51-42F3-612D75CBBF59}"/>
                </a:ext>
              </a:extLst>
            </p:cNvPr>
            <p:cNvSpPr>
              <a:spLocks noChangeShapeType="1"/>
            </p:cNvSpPr>
            <p:nvPr/>
          </p:nvSpPr>
          <p:spPr bwMode="auto">
            <a:xfrm>
              <a:off x="3894138" y="3371648"/>
              <a:ext cx="96837" cy="0"/>
            </a:xfrm>
            <a:prstGeom prst="line">
              <a:avLst/>
            </a:prstGeom>
            <a:noFill/>
            <a:ln w="19050" cap="flat">
              <a:solidFill>
                <a:schemeClr val="bg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89" name="TextBox 288">
            <a:extLst>
              <a:ext uri="{FF2B5EF4-FFF2-40B4-BE49-F238E27FC236}">
                <a16:creationId xmlns:a16="http://schemas.microsoft.com/office/drawing/2014/main" id="{140DEADC-0E6A-CDD2-060D-71CF48D82083}"/>
              </a:ext>
            </a:extLst>
          </p:cNvPr>
          <p:cNvSpPr txBox="1"/>
          <p:nvPr/>
        </p:nvSpPr>
        <p:spPr bwMode="auto">
          <a:xfrm>
            <a:off x="1480231" y="5978998"/>
            <a:ext cx="376988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Time (months)</a:t>
            </a:r>
          </a:p>
        </p:txBody>
      </p:sp>
      <p:sp>
        <p:nvSpPr>
          <p:cNvPr id="290" name="Freeform: Shape 289">
            <a:extLst>
              <a:ext uri="{FF2B5EF4-FFF2-40B4-BE49-F238E27FC236}">
                <a16:creationId xmlns:a16="http://schemas.microsoft.com/office/drawing/2014/main" id="{A3AA0A16-37EF-39BC-6EFC-186ED8147FCF}"/>
              </a:ext>
            </a:extLst>
          </p:cNvPr>
          <p:cNvSpPr/>
          <p:nvPr/>
        </p:nvSpPr>
        <p:spPr bwMode="auto">
          <a:xfrm>
            <a:off x="1498762" y="4827233"/>
            <a:ext cx="1471653" cy="897341"/>
          </a:xfrm>
          <a:custGeom>
            <a:avLst/>
            <a:gdLst>
              <a:gd name="connsiteX0" fmla="*/ 0 w 477672"/>
              <a:gd name="connsiteY0" fmla="*/ 0 h 897341"/>
              <a:gd name="connsiteX1" fmla="*/ 477672 w 477672"/>
              <a:gd name="connsiteY1" fmla="*/ 0 h 897341"/>
              <a:gd name="connsiteX2" fmla="*/ 477672 w 477672"/>
              <a:gd name="connsiteY2" fmla="*/ 897341 h 897341"/>
            </a:gdLst>
            <a:ahLst/>
            <a:cxnLst>
              <a:cxn ang="0">
                <a:pos x="connsiteX0" y="connsiteY0"/>
              </a:cxn>
              <a:cxn ang="0">
                <a:pos x="connsiteX1" y="connsiteY1"/>
              </a:cxn>
              <a:cxn ang="0">
                <a:pos x="connsiteX2" y="connsiteY2"/>
              </a:cxn>
            </a:cxnLst>
            <a:rect l="l" t="t" r="r" b="b"/>
            <a:pathLst>
              <a:path w="477672" h="897341">
                <a:moveTo>
                  <a:pt x="0" y="0"/>
                </a:moveTo>
                <a:lnTo>
                  <a:pt x="477672" y="0"/>
                </a:lnTo>
                <a:lnTo>
                  <a:pt x="477672" y="897341"/>
                </a:lnTo>
              </a:path>
            </a:pathLst>
          </a:custGeom>
          <a:noFill/>
          <a:ln w="19050">
            <a:solidFill>
              <a:schemeClr val="bg1"/>
            </a:solidFill>
            <a:prstDash val="sysDot"/>
            <a:miter lim="800000"/>
            <a:headEnd/>
            <a:tailEnd/>
          </a:ln>
        </p:spPr>
        <p:txBody>
          <a:bodyPr rtlCol="0" anchor="ctr"/>
          <a:lstStyle/>
          <a:p>
            <a:pPr algn="ctr"/>
            <a:endParaRPr lang="en-US"/>
          </a:p>
        </p:txBody>
      </p:sp>
      <p:sp>
        <p:nvSpPr>
          <p:cNvPr id="291" name="Freeform: Shape 290">
            <a:extLst>
              <a:ext uri="{FF2B5EF4-FFF2-40B4-BE49-F238E27FC236}">
                <a16:creationId xmlns:a16="http://schemas.microsoft.com/office/drawing/2014/main" id="{BF33979B-8AA0-C9A7-C6C0-F1A2812EBB0D}"/>
              </a:ext>
            </a:extLst>
          </p:cNvPr>
          <p:cNvSpPr/>
          <p:nvPr/>
        </p:nvSpPr>
        <p:spPr bwMode="auto">
          <a:xfrm>
            <a:off x="2595562" y="4827233"/>
            <a:ext cx="0" cy="904165"/>
          </a:xfrm>
          <a:custGeom>
            <a:avLst/>
            <a:gdLst>
              <a:gd name="connsiteX0" fmla="*/ 0 w 0"/>
              <a:gd name="connsiteY0" fmla="*/ 0 h 904165"/>
              <a:gd name="connsiteX1" fmla="*/ 0 w 0"/>
              <a:gd name="connsiteY1" fmla="*/ 904165 h 904165"/>
            </a:gdLst>
            <a:ahLst/>
            <a:cxnLst>
              <a:cxn ang="0">
                <a:pos x="connsiteX0" y="connsiteY0"/>
              </a:cxn>
              <a:cxn ang="0">
                <a:pos x="connsiteX1" y="connsiteY1"/>
              </a:cxn>
            </a:cxnLst>
            <a:rect l="l" t="t" r="r" b="b"/>
            <a:pathLst>
              <a:path h="904165">
                <a:moveTo>
                  <a:pt x="0" y="0"/>
                </a:moveTo>
                <a:lnTo>
                  <a:pt x="0" y="904165"/>
                </a:lnTo>
              </a:path>
            </a:pathLst>
          </a:custGeom>
          <a:noFill/>
          <a:ln w="19050">
            <a:solidFill>
              <a:schemeClr val="bg1"/>
            </a:solidFill>
            <a:prstDash val="sysDot"/>
            <a:miter lim="800000"/>
            <a:headEnd/>
            <a:tailEnd/>
          </a:ln>
        </p:spPr>
        <p:txBody>
          <a:bodyPr rtlCol="0" anchor="ctr"/>
          <a:lstStyle/>
          <a:p>
            <a:pPr algn="ctr"/>
            <a:endParaRPr lang="en-US"/>
          </a:p>
        </p:txBody>
      </p:sp>
      <p:sp>
        <p:nvSpPr>
          <p:cNvPr id="296" name="Line 95">
            <a:extLst>
              <a:ext uri="{FF2B5EF4-FFF2-40B4-BE49-F238E27FC236}">
                <a16:creationId xmlns:a16="http://schemas.microsoft.com/office/drawing/2014/main" id="{8096DACA-6A0D-0D18-1340-AB49F6967800}"/>
              </a:ext>
            </a:extLst>
          </p:cNvPr>
          <p:cNvSpPr>
            <a:spLocks noChangeShapeType="1"/>
          </p:cNvSpPr>
          <p:nvPr/>
        </p:nvSpPr>
        <p:spPr bwMode="auto">
          <a:xfrm>
            <a:off x="1536700" y="389018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7" name="Line 96">
            <a:extLst>
              <a:ext uri="{FF2B5EF4-FFF2-40B4-BE49-F238E27FC236}">
                <a16:creationId xmlns:a16="http://schemas.microsoft.com/office/drawing/2014/main" id="{0C5CB486-F9E8-A871-E8D6-052943F6360E}"/>
              </a:ext>
            </a:extLst>
          </p:cNvPr>
          <p:cNvSpPr>
            <a:spLocks noChangeShapeType="1"/>
          </p:cNvSpPr>
          <p:nvPr/>
        </p:nvSpPr>
        <p:spPr bwMode="auto">
          <a:xfrm>
            <a:off x="1489075" y="393463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8" name="Line 97">
            <a:extLst>
              <a:ext uri="{FF2B5EF4-FFF2-40B4-BE49-F238E27FC236}">
                <a16:creationId xmlns:a16="http://schemas.microsoft.com/office/drawing/2014/main" id="{402D59D2-819F-5D3A-796D-5072220CBE5E}"/>
              </a:ext>
            </a:extLst>
          </p:cNvPr>
          <p:cNvSpPr>
            <a:spLocks noChangeShapeType="1"/>
          </p:cNvSpPr>
          <p:nvPr/>
        </p:nvSpPr>
        <p:spPr bwMode="auto">
          <a:xfrm>
            <a:off x="1495425" y="3890183"/>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9" name="Line 98">
            <a:extLst>
              <a:ext uri="{FF2B5EF4-FFF2-40B4-BE49-F238E27FC236}">
                <a16:creationId xmlns:a16="http://schemas.microsoft.com/office/drawing/2014/main" id="{EC28F572-1A44-4EF4-6E24-955EEE6AC6FB}"/>
              </a:ext>
            </a:extLst>
          </p:cNvPr>
          <p:cNvSpPr>
            <a:spLocks noChangeShapeType="1"/>
          </p:cNvSpPr>
          <p:nvPr/>
        </p:nvSpPr>
        <p:spPr bwMode="auto">
          <a:xfrm>
            <a:off x="1447800" y="3934633"/>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0" name="Line 99">
            <a:extLst>
              <a:ext uri="{FF2B5EF4-FFF2-40B4-BE49-F238E27FC236}">
                <a16:creationId xmlns:a16="http://schemas.microsoft.com/office/drawing/2014/main" id="{044DC532-4DEE-23A7-7DFA-5AF7C8075A6C}"/>
              </a:ext>
            </a:extLst>
          </p:cNvPr>
          <p:cNvSpPr>
            <a:spLocks noChangeShapeType="1"/>
          </p:cNvSpPr>
          <p:nvPr/>
        </p:nvSpPr>
        <p:spPr bwMode="auto">
          <a:xfrm>
            <a:off x="1935163" y="4134658"/>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1" name="Line 100">
            <a:extLst>
              <a:ext uri="{FF2B5EF4-FFF2-40B4-BE49-F238E27FC236}">
                <a16:creationId xmlns:a16="http://schemas.microsoft.com/office/drawing/2014/main" id="{A7D2775F-F8C3-669D-2C4E-B25DD46C24F7}"/>
              </a:ext>
            </a:extLst>
          </p:cNvPr>
          <p:cNvSpPr>
            <a:spLocks noChangeShapeType="1"/>
          </p:cNvSpPr>
          <p:nvPr/>
        </p:nvSpPr>
        <p:spPr bwMode="auto">
          <a:xfrm>
            <a:off x="1890713" y="4182283"/>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2" name="Line 101">
            <a:extLst>
              <a:ext uri="{FF2B5EF4-FFF2-40B4-BE49-F238E27FC236}">
                <a16:creationId xmlns:a16="http://schemas.microsoft.com/office/drawing/2014/main" id="{82AF6E60-8782-45CA-D834-DCAEA23F43A1}"/>
              </a:ext>
            </a:extLst>
          </p:cNvPr>
          <p:cNvSpPr>
            <a:spLocks noChangeShapeType="1"/>
          </p:cNvSpPr>
          <p:nvPr/>
        </p:nvSpPr>
        <p:spPr bwMode="auto">
          <a:xfrm>
            <a:off x="3414713" y="4982383"/>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3" name="Line 102">
            <a:extLst>
              <a:ext uri="{FF2B5EF4-FFF2-40B4-BE49-F238E27FC236}">
                <a16:creationId xmlns:a16="http://schemas.microsoft.com/office/drawing/2014/main" id="{76296FE7-97EB-11B4-D39C-CBFD07B54DF4}"/>
              </a:ext>
            </a:extLst>
          </p:cNvPr>
          <p:cNvSpPr>
            <a:spLocks noChangeShapeType="1"/>
          </p:cNvSpPr>
          <p:nvPr/>
        </p:nvSpPr>
        <p:spPr bwMode="auto">
          <a:xfrm>
            <a:off x="3367088" y="503000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4" name="Line 103">
            <a:extLst>
              <a:ext uri="{FF2B5EF4-FFF2-40B4-BE49-F238E27FC236}">
                <a16:creationId xmlns:a16="http://schemas.microsoft.com/office/drawing/2014/main" id="{80B1A937-804E-B7AD-65EB-891C40E9B09E}"/>
              </a:ext>
            </a:extLst>
          </p:cNvPr>
          <p:cNvSpPr>
            <a:spLocks noChangeShapeType="1"/>
          </p:cNvSpPr>
          <p:nvPr/>
        </p:nvSpPr>
        <p:spPr bwMode="auto">
          <a:xfrm>
            <a:off x="3459163" y="5007783"/>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5" name="Line 104">
            <a:extLst>
              <a:ext uri="{FF2B5EF4-FFF2-40B4-BE49-F238E27FC236}">
                <a16:creationId xmlns:a16="http://schemas.microsoft.com/office/drawing/2014/main" id="{8CB1039A-60A1-C171-E7FD-92CC11886C37}"/>
              </a:ext>
            </a:extLst>
          </p:cNvPr>
          <p:cNvSpPr>
            <a:spLocks noChangeShapeType="1"/>
          </p:cNvSpPr>
          <p:nvPr/>
        </p:nvSpPr>
        <p:spPr bwMode="auto">
          <a:xfrm>
            <a:off x="3414713" y="5052233"/>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6" name="Line 105">
            <a:extLst>
              <a:ext uri="{FF2B5EF4-FFF2-40B4-BE49-F238E27FC236}">
                <a16:creationId xmlns:a16="http://schemas.microsoft.com/office/drawing/2014/main" id="{CA4E9B25-8D38-40CA-8696-B8A83B0EDC80}"/>
              </a:ext>
            </a:extLst>
          </p:cNvPr>
          <p:cNvSpPr>
            <a:spLocks noChangeShapeType="1"/>
          </p:cNvSpPr>
          <p:nvPr/>
        </p:nvSpPr>
        <p:spPr bwMode="auto">
          <a:xfrm>
            <a:off x="3506788" y="5039533"/>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7" name="Line 106">
            <a:extLst>
              <a:ext uri="{FF2B5EF4-FFF2-40B4-BE49-F238E27FC236}">
                <a16:creationId xmlns:a16="http://schemas.microsoft.com/office/drawing/2014/main" id="{9D5ADE87-F474-C9B2-FC3A-83449CA15850}"/>
              </a:ext>
            </a:extLst>
          </p:cNvPr>
          <p:cNvSpPr>
            <a:spLocks noChangeShapeType="1"/>
          </p:cNvSpPr>
          <p:nvPr/>
        </p:nvSpPr>
        <p:spPr bwMode="auto">
          <a:xfrm>
            <a:off x="3459163" y="5083983"/>
            <a:ext cx="90488"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8" name="Line 107">
            <a:extLst>
              <a:ext uri="{FF2B5EF4-FFF2-40B4-BE49-F238E27FC236}">
                <a16:creationId xmlns:a16="http://schemas.microsoft.com/office/drawing/2014/main" id="{A74B00DC-3392-7C8D-335E-5DE2BBD0FC2F}"/>
              </a:ext>
            </a:extLst>
          </p:cNvPr>
          <p:cNvSpPr>
            <a:spLocks noChangeShapeType="1"/>
          </p:cNvSpPr>
          <p:nvPr/>
        </p:nvSpPr>
        <p:spPr bwMode="auto">
          <a:xfrm>
            <a:off x="3622675" y="5074458"/>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9" name="Line 108">
            <a:extLst>
              <a:ext uri="{FF2B5EF4-FFF2-40B4-BE49-F238E27FC236}">
                <a16:creationId xmlns:a16="http://schemas.microsoft.com/office/drawing/2014/main" id="{5826F12A-C34A-8A2F-342F-5EE0D18FB6E8}"/>
              </a:ext>
            </a:extLst>
          </p:cNvPr>
          <p:cNvSpPr>
            <a:spLocks noChangeShapeType="1"/>
          </p:cNvSpPr>
          <p:nvPr/>
        </p:nvSpPr>
        <p:spPr bwMode="auto">
          <a:xfrm>
            <a:off x="3578225" y="511890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0" name="Line 109">
            <a:extLst>
              <a:ext uri="{FF2B5EF4-FFF2-40B4-BE49-F238E27FC236}">
                <a16:creationId xmlns:a16="http://schemas.microsoft.com/office/drawing/2014/main" id="{EEFC2C23-B5B2-6971-F4A9-417EC26EADB5}"/>
              </a:ext>
            </a:extLst>
          </p:cNvPr>
          <p:cNvSpPr>
            <a:spLocks noChangeShapeType="1"/>
          </p:cNvSpPr>
          <p:nvPr/>
        </p:nvSpPr>
        <p:spPr bwMode="auto">
          <a:xfrm>
            <a:off x="3670300" y="5074458"/>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1" name="Line 110">
            <a:extLst>
              <a:ext uri="{FF2B5EF4-FFF2-40B4-BE49-F238E27FC236}">
                <a16:creationId xmlns:a16="http://schemas.microsoft.com/office/drawing/2014/main" id="{3C9C9CEC-C8D7-CC92-5A53-E1DE2FA888F2}"/>
              </a:ext>
            </a:extLst>
          </p:cNvPr>
          <p:cNvSpPr>
            <a:spLocks noChangeShapeType="1"/>
          </p:cNvSpPr>
          <p:nvPr/>
        </p:nvSpPr>
        <p:spPr bwMode="auto">
          <a:xfrm>
            <a:off x="3622675" y="511890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2" name="Line 111">
            <a:extLst>
              <a:ext uri="{FF2B5EF4-FFF2-40B4-BE49-F238E27FC236}">
                <a16:creationId xmlns:a16="http://schemas.microsoft.com/office/drawing/2014/main" id="{28EFC4DB-E557-2E23-8982-41DF1770EAFD}"/>
              </a:ext>
            </a:extLst>
          </p:cNvPr>
          <p:cNvSpPr>
            <a:spLocks noChangeShapeType="1"/>
          </p:cNvSpPr>
          <p:nvPr/>
        </p:nvSpPr>
        <p:spPr bwMode="auto">
          <a:xfrm>
            <a:off x="3752850" y="5109383"/>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3" name="Line 112">
            <a:extLst>
              <a:ext uri="{FF2B5EF4-FFF2-40B4-BE49-F238E27FC236}">
                <a16:creationId xmlns:a16="http://schemas.microsoft.com/office/drawing/2014/main" id="{A1E40B88-7CF8-EDB4-2510-213D1043DC5F}"/>
              </a:ext>
            </a:extLst>
          </p:cNvPr>
          <p:cNvSpPr>
            <a:spLocks noChangeShapeType="1"/>
          </p:cNvSpPr>
          <p:nvPr/>
        </p:nvSpPr>
        <p:spPr bwMode="auto">
          <a:xfrm>
            <a:off x="3705225" y="5153833"/>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4" name="Line 113">
            <a:extLst>
              <a:ext uri="{FF2B5EF4-FFF2-40B4-BE49-F238E27FC236}">
                <a16:creationId xmlns:a16="http://schemas.microsoft.com/office/drawing/2014/main" id="{94526B04-63E5-CA17-0E3E-AAC4F1AA4A99}"/>
              </a:ext>
            </a:extLst>
          </p:cNvPr>
          <p:cNvSpPr>
            <a:spLocks noChangeShapeType="1"/>
          </p:cNvSpPr>
          <p:nvPr/>
        </p:nvSpPr>
        <p:spPr bwMode="auto">
          <a:xfrm>
            <a:off x="3876675" y="5153833"/>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5" name="Line 114">
            <a:extLst>
              <a:ext uri="{FF2B5EF4-FFF2-40B4-BE49-F238E27FC236}">
                <a16:creationId xmlns:a16="http://schemas.microsoft.com/office/drawing/2014/main" id="{0C39AC4E-EF67-94D1-B7FB-E0BF05FC6C2D}"/>
              </a:ext>
            </a:extLst>
          </p:cNvPr>
          <p:cNvSpPr>
            <a:spLocks noChangeShapeType="1"/>
          </p:cNvSpPr>
          <p:nvPr/>
        </p:nvSpPr>
        <p:spPr bwMode="auto">
          <a:xfrm>
            <a:off x="3829050" y="520145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6" name="Line 115">
            <a:extLst>
              <a:ext uri="{FF2B5EF4-FFF2-40B4-BE49-F238E27FC236}">
                <a16:creationId xmlns:a16="http://schemas.microsoft.com/office/drawing/2014/main" id="{7E9C83AE-BA3F-2692-01A4-6D1F96F24664}"/>
              </a:ext>
            </a:extLst>
          </p:cNvPr>
          <p:cNvSpPr>
            <a:spLocks noChangeShapeType="1"/>
          </p:cNvSpPr>
          <p:nvPr/>
        </p:nvSpPr>
        <p:spPr bwMode="auto">
          <a:xfrm>
            <a:off x="3898900" y="5153833"/>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 name="Line 116">
            <a:extLst>
              <a:ext uri="{FF2B5EF4-FFF2-40B4-BE49-F238E27FC236}">
                <a16:creationId xmlns:a16="http://schemas.microsoft.com/office/drawing/2014/main" id="{8A97EDD1-25C1-631A-302D-F0FB29B17B40}"/>
              </a:ext>
            </a:extLst>
          </p:cNvPr>
          <p:cNvSpPr>
            <a:spLocks noChangeShapeType="1"/>
          </p:cNvSpPr>
          <p:nvPr/>
        </p:nvSpPr>
        <p:spPr bwMode="auto">
          <a:xfrm>
            <a:off x="3851275" y="520145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 name="Line 117">
            <a:extLst>
              <a:ext uri="{FF2B5EF4-FFF2-40B4-BE49-F238E27FC236}">
                <a16:creationId xmlns:a16="http://schemas.microsoft.com/office/drawing/2014/main" id="{33ED87DF-3078-03E4-522C-F6ECDC7BA89E}"/>
              </a:ext>
            </a:extLst>
          </p:cNvPr>
          <p:cNvSpPr>
            <a:spLocks noChangeShapeType="1"/>
          </p:cNvSpPr>
          <p:nvPr/>
        </p:nvSpPr>
        <p:spPr bwMode="auto">
          <a:xfrm>
            <a:off x="3921125" y="5153833"/>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9" name="Line 118">
            <a:extLst>
              <a:ext uri="{FF2B5EF4-FFF2-40B4-BE49-F238E27FC236}">
                <a16:creationId xmlns:a16="http://schemas.microsoft.com/office/drawing/2014/main" id="{3EC89357-2AED-FD82-DE25-38BFB2674A25}"/>
              </a:ext>
            </a:extLst>
          </p:cNvPr>
          <p:cNvSpPr>
            <a:spLocks noChangeShapeType="1"/>
          </p:cNvSpPr>
          <p:nvPr/>
        </p:nvSpPr>
        <p:spPr bwMode="auto">
          <a:xfrm>
            <a:off x="3876675" y="520145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0" name="Line 119">
            <a:extLst>
              <a:ext uri="{FF2B5EF4-FFF2-40B4-BE49-F238E27FC236}">
                <a16:creationId xmlns:a16="http://schemas.microsoft.com/office/drawing/2014/main" id="{6829E988-E87B-A9C8-582F-863BAAD7B524}"/>
              </a:ext>
            </a:extLst>
          </p:cNvPr>
          <p:cNvSpPr>
            <a:spLocks noChangeShapeType="1"/>
          </p:cNvSpPr>
          <p:nvPr/>
        </p:nvSpPr>
        <p:spPr bwMode="auto">
          <a:xfrm>
            <a:off x="3994150" y="5223683"/>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1" name="Line 120">
            <a:extLst>
              <a:ext uri="{FF2B5EF4-FFF2-40B4-BE49-F238E27FC236}">
                <a16:creationId xmlns:a16="http://schemas.microsoft.com/office/drawing/2014/main" id="{C48AFCE7-DBCF-F98D-BEFA-A332110C52A8}"/>
              </a:ext>
            </a:extLst>
          </p:cNvPr>
          <p:cNvSpPr>
            <a:spLocks noChangeShapeType="1"/>
          </p:cNvSpPr>
          <p:nvPr/>
        </p:nvSpPr>
        <p:spPr bwMode="auto">
          <a:xfrm>
            <a:off x="3949700" y="5268133"/>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2" name="Line 121">
            <a:extLst>
              <a:ext uri="{FF2B5EF4-FFF2-40B4-BE49-F238E27FC236}">
                <a16:creationId xmlns:a16="http://schemas.microsoft.com/office/drawing/2014/main" id="{526FA2E1-F06D-CFB7-3DC4-03A688CF867F}"/>
              </a:ext>
            </a:extLst>
          </p:cNvPr>
          <p:cNvSpPr>
            <a:spLocks noChangeShapeType="1"/>
          </p:cNvSpPr>
          <p:nvPr/>
        </p:nvSpPr>
        <p:spPr bwMode="auto">
          <a:xfrm>
            <a:off x="4016375" y="5223683"/>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3" name="Line 122">
            <a:extLst>
              <a:ext uri="{FF2B5EF4-FFF2-40B4-BE49-F238E27FC236}">
                <a16:creationId xmlns:a16="http://schemas.microsoft.com/office/drawing/2014/main" id="{81BEA06C-AA6F-DA61-5280-4F5455D7CE6F}"/>
              </a:ext>
            </a:extLst>
          </p:cNvPr>
          <p:cNvSpPr>
            <a:spLocks noChangeShapeType="1"/>
          </p:cNvSpPr>
          <p:nvPr/>
        </p:nvSpPr>
        <p:spPr bwMode="auto">
          <a:xfrm>
            <a:off x="3971925" y="5268133"/>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4" name="Line 123">
            <a:extLst>
              <a:ext uri="{FF2B5EF4-FFF2-40B4-BE49-F238E27FC236}">
                <a16:creationId xmlns:a16="http://schemas.microsoft.com/office/drawing/2014/main" id="{B5187DA5-91D3-3909-AB16-6A5684082274}"/>
              </a:ext>
            </a:extLst>
          </p:cNvPr>
          <p:cNvSpPr>
            <a:spLocks noChangeShapeType="1"/>
          </p:cNvSpPr>
          <p:nvPr/>
        </p:nvSpPr>
        <p:spPr bwMode="auto">
          <a:xfrm>
            <a:off x="4124325" y="5293533"/>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5" name="Line 124">
            <a:extLst>
              <a:ext uri="{FF2B5EF4-FFF2-40B4-BE49-F238E27FC236}">
                <a16:creationId xmlns:a16="http://schemas.microsoft.com/office/drawing/2014/main" id="{4E57F4B8-E44A-7D33-0E7B-865B697467F8}"/>
              </a:ext>
            </a:extLst>
          </p:cNvPr>
          <p:cNvSpPr>
            <a:spLocks noChangeShapeType="1"/>
          </p:cNvSpPr>
          <p:nvPr/>
        </p:nvSpPr>
        <p:spPr bwMode="auto">
          <a:xfrm>
            <a:off x="4079875" y="5337983"/>
            <a:ext cx="90488"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6" name="Line 125">
            <a:extLst>
              <a:ext uri="{FF2B5EF4-FFF2-40B4-BE49-F238E27FC236}">
                <a16:creationId xmlns:a16="http://schemas.microsoft.com/office/drawing/2014/main" id="{55A85859-88B0-11FB-C992-7ADD5F7D389E}"/>
              </a:ext>
            </a:extLst>
          </p:cNvPr>
          <p:cNvSpPr>
            <a:spLocks noChangeShapeType="1"/>
          </p:cNvSpPr>
          <p:nvPr/>
        </p:nvSpPr>
        <p:spPr bwMode="auto">
          <a:xfrm>
            <a:off x="4256088" y="5312583"/>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7" name="Line 126">
            <a:extLst>
              <a:ext uri="{FF2B5EF4-FFF2-40B4-BE49-F238E27FC236}">
                <a16:creationId xmlns:a16="http://schemas.microsoft.com/office/drawing/2014/main" id="{6E00A9F5-8C83-29A2-D58F-D945BA7FEDF5}"/>
              </a:ext>
            </a:extLst>
          </p:cNvPr>
          <p:cNvSpPr>
            <a:spLocks noChangeShapeType="1"/>
          </p:cNvSpPr>
          <p:nvPr/>
        </p:nvSpPr>
        <p:spPr bwMode="auto">
          <a:xfrm>
            <a:off x="4211638" y="536020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8" name="Line 127">
            <a:extLst>
              <a:ext uri="{FF2B5EF4-FFF2-40B4-BE49-F238E27FC236}">
                <a16:creationId xmlns:a16="http://schemas.microsoft.com/office/drawing/2014/main" id="{9A5032B0-62D9-AC49-180E-2074996B442C}"/>
              </a:ext>
            </a:extLst>
          </p:cNvPr>
          <p:cNvSpPr>
            <a:spLocks noChangeShapeType="1"/>
          </p:cNvSpPr>
          <p:nvPr/>
        </p:nvSpPr>
        <p:spPr bwMode="auto">
          <a:xfrm>
            <a:off x="4287838" y="5312583"/>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9" name="Line 128">
            <a:extLst>
              <a:ext uri="{FF2B5EF4-FFF2-40B4-BE49-F238E27FC236}">
                <a16:creationId xmlns:a16="http://schemas.microsoft.com/office/drawing/2014/main" id="{1FFF3ED8-47D5-CC35-6E31-F8F5DAACB3EB}"/>
              </a:ext>
            </a:extLst>
          </p:cNvPr>
          <p:cNvSpPr>
            <a:spLocks noChangeShapeType="1"/>
          </p:cNvSpPr>
          <p:nvPr/>
        </p:nvSpPr>
        <p:spPr bwMode="auto">
          <a:xfrm>
            <a:off x="4240213" y="536020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0" name="Line 129">
            <a:extLst>
              <a:ext uri="{FF2B5EF4-FFF2-40B4-BE49-F238E27FC236}">
                <a16:creationId xmlns:a16="http://schemas.microsoft.com/office/drawing/2014/main" id="{BB29E8D9-12D5-F6C2-465A-30CF72CD52EE}"/>
              </a:ext>
            </a:extLst>
          </p:cNvPr>
          <p:cNvSpPr>
            <a:spLocks noChangeShapeType="1"/>
          </p:cNvSpPr>
          <p:nvPr/>
        </p:nvSpPr>
        <p:spPr bwMode="auto">
          <a:xfrm>
            <a:off x="4332288" y="5312583"/>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1" name="Line 130">
            <a:extLst>
              <a:ext uri="{FF2B5EF4-FFF2-40B4-BE49-F238E27FC236}">
                <a16:creationId xmlns:a16="http://schemas.microsoft.com/office/drawing/2014/main" id="{CA5A9F9A-84E4-60ED-EDED-DCF0C4428064}"/>
              </a:ext>
            </a:extLst>
          </p:cNvPr>
          <p:cNvSpPr>
            <a:spLocks noChangeShapeType="1"/>
          </p:cNvSpPr>
          <p:nvPr/>
        </p:nvSpPr>
        <p:spPr bwMode="auto">
          <a:xfrm>
            <a:off x="4287838" y="536020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2" name="Line 131">
            <a:extLst>
              <a:ext uri="{FF2B5EF4-FFF2-40B4-BE49-F238E27FC236}">
                <a16:creationId xmlns:a16="http://schemas.microsoft.com/office/drawing/2014/main" id="{1FC29EFC-0C4C-4DA7-A763-BE967BE9D626}"/>
              </a:ext>
            </a:extLst>
          </p:cNvPr>
          <p:cNvSpPr>
            <a:spLocks noChangeShapeType="1"/>
          </p:cNvSpPr>
          <p:nvPr/>
        </p:nvSpPr>
        <p:spPr bwMode="auto">
          <a:xfrm>
            <a:off x="4605338" y="5337983"/>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3" name="Line 132">
            <a:extLst>
              <a:ext uri="{FF2B5EF4-FFF2-40B4-BE49-F238E27FC236}">
                <a16:creationId xmlns:a16="http://schemas.microsoft.com/office/drawing/2014/main" id="{2A245AF6-8C06-22AF-D76C-59B103BF918C}"/>
              </a:ext>
            </a:extLst>
          </p:cNvPr>
          <p:cNvSpPr>
            <a:spLocks noChangeShapeType="1"/>
          </p:cNvSpPr>
          <p:nvPr/>
        </p:nvSpPr>
        <p:spPr bwMode="auto">
          <a:xfrm>
            <a:off x="4557713" y="538560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4" name="Line 133">
            <a:extLst>
              <a:ext uri="{FF2B5EF4-FFF2-40B4-BE49-F238E27FC236}">
                <a16:creationId xmlns:a16="http://schemas.microsoft.com/office/drawing/2014/main" id="{8120F3BA-B3BD-B414-1B8D-16D8D25D7D6F}"/>
              </a:ext>
            </a:extLst>
          </p:cNvPr>
          <p:cNvSpPr>
            <a:spLocks noChangeShapeType="1"/>
          </p:cNvSpPr>
          <p:nvPr/>
        </p:nvSpPr>
        <p:spPr bwMode="auto">
          <a:xfrm>
            <a:off x="4649788" y="5337983"/>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5" name="Line 134">
            <a:extLst>
              <a:ext uri="{FF2B5EF4-FFF2-40B4-BE49-F238E27FC236}">
                <a16:creationId xmlns:a16="http://schemas.microsoft.com/office/drawing/2014/main" id="{72811392-4B4C-A2C6-3954-F4CDC36C24C0}"/>
              </a:ext>
            </a:extLst>
          </p:cNvPr>
          <p:cNvSpPr>
            <a:spLocks noChangeShapeType="1"/>
          </p:cNvSpPr>
          <p:nvPr/>
        </p:nvSpPr>
        <p:spPr bwMode="auto">
          <a:xfrm>
            <a:off x="4605338" y="538560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6" name="Line 135">
            <a:extLst>
              <a:ext uri="{FF2B5EF4-FFF2-40B4-BE49-F238E27FC236}">
                <a16:creationId xmlns:a16="http://schemas.microsoft.com/office/drawing/2014/main" id="{CF72AD2E-2267-85D6-3601-10F41605830D}"/>
              </a:ext>
            </a:extLst>
          </p:cNvPr>
          <p:cNvSpPr>
            <a:spLocks noChangeShapeType="1"/>
          </p:cNvSpPr>
          <p:nvPr/>
        </p:nvSpPr>
        <p:spPr bwMode="auto">
          <a:xfrm>
            <a:off x="4672013" y="5385608"/>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7" name="Line 136">
            <a:extLst>
              <a:ext uri="{FF2B5EF4-FFF2-40B4-BE49-F238E27FC236}">
                <a16:creationId xmlns:a16="http://schemas.microsoft.com/office/drawing/2014/main" id="{728C3691-0725-8B69-A8E6-BA22829F0C59}"/>
              </a:ext>
            </a:extLst>
          </p:cNvPr>
          <p:cNvSpPr>
            <a:spLocks noChangeShapeType="1"/>
          </p:cNvSpPr>
          <p:nvPr/>
        </p:nvSpPr>
        <p:spPr bwMode="auto">
          <a:xfrm>
            <a:off x="4627563" y="5430058"/>
            <a:ext cx="90488"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8" name="Line 137">
            <a:extLst>
              <a:ext uri="{FF2B5EF4-FFF2-40B4-BE49-F238E27FC236}">
                <a16:creationId xmlns:a16="http://schemas.microsoft.com/office/drawing/2014/main" id="{1F45D496-2B76-B017-380C-C80DF2EA6E97}"/>
              </a:ext>
            </a:extLst>
          </p:cNvPr>
          <p:cNvSpPr>
            <a:spLocks noChangeShapeType="1"/>
          </p:cNvSpPr>
          <p:nvPr/>
        </p:nvSpPr>
        <p:spPr bwMode="auto">
          <a:xfrm>
            <a:off x="4743450" y="5414183"/>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9" name="Line 138">
            <a:extLst>
              <a:ext uri="{FF2B5EF4-FFF2-40B4-BE49-F238E27FC236}">
                <a16:creationId xmlns:a16="http://schemas.microsoft.com/office/drawing/2014/main" id="{4A8C9FD5-8546-A279-0443-A2D8FD9D3FB6}"/>
              </a:ext>
            </a:extLst>
          </p:cNvPr>
          <p:cNvSpPr>
            <a:spLocks noChangeShapeType="1"/>
          </p:cNvSpPr>
          <p:nvPr/>
        </p:nvSpPr>
        <p:spPr bwMode="auto">
          <a:xfrm>
            <a:off x="4697413" y="5461808"/>
            <a:ext cx="90488"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0" name="Line 139">
            <a:extLst>
              <a:ext uri="{FF2B5EF4-FFF2-40B4-BE49-F238E27FC236}">
                <a16:creationId xmlns:a16="http://schemas.microsoft.com/office/drawing/2014/main" id="{1C94B8DD-C8BF-C6A1-2819-12B8CFF9B352}"/>
              </a:ext>
            </a:extLst>
          </p:cNvPr>
          <p:cNvSpPr>
            <a:spLocks noChangeShapeType="1"/>
          </p:cNvSpPr>
          <p:nvPr/>
        </p:nvSpPr>
        <p:spPr bwMode="auto">
          <a:xfrm>
            <a:off x="4819650" y="5414183"/>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1" name="Line 140">
            <a:extLst>
              <a:ext uri="{FF2B5EF4-FFF2-40B4-BE49-F238E27FC236}">
                <a16:creationId xmlns:a16="http://schemas.microsoft.com/office/drawing/2014/main" id="{43F9A13B-A634-F2E2-B589-36FEF2A92BFB}"/>
              </a:ext>
            </a:extLst>
          </p:cNvPr>
          <p:cNvSpPr>
            <a:spLocks noChangeShapeType="1"/>
          </p:cNvSpPr>
          <p:nvPr/>
        </p:nvSpPr>
        <p:spPr bwMode="auto">
          <a:xfrm>
            <a:off x="4775200" y="546180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2" name="Line 141">
            <a:extLst>
              <a:ext uri="{FF2B5EF4-FFF2-40B4-BE49-F238E27FC236}">
                <a16:creationId xmlns:a16="http://schemas.microsoft.com/office/drawing/2014/main" id="{D06C89E3-E9DB-4D73-7A2E-4E2AAFF44229}"/>
              </a:ext>
            </a:extLst>
          </p:cNvPr>
          <p:cNvSpPr>
            <a:spLocks noChangeShapeType="1"/>
          </p:cNvSpPr>
          <p:nvPr/>
        </p:nvSpPr>
        <p:spPr bwMode="auto">
          <a:xfrm>
            <a:off x="4867275" y="5414183"/>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3" name="Line 142">
            <a:extLst>
              <a:ext uri="{FF2B5EF4-FFF2-40B4-BE49-F238E27FC236}">
                <a16:creationId xmlns:a16="http://schemas.microsoft.com/office/drawing/2014/main" id="{BACFF345-1B91-4C26-1690-94BCE1727848}"/>
              </a:ext>
            </a:extLst>
          </p:cNvPr>
          <p:cNvSpPr>
            <a:spLocks noChangeShapeType="1"/>
          </p:cNvSpPr>
          <p:nvPr/>
        </p:nvSpPr>
        <p:spPr bwMode="auto">
          <a:xfrm>
            <a:off x="4819650" y="546180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4" name="Line 143">
            <a:extLst>
              <a:ext uri="{FF2B5EF4-FFF2-40B4-BE49-F238E27FC236}">
                <a16:creationId xmlns:a16="http://schemas.microsoft.com/office/drawing/2014/main" id="{B75CF959-9FF9-541E-EE01-5B9DA7403A64}"/>
              </a:ext>
            </a:extLst>
          </p:cNvPr>
          <p:cNvSpPr>
            <a:spLocks noChangeShapeType="1"/>
          </p:cNvSpPr>
          <p:nvPr/>
        </p:nvSpPr>
        <p:spPr bwMode="auto">
          <a:xfrm>
            <a:off x="4911725" y="5414183"/>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5" name="Line 144">
            <a:extLst>
              <a:ext uri="{FF2B5EF4-FFF2-40B4-BE49-F238E27FC236}">
                <a16:creationId xmlns:a16="http://schemas.microsoft.com/office/drawing/2014/main" id="{06622474-D981-97EE-2089-642C981B0481}"/>
              </a:ext>
            </a:extLst>
          </p:cNvPr>
          <p:cNvSpPr>
            <a:spLocks noChangeShapeType="1"/>
          </p:cNvSpPr>
          <p:nvPr/>
        </p:nvSpPr>
        <p:spPr bwMode="auto">
          <a:xfrm>
            <a:off x="4867275" y="5461808"/>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6" name="Line 145">
            <a:extLst>
              <a:ext uri="{FF2B5EF4-FFF2-40B4-BE49-F238E27FC236}">
                <a16:creationId xmlns:a16="http://schemas.microsoft.com/office/drawing/2014/main" id="{F1049316-4B2D-05C0-0C94-6F96A3C83472}"/>
              </a:ext>
            </a:extLst>
          </p:cNvPr>
          <p:cNvSpPr>
            <a:spLocks noChangeShapeType="1"/>
          </p:cNvSpPr>
          <p:nvPr/>
        </p:nvSpPr>
        <p:spPr bwMode="auto">
          <a:xfrm>
            <a:off x="1836738" y="400448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7" name="Line 146">
            <a:extLst>
              <a:ext uri="{FF2B5EF4-FFF2-40B4-BE49-F238E27FC236}">
                <a16:creationId xmlns:a16="http://schemas.microsoft.com/office/drawing/2014/main" id="{20FD1FDE-967C-CBA2-33FD-B887AE606E9F}"/>
              </a:ext>
            </a:extLst>
          </p:cNvPr>
          <p:cNvSpPr>
            <a:spLocks noChangeShapeType="1"/>
          </p:cNvSpPr>
          <p:nvPr/>
        </p:nvSpPr>
        <p:spPr bwMode="auto">
          <a:xfrm>
            <a:off x="1789113" y="404893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8" name="Line 147">
            <a:extLst>
              <a:ext uri="{FF2B5EF4-FFF2-40B4-BE49-F238E27FC236}">
                <a16:creationId xmlns:a16="http://schemas.microsoft.com/office/drawing/2014/main" id="{8B0A52D9-3DD2-07B7-406D-518801694DFC}"/>
              </a:ext>
            </a:extLst>
          </p:cNvPr>
          <p:cNvSpPr>
            <a:spLocks noChangeShapeType="1"/>
          </p:cNvSpPr>
          <p:nvPr/>
        </p:nvSpPr>
        <p:spPr bwMode="auto">
          <a:xfrm>
            <a:off x="2039938" y="4223558"/>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9" name="Line 148">
            <a:extLst>
              <a:ext uri="{FF2B5EF4-FFF2-40B4-BE49-F238E27FC236}">
                <a16:creationId xmlns:a16="http://schemas.microsoft.com/office/drawing/2014/main" id="{77FF7CC1-85B6-F247-1CD7-F81569C8710D}"/>
              </a:ext>
            </a:extLst>
          </p:cNvPr>
          <p:cNvSpPr>
            <a:spLocks noChangeShapeType="1"/>
          </p:cNvSpPr>
          <p:nvPr/>
        </p:nvSpPr>
        <p:spPr bwMode="auto">
          <a:xfrm>
            <a:off x="1992313" y="426800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0" name="Line 149">
            <a:extLst>
              <a:ext uri="{FF2B5EF4-FFF2-40B4-BE49-F238E27FC236}">
                <a16:creationId xmlns:a16="http://schemas.microsoft.com/office/drawing/2014/main" id="{5F027A75-84D0-D893-00E6-EF337CC6EA05}"/>
              </a:ext>
            </a:extLst>
          </p:cNvPr>
          <p:cNvSpPr>
            <a:spLocks noChangeShapeType="1"/>
          </p:cNvSpPr>
          <p:nvPr/>
        </p:nvSpPr>
        <p:spPr bwMode="auto">
          <a:xfrm>
            <a:off x="2787650" y="4985558"/>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1" name="Line 150">
            <a:extLst>
              <a:ext uri="{FF2B5EF4-FFF2-40B4-BE49-F238E27FC236}">
                <a16:creationId xmlns:a16="http://schemas.microsoft.com/office/drawing/2014/main" id="{B8B35401-641B-5853-FFC1-D2A2DBF57CA6}"/>
              </a:ext>
            </a:extLst>
          </p:cNvPr>
          <p:cNvSpPr>
            <a:spLocks noChangeShapeType="1"/>
          </p:cNvSpPr>
          <p:nvPr/>
        </p:nvSpPr>
        <p:spPr bwMode="auto">
          <a:xfrm>
            <a:off x="2743200" y="503000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2" name="Line 151">
            <a:extLst>
              <a:ext uri="{FF2B5EF4-FFF2-40B4-BE49-F238E27FC236}">
                <a16:creationId xmlns:a16="http://schemas.microsoft.com/office/drawing/2014/main" id="{91C24A76-A74A-7E9C-E43D-4FDDFC017E6F}"/>
              </a:ext>
            </a:extLst>
          </p:cNvPr>
          <p:cNvSpPr>
            <a:spLocks noChangeShapeType="1"/>
          </p:cNvSpPr>
          <p:nvPr/>
        </p:nvSpPr>
        <p:spPr bwMode="auto">
          <a:xfrm>
            <a:off x="3481388" y="5239558"/>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3" name="Line 152">
            <a:extLst>
              <a:ext uri="{FF2B5EF4-FFF2-40B4-BE49-F238E27FC236}">
                <a16:creationId xmlns:a16="http://schemas.microsoft.com/office/drawing/2014/main" id="{AE7B2442-570A-80BC-3864-1E31543EFC22}"/>
              </a:ext>
            </a:extLst>
          </p:cNvPr>
          <p:cNvSpPr>
            <a:spLocks noChangeShapeType="1"/>
          </p:cNvSpPr>
          <p:nvPr/>
        </p:nvSpPr>
        <p:spPr bwMode="auto">
          <a:xfrm>
            <a:off x="3436938" y="528718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4" name="Line 153">
            <a:extLst>
              <a:ext uri="{FF2B5EF4-FFF2-40B4-BE49-F238E27FC236}">
                <a16:creationId xmlns:a16="http://schemas.microsoft.com/office/drawing/2014/main" id="{6F1805C7-23E5-03F2-EBE8-C17D5DBD08D4}"/>
              </a:ext>
            </a:extLst>
          </p:cNvPr>
          <p:cNvSpPr>
            <a:spLocks noChangeShapeType="1"/>
          </p:cNvSpPr>
          <p:nvPr/>
        </p:nvSpPr>
        <p:spPr bwMode="auto">
          <a:xfrm>
            <a:off x="3529013" y="5239558"/>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5" name="Line 154">
            <a:extLst>
              <a:ext uri="{FF2B5EF4-FFF2-40B4-BE49-F238E27FC236}">
                <a16:creationId xmlns:a16="http://schemas.microsoft.com/office/drawing/2014/main" id="{815EA9C4-C179-23DB-9D2C-64EA662A74E3}"/>
              </a:ext>
            </a:extLst>
          </p:cNvPr>
          <p:cNvSpPr>
            <a:spLocks noChangeShapeType="1"/>
          </p:cNvSpPr>
          <p:nvPr/>
        </p:nvSpPr>
        <p:spPr bwMode="auto">
          <a:xfrm>
            <a:off x="3481388" y="5287183"/>
            <a:ext cx="93663"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6" name="Line 155">
            <a:extLst>
              <a:ext uri="{FF2B5EF4-FFF2-40B4-BE49-F238E27FC236}">
                <a16:creationId xmlns:a16="http://schemas.microsoft.com/office/drawing/2014/main" id="{45DE3655-88C3-883B-D695-18A24F4D59F5}"/>
              </a:ext>
            </a:extLst>
          </p:cNvPr>
          <p:cNvSpPr>
            <a:spLocks noChangeShapeType="1"/>
          </p:cNvSpPr>
          <p:nvPr/>
        </p:nvSpPr>
        <p:spPr bwMode="auto">
          <a:xfrm>
            <a:off x="3594100" y="526813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7" name="Line 156">
            <a:extLst>
              <a:ext uri="{FF2B5EF4-FFF2-40B4-BE49-F238E27FC236}">
                <a16:creationId xmlns:a16="http://schemas.microsoft.com/office/drawing/2014/main" id="{9E607FD4-5B77-75FE-5A8D-D60DFD930B5F}"/>
              </a:ext>
            </a:extLst>
          </p:cNvPr>
          <p:cNvSpPr>
            <a:spLocks noChangeShapeType="1"/>
          </p:cNvSpPr>
          <p:nvPr/>
        </p:nvSpPr>
        <p:spPr bwMode="auto">
          <a:xfrm>
            <a:off x="3549650" y="531575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8" name="Line 157">
            <a:extLst>
              <a:ext uri="{FF2B5EF4-FFF2-40B4-BE49-F238E27FC236}">
                <a16:creationId xmlns:a16="http://schemas.microsoft.com/office/drawing/2014/main" id="{99AF3A9D-4877-5D80-FD13-52551A9FE11F}"/>
              </a:ext>
            </a:extLst>
          </p:cNvPr>
          <p:cNvSpPr>
            <a:spLocks noChangeShapeType="1"/>
          </p:cNvSpPr>
          <p:nvPr/>
        </p:nvSpPr>
        <p:spPr bwMode="auto">
          <a:xfrm>
            <a:off x="3756025" y="528718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9" name="Line 158">
            <a:extLst>
              <a:ext uri="{FF2B5EF4-FFF2-40B4-BE49-F238E27FC236}">
                <a16:creationId xmlns:a16="http://schemas.microsoft.com/office/drawing/2014/main" id="{1FE7B11F-94F8-0162-7494-CEC789273185}"/>
              </a:ext>
            </a:extLst>
          </p:cNvPr>
          <p:cNvSpPr>
            <a:spLocks noChangeShapeType="1"/>
          </p:cNvSpPr>
          <p:nvPr/>
        </p:nvSpPr>
        <p:spPr bwMode="auto">
          <a:xfrm>
            <a:off x="3711575" y="533163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0" name="Line 159">
            <a:extLst>
              <a:ext uri="{FF2B5EF4-FFF2-40B4-BE49-F238E27FC236}">
                <a16:creationId xmlns:a16="http://schemas.microsoft.com/office/drawing/2014/main" id="{0050C256-3F74-2B88-B54B-32FCAC842BAB}"/>
              </a:ext>
            </a:extLst>
          </p:cNvPr>
          <p:cNvSpPr>
            <a:spLocks noChangeShapeType="1"/>
          </p:cNvSpPr>
          <p:nvPr/>
        </p:nvSpPr>
        <p:spPr bwMode="auto">
          <a:xfrm>
            <a:off x="3844925" y="5306233"/>
            <a:ext cx="0" cy="9525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1" name="Line 160">
            <a:extLst>
              <a:ext uri="{FF2B5EF4-FFF2-40B4-BE49-F238E27FC236}">
                <a16:creationId xmlns:a16="http://schemas.microsoft.com/office/drawing/2014/main" id="{826C4AF1-EC02-B17A-A0B0-E08B81D86EA1}"/>
              </a:ext>
            </a:extLst>
          </p:cNvPr>
          <p:cNvSpPr>
            <a:spLocks noChangeShapeType="1"/>
          </p:cNvSpPr>
          <p:nvPr/>
        </p:nvSpPr>
        <p:spPr bwMode="auto">
          <a:xfrm>
            <a:off x="3800475" y="535385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2" name="Line 161">
            <a:extLst>
              <a:ext uri="{FF2B5EF4-FFF2-40B4-BE49-F238E27FC236}">
                <a16:creationId xmlns:a16="http://schemas.microsoft.com/office/drawing/2014/main" id="{ECFC46EC-6734-3B2F-AF8F-8E1AD0BE9DA6}"/>
              </a:ext>
            </a:extLst>
          </p:cNvPr>
          <p:cNvSpPr>
            <a:spLocks noChangeShapeType="1"/>
          </p:cNvSpPr>
          <p:nvPr/>
        </p:nvSpPr>
        <p:spPr bwMode="auto">
          <a:xfrm>
            <a:off x="3892550" y="5341158"/>
            <a:ext cx="0" cy="9525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3" name="Line 162">
            <a:extLst>
              <a:ext uri="{FF2B5EF4-FFF2-40B4-BE49-F238E27FC236}">
                <a16:creationId xmlns:a16="http://schemas.microsoft.com/office/drawing/2014/main" id="{5BBFDEA4-68A9-81FF-846D-5828363DF540}"/>
              </a:ext>
            </a:extLst>
          </p:cNvPr>
          <p:cNvSpPr>
            <a:spLocks noChangeShapeType="1"/>
          </p:cNvSpPr>
          <p:nvPr/>
        </p:nvSpPr>
        <p:spPr bwMode="auto">
          <a:xfrm>
            <a:off x="3844925" y="5388783"/>
            <a:ext cx="95250"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4" name="Line 163">
            <a:extLst>
              <a:ext uri="{FF2B5EF4-FFF2-40B4-BE49-F238E27FC236}">
                <a16:creationId xmlns:a16="http://schemas.microsoft.com/office/drawing/2014/main" id="{88C91AC8-D0D6-EAC4-6D7A-8C1667E731C5}"/>
              </a:ext>
            </a:extLst>
          </p:cNvPr>
          <p:cNvSpPr>
            <a:spLocks noChangeShapeType="1"/>
          </p:cNvSpPr>
          <p:nvPr/>
        </p:nvSpPr>
        <p:spPr bwMode="auto">
          <a:xfrm>
            <a:off x="3959225" y="5341158"/>
            <a:ext cx="0" cy="9525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5" name="Line 164">
            <a:extLst>
              <a:ext uri="{FF2B5EF4-FFF2-40B4-BE49-F238E27FC236}">
                <a16:creationId xmlns:a16="http://schemas.microsoft.com/office/drawing/2014/main" id="{3A318A87-6758-0F28-1621-575B9C40A04E}"/>
              </a:ext>
            </a:extLst>
          </p:cNvPr>
          <p:cNvSpPr>
            <a:spLocks noChangeShapeType="1"/>
          </p:cNvSpPr>
          <p:nvPr/>
        </p:nvSpPr>
        <p:spPr bwMode="auto">
          <a:xfrm>
            <a:off x="3911600" y="538878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6" name="Line 165">
            <a:extLst>
              <a:ext uri="{FF2B5EF4-FFF2-40B4-BE49-F238E27FC236}">
                <a16:creationId xmlns:a16="http://schemas.microsoft.com/office/drawing/2014/main" id="{7A745BB2-06A1-A4E3-9747-D30C13765477}"/>
              </a:ext>
            </a:extLst>
          </p:cNvPr>
          <p:cNvSpPr>
            <a:spLocks noChangeShapeType="1"/>
          </p:cNvSpPr>
          <p:nvPr/>
        </p:nvSpPr>
        <p:spPr bwMode="auto">
          <a:xfrm>
            <a:off x="3984625" y="5341158"/>
            <a:ext cx="0" cy="9525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7" name="Line 166">
            <a:extLst>
              <a:ext uri="{FF2B5EF4-FFF2-40B4-BE49-F238E27FC236}">
                <a16:creationId xmlns:a16="http://schemas.microsoft.com/office/drawing/2014/main" id="{28293C78-B145-4436-4CDC-323544CB2798}"/>
              </a:ext>
            </a:extLst>
          </p:cNvPr>
          <p:cNvSpPr>
            <a:spLocks noChangeShapeType="1"/>
          </p:cNvSpPr>
          <p:nvPr/>
        </p:nvSpPr>
        <p:spPr bwMode="auto">
          <a:xfrm>
            <a:off x="3937000" y="538878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8" name="Line 167">
            <a:extLst>
              <a:ext uri="{FF2B5EF4-FFF2-40B4-BE49-F238E27FC236}">
                <a16:creationId xmlns:a16="http://schemas.microsoft.com/office/drawing/2014/main" id="{F2655E95-2C11-C022-4FBE-BCE3E4B3DEE9}"/>
              </a:ext>
            </a:extLst>
          </p:cNvPr>
          <p:cNvSpPr>
            <a:spLocks noChangeShapeType="1"/>
          </p:cNvSpPr>
          <p:nvPr/>
        </p:nvSpPr>
        <p:spPr bwMode="auto">
          <a:xfrm>
            <a:off x="4073525" y="5341158"/>
            <a:ext cx="0" cy="9525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9" name="Line 168">
            <a:extLst>
              <a:ext uri="{FF2B5EF4-FFF2-40B4-BE49-F238E27FC236}">
                <a16:creationId xmlns:a16="http://schemas.microsoft.com/office/drawing/2014/main" id="{F6357836-718C-6BBC-4701-E48F6974FA77}"/>
              </a:ext>
            </a:extLst>
          </p:cNvPr>
          <p:cNvSpPr>
            <a:spLocks noChangeShapeType="1"/>
          </p:cNvSpPr>
          <p:nvPr/>
        </p:nvSpPr>
        <p:spPr bwMode="auto">
          <a:xfrm>
            <a:off x="4025900" y="538878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0" name="Line 169">
            <a:extLst>
              <a:ext uri="{FF2B5EF4-FFF2-40B4-BE49-F238E27FC236}">
                <a16:creationId xmlns:a16="http://schemas.microsoft.com/office/drawing/2014/main" id="{A4BEF607-92BF-8320-75E7-D6E3885C20A4}"/>
              </a:ext>
            </a:extLst>
          </p:cNvPr>
          <p:cNvSpPr>
            <a:spLocks noChangeShapeType="1"/>
          </p:cNvSpPr>
          <p:nvPr/>
        </p:nvSpPr>
        <p:spPr bwMode="auto">
          <a:xfrm>
            <a:off x="4102100" y="5341158"/>
            <a:ext cx="0" cy="9525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1" name="Line 170">
            <a:extLst>
              <a:ext uri="{FF2B5EF4-FFF2-40B4-BE49-F238E27FC236}">
                <a16:creationId xmlns:a16="http://schemas.microsoft.com/office/drawing/2014/main" id="{37024DFD-D868-939A-EF1E-B7B061E17C36}"/>
              </a:ext>
            </a:extLst>
          </p:cNvPr>
          <p:cNvSpPr>
            <a:spLocks noChangeShapeType="1"/>
          </p:cNvSpPr>
          <p:nvPr/>
        </p:nvSpPr>
        <p:spPr bwMode="auto">
          <a:xfrm>
            <a:off x="4057650" y="5388783"/>
            <a:ext cx="90488"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2" name="Line 171">
            <a:extLst>
              <a:ext uri="{FF2B5EF4-FFF2-40B4-BE49-F238E27FC236}">
                <a16:creationId xmlns:a16="http://schemas.microsoft.com/office/drawing/2014/main" id="{F0656636-4275-7C7B-BF7F-304B3057D464}"/>
              </a:ext>
            </a:extLst>
          </p:cNvPr>
          <p:cNvSpPr>
            <a:spLocks noChangeShapeType="1"/>
          </p:cNvSpPr>
          <p:nvPr/>
        </p:nvSpPr>
        <p:spPr bwMode="auto">
          <a:xfrm>
            <a:off x="4198938" y="5372908"/>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3" name="Line 172">
            <a:extLst>
              <a:ext uri="{FF2B5EF4-FFF2-40B4-BE49-F238E27FC236}">
                <a16:creationId xmlns:a16="http://schemas.microsoft.com/office/drawing/2014/main" id="{97AD8DD5-737D-14B9-C5FC-05F2C536DDAE}"/>
              </a:ext>
            </a:extLst>
          </p:cNvPr>
          <p:cNvSpPr>
            <a:spLocks noChangeShapeType="1"/>
          </p:cNvSpPr>
          <p:nvPr/>
        </p:nvSpPr>
        <p:spPr bwMode="auto">
          <a:xfrm>
            <a:off x="4154488" y="541735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4" name="Line 173">
            <a:extLst>
              <a:ext uri="{FF2B5EF4-FFF2-40B4-BE49-F238E27FC236}">
                <a16:creationId xmlns:a16="http://schemas.microsoft.com/office/drawing/2014/main" id="{93B41D98-2B7D-9861-E4C3-8792F470353F}"/>
              </a:ext>
            </a:extLst>
          </p:cNvPr>
          <p:cNvSpPr>
            <a:spLocks noChangeShapeType="1"/>
          </p:cNvSpPr>
          <p:nvPr/>
        </p:nvSpPr>
        <p:spPr bwMode="auto">
          <a:xfrm>
            <a:off x="4395788" y="5372908"/>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5" name="Line 174">
            <a:extLst>
              <a:ext uri="{FF2B5EF4-FFF2-40B4-BE49-F238E27FC236}">
                <a16:creationId xmlns:a16="http://schemas.microsoft.com/office/drawing/2014/main" id="{28C4D5CE-5761-CAC7-BD9C-99DB35791A73}"/>
              </a:ext>
            </a:extLst>
          </p:cNvPr>
          <p:cNvSpPr>
            <a:spLocks noChangeShapeType="1"/>
          </p:cNvSpPr>
          <p:nvPr/>
        </p:nvSpPr>
        <p:spPr bwMode="auto">
          <a:xfrm>
            <a:off x="4351338" y="541735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6" name="Line 175">
            <a:extLst>
              <a:ext uri="{FF2B5EF4-FFF2-40B4-BE49-F238E27FC236}">
                <a16:creationId xmlns:a16="http://schemas.microsoft.com/office/drawing/2014/main" id="{99CF0046-487A-A143-417B-C2B0DB7CF02E}"/>
              </a:ext>
            </a:extLst>
          </p:cNvPr>
          <p:cNvSpPr>
            <a:spLocks noChangeShapeType="1"/>
          </p:cNvSpPr>
          <p:nvPr/>
        </p:nvSpPr>
        <p:spPr bwMode="auto">
          <a:xfrm>
            <a:off x="4541838" y="545228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7" name="Line 176">
            <a:extLst>
              <a:ext uri="{FF2B5EF4-FFF2-40B4-BE49-F238E27FC236}">
                <a16:creationId xmlns:a16="http://schemas.microsoft.com/office/drawing/2014/main" id="{6B6782CE-91CE-A8E5-EB18-1F94E8FD9B48}"/>
              </a:ext>
            </a:extLst>
          </p:cNvPr>
          <p:cNvSpPr>
            <a:spLocks noChangeShapeType="1"/>
          </p:cNvSpPr>
          <p:nvPr/>
        </p:nvSpPr>
        <p:spPr bwMode="auto">
          <a:xfrm>
            <a:off x="4497388" y="5496733"/>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8" name="Line 177">
            <a:extLst>
              <a:ext uri="{FF2B5EF4-FFF2-40B4-BE49-F238E27FC236}">
                <a16:creationId xmlns:a16="http://schemas.microsoft.com/office/drawing/2014/main" id="{BFA2E41F-379B-8204-C071-6B779D659C38}"/>
              </a:ext>
            </a:extLst>
          </p:cNvPr>
          <p:cNvSpPr>
            <a:spLocks noChangeShapeType="1"/>
          </p:cNvSpPr>
          <p:nvPr/>
        </p:nvSpPr>
        <p:spPr bwMode="auto">
          <a:xfrm>
            <a:off x="4630738" y="5496733"/>
            <a:ext cx="0" cy="9525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9" name="Line 178">
            <a:extLst>
              <a:ext uri="{FF2B5EF4-FFF2-40B4-BE49-F238E27FC236}">
                <a16:creationId xmlns:a16="http://schemas.microsoft.com/office/drawing/2014/main" id="{A709E84F-F76A-8F28-3C9F-00A9E381012B}"/>
              </a:ext>
            </a:extLst>
          </p:cNvPr>
          <p:cNvSpPr>
            <a:spLocks noChangeShapeType="1"/>
          </p:cNvSpPr>
          <p:nvPr/>
        </p:nvSpPr>
        <p:spPr bwMode="auto">
          <a:xfrm>
            <a:off x="4583113" y="554435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0" name="Line 179">
            <a:extLst>
              <a:ext uri="{FF2B5EF4-FFF2-40B4-BE49-F238E27FC236}">
                <a16:creationId xmlns:a16="http://schemas.microsoft.com/office/drawing/2014/main" id="{1FFC1FC7-8896-450B-DA88-CB5D899C043C}"/>
              </a:ext>
            </a:extLst>
          </p:cNvPr>
          <p:cNvSpPr>
            <a:spLocks noChangeShapeType="1"/>
          </p:cNvSpPr>
          <p:nvPr/>
        </p:nvSpPr>
        <p:spPr bwMode="auto">
          <a:xfrm>
            <a:off x="4706938" y="5496733"/>
            <a:ext cx="0" cy="9525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1" name="Line 180">
            <a:extLst>
              <a:ext uri="{FF2B5EF4-FFF2-40B4-BE49-F238E27FC236}">
                <a16:creationId xmlns:a16="http://schemas.microsoft.com/office/drawing/2014/main" id="{9517E6FB-9900-6EA7-BC28-60B12B89EB69}"/>
              </a:ext>
            </a:extLst>
          </p:cNvPr>
          <p:cNvSpPr>
            <a:spLocks noChangeShapeType="1"/>
          </p:cNvSpPr>
          <p:nvPr/>
        </p:nvSpPr>
        <p:spPr bwMode="auto">
          <a:xfrm>
            <a:off x="4662488" y="5544358"/>
            <a:ext cx="90488"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2" name="Line 181">
            <a:extLst>
              <a:ext uri="{FF2B5EF4-FFF2-40B4-BE49-F238E27FC236}">
                <a16:creationId xmlns:a16="http://schemas.microsoft.com/office/drawing/2014/main" id="{D5720A16-80DE-51CC-C3F0-292A741AA694}"/>
              </a:ext>
            </a:extLst>
          </p:cNvPr>
          <p:cNvSpPr>
            <a:spLocks noChangeShapeType="1"/>
          </p:cNvSpPr>
          <p:nvPr/>
        </p:nvSpPr>
        <p:spPr bwMode="auto">
          <a:xfrm>
            <a:off x="4762500" y="5496733"/>
            <a:ext cx="0" cy="9525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3" name="Line 182">
            <a:extLst>
              <a:ext uri="{FF2B5EF4-FFF2-40B4-BE49-F238E27FC236}">
                <a16:creationId xmlns:a16="http://schemas.microsoft.com/office/drawing/2014/main" id="{90E36806-6852-F327-8AC4-642B2C7C8EB4}"/>
              </a:ext>
            </a:extLst>
          </p:cNvPr>
          <p:cNvSpPr>
            <a:spLocks noChangeShapeType="1"/>
          </p:cNvSpPr>
          <p:nvPr/>
        </p:nvSpPr>
        <p:spPr bwMode="auto">
          <a:xfrm>
            <a:off x="4718050" y="554435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4" name="Line 183">
            <a:extLst>
              <a:ext uri="{FF2B5EF4-FFF2-40B4-BE49-F238E27FC236}">
                <a16:creationId xmlns:a16="http://schemas.microsoft.com/office/drawing/2014/main" id="{5D2B6E7F-F210-D637-C591-C8ED20D55169}"/>
              </a:ext>
            </a:extLst>
          </p:cNvPr>
          <p:cNvSpPr>
            <a:spLocks noChangeShapeType="1"/>
          </p:cNvSpPr>
          <p:nvPr/>
        </p:nvSpPr>
        <p:spPr bwMode="auto">
          <a:xfrm>
            <a:off x="4810125" y="5496733"/>
            <a:ext cx="0" cy="9525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5" name="Line 184">
            <a:extLst>
              <a:ext uri="{FF2B5EF4-FFF2-40B4-BE49-F238E27FC236}">
                <a16:creationId xmlns:a16="http://schemas.microsoft.com/office/drawing/2014/main" id="{4A0D67CE-2708-259E-8700-C9B5DEEE5A57}"/>
              </a:ext>
            </a:extLst>
          </p:cNvPr>
          <p:cNvSpPr>
            <a:spLocks noChangeShapeType="1"/>
          </p:cNvSpPr>
          <p:nvPr/>
        </p:nvSpPr>
        <p:spPr bwMode="auto">
          <a:xfrm>
            <a:off x="4762500" y="5544358"/>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6" name="Freeform 185">
            <a:extLst>
              <a:ext uri="{FF2B5EF4-FFF2-40B4-BE49-F238E27FC236}">
                <a16:creationId xmlns:a16="http://schemas.microsoft.com/office/drawing/2014/main" id="{EAA83EC3-3023-1C0B-6433-0299AEC05656}"/>
              </a:ext>
            </a:extLst>
          </p:cNvPr>
          <p:cNvSpPr>
            <a:spLocks/>
          </p:cNvSpPr>
          <p:nvPr/>
        </p:nvSpPr>
        <p:spPr bwMode="auto">
          <a:xfrm>
            <a:off x="1504950" y="3931458"/>
            <a:ext cx="3308350" cy="1616075"/>
          </a:xfrm>
          <a:custGeom>
            <a:avLst/>
            <a:gdLst>
              <a:gd name="T0" fmla="*/ 36 w 2084"/>
              <a:gd name="T1" fmla="*/ 8 h 1018"/>
              <a:gd name="T2" fmla="*/ 132 w 2084"/>
              <a:gd name="T3" fmla="*/ 26 h 1018"/>
              <a:gd name="T4" fmla="*/ 187 w 2084"/>
              <a:gd name="T5" fmla="*/ 42 h 1018"/>
              <a:gd name="T6" fmla="*/ 205 w 2084"/>
              <a:gd name="T7" fmla="*/ 62 h 1018"/>
              <a:gd name="T8" fmla="*/ 221 w 2084"/>
              <a:gd name="T9" fmla="*/ 82 h 1018"/>
              <a:gd name="T10" fmla="*/ 243 w 2084"/>
              <a:gd name="T11" fmla="*/ 94 h 1018"/>
              <a:gd name="T12" fmla="*/ 271 w 2084"/>
              <a:gd name="T13" fmla="*/ 130 h 1018"/>
              <a:gd name="T14" fmla="*/ 295 w 2084"/>
              <a:gd name="T15" fmla="*/ 144 h 1018"/>
              <a:gd name="T16" fmla="*/ 309 w 2084"/>
              <a:gd name="T17" fmla="*/ 180 h 1018"/>
              <a:gd name="T18" fmla="*/ 337 w 2084"/>
              <a:gd name="T19" fmla="*/ 194 h 1018"/>
              <a:gd name="T20" fmla="*/ 353 w 2084"/>
              <a:gd name="T21" fmla="*/ 238 h 1018"/>
              <a:gd name="T22" fmla="*/ 383 w 2084"/>
              <a:gd name="T23" fmla="*/ 258 h 1018"/>
              <a:gd name="T24" fmla="*/ 391 w 2084"/>
              <a:gd name="T25" fmla="*/ 294 h 1018"/>
              <a:gd name="T26" fmla="*/ 425 w 2084"/>
              <a:gd name="T27" fmla="*/ 302 h 1018"/>
              <a:gd name="T28" fmla="*/ 441 w 2084"/>
              <a:gd name="T29" fmla="*/ 324 h 1018"/>
              <a:gd name="T30" fmla="*/ 469 w 2084"/>
              <a:gd name="T31" fmla="*/ 346 h 1018"/>
              <a:gd name="T32" fmla="*/ 479 w 2084"/>
              <a:gd name="T33" fmla="*/ 366 h 1018"/>
              <a:gd name="T34" fmla="*/ 505 w 2084"/>
              <a:gd name="T35" fmla="*/ 378 h 1018"/>
              <a:gd name="T36" fmla="*/ 521 w 2084"/>
              <a:gd name="T37" fmla="*/ 406 h 1018"/>
              <a:gd name="T38" fmla="*/ 570 w 2084"/>
              <a:gd name="T39" fmla="*/ 418 h 1018"/>
              <a:gd name="T40" fmla="*/ 590 w 2084"/>
              <a:gd name="T41" fmla="*/ 460 h 1018"/>
              <a:gd name="T42" fmla="*/ 612 w 2084"/>
              <a:gd name="T43" fmla="*/ 474 h 1018"/>
              <a:gd name="T44" fmla="*/ 622 w 2084"/>
              <a:gd name="T45" fmla="*/ 508 h 1018"/>
              <a:gd name="T46" fmla="*/ 638 w 2084"/>
              <a:gd name="T47" fmla="*/ 528 h 1018"/>
              <a:gd name="T48" fmla="*/ 674 w 2084"/>
              <a:gd name="T49" fmla="*/ 552 h 1018"/>
              <a:gd name="T50" fmla="*/ 690 w 2084"/>
              <a:gd name="T51" fmla="*/ 584 h 1018"/>
              <a:gd name="T52" fmla="*/ 736 w 2084"/>
              <a:gd name="T53" fmla="*/ 598 h 1018"/>
              <a:gd name="T54" fmla="*/ 750 w 2084"/>
              <a:gd name="T55" fmla="*/ 640 h 1018"/>
              <a:gd name="T56" fmla="*/ 778 w 2084"/>
              <a:gd name="T57" fmla="*/ 664 h 1018"/>
              <a:gd name="T58" fmla="*/ 788 w 2084"/>
              <a:gd name="T59" fmla="*/ 692 h 1018"/>
              <a:gd name="T60" fmla="*/ 832 w 2084"/>
              <a:gd name="T61" fmla="*/ 712 h 1018"/>
              <a:gd name="T62" fmla="*/ 876 w 2084"/>
              <a:gd name="T63" fmla="*/ 740 h 1018"/>
              <a:gd name="T64" fmla="*/ 913 w 2084"/>
              <a:gd name="T65" fmla="*/ 758 h 1018"/>
              <a:gd name="T66" fmla="*/ 931 w 2084"/>
              <a:gd name="T67" fmla="*/ 784 h 1018"/>
              <a:gd name="T68" fmla="*/ 969 w 2084"/>
              <a:gd name="T69" fmla="*/ 796 h 1018"/>
              <a:gd name="T70" fmla="*/ 1037 w 2084"/>
              <a:gd name="T71" fmla="*/ 808 h 1018"/>
              <a:gd name="T72" fmla="*/ 1085 w 2084"/>
              <a:gd name="T73" fmla="*/ 826 h 1018"/>
              <a:gd name="T74" fmla="*/ 1189 w 2084"/>
              <a:gd name="T75" fmla="*/ 836 h 1018"/>
              <a:gd name="T76" fmla="*/ 1288 w 2084"/>
              <a:gd name="T77" fmla="*/ 872 h 1018"/>
              <a:gd name="T78" fmla="*/ 1426 w 2084"/>
              <a:gd name="T79" fmla="*/ 886 h 1018"/>
              <a:gd name="T80" fmla="*/ 1496 w 2084"/>
              <a:gd name="T81" fmla="*/ 920 h 1018"/>
              <a:gd name="T82" fmla="*/ 1827 w 2084"/>
              <a:gd name="T83" fmla="*/ 936 h 1018"/>
              <a:gd name="T84" fmla="*/ 1841 w 2084"/>
              <a:gd name="T85" fmla="*/ 984 h 1018"/>
              <a:gd name="T86" fmla="*/ 2084 w 2084"/>
              <a:gd name="T87" fmla="*/ 1018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84" h="1018">
                <a:moveTo>
                  <a:pt x="0" y="0"/>
                </a:moveTo>
                <a:lnTo>
                  <a:pt x="36" y="0"/>
                </a:lnTo>
                <a:lnTo>
                  <a:pt x="36" y="8"/>
                </a:lnTo>
                <a:lnTo>
                  <a:pt x="82" y="8"/>
                </a:lnTo>
                <a:lnTo>
                  <a:pt x="82" y="26"/>
                </a:lnTo>
                <a:lnTo>
                  <a:pt x="132" y="26"/>
                </a:lnTo>
                <a:lnTo>
                  <a:pt x="156" y="26"/>
                </a:lnTo>
                <a:lnTo>
                  <a:pt x="156" y="42"/>
                </a:lnTo>
                <a:lnTo>
                  <a:pt x="187" y="42"/>
                </a:lnTo>
                <a:lnTo>
                  <a:pt x="187" y="50"/>
                </a:lnTo>
                <a:lnTo>
                  <a:pt x="205" y="50"/>
                </a:lnTo>
                <a:lnTo>
                  <a:pt x="205" y="62"/>
                </a:lnTo>
                <a:lnTo>
                  <a:pt x="205" y="70"/>
                </a:lnTo>
                <a:lnTo>
                  <a:pt x="221" y="70"/>
                </a:lnTo>
                <a:lnTo>
                  <a:pt x="221" y="82"/>
                </a:lnTo>
                <a:lnTo>
                  <a:pt x="233" y="82"/>
                </a:lnTo>
                <a:lnTo>
                  <a:pt x="233" y="94"/>
                </a:lnTo>
                <a:lnTo>
                  <a:pt x="243" y="94"/>
                </a:lnTo>
                <a:lnTo>
                  <a:pt x="243" y="104"/>
                </a:lnTo>
                <a:lnTo>
                  <a:pt x="271" y="104"/>
                </a:lnTo>
                <a:lnTo>
                  <a:pt x="271" y="130"/>
                </a:lnTo>
                <a:lnTo>
                  <a:pt x="283" y="130"/>
                </a:lnTo>
                <a:lnTo>
                  <a:pt x="283" y="144"/>
                </a:lnTo>
                <a:lnTo>
                  <a:pt x="295" y="144"/>
                </a:lnTo>
                <a:lnTo>
                  <a:pt x="295" y="158"/>
                </a:lnTo>
                <a:lnTo>
                  <a:pt x="309" y="158"/>
                </a:lnTo>
                <a:lnTo>
                  <a:pt x="309" y="180"/>
                </a:lnTo>
                <a:lnTo>
                  <a:pt x="319" y="180"/>
                </a:lnTo>
                <a:lnTo>
                  <a:pt x="319" y="194"/>
                </a:lnTo>
                <a:lnTo>
                  <a:pt x="337" y="194"/>
                </a:lnTo>
                <a:lnTo>
                  <a:pt x="337" y="214"/>
                </a:lnTo>
                <a:lnTo>
                  <a:pt x="353" y="214"/>
                </a:lnTo>
                <a:lnTo>
                  <a:pt x="353" y="238"/>
                </a:lnTo>
                <a:lnTo>
                  <a:pt x="371" y="238"/>
                </a:lnTo>
                <a:lnTo>
                  <a:pt x="371" y="258"/>
                </a:lnTo>
                <a:lnTo>
                  <a:pt x="383" y="258"/>
                </a:lnTo>
                <a:lnTo>
                  <a:pt x="383" y="274"/>
                </a:lnTo>
                <a:lnTo>
                  <a:pt x="391" y="274"/>
                </a:lnTo>
                <a:lnTo>
                  <a:pt x="391" y="294"/>
                </a:lnTo>
                <a:lnTo>
                  <a:pt x="405" y="294"/>
                </a:lnTo>
                <a:lnTo>
                  <a:pt x="405" y="302"/>
                </a:lnTo>
                <a:lnTo>
                  <a:pt x="425" y="302"/>
                </a:lnTo>
                <a:lnTo>
                  <a:pt x="425" y="316"/>
                </a:lnTo>
                <a:lnTo>
                  <a:pt x="441" y="316"/>
                </a:lnTo>
                <a:lnTo>
                  <a:pt x="441" y="324"/>
                </a:lnTo>
                <a:lnTo>
                  <a:pt x="455" y="324"/>
                </a:lnTo>
                <a:lnTo>
                  <a:pt x="455" y="346"/>
                </a:lnTo>
                <a:lnTo>
                  <a:pt x="469" y="346"/>
                </a:lnTo>
                <a:lnTo>
                  <a:pt x="469" y="356"/>
                </a:lnTo>
                <a:lnTo>
                  <a:pt x="479" y="356"/>
                </a:lnTo>
                <a:lnTo>
                  <a:pt x="479" y="366"/>
                </a:lnTo>
                <a:lnTo>
                  <a:pt x="493" y="366"/>
                </a:lnTo>
                <a:lnTo>
                  <a:pt x="493" y="378"/>
                </a:lnTo>
                <a:lnTo>
                  <a:pt x="505" y="378"/>
                </a:lnTo>
                <a:lnTo>
                  <a:pt x="505" y="396"/>
                </a:lnTo>
                <a:lnTo>
                  <a:pt x="521" y="396"/>
                </a:lnTo>
                <a:lnTo>
                  <a:pt x="521" y="406"/>
                </a:lnTo>
                <a:lnTo>
                  <a:pt x="535" y="406"/>
                </a:lnTo>
                <a:lnTo>
                  <a:pt x="535" y="418"/>
                </a:lnTo>
                <a:lnTo>
                  <a:pt x="570" y="418"/>
                </a:lnTo>
                <a:lnTo>
                  <a:pt x="570" y="432"/>
                </a:lnTo>
                <a:lnTo>
                  <a:pt x="590" y="432"/>
                </a:lnTo>
                <a:lnTo>
                  <a:pt x="590" y="460"/>
                </a:lnTo>
                <a:lnTo>
                  <a:pt x="600" y="460"/>
                </a:lnTo>
                <a:lnTo>
                  <a:pt x="600" y="474"/>
                </a:lnTo>
                <a:lnTo>
                  <a:pt x="612" y="474"/>
                </a:lnTo>
                <a:lnTo>
                  <a:pt x="612" y="488"/>
                </a:lnTo>
                <a:lnTo>
                  <a:pt x="622" y="488"/>
                </a:lnTo>
                <a:lnTo>
                  <a:pt x="622" y="508"/>
                </a:lnTo>
                <a:lnTo>
                  <a:pt x="622" y="520"/>
                </a:lnTo>
                <a:lnTo>
                  <a:pt x="638" y="520"/>
                </a:lnTo>
                <a:lnTo>
                  <a:pt x="638" y="528"/>
                </a:lnTo>
                <a:lnTo>
                  <a:pt x="658" y="528"/>
                </a:lnTo>
                <a:lnTo>
                  <a:pt x="658" y="552"/>
                </a:lnTo>
                <a:lnTo>
                  <a:pt x="674" y="552"/>
                </a:lnTo>
                <a:lnTo>
                  <a:pt x="674" y="564"/>
                </a:lnTo>
                <a:lnTo>
                  <a:pt x="690" y="564"/>
                </a:lnTo>
                <a:lnTo>
                  <a:pt x="690" y="584"/>
                </a:lnTo>
                <a:lnTo>
                  <a:pt x="720" y="584"/>
                </a:lnTo>
                <a:lnTo>
                  <a:pt x="720" y="598"/>
                </a:lnTo>
                <a:lnTo>
                  <a:pt x="736" y="598"/>
                </a:lnTo>
                <a:lnTo>
                  <a:pt x="736" y="620"/>
                </a:lnTo>
                <a:lnTo>
                  <a:pt x="750" y="620"/>
                </a:lnTo>
                <a:lnTo>
                  <a:pt x="750" y="640"/>
                </a:lnTo>
                <a:lnTo>
                  <a:pt x="764" y="640"/>
                </a:lnTo>
                <a:lnTo>
                  <a:pt x="764" y="664"/>
                </a:lnTo>
                <a:lnTo>
                  <a:pt x="778" y="664"/>
                </a:lnTo>
                <a:lnTo>
                  <a:pt x="778" y="684"/>
                </a:lnTo>
                <a:lnTo>
                  <a:pt x="788" y="684"/>
                </a:lnTo>
                <a:lnTo>
                  <a:pt x="788" y="692"/>
                </a:lnTo>
                <a:lnTo>
                  <a:pt x="810" y="692"/>
                </a:lnTo>
                <a:lnTo>
                  <a:pt x="810" y="712"/>
                </a:lnTo>
                <a:lnTo>
                  <a:pt x="832" y="712"/>
                </a:lnTo>
                <a:lnTo>
                  <a:pt x="832" y="726"/>
                </a:lnTo>
                <a:lnTo>
                  <a:pt x="876" y="726"/>
                </a:lnTo>
                <a:lnTo>
                  <a:pt x="876" y="740"/>
                </a:lnTo>
                <a:lnTo>
                  <a:pt x="900" y="740"/>
                </a:lnTo>
                <a:lnTo>
                  <a:pt x="900" y="758"/>
                </a:lnTo>
                <a:lnTo>
                  <a:pt x="913" y="758"/>
                </a:lnTo>
                <a:lnTo>
                  <a:pt x="913" y="772"/>
                </a:lnTo>
                <a:lnTo>
                  <a:pt x="931" y="772"/>
                </a:lnTo>
                <a:lnTo>
                  <a:pt x="931" y="784"/>
                </a:lnTo>
                <a:lnTo>
                  <a:pt x="953" y="784"/>
                </a:lnTo>
                <a:lnTo>
                  <a:pt x="953" y="796"/>
                </a:lnTo>
                <a:lnTo>
                  <a:pt x="969" y="796"/>
                </a:lnTo>
                <a:lnTo>
                  <a:pt x="999" y="796"/>
                </a:lnTo>
                <a:lnTo>
                  <a:pt x="999" y="808"/>
                </a:lnTo>
                <a:lnTo>
                  <a:pt x="1037" y="808"/>
                </a:lnTo>
                <a:lnTo>
                  <a:pt x="1037" y="816"/>
                </a:lnTo>
                <a:lnTo>
                  <a:pt x="1085" y="816"/>
                </a:lnTo>
                <a:lnTo>
                  <a:pt x="1085" y="826"/>
                </a:lnTo>
                <a:lnTo>
                  <a:pt x="1103" y="826"/>
                </a:lnTo>
                <a:lnTo>
                  <a:pt x="1103" y="836"/>
                </a:lnTo>
                <a:lnTo>
                  <a:pt x="1189" y="836"/>
                </a:lnTo>
                <a:lnTo>
                  <a:pt x="1189" y="854"/>
                </a:lnTo>
                <a:lnTo>
                  <a:pt x="1288" y="854"/>
                </a:lnTo>
                <a:lnTo>
                  <a:pt x="1288" y="872"/>
                </a:lnTo>
                <a:lnTo>
                  <a:pt x="1392" y="872"/>
                </a:lnTo>
                <a:lnTo>
                  <a:pt x="1392" y="886"/>
                </a:lnTo>
                <a:lnTo>
                  <a:pt x="1426" y="886"/>
                </a:lnTo>
                <a:lnTo>
                  <a:pt x="1426" y="904"/>
                </a:lnTo>
                <a:lnTo>
                  <a:pt x="1496" y="904"/>
                </a:lnTo>
                <a:lnTo>
                  <a:pt x="1496" y="920"/>
                </a:lnTo>
                <a:lnTo>
                  <a:pt x="1667" y="920"/>
                </a:lnTo>
                <a:lnTo>
                  <a:pt x="1667" y="936"/>
                </a:lnTo>
                <a:lnTo>
                  <a:pt x="1827" y="936"/>
                </a:lnTo>
                <a:lnTo>
                  <a:pt x="1827" y="964"/>
                </a:lnTo>
                <a:lnTo>
                  <a:pt x="1841" y="964"/>
                </a:lnTo>
                <a:lnTo>
                  <a:pt x="1841" y="984"/>
                </a:lnTo>
                <a:lnTo>
                  <a:pt x="1963" y="984"/>
                </a:lnTo>
                <a:lnTo>
                  <a:pt x="1963" y="1018"/>
                </a:lnTo>
                <a:lnTo>
                  <a:pt x="2084" y="1018"/>
                </a:lnTo>
              </a:path>
            </a:pathLst>
          </a:custGeom>
          <a:noFill/>
          <a:ln w="28575" cap="flat">
            <a:solidFill>
              <a:srgbClr val="E1471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7" name="Freeform 186">
            <a:extLst>
              <a:ext uri="{FF2B5EF4-FFF2-40B4-BE49-F238E27FC236}">
                <a16:creationId xmlns:a16="http://schemas.microsoft.com/office/drawing/2014/main" id="{2ABA79B5-33D1-D615-231D-34FD76D4DC6D}"/>
              </a:ext>
            </a:extLst>
          </p:cNvPr>
          <p:cNvSpPr>
            <a:spLocks/>
          </p:cNvSpPr>
          <p:nvPr/>
        </p:nvSpPr>
        <p:spPr bwMode="auto">
          <a:xfrm>
            <a:off x="1504950" y="3937808"/>
            <a:ext cx="3489325" cy="1800225"/>
          </a:xfrm>
          <a:custGeom>
            <a:avLst/>
            <a:gdLst>
              <a:gd name="T0" fmla="*/ 30 w 2198"/>
              <a:gd name="T1" fmla="*/ 26 h 1134"/>
              <a:gd name="T2" fmla="*/ 122 w 2198"/>
              <a:gd name="T3" fmla="*/ 38 h 1134"/>
              <a:gd name="T4" fmla="*/ 138 w 2198"/>
              <a:gd name="T5" fmla="*/ 66 h 1134"/>
              <a:gd name="T6" fmla="*/ 213 w 2198"/>
              <a:gd name="T7" fmla="*/ 78 h 1134"/>
              <a:gd name="T8" fmla="*/ 235 w 2198"/>
              <a:gd name="T9" fmla="*/ 126 h 1134"/>
              <a:gd name="T10" fmla="*/ 293 w 2198"/>
              <a:gd name="T11" fmla="*/ 154 h 1134"/>
              <a:gd name="T12" fmla="*/ 321 w 2198"/>
              <a:gd name="T13" fmla="*/ 192 h 1134"/>
              <a:gd name="T14" fmla="*/ 361 w 2198"/>
              <a:gd name="T15" fmla="*/ 210 h 1134"/>
              <a:gd name="T16" fmla="*/ 381 w 2198"/>
              <a:gd name="T17" fmla="*/ 228 h 1134"/>
              <a:gd name="T18" fmla="*/ 441 w 2198"/>
              <a:gd name="T19" fmla="*/ 238 h 1134"/>
              <a:gd name="T20" fmla="*/ 455 w 2198"/>
              <a:gd name="T21" fmla="*/ 260 h 1134"/>
              <a:gd name="T22" fmla="*/ 525 w 2198"/>
              <a:gd name="T23" fmla="*/ 276 h 1134"/>
              <a:gd name="T24" fmla="*/ 537 w 2198"/>
              <a:gd name="T25" fmla="*/ 300 h 1134"/>
              <a:gd name="T26" fmla="*/ 556 w 2198"/>
              <a:gd name="T27" fmla="*/ 308 h 1134"/>
              <a:gd name="T28" fmla="*/ 566 w 2198"/>
              <a:gd name="T29" fmla="*/ 330 h 1134"/>
              <a:gd name="T30" fmla="*/ 592 w 2198"/>
              <a:gd name="T31" fmla="*/ 342 h 1134"/>
              <a:gd name="T32" fmla="*/ 602 w 2198"/>
              <a:gd name="T33" fmla="*/ 354 h 1134"/>
              <a:gd name="T34" fmla="*/ 632 w 2198"/>
              <a:gd name="T35" fmla="*/ 362 h 1134"/>
              <a:gd name="T36" fmla="*/ 650 w 2198"/>
              <a:gd name="T37" fmla="*/ 384 h 1134"/>
              <a:gd name="T38" fmla="*/ 666 w 2198"/>
              <a:gd name="T39" fmla="*/ 392 h 1134"/>
              <a:gd name="T40" fmla="*/ 690 w 2198"/>
              <a:gd name="T41" fmla="*/ 410 h 1134"/>
              <a:gd name="T42" fmla="*/ 716 w 2198"/>
              <a:gd name="T43" fmla="*/ 422 h 1134"/>
              <a:gd name="T44" fmla="*/ 730 w 2198"/>
              <a:gd name="T45" fmla="*/ 450 h 1134"/>
              <a:gd name="T46" fmla="*/ 782 w 2198"/>
              <a:gd name="T47" fmla="*/ 462 h 1134"/>
              <a:gd name="T48" fmla="*/ 814 w 2198"/>
              <a:gd name="T49" fmla="*/ 474 h 1134"/>
              <a:gd name="T50" fmla="*/ 828 w 2198"/>
              <a:gd name="T51" fmla="*/ 488 h 1134"/>
              <a:gd name="T52" fmla="*/ 852 w 2198"/>
              <a:gd name="T53" fmla="*/ 496 h 1134"/>
              <a:gd name="T54" fmla="*/ 870 w 2198"/>
              <a:gd name="T55" fmla="*/ 524 h 1134"/>
              <a:gd name="T56" fmla="*/ 921 w 2198"/>
              <a:gd name="T57" fmla="*/ 542 h 1134"/>
              <a:gd name="T58" fmla="*/ 987 w 2198"/>
              <a:gd name="T59" fmla="*/ 584 h 1134"/>
              <a:gd name="T60" fmla="*/ 1039 w 2198"/>
              <a:gd name="T61" fmla="*/ 596 h 1134"/>
              <a:gd name="T62" fmla="*/ 1061 w 2198"/>
              <a:gd name="T63" fmla="*/ 620 h 1134"/>
              <a:gd name="T64" fmla="*/ 1113 w 2198"/>
              <a:gd name="T65" fmla="*/ 630 h 1134"/>
              <a:gd name="T66" fmla="*/ 1125 w 2198"/>
              <a:gd name="T67" fmla="*/ 656 h 1134"/>
              <a:gd name="T68" fmla="*/ 1157 w 2198"/>
              <a:gd name="T69" fmla="*/ 662 h 1134"/>
              <a:gd name="T70" fmla="*/ 1185 w 2198"/>
              <a:gd name="T71" fmla="*/ 692 h 1134"/>
              <a:gd name="T72" fmla="*/ 1257 w 2198"/>
              <a:gd name="T73" fmla="*/ 718 h 1134"/>
              <a:gd name="T74" fmla="*/ 1306 w 2198"/>
              <a:gd name="T75" fmla="*/ 744 h 1134"/>
              <a:gd name="T76" fmla="*/ 1390 w 2198"/>
              <a:gd name="T77" fmla="*/ 752 h 1134"/>
              <a:gd name="T78" fmla="*/ 1448 w 2198"/>
              <a:gd name="T79" fmla="*/ 774 h 1134"/>
              <a:gd name="T80" fmla="*/ 1470 w 2198"/>
              <a:gd name="T81" fmla="*/ 798 h 1134"/>
              <a:gd name="T82" fmla="*/ 1542 w 2198"/>
              <a:gd name="T83" fmla="*/ 812 h 1134"/>
              <a:gd name="T84" fmla="*/ 1558 w 2198"/>
              <a:gd name="T85" fmla="*/ 846 h 1134"/>
              <a:gd name="T86" fmla="*/ 1636 w 2198"/>
              <a:gd name="T87" fmla="*/ 856 h 1134"/>
              <a:gd name="T88" fmla="*/ 1653 w 2198"/>
              <a:gd name="T89" fmla="*/ 890 h 1134"/>
              <a:gd name="T90" fmla="*/ 1979 w 2198"/>
              <a:gd name="T91" fmla="*/ 912 h 1134"/>
              <a:gd name="T92" fmla="*/ 1999 w 2198"/>
              <a:gd name="T93" fmla="*/ 958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198" h="1134">
                <a:moveTo>
                  <a:pt x="0" y="0"/>
                </a:moveTo>
                <a:lnTo>
                  <a:pt x="30" y="0"/>
                </a:lnTo>
                <a:lnTo>
                  <a:pt x="30" y="26"/>
                </a:lnTo>
                <a:lnTo>
                  <a:pt x="86" y="26"/>
                </a:lnTo>
                <a:lnTo>
                  <a:pt x="86" y="38"/>
                </a:lnTo>
                <a:lnTo>
                  <a:pt x="122" y="38"/>
                </a:lnTo>
                <a:lnTo>
                  <a:pt x="122" y="50"/>
                </a:lnTo>
                <a:lnTo>
                  <a:pt x="138" y="50"/>
                </a:lnTo>
                <a:lnTo>
                  <a:pt x="138" y="66"/>
                </a:lnTo>
                <a:lnTo>
                  <a:pt x="169" y="66"/>
                </a:lnTo>
                <a:lnTo>
                  <a:pt x="169" y="78"/>
                </a:lnTo>
                <a:lnTo>
                  <a:pt x="213" y="78"/>
                </a:lnTo>
                <a:lnTo>
                  <a:pt x="213" y="108"/>
                </a:lnTo>
                <a:lnTo>
                  <a:pt x="235" y="108"/>
                </a:lnTo>
                <a:lnTo>
                  <a:pt x="235" y="126"/>
                </a:lnTo>
                <a:lnTo>
                  <a:pt x="247" y="126"/>
                </a:lnTo>
                <a:lnTo>
                  <a:pt x="247" y="154"/>
                </a:lnTo>
                <a:lnTo>
                  <a:pt x="293" y="154"/>
                </a:lnTo>
                <a:lnTo>
                  <a:pt x="293" y="176"/>
                </a:lnTo>
                <a:lnTo>
                  <a:pt x="321" y="176"/>
                </a:lnTo>
                <a:lnTo>
                  <a:pt x="321" y="192"/>
                </a:lnTo>
                <a:lnTo>
                  <a:pt x="341" y="192"/>
                </a:lnTo>
                <a:lnTo>
                  <a:pt x="341" y="210"/>
                </a:lnTo>
                <a:lnTo>
                  <a:pt x="361" y="210"/>
                </a:lnTo>
                <a:lnTo>
                  <a:pt x="361" y="216"/>
                </a:lnTo>
                <a:lnTo>
                  <a:pt x="381" y="216"/>
                </a:lnTo>
                <a:lnTo>
                  <a:pt x="381" y="228"/>
                </a:lnTo>
                <a:lnTo>
                  <a:pt x="395" y="228"/>
                </a:lnTo>
                <a:lnTo>
                  <a:pt x="395" y="238"/>
                </a:lnTo>
                <a:lnTo>
                  <a:pt x="441" y="238"/>
                </a:lnTo>
                <a:lnTo>
                  <a:pt x="441" y="246"/>
                </a:lnTo>
                <a:lnTo>
                  <a:pt x="455" y="246"/>
                </a:lnTo>
                <a:lnTo>
                  <a:pt x="455" y="260"/>
                </a:lnTo>
                <a:lnTo>
                  <a:pt x="469" y="260"/>
                </a:lnTo>
                <a:lnTo>
                  <a:pt x="469" y="276"/>
                </a:lnTo>
                <a:lnTo>
                  <a:pt x="525" y="276"/>
                </a:lnTo>
                <a:lnTo>
                  <a:pt x="525" y="284"/>
                </a:lnTo>
                <a:lnTo>
                  <a:pt x="537" y="284"/>
                </a:lnTo>
                <a:lnTo>
                  <a:pt x="537" y="300"/>
                </a:lnTo>
                <a:lnTo>
                  <a:pt x="548" y="300"/>
                </a:lnTo>
                <a:lnTo>
                  <a:pt x="548" y="308"/>
                </a:lnTo>
                <a:lnTo>
                  <a:pt x="556" y="308"/>
                </a:lnTo>
                <a:lnTo>
                  <a:pt x="556" y="326"/>
                </a:lnTo>
                <a:lnTo>
                  <a:pt x="566" y="326"/>
                </a:lnTo>
                <a:lnTo>
                  <a:pt x="566" y="330"/>
                </a:lnTo>
                <a:lnTo>
                  <a:pt x="582" y="330"/>
                </a:lnTo>
                <a:lnTo>
                  <a:pt x="582" y="342"/>
                </a:lnTo>
                <a:lnTo>
                  <a:pt x="592" y="342"/>
                </a:lnTo>
                <a:lnTo>
                  <a:pt x="592" y="348"/>
                </a:lnTo>
                <a:lnTo>
                  <a:pt x="602" y="348"/>
                </a:lnTo>
                <a:lnTo>
                  <a:pt x="602" y="354"/>
                </a:lnTo>
                <a:lnTo>
                  <a:pt x="616" y="354"/>
                </a:lnTo>
                <a:lnTo>
                  <a:pt x="616" y="362"/>
                </a:lnTo>
                <a:lnTo>
                  <a:pt x="632" y="362"/>
                </a:lnTo>
                <a:lnTo>
                  <a:pt x="632" y="376"/>
                </a:lnTo>
                <a:lnTo>
                  <a:pt x="650" y="376"/>
                </a:lnTo>
                <a:lnTo>
                  <a:pt x="650" y="384"/>
                </a:lnTo>
                <a:lnTo>
                  <a:pt x="658" y="384"/>
                </a:lnTo>
                <a:lnTo>
                  <a:pt x="658" y="392"/>
                </a:lnTo>
                <a:lnTo>
                  <a:pt x="666" y="392"/>
                </a:lnTo>
                <a:lnTo>
                  <a:pt x="666" y="398"/>
                </a:lnTo>
                <a:lnTo>
                  <a:pt x="690" y="398"/>
                </a:lnTo>
                <a:lnTo>
                  <a:pt x="690" y="410"/>
                </a:lnTo>
                <a:lnTo>
                  <a:pt x="706" y="410"/>
                </a:lnTo>
                <a:lnTo>
                  <a:pt x="706" y="422"/>
                </a:lnTo>
                <a:lnTo>
                  <a:pt x="716" y="422"/>
                </a:lnTo>
                <a:lnTo>
                  <a:pt x="716" y="434"/>
                </a:lnTo>
                <a:lnTo>
                  <a:pt x="730" y="434"/>
                </a:lnTo>
                <a:lnTo>
                  <a:pt x="730" y="450"/>
                </a:lnTo>
                <a:lnTo>
                  <a:pt x="752" y="450"/>
                </a:lnTo>
                <a:lnTo>
                  <a:pt x="782" y="450"/>
                </a:lnTo>
                <a:lnTo>
                  <a:pt x="782" y="462"/>
                </a:lnTo>
                <a:lnTo>
                  <a:pt x="796" y="462"/>
                </a:lnTo>
                <a:lnTo>
                  <a:pt x="796" y="474"/>
                </a:lnTo>
                <a:lnTo>
                  <a:pt x="814" y="474"/>
                </a:lnTo>
                <a:lnTo>
                  <a:pt x="814" y="480"/>
                </a:lnTo>
                <a:lnTo>
                  <a:pt x="828" y="480"/>
                </a:lnTo>
                <a:lnTo>
                  <a:pt x="828" y="488"/>
                </a:lnTo>
                <a:lnTo>
                  <a:pt x="842" y="488"/>
                </a:lnTo>
                <a:lnTo>
                  <a:pt x="842" y="496"/>
                </a:lnTo>
                <a:lnTo>
                  <a:pt x="852" y="496"/>
                </a:lnTo>
                <a:lnTo>
                  <a:pt x="852" y="510"/>
                </a:lnTo>
                <a:lnTo>
                  <a:pt x="870" y="510"/>
                </a:lnTo>
                <a:lnTo>
                  <a:pt x="870" y="524"/>
                </a:lnTo>
                <a:lnTo>
                  <a:pt x="894" y="524"/>
                </a:lnTo>
                <a:lnTo>
                  <a:pt x="894" y="542"/>
                </a:lnTo>
                <a:lnTo>
                  <a:pt x="921" y="542"/>
                </a:lnTo>
                <a:lnTo>
                  <a:pt x="921" y="568"/>
                </a:lnTo>
                <a:lnTo>
                  <a:pt x="987" y="568"/>
                </a:lnTo>
                <a:lnTo>
                  <a:pt x="987" y="584"/>
                </a:lnTo>
                <a:lnTo>
                  <a:pt x="1025" y="584"/>
                </a:lnTo>
                <a:lnTo>
                  <a:pt x="1025" y="596"/>
                </a:lnTo>
                <a:lnTo>
                  <a:pt x="1039" y="596"/>
                </a:lnTo>
                <a:lnTo>
                  <a:pt x="1039" y="606"/>
                </a:lnTo>
                <a:lnTo>
                  <a:pt x="1061" y="606"/>
                </a:lnTo>
                <a:lnTo>
                  <a:pt x="1061" y="620"/>
                </a:lnTo>
                <a:lnTo>
                  <a:pt x="1089" y="620"/>
                </a:lnTo>
                <a:lnTo>
                  <a:pt x="1089" y="630"/>
                </a:lnTo>
                <a:lnTo>
                  <a:pt x="1113" y="630"/>
                </a:lnTo>
                <a:lnTo>
                  <a:pt x="1113" y="644"/>
                </a:lnTo>
                <a:lnTo>
                  <a:pt x="1125" y="644"/>
                </a:lnTo>
                <a:lnTo>
                  <a:pt x="1125" y="656"/>
                </a:lnTo>
                <a:lnTo>
                  <a:pt x="1145" y="656"/>
                </a:lnTo>
                <a:lnTo>
                  <a:pt x="1145" y="662"/>
                </a:lnTo>
                <a:lnTo>
                  <a:pt x="1157" y="662"/>
                </a:lnTo>
                <a:lnTo>
                  <a:pt x="1157" y="674"/>
                </a:lnTo>
                <a:lnTo>
                  <a:pt x="1185" y="674"/>
                </a:lnTo>
                <a:lnTo>
                  <a:pt x="1185" y="692"/>
                </a:lnTo>
                <a:lnTo>
                  <a:pt x="1241" y="692"/>
                </a:lnTo>
                <a:lnTo>
                  <a:pt x="1241" y="718"/>
                </a:lnTo>
                <a:lnTo>
                  <a:pt x="1257" y="718"/>
                </a:lnTo>
                <a:lnTo>
                  <a:pt x="1257" y="730"/>
                </a:lnTo>
                <a:lnTo>
                  <a:pt x="1306" y="730"/>
                </a:lnTo>
                <a:lnTo>
                  <a:pt x="1306" y="744"/>
                </a:lnTo>
                <a:lnTo>
                  <a:pt x="1338" y="744"/>
                </a:lnTo>
                <a:lnTo>
                  <a:pt x="1338" y="752"/>
                </a:lnTo>
                <a:lnTo>
                  <a:pt x="1390" y="752"/>
                </a:lnTo>
                <a:lnTo>
                  <a:pt x="1390" y="774"/>
                </a:lnTo>
                <a:lnTo>
                  <a:pt x="1420" y="774"/>
                </a:lnTo>
                <a:lnTo>
                  <a:pt x="1448" y="774"/>
                </a:lnTo>
                <a:lnTo>
                  <a:pt x="1448" y="790"/>
                </a:lnTo>
                <a:lnTo>
                  <a:pt x="1470" y="790"/>
                </a:lnTo>
                <a:lnTo>
                  <a:pt x="1470" y="798"/>
                </a:lnTo>
                <a:lnTo>
                  <a:pt x="1526" y="798"/>
                </a:lnTo>
                <a:lnTo>
                  <a:pt x="1526" y="812"/>
                </a:lnTo>
                <a:lnTo>
                  <a:pt x="1542" y="812"/>
                </a:lnTo>
                <a:lnTo>
                  <a:pt x="1542" y="834"/>
                </a:lnTo>
                <a:lnTo>
                  <a:pt x="1558" y="834"/>
                </a:lnTo>
                <a:lnTo>
                  <a:pt x="1558" y="846"/>
                </a:lnTo>
                <a:lnTo>
                  <a:pt x="1616" y="846"/>
                </a:lnTo>
                <a:lnTo>
                  <a:pt x="1616" y="856"/>
                </a:lnTo>
                <a:lnTo>
                  <a:pt x="1636" y="856"/>
                </a:lnTo>
                <a:lnTo>
                  <a:pt x="1636" y="870"/>
                </a:lnTo>
                <a:lnTo>
                  <a:pt x="1653" y="870"/>
                </a:lnTo>
                <a:lnTo>
                  <a:pt x="1653" y="890"/>
                </a:lnTo>
                <a:lnTo>
                  <a:pt x="1819" y="890"/>
                </a:lnTo>
                <a:lnTo>
                  <a:pt x="1819" y="912"/>
                </a:lnTo>
                <a:lnTo>
                  <a:pt x="1979" y="912"/>
                </a:lnTo>
                <a:lnTo>
                  <a:pt x="1979" y="934"/>
                </a:lnTo>
                <a:lnTo>
                  <a:pt x="1999" y="934"/>
                </a:lnTo>
                <a:lnTo>
                  <a:pt x="1999" y="958"/>
                </a:lnTo>
                <a:lnTo>
                  <a:pt x="2198" y="958"/>
                </a:lnTo>
                <a:lnTo>
                  <a:pt x="2198" y="1134"/>
                </a:lnTo>
              </a:path>
            </a:pathLst>
          </a:custGeom>
          <a:noFill/>
          <a:ln w="28575" cap="flat">
            <a:solidFill>
              <a:srgbClr val="01587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388" name="Group 387">
            <a:extLst>
              <a:ext uri="{FF2B5EF4-FFF2-40B4-BE49-F238E27FC236}">
                <a16:creationId xmlns:a16="http://schemas.microsoft.com/office/drawing/2014/main" id="{730F1CAD-CE51-50C2-0186-03D853D92DF0}"/>
              </a:ext>
            </a:extLst>
          </p:cNvPr>
          <p:cNvGrpSpPr/>
          <p:nvPr/>
        </p:nvGrpSpPr>
        <p:grpSpPr>
          <a:xfrm>
            <a:off x="6487472" y="3815916"/>
            <a:ext cx="4474942" cy="2192824"/>
            <a:chOff x="1614274" y="1472766"/>
            <a:chExt cx="4474942" cy="2192824"/>
          </a:xfrm>
        </p:grpSpPr>
        <p:cxnSp>
          <p:nvCxnSpPr>
            <p:cNvPr id="389" name="Straight Connector 388">
              <a:extLst>
                <a:ext uri="{FF2B5EF4-FFF2-40B4-BE49-F238E27FC236}">
                  <a16:creationId xmlns:a16="http://schemas.microsoft.com/office/drawing/2014/main" id="{925A2CDE-4422-24F1-2917-D418805640D1}"/>
                </a:ext>
              </a:extLst>
            </p:cNvPr>
            <p:cNvCxnSpPr>
              <a:cxnSpLocks/>
            </p:cNvCxnSpPr>
            <p:nvPr/>
          </p:nvCxnSpPr>
          <p:spPr bwMode="auto">
            <a:xfrm>
              <a:off x="2197768" y="1592847"/>
              <a:ext cx="0" cy="1828800"/>
            </a:xfrm>
            <a:prstGeom prst="line">
              <a:avLst/>
            </a:prstGeom>
            <a:noFill/>
            <a:ln w="28575" cap="flat" cmpd="sng" algn="ctr">
              <a:solidFill>
                <a:schemeClr val="bg1"/>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E3C3A1FD-DAE1-C4E8-72F1-0DC6B3DB1B79}"/>
                </a:ext>
              </a:extLst>
            </p:cNvPr>
            <p:cNvCxnSpPr/>
            <p:nvPr/>
          </p:nvCxnSpPr>
          <p:spPr bwMode="auto">
            <a:xfrm>
              <a:off x="2106328" y="160020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0CA45C80-8812-7640-1C56-7FB8B94B4281}"/>
                </a:ext>
              </a:extLst>
            </p:cNvPr>
            <p:cNvCxnSpPr/>
            <p:nvPr/>
          </p:nvCxnSpPr>
          <p:spPr bwMode="auto">
            <a:xfrm>
              <a:off x="2106328" y="176690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360240E3-D3E6-282F-5102-E57E23FE1CFD}"/>
                </a:ext>
              </a:extLst>
            </p:cNvPr>
            <p:cNvCxnSpPr/>
            <p:nvPr/>
          </p:nvCxnSpPr>
          <p:spPr bwMode="auto">
            <a:xfrm>
              <a:off x="2106328" y="194585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A786D456-B109-0EC8-3EC4-7246C10FCF34}"/>
                </a:ext>
              </a:extLst>
            </p:cNvPr>
            <p:cNvCxnSpPr/>
            <p:nvPr/>
          </p:nvCxnSpPr>
          <p:spPr bwMode="auto">
            <a:xfrm>
              <a:off x="2106328" y="212726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2FEC1767-0C7A-0498-563D-65E07F726197}"/>
                </a:ext>
              </a:extLst>
            </p:cNvPr>
            <p:cNvCxnSpPr/>
            <p:nvPr/>
          </p:nvCxnSpPr>
          <p:spPr bwMode="auto">
            <a:xfrm>
              <a:off x="2106328" y="230622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9B011889-4773-1F2E-1386-62D70CC804C6}"/>
                </a:ext>
              </a:extLst>
            </p:cNvPr>
            <p:cNvCxnSpPr/>
            <p:nvPr/>
          </p:nvCxnSpPr>
          <p:spPr bwMode="auto">
            <a:xfrm>
              <a:off x="2106328" y="249200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C6FBD7D3-B30C-6884-3EB0-D36FC54DF242}"/>
                </a:ext>
              </a:extLst>
            </p:cNvPr>
            <p:cNvCxnSpPr/>
            <p:nvPr/>
          </p:nvCxnSpPr>
          <p:spPr bwMode="auto">
            <a:xfrm>
              <a:off x="2106328" y="267394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109C337E-BE55-87D0-BDAE-D7C93884018A}"/>
                </a:ext>
              </a:extLst>
            </p:cNvPr>
            <p:cNvCxnSpPr/>
            <p:nvPr/>
          </p:nvCxnSpPr>
          <p:spPr bwMode="auto">
            <a:xfrm>
              <a:off x="2106328" y="285535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61A45B58-86F7-48BC-C3A0-4AA5D6BFF01D}"/>
                </a:ext>
              </a:extLst>
            </p:cNvPr>
            <p:cNvCxnSpPr/>
            <p:nvPr/>
          </p:nvCxnSpPr>
          <p:spPr bwMode="auto">
            <a:xfrm>
              <a:off x="2106328" y="30416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0D8A5208-4C3B-BAA2-64C6-0B01C715E886}"/>
                </a:ext>
              </a:extLst>
            </p:cNvPr>
            <p:cNvCxnSpPr/>
            <p:nvPr/>
          </p:nvCxnSpPr>
          <p:spPr bwMode="auto">
            <a:xfrm>
              <a:off x="2106328" y="322062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8BD233AF-DBFE-F3BC-537E-9D791D89A19C}"/>
                </a:ext>
              </a:extLst>
            </p:cNvPr>
            <p:cNvCxnSpPr>
              <a:cxnSpLocks/>
            </p:cNvCxnSpPr>
            <p:nvPr/>
          </p:nvCxnSpPr>
          <p:spPr bwMode="auto">
            <a:xfrm>
              <a:off x="2106328" y="3402034"/>
              <a:ext cx="3861335" cy="0"/>
            </a:xfrm>
            <a:prstGeom prst="line">
              <a:avLst/>
            </a:prstGeom>
            <a:noFill/>
            <a:ln w="28575" cap="flat" cmpd="sng" algn="ctr">
              <a:solidFill>
                <a:schemeClr val="bg1"/>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A85F6480-794A-385E-CC61-0FED2C28D709}"/>
                </a:ext>
              </a:extLst>
            </p:cNvPr>
            <p:cNvCxnSpPr>
              <a:cxnSpLocks/>
            </p:cNvCxnSpPr>
            <p:nvPr/>
          </p:nvCxnSpPr>
          <p:spPr bwMode="auto">
            <a:xfrm rot="16200000">
              <a:off x="2443774"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1638E5C0-A727-9735-C130-6CE1AFC40114}"/>
                </a:ext>
              </a:extLst>
            </p:cNvPr>
            <p:cNvCxnSpPr>
              <a:cxnSpLocks/>
            </p:cNvCxnSpPr>
            <p:nvPr/>
          </p:nvCxnSpPr>
          <p:spPr bwMode="auto">
            <a:xfrm rot="16200000">
              <a:off x="2735499"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1820DD1A-0B1E-B0F5-F5C1-80BCA4CBEF87}"/>
                </a:ext>
              </a:extLst>
            </p:cNvPr>
            <p:cNvCxnSpPr>
              <a:cxnSpLocks/>
            </p:cNvCxnSpPr>
            <p:nvPr/>
          </p:nvCxnSpPr>
          <p:spPr bwMode="auto">
            <a:xfrm rot="16200000">
              <a:off x="3019870"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8213B44C-BD9D-99DA-190E-DB377202F65D}"/>
                </a:ext>
              </a:extLst>
            </p:cNvPr>
            <p:cNvCxnSpPr>
              <a:cxnSpLocks/>
            </p:cNvCxnSpPr>
            <p:nvPr/>
          </p:nvCxnSpPr>
          <p:spPr bwMode="auto">
            <a:xfrm rot="16200000">
              <a:off x="3306692"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C4E73A67-6F73-95D5-04C5-1CACCBA371CD}"/>
                </a:ext>
              </a:extLst>
            </p:cNvPr>
            <p:cNvCxnSpPr>
              <a:cxnSpLocks/>
            </p:cNvCxnSpPr>
            <p:nvPr/>
          </p:nvCxnSpPr>
          <p:spPr bwMode="auto">
            <a:xfrm rot="16200000">
              <a:off x="3598418"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F3BF7D10-CE29-DE1C-71D4-653CFC41C3BC}"/>
                </a:ext>
              </a:extLst>
            </p:cNvPr>
            <p:cNvCxnSpPr>
              <a:cxnSpLocks/>
            </p:cNvCxnSpPr>
            <p:nvPr/>
          </p:nvCxnSpPr>
          <p:spPr bwMode="auto">
            <a:xfrm rot="16200000">
              <a:off x="3885241"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8AA6C8FE-AD2D-C4BB-3F36-D122E68CC76C}"/>
                </a:ext>
              </a:extLst>
            </p:cNvPr>
            <p:cNvCxnSpPr>
              <a:cxnSpLocks/>
            </p:cNvCxnSpPr>
            <p:nvPr/>
          </p:nvCxnSpPr>
          <p:spPr bwMode="auto">
            <a:xfrm rot="16200000">
              <a:off x="4169612"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ECE3A0D1-93B3-F4EC-62B2-723CE99D2A3C}"/>
                </a:ext>
              </a:extLst>
            </p:cNvPr>
            <p:cNvCxnSpPr>
              <a:cxnSpLocks/>
            </p:cNvCxnSpPr>
            <p:nvPr/>
          </p:nvCxnSpPr>
          <p:spPr bwMode="auto">
            <a:xfrm rot="16200000">
              <a:off x="4461338"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F75EFFC9-E147-6361-A560-3517C3FECDBA}"/>
                </a:ext>
              </a:extLst>
            </p:cNvPr>
            <p:cNvCxnSpPr>
              <a:cxnSpLocks/>
            </p:cNvCxnSpPr>
            <p:nvPr/>
          </p:nvCxnSpPr>
          <p:spPr bwMode="auto">
            <a:xfrm rot="16200000">
              <a:off x="4755515"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C03E7FFF-47FF-860D-C57C-2BA9EBD28DFD}"/>
                </a:ext>
              </a:extLst>
            </p:cNvPr>
            <p:cNvCxnSpPr>
              <a:cxnSpLocks/>
            </p:cNvCxnSpPr>
            <p:nvPr/>
          </p:nvCxnSpPr>
          <p:spPr bwMode="auto">
            <a:xfrm rot="16200000">
              <a:off x="5044789"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529589AB-49A6-6733-2F58-7A14D5479CFA}"/>
                </a:ext>
              </a:extLst>
            </p:cNvPr>
            <p:cNvCxnSpPr>
              <a:cxnSpLocks/>
            </p:cNvCxnSpPr>
            <p:nvPr/>
          </p:nvCxnSpPr>
          <p:spPr bwMode="auto">
            <a:xfrm rot="16200000">
              <a:off x="5338966"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BFF4F95F-44F6-93EC-D61C-C04033932940}"/>
                </a:ext>
              </a:extLst>
            </p:cNvPr>
            <p:cNvCxnSpPr>
              <a:cxnSpLocks/>
            </p:cNvCxnSpPr>
            <p:nvPr/>
          </p:nvCxnSpPr>
          <p:spPr bwMode="auto">
            <a:xfrm rot="16200000">
              <a:off x="5611080" y="3447754"/>
              <a:ext cx="91440" cy="0"/>
            </a:xfrm>
            <a:prstGeom prst="line">
              <a:avLst/>
            </a:prstGeom>
            <a:noFill/>
            <a:ln w="28575" cap="flat" cmpd="sng" algn="ctr">
              <a:solidFill>
                <a:schemeClr val="bg1"/>
              </a:solidFill>
              <a:prstDash val="solid"/>
              <a:round/>
              <a:headEnd type="none" w="med" len="med"/>
              <a:tailEnd type="none" w="med" len="med"/>
            </a:ln>
            <a:effectLst/>
          </p:spPr>
        </p:cxnSp>
        <p:sp>
          <p:nvSpPr>
            <p:cNvPr id="413" name="TextBox 412">
              <a:extLst>
                <a:ext uri="{FF2B5EF4-FFF2-40B4-BE49-F238E27FC236}">
                  <a16:creationId xmlns:a16="http://schemas.microsoft.com/office/drawing/2014/main" id="{DE068AAD-2707-9CDE-52B7-8010E86A1573}"/>
                </a:ext>
              </a:extLst>
            </p:cNvPr>
            <p:cNvSpPr txBox="1"/>
            <p:nvPr/>
          </p:nvSpPr>
          <p:spPr bwMode="auto">
            <a:xfrm>
              <a:off x="1821019" y="150786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414" name="TextBox 413">
              <a:extLst>
                <a:ext uri="{FF2B5EF4-FFF2-40B4-BE49-F238E27FC236}">
                  <a16:creationId xmlns:a16="http://schemas.microsoft.com/office/drawing/2014/main" id="{A6897C8C-DBE1-0436-217D-1F1C2C292AED}"/>
                </a:ext>
              </a:extLst>
            </p:cNvPr>
            <p:cNvSpPr txBox="1"/>
            <p:nvPr/>
          </p:nvSpPr>
          <p:spPr bwMode="auto">
            <a:xfrm>
              <a:off x="1821019" y="1674568"/>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90</a:t>
              </a:r>
            </a:p>
          </p:txBody>
        </p:sp>
        <p:sp>
          <p:nvSpPr>
            <p:cNvPr id="415" name="TextBox 414">
              <a:extLst>
                <a:ext uri="{FF2B5EF4-FFF2-40B4-BE49-F238E27FC236}">
                  <a16:creationId xmlns:a16="http://schemas.microsoft.com/office/drawing/2014/main" id="{893B94A3-9CAC-EE1F-C128-9A6066A66E75}"/>
                </a:ext>
              </a:extLst>
            </p:cNvPr>
            <p:cNvSpPr txBox="1"/>
            <p:nvPr/>
          </p:nvSpPr>
          <p:spPr bwMode="auto">
            <a:xfrm>
              <a:off x="1821019" y="1853526"/>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416" name="TextBox 415">
              <a:extLst>
                <a:ext uri="{FF2B5EF4-FFF2-40B4-BE49-F238E27FC236}">
                  <a16:creationId xmlns:a16="http://schemas.microsoft.com/office/drawing/2014/main" id="{14E6A894-5123-D6C8-AF9B-C81BEB1E6161}"/>
                </a:ext>
              </a:extLst>
            </p:cNvPr>
            <p:cNvSpPr txBox="1"/>
            <p:nvPr/>
          </p:nvSpPr>
          <p:spPr bwMode="auto">
            <a:xfrm>
              <a:off x="1821019" y="203738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70</a:t>
              </a:r>
            </a:p>
          </p:txBody>
        </p:sp>
        <p:sp>
          <p:nvSpPr>
            <p:cNvPr id="417" name="TextBox 416">
              <a:extLst>
                <a:ext uri="{FF2B5EF4-FFF2-40B4-BE49-F238E27FC236}">
                  <a16:creationId xmlns:a16="http://schemas.microsoft.com/office/drawing/2014/main" id="{D8D2EB1F-F34E-DC1D-A6BA-144DA9FBC734}"/>
                </a:ext>
              </a:extLst>
            </p:cNvPr>
            <p:cNvSpPr txBox="1"/>
            <p:nvPr/>
          </p:nvSpPr>
          <p:spPr bwMode="auto">
            <a:xfrm>
              <a:off x="1821019" y="221389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418" name="TextBox 417">
              <a:extLst>
                <a:ext uri="{FF2B5EF4-FFF2-40B4-BE49-F238E27FC236}">
                  <a16:creationId xmlns:a16="http://schemas.microsoft.com/office/drawing/2014/main" id="{FE5E25C2-C8DC-5811-BAFE-C5E69C19A631}"/>
                </a:ext>
              </a:extLst>
            </p:cNvPr>
            <p:cNvSpPr txBox="1"/>
            <p:nvPr/>
          </p:nvSpPr>
          <p:spPr bwMode="auto">
            <a:xfrm>
              <a:off x="1821019" y="2400205"/>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50</a:t>
              </a:r>
            </a:p>
          </p:txBody>
        </p:sp>
        <p:sp>
          <p:nvSpPr>
            <p:cNvPr id="419" name="TextBox 418">
              <a:extLst>
                <a:ext uri="{FF2B5EF4-FFF2-40B4-BE49-F238E27FC236}">
                  <a16:creationId xmlns:a16="http://schemas.microsoft.com/office/drawing/2014/main" id="{B8F8CE2B-A077-B3D4-B4E0-51EAA78D4FB5}"/>
                </a:ext>
              </a:extLst>
            </p:cNvPr>
            <p:cNvSpPr txBox="1"/>
            <p:nvPr/>
          </p:nvSpPr>
          <p:spPr bwMode="auto">
            <a:xfrm>
              <a:off x="1821019" y="2588968"/>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420" name="TextBox 419">
              <a:extLst>
                <a:ext uri="{FF2B5EF4-FFF2-40B4-BE49-F238E27FC236}">
                  <a16:creationId xmlns:a16="http://schemas.microsoft.com/office/drawing/2014/main" id="{74156FDE-F5B7-35A4-1972-9ACCEF95EE44}"/>
                </a:ext>
              </a:extLst>
            </p:cNvPr>
            <p:cNvSpPr txBox="1"/>
            <p:nvPr/>
          </p:nvSpPr>
          <p:spPr bwMode="auto">
            <a:xfrm>
              <a:off x="1821019" y="2760571"/>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421" name="TextBox 420">
              <a:extLst>
                <a:ext uri="{FF2B5EF4-FFF2-40B4-BE49-F238E27FC236}">
                  <a16:creationId xmlns:a16="http://schemas.microsoft.com/office/drawing/2014/main" id="{60DB9D14-0975-9A34-2D39-36045EF01704}"/>
                </a:ext>
              </a:extLst>
            </p:cNvPr>
            <p:cNvSpPr txBox="1"/>
            <p:nvPr/>
          </p:nvSpPr>
          <p:spPr bwMode="auto">
            <a:xfrm>
              <a:off x="1821019" y="294688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422" name="TextBox 421">
              <a:extLst>
                <a:ext uri="{FF2B5EF4-FFF2-40B4-BE49-F238E27FC236}">
                  <a16:creationId xmlns:a16="http://schemas.microsoft.com/office/drawing/2014/main" id="{AE0F7444-DFB4-F453-ABBF-5EF16FD39936}"/>
                </a:ext>
              </a:extLst>
            </p:cNvPr>
            <p:cNvSpPr txBox="1"/>
            <p:nvPr/>
          </p:nvSpPr>
          <p:spPr bwMode="auto">
            <a:xfrm>
              <a:off x="1821019" y="3128293"/>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423" name="TextBox 422">
              <a:extLst>
                <a:ext uri="{FF2B5EF4-FFF2-40B4-BE49-F238E27FC236}">
                  <a16:creationId xmlns:a16="http://schemas.microsoft.com/office/drawing/2014/main" id="{6531AAAA-49DE-19DF-8368-D5B5DC1F8239}"/>
                </a:ext>
              </a:extLst>
            </p:cNvPr>
            <p:cNvSpPr txBox="1"/>
            <p:nvPr/>
          </p:nvSpPr>
          <p:spPr bwMode="auto">
            <a:xfrm>
              <a:off x="1821019" y="3317057"/>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424" name="TextBox 423">
              <a:extLst>
                <a:ext uri="{FF2B5EF4-FFF2-40B4-BE49-F238E27FC236}">
                  <a16:creationId xmlns:a16="http://schemas.microsoft.com/office/drawing/2014/main" id="{CE5C422C-969F-7691-0FCE-8817B1DA6FD8}"/>
                </a:ext>
              </a:extLst>
            </p:cNvPr>
            <p:cNvSpPr txBox="1"/>
            <p:nvPr/>
          </p:nvSpPr>
          <p:spPr bwMode="auto">
            <a:xfrm>
              <a:off x="2063639"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425" name="TextBox 424">
              <a:extLst>
                <a:ext uri="{FF2B5EF4-FFF2-40B4-BE49-F238E27FC236}">
                  <a16:creationId xmlns:a16="http://schemas.microsoft.com/office/drawing/2014/main" id="{31EA74BB-4A81-7F23-BD4A-E36424008C3A}"/>
                </a:ext>
              </a:extLst>
            </p:cNvPr>
            <p:cNvSpPr txBox="1"/>
            <p:nvPr/>
          </p:nvSpPr>
          <p:spPr bwMode="auto">
            <a:xfrm>
              <a:off x="2357816"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426" name="TextBox 425">
              <a:extLst>
                <a:ext uri="{FF2B5EF4-FFF2-40B4-BE49-F238E27FC236}">
                  <a16:creationId xmlns:a16="http://schemas.microsoft.com/office/drawing/2014/main" id="{DC6532D1-AC24-25BC-B2BF-02D03C1C531C}"/>
                </a:ext>
              </a:extLst>
            </p:cNvPr>
            <p:cNvSpPr txBox="1"/>
            <p:nvPr/>
          </p:nvSpPr>
          <p:spPr bwMode="auto">
            <a:xfrm>
              <a:off x="2644638"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427" name="TextBox 426">
              <a:extLst>
                <a:ext uri="{FF2B5EF4-FFF2-40B4-BE49-F238E27FC236}">
                  <a16:creationId xmlns:a16="http://schemas.microsoft.com/office/drawing/2014/main" id="{84465167-F048-3927-F672-5EA8B167B792}"/>
                </a:ext>
              </a:extLst>
            </p:cNvPr>
            <p:cNvSpPr txBox="1"/>
            <p:nvPr/>
          </p:nvSpPr>
          <p:spPr bwMode="auto">
            <a:xfrm>
              <a:off x="2938815"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428" name="TextBox 427">
              <a:extLst>
                <a:ext uri="{FF2B5EF4-FFF2-40B4-BE49-F238E27FC236}">
                  <a16:creationId xmlns:a16="http://schemas.microsoft.com/office/drawing/2014/main" id="{3B413F9B-BF9D-9E03-E465-2060C2C0F3C0}"/>
                </a:ext>
              </a:extLst>
            </p:cNvPr>
            <p:cNvSpPr txBox="1"/>
            <p:nvPr/>
          </p:nvSpPr>
          <p:spPr bwMode="auto">
            <a:xfrm>
              <a:off x="3228089"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429" name="TextBox 428">
              <a:extLst>
                <a:ext uri="{FF2B5EF4-FFF2-40B4-BE49-F238E27FC236}">
                  <a16:creationId xmlns:a16="http://schemas.microsoft.com/office/drawing/2014/main" id="{68658E8F-068F-19D5-F292-F067EE2C35F6}"/>
                </a:ext>
              </a:extLst>
            </p:cNvPr>
            <p:cNvSpPr txBox="1"/>
            <p:nvPr/>
          </p:nvSpPr>
          <p:spPr bwMode="auto">
            <a:xfrm>
              <a:off x="3507557"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430" name="TextBox 429">
              <a:extLst>
                <a:ext uri="{FF2B5EF4-FFF2-40B4-BE49-F238E27FC236}">
                  <a16:creationId xmlns:a16="http://schemas.microsoft.com/office/drawing/2014/main" id="{740D87B7-9BDD-F049-D548-F34B1DD5F9E6}"/>
                </a:ext>
              </a:extLst>
            </p:cNvPr>
            <p:cNvSpPr txBox="1"/>
            <p:nvPr/>
          </p:nvSpPr>
          <p:spPr bwMode="auto">
            <a:xfrm>
              <a:off x="3796831"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431" name="TextBox 430">
              <a:extLst>
                <a:ext uri="{FF2B5EF4-FFF2-40B4-BE49-F238E27FC236}">
                  <a16:creationId xmlns:a16="http://schemas.microsoft.com/office/drawing/2014/main" id="{13C4982A-1761-7E40-A830-C3F1785D47E9}"/>
                </a:ext>
              </a:extLst>
            </p:cNvPr>
            <p:cNvSpPr txBox="1"/>
            <p:nvPr/>
          </p:nvSpPr>
          <p:spPr bwMode="auto">
            <a:xfrm>
              <a:off x="4091008"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a:t>
              </a:r>
            </a:p>
          </p:txBody>
        </p:sp>
        <p:sp>
          <p:nvSpPr>
            <p:cNvPr id="432" name="TextBox 431">
              <a:extLst>
                <a:ext uri="{FF2B5EF4-FFF2-40B4-BE49-F238E27FC236}">
                  <a16:creationId xmlns:a16="http://schemas.microsoft.com/office/drawing/2014/main" id="{E7BCAC59-0141-49E8-8CBB-1F042DC90FBD}"/>
                </a:ext>
              </a:extLst>
            </p:cNvPr>
            <p:cNvSpPr txBox="1"/>
            <p:nvPr/>
          </p:nvSpPr>
          <p:spPr bwMode="auto">
            <a:xfrm>
              <a:off x="4368025"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433" name="TextBox 432">
              <a:extLst>
                <a:ext uri="{FF2B5EF4-FFF2-40B4-BE49-F238E27FC236}">
                  <a16:creationId xmlns:a16="http://schemas.microsoft.com/office/drawing/2014/main" id="{BDF1902E-1896-2A09-D5C7-3A45C9E417AD}"/>
                </a:ext>
              </a:extLst>
            </p:cNvPr>
            <p:cNvSpPr txBox="1"/>
            <p:nvPr/>
          </p:nvSpPr>
          <p:spPr bwMode="auto">
            <a:xfrm>
              <a:off x="4664653"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27</a:t>
              </a:r>
            </a:p>
          </p:txBody>
        </p:sp>
        <p:sp>
          <p:nvSpPr>
            <p:cNvPr id="434" name="TextBox 433">
              <a:extLst>
                <a:ext uri="{FF2B5EF4-FFF2-40B4-BE49-F238E27FC236}">
                  <a16:creationId xmlns:a16="http://schemas.microsoft.com/office/drawing/2014/main" id="{0669F3AE-13E8-D578-3588-786E533CE3EA}"/>
                </a:ext>
              </a:extLst>
            </p:cNvPr>
            <p:cNvSpPr txBox="1"/>
            <p:nvPr/>
          </p:nvSpPr>
          <p:spPr bwMode="auto">
            <a:xfrm>
              <a:off x="4961281"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435" name="TextBox 434">
              <a:extLst>
                <a:ext uri="{FF2B5EF4-FFF2-40B4-BE49-F238E27FC236}">
                  <a16:creationId xmlns:a16="http://schemas.microsoft.com/office/drawing/2014/main" id="{66948A35-79AD-94F5-BF6A-F40291618DC7}"/>
                </a:ext>
              </a:extLst>
            </p:cNvPr>
            <p:cNvSpPr txBox="1"/>
            <p:nvPr/>
          </p:nvSpPr>
          <p:spPr bwMode="auto">
            <a:xfrm>
              <a:off x="5253006"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33</a:t>
              </a:r>
            </a:p>
          </p:txBody>
        </p:sp>
        <p:sp>
          <p:nvSpPr>
            <p:cNvPr id="436" name="TextBox 435">
              <a:extLst>
                <a:ext uri="{FF2B5EF4-FFF2-40B4-BE49-F238E27FC236}">
                  <a16:creationId xmlns:a16="http://schemas.microsoft.com/office/drawing/2014/main" id="{1C5616BC-4F51-49E2-9508-F01FDD9A86A6}"/>
                </a:ext>
              </a:extLst>
            </p:cNvPr>
            <p:cNvSpPr txBox="1"/>
            <p:nvPr/>
          </p:nvSpPr>
          <p:spPr bwMode="auto">
            <a:xfrm>
              <a:off x="5525120"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437" name="TextBox 436">
              <a:extLst>
                <a:ext uri="{FF2B5EF4-FFF2-40B4-BE49-F238E27FC236}">
                  <a16:creationId xmlns:a16="http://schemas.microsoft.com/office/drawing/2014/main" id="{63B0A293-5088-94D5-D77A-F2DCFFC5C7E1}"/>
                </a:ext>
              </a:extLst>
            </p:cNvPr>
            <p:cNvSpPr txBox="1"/>
            <p:nvPr/>
          </p:nvSpPr>
          <p:spPr bwMode="auto">
            <a:xfrm rot="16200000">
              <a:off x="677845" y="2409195"/>
              <a:ext cx="205752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Overall  Survival Probability (%)</a:t>
              </a:r>
            </a:p>
          </p:txBody>
        </p:sp>
        <p:cxnSp>
          <p:nvCxnSpPr>
            <p:cNvPr id="438" name="Straight Connector 437">
              <a:extLst>
                <a:ext uri="{FF2B5EF4-FFF2-40B4-BE49-F238E27FC236}">
                  <a16:creationId xmlns:a16="http://schemas.microsoft.com/office/drawing/2014/main" id="{2B59010B-0F10-FAE3-E844-4F101BD8D2A1}"/>
                </a:ext>
              </a:extLst>
            </p:cNvPr>
            <p:cNvCxnSpPr>
              <a:cxnSpLocks/>
            </p:cNvCxnSpPr>
            <p:nvPr/>
          </p:nvCxnSpPr>
          <p:spPr bwMode="auto">
            <a:xfrm rot="16200000">
              <a:off x="5913639" y="34477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68DB249E-F8FE-BCC6-8AA7-6B0BACF971CC}"/>
                </a:ext>
              </a:extLst>
            </p:cNvPr>
            <p:cNvCxnSpPr>
              <a:cxnSpLocks/>
            </p:cNvCxnSpPr>
            <p:nvPr/>
          </p:nvCxnSpPr>
          <p:spPr bwMode="auto">
            <a:xfrm rot="16200000">
              <a:off x="2154662" y="3447754"/>
              <a:ext cx="91440" cy="0"/>
            </a:xfrm>
            <a:prstGeom prst="line">
              <a:avLst/>
            </a:prstGeom>
            <a:noFill/>
            <a:ln w="28575" cap="flat" cmpd="sng" algn="ctr">
              <a:solidFill>
                <a:schemeClr val="bg1"/>
              </a:solidFill>
              <a:prstDash val="solid"/>
              <a:round/>
              <a:headEnd type="none" w="med" len="med"/>
              <a:tailEnd type="none" w="med" len="med"/>
            </a:ln>
            <a:effectLst/>
          </p:spPr>
        </p:cxnSp>
        <p:sp>
          <p:nvSpPr>
            <p:cNvPr id="440" name="TextBox 439">
              <a:extLst>
                <a:ext uri="{FF2B5EF4-FFF2-40B4-BE49-F238E27FC236}">
                  <a16:creationId xmlns:a16="http://schemas.microsoft.com/office/drawing/2014/main" id="{43E774FD-5D9A-720A-CE98-05578D166BBB}"/>
                </a:ext>
              </a:extLst>
            </p:cNvPr>
            <p:cNvSpPr txBox="1"/>
            <p:nvPr/>
          </p:nvSpPr>
          <p:spPr bwMode="auto">
            <a:xfrm>
              <a:off x="5820955" y="3480924"/>
              <a:ext cx="26826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39</a:t>
              </a:r>
            </a:p>
          </p:txBody>
        </p:sp>
      </p:grpSp>
      <p:sp>
        <p:nvSpPr>
          <p:cNvPr id="441" name="Freeform: Shape 440">
            <a:extLst>
              <a:ext uri="{FF2B5EF4-FFF2-40B4-BE49-F238E27FC236}">
                <a16:creationId xmlns:a16="http://schemas.microsoft.com/office/drawing/2014/main" id="{A38B644D-74AE-E379-E0FC-D0ED88F3C31B}"/>
              </a:ext>
            </a:extLst>
          </p:cNvPr>
          <p:cNvSpPr/>
          <p:nvPr/>
        </p:nvSpPr>
        <p:spPr bwMode="auto">
          <a:xfrm>
            <a:off x="7064825" y="4833870"/>
            <a:ext cx="1315696" cy="897341"/>
          </a:xfrm>
          <a:custGeom>
            <a:avLst/>
            <a:gdLst>
              <a:gd name="connsiteX0" fmla="*/ 0 w 477672"/>
              <a:gd name="connsiteY0" fmla="*/ 0 h 897341"/>
              <a:gd name="connsiteX1" fmla="*/ 477672 w 477672"/>
              <a:gd name="connsiteY1" fmla="*/ 0 h 897341"/>
              <a:gd name="connsiteX2" fmla="*/ 477672 w 477672"/>
              <a:gd name="connsiteY2" fmla="*/ 897341 h 897341"/>
            </a:gdLst>
            <a:ahLst/>
            <a:cxnLst>
              <a:cxn ang="0">
                <a:pos x="connsiteX0" y="connsiteY0"/>
              </a:cxn>
              <a:cxn ang="0">
                <a:pos x="connsiteX1" y="connsiteY1"/>
              </a:cxn>
              <a:cxn ang="0">
                <a:pos x="connsiteX2" y="connsiteY2"/>
              </a:cxn>
            </a:cxnLst>
            <a:rect l="l" t="t" r="r" b="b"/>
            <a:pathLst>
              <a:path w="477672" h="897341">
                <a:moveTo>
                  <a:pt x="0" y="0"/>
                </a:moveTo>
                <a:lnTo>
                  <a:pt x="477672" y="0"/>
                </a:lnTo>
                <a:lnTo>
                  <a:pt x="477672" y="897341"/>
                </a:lnTo>
              </a:path>
            </a:pathLst>
          </a:custGeom>
          <a:noFill/>
          <a:ln w="19050">
            <a:solidFill>
              <a:schemeClr val="bg1"/>
            </a:solidFill>
            <a:prstDash val="sysDot"/>
            <a:miter lim="800000"/>
            <a:headEnd/>
            <a:tailEnd/>
          </a:ln>
        </p:spPr>
        <p:txBody>
          <a:bodyPr rtlCol="0" anchor="ctr"/>
          <a:lstStyle/>
          <a:p>
            <a:pPr algn="ctr"/>
            <a:endParaRPr lang="en-US"/>
          </a:p>
        </p:txBody>
      </p:sp>
      <p:sp>
        <p:nvSpPr>
          <p:cNvPr id="442" name="Freeform: Shape 441">
            <a:extLst>
              <a:ext uri="{FF2B5EF4-FFF2-40B4-BE49-F238E27FC236}">
                <a16:creationId xmlns:a16="http://schemas.microsoft.com/office/drawing/2014/main" id="{7AB428B9-4B8D-D90F-4CC5-FC41BC07AF50}"/>
              </a:ext>
            </a:extLst>
          </p:cNvPr>
          <p:cNvSpPr/>
          <p:nvPr/>
        </p:nvSpPr>
        <p:spPr bwMode="auto">
          <a:xfrm>
            <a:off x="8101287" y="4833870"/>
            <a:ext cx="0" cy="904165"/>
          </a:xfrm>
          <a:custGeom>
            <a:avLst/>
            <a:gdLst>
              <a:gd name="connsiteX0" fmla="*/ 0 w 0"/>
              <a:gd name="connsiteY0" fmla="*/ 0 h 904165"/>
              <a:gd name="connsiteX1" fmla="*/ 0 w 0"/>
              <a:gd name="connsiteY1" fmla="*/ 904165 h 904165"/>
            </a:gdLst>
            <a:ahLst/>
            <a:cxnLst>
              <a:cxn ang="0">
                <a:pos x="connsiteX0" y="connsiteY0"/>
              </a:cxn>
              <a:cxn ang="0">
                <a:pos x="connsiteX1" y="connsiteY1"/>
              </a:cxn>
            </a:cxnLst>
            <a:rect l="l" t="t" r="r" b="b"/>
            <a:pathLst>
              <a:path h="904165">
                <a:moveTo>
                  <a:pt x="0" y="0"/>
                </a:moveTo>
                <a:lnTo>
                  <a:pt x="0" y="904165"/>
                </a:lnTo>
              </a:path>
            </a:pathLst>
          </a:custGeom>
          <a:noFill/>
          <a:ln w="19050">
            <a:solidFill>
              <a:schemeClr val="bg1"/>
            </a:solidFill>
            <a:prstDash val="sysDot"/>
            <a:miter lim="800000"/>
            <a:headEnd/>
            <a:tailEnd/>
          </a:ln>
        </p:spPr>
        <p:txBody>
          <a:bodyPr rtlCol="0" anchor="ctr"/>
          <a:lstStyle/>
          <a:p>
            <a:pPr algn="ctr"/>
            <a:endParaRPr lang="en-US"/>
          </a:p>
        </p:txBody>
      </p:sp>
      <p:graphicFrame>
        <p:nvGraphicFramePr>
          <p:cNvPr id="443" name="Table 86">
            <a:extLst>
              <a:ext uri="{FF2B5EF4-FFF2-40B4-BE49-F238E27FC236}">
                <a16:creationId xmlns:a16="http://schemas.microsoft.com/office/drawing/2014/main" id="{C42B2FD0-4A3E-4EA2-59EE-26856135A35C}"/>
              </a:ext>
            </a:extLst>
          </p:cNvPr>
          <p:cNvGraphicFramePr>
            <a:graphicFrameLocks noGrp="1"/>
          </p:cNvGraphicFramePr>
          <p:nvPr>
            <p:extLst>
              <p:ext uri="{D42A27DB-BD31-4B8C-83A1-F6EECF244321}">
                <p14:modId xmlns:p14="http://schemas.microsoft.com/office/powerpoint/2010/main" val="1840095049"/>
              </p:ext>
            </p:extLst>
          </p:nvPr>
        </p:nvGraphicFramePr>
        <p:xfrm>
          <a:off x="8933002" y="3915182"/>
          <a:ext cx="2465790" cy="855900"/>
        </p:xfrm>
        <a:graphic>
          <a:graphicData uri="http://schemas.openxmlformats.org/drawingml/2006/table">
            <a:tbl>
              <a:tblPr firstRow="1" bandRow="1">
                <a:tableStyleId>{93296810-A885-4BE3-A3E7-6D5BEEA58F35}</a:tableStyleId>
              </a:tblPr>
              <a:tblGrid>
                <a:gridCol w="958543">
                  <a:extLst>
                    <a:ext uri="{9D8B030D-6E8A-4147-A177-3AD203B41FA5}">
                      <a16:colId xmlns:a16="http://schemas.microsoft.com/office/drawing/2014/main" val="3465019536"/>
                    </a:ext>
                  </a:extLst>
                </a:gridCol>
                <a:gridCol w="750250">
                  <a:extLst>
                    <a:ext uri="{9D8B030D-6E8A-4147-A177-3AD203B41FA5}">
                      <a16:colId xmlns:a16="http://schemas.microsoft.com/office/drawing/2014/main" val="2474422717"/>
                    </a:ext>
                  </a:extLst>
                </a:gridCol>
                <a:gridCol w="756997">
                  <a:extLst>
                    <a:ext uri="{9D8B030D-6E8A-4147-A177-3AD203B41FA5}">
                      <a16:colId xmlns:a16="http://schemas.microsoft.com/office/drawing/2014/main" val="1933575258"/>
                    </a:ext>
                  </a:extLst>
                </a:gridCol>
              </a:tblGrid>
              <a:tr h="341879">
                <a:tc>
                  <a:txBody>
                    <a:bodyPr/>
                    <a:lstStyle/>
                    <a:p>
                      <a:pPr algn="ctr">
                        <a:lnSpc>
                          <a:spcPts val="1200"/>
                        </a:lnSpc>
                      </a:pPr>
                      <a:endParaRPr lang="en-US" sz="1200" b="1"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ts val="1200"/>
                        </a:lnSpc>
                      </a:pPr>
                      <a:r>
                        <a:rPr lang="en-US" sz="1200" b="1" dirty="0">
                          <a:solidFill>
                            <a:schemeClr val="tx1"/>
                          </a:solidFill>
                        </a:rPr>
                        <a:t>SG</a:t>
                      </a:r>
                      <a:br>
                        <a:rPr lang="en-US" sz="1200" b="1" dirty="0">
                          <a:solidFill>
                            <a:schemeClr val="tx1"/>
                          </a:solidFill>
                        </a:rPr>
                      </a:br>
                      <a:r>
                        <a:rPr lang="en-US" sz="1200" b="1" dirty="0">
                          <a:solidFill>
                            <a:schemeClr val="tx1"/>
                          </a:solidFill>
                        </a:rPr>
                        <a:t>(n = 101)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lnSpc>
                          <a:spcPts val="1200"/>
                        </a:lnSpc>
                      </a:pPr>
                      <a:r>
                        <a:rPr lang="en-US" sz="1200" b="1" dirty="0">
                          <a:solidFill>
                            <a:schemeClr val="tx1"/>
                          </a:solidFill>
                        </a:rPr>
                        <a:t>TPC</a:t>
                      </a:r>
                      <a:br>
                        <a:rPr lang="en-US" sz="1200" b="1" dirty="0">
                          <a:solidFill>
                            <a:schemeClr val="tx1"/>
                          </a:solidFill>
                        </a:rPr>
                      </a:br>
                      <a:r>
                        <a:rPr lang="en-US" sz="1200" b="1" dirty="0">
                          <a:solidFill>
                            <a:schemeClr val="tx1"/>
                          </a:solidFill>
                        </a:rPr>
                        <a:t>(n = 116)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286489843"/>
                  </a:ext>
                </a:extLst>
              </a:tr>
              <a:tr h="341879">
                <a:tc>
                  <a:txBody>
                    <a:bodyPr/>
                    <a:lstStyle/>
                    <a:p>
                      <a:pPr algn="ctr">
                        <a:lnSpc>
                          <a:spcPts val="1200"/>
                        </a:lnSpc>
                      </a:pPr>
                      <a:r>
                        <a:rPr lang="en-US" sz="1200" b="0" dirty="0">
                          <a:solidFill>
                            <a:schemeClr val="bg1"/>
                          </a:solidFill>
                        </a:rPr>
                        <a:t>Median OS,  </a:t>
                      </a:r>
                      <a:r>
                        <a:rPr lang="en-US" sz="1200" b="0" dirty="0" err="1">
                          <a:solidFill>
                            <a:schemeClr val="bg1"/>
                          </a:solidFill>
                        </a:rPr>
                        <a:t>mo</a:t>
                      </a:r>
                      <a:r>
                        <a:rPr lang="en-US" sz="1200" b="0" dirty="0">
                          <a:solidFill>
                            <a:schemeClr val="bg1"/>
                          </a:solidFill>
                        </a:rPr>
                        <a:t> (95% CI)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1200"/>
                        </a:lnSpc>
                      </a:pPr>
                      <a:r>
                        <a:rPr lang="en-US" sz="1200" b="0" dirty="0">
                          <a:solidFill>
                            <a:schemeClr val="bg1"/>
                          </a:solidFill>
                        </a:rPr>
                        <a:t>13.6</a:t>
                      </a:r>
                      <a:br>
                        <a:rPr lang="en-US" sz="1200" b="0" dirty="0">
                          <a:solidFill>
                            <a:schemeClr val="bg1"/>
                          </a:solidFill>
                        </a:rPr>
                      </a:br>
                      <a:r>
                        <a:rPr lang="en-US" sz="1200" b="0" dirty="0">
                          <a:solidFill>
                            <a:schemeClr val="bg1"/>
                          </a:solidFill>
                        </a:rPr>
                        <a:t>(12.1-16.0)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1200"/>
                        </a:lnSpc>
                      </a:pPr>
                      <a:r>
                        <a:rPr lang="en-US" sz="1200" b="0" dirty="0">
                          <a:solidFill>
                            <a:schemeClr val="bg1"/>
                          </a:solidFill>
                        </a:rPr>
                        <a:t>10.8</a:t>
                      </a:r>
                      <a:br>
                        <a:rPr lang="en-US" sz="1200" b="0" dirty="0">
                          <a:solidFill>
                            <a:schemeClr val="bg1"/>
                          </a:solidFill>
                        </a:rPr>
                      </a:br>
                      <a:r>
                        <a:rPr lang="en-US" sz="1200" b="0" dirty="0">
                          <a:solidFill>
                            <a:schemeClr val="bg1"/>
                          </a:solidFill>
                        </a:rPr>
                        <a:t>(9.2-14.2)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050282131"/>
                  </a:ext>
                </a:extLst>
              </a:tr>
              <a:tr h="172142">
                <a:tc>
                  <a:txBody>
                    <a:bodyPr/>
                    <a:lstStyle/>
                    <a:p>
                      <a:pPr algn="ctr">
                        <a:lnSpc>
                          <a:spcPts val="1200"/>
                        </a:lnSpc>
                      </a:pPr>
                      <a:r>
                        <a:rPr lang="en-US" sz="1200" b="0" dirty="0">
                          <a:solidFill>
                            <a:schemeClr val="bg1"/>
                          </a:solidFill>
                        </a:rPr>
                        <a:t>HR (95% CI)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a:txBody>
                    <a:bodyPr/>
                    <a:lstStyle/>
                    <a:p>
                      <a:pPr algn="ctr">
                        <a:lnSpc>
                          <a:spcPts val="1200"/>
                        </a:lnSpc>
                      </a:pPr>
                      <a:r>
                        <a:rPr lang="en-US" sz="1200" b="0" dirty="0">
                          <a:solidFill>
                            <a:schemeClr val="bg1"/>
                          </a:solidFill>
                        </a:rPr>
                        <a:t>0.85 (0.63-1.14)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lnSpc>
                          <a:spcPts val="1200"/>
                        </a:lnSpc>
                      </a:pPr>
                      <a:endParaRPr lang="en-US" sz="12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434679555"/>
                  </a:ext>
                </a:extLst>
              </a:tr>
            </a:tbl>
          </a:graphicData>
        </a:graphic>
      </p:graphicFrame>
      <p:sp>
        <p:nvSpPr>
          <p:cNvPr id="444" name="TextBox 443">
            <a:extLst>
              <a:ext uri="{FF2B5EF4-FFF2-40B4-BE49-F238E27FC236}">
                <a16:creationId xmlns:a16="http://schemas.microsoft.com/office/drawing/2014/main" id="{24C5CCA4-FE3C-AFDD-8E8F-06EC52639801}"/>
              </a:ext>
            </a:extLst>
          </p:cNvPr>
          <p:cNvSpPr txBox="1"/>
          <p:nvPr/>
        </p:nvSpPr>
        <p:spPr bwMode="auto">
          <a:xfrm>
            <a:off x="10290010" y="4845920"/>
            <a:ext cx="4285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SG</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TPC</a:t>
            </a:r>
          </a:p>
        </p:txBody>
      </p:sp>
      <p:grpSp>
        <p:nvGrpSpPr>
          <p:cNvPr id="445" name="Group 444">
            <a:extLst>
              <a:ext uri="{FF2B5EF4-FFF2-40B4-BE49-F238E27FC236}">
                <a16:creationId xmlns:a16="http://schemas.microsoft.com/office/drawing/2014/main" id="{F15661AC-2C21-D0A5-9876-545BBD09180E}"/>
              </a:ext>
            </a:extLst>
          </p:cNvPr>
          <p:cNvGrpSpPr/>
          <p:nvPr/>
        </p:nvGrpSpPr>
        <p:grpSpPr>
          <a:xfrm>
            <a:off x="10149359" y="5081486"/>
            <a:ext cx="96837" cy="92075"/>
            <a:chOff x="3894138" y="3324023"/>
            <a:chExt cx="96837" cy="92075"/>
          </a:xfrm>
        </p:grpSpPr>
        <p:sp>
          <p:nvSpPr>
            <p:cNvPr id="446" name="Line 37">
              <a:extLst>
                <a:ext uri="{FF2B5EF4-FFF2-40B4-BE49-F238E27FC236}">
                  <a16:creationId xmlns:a16="http://schemas.microsoft.com/office/drawing/2014/main" id="{BAEA370D-D3D3-6503-89C7-2E7CCEFFD3FC}"/>
                </a:ext>
              </a:extLst>
            </p:cNvPr>
            <p:cNvSpPr>
              <a:spLocks noChangeShapeType="1"/>
            </p:cNvSpPr>
            <p:nvPr/>
          </p:nvSpPr>
          <p:spPr bwMode="auto">
            <a:xfrm>
              <a:off x="3943350" y="3324023"/>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7" name="Line 38">
              <a:extLst>
                <a:ext uri="{FF2B5EF4-FFF2-40B4-BE49-F238E27FC236}">
                  <a16:creationId xmlns:a16="http://schemas.microsoft.com/office/drawing/2014/main" id="{F59C4ED3-F797-B168-1BF4-0105E5EF0F9A}"/>
                </a:ext>
              </a:extLst>
            </p:cNvPr>
            <p:cNvSpPr>
              <a:spLocks noChangeShapeType="1"/>
            </p:cNvSpPr>
            <p:nvPr/>
          </p:nvSpPr>
          <p:spPr bwMode="auto">
            <a:xfrm>
              <a:off x="3894138" y="3371648"/>
              <a:ext cx="96837"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448" name="Group 447">
            <a:extLst>
              <a:ext uri="{FF2B5EF4-FFF2-40B4-BE49-F238E27FC236}">
                <a16:creationId xmlns:a16="http://schemas.microsoft.com/office/drawing/2014/main" id="{6F8EBAA1-E70F-AFEE-089D-C6084BE177EA}"/>
              </a:ext>
            </a:extLst>
          </p:cNvPr>
          <p:cNvGrpSpPr/>
          <p:nvPr/>
        </p:nvGrpSpPr>
        <p:grpSpPr>
          <a:xfrm>
            <a:off x="10149359" y="4885327"/>
            <a:ext cx="96837" cy="92075"/>
            <a:chOff x="3894138" y="3324023"/>
            <a:chExt cx="96837" cy="92075"/>
          </a:xfrm>
        </p:grpSpPr>
        <p:sp>
          <p:nvSpPr>
            <p:cNvPr id="449" name="Line 37">
              <a:extLst>
                <a:ext uri="{FF2B5EF4-FFF2-40B4-BE49-F238E27FC236}">
                  <a16:creationId xmlns:a16="http://schemas.microsoft.com/office/drawing/2014/main" id="{BBE8840A-FB48-22E7-9574-4073ABCAF0FF}"/>
                </a:ext>
              </a:extLst>
            </p:cNvPr>
            <p:cNvSpPr>
              <a:spLocks noChangeShapeType="1"/>
            </p:cNvSpPr>
            <p:nvPr/>
          </p:nvSpPr>
          <p:spPr bwMode="auto">
            <a:xfrm>
              <a:off x="3943350" y="3324023"/>
              <a:ext cx="0" cy="92075"/>
            </a:xfrm>
            <a:prstGeom prst="line">
              <a:avLst/>
            </a:prstGeom>
            <a:noFill/>
            <a:ln w="19050" cap="flat">
              <a:solidFill>
                <a:schemeClr val="bg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0" name="Line 38">
              <a:extLst>
                <a:ext uri="{FF2B5EF4-FFF2-40B4-BE49-F238E27FC236}">
                  <a16:creationId xmlns:a16="http://schemas.microsoft.com/office/drawing/2014/main" id="{D1C18A96-A9F8-4047-F9E2-ACB400904451}"/>
                </a:ext>
              </a:extLst>
            </p:cNvPr>
            <p:cNvSpPr>
              <a:spLocks noChangeShapeType="1"/>
            </p:cNvSpPr>
            <p:nvPr/>
          </p:nvSpPr>
          <p:spPr bwMode="auto">
            <a:xfrm>
              <a:off x="3894138" y="3371648"/>
              <a:ext cx="96837" cy="0"/>
            </a:xfrm>
            <a:prstGeom prst="line">
              <a:avLst/>
            </a:prstGeom>
            <a:noFill/>
            <a:ln w="19050" cap="flat">
              <a:solidFill>
                <a:schemeClr val="bg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451" name="TextBox 450">
            <a:extLst>
              <a:ext uri="{FF2B5EF4-FFF2-40B4-BE49-F238E27FC236}">
                <a16:creationId xmlns:a16="http://schemas.microsoft.com/office/drawing/2014/main" id="{FBE22232-4E9D-A695-4CDD-465C03F5FA3E}"/>
              </a:ext>
            </a:extLst>
          </p:cNvPr>
          <p:cNvSpPr txBox="1"/>
          <p:nvPr/>
        </p:nvSpPr>
        <p:spPr bwMode="auto">
          <a:xfrm>
            <a:off x="7060842" y="5978998"/>
            <a:ext cx="376988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Time (months)</a:t>
            </a:r>
          </a:p>
        </p:txBody>
      </p:sp>
      <p:sp>
        <p:nvSpPr>
          <p:cNvPr id="452" name="TextBox 451">
            <a:extLst>
              <a:ext uri="{FF2B5EF4-FFF2-40B4-BE49-F238E27FC236}">
                <a16:creationId xmlns:a16="http://schemas.microsoft.com/office/drawing/2014/main" id="{CC3AE68E-484B-B62F-4AF0-D419E07EE065}"/>
              </a:ext>
            </a:extLst>
          </p:cNvPr>
          <p:cNvSpPr txBox="1"/>
          <p:nvPr/>
        </p:nvSpPr>
        <p:spPr bwMode="auto">
          <a:xfrm>
            <a:off x="7065854" y="3645549"/>
            <a:ext cx="34749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Time (months)           </a:t>
            </a:r>
          </a:p>
        </p:txBody>
      </p:sp>
      <p:sp>
        <p:nvSpPr>
          <p:cNvPr id="457" name="Line 190">
            <a:extLst>
              <a:ext uri="{FF2B5EF4-FFF2-40B4-BE49-F238E27FC236}">
                <a16:creationId xmlns:a16="http://schemas.microsoft.com/office/drawing/2014/main" id="{26406C4C-998E-53F3-FCB3-35082BAD28A0}"/>
              </a:ext>
            </a:extLst>
          </p:cNvPr>
          <p:cNvSpPr>
            <a:spLocks noChangeShapeType="1"/>
          </p:cNvSpPr>
          <p:nvPr/>
        </p:nvSpPr>
        <p:spPr bwMode="auto">
          <a:xfrm>
            <a:off x="7218363" y="3921154"/>
            <a:ext cx="0" cy="93662"/>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8" name="Line 191">
            <a:extLst>
              <a:ext uri="{FF2B5EF4-FFF2-40B4-BE49-F238E27FC236}">
                <a16:creationId xmlns:a16="http://schemas.microsoft.com/office/drawing/2014/main" id="{FD8C4160-C79A-8BC1-356B-874DAC5D0304}"/>
              </a:ext>
            </a:extLst>
          </p:cNvPr>
          <p:cNvSpPr>
            <a:spLocks noChangeShapeType="1"/>
          </p:cNvSpPr>
          <p:nvPr/>
        </p:nvSpPr>
        <p:spPr bwMode="auto">
          <a:xfrm>
            <a:off x="7170738" y="3968779"/>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9" name="Line 192">
            <a:extLst>
              <a:ext uri="{FF2B5EF4-FFF2-40B4-BE49-F238E27FC236}">
                <a16:creationId xmlns:a16="http://schemas.microsoft.com/office/drawing/2014/main" id="{0A312ED9-CF53-D0FF-EFC7-6474CA2F0F8A}"/>
              </a:ext>
            </a:extLst>
          </p:cNvPr>
          <p:cNvSpPr>
            <a:spLocks noChangeShapeType="1"/>
          </p:cNvSpPr>
          <p:nvPr/>
        </p:nvSpPr>
        <p:spPr bwMode="auto">
          <a:xfrm>
            <a:off x="7486650" y="4052916"/>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0" name="Line 193">
            <a:extLst>
              <a:ext uri="{FF2B5EF4-FFF2-40B4-BE49-F238E27FC236}">
                <a16:creationId xmlns:a16="http://schemas.microsoft.com/office/drawing/2014/main" id="{727A6F27-ECA7-BEE5-C786-E810BB476000}"/>
              </a:ext>
            </a:extLst>
          </p:cNvPr>
          <p:cNvSpPr>
            <a:spLocks noChangeShapeType="1"/>
          </p:cNvSpPr>
          <p:nvPr/>
        </p:nvSpPr>
        <p:spPr bwMode="auto">
          <a:xfrm>
            <a:off x="7442200" y="4100541"/>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1" name="Line 194">
            <a:extLst>
              <a:ext uri="{FF2B5EF4-FFF2-40B4-BE49-F238E27FC236}">
                <a16:creationId xmlns:a16="http://schemas.microsoft.com/office/drawing/2014/main" id="{0CF03254-884F-856A-0EDA-4B24B2BCDBB6}"/>
              </a:ext>
            </a:extLst>
          </p:cNvPr>
          <p:cNvSpPr>
            <a:spLocks noChangeShapeType="1"/>
          </p:cNvSpPr>
          <p:nvPr/>
        </p:nvSpPr>
        <p:spPr bwMode="auto">
          <a:xfrm>
            <a:off x="9045575" y="5164166"/>
            <a:ext cx="0" cy="93662"/>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2" name="Line 195">
            <a:extLst>
              <a:ext uri="{FF2B5EF4-FFF2-40B4-BE49-F238E27FC236}">
                <a16:creationId xmlns:a16="http://schemas.microsoft.com/office/drawing/2014/main" id="{55CC03D9-36FA-20A9-09C0-9BE3221460BE}"/>
              </a:ext>
            </a:extLst>
          </p:cNvPr>
          <p:cNvSpPr>
            <a:spLocks noChangeShapeType="1"/>
          </p:cNvSpPr>
          <p:nvPr/>
        </p:nvSpPr>
        <p:spPr bwMode="auto">
          <a:xfrm>
            <a:off x="9001125" y="5208616"/>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3" name="Line 196">
            <a:extLst>
              <a:ext uri="{FF2B5EF4-FFF2-40B4-BE49-F238E27FC236}">
                <a16:creationId xmlns:a16="http://schemas.microsoft.com/office/drawing/2014/main" id="{D3FCBEE3-EC96-F099-6C43-2E065BFFF284}"/>
              </a:ext>
            </a:extLst>
          </p:cNvPr>
          <p:cNvSpPr>
            <a:spLocks noChangeShapeType="1"/>
          </p:cNvSpPr>
          <p:nvPr/>
        </p:nvSpPr>
        <p:spPr bwMode="auto">
          <a:xfrm>
            <a:off x="9093200" y="5195916"/>
            <a:ext cx="0" cy="93662"/>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4" name="Line 197">
            <a:extLst>
              <a:ext uri="{FF2B5EF4-FFF2-40B4-BE49-F238E27FC236}">
                <a16:creationId xmlns:a16="http://schemas.microsoft.com/office/drawing/2014/main" id="{71C5AA9D-5EA9-A1F1-599B-EA826F125F7B}"/>
              </a:ext>
            </a:extLst>
          </p:cNvPr>
          <p:cNvSpPr>
            <a:spLocks noChangeShapeType="1"/>
          </p:cNvSpPr>
          <p:nvPr/>
        </p:nvSpPr>
        <p:spPr bwMode="auto">
          <a:xfrm>
            <a:off x="9045575" y="5243541"/>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5" name="Line 198">
            <a:extLst>
              <a:ext uri="{FF2B5EF4-FFF2-40B4-BE49-F238E27FC236}">
                <a16:creationId xmlns:a16="http://schemas.microsoft.com/office/drawing/2014/main" id="{998C692A-3776-CAD9-D250-1C065B1DE14D}"/>
              </a:ext>
            </a:extLst>
          </p:cNvPr>
          <p:cNvSpPr>
            <a:spLocks noChangeShapeType="1"/>
          </p:cNvSpPr>
          <p:nvPr/>
        </p:nvSpPr>
        <p:spPr bwMode="auto">
          <a:xfrm>
            <a:off x="9312275" y="5264179"/>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6" name="Line 199">
            <a:extLst>
              <a:ext uri="{FF2B5EF4-FFF2-40B4-BE49-F238E27FC236}">
                <a16:creationId xmlns:a16="http://schemas.microsoft.com/office/drawing/2014/main" id="{C4B68C37-1F78-211B-A409-A135B9ECF7E3}"/>
              </a:ext>
            </a:extLst>
          </p:cNvPr>
          <p:cNvSpPr>
            <a:spLocks noChangeShapeType="1"/>
          </p:cNvSpPr>
          <p:nvPr/>
        </p:nvSpPr>
        <p:spPr bwMode="auto">
          <a:xfrm>
            <a:off x="9264650" y="5308629"/>
            <a:ext cx="93662"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7" name="Line 200">
            <a:extLst>
              <a:ext uri="{FF2B5EF4-FFF2-40B4-BE49-F238E27FC236}">
                <a16:creationId xmlns:a16="http://schemas.microsoft.com/office/drawing/2014/main" id="{ECD7B4D6-2BA3-4C71-A371-1BCA73CB00B4}"/>
              </a:ext>
            </a:extLst>
          </p:cNvPr>
          <p:cNvSpPr>
            <a:spLocks noChangeShapeType="1"/>
          </p:cNvSpPr>
          <p:nvPr/>
        </p:nvSpPr>
        <p:spPr bwMode="auto">
          <a:xfrm>
            <a:off x="9390063" y="5308629"/>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8" name="Line 201">
            <a:extLst>
              <a:ext uri="{FF2B5EF4-FFF2-40B4-BE49-F238E27FC236}">
                <a16:creationId xmlns:a16="http://schemas.microsoft.com/office/drawing/2014/main" id="{99079300-7DC5-DDC8-F346-28578B7DF6AC}"/>
              </a:ext>
            </a:extLst>
          </p:cNvPr>
          <p:cNvSpPr>
            <a:spLocks noChangeShapeType="1"/>
          </p:cNvSpPr>
          <p:nvPr/>
        </p:nvSpPr>
        <p:spPr bwMode="auto">
          <a:xfrm>
            <a:off x="9342438" y="5356254"/>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9" name="Line 202">
            <a:extLst>
              <a:ext uri="{FF2B5EF4-FFF2-40B4-BE49-F238E27FC236}">
                <a16:creationId xmlns:a16="http://schemas.microsoft.com/office/drawing/2014/main" id="{70C67C5F-5A4B-D6A8-406D-99151DDB5516}"/>
              </a:ext>
            </a:extLst>
          </p:cNvPr>
          <p:cNvSpPr>
            <a:spLocks noChangeShapeType="1"/>
          </p:cNvSpPr>
          <p:nvPr/>
        </p:nvSpPr>
        <p:spPr bwMode="auto">
          <a:xfrm>
            <a:off x="9434513" y="5308629"/>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0" name="Line 203">
            <a:extLst>
              <a:ext uri="{FF2B5EF4-FFF2-40B4-BE49-F238E27FC236}">
                <a16:creationId xmlns:a16="http://schemas.microsoft.com/office/drawing/2014/main" id="{DCE46CF2-9304-7F8A-DA0D-7ACED22ACACC}"/>
              </a:ext>
            </a:extLst>
          </p:cNvPr>
          <p:cNvSpPr>
            <a:spLocks noChangeShapeType="1"/>
          </p:cNvSpPr>
          <p:nvPr/>
        </p:nvSpPr>
        <p:spPr bwMode="auto">
          <a:xfrm>
            <a:off x="9390063" y="5356254"/>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1" name="Line 204">
            <a:extLst>
              <a:ext uri="{FF2B5EF4-FFF2-40B4-BE49-F238E27FC236}">
                <a16:creationId xmlns:a16="http://schemas.microsoft.com/office/drawing/2014/main" id="{0D718F26-DDA9-2C6A-D774-F475FDBD770B}"/>
              </a:ext>
            </a:extLst>
          </p:cNvPr>
          <p:cNvSpPr>
            <a:spLocks noChangeShapeType="1"/>
          </p:cNvSpPr>
          <p:nvPr/>
        </p:nvSpPr>
        <p:spPr bwMode="auto">
          <a:xfrm>
            <a:off x="9482138" y="5334029"/>
            <a:ext cx="0" cy="9525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2" name="Line 205">
            <a:extLst>
              <a:ext uri="{FF2B5EF4-FFF2-40B4-BE49-F238E27FC236}">
                <a16:creationId xmlns:a16="http://schemas.microsoft.com/office/drawing/2014/main" id="{1851B807-BE14-C226-5BDC-20471B0969A1}"/>
              </a:ext>
            </a:extLst>
          </p:cNvPr>
          <p:cNvSpPr>
            <a:spLocks noChangeShapeType="1"/>
          </p:cNvSpPr>
          <p:nvPr/>
        </p:nvSpPr>
        <p:spPr bwMode="auto">
          <a:xfrm>
            <a:off x="9434513" y="5381654"/>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3" name="Line 206">
            <a:extLst>
              <a:ext uri="{FF2B5EF4-FFF2-40B4-BE49-F238E27FC236}">
                <a16:creationId xmlns:a16="http://schemas.microsoft.com/office/drawing/2014/main" id="{982384A7-D3B9-1EB1-D9FF-C85D3A676C73}"/>
              </a:ext>
            </a:extLst>
          </p:cNvPr>
          <p:cNvSpPr>
            <a:spLocks noChangeShapeType="1"/>
          </p:cNvSpPr>
          <p:nvPr/>
        </p:nvSpPr>
        <p:spPr bwMode="auto">
          <a:xfrm>
            <a:off x="9775825" y="5381654"/>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4" name="Line 207">
            <a:extLst>
              <a:ext uri="{FF2B5EF4-FFF2-40B4-BE49-F238E27FC236}">
                <a16:creationId xmlns:a16="http://schemas.microsoft.com/office/drawing/2014/main" id="{8A6DC303-2CDF-AE5F-1A8B-C8088368A64F}"/>
              </a:ext>
            </a:extLst>
          </p:cNvPr>
          <p:cNvSpPr>
            <a:spLocks noChangeShapeType="1"/>
          </p:cNvSpPr>
          <p:nvPr/>
        </p:nvSpPr>
        <p:spPr bwMode="auto">
          <a:xfrm>
            <a:off x="9726613" y="5429279"/>
            <a:ext cx="93662"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5" name="Line 208">
            <a:extLst>
              <a:ext uri="{FF2B5EF4-FFF2-40B4-BE49-F238E27FC236}">
                <a16:creationId xmlns:a16="http://schemas.microsoft.com/office/drawing/2014/main" id="{83632E13-ABCD-1E25-2259-A882ED3C3E40}"/>
              </a:ext>
            </a:extLst>
          </p:cNvPr>
          <p:cNvSpPr>
            <a:spLocks noChangeShapeType="1"/>
          </p:cNvSpPr>
          <p:nvPr/>
        </p:nvSpPr>
        <p:spPr bwMode="auto">
          <a:xfrm>
            <a:off x="9775825" y="5445154"/>
            <a:ext cx="0" cy="93662"/>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6" name="Line 209">
            <a:extLst>
              <a:ext uri="{FF2B5EF4-FFF2-40B4-BE49-F238E27FC236}">
                <a16:creationId xmlns:a16="http://schemas.microsoft.com/office/drawing/2014/main" id="{80DFF195-D9EF-4971-6497-FCBA3D70D2E9}"/>
              </a:ext>
            </a:extLst>
          </p:cNvPr>
          <p:cNvSpPr>
            <a:spLocks noChangeShapeType="1"/>
          </p:cNvSpPr>
          <p:nvPr/>
        </p:nvSpPr>
        <p:spPr bwMode="auto">
          <a:xfrm>
            <a:off x="9726613" y="5489604"/>
            <a:ext cx="93662"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7" name="Line 210">
            <a:extLst>
              <a:ext uri="{FF2B5EF4-FFF2-40B4-BE49-F238E27FC236}">
                <a16:creationId xmlns:a16="http://schemas.microsoft.com/office/drawing/2014/main" id="{4C451447-6D1D-39B6-1136-150BAB43EDCD}"/>
              </a:ext>
            </a:extLst>
          </p:cNvPr>
          <p:cNvSpPr>
            <a:spLocks noChangeShapeType="1"/>
          </p:cNvSpPr>
          <p:nvPr/>
        </p:nvSpPr>
        <p:spPr bwMode="auto">
          <a:xfrm>
            <a:off x="9836150" y="5445154"/>
            <a:ext cx="0" cy="93662"/>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8" name="Line 211">
            <a:extLst>
              <a:ext uri="{FF2B5EF4-FFF2-40B4-BE49-F238E27FC236}">
                <a16:creationId xmlns:a16="http://schemas.microsoft.com/office/drawing/2014/main" id="{16B54A93-B612-450B-D804-A8384A94095D}"/>
              </a:ext>
            </a:extLst>
          </p:cNvPr>
          <p:cNvSpPr>
            <a:spLocks noChangeShapeType="1"/>
          </p:cNvSpPr>
          <p:nvPr/>
        </p:nvSpPr>
        <p:spPr bwMode="auto">
          <a:xfrm>
            <a:off x="9791700" y="5489604"/>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9" name="Line 212">
            <a:extLst>
              <a:ext uri="{FF2B5EF4-FFF2-40B4-BE49-F238E27FC236}">
                <a16:creationId xmlns:a16="http://schemas.microsoft.com/office/drawing/2014/main" id="{7B687975-4B71-B3F2-2395-6BE9518E7139}"/>
              </a:ext>
            </a:extLst>
          </p:cNvPr>
          <p:cNvSpPr>
            <a:spLocks noChangeShapeType="1"/>
          </p:cNvSpPr>
          <p:nvPr/>
        </p:nvSpPr>
        <p:spPr bwMode="auto">
          <a:xfrm>
            <a:off x="9915525" y="5445154"/>
            <a:ext cx="0" cy="93662"/>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0" name="Line 213">
            <a:extLst>
              <a:ext uri="{FF2B5EF4-FFF2-40B4-BE49-F238E27FC236}">
                <a16:creationId xmlns:a16="http://schemas.microsoft.com/office/drawing/2014/main" id="{6A3F8BDD-0882-6F5D-DFA0-14687C47BC51}"/>
              </a:ext>
            </a:extLst>
          </p:cNvPr>
          <p:cNvSpPr>
            <a:spLocks noChangeShapeType="1"/>
          </p:cNvSpPr>
          <p:nvPr/>
        </p:nvSpPr>
        <p:spPr bwMode="auto">
          <a:xfrm>
            <a:off x="9871075" y="5489604"/>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1" name="Line 214">
            <a:extLst>
              <a:ext uri="{FF2B5EF4-FFF2-40B4-BE49-F238E27FC236}">
                <a16:creationId xmlns:a16="http://schemas.microsoft.com/office/drawing/2014/main" id="{D041DEDD-2EF7-221F-6C03-427ACAB719FD}"/>
              </a:ext>
            </a:extLst>
          </p:cNvPr>
          <p:cNvSpPr>
            <a:spLocks noChangeShapeType="1"/>
          </p:cNvSpPr>
          <p:nvPr/>
        </p:nvSpPr>
        <p:spPr bwMode="auto">
          <a:xfrm>
            <a:off x="10279063" y="5510241"/>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2" name="Line 215">
            <a:extLst>
              <a:ext uri="{FF2B5EF4-FFF2-40B4-BE49-F238E27FC236}">
                <a16:creationId xmlns:a16="http://schemas.microsoft.com/office/drawing/2014/main" id="{5E42D517-F937-D8CB-13D1-CC1858CFF67B}"/>
              </a:ext>
            </a:extLst>
          </p:cNvPr>
          <p:cNvSpPr>
            <a:spLocks noChangeShapeType="1"/>
          </p:cNvSpPr>
          <p:nvPr/>
        </p:nvSpPr>
        <p:spPr bwMode="auto">
          <a:xfrm>
            <a:off x="10234613" y="5557866"/>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3" name="Line 216">
            <a:extLst>
              <a:ext uri="{FF2B5EF4-FFF2-40B4-BE49-F238E27FC236}">
                <a16:creationId xmlns:a16="http://schemas.microsoft.com/office/drawing/2014/main" id="{51E76357-42E6-3A2C-68D0-01A9B74A9E7B}"/>
              </a:ext>
            </a:extLst>
          </p:cNvPr>
          <p:cNvSpPr>
            <a:spLocks noChangeShapeType="1"/>
          </p:cNvSpPr>
          <p:nvPr/>
        </p:nvSpPr>
        <p:spPr bwMode="auto">
          <a:xfrm>
            <a:off x="10364788" y="5510241"/>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4" name="Line 217">
            <a:extLst>
              <a:ext uri="{FF2B5EF4-FFF2-40B4-BE49-F238E27FC236}">
                <a16:creationId xmlns:a16="http://schemas.microsoft.com/office/drawing/2014/main" id="{53073CDD-4197-C652-3BD7-3115A0BB81F0}"/>
              </a:ext>
            </a:extLst>
          </p:cNvPr>
          <p:cNvSpPr>
            <a:spLocks noChangeShapeType="1"/>
          </p:cNvSpPr>
          <p:nvPr/>
        </p:nvSpPr>
        <p:spPr bwMode="auto">
          <a:xfrm>
            <a:off x="10317163" y="5557866"/>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5" name="Line 218">
            <a:extLst>
              <a:ext uri="{FF2B5EF4-FFF2-40B4-BE49-F238E27FC236}">
                <a16:creationId xmlns:a16="http://schemas.microsoft.com/office/drawing/2014/main" id="{62A0C367-473C-257B-6DDF-38C7F8B98C4C}"/>
              </a:ext>
            </a:extLst>
          </p:cNvPr>
          <p:cNvSpPr>
            <a:spLocks noChangeShapeType="1"/>
          </p:cNvSpPr>
          <p:nvPr/>
        </p:nvSpPr>
        <p:spPr bwMode="auto">
          <a:xfrm>
            <a:off x="10425113" y="5510241"/>
            <a:ext cx="0" cy="92075"/>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6" name="Line 219">
            <a:extLst>
              <a:ext uri="{FF2B5EF4-FFF2-40B4-BE49-F238E27FC236}">
                <a16:creationId xmlns:a16="http://schemas.microsoft.com/office/drawing/2014/main" id="{FEBAE32C-B5D8-6761-C07E-7EAFF065B6D2}"/>
              </a:ext>
            </a:extLst>
          </p:cNvPr>
          <p:cNvSpPr>
            <a:spLocks noChangeShapeType="1"/>
          </p:cNvSpPr>
          <p:nvPr/>
        </p:nvSpPr>
        <p:spPr bwMode="auto">
          <a:xfrm>
            <a:off x="10380663" y="5557866"/>
            <a:ext cx="92075" cy="0"/>
          </a:xfrm>
          <a:prstGeom prst="line">
            <a:avLst/>
          </a:prstGeom>
          <a:noFill/>
          <a:ln w="19050" cap="flat">
            <a:solidFill>
              <a:srgbClr val="01587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7" name="Line 220">
            <a:extLst>
              <a:ext uri="{FF2B5EF4-FFF2-40B4-BE49-F238E27FC236}">
                <a16:creationId xmlns:a16="http://schemas.microsoft.com/office/drawing/2014/main" id="{315A9CAB-62D6-C3DF-0C5F-50A9ED338EC2}"/>
              </a:ext>
            </a:extLst>
          </p:cNvPr>
          <p:cNvSpPr>
            <a:spLocks noChangeShapeType="1"/>
          </p:cNvSpPr>
          <p:nvPr/>
        </p:nvSpPr>
        <p:spPr bwMode="auto">
          <a:xfrm>
            <a:off x="7231063" y="3917979"/>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8" name="Line 221">
            <a:extLst>
              <a:ext uri="{FF2B5EF4-FFF2-40B4-BE49-F238E27FC236}">
                <a16:creationId xmlns:a16="http://schemas.microsoft.com/office/drawing/2014/main" id="{1AF7AC27-80A5-758D-1CF1-BE96D12D2858}"/>
              </a:ext>
            </a:extLst>
          </p:cNvPr>
          <p:cNvSpPr>
            <a:spLocks noChangeShapeType="1"/>
          </p:cNvSpPr>
          <p:nvPr/>
        </p:nvSpPr>
        <p:spPr bwMode="auto">
          <a:xfrm>
            <a:off x="7183438" y="3962429"/>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9" name="Line 222">
            <a:extLst>
              <a:ext uri="{FF2B5EF4-FFF2-40B4-BE49-F238E27FC236}">
                <a16:creationId xmlns:a16="http://schemas.microsoft.com/office/drawing/2014/main" id="{B1EFD162-C5AC-EAF1-6B9A-47D36BECC44F}"/>
              </a:ext>
            </a:extLst>
          </p:cNvPr>
          <p:cNvSpPr>
            <a:spLocks noChangeShapeType="1"/>
          </p:cNvSpPr>
          <p:nvPr/>
        </p:nvSpPr>
        <p:spPr bwMode="auto">
          <a:xfrm>
            <a:off x="7742238" y="4476779"/>
            <a:ext cx="0" cy="93662"/>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0" name="Line 223">
            <a:extLst>
              <a:ext uri="{FF2B5EF4-FFF2-40B4-BE49-F238E27FC236}">
                <a16:creationId xmlns:a16="http://schemas.microsoft.com/office/drawing/2014/main" id="{D22B2585-CBE5-D1E5-3CA0-D056E2EE2E93}"/>
              </a:ext>
            </a:extLst>
          </p:cNvPr>
          <p:cNvSpPr>
            <a:spLocks noChangeShapeType="1"/>
          </p:cNvSpPr>
          <p:nvPr/>
        </p:nvSpPr>
        <p:spPr bwMode="auto">
          <a:xfrm>
            <a:off x="7693025" y="4522816"/>
            <a:ext cx="93662"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1" name="Line 224">
            <a:extLst>
              <a:ext uri="{FF2B5EF4-FFF2-40B4-BE49-F238E27FC236}">
                <a16:creationId xmlns:a16="http://schemas.microsoft.com/office/drawing/2014/main" id="{0F70613C-67CA-BAE1-2391-6F3CFED57B1F}"/>
              </a:ext>
            </a:extLst>
          </p:cNvPr>
          <p:cNvSpPr>
            <a:spLocks noChangeShapeType="1"/>
          </p:cNvSpPr>
          <p:nvPr/>
        </p:nvSpPr>
        <p:spPr bwMode="auto">
          <a:xfrm>
            <a:off x="8350250" y="4899054"/>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2" name="Line 225">
            <a:extLst>
              <a:ext uri="{FF2B5EF4-FFF2-40B4-BE49-F238E27FC236}">
                <a16:creationId xmlns:a16="http://schemas.microsoft.com/office/drawing/2014/main" id="{EF6B4933-7A7B-6C4B-AE7C-C018662E6C1C}"/>
              </a:ext>
            </a:extLst>
          </p:cNvPr>
          <p:cNvSpPr>
            <a:spLocks noChangeShapeType="1"/>
          </p:cNvSpPr>
          <p:nvPr/>
        </p:nvSpPr>
        <p:spPr bwMode="auto">
          <a:xfrm>
            <a:off x="8305800" y="4946679"/>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3" name="Line 226">
            <a:extLst>
              <a:ext uri="{FF2B5EF4-FFF2-40B4-BE49-F238E27FC236}">
                <a16:creationId xmlns:a16="http://schemas.microsoft.com/office/drawing/2014/main" id="{E8A3733E-2527-4DAF-DF6C-A492D5272206}"/>
              </a:ext>
            </a:extLst>
          </p:cNvPr>
          <p:cNvSpPr>
            <a:spLocks noChangeShapeType="1"/>
          </p:cNvSpPr>
          <p:nvPr/>
        </p:nvSpPr>
        <p:spPr bwMode="auto">
          <a:xfrm>
            <a:off x="9140825" y="5243541"/>
            <a:ext cx="0" cy="93662"/>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4" name="Line 227">
            <a:extLst>
              <a:ext uri="{FF2B5EF4-FFF2-40B4-BE49-F238E27FC236}">
                <a16:creationId xmlns:a16="http://schemas.microsoft.com/office/drawing/2014/main" id="{2504F97E-9D0A-DD8F-9D25-DFDCCADB7ADD}"/>
              </a:ext>
            </a:extLst>
          </p:cNvPr>
          <p:cNvSpPr>
            <a:spLocks noChangeShapeType="1"/>
          </p:cNvSpPr>
          <p:nvPr/>
        </p:nvSpPr>
        <p:spPr bwMode="auto">
          <a:xfrm>
            <a:off x="9096375" y="5289579"/>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5" name="Line 228">
            <a:extLst>
              <a:ext uri="{FF2B5EF4-FFF2-40B4-BE49-F238E27FC236}">
                <a16:creationId xmlns:a16="http://schemas.microsoft.com/office/drawing/2014/main" id="{8F3A9999-02FA-E773-32CA-6B3A72F29AD7}"/>
              </a:ext>
            </a:extLst>
          </p:cNvPr>
          <p:cNvSpPr>
            <a:spLocks noChangeShapeType="1"/>
          </p:cNvSpPr>
          <p:nvPr/>
        </p:nvSpPr>
        <p:spPr bwMode="auto">
          <a:xfrm>
            <a:off x="9274175" y="5311804"/>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6" name="Line 229">
            <a:extLst>
              <a:ext uri="{FF2B5EF4-FFF2-40B4-BE49-F238E27FC236}">
                <a16:creationId xmlns:a16="http://schemas.microsoft.com/office/drawing/2014/main" id="{C7A6CEF9-52B2-C1B8-FA7E-7E0E1224A91D}"/>
              </a:ext>
            </a:extLst>
          </p:cNvPr>
          <p:cNvSpPr>
            <a:spLocks noChangeShapeType="1"/>
          </p:cNvSpPr>
          <p:nvPr/>
        </p:nvSpPr>
        <p:spPr bwMode="auto">
          <a:xfrm>
            <a:off x="9226550" y="5356254"/>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7" name="Line 230">
            <a:extLst>
              <a:ext uri="{FF2B5EF4-FFF2-40B4-BE49-F238E27FC236}">
                <a16:creationId xmlns:a16="http://schemas.microsoft.com/office/drawing/2014/main" id="{498EBAF7-8906-EDBE-D630-51DFA8F6FEFB}"/>
              </a:ext>
            </a:extLst>
          </p:cNvPr>
          <p:cNvSpPr>
            <a:spLocks noChangeShapeType="1"/>
          </p:cNvSpPr>
          <p:nvPr/>
        </p:nvSpPr>
        <p:spPr bwMode="auto">
          <a:xfrm>
            <a:off x="9463088" y="5372129"/>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8" name="Line 231">
            <a:extLst>
              <a:ext uri="{FF2B5EF4-FFF2-40B4-BE49-F238E27FC236}">
                <a16:creationId xmlns:a16="http://schemas.microsoft.com/office/drawing/2014/main" id="{468E0A8D-7C8E-D8BE-1F55-BC59BA8132A7}"/>
              </a:ext>
            </a:extLst>
          </p:cNvPr>
          <p:cNvSpPr>
            <a:spLocks noChangeShapeType="1"/>
          </p:cNvSpPr>
          <p:nvPr/>
        </p:nvSpPr>
        <p:spPr bwMode="auto">
          <a:xfrm>
            <a:off x="9415463" y="5419754"/>
            <a:ext cx="95250"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9" name="Line 232">
            <a:extLst>
              <a:ext uri="{FF2B5EF4-FFF2-40B4-BE49-F238E27FC236}">
                <a16:creationId xmlns:a16="http://schemas.microsoft.com/office/drawing/2014/main" id="{426E6FBF-CF6A-4619-C9EF-3D7F9EA01CF3}"/>
              </a:ext>
            </a:extLst>
          </p:cNvPr>
          <p:cNvSpPr>
            <a:spLocks noChangeShapeType="1"/>
          </p:cNvSpPr>
          <p:nvPr/>
        </p:nvSpPr>
        <p:spPr bwMode="auto">
          <a:xfrm>
            <a:off x="9510713" y="5403879"/>
            <a:ext cx="0" cy="93662"/>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0" name="Line 233">
            <a:extLst>
              <a:ext uri="{FF2B5EF4-FFF2-40B4-BE49-F238E27FC236}">
                <a16:creationId xmlns:a16="http://schemas.microsoft.com/office/drawing/2014/main" id="{3AA7FCE5-0C10-68DB-7FA3-E1C200F12821}"/>
              </a:ext>
            </a:extLst>
          </p:cNvPr>
          <p:cNvSpPr>
            <a:spLocks noChangeShapeType="1"/>
          </p:cNvSpPr>
          <p:nvPr/>
        </p:nvSpPr>
        <p:spPr bwMode="auto">
          <a:xfrm>
            <a:off x="9463088" y="5451504"/>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1" name="Line 234">
            <a:extLst>
              <a:ext uri="{FF2B5EF4-FFF2-40B4-BE49-F238E27FC236}">
                <a16:creationId xmlns:a16="http://schemas.microsoft.com/office/drawing/2014/main" id="{8DDBB80A-F38B-CF05-8981-0EAD4AA18347}"/>
              </a:ext>
            </a:extLst>
          </p:cNvPr>
          <p:cNvSpPr>
            <a:spLocks noChangeShapeType="1"/>
          </p:cNvSpPr>
          <p:nvPr/>
        </p:nvSpPr>
        <p:spPr bwMode="auto">
          <a:xfrm>
            <a:off x="9596438" y="5403879"/>
            <a:ext cx="0" cy="93662"/>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2" name="Line 235">
            <a:extLst>
              <a:ext uri="{FF2B5EF4-FFF2-40B4-BE49-F238E27FC236}">
                <a16:creationId xmlns:a16="http://schemas.microsoft.com/office/drawing/2014/main" id="{091ECE4C-FFC9-90B4-DAE4-FE553261C548}"/>
              </a:ext>
            </a:extLst>
          </p:cNvPr>
          <p:cNvSpPr>
            <a:spLocks noChangeShapeType="1"/>
          </p:cNvSpPr>
          <p:nvPr/>
        </p:nvSpPr>
        <p:spPr bwMode="auto">
          <a:xfrm>
            <a:off x="9548813" y="5451504"/>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3" name="Line 236">
            <a:extLst>
              <a:ext uri="{FF2B5EF4-FFF2-40B4-BE49-F238E27FC236}">
                <a16:creationId xmlns:a16="http://schemas.microsoft.com/office/drawing/2014/main" id="{7F461FA3-94A8-79D6-7CA2-201CE6EDF26A}"/>
              </a:ext>
            </a:extLst>
          </p:cNvPr>
          <p:cNvSpPr>
            <a:spLocks noChangeShapeType="1"/>
          </p:cNvSpPr>
          <p:nvPr/>
        </p:nvSpPr>
        <p:spPr bwMode="auto">
          <a:xfrm>
            <a:off x="9759950" y="5473729"/>
            <a:ext cx="0" cy="93662"/>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4" name="Line 237">
            <a:extLst>
              <a:ext uri="{FF2B5EF4-FFF2-40B4-BE49-F238E27FC236}">
                <a16:creationId xmlns:a16="http://schemas.microsoft.com/office/drawing/2014/main" id="{5CCBF561-2018-E65C-BB35-9D3396C4FA80}"/>
              </a:ext>
            </a:extLst>
          </p:cNvPr>
          <p:cNvSpPr>
            <a:spLocks noChangeShapeType="1"/>
          </p:cNvSpPr>
          <p:nvPr/>
        </p:nvSpPr>
        <p:spPr bwMode="auto">
          <a:xfrm>
            <a:off x="9713913" y="5522941"/>
            <a:ext cx="93662"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5" name="Line 238">
            <a:extLst>
              <a:ext uri="{FF2B5EF4-FFF2-40B4-BE49-F238E27FC236}">
                <a16:creationId xmlns:a16="http://schemas.microsoft.com/office/drawing/2014/main" id="{56414941-A05F-C09A-AC0E-F37ECDA0842E}"/>
              </a:ext>
            </a:extLst>
          </p:cNvPr>
          <p:cNvSpPr>
            <a:spLocks noChangeShapeType="1"/>
          </p:cNvSpPr>
          <p:nvPr/>
        </p:nvSpPr>
        <p:spPr bwMode="auto">
          <a:xfrm>
            <a:off x="9899650" y="5535641"/>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6" name="Line 239">
            <a:extLst>
              <a:ext uri="{FF2B5EF4-FFF2-40B4-BE49-F238E27FC236}">
                <a16:creationId xmlns:a16="http://schemas.microsoft.com/office/drawing/2014/main" id="{538215DA-587E-82A2-4955-BBB58F8D48D2}"/>
              </a:ext>
            </a:extLst>
          </p:cNvPr>
          <p:cNvSpPr>
            <a:spLocks noChangeShapeType="1"/>
          </p:cNvSpPr>
          <p:nvPr/>
        </p:nvSpPr>
        <p:spPr bwMode="auto">
          <a:xfrm>
            <a:off x="9852025" y="5580091"/>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7" name="Line 240">
            <a:extLst>
              <a:ext uri="{FF2B5EF4-FFF2-40B4-BE49-F238E27FC236}">
                <a16:creationId xmlns:a16="http://schemas.microsoft.com/office/drawing/2014/main" id="{80DF6A43-E20C-803C-C525-DB0A74E788C3}"/>
              </a:ext>
            </a:extLst>
          </p:cNvPr>
          <p:cNvSpPr>
            <a:spLocks noChangeShapeType="1"/>
          </p:cNvSpPr>
          <p:nvPr/>
        </p:nvSpPr>
        <p:spPr bwMode="auto">
          <a:xfrm>
            <a:off x="10186988" y="5535641"/>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8" name="Line 241">
            <a:extLst>
              <a:ext uri="{FF2B5EF4-FFF2-40B4-BE49-F238E27FC236}">
                <a16:creationId xmlns:a16="http://schemas.microsoft.com/office/drawing/2014/main" id="{BF946EF9-4D05-A8E8-598A-6D562F3ADA37}"/>
              </a:ext>
            </a:extLst>
          </p:cNvPr>
          <p:cNvSpPr>
            <a:spLocks noChangeShapeType="1"/>
          </p:cNvSpPr>
          <p:nvPr/>
        </p:nvSpPr>
        <p:spPr bwMode="auto">
          <a:xfrm>
            <a:off x="10137775" y="5580091"/>
            <a:ext cx="93662"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9" name="Line 242">
            <a:extLst>
              <a:ext uri="{FF2B5EF4-FFF2-40B4-BE49-F238E27FC236}">
                <a16:creationId xmlns:a16="http://schemas.microsoft.com/office/drawing/2014/main" id="{733C76D4-9667-D839-4EEB-9C74C4980F44}"/>
              </a:ext>
            </a:extLst>
          </p:cNvPr>
          <p:cNvSpPr>
            <a:spLocks noChangeShapeType="1"/>
          </p:cNvSpPr>
          <p:nvPr/>
        </p:nvSpPr>
        <p:spPr bwMode="auto">
          <a:xfrm>
            <a:off x="10533063" y="5535641"/>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0" name="Line 243">
            <a:extLst>
              <a:ext uri="{FF2B5EF4-FFF2-40B4-BE49-F238E27FC236}">
                <a16:creationId xmlns:a16="http://schemas.microsoft.com/office/drawing/2014/main" id="{ADBBA98C-1769-6BBA-6CA3-F66311C45D17}"/>
              </a:ext>
            </a:extLst>
          </p:cNvPr>
          <p:cNvSpPr>
            <a:spLocks noChangeShapeType="1"/>
          </p:cNvSpPr>
          <p:nvPr/>
        </p:nvSpPr>
        <p:spPr bwMode="auto">
          <a:xfrm>
            <a:off x="10488613" y="5580091"/>
            <a:ext cx="93662"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1" name="Line 244">
            <a:extLst>
              <a:ext uri="{FF2B5EF4-FFF2-40B4-BE49-F238E27FC236}">
                <a16:creationId xmlns:a16="http://schemas.microsoft.com/office/drawing/2014/main" id="{C6DD933F-E615-D94A-710C-CABA5761DABE}"/>
              </a:ext>
            </a:extLst>
          </p:cNvPr>
          <p:cNvSpPr>
            <a:spLocks noChangeShapeType="1"/>
          </p:cNvSpPr>
          <p:nvPr/>
        </p:nvSpPr>
        <p:spPr bwMode="auto">
          <a:xfrm>
            <a:off x="10741025" y="5535641"/>
            <a:ext cx="0" cy="92075"/>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2" name="Line 245">
            <a:extLst>
              <a:ext uri="{FF2B5EF4-FFF2-40B4-BE49-F238E27FC236}">
                <a16:creationId xmlns:a16="http://schemas.microsoft.com/office/drawing/2014/main" id="{2E6D8A18-CEC9-5001-E908-15E8B372D15D}"/>
              </a:ext>
            </a:extLst>
          </p:cNvPr>
          <p:cNvSpPr>
            <a:spLocks noChangeShapeType="1"/>
          </p:cNvSpPr>
          <p:nvPr/>
        </p:nvSpPr>
        <p:spPr bwMode="auto">
          <a:xfrm>
            <a:off x="10696575" y="5580091"/>
            <a:ext cx="92075" cy="0"/>
          </a:xfrm>
          <a:prstGeom prst="line">
            <a:avLst/>
          </a:prstGeom>
          <a:noFill/>
          <a:ln w="19050" cap="flat">
            <a:solidFill>
              <a:srgbClr val="E1471D"/>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3" name="Freeform 246">
            <a:extLst>
              <a:ext uri="{FF2B5EF4-FFF2-40B4-BE49-F238E27FC236}">
                <a16:creationId xmlns:a16="http://schemas.microsoft.com/office/drawing/2014/main" id="{F995D116-E1E0-9D2D-111B-23C68CD4BCA1}"/>
              </a:ext>
            </a:extLst>
          </p:cNvPr>
          <p:cNvSpPr>
            <a:spLocks/>
          </p:cNvSpPr>
          <p:nvPr/>
        </p:nvSpPr>
        <p:spPr bwMode="auto">
          <a:xfrm>
            <a:off x="7078663" y="3917979"/>
            <a:ext cx="3671887" cy="1655762"/>
          </a:xfrm>
          <a:custGeom>
            <a:avLst/>
            <a:gdLst>
              <a:gd name="T0" fmla="*/ 50 w 2313"/>
              <a:gd name="T1" fmla="*/ 0 h 1043"/>
              <a:gd name="T2" fmla="*/ 92 w 2313"/>
              <a:gd name="T3" fmla="*/ 12 h 1043"/>
              <a:gd name="T4" fmla="*/ 151 w 2313"/>
              <a:gd name="T5" fmla="*/ 48 h 1043"/>
              <a:gd name="T6" fmla="*/ 169 w 2313"/>
              <a:gd name="T7" fmla="*/ 75 h 1043"/>
              <a:gd name="T8" fmla="*/ 187 w 2313"/>
              <a:gd name="T9" fmla="*/ 85 h 1043"/>
              <a:gd name="T10" fmla="*/ 197 w 2313"/>
              <a:gd name="T11" fmla="*/ 107 h 1043"/>
              <a:gd name="T12" fmla="*/ 209 w 2313"/>
              <a:gd name="T13" fmla="*/ 133 h 1043"/>
              <a:gd name="T14" fmla="*/ 219 w 2313"/>
              <a:gd name="T15" fmla="*/ 149 h 1043"/>
              <a:gd name="T16" fmla="*/ 253 w 2313"/>
              <a:gd name="T17" fmla="*/ 161 h 1043"/>
              <a:gd name="T18" fmla="*/ 263 w 2313"/>
              <a:gd name="T19" fmla="*/ 191 h 1043"/>
              <a:gd name="T20" fmla="*/ 283 w 2313"/>
              <a:gd name="T21" fmla="*/ 222 h 1043"/>
              <a:gd name="T22" fmla="*/ 307 w 2313"/>
              <a:gd name="T23" fmla="*/ 266 h 1043"/>
              <a:gd name="T24" fmla="*/ 317 w 2313"/>
              <a:gd name="T25" fmla="*/ 284 h 1043"/>
              <a:gd name="T26" fmla="*/ 333 w 2313"/>
              <a:gd name="T27" fmla="*/ 298 h 1043"/>
              <a:gd name="T28" fmla="*/ 349 w 2313"/>
              <a:gd name="T29" fmla="*/ 332 h 1043"/>
              <a:gd name="T30" fmla="*/ 367 w 2313"/>
              <a:gd name="T31" fmla="*/ 354 h 1043"/>
              <a:gd name="T32" fmla="*/ 385 w 2313"/>
              <a:gd name="T33" fmla="*/ 375 h 1043"/>
              <a:gd name="T34" fmla="*/ 430 w 2313"/>
              <a:gd name="T35" fmla="*/ 399 h 1043"/>
              <a:gd name="T36" fmla="*/ 520 w 2313"/>
              <a:gd name="T37" fmla="*/ 417 h 1043"/>
              <a:gd name="T38" fmla="*/ 538 w 2313"/>
              <a:gd name="T39" fmla="*/ 443 h 1043"/>
              <a:gd name="T40" fmla="*/ 556 w 2313"/>
              <a:gd name="T41" fmla="*/ 475 h 1043"/>
              <a:gd name="T42" fmla="*/ 580 w 2313"/>
              <a:gd name="T43" fmla="*/ 495 h 1043"/>
              <a:gd name="T44" fmla="*/ 598 w 2313"/>
              <a:gd name="T45" fmla="*/ 513 h 1043"/>
              <a:gd name="T46" fmla="*/ 612 w 2313"/>
              <a:gd name="T47" fmla="*/ 532 h 1043"/>
              <a:gd name="T48" fmla="*/ 628 w 2313"/>
              <a:gd name="T49" fmla="*/ 566 h 1043"/>
              <a:gd name="T50" fmla="*/ 653 w 2313"/>
              <a:gd name="T51" fmla="*/ 584 h 1043"/>
              <a:gd name="T52" fmla="*/ 677 w 2313"/>
              <a:gd name="T53" fmla="*/ 602 h 1043"/>
              <a:gd name="T54" fmla="*/ 705 w 2313"/>
              <a:gd name="T55" fmla="*/ 612 h 1043"/>
              <a:gd name="T56" fmla="*/ 719 w 2313"/>
              <a:gd name="T57" fmla="*/ 624 h 1043"/>
              <a:gd name="T58" fmla="*/ 751 w 2313"/>
              <a:gd name="T59" fmla="*/ 648 h 1043"/>
              <a:gd name="T60" fmla="*/ 829 w 2313"/>
              <a:gd name="T61" fmla="*/ 674 h 1043"/>
              <a:gd name="T62" fmla="*/ 857 w 2313"/>
              <a:gd name="T63" fmla="*/ 689 h 1043"/>
              <a:gd name="T64" fmla="*/ 877 w 2313"/>
              <a:gd name="T65" fmla="*/ 699 h 1043"/>
              <a:gd name="T66" fmla="*/ 930 w 2313"/>
              <a:gd name="T67" fmla="*/ 715 h 1043"/>
              <a:gd name="T68" fmla="*/ 954 w 2313"/>
              <a:gd name="T69" fmla="*/ 725 h 1043"/>
              <a:gd name="T70" fmla="*/ 1016 w 2313"/>
              <a:gd name="T71" fmla="*/ 745 h 1043"/>
              <a:gd name="T72" fmla="*/ 1060 w 2313"/>
              <a:gd name="T73" fmla="*/ 763 h 1043"/>
              <a:gd name="T74" fmla="*/ 1094 w 2313"/>
              <a:gd name="T75" fmla="*/ 777 h 1043"/>
              <a:gd name="T76" fmla="*/ 1183 w 2313"/>
              <a:gd name="T77" fmla="*/ 803 h 1043"/>
              <a:gd name="T78" fmla="*/ 1213 w 2313"/>
              <a:gd name="T79" fmla="*/ 817 h 1043"/>
              <a:gd name="T80" fmla="*/ 1237 w 2313"/>
              <a:gd name="T81" fmla="*/ 840 h 1043"/>
              <a:gd name="T82" fmla="*/ 1257 w 2313"/>
              <a:gd name="T83" fmla="*/ 852 h 1043"/>
              <a:gd name="T84" fmla="*/ 1295 w 2313"/>
              <a:gd name="T85" fmla="*/ 866 h 1043"/>
              <a:gd name="T86" fmla="*/ 1329 w 2313"/>
              <a:gd name="T87" fmla="*/ 878 h 1043"/>
              <a:gd name="T88" fmla="*/ 1357 w 2313"/>
              <a:gd name="T89" fmla="*/ 892 h 1043"/>
              <a:gd name="T90" fmla="*/ 1383 w 2313"/>
              <a:gd name="T91" fmla="*/ 922 h 1043"/>
              <a:gd name="T92" fmla="*/ 1494 w 2313"/>
              <a:gd name="T93" fmla="*/ 966 h 1043"/>
              <a:gd name="T94" fmla="*/ 1594 w 2313"/>
              <a:gd name="T95" fmla="*/ 980 h 1043"/>
              <a:gd name="T96" fmla="*/ 1648 w 2313"/>
              <a:gd name="T97" fmla="*/ 997 h 1043"/>
              <a:gd name="T98" fmla="*/ 1689 w 2313"/>
              <a:gd name="T99" fmla="*/ 1021 h 1043"/>
              <a:gd name="T100" fmla="*/ 1747 w 2313"/>
              <a:gd name="T101" fmla="*/ 1043 h 10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13" h="1043">
                <a:moveTo>
                  <a:pt x="0" y="0"/>
                </a:moveTo>
                <a:lnTo>
                  <a:pt x="50" y="0"/>
                </a:lnTo>
                <a:lnTo>
                  <a:pt x="50" y="12"/>
                </a:lnTo>
                <a:lnTo>
                  <a:pt x="92" y="12"/>
                </a:lnTo>
                <a:lnTo>
                  <a:pt x="92" y="48"/>
                </a:lnTo>
                <a:lnTo>
                  <a:pt x="151" y="48"/>
                </a:lnTo>
                <a:lnTo>
                  <a:pt x="151" y="75"/>
                </a:lnTo>
                <a:lnTo>
                  <a:pt x="169" y="75"/>
                </a:lnTo>
                <a:lnTo>
                  <a:pt x="169" y="85"/>
                </a:lnTo>
                <a:lnTo>
                  <a:pt x="187" y="85"/>
                </a:lnTo>
                <a:lnTo>
                  <a:pt x="197" y="85"/>
                </a:lnTo>
                <a:lnTo>
                  <a:pt x="197" y="107"/>
                </a:lnTo>
                <a:lnTo>
                  <a:pt x="209" y="107"/>
                </a:lnTo>
                <a:lnTo>
                  <a:pt x="209" y="133"/>
                </a:lnTo>
                <a:lnTo>
                  <a:pt x="219" y="133"/>
                </a:lnTo>
                <a:lnTo>
                  <a:pt x="219" y="149"/>
                </a:lnTo>
                <a:lnTo>
                  <a:pt x="231" y="161"/>
                </a:lnTo>
                <a:lnTo>
                  <a:pt x="253" y="161"/>
                </a:lnTo>
                <a:lnTo>
                  <a:pt x="253" y="191"/>
                </a:lnTo>
                <a:lnTo>
                  <a:pt x="263" y="191"/>
                </a:lnTo>
                <a:lnTo>
                  <a:pt x="263" y="222"/>
                </a:lnTo>
                <a:lnTo>
                  <a:pt x="283" y="222"/>
                </a:lnTo>
                <a:lnTo>
                  <a:pt x="307" y="222"/>
                </a:lnTo>
                <a:lnTo>
                  <a:pt x="307" y="266"/>
                </a:lnTo>
                <a:lnTo>
                  <a:pt x="317" y="266"/>
                </a:lnTo>
                <a:lnTo>
                  <a:pt x="317" y="284"/>
                </a:lnTo>
                <a:lnTo>
                  <a:pt x="333" y="284"/>
                </a:lnTo>
                <a:lnTo>
                  <a:pt x="333" y="298"/>
                </a:lnTo>
                <a:lnTo>
                  <a:pt x="349" y="298"/>
                </a:lnTo>
                <a:lnTo>
                  <a:pt x="349" y="332"/>
                </a:lnTo>
                <a:lnTo>
                  <a:pt x="367" y="332"/>
                </a:lnTo>
                <a:lnTo>
                  <a:pt x="367" y="354"/>
                </a:lnTo>
                <a:lnTo>
                  <a:pt x="385" y="354"/>
                </a:lnTo>
                <a:lnTo>
                  <a:pt x="385" y="375"/>
                </a:lnTo>
                <a:lnTo>
                  <a:pt x="430" y="375"/>
                </a:lnTo>
                <a:lnTo>
                  <a:pt x="430" y="399"/>
                </a:lnTo>
                <a:lnTo>
                  <a:pt x="520" y="399"/>
                </a:lnTo>
                <a:lnTo>
                  <a:pt x="520" y="417"/>
                </a:lnTo>
                <a:lnTo>
                  <a:pt x="538" y="417"/>
                </a:lnTo>
                <a:lnTo>
                  <a:pt x="538" y="443"/>
                </a:lnTo>
                <a:lnTo>
                  <a:pt x="556" y="443"/>
                </a:lnTo>
                <a:lnTo>
                  <a:pt x="556" y="475"/>
                </a:lnTo>
                <a:lnTo>
                  <a:pt x="580" y="475"/>
                </a:lnTo>
                <a:lnTo>
                  <a:pt x="580" y="495"/>
                </a:lnTo>
                <a:lnTo>
                  <a:pt x="598" y="495"/>
                </a:lnTo>
                <a:lnTo>
                  <a:pt x="598" y="513"/>
                </a:lnTo>
                <a:lnTo>
                  <a:pt x="612" y="513"/>
                </a:lnTo>
                <a:lnTo>
                  <a:pt x="612" y="532"/>
                </a:lnTo>
                <a:lnTo>
                  <a:pt x="628" y="532"/>
                </a:lnTo>
                <a:lnTo>
                  <a:pt x="628" y="566"/>
                </a:lnTo>
                <a:lnTo>
                  <a:pt x="653" y="566"/>
                </a:lnTo>
                <a:lnTo>
                  <a:pt x="653" y="584"/>
                </a:lnTo>
                <a:lnTo>
                  <a:pt x="677" y="584"/>
                </a:lnTo>
                <a:lnTo>
                  <a:pt x="677" y="602"/>
                </a:lnTo>
                <a:lnTo>
                  <a:pt x="705" y="602"/>
                </a:lnTo>
                <a:lnTo>
                  <a:pt x="705" y="612"/>
                </a:lnTo>
                <a:lnTo>
                  <a:pt x="719" y="612"/>
                </a:lnTo>
                <a:lnTo>
                  <a:pt x="719" y="624"/>
                </a:lnTo>
                <a:lnTo>
                  <a:pt x="751" y="624"/>
                </a:lnTo>
                <a:lnTo>
                  <a:pt x="751" y="648"/>
                </a:lnTo>
                <a:lnTo>
                  <a:pt x="829" y="648"/>
                </a:lnTo>
                <a:lnTo>
                  <a:pt x="829" y="674"/>
                </a:lnTo>
                <a:lnTo>
                  <a:pt x="857" y="674"/>
                </a:lnTo>
                <a:lnTo>
                  <a:pt x="857" y="689"/>
                </a:lnTo>
                <a:lnTo>
                  <a:pt x="877" y="689"/>
                </a:lnTo>
                <a:lnTo>
                  <a:pt x="877" y="699"/>
                </a:lnTo>
                <a:lnTo>
                  <a:pt x="930" y="699"/>
                </a:lnTo>
                <a:lnTo>
                  <a:pt x="930" y="715"/>
                </a:lnTo>
                <a:lnTo>
                  <a:pt x="954" y="715"/>
                </a:lnTo>
                <a:lnTo>
                  <a:pt x="954" y="725"/>
                </a:lnTo>
                <a:lnTo>
                  <a:pt x="1016" y="725"/>
                </a:lnTo>
                <a:lnTo>
                  <a:pt x="1016" y="745"/>
                </a:lnTo>
                <a:lnTo>
                  <a:pt x="1060" y="745"/>
                </a:lnTo>
                <a:lnTo>
                  <a:pt x="1060" y="763"/>
                </a:lnTo>
                <a:lnTo>
                  <a:pt x="1094" y="763"/>
                </a:lnTo>
                <a:lnTo>
                  <a:pt x="1094" y="777"/>
                </a:lnTo>
                <a:lnTo>
                  <a:pt x="1183" y="777"/>
                </a:lnTo>
                <a:lnTo>
                  <a:pt x="1183" y="803"/>
                </a:lnTo>
                <a:lnTo>
                  <a:pt x="1213" y="803"/>
                </a:lnTo>
                <a:lnTo>
                  <a:pt x="1213" y="817"/>
                </a:lnTo>
                <a:lnTo>
                  <a:pt x="1237" y="817"/>
                </a:lnTo>
                <a:lnTo>
                  <a:pt x="1237" y="840"/>
                </a:lnTo>
                <a:lnTo>
                  <a:pt x="1257" y="840"/>
                </a:lnTo>
                <a:lnTo>
                  <a:pt x="1257" y="852"/>
                </a:lnTo>
                <a:lnTo>
                  <a:pt x="1295" y="852"/>
                </a:lnTo>
                <a:lnTo>
                  <a:pt x="1295" y="866"/>
                </a:lnTo>
                <a:lnTo>
                  <a:pt x="1329" y="866"/>
                </a:lnTo>
                <a:lnTo>
                  <a:pt x="1329" y="878"/>
                </a:lnTo>
                <a:lnTo>
                  <a:pt x="1357" y="878"/>
                </a:lnTo>
                <a:lnTo>
                  <a:pt x="1357" y="892"/>
                </a:lnTo>
                <a:lnTo>
                  <a:pt x="1383" y="892"/>
                </a:lnTo>
                <a:lnTo>
                  <a:pt x="1383" y="922"/>
                </a:lnTo>
                <a:lnTo>
                  <a:pt x="1494" y="922"/>
                </a:lnTo>
                <a:lnTo>
                  <a:pt x="1494" y="966"/>
                </a:lnTo>
                <a:lnTo>
                  <a:pt x="1594" y="966"/>
                </a:lnTo>
                <a:lnTo>
                  <a:pt x="1594" y="980"/>
                </a:lnTo>
                <a:lnTo>
                  <a:pt x="1648" y="980"/>
                </a:lnTo>
                <a:lnTo>
                  <a:pt x="1648" y="997"/>
                </a:lnTo>
                <a:lnTo>
                  <a:pt x="1689" y="997"/>
                </a:lnTo>
                <a:lnTo>
                  <a:pt x="1689" y="1021"/>
                </a:lnTo>
                <a:lnTo>
                  <a:pt x="1747" y="1021"/>
                </a:lnTo>
                <a:lnTo>
                  <a:pt x="1747" y="1043"/>
                </a:lnTo>
                <a:lnTo>
                  <a:pt x="2313" y="1043"/>
                </a:lnTo>
              </a:path>
            </a:pathLst>
          </a:custGeom>
          <a:noFill/>
          <a:ln w="28575" cap="flat">
            <a:solidFill>
              <a:srgbClr val="E1471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4" name="Freeform 247">
            <a:extLst>
              <a:ext uri="{FF2B5EF4-FFF2-40B4-BE49-F238E27FC236}">
                <a16:creationId xmlns:a16="http://schemas.microsoft.com/office/drawing/2014/main" id="{E96DD1FA-BCB9-266A-2E5C-BC5894CA6708}"/>
              </a:ext>
            </a:extLst>
          </p:cNvPr>
          <p:cNvSpPr>
            <a:spLocks/>
          </p:cNvSpPr>
          <p:nvPr/>
        </p:nvSpPr>
        <p:spPr bwMode="auto">
          <a:xfrm>
            <a:off x="7062788" y="3917979"/>
            <a:ext cx="3362325" cy="1643062"/>
          </a:xfrm>
          <a:custGeom>
            <a:avLst/>
            <a:gdLst>
              <a:gd name="T0" fmla="*/ 40 w 2118"/>
              <a:gd name="T1" fmla="*/ 0 h 1035"/>
              <a:gd name="T2" fmla="*/ 68 w 2118"/>
              <a:gd name="T3" fmla="*/ 28 h 1035"/>
              <a:gd name="T4" fmla="*/ 102 w 2118"/>
              <a:gd name="T5" fmla="*/ 40 h 1035"/>
              <a:gd name="T6" fmla="*/ 171 w 2118"/>
              <a:gd name="T7" fmla="*/ 73 h 1035"/>
              <a:gd name="T8" fmla="*/ 211 w 2118"/>
              <a:gd name="T9" fmla="*/ 87 h 1035"/>
              <a:gd name="T10" fmla="*/ 235 w 2118"/>
              <a:gd name="T11" fmla="*/ 101 h 1035"/>
              <a:gd name="T12" fmla="*/ 253 w 2118"/>
              <a:gd name="T13" fmla="*/ 121 h 1035"/>
              <a:gd name="T14" fmla="*/ 295 w 2118"/>
              <a:gd name="T15" fmla="*/ 145 h 1035"/>
              <a:gd name="T16" fmla="*/ 323 w 2118"/>
              <a:gd name="T17" fmla="*/ 161 h 1035"/>
              <a:gd name="T18" fmla="*/ 335 w 2118"/>
              <a:gd name="T19" fmla="*/ 177 h 1035"/>
              <a:gd name="T20" fmla="*/ 361 w 2118"/>
              <a:gd name="T21" fmla="*/ 189 h 1035"/>
              <a:gd name="T22" fmla="*/ 395 w 2118"/>
              <a:gd name="T23" fmla="*/ 207 h 1035"/>
              <a:gd name="T24" fmla="*/ 410 w 2118"/>
              <a:gd name="T25" fmla="*/ 232 h 1035"/>
              <a:gd name="T26" fmla="*/ 506 w 2118"/>
              <a:gd name="T27" fmla="*/ 232 h 1035"/>
              <a:gd name="T28" fmla="*/ 532 w 2118"/>
              <a:gd name="T29" fmla="*/ 262 h 1035"/>
              <a:gd name="T30" fmla="*/ 558 w 2118"/>
              <a:gd name="T31" fmla="*/ 278 h 1035"/>
              <a:gd name="T32" fmla="*/ 592 w 2118"/>
              <a:gd name="T33" fmla="*/ 302 h 1035"/>
              <a:gd name="T34" fmla="*/ 612 w 2118"/>
              <a:gd name="T35" fmla="*/ 320 h 1035"/>
              <a:gd name="T36" fmla="*/ 628 w 2118"/>
              <a:gd name="T37" fmla="*/ 354 h 1035"/>
              <a:gd name="T38" fmla="*/ 648 w 2118"/>
              <a:gd name="T39" fmla="*/ 387 h 1035"/>
              <a:gd name="T40" fmla="*/ 687 w 2118"/>
              <a:gd name="T41" fmla="*/ 399 h 1035"/>
              <a:gd name="T42" fmla="*/ 703 w 2118"/>
              <a:gd name="T43" fmla="*/ 411 h 1035"/>
              <a:gd name="T44" fmla="*/ 721 w 2118"/>
              <a:gd name="T45" fmla="*/ 425 h 1035"/>
              <a:gd name="T46" fmla="*/ 749 w 2118"/>
              <a:gd name="T47" fmla="*/ 453 h 1035"/>
              <a:gd name="T48" fmla="*/ 765 w 2118"/>
              <a:gd name="T49" fmla="*/ 469 h 1035"/>
              <a:gd name="T50" fmla="*/ 779 w 2118"/>
              <a:gd name="T51" fmla="*/ 481 h 1035"/>
              <a:gd name="T52" fmla="*/ 809 w 2118"/>
              <a:gd name="T53" fmla="*/ 507 h 1035"/>
              <a:gd name="T54" fmla="*/ 821 w 2118"/>
              <a:gd name="T55" fmla="*/ 542 h 1035"/>
              <a:gd name="T56" fmla="*/ 837 w 2118"/>
              <a:gd name="T57" fmla="*/ 564 h 1035"/>
              <a:gd name="T58" fmla="*/ 885 w 2118"/>
              <a:gd name="T59" fmla="*/ 588 h 1035"/>
              <a:gd name="T60" fmla="*/ 903 w 2118"/>
              <a:gd name="T61" fmla="*/ 610 h 1035"/>
              <a:gd name="T62" fmla="*/ 922 w 2118"/>
              <a:gd name="T63" fmla="*/ 626 h 1035"/>
              <a:gd name="T64" fmla="*/ 950 w 2118"/>
              <a:gd name="T65" fmla="*/ 644 h 1035"/>
              <a:gd name="T66" fmla="*/ 968 w 2118"/>
              <a:gd name="T67" fmla="*/ 658 h 1035"/>
              <a:gd name="T68" fmla="*/ 986 w 2118"/>
              <a:gd name="T69" fmla="*/ 678 h 1035"/>
              <a:gd name="T70" fmla="*/ 1006 w 2118"/>
              <a:gd name="T71" fmla="*/ 691 h 1035"/>
              <a:gd name="T72" fmla="*/ 1036 w 2118"/>
              <a:gd name="T73" fmla="*/ 709 h 1035"/>
              <a:gd name="T74" fmla="*/ 1068 w 2118"/>
              <a:gd name="T75" fmla="*/ 733 h 1035"/>
              <a:gd name="T76" fmla="*/ 1114 w 2118"/>
              <a:gd name="T77" fmla="*/ 761 h 1035"/>
              <a:gd name="T78" fmla="*/ 1219 w 2118"/>
              <a:gd name="T79" fmla="*/ 793 h 1035"/>
              <a:gd name="T80" fmla="*/ 1243 w 2118"/>
              <a:gd name="T81" fmla="*/ 815 h 1035"/>
              <a:gd name="T82" fmla="*/ 1317 w 2118"/>
              <a:gd name="T83" fmla="*/ 844 h 1035"/>
              <a:gd name="T84" fmla="*/ 1343 w 2118"/>
              <a:gd name="T85" fmla="*/ 862 h 1035"/>
              <a:gd name="T86" fmla="*/ 1387 w 2118"/>
              <a:gd name="T87" fmla="*/ 884 h 1035"/>
              <a:gd name="T88" fmla="*/ 1450 w 2118"/>
              <a:gd name="T89" fmla="*/ 908 h 1035"/>
              <a:gd name="T90" fmla="*/ 1526 w 2118"/>
              <a:gd name="T91" fmla="*/ 924 h 1035"/>
              <a:gd name="T92" fmla="*/ 1634 w 2118"/>
              <a:gd name="T93" fmla="*/ 950 h 1035"/>
              <a:gd name="T94" fmla="*/ 1709 w 2118"/>
              <a:gd name="T95" fmla="*/ 997 h 1035"/>
              <a:gd name="T96" fmla="*/ 2026 w 2118"/>
              <a:gd name="T97" fmla="*/ 1035 h 1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118" h="1035">
                <a:moveTo>
                  <a:pt x="0" y="0"/>
                </a:moveTo>
                <a:lnTo>
                  <a:pt x="40" y="0"/>
                </a:lnTo>
                <a:lnTo>
                  <a:pt x="40" y="28"/>
                </a:lnTo>
                <a:lnTo>
                  <a:pt x="68" y="28"/>
                </a:lnTo>
                <a:lnTo>
                  <a:pt x="68" y="40"/>
                </a:lnTo>
                <a:lnTo>
                  <a:pt x="102" y="40"/>
                </a:lnTo>
                <a:lnTo>
                  <a:pt x="171" y="40"/>
                </a:lnTo>
                <a:lnTo>
                  <a:pt x="171" y="73"/>
                </a:lnTo>
                <a:lnTo>
                  <a:pt x="211" y="73"/>
                </a:lnTo>
                <a:lnTo>
                  <a:pt x="211" y="87"/>
                </a:lnTo>
                <a:lnTo>
                  <a:pt x="235" y="87"/>
                </a:lnTo>
                <a:lnTo>
                  <a:pt x="235" y="101"/>
                </a:lnTo>
                <a:lnTo>
                  <a:pt x="253" y="101"/>
                </a:lnTo>
                <a:lnTo>
                  <a:pt x="253" y="121"/>
                </a:lnTo>
                <a:lnTo>
                  <a:pt x="295" y="121"/>
                </a:lnTo>
                <a:lnTo>
                  <a:pt x="295" y="145"/>
                </a:lnTo>
                <a:lnTo>
                  <a:pt x="323" y="145"/>
                </a:lnTo>
                <a:lnTo>
                  <a:pt x="323" y="161"/>
                </a:lnTo>
                <a:lnTo>
                  <a:pt x="335" y="161"/>
                </a:lnTo>
                <a:lnTo>
                  <a:pt x="335" y="177"/>
                </a:lnTo>
                <a:lnTo>
                  <a:pt x="361" y="177"/>
                </a:lnTo>
                <a:lnTo>
                  <a:pt x="361" y="189"/>
                </a:lnTo>
                <a:lnTo>
                  <a:pt x="395" y="189"/>
                </a:lnTo>
                <a:lnTo>
                  <a:pt x="395" y="207"/>
                </a:lnTo>
                <a:lnTo>
                  <a:pt x="410" y="222"/>
                </a:lnTo>
                <a:lnTo>
                  <a:pt x="410" y="232"/>
                </a:lnTo>
                <a:lnTo>
                  <a:pt x="446" y="232"/>
                </a:lnTo>
                <a:lnTo>
                  <a:pt x="506" y="232"/>
                </a:lnTo>
                <a:lnTo>
                  <a:pt x="506" y="262"/>
                </a:lnTo>
                <a:lnTo>
                  <a:pt x="532" y="262"/>
                </a:lnTo>
                <a:lnTo>
                  <a:pt x="532" y="278"/>
                </a:lnTo>
                <a:lnTo>
                  <a:pt x="558" y="278"/>
                </a:lnTo>
                <a:lnTo>
                  <a:pt x="558" y="302"/>
                </a:lnTo>
                <a:lnTo>
                  <a:pt x="592" y="302"/>
                </a:lnTo>
                <a:lnTo>
                  <a:pt x="592" y="320"/>
                </a:lnTo>
                <a:lnTo>
                  <a:pt x="612" y="320"/>
                </a:lnTo>
                <a:lnTo>
                  <a:pt x="612" y="354"/>
                </a:lnTo>
                <a:lnTo>
                  <a:pt x="628" y="354"/>
                </a:lnTo>
                <a:lnTo>
                  <a:pt x="628" y="387"/>
                </a:lnTo>
                <a:lnTo>
                  <a:pt x="648" y="387"/>
                </a:lnTo>
                <a:lnTo>
                  <a:pt x="648" y="399"/>
                </a:lnTo>
                <a:lnTo>
                  <a:pt x="687" y="399"/>
                </a:lnTo>
                <a:lnTo>
                  <a:pt x="687" y="411"/>
                </a:lnTo>
                <a:lnTo>
                  <a:pt x="703" y="411"/>
                </a:lnTo>
                <a:lnTo>
                  <a:pt x="703" y="425"/>
                </a:lnTo>
                <a:lnTo>
                  <a:pt x="721" y="425"/>
                </a:lnTo>
                <a:lnTo>
                  <a:pt x="721" y="453"/>
                </a:lnTo>
                <a:lnTo>
                  <a:pt x="749" y="453"/>
                </a:lnTo>
                <a:lnTo>
                  <a:pt x="749" y="469"/>
                </a:lnTo>
                <a:lnTo>
                  <a:pt x="765" y="469"/>
                </a:lnTo>
                <a:lnTo>
                  <a:pt x="765" y="481"/>
                </a:lnTo>
                <a:lnTo>
                  <a:pt x="779" y="481"/>
                </a:lnTo>
                <a:lnTo>
                  <a:pt x="779" y="507"/>
                </a:lnTo>
                <a:lnTo>
                  <a:pt x="809" y="507"/>
                </a:lnTo>
                <a:lnTo>
                  <a:pt x="809" y="542"/>
                </a:lnTo>
                <a:lnTo>
                  <a:pt x="821" y="542"/>
                </a:lnTo>
                <a:lnTo>
                  <a:pt x="821" y="564"/>
                </a:lnTo>
                <a:lnTo>
                  <a:pt x="837" y="564"/>
                </a:lnTo>
                <a:lnTo>
                  <a:pt x="837" y="588"/>
                </a:lnTo>
                <a:lnTo>
                  <a:pt x="885" y="588"/>
                </a:lnTo>
                <a:lnTo>
                  <a:pt x="885" y="610"/>
                </a:lnTo>
                <a:lnTo>
                  <a:pt x="903" y="610"/>
                </a:lnTo>
                <a:lnTo>
                  <a:pt x="903" y="626"/>
                </a:lnTo>
                <a:lnTo>
                  <a:pt x="922" y="626"/>
                </a:lnTo>
                <a:lnTo>
                  <a:pt x="922" y="644"/>
                </a:lnTo>
                <a:lnTo>
                  <a:pt x="950" y="644"/>
                </a:lnTo>
                <a:lnTo>
                  <a:pt x="950" y="658"/>
                </a:lnTo>
                <a:lnTo>
                  <a:pt x="968" y="658"/>
                </a:lnTo>
                <a:lnTo>
                  <a:pt x="968" y="678"/>
                </a:lnTo>
                <a:lnTo>
                  <a:pt x="986" y="678"/>
                </a:lnTo>
                <a:lnTo>
                  <a:pt x="986" y="691"/>
                </a:lnTo>
                <a:lnTo>
                  <a:pt x="1006" y="691"/>
                </a:lnTo>
                <a:lnTo>
                  <a:pt x="1006" y="709"/>
                </a:lnTo>
                <a:lnTo>
                  <a:pt x="1036" y="709"/>
                </a:lnTo>
                <a:lnTo>
                  <a:pt x="1036" y="733"/>
                </a:lnTo>
                <a:lnTo>
                  <a:pt x="1068" y="733"/>
                </a:lnTo>
                <a:lnTo>
                  <a:pt x="1068" y="761"/>
                </a:lnTo>
                <a:lnTo>
                  <a:pt x="1114" y="761"/>
                </a:lnTo>
                <a:lnTo>
                  <a:pt x="1114" y="793"/>
                </a:lnTo>
                <a:lnTo>
                  <a:pt x="1219" y="793"/>
                </a:lnTo>
                <a:lnTo>
                  <a:pt x="1219" y="815"/>
                </a:lnTo>
                <a:lnTo>
                  <a:pt x="1243" y="815"/>
                </a:lnTo>
                <a:lnTo>
                  <a:pt x="1243" y="844"/>
                </a:lnTo>
                <a:lnTo>
                  <a:pt x="1317" y="844"/>
                </a:lnTo>
                <a:lnTo>
                  <a:pt x="1343" y="844"/>
                </a:lnTo>
                <a:lnTo>
                  <a:pt x="1343" y="862"/>
                </a:lnTo>
                <a:lnTo>
                  <a:pt x="1387" y="862"/>
                </a:lnTo>
                <a:lnTo>
                  <a:pt x="1387" y="884"/>
                </a:lnTo>
                <a:lnTo>
                  <a:pt x="1450" y="884"/>
                </a:lnTo>
                <a:lnTo>
                  <a:pt x="1450" y="908"/>
                </a:lnTo>
                <a:lnTo>
                  <a:pt x="1526" y="908"/>
                </a:lnTo>
                <a:lnTo>
                  <a:pt x="1526" y="924"/>
                </a:lnTo>
                <a:lnTo>
                  <a:pt x="1634" y="924"/>
                </a:lnTo>
                <a:lnTo>
                  <a:pt x="1634" y="950"/>
                </a:lnTo>
                <a:lnTo>
                  <a:pt x="1709" y="950"/>
                </a:lnTo>
                <a:lnTo>
                  <a:pt x="1709" y="997"/>
                </a:lnTo>
                <a:lnTo>
                  <a:pt x="2026" y="997"/>
                </a:lnTo>
                <a:lnTo>
                  <a:pt x="2026" y="1035"/>
                </a:lnTo>
                <a:lnTo>
                  <a:pt x="2118" y="1035"/>
                </a:lnTo>
              </a:path>
            </a:pathLst>
          </a:custGeom>
          <a:noFill/>
          <a:ln w="28575" cap="flat">
            <a:solidFill>
              <a:srgbClr val="01587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41670261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TROPiCS-02</a:t>
            </a:r>
            <a:r>
              <a:rPr lang="en-US" dirty="0"/>
              <a:t>: Updated Response </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Tolaney. ASCO 2023. Abstr 1003.</a:t>
            </a:r>
          </a:p>
        </p:txBody>
      </p:sp>
      <p:graphicFrame>
        <p:nvGraphicFramePr>
          <p:cNvPr id="2" name="Group 3">
            <a:extLst>
              <a:ext uri="{FF2B5EF4-FFF2-40B4-BE49-F238E27FC236}">
                <a16:creationId xmlns:a16="http://schemas.microsoft.com/office/drawing/2014/main" id="{39E00148-8EEB-A72D-8595-CAABBB5FE8B6}"/>
              </a:ext>
            </a:extLst>
          </p:cNvPr>
          <p:cNvGraphicFramePr>
            <a:graphicFrameLocks/>
          </p:cNvGraphicFramePr>
          <p:nvPr>
            <p:extLst>
              <p:ext uri="{D42A27DB-BD31-4B8C-83A1-F6EECF244321}">
                <p14:modId xmlns:p14="http://schemas.microsoft.com/office/powerpoint/2010/main" val="695293146"/>
              </p:ext>
            </p:extLst>
          </p:nvPr>
        </p:nvGraphicFramePr>
        <p:xfrm>
          <a:off x="719138" y="1600200"/>
          <a:ext cx="10787062" cy="4541632"/>
        </p:xfrm>
        <a:graphic>
          <a:graphicData uri="http://schemas.openxmlformats.org/drawingml/2006/table">
            <a:tbl>
              <a:tblPr/>
              <a:tblGrid>
                <a:gridCol w="3901528">
                  <a:extLst>
                    <a:ext uri="{9D8B030D-6E8A-4147-A177-3AD203B41FA5}">
                      <a16:colId xmlns:a16="http://schemas.microsoft.com/office/drawing/2014/main" val="20000"/>
                    </a:ext>
                  </a:extLst>
                </a:gridCol>
                <a:gridCol w="3442767">
                  <a:extLst>
                    <a:ext uri="{9D8B030D-6E8A-4147-A177-3AD203B41FA5}">
                      <a16:colId xmlns:a16="http://schemas.microsoft.com/office/drawing/2014/main" val="20001"/>
                    </a:ext>
                  </a:extLst>
                </a:gridCol>
                <a:gridCol w="3442767">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Sacituzumab Govitecan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Physician’s Choice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Odds ratio (95% CI)</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1.66 (1.06-2.61)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55029825"/>
                  </a:ext>
                </a:extLst>
              </a:tr>
              <a:tr h="2405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Best overall response,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GB" altLang="en-US" sz="1600" b="0" dirty="0">
                          <a:solidFill>
                            <a:schemeClr val="bg1"/>
                          </a:solidFill>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GB" altLang="en-US" sz="1600" b="0" dirty="0">
                          <a:solidFill>
                            <a:schemeClr val="bg1"/>
                          </a:solidFill>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GB" altLang="en-US" sz="1600" b="0" dirty="0">
                          <a:solidFill>
                            <a:schemeClr val="bg1"/>
                          </a:solidFill>
                          <a:latin typeface="Calibri" panose="020F0502020204030204" pitchFamily="34" charset="0"/>
                        </a:rPr>
                        <a:t>SD</a:t>
                      </a:r>
                    </a:p>
                    <a:p>
                      <a:pPr marL="630555" marR="0" lvl="1" indent="-28575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SD </a:t>
                      </a:r>
                      <a:r>
                        <a:rPr lang="en-GB" altLang="en-US" sz="1600" b="0" dirty="0">
                          <a:solidFill>
                            <a:schemeClr val="bg1"/>
                          </a:solidFill>
                          <a:latin typeface="Calibri" panose="020F0502020204030204" pitchFamily="34" charset="0"/>
                        </a:rPr>
                        <a:t>≥6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GB" sz="1600" b="0" i="0" u="none" strike="noStrike" cap="none" normalizeH="0" baseline="0" dirty="0">
                          <a:ln>
                            <a:noFill/>
                          </a:ln>
                          <a:solidFill>
                            <a:schemeClr val="bg1"/>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GB" sz="1600" b="0" i="0" u="none" strike="noStrike" cap="none" normalizeH="0" baseline="0" dirty="0">
                          <a:ln>
                            <a:noFill/>
                          </a:ln>
                          <a:solidFill>
                            <a:schemeClr val="bg1"/>
                          </a:solidFill>
                          <a:effectLst/>
                          <a:latin typeface="Calibri" panose="020F0502020204030204" pitchFamily="34" charset="0"/>
                        </a:rPr>
                        <a:t>NE</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 (1)</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56 (21)</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141 (52)</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34 (13)</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58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106 (39)</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22 (8)</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76 (28)</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51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CBR,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92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Odds ratio (95% CI)</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1.80 (1.23-2.63)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7407135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 (6.7-8.9)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 (3.8-7.9)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4507012"/>
                  </a:ext>
                </a:extLst>
              </a:tr>
            </a:tbl>
          </a:graphicData>
        </a:graphic>
      </p:graphicFrame>
    </p:spTree>
    <p:extLst>
      <p:ext uri="{BB962C8B-B14F-4D97-AF65-F5344CB8AC3E}">
        <p14:creationId xmlns:p14="http://schemas.microsoft.com/office/powerpoint/2010/main" val="19122452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TROPiCS-02: Safety Summary</a:t>
            </a:r>
          </a:p>
        </p:txBody>
      </p:sp>
      <p:graphicFrame>
        <p:nvGraphicFramePr>
          <p:cNvPr id="5" name="Group 3">
            <a:extLst>
              <a:ext uri="{FF2B5EF4-FFF2-40B4-BE49-F238E27FC236}">
                <a16:creationId xmlns:a16="http://schemas.microsoft.com/office/drawing/2014/main" id="{B332E623-1938-9C57-9705-2DABC89179A3}"/>
              </a:ext>
            </a:extLst>
          </p:cNvPr>
          <p:cNvGraphicFramePr>
            <a:graphicFrameLocks/>
          </p:cNvGraphicFramePr>
          <p:nvPr>
            <p:extLst>
              <p:ext uri="{D42A27DB-BD31-4B8C-83A1-F6EECF244321}">
                <p14:modId xmlns:p14="http://schemas.microsoft.com/office/powerpoint/2010/main" val="3571983670"/>
              </p:ext>
            </p:extLst>
          </p:nvPr>
        </p:nvGraphicFramePr>
        <p:xfrm>
          <a:off x="720724" y="1615918"/>
          <a:ext cx="10785474" cy="3109072"/>
        </p:xfrm>
        <a:graphic>
          <a:graphicData uri="http://schemas.openxmlformats.org/drawingml/2006/table">
            <a:tbl>
              <a:tblPr/>
              <a:tblGrid>
                <a:gridCol w="4071176">
                  <a:extLst>
                    <a:ext uri="{9D8B030D-6E8A-4147-A177-3AD203B41FA5}">
                      <a16:colId xmlns:a16="http://schemas.microsoft.com/office/drawing/2014/main" val="20000"/>
                    </a:ext>
                  </a:extLst>
                </a:gridCol>
                <a:gridCol w="3357149">
                  <a:extLst>
                    <a:ext uri="{9D8B030D-6E8A-4147-A177-3AD203B41FA5}">
                      <a16:colId xmlns:a16="http://schemas.microsoft.com/office/drawing/2014/main" val="20001"/>
                    </a:ext>
                  </a:extLst>
                </a:gridCol>
                <a:gridCol w="3357149">
                  <a:extLst>
                    <a:ext uri="{9D8B030D-6E8A-4147-A177-3AD203B41FA5}">
                      <a16:colId xmlns:a16="http://schemas.microsoft.com/office/drawing/2014/main" val="20002"/>
                    </a:ext>
                  </a:extLst>
                </a:gridCol>
              </a:tblGrid>
              <a:tr h="5797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TEAE,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Sacituzumab Govitecan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Physician’s Choice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313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a:t>
                      </a:r>
                      <a:r>
                        <a:rPr lang="en-GB" altLang="en-US" sz="1800" b="0" dirty="0">
                          <a:solidFill>
                            <a:schemeClr val="bg1"/>
                          </a:solidFill>
                          <a:latin typeface="Calibri" panose="020F0502020204030204" pitchFamily="34" charset="0"/>
                        </a:rPr>
                        <a:t>≥3</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199 (74)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149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313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Leading to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4507012"/>
                  </a:ext>
                </a:extLst>
              </a:tr>
              <a:tr h="33131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Leading to dose delay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178 (66)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109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7051544"/>
                  </a:ext>
                </a:extLst>
              </a:tr>
              <a:tr h="33131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Leading to dose reductions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91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82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51289499"/>
                  </a:ext>
                </a:extLst>
              </a:tr>
              <a:tr h="33131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TE SAEs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74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48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9368926"/>
                  </a:ext>
                </a:extLst>
              </a:tr>
              <a:tr h="5797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Leading to death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Treatment-related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(&lt;1)</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03207459"/>
                  </a:ext>
                </a:extLst>
              </a:tr>
            </a:tbl>
          </a:graphicData>
        </a:graphic>
      </p:graphicFrame>
      <p:sp>
        <p:nvSpPr>
          <p:cNvPr id="2" name="TextBox 1">
            <a:extLst>
              <a:ext uri="{FF2B5EF4-FFF2-40B4-BE49-F238E27FC236}">
                <a16:creationId xmlns:a16="http://schemas.microsoft.com/office/drawing/2014/main" id="{02C70E85-BE19-F3E5-8091-037334ABE53D}"/>
              </a:ext>
            </a:extLst>
          </p:cNvPr>
          <p:cNvSpPr txBox="1"/>
          <p:nvPr/>
        </p:nvSpPr>
        <p:spPr bwMode="auto">
          <a:xfrm flipH="1">
            <a:off x="720723" y="4755768"/>
            <a:ext cx="106308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*Not treatment-related (n = 5): COVID-19 pneumonia, pulmonary embolism, pneumonia, nervous system disorder, and arrhythmia (n = 1 each).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Treatment related as determined by investigator (septic shock due to neutropenic colitis). </a:t>
            </a:r>
          </a:p>
        </p:txBody>
      </p:sp>
      <p:sp>
        <p:nvSpPr>
          <p:cNvPr id="4" name="Text Box 11">
            <a:extLst>
              <a:ext uri="{FF2B5EF4-FFF2-40B4-BE49-F238E27FC236}">
                <a16:creationId xmlns:a16="http://schemas.microsoft.com/office/drawing/2014/main" id="{39B9AA08-443E-694B-5DF8-C2E00B69841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Tolaney. ASCO 2023. Abstr 1003.</a:t>
            </a:r>
          </a:p>
        </p:txBody>
      </p:sp>
    </p:spTree>
    <p:extLst>
      <p:ext uri="{BB962C8B-B14F-4D97-AF65-F5344CB8AC3E}">
        <p14:creationId xmlns:p14="http://schemas.microsoft.com/office/powerpoint/2010/main" val="34299285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TROPiCS-02: TEAEs</a:t>
            </a:r>
          </a:p>
        </p:txBody>
      </p:sp>
      <p:graphicFrame>
        <p:nvGraphicFramePr>
          <p:cNvPr id="5" name="Group 3">
            <a:extLst>
              <a:ext uri="{FF2B5EF4-FFF2-40B4-BE49-F238E27FC236}">
                <a16:creationId xmlns:a16="http://schemas.microsoft.com/office/drawing/2014/main" id="{B332E623-1938-9C57-9705-2DABC89179A3}"/>
              </a:ext>
            </a:extLst>
          </p:cNvPr>
          <p:cNvGraphicFramePr>
            <a:graphicFrameLocks/>
          </p:cNvGraphicFramePr>
          <p:nvPr>
            <p:extLst>
              <p:ext uri="{D42A27DB-BD31-4B8C-83A1-F6EECF244321}">
                <p14:modId xmlns:p14="http://schemas.microsoft.com/office/powerpoint/2010/main" val="2572013461"/>
              </p:ext>
            </p:extLst>
          </p:nvPr>
        </p:nvGraphicFramePr>
        <p:xfrm>
          <a:off x="720724" y="1225626"/>
          <a:ext cx="10785475" cy="4937840"/>
        </p:xfrm>
        <a:graphic>
          <a:graphicData uri="http://schemas.openxmlformats.org/drawingml/2006/table">
            <a:tbl>
              <a:tblPr/>
              <a:tblGrid>
                <a:gridCol w="2509151">
                  <a:extLst>
                    <a:ext uri="{9D8B030D-6E8A-4147-A177-3AD203B41FA5}">
                      <a16:colId xmlns:a16="http://schemas.microsoft.com/office/drawing/2014/main" val="20000"/>
                    </a:ext>
                  </a:extLst>
                </a:gridCol>
                <a:gridCol w="2069081">
                  <a:extLst>
                    <a:ext uri="{9D8B030D-6E8A-4147-A177-3AD203B41FA5}">
                      <a16:colId xmlns:a16="http://schemas.microsoft.com/office/drawing/2014/main" val="20001"/>
                    </a:ext>
                  </a:extLst>
                </a:gridCol>
                <a:gridCol w="2069081">
                  <a:extLst>
                    <a:ext uri="{9D8B030D-6E8A-4147-A177-3AD203B41FA5}">
                      <a16:colId xmlns:a16="http://schemas.microsoft.com/office/drawing/2014/main" val="2968220055"/>
                    </a:ext>
                  </a:extLst>
                </a:gridCol>
                <a:gridCol w="2069081">
                  <a:extLst>
                    <a:ext uri="{9D8B030D-6E8A-4147-A177-3AD203B41FA5}">
                      <a16:colId xmlns:a16="http://schemas.microsoft.com/office/drawing/2014/main" val="20002"/>
                    </a:ext>
                  </a:extLst>
                </a:gridCol>
                <a:gridCol w="2069081">
                  <a:extLst>
                    <a:ext uri="{9D8B030D-6E8A-4147-A177-3AD203B41FA5}">
                      <a16:colId xmlns:a16="http://schemas.microsoft.com/office/drawing/2014/main" val="2220215112"/>
                    </a:ext>
                  </a:extLst>
                </a:gridCol>
              </a:tblGrid>
              <a:tr h="123672">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TEAE,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Sacituzumab Govitecan (n = 268)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Physician’s Choice (n = 249)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394319743"/>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Safety 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313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Hematologic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189 (71)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98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140 (52)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136 (55)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3131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Gastrointestinal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Diarrhea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Nausea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Constipation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Vomiting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Abdominal pain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166 (62)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157 (59)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4507012"/>
                  </a:ext>
                </a:extLst>
              </a:tr>
              <a:tr h="33131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Other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Alopecia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Fatigue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Asthenia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Decreased appetite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Dyspnea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Headache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Pyrexia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AST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128 (48)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105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7051544"/>
                  </a:ext>
                </a:extLst>
              </a:tr>
            </a:tbl>
          </a:graphicData>
        </a:graphic>
      </p:graphicFrame>
      <p:sp>
        <p:nvSpPr>
          <p:cNvPr id="4" name="Text Box 11">
            <a:extLst>
              <a:ext uri="{FF2B5EF4-FFF2-40B4-BE49-F238E27FC236}">
                <a16:creationId xmlns:a16="http://schemas.microsoft.com/office/drawing/2014/main" id="{39B9AA08-443E-694B-5DF8-C2E00B69841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Tolaney. ASCO 2023. Abstr 1003.</a:t>
            </a:r>
          </a:p>
        </p:txBody>
      </p:sp>
    </p:spTree>
    <p:extLst>
      <p:ext uri="{BB962C8B-B14F-4D97-AF65-F5344CB8AC3E}">
        <p14:creationId xmlns:p14="http://schemas.microsoft.com/office/powerpoint/2010/main" val="14076258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TROPiCS-02: Investigators’ </a:t>
            </a:r>
            <a:r>
              <a:rPr lang="en-US" dirty="0"/>
              <a:t>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7"/>
            <a:ext cx="10877529" cy="4573854"/>
          </a:xfrm>
        </p:spPr>
        <p:txBody>
          <a:bodyPr/>
          <a:lstStyle/>
          <a:p>
            <a:r>
              <a:rPr lang="en-GB" altLang="en-US" sz="2400" dirty="0"/>
              <a:t>Exploratory analysis of phase III TROPiCS-02 trial after extended follow-up demonstrated durable efficacy with sacituzumab govitecan vs physician’s choice of treatment in patients with ET-resistant HR+/HER2- MBC</a:t>
            </a:r>
          </a:p>
          <a:p>
            <a:pPr lvl="1"/>
            <a:r>
              <a:rPr lang="en-GB" altLang="en-US" sz="2200" dirty="0"/>
              <a:t>35% reduction in risk of progression or death (HR: 0.65; 95% CI: 0.53-0.81; </a:t>
            </a:r>
            <a:r>
              <a:rPr lang="en-GB" altLang="en-US" sz="2200" i="1" dirty="0"/>
              <a:t>P</a:t>
            </a:r>
            <a:r>
              <a:rPr lang="en-GB" altLang="en-US" sz="2200" dirty="0"/>
              <a:t> = .0001)</a:t>
            </a:r>
          </a:p>
          <a:p>
            <a:pPr lvl="1"/>
            <a:r>
              <a:rPr lang="en-GB" altLang="en-US" sz="2200" dirty="0"/>
              <a:t>21% reduction in risk of death (HR: 0.79; 95% CI: 0.65-0.95; </a:t>
            </a:r>
            <a:r>
              <a:rPr lang="en-GB" altLang="en-US" sz="2200" i="1" dirty="0"/>
              <a:t>P</a:t>
            </a:r>
            <a:r>
              <a:rPr lang="en-GB" altLang="en-US" sz="2200" dirty="0"/>
              <a:t> = .0133)</a:t>
            </a:r>
          </a:p>
          <a:p>
            <a:pPr lvl="1"/>
            <a:r>
              <a:rPr lang="en-GB" altLang="en-US" sz="2200" dirty="0"/>
              <a:t>Benefits observed with </a:t>
            </a:r>
            <a:r>
              <a:rPr lang="en-GB" altLang="en-US" sz="2000" dirty="0"/>
              <a:t>sacituzumab govitecan</a:t>
            </a:r>
            <a:r>
              <a:rPr lang="en-GB" altLang="en-US" sz="2200" dirty="0"/>
              <a:t> regardless of Trop-2 or HER2 expression levels</a:t>
            </a:r>
          </a:p>
          <a:p>
            <a:r>
              <a:rPr lang="en-GB" altLang="en-US" sz="2400" dirty="0"/>
              <a:t>No new safety signals emerged after extended follow-up</a:t>
            </a:r>
          </a:p>
          <a:p>
            <a:r>
              <a:rPr lang="en-GB" altLang="en-US" sz="2400" dirty="0"/>
              <a:t>Investigators concluded that enduring benefit seen with additional follow-up reinforces sacituzumab govitecan as an important novel treatment option for patients with ET-resistant HR+/HER2 MBC</a:t>
            </a:r>
          </a:p>
          <a:p>
            <a:pPr lvl="1"/>
            <a:endParaRPr lang="en-US" altLang="en-US" sz="24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Tolaney. ASCO 2023. Abstr 1003.</a:t>
            </a:r>
          </a:p>
        </p:txBody>
      </p:sp>
    </p:spTree>
    <p:extLst>
      <p:ext uri="{BB962C8B-B14F-4D97-AF65-F5344CB8AC3E}">
        <p14:creationId xmlns:p14="http://schemas.microsoft.com/office/powerpoint/2010/main" val="2627868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4361180" y="2806115"/>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indent="-285750">
              <a:lnSpc>
                <a:spcPct val="90000"/>
              </a:lnSpc>
              <a:spcBef>
                <a:spcPts val="1000"/>
              </a:spcBef>
              <a:buFont typeface="Wingdings" panose="05000000000000000000" pitchFamily="2" charset="2"/>
              <a:buChar char="§"/>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56M7VY3CDVN5-893419880-1</_dlc_DocId>
    <_dlc_DocIdUrl xmlns="d54cbe69-32bd-412a-b004-9152f949605e">
      <Url>https://intranet.clinicaloptions.com/mews/oncology/ONC_2023_ASCO_CF_(PRP6243)/Breast_1003_Tolaney/_layouts/15/DocIdRedir.aspx?ID=56M7VY3CDVN5-893419880-1</Url>
      <Description>56M7VY3CDVN5-893419880-1</Description>
    </_dlc_DocIdUrl>
    <Document_x0020_Category xmlns="b6128dc9-1820-4204-a070-50c28b45442d">Conference Capsule Slides</Document_x0020_Category>
  </documentManagement>
</p:properties>
</file>

<file path=customXml/item2.xml><?xml version="1.0" encoding="utf-8"?>
<LongProperties xmlns="http://schemas.microsoft.com/office/2006/metadata/long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ct:contentTypeSchema xmlns:ct="http://schemas.microsoft.com/office/2006/metadata/contentType" xmlns:ma="http://schemas.microsoft.com/office/2006/metadata/properties/metaAttributes" ct:_="" ma:_="" ma:contentTypeName="Document" ma:contentTypeID="0x01010017C0D91E642B4A45B6FB04D2C0F1DA61" ma:contentTypeVersion="1" ma:contentTypeDescription="Create a new document." ma:contentTypeScope="" ma:versionID="855ea690127fb458ac20506c4e206db7">
  <xsd:schema xmlns:xsd="http://www.w3.org/2001/XMLSchema" xmlns:xs="http://www.w3.org/2001/XMLSchema" xmlns:p="http://schemas.microsoft.com/office/2006/metadata/properties" xmlns:ns2="d54cbe69-32bd-412a-b004-9152f949605e" xmlns:ns3="b6128dc9-1820-4204-a070-50c28b45442d" targetNamespace="http://schemas.microsoft.com/office/2006/metadata/properties" ma:root="true" ma:fieldsID="03a72f44df6aa903d4b3ee29bdb20552" ns2:_="" ns3:_="">
    <xsd:import namespace="d54cbe69-32bd-412a-b004-9152f949605e"/>
    <xsd:import namespace="b6128dc9-1820-4204-a070-50c28b45442d"/>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b6128dc9-1820-4204-a070-50c28b45442d"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BA55BC3-5A03-47C2-8EC3-D964C3B5E779}">
  <ds:schemaRefs>
    <ds:schemaRef ds:uri="http://www.w3.org/XML/1998/namespace"/>
    <ds:schemaRef ds:uri="http://purl.org/dc/dcmitype/"/>
    <ds:schemaRef ds:uri="http://schemas.microsoft.com/office/2006/metadata/properties"/>
    <ds:schemaRef ds:uri="http://schemas.microsoft.com/office/infopath/2007/PartnerControls"/>
    <ds:schemaRef ds:uri="http://schemas.openxmlformats.org/package/2006/metadata/core-properties"/>
    <ds:schemaRef ds:uri="b6128dc9-1820-4204-a070-50c28b45442d"/>
    <ds:schemaRef ds:uri="http://schemas.microsoft.com/office/2006/documentManagement/types"/>
    <ds:schemaRef ds:uri="http://purl.org/dc/terms/"/>
    <ds:schemaRef ds:uri="d54cbe69-32bd-412a-b004-9152f949605e"/>
    <ds:schemaRef ds:uri="http://purl.org/dc/elements/1.1/"/>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D822369C-4A1B-4109-A1AA-86AD9FD19E09}">
  <ds:schemaRefs>
    <ds:schemaRef ds:uri="http://schemas.microsoft.com/sharepoint/events"/>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89113C84-C73A-4A50-9F84-893DC514C7D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b6128dc9-1820-4204-a070-50c28b45442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2149</TotalTime>
  <Words>4073</Words>
  <Application>Microsoft Office PowerPoint</Application>
  <PresentationFormat>Widescreen</PresentationFormat>
  <Paragraphs>919</Paragraphs>
  <Slides>16</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Roboto</vt:lpstr>
      <vt:lpstr>system-ui</vt:lpstr>
      <vt:lpstr>Times</vt:lpstr>
      <vt:lpstr>Wingdings</vt:lpstr>
      <vt:lpstr>2022_CCO_Template</vt:lpstr>
      <vt:lpstr>TROPiCS-02: Final OS Analysis of the Phase III Trial of Sacituzumab Govitecan vs Treatment of Physician’s Choice in HR+/HER2- Advanced Breast Cancer</vt:lpstr>
      <vt:lpstr>About These Slides</vt:lpstr>
      <vt:lpstr>TROPiCS-02: Background</vt:lpstr>
      <vt:lpstr>TROPiCS-02: Study Design</vt:lpstr>
      <vt:lpstr>TROPiCS-02: Baseline Characteristics</vt:lpstr>
      <vt:lpstr>TROPiCS-02: Updated PFS (by BICR)</vt:lpstr>
      <vt:lpstr>TROPiCS-02: Subgroup Analysis of PFS</vt:lpstr>
      <vt:lpstr>TROPiCS-02: Updated OS</vt:lpstr>
      <vt:lpstr>TROPiCS-02: Subgroup Analysis of OS</vt:lpstr>
      <vt:lpstr>TROPiCS-02: PFS and OS by Trop-2 Expression Level</vt:lpstr>
      <vt:lpstr>TROPiCS-02: PFS and OS by HER2 IHC Status</vt:lpstr>
      <vt:lpstr>TROPiCS-02: Updated Response </vt:lpstr>
      <vt:lpstr>TROPiCS-02: Safety Summary</vt:lpstr>
      <vt:lpstr>TROPiCS-02: TEAEs</vt:lpstr>
      <vt:lpstr>TROPiCS-02: Investigators’ Conclusions</vt:lpstr>
      <vt:lpstr>Go Online for More CCO  Coverage of ASCO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TROPiCS-02: Final OS Analysis of the Phase III Trial of Sacituzumab Govitecan vs Treatment of Physician’s Choice in HR+/HER2- Advanced Breast Cancer</dc:title>
  <dc:creator>Preferred User</dc:creator>
  <cp:lastModifiedBy>jbuckley@clinicaloptions.com</cp:lastModifiedBy>
  <cp:revision>30</cp:revision>
  <cp:lastPrinted>2016-09-26T20:21:49Z</cp:lastPrinted>
  <dcterms:created xsi:type="dcterms:W3CDTF">2005-05-27T15:08:01Z</dcterms:created>
  <dcterms:modified xsi:type="dcterms:W3CDTF">2023-06-13T20:32:04Z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c1d405ec-22b7-4222-a583-2266571b9b90</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0x01010017C0D91E642B4A45B6FB04D2C0F1DA61</vt:lpwstr>
  </property>
  <property fmtid="{D5CDD505-2E9C-101B-9397-08002B2CF9AE}" pid="9" name="MediaServiceImageTags">
    <vt:lpwstr/>
  </property>
</Properties>
</file>