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5" r:id="rId5"/>
    <p:sldMasterId id="2147483704" r:id="rId6"/>
    <p:sldMasterId id="2147483707" r:id="rId7"/>
    <p:sldMasterId id="2147483716" r:id="rId8"/>
    <p:sldMasterId id="2147483725" r:id="rId9"/>
  </p:sldMasterIdLst>
  <p:notesMasterIdLst>
    <p:notesMasterId r:id="rId31"/>
  </p:notesMasterIdLst>
  <p:sldIdLst>
    <p:sldId id="256" r:id="rId10"/>
    <p:sldId id="308" r:id="rId11"/>
    <p:sldId id="2147472346" r:id="rId12"/>
    <p:sldId id="549" r:id="rId13"/>
    <p:sldId id="272" r:id="rId14"/>
    <p:sldId id="258" r:id="rId15"/>
    <p:sldId id="259" r:id="rId16"/>
    <p:sldId id="275" r:id="rId17"/>
    <p:sldId id="276" r:id="rId18"/>
    <p:sldId id="277" r:id="rId19"/>
    <p:sldId id="278" r:id="rId20"/>
    <p:sldId id="263" r:id="rId21"/>
    <p:sldId id="264" r:id="rId22"/>
    <p:sldId id="279" r:id="rId23"/>
    <p:sldId id="266" r:id="rId24"/>
    <p:sldId id="280" r:id="rId25"/>
    <p:sldId id="281" r:id="rId26"/>
    <p:sldId id="282" r:id="rId27"/>
    <p:sldId id="283" r:id="rId28"/>
    <p:sldId id="284" r:id="rId29"/>
    <p:sldId id="318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A1EEDEE-8A29-F75C-0F07-BFE1D5147207}" name="Lisa Phipps" initials="LP" userId="S::lphipps@clinicaloptions.com::70c15d37-08c7-4a80-bdba-8b299a9a64d2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sa Phipps" initials="LP" lastIdx="1" clrIdx="0">
    <p:extLst>
      <p:ext uri="{19B8F6BF-5375-455C-9EA6-DF929625EA0E}">
        <p15:presenceInfo xmlns:p15="http://schemas.microsoft.com/office/powerpoint/2012/main" userId="S::lphipps@clinicaloptions.com::70c15d37-08c7-4a80-bdba-8b299a9a64d2" providerId="AD"/>
      </p:ext>
    </p:extLst>
  </p:cmAuthor>
  <p:cmAuthor id="2" name="Tharanee A" initials="AT" lastIdx="2" clrIdx="1">
    <p:extLst>
      <p:ext uri="{19B8F6BF-5375-455C-9EA6-DF929625EA0E}">
        <p15:presenceInfo xmlns:p15="http://schemas.microsoft.com/office/powerpoint/2012/main" userId="S::atharaneetharan@cealliance.com::83fd0352-6763-433d-a52f-7ebd5405abdb" providerId="AD"/>
      </p:ext>
    </p:extLst>
  </p:cmAuthor>
  <p:cmAuthor id="3" name="Jennifer Eimers" initials="JE" lastIdx="2" clrIdx="2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4507"/>
    <a:srgbClr val="F9F3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3371E0-B231-41B7-9B87-87FDEC049908}" v="6" dt="2026-05-26T17:25:53.8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55" autoAdjust="0"/>
    <p:restoredTop sz="82968" autoAdjust="0"/>
  </p:normalViewPr>
  <p:slideViewPr>
    <p:cSldViewPr snapToGrid="0">
      <p:cViewPr varScale="1">
        <p:scale>
          <a:sx n="61" d="100"/>
          <a:sy n="61" d="100"/>
        </p:scale>
        <p:origin x="7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21" Type="http://schemas.openxmlformats.org/officeDocument/2006/relationships/slide" Target="slides/slide12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presProps" Target="presProps.xml"/><Relationship Id="rId38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commentAuthors" Target="commentAuthor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963320-861C-4CDE-B5A9-BCD0113C7C40}" type="doc">
      <dgm:prSet loTypeId="urn:microsoft.com/office/officeart/2008/layout/VerticalCircle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9A0D028-0CEC-418A-AFA2-5381D28ED657}">
      <dgm:prSet/>
      <dgm:spPr/>
      <dgm:t>
        <a:bodyPr/>
        <a:lstStyle/>
        <a:p>
          <a:r>
            <a:rPr lang="en-US"/>
            <a:t>Treatment goals: improve function, reduce exacerbations, and minimize toxicity</a:t>
          </a:r>
          <a:endParaRPr lang="en-US" dirty="0"/>
        </a:p>
      </dgm:t>
    </dgm:pt>
    <dgm:pt modelId="{D8DD5026-3808-40CB-A5E4-E2FEB60BC544}" type="parTrans" cxnId="{52AA2F2D-2D4E-467A-9F14-B41E6E9E791F}">
      <dgm:prSet/>
      <dgm:spPr/>
      <dgm:t>
        <a:bodyPr/>
        <a:lstStyle/>
        <a:p>
          <a:endParaRPr lang="en-US"/>
        </a:p>
      </dgm:t>
    </dgm:pt>
    <dgm:pt modelId="{55DF4BCD-3BBA-47F8-8157-248A85175BB4}" type="sibTrans" cxnId="{52AA2F2D-2D4E-467A-9F14-B41E6E9E791F}">
      <dgm:prSet/>
      <dgm:spPr/>
      <dgm:t>
        <a:bodyPr/>
        <a:lstStyle/>
        <a:p>
          <a:endParaRPr lang="en-US"/>
        </a:p>
      </dgm:t>
    </dgm:pt>
    <dgm:pt modelId="{B0A863E2-26BE-4C96-BF3A-B5E3C71190C8}">
      <dgm:prSet/>
      <dgm:spPr/>
      <dgm:t>
        <a:bodyPr/>
        <a:lstStyle/>
        <a:p>
          <a:r>
            <a:rPr lang="en-US"/>
            <a:t>Traditional therapies remain foundational; targeted agents add mechanism-specific options</a:t>
          </a:r>
          <a:endParaRPr lang="en-US" dirty="0"/>
        </a:p>
      </dgm:t>
    </dgm:pt>
    <dgm:pt modelId="{2419325A-DFAC-4840-85E0-B9F20E731DF0}" type="parTrans" cxnId="{9DAD65D4-D85B-40C6-B68C-B2E97D50D87E}">
      <dgm:prSet/>
      <dgm:spPr/>
      <dgm:t>
        <a:bodyPr/>
        <a:lstStyle/>
        <a:p>
          <a:endParaRPr lang="en-US"/>
        </a:p>
      </dgm:t>
    </dgm:pt>
    <dgm:pt modelId="{DFFD1CB3-7330-4DF0-8B07-D5C681693791}" type="sibTrans" cxnId="{9DAD65D4-D85B-40C6-B68C-B2E97D50D87E}">
      <dgm:prSet/>
      <dgm:spPr/>
      <dgm:t>
        <a:bodyPr/>
        <a:lstStyle/>
        <a:p>
          <a:endParaRPr lang="en-US"/>
        </a:p>
      </dgm:t>
    </dgm:pt>
    <dgm:pt modelId="{CAF48AA0-B2E3-42F3-A390-56FB319A9401}">
      <dgm:prSet/>
      <dgm:spPr/>
      <dgm:t>
        <a:bodyPr/>
        <a:lstStyle/>
        <a:p>
          <a:r>
            <a:rPr lang="en-US"/>
            <a:t>Selection now depends on antibody status, disease phenotype, safety logistics, route/cadence, and patient preference</a:t>
          </a:r>
          <a:endParaRPr lang="en-US" dirty="0"/>
        </a:p>
      </dgm:t>
    </dgm:pt>
    <dgm:pt modelId="{DA76EA03-0205-443F-ACEC-DB975552E8B2}" type="parTrans" cxnId="{DA3CD822-2850-488C-9A8F-5C9EA89CC420}">
      <dgm:prSet/>
      <dgm:spPr/>
      <dgm:t>
        <a:bodyPr/>
        <a:lstStyle/>
        <a:p>
          <a:endParaRPr lang="en-US"/>
        </a:p>
      </dgm:t>
    </dgm:pt>
    <dgm:pt modelId="{A3F02303-6660-43BC-B6A6-CA54B0C6A3B1}" type="sibTrans" cxnId="{DA3CD822-2850-488C-9A8F-5C9EA89CC420}">
      <dgm:prSet/>
      <dgm:spPr/>
      <dgm:t>
        <a:bodyPr/>
        <a:lstStyle/>
        <a:p>
          <a:endParaRPr lang="en-US"/>
        </a:p>
      </dgm:t>
    </dgm:pt>
    <dgm:pt modelId="{B0309871-B71B-4CAD-BA4E-D0D0B33EC977}">
      <dgm:prSet/>
      <dgm:spPr/>
      <dgm:t>
        <a:bodyPr/>
        <a:lstStyle/>
        <a:p>
          <a:r>
            <a:rPr lang="en-US" b="1" dirty="0"/>
            <a:t>Key question: </a:t>
          </a:r>
          <a:r>
            <a:rPr lang="en-US" dirty="0"/>
            <a:t>Which mechanism best fits this patient and treatment goal?</a:t>
          </a:r>
        </a:p>
      </dgm:t>
    </dgm:pt>
    <dgm:pt modelId="{11339277-12DC-407C-B35F-80AE59051082}" type="parTrans" cxnId="{777D0C77-8A41-4D45-8B32-45A1F8EBD342}">
      <dgm:prSet/>
      <dgm:spPr/>
      <dgm:t>
        <a:bodyPr/>
        <a:lstStyle/>
        <a:p>
          <a:endParaRPr lang="en-US"/>
        </a:p>
      </dgm:t>
    </dgm:pt>
    <dgm:pt modelId="{C5B0E676-3673-4ACD-8AAD-427655DE6573}" type="sibTrans" cxnId="{777D0C77-8A41-4D45-8B32-45A1F8EBD342}">
      <dgm:prSet/>
      <dgm:spPr/>
      <dgm:t>
        <a:bodyPr/>
        <a:lstStyle/>
        <a:p>
          <a:endParaRPr lang="en-US"/>
        </a:p>
      </dgm:t>
    </dgm:pt>
    <dgm:pt modelId="{71A23936-8D91-4AF5-915F-3583B101F208}" type="pres">
      <dgm:prSet presAssocID="{77963320-861C-4CDE-B5A9-BCD0113C7C40}" presName="Name0" presStyleCnt="0">
        <dgm:presLayoutVars>
          <dgm:dir/>
        </dgm:presLayoutVars>
      </dgm:prSet>
      <dgm:spPr/>
    </dgm:pt>
    <dgm:pt modelId="{4E9403D7-2A4F-4C39-A2F5-08F65D89FCC9}" type="pres">
      <dgm:prSet presAssocID="{39A0D028-0CEC-418A-AFA2-5381D28ED657}" presName="noChildren" presStyleCnt="0"/>
      <dgm:spPr/>
    </dgm:pt>
    <dgm:pt modelId="{6E4E1E7C-0A97-4E49-95AF-6CC2D6873723}" type="pres">
      <dgm:prSet presAssocID="{39A0D028-0CEC-418A-AFA2-5381D28ED657}" presName="gap" presStyleCnt="0"/>
      <dgm:spPr/>
    </dgm:pt>
    <dgm:pt modelId="{A0757357-8436-49E7-BD1B-3F6F6365D4FD}" type="pres">
      <dgm:prSet presAssocID="{39A0D028-0CEC-418A-AFA2-5381D28ED657}" presName="medCircle2" presStyleLbl="vennNode1" presStyleIdx="0" presStyleCnt="4"/>
      <dgm:spPr>
        <a:solidFill>
          <a:schemeClr val="accent1">
            <a:lumMod val="60000"/>
            <a:lumOff val="40000"/>
          </a:schemeClr>
        </a:solidFill>
      </dgm:spPr>
    </dgm:pt>
    <dgm:pt modelId="{65EF8359-5350-438F-977F-9FE9EBB2FE42}" type="pres">
      <dgm:prSet presAssocID="{39A0D028-0CEC-418A-AFA2-5381D28ED657}" presName="txLvlOnly1" presStyleLbl="revTx" presStyleIdx="0" presStyleCnt="4" custLinFactNeighborX="11822"/>
      <dgm:spPr/>
    </dgm:pt>
    <dgm:pt modelId="{FE11883F-AF02-4621-ABDB-66D92523E55B}" type="pres">
      <dgm:prSet presAssocID="{B0A863E2-26BE-4C96-BF3A-B5E3C71190C8}" presName="noChildren" presStyleCnt="0"/>
      <dgm:spPr/>
    </dgm:pt>
    <dgm:pt modelId="{449D1EC8-E8D4-4FDD-9624-A718BCAF986E}" type="pres">
      <dgm:prSet presAssocID="{B0A863E2-26BE-4C96-BF3A-B5E3C71190C8}" presName="gap" presStyleCnt="0"/>
      <dgm:spPr/>
    </dgm:pt>
    <dgm:pt modelId="{474D3979-2EE5-406B-AC61-FEA8F52F78BD}" type="pres">
      <dgm:prSet presAssocID="{B0A863E2-26BE-4C96-BF3A-B5E3C71190C8}" presName="medCircle2" presStyleLbl="vennNode1" presStyleIdx="1" presStyleCnt="4"/>
      <dgm:spPr>
        <a:solidFill>
          <a:schemeClr val="accent6">
            <a:lumMod val="40000"/>
            <a:lumOff val="60000"/>
          </a:schemeClr>
        </a:solidFill>
      </dgm:spPr>
    </dgm:pt>
    <dgm:pt modelId="{61C56A71-4C64-46E8-A298-BCAD62C4E418}" type="pres">
      <dgm:prSet presAssocID="{B0A863E2-26BE-4C96-BF3A-B5E3C71190C8}" presName="txLvlOnly1" presStyleLbl="revTx" presStyleIdx="1" presStyleCnt="4" custLinFactNeighborX="12058"/>
      <dgm:spPr/>
    </dgm:pt>
    <dgm:pt modelId="{E6DB6E83-C636-4A42-B899-7ABD71542193}" type="pres">
      <dgm:prSet presAssocID="{CAF48AA0-B2E3-42F3-A390-56FB319A9401}" presName="noChildren" presStyleCnt="0"/>
      <dgm:spPr/>
    </dgm:pt>
    <dgm:pt modelId="{42177C74-60BC-4AE6-9F40-9367F37AE6EF}" type="pres">
      <dgm:prSet presAssocID="{CAF48AA0-B2E3-42F3-A390-56FB319A9401}" presName="gap" presStyleCnt="0"/>
      <dgm:spPr/>
    </dgm:pt>
    <dgm:pt modelId="{4E42063B-CC08-47BD-981C-5BE9D9F9CAA1}" type="pres">
      <dgm:prSet presAssocID="{CAF48AA0-B2E3-42F3-A390-56FB319A9401}" presName="medCircle2" presStyleLbl="vennNode1" presStyleIdx="2" presStyleCnt="4"/>
      <dgm:spPr>
        <a:solidFill>
          <a:schemeClr val="accent2">
            <a:lumMod val="50000"/>
            <a:lumOff val="50000"/>
          </a:schemeClr>
        </a:solidFill>
      </dgm:spPr>
    </dgm:pt>
    <dgm:pt modelId="{C1F6CA4F-09A5-4A27-ADFB-A0243396EC16}" type="pres">
      <dgm:prSet presAssocID="{CAF48AA0-B2E3-42F3-A390-56FB319A9401}" presName="txLvlOnly1" presStyleLbl="revTx" presStyleIdx="2" presStyleCnt="4" custLinFactNeighborX="12176"/>
      <dgm:spPr/>
    </dgm:pt>
    <dgm:pt modelId="{EB99B787-591D-4687-98B3-88D42705B8E3}" type="pres">
      <dgm:prSet presAssocID="{B0309871-B71B-4CAD-BA4E-D0D0B33EC977}" presName="noChildren" presStyleCnt="0"/>
      <dgm:spPr/>
    </dgm:pt>
    <dgm:pt modelId="{4734B5B8-293C-43B4-A472-D98E9DE3DEBF}" type="pres">
      <dgm:prSet presAssocID="{B0309871-B71B-4CAD-BA4E-D0D0B33EC977}" presName="gap" presStyleCnt="0"/>
      <dgm:spPr/>
    </dgm:pt>
    <dgm:pt modelId="{5F0AF140-FCC0-4912-816B-5B32B7D200CA}" type="pres">
      <dgm:prSet presAssocID="{B0309871-B71B-4CAD-BA4E-D0D0B33EC977}" presName="medCircle2" presStyleLbl="vennNode1" presStyleIdx="3" presStyleCnt="4"/>
      <dgm:spPr>
        <a:solidFill>
          <a:schemeClr val="accent3">
            <a:lumMod val="60000"/>
            <a:lumOff val="40000"/>
          </a:schemeClr>
        </a:solidFill>
      </dgm:spPr>
    </dgm:pt>
    <dgm:pt modelId="{0374AD7B-4CFB-47FB-9C91-DAF5B9C2051C}" type="pres">
      <dgm:prSet presAssocID="{B0309871-B71B-4CAD-BA4E-D0D0B33EC977}" presName="txLvlOnly1" presStyleLbl="revTx" presStyleIdx="3" presStyleCnt="4" custLinFactNeighborX="12294"/>
      <dgm:spPr/>
    </dgm:pt>
  </dgm:ptLst>
  <dgm:cxnLst>
    <dgm:cxn modelId="{B358A103-9D99-4F20-A166-5C2EEEA2E2E5}" type="presOf" srcId="{39A0D028-0CEC-418A-AFA2-5381D28ED657}" destId="{65EF8359-5350-438F-977F-9FE9EBB2FE42}" srcOrd="0" destOrd="0" presId="urn:microsoft.com/office/officeart/2008/layout/VerticalCircleList"/>
    <dgm:cxn modelId="{DA3CD822-2850-488C-9A8F-5C9EA89CC420}" srcId="{77963320-861C-4CDE-B5A9-BCD0113C7C40}" destId="{CAF48AA0-B2E3-42F3-A390-56FB319A9401}" srcOrd="2" destOrd="0" parTransId="{DA76EA03-0205-443F-ACEC-DB975552E8B2}" sibTransId="{A3F02303-6660-43BC-B6A6-CA54B0C6A3B1}"/>
    <dgm:cxn modelId="{A3E31C25-B7F8-46F3-BAD1-6CB2A722A7C3}" type="presOf" srcId="{CAF48AA0-B2E3-42F3-A390-56FB319A9401}" destId="{C1F6CA4F-09A5-4A27-ADFB-A0243396EC16}" srcOrd="0" destOrd="0" presId="urn:microsoft.com/office/officeart/2008/layout/VerticalCircleList"/>
    <dgm:cxn modelId="{52AA2F2D-2D4E-467A-9F14-B41E6E9E791F}" srcId="{77963320-861C-4CDE-B5A9-BCD0113C7C40}" destId="{39A0D028-0CEC-418A-AFA2-5381D28ED657}" srcOrd="0" destOrd="0" parTransId="{D8DD5026-3808-40CB-A5E4-E2FEB60BC544}" sibTransId="{55DF4BCD-3BBA-47F8-8157-248A85175BB4}"/>
    <dgm:cxn modelId="{FE3DEB3B-ACC9-4314-9A71-8533EA63A908}" type="presOf" srcId="{77963320-861C-4CDE-B5A9-BCD0113C7C40}" destId="{71A23936-8D91-4AF5-915F-3583B101F208}" srcOrd="0" destOrd="0" presId="urn:microsoft.com/office/officeart/2008/layout/VerticalCircleList"/>
    <dgm:cxn modelId="{460BEE76-DF2B-4C5A-A37F-F45B6DD4B694}" type="presOf" srcId="{B0309871-B71B-4CAD-BA4E-D0D0B33EC977}" destId="{0374AD7B-4CFB-47FB-9C91-DAF5B9C2051C}" srcOrd="0" destOrd="0" presId="urn:microsoft.com/office/officeart/2008/layout/VerticalCircleList"/>
    <dgm:cxn modelId="{777D0C77-8A41-4D45-8B32-45A1F8EBD342}" srcId="{77963320-861C-4CDE-B5A9-BCD0113C7C40}" destId="{B0309871-B71B-4CAD-BA4E-D0D0B33EC977}" srcOrd="3" destOrd="0" parTransId="{11339277-12DC-407C-B35F-80AE59051082}" sibTransId="{C5B0E676-3673-4ACD-8AAD-427655DE6573}"/>
    <dgm:cxn modelId="{FB9A0385-725C-43E4-9E41-597DFEA395FE}" type="presOf" srcId="{B0A863E2-26BE-4C96-BF3A-B5E3C71190C8}" destId="{61C56A71-4C64-46E8-A298-BCAD62C4E418}" srcOrd="0" destOrd="0" presId="urn:microsoft.com/office/officeart/2008/layout/VerticalCircleList"/>
    <dgm:cxn modelId="{9DAD65D4-D85B-40C6-B68C-B2E97D50D87E}" srcId="{77963320-861C-4CDE-B5A9-BCD0113C7C40}" destId="{B0A863E2-26BE-4C96-BF3A-B5E3C71190C8}" srcOrd="1" destOrd="0" parTransId="{2419325A-DFAC-4840-85E0-B9F20E731DF0}" sibTransId="{DFFD1CB3-7330-4DF0-8B07-D5C681693791}"/>
    <dgm:cxn modelId="{7C3DF38C-1287-4917-B54C-B6EFB340E813}" type="presParOf" srcId="{71A23936-8D91-4AF5-915F-3583B101F208}" destId="{4E9403D7-2A4F-4C39-A2F5-08F65D89FCC9}" srcOrd="0" destOrd="0" presId="urn:microsoft.com/office/officeart/2008/layout/VerticalCircleList"/>
    <dgm:cxn modelId="{085A4B8B-DFA2-47C2-BCB9-E940F0876B34}" type="presParOf" srcId="{4E9403D7-2A4F-4C39-A2F5-08F65D89FCC9}" destId="{6E4E1E7C-0A97-4E49-95AF-6CC2D6873723}" srcOrd="0" destOrd="0" presId="urn:microsoft.com/office/officeart/2008/layout/VerticalCircleList"/>
    <dgm:cxn modelId="{12B68EF6-911F-4BCC-9E49-9306A6F5B6F6}" type="presParOf" srcId="{4E9403D7-2A4F-4C39-A2F5-08F65D89FCC9}" destId="{A0757357-8436-49E7-BD1B-3F6F6365D4FD}" srcOrd="1" destOrd="0" presId="urn:microsoft.com/office/officeart/2008/layout/VerticalCircleList"/>
    <dgm:cxn modelId="{2CF14AD0-FB6B-4F31-8DC5-28957FCB4A2E}" type="presParOf" srcId="{4E9403D7-2A4F-4C39-A2F5-08F65D89FCC9}" destId="{65EF8359-5350-438F-977F-9FE9EBB2FE42}" srcOrd="2" destOrd="0" presId="urn:microsoft.com/office/officeart/2008/layout/VerticalCircleList"/>
    <dgm:cxn modelId="{3D6D0E9F-CAB4-4F78-9359-6948DCCE24BF}" type="presParOf" srcId="{71A23936-8D91-4AF5-915F-3583B101F208}" destId="{FE11883F-AF02-4621-ABDB-66D92523E55B}" srcOrd="1" destOrd="0" presId="urn:microsoft.com/office/officeart/2008/layout/VerticalCircleList"/>
    <dgm:cxn modelId="{A707DF54-A8B4-40C7-95CB-ACBA94AA0DC7}" type="presParOf" srcId="{FE11883F-AF02-4621-ABDB-66D92523E55B}" destId="{449D1EC8-E8D4-4FDD-9624-A718BCAF986E}" srcOrd="0" destOrd="0" presId="urn:microsoft.com/office/officeart/2008/layout/VerticalCircleList"/>
    <dgm:cxn modelId="{4E8C54DF-4948-469D-A988-6E69691C3D7D}" type="presParOf" srcId="{FE11883F-AF02-4621-ABDB-66D92523E55B}" destId="{474D3979-2EE5-406B-AC61-FEA8F52F78BD}" srcOrd="1" destOrd="0" presId="urn:microsoft.com/office/officeart/2008/layout/VerticalCircleList"/>
    <dgm:cxn modelId="{F371FC07-C403-4791-B894-77ABBD592326}" type="presParOf" srcId="{FE11883F-AF02-4621-ABDB-66D92523E55B}" destId="{61C56A71-4C64-46E8-A298-BCAD62C4E418}" srcOrd="2" destOrd="0" presId="urn:microsoft.com/office/officeart/2008/layout/VerticalCircleList"/>
    <dgm:cxn modelId="{5C0D03DB-D9E0-4593-B782-B3083F421C18}" type="presParOf" srcId="{71A23936-8D91-4AF5-915F-3583B101F208}" destId="{E6DB6E83-C636-4A42-B899-7ABD71542193}" srcOrd="2" destOrd="0" presId="urn:microsoft.com/office/officeart/2008/layout/VerticalCircleList"/>
    <dgm:cxn modelId="{D6A33651-7B12-42F1-930D-D1481698B8B8}" type="presParOf" srcId="{E6DB6E83-C636-4A42-B899-7ABD71542193}" destId="{42177C74-60BC-4AE6-9F40-9367F37AE6EF}" srcOrd="0" destOrd="0" presId="urn:microsoft.com/office/officeart/2008/layout/VerticalCircleList"/>
    <dgm:cxn modelId="{48F2FBA8-059E-484A-819E-FC01B218B9E7}" type="presParOf" srcId="{E6DB6E83-C636-4A42-B899-7ABD71542193}" destId="{4E42063B-CC08-47BD-981C-5BE9D9F9CAA1}" srcOrd="1" destOrd="0" presId="urn:microsoft.com/office/officeart/2008/layout/VerticalCircleList"/>
    <dgm:cxn modelId="{2CA220B2-AB24-4FEF-A245-FF9D3AAB64D6}" type="presParOf" srcId="{E6DB6E83-C636-4A42-B899-7ABD71542193}" destId="{C1F6CA4F-09A5-4A27-ADFB-A0243396EC16}" srcOrd="2" destOrd="0" presId="urn:microsoft.com/office/officeart/2008/layout/VerticalCircleList"/>
    <dgm:cxn modelId="{1781C5E4-7598-4D23-906D-D504C6CD8794}" type="presParOf" srcId="{71A23936-8D91-4AF5-915F-3583B101F208}" destId="{EB99B787-591D-4687-98B3-88D42705B8E3}" srcOrd="3" destOrd="0" presId="urn:microsoft.com/office/officeart/2008/layout/VerticalCircleList"/>
    <dgm:cxn modelId="{DDD72C67-7354-4896-8DD2-EE5BF0397B1A}" type="presParOf" srcId="{EB99B787-591D-4687-98B3-88D42705B8E3}" destId="{4734B5B8-293C-43B4-A472-D98E9DE3DEBF}" srcOrd="0" destOrd="0" presId="urn:microsoft.com/office/officeart/2008/layout/VerticalCircleList"/>
    <dgm:cxn modelId="{3B20050F-9510-43FA-B169-407669A51EA5}" type="presParOf" srcId="{EB99B787-591D-4687-98B3-88D42705B8E3}" destId="{5F0AF140-FCC0-4912-816B-5B32B7D200CA}" srcOrd="1" destOrd="0" presId="urn:microsoft.com/office/officeart/2008/layout/VerticalCircleList"/>
    <dgm:cxn modelId="{8AE2E72C-A205-4F01-92B8-F3AE130729EE}" type="presParOf" srcId="{EB99B787-591D-4687-98B3-88D42705B8E3}" destId="{0374AD7B-4CFB-47FB-9C91-DAF5B9C2051C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53EC09-5854-4327-8F14-A2EC8C9F9E97}" type="doc">
      <dgm:prSet loTypeId="urn:microsoft.com/office/officeart/2005/8/layout/lProcess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C9B90FC-274C-4412-AF9B-E624CC905592}">
      <dgm:prSet/>
      <dgm:spPr>
        <a:solidFill>
          <a:schemeClr val="bg2"/>
        </a:solidFill>
      </dgm:spPr>
      <dgm:t>
        <a:bodyPr/>
        <a:lstStyle/>
        <a:p>
          <a:r>
            <a:rPr lang="en-US"/>
            <a:t>Population</a:t>
          </a:r>
        </a:p>
      </dgm:t>
    </dgm:pt>
    <dgm:pt modelId="{29D05457-ADEA-4A3B-9D94-324323AE8BC1}" type="parTrans" cxnId="{309D9B1E-EBCE-491A-80FF-320F0D054522}">
      <dgm:prSet/>
      <dgm:spPr/>
      <dgm:t>
        <a:bodyPr/>
        <a:lstStyle/>
        <a:p>
          <a:endParaRPr lang="en-US"/>
        </a:p>
      </dgm:t>
    </dgm:pt>
    <dgm:pt modelId="{F3067C1C-A2F2-400A-961A-6331B3B64B0A}" type="sibTrans" cxnId="{309D9B1E-EBCE-491A-80FF-320F0D054522}">
      <dgm:prSet/>
      <dgm:spPr/>
      <dgm:t>
        <a:bodyPr/>
        <a:lstStyle/>
        <a:p>
          <a:endParaRPr lang="en-US"/>
        </a:p>
      </dgm:t>
    </dgm:pt>
    <dgm:pt modelId="{964DADB9-DEDA-4477-A3E6-6485BF7D5981}">
      <dgm:prSet/>
      <dgm:spPr/>
      <dgm:t>
        <a:bodyPr/>
        <a:lstStyle/>
        <a:p>
          <a:r>
            <a:rPr lang="en-US" dirty="0"/>
            <a:t>Antibody requirements</a:t>
          </a:r>
        </a:p>
      </dgm:t>
    </dgm:pt>
    <dgm:pt modelId="{E704CACA-34E0-4BBC-88B6-9826A3059F25}" type="parTrans" cxnId="{16573AAF-53B1-4C57-A123-7D42C36A8246}">
      <dgm:prSet/>
      <dgm:spPr/>
      <dgm:t>
        <a:bodyPr/>
        <a:lstStyle/>
        <a:p>
          <a:endParaRPr lang="en-US"/>
        </a:p>
      </dgm:t>
    </dgm:pt>
    <dgm:pt modelId="{9599B2C8-D59D-4FE9-9037-A4550D589D2D}" type="sibTrans" cxnId="{16573AAF-53B1-4C57-A123-7D42C36A8246}">
      <dgm:prSet/>
      <dgm:spPr/>
      <dgm:t>
        <a:bodyPr/>
        <a:lstStyle/>
        <a:p>
          <a:endParaRPr lang="en-US"/>
        </a:p>
      </dgm:t>
    </dgm:pt>
    <dgm:pt modelId="{A6E8D31C-1587-4C16-BFB7-2A6C8BFB0727}">
      <dgm:prSet/>
      <dgm:spPr>
        <a:solidFill>
          <a:schemeClr val="accent2">
            <a:lumMod val="75000"/>
            <a:lumOff val="25000"/>
          </a:schemeClr>
        </a:solidFill>
      </dgm:spPr>
      <dgm:t>
        <a:bodyPr/>
        <a:lstStyle/>
        <a:p>
          <a:r>
            <a:rPr lang="en-US" dirty="0"/>
            <a:t>Baseline severity</a:t>
          </a:r>
        </a:p>
      </dgm:t>
    </dgm:pt>
    <dgm:pt modelId="{828C279B-C876-4B85-8591-FC5442378A4C}" type="parTrans" cxnId="{80A1EB5F-EE90-4437-AF31-8EBAD601DBED}">
      <dgm:prSet/>
      <dgm:spPr/>
      <dgm:t>
        <a:bodyPr/>
        <a:lstStyle/>
        <a:p>
          <a:endParaRPr lang="en-US"/>
        </a:p>
      </dgm:t>
    </dgm:pt>
    <dgm:pt modelId="{8BF3C098-6602-4D66-8CC4-CB45406EEDC7}" type="sibTrans" cxnId="{80A1EB5F-EE90-4437-AF31-8EBAD601DBED}">
      <dgm:prSet/>
      <dgm:spPr/>
      <dgm:t>
        <a:bodyPr/>
        <a:lstStyle/>
        <a:p>
          <a:endParaRPr lang="en-US"/>
        </a:p>
      </dgm:t>
    </dgm:pt>
    <dgm:pt modelId="{9A8B8CA5-E7CD-4D1B-80E6-704E78DFA00E}">
      <dgm:prSet/>
      <dgm:spPr>
        <a:solidFill>
          <a:schemeClr val="accent2">
            <a:lumMod val="50000"/>
            <a:lumOff val="50000"/>
          </a:schemeClr>
        </a:solidFill>
      </dgm:spPr>
      <dgm:t>
        <a:bodyPr/>
        <a:lstStyle/>
        <a:p>
          <a:r>
            <a:rPr lang="en-US" dirty="0"/>
            <a:t>Prior treatment exposure</a:t>
          </a:r>
        </a:p>
      </dgm:t>
    </dgm:pt>
    <dgm:pt modelId="{6B60E55F-5B70-45A6-8792-DD66B13D1979}" type="parTrans" cxnId="{A62D89C4-3EF4-4483-95EB-7E6DAB26CAA7}">
      <dgm:prSet/>
      <dgm:spPr/>
      <dgm:t>
        <a:bodyPr/>
        <a:lstStyle/>
        <a:p>
          <a:endParaRPr lang="en-US"/>
        </a:p>
      </dgm:t>
    </dgm:pt>
    <dgm:pt modelId="{B00479E9-AF12-4F13-87A5-36B81B38FADB}" type="sibTrans" cxnId="{A62D89C4-3EF4-4483-95EB-7E6DAB26CAA7}">
      <dgm:prSet/>
      <dgm:spPr/>
      <dgm:t>
        <a:bodyPr/>
        <a:lstStyle/>
        <a:p>
          <a:endParaRPr lang="en-US"/>
        </a:p>
      </dgm:t>
    </dgm:pt>
    <dgm:pt modelId="{66610E10-67D9-4967-8A0A-228E6AB7B559}">
      <dgm:prSet/>
      <dgm:spPr>
        <a:solidFill>
          <a:schemeClr val="accent2">
            <a:lumMod val="25000"/>
            <a:lumOff val="75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Background therapy</a:t>
          </a:r>
          <a:endParaRPr lang="en-US" dirty="0">
            <a:solidFill>
              <a:schemeClr val="tx1"/>
            </a:solidFill>
          </a:endParaRPr>
        </a:p>
      </dgm:t>
    </dgm:pt>
    <dgm:pt modelId="{32329F3B-89D9-4DFC-ABE6-D9E9EDA6E63F}" type="parTrans" cxnId="{3ECC6BF4-BBA1-4D6E-878F-F7507183286D}">
      <dgm:prSet/>
      <dgm:spPr/>
      <dgm:t>
        <a:bodyPr/>
        <a:lstStyle/>
        <a:p>
          <a:endParaRPr lang="en-US"/>
        </a:p>
      </dgm:t>
    </dgm:pt>
    <dgm:pt modelId="{AF436E9E-516B-48AB-884F-FD392E5B23E3}" type="sibTrans" cxnId="{3ECC6BF4-BBA1-4D6E-878F-F7507183286D}">
      <dgm:prSet/>
      <dgm:spPr/>
      <dgm:t>
        <a:bodyPr/>
        <a:lstStyle/>
        <a:p>
          <a:endParaRPr lang="en-US"/>
        </a:p>
      </dgm:t>
    </dgm:pt>
    <dgm:pt modelId="{186A8916-4397-48CD-A3CA-7A6749DF3984}">
      <dgm:prSet/>
      <dgm:spPr>
        <a:solidFill>
          <a:schemeClr val="bg2"/>
        </a:solidFill>
      </dgm:spPr>
      <dgm:t>
        <a:bodyPr/>
        <a:lstStyle/>
        <a:p>
          <a:r>
            <a:rPr lang="en-US" dirty="0"/>
            <a:t>Endpoint &amp; Timing</a:t>
          </a:r>
        </a:p>
      </dgm:t>
    </dgm:pt>
    <dgm:pt modelId="{95438C9B-25DB-417F-879C-26E20BB642F4}" type="parTrans" cxnId="{BE77ED65-9A2F-4010-9291-9F3AFD8A1B40}">
      <dgm:prSet/>
      <dgm:spPr/>
      <dgm:t>
        <a:bodyPr/>
        <a:lstStyle/>
        <a:p>
          <a:endParaRPr lang="en-US"/>
        </a:p>
      </dgm:t>
    </dgm:pt>
    <dgm:pt modelId="{DA961621-AA8F-46C7-A9AE-ABB119D05E2A}" type="sibTrans" cxnId="{BE77ED65-9A2F-4010-9291-9F3AFD8A1B40}">
      <dgm:prSet/>
      <dgm:spPr/>
      <dgm:t>
        <a:bodyPr/>
        <a:lstStyle/>
        <a:p>
          <a:endParaRPr lang="en-US"/>
        </a:p>
      </dgm:t>
    </dgm:pt>
    <dgm:pt modelId="{E66299B9-B08F-4F3B-9143-F3C5035C7253}">
      <dgm:prSet/>
      <dgm:spPr>
        <a:solidFill>
          <a:schemeClr val="accent6"/>
        </a:solidFill>
      </dgm:spPr>
      <dgm:t>
        <a:bodyPr/>
        <a:lstStyle/>
        <a:p>
          <a:r>
            <a:rPr lang="en-US"/>
            <a:t>MG-ADL change at Wk 12 or Wk 26</a:t>
          </a:r>
          <a:endParaRPr lang="en-US" dirty="0"/>
        </a:p>
      </dgm:t>
    </dgm:pt>
    <dgm:pt modelId="{8BDE82D5-568C-4046-9957-BF3490C785B9}" type="parTrans" cxnId="{A77ED088-E75A-4BEC-B607-E7505B6F2444}">
      <dgm:prSet/>
      <dgm:spPr/>
      <dgm:t>
        <a:bodyPr/>
        <a:lstStyle/>
        <a:p>
          <a:endParaRPr lang="en-US"/>
        </a:p>
      </dgm:t>
    </dgm:pt>
    <dgm:pt modelId="{9550D609-06AB-4D96-8C83-BCA1B2E15BE1}" type="sibTrans" cxnId="{A77ED088-E75A-4BEC-B607-E7505B6F2444}">
      <dgm:prSet/>
      <dgm:spPr/>
      <dgm:t>
        <a:bodyPr/>
        <a:lstStyle/>
        <a:p>
          <a:endParaRPr lang="en-US"/>
        </a:p>
      </dgm:t>
    </dgm:pt>
    <dgm:pt modelId="{58EA2B9C-028E-495B-878A-09A8223AEDDE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/>
            <a:t>Day 43 endpoints</a:t>
          </a:r>
        </a:p>
      </dgm:t>
    </dgm:pt>
    <dgm:pt modelId="{88A9E990-4E01-480C-BF7F-2DEFB96D8621}" type="parTrans" cxnId="{EF737965-C880-4284-80C6-C44C09A729DF}">
      <dgm:prSet/>
      <dgm:spPr/>
      <dgm:t>
        <a:bodyPr/>
        <a:lstStyle/>
        <a:p>
          <a:endParaRPr lang="en-US"/>
        </a:p>
      </dgm:t>
    </dgm:pt>
    <dgm:pt modelId="{5C3BE984-EE9A-4E79-BE67-12A3DC9B1FF4}" type="sibTrans" cxnId="{EF737965-C880-4284-80C6-C44C09A729DF}">
      <dgm:prSet/>
      <dgm:spPr/>
      <dgm:t>
        <a:bodyPr/>
        <a:lstStyle/>
        <a:p>
          <a:endParaRPr lang="en-US"/>
        </a:p>
      </dgm:t>
    </dgm:pt>
    <dgm:pt modelId="{07ACA11A-F24F-4F33-82CA-D2FE3EE2EC31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/>
            <a:t>Averaged Wk 22-24 endpoints</a:t>
          </a:r>
          <a:endParaRPr lang="en-US" dirty="0"/>
        </a:p>
      </dgm:t>
    </dgm:pt>
    <dgm:pt modelId="{6E4141F6-D2D2-4CAE-AF22-8714225415C0}" type="parTrans" cxnId="{3E4D685F-7F83-40E9-9C5D-9EB83D11B9A4}">
      <dgm:prSet/>
      <dgm:spPr/>
      <dgm:t>
        <a:bodyPr/>
        <a:lstStyle/>
        <a:p>
          <a:endParaRPr lang="en-US"/>
        </a:p>
      </dgm:t>
    </dgm:pt>
    <dgm:pt modelId="{9D6D0574-4E9E-4F2E-B754-196CDAD1A4D3}" type="sibTrans" cxnId="{3E4D685F-7F83-40E9-9C5D-9EB83D11B9A4}">
      <dgm:prSet/>
      <dgm:spPr/>
      <dgm:t>
        <a:bodyPr/>
        <a:lstStyle/>
        <a:p>
          <a:endParaRPr lang="en-US"/>
        </a:p>
      </dgm:t>
    </dgm:pt>
    <dgm:pt modelId="{3E5E0749-DF3B-4362-B0C0-C0D9BD2C7B52}">
      <dgm:prSet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Cycle-based responder definitions</a:t>
          </a:r>
        </a:p>
      </dgm:t>
    </dgm:pt>
    <dgm:pt modelId="{886C517D-5242-4B49-B2D4-520FC9EFDFF1}" type="parTrans" cxnId="{2C03AEA2-BD14-4678-9B05-70DDD433472A}">
      <dgm:prSet/>
      <dgm:spPr/>
      <dgm:t>
        <a:bodyPr/>
        <a:lstStyle/>
        <a:p>
          <a:endParaRPr lang="en-US"/>
        </a:p>
      </dgm:t>
    </dgm:pt>
    <dgm:pt modelId="{0669000D-0D40-4BA4-8866-AF4F9D27FB06}" type="sibTrans" cxnId="{2C03AEA2-BD14-4678-9B05-70DDD433472A}">
      <dgm:prSet/>
      <dgm:spPr/>
      <dgm:t>
        <a:bodyPr/>
        <a:lstStyle/>
        <a:p>
          <a:endParaRPr lang="en-US"/>
        </a:p>
      </dgm:t>
    </dgm:pt>
    <dgm:pt modelId="{12F5AF1F-A511-4A75-9071-43264991F8B1}">
      <dgm:prSet/>
      <dgm:spPr>
        <a:solidFill>
          <a:schemeClr val="bg2"/>
        </a:solidFill>
      </dgm:spPr>
      <dgm:t>
        <a:bodyPr/>
        <a:lstStyle/>
        <a:p>
          <a:r>
            <a:rPr lang="en-US" dirty="0"/>
            <a:t>Practical Fit</a:t>
          </a:r>
        </a:p>
      </dgm:t>
    </dgm:pt>
    <dgm:pt modelId="{909D9545-8473-48DA-9B03-D126B2EA737B}" type="parTrans" cxnId="{9E4FF824-79F4-4EDB-BA26-6D7AF1508786}">
      <dgm:prSet/>
      <dgm:spPr/>
      <dgm:t>
        <a:bodyPr/>
        <a:lstStyle/>
        <a:p>
          <a:endParaRPr lang="en-US"/>
        </a:p>
      </dgm:t>
    </dgm:pt>
    <dgm:pt modelId="{88DB760F-23E6-42C7-A58A-8F5540A1A904}" type="sibTrans" cxnId="{9E4FF824-79F4-4EDB-BA26-6D7AF1508786}">
      <dgm:prSet/>
      <dgm:spPr/>
      <dgm:t>
        <a:bodyPr/>
        <a:lstStyle/>
        <a:p>
          <a:endParaRPr lang="en-US"/>
        </a:p>
      </dgm:t>
    </dgm:pt>
    <dgm:pt modelId="{1D5B0085-6979-473F-AA14-61926E3E6311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/>
            <a:t>Labeled population</a:t>
          </a:r>
        </a:p>
      </dgm:t>
    </dgm:pt>
    <dgm:pt modelId="{350DE1B8-7053-4E70-B920-B516629F1DE3}" type="parTrans" cxnId="{A7C061DF-26DC-4D8C-B96C-09ABC613097B}">
      <dgm:prSet/>
      <dgm:spPr/>
      <dgm:t>
        <a:bodyPr/>
        <a:lstStyle/>
        <a:p>
          <a:endParaRPr lang="en-US"/>
        </a:p>
      </dgm:t>
    </dgm:pt>
    <dgm:pt modelId="{FD8B1BCC-DE80-47C9-B314-E9167B6DE9FC}" type="sibTrans" cxnId="{A7C061DF-26DC-4D8C-B96C-09ABC613097B}">
      <dgm:prSet/>
      <dgm:spPr/>
      <dgm:t>
        <a:bodyPr/>
        <a:lstStyle/>
        <a:p>
          <a:endParaRPr lang="en-US"/>
        </a:p>
      </dgm:t>
    </dgm:pt>
    <dgm:pt modelId="{43FD8645-86D4-4E1D-BA88-5784C7B88860}">
      <dgm:prSet/>
      <dgm:spPr>
        <a:solidFill>
          <a:schemeClr val="accent1"/>
        </a:solidFill>
      </dgm:spPr>
      <dgm:t>
        <a:bodyPr/>
        <a:lstStyle/>
        <a:p>
          <a:r>
            <a:rPr lang="en-US" dirty="0"/>
            <a:t>Route and dosing cadence</a:t>
          </a:r>
        </a:p>
      </dgm:t>
    </dgm:pt>
    <dgm:pt modelId="{B30C5A45-F249-4876-B069-DDE606C71F50}" type="parTrans" cxnId="{54F3CB2D-0149-4C50-8634-75859A90408C}">
      <dgm:prSet/>
      <dgm:spPr/>
      <dgm:t>
        <a:bodyPr/>
        <a:lstStyle/>
        <a:p>
          <a:endParaRPr lang="en-US"/>
        </a:p>
      </dgm:t>
    </dgm:pt>
    <dgm:pt modelId="{251652D6-0E7A-491D-BEC3-0621BC131482}" type="sibTrans" cxnId="{54F3CB2D-0149-4C50-8634-75859A90408C}">
      <dgm:prSet/>
      <dgm:spPr/>
      <dgm:t>
        <a:bodyPr/>
        <a:lstStyle/>
        <a:p>
          <a:endParaRPr lang="en-US"/>
        </a:p>
      </dgm:t>
    </dgm:pt>
    <dgm:pt modelId="{0A2A335C-CED4-4CD0-AF09-6ACF24F9F625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/>
            <a:t>Safety requirements</a:t>
          </a:r>
        </a:p>
      </dgm:t>
    </dgm:pt>
    <dgm:pt modelId="{0B139267-C7D1-403E-817E-AA4C0E18AA04}" type="parTrans" cxnId="{6096955F-7FA2-495E-A19C-DD3FF5181EB4}">
      <dgm:prSet/>
      <dgm:spPr/>
      <dgm:t>
        <a:bodyPr/>
        <a:lstStyle/>
        <a:p>
          <a:endParaRPr lang="en-US"/>
        </a:p>
      </dgm:t>
    </dgm:pt>
    <dgm:pt modelId="{B923895A-8C67-4A7B-A404-BDB68DDF7E9A}" type="sibTrans" cxnId="{6096955F-7FA2-495E-A19C-DD3FF5181EB4}">
      <dgm:prSet/>
      <dgm:spPr/>
      <dgm:t>
        <a:bodyPr/>
        <a:lstStyle/>
        <a:p>
          <a:endParaRPr lang="en-US"/>
        </a:p>
      </dgm:t>
    </dgm:pt>
    <dgm:pt modelId="{EAD636D8-1543-4107-BE63-68ACDE081486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Patient-centered treatment fit</a:t>
          </a:r>
          <a:endParaRPr lang="en-US" dirty="0">
            <a:solidFill>
              <a:schemeClr val="tx1"/>
            </a:solidFill>
          </a:endParaRPr>
        </a:p>
      </dgm:t>
    </dgm:pt>
    <dgm:pt modelId="{40798410-A086-4173-84C5-FA4861F1C7A3}" type="parTrans" cxnId="{5A1E7CE3-9198-4F95-8DCE-279CB26252DD}">
      <dgm:prSet/>
      <dgm:spPr/>
      <dgm:t>
        <a:bodyPr/>
        <a:lstStyle/>
        <a:p>
          <a:endParaRPr lang="en-US"/>
        </a:p>
      </dgm:t>
    </dgm:pt>
    <dgm:pt modelId="{12531EDF-5B76-4CF7-B945-C6C5881549E1}" type="sibTrans" cxnId="{5A1E7CE3-9198-4F95-8DCE-279CB26252DD}">
      <dgm:prSet/>
      <dgm:spPr/>
      <dgm:t>
        <a:bodyPr/>
        <a:lstStyle/>
        <a:p>
          <a:endParaRPr lang="en-US"/>
        </a:p>
      </dgm:t>
    </dgm:pt>
    <dgm:pt modelId="{2597A48B-BA54-4914-A7A7-4F6577928499}" type="pres">
      <dgm:prSet presAssocID="{2C53EC09-5854-4327-8F14-A2EC8C9F9E97}" presName="theList" presStyleCnt="0">
        <dgm:presLayoutVars>
          <dgm:dir/>
          <dgm:animLvl val="lvl"/>
          <dgm:resizeHandles val="exact"/>
        </dgm:presLayoutVars>
      </dgm:prSet>
      <dgm:spPr/>
    </dgm:pt>
    <dgm:pt modelId="{B2754363-4427-4513-9D26-96C12CEA8D57}" type="pres">
      <dgm:prSet presAssocID="{CC9B90FC-274C-4412-AF9B-E624CC905592}" presName="compNode" presStyleCnt="0"/>
      <dgm:spPr/>
    </dgm:pt>
    <dgm:pt modelId="{5268BB91-14E8-474A-80C3-272BF1722EA6}" type="pres">
      <dgm:prSet presAssocID="{CC9B90FC-274C-4412-AF9B-E624CC905592}" presName="aNode" presStyleLbl="bgShp" presStyleIdx="0" presStyleCnt="3"/>
      <dgm:spPr/>
    </dgm:pt>
    <dgm:pt modelId="{AF308143-4400-4E87-8C95-910119BB9E17}" type="pres">
      <dgm:prSet presAssocID="{CC9B90FC-274C-4412-AF9B-E624CC905592}" presName="textNode" presStyleLbl="bgShp" presStyleIdx="0" presStyleCnt="3"/>
      <dgm:spPr/>
    </dgm:pt>
    <dgm:pt modelId="{98F318E0-A880-4542-A61D-2B8FE5358F86}" type="pres">
      <dgm:prSet presAssocID="{CC9B90FC-274C-4412-AF9B-E624CC905592}" presName="compChildNode" presStyleCnt="0"/>
      <dgm:spPr/>
    </dgm:pt>
    <dgm:pt modelId="{8DB50AD5-179E-4A1B-90CF-B8F889826963}" type="pres">
      <dgm:prSet presAssocID="{CC9B90FC-274C-4412-AF9B-E624CC905592}" presName="theInnerList" presStyleCnt="0"/>
      <dgm:spPr/>
    </dgm:pt>
    <dgm:pt modelId="{997AC111-6D01-4844-8D5A-61DE1063400C}" type="pres">
      <dgm:prSet presAssocID="{964DADB9-DEDA-4477-A3E6-6485BF7D5981}" presName="childNode" presStyleLbl="node1" presStyleIdx="0" presStyleCnt="12">
        <dgm:presLayoutVars>
          <dgm:bulletEnabled val="1"/>
        </dgm:presLayoutVars>
      </dgm:prSet>
      <dgm:spPr/>
    </dgm:pt>
    <dgm:pt modelId="{D5FA0660-1958-40F2-A630-86714FC8339D}" type="pres">
      <dgm:prSet presAssocID="{964DADB9-DEDA-4477-A3E6-6485BF7D5981}" presName="aSpace2" presStyleCnt="0"/>
      <dgm:spPr/>
    </dgm:pt>
    <dgm:pt modelId="{83C0A2A2-E8AB-467A-9D60-BCC05DAD6E1B}" type="pres">
      <dgm:prSet presAssocID="{A6E8D31C-1587-4C16-BFB7-2A6C8BFB0727}" presName="childNode" presStyleLbl="node1" presStyleIdx="1" presStyleCnt="12">
        <dgm:presLayoutVars>
          <dgm:bulletEnabled val="1"/>
        </dgm:presLayoutVars>
      </dgm:prSet>
      <dgm:spPr/>
    </dgm:pt>
    <dgm:pt modelId="{76D8515E-4CFC-41F4-9ADC-2484BDED0635}" type="pres">
      <dgm:prSet presAssocID="{A6E8D31C-1587-4C16-BFB7-2A6C8BFB0727}" presName="aSpace2" presStyleCnt="0"/>
      <dgm:spPr/>
    </dgm:pt>
    <dgm:pt modelId="{1AF0B026-B932-4635-B2D4-61E1127E5B3D}" type="pres">
      <dgm:prSet presAssocID="{9A8B8CA5-E7CD-4D1B-80E6-704E78DFA00E}" presName="childNode" presStyleLbl="node1" presStyleIdx="2" presStyleCnt="12">
        <dgm:presLayoutVars>
          <dgm:bulletEnabled val="1"/>
        </dgm:presLayoutVars>
      </dgm:prSet>
      <dgm:spPr/>
    </dgm:pt>
    <dgm:pt modelId="{F62B3CAF-E844-4926-AB9A-EF960679B63C}" type="pres">
      <dgm:prSet presAssocID="{9A8B8CA5-E7CD-4D1B-80E6-704E78DFA00E}" presName="aSpace2" presStyleCnt="0"/>
      <dgm:spPr/>
    </dgm:pt>
    <dgm:pt modelId="{3802C7B7-3240-48AA-B96E-57240910F145}" type="pres">
      <dgm:prSet presAssocID="{66610E10-67D9-4967-8A0A-228E6AB7B559}" presName="childNode" presStyleLbl="node1" presStyleIdx="3" presStyleCnt="12">
        <dgm:presLayoutVars>
          <dgm:bulletEnabled val="1"/>
        </dgm:presLayoutVars>
      </dgm:prSet>
      <dgm:spPr/>
    </dgm:pt>
    <dgm:pt modelId="{EF2B4DE4-7CC3-4D3F-B8DD-2B3086D8658A}" type="pres">
      <dgm:prSet presAssocID="{CC9B90FC-274C-4412-AF9B-E624CC905592}" presName="aSpace" presStyleCnt="0"/>
      <dgm:spPr/>
    </dgm:pt>
    <dgm:pt modelId="{76110823-4789-44F9-86B1-81BD72F06DB6}" type="pres">
      <dgm:prSet presAssocID="{186A8916-4397-48CD-A3CA-7A6749DF3984}" presName="compNode" presStyleCnt="0"/>
      <dgm:spPr/>
    </dgm:pt>
    <dgm:pt modelId="{BD4E0D73-06EF-4B1F-BE7B-52B0369E9CA4}" type="pres">
      <dgm:prSet presAssocID="{186A8916-4397-48CD-A3CA-7A6749DF3984}" presName="aNode" presStyleLbl="bgShp" presStyleIdx="1" presStyleCnt="3"/>
      <dgm:spPr/>
    </dgm:pt>
    <dgm:pt modelId="{B7F7BC4C-69AD-44A0-82A0-D53E5FEE9E89}" type="pres">
      <dgm:prSet presAssocID="{186A8916-4397-48CD-A3CA-7A6749DF3984}" presName="textNode" presStyleLbl="bgShp" presStyleIdx="1" presStyleCnt="3"/>
      <dgm:spPr/>
    </dgm:pt>
    <dgm:pt modelId="{9F120A07-346D-4DED-82A8-F5FACAD3C894}" type="pres">
      <dgm:prSet presAssocID="{186A8916-4397-48CD-A3CA-7A6749DF3984}" presName="compChildNode" presStyleCnt="0"/>
      <dgm:spPr/>
    </dgm:pt>
    <dgm:pt modelId="{94080E58-7187-498F-80CD-86A3FABBBAAE}" type="pres">
      <dgm:prSet presAssocID="{186A8916-4397-48CD-A3CA-7A6749DF3984}" presName="theInnerList" presStyleCnt="0"/>
      <dgm:spPr/>
    </dgm:pt>
    <dgm:pt modelId="{5F403F76-7118-4EA3-A4C4-61944503CD90}" type="pres">
      <dgm:prSet presAssocID="{E66299B9-B08F-4F3B-9143-F3C5035C7253}" presName="childNode" presStyleLbl="node1" presStyleIdx="4" presStyleCnt="12">
        <dgm:presLayoutVars>
          <dgm:bulletEnabled val="1"/>
        </dgm:presLayoutVars>
      </dgm:prSet>
      <dgm:spPr/>
    </dgm:pt>
    <dgm:pt modelId="{A3D88217-0840-4600-8D21-683DA95E3BFA}" type="pres">
      <dgm:prSet presAssocID="{E66299B9-B08F-4F3B-9143-F3C5035C7253}" presName="aSpace2" presStyleCnt="0"/>
      <dgm:spPr/>
    </dgm:pt>
    <dgm:pt modelId="{C50BFE89-AD5A-4B77-AAD3-376EFDCB1835}" type="pres">
      <dgm:prSet presAssocID="{58EA2B9C-028E-495B-878A-09A8223AEDDE}" presName="childNode" presStyleLbl="node1" presStyleIdx="5" presStyleCnt="12">
        <dgm:presLayoutVars>
          <dgm:bulletEnabled val="1"/>
        </dgm:presLayoutVars>
      </dgm:prSet>
      <dgm:spPr/>
    </dgm:pt>
    <dgm:pt modelId="{5AE5BE39-4243-421A-9820-724684F1ABAF}" type="pres">
      <dgm:prSet presAssocID="{58EA2B9C-028E-495B-878A-09A8223AEDDE}" presName="aSpace2" presStyleCnt="0"/>
      <dgm:spPr/>
    </dgm:pt>
    <dgm:pt modelId="{77A4796A-D957-4559-B426-2FF3ACB31331}" type="pres">
      <dgm:prSet presAssocID="{07ACA11A-F24F-4F33-82CA-D2FE3EE2EC31}" presName="childNode" presStyleLbl="node1" presStyleIdx="6" presStyleCnt="12">
        <dgm:presLayoutVars>
          <dgm:bulletEnabled val="1"/>
        </dgm:presLayoutVars>
      </dgm:prSet>
      <dgm:spPr/>
    </dgm:pt>
    <dgm:pt modelId="{04884F3C-E741-4276-9C91-428F6B4E016A}" type="pres">
      <dgm:prSet presAssocID="{07ACA11A-F24F-4F33-82CA-D2FE3EE2EC31}" presName="aSpace2" presStyleCnt="0"/>
      <dgm:spPr/>
    </dgm:pt>
    <dgm:pt modelId="{C424B113-BACF-427A-BE7E-6EE5C0C6D5A0}" type="pres">
      <dgm:prSet presAssocID="{3E5E0749-DF3B-4362-B0C0-C0D9BD2C7B52}" presName="childNode" presStyleLbl="node1" presStyleIdx="7" presStyleCnt="12">
        <dgm:presLayoutVars>
          <dgm:bulletEnabled val="1"/>
        </dgm:presLayoutVars>
      </dgm:prSet>
      <dgm:spPr/>
    </dgm:pt>
    <dgm:pt modelId="{63F51CF8-150C-4BD9-9BCA-2D54303A97B5}" type="pres">
      <dgm:prSet presAssocID="{186A8916-4397-48CD-A3CA-7A6749DF3984}" presName="aSpace" presStyleCnt="0"/>
      <dgm:spPr/>
    </dgm:pt>
    <dgm:pt modelId="{7229F541-720A-4D85-A64D-812785CD226F}" type="pres">
      <dgm:prSet presAssocID="{12F5AF1F-A511-4A75-9071-43264991F8B1}" presName="compNode" presStyleCnt="0"/>
      <dgm:spPr/>
    </dgm:pt>
    <dgm:pt modelId="{6137F74F-AC4F-4286-8140-F567D67B4ADF}" type="pres">
      <dgm:prSet presAssocID="{12F5AF1F-A511-4A75-9071-43264991F8B1}" presName="aNode" presStyleLbl="bgShp" presStyleIdx="2" presStyleCnt="3"/>
      <dgm:spPr/>
    </dgm:pt>
    <dgm:pt modelId="{B9CE142F-45C0-4329-9ABD-CCD768B1C605}" type="pres">
      <dgm:prSet presAssocID="{12F5AF1F-A511-4A75-9071-43264991F8B1}" presName="textNode" presStyleLbl="bgShp" presStyleIdx="2" presStyleCnt="3"/>
      <dgm:spPr/>
    </dgm:pt>
    <dgm:pt modelId="{842D3801-B10C-4BB3-8E87-D05B51FFE147}" type="pres">
      <dgm:prSet presAssocID="{12F5AF1F-A511-4A75-9071-43264991F8B1}" presName="compChildNode" presStyleCnt="0"/>
      <dgm:spPr/>
    </dgm:pt>
    <dgm:pt modelId="{1FCBD931-0784-425E-9F28-CC662E6DA6D9}" type="pres">
      <dgm:prSet presAssocID="{12F5AF1F-A511-4A75-9071-43264991F8B1}" presName="theInnerList" presStyleCnt="0"/>
      <dgm:spPr/>
    </dgm:pt>
    <dgm:pt modelId="{2F307152-A6C3-4B03-BD91-6C47CC624609}" type="pres">
      <dgm:prSet presAssocID="{1D5B0085-6979-473F-AA14-61926E3E6311}" presName="childNode" presStyleLbl="node1" presStyleIdx="8" presStyleCnt="12">
        <dgm:presLayoutVars>
          <dgm:bulletEnabled val="1"/>
        </dgm:presLayoutVars>
      </dgm:prSet>
      <dgm:spPr/>
    </dgm:pt>
    <dgm:pt modelId="{D7ED12EC-88D7-471C-B851-820B8E4A7FB6}" type="pres">
      <dgm:prSet presAssocID="{1D5B0085-6979-473F-AA14-61926E3E6311}" presName="aSpace2" presStyleCnt="0"/>
      <dgm:spPr/>
    </dgm:pt>
    <dgm:pt modelId="{EB1167F5-D1A5-4C6E-9688-1B50C191976F}" type="pres">
      <dgm:prSet presAssocID="{43FD8645-86D4-4E1D-BA88-5784C7B88860}" presName="childNode" presStyleLbl="node1" presStyleIdx="9" presStyleCnt="12">
        <dgm:presLayoutVars>
          <dgm:bulletEnabled val="1"/>
        </dgm:presLayoutVars>
      </dgm:prSet>
      <dgm:spPr/>
    </dgm:pt>
    <dgm:pt modelId="{F8623CFD-2F76-46E1-998C-B00DEDB352FF}" type="pres">
      <dgm:prSet presAssocID="{43FD8645-86D4-4E1D-BA88-5784C7B88860}" presName="aSpace2" presStyleCnt="0"/>
      <dgm:spPr/>
    </dgm:pt>
    <dgm:pt modelId="{33844447-411E-4465-88A6-AB738FF18A5E}" type="pres">
      <dgm:prSet presAssocID="{0A2A335C-CED4-4CD0-AF09-6ACF24F9F625}" presName="childNode" presStyleLbl="node1" presStyleIdx="10" presStyleCnt="12">
        <dgm:presLayoutVars>
          <dgm:bulletEnabled val="1"/>
        </dgm:presLayoutVars>
      </dgm:prSet>
      <dgm:spPr/>
    </dgm:pt>
    <dgm:pt modelId="{19D8114B-3D47-49EE-BA8D-9C51F2EB7EE0}" type="pres">
      <dgm:prSet presAssocID="{0A2A335C-CED4-4CD0-AF09-6ACF24F9F625}" presName="aSpace2" presStyleCnt="0"/>
      <dgm:spPr/>
    </dgm:pt>
    <dgm:pt modelId="{B608F8A1-8D47-42D0-B4C4-F1A20623D2F8}" type="pres">
      <dgm:prSet presAssocID="{EAD636D8-1543-4107-BE63-68ACDE081486}" presName="childNode" presStyleLbl="node1" presStyleIdx="11" presStyleCnt="12">
        <dgm:presLayoutVars>
          <dgm:bulletEnabled val="1"/>
        </dgm:presLayoutVars>
      </dgm:prSet>
      <dgm:spPr/>
    </dgm:pt>
  </dgm:ptLst>
  <dgm:cxnLst>
    <dgm:cxn modelId="{7D6A5805-ED7B-49C6-99DF-A5ABEEF4B327}" type="presOf" srcId="{2C53EC09-5854-4327-8F14-A2EC8C9F9E97}" destId="{2597A48B-BA54-4914-A7A7-4F6577928499}" srcOrd="0" destOrd="0" presId="urn:microsoft.com/office/officeart/2005/8/layout/lProcess2"/>
    <dgm:cxn modelId="{DE975010-D867-483B-B7D9-8D5BF8E010E5}" type="presOf" srcId="{12F5AF1F-A511-4A75-9071-43264991F8B1}" destId="{6137F74F-AC4F-4286-8140-F567D67B4ADF}" srcOrd="0" destOrd="0" presId="urn:microsoft.com/office/officeart/2005/8/layout/lProcess2"/>
    <dgm:cxn modelId="{2475171B-C6FF-4BEA-95FF-B80DCE974B4B}" type="presOf" srcId="{E66299B9-B08F-4F3B-9143-F3C5035C7253}" destId="{5F403F76-7118-4EA3-A4C4-61944503CD90}" srcOrd="0" destOrd="0" presId="urn:microsoft.com/office/officeart/2005/8/layout/lProcess2"/>
    <dgm:cxn modelId="{309D9B1E-EBCE-491A-80FF-320F0D054522}" srcId="{2C53EC09-5854-4327-8F14-A2EC8C9F9E97}" destId="{CC9B90FC-274C-4412-AF9B-E624CC905592}" srcOrd="0" destOrd="0" parTransId="{29D05457-ADEA-4A3B-9D94-324323AE8BC1}" sibTransId="{F3067C1C-A2F2-400A-961A-6331B3B64B0A}"/>
    <dgm:cxn modelId="{D449C51E-DD2C-4CC3-99FA-72CBA9C315A0}" type="presOf" srcId="{186A8916-4397-48CD-A3CA-7A6749DF3984}" destId="{BD4E0D73-06EF-4B1F-BE7B-52B0369E9CA4}" srcOrd="0" destOrd="0" presId="urn:microsoft.com/office/officeart/2005/8/layout/lProcess2"/>
    <dgm:cxn modelId="{9E4FF824-79F4-4EDB-BA26-6D7AF1508786}" srcId="{2C53EC09-5854-4327-8F14-A2EC8C9F9E97}" destId="{12F5AF1F-A511-4A75-9071-43264991F8B1}" srcOrd="2" destOrd="0" parTransId="{909D9545-8473-48DA-9B03-D126B2EA737B}" sibTransId="{88DB760F-23E6-42C7-A58A-8F5540A1A904}"/>
    <dgm:cxn modelId="{54F3CB2D-0149-4C50-8634-75859A90408C}" srcId="{12F5AF1F-A511-4A75-9071-43264991F8B1}" destId="{43FD8645-86D4-4E1D-BA88-5784C7B88860}" srcOrd="1" destOrd="0" parTransId="{B30C5A45-F249-4876-B069-DDE606C71F50}" sibTransId="{251652D6-0E7A-491D-BEC3-0621BC131482}"/>
    <dgm:cxn modelId="{BA25B13C-02D2-49B5-84B7-A1B031ED98B2}" type="presOf" srcId="{3E5E0749-DF3B-4362-B0C0-C0D9BD2C7B52}" destId="{C424B113-BACF-427A-BE7E-6EE5C0C6D5A0}" srcOrd="0" destOrd="0" presId="urn:microsoft.com/office/officeart/2005/8/layout/lProcess2"/>
    <dgm:cxn modelId="{D3A8D25C-6CF0-4694-9421-115C0B042C9F}" type="presOf" srcId="{1D5B0085-6979-473F-AA14-61926E3E6311}" destId="{2F307152-A6C3-4B03-BD91-6C47CC624609}" srcOrd="0" destOrd="0" presId="urn:microsoft.com/office/officeart/2005/8/layout/lProcess2"/>
    <dgm:cxn modelId="{3E4D685F-7F83-40E9-9C5D-9EB83D11B9A4}" srcId="{186A8916-4397-48CD-A3CA-7A6749DF3984}" destId="{07ACA11A-F24F-4F33-82CA-D2FE3EE2EC31}" srcOrd="2" destOrd="0" parTransId="{6E4141F6-D2D2-4CAE-AF22-8714225415C0}" sibTransId="{9D6D0574-4E9E-4F2E-B754-196CDAD1A4D3}"/>
    <dgm:cxn modelId="{6096955F-7FA2-495E-A19C-DD3FF5181EB4}" srcId="{12F5AF1F-A511-4A75-9071-43264991F8B1}" destId="{0A2A335C-CED4-4CD0-AF09-6ACF24F9F625}" srcOrd="2" destOrd="0" parTransId="{0B139267-C7D1-403E-817E-AA4C0E18AA04}" sibTransId="{B923895A-8C67-4A7B-A404-BDB68DDF7E9A}"/>
    <dgm:cxn modelId="{80A1EB5F-EE90-4437-AF31-8EBAD601DBED}" srcId="{CC9B90FC-274C-4412-AF9B-E624CC905592}" destId="{A6E8D31C-1587-4C16-BFB7-2A6C8BFB0727}" srcOrd="1" destOrd="0" parTransId="{828C279B-C876-4B85-8591-FC5442378A4C}" sibTransId="{8BF3C098-6602-4D66-8CC4-CB45406EEDC7}"/>
    <dgm:cxn modelId="{05D8FC61-DFA7-46FE-B9C7-FB519F42F907}" type="presOf" srcId="{A6E8D31C-1587-4C16-BFB7-2A6C8BFB0727}" destId="{83C0A2A2-E8AB-467A-9D60-BCC05DAD6E1B}" srcOrd="0" destOrd="0" presId="urn:microsoft.com/office/officeart/2005/8/layout/lProcess2"/>
    <dgm:cxn modelId="{EF737965-C880-4284-80C6-C44C09A729DF}" srcId="{186A8916-4397-48CD-A3CA-7A6749DF3984}" destId="{58EA2B9C-028E-495B-878A-09A8223AEDDE}" srcOrd="1" destOrd="0" parTransId="{88A9E990-4E01-480C-BF7F-2DEFB96D8621}" sibTransId="{5C3BE984-EE9A-4E79-BE67-12A3DC9B1FF4}"/>
    <dgm:cxn modelId="{9677DF65-4C81-4249-ABDA-F34065793FD9}" type="presOf" srcId="{58EA2B9C-028E-495B-878A-09A8223AEDDE}" destId="{C50BFE89-AD5A-4B77-AAD3-376EFDCB1835}" srcOrd="0" destOrd="0" presId="urn:microsoft.com/office/officeart/2005/8/layout/lProcess2"/>
    <dgm:cxn modelId="{BE77ED65-9A2F-4010-9291-9F3AFD8A1B40}" srcId="{2C53EC09-5854-4327-8F14-A2EC8C9F9E97}" destId="{186A8916-4397-48CD-A3CA-7A6749DF3984}" srcOrd="1" destOrd="0" parTransId="{95438C9B-25DB-417F-879C-26E20BB642F4}" sibTransId="{DA961621-AA8F-46C7-A9AE-ABB119D05E2A}"/>
    <dgm:cxn modelId="{85D89867-B6C7-43BE-8077-EDF08A5891C3}" type="presOf" srcId="{66610E10-67D9-4967-8A0A-228E6AB7B559}" destId="{3802C7B7-3240-48AA-B96E-57240910F145}" srcOrd="0" destOrd="0" presId="urn:microsoft.com/office/officeart/2005/8/layout/lProcess2"/>
    <dgm:cxn modelId="{44457E4A-4194-4DE5-B595-8942A8BD7520}" type="presOf" srcId="{9A8B8CA5-E7CD-4D1B-80E6-704E78DFA00E}" destId="{1AF0B026-B932-4635-B2D4-61E1127E5B3D}" srcOrd="0" destOrd="0" presId="urn:microsoft.com/office/officeart/2005/8/layout/lProcess2"/>
    <dgm:cxn modelId="{A77ED088-E75A-4BEC-B607-E7505B6F2444}" srcId="{186A8916-4397-48CD-A3CA-7A6749DF3984}" destId="{E66299B9-B08F-4F3B-9143-F3C5035C7253}" srcOrd="0" destOrd="0" parTransId="{8BDE82D5-568C-4046-9957-BF3490C785B9}" sibTransId="{9550D609-06AB-4D96-8C83-BCA1B2E15BE1}"/>
    <dgm:cxn modelId="{2C03AEA2-BD14-4678-9B05-70DDD433472A}" srcId="{186A8916-4397-48CD-A3CA-7A6749DF3984}" destId="{3E5E0749-DF3B-4362-B0C0-C0D9BD2C7B52}" srcOrd="3" destOrd="0" parTransId="{886C517D-5242-4B49-B2D4-520FC9EFDFF1}" sibTransId="{0669000D-0D40-4BA4-8866-AF4F9D27FB06}"/>
    <dgm:cxn modelId="{3058CBA3-86D6-4B14-B4A8-AFD23F7CF21D}" type="presOf" srcId="{0A2A335C-CED4-4CD0-AF09-6ACF24F9F625}" destId="{33844447-411E-4465-88A6-AB738FF18A5E}" srcOrd="0" destOrd="0" presId="urn:microsoft.com/office/officeart/2005/8/layout/lProcess2"/>
    <dgm:cxn modelId="{16573AAF-53B1-4C57-A123-7D42C36A8246}" srcId="{CC9B90FC-274C-4412-AF9B-E624CC905592}" destId="{964DADB9-DEDA-4477-A3E6-6485BF7D5981}" srcOrd="0" destOrd="0" parTransId="{E704CACA-34E0-4BBC-88B6-9826A3059F25}" sibTransId="{9599B2C8-D59D-4FE9-9037-A4550D589D2D}"/>
    <dgm:cxn modelId="{69DDCABF-6EA9-4AE5-ACEC-40278F1263B1}" type="presOf" srcId="{EAD636D8-1543-4107-BE63-68ACDE081486}" destId="{B608F8A1-8D47-42D0-B4C4-F1A20623D2F8}" srcOrd="0" destOrd="0" presId="urn:microsoft.com/office/officeart/2005/8/layout/lProcess2"/>
    <dgm:cxn modelId="{A62D89C4-3EF4-4483-95EB-7E6DAB26CAA7}" srcId="{CC9B90FC-274C-4412-AF9B-E624CC905592}" destId="{9A8B8CA5-E7CD-4D1B-80E6-704E78DFA00E}" srcOrd="2" destOrd="0" parTransId="{6B60E55F-5B70-45A6-8792-DD66B13D1979}" sibTransId="{B00479E9-AF12-4F13-87A5-36B81B38FADB}"/>
    <dgm:cxn modelId="{E870A4C6-5A93-4FC9-91D4-9AD558AF1E48}" type="presOf" srcId="{186A8916-4397-48CD-A3CA-7A6749DF3984}" destId="{B7F7BC4C-69AD-44A0-82A0-D53E5FEE9E89}" srcOrd="1" destOrd="0" presId="urn:microsoft.com/office/officeart/2005/8/layout/lProcess2"/>
    <dgm:cxn modelId="{31AFF6CB-5D7F-49B1-93B8-0AB5AF812546}" type="presOf" srcId="{CC9B90FC-274C-4412-AF9B-E624CC905592}" destId="{5268BB91-14E8-474A-80C3-272BF1722EA6}" srcOrd="0" destOrd="0" presId="urn:microsoft.com/office/officeart/2005/8/layout/lProcess2"/>
    <dgm:cxn modelId="{47781DD0-CABD-482C-9282-533CC3313299}" type="presOf" srcId="{07ACA11A-F24F-4F33-82CA-D2FE3EE2EC31}" destId="{77A4796A-D957-4559-B426-2FF3ACB31331}" srcOrd="0" destOrd="0" presId="urn:microsoft.com/office/officeart/2005/8/layout/lProcess2"/>
    <dgm:cxn modelId="{B6F237DA-9E53-40C0-B5E1-360681ED8E86}" type="presOf" srcId="{964DADB9-DEDA-4477-A3E6-6485BF7D5981}" destId="{997AC111-6D01-4844-8D5A-61DE1063400C}" srcOrd="0" destOrd="0" presId="urn:microsoft.com/office/officeart/2005/8/layout/lProcess2"/>
    <dgm:cxn modelId="{9C9714DE-7F2A-44A3-BFEA-016F3D36C659}" type="presOf" srcId="{43FD8645-86D4-4E1D-BA88-5784C7B88860}" destId="{EB1167F5-D1A5-4C6E-9688-1B50C191976F}" srcOrd="0" destOrd="0" presId="urn:microsoft.com/office/officeart/2005/8/layout/lProcess2"/>
    <dgm:cxn modelId="{65BAC2DE-9BFF-460B-86BB-1D5BBF2DEFB8}" type="presOf" srcId="{12F5AF1F-A511-4A75-9071-43264991F8B1}" destId="{B9CE142F-45C0-4329-9ABD-CCD768B1C605}" srcOrd="1" destOrd="0" presId="urn:microsoft.com/office/officeart/2005/8/layout/lProcess2"/>
    <dgm:cxn modelId="{A7C061DF-26DC-4D8C-B96C-09ABC613097B}" srcId="{12F5AF1F-A511-4A75-9071-43264991F8B1}" destId="{1D5B0085-6979-473F-AA14-61926E3E6311}" srcOrd="0" destOrd="0" parTransId="{350DE1B8-7053-4E70-B920-B516629F1DE3}" sibTransId="{FD8B1BCC-DE80-47C9-B314-E9167B6DE9FC}"/>
    <dgm:cxn modelId="{5A1E7CE3-9198-4F95-8DCE-279CB26252DD}" srcId="{12F5AF1F-A511-4A75-9071-43264991F8B1}" destId="{EAD636D8-1543-4107-BE63-68ACDE081486}" srcOrd="3" destOrd="0" parTransId="{40798410-A086-4173-84C5-FA4861F1C7A3}" sibTransId="{12531EDF-5B76-4CF7-B945-C6C5881549E1}"/>
    <dgm:cxn modelId="{ABFB8FEF-F778-42CE-B909-780A809C10FC}" type="presOf" srcId="{CC9B90FC-274C-4412-AF9B-E624CC905592}" destId="{AF308143-4400-4E87-8C95-910119BB9E17}" srcOrd="1" destOrd="0" presId="urn:microsoft.com/office/officeart/2005/8/layout/lProcess2"/>
    <dgm:cxn modelId="{3ECC6BF4-BBA1-4D6E-878F-F7507183286D}" srcId="{CC9B90FC-274C-4412-AF9B-E624CC905592}" destId="{66610E10-67D9-4967-8A0A-228E6AB7B559}" srcOrd="3" destOrd="0" parTransId="{32329F3B-89D9-4DFC-ABE6-D9E9EDA6E63F}" sibTransId="{AF436E9E-516B-48AB-884F-FD392E5B23E3}"/>
    <dgm:cxn modelId="{8D840280-74B6-416B-B7CA-27098955E500}" type="presParOf" srcId="{2597A48B-BA54-4914-A7A7-4F6577928499}" destId="{B2754363-4427-4513-9D26-96C12CEA8D57}" srcOrd="0" destOrd="0" presId="urn:microsoft.com/office/officeart/2005/8/layout/lProcess2"/>
    <dgm:cxn modelId="{825A010D-6262-499E-8E0A-1E40E2BC647F}" type="presParOf" srcId="{B2754363-4427-4513-9D26-96C12CEA8D57}" destId="{5268BB91-14E8-474A-80C3-272BF1722EA6}" srcOrd="0" destOrd="0" presId="urn:microsoft.com/office/officeart/2005/8/layout/lProcess2"/>
    <dgm:cxn modelId="{47A70652-83B9-4318-8B72-8310B2D9AF80}" type="presParOf" srcId="{B2754363-4427-4513-9D26-96C12CEA8D57}" destId="{AF308143-4400-4E87-8C95-910119BB9E17}" srcOrd="1" destOrd="0" presId="urn:microsoft.com/office/officeart/2005/8/layout/lProcess2"/>
    <dgm:cxn modelId="{FA42327A-8F6D-48D3-A276-B1EF08657E58}" type="presParOf" srcId="{B2754363-4427-4513-9D26-96C12CEA8D57}" destId="{98F318E0-A880-4542-A61D-2B8FE5358F86}" srcOrd="2" destOrd="0" presId="urn:microsoft.com/office/officeart/2005/8/layout/lProcess2"/>
    <dgm:cxn modelId="{682711EB-56BB-4174-B491-49832C406FA3}" type="presParOf" srcId="{98F318E0-A880-4542-A61D-2B8FE5358F86}" destId="{8DB50AD5-179E-4A1B-90CF-B8F889826963}" srcOrd="0" destOrd="0" presId="urn:microsoft.com/office/officeart/2005/8/layout/lProcess2"/>
    <dgm:cxn modelId="{39D93E1F-AAAB-413F-BAB7-BA19150D51AE}" type="presParOf" srcId="{8DB50AD5-179E-4A1B-90CF-B8F889826963}" destId="{997AC111-6D01-4844-8D5A-61DE1063400C}" srcOrd="0" destOrd="0" presId="urn:microsoft.com/office/officeart/2005/8/layout/lProcess2"/>
    <dgm:cxn modelId="{E54197D9-F20B-4396-8F7B-194C02938F1A}" type="presParOf" srcId="{8DB50AD5-179E-4A1B-90CF-B8F889826963}" destId="{D5FA0660-1958-40F2-A630-86714FC8339D}" srcOrd="1" destOrd="0" presId="urn:microsoft.com/office/officeart/2005/8/layout/lProcess2"/>
    <dgm:cxn modelId="{D94AEDC5-3F19-465A-A21D-4E7626DAFEFC}" type="presParOf" srcId="{8DB50AD5-179E-4A1B-90CF-B8F889826963}" destId="{83C0A2A2-E8AB-467A-9D60-BCC05DAD6E1B}" srcOrd="2" destOrd="0" presId="urn:microsoft.com/office/officeart/2005/8/layout/lProcess2"/>
    <dgm:cxn modelId="{64342C7E-9F73-42F2-A9ED-F6A240701CDD}" type="presParOf" srcId="{8DB50AD5-179E-4A1B-90CF-B8F889826963}" destId="{76D8515E-4CFC-41F4-9ADC-2484BDED0635}" srcOrd="3" destOrd="0" presId="urn:microsoft.com/office/officeart/2005/8/layout/lProcess2"/>
    <dgm:cxn modelId="{E36E1FB5-944A-439E-99B0-4E7D4D8655F9}" type="presParOf" srcId="{8DB50AD5-179E-4A1B-90CF-B8F889826963}" destId="{1AF0B026-B932-4635-B2D4-61E1127E5B3D}" srcOrd="4" destOrd="0" presId="urn:microsoft.com/office/officeart/2005/8/layout/lProcess2"/>
    <dgm:cxn modelId="{204BA5E0-D76D-4A9C-AA41-697BA439B221}" type="presParOf" srcId="{8DB50AD5-179E-4A1B-90CF-B8F889826963}" destId="{F62B3CAF-E844-4926-AB9A-EF960679B63C}" srcOrd="5" destOrd="0" presId="urn:microsoft.com/office/officeart/2005/8/layout/lProcess2"/>
    <dgm:cxn modelId="{3F060F2E-94BF-46DA-87BD-AA63B9FEB616}" type="presParOf" srcId="{8DB50AD5-179E-4A1B-90CF-B8F889826963}" destId="{3802C7B7-3240-48AA-B96E-57240910F145}" srcOrd="6" destOrd="0" presId="urn:microsoft.com/office/officeart/2005/8/layout/lProcess2"/>
    <dgm:cxn modelId="{97C962EE-0A92-450E-BE86-36FF78EBC463}" type="presParOf" srcId="{2597A48B-BA54-4914-A7A7-4F6577928499}" destId="{EF2B4DE4-7CC3-4D3F-B8DD-2B3086D8658A}" srcOrd="1" destOrd="0" presId="urn:microsoft.com/office/officeart/2005/8/layout/lProcess2"/>
    <dgm:cxn modelId="{D6B54FAA-0315-419F-B0AF-04A3CE0710FD}" type="presParOf" srcId="{2597A48B-BA54-4914-A7A7-4F6577928499}" destId="{76110823-4789-44F9-86B1-81BD72F06DB6}" srcOrd="2" destOrd="0" presId="urn:microsoft.com/office/officeart/2005/8/layout/lProcess2"/>
    <dgm:cxn modelId="{3FFB254A-30F6-4BC3-89BD-55CB7839B396}" type="presParOf" srcId="{76110823-4789-44F9-86B1-81BD72F06DB6}" destId="{BD4E0D73-06EF-4B1F-BE7B-52B0369E9CA4}" srcOrd="0" destOrd="0" presId="urn:microsoft.com/office/officeart/2005/8/layout/lProcess2"/>
    <dgm:cxn modelId="{4466F529-B5FF-48FF-9F2F-9CAD62AD638B}" type="presParOf" srcId="{76110823-4789-44F9-86B1-81BD72F06DB6}" destId="{B7F7BC4C-69AD-44A0-82A0-D53E5FEE9E89}" srcOrd="1" destOrd="0" presId="urn:microsoft.com/office/officeart/2005/8/layout/lProcess2"/>
    <dgm:cxn modelId="{23B9FFF1-E4AD-4965-B1E6-06BE7707CAB2}" type="presParOf" srcId="{76110823-4789-44F9-86B1-81BD72F06DB6}" destId="{9F120A07-346D-4DED-82A8-F5FACAD3C894}" srcOrd="2" destOrd="0" presId="urn:microsoft.com/office/officeart/2005/8/layout/lProcess2"/>
    <dgm:cxn modelId="{2EDF7880-C557-4B12-B51F-6FCE43A8F42E}" type="presParOf" srcId="{9F120A07-346D-4DED-82A8-F5FACAD3C894}" destId="{94080E58-7187-498F-80CD-86A3FABBBAAE}" srcOrd="0" destOrd="0" presId="urn:microsoft.com/office/officeart/2005/8/layout/lProcess2"/>
    <dgm:cxn modelId="{71F45AA9-7DC0-4684-85F3-F2A2AE643B1B}" type="presParOf" srcId="{94080E58-7187-498F-80CD-86A3FABBBAAE}" destId="{5F403F76-7118-4EA3-A4C4-61944503CD90}" srcOrd="0" destOrd="0" presId="urn:microsoft.com/office/officeart/2005/8/layout/lProcess2"/>
    <dgm:cxn modelId="{C357E669-35C1-4436-8655-A0241DB6C86B}" type="presParOf" srcId="{94080E58-7187-498F-80CD-86A3FABBBAAE}" destId="{A3D88217-0840-4600-8D21-683DA95E3BFA}" srcOrd="1" destOrd="0" presId="urn:microsoft.com/office/officeart/2005/8/layout/lProcess2"/>
    <dgm:cxn modelId="{0D1D2AC8-64D8-4E7C-B2EE-60B484BC7B18}" type="presParOf" srcId="{94080E58-7187-498F-80CD-86A3FABBBAAE}" destId="{C50BFE89-AD5A-4B77-AAD3-376EFDCB1835}" srcOrd="2" destOrd="0" presId="urn:microsoft.com/office/officeart/2005/8/layout/lProcess2"/>
    <dgm:cxn modelId="{28DD6B52-2E42-470B-9964-F4D6BD103250}" type="presParOf" srcId="{94080E58-7187-498F-80CD-86A3FABBBAAE}" destId="{5AE5BE39-4243-421A-9820-724684F1ABAF}" srcOrd="3" destOrd="0" presId="urn:microsoft.com/office/officeart/2005/8/layout/lProcess2"/>
    <dgm:cxn modelId="{201386C2-4622-4723-B754-2DA2B0AF67A8}" type="presParOf" srcId="{94080E58-7187-498F-80CD-86A3FABBBAAE}" destId="{77A4796A-D957-4559-B426-2FF3ACB31331}" srcOrd="4" destOrd="0" presId="urn:microsoft.com/office/officeart/2005/8/layout/lProcess2"/>
    <dgm:cxn modelId="{360B1234-CE8F-406B-9A12-0B61B2818319}" type="presParOf" srcId="{94080E58-7187-498F-80CD-86A3FABBBAAE}" destId="{04884F3C-E741-4276-9C91-428F6B4E016A}" srcOrd="5" destOrd="0" presId="urn:microsoft.com/office/officeart/2005/8/layout/lProcess2"/>
    <dgm:cxn modelId="{A14F834B-16CD-4829-A7EB-C2D9BFE15E90}" type="presParOf" srcId="{94080E58-7187-498F-80CD-86A3FABBBAAE}" destId="{C424B113-BACF-427A-BE7E-6EE5C0C6D5A0}" srcOrd="6" destOrd="0" presId="urn:microsoft.com/office/officeart/2005/8/layout/lProcess2"/>
    <dgm:cxn modelId="{D9E286B0-46B3-459E-BFFE-15EAF39CC17D}" type="presParOf" srcId="{2597A48B-BA54-4914-A7A7-4F6577928499}" destId="{63F51CF8-150C-4BD9-9BCA-2D54303A97B5}" srcOrd="3" destOrd="0" presId="urn:microsoft.com/office/officeart/2005/8/layout/lProcess2"/>
    <dgm:cxn modelId="{30D8DF70-AF19-4618-887E-BCCDBC1798DC}" type="presParOf" srcId="{2597A48B-BA54-4914-A7A7-4F6577928499}" destId="{7229F541-720A-4D85-A64D-812785CD226F}" srcOrd="4" destOrd="0" presId="urn:microsoft.com/office/officeart/2005/8/layout/lProcess2"/>
    <dgm:cxn modelId="{8E906C41-6A13-4CAB-9B7E-3FAEEEF1B01D}" type="presParOf" srcId="{7229F541-720A-4D85-A64D-812785CD226F}" destId="{6137F74F-AC4F-4286-8140-F567D67B4ADF}" srcOrd="0" destOrd="0" presId="urn:microsoft.com/office/officeart/2005/8/layout/lProcess2"/>
    <dgm:cxn modelId="{4417ACA9-EAE7-46EA-8261-641CD9778F70}" type="presParOf" srcId="{7229F541-720A-4D85-A64D-812785CD226F}" destId="{B9CE142F-45C0-4329-9ABD-CCD768B1C605}" srcOrd="1" destOrd="0" presId="urn:microsoft.com/office/officeart/2005/8/layout/lProcess2"/>
    <dgm:cxn modelId="{7C636404-77F7-4249-99D0-85C3DE815B45}" type="presParOf" srcId="{7229F541-720A-4D85-A64D-812785CD226F}" destId="{842D3801-B10C-4BB3-8E87-D05B51FFE147}" srcOrd="2" destOrd="0" presId="urn:microsoft.com/office/officeart/2005/8/layout/lProcess2"/>
    <dgm:cxn modelId="{676265E8-57AC-4B12-A5C3-68383C51372A}" type="presParOf" srcId="{842D3801-B10C-4BB3-8E87-D05B51FFE147}" destId="{1FCBD931-0784-425E-9F28-CC662E6DA6D9}" srcOrd="0" destOrd="0" presId="urn:microsoft.com/office/officeart/2005/8/layout/lProcess2"/>
    <dgm:cxn modelId="{6B084E70-EE07-4DAE-95FE-BA97A770CF93}" type="presParOf" srcId="{1FCBD931-0784-425E-9F28-CC662E6DA6D9}" destId="{2F307152-A6C3-4B03-BD91-6C47CC624609}" srcOrd="0" destOrd="0" presId="urn:microsoft.com/office/officeart/2005/8/layout/lProcess2"/>
    <dgm:cxn modelId="{7E585908-1D9C-479D-A84B-CCC2347942E5}" type="presParOf" srcId="{1FCBD931-0784-425E-9F28-CC662E6DA6D9}" destId="{D7ED12EC-88D7-471C-B851-820B8E4A7FB6}" srcOrd="1" destOrd="0" presId="urn:microsoft.com/office/officeart/2005/8/layout/lProcess2"/>
    <dgm:cxn modelId="{C1F768EE-A026-443F-8988-078538529F62}" type="presParOf" srcId="{1FCBD931-0784-425E-9F28-CC662E6DA6D9}" destId="{EB1167F5-D1A5-4C6E-9688-1B50C191976F}" srcOrd="2" destOrd="0" presId="urn:microsoft.com/office/officeart/2005/8/layout/lProcess2"/>
    <dgm:cxn modelId="{3B293355-0018-4927-AC70-A0155AAE1296}" type="presParOf" srcId="{1FCBD931-0784-425E-9F28-CC662E6DA6D9}" destId="{F8623CFD-2F76-46E1-998C-B00DEDB352FF}" srcOrd="3" destOrd="0" presId="urn:microsoft.com/office/officeart/2005/8/layout/lProcess2"/>
    <dgm:cxn modelId="{D0D49EB1-60CF-4405-9C28-67DDB02817E3}" type="presParOf" srcId="{1FCBD931-0784-425E-9F28-CC662E6DA6D9}" destId="{33844447-411E-4465-88A6-AB738FF18A5E}" srcOrd="4" destOrd="0" presId="urn:microsoft.com/office/officeart/2005/8/layout/lProcess2"/>
    <dgm:cxn modelId="{5218C292-B671-4A19-838B-834A5E25C0FA}" type="presParOf" srcId="{1FCBD931-0784-425E-9F28-CC662E6DA6D9}" destId="{19D8114B-3D47-49EE-BA8D-9C51F2EB7EE0}" srcOrd="5" destOrd="0" presId="urn:microsoft.com/office/officeart/2005/8/layout/lProcess2"/>
    <dgm:cxn modelId="{C4327F3C-A475-45E6-8AEB-D754ED0B97F5}" type="presParOf" srcId="{1FCBD931-0784-425E-9F28-CC662E6DA6D9}" destId="{B608F8A1-8D47-42D0-B4C4-F1A20623D2F8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DE50C1C-D84E-4E9A-9E87-EC737E2770F5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53C4B32-3DAB-47D7-A925-B109FCBFC617}">
      <dgm:prSet/>
      <dgm:spPr>
        <a:solidFill>
          <a:schemeClr val="accent6"/>
        </a:solidFill>
      </dgm:spPr>
      <dgm:t>
        <a:bodyPr/>
        <a:lstStyle/>
        <a:p>
          <a:r>
            <a:rPr lang="en-US"/>
            <a:t>Cemdisiran is an investigational siRNA that reduces hepatic C5 production and is dosed SC every 12 wk</a:t>
          </a:r>
          <a:endParaRPr lang="en-US" dirty="0"/>
        </a:p>
      </dgm:t>
    </dgm:pt>
    <dgm:pt modelId="{EC49DAC7-8969-491A-997E-C4D5C69845B3}" type="parTrans" cxnId="{4B0BB529-210F-484B-844A-46E565249F83}">
      <dgm:prSet/>
      <dgm:spPr/>
      <dgm:t>
        <a:bodyPr/>
        <a:lstStyle/>
        <a:p>
          <a:endParaRPr lang="en-US"/>
        </a:p>
      </dgm:t>
    </dgm:pt>
    <dgm:pt modelId="{631D801C-F370-4216-8BAC-A50FAB8619BD}" type="sibTrans" cxnId="{4B0BB529-210F-484B-844A-46E565249F83}">
      <dgm:prSet/>
      <dgm:spPr/>
      <dgm:t>
        <a:bodyPr/>
        <a:lstStyle/>
        <a:p>
          <a:endParaRPr lang="en-US"/>
        </a:p>
      </dgm:t>
    </dgm:pt>
    <dgm:pt modelId="{2BED9EEE-1EB1-420A-8525-719CEC886317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/>
            <a:t>In phase III NIMBLE, cemdisiran met the Wk 24 primary MG-ADL endpoint: LS mean change –4.5 vs –2.2 with placebo; placebo-adjusted difference –2.3, </a:t>
          </a:r>
          <a:r>
            <a:rPr lang="en-US" i="1"/>
            <a:t>P </a:t>
          </a:r>
          <a:r>
            <a:rPr lang="en-US"/>
            <a:t>&lt;.001</a:t>
          </a:r>
          <a:endParaRPr lang="en-US" dirty="0"/>
        </a:p>
      </dgm:t>
    </dgm:pt>
    <dgm:pt modelId="{6922991E-91B4-4879-9CA4-CA8A13A7D707}" type="parTrans" cxnId="{6DB1EBCB-F4BC-467D-B053-1A01062BB65C}">
      <dgm:prSet/>
      <dgm:spPr/>
      <dgm:t>
        <a:bodyPr/>
        <a:lstStyle/>
        <a:p>
          <a:endParaRPr lang="en-US"/>
        </a:p>
      </dgm:t>
    </dgm:pt>
    <dgm:pt modelId="{1530FD7E-EF40-4F7C-802F-1052F957C50D}" type="sibTrans" cxnId="{6DB1EBCB-F4BC-467D-B053-1A01062BB65C}">
      <dgm:prSet/>
      <dgm:spPr/>
      <dgm:t>
        <a:bodyPr/>
        <a:lstStyle/>
        <a:p>
          <a:endParaRPr lang="en-US"/>
        </a:p>
      </dgm:t>
    </dgm:pt>
    <dgm:pt modelId="{F5B881F4-C72D-4D54-9C41-D75FE628D580}">
      <dgm:prSet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QMG also improved: placebo-adjusted difference –2.8 at </a:t>
          </a:r>
          <a:br>
            <a:rPr lang="en-US">
              <a:solidFill>
                <a:schemeClr val="tx1"/>
              </a:solidFill>
            </a:rPr>
          </a:br>
          <a:r>
            <a:rPr lang="en-US">
              <a:solidFill>
                <a:schemeClr val="tx1"/>
              </a:solidFill>
            </a:rPr>
            <a:t>Wk 24, </a:t>
          </a:r>
          <a:r>
            <a:rPr lang="en-US" i="1">
              <a:solidFill>
                <a:schemeClr val="tx1"/>
              </a:solidFill>
            </a:rPr>
            <a:t>P </a:t>
          </a:r>
          <a:r>
            <a:rPr lang="en-US">
              <a:solidFill>
                <a:schemeClr val="tx1"/>
              </a:solidFill>
            </a:rPr>
            <a:t>= .002</a:t>
          </a:r>
          <a:endParaRPr lang="en-US" dirty="0">
            <a:solidFill>
              <a:schemeClr val="tx1"/>
            </a:solidFill>
          </a:endParaRPr>
        </a:p>
      </dgm:t>
    </dgm:pt>
    <dgm:pt modelId="{7E8B35CC-F1CD-4D91-AFE8-BEA8B8D89EC1}" type="parTrans" cxnId="{3C74617E-45D0-40DD-ABAC-FB89772F0BA9}">
      <dgm:prSet/>
      <dgm:spPr/>
      <dgm:t>
        <a:bodyPr/>
        <a:lstStyle/>
        <a:p>
          <a:endParaRPr lang="en-US"/>
        </a:p>
      </dgm:t>
    </dgm:pt>
    <dgm:pt modelId="{6D9B9773-765A-485D-9C97-8530C8156F55}" type="sibTrans" cxnId="{3C74617E-45D0-40DD-ABAC-FB89772F0BA9}">
      <dgm:prSet/>
      <dgm:spPr/>
      <dgm:t>
        <a:bodyPr/>
        <a:lstStyle/>
        <a:p>
          <a:endParaRPr lang="en-US"/>
        </a:p>
      </dgm:t>
    </dgm:pt>
    <dgm:pt modelId="{527D72CD-F560-4D07-B76B-3C5AE9AAC6AB}">
      <dgm:prSet/>
      <dgm:spPr>
        <a:solidFill>
          <a:schemeClr val="accent1"/>
        </a:solidFill>
      </dgm:spPr>
      <dgm:t>
        <a:bodyPr/>
        <a:lstStyle/>
        <a:p>
          <a:r>
            <a:rPr lang="en-US"/>
            <a:t>NIMBLE also evaluated lower-dose cemdisiran plus pozelimab every 4 wk; both regimens improved MG-ADL vs placebo</a:t>
          </a:r>
          <a:endParaRPr lang="en-US" dirty="0"/>
        </a:p>
      </dgm:t>
    </dgm:pt>
    <dgm:pt modelId="{0A112D15-4A17-482A-BE12-C7A3935D3D3F}" type="parTrans" cxnId="{96E39042-EB47-49C1-B9C0-97A173028749}">
      <dgm:prSet/>
      <dgm:spPr/>
      <dgm:t>
        <a:bodyPr/>
        <a:lstStyle/>
        <a:p>
          <a:endParaRPr lang="en-US"/>
        </a:p>
      </dgm:t>
    </dgm:pt>
    <dgm:pt modelId="{CD9BDB7E-4925-43DF-B9FC-E4ED1B9FB558}" type="sibTrans" cxnId="{96E39042-EB47-49C1-B9C0-97A173028749}">
      <dgm:prSet/>
      <dgm:spPr/>
      <dgm:t>
        <a:bodyPr/>
        <a:lstStyle/>
        <a:p>
          <a:endParaRPr lang="en-US"/>
        </a:p>
      </dgm:t>
    </dgm:pt>
    <dgm:pt modelId="{DAFF4673-B260-4F84-B076-E62A4298D4EA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/>
            <a:t>Cemdisiran remains investigational; a US regulatory application has been submitted</a:t>
          </a:r>
          <a:endParaRPr lang="en-US" dirty="0"/>
        </a:p>
      </dgm:t>
    </dgm:pt>
    <dgm:pt modelId="{D404E2D0-5DA0-4CBB-B934-FE8CD89C243F}" type="parTrans" cxnId="{5DD907A2-D1C4-4977-92AA-99F458BABA7C}">
      <dgm:prSet/>
      <dgm:spPr/>
      <dgm:t>
        <a:bodyPr/>
        <a:lstStyle/>
        <a:p>
          <a:endParaRPr lang="en-US"/>
        </a:p>
      </dgm:t>
    </dgm:pt>
    <dgm:pt modelId="{971D3146-D84A-4D3C-84A2-69D8B1C2697A}" type="sibTrans" cxnId="{5DD907A2-D1C4-4977-92AA-99F458BABA7C}">
      <dgm:prSet/>
      <dgm:spPr/>
      <dgm:t>
        <a:bodyPr/>
        <a:lstStyle/>
        <a:p>
          <a:endParaRPr lang="en-US"/>
        </a:p>
      </dgm:t>
    </dgm:pt>
    <dgm:pt modelId="{D6CB8ED1-41D7-4DEA-AFF6-8F02BA1ACFE8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Interpret cautiously: placebo-controlled, not head-to-head vs approved C5 or FcRn inhibitors</a:t>
          </a:r>
          <a:endParaRPr lang="en-US" dirty="0">
            <a:solidFill>
              <a:schemeClr val="tx1"/>
            </a:solidFill>
          </a:endParaRPr>
        </a:p>
      </dgm:t>
    </dgm:pt>
    <dgm:pt modelId="{AFAB1E95-AD54-43E1-A553-443712346D90}" type="parTrans" cxnId="{1D951994-40DD-4503-B57E-5A23D4E113E4}">
      <dgm:prSet/>
      <dgm:spPr/>
      <dgm:t>
        <a:bodyPr/>
        <a:lstStyle/>
        <a:p>
          <a:endParaRPr lang="en-US"/>
        </a:p>
      </dgm:t>
    </dgm:pt>
    <dgm:pt modelId="{3711AC68-27FC-4628-BC03-0FF17656214B}" type="sibTrans" cxnId="{1D951994-40DD-4503-B57E-5A23D4E113E4}">
      <dgm:prSet/>
      <dgm:spPr/>
      <dgm:t>
        <a:bodyPr/>
        <a:lstStyle/>
        <a:p>
          <a:endParaRPr lang="en-US"/>
        </a:p>
      </dgm:t>
    </dgm:pt>
    <dgm:pt modelId="{7238DA60-B7E9-41C7-95BA-60A059948EE1}" type="pres">
      <dgm:prSet presAssocID="{ADE50C1C-D84E-4E9A-9E87-EC737E2770F5}" presName="diagram" presStyleCnt="0">
        <dgm:presLayoutVars>
          <dgm:dir/>
          <dgm:resizeHandles val="exact"/>
        </dgm:presLayoutVars>
      </dgm:prSet>
      <dgm:spPr/>
    </dgm:pt>
    <dgm:pt modelId="{980739C5-00C9-4DAC-833D-84748BE07A7B}" type="pres">
      <dgm:prSet presAssocID="{D53C4B32-3DAB-47D7-A925-B109FCBFC617}" presName="node" presStyleLbl="node1" presStyleIdx="0" presStyleCnt="6">
        <dgm:presLayoutVars>
          <dgm:bulletEnabled val="1"/>
        </dgm:presLayoutVars>
      </dgm:prSet>
      <dgm:spPr/>
    </dgm:pt>
    <dgm:pt modelId="{66132EA9-6E6A-46F2-9C52-CD5138656347}" type="pres">
      <dgm:prSet presAssocID="{631D801C-F370-4216-8BAC-A50FAB8619BD}" presName="sibTrans" presStyleCnt="0"/>
      <dgm:spPr/>
    </dgm:pt>
    <dgm:pt modelId="{DBB08542-2C61-4436-B578-FBAD4B254EF8}" type="pres">
      <dgm:prSet presAssocID="{2BED9EEE-1EB1-420A-8525-719CEC886317}" presName="node" presStyleLbl="node1" presStyleIdx="1" presStyleCnt="6">
        <dgm:presLayoutVars>
          <dgm:bulletEnabled val="1"/>
        </dgm:presLayoutVars>
      </dgm:prSet>
      <dgm:spPr/>
    </dgm:pt>
    <dgm:pt modelId="{56DA9E3C-B098-448E-8CBF-7EB1A7FB3904}" type="pres">
      <dgm:prSet presAssocID="{1530FD7E-EF40-4F7C-802F-1052F957C50D}" presName="sibTrans" presStyleCnt="0"/>
      <dgm:spPr/>
    </dgm:pt>
    <dgm:pt modelId="{6854BF8A-2BDA-47BD-A6B3-AAE67BBD8086}" type="pres">
      <dgm:prSet presAssocID="{F5B881F4-C72D-4D54-9C41-D75FE628D580}" presName="node" presStyleLbl="node1" presStyleIdx="2" presStyleCnt="6">
        <dgm:presLayoutVars>
          <dgm:bulletEnabled val="1"/>
        </dgm:presLayoutVars>
      </dgm:prSet>
      <dgm:spPr/>
    </dgm:pt>
    <dgm:pt modelId="{FF21A35E-D408-4F30-84A8-6DB243390D95}" type="pres">
      <dgm:prSet presAssocID="{6D9B9773-765A-485D-9C97-8530C8156F55}" presName="sibTrans" presStyleCnt="0"/>
      <dgm:spPr/>
    </dgm:pt>
    <dgm:pt modelId="{C59EE275-8EF8-4F53-8431-E4929DC39B4D}" type="pres">
      <dgm:prSet presAssocID="{527D72CD-F560-4D07-B76B-3C5AE9AAC6AB}" presName="node" presStyleLbl="node1" presStyleIdx="3" presStyleCnt="6">
        <dgm:presLayoutVars>
          <dgm:bulletEnabled val="1"/>
        </dgm:presLayoutVars>
      </dgm:prSet>
      <dgm:spPr/>
    </dgm:pt>
    <dgm:pt modelId="{9A253FBB-9CC5-404D-B459-BD35D4F76ACE}" type="pres">
      <dgm:prSet presAssocID="{CD9BDB7E-4925-43DF-B9FC-E4ED1B9FB558}" presName="sibTrans" presStyleCnt="0"/>
      <dgm:spPr/>
    </dgm:pt>
    <dgm:pt modelId="{AEF99DD9-1C96-4112-9D9E-DB24AF9B0E79}" type="pres">
      <dgm:prSet presAssocID="{DAFF4673-B260-4F84-B076-E62A4298D4EA}" presName="node" presStyleLbl="node1" presStyleIdx="4" presStyleCnt="6">
        <dgm:presLayoutVars>
          <dgm:bulletEnabled val="1"/>
        </dgm:presLayoutVars>
      </dgm:prSet>
      <dgm:spPr/>
    </dgm:pt>
    <dgm:pt modelId="{9C314BAD-76E4-4808-94C6-527061604C45}" type="pres">
      <dgm:prSet presAssocID="{971D3146-D84A-4D3C-84A2-69D8B1C2697A}" presName="sibTrans" presStyleCnt="0"/>
      <dgm:spPr/>
    </dgm:pt>
    <dgm:pt modelId="{F887B86E-8142-40D5-8D99-2EFD58F95E82}" type="pres">
      <dgm:prSet presAssocID="{D6CB8ED1-41D7-4DEA-AFF6-8F02BA1ACFE8}" presName="node" presStyleLbl="node1" presStyleIdx="5" presStyleCnt="6">
        <dgm:presLayoutVars>
          <dgm:bulletEnabled val="1"/>
        </dgm:presLayoutVars>
      </dgm:prSet>
      <dgm:spPr/>
    </dgm:pt>
  </dgm:ptLst>
  <dgm:cxnLst>
    <dgm:cxn modelId="{40C3F008-E9BA-4CC3-ACE4-15B217DF273F}" type="presOf" srcId="{ADE50C1C-D84E-4E9A-9E87-EC737E2770F5}" destId="{7238DA60-B7E9-41C7-95BA-60A059948EE1}" srcOrd="0" destOrd="0" presId="urn:microsoft.com/office/officeart/2005/8/layout/default"/>
    <dgm:cxn modelId="{9E16B422-97ED-4CDB-927A-9FAD0088D52C}" type="presOf" srcId="{F5B881F4-C72D-4D54-9C41-D75FE628D580}" destId="{6854BF8A-2BDA-47BD-A6B3-AAE67BBD8086}" srcOrd="0" destOrd="0" presId="urn:microsoft.com/office/officeart/2005/8/layout/default"/>
    <dgm:cxn modelId="{4B0BB529-210F-484B-844A-46E565249F83}" srcId="{ADE50C1C-D84E-4E9A-9E87-EC737E2770F5}" destId="{D53C4B32-3DAB-47D7-A925-B109FCBFC617}" srcOrd="0" destOrd="0" parTransId="{EC49DAC7-8969-491A-997E-C4D5C69845B3}" sibTransId="{631D801C-F370-4216-8BAC-A50FAB8619BD}"/>
    <dgm:cxn modelId="{E7713661-0E9B-4350-B5B0-62BF57F1DD06}" type="presOf" srcId="{527D72CD-F560-4D07-B76B-3C5AE9AAC6AB}" destId="{C59EE275-8EF8-4F53-8431-E4929DC39B4D}" srcOrd="0" destOrd="0" presId="urn:microsoft.com/office/officeart/2005/8/layout/default"/>
    <dgm:cxn modelId="{96E39042-EB47-49C1-B9C0-97A173028749}" srcId="{ADE50C1C-D84E-4E9A-9E87-EC737E2770F5}" destId="{527D72CD-F560-4D07-B76B-3C5AE9AAC6AB}" srcOrd="3" destOrd="0" parTransId="{0A112D15-4A17-482A-BE12-C7A3935D3D3F}" sibTransId="{CD9BDB7E-4925-43DF-B9FC-E4ED1B9FB558}"/>
    <dgm:cxn modelId="{2FA84D4B-B7AA-4D3E-83EB-1EDFD39A81FF}" type="presOf" srcId="{D53C4B32-3DAB-47D7-A925-B109FCBFC617}" destId="{980739C5-00C9-4DAC-833D-84748BE07A7B}" srcOrd="0" destOrd="0" presId="urn:microsoft.com/office/officeart/2005/8/layout/default"/>
    <dgm:cxn modelId="{3C74617E-45D0-40DD-ABAC-FB89772F0BA9}" srcId="{ADE50C1C-D84E-4E9A-9E87-EC737E2770F5}" destId="{F5B881F4-C72D-4D54-9C41-D75FE628D580}" srcOrd="2" destOrd="0" parTransId="{7E8B35CC-F1CD-4D91-AFE8-BEA8B8D89EC1}" sibTransId="{6D9B9773-765A-485D-9C97-8530C8156F55}"/>
    <dgm:cxn modelId="{1D951994-40DD-4503-B57E-5A23D4E113E4}" srcId="{ADE50C1C-D84E-4E9A-9E87-EC737E2770F5}" destId="{D6CB8ED1-41D7-4DEA-AFF6-8F02BA1ACFE8}" srcOrd="5" destOrd="0" parTransId="{AFAB1E95-AD54-43E1-A553-443712346D90}" sibTransId="{3711AC68-27FC-4628-BC03-0FF17656214B}"/>
    <dgm:cxn modelId="{5DD907A2-D1C4-4977-92AA-99F458BABA7C}" srcId="{ADE50C1C-D84E-4E9A-9E87-EC737E2770F5}" destId="{DAFF4673-B260-4F84-B076-E62A4298D4EA}" srcOrd="4" destOrd="0" parTransId="{D404E2D0-5DA0-4CBB-B934-FE8CD89C243F}" sibTransId="{971D3146-D84A-4D3C-84A2-69D8B1C2697A}"/>
    <dgm:cxn modelId="{6DB1EBCB-F4BC-467D-B053-1A01062BB65C}" srcId="{ADE50C1C-D84E-4E9A-9E87-EC737E2770F5}" destId="{2BED9EEE-1EB1-420A-8525-719CEC886317}" srcOrd="1" destOrd="0" parTransId="{6922991E-91B4-4879-9CA4-CA8A13A7D707}" sibTransId="{1530FD7E-EF40-4F7C-802F-1052F957C50D}"/>
    <dgm:cxn modelId="{C56465CE-275F-40EB-A05D-9F1506E2F3FC}" type="presOf" srcId="{DAFF4673-B260-4F84-B076-E62A4298D4EA}" destId="{AEF99DD9-1C96-4112-9D9E-DB24AF9B0E79}" srcOrd="0" destOrd="0" presId="urn:microsoft.com/office/officeart/2005/8/layout/default"/>
    <dgm:cxn modelId="{39A161D0-F89C-4F22-91E0-BA6C479CD13F}" type="presOf" srcId="{D6CB8ED1-41D7-4DEA-AFF6-8F02BA1ACFE8}" destId="{F887B86E-8142-40D5-8D99-2EFD58F95E82}" srcOrd="0" destOrd="0" presId="urn:microsoft.com/office/officeart/2005/8/layout/default"/>
    <dgm:cxn modelId="{289E9ED6-FAAC-4768-9C4E-D0B1AB393DAF}" type="presOf" srcId="{2BED9EEE-1EB1-420A-8525-719CEC886317}" destId="{DBB08542-2C61-4436-B578-FBAD4B254EF8}" srcOrd="0" destOrd="0" presId="urn:microsoft.com/office/officeart/2005/8/layout/default"/>
    <dgm:cxn modelId="{339AC35C-ECE8-469D-B6AB-4C677AD6AD07}" type="presParOf" srcId="{7238DA60-B7E9-41C7-95BA-60A059948EE1}" destId="{980739C5-00C9-4DAC-833D-84748BE07A7B}" srcOrd="0" destOrd="0" presId="urn:microsoft.com/office/officeart/2005/8/layout/default"/>
    <dgm:cxn modelId="{78E40AA7-FF68-40D8-B0F9-1147D4417884}" type="presParOf" srcId="{7238DA60-B7E9-41C7-95BA-60A059948EE1}" destId="{66132EA9-6E6A-46F2-9C52-CD5138656347}" srcOrd="1" destOrd="0" presId="urn:microsoft.com/office/officeart/2005/8/layout/default"/>
    <dgm:cxn modelId="{BC391EC3-7902-46BE-BDA3-F63AF6025C91}" type="presParOf" srcId="{7238DA60-B7E9-41C7-95BA-60A059948EE1}" destId="{DBB08542-2C61-4436-B578-FBAD4B254EF8}" srcOrd="2" destOrd="0" presId="urn:microsoft.com/office/officeart/2005/8/layout/default"/>
    <dgm:cxn modelId="{B0DE4B3D-C34B-4454-A19C-4645AF104EBF}" type="presParOf" srcId="{7238DA60-B7E9-41C7-95BA-60A059948EE1}" destId="{56DA9E3C-B098-448E-8CBF-7EB1A7FB3904}" srcOrd="3" destOrd="0" presId="urn:microsoft.com/office/officeart/2005/8/layout/default"/>
    <dgm:cxn modelId="{AA8C9330-0006-4987-89C7-5DB7115FCFA1}" type="presParOf" srcId="{7238DA60-B7E9-41C7-95BA-60A059948EE1}" destId="{6854BF8A-2BDA-47BD-A6B3-AAE67BBD8086}" srcOrd="4" destOrd="0" presId="urn:microsoft.com/office/officeart/2005/8/layout/default"/>
    <dgm:cxn modelId="{6BE37A60-8A7A-40F6-ABDD-33DEC7D8D8ED}" type="presParOf" srcId="{7238DA60-B7E9-41C7-95BA-60A059948EE1}" destId="{FF21A35E-D408-4F30-84A8-6DB243390D95}" srcOrd="5" destOrd="0" presId="urn:microsoft.com/office/officeart/2005/8/layout/default"/>
    <dgm:cxn modelId="{E4FB112D-1ABC-4888-BE56-CA258630D5CD}" type="presParOf" srcId="{7238DA60-B7E9-41C7-95BA-60A059948EE1}" destId="{C59EE275-8EF8-4F53-8431-E4929DC39B4D}" srcOrd="6" destOrd="0" presId="urn:microsoft.com/office/officeart/2005/8/layout/default"/>
    <dgm:cxn modelId="{73D1A7AF-6DBA-4A89-94D6-73C1CA957E6E}" type="presParOf" srcId="{7238DA60-B7E9-41C7-95BA-60A059948EE1}" destId="{9A253FBB-9CC5-404D-B459-BD35D4F76ACE}" srcOrd="7" destOrd="0" presId="urn:microsoft.com/office/officeart/2005/8/layout/default"/>
    <dgm:cxn modelId="{1476F0FC-F652-4E99-9CE2-B67B67541B51}" type="presParOf" srcId="{7238DA60-B7E9-41C7-95BA-60A059948EE1}" destId="{AEF99DD9-1C96-4112-9D9E-DB24AF9B0E79}" srcOrd="8" destOrd="0" presId="urn:microsoft.com/office/officeart/2005/8/layout/default"/>
    <dgm:cxn modelId="{4A86B237-5251-40C3-8292-BCF08A599D1E}" type="presParOf" srcId="{7238DA60-B7E9-41C7-95BA-60A059948EE1}" destId="{9C314BAD-76E4-4808-94C6-527061604C45}" srcOrd="9" destOrd="0" presId="urn:microsoft.com/office/officeart/2005/8/layout/default"/>
    <dgm:cxn modelId="{8A5877D4-E3A2-47D9-8FF6-ED40CB170B44}" type="presParOf" srcId="{7238DA60-B7E9-41C7-95BA-60A059948EE1}" destId="{F887B86E-8142-40D5-8D99-2EFD58F95E82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7F6E6A8-42F4-4D33-A47C-7DE44224DEA1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046604D-1260-4B5F-979D-D67C9F16A16E}">
      <dgm:prSet/>
      <dgm:spPr>
        <a:solidFill>
          <a:schemeClr val="accent6"/>
        </a:solidFill>
      </dgm:spPr>
      <dgm:t>
        <a:bodyPr/>
        <a:lstStyle/>
        <a:p>
          <a:r>
            <a:rPr lang="en-US"/>
            <a:t>Investigational dual-binding C5 nanobody optimized for once-weekly self-administered SC dosing</a:t>
          </a:r>
          <a:endParaRPr lang="en-US" dirty="0"/>
        </a:p>
      </dgm:t>
    </dgm:pt>
    <dgm:pt modelId="{B0D43D63-46CE-4439-BE12-C3242C3E636A}" type="parTrans" cxnId="{3BAEA961-37DD-49BE-8363-7859F06559B1}">
      <dgm:prSet/>
      <dgm:spPr/>
      <dgm:t>
        <a:bodyPr/>
        <a:lstStyle/>
        <a:p>
          <a:endParaRPr lang="en-US"/>
        </a:p>
      </dgm:t>
    </dgm:pt>
    <dgm:pt modelId="{4EB87F2A-02D0-44D4-89B1-755E77EA01BF}" type="sibTrans" cxnId="{3BAEA961-37DD-49BE-8363-7859F06559B1}">
      <dgm:prSet/>
      <dgm:spPr/>
      <dgm:t>
        <a:bodyPr/>
        <a:lstStyle/>
        <a:p>
          <a:endParaRPr lang="en-US"/>
        </a:p>
      </dgm:t>
    </dgm:pt>
    <dgm:pt modelId="{B556DCCA-30C4-4120-8378-33C283AFB2DF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/>
            <a:t>PREVAIL enrolled 260 adults with AChR Ab+ gMG across 20 countries</a:t>
          </a:r>
          <a:endParaRPr lang="en-US" dirty="0"/>
        </a:p>
      </dgm:t>
    </dgm:pt>
    <dgm:pt modelId="{FCFD6394-43CA-4C3F-95DE-B4687EF7D44C}" type="parTrans" cxnId="{1AA23A35-78A9-418A-9C60-2E22826EAB7A}">
      <dgm:prSet/>
      <dgm:spPr/>
      <dgm:t>
        <a:bodyPr/>
        <a:lstStyle/>
        <a:p>
          <a:endParaRPr lang="en-US"/>
        </a:p>
      </dgm:t>
    </dgm:pt>
    <dgm:pt modelId="{C36C152D-6220-4D0B-8BA6-33C10FAC8532}" type="sibTrans" cxnId="{1AA23A35-78A9-418A-9C60-2E22826EAB7A}">
      <dgm:prSet/>
      <dgm:spPr/>
      <dgm:t>
        <a:bodyPr/>
        <a:lstStyle/>
        <a:p>
          <a:endParaRPr lang="en-US"/>
        </a:p>
      </dgm:t>
    </dgm:pt>
    <dgm:pt modelId="{6C88E25E-069B-4717-AF1C-58601A15EBE9}">
      <dgm:prSet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Primary endpoint met at Wk 26: MG-ADL treatment difference –1.6 vs placebo; </a:t>
          </a:r>
          <a:r>
            <a:rPr lang="en-US" i="1">
              <a:solidFill>
                <a:schemeClr val="tx1"/>
              </a:solidFill>
            </a:rPr>
            <a:t>P </a:t>
          </a:r>
          <a:r>
            <a:rPr lang="en-US">
              <a:solidFill>
                <a:schemeClr val="tx1"/>
              </a:solidFill>
            </a:rPr>
            <a:t>&lt;.0001.</a:t>
          </a:r>
          <a:endParaRPr lang="en-US" dirty="0">
            <a:solidFill>
              <a:schemeClr val="tx1"/>
            </a:solidFill>
          </a:endParaRPr>
        </a:p>
      </dgm:t>
    </dgm:pt>
    <dgm:pt modelId="{2975BE3A-C0E3-4E31-B22E-F25D8190F6DB}" type="parTrans" cxnId="{4F59ABAF-ACE5-4EE5-AB25-8E0250902CFB}">
      <dgm:prSet/>
      <dgm:spPr/>
      <dgm:t>
        <a:bodyPr/>
        <a:lstStyle/>
        <a:p>
          <a:endParaRPr lang="en-US"/>
        </a:p>
      </dgm:t>
    </dgm:pt>
    <dgm:pt modelId="{2AAAEAEA-ECB2-4963-85ED-2AE4D66AB163}" type="sibTrans" cxnId="{4F59ABAF-ACE5-4EE5-AB25-8E0250902CFB}">
      <dgm:prSet/>
      <dgm:spPr/>
      <dgm:t>
        <a:bodyPr/>
        <a:lstStyle/>
        <a:p>
          <a:endParaRPr lang="en-US"/>
        </a:p>
      </dgm:t>
    </dgm:pt>
    <dgm:pt modelId="{64399E56-1939-4555-AEBB-338902466732}">
      <dgm:prSet/>
      <dgm:spPr>
        <a:solidFill>
          <a:schemeClr val="accent1"/>
        </a:solidFill>
      </dgm:spPr>
      <dgm:t>
        <a:bodyPr/>
        <a:lstStyle/>
        <a:p>
          <a:r>
            <a:rPr lang="en-US"/>
            <a:t>Clinically meaningful MG-ADL improvement was observed as early as Wk 1 and sustained through Wk 26; QMG improved by Wk 4 and was sustained through Wk 26</a:t>
          </a:r>
          <a:endParaRPr lang="en-US" dirty="0"/>
        </a:p>
      </dgm:t>
    </dgm:pt>
    <dgm:pt modelId="{C2A23648-CA58-4D85-8BD2-E5A46F1C3508}" type="parTrans" cxnId="{A3F4EFDB-CA2E-4587-A9DB-12A013C6E2CE}">
      <dgm:prSet/>
      <dgm:spPr/>
      <dgm:t>
        <a:bodyPr/>
        <a:lstStyle/>
        <a:p>
          <a:endParaRPr lang="en-US"/>
        </a:p>
      </dgm:t>
    </dgm:pt>
    <dgm:pt modelId="{A59A083A-5C7B-4D91-9CA2-8E20EDB6050E}" type="sibTrans" cxnId="{A3F4EFDB-CA2E-4587-A9DB-12A013C6E2CE}">
      <dgm:prSet/>
      <dgm:spPr/>
      <dgm:t>
        <a:bodyPr/>
        <a:lstStyle/>
        <a:p>
          <a:endParaRPr lang="en-US"/>
        </a:p>
      </dgm:t>
    </dgm:pt>
    <dgm:pt modelId="{207F8986-6E68-4B25-A5DD-B1C4DDB7FA62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/>
            <a:t>Safety: TEAEs were similar vs placebo; most were mild/moderate</a:t>
          </a:r>
          <a:endParaRPr lang="en-US" dirty="0"/>
        </a:p>
      </dgm:t>
    </dgm:pt>
    <dgm:pt modelId="{A6B9564A-207D-48E4-8A24-EED392C18F26}" type="parTrans" cxnId="{702E5EC5-8AD5-4393-984C-BD4FA592A7C4}">
      <dgm:prSet/>
      <dgm:spPr/>
      <dgm:t>
        <a:bodyPr/>
        <a:lstStyle/>
        <a:p>
          <a:endParaRPr lang="en-US"/>
        </a:p>
      </dgm:t>
    </dgm:pt>
    <dgm:pt modelId="{8DD1152F-B5A4-4B04-92F7-9FD045E956A6}" type="sibTrans" cxnId="{702E5EC5-8AD5-4393-984C-BD4FA592A7C4}">
      <dgm:prSet/>
      <dgm:spPr/>
      <dgm:t>
        <a:bodyPr/>
        <a:lstStyle/>
        <a:p>
          <a:endParaRPr lang="en-US"/>
        </a:p>
      </dgm:t>
    </dgm:pt>
    <dgm:pt modelId="{F26A0643-F8E9-47A7-A7F7-CAE74E42934C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Interpretation: placebo-controlled phase III data; no head-to-head efficacy comparison with approved C5 inhibitors</a:t>
          </a:r>
          <a:endParaRPr lang="en-US" dirty="0">
            <a:solidFill>
              <a:schemeClr val="tx1"/>
            </a:solidFill>
          </a:endParaRPr>
        </a:p>
      </dgm:t>
    </dgm:pt>
    <dgm:pt modelId="{DADE5E03-FE28-4C73-81EE-3EA71910353C}" type="parTrans" cxnId="{11F175C9-6F7A-4AED-85DB-3CD755EA9B2B}">
      <dgm:prSet/>
      <dgm:spPr/>
      <dgm:t>
        <a:bodyPr/>
        <a:lstStyle/>
        <a:p>
          <a:endParaRPr lang="en-US"/>
        </a:p>
      </dgm:t>
    </dgm:pt>
    <dgm:pt modelId="{7894FAA5-D901-4D87-A41C-3EDBD36A36D8}" type="sibTrans" cxnId="{11F175C9-6F7A-4AED-85DB-3CD755EA9B2B}">
      <dgm:prSet/>
      <dgm:spPr/>
      <dgm:t>
        <a:bodyPr/>
        <a:lstStyle/>
        <a:p>
          <a:endParaRPr lang="en-US"/>
        </a:p>
      </dgm:t>
    </dgm:pt>
    <dgm:pt modelId="{AC349646-A140-4390-B1A0-3B5412E6501B}" type="pres">
      <dgm:prSet presAssocID="{27F6E6A8-42F4-4D33-A47C-7DE44224DEA1}" presName="diagram" presStyleCnt="0">
        <dgm:presLayoutVars>
          <dgm:dir/>
          <dgm:resizeHandles val="exact"/>
        </dgm:presLayoutVars>
      </dgm:prSet>
      <dgm:spPr/>
    </dgm:pt>
    <dgm:pt modelId="{C9682161-A0FD-40E2-82CB-240EC84BBFA0}" type="pres">
      <dgm:prSet presAssocID="{D046604D-1260-4B5F-979D-D67C9F16A16E}" presName="node" presStyleLbl="node1" presStyleIdx="0" presStyleCnt="6">
        <dgm:presLayoutVars>
          <dgm:bulletEnabled val="1"/>
        </dgm:presLayoutVars>
      </dgm:prSet>
      <dgm:spPr/>
    </dgm:pt>
    <dgm:pt modelId="{589B95CF-A45D-4669-95F2-94C2A125FF43}" type="pres">
      <dgm:prSet presAssocID="{4EB87F2A-02D0-44D4-89B1-755E77EA01BF}" presName="sibTrans" presStyleCnt="0"/>
      <dgm:spPr/>
    </dgm:pt>
    <dgm:pt modelId="{AD164834-AB2F-4A18-A7D7-E00CA07E2FB1}" type="pres">
      <dgm:prSet presAssocID="{B556DCCA-30C4-4120-8378-33C283AFB2DF}" presName="node" presStyleLbl="node1" presStyleIdx="1" presStyleCnt="6">
        <dgm:presLayoutVars>
          <dgm:bulletEnabled val="1"/>
        </dgm:presLayoutVars>
      </dgm:prSet>
      <dgm:spPr/>
    </dgm:pt>
    <dgm:pt modelId="{2F01BC32-CE75-4B36-9274-2A4EC47D396B}" type="pres">
      <dgm:prSet presAssocID="{C36C152D-6220-4D0B-8BA6-33C10FAC8532}" presName="sibTrans" presStyleCnt="0"/>
      <dgm:spPr/>
    </dgm:pt>
    <dgm:pt modelId="{1CEAC201-E294-476C-ABF9-FB1134A1BF8A}" type="pres">
      <dgm:prSet presAssocID="{6C88E25E-069B-4717-AF1C-58601A15EBE9}" presName="node" presStyleLbl="node1" presStyleIdx="2" presStyleCnt="6">
        <dgm:presLayoutVars>
          <dgm:bulletEnabled val="1"/>
        </dgm:presLayoutVars>
      </dgm:prSet>
      <dgm:spPr/>
    </dgm:pt>
    <dgm:pt modelId="{D5751FAD-54A3-41D3-8C6A-9302EC61E205}" type="pres">
      <dgm:prSet presAssocID="{2AAAEAEA-ECB2-4963-85ED-2AE4D66AB163}" presName="sibTrans" presStyleCnt="0"/>
      <dgm:spPr/>
    </dgm:pt>
    <dgm:pt modelId="{33CDE2CF-33FA-4586-AFC6-C07E02813844}" type="pres">
      <dgm:prSet presAssocID="{64399E56-1939-4555-AEBB-338902466732}" presName="node" presStyleLbl="node1" presStyleIdx="3" presStyleCnt="6">
        <dgm:presLayoutVars>
          <dgm:bulletEnabled val="1"/>
        </dgm:presLayoutVars>
      </dgm:prSet>
      <dgm:spPr/>
    </dgm:pt>
    <dgm:pt modelId="{8A524E57-0559-4581-92AE-A9A52EC6371D}" type="pres">
      <dgm:prSet presAssocID="{A59A083A-5C7B-4D91-9CA2-8E20EDB6050E}" presName="sibTrans" presStyleCnt="0"/>
      <dgm:spPr/>
    </dgm:pt>
    <dgm:pt modelId="{625CA26F-7261-479F-B846-68818A6B9F96}" type="pres">
      <dgm:prSet presAssocID="{207F8986-6E68-4B25-A5DD-B1C4DDB7FA62}" presName="node" presStyleLbl="node1" presStyleIdx="4" presStyleCnt="6">
        <dgm:presLayoutVars>
          <dgm:bulletEnabled val="1"/>
        </dgm:presLayoutVars>
      </dgm:prSet>
      <dgm:spPr/>
    </dgm:pt>
    <dgm:pt modelId="{3A3FADAD-9DC9-462F-81E4-56B8C693D8A3}" type="pres">
      <dgm:prSet presAssocID="{8DD1152F-B5A4-4B04-92F7-9FD045E956A6}" presName="sibTrans" presStyleCnt="0"/>
      <dgm:spPr/>
    </dgm:pt>
    <dgm:pt modelId="{F14DADA5-723E-4CFF-BF46-22978E464C0A}" type="pres">
      <dgm:prSet presAssocID="{F26A0643-F8E9-47A7-A7F7-CAE74E42934C}" presName="node" presStyleLbl="node1" presStyleIdx="5" presStyleCnt="6">
        <dgm:presLayoutVars>
          <dgm:bulletEnabled val="1"/>
        </dgm:presLayoutVars>
      </dgm:prSet>
      <dgm:spPr/>
    </dgm:pt>
  </dgm:ptLst>
  <dgm:cxnLst>
    <dgm:cxn modelId="{171FDE04-4C43-4D93-8A6E-27DA54C937B8}" type="presOf" srcId="{F26A0643-F8E9-47A7-A7F7-CAE74E42934C}" destId="{F14DADA5-723E-4CFF-BF46-22978E464C0A}" srcOrd="0" destOrd="0" presId="urn:microsoft.com/office/officeart/2005/8/layout/default"/>
    <dgm:cxn modelId="{ECE24211-DE21-4990-9980-3360ADC66F46}" type="presOf" srcId="{207F8986-6E68-4B25-A5DD-B1C4DDB7FA62}" destId="{625CA26F-7261-479F-B846-68818A6B9F96}" srcOrd="0" destOrd="0" presId="urn:microsoft.com/office/officeart/2005/8/layout/default"/>
    <dgm:cxn modelId="{6646571E-6C89-4017-935E-947D11F8CE8D}" type="presOf" srcId="{6C88E25E-069B-4717-AF1C-58601A15EBE9}" destId="{1CEAC201-E294-476C-ABF9-FB1134A1BF8A}" srcOrd="0" destOrd="0" presId="urn:microsoft.com/office/officeart/2005/8/layout/default"/>
    <dgm:cxn modelId="{1AA23A35-78A9-418A-9C60-2E22826EAB7A}" srcId="{27F6E6A8-42F4-4D33-A47C-7DE44224DEA1}" destId="{B556DCCA-30C4-4120-8378-33C283AFB2DF}" srcOrd="1" destOrd="0" parTransId="{FCFD6394-43CA-4C3F-95DE-B4687EF7D44C}" sibTransId="{C36C152D-6220-4D0B-8BA6-33C10FAC8532}"/>
    <dgm:cxn modelId="{3BAEA961-37DD-49BE-8363-7859F06559B1}" srcId="{27F6E6A8-42F4-4D33-A47C-7DE44224DEA1}" destId="{D046604D-1260-4B5F-979D-D67C9F16A16E}" srcOrd="0" destOrd="0" parTransId="{B0D43D63-46CE-4439-BE12-C3242C3E636A}" sibTransId="{4EB87F2A-02D0-44D4-89B1-755E77EA01BF}"/>
    <dgm:cxn modelId="{D890854B-B61F-430B-BB0F-D6132CD8BFB4}" type="presOf" srcId="{B556DCCA-30C4-4120-8378-33C283AFB2DF}" destId="{AD164834-AB2F-4A18-A7D7-E00CA07E2FB1}" srcOrd="0" destOrd="0" presId="urn:microsoft.com/office/officeart/2005/8/layout/default"/>
    <dgm:cxn modelId="{6C42584E-D70D-4021-9A56-11384E6F56FF}" type="presOf" srcId="{64399E56-1939-4555-AEBB-338902466732}" destId="{33CDE2CF-33FA-4586-AFC6-C07E02813844}" srcOrd="0" destOrd="0" presId="urn:microsoft.com/office/officeart/2005/8/layout/default"/>
    <dgm:cxn modelId="{4F59ABAF-ACE5-4EE5-AB25-8E0250902CFB}" srcId="{27F6E6A8-42F4-4D33-A47C-7DE44224DEA1}" destId="{6C88E25E-069B-4717-AF1C-58601A15EBE9}" srcOrd="2" destOrd="0" parTransId="{2975BE3A-C0E3-4E31-B22E-F25D8190F6DB}" sibTransId="{2AAAEAEA-ECB2-4963-85ED-2AE4D66AB163}"/>
    <dgm:cxn modelId="{5AD1EEB4-8195-4A85-8F4C-2D73645687B0}" type="presOf" srcId="{27F6E6A8-42F4-4D33-A47C-7DE44224DEA1}" destId="{AC349646-A140-4390-B1A0-3B5412E6501B}" srcOrd="0" destOrd="0" presId="urn:microsoft.com/office/officeart/2005/8/layout/default"/>
    <dgm:cxn modelId="{702E5EC5-8AD5-4393-984C-BD4FA592A7C4}" srcId="{27F6E6A8-42F4-4D33-A47C-7DE44224DEA1}" destId="{207F8986-6E68-4B25-A5DD-B1C4DDB7FA62}" srcOrd="4" destOrd="0" parTransId="{A6B9564A-207D-48E4-8A24-EED392C18F26}" sibTransId="{8DD1152F-B5A4-4B04-92F7-9FD045E956A6}"/>
    <dgm:cxn modelId="{11F175C9-6F7A-4AED-85DB-3CD755EA9B2B}" srcId="{27F6E6A8-42F4-4D33-A47C-7DE44224DEA1}" destId="{F26A0643-F8E9-47A7-A7F7-CAE74E42934C}" srcOrd="5" destOrd="0" parTransId="{DADE5E03-FE28-4C73-81EE-3EA71910353C}" sibTransId="{7894FAA5-D901-4D87-A41C-3EDBD36A36D8}"/>
    <dgm:cxn modelId="{A3F4EFDB-CA2E-4587-A9DB-12A013C6E2CE}" srcId="{27F6E6A8-42F4-4D33-A47C-7DE44224DEA1}" destId="{64399E56-1939-4555-AEBB-338902466732}" srcOrd="3" destOrd="0" parTransId="{C2A23648-CA58-4D85-8BD2-E5A46F1C3508}" sibTransId="{A59A083A-5C7B-4D91-9CA2-8E20EDB6050E}"/>
    <dgm:cxn modelId="{DD82F7FD-8C47-497F-A5C0-933AF01D0A00}" type="presOf" srcId="{D046604D-1260-4B5F-979D-D67C9F16A16E}" destId="{C9682161-A0FD-40E2-82CB-240EC84BBFA0}" srcOrd="0" destOrd="0" presId="urn:microsoft.com/office/officeart/2005/8/layout/default"/>
    <dgm:cxn modelId="{0E38AC4B-AD60-4C5D-9C8B-2BA0DB95E284}" type="presParOf" srcId="{AC349646-A140-4390-B1A0-3B5412E6501B}" destId="{C9682161-A0FD-40E2-82CB-240EC84BBFA0}" srcOrd="0" destOrd="0" presId="urn:microsoft.com/office/officeart/2005/8/layout/default"/>
    <dgm:cxn modelId="{5A4A410A-71F3-4036-868C-DA9C2094277D}" type="presParOf" srcId="{AC349646-A140-4390-B1A0-3B5412E6501B}" destId="{589B95CF-A45D-4669-95F2-94C2A125FF43}" srcOrd="1" destOrd="0" presId="urn:microsoft.com/office/officeart/2005/8/layout/default"/>
    <dgm:cxn modelId="{A25B3A27-E901-4B83-BCA2-A064163B8FB8}" type="presParOf" srcId="{AC349646-A140-4390-B1A0-3B5412E6501B}" destId="{AD164834-AB2F-4A18-A7D7-E00CA07E2FB1}" srcOrd="2" destOrd="0" presId="urn:microsoft.com/office/officeart/2005/8/layout/default"/>
    <dgm:cxn modelId="{518C43F3-AA90-4527-9DB1-5B6ADE3E16AB}" type="presParOf" srcId="{AC349646-A140-4390-B1A0-3B5412E6501B}" destId="{2F01BC32-CE75-4B36-9274-2A4EC47D396B}" srcOrd="3" destOrd="0" presId="urn:microsoft.com/office/officeart/2005/8/layout/default"/>
    <dgm:cxn modelId="{4422CAE7-A662-43D9-9D39-8AF31E0884C3}" type="presParOf" srcId="{AC349646-A140-4390-B1A0-3B5412E6501B}" destId="{1CEAC201-E294-476C-ABF9-FB1134A1BF8A}" srcOrd="4" destOrd="0" presId="urn:microsoft.com/office/officeart/2005/8/layout/default"/>
    <dgm:cxn modelId="{374B412C-5DDA-4225-B177-5A6F25127266}" type="presParOf" srcId="{AC349646-A140-4390-B1A0-3B5412E6501B}" destId="{D5751FAD-54A3-41D3-8C6A-9302EC61E205}" srcOrd="5" destOrd="0" presId="urn:microsoft.com/office/officeart/2005/8/layout/default"/>
    <dgm:cxn modelId="{0D158722-A85B-4B71-B0A4-4527D532FFC1}" type="presParOf" srcId="{AC349646-A140-4390-B1A0-3B5412E6501B}" destId="{33CDE2CF-33FA-4586-AFC6-C07E02813844}" srcOrd="6" destOrd="0" presId="urn:microsoft.com/office/officeart/2005/8/layout/default"/>
    <dgm:cxn modelId="{DF281062-60FA-465C-AC7E-B80C0071267D}" type="presParOf" srcId="{AC349646-A140-4390-B1A0-3B5412E6501B}" destId="{8A524E57-0559-4581-92AE-A9A52EC6371D}" srcOrd="7" destOrd="0" presId="urn:microsoft.com/office/officeart/2005/8/layout/default"/>
    <dgm:cxn modelId="{220947E2-45DD-43E6-BE59-540AA181B5D7}" type="presParOf" srcId="{AC349646-A140-4390-B1A0-3B5412E6501B}" destId="{625CA26F-7261-479F-B846-68818A6B9F96}" srcOrd="8" destOrd="0" presId="urn:microsoft.com/office/officeart/2005/8/layout/default"/>
    <dgm:cxn modelId="{1F1735B4-0490-4592-BCC8-FF681A4111AD}" type="presParOf" srcId="{AC349646-A140-4390-B1A0-3B5412E6501B}" destId="{3A3FADAD-9DC9-462F-81E4-56B8C693D8A3}" srcOrd="9" destOrd="0" presId="urn:microsoft.com/office/officeart/2005/8/layout/default"/>
    <dgm:cxn modelId="{7CAA3126-49E9-4893-8606-26578D42BCF6}" type="presParOf" srcId="{AC349646-A140-4390-B1A0-3B5412E6501B}" destId="{F14DADA5-723E-4CFF-BF46-22978E464C0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B95F01D-C697-42B2-8E3D-10A997958D02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0B2EF23-C46A-432F-AE59-A4C8A4F470B2}">
      <dgm:prSet/>
      <dgm:spPr>
        <a:solidFill>
          <a:schemeClr val="accent6"/>
        </a:solidFill>
      </dgm:spPr>
      <dgm:t>
        <a:bodyPr/>
        <a:lstStyle/>
        <a:p>
          <a:r>
            <a:rPr lang="en-US"/>
            <a:t>Batoclimab is an investigational anti-FcRn monoclonal antibody administered by SC injection</a:t>
          </a:r>
          <a:endParaRPr lang="en-US" dirty="0"/>
        </a:p>
      </dgm:t>
    </dgm:pt>
    <dgm:pt modelId="{B014A32E-BC0F-483F-8079-95395A51CFAC}" type="parTrans" cxnId="{80F43180-18AD-47EE-BC26-C116158E0810}">
      <dgm:prSet/>
      <dgm:spPr/>
      <dgm:t>
        <a:bodyPr/>
        <a:lstStyle/>
        <a:p>
          <a:endParaRPr lang="en-US"/>
        </a:p>
      </dgm:t>
    </dgm:pt>
    <dgm:pt modelId="{E0E39FBD-72D8-4FB6-AA24-FD1E5FF928A7}" type="sibTrans" cxnId="{80F43180-18AD-47EE-BC26-C116158E0810}">
      <dgm:prSet/>
      <dgm:spPr/>
      <dgm:t>
        <a:bodyPr/>
        <a:lstStyle/>
        <a:p>
          <a:endParaRPr lang="en-US"/>
        </a:p>
      </dgm:t>
    </dgm:pt>
    <dgm:pt modelId="{1C5DA5D6-E12F-4E9F-9F5B-36E0161FEFDB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/>
            <a:t>In a China phase III trial, sustained MG-ADL improvement occurred in 58.2% with batoclimab vs 31.3% with placebo; OR 3.45; </a:t>
          </a:r>
          <a:r>
            <a:rPr lang="en-US" i="1"/>
            <a:t>P </a:t>
          </a:r>
          <a:r>
            <a:rPr lang="en-US"/>
            <a:t>= .001</a:t>
          </a:r>
          <a:endParaRPr lang="en-US" dirty="0"/>
        </a:p>
      </dgm:t>
    </dgm:pt>
    <dgm:pt modelId="{39013170-7B71-4368-909E-A531E79A3355}" type="parTrans" cxnId="{276192B4-EF9D-41E9-846A-87E3BDF65DD2}">
      <dgm:prSet/>
      <dgm:spPr/>
      <dgm:t>
        <a:bodyPr/>
        <a:lstStyle/>
        <a:p>
          <a:endParaRPr lang="en-US"/>
        </a:p>
      </dgm:t>
    </dgm:pt>
    <dgm:pt modelId="{43F56753-2D03-460D-A91B-CB0BEF682879}" type="sibTrans" cxnId="{276192B4-EF9D-41E9-846A-87E3BDF65DD2}">
      <dgm:prSet/>
      <dgm:spPr/>
      <dgm:t>
        <a:bodyPr/>
        <a:lstStyle/>
        <a:p>
          <a:endParaRPr lang="en-US"/>
        </a:p>
      </dgm:t>
    </dgm:pt>
    <dgm:pt modelId="{8B2AACCA-6B7E-4B0E-A298-4CAD34CD6880}">
      <dgm:prSet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In a separate phase III AChR Ab+ MG study, sponsor-reported topline data showed Wk 12 MG-ADL improvements of 5.6 points with 680 mg QW and 4.7 points with 340 mg QW vs 3.6 points with placebo</a:t>
          </a:r>
          <a:endParaRPr lang="en-US" dirty="0">
            <a:solidFill>
              <a:schemeClr val="tx1"/>
            </a:solidFill>
          </a:endParaRPr>
        </a:p>
      </dgm:t>
    </dgm:pt>
    <dgm:pt modelId="{9D02EFA7-A714-45D7-9E97-2BAA7D28A5A3}" type="parTrans" cxnId="{D88BDC11-4F69-4ACC-92EF-1DF1BCC896AE}">
      <dgm:prSet/>
      <dgm:spPr/>
      <dgm:t>
        <a:bodyPr/>
        <a:lstStyle/>
        <a:p>
          <a:endParaRPr lang="en-US"/>
        </a:p>
      </dgm:t>
    </dgm:pt>
    <dgm:pt modelId="{7F6259D3-AA19-4150-9E50-C604F603473C}" type="sibTrans" cxnId="{D88BDC11-4F69-4ACC-92EF-1DF1BCC896AE}">
      <dgm:prSet/>
      <dgm:spPr/>
      <dgm:t>
        <a:bodyPr/>
        <a:lstStyle/>
        <a:p>
          <a:endParaRPr lang="en-US"/>
        </a:p>
      </dgm:t>
    </dgm:pt>
    <dgm:pt modelId="{99AE8334-3519-405D-BD16-34A13BDC7DCE}">
      <dgm:prSet/>
      <dgm:spPr>
        <a:solidFill>
          <a:schemeClr val="accent1"/>
        </a:solidFill>
      </dgm:spPr>
      <dgm:t>
        <a:bodyPr/>
        <a:lstStyle/>
        <a:p>
          <a:r>
            <a:rPr lang="en-US" dirty="0"/>
            <a:t>Safety caveat: monitor FcRn-class issues, including infection risk and IgG reduction, along with study specific laboratory changes</a:t>
          </a:r>
        </a:p>
      </dgm:t>
    </dgm:pt>
    <dgm:pt modelId="{B10A271F-C206-4071-BE66-A81C05C703F5}" type="parTrans" cxnId="{49701590-F6F5-4849-9C8C-1F161881F0BC}">
      <dgm:prSet/>
      <dgm:spPr/>
      <dgm:t>
        <a:bodyPr/>
        <a:lstStyle/>
        <a:p>
          <a:endParaRPr lang="en-US"/>
        </a:p>
      </dgm:t>
    </dgm:pt>
    <dgm:pt modelId="{A79E83B4-B496-40B5-A206-D05C5EF14662}" type="sibTrans" cxnId="{49701590-F6F5-4849-9C8C-1F161881F0BC}">
      <dgm:prSet/>
      <dgm:spPr/>
      <dgm:t>
        <a:bodyPr/>
        <a:lstStyle/>
        <a:p>
          <a:endParaRPr lang="en-US"/>
        </a:p>
      </dgm:t>
    </dgm:pt>
    <dgm:pt modelId="{A2CE6D90-9067-4222-9E23-73872B022DF4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/>
            <a:t>Key update: Immunovant states it does not currently intend to seek regulatory approval for batoclimab in MG, focusing instead on IMVT-1402</a:t>
          </a:r>
          <a:endParaRPr lang="en-US" dirty="0"/>
        </a:p>
      </dgm:t>
    </dgm:pt>
    <dgm:pt modelId="{14AD3CEA-1320-4EE9-B9B7-4D44F3C7DC63}" type="parTrans" cxnId="{C28F8F7D-FE1F-4010-BABE-F1A83528CC50}">
      <dgm:prSet/>
      <dgm:spPr/>
      <dgm:t>
        <a:bodyPr/>
        <a:lstStyle/>
        <a:p>
          <a:endParaRPr lang="en-US"/>
        </a:p>
      </dgm:t>
    </dgm:pt>
    <dgm:pt modelId="{14F03396-4118-47B9-9528-4491631733A3}" type="sibTrans" cxnId="{C28F8F7D-FE1F-4010-BABE-F1A83528CC50}">
      <dgm:prSet/>
      <dgm:spPr/>
      <dgm:t>
        <a:bodyPr/>
        <a:lstStyle/>
        <a:p>
          <a:endParaRPr lang="en-US"/>
        </a:p>
      </dgm:t>
    </dgm:pt>
    <dgm:pt modelId="{83242D58-0CC9-4BA2-9698-DA384F076EF5}" type="pres">
      <dgm:prSet presAssocID="{CB95F01D-C697-42B2-8E3D-10A997958D02}" presName="diagram" presStyleCnt="0">
        <dgm:presLayoutVars>
          <dgm:dir/>
          <dgm:resizeHandles val="exact"/>
        </dgm:presLayoutVars>
      </dgm:prSet>
      <dgm:spPr/>
    </dgm:pt>
    <dgm:pt modelId="{B47182FD-98AC-42C4-8E31-9A97D905F377}" type="pres">
      <dgm:prSet presAssocID="{60B2EF23-C46A-432F-AE59-A4C8A4F470B2}" presName="node" presStyleLbl="node1" presStyleIdx="0" presStyleCnt="5">
        <dgm:presLayoutVars>
          <dgm:bulletEnabled val="1"/>
        </dgm:presLayoutVars>
      </dgm:prSet>
      <dgm:spPr/>
    </dgm:pt>
    <dgm:pt modelId="{F186A1C7-FD3A-4E58-B4E2-EAED6E82908C}" type="pres">
      <dgm:prSet presAssocID="{E0E39FBD-72D8-4FB6-AA24-FD1E5FF928A7}" presName="sibTrans" presStyleCnt="0"/>
      <dgm:spPr/>
    </dgm:pt>
    <dgm:pt modelId="{B072C7C2-7960-43C1-B9BE-EA016DD0BE93}" type="pres">
      <dgm:prSet presAssocID="{1C5DA5D6-E12F-4E9F-9F5B-36E0161FEFDB}" presName="node" presStyleLbl="node1" presStyleIdx="1" presStyleCnt="5">
        <dgm:presLayoutVars>
          <dgm:bulletEnabled val="1"/>
        </dgm:presLayoutVars>
      </dgm:prSet>
      <dgm:spPr/>
    </dgm:pt>
    <dgm:pt modelId="{6D1B9D9E-2A0F-48C2-A62D-A6B3FDEB3EDA}" type="pres">
      <dgm:prSet presAssocID="{43F56753-2D03-460D-A91B-CB0BEF682879}" presName="sibTrans" presStyleCnt="0"/>
      <dgm:spPr/>
    </dgm:pt>
    <dgm:pt modelId="{46723399-8451-4888-B5E2-A04E6C4C7A24}" type="pres">
      <dgm:prSet presAssocID="{8B2AACCA-6B7E-4B0E-A298-4CAD34CD6880}" presName="node" presStyleLbl="node1" presStyleIdx="2" presStyleCnt="5">
        <dgm:presLayoutVars>
          <dgm:bulletEnabled val="1"/>
        </dgm:presLayoutVars>
      </dgm:prSet>
      <dgm:spPr/>
    </dgm:pt>
    <dgm:pt modelId="{52A2EEFA-8FDC-4CFC-8B46-054068ACA1D2}" type="pres">
      <dgm:prSet presAssocID="{7F6259D3-AA19-4150-9E50-C604F603473C}" presName="sibTrans" presStyleCnt="0"/>
      <dgm:spPr/>
    </dgm:pt>
    <dgm:pt modelId="{38E46DE1-A411-4690-AAB0-6579EEE6CE1D}" type="pres">
      <dgm:prSet presAssocID="{99AE8334-3519-405D-BD16-34A13BDC7DCE}" presName="node" presStyleLbl="node1" presStyleIdx="3" presStyleCnt="5">
        <dgm:presLayoutVars>
          <dgm:bulletEnabled val="1"/>
        </dgm:presLayoutVars>
      </dgm:prSet>
      <dgm:spPr/>
    </dgm:pt>
    <dgm:pt modelId="{3E56FB07-CA24-4EA9-9FBD-7DA887CA4CDC}" type="pres">
      <dgm:prSet presAssocID="{A79E83B4-B496-40B5-A206-D05C5EF14662}" presName="sibTrans" presStyleCnt="0"/>
      <dgm:spPr/>
    </dgm:pt>
    <dgm:pt modelId="{7251ECD0-C7BE-456F-BE36-BD78057CB56C}" type="pres">
      <dgm:prSet presAssocID="{A2CE6D90-9067-4222-9E23-73872B022DF4}" presName="node" presStyleLbl="node1" presStyleIdx="4" presStyleCnt="5">
        <dgm:presLayoutVars>
          <dgm:bulletEnabled val="1"/>
        </dgm:presLayoutVars>
      </dgm:prSet>
      <dgm:spPr/>
    </dgm:pt>
  </dgm:ptLst>
  <dgm:cxnLst>
    <dgm:cxn modelId="{5D091C05-BA4C-4BB6-B5E4-BA64729DFC2E}" type="presOf" srcId="{CB95F01D-C697-42B2-8E3D-10A997958D02}" destId="{83242D58-0CC9-4BA2-9698-DA384F076EF5}" srcOrd="0" destOrd="0" presId="urn:microsoft.com/office/officeart/2005/8/layout/default"/>
    <dgm:cxn modelId="{D88BDC11-4F69-4ACC-92EF-1DF1BCC896AE}" srcId="{CB95F01D-C697-42B2-8E3D-10A997958D02}" destId="{8B2AACCA-6B7E-4B0E-A298-4CAD34CD6880}" srcOrd="2" destOrd="0" parTransId="{9D02EFA7-A714-45D7-9E97-2BAA7D28A5A3}" sibTransId="{7F6259D3-AA19-4150-9E50-C604F603473C}"/>
    <dgm:cxn modelId="{0F226314-60BA-430E-9E2D-7F09736E4FEF}" type="presOf" srcId="{60B2EF23-C46A-432F-AE59-A4C8A4F470B2}" destId="{B47182FD-98AC-42C4-8E31-9A97D905F377}" srcOrd="0" destOrd="0" presId="urn:microsoft.com/office/officeart/2005/8/layout/default"/>
    <dgm:cxn modelId="{287FCD78-433F-44AF-A43C-CD33E1071D4A}" type="presOf" srcId="{A2CE6D90-9067-4222-9E23-73872B022DF4}" destId="{7251ECD0-C7BE-456F-BE36-BD78057CB56C}" srcOrd="0" destOrd="0" presId="urn:microsoft.com/office/officeart/2005/8/layout/default"/>
    <dgm:cxn modelId="{C28F8F7D-FE1F-4010-BABE-F1A83528CC50}" srcId="{CB95F01D-C697-42B2-8E3D-10A997958D02}" destId="{A2CE6D90-9067-4222-9E23-73872B022DF4}" srcOrd="4" destOrd="0" parTransId="{14AD3CEA-1320-4EE9-B9B7-4D44F3C7DC63}" sibTransId="{14F03396-4118-47B9-9528-4491631733A3}"/>
    <dgm:cxn modelId="{80F43180-18AD-47EE-BC26-C116158E0810}" srcId="{CB95F01D-C697-42B2-8E3D-10A997958D02}" destId="{60B2EF23-C46A-432F-AE59-A4C8A4F470B2}" srcOrd="0" destOrd="0" parTransId="{B014A32E-BC0F-483F-8079-95395A51CFAC}" sibTransId="{E0E39FBD-72D8-4FB6-AA24-FD1E5FF928A7}"/>
    <dgm:cxn modelId="{49701590-F6F5-4849-9C8C-1F161881F0BC}" srcId="{CB95F01D-C697-42B2-8E3D-10A997958D02}" destId="{99AE8334-3519-405D-BD16-34A13BDC7DCE}" srcOrd="3" destOrd="0" parTransId="{B10A271F-C206-4071-BE66-A81C05C703F5}" sibTransId="{A79E83B4-B496-40B5-A206-D05C5EF14662}"/>
    <dgm:cxn modelId="{82E9E7A6-81A3-4728-A591-A258C472A231}" type="presOf" srcId="{99AE8334-3519-405D-BD16-34A13BDC7DCE}" destId="{38E46DE1-A411-4690-AAB0-6579EEE6CE1D}" srcOrd="0" destOrd="0" presId="urn:microsoft.com/office/officeart/2005/8/layout/default"/>
    <dgm:cxn modelId="{276192B4-EF9D-41E9-846A-87E3BDF65DD2}" srcId="{CB95F01D-C697-42B2-8E3D-10A997958D02}" destId="{1C5DA5D6-E12F-4E9F-9F5B-36E0161FEFDB}" srcOrd="1" destOrd="0" parTransId="{39013170-7B71-4368-909E-A531E79A3355}" sibTransId="{43F56753-2D03-460D-A91B-CB0BEF682879}"/>
    <dgm:cxn modelId="{9ECD2DBC-03A6-4BE3-881B-87292E5AC9D6}" type="presOf" srcId="{1C5DA5D6-E12F-4E9F-9F5B-36E0161FEFDB}" destId="{B072C7C2-7960-43C1-B9BE-EA016DD0BE93}" srcOrd="0" destOrd="0" presId="urn:microsoft.com/office/officeart/2005/8/layout/default"/>
    <dgm:cxn modelId="{6BB918DB-76EE-43E3-96CC-88515510BE81}" type="presOf" srcId="{8B2AACCA-6B7E-4B0E-A298-4CAD34CD6880}" destId="{46723399-8451-4888-B5E2-A04E6C4C7A24}" srcOrd="0" destOrd="0" presId="urn:microsoft.com/office/officeart/2005/8/layout/default"/>
    <dgm:cxn modelId="{C1CAB2C2-6BE9-4985-A3ED-CF2D188CB9F4}" type="presParOf" srcId="{83242D58-0CC9-4BA2-9698-DA384F076EF5}" destId="{B47182FD-98AC-42C4-8E31-9A97D905F377}" srcOrd="0" destOrd="0" presId="urn:microsoft.com/office/officeart/2005/8/layout/default"/>
    <dgm:cxn modelId="{C3BC8CDC-14C5-4456-954A-6E05F9CC3F37}" type="presParOf" srcId="{83242D58-0CC9-4BA2-9698-DA384F076EF5}" destId="{F186A1C7-FD3A-4E58-B4E2-EAED6E82908C}" srcOrd="1" destOrd="0" presId="urn:microsoft.com/office/officeart/2005/8/layout/default"/>
    <dgm:cxn modelId="{70CD00D1-19A0-4FB4-BF0C-C60E5055F54F}" type="presParOf" srcId="{83242D58-0CC9-4BA2-9698-DA384F076EF5}" destId="{B072C7C2-7960-43C1-B9BE-EA016DD0BE93}" srcOrd="2" destOrd="0" presId="urn:microsoft.com/office/officeart/2005/8/layout/default"/>
    <dgm:cxn modelId="{28871B59-A971-48B4-98CA-B4CCCCA23283}" type="presParOf" srcId="{83242D58-0CC9-4BA2-9698-DA384F076EF5}" destId="{6D1B9D9E-2A0F-48C2-A62D-A6B3FDEB3EDA}" srcOrd="3" destOrd="0" presId="urn:microsoft.com/office/officeart/2005/8/layout/default"/>
    <dgm:cxn modelId="{8656CA3A-F1B3-42CD-B4EB-DA08C0F02430}" type="presParOf" srcId="{83242D58-0CC9-4BA2-9698-DA384F076EF5}" destId="{46723399-8451-4888-B5E2-A04E6C4C7A24}" srcOrd="4" destOrd="0" presId="urn:microsoft.com/office/officeart/2005/8/layout/default"/>
    <dgm:cxn modelId="{733B0ABA-0E18-4FB0-BBE3-ED8798961267}" type="presParOf" srcId="{83242D58-0CC9-4BA2-9698-DA384F076EF5}" destId="{52A2EEFA-8FDC-4CFC-8B46-054068ACA1D2}" srcOrd="5" destOrd="0" presId="urn:microsoft.com/office/officeart/2005/8/layout/default"/>
    <dgm:cxn modelId="{BF61BBEA-3718-40EA-A2B6-011381D56D32}" type="presParOf" srcId="{83242D58-0CC9-4BA2-9698-DA384F076EF5}" destId="{38E46DE1-A411-4690-AAB0-6579EEE6CE1D}" srcOrd="6" destOrd="0" presId="urn:microsoft.com/office/officeart/2005/8/layout/default"/>
    <dgm:cxn modelId="{4B26FB70-8F06-4F21-BCAC-A6E2685337BC}" type="presParOf" srcId="{83242D58-0CC9-4BA2-9698-DA384F076EF5}" destId="{3E56FB07-CA24-4EA9-9FBD-7DA887CA4CDC}" srcOrd="7" destOrd="0" presId="urn:microsoft.com/office/officeart/2005/8/layout/default"/>
    <dgm:cxn modelId="{286F1FBA-ED8B-478D-8F51-09DB855103AB}" type="presParOf" srcId="{83242D58-0CC9-4BA2-9698-DA384F076EF5}" destId="{7251ECD0-C7BE-456F-BE36-BD78057CB56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8644371-FD06-473E-AE00-A81E59435340}" type="doc">
      <dgm:prSet loTypeId="urn:microsoft.com/office/officeart/2005/8/layout/lProcess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1B3C06B-22EE-4B67-B28E-B82FB29E3194}">
      <dgm:prSet/>
      <dgm:spPr>
        <a:solidFill>
          <a:schemeClr val="bg2"/>
        </a:solidFill>
      </dgm:spPr>
      <dgm:t>
        <a:bodyPr/>
        <a:lstStyle/>
        <a:p>
          <a:r>
            <a:rPr lang="en-US"/>
            <a:t>C5 inhibitors: meningococcal risk workflow</a:t>
          </a:r>
          <a:endParaRPr lang="en-US" dirty="0"/>
        </a:p>
      </dgm:t>
    </dgm:pt>
    <dgm:pt modelId="{C310C8C0-F777-47E6-AAAC-5883CD50BCBB}" type="parTrans" cxnId="{29BB73E0-8D23-4400-ABB4-F1185A01C688}">
      <dgm:prSet/>
      <dgm:spPr/>
      <dgm:t>
        <a:bodyPr/>
        <a:lstStyle/>
        <a:p>
          <a:endParaRPr lang="en-US"/>
        </a:p>
      </dgm:t>
    </dgm:pt>
    <dgm:pt modelId="{0B765F30-A218-4464-8670-93B2040CF90D}" type="sibTrans" cxnId="{29BB73E0-8D23-4400-ABB4-F1185A01C688}">
      <dgm:prSet/>
      <dgm:spPr/>
      <dgm:t>
        <a:bodyPr/>
        <a:lstStyle/>
        <a:p>
          <a:endParaRPr lang="en-US"/>
        </a:p>
      </dgm:t>
    </dgm:pt>
    <dgm:pt modelId="{4E477D25-C9AC-442F-8FD6-6A9639220D3B}">
      <dgm:prSet/>
      <dgm:spPr>
        <a:solidFill>
          <a:schemeClr val="accent6"/>
        </a:solidFill>
      </dgm:spPr>
      <dgm:t>
        <a:bodyPr/>
        <a:lstStyle/>
        <a:p>
          <a:r>
            <a:rPr lang="en-US"/>
            <a:t>Complete or update MenACWY and MenB vaccination per ACIP, ideally at least 2 wk before the first dose</a:t>
          </a:r>
          <a:endParaRPr lang="en-US" dirty="0"/>
        </a:p>
      </dgm:t>
    </dgm:pt>
    <dgm:pt modelId="{F11506E6-0DE6-4CE4-9CD2-95E06DA1B344}" type="parTrans" cxnId="{8678B464-8470-42BE-B00F-DF05ACA27197}">
      <dgm:prSet/>
      <dgm:spPr/>
      <dgm:t>
        <a:bodyPr/>
        <a:lstStyle/>
        <a:p>
          <a:endParaRPr lang="en-US"/>
        </a:p>
      </dgm:t>
    </dgm:pt>
    <dgm:pt modelId="{E3239786-9867-486A-81CE-CD1B416B6A62}" type="sibTrans" cxnId="{8678B464-8470-42BE-B00F-DF05ACA27197}">
      <dgm:prSet/>
      <dgm:spPr/>
      <dgm:t>
        <a:bodyPr/>
        <a:lstStyle/>
        <a:p>
          <a:endParaRPr lang="en-US"/>
        </a:p>
      </dgm:t>
    </dgm:pt>
    <dgm:pt modelId="{457700FD-3989-4CA3-A52C-A3B39F8545A0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/>
            <a:t>Confirm product-specific REMS and prophylaxis logistics before treatment initiation</a:t>
          </a:r>
          <a:endParaRPr lang="en-US" dirty="0"/>
        </a:p>
      </dgm:t>
    </dgm:pt>
    <dgm:pt modelId="{F0108BC3-22C7-4459-AF65-F88B59E0FE0B}" type="parTrans" cxnId="{0EF4971F-DCE7-4430-AFE8-27DD83B9BA77}">
      <dgm:prSet/>
      <dgm:spPr/>
      <dgm:t>
        <a:bodyPr/>
        <a:lstStyle/>
        <a:p>
          <a:endParaRPr lang="en-US"/>
        </a:p>
      </dgm:t>
    </dgm:pt>
    <dgm:pt modelId="{B13E5E6E-2004-4227-93A9-AE6E5566EBC6}" type="sibTrans" cxnId="{0EF4971F-DCE7-4430-AFE8-27DD83B9BA77}">
      <dgm:prSet/>
      <dgm:spPr/>
      <dgm:t>
        <a:bodyPr/>
        <a:lstStyle/>
        <a:p>
          <a:endParaRPr lang="en-US"/>
        </a:p>
      </dgm:t>
    </dgm:pt>
    <dgm:pt modelId="{7ADE9023-F7A6-41C0-BF98-E955FF10DD36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/>
            <a:t>Counsel patients that vaccination reduces but does not eliminate the risk of meningococcal infection</a:t>
          </a:r>
          <a:endParaRPr lang="en-US" dirty="0"/>
        </a:p>
      </dgm:t>
    </dgm:pt>
    <dgm:pt modelId="{3823FF4F-0506-48FE-8181-26555E6E8A87}" type="parTrans" cxnId="{6D470244-4E4E-4300-9200-5621FD58E479}">
      <dgm:prSet/>
      <dgm:spPr/>
      <dgm:t>
        <a:bodyPr/>
        <a:lstStyle/>
        <a:p>
          <a:endParaRPr lang="en-US"/>
        </a:p>
      </dgm:t>
    </dgm:pt>
    <dgm:pt modelId="{976A0248-8EA2-4479-9A17-ADC6601B570C}" type="sibTrans" cxnId="{6D470244-4E4E-4300-9200-5621FD58E479}">
      <dgm:prSet/>
      <dgm:spPr/>
      <dgm:t>
        <a:bodyPr/>
        <a:lstStyle/>
        <a:p>
          <a:endParaRPr lang="en-US"/>
        </a:p>
      </dgm:t>
    </dgm:pt>
    <dgm:pt modelId="{A11D8F27-3B15-4B2C-B1F4-64FEF5B637A2}">
      <dgm:prSet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Instruct patients to seek urgent evaluation for fever, headache, neck stiffness, rash, myalgias, sepsis symptoms, or other signs of serious infection</a:t>
          </a:r>
          <a:endParaRPr lang="en-US" dirty="0">
            <a:solidFill>
              <a:schemeClr val="tx1"/>
            </a:solidFill>
          </a:endParaRPr>
        </a:p>
      </dgm:t>
    </dgm:pt>
    <dgm:pt modelId="{E71FEA9B-C0CF-4B97-86D6-644A467C3D3C}" type="parTrans" cxnId="{B1DCAA7C-4A8F-4F53-8EC8-70627B8F2119}">
      <dgm:prSet/>
      <dgm:spPr/>
      <dgm:t>
        <a:bodyPr/>
        <a:lstStyle/>
        <a:p>
          <a:endParaRPr lang="en-US"/>
        </a:p>
      </dgm:t>
    </dgm:pt>
    <dgm:pt modelId="{8CE53B4A-48EA-4084-B16E-712532C56E52}" type="sibTrans" cxnId="{B1DCAA7C-4A8F-4F53-8EC8-70627B8F2119}">
      <dgm:prSet/>
      <dgm:spPr/>
      <dgm:t>
        <a:bodyPr/>
        <a:lstStyle/>
        <a:p>
          <a:endParaRPr lang="en-US"/>
        </a:p>
      </dgm:t>
    </dgm:pt>
    <dgm:pt modelId="{E96EF47A-8C2A-4760-91F6-12642E7F37DD}">
      <dgm:prSet/>
      <dgm:spPr>
        <a:solidFill>
          <a:schemeClr val="bg2"/>
        </a:solidFill>
      </dgm:spPr>
      <dgm:t>
        <a:bodyPr/>
        <a:lstStyle/>
        <a:p>
          <a:r>
            <a:rPr lang="en-US" dirty="0"/>
            <a:t>FcRn inhibitors: IgG-lowering workflow</a:t>
          </a:r>
        </a:p>
      </dgm:t>
    </dgm:pt>
    <dgm:pt modelId="{E84793F9-1BD9-4F76-8CBC-9B7F1BA3D397}" type="parTrans" cxnId="{2C9AA21F-EF34-4580-94FC-B3D6272DC528}">
      <dgm:prSet/>
      <dgm:spPr/>
      <dgm:t>
        <a:bodyPr/>
        <a:lstStyle/>
        <a:p>
          <a:endParaRPr lang="en-US"/>
        </a:p>
      </dgm:t>
    </dgm:pt>
    <dgm:pt modelId="{627B363F-BD9B-4F82-A14B-06C5163AC6A7}" type="sibTrans" cxnId="{2C9AA21F-EF34-4580-94FC-B3D6272DC528}">
      <dgm:prSet/>
      <dgm:spPr/>
      <dgm:t>
        <a:bodyPr/>
        <a:lstStyle/>
        <a:p>
          <a:endParaRPr lang="en-US"/>
        </a:p>
      </dgm:t>
    </dgm:pt>
    <dgm:pt modelId="{DF0FD4E3-AA82-407F-9A30-201B4B694A21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/>
            <a:t>IgG reduction may increase infection risk; review active infection, recurrent infection history, and baseline infection risk before treatment</a:t>
          </a:r>
          <a:endParaRPr lang="en-US" dirty="0"/>
        </a:p>
      </dgm:t>
    </dgm:pt>
    <dgm:pt modelId="{E6345BFA-EAEC-4B55-94FC-816FAB0B7E48}" type="parTrans" cxnId="{E8347A83-CAD0-4F9A-89F8-734B1AC9A83B}">
      <dgm:prSet/>
      <dgm:spPr/>
      <dgm:t>
        <a:bodyPr/>
        <a:lstStyle/>
        <a:p>
          <a:endParaRPr lang="en-US"/>
        </a:p>
      </dgm:t>
    </dgm:pt>
    <dgm:pt modelId="{42406528-07F4-41D3-A5B5-DC72B2567CCF}" type="sibTrans" cxnId="{E8347A83-CAD0-4F9A-89F8-734B1AC9A83B}">
      <dgm:prSet/>
      <dgm:spPr/>
      <dgm:t>
        <a:bodyPr/>
        <a:lstStyle/>
        <a:p>
          <a:endParaRPr lang="en-US"/>
        </a:p>
      </dgm:t>
    </dgm:pt>
    <dgm:pt modelId="{B8C588F8-696D-4BE9-9EFA-2E081C4F444E}">
      <dgm:prSet/>
      <dgm:spPr>
        <a:solidFill>
          <a:schemeClr val="accent1"/>
        </a:solidFill>
      </dgm:spPr>
      <dgm:t>
        <a:bodyPr/>
        <a:lstStyle/>
        <a:p>
          <a:r>
            <a:rPr lang="en-US"/>
            <a:t>Plan immunization timing before treatment or treatment cycles when feasible</a:t>
          </a:r>
          <a:endParaRPr lang="en-US" dirty="0"/>
        </a:p>
      </dgm:t>
    </dgm:pt>
    <dgm:pt modelId="{DD733FBD-D776-4C34-B248-CF9469456312}" type="parTrans" cxnId="{C161E3A1-2D2F-4526-A7C7-3ADB8B51C663}">
      <dgm:prSet/>
      <dgm:spPr/>
      <dgm:t>
        <a:bodyPr/>
        <a:lstStyle/>
        <a:p>
          <a:endParaRPr lang="en-US"/>
        </a:p>
      </dgm:t>
    </dgm:pt>
    <dgm:pt modelId="{F0CF447C-B5BF-483B-83A3-915B4F68A5D0}" type="sibTrans" cxnId="{C161E3A1-2D2F-4526-A7C7-3ADB8B51C663}">
      <dgm:prSet/>
      <dgm:spPr/>
      <dgm:t>
        <a:bodyPr/>
        <a:lstStyle/>
        <a:p>
          <a:endParaRPr lang="en-US"/>
        </a:p>
      </dgm:t>
    </dgm:pt>
    <dgm:pt modelId="{ADDC5A98-E0BE-4B6A-9986-D9BCE566A8E6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/>
            <a:t>Account for treatment-cycle timing when assessing infection risk and vaccination planning</a:t>
          </a:r>
          <a:endParaRPr lang="en-US" dirty="0"/>
        </a:p>
      </dgm:t>
    </dgm:pt>
    <dgm:pt modelId="{DF0E79F7-98B3-4760-94FB-E988630D58D2}" type="parTrans" cxnId="{701F9940-C519-48B9-AEF5-0D544102BF7C}">
      <dgm:prSet/>
      <dgm:spPr/>
      <dgm:t>
        <a:bodyPr/>
        <a:lstStyle/>
        <a:p>
          <a:endParaRPr lang="en-US"/>
        </a:p>
      </dgm:t>
    </dgm:pt>
    <dgm:pt modelId="{C4267458-B1A8-4D53-83A5-544D6E4BA647}" type="sibTrans" cxnId="{701F9940-C519-48B9-AEF5-0D544102BF7C}">
      <dgm:prSet/>
      <dgm:spPr/>
      <dgm:t>
        <a:bodyPr/>
        <a:lstStyle/>
        <a:p>
          <a:endParaRPr lang="en-US"/>
        </a:p>
      </dgm:t>
    </dgm:pt>
    <dgm:pt modelId="{B8D8960C-622F-42E6-A8FA-70D621F0D1A1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Do not assume a uniform FcRn safety profile; monitoring details vary by agent and label</a:t>
          </a:r>
          <a:endParaRPr lang="en-US" dirty="0">
            <a:solidFill>
              <a:schemeClr val="tx1"/>
            </a:solidFill>
          </a:endParaRPr>
        </a:p>
      </dgm:t>
    </dgm:pt>
    <dgm:pt modelId="{4AD7DC91-EB91-4749-B0A0-C58489BAD119}" type="parTrans" cxnId="{49D86E3E-F0E6-475D-A466-318E9CAF094E}">
      <dgm:prSet/>
      <dgm:spPr/>
      <dgm:t>
        <a:bodyPr/>
        <a:lstStyle/>
        <a:p>
          <a:endParaRPr lang="en-US"/>
        </a:p>
      </dgm:t>
    </dgm:pt>
    <dgm:pt modelId="{15AA3A3C-93A3-4418-8616-36502B5F2598}" type="sibTrans" cxnId="{49D86E3E-F0E6-475D-A466-318E9CAF094E}">
      <dgm:prSet/>
      <dgm:spPr/>
      <dgm:t>
        <a:bodyPr/>
        <a:lstStyle/>
        <a:p>
          <a:endParaRPr lang="en-US"/>
        </a:p>
      </dgm:t>
    </dgm:pt>
    <dgm:pt modelId="{EDC645DF-0A46-4D43-8F27-6FCC04159DDF}" type="pres">
      <dgm:prSet presAssocID="{48644371-FD06-473E-AE00-A81E59435340}" presName="theList" presStyleCnt="0">
        <dgm:presLayoutVars>
          <dgm:dir/>
          <dgm:animLvl val="lvl"/>
          <dgm:resizeHandles val="exact"/>
        </dgm:presLayoutVars>
      </dgm:prSet>
      <dgm:spPr/>
    </dgm:pt>
    <dgm:pt modelId="{557DF47B-1B3D-4BCA-B7D1-F6A30E7D74B5}" type="pres">
      <dgm:prSet presAssocID="{61B3C06B-22EE-4B67-B28E-B82FB29E3194}" presName="compNode" presStyleCnt="0"/>
      <dgm:spPr/>
    </dgm:pt>
    <dgm:pt modelId="{1859DF44-AC05-4F0C-8419-54D5A73E2E49}" type="pres">
      <dgm:prSet presAssocID="{61B3C06B-22EE-4B67-B28E-B82FB29E3194}" presName="aNode" presStyleLbl="bgShp" presStyleIdx="0" presStyleCnt="2"/>
      <dgm:spPr/>
    </dgm:pt>
    <dgm:pt modelId="{2928AAD9-A528-4086-8298-61B2457E31F1}" type="pres">
      <dgm:prSet presAssocID="{61B3C06B-22EE-4B67-B28E-B82FB29E3194}" presName="textNode" presStyleLbl="bgShp" presStyleIdx="0" presStyleCnt="2"/>
      <dgm:spPr/>
    </dgm:pt>
    <dgm:pt modelId="{C495005E-A9A3-4137-9268-E27A674DE00C}" type="pres">
      <dgm:prSet presAssocID="{61B3C06B-22EE-4B67-B28E-B82FB29E3194}" presName="compChildNode" presStyleCnt="0"/>
      <dgm:spPr/>
    </dgm:pt>
    <dgm:pt modelId="{90B81B23-D7E2-4A8B-BF94-9B2C292C7898}" type="pres">
      <dgm:prSet presAssocID="{61B3C06B-22EE-4B67-B28E-B82FB29E3194}" presName="theInnerList" presStyleCnt="0"/>
      <dgm:spPr/>
    </dgm:pt>
    <dgm:pt modelId="{58B7D331-F12E-41BF-A2A5-C9885D24A167}" type="pres">
      <dgm:prSet presAssocID="{4E477D25-C9AC-442F-8FD6-6A9639220D3B}" presName="childNode" presStyleLbl="node1" presStyleIdx="0" presStyleCnt="8">
        <dgm:presLayoutVars>
          <dgm:bulletEnabled val="1"/>
        </dgm:presLayoutVars>
      </dgm:prSet>
      <dgm:spPr/>
    </dgm:pt>
    <dgm:pt modelId="{5B989FB9-7D1D-412B-B66C-942BE3BF79B4}" type="pres">
      <dgm:prSet presAssocID="{4E477D25-C9AC-442F-8FD6-6A9639220D3B}" presName="aSpace2" presStyleCnt="0"/>
      <dgm:spPr/>
    </dgm:pt>
    <dgm:pt modelId="{95CEF658-DFBA-46F2-BCCF-9B73605FF5A2}" type="pres">
      <dgm:prSet presAssocID="{457700FD-3989-4CA3-A52C-A3B39F8545A0}" presName="childNode" presStyleLbl="node1" presStyleIdx="1" presStyleCnt="8">
        <dgm:presLayoutVars>
          <dgm:bulletEnabled val="1"/>
        </dgm:presLayoutVars>
      </dgm:prSet>
      <dgm:spPr/>
    </dgm:pt>
    <dgm:pt modelId="{3B7F51C0-A05E-43BF-BF41-B5A89D2DD29F}" type="pres">
      <dgm:prSet presAssocID="{457700FD-3989-4CA3-A52C-A3B39F8545A0}" presName="aSpace2" presStyleCnt="0"/>
      <dgm:spPr/>
    </dgm:pt>
    <dgm:pt modelId="{32A61053-2584-41D1-A83D-3F63FABC8D4E}" type="pres">
      <dgm:prSet presAssocID="{7ADE9023-F7A6-41C0-BF98-E955FF10DD36}" presName="childNode" presStyleLbl="node1" presStyleIdx="2" presStyleCnt="8">
        <dgm:presLayoutVars>
          <dgm:bulletEnabled val="1"/>
        </dgm:presLayoutVars>
      </dgm:prSet>
      <dgm:spPr/>
    </dgm:pt>
    <dgm:pt modelId="{92E6DA1D-B8EB-4B31-B43B-12A8E9537852}" type="pres">
      <dgm:prSet presAssocID="{7ADE9023-F7A6-41C0-BF98-E955FF10DD36}" presName="aSpace2" presStyleCnt="0"/>
      <dgm:spPr/>
    </dgm:pt>
    <dgm:pt modelId="{2DA12E30-D32E-47FC-B90D-FE0F46F58AA3}" type="pres">
      <dgm:prSet presAssocID="{A11D8F27-3B15-4B2C-B1F4-64FEF5B637A2}" presName="childNode" presStyleLbl="node1" presStyleIdx="3" presStyleCnt="8">
        <dgm:presLayoutVars>
          <dgm:bulletEnabled val="1"/>
        </dgm:presLayoutVars>
      </dgm:prSet>
      <dgm:spPr/>
    </dgm:pt>
    <dgm:pt modelId="{3C485F7B-87A4-40B1-874F-79A01FFA9EAC}" type="pres">
      <dgm:prSet presAssocID="{61B3C06B-22EE-4B67-B28E-B82FB29E3194}" presName="aSpace" presStyleCnt="0"/>
      <dgm:spPr/>
    </dgm:pt>
    <dgm:pt modelId="{0E1E60A2-C00D-438E-A772-019C12202999}" type="pres">
      <dgm:prSet presAssocID="{E96EF47A-8C2A-4760-91F6-12642E7F37DD}" presName="compNode" presStyleCnt="0"/>
      <dgm:spPr/>
    </dgm:pt>
    <dgm:pt modelId="{84A67BD0-C556-4D00-A276-E3F21D481985}" type="pres">
      <dgm:prSet presAssocID="{E96EF47A-8C2A-4760-91F6-12642E7F37DD}" presName="aNode" presStyleLbl="bgShp" presStyleIdx="1" presStyleCnt="2"/>
      <dgm:spPr/>
    </dgm:pt>
    <dgm:pt modelId="{FA44771A-0E78-4DFF-A3BF-1B83AEB772D2}" type="pres">
      <dgm:prSet presAssocID="{E96EF47A-8C2A-4760-91F6-12642E7F37DD}" presName="textNode" presStyleLbl="bgShp" presStyleIdx="1" presStyleCnt="2"/>
      <dgm:spPr/>
    </dgm:pt>
    <dgm:pt modelId="{B206688C-065F-4B39-A7F6-40C211D75ADC}" type="pres">
      <dgm:prSet presAssocID="{E96EF47A-8C2A-4760-91F6-12642E7F37DD}" presName="compChildNode" presStyleCnt="0"/>
      <dgm:spPr/>
    </dgm:pt>
    <dgm:pt modelId="{9843D653-5722-43DD-964B-BB82F0E0F502}" type="pres">
      <dgm:prSet presAssocID="{E96EF47A-8C2A-4760-91F6-12642E7F37DD}" presName="theInnerList" presStyleCnt="0"/>
      <dgm:spPr/>
    </dgm:pt>
    <dgm:pt modelId="{B2DF7E03-4ECC-4F08-AAB8-C9F4F7443EEF}" type="pres">
      <dgm:prSet presAssocID="{DF0FD4E3-AA82-407F-9A30-201B4B694A21}" presName="childNode" presStyleLbl="node1" presStyleIdx="4" presStyleCnt="8">
        <dgm:presLayoutVars>
          <dgm:bulletEnabled val="1"/>
        </dgm:presLayoutVars>
      </dgm:prSet>
      <dgm:spPr/>
    </dgm:pt>
    <dgm:pt modelId="{288A1FA6-E384-4570-9D35-4F24330FD220}" type="pres">
      <dgm:prSet presAssocID="{DF0FD4E3-AA82-407F-9A30-201B4B694A21}" presName="aSpace2" presStyleCnt="0"/>
      <dgm:spPr/>
    </dgm:pt>
    <dgm:pt modelId="{0C0701E8-EDBF-4EDB-BFDA-34AC72D8DD54}" type="pres">
      <dgm:prSet presAssocID="{B8C588F8-696D-4BE9-9EFA-2E081C4F444E}" presName="childNode" presStyleLbl="node1" presStyleIdx="5" presStyleCnt="8">
        <dgm:presLayoutVars>
          <dgm:bulletEnabled val="1"/>
        </dgm:presLayoutVars>
      </dgm:prSet>
      <dgm:spPr/>
    </dgm:pt>
    <dgm:pt modelId="{E31F6383-E053-41D4-BABB-30F71CBEC90F}" type="pres">
      <dgm:prSet presAssocID="{B8C588F8-696D-4BE9-9EFA-2E081C4F444E}" presName="aSpace2" presStyleCnt="0"/>
      <dgm:spPr/>
    </dgm:pt>
    <dgm:pt modelId="{12680223-87CD-4B4E-8D38-649C448A37D1}" type="pres">
      <dgm:prSet presAssocID="{ADDC5A98-E0BE-4B6A-9986-D9BCE566A8E6}" presName="childNode" presStyleLbl="node1" presStyleIdx="6" presStyleCnt="8">
        <dgm:presLayoutVars>
          <dgm:bulletEnabled val="1"/>
        </dgm:presLayoutVars>
      </dgm:prSet>
      <dgm:spPr/>
    </dgm:pt>
    <dgm:pt modelId="{001E1A18-B153-46F6-A360-0022CA4E01D2}" type="pres">
      <dgm:prSet presAssocID="{ADDC5A98-E0BE-4B6A-9986-D9BCE566A8E6}" presName="aSpace2" presStyleCnt="0"/>
      <dgm:spPr/>
    </dgm:pt>
    <dgm:pt modelId="{94D68099-EB02-489F-BE96-4F563AFCEEBB}" type="pres">
      <dgm:prSet presAssocID="{B8D8960C-622F-42E6-A8FA-70D621F0D1A1}" presName="childNode" presStyleLbl="node1" presStyleIdx="7" presStyleCnt="8">
        <dgm:presLayoutVars>
          <dgm:bulletEnabled val="1"/>
        </dgm:presLayoutVars>
      </dgm:prSet>
      <dgm:spPr/>
    </dgm:pt>
  </dgm:ptLst>
  <dgm:cxnLst>
    <dgm:cxn modelId="{315BF916-82AC-4909-AE7A-60EFC0B9E772}" type="presOf" srcId="{4E477D25-C9AC-442F-8FD6-6A9639220D3B}" destId="{58B7D331-F12E-41BF-A2A5-C9885D24A167}" srcOrd="0" destOrd="0" presId="urn:microsoft.com/office/officeart/2005/8/layout/lProcess2"/>
    <dgm:cxn modelId="{E00F201E-9CDA-4240-9C8A-6340E8F7578F}" type="presOf" srcId="{7ADE9023-F7A6-41C0-BF98-E955FF10DD36}" destId="{32A61053-2584-41D1-A83D-3F63FABC8D4E}" srcOrd="0" destOrd="0" presId="urn:microsoft.com/office/officeart/2005/8/layout/lProcess2"/>
    <dgm:cxn modelId="{E3216F1F-282B-42D3-884C-616EF9AD99CD}" type="presOf" srcId="{61B3C06B-22EE-4B67-B28E-B82FB29E3194}" destId="{1859DF44-AC05-4F0C-8419-54D5A73E2E49}" srcOrd="0" destOrd="0" presId="urn:microsoft.com/office/officeart/2005/8/layout/lProcess2"/>
    <dgm:cxn modelId="{0EF4971F-DCE7-4430-AFE8-27DD83B9BA77}" srcId="{61B3C06B-22EE-4B67-B28E-B82FB29E3194}" destId="{457700FD-3989-4CA3-A52C-A3B39F8545A0}" srcOrd="1" destOrd="0" parTransId="{F0108BC3-22C7-4459-AF65-F88B59E0FE0B}" sibTransId="{B13E5E6E-2004-4227-93A9-AE6E5566EBC6}"/>
    <dgm:cxn modelId="{2C9AA21F-EF34-4580-94FC-B3D6272DC528}" srcId="{48644371-FD06-473E-AE00-A81E59435340}" destId="{E96EF47A-8C2A-4760-91F6-12642E7F37DD}" srcOrd="1" destOrd="0" parTransId="{E84793F9-1BD9-4F76-8CBC-9B7F1BA3D397}" sibTransId="{627B363F-BD9B-4F82-A14B-06C5163AC6A7}"/>
    <dgm:cxn modelId="{49D86E3E-F0E6-475D-A466-318E9CAF094E}" srcId="{E96EF47A-8C2A-4760-91F6-12642E7F37DD}" destId="{B8D8960C-622F-42E6-A8FA-70D621F0D1A1}" srcOrd="3" destOrd="0" parTransId="{4AD7DC91-EB91-4749-B0A0-C58489BAD119}" sibTransId="{15AA3A3C-93A3-4418-8616-36502B5F2598}"/>
    <dgm:cxn modelId="{7358DF3F-1A47-4B71-8DEA-6E2AC1E3EE92}" type="presOf" srcId="{457700FD-3989-4CA3-A52C-A3B39F8545A0}" destId="{95CEF658-DFBA-46F2-BCCF-9B73605FF5A2}" srcOrd="0" destOrd="0" presId="urn:microsoft.com/office/officeart/2005/8/layout/lProcess2"/>
    <dgm:cxn modelId="{42318840-F85C-41EF-AFFE-2BE293D61F48}" type="presOf" srcId="{A11D8F27-3B15-4B2C-B1F4-64FEF5B637A2}" destId="{2DA12E30-D32E-47FC-B90D-FE0F46F58AA3}" srcOrd="0" destOrd="0" presId="urn:microsoft.com/office/officeart/2005/8/layout/lProcess2"/>
    <dgm:cxn modelId="{701F9940-C519-48B9-AEF5-0D544102BF7C}" srcId="{E96EF47A-8C2A-4760-91F6-12642E7F37DD}" destId="{ADDC5A98-E0BE-4B6A-9986-D9BCE566A8E6}" srcOrd="2" destOrd="0" parTransId="{DF0E79F7-98B3-4760-94FB-E988630D58D2}" sibTransId="{C4267458-B1A8-4D53-83A5-544D6E4BA647}"/>
    <dgm:cxn modelId="{6D470244-4E4E-4300-9200-5621FD58E479}" srcId="{61B3C06B-22EE-4B67-B28E-B82FB29E3194}" destId="{7ADE9023-F7A6-41C0-BF98-E955FF10DD36}" srcOrd="2" destOrd="0" parTransId="{3823FF4F-0506-48FE-8181-26555E6E8A87}" sibTransId="{976A0248-8EA2-4479-9A17-ADC6601B570C}"/>
    <dgm:cxn modelId="{8678B464-8470-42BE-B00F-DF05ACA27197}" srcId="{61B3C06B-22EE-4B67-B28E-B82FB29E3194}" destId="{4E477D25-C9AC-442F-8FD6-6A9639220D3B}" srcOrd="0" destOrd="0" parTransId="{F11506E6-0DE6-4CE4-9CD2-95E06DA1B344}" sibTransId="{E3239786-9867-486A-81CE-CD1B416B6A62}"/>
    <dgm:cxn modelId="{1F7BBA64-3FA5-4213-B4E0-C778599E12C2}" type="presOf" srcId="{B8D8960C-622F-42E6-A8FA-70D621F0D1A1}" destId="{94D68099-EB02-489F-BE96-4F563AFCEEBB}" srcOrd="0" destOrd="0" presId="urn:microsoft.com/office/officeart/2005/8/layout/lProcess2"/>
    <dgm:cxn modelId="{D8D0426D-0915-48A8-8010-DE4358380DE3}" type="presOf" srcId="{DF0FD4E3-AA82-407F-9A30-201B4B694A21}" destId="{B2DF7E03-4ECC-4F08-AAB8-C9F4F7443EEF}" srcOrd="0" destOrd="0" presId="urn:microsoft.com/office/officeart/2005/8/layout/lProcess2"/>
    <dgm:cxn modelId="{4D168855-E149-424A-BED8-842B558E9DA0}" type="presOf" srcId="{ADDC5A98-E0BE-4B6A-9986-D9BCE566A8E6}" destId="{12680223-87CD-4B4E-8D38-649C448A37D1}" srcOrd="0" destOrd="0" presId="urn:microsoft.com/office/officeart/2005/8/layout/lProcess2"/>
    <dgm:cxn modelId="{D0BD2C58-A473-4015-B69B-6E62C59A33E9}" type="presOf" srcId="{E96EF47A-8C2A-4760-91F6-12642E7F37DD}" destId="{FA44771A-0E78-4DFF-A3BF-1B83AEB772D2}" srcOrd="1" destOrd="0" presId="urn:microsoft.com/office/officeart/2005/8/layout/lProcess2"/>
    <dgm:cxn modelId="{AAAFE17B-0D63-46B3-95C1-E5F0447B3343}" type="presOf" srcId="{B8C588F8-696D-4BE9-9EFA-2E081C4F444E}" destId="{0C0701E8-EDBF-4EDB-BFDA-34AC72D8DD54}" srcOrd="0" destOrd="0" presId="urn:microsoft.com/office/officeart/2005/8/layout/lProcess2"/>
    <dgm:cxn modelId="{B1DCAA7C-4A8F-4F53-8EC8-70627B8F2119}" srcId="{61B3C06B-22EE-4B67-B28E-B82FB29E3194}" destId="{A11D8F27-3B15-4B2C-B1F4-64FEF5B637A2}" srcOrd="3" destOrd="0" parTransId="{E71FEA9B-C0CF-4B97-86D6-644A467C3D3C}" sibTransId="{8CE53B4A-48EA-4084-B16E-712532C56E52}"/>
    <dgm:cxn modelId="{E8347A83-CAD0-4F9A-89F8-734B1AC9A83B}" srcId="{E96EF47A-8C2A-4760-91F6-12642E7F37DD}" destId="{DF0FD4E3-AA82-407F-9A30-201B4B694A21}" srcOrd="0" destOrd="0" parTransId="{E6345BFA-EAEC-4B55-94FC-816FAB0B7E48}" sibTransId="{42406528-07F4-41D3-A5B5-DC72B2567CCF}"/>
    <dgm:cxn modelId="{C161E3A1-2D2F-4526-A7C7-3ADB8B51C663}" srcId="{E96EF47A-8C2A-4760-91F6-12642E7F37DD}" destId="{B8C588F8-696D-4BE9-9EFA-2E081C4F444E}" srcOrd="1" destOrd="0" parTransId="{DD733FBD-D776-4C34-B248-CF9469456312}" sibTransId="{F0CF447C-B5BF-483B-83A3-915B4F68A5D0}"/>
    <dgm:cxn modelId="{2C9E9EA3-CB54-4710-9569-03391DB28457}" type="presOf" srcId="{E96EF47A-8C2A-4760-91F6-12642E7F37DD}" destId="{84A67BD0-C556-4D00-A276-E3F21D481985}" srcOrd="0" destOrd="0" presId="urn:microsoft.com/office/officeart/2005/8/layout/lProcess2"/>
    <dgm:cxn modelId="{EF3C7AAB-8FEE-4F0F-8323-23F8BB781F3C}" type="presOf" srcId="{48644371-FD06-473E-AE00-A81E59435340}" destId="{EDC645DF-0A46-4D43-8F27-6FCC04159DDF}" srcOrd="0" destOrd="0" presId="urn:microsoft.com/office/officeart/2005/8/layout/lProcess2"/>
    <dgm:cxn modelId="{29BB73E0-8D23-4400-ABB4-F1185A01C688}" srcId="{48644371-FD06-473E-AE00-A81E59435340}" destId="{61B3C06B-22EE-4B67-B28E-B82FB29E3194}" srcOrd="0" destOrd="0" parTransId="{C310C8C0-F777-47E6-AAAC-5883CD50BCBB}" sibTransId="{0B765F30-A218-4464-8670-93B2040CF90D}"/>
    <dgm:cxn modelId="{548873F5-33DA-4D96-B43E-7FD9DEB41388}" type="presOf" srcId="{61B3C06B-22EE-4B67-B28E-B82FB29E3194}" destId="{2928AAD9-A528-4086-8298-61B2457E31F1}" srcOrd="1" destOrd="0" presId="urn:microsoft.com/office/officeart/2005/8/layout/lProcess2"/>
    <dgm:cxn modelId="{4AF04D00-F867-4CFA-A3AB-66DB4BD01833}" type="presParOf" srcId="{EDC645DF-0A46-4D43-8F27-6FCC04159DDF}" destId="{557DF47B-1B3D-4BCA-B7D1-F6A30E7D74B5}" srcOrd="0" destOrd="0" presId="urn:microsoft.com/office/officeart/2005/8/layout/lProcess2"/>
    <dgm:cxn modelId="{5F77828C-0E6C-43A7-BCC0-7235EFE6CB14}" type="presParOf" srcId="{557DF47B-1B3D-4BCA-B7D1-F6A30E7D74B5}" destId="{1859DF44-AC05-4F0C-8419-54D5A73E2E49}" srcOrd="0" destOrd="0" presId="urn:microsoft.com/office/officeart/2005/8/layout/lProcess2"/>
    <dgm:cxn modelId="{E58FC8EF-B8B0-4D2A-974E-6D42C7404934}" type="presParOf" srcId="{557DF47B-1B3D-4BCA-B7D1-F6A30E7D74B5}" destId="{2928AAD9-A528-4086-8298-61B2457E31F1}" srcOrd="1" destOrd="0" presId="urn:microsoft.com/office/officeart/2005/8/layout/lProcess2"/>
    <dgm:cxn modelId="{0FD4623A-E0F3-46C9-81C9-F96ED708374E}" type="presParOf" srcId="{557DF47B-1B3D-4BCA-B7D1-F6A30E7D74B5}" destId="{C495005E-A9A3-4137-9268-E27A674DE00C}" srcOrd="2" destOrd="0" presId="urn:microsoft.com/office/officeart/2005/8/layout/lProcess2"/>
    <dgm:cxn modelId="{D3876B7B-F768-4641-930D-C94902E92473}" type="presParOf" srcId="{C495005E-A9A3-4137-9268-E27A674DE00C}" destId="{90B81B23-D7E2-4A8B-BF94-9B2C292C7898}" srcOrd="0" destOrd="0" presId="urn:microsoft.com/office/officeart/2005/8/layout/lProcess2"/>
    <dgm:cxn modelId="{B69F96D3-978F-460B-92C1-D396662C87E5}" type="presParOf" srcId="{90B81B23-D7E2-4A8B-BF94-9B2C292C7898}" destId="{58B7D331-F12E-41BF-A2A5-C9885D24A167}" srcOrd="0" destOrd="0" presId="urn:microsoft.com/office/officeart/2005/8/layout/lProcess2"/>
    <dgm:cxn modelId="{404D83DE-3A30-4640-B823-05FD0258D249}" type="presParOf" srcId="{90B81B23-D7E2-4A8B-BF94-9B2C292C7898}" destId="{5B989FB9-7D1D-412B-B66C-942BE3BF79B4}" srcOrd="1" destOrd="0" presId="urn:microsoft.com/office/officeart/2005/8/layout/lProcess2"/>
    <dgm:cxn modelId="{105C90A3-F308-4FE9-9EAD-0C9FB874DA84}" type="presParOf" srcId="{90B81B23-D7E2-4A8B-BF94-9B2C292C7898}" destId="{95CEF658-DFBA-46F2-BCCF-9B73605FF5A2}" srcOrd="2" destOrd="0" presId="urn:microsoft.com/office/officeart/2005/8/layout/lProcess2"/>
    <dgm:cxn modelId="{0A14CE7E-A2FE-4EED-B7EC-A2BF2E381944}" type="presParOf" srcId="{90B81B23-D7E2-4A8B-BF94-9B2C292C7898}" destId="{3B7F51C0-A05E-43BF-BF41-B5A89D2DD29F}" srcOrd="3" destOrd="0" presId="urn:microsoft.com/office/officeart/2005/8/layout/lProcess2"/>
    <dgm:cxn modelId="{105167FA-C65C-47DF-BAC9-7D9538033768}" type="presParOf" srcId="{90B81B23-D7E2-4A8B-BF94-9B2C292C7898}" destId="{32A61053-2584-41D1-A83D-3F63FABC8D4E}" srcOrd="4" destOrd="0" presId="urn:microsoft.com/office/officeart/2005/8/layout/lProcess2"/>
    <dgm:cxn modelId="{7E0C57EB-DE92-4BEF-B22F-988F46FFFB2F}" type="presParOf" srcId="{90B81B23-D7E2-4A8B-BF94-9B2C292C7898}" destId="{92E6DA1D-B8EB-4B31-B43B-12A8E9537852}" srcOrd="5" destOrd="0" presId="urn:microsoft.com/office/officeart/2005/8/layout/lProcess2"/>
    <dgm:cxn modelId="{D4F0B9E0-F9AC-426D-A991-475597B0E7C8}" type="presParOf" srcId="{90B81B23-D7E2-4A8B-BF94-9B2C292C7898}" destId="{2DA12E30-D32E-47FC-B90D-FE0F46F58AA3}" srcOrd="6" destOrd="0" presId="urn:microsoft.com/office/officeart/2005/8/layout/lProcess2"/>
    <dgm:cxn modelId="{D6C1309E-E779-4425-8517-E7DD0E322070}" type="presParOf" srcId="{EDC645DF-0A46-4D43-8F27-6FCC04159DDF}" destId="{3C485F7B-87A4-40B1-874F-79A01FFA9EAC}" srcOrd="1" destOrd="0" presId="urn:microsoft.com/office/officeart/2005/8/layout/lProcess2"/>
    <dgm:cxn modelId="{FF86045E-084B-4204-8D8A-7274E838E780}" type="presParOf" srcId="{EDC645DF-0A46-4D43-8F27-6FCC04159DDF}" destId="{0E1E60A2-C00D-438E-A772-019C12202999}" srcOrd="2" destOrd="0" presId="urn:microsoft.com/office/officeart/2005/8/layout/lProcess2"/>
    <dgm:cxn modelId="{B57E0677-8E3A-4D0B-8B89-8EE19E3CF9FC}" type="presParOf" srcId="{0E1E60A2-C00D-438E-A772-019C12202999}" destId="{84A67BD0-C556-4D00-A276-E3F21D481985}" srcOrd="0" destOrd="0" presId="urn:microsoft.com/office/officeart/2005/8/layout/lProcess2"/>
    <dgm:cxn modelId="{3CA4DC7D-B892-4FC8-A308-B4CE70917560}" type="presParOf" srcId="{0E1E60A2-C00D-438E-A772-019C12202999}" destId="{FA44771A-0E78-4DFF-A3BF-1B83AEB772D2}" srcOrd="1" destOrd="0" presId="urn:microsoft.com/office/officeart/2005/8/layout/lProcess2"/>
    <dgm:cxn modelId="{5BD64019-F5FC-459B-ABB9-5DA8CB5BB0DE}" type="presParOf" srcId="{0E1E60A2-C00D-438E-A772-019C12202999}" destId="{B206688C-065F-4B39-A7F6-40C211D75ADC}" srcOrd="2" destOrd="0" presId="urn:microsoft.com/office/officeart/2005/8/layout/lProcess2"/>
    <dgm:cxn modelId="{5CF3EDE9-69E7-4E87-ACAC-15D7D21CB873}" type="presParOf" srcId="{B206688C-065F-4B39-A7F6-40C211D75ADC}" destId="{9843D653-5722-43DD-964B-BB82F0E0F502}" srcOrd="0" destOrd="0" presId="urn:microsoft.com/office/officeart/2005/8/layout/lProcess2"/>
    <dgm:cxn modelId="{06FA52AD-D7FA-4838-89BA-4CCA7119C897}" type="presParOf" srcId="{9843D653-5722-43DD-964B-BB82F0E0F502}" destId="{B2DF7E03-4ECC-4F08-AAB8-C9F4F7443EEF}" srcOrd="0" destOrd="0" presId="urn:microsoft.com/office/officeart/2005/8/layout/lProcess2"/>
    <dgm:cxn modelId="{33D5C7DE-AA77-4765-8F6B-AB2C4946356D}" type="presParOf" srcId="{9843D653-5722-43DD-964B-BB82F0E0F502}" destId="{288A1FA6-E384-4570-9D35-4F24330FD220}" srcOrd="1" destOrd="0" presId="urn:microsoft.com/office/officeart/2005/8/layout/lProcess2"/>
    <dgm:cxn modelId="{EE5EA431-B373-4B94-9B02-8496D4F7FA56}" type="presParOf" srcId="{9843D653-5722-43DD-964B-BB82F0E0F502}" destId="{0C0701E8-EDBF-4EDB-BFDA-34AC72D8DD54}" srcOrd="2" destOrd="0" presId="urn:microsoft.com/office/officeart/2005/8/layout/lProcess2"/>
    <dgm:cxn modelId="{535159B2-F14A-40E0-AC3E-1B25E10292C6}" type="presParOf" srcId="{9843D653-5722-43DD-964B-BB82F0E0F502}" destId="{E31F6383-E053-41D4-BABB-30F71CBEC90F}" srcOrd="3" destOrd="0" presId="urn:microsoft.com/office/officeart/2005/8/layout/lProcess2"/>
    <dgm:cxn modelId="{83C2D768-E953-4C2A-8B43-B89B7EDAA408}" type="presParOf" srcId="{9843D653-5722-43DD-964B-BB82F0E0F502}" destId="{12680223-87CD-4B4E-8D38-649C448A37D1}" srcOrd="4" destOrd="0" presId="urn:microsoft.com/office/officeart/2005/8/layout/lProcess2"/>
    <dgm:cxn modelId="{48854C04-0ED1-4F29-AD2B-9CF0540CEA38}" type="presParOf" srcId="{9843D653-5722-43DD-964B-BB82F0E0F502}" destId="{001E1A18-B153-46F6-A360-0022CA4E01D2}" srcOrd="5" destOrd="0" presId="urn:microsoft.com/office/officeart/2005/8/layout/lProcess2"/>
    <dgm:cxn modelId="{5493178A-6B6E-4B7D-A711-CAF64CEB0490}" type="presParOf" srcId="{9843D653-5722-43DD-964B-BB82F0E0F502}" destId="{94D68099-EB02-489F-BE96-4F563AFCEEBB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85E36DE-2770-4021-A307-A8197E29B9B9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FCB0A6B-BFE6-4F0F-B304-F5233B8C5C80}">
      <dgm:prSet/>
      <dgm:spPr/>
      <dgm:t>
        <a:bodyPr/>
        <a:lstStyle/>
        <a:p>
          <a:r>
            <a:rPr lang="en-US"/>
            <a:t>Start with biology</a:t>
          </a:r>
        </a:p>
      </dgm:t>
    </dgm:pt>
    <dgm:pt modelId="{1265FBBA-233C-4160-93FE-6B46A6569489}" type="parTrans" cxnId="{81402354-FE3F-4BF4-B6F7-BB081DB22BA5}">
      <dgm:prSet/>
      <dgm:spPr/>
      <dgm:t>
        <a:bodyPr/>
        <a:lstStyle/>
        <a:p>
          <a:endParaRPr lang="en-US"/>
        </a:p>
      </dgm:t>
    </dgm:pt>
    <dgm:pt modelId="{36DC4A94-6250-4827-B4F0-337D3671E11E}" type="sibTrans" cxnId="{81402354-FE3F-4BF4-B6F7-BB081DB22BA5}">
      <dgm:prSet/>
      <dgm:spPr/>
      <dgm:t>
        <a:bodyPr/>
        <a:lstStyle/>
        <a:p>
          <a:endParaRPr lang="en-US"/>
        </a:p>
      </dgm:t>
    </dgm:pt>
    <dgm:pt modelId="{44152D9F-5A67-4649-8513-934C1B85C351}">
      <dgm:prSet/>
      <dgm:spPr/>
      <dgm:t>
        <a:bodyPr/>
        <a:lstStyle/>
        <a:p>
          <a:r>
            <a:rPr lang="en-US" dirty="0" err="1"/>
            <a:t>AChR</a:t>
          </a:r>
          <a:r>
            <a:rPr lang="en-US" dirty="0"/>
            <a:t> Ab+ → consider complement biology/C5 fit</a:t>
          </a:r>
        </a:p>
      </dgm:t>
    </dgm:pt>
    <dgm:pt modelId="{24939A73-A896-436B-930C-BB4869376860}" type="parTrans" cxnId="{4FD3FE8E-70FA-4721-951A-8161DB5C4D02}">
      <dgm:prSet/>
      <dgm:spPr/>
      <dgm:t>
        <a:bodyPr/>
        <a:lstStyle/>
        <a:p>
          <a:endParaRPr lang="en-US"/>
        </a:p>
      </dgm:t>
    </dgm:pt>
    <dgm:pt modelId="{378881D3-17D8-4AD5-9475-56C0FE9757A2}" type="sibTrans" cxnId="{4FD3FE8E-70FA-4721-951A-8161DB5C4D02}">
      <dgm:prSet/>
      <dgm:spPr/>
      <dgm:t>
        <a:bodyPr/>
        <a:lstStyle/>
        <a:p>
          <a:endParaRPr lang="en-US"/>
        </a:p>
      </dgm:t>
    </dgm:pt>
    <dgm:pt modelId="{863F15A6-1D1D-43C6-AD79-28A5540A8A0A}">
      <dgm:prSet/>
      <dgm:spPr/>
      <dgm:t>
        <a:bodyPr/>
        <a:lstStyle/>
        <a:p>
          <a:r>
            <a:rPr lang="en-US" dirty="0" err="1"/>
            <a:t>AChR</a:t>
          </a:r>
          <a:r>
            <a:rPr lang="en-US" dirty="0"/>
            <a:t> Ab– </a:t>
          </a:r>
          <a:r>
            <a:rPr lang="en-US" dirty="0" err="1"/>
            <a:t>gMG</a:t>
          </a:r>
          <a:r>
            <a:rPr lang="en-US" dirty="0"/>
            <a:t>, including </a:t>
          </a:r>
          <a:r>
            <a:rPr lang="en-US" dirty="0" err="1"/>
            <a:t>MuSK</a:t>
          </a:r>
          <a:r>
            <a:rPr lang="en-US" dirty="0"/>
            <a:t>+, LRP4+, and triple-seronegative subtypes → FcRn inhibition now includes efgartigimod as a labeled option</a:t>
          </a:r>
        </a:p>
        <a:p>
          <a:r>
            <a:rPr lang="en-US" dirty="0"/>
            <a:t>Interpret subtype-level evidence by study design and sample size</a:t>
          </a:r>
        </a:p>
      </dgm:t>
    </dgm:pt>
    <dgm:pt modelId="{872AC272-6076-4C17-A268-3CF9FAEA1439}" type="parTrans" cxnId="{20D33B01-9803-4F2C-9CED-66A48F2761E1}">
      <dgm:prSet/>
      <dgm:spPr/>
      <dgm:t>
        <a:bodyPr/>
        <a:lstStyle/>
        <a:p>
          <a:endParaRPr lang="en-US"/>
        </a:p>
      </dgm:t>
    </dgm:pt>
    <dgm:pt modelId="{67DE9C5B-CEA0-42A3-BD23-C64EEEAD96E6}" type="sibTrans" cxnId="{20D33B01-9803-4F2C-9CED-66A48F2761E1}">
      <dgm:prSet/>
      <dgm:spPr/>
      <dgm:t>
        <a:bodyPr/>
        <a:lstStyle/>
        <a:p>
          <a:endParaRPr lang="en-US"/>
        </a:p>
      </dgm:t>
    </dgm:pt>
    <dgm:pt modelId="{36FB5CCC-FCA4-43E8-9578-8899E121FF4E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Then pressure-test the choice</a:t>
          </a:r>
          <a:endParaRPr lang="en-US" dirty="0">
            <a:solidFill>
              <a:schemeClr val="tx1"/>
            </a:solidFill>
          </a:endParaRPr>
        </a:p>
      </dgm:t>
    </dgm:pt>
    <dgm:pt modelId="{EBF26783-7127-4B18-85DD-99BAB3FFF42C}" type="parTrans" cxnId="{0272F649-94F7-4AF5-8282-463C46815CE9}">
      <dgm:prSet/>
      <dgm:spPr/>
      <dgm:t>
        <a:bodyPr/>
        <a:lstStyle/>
        <a:p>
          <a:endParaRPr lang="en-US"/>
        </a:p>
      </dgm:t>
    </dgm:pt>
    <dgm:pt modelId="{B1EB677A-8BD8-47E8-80C5-0A91C3EA8282}" type="sibTrans" cxnId="{0272F649-94F7-4AF5-8282-463C46815CE9}">
      <dgm:prSet/>
      <dgm:spPr/>
      <dgm:t>
        <a:bodyPr/>
        <a:lstStyle/>
        <a:p>
          <a:endParaRPr lang="en-US"/>
        </a:p>
      </dgm:t>
    </dgm:pt>
    <dgm:pt modelId="{D68EEB42-1814-4C6E-B70B-618462C9F516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 dirty="0"/>
            <a:t>Disease activity and rescue/steroid reliance</a:t>
          </a:r>
        </a:p>
      </dgm:t>
    </dgm:pt>
    <dgm:pt modelId="{236240A5-F666-47D1-A6C8-EBB7ED5FEC03}" type="parTrans" cxnId="{0F8CB8F0-00A2-42B0-88B3-59835B756F87}">
      <dgm:prSet/>
      <dgm:spPr/>
      <dgm:t>
        <a:bodyPr/>
        <a:lstStyle/>
        <a:p>
          <a:endParaRPr lang="en-US"/>
        </a:p>
      </dgm:t>
    </dgm:pt>
    <dgm:pt modelId="{8C2BA0FC-D3F6-4F93-AC7D-FC2C63C1FF4D}" type="sibTrans" cxnId="{0F8CB8F0-00A2-42B0-88B3-59835B756F87}">
      <dgm:prSet/>
      <dgm:spPr/>
      <dgm:t>
        <a:bodyPr/>
        <a:lstStyle/>
        <a:p>
          <a:endParaRPr lang="en-US"/>
        </a:p>
      </dgm:t>
    </dgm:pt>
    <dgm:pt modelId="{56530A6E-4088-4E70-9EB4-317619B2D1EE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 dirty="0"/>
            <a:t>Route, cadence, self-administration, clinic burden</a:t>
          </a:r>
        </a:p>
      </dgm:t>
    </dgm:pt>
    <dgm:pt modelId="{6641641B-8B75-4415-9921-00E301E3B240}" type="parTrans" cxnId="{0CD0713C-D1B8-4227-A7B9-2F9079B3E07B}">
      <dgm:prSet/>
      <dgm:spPr/>
      <dgm:t>
        <a:bodyPr/>
        <a:lstStyle/>
        <a:p>
          <a:endParaRPr lang="en-US"/>
        </a:p>
      </dgm:t>
    </dgm:pt>
    <dgm:pt modelId="{AD701D05-FD2D-46EE-ACF0-28612C6D9912}" type="sibTrans" cxnId="{0CD0713C-D1B8-4227-A7B9-2F9079B3E07B}">
      <dgm:prSet/>
      <dgm:spPr/>
      <dgm:t>
        <a:bodyPr/>
        <a:lstStyle/>
        <a:p>
          <a:endParaRPr lang="en-US"/>
        </a:p>
      </dgm:t>
    </dgm:pt>
    <dgm:pt modelId="{A4969CE3-A0CB-4F95-B9F0-64CF6C42D5EC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 dirty="0"/>
            <a:t>Vaccination, infection risk, IgG monitoring, comorbidities</a:t>
          </a:r>
        </a:p>
      </dgm:t>
    </dgm:pt>
    <dgm:pt modelId="{1E132BCE-FE5C-4A42-8AF7-E34213B568C9}" type="parTrans" cxnId="{D617FAA3-01BD-48D4-A904-BEC291779BFC}">
      <dgm:prSet/>
      <dgm:spPr/>
      <dgm:t>
        <a:bodyPr/>
        <a:lstStyle/>
        <a:p>
          <a:endParaRPr lang="en-US"/>
        </a:p>
      </dgm:t>
    </dgm:pt>
    <dgm:pt modelId="{6EC84BDA-0005-4545-A7EE-3DE2B3176DC9}" type="sibTrans" cxnId="{D617FAA3-01BD-48D4-A904-BEC291779BFC}">
      <dgm:prSet/>
      <dgm:spPr/>
      <dgm:t>
        <a:bodyPr/>
        <a:lstStyle/>
        <a:p>
          <a:endParaRPr lang="en-US"/>
        </a:p>
      </dgm:t>
    </dgm:pt>
    <dgm:pt modelId="{7846DB6C-603E-4FD1-A098-C3FF151E9FD8}" type="pres">
      <dgm:prSet presAssocID="{785E36DE-2770-4021-A307-A8197E29B9B9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43789A98-4C66-411C-BB01-2E2998BD3C5A}" type="pres">
      <dgm:prSet presAssocID="{EFCB0A6B-BFE6-4F0F-B304-F5233B8C5C80}" presName="parentText1" presStyleLbl="node1" presStyleIdx="0" presStyleCnt="2">
        <dgm:presLayoutVars>
          <dgm:chMax/>
          <dgm:chPref val="3"/>
          <dgm:bulletEnabled val="1"/>
        </dgm:presLayoutVars>
      </dgm:prSet>
      <dgm:spPr/>
    </dgm:pt>
    <dgm:pt modelId="{DE314B75-8617-4ACD-8955-FAC59B23771C}" type="pres">
      <dgm:prSet presAssocID="{EFCB0A6B-BFE6-4F0F-B304-F5233B8C5C80}" presName="childText1" presStyleLbl="solidAlignAcc1" presStyleIdx="0" presStyleCnt="2">
        <dgm:presLayoutVars>
          <dgm:chMax val="0"/>
          <dgm:chPref val="0"/>
          <dgm:bulletEnabled val="1"/>
        </dgm:presLayoutVars>
      </dgm:prSet>
      <dgm:spPr/>
    </dgm:pt>
    <dgm:pt modelId="{273C077F-D200-4C2E-9498-E2B2E8E2D855}" type="pres">
      <dgm:prSet presAssocID="{36FB5CCC-FCA4-43E8-9578-8899E121FF4E}" presName="parentText2" presStyleLbl="node1" presStyleIdx="1" presStyleCnt="2">
        <dgm:presLayoutVars>
          <dgm:chMax/>
          <dgm:chPref val="3"/>
          <dgm:bulletEnabled val="1"/>
        </dgm:presLayoutVars>
      </dgm:prSet>
      <dgm:spPr/>
    </dgm:pt>
    <dgm:pt modelId="{A0AF1AE0-B36D-404A-ACF8-62EC8A394BB0}" type="pres">
      <dgm:prSet presAssocID="{36FB5CCC-FCA4-43E8-9578-8899E121FF4E}" presName="childText2" presStyleLbl="solidAlignAcc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20D33B01-9803-4F2C-9CED-66A48F2761E1}" srcId="{EFCB0A6B-BFE6-4F0F-B304-F5233B8C5C80}" destId="{863F15A6-1D1D-43C6-AD79-28A5540A8A0A}" srcOrd="1" destOrd="0" parTransId="{872AC272-6076-4C17-A268-3CF9FAEA1439}" sibTransId="{67DE9C5B-CEA0-42A3-BD23-C64EEEAD96E6}"/>
    <dgm:cxn modelId="{E07F6A1C-AF56-4A9D-8408-D41EEC8D4320}" type="presOf" srcId="{863F15A6-1D1D-43C6-AD79-28A5540A8A0A}" destId="{DE314B75-8617-4ACD-8955-FAC59B23771C}" srcOrd="0" destOrd="1" presId="urn:microsoft.com/office/officeart/2009/3/layout/IncreasingArrowsProcess"/>
    <dgm:cxn modelId="{57B6A91F-6178-4446-AF47-724E4C4C982B}" type="presOf" srcId="{36FB5CCC-FCA4-43E8-9578-8899E121FF4E}" destId="{273C077F-D200-4C2E-9498-E2B2E8E2D855}" srcOrd="0" destOrd="0" presId="urn:microsoft.com/office/officeart/2009/3/layout/IncreasingArrowsProcess"/>
    <dgm:cxn modelId="{0CD0713C-D1B8-4227-A7B9-2F9079B3E07B}" srcId="{36FB5CCC-FCA4-43E8-9578-8899E121FF4E}" destId="{56530A6E-4088-4E70-9EB4-317619B2D1EE}" srcOrd="1" destOrd="0" parTransId="{6641641B-8B75-4415-9921-00E301E3B240}" sibTransId="{AD701D05-FD2D-46EE-ACF0-28612C6D9912}"/>
    <dgm:cxn modelId="{3E0D2240-D452-4DBA-AB72-10D63036D411}" type="presOf" srcId="{D68EEB42-1814-4C6E-B70B-618462C9F516}" destId="{A0AF1AE0-B36D-404A-ACF8-62EC8A394BB0}" srcOrd="0" destOrd="0" presId="urn:microsoft.com/office/officeart/2009/3/layout/IncreasingArrowsProcess"/>
    <dgm:cxn modelId="{FB690A62-C5A6-4816-B8F3-786E79F5E26E}" type="presOf" srcId="{785E36DE-2770-4021-A307-A8197E29B9B9}" destId="{7846DB6C-603E-4FD1-A098-C3FF151E9FD8}" srcOrd="0" destOrd="0" presId="urn:microsoft.com/office/officeart/2009/3/layout/IncreasingArrowsProcess"/>
    <dgm:cxn modelId="{C8498D47-E4F4-4171-9705-77EC95940530}" type="presOf" srcId="{EFCB0A6B-BFE6-4F0F-B304-F5233B8C5C80}" destId="{43789A98-4C66-411C-BB01-2E2998BD3C5A}" srcOrd="0" destOrd="0" presId="urn:microsoft.com/office/officeart/2009/3/layout/IncreasingArrowsProcess"/>
    <dgm:cxn modelId="{3971D849-8C0B-4236-A8F1-6F980FC4D916}" type="presOf" srcId="{44152D9F-5A67-4649-8513-934C1B85C351}" destId="{DE314B75-8617-4ACD-8955-FAC59B23771C}" srcOrd="0" destOrd="0" presId="urn:microsoft.com/office/officeart/2009/3/layout/IncreasingArrowsProcess"/>
    <dgm:cxn modelId="{0272F649-94F7-4AF5-8282-463C46815CE9}" srcId="{785E36DE-2770-4021-A307-A8197E29B9B9}" destId="{36FB5CCC-FCA4-43E8-9578-8899E121FF4E}" srcOrd="1" destOrd="0" parTransId="{EBF26783-7127-4B18-85DD-99BAB3FFF42C}" sibTransId="{B1EB677A-8BD8-47E8-80C5-0A91C3EA8282}"/>
    <dgm:cxn modelId="{81402354-FE3F-4BF4-B6F7-BB081DB22BA5}" srcId="{785E36DE-2770-4021-A307-A8197E29B9B9}" destId="{EFCB0A6B-BFE6-4F0F-B304-F5233B8C5C80}" srcOrd="0" destOrd="0" parTransId="{1265FBBA-233C-4160-93FE-6B46A6569489}" sibTransId="{36DC4A94-6250-4827-B4F0-337D3671E11E}"/>
    <dgm:cxn modelId="{234FAD59-8A84-423D-A526-4AC02C8507D2}" type="presOf" srcId="{A4969CE3-A0CB-4F95-B9F0-64CF6C42D5EC}" destId="{A0AF1AE0-B36D-404A-ACF8-62EC8A394BB0}" srcOrd="0" destOrd="2" presId="urn:microsoft.com/office/officeart/2009/3/layout/IncreasingArrowsProcess"/>
    <dgm:cxn modelId="{4FD3FE8E-70FA-4721-951A-8161DB5C4D02}" srcId="{EFCB0A6B-BFE6-4F0F-B304-F5233B8C5C80}" destId="{44152D9F-5A67-4649-8513-934C1B85C351}" srcOrd="0" destOrd="0" parTransId="{24939A73-A896-436B-930C-BB4869376860}" sibTransId="{378881D3-17D8-4AD5-9475-56C0FE9757A2}"/>
    <dgm:cxn modelId="{D617FAA3-01BD-48D4-A904-BEC291779BFC}" srcId="{36FB5CCC-FCA4-43E8-9578-8899E121FF4E}" destId="{A4969CE3-A0CB-4F95-B9F0-64CF6C42D5EC}" srcOrd="2" destOrd="0" parTransId="{1E132BCE-FE5C-4A42-8AF7-E34213B568C9}" sibTransId="{6EC84BDA-0005-4545-A7EE-3DE2B3176DC9}"/>
    <dgm:cxn modelId="{F605F4EE-879D-4E0E-8239-FAF538A938B1}" type="presOf" srcId="{56530A6E-4088-4E70-9EB4-317619B2D1EE}" destId="{A0AF1AE0-B36D-404A-ACF8-62EC8A394BB0}" srcOrd="0" destOrd="1" presId="urn:microsoft.com/office/officeart/2009/3/layout/IncreasingArrowsProcess"/>
    <dgm:cxn modelId="{0F8CB8F0-00A2-42B0-88B3-59835B756F87}" srcId="{36FB5CCC-FCA4-43E8-9578-8899E121FF4E}" destId="{D68EEB42-1814-4C6E-B70B-618462C9F516}" srcOrd="0" destOrd="0" parTransId="{236240A5-F666-47D1-A6C8-EBB7ED5FEC03}" sibTransId="{8C2BA0FC-D3F6-4F93-AC7D-FC2C63C1FF4D}"/>
    <dgm:cxn modelId="{7376AF02-B564-489F-9BD3-F87342100A4F}" type="presParOf" srcId="{7846DB6C-603E-4FD1-A098-C3FF151E9FD8}" destId="{43789A98-4C66-411C-BB01-2E2998BD3C5A}" srcOrd="0" destOrd="0" presId="urn:microsoft.com/office/officeart/2009/3/layout/IncreasingArrowsProcess"/>
    <dgm:cxn modelId="{309584AA-2373-4A1D-8CE5-1D1AC988648B}" type="presParOf" srcId="{7846DB6C-603E-4FD1-A098-C3FF151E9FD8}" destId="{DE314B75-8617-4ACD-8955-FAC59B23771C}" srcOrd="1" destOrd="0" presId="urn:microsoft.com/office/officeart/2009/3/layout/IncreasingArrowsProcess"/>
    <dgm:cxn modelId="{15BB84A7-7554-4EDB-9152-1B5BA572CB7E}" type="presParOf" srcId="{7846DB6C-603E-4FD1-A098-C3FF151E9FD8}" destId="{273C077F-D200-4C2E-9498-E2B2E8E2D855}" srcOrd="2" destOrd="0" presId="urn:microsoft.com/office/officeart/2009/3/layout/IncreasingArrowsProcess"/>
    <dgm:cxn modelId="{0C0ED794-0AF6-4AA5-9976-1FC686F04DC5}" type="presParOf" srcId="{7846DB6C-603E-4FD1-A098-C3FF151E9FD8}" destId="{A0AF1AE0-B36D-404A-ACF8-62EC8A394BB0}" srcOrd="3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D5B64E2-6C82-4F3E-869E-7880CE61D4F0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40B6E42-4870-4E44-8A3A-249E33197AA1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/>
            <a:t>Document Baseline</a:t>
          </a:r>
        </a:p>
      </dgm:t>
    </dgm:pt>
    <dgm:pt modelId="{1C57E1F7-751A-40DD-9B8D-7FE855D253DE}" type="parTrans" cxnId="{3BE09CAB-499A-42B8-AB58-B2500C62FF04}">
      <dgm:prSet/>
      <dgm:spPr/>
      <dgm:t>
        <a:bodyPr/>
        <a:lstStyle/>
        <a:p>
          <a:endParaRPr lang="en-US"/>
        </a:p>
      </dgm:t>
    </dgm:pt>
    <dgm:pt modelId="{5133DE24-AF6A-4C4E-9A5B-06CA5EF69C78}" type="sibTrans" cxnId="{3BE09CAB-499A-42B8-AB58-B2500C62FF04}">
      <dgm:prSet/>
      <dgm:spPr/>
      <dgm:t>
        <a:bodyPr/>
        <a:lstStyle/>
        <a:p>
          <a:endParaRPr lang="en-US"/>
        </a:p>
      </dgm:t>
    </dgm:pt>
    <dgm:pt modelId="{50660FBB-CC6E-4471-B336-AD8DB7E5D7B2}">
      <dgm:prSet/>
      <dgm:spPr/>
      <dgm:t>
        <a:bodyPr/>
        <a:lstStyle/>
        <a:p>
          <a:r>
            <a:rPr lang="en-US" dirty="0"/>
            <a:t>MG-ADL, QMG, MMT or other structured disease measure</a:t>
          </a:r>
        </a:p>
      </dgm:t>
    </dgm:pt>
    <dgm:pt modelId="{B880F147-5F88-4B17-B436-90067303DC09}" type="parTrans" cxnId="{D848538A-1B85-4B67-B246-666C33D26726}">
      <dgm:prSet/>
      <dgm:spPr/>
      <dgm:t>
        <a:bodyPr/>
        <a:lstStyle/>
        <a:p>
          <a:endParaRPr lang="en-US"/>
        </a:p>
      </dgm:t>
    </dgm:pt>
    <dgm:pt modelId="{BCD6AC21-4F12-4F84-8705-B4DC24CC6EAF}" type="sibTrans" cxnId="{D848538A-1B85-4B67-B246-666C33D26726}">
      <dgm:prSet/>
      <dgm:spPr/>
      <dgm:t>
        <a:bodyPr/>
        <a:lstStyle/>
        <a:p>
          <a:endParaRPr lang="en-US"/>
        </a:p>
      </dgm:t>
    </dgm:pt>
    <dgm:pt modelId="{29103EC6-9AB0-4737-9D1A-98036BAF77B3}">
      <dgm:prSet/>
      <dgm:spPr/>
      <dgm:t>
        <a:bodyPr/>
        <a:lstStyle/>
        <a:p>
          <a:r>
            <a:rPr lang="en-US" dirty="0"/>
            <a:t>Antibody status, current therapies, exacerbation history</a:t>
          </a:r>
        </a:p>
      </dgm:t>
    </dgm:pt>
    <dgm:pt modelId="{D2771743-542B-49C5-95B5-C01D03B212A6}" type="parTrans" cxnId="{ED01ADAA-CCA4-4A44-810E-737588DC52D6}">
      <dgm:prSet/>
      <dgm:spPr/>
      <dgm:t>
        <a:bodyPr/>
        <a:lstStyle/>
        <a:p>
          <a:endParaRPr lang="en-US"/>
        </a:p>
      </dgm:t>
    </dgm:pt>
    <dgm:pt modelId="{475AA5BF-B930-4566-B5EF-632913200626}" type="sibTrans" cxnId="{ED01ADAA-CCA4-4A44-810E-737588DC52D6}">
      <dgm:prSet/>
      <dgm:spPr/>
      <dgm:t>
        <a:bodyPr/>
        <a:lstStyle/>
        <a:p>
          <a:endParaRPr lang="en-US"/>
        </a:p>
      </dgm:t>
    </dgm:pt>
    <dgm:pt modelId="{0DFDEE6D-BDC1-439B-B01F-52F77C17B923}">
      <dgm:prSet/>
      <dgm:spPr/>
      <dgm:t>
        <a:bodyPr/>
        <a:lstStyle/>
        <a:p>
          <a:r>
            <a:rPr lang="en-US" dirty="0"/>
            <a:t>Patient goals and treatment priorities</a:t>
          </a:r>
        </a:p>
      </dgm:t>
    </dgm:pt>
    <dgm:pt modelId="{1AEF71A9-3B0A-4720-9F51-92541EA57FB7}" type="parTrans" cxnId="{CF4A698C-BB4B-427D-8EA1-903EF0DCBBEB}">
      <dgm:prSet/>
      <dgm:spPr/>
      <dgm:t>
        <a:bodyPr/>
        <a:lstStyle/>
        <a:p>
          <a:endParaRPr lang="en-US"/>
        </a:p>
      </dgm:t>
    </dgm:pt>
    <dgm:pt modelId="{FE2CCCDC-535D-4F3C-8AA0-C5530E32FBB6}" type="sibTrans" cxnId="{CF4A698C-BB4B-427D-8EA1-903EF0DCBBEB}">
      <dgm:prSet/>
      <dgm:spPr/>
      <dgm:t>
        <a:bodyPr/>
        <a:lstStyle/>
        <a:p>
          <a:endParaRPr lang="en-US"/>
        </a:p>
      </dgm:t>
    </dgm:pt>
    <dgm:pt modelId="{3A3455AC-1EB8-404D-9241-102A9F746D04}">
      <dgm:prSet/>
      <dgm:spPr>
        <a:solidFill>
          <a:schemeClr val="accent1"/>
        </a:solidFill>
      </dgm:spPr>
      <dgm:t>
        <a:bodyPr/>
        <a:lstStyle/>
        <a:p>
          <a:r>
            <a:rPr lang="en-US" dirty="0"/>
            <a:t>Assess Early Response</a:t>
          </a:r>
        </a:p>
      </dgm:t>
    </dgm:pt>
    <dgm:pt modelId="{746F666A-3C6A-4682-BAD4-8BC2FB644E81}" type="parTrans" cxnId="{C5C3A6EB-F731-4680-9C4F-7C30CAC97CDE}">
      <dgm:prSet/>
      <dgm:spPr/>
      <dgm:t>
        <a:bodyPr/>
        <a:lstStyle/>
        <a:p>
          <a:endParaRPr lang="en-US"/>
        </a:p>
      </dgm:t>
    </dgm:pt>
    <dgm:pt modelId="{0DD3175A-A3E6-4846-AB56-EC2413BD4CE0}" type="sibTrans" cxnId="{C5C3A6EB-F731-4680-9C4F-7C30CAC97CDE}">
      <dgm:prSet/>
      <dgm:spPr/>
      <dgm:t>
        <a:bodyPr/>
        <a:lstStyle/>
        <a:p>
          <a:endParaRPr lang="en-US"/>
        </a:p>
      </dgm:t>
    </dgm:pt>
    <dgm:pt modelId="{192672A2-CA66-4CA9-9BC0-CCBA117CEAAB}">
      <dgm:prSet/>
      <dgm:spPr/>
      <dgm:t>
        <a:bodyPr/>
        <a:lstStyle/>
        <a:p>
          <a:r>
            <a:rPr lang="en-US" dirty="0"/>
            <a:t>Match expectations to mechanism of action</a:t>
          </a:r>
        </a:p>
      </dgm:t>
    </dgm:pt>
    <dgm:pt modelId="{2FA74233-CE28-42C8-A322-D2764A15802A}" type="parTrans" cxnId="{CAE9B648-8CCB-4618-83A1-CA84B445EB38}">
      <dgm:prSet/>
      <dgm:spPr/>
      <dgm:t>
        <a:bodyPr/>
        <a:lstStyle/>
        <a:p>
          <a:endParaRPr lang="en-US"/>
        </a:p>
      </dgm:t>
    </dgm:pt>
    <dgm:pt modelId="{A3C0F6A7-1AC7-46BB-8B9F-EF3DE393E1A5}" type="sibTrans" cxnId="{CAE9B648-8CCB-4618-83A1-CA84B445EB38}">
      <dgm:prSet/>
      <dgm:spPr/>
      <dgm:t>
        <a:bodyPr/>
        <a:lstStyle/>
        <a:p>
          <a:endParaRPr lang="en-US"/>
        </a:p>
      </dgm:t>
    </dgm:pt>
    <dgm:pt modelId="{35FA2307-1253-4772-9392-979C50021774}">
      <dgm:prSet/>
      <dgm:spPr/>
      <dgm:t>
        <a:bodyPr/>
        <a:lstStyle/>
        <a:p>
          <a:r>
            <a:rPr lang="en-US" dirty="0"/>
            <a:t>Consider regimen, dosing model, and trial time horizon</a:t>
          </a:r>
        </a:p>
      </dgm:t>
    </dgm:pt>
    <dgm:pt modelId="{70F9150A-9FE7-48C9-9794-06586ACA80BA}" type="parTrans" cxnId="{AC451DB7-7658-4402-B83A-9AB5854090E9}">
      <dgm:prSet/>
      <dgm:spPr/>
      <dgm:t>
        <a:bodyPr/>
        <a:lstStyle/>
        <a:p>
          <a:endParaRPr lang="en-US"/>
        </a:p>
      </dgm:t>
    </dgm:pt>
    <dgm:pt modelId="{E1AB7FD7-100B-40B0-ACFA-838252B93689}" type="sibTrans" cxnId="{AC451DB7-7658-4402-B83A-9AB5854090E9}">
      <dgm:prSet/>
      <dgm:spPr/>
      <dgm:t>
        <a:bodyPr/>
        <a:lstStyle/>
        <a:p>
          <a:endParaRPr lang="en-US"/>
        </a:p>
      </dgm:t>
    </dgm:pt>
    <dgm:pt modelId="{0E621FC7-7326-45FB-838B-713629E4E5C5}">
      <dgm:prSet/>
      <dgm:spPr/>
      <dgm:t>
        <a:bodyPr/>
        <a:lstStyle/>
        <a:p>
          <a:r>
            <a:rPr lang="en-US" dirty="0"/>
            <a:t>Use structured measures rather than impression alone</a:t>
          </a:r>
        </a:p>
      </dgm:t>
    </dgm:pt>
    <dgm:pt modelId="{E9992F59-5230-4A18-8BA8-3FD84DB82A82}" type="parTrans" cxnId="{25A6585F-D01E-47FD-BEE5-F6C413EF80BC}">
      <dgm:prSet/>
      <dgm:spPr/>
      <dgm:t>
        <a:bodyPr/>
        <a:lstStyle/>
        <a:p>
          <a:endParaRPr lang="en-US"/>
        </a:p>
      </dgm:t>
    </dgm:pt>
    <dgm:pt modelId="{A7581998-C16F-4993-95C4-4E259AE668FF}" type="sibTrans" cxnId="{25A6585F-D01E-47FD-BEE5-F6C413EF80BC}">
      <dgm:prSet/>
      <dgm:spPr/>
      <dgm:t>
        <a:bodyPr/>
        <a:lstStyle/>
        <a:p>
          <a:endParaRPr lang="en-US"/>
        </a:p>
      </dgm:t>
    </dgm:pt>
    <dgm:pt modelId="{6F39C132-E181-4940-A94C-4E59426200B5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/>
            <a:t>Evaluate Inadequate Response</a:t>
          </a:r>
        </a:p>
      </dgm:t>
    </dgm:pt>
    <dgm:pt modelId="{34C84C4C-4EB5-4C7A-942B-F356E0679918}" type="parTrans" cxnId="{2670FD3C-D900-4707-8DB1-ED588FF816BD}">
      <dgm:prSet/>
      <dgm:spPr/>
      <dgm:t>
        <a:bodyPr/>
        <a:lstStyle/>
        <a:p>
          <a:endParaRPr lang="en-US"/>
        </a:p>
      </dgm:t>
    </dgm:pt>
    <dgm:pt modelId="{9D58D869-80C4-4E55-A7FB-1AE9C732A530}" type="sibTrans" cxnId="{2670FD3C-D900-4707-8DB1-ED588FF816BD}">
      <dgm:prSet/>
      <dgm:spPr/>
      <dgm:t>
        <a:bodyPr/>
        <a:lstStyle/>
        <a:p>
          <a:endParaRPr lang="en-US"/>
        </a:p>
      </dgm:t>
    </dgm:pt>
    <dgm:pt modelId="{39BDC378-694B-40DB-B5C3-143324A8DF4A}">
      <dgm:prSet/>
      <dgm:spPr/>
      <dgm:t>
        <a:bodyPr/>
        <a:lstStyle/>
        <a:p>
          <a:r>
            <a:rPr lang="en-US" dirty="0"/>
            <a:t>Review diagnosis and current disease activity</a:t>
          </a:r>
        </a:p>
      </dgm:t>
    </dgm:pt>
    <dgm:pt modelId="{D6512A03-508F-4B83-B5EB-1880924576E8}" type="parTrans" cxnId="{F11A229D-FC85-4FB6-9F4F-CE9B201AAFCE}">
      <dgm:prSet/>
      <dgm:spPr/>
      <dgm:t>
        <a:bodyPr/>
        <a:lstStyle/>
        <a:p>
          <a:endParaRPr lang="en-US"/>
        </a:p>
      </dgm:t>
    </dgm:pt>
    <dgm:pt modelId="{430BD665-7EE3-4B15-8E5A-D05D1369C2E4}" type="sibTrans" cxnId="{F11A229D-FC85-4FB6-9F4F-CE9B201AAFCE}">
      <dgm:prSet/>
      <dgm:spPr/>
      <dgm:t>
        <a:bodyPr/>
        <a:lstStyle/>
        <a:p>
          <a:endParaRPr lang="en-US"/>
        </a:p>
      </dgm:t>
    </dgm:pt>
    <dgm:pt modelId="{31A9A683-AA37-4089-86AB-7E6DAAE67216}">
      <dgm:prSet/>
      <dgm:spPr/>
      <dgm:t>
        <a:bodyPr/>
        <a:lstStyle/>
        <a:p>
          <a:r>
            <a:rPr lang="en-US" dirty="0"/>
            <a:t>Confirm adherence and adequate treatment exposure</a:t>
          </a:r>
        </a:p>
      </dgm:t>
    </dgm:pt>
    <dgm:pt modelId="{D5C4498F-D5A1-4DAC-83EE-39333C8803A2}" type="parTrans" cxnId="{27EC6355-3022-4A0E-9F7F-96CFB7080849}">
      <dgm:prSet/>
      <dgm:spPr/>
      <dgm:t>
        <a:bodyPr/>
        <a:lstStyle/>
        <a:p>
          <a:endParaRPr lang="en-US"/>
        </a:p>
      </dgm:t>
    </dgm:pt>
    <dgm:pt modelId="{C9891F28-9105-464C-AB31-4746AED0B59F}" type="sibTrans" cxnId="{27EC6355-3022-4A0E-9F7F-96CFB7080849}">
      <dgm:prSet/>
      <dgm:spPr/>
      <dgm:t>
        <a:bodyPr/>
        <a:lstStyle/>
        <a:p>
          <a:endParaRPr lang="en-US"/>
        </a:p>
      </dgm:t>
    </dgm:pt>
    <dgm:pt modelId="{7BEFF611-AF54-4339-B6A0-DA2A1B4775A0}">
      <dgm:prSet/>
      <dgm:spPr/>
      <dgm:t>
        <a:bodyPr/>
        <a:lstStyle/>
        <a:p>
          <a:r>
            <a:rPr lang="en-US" dirty="0"/>
            <a:t>Check concomitant medications and competing causes of weakness/fatigue</a:t>
          </a:r>
        </a:p>
      </dgm:t>
    </dgm:pt>
    <dgm:pt modelId="{A0873A20-B2E1-4721-9A01-91D94A77638B}" type="parTrans" cxnId="{2AEF7383-A72B-4242-BB0D-31B5FC1DE32B}">
      <dgm:prSet/>
      <dgm:spPr/>
      <dgm:t>
        <a:bodyPr/>
        <a:lstStyle/>
        <a:p>
          <a:endParaRPr lang="en-US"/>
        </a:p>
      </dgm:t>
    </dgm:pt>
    <dgm:pt modelId="{9CC0B277-D566-4CAF-86E1-4B945E3195A1}" type="sibTrans" cxnId="{2AEF7383-A72B-4242-BB0D-31B5FC1DE32B}">
      <dgm:prSet/>
      <dgm:spPr/>
      <dgm:t>
        <a:bodyPr/>
        <a:lstStyle/>
        <a:p>
          <a:endParaRPr lang="en-US"/>
        </a:p>
      </dgm:t>
    </dgm:pt>
    <dgm:pt modelId="{9E758E22-D23C-4043-8BE8-C11F14AE3F91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Plan Therapy Transition</a:t>
          </a:r>
          <a:endParaRPr lang="en-US" dirty="0">
            <a:solidFill>
              <a:schemeClr val="tx1"/>
            </a:solidFill>
          </a:endParaRPr>
        </a:p>
      </dgm:t>
    </dgm:pt>
    <dgm:pt modelId="{E94513B3-7C45-43D6-94F8-5CE812A2A0BE}" type="parTrans" cxnId="{96B0267E-909D-4F31-82BA-E21438CB0FE6}">
      <dgm:prSet/>
      <dgm:spPr/>
      <dgm:t>
        <a:bodyPr/>
        <a:lstStyle/>
        <a:p>
          <a:endParaRPr lang="en-US"/>
        </a:p>
      </dgm:t>
    </dgm:pt>
    <dgm:pt modelId="{F3E1619C-DD3D-4B78-B43A-D59155ED81FB}" type="sibTrans" cxnId="{96B0267E-909D-4F31-82BA-E21438CB0FE6}">
      <dgm:prSet/>
      <dgm:spPr/>
      <dgm:t>
        <a:bodyPr/>
        <a:lstStyle/>
        <a:p>
          <a:endParaRPr lang="en-US"/>
        </a:p>
      </dgm:t>
    </dgm:pt>
    <dgm:pt modelId="{82B21A90-FC2B-4152-A803-F896D69EFF70}">
      <dgm:prSet/>
      <dgm:spPr/>
      <dgm:t>
        <a:bodyPr/>
        <a:lstStyle/>
        <a:p>
          <a:r>
            <a:rPr lang="en-US" dirty="0"/>
            <a:t>Individualize by mechanism, label, and patient context</a:t>
          </a:r>
        </a:p>
      </dgm:t>
    </dgm:pt>
    <dgm:pt modelId="{012B749E-6944-4BB9-AEA1-FEEE6F189A8B}" type="parTrans" cxnId="{281ADF1E-1D73-4EC5-BE2E-7385567F29C7}">
      <dgm:prSet/>
      <dgm:spPr/>
      <dgm:t>
        <a:bodyPr/>
        <a:lstStyle/>
        <a:p>
          <a:endParaRPr lang="en-US"/>
        </a:p>
      </dgm:t>
    </dgm:pt>
    <dgm:pt modelId="{FC064268-DA81-45A2-B34F-639F0337B28F}" type="sibTrans" cxnId="{281ADF1E-1D73-4EC5-BE2E-7385567F29C7}">
      <dgm:prSet/>
      <dgm:spPr/>
      <dgm:t>
        <a:bodyPr/>
        <a:lstStyle/>
        <a:p>
          <a:endParaRPr lang="en-US"/>
        </a:p>
      </dgm:t>
    </dgm:pt>
    <dgm:pt modelId="{87080D36-1832-4FF1-B8FA-9910F322ECEB}">
      <dgm:prSet/>
      <dgm:spPr/>
      <dgm:t>
        <a:bodyPr/>
        <a:lstStyle/>
        <a:p>
          <a:r>
            <a:rPr lang="en-US" dirty="0"/>
            <a:t>Do not assume interchangeable efficacy across agents or classes</a:t>
          </a:r>
        </a:p>
      </dgm:t>
    </dgm:pt>
    <dgm:pt modelId="{FAD5B020-C0B6-4256-B898-F4D848A0AA12}" type="parTrans" cxnId="{AF6874BB-BB10-4EB9-A75A-75B7944AEF33}">
      <dgm:prSet/>
      <dgm:spPr/>
      <dgm:t>
        <a:bodyPr/>
        <a:lstStyle/>
        <a:p>
          <a:endParaRPr lang="en-US"/>
        </a:p>
      </dgm:t>
    </dgm:pt>
    <dgm:pt modelId="{350625B6-62A9-483C-8308-ED709F472D39}" type="sibTrans" cxnId="{AF6874BB-BB10-4EB9-A75A-75B7944AEF33}">
      <dgm:prSet/>
      <dgm:spPr/>
      <dgm:t>
        <a:bodyPr/>
        <a:lstStyle/>
        <a:p>
          <a:endParaRPr lang="en-US"/>
        </a:p>
      </dgm:t>
    </dgm:pt>
    <dgm:pt modelId="{68B7417B-B8AB-4C8C-A643-DE4518843A9F}">
      <dgm:prSet/>
      <dgm:spPr/>
      <dgm:t>
        <a:bodyPr/>
        <a:lstStyle/>
        <a:p>
          <a:r>
            <a:rPr lang="en-US" dirty="0"/>
            <a:t>Address vaccination status, safety logistics, washout/timing, and payer access</a:t>
          </a:r>
        </a:p>
      </dgm:t>
    </dgm:pt>
    <dgm:pt modelId="{A755C40F-578D-42BF-9870-5D0DD97E31C9}" type="parTrans" cxnId="{44232427-272F-4514-977E-5F69A61AF22F}">
      <dgm:prSet/>
      <dgm:spPr/>
      <dgm:t>
        <a:bodyPr/>
        <a:lstStyle/>
        <a:p>
          <a:endParaRPr lang="en-US"/>
        </a:p>
      </dgm:t>
    </dgm:pt>
    <dgm:pt modelId="{ACAB59E2-6568-41DC-8BD7-2E02FFB86DEC}" type="sibTrans" cxnId="{44232427-272F-4514-977E-5F69A61AF22F}">
      <dgm:prSet/>
      <dgm:spPr/>
      <dgm:t>
        <a:bodyPr/>
        <a:lstStyle/>
        <a:p>
          <a:endParaRPr lang="en-US"/>
        </a:p>
      </dgm:t>
    </dgm:pt>
    <dgm:pt modelId="{44ED7D54-CE85-44FF-BB16-8149901D8BDA}" type="pres">
      <dgm:prSet presAssocID="{7D5B64E2-6C82-4F3E-869E-7880CE61D4F0}" presName="Name0" presStyleCnt="0">
        <dgm:presLayoutVars>
          <dgm:dir/>
          <dgm:animLvl val="lvl"/>
          <dgm:resizeHandles val="exact"/>
        </dgm:presLayoutVars>
      </dgm:prSet>
      <dgm:spPr/>
    </dgm:pt>
    <dgm:pt modelId="{5F5C4927-155E-4B91-AFBC-31483AC80DA9}" type="pres">
      <dgm:prSet presAssocID="{740B6E42-4870-4E44-8A3A-249E33197AA1}" presName="composite" presStyleCnt="0"/>
      <dgm:spPr/>
    </dgm:pt>
    <dgm:pt modelId="{72DB4DBB-9BC6-4BBD-AE4E-EA0BA0301B4E}" type="pres">
      <dgm:prSet presAssocID="{740B6E42-4870-4E44-8A3A-249E33197AA1}" presName="par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09A3E607-49E9-4367-8E13-450F674BDA1A}" type="pres">
      <dgm:prSet presAssocID="{740B6E42-4870-4E44-8A3A-249E33197AA1}" presName="desTx" presStyleLbl="revTx" presStyleIdx="0" presStyleCnt="4">
        <dgm:presLayoutVars>
          <dgm:bulletEnabled val="1"/>
        </dgm:presLayoutVars>
      </dgm:prSet>
      <dgm:spPr/>
    </dgm:pt>
    <dgm:pt modelId="{74960D9D-96E5-4DDF-8981-E96E23A82525}" type="pres">
      <dgm:prSet presAssocID="{5133DE24-AF6A-4C4E-9A5B-06CA5EF69C78}" presName="space" presStyleCnt="0"/>
      <dgm:spPr/>
    </dgm:pt>
    <dgm:pt modelId="{3A76C344-BBF6-4DA5-B3DC-126F01829A4B}" type="pres">
      <dgm:prSet presAssocID="{3A3455AC-1EB8-404D-9241-102A9F746D04}" presName="composite" presStyleCnt="0"/>
      <dgm:spPr/>
    </dgm:pt>
    <dgm:pt modelId="{EC7E8A18-64B2-4A10-82D6-9657BA80861D}" type="pres">
      <dgm:prSet presAssocID="{3A3455AC-1EB8-404D-9241-102A9F746D04}" presName="par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6017997-B5D3-4A2E-B2B1-B758B5934857}" type="pres">
      <dgm:prSet presAssocID="{3A3455AC-1EB8-404D-9241-102A9F746D04}" presName="desTx" presStyleLbl="revTx" presStyleIdx="1" presStyleCnt="4">
        <dgm:presLayoutVars>
          <dgm:bulletEnabled val="1"/>
        </dgm:presLayoutVars>
      </dgm:prSet>
      <dgm:spPr/>
    </dgm:pt>
    <dgm:pt modelId="{373EBFCD-75EE-4B33-AF3C-7A913E8952B4}" type="pres">
      <dgm:prSet presAssocID="{0DD3175A-A3E6-4846-AB56-EC2413BD4CE0}" presName="space" presStyleCnt="0"/>
      <dgm:spPr/>
    </dgm:pt>
    <dgm:pt modelId="{C8F9432D-0D45-44E2-8E01-C9BAA031FA25}" type="pres">
      <dgm:prSet presAssocID="{6F39C132-E181-4940-A94C-4E59426200B5}" presName="composite" presStyleCnt="0"/>
      <dgm:spPr/>
    </dgm:pt>
    <dgm:pt modelId="{7C8077E2-83A1-4BF6-8901-F8A561C33884}" type="pres">
      <dgm:prSet presAssocID="{6F39C132-E181-4940-A94C-4E59426200B5}" presName="par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42B2214-A5A0-4B7B-8AD8-390379BE3B6C}" type="pres">
      <dgm:prSet presAssocID="{6F39C132-E181-4940-A94C-4E59426200B5}" presName="desTx" presStyleLbl="revTx" presStyleIdx="2" presStyleCnt="4">
        <dgm:presLayoutVars>
          <dgm:bulletEnabled val="1"/>
        </dgm:presLayoutVars>
      </dgm:prSet>
      <dgm:spPr/>
    </dgm:pt>
    <dgm:pt modelId="{47102FBF-AB08-47CD-B3E1-0410BB145473}" type="pres">
      <dgm:prSet presAssocID="{9D58D869-80C4-4E55-A7FB-1AE9C732A530}" presName="space" presStyleCnt="0"/>
      <dgm:spPr/>
    </dgm:pt>
    <dgm:pt modelId="{D610902F-CA53-4A31-96E0-662F69231635}" type="pres">
      <dgm:prSet presAssocID="{9E758E22-D23C-4043-8BE8-C11F14AE3F91}" presName="composite" presStyleCnt="0"/>
      <dgm:spPr/>
    </dgm:pt>
    <dgm:pt modelId="{7E7D4A08-7A68-4CA0-BE81-F4A211B0958A}" type="pres">
      <dgm:prSet presAssocID="{9E758E22-D23C-4043-8BE8-C11F14AE3F91}" presName="parTx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A3C7232E-A9E9-4318-A872-BC15B11A7E90}" type="pres">
      <dgm:prSet presAssocID="{9E758E22-D23C-4043-8BE8-C11F14AE3F91}" presName="desTx" presStyleLbl="revTx" presStyleIdx="3" presStyleCnt="4">
        <dgm:presLayoutVars>
          <dgm:bulletEnabled val="1"/>
        </dgm:presLayoutVars>
      </dgm:prSet>
      <dgm:spPr/>
    </dgm:pt>
  </dgm:ptLst>
  <dgm:cxnLst>
    <dgm:cxn modelId="{C5C7DE0B-FDE3-499D-ABCA-59B4B2E94FF7}" type="presOf" srcId="{82B21A90-FC2B-4152-A803-F896D69EFF70}" destId="{A3C7232E-A9E9-4318-A872-BC15B11A7E90}" srcOrd="0" destOrd="0" presId="urn:microsoft.com/office/officeart/2005/8/layout/chevron1"/>
    <dgm:cxn modelId="{281ADF1E-1D73-4EC5-BE2E-7385567F29C7}" srcId="{9E758E22-D23C-4043-8BE8-C11F14AE3F91}" destId="{82B21A90-FC2B-4152-A803-F896D69EFF70}" srcOrd="0" destOrd="0" parTransId="{012B749E-6944-4BB9-AEA1-FEEE6F189A8B}" sibTransId="{FC064268-DA81-45A2-B34F-639F0337B28F}"/>
    <dgm:cxn modelId="{E675AC24-FFB1-4EB4-9ED2-A3DA400E7B4E}" type="presOf" srcId="{87080D36-1832-4FF1-B8FA-9910F322ECEB}" destId="{A3C7232E-A9E9-4318-A872-BC15B11A7E90}" srcOrd="0" destOrd="1" presId="urn:microsoft.com/office/officeart/2005/8/layout/chevron1"/>
    <dgm:cxn modelId="{44232427-272F-4514-977E-5F69A61AF22F}" srcId="{9E758E22-D23C-4043-8BE8-C11F14AE3F91}" destId="{68B7417B-B8AB-4C8C-A643-DE4518843A9F}" srcOrd="2" destOrd="0" parTransId="{A755C40F-578D-42BF-9870-5D0DD97E31C9}" sibTransId="{ACAB59E2-6568-41DC-8BD7-2E02FFB86DEC}"/>
    <dgm:cxn modelId="{1FA0922F-AC03-467B-9564-1B01754A8372}" type="presOf" srcId="{0E621FC7-7326-45FB-838B-713629E4E5C5}" destId="{C6017997-B5D3-4A2E-B2B1-B758B5934857}" srcOrd="0" destOrd="2" presId="urn:microsoft.com/office/officeart/2005/8/layout/chevron1"/>
    <dgm:cxn modelId="{112B7F32-D255-4087-8EDB-D302E206F122}" type="presOf" srcId="{68B7417B-B8AB-4C8C-A643-DE4518843A9F}" destId="{A3C7232E-A9E9-4318-A872-BC15B11A7E90}" srcOrd="0" destOrd="2" presId="urn:microsoft.com/office/officeart/2005/8/layout/chevron1"/>
    <dgm:cxn modelId="{2670FD3C-D900-4707-8DB1-ED588FF816BD}" srcId="{7D5B64E2-6C82-4F3E-869E-7880CE61D4F0}" destId="{6F39C132-E181-4940-A94C-4E59426200B5}" srcOrd="2" destOrd="0" parTransId="{34C84C4C-4EB5-4C7A-942B-F356E0679918}" sibTransId="{9D58D869-80C4-4E55-A7FB-1AE9C732A530}"/>
    <dgm:cxn modelId="{25A6585F-D01E-47FD-BEE5-F6C413EF80BC}" srcId="{3A3455AC-1EB8-404D-9241-102A9F746D04}" destId="{0E621FC7-7326-45FB-838B-713629E4E5C5}" srcOrd="2" destOrd="0" parTransId="{E9992F59-5230-4A18-8BA8-3FD84DB82A82}" sibTransId="{A7581998-C16F-4993-95C4-4E259AE668FF}"/>
    <dgm:cxn modelId="{CAE9B648-8CCB-4618-83A1-CA84B445EB38}" srcId="{3A3455AC-1EB8-404D-9241-102A9F746D04}" destId="{192672A2-CA66-4CA9-9BC0-CCBA117CEAAB}" srcOrd="0" destOrd="0" parTransId="{2FA74233-CE28-42C8-A322-D2764A15802A}" sibTransId="{A3C0F6A7-1AC7-46BB-8B9F-EF3DE393E1A5}"/>
    <dgm:cxn modelId="{F502114C-8B1E-4DD8-8B52-8374FCE6BB90}" type="presOf" srcId="{192672A2-CA66-4CA9-9BC0-CCBA117CEAAB}" destId="{C6017997-B5D3-4A2E-B2B1-B758B5934857}" srcOrd="0" destOrd="0" presId="urn:microsoft.com/office/officeart/2005/8/layout/chevron1"/>
    <dgm:cxn modelId="{9D850E70-344F-4421-A354-4C095B8AFFF9}" type="presOf" srcId="{7BEFF611-AF54-4339-B6A0-DA2A1B4775A0}" destId="{D42B2214-A5A0-4B7B-8AD8-390379BE3B6C}" srcOrd="0" destOrd="2" presId="urn:microsoft.com/office/officeart/2005/8/layout/chevron1"/>
    <dgm:cxn modelId="{F6D29574-6161-4E84-9718-25FA660CABA5}" type="presOf" srcId="{9E758E22-D23C-4043-8BE8-C11F14AE3F91}" destId="{7E7D4A08-7A68-4CA0-BE81-F4A211B0958A}" srcOrd="0" destOrd="0" presId="urn:microsoft.com/office/officeart/2005/8/layout/chevron1"/>
    <dgm:cxn modelId="{27EC6355-3022-4A0E-9F7F-96CFB7080849}" srcId="{6F39C132-E181-4940-A94C-4E59426200B5}" destId="{31A9A683-AA37-4089-86AB-7E6DAAE67216}" srcOrd="1" destOrd="0" parTransId="{D5C4498F-D5A1-4DAC-83EE-39333C8803A2}" sibTransId="{C9891F28-9105-464C-AB31-4746AED0B59F}"/>
    <dgm:cxn modelId="{A2204E76-E696-481D-92BB-3AF2CFA641AC}" type="presOf" srcId="{3A3455AC-1EB8-404D-9241-102A9F746D04}" destId="{EC7E8A18-64B2-4A10-82D6-9657BA80861D}" srcOrd="0" destOrd="0" presId="urn:microsoft.com/office/officeart/2005/8/layout/chevron1"/>
    <dgm:cxn modelId="{96B0267E-909D-4F31-82BA-E21438CB0FE6}" srcId="{7D5B64E2-6C82-4F3E-869E-7880CE61D4F0}" destId="{9E758E22-D23C-4043-8BE8-C11F14AE3F91}" srcOrd="3" destOrd="0" parTransId="{E94513B3-7C45-43D6-94F8-5CE812A2A0BE}" sibTransId="{F3E1619C-DD3D-4B78-B43A-D59155ED81FB}"/>
    <dgm:cxn modelId="{2AEF7383-A72B-4242-BB0D-31B5FC1DE32B}" srcId="{6F39C132-E181-4940-A94C-4E59426200B5}" destId="{7BEFF611-AF54-4339-B6A0-DA2A1B4775A0}" srcOrd="2" destOrd="0" parTransId="{A0873A20-B2E1-4721-9A01-91D94A77638B}" sibTransId="{9CC0B277-D566-4CAF-86E1-4B945E3195A1}"/>
    <dgm:cxn modelId="{D848538A-1B85-4B67-B246-666C33D26726}" srcId="{740B6E42-4870-4E44-8A3A-249E33197AA1}" destId="{50660FBB-CC6E-4471-B336-AD8DB7E5D7B2}" srcOrd="0" destOrd="0" parTransId="{B880F147-5F88-4B17-B436-90067303DC09}" sibTransId="{BCD6AC21-4F12-4F84-8705-B4DC24CC6EAF}"/>
    <dgm:cxn modelId="{CF4A698C-BB4B-427D-8EA1-903EF0DCBBEB}" srcId="{740B6E42-4870-4E44-8A3A-249E33197AA1}" destId="{0DFDEE6D-BDC1-439B-B01F-52F77C17B923}" srcOrd="2" destOrd="0" parTransId="{1AEF71A9-3B0A-4720-9F51-92541EA57FB7}" sibTransId="{FE2CCCDC-535D-4F3C-8AA0-C5530E32FBB6}"/>
    <dgm:cxn modelId="{F11A229D-FC85-4FB6-9F4F-CE9B201AAFCE}" srcId="{6F39C132-E181-4940-A94C-4E59426200B5}" destId="{39BDC378-694B-40DB-B5C3-143324A8DF4A}" srcOrd="0" destOrd="0" parTransId="{D6512A03-508F-4B83-B5EB-1880924576E8}" sibTransId="{430BD665-7EE3-4B15-8E5A-D05D1369C2E4}"/>
    <dgm:cxn modelId="{ED01ADAA-CCA4-4A44-810E-737588DC52D6}" srcId="{740B6E42-4870-4E44-8A3A-249E33197AA1}" destId="{29103EC6-9AB0-4737-9D1A-98036BAF77B3}" srcOrd="1" destOrd="0" parTransId="{D2771743-542B-49C5-95B5-C01D03B212A6}" sibTransId="{475AA5BF-B930-4566-B5EF-632913200626}"/>
    <dgm:cxn modelId="{3BE09CAB-499A-42B8-AB58-B2500C62FF04}" srcId="{7D5B64E2-6C82-4F3E-869E-7880CE61D4F0}" destId="{740B6E42-4870-4E44-8A3A-249E33197AA1}" srcOrd="0" destOrd="0" parTransId="{1C57E1F7-751A-40DD-9B8D-7FE855D253DE}" sibTransId="{5133DE24-AF6A-4C4E-9A5B-06CA5EF69C78}"/>
    <dgm:cxn modelId="{1A94F4AF-3CDE-4505-9110-B94DE7AFCD9A}" type="presOf" srcId="{35FA2307-1253-4772-9392-979C50021774}" destId="{C6017997-B5D3-4A2E-B2B1-B758B5934857}" srcOrd="0" destOrd="1" presId="urn:microsoft.com/office/officeart/2005/8/layout/chevron1"/>
    <dgm:cxn modelId="{615B2FB3-66CE-4BC0-B07E-1A8843CA81CF}" type="presOf" srcId="{6F39C132-E181-4940-A94C-4E59426200B5}" destId="{7C8077E2-83A1-4BF6-8901-F8A561C33884}" srcOrd="0" destOrd="0" presId="urn:microsoft.com/office/officeart/2005/8/layout/chevron1"/>
    <dgm:cxn modelId="{AC451DB7-7658-4402-B83A-9AB5854090E9}" srcId="{3A3455AC-1EB8-404D-9241-102A9F746D04}" destId="{35FA2307-1253-4772-9392-979C50021774}" srcOrd="1" destOrd="0" parTransId="{70F9150A-9FE7-48C9-9794-06586ACA80BA}" sibTransId="{E1AB7FD7-100B-40B0-ACFA-838252B93689}"/>
    <dgm:cxn modelId="{AF6874BB-BB10-4EB9-A75A-75B7944AEF33}" srcId="{9E758E22-D23C-4043-8BE8-C11F14AE3F91}" destId="{87080D36-1832-4FF1-B8FA-9910F322ECEB}" srcOrd="1" destOrd="0" parTransId="{FAD5B020-C0B6-4256-B898-F4D848A0AA12}" sibTransId="{350625B6-62A9-483C-8308-ED709F472D39}"/>
    <dgm:cxn modelId="{4AA15DCB-AAE3-4EE6-A98A-094F9363080C}" type="presOf" srcId="{50660FBB-CC6E-4471-B336-AD8DB7E5D7B2}" destId="{09A3E607-49E9-4367-8E13-450F674BDA1A}" srcOrd="0" destOrd="0" presId="urn:microsoft.com/office/officeart/2005/8/layout/chevron1"/>
    <dgm:cxn modelId="{2CDB74D4-B52D-4F91-B25D-3EEC5FA90AAE}" type="presOf" srcId="{29103EC6-9AB0-4737-9D1A-98036BAF77B3}" destId="{09A3E607-49E9-4367-8E13-450F674BDA1A}" srcOrd="0" destOrd="1" presId="urn:microsoft.com/office/officeart/2005/8/layout/chevron1"/>
    <dgm:cxn modelId="{BE53E8D4-6836-4BE5-94C1-25DC8DD357E5}" type="presOf" srcId="{39BDC378-694B-40DB-B5C3-143324A8DF4A}" destId="{D42B2214-A5A0-4B7B-8AD8-390379BE3B6C}" srcOrd="0" destOrd="0" presId="urn:microsoft.com/office/officeart/2005/8/layout/chevron1"/>
    <dgm:cxn modelId="{7F4593E5-8687-4748-AC07-9CB5759DD810}" type="presOf" srcId="{31A9A683-AA37-4089-86AB-7E6DAAE67216}" destId="{D42B2214-A5A0-4B7B-8AD8-390379BE3B6C}" srcOrd="0" destOrd="1" presId="urn:microsoft.com/office/officeart/2005/8/layout/chevron1"/>
    <dgm:cxn modelId="{C5C3A6EB-F731-4680-9C4F-7C30CAC97CDE}" srcId="{7D5B64E2-6C82-4F3E-869E-7880CE61D4F0}" destId="{3A3455AC-1EB8-404D-9241-102A9F746D04}" srcOrd="1" destOrd="0" parTransId="{746F666A-3C6A-4682-BAD4-8BC2FB644E81}" sibTransId="{0DD3175A-A3E6-4846-AB56-EC2413BD4CE0}"/>
    <dgm:cxn modelId="{178798ED-A65F-4E16-85DF-9B1F78C3CCF4}" type="presOf" srcId="{740B6E42-4870-4E44-8A3A-249E33197AA1}" destId="{72DB4DBB-9BC6-4BBD-AE4E-EA0BA0301B4E}" srcOrd="0" destOrd="0" presId="urn:microsoft.com/office/officeart/2005/8/layout/chevron1"/>
    <dgm:cxn modelId="{7276F0ED-D097-4B4E-9A5F-58BCB3E0568A}" type="presOf" srcId="{0DFDEE6D-BDC1-439B-B01F-52F77C17B923}" destId="{09A3E607-49E9-4367-8E13-450F674BDA1A}" srcOrd="0" destOrd="2" presId="urn:microsoft.com/office/officeart/2005/8/layout/chevron1"/>
    <dgm:cxn modelId="{6575EAFD-582C-47B8-A127-DCDD6F250FAC}" type="presOf" srcId="{7D5B64E2-6C82-4F3E-869E-7880CE61D4F0}" destId="{44ED7D54-CE85-44FF-BB16-8149901D8BDA}" srcOrd="0" destOrd="0" presId="urn:microsoft.com/office/officeart/2005/8/layout/chevron1"/>
    <dgm:cxn modelId="{59903C23-E47B-47B1-9D86-2DCEE077AB2A}" type="presParOf" srcId="{44ED7D54-CE85-44FF-BB16-8149901D8BDA}" destId="{5F5C4927-155E-4B91-AFBC-31483AC80DA9}" srcOrd="0" destOrd="0" presId="urn:microsoft.com/office/officeart/2005/8/layout/chevron1"/>
    <dgm:cxn modelId="{8788F638-4F8D-468E-9FC4-AF17EA32F8AB}" type="presParOf" srcId="{5F5C4927-155E-4B91-AFBC-31483AC80DA9}" destId="{72DB4DBB-9BC6-4BBD-AE4E-EA0BA0301B4E}" srcOrd="0" destOrd="0" presId="urn:microsoft.com/office/officeart/2005/8/layout/chevron1"/>
    <dgm:cxn modelId="{31906D3D-3430-4CC5-87F8-CE40784B5887}" type="presParOf" srcId="{5F5C4927-155E-4B91-AFBC-31483AC80DA9}" destId="{09A3E607-49E9-4367-8E13-450F674BDA1A}" srcOrd="1" destOrd="0" presId="urn:microsoft.com/office/officeart/2005/8/layout/chevron1"/>
    <dgm:cxn modelId="{124D1496-63C1-44CE-AAE2-1883E3DAE6EB}" type="presParOf" srcId="{44ED7D54-CE85-44FF-BB16-8149901D8BDA}" destId="{74960D9D-96E5-4DDF-8981-E96E23A82525}" srcOrd="1" destOrd="0" presId="urn:microsoft.com/office/officeart/2005/8/layout/chevron1"/>
    <dgm:cxn modelId="{58378893-C3DA-4958-B343-9D81B29BA6BB}" type="presParOf" srcId="{44ED7D54-CE85-44FF-BB16-8149901D8BDA}" destId="{3A76C344-BBF6-4DA5-B3DC-126F01829A4B}" srcOrd="2" destOrd="0" presId="urn:microsoft.com/office/officeart/2005/8/layout/chevron1"/>
    <dgm:cxn modelId="{0F8E9E44-FBB0-4C7A-8E13-9CD6F0F7C125}" type="presParOf" srcId="{3A76C344-BBF6-4DA5-B3DC-126F01829A4B}" destId="{EC7E8A18-64B2-4A10-82D6-9657BA80861D}" srcOrd="0" destOrd="0" presId="urn:microsoft.com/office/officeart/2005/8/layout/chevron1"/>
    <dgm:cxn modelId="{1C63B2E4-A088-4DDE-ADDC-33A6BC00D296}" type="presParOf" srcId="{3A76C344-BBF6-4DA5-B3DC-126F01829A4B}" destId="{C6017997-B5D3-4A2E-B2B1-B758B5934857}" srcOrd="1" destOrd="0" presId="urn:microsoft.com/office/officeart/2005/8/layout/chevron1"/>
    <dgm:cxn modelId="{87202755-552F-4596-9317-E26D4249A880}" type="presParOf" srcId="{44ED7D54-CE85-44FF-BB16-8149901D8BDA}" destId="{373EBFCD-75EE-4B33-AF3C-7A913E8952B4}" srcOrd="3" destOrd="0" presId="urn:microsoft.com/office/officeart/2005/8/layout/chevron1"/>
    <dgm:cxn modelId="{79007856-BBB9-4334-8DFA-E148A8EB7162}" type="presParOf" srcId="{44ED7D54-CE85-44FF-BB16-8149901D8BDA}" destId="{C8F9432D-0D45-44E2-8E01-C9BAA031FA25}" srcOrd="4" destOrd="0" presId="urn:microsoft.com/office/officeart/2005/8/layout/chevron1"/>
    <dgm:cxn modelId="{D7E35F5B-EBD2-4135-A157-CC738EFDB825}" type="presParOf" srcId="{C8F9432D-0D45-44E2-8E01-C9BAA031FA25}" destId="{7C8077E2-83A1-4BF6-8901-F8A561C33884}" srcOrd="0" destOrd="0" presId="urn:microsoft.com/office/officeart/2005/8/layout/chevron1"/>
    <dgm:cxn modelId="{5FBCEE07-7DCB-445D-B3D8-84306399BC72}" type="presParOf" srcId="{C8F9432D-0D45-44E2-8E01-C9BAA031FA25}" destId="{D42B2214-A5A0-4B7B-8AD8-390379BE3B6C}" srcOrd="1" destOrd="0" presId="urn:microsoft.com/office/officeart/2005/8/layout/chevron1"/>
    <dgm:cxn modelId="{50951AAA-B5AB-4656-9BD6-DC35710C16E0}" type="presParOf" srcId="{44ED7D54-CE85-44FF-BB16-8149901D8BDA}" destId="{47102FBF-AB08-47CD-B3E1-0410BB145473}" srcOrd="5" destOrd="0" presId="urn:microsoft.com/office/officeart/2005/8/layout/chevron1"/>
    <dgm:cxn modelId="{0596D89B-B4C2-49D8-9C38-A6C88567E641}" type="presParOf" srcId="{44ED7D54-CE85-44FF-BB16-8149901D8BDA}" destId="{D610902F-CA53-4A31-96E0-662F69231635}" srcOrd="6" destOrd="0" presId="urn:microsoft.com/office/officeart/2005/8/layout/chevron1"/>
    <dgm:cxn modelId="{9ACEE64B-4425-4515-81A9-DD43BA2270DB}" type="presParOf" srcId="{D610902F-CA53-4A31-96E0-662F69231635}" destId="{7E7D4A08-7A68-4CA0-BE81-F4A211B0958A}" srcOrd="0" destOrd="0" presId="urn:microsoft.com/office/officeart/2005/8/layout/chevron1"/>
    <dgm:cxn modelId="{B1BD1C90-7A8A-4CB4-BFFA-BB44530387CE}" type="presParOf" srcId="{D610902F-CA53-4A31-96E0-662F69231635}" destId="{A3C7232E-A9E9-4318-A872-BC15B11A7E90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AA41334-B4CC-4337-8376-14AFACA6C632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08654E8-C351-4C56-9B04-63F5615F001E}">
      <dgm:prSet/>
      <dgm:spPr/>
      <dgm:t>
        <a:bodyPr/>
        <a:lstStyle/>
        <a:p>
          <a:r>
            <a:rPr lang="en-US"/>
            <a:t>Start with mechanism</a:t>
          </a:r>
        </a:p>
      </dgm:t>
    </dgm:pt>
    <dgm:pt modelId="{D6D781BC-071C-460C-AEE6-6CF205526C9F}" type="parTrans" cxnId="{E3C4C887-DB71-45F1-B153-6FA20194F39E}">
      <dgm:prSet/>
      <dgm:spPr/>
      <dgm:t>
        <a:bodyPr/>
        <a:lstStyle/>
        <a:p>
          <a:endParaRPr lang="en-US"/>
        </a:p>
      </dgm:t>
    </dgm:pt>
    <dgm:pt modelId="{BE6BC684-9C48-43F6-AC3A-FCB29B2FD7E8}" type="sibTrans" cxnId="{E3C4C887-DB71-45F1-B153-6FA20194F39E}">
      <dgm:prSet/>
      <dgm:spPr/>
      <dgm:t>
        <a:bodyPr/>
        <a:lstStyle/>
        <a:p>
          <a:endParaRPr lang="en-US"/>
        </a:p>
      </dgm:t>
    </dgm:pt>
    <dgm:pt modelId="{379C4870-F1B5-404E-8819-1FE13A758192}">
      <dgm:prSet/>
      <dgm:spPr/>
      <dgm:t>
        <a:bodyPr/>
        <a:lstStyle/>
        <a:p>
          <a:r>
            <a:rPr lang="en-US" dirty="0"/>
            <a:t>C5 inhibition and FcRn blockade target different points in antibody-mediated </a:t>
          </a:r>
          <a:r>
            <a:rPr lang="en-US" dirty="0" err="1"/>
            <a:t>gMG</a:t>
          </a:r>
          <a:endParaRPr lang="en-US" dirty="0"/>
        </a:p>
      </dgm:t>
    </dgm:pt>
    <dgm:pt modelId="{26BF9A0F-E3CC-47DC-A22C-622AADD0993F}" type="parTrans" cxnId="{E84FABD4-7BA2-4041-BDA0-81D3DD2E4291}">
      <dgm:prSet/>
      <dgm:spPr/>
      <dgm:t>
        <a:bodyPr/>
        <a:lstStyle/>
        <a:p>
          <a:endParaRPr lang="en-US"/>
        </a:p>
      </dgm:t>
    </dgm:pt>
    <dgm:pt modelId="{E7845F95-58DA-4C3A-B679-66B93F46DFF1}" type="sibTrans" cxnId="{E84FABD4-7BA2-4041-BDA0-81D3DD2E4291}">
      <dgm:prSet/>
      <dgm:spPr/>
      <dgm:t>
        <a:bodyPr/>
        <a:lstStyle/>
        <a:p>
          <a:endParaRPr lang="en-US"/>
        </a:p>
      </dgm:t>
    </dgm:pt>
    <dgm:pt modelId="{639219E6-F883-4140-A453-E7FCA9CEF669}">
      <dgm:prSet/>
      <dgm:spPr/>
      <dgm:t>
        <a:bodyPr/>
        <a:lstStyle/>
        <a:p>
          <a:r>
            <a:rPr lang="en-US"/>
            <a:t>Select by patient fit</a:t>
          </a:r>
        </a:p>
      </dgm:t>
    </dgm:pt>
    <dgm:pt modelId="{5572A473-8EE8-4213-BCFB-4944E3FE601F}" type="parTrans" cxnId="{3FF0BA3F-61D8-4D34-B140-AC68CA349B7E}">
      <dgm:prSet/>
      <dgm:spPr/>
      <dgm:t>
        <a:bodyPr/>
        <a:lstStyle/>
        <a:p>
          <a:endParaRPr lang="en-US"/>
        </a:p>
      </dgm:t>
    </dgm:pt>
    <dgm:pt modelId="{A59D6D9C-603F-4DD7-9155-0D05885D2A55}" type="sibTrans" cxnId="{3FF0BA3F-61D8-4D34-B140-AC68CA349B7E}">
      <dgm:prSet/>
      <dgm:spPr/>
      <dgm:t>
        <a:bodyPr/>
        <a:lstStyle/>
        <a:p>
          <a:endParaRPr lang="en-US"/>
        </a:p>
      </dgm:t>
    </dgm:pt>
    <dgm:pt modelId="{1818DF7D-AA60-45BB-BB71-E2135D4939C1}">
      <dgm:prSet/>
      <dgm:spPr/>
      <dgm:t>
        <a:bodyPr/>
        <a:lstStyle/>
        <a:p>
          <a:r>
            <a:rPr lang="en-US"/>
            <a:t>Antibody status, safety requirements, route/ cadence, treatment burden, and patient preference should drive therapy choice</a:t>
          </a:r>
          <a:endParaRPr lang="en-US" dirty="0"/>
        </a:p>
      </dgm:t>
    </dgm:pt>
    <dgm:pt modelId="{BB72B097-FE74-4C8F-AD98-5D508BFD0491}" type="parTrans" cxnId="{0C89DD74-EA18-4D8F-BC31-1A116E7C7A1D}">
      <dgm:prSet/>
      <dgm:spPr/>
      <dgm:t>
        <a:bodyPr/>
        <a:lstStyle/>
        <a:p>
          <a:endParaRPr lang="en-US"/>
        </a:p>
      </dgm:t>
    </dgm:pt>
    <dgm:pt modelId="{DDE14EC3-27CA-4A5C-BC2E-F6078B4E636C}" type="sibTrans" cxnId="{0C89DD74-EA18-4D8F-BC31-1A116E7C7A1D}">
      <dgm:prSet/>
      <dgm:spPr/>
      <dgm:t>
        <a:bodyPr/>
        <a:lstStyle/>
        <a:p>
          <a:endParaRPr lang="en-US"/>
        </a:p>
      </dgm:t>
    </dgm:pt>
    <dgm:pt modelId="{86011BF9-A80B-4117-8E29-553C0E2F7710}">
      <dgm:prSet/>
      <dgm:spPr/>
      <dgm:t>
        <a:bodyPr/>
        <a:lstStyle/>
        <a:p>
          <a:r>
            <a:rPr lang="en-US"/>
            <a:t>Interpret evidence in context</a:t>
          </a:r>
        </a:p>
      </dgm:t>
    </dgm:pt>
    <dgm:pt modelId="{A877C197-F607-4BD6-8DB7-84482159966A}" type="parTrans" cxnId="{F813B43B-B63C-4B43-BB0A-8654DE067617}">
      <dgm:prSet/>
      <dgm:spPr/>
      <dgm:t>
        <a:bodyPr/>
        <a:lstStyle/>
        <a:p>
          <a:endParaRPr lang="en-US"/>
        </a:p>
      </dgm:t>
    </dgm:pt>
    <dgm:pt modelId="{641EA402-029A-49FA-865F-3CC5B8287851}" type="sibTrans" cxnId="{F813B43B-B63C-4B43-BB0A-8654DE067617}">
      <dgm:prSet/>
      <dgm:spPr/>
      <dgm:t>
        <a:bodyPr/>
        <a:lstStyle/>
        <a:p>
          <a:endParaRPr lang="en-US"/>
        </a:p>
      </dgm:t>
    </dgm:pt>
    <dgm:pt modelId="{D6B1BE94-C3C6-4A47-8D33-73F8AC691F73}">
      <dgm:prSet/>
      <dgm:spPr/>
      <dgm:t>
        <a:bodyPr/>
        <a:lstStyle/>
        <a:p>
          <a:r>
            <a:rPr lang="en-US" dirty="0"/>
            <a:t>Do not rank agents across trials without accounting for population, endpoint, timing, and design differences</a:t>
          </a:r>
        </a:p>
      </dgm:t>
    </dgm:pt>
    <dgm:pt modelId="{06B304ED-0F27-4209-A669-D1E2AA40A1AC}" type="parTrans" cxnId="{60DBF09C-93EF-49B3-8992-00D8192E777E}">
      <dgm:prSet/>
      <dgm:spPr/>
      <dgm:t>
        <a:bodyPr/>
        <a:lstStyle/>
        <a:p>
          <a:endParaRPr lang="en-US"/>
        </a:p>
      </dgm:t>
    </dgm:pt>
    <dgm:pt modelId="{62EE8932-64EF-4993-9A61-ACC498FF31CD}" type="sibTrans" cxnId="{60DBF09C-93EF-49B3-8992-00D8192E777E}">
      <dgm:prSet/>
      <dgm:spPr/>
      <dgm:t>
        <a:bodyPr/>
        <a:lstStyle/>
        <a:p>
          <a:endParaRPr lang="en-US"/>
        </a:p>
      </dgm:t>
    </dgm:pt>
    <dgm:pt modelId="{A87AD362-4F2D-4AB6-B21A-26CAC6A99BE0}" type="pres">
      <dgm:prSet presAssocID="{1AA41334-B4CC-4337-8376-14AFACA6C632}" presName="rootnode" presStyleCnt="0">
        <dgm:presLayoutVars>
          <dgm:chMax/>
          <dgm:chPref/>
          <dgm:dir/>
          <dgm:animLvl val="lvl"/>
        </dgm:presLayoutVars>
      </dgm:prSet>
      <dgm:spPr/>
    </dgm:pt>
    <dgm:pt modelId="{2C5D03AF-42FF-4761-9F37-5F57639CCCAC}" type="pres">
      <dgm:prSet presAssocID="{308654E8-C351-4C56-9B04-63F5615F001E}" presName="composite" presStyleCnt="0"/>
      <dgm:spPr/>
    </dgm:pt>
    <dgm:pt modelId="{B5BBF576-0AC7-4929-B624-E54598BFEF23}" type="pres">
      <dgm:prSet presAssocID="{308654E8-C351-4C56-9B04-63F5615F001E}" presName="LShape" presStyleLbl="alignNode1" presStyleIdx="0" presStyleCnt="5"/>
      <dgm:spPr>
        <a:solidFill>
          <a:schemeClr val="accent1"/>
        </a:solidFill>
        <a:ln>
          <a:noFill/>
        </a:ln>
      </dgm:spPr>
    </dgm:pt>
    <dgm:pt modelId="{5E5FC6CC-E825-4C85-900B-42FA3867CDCD}" type="pres">
      <dgm:prSet presAssocID="{308654E8-C351-4C56-9B04-63F5615F001E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3D4733F4-C3CE-4C4F-9206-69CCD836ACB0}" type="pres">
      <dgm:prSet presAssocID="{308654E8-C351-4C56-9B04-63F5615F001E}" presName="Triangle" presStyleLbl="alignNode1" presStyleIdx="1" presStyleCnt="5"/>
      <dgm:spPr>
        <a:solidFill>
          <a:schemeClr val="accent1">
            <a:lumMod val="60000"/>
            <a:lumOff val="40000"/>
          </a:schemeClr>
        </a:solidFill>
        <a:ln>
          <a:noFill/>
        </a:ln>
      </dgm:spPr>
    </dgm:pt>
    <dgm:pt modelId="{4166CF28-A61B-4331-9D8D-C81C906D8D4C}" type="pres">
      <dgm:prSet presAssocID="{BE6BC684-9C48-43F6-AC3A-FCB29B2FD7E8}" presName="sibTrans" presStyleCnt="0"/>
      <dgm:spPr/>
    </dgm:pt>
    <dgm:pt modelId="{5E88856A-BAEB-4BAA-8C49-4A750CFD8B37}" type="pres">
      <dgm:prSet presAssocID="{BE6BC684-9C48-43F6-AC3A-FCB29B2FD7E8}" presName="space" presStyleCnt="0"/>
      <dgm:spPr/>
    </dgm:pt>
    <dgm:pt modelId="{E297C753-230F-4D6E-BCA2-3E0C0023EB36}" type="pres">
      <dgm:prSet presAssocID="{639219E6-F883-4140-A453-E7FCA9CEF669}" presName="composite" presStyleCnt="0"/>
      <dgm:spPr/>
    </dgm:pt>
    <dgm:pt modelId="{8A252EAE-9B8B-4BFC-AE39-95100B926959}" type="pres">
      <dgm:prSet presAssocID="{639219E6-F883-4140-A453-E7FCA9CEF669}" presName="LShape" presStyleLbl="alignNode1" presStyleIdx="2" presStyleCnt="5"/>
      <dgm:spPr>
        <a:solidFill>
          <a:schemeClr val="accent6"/>
        </a:solidFill>
        <a:ln>
          <a:noFill/>
        </a:ln>
      </dgm:spPr>
    </dgm:pt>
    <dgm:pt modelId="{78567D8D-DAA5-40EB-A806-E3448D4C3C36}" type="pres">
      <dgm:prSet presAssocID="{639219E6-F883-4140-A453-E7FCA9CEF669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2F5C2BB9-D8EF-4CDA-B073-C003AA837FD2}" type="pres">
      <dgm:prSet presAssocID="{639219E6-F883-4140-A453-E7FCA9CEF669}" presName="Triangle" presStyleLbl="alignNode1" presStyleIdx="3" presStyleCnt="5"/>
      <dgm:spPr>
        <a:solidFill>
          <a:schemeClr val="accent6">
            <a:lumMod val="60000"/>
            <a:lumOff val="40000"/>
          </a:schemeClr>
        </a:solidFill>
        <a:ln>
          <a:noFill/>
        </a:ln>
      </dgm:spPr>
    </dgm:pt>
    <dgm:pt modelId="{DA157AC1-9B41-4555-8FCA-6D4D8081E747}" type="pres">
      <dgm:prSet presAssocID="{A59D6D9C-603F-4DD7-9155-0D05885D2A55}" presName="sibTrans" presStyleCnt="0"/>
      <dgm:spPr/>
    </dgm:pt>
    <dgm:pt modelId="{8B8E6048-FED5-4621-843B-6D0F187ECA1B}" type="pres">
      <dgm:prSet presAssocID="{A59D6D9C-603F-4DD7-9155-0D05885D2A55}" presName="space" presStyleCnt="0"/>
      <dgm:spPr/>
    </dgm:pt>
    <dgm:pt modelId="{7370D607-C96A-4303-B79A-D6F7F11AE6A4}" type="pres">
      <dgm:prSet presAssocID="{86011BF9-A80B-4117-8E29-553C0E2F7710}" presName="composite" presStyleCnt="0"/>
      <dgm:spPr/>
    </dgm:pt>
    <dgm:pt modelId="{01CD0BF7-0955-444C-BAC7-9824D8E2FE04}" type="pres">
      <dgm:prSet presAssocID="{86011BF9-A80B-4117-8E29-553C0E2F7710}" presName="LShape" presStyleLbl="alignNode1" presStyleIdx="4" presStyleCnt="5"/>
      <dgm:spPr>
        <a:solidFill>
          <a:schemeClr val="accent2"/>
        </a:solidFill>
        <a:ln>
          <a:noFill/>
        </a:ln>
      </dgm:spPr>
    </dgm:pt>
    <dgm:pt modelId="{98AC5DC9-67EF-446D-A81B-BE4316982789}" type="pres">
      <dgm:prSet presAssocID="{86011BF9-A80B-4117-8E29-553C0E2F7710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AC0C510A-2E7B-4221-8613-8AF38E01B86E}" type="presOf" srcId="{1AA41334-B4CC-4337-8376-14AFACA6C632}" destId="{A87AD362-4F2D-4AB6-B21A-26CAC6A99BE0}" srcOrd="0" destOrd="0" presId="urn:microsoft.com/office/officeart/2009/3/layout/StepUpProcess"/>
    <dgm:cxn modelId="{F813B43B-B63C-4B43-BB0A-8654DE067617}" srcId="{1AA41334-B4CC-4337-8376-14AFACA6C632}" destId="{86011BF9-A80B-4117-8E29-553C0E2F7710}" srcOrd="2" destOrd="0" parTransId="{A877C197-F607-4BD6-8DB7-84482159966A}" sibTransId="{641EA402-029A-49FA-865F-3CC5B8287851}"/>
    <dgm:cxn modelId="{3FF0BA3F-61D8-4D34-B140-AC68CA349B7E}" srcId="{1AA41334-B4CC-4337-8376-14AFACA6C632}" destId="{639219E6-F883-4140-A453-E7FCA9CEF669}" srcOrd="1" destOrd="0" parTransId="{5572A473-8EE8-4213-BCFB-4944E3FE601F}" sibTransId="{A59D6D9C-603F-4DD7-9155-0D05885D2A55}"/>
    <dgm:cxn modelId="{0C89DD74-EA18-4D8F-BC31-1A116E7C7A1D}" srcId="{639219E6-F883-4140-A453-E7FCA9CEF669}" destId="{1818DF7D-AA60-45BB-BB71-E2135D4939C1}" srcOrd="0" destOrd="0" parTransId="{BB72B097-FE74-4C8F-AD98-5D508BFD0491}" sibTransId="{DDE14EC3-27CA-4A5C-BC2E-F6078B4E636C}"/>
    <dgm:cxn modelId="{E3C4C887-DB71-45F1-B153-6FA20194F39E}" srcId="{1AA41334-B4CC-4337-8376-14AFACA6C632}" destId="{308654E8-C351-4C56-9B04-63F5615F001E}" srcOrd="0" destOrd="0" parTransId="{D6D781BC-071C-460C-AEE6-6CF205526C9F}" sibTransId="{BE6BC684-9C48-43F6-AC3A-FCB29B2FD7E8}"/>
    <dgm:cxn modelId="{A492E98C-E1B4-48B6-B38B-FCEF0C01AE30}" type="presOf" srcId="{639219E6-F883-4140-A453-E7FCA9CEF669}" destId="{78567D8D-DAA5-40EB-A806-E3448D4C3C36}" srcOrd="0" destOrd="0" presId="urn:microsoft.com/office/officeart/2009/3/layout/StepUpProcess"/>
    <dgm:cxn modelId="{60DBF09C-93EF-49B3-8992-00D8192E777E}" srcId="{86011BF9-A80B-4117-8E29-553C0E2F7710}" destId="{D6B1BE94-C3C6-4A47-8D33-73F8AC691F73}" srcOrd="0" destOrd="0" parTransId="{06B304ED-0F27-4209-A669-D1E2AA40A1AC}" sibTransId="{62EE8932-64EF-4993-9A61-ACC498FF31CD}"/>
    <dgm:cxn modelId="{FD5D52A8-F493-48ED-A558-E0AF8F56018A}" type="presOf" srcId="{379C4870-F1B5-404E-8819-1FE13A758192}" destId="{5E5FC6CC-E825-4C85-900B-42FA3867CDCD}" srcOrd="0" destOrd="1" presId="urn:microsoft.com/office/officeart/2009/3/layout/StepUpProcess"/>
    <dgm:cxn modelId="{22314DC1-B813-4B00-A508-1E1D5494B33E}" type="presOf" srcId="{D6B1BE94-C3C6-4A47-8D33-73F8AC691F73}" destId="{98AC5DC9-67EF-446D-A81B-BE4316982789}" srcOrd="0" destOrd="1" presId="urn:microsoft.com/office/officeart/2009/3/layout/StepUpProcess"/>
    <dgm:cxn modelId="{19CC6DC6-66FC-4ACA-87AD-B22907FA8CEF}" type="presOf" srcId="{86011BF9-A80B-4117-8E29-553C0E2F7710}" destId="{98AC5DC9-67EF-446D-A81B-BE4316982789}" srcOrd="0" destOrd="0" presId="urn:microsoft.com/office/officeart/2009/3/layout/StepUpProcess"/>
    <dgm:cxn modelId="{E84FABD4-7BA2-4041-BDA0-81D3DD2E4291}" srcId="{308654E8-C351-4C56-9B04-63F5615F001E}" destId="{379C4870-F1B5-404E-8819-1FE13A758192}" srcOrd="0" destOrd="0" parTransId="{26BF9A0F-E3CC-47DC-A22C-622AADD0993F}" sibTransId="{E7845F95-58DA-4C3A-B679-66B93F46DFF1}"/>
    <dgm:cxn modelId="{FE3899D5-C469-4910-94CA-901D70460F2B}" type="presOf" srcId="{308654E8-C351-4C56-9B04-63F5615F001E}" destId="{5E5FC6CC-E825-4C85-900B-42FA3867CDCD}" srcOrd="0" destOrd="0" presId="urn:microsoft.com/office/officeart/2009/3/layout/StepUpProcess"/>
    <dgm:cxn modelId="{EB1B89F9-A392-4650-845A-4DC3AED21581}" type="presOf" srcId="{1818DF7D-AA60-45BB-BB71-E2135D4939C1}" destId="{78567D8D-DAA5-40EB-A806-E3448D4C3C36}" srcOrd="0" destOrd="1" presId="urn:microsoft.com/office/officeart/2009/3/layout/StepUpProcess"/>
    <dgm:cxn modelId="{564C144F-DDE0-4193-ACD4-C6AAFC577C4F}" type="presParOf" srcId="{A87AD362-4F2D-4AB6-B21A-26CAC6A99BE0}" destId="{2C5D03AF-42FF-4761-9F37-5F57639CCCAC}" srcOrd="0" destOrd="0" presId="urn:microsoft.com/office/officeart/2009/3/layout/StepUpProcess"/>
    <dgm:cxn modelId="{23702857-A20F-4A1F-9510-A3CE1095C45C}" type="presParOf" srcId="{2C5D03AF-42FF-4761-9F37-5F57639CCCAC}" destId="{B5BBF576-0AC7-4929-B624-E54598BFEF23}" srcOrd="0" destOrd="0" presId="urn:microsoft.com/office/officeart/2009/3/layout/StepUpProcess"/>
    <dgm:cxn modelId="{E3996E0D-64D7-4E5F-BE71-2C7AC6BA5659}" type="presParOf" srcId="{2C5D03AF-42FF-4761-9F37-5F57639CCCAC}" destId="{5E5FC6CC-E825-4C85-900B-42FA3867CDCD}" srcOrd="1" destOrd="0" presId="urn:microsoft.com/office/officeart/2009/3/layout/StepUpProcess"/>
    <dgm:cxn modelId="{BB19E3DD-3363-4D06-8C21-BF8D908818B0}" type="presParOf" srcId="{2C5D03AF-42FF-4761-9F37-5F57639CCCAC}" destId="{3D4733F4-C3CE-4C4F-9206-69CCD836ACB0}" srcOrd="2" destOrd="0" presId="urn:microsoft.com/office/officeart/2009/3/layout/StepUpProcess"/>
    <dgm:cxn modelId="{67B95AE0-9647-4A21-9DCB-9879A1058314}" type="presParOf" srcId="{A87AD362-4F2D-4AB6-B21A-26CAC6A99BE0}" destId="{4166CF28-A61B-4331-9D8D-C81C906D8D4C}" srcOrd="1" destOrd="0" presId="urn:microsoft.com/office/officeart/2009/3/layout/StepUpProcess"/>
    <dgm:cxn modelId="{57467A0E-CF3F-48F2-83A5-C68CFB2437DA}" type="presParOf" srcId="{4166CF28-A61B-4331-9D8D-C81C906D8D4C}" destId="{5E88856A-BAEB-4BAA-8C49-4A750CFD8B37}" srcOrd="0" destOrd="0" presId="urn:microsoft.com/office/officeart/2009/3/layout/StepUpProcess"/>
    <dgm:cxn modelId="{6154A5BD-5BFE-4558-9A89-7DD083ACE52F}" type="presParOf" srcId="{A87AD362-4F2D-4AB6-B21A-26CAC6A99BE0}" destId="{E297C753-230F-4D6E-BCA2-3E0C0023EB36}" srcOrd="2" destOrd="0" presId="urn:microsoft.com/office/officeart/2009/3/layout/StepUpProcess"/>
    <dgm:cxn modelId="{42AD0270-C587-438A-80B2-EFF92723A9C3}" type="presParOf" srcId="{E297C753-230F-4D6E-BCA2-3E0C0023EB36}" destId="{8A252EAE-9B8B-4BFC-AE39-95100B926959}" srcOrd="0" destOrd="0" presId="urn:microsoft.com/office/officeart/2009/3/layout/StepUpProcess"/>
    <dgm:cxn modelId="{34831A66-800D-46D9-91B8-E59B28373F54}" type="presParOf" srcId="{E297C753-230F-4D6E-BCA2-3E0C0023EB36}" destId="{78567D8D-DAA5-40EB-A806-E3448D4C3C36}" srcOrd="1" destOrd="0" presId="urn:microsoft.com/office/officeart/2009/3/layout/StepUpProcess"/>
    <dgm:cxn modelId="{27F342C2-94DF-4F31-85BB-6B7E65FC8892}" type="presParOf" srcId="{E297C753-230F-4D6E-BCA2-3E0C0023EB36}" destId="{2F5C2BB9-D8EF-4CDA-B073-C003AA837FD2}" srcOrd="2" destOrd="0" presId="urn:microsoft.com/office/officeart/2009/3/layout/StepUpProcess"/>
    <dgm:cxn modelId="{FD45BB2E-D705-4F5B-ADD8-DCD9C85A8409}" type="presParOf" srcId="{A87AD362-4F2D-4AB6-B21A-26CAC6A99BE0}" destId="{DA157AC1-9B41-4555-8FCA-6D4D8081E747}" srcOrd="3" destOrd="0" presId="urn:microsoft.com/office/officeart/2009/3/layout/StepUpProcess"/>
    <dgm:cxn modelId="{D3CD9002-1A21-4ABC-A920-8E0F21A23EC1}" type="presParOf" srcId="{DA157AC1-9B41-4555-8FCA-6D4D8081E747}" destId="{8B8E6048-FED5-4621-843B-6D0F187ECA1B}" srcOrd="0" destOrd="0" presId="urn:microsoft.com/office/officeart/2009/3/layout/StepUpProcess"/>
    <dgm:cxn modelId="{6B260214-324A-4030-A9FF-39E9D4F08756}" type="presParOf" srcId="{A87AD362-4F2D-4AB6-B21A-26CAC6A99BE0}" destId="{7370D607-C96A-4303-B79A-D6F7F11AE6A4}" srcOrd="4" destOrd="0" presId="urn:microsoft.com/office/officeart/2009/3/layout/StepUpProcess"/>
    <dgm:cxn modelId="{542E63B2-8B53-44DB-85A2-EEFC8E87B29F}" type="presParOf" srcId="{7370D607-C96A-4303-B79A-D6F7F11AE6A4}" destId="{01CD0BF7-0955-444C-BAC7-9824D8E2FE04}" srcOrd="0" destOrd="0" presId="urn:microsoft.com/office/officeart/2009/3/layout/StepUpProcess"/>
    <dgm:cxn modelId="{BCF3EF1F-845D-42D7-B220-F785872309F8}" type="presParOf" srcId="{7370D607-C96A-4303-B79A-D6F7F11AE6A4}" destId="{98AC5DC9-67EF-446D-A81B-BE4316982789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757357-8436-49E7-BD1B-3F6F6365D4FD}">
      <dsp:nvSpPr>
        <dsp:cNvPr id="0" name=""/>
        <dsp:cNvSpPr/>
      </dsp:nvSpPr>
      <dsp:spPr>
        <a:xfrm>
          <a:off x="2558734" y="771"/>
          <a:ext cx="1188334" cy="1188334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5EF8359-5350-438F-977F-9FE9EBB2FE42}">
      <dsp:nvSpPr>
        <dsp:cNvPr id="0" name=""/>
        <dsp:cNvSpPr/>
      </dsp:nvSpPr>
      <dsp:spPr>
        <a:xfrm>
          <a:off x="3902440" y="771"/>
          <a:ext cx="6340199" cy="11883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6670" rIns="0" bIns="2667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Treatment goals: improve function, reduce exacerbations, and minimize toxicity</a:t>
          </a:r>
          <a:endParaRPr lang="en-US" sz="2100" kern="1200" dirty="0"/>
        </a:p>
      </dsp:txBody>
      <dsp:txXfrm>
        <a:off x="3902440" y="771"/>
        <a:ext cx="6340199" cy="1188334"/>
      </dsp:txXfrm>
    </dsp:sp>
    <dsp:sp modelId="{474D3979-2EE5-406B-AC61-FEA8F52F78BD}">
      <dsp:nvSpPr>
        <dsp:cNvPr id="0" name=""/>
        <dsp:cNvSpPr/>
      </dsp:nvSpPr>
      <dsp:spPr>
        <a:xfrm>
          <a:off x="2558734" y="1189105"/>
          <a:ext cx="1188334" cy="1188334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1C56A71-4C64-46E8-A298-BCAD62C4E418}">
      <dsp:nvSpPr>
        <dsp:cNvPr id="0" name=""/>
        <dsp:cNvSpPr/>
      </dsp:nvSpPr>
      <dsp:spPr>
        <a:xfrm>
          <a:off x="3917403" y="1189105"/>
          <a:ext cx="6340199" cy="11883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6670" rIns="0" bIns="2667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Traditional therapies remain foundational; targeted agents add mechanism-specific options</a:t>
          </a:r>
          <a:endParaRPr lang="en-US" sz="2100" kern="1200" dirty="0"/>
        </a:p>
      </dsp:txBody>
      <dsp:txXfrm>
        <a:off x="3917403" y="1189105"/>
        <a:ext cx="6340199" cy="1188334"/>
      </dsp:txXfrm>
    </dsp:sp>
    <dsp:sp modelId="{4E42063B-CC08-47BD-981C-5BE9D9F9CAA1}">
      <dsp:nvSpPr>
        <dsp:cNvPr id="0" name=""/>
        <dsp:cNvSpPr/>
      </dsp:nvSpPr>
      <dsp:spPr>
        <a:xfrm>
          <a:off x="2558734" y="2377440"/>
          <a:ext cx="1188334" cy="1188334"/>
        </a:xfrm>
        <a:prstGeom prst="ellipse">
          <a:avLst/>
        </a:prstGeom>
        <a:solidFill>
          <a:schemeClr val="accent2">
            <a:lumMod val="50000"/>
            <a:lumOff val="5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1F6CA4F-09A5-4A27-ADFB-A0243396EC16}">
      <dsp:nvSpPr>
        <dsp:cNvPr id="0" name=""/>
        <dsp:cNvSpPr/>
      </dsp:nvSpPr>
      <dsp:spPr>
        <a:xfrm>
          <a:off x="3924884" y="2377440"/>
          <a:ext cx="6340199" cy="11883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6670" rIns="0" bIns="2667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Selection now depends on antibody status, disease phenotype, safety logistics, route/cadence, and patient preference</a:t>
          </a:r>
          <a:endParaRPr lang="en-US" sz="2100" kern="1200" dirty="0"/>
        </a:p>
      </dsp:txBody>
      <dsp:txXfrm>
        <a:off x="3924884" y="2377440"/>
        <a:ext cx="6340199" cy="1188334"/>
      </dsp:txXfrm>
    </dsp:sp>
    <dsp:sp modelId="{5F0AF140-FCC0-4912-816B-5B32B7D200CA}">
      <dsp:nvSpPr>
        <dsp:cNvPr id="0" name=""/>
        <dsp:cNvSpPr/>
      </dsp:nvSpPr>
      <dsp:spPr>
        <a:xfrm>
          <a:off x="2558734" y="3565774"/>
          <a:ext cx="1188334" cy="1188334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374AD7B-4CFB-47FB-9C91-DAF5B9C2051C}">
      <dsp:nvSpPr>
        <dsp:cNvPr id="0" name=""/>
        <dsp:cNvSpPr/>
      </dsp:nvSpPr>
      <dsp:spPr>
        <a:xfrm>
          <a:off x="3932365" y="3565774"/>
          <a:ext cx="6340199" cy="11883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6670" rIns="0" bIns="2667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Key question: </a:t>
          </a:r>
          <a:r>
            <a:rPr lang="en-US" sz="2100" kern="1200" dirty="0"/>
            <a:t>Which mechanism best fits this patient and treatment goal?</a:t>
          </a:r>
        </a:p>
      </dsp:txBody>
      <dsp:txXfrm>
        <a:off x="3932365" y="3565774"/>
        <a:ext cx="6340199" cy="11883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68BB91-14E8-474A-80C3-272BF1722EA6}">
      <dsp:nvSpPr>
        <dsp:cNvPr id="0" name=""/>
        <dsp:cNvSpPr/>
      </dsp:nvSpPr>
      <dsp:spPr>
        <a:xfrm>
          <a:off x="1433" y="0"/>
          <a:ext cx="3726156" cy="3652267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Population</a:t>
          </a:r>
        </a:p>
      </dsp:txBody>
      <dsp:txXfrm>
        <a:off x="1433" y="0"/>
        <a:ext cx="3726156" cy="1095680"/>
      </dsp:txXfrm>
    </dsp:sp>
    <dsp:sp modelId="{997AC111-6D01-4844-8D5A-61DE1063400C}">
      <dsp:nvSpPr>
        <dsp:cNvPr id="0" name=""/>
        <dsp:cNvSpPr/>
      </dsp:nvSpPr>
      <dsp:spPr>
        <a:xfrm>
          <a:off x="374048" y="1095769"/>
          <a:ext cx="2980925" cy="53205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Antibody requirements</a:t>
          </a:r>
        </a:p>
      </dsp:txBody>
      <dsp:txXfrm>
        <a:off x="389631" y="1111352"/>
        <a:ext cx="2949759" cy="500891"/>
      </dsp:txXfrm>
    </dsp:sp>
    <dsp:sp modelId="{83C0A2A2-E8AB-467A-9D60-BCC05DAD6E1B}">
      <dsp:nvSpPr>
        <dsp:cNvPr id="0" name=""/>
        <dsp:cNvSpPr/>
      </dsp:nvSpPr>
      <dsp:spPr>
        <a:xfrm>
          <a:off x="374048" y="1709681"/>
          <a:ext cx="2980925" cy="532057"/>
        </a:xfrm>
        <a:prstGeom prst="roundRect">
          <a:avLst>
            <a:gd name="adj" fmla="val 10000"/>
          </a:avLst>
        </a:prstGeom>
        <a:solidFill>
          <a:schemeClr val="accent2">
            <a:lumMod val="75000"/>
            <a:lumOff val="25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Baseline severity</a:t>
          </a:r>
        </a:p>
      </dsp:txBody>
      <dsp:txXfrm>
        <a:off x="389631" y="1725264"/>
        <a:ext cx="2949759" cy="500891"/>
      </dsp:txXfrm>
    </dsp:sp>
    <dsp:sp modelId="{1AF0B026-B932-4635-B2D4-61E1127E5B3D}">
      <dsp:nvSpPr>
        <dsp:cNvPr id="0" name=""/>
        <dsp:cNvSpPr/>
      </dsp:nvSpPr>
      <dsp:spPr>
        <a:xfrm>
          <a:off x="374048" y="2323594"/>
          <a:ext cx="2980925" cy="532057"/>
        </a:xfrm>
        <a:prstGeom prst="roundRect">
          <a:avLst>
            <a:gd name="adj" fmla="val 10000"/>
          </a:avLst>
        </a:prstGeom>
        <a:solidFill>
          <a:schemeClr val="accent2">
            <a:lumMod val="50000"/>
            <a:lumOff val="5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Prior treatment exposure</a:t>
          </a:r>
        </a:p>
      </dsp:txBody>
      <dsp:txXfrm>
        <a:off x="389631" y="2339177"/>
        <a:ext cx="2949759" cy="500891"/>
      </dsp:txXfrm>
    </dsp:sp>
    <dsp:sp modelId="{3802C7B7-3240-48AA-B96E-57240910F145}">
      <dsp:nvSpPr>
        <dsp:cNvPr id="0" name=""/>
        <dsp:cNvSpPr/>
      </dsp:nvSpPr>
      <dsp:spPr>
        <a:xfrm>
          <a:off x="374048" y="2937506"/>
          <a:ext cx="2980925" cy="532057"/>
        </a:xfrm>
        <a:prstGeom prst="roundRect">
          <a:avLst>
            <a:gd name="adj" fmla="val 10000"/>
          </a:avLst>
        </a:prstGeom>
        <a:solidFill>
          <a:schemeClr val="accent2">
            <a:lumMod val="25000"/>
            <a:lumOff val="75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</a:rPr>
            <a:t>Background therapy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389631" y="2953089"/>
        <a:ext cx="2949759" cy="500891"/>
      </dsp:txXfrm>
    </dsp:sp>
    <dsp:sp modelId="{BD4E0D73-06EF-4B1F-BE7B-52B0369E9CA4}">
      <dsp:nvSpPr>
        <dsp:cNvPr id="0" name=""/>
        <dsp:cNvSpPr/>
      </dsp:nvSpPr>
      <dsp:spPr>
        <a:xfrm>
          <a:off x="4007051" y="0"/>
          <a:ext cx="3726156" cy="3652267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Endpoint &amp; Timing</a:t>
          </a:r>
        </a:p>
      </dsp:txBody>
      <dsp:txXfrm>
        <a:off x="4007051" y="0"/>
        <a:ext cx="3726156" cy="1095680"/>
      </dsp:txXfrm>
    </dsp:sp>
    <dsp:sp modelId="{5F403F76-7118-4EA3-A4C4-61944503CD90}">
      <dsp:nvSpPr>
        <dsp:cNvPr id="0" name=""/>
        <dsp:cNvSpPr/>
      </dsp:nvSpPr>
      <dsp:spPr>
        <a:xfrm>
          <a:off x="4379667" y="1095769"/>
          <a:ext cx="2980925" cy="532057"/>
        </a:xfrm>
        <a:prstGeom prst="roundRect">
          <a:avLst>
            <a:gd name="adj" fmla="val 10000"/>
          </a:avLst>
        </a:prstGeom>
        <a:solidFill>
          <a:schemeClr val="accent6"/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MG-ADL change at Wk 12 or Wk 26</a:t>
          </a:r>
          <a:endParaRPr lang="en-US" sz="1300" kern="1200" dirty="0"/>
        </a:p>
      </dsp:txBody>
      <dsp:txXfrm>
        <a:off x="4395250" y="1111352"/>
        <a:ext cx="2949759" cy="500891"/>
      </dsp:txXfrm>
    </dsp:sp>
    <dsp:sp modelId="{C50BFE89-AD5A-4B77-AAD3-376EFDCB1835}">
      <dsp:nvSpPr>
        <dsp:cNvPr id="0" name=""/>
        <dsp:cNvSpPr/>
      </dsp:nvSpPr>
      <dsp:spPr>
        <a:xfrm>
          <a:off x="4379667" y="1709681"/>
          <a:ext cx="2980925" cy="532057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Day 43 endpoints</a:t>
          </a:r>
        </a:p>
      </dsp:txBody>
      <dsp:txXfrm>
        <a:off x="4395250" y="1725264"/>
        <a:ext cx="2949759" cy="500891"/>
      </dsp:txXfrm>
    </dsp:sp>
    <dsp:sp modelId="{77A4796A-D957-4559-B426-2FF3ACB31331}">
      <dsp:nvSpPr>
        <dsp:cNvPr id="0" name=""/>
        <dsp:cNvSpPr/>
      </dsp:nvSpPr>
      <dsp:spPr>
        <a:xfrm>
          <a:off x="4379667" y="2323594"/>
          <a:ext cx="2980925" cy="53205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Averaged Wk 22-24 endpoints</a:t>
          </a:r>
          <a:endParaRPr lang="en-US" sz="1300" kern="1200" dirty="0"/>
        </a:p>
      </dsp:txBody>
      <dsp:txXfrm>
        <a:off x="4395250" y="2339177"/>
        <a:ext cx="2949759" cy="500891"/>
      </dsp:txXfrm>
    </dsp:sp>
    <dsp:sp modelId="{C424B113-BACF-427A-BE7E-6EE5C0C6D5A0}">
      <dsp:nvSpPr>
        <dsp:cNvPr id="0" name=""/>
        <dsp:cNvSpPr/>
      </dsp:nvSpPr>
      <dsp:spPr>
        <a:xfrm>
          <a:off x="4379667" y="2937506"/>
          <a:ext cx="2980925" cy="532057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</a:rPr>
            <a:t>Cycle-based responder definitions</a:t>
          </a:r>
        </a:p>
      </dsp:txBody>
      <dsp:txXfrm>
        <a:off x="4395250" y="2953089"/>
        <a:ext cx="2949759" cy="500891"/>
      </dsp:txXfrm>
    </dsp:sp>
    <dsp:sp modelId="{6137F74F-AC4F-4286-8140-F567D67B4ADF}">
      <dsp:nvSpPr>
        <dsp:cNvPr id="0" name=""/>
        <dsp:cNvSpPr/>
      </dsp:nvSpPr>
      <dsp:spPr>
        <a:xfrm>
          <a:off x="8012670" y="0"/>
          <a:ext cx="3726156" cy="3652267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Practical Fit</a:t>
          </a:r>
        </a:p>
      </dsp:txBody>
      <dsp:txXfrm>
        <a:off x="8012670" y="0"/>
        <a:ext cx="3726156" cy="1095680"/>
      </dsp:txXfrm>
    </dsp:sp>
    <dsp:sp modelId="{2F307152-A6C3-4B03-BD91-6C47CC624609}">
      <dsp:nvSpPr>
        <dsp:cNvPr id="0" name=""/>
        <dsp:cNvSpPr/>
      </dsp:nvSpPr>
      <dsp:spPr>
        <a:xfrm>
          <a:off x="8385285" y="1095769"/>
          <a:ext cx="2980925" cy="53205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Labeled population</a:t>
          </a:r>
        </a:p>
      </dsp:txBody>
      <dsp:txXfrm>
        <a:off x="8400868" y="1111352"/>
        <a:ext cx="2949759" cy="500891"/>
      </dsp:txXfrm>
    </dsp:sp>
    <dsp:sp modelId="{EB1167F5-D1A5-4C6E-9688-1B50C191976F}">
      <dsp:nvSpPr>
        <dsp:cNvPr id="0" name=""/>
        <dsp:cNvSpPr/>
      </dsp:nvSpPr>
      <dsp:spPr>
        <a:xfrm>
          <a:off x="8385285" y="1709681"/>
          <a:ext cx="2980925" cy="532057"/>
        </a:xfrm>
        <a:prstGeom prst="roundRect">
          <a:avLst>
            <a:gd name="adj" fmla="val 10000"/>
          </a:avLst>
        </a:prstGeom>
        <a:solidFill>
          <a:schemeClr val="accent1"/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Route and dosing cadence</a:t>
          </a:r>
        </a:p>
      </dsp:txBody>
      <dsp:txXfrm>
        <a:off x="8400868" y="1725264"/>
        <a:ext cx="2949759" cy="500891"/>
      </dsp:txXfrm>
    </dsp:sp>
    <dsp:sp modelId="{33844447-411E-4465-88A6-AB738FF18A5E}">
      <dsp:nvSpPr>
        <dsp:cNvPr id="0" name=""/>
        <dsp:cNvSpPr/>
      </dsp:nvSpPr>
      <dsp:spPr>
        <a:xfrm>
          <a:off x="8385285" y="2323594"/>
          <a:ext cx="2980925" cy="532057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Safety requirements</a:t>
          </a:r>
        </a:p>
      </dsp:txBody>
      <dsp:txXfrm>
        <a:off x="8400868" y="2339177"/>
        <a:ext cx="2949759" cy="500891"/>
      </dsp:txXfrm>
    </dsp:sp>
    <dsp:sp modelId="{B608F8A1-8D47-42D0-B4C4-F1A20623D2F8}">
      <dsp:nvSpPr>
        <dsp:cNvPr id="0" name=""/>
        <dsp:cNvSpPr/>
      </dsp:nvSpPr>
      <dsp:spPr>
        <a:xfrm>
          <a:off x="8385285" y="2937506"/>
          <a:ext cx="2980925" cy="532057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</a:rPr>
            <a:t>Patient-centered treatment fit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8400868" y="2953089"/>
        <a:ext cx="2949759" cy="5008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739C5-00C9-4DAC-833D-84748BE07A7B}">
      <dsp:nvSpPr>
        <dsp:cNvPr id="0" name=""/>
        <dsp:cNvSpPr/>
      </dsp:nvSpPr>
      <dsp:spPr>
        <a:xfrm>
          <a:off x="18344" y="152"/>
          <a:ext cx="3657366" cy="2194419"/>
        </a:xfrm>
        <a:prstGeom prst="rect">
          <a:avLst/>
        </a:prstGeom>
        <a:solidFill>
          <a:schemeClr val="accent6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Cemdisiran is an investigational siRNA that reduces hepatic C5 production and is dosed SC every 12 wk</a:t>
          </a:r>
          <a:endParaRPr lang="en-US" sz="1800" kern="1200" dirty="0"/>
        </a:p>
      </dsp:txBody>
      <dsp:txXfrm>
        <a:off x="18344" y="152"/>
        <a:ext cx="3657366" cy="2194419"/>
      </dsp:txXfrm>
    </dsp:sp>
    <dsp:sp modelId="{DBB08542-2C61-4436-B578-FBAD4B254EF8}">
      <dsp:nvSpPr>
        <dsp:cNvPr id="0" name=""/>
        <dsp:cNvSpPr/>
      </dsp:nvSpPr>
      <dsp:spPr>
        <a:xfrm>
          <a:off x="4041446" y="152"/>
          <a:ext cx="3657366" cy="2194419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In phase III NIMBLE, cemdisiran met the Wk 24 primary MG-ADL endpoint: LS mean change –4.5 vs –2.2 with placebo; placebo-adjusted difference –2.3, </a:t>
          </a:r>
          <a:r>
            <a:rPr lang="en-US" sz="1800" i="1" kern="1200"/>
            <a:t>P </a:t>
          </a:r>
          <a:r>
            <a:rPr lang="en-US" sz="1800" kern="1200"/>
            <a:t>&lt;.001</a:t>
          </a:r>
          <a:endParaRPr lang="en-US" sz="1800" kern="1200" dirty="0"/>
        </a:p>
      </dsp:txBody>
      <dsp:txXfrm>
        <a:off x="4041446" y="152"/>
        <a:ext cx="3657366" cy="2194419"/>
      </dsp:txXfrm>
    </dsp:sp>
    <dsp:sp modelId="{6854BF8A-2BDA-47BD-A6B3-AAE67BBD8086}">
      <dsp:nvSpPr>
        <dsp:cNvPr id="0" name=""/>
        <dsp:cNvSpPr/>
      </dsp:nvSpPr>
      <dsp:spPr>
        <a:xfrm>
          <a:off x="8064549" y="152"/>
          <a:ext cx="3657366" cy="2194419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</a:rPr>
            <a:t>QMG also improved: placebo-adjusted difference –2.8 at </a:t>
          </a:r>
          <a:br>
            <a:rPr lang="en-US" sz="1800" kern="1200">
              <a:solidFill>
                <a:schemeClr val="tx1"/>
              </a:solidFill>
            </a:rPr>
          </a:br>
          <a:r>
            <a:rPr lang="en-US" sz="1800" kern="1200">
              <a:solidFill>
                <a:schemeClr val="tx1"/>
              </a:solidFill>
            </a:rPr>
            <a:t>Wk 24, </a:t>
          </a:r>
          <a:r>
            <a:rPr lang="en-US" sz="1800" i="1" kern="1200">
              <a:solidFill>
                <a:schemeClr val="tx1"/>
              </a:solidFill>
            </a:rPr>
            <a:t>P </a:t>
          </a:r>
          <a:r>
            <a:rPr lang="en-US" sz="1800" kern="1200">
              <a:solidFill>
                <a:schemeClr val="tx1"/>
              </a:solidFill>
            </a:rPr>
            <a:t>= .002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8064549" y="152"/>
        <a:ext cx="3657366" cy="2194419"/>
      </dsp:txXfrm>
    </dsp:sp>
    <dsp:sp modelId="{C59EE275-8EF8-4F53-8431-E4929DC39B4D}">
      <dsp:nvSpPr>
        <dsp:cNvPr id="0" name=""/>
        <dsp:cNvSpPr/>
      </dsp:nvSpPr>
      <dsp:spPr>
        <a:xfrm>
          <a:off x="18344" y="2560308"/>
          <a:ext cx="3657366" cy="2194419"/>
        </a:xfrm>
        <a:prstGeom prst="rect">
          <a:avLst/>
        </a:prstGeom>
        <a:solidFill>
          <a:schemeClr val="accent1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NIMBLE also evaluated lower-dose cemdisiran plus pozelimab every 4 wk; both regimens improved MG-ADL vs placebo</a:t>
          </a:r>
          <a:endParaRPr lang="en-US" sz="1800" kern="1200" dirty="0"/>
        </a:p>
      </dsp:txBody>
      <dsp:txXfrm>
        <a:off x="18344" y="2560308"/>
        <a:ext cx="3657366" cy="2194419"/>
      </dsp:txXfrm>
    </dsp:sp>
    <dsp:sp modelId="{AEF99DD9-1C96-4112-9D9E-DB24AF9B0E79}">
      <dsp:nvSpPr>
        <dsp:cNvPr id="0" name=""/>
        <dsp:cNvSpPr/>
      </dsp:nvSpPr>
      <dsp:spPr>
        <a:xfrm>
          <a:off x="4041446" y="2560308"/>
          <a:ext cx="3657366" cy="2194419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Cemdisiran remains investigational; a US regulatory application has been submitted</a:t>
          </a:r>
          <a:endParaRPr lang="en-US" sz="1800" kern="1200" dirty="0"/>
        </a:p>
      </dsp:txBody>
      <dsp:txXfrm>
        <a:off x="4041446" y="2560308"/>
        <a:ext cx="3657366" cy="2194419"/>
      </dsp:txXfrm>
    </dsp:sp>
    <dsp:sp modelId="{F887B86E-8142-40D5-8D99-2EFD58F95E82}">
      <dsp:nvSpPr>
        <dsp:cNvPr id="0" name=""/>
        <dsp:cNvSpPr/>
      </dsp:nvSpPr>
      <dsp:spPr>
        <a:xfrm>
          <a:off x="8064549" y="2560308"/>
          <a:ext cx="3657366" cy="2194419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</a:rPr>
            <a:t>Interpret cautiously: placebo-controlled, not head-to-head vs approved C5 or FcRn inhibitors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8064549" y="2560308"/>
        <a:ext cx="3657366" cy="21944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82161-A0FD-40E2-82CB-240EC84BBFA0}">
      <dsp:nvSpPr>
        <dsp:cNvPr id="0" name=""/>
        <dsp:cNvSpPr/>
      </dsp:nvSpPr>
      <dsp:spPr>
        <a:xfrm>
          <a:off x="18344" y="152"/>
          <a:ext cx="3657366" cy="2194419"/>
        </a:xfrm>
        <a:prstGeom prst="rect">
          <a:avLst/>
        </a:prstGeom>
        <a:solidFill>
          <a:schemeClr val="accent6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Investigational dual-binding C5 nanobody optimized for once-weekly self-administered SC dosing</a:t>
          </a:r>
          <a:endParaRPr lang="en-US" sz="1800" kern="1200" dirty="0"/>
        </a:p>
      </dsp:txBody>
      <dsp:txXfrm>
        <a:off x="18344" y="152"/>
        <a:ext cx="3657366" cy="2194419"/>
      </dsp:txXfrm>
    </dsp:sp>
    <dsp:sp modelId="{AD164834-AB2F-4A18-A7D7-E00CA07E2FB1}">
      <dsp:nvSpPr>
        <dsp:cNvPr id="0" name=""/>
        <dsp:cNvSpPr/>
      </dsp:nvSpPr>
      <dsp:spPr>
        <a:xfrm>
          <a:off x="4041446" y="152"/>
          <a:ext cx="3657366" cy="2194419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PREVAIL enrolled 260 adults with AChR Ab+ gMG across 20 countries</a:t>
          </a:r>
          <a:endParaRPr lang="en-US" sz="1800" kern="1200" dirty="0"/>
        </a:p>
      </dsp:txBody>
      <dsp:txXfrm>
        <a:off x="4041446" y="152"/>
        <a:ext cx="3657366" cy="2194419"/>
      </dsp:txXfrm>
    </dsp:sp>
    <dsp:sp modelId="{1CEAC201-E294-476C-ABF9-FB1134A1BF8A}">
      <dsp:nvSpPr>
        <dsp:cNvPr id="0" name=""/>
        <dsp:cNvSpPr/>
      </dsp:nvSpPr>
      <dsp:spPr>
        <a:xfrm>
          <a:off x="8064549" y="152"/>
          <a:ext cx="3657366" cy="2194419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</a:rPr>
            <a:t>Primary endpoint met at Wk 26: MG-ADL treatment difference –1.6 vs placebo; </a:t>
          </a:r>
          <a:r>
            <a:rPr lang="en-US" sz="1800" i="1" kern="1200">
              <a:solidFill>
                <a:schemeClr val="tx1"/>
              </a:solidFill>
            </a:rPr>
            <a:t>P </a:t>
          </a:r>
          <a:r>
            <a:rPr lang="en-US" sz="1800" kern="1200">
              <a:solidFill>
                <a:schemeClr val="tx1"/>
              </a:solidFill>
            </a:rPr>
            <a:t>&lt;.0001.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8064549" y="152"/>
        <a:ext cx="3657366" cy="2194419"/>
      </dsp:txXfrm>
    </dsp:sp>
    <dsp:sp modelId="{33CDE2CF-33FA-4586-AFC6-C07E02813844}">
      <dsp:nvSpPr>
        <dsp:cNvPr id="0" name=""/>
        <dsp:cNvSpPr/>
      </dsp:nvSpPr>
      <dsp:spPr>
        <a:xfrm>
          <a:off x="18344" y="2560308"/>
          <a:ext cx="3657366" cy="2194419"/>
        </a:xfrm>
        <a:prstGeom prst="rect">
          <a:avLst/>
        </a:prstGeom>
        <a:solidFill>
          <a:schemeClr val="accent1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Clinically meaningful MG-ADL improvement was observed as early as Wk 1 and sustained through Wk 26; QMG improved by Wk 4 and was sustained through Wk 26</a:t>
          </a:r>
          <a:endParaRPr lang="en-US" sz="1800" kern="1200" dirty="0"/>
        </a:p>
      </dsp:txBody>
      <dsp:txXfrm>
        <a:off x="18344" y="2560308"/>
        <a:ext cx="3657366" cy="2194419"/>
      </dsp:txXfrm>
    </dsp:sp>
    <dsp:sp modelId="{625CA26F-7261-479F-B846-68818A6B9F96}">
      <dsp:nvSpPr>
        <dsp:cNvPr id="0" name=""/>
        <dsp:cNvSpPr/>
      </dsp:nvSpPr>
      <dsp:spPr>
        <a:xfrm>
          <a:off x="4041446" y="2560308"/>
          <a:ext cx="3657366" cy="2194419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Safety: TEAEs were similar vs placebo; most were mild/moderate</a:t>
          </a:r>
          <a:endParaRPr lang="en-US" sz="1800" kern="1200" dirty="0"/>
        </a:p>
      </dsp:txBody>
      <dsp:txXfrm>
        <a:off x="4041446" y="2560308"/>
        <a:ext cx="3657366" cy="2194419"/>
      </dsp:txXfrm>
    </dsp:sp>
    <dsp:sp modelId="{F14DADA5-723E-4CFF-BF46-22978E464C0A}">
      <dsp:nvSpPr>
        <dsp:cNvPr id="0" name=""/>
        <dsp:cNvSpPr/>
      </dsp:nvSpPr>
      <dsp:spPr>
        <a:xfrm>
          <a:off x="8064549" y="2560308"/>
          <a:ext cx="3657366" cy="2194419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</a:rPr>
            <a:t>Interpretation: placebo-controlled phase III data; no head-to-head efficacy comparison with approved C5 inhibitors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8064549" y="2560308"/>
        <a:ext cx="3657366" cy="219441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7182FD-98AC-42C4-8E31-9A97D905F377}">
      <dsp:nvSpPr>
        <dsp:cNvPr id="0" name=""/>
        <dsp:cNvSpPr/>
      </dsp:nvSpPr>
      <dsp:spPr>
        <a:xfrm>
          <a:off x="18344" y="152"/>
          <a:ext cx="3657366" cy="2194419"/>
        </a:xfrm>
        <a:prstGeom prst="rect">
          <a:avLst/>
        </a:prstGeom>
        <a:solidFill>
          <a:schemeClr val="accent6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Batoclimab is an investigational anti-FcRn monoclonal antibody administered by SC injection</a:t>
          </a:r>
          <a:endParaRPr lang="en-US" sz="1700" kern="1200" dirty="0"/>
        </a:p>
      </dsp:txBody>
      <dsp:txXfrm>
        <a:off x="18344" y="152"/>
        <a:ext cx="3657366" cy="2194419"/>
      </dsp:txXfrm>
    </dsp:sp>
    <dsp:sp modelId="{B072C7C2-7960-43C1-B9BE-EA016DD0BE93}">
      <dsp:nvSpPr>
        <dsp:cNvPr id="0" name=""/>
        <dsp:cNvSpPr/>
      </dsp:nvSpPr>
      <dsp:spPr>
        <a:xfrm>
          <a:off x="4041446" y="152"/>
          <a:ext cx="3657366" cy="2194419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In a China phase III trial, sustained MG-ADL improvement occurred in 58.2% with batoclimab vs 31.3% with placebo; OR 3.45; </a:t>
          </a:r>
          <a:r>
            <a:rPr lang="en-US" sz="1700" i="1" kern="1200"/>
            <a:t>P </a:t>
          </a:r>
          <a:r>
            <a:rPr lang="en-US" sz="1700" kern="1200"/>
            <a:t>= .001</a:t>
          </a:r>
          <a:endParaRPr lang="en-US" sz="1700" kern="1200" dirty="0"/>
        </a:p>
      </dsp:txBody>
      <dsp:txXfrm>
        <a:off x="4041446" y="152"/>
        <a:ext cx="3657366" cy="2194419"/>
      </dsp:txXfrm>
    </dsp:sp>
    <dsp:sp modelId="{46723399-8451-4888-B5E2-A04E6C4C7A24}">
      <dsp:nvSpPr>
        <dsp:cNvPr id="0" name=""/>
        <dsp:cNvSpPr/>
      </dsp:nvSpPr>
      <dsp:spPr>
        <a:xfrm>
          <a:off x="8064549" y="152"/>
          <a:ext cx="3657366" cy="2194419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solidFill>
                <a:schemeClr val="tx1"/>
              </a:solidFill>
            </a:rPr>
            <a:t>In a separate phase III AChR Ab+ MG study, sponsor-reported topline data showed Wk 12 MG-ADL improvements of 5.6 points with 680 mg QW and 4.7 points with 340 mg QW vs 3.6 points with placebo</a:t>
          </a:r>
          <a:endParaRPr lang="en-US" sz="1700" kern="1200" dirty="0">
            <a:solidFill>
              <a:schemeClr val="tx1"/>
            </a:solidFill>
          </a:endParaRPr>
        </a:p>
      </dsp:txBody>
      <dsp:txXfrm>
        <a:off x="8064549" y="152"/>
        <a:ext cx="3657366" cy="2194419"/>
      </dsp:txXfrm>
    </dsp:sp>
    <dsp:sp modelId="{38E46DE1-A411-4690-AAB0-6579EEE6CE1D}">
      <dsp:nvSpPr>
        <dsp:cNvPr id="0" name=""/>
        <dsp:cNvSpPr/>
      </dsp:nvSpPr>
      <dsp:spPr>
        <a:xfrm>
          <a:off x="2029895" y="2560308"/>
          <a:ext cx="3657366" cy="2194419"/>
        </a:xfrm>
        <a:prstGeom prst="rect">
          <a:avLst/>
        </a:prstGeom>
        <a:solidFill>
          <a:schemeClr val="accent1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Safety caveat: monitor FcRn-class issues, including infection risk and IgG reduction, along with study specific laboratory changes</a:t>
          </a:r>
        </a:p>
      </dsp:txBody>
      <dsp:txXfrm>
        <a:off x="2029895" y="2560308"/>
        <a:ext cx="3657366" cy="2194419"/>
      </dsp:txXfrm>
    </dsp:sp>
    <dsp:sp modelId="{7251ECD0-C7BE-456F-BE36-BD78057CB56C}">
      <dsp:nvSpPr>
        <dsp:cNvPr id="0" name=""/>
        <dsp:cNvSpPr/>
      </dsp:nvSpPr>
      <dsp:spPr>
        <a:xfrm>
          <a:off x="6052998" y="2560308"/>
          <a:ext cx="3657366" cy="2194419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Key update: Immunovant states it does not currently intend to seek regulatory approval for batoclimab in MG, focusing instead on IMVT-1402</a:t>
          </a:r>
          <a:endParaRPr lang="en-US" sz="1700" kern="1200" dirty="0"/>
        </a:p>
      </dsp:txBody>
      <dsp:txXfrm>
        <a:off x="6052998" y="2560308"/>
        <a:ext cx="3657366" cy="219441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59DF44-AC05-4F0C-8419-54D5A73E2E49}">
      <dsp:nvSpPr>
        <dsp:cNvPr id="0" name=""/>
        <dsp:cNvSpPr/>
      </dsp:nvSpPr>
      <dsp:spPr>
        <a:xfrm>
          <a:off x="5875" y="0"/>
          <a:ext cx="5652293" cy="4637036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C5 inhibitors: meningococcal risk workflow</a:t>
          </a:r>
          <a:endParaRPr lang="en-US" sz="2900" kern="1200" dirty="0"/>
        </a:p>
      </dsp:txBody>
      <dsp:txXfrm>
        <a:off x="5875" y="0"/>
        <a:ext cx="5652293" cy="1391111"/>
      </dsp:txXfrm>
    </dsp:sp>
    <dsp:sp modelId="{58B7D331-F12E-41BF-A2A5-C9885D24A167}">
      <dsp:nvSpPr>
        <dsp:cNvPr id="0" name=""/>
        <dsp:cNvSpPr/>
      </dsp:nvSpPr>
      <dsp:spPr>
        <a:xfrm>
          <a:off x="571105" y="1391224"/>
          <a:ext cx="4521834" cy="675517"/>
        </a:xfrm>
        <a:prstGeom prst="roundRect">
          <a:avLst>
            <a:gd name="adj" fmla="val 10000"/>
          </a:avLst>
        </a:prstGeom>
        <a:solidFill>
          <a:schemeClr val="accent6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Complete or update MenACWY and MenB vaccination per ACIP, ideally at least 2 wk before the first dose</a:t>
          </a:r>
          <a:endParaRPr lang="en-US" sz="1100" kern="1200" dirty="0"/>
        </a:p>
      </dsp:txBody>
      <dsp:txXfrm>
        <a:off x="590890" y="1411009"/>
        <a:ext cx="4482264" cy="635947"/>
      </dsp:txXfrm>
    </dsp:sp>
    <dsp:sp modelId="{95CEF658-DFBA-46F2-BCCF-9B73605FF5A2}">
      <dsp:nvSpPr>
        <dsp:cNvPr id="0" name=""/>
        <dsp:cNvSpPr/>
      </dsp:nvSpPr>
      <dsp:spPr>
        <a:xfrm>
          <a:off x="571105" y="2170667"/>
          <a:ext cx="4521834" cy="675517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Confirm product-specific REMS and prophylaxis logistics before treatment initiation</a:t>
          </a:r>
          <a:endParaRPr lang="en-US" sz="1100" kern="1200" dirty="0"/>
        </a:p>
      </dsp:txBody>
      <dsp:txXfrm>
        <a:off x="590890" y="2190452"/>
        <a:ext cx="4482264" cy="635947"/>
      </dsp:txXfrm>
    </dsp:sp>
    <dsp:sp modelId="{32A61053-2584-41D1-A83D-3F63FABC8D4E}">
      <dsp:nvSpPr>
        <dsp:cNvPr id="0" name=""/>
        <dsp:cNvSpPr/>
      </dsp:nvSpPr>
      <dsp:spPr>
        <a:xfrm>
          <a:off x="571105" y="2950111"/>
          <a:ext cx="4521834" cy="67551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Counsel patients that vaccination reduces but does not eliminate the risk of meningococcal infection</a:t>
          </a:r>
          <a:endParaRPr lang="en-US" sz="1100" kern="1200" dirty="0"/>
        </a:p>
      </dsp:txBody>
      <dsp:txXfrm>
        <a:off x="590890" y="2969896"/>
        <a:ext cx="4482264" cy="635947"/>
      </dsp:txXfrm>
    </dsp:sp>
    <dsp:sp modelId="{2DA12E30-D32E-47FC-B90D-FE0F46F58AA3}">
      <dsp:nvSpPr>
        <dsp:cNvPr id="0" name=""/>
        <dsp:cNvSpPr/>
      </dsp:nvSpPr>
      <dsp:spPr>
        <a:xfrm>
          <a:off x="571105" y="3729554"/>
          <a:ext cx="4521834" cy="675517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>
              <a:solidFill>
                <a:schemeClr val="tx1"/>
              </a:solidFill>
            </a:rPr>
            <a:t>Instruct patients to seek urgent evaluation for fever, headache, neck stiffness, rash, myalgias, sepsis symptoms, or other signs of serious infection</a:t>
          </a:r>
          <a:endParaRPr lang="en-US" sz="1100" kern="1200" dirty="0">
            <a:solidFill>
              <a:schemeClr val="tx1"/>
            </a:solidFill>
          </a:endParaRPr>
        </a:p>
      </dsp:txBody>
      <dsp:txXfrm>
        <a:off x="590890" y="3749339"/>
        <a:ext cx="4482264" cy="635947"/>
      </dsp:txXfrm>
    </dsp:sp>
    <dsp:sp modelId="{84A67BD0-C556-4D00-A276-E3F21D481985}">
      <dsp:nvSpPr>
        <dsp:cNvPr id="0" name=""/>
        <dsp:cNvSpPr/>
      </dsp:nvSpPr>
      <dsp:spPr>
        <a:xfrm>
          <a:off x="6082090" y="0"/>
          <a:ext cx="5652293" cy="4637036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FcRn inhibitors: IgG-lowering workflow</a:t>
          </a:r>
        </a:p>
      </dsp:txBody>
      <dsp:txXfrm>
        <a:off x="6082090" y="0"/>
        <a:ext cx="5652293" cy="1391111"/>
      </dsp:txXfrm>
    </dsp:sp>
    <dsp:sp modelId="{B2DF7E03-4ECC-4F08-AAB8-C9F4F7443EEF}">
      <dsp:nvSpPr>
        <dsp:cNvPr id="0" name=""/>
        <dsp:cNvSpPr/>
      </dsp:nvSpPr>
      <dsp:spPr>
        <a:xfrm>
          <a:off x="6647320" y="1391224"/>
          <a:ext cx="4521834" cy="675517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IgG reduction may increase infection risk; review active infection, recurrent infection history, and baseline infection risk before treatment</a:t>
          </a:r>
          <a:endParaRPr lang="en-US" sz="1100" kern="1200" dirty="0"/>
        </a:p>
      </dsp:txBody>
      <dsp:txXfrm>
        <a:off x="6667105" y="1411009"/>
        <a:ext cx="4482264" cy="635947"/>
      </dsp:txXfrm>
    </dsp:sp>
    <dsp:sp modelId="{0C0701E8-EDBF-4EDB-BFDA-34AC72D8DD54}">
      <dsp:nvSpPr>
        <dsp:cNvPr id="0" name=""/>
        <dsp:cNvSpPr/>
      </dsp:nvSpPr>
      <dsp:spPr>
        <a:xfrm>
          <a:off x="6647320" y="2170667"/>
          <a:ext cx="4521834" cy="675517"/>
        </a:xfrm>
        <a:prstGeom prst="roundRect">
          <a:avLst>
            <a:gd name="adj" fmla="val 10000"/>
          </a:avLst>
        </a:prstGeom>
        <a:solidFill>
          <a:schemeClr val="accent1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Plan immunization timing before treatment or treatment cycles when feasible</a:t>
          </a:r>
          <a:endParaRPr lang="en-US" sz="1100" kern="1200" dirty="0"/>
        </a:p>
      </dsp:txBody>
      <dsp:txXfrm>
        <a:off x="6667105" y="2190452"/>
        <a:ext cx="4482264" cy="635947"/>
      </dsp:txXfrm>
    </dsp:sp>
    <dsp:sp modelId="{12680223-87CD-4B4E-8D38-649C448A37D1}">
      <dsp:nvSpPr>
        <dsp:cNvPr id="0" name=""/>
        <dsp:cNvSpPr/>
      </dsp:nvSpPr>
      <dsp:spPr>
        <a:xfrm>
          <a:off x="6647320" y="2950111"/>
          <a:ext cx="4521834" cy="675517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Account for treatment-cycle timing when assessing infection risk and vaccination planning</a:t>
          </a:r>
          <a:endParaRPr lang="en-US" sz="1100" kern="1200" dirty="0"/>
        </a:p>
      </dsp:txBody>
      <dsp:txXfrm>
        <a:off x="6667105" y="2969896"/>
        <a:ext cx="4482264" cy="635947"/>
      </dsp:txXfrm>
    </dsp:sp>
    <dsp:sp modelId="{94D68099-EB02-489F-BE96-4F563AFCEEBB}">
      <dsp:nvSpPr>
        <dsp:cNvPr id="0" name=""/>
        <dsp:cNvSpPr/>
      </dsp:nvSpPr>
      <dsp:spPr>
        <a:xfrm>
          <a:off x="6647320" y="3729554"/>
          <a:ext cx="4521834" cy="675517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>
              <a:solidFill>
                <a:schemeClr val="tx1"/>
              </a:solidFill>
            </a:rPr>
            <a:t>Do not assume a uniform FcRn safety profile; monitoring details vary by agent and label</a:t>
          </a:r>
          <a:endParaRPr lang="en-US" sz="1100" kern="1200" dirty="0">
            <a:solidFill>
              <a:schemeClr val="tx1"/>
            </a:solidFill>
          </a:endParaRPr>
        </a:p>
      </dsp:txBody>
      <dsp:txXfrm>
        <a:off x="6667105" y="3749339"/>
        <a:ext cx="4482264" cy="63594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789A98-4C66-411C-BB01-2E2998BD3C5A}">
      <dsp:nvSpPr>
        <dsp:cNvPr id="0" name=""/>
        <dsp:cNvSpPr/>
      </dsp:nvSpPr>
      <dsp:spPr>
        <a:xfrm>
          <a:off x="981400" y="0"/>
          <a:ext cx="9777459" cy="1424086"/>
        </a:xfrm>
        <a:prstGeom prst="rightArrow">
          <a:avLst>
            <a:gd name="adj1" fmla="val 5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254000" bIns="226074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Start with biology</a:t>
          </a:r>
        </a:p>
      </dsp:txBody>
      <dsp:txXfrm>
        <a:off x="981400" y="356022"/>
        <a:ext cx="9421438" cy="712043"/>
      </dsp:txXfrm>
    </dsp:sp>
    <dsp:sp modelId="{DE314B75-8617-4ACD-8955-FAC59B23771C}">
      <dsp:nvSpPr>
        <dsp:cNvPr id="0" name=""/>
        <dsp:cNvSpPr/>
      </dsp:nvSpPr>
      <dsp:spPr>
        <a:xfrm>
          <a:off x="981400" y="1101705"/>
          <a:ext cx="4517186" cy="31786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AChR</a:t>
          </a:r>
          <a:r>
            <a:rPr lang="en-US" sz="1800" kern="1200" dirty="0"/>
            <a:t> Ab+ → consider complement biology/C5 fit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AChR</a:t>
          </a:r>
          <a:r>
            <a:rPr lang="en-US" sz="1800" kern="1200" dirty="0"/>
            <a:t> Ab– </a:t>
          </a:r>
          <a:r>
            <a:rPr lang="en-US" sz="1800" kern="1200" dirty="0" err="1"/>
            <a:t>gMG</a:t>
          </a:r>
          <a:r>
            <a:rPr lang="en-US" sz="1800" kern="1200" dirty="0"/>
            <a:t>, including </a:t>
          </a:r>
          <a:r>
            <a:rPr lang="en-US" sz="1800" kern="1200" dirty="0" err="1"/>
            <a:t>MuSK</a:t>
          </a:r>
          <a:r>
            <a:rPr lang="en-US" sz="1800" kern="1200" dirty="0"/>
            <a:t>+, LRP4+, and triple-seronegative subtypes → FcRn inhibition now includes efgartigimod as a labeled option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Interpret subtype-level evidence by study design and sample size</a:t>
          </a:r>
        </a:p>
      </dsp:txBody>
      <dsp:txXfrm>
        <a:off x="981400" y="1101705"/>
        <a:ext cx="4517186" cy="3178637"/>
      </dsp:txXfrm>
    </dsp:sp>
    <dsp:sp modelId="{273C077F-D200-4C2E-9498-E2B2E8E2D855}">
      <dsp:nvSpPr>
        <dsp:cNvPr id="0" name=""/>
        <dsp:cNvSpPr/>
      </dsp:nvSpPr>
      <dsp:spPr>
        <a:xfrm>
          <a:off x="5498586" y="474537"/>
          <a:ext cx="5260273" cy="1424086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lumMod val="60000"/>
            <a:lumOff val="4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254000" bIns="226074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solidFill>
                <a:schemeClr val="tx1"/>
              </a:solidFill>
            </a:rPr>
            <a:t>Then pressure-test the choice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5498586" y="830559"/>
        <a:ext cx="4904252" cy="712043"/>
      </dsp:txXfrm>
    </dsp:sp>
    <dsp:sp modelId="{A0AF1AE0-B36D-404A-ACF8-62EC8A394BB0}">
      <dsp:nvSpPr>
        <dsp:cNvPr id="0" name=""/>
        <dsp:cNvSpPr/>
      </dsp:nvSpPr>
      <dsp:spPr>
        <a:xfrm>
          <a:off x="5498586" y="1576242"/>
          <a:ext cx="4517186" cy="31786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Disease activity and rescue/steroid reliance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Route, cadence, self-administration, clinic burden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Vaccination, infection risk, IgG monitoring, comorbidities</a:t>
          </a:r>
        </a:p>
      </dsp:txBody>
      <dsp:txXfrm>
        <a:off x="5498586" y="1576242"/>
        <a:ext cx="4517186" cy="317863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DB4DBB-9BC6-4BBD-AE4E-EA0BA0301B4E}">
      <dsp:nvSpPr>
        <dsp:cNvPr id="0" name=""/>
        <dsp:cNvSpPr/>
      </dsp:nvSpPr>
      <dsp:spPr>
        <a:xfrm>
          <a:off x="2977" y="180989"/>
          <a:ext cx="3095576" cy="864000"/>
        </a:xfrm>
        <a:prstGeom prst="chevron">
          <a:avLst/>
        </a:prstGeom>
        <a:solidFill>
          <a:schemeClr val="accent1">
            <a:lumMod val="75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Document Baseline</a:t>
          </a:r>
        </a:p>
      </dsp:txBody>
      <dsp:txXfrm>
        <a:off x="434977" y="180989"/>
        <a:ext cx="2231576" cy="864000"/>
      </dsp:txXfrm>
    </dsp:sp>
    <dsp:sp modelId="{09A3E607-49E9-4367-8E13-450F674BDA1A}">
      <dsp:nvSpPr>
        <dsp:cNvPr id="0" name=""/>
        <dsp:cNvSpPr/>
      </dsp:nvSpPr>
      <dsp:spPr>
        <a:xfrm>
          <a:off x="2977" y="1152989"/>
          <a:ext cx="2476461" cy="315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MG-ADL, QMG, MMT or other structured disease measure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Antibody status, current therapies, exacerbation history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Patient goals and treatment priorities</a:t>
          </a:r>
        </a:p>
      </dsp:txBody>
      <dsp:txXfrm>
        <a:off x="2977" y="1152989"/>
        <a:ext cx="2476461" cy="3150000"/>
      </dsp:txXfrm>
    </dsp:sp>
    <dsp:sp modelId="{EC7E8A18-64B2-4A10-82D6-9657BA80861D}">
      <dsp:nvSpPr>
        <dsp:cNvPr id="0" name=""/>
        <dsp:cNvSpPr/>
      </dsp:nvSpPr>
      <dsp:spPr>
        <a:xfrm>
          <a:off x="2882553" y="180989"/>
          <a:ext cx="3095576" cy="864000"/>
        </a:xfrm>
        <a:prstGeom prst="chevron">
          <a:avLst/>
        </a:prstGeom>
        <a:solidFill>
          <a:schemeClr val="accent1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Assess Early Response</a:t>
          </a:r>
        </a:p>
      </dsp:txBody>
      <dsp:txXfrm>
        <a:off x="3314553" y="180989"/>
        <a:ext cx="2231576" cy="864000"/>
      </dsp:txXfrm>
    </dsp:sp>
    <dsp:sp modelId="{C6017997-B5D3-4A2E-B2B1-B758B5934857}">
      <dsp:nvSpPr>
        <dsp:cNvPr id="0" name=""/>
        <dsp:cNvSpPr/>
      </dsp:nvSpPr>
      <dsp:spPr>
        <a:xfrm>
          <a:off x="2882553" y="1152989"/>
          <a:ext cx="2476461" cy="315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Match expectations to mechanism of action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Consider regimen, dosing model, and trial time horizon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Use structured measures rather than impression alone</a:t>
          </a:r>
        </a:p>
      </dsp:txBody>
      <dsp:txXfrm>
        <a:off x="2882553" y="1152989"/>
        <a:ext cx="2476461" cy="3150000"/>
      </dsp:txXfrm>
    </dsp:sp>
    <dsp:sp modelId="{7C8077E2-83A1-4BF6-8901-F8A561C33884}">
      <dsp:nvSpPr>
        <dsp:cNvPr id="0" name=""/>
        <dsp:cNvSpPr/>
      </dsp:nvSpPr>
      <dsp:spPr>
        <a:xfrm>
          <a:off x="5762130" y="180989"/>
          <a:ext cx="3095576" cy="864000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Evaluate Inadequate Response</a:t>
          </a:r>
        </a:p>
      </dsp:txBody>
      <dsp:txXfrm>
        <a:off x="6194130" y="180989"/>
        <a:ext cx="2231576" cy="864000"/>
      </dsp:txXfrm>
    </dsp:sp>
    <dsp:sp modelId="{D42B2214-A5A0-4B7B-8AD8-390379BE3B6C}">
      <dsp:nvSpPr>
        <dsp:cNvPr id="0" name=""/>
        <dsp:cNvSpPr/>
      </dsp:nvSpPr>
      <dsp:spPr>
        <a:xfrm>
          <a:off x="5762130" y="1152989"/>
          <a:ext cx="2476461" cy="315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Review diagnosis and current disease activity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Confirm adherence and adequate treatment exposure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Check concomitant medications and competing causes of weakness/fatigue</a:t>
          </a:r>
        </a:p>
      </dsp:txBody>
      <dsp:txXfrm>
        <a:off x="5762130" y="1152989"/>
        <a:ext cx="2476461" cy="3150000"/>
      </dsp:txXfrm>
    </dsp:sp>
    <dsp:sp modelId="{7E7D4A08-7A68-4CA0-BE81-F4A211B0958A}">
      <dsp:nvSpPr>
        <dsp:cNvPr id="0" name=""/>
        <dsp:cNvSpPr/>
      </dsp:nvSpPr>
      <dsp:spPr>
        <a:xfrm>
          <a:off x="8641706" y="180989"/>
          <a:ext cx="3095576" cy="864000"/>
        </a:xfrm>
        <a:prstGeom prst="chevron">
          <a:avLst/>
        </a:prstGeom>
        <a:solidFill>
          <a:schemeClr val="accent1">
            <a:lumMod val="40000"/>
            <a:lumOff val="6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solidFill>
                <a:schemeClr val="tx1"/>
              </a:solidFill>
            </a:rPr>
            <a:t>Plan Therapy Transition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9073706" y="180989"/>
        <a:ext cx="2231576" cy="864000"/>
      </dsp:txXfrm>
    </dsp:sp>
    <dsp:sp modelId="{A3C7232E-A9E9-4318-A872-BC15B11A7E90}">
      <dsp:nvSpPr>
        <dsp:cNvPr id="0" name=""/>
        <dsp:cNvSpPr/>
      </dsp:nvSpPr>
      <dsp:spPr>
        <a:xfrm>
          <a:off x="8641706" y="1152989"/>
          <a:ext cx="2476461" cy="315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Individualize by mechanism, label, and patient context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Do not assume interchangeable efficacy across agents or classes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Address vaccination status, safety logistics, washout/timing, and payer access</a:t>
          </a:r>
        </a:p>
      </dsp:txBody>
      <dsp:txXfrm>
        <a:off x="8641706" y="1152989"/>
        <a:ext cx="2476461" cy="315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BBF576-0AC7-4929-B624-E54598BFEF23}">
      <dsp:nvSpPr>
        <dsp:cNvPr id="0" name=""/>
        <dsp:cNvSpPr/>
      </dsp:nvSpPr>
      <dsp:spPr>
        <a:xfrm rot="5400000">
          <a:off x="1222791" y="1150617"/>
          <a:ext cx="1985437" cy="3303723"/>
        </a:xfrm>
        <a:prstGeom prst="corner">
          <a:avLst>
            <a:gd name="adj1" fmla="val 16120"/>
            <a:gd name="adj2" fmla="val 16110"/>
          </a:avLst>
        </a:prstGeom>
        <a:solidFill>
          <a:schemeClr val="accent1"/>
        </a:solid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5FC6CC-E825-4C85-900B-42FA3867CDCD}">
      <dsp:nvSpPr>
        <dsp:cNvPr id="0" name=""/>
        <dsp:cNvSpPr/>
      </dsp:nvSpPr>
      <dsp:spPr>
        <a:xfrm>
          <a:off x="891373" y="2137718"/>
          <a:ext cx="2982619" cy="2614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Start with mechanism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C5 inhibition and FcRn blockade target different points in antibody-mediated </a:t>
          </a:r>
          <a:r>
            <a:rPr lang="en-US" sz="1500" kern="1200" dirty="0" err="1"/>
            <a:t>gMG</a:t>
          </a:r>
          <a:endParaRPr lang="en-US" sz="1500" kern="1200" dirty="0"/>
        </a:p>
      </dsp:txBody>
      <dsp:txXfrm>
        <a:off x="891373" y="2137718"/>
        <a:ext cx="2982619" cy="2614441"/>
      </dsp:txXfrm>
    </dsp:sp>
    <dsp:sp modelId="{3D4733F4-C3CE-4C4F-9206-69CCD836ACB0}">
      <dsp:nvSpPr>
        <dsp:cNvPr id="0" name=""/>
        <dsp:cNvSpPr/>
      </dsp:nvSpPr>
      <dsp:spPr>
        <a:xfrm>
          <a:off x="3311234" y="907393"/>
          <a:ext cx="562758" cy="562758"/>
        </a:xfrm>
        <a:prstGeom prst="triangle">
          <a:avLst>
            <a:gd name="adj" fmla="val 100000"/>
          </a:avLst>
        </a:prstGeom>
        <a:solidFill>
          <a:schemeClr val="accent1">
            <a:lumMod val="60000"/>
            <a:lumOff val="40000"/>
          </a:schemeClr>
        </a:solid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252EAE-9B8B-4BFC-AE39-95100B926959}">
      <dsp:nvSpPr>
        <dsp:cNvPr id="0" name=""/>
        <dsp:cNvSpPr/>
      </dsp:nvSpPr>
      <dsp:spPr>
        <a:xfrm rot="5400000">
          <a:off x="4874101" y="247097"/>
          <a:ext cx="1985437" cy="3303723"/>
        </a:xfrm>
        <a:prstGeom prst="corner">
          <a:avLst>
            <a:gd name="adj1" fmla="val 16120"/>
            <a:gd name="adj2" fmla="val 16110"/>
          </a:avLst>
        </a:prstGeom>
        <a:solidFill>
          <a:schemeClr val="accent6"/>
        </a:solid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567D8D-DAA5-40EB-A806-E3448D4C3C36}">
      <dsp:nvSpPr>
        <dsp:cNvPr id="0" name=""/>
        <dsp:cNvSpPr/>
      </dsp:nvSpPr>
      <dsp:spPr>
        <a:xfrm>
          <a:off x="4542682" y="1234198"/>
          <a:ext cx="2982619" cy="2614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Select by patient fit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Antibody status, safety requirements, route/ cadence, treatment burden, and patient preference should drive therapy choice</a:t>
          </a:r>
          <a:endParaRPr lang="en-US" sz="1500" kern="1200" dirty="0"/>
        </a:p>
      </dsp:txBody>
      <dsp:txXfrm>
        <a:off x="4542682" y="1234198"/>
        <a:ext cx="2982619" cy="2614441"/>
      </dsp:txXfrm>
    </dsp:sp>
    <dsp:sp modelId="{2F5C2BB9-D8EF-4CDA-B073-C003AA837FD2}">
      <dsp:nvSpPr>
        <dsp:cNvPr id="0" name=""/>
        <dsp:cNvSpPr/>
      </dsp:nvSpPr>
      <dsp:spPr>
        <a:xfrm>
          <a:off x="6962543" y="3873"/>
          <a:ext cx="562758" cy="562758"/>
        </a:xfrm>
        <a:prstGeom prst="triangle">
          <a:avLst>
            <a:gd name="adj" fmla="val 100000"/>
          </a:avLst>
        </a:prstGeom>
        <a:solidFill>
          <a:schemeClr val="accent6">
            <a:lumMod val="60000"/>
            <a:lumOff val="40000"/>
          </a:schemeClr>
        </a:solid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CD0BF7-0955-444C-BAC7-9824D8E2FE04}">
      <dsp:nvSpPr>
        <dsp:cNvPr id="0" name=""/>
        <dsp:cNvSpPr/>
      </dsp:nvSpPr>
      <dsp:spPr>
        <a:xfrm rot="5400000">
          <a:off x="8525410" y="-656422"/>
          <a:ext cx="1985437" cy="3303723"/>
        </a:xfrm>
        <a:prstGeom prst="corner">
          <a:avLst>
            <a:gd name="adj1" fmla="val 16120"/>
            <a:gd name="adj2" fmla="val 16110"/>
          </a:avLst>
        </a:prstGeom>
        <a:solidFill>
          <a:schemeClr val="accent2"/>
        </a:solid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AC5DC9-67EF-446D-A81B-BE4316982789}">
      <dsp:nvSpPr>
        <dsp:cNvPr id="0" name=""/>
        <dsp:cNvSpPr/>
      </dsp:nvSpPr>
      <dsp:spPr>
        <a:xfrm>
          <a:off x="8193991" y="330678"/>
          <a:ext cx="2982619" cy="2614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Interpret evidence in context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Do not rank agents across trials without accounting for population, endpoint, timing, and design differences</a:t>
          </a:r>
        </a:p>
      </dsp:txBody>
      <dsp:txXfrm>
        <a:off x="8193991" y="330678"/>
        <a:ext cx="2982619" cy="26144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0EC25-EFDC-43A7-8BEC-1DE022BD5D0D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4AECC-2B1F-47E5-974E-AC54E9B9C9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52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the CME providers,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:a16="http://schemas.microsoft.com/office/drawing/2014/main" id="{CAF30B11-B7C5-4E9C-AF82-16E89F5ABD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5A9CD1-378D-4C9F-981C-DD7277607FD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506BD754-E9FF-4408-A6CB-AAAEAE4EC0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</p:sp>
      <p:sp>
        <p:nvSpPr>
          <p:cNvPr id="44036" name="Rectangle 3">
            <a:extLst>
              <a:ext uri="{FF2B5EF4-FFF2-40B4-BE49-F238E27FC236}">
                <a16:creationId xmlns:a16="http://schemas.microsoft.com/office/drawing/2014/main" id="{2FC876EC-1F6F-462C-B502-B2110DCD39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C5, complement component 5; FcRn, neonatal Fc receptor; </a:t>
            </a:r>
            <a:r>
              <a:rPr lang="en-US" i="1" dirty="0" err="1"/>
              <a:t>gMG</a:t>
            </a:r>
            <a:r>
              <a:rPr lang="en-US" i="1" dirty="0"/>
              <a:t>, generalized myasthenia gravis.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2492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 err="1"/>
              <a:t>gMG</a:t>
            </a:r>
            <a:r>
              <a:rPr lang="en-US" i="1" dirty="0"/>
              <a:t>, generalized myasthenia gravis.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644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 err="1"/>
              <a:t>ACh</a:t>
            </a:r>
            <a:r>
              <a:rPr lang="en-US" i="1" dirty="0"/>
              <a:t>, acetylcholine; </a:t>
            </a:r>
            <a:r>
              <a:rPr lang="en-US" i="1" dirty="0" err="1"/>
              <a:t>AChR</a:t>
            </a:r>
            <a:r>
              <a:rPr lang="en-US" i="1" dirty="0"/>
              <a:t>, acetylcholine receptor; </a:t>
            </a:r>
            <a:r>
              <a:rPr lang="en-US" i="1" dirty="0" err="1"/>
              <a:t>AChR</a:t>
            </a:r>
            <a:r>
              <a:rPr lang="en-US" i="1" dirty="0"/>
              <a:t> Ab+, acetylcholine receptor antibody-positive; C5, complement component 5; FcRn, neonatal Fc receptor; </a:t>
            </a:r>
            <a:r>
              <a:rPr lang="en-US" i="1" dirty="0" err="1"/>
              <a:t>gMG</a:t>
            </a:r>
            <a:r>
              <a:rPr lang="en-US" i="1" dirty="0"/>
              <a:t>, generalized myasthenia gravis; IgG, immunoglobulin G; LRP4, low-density lipoprotein receptor-related protein 4; MAC, membrane attack complex; </a:t>
            </a:r>
            <a:r>
              <a:rPr lang="en-US" i="1" dirty="0" err="1"/>
              <a:t>MuSK</a:t>
            </a:r>
            <a:r>
              <a:rPr lang="en-US" i="1" dirty="0"/>
              <a:t>, muscle-specific kinase; VGCC, voltage-gated calcium channel.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5155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 err="1"/>
              <a:t>AChR</a:t>
            </a:r>
            <a:r>
              <a:rPr lang="en-US" i="1" dirty="0"/>
              <a:t>+, acetylcholine receptor antibody-positive; C5, complement component 5; </a:t>
            </a:r>
            <a:r>
              <a:rPr lang="en-US" i="1" dirty="0" err="1"/>
              <a:t>gMG</a:t>
            </a:r>
            <a:r>
              <a:rPr lang="en-US" i="1" dirty="0"/>
              <a:t>, generalized myasthenia gravis; IV, intravenous; NMJ, neuromuscular junction; REMS, Risk Evaluation and Mitigation Strategy; SC, subcutaneous.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2144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FcRn, neonatal Fc receptor; </a:t>
            </a:r>
            <a:r>
              <a:rPr lang="en-US" i="1" dirty="0" err="1"/>
              <a:t>gMG</a:t>
            </a:r>
            <a:r>
              <a:rPr lang="en-US" i="1" dirty="0"/>
              <a:t>, generalized myasthenia gravis; IgG, immunoglobulin 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1149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MG-ADL, Myasthenia Gravis Activities of Daily Living.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398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AAN, American Academy of Neurology; </a:t>
            </a:r>
            <a:r>
              <a:rPr lang="en-US" i="1" dirty="0" err="1"/>
              <a:t>AChR</a:t>
            </a:r>
            <a:r>
              <a:rPr lang="en-US" i="1" dirty="0"/>
              <a:t> Ab+, acetylcholine receptor antibody-positive; C5, complement component 5; </a:t>
            </a:r>
            <a:r>
              <a:rPr lang="en-US" i="1" dirty="0" err="1"/>
              <a:t>gMG</a:t>
            </a:r>
            <a:r>
              <a:rPr lang="en-US" i="1" dirty="0"/>
              <a:t>, generalized myasthenia gravis; IV, intravenous; MG-ADL, Myasthenia Gravis Activities of Daily Living; SC, subcutaneous; siRNA, small interfering RNA.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2179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C5, complement component 5; FcRn, neonatal Fc receptor; LS, least squares; MG-ADL, Myasthenia Gravis Activities of Daily Living; QMG, Quantitative Myasthenia Gravis; SC, subcutaneous; siRNA, small interfering RNA.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3467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AAN, American Academy of Neurology; </a:t>
            </a:r>
            <a:r>
              <a:rPr lang="en-US" i="1" dirty="0" err="1"/>
              <a:t>AChR</a:t>
            </a:r>
            <a:r>
              <a:rPr lang="en-US" i="1" dirty="0"/>
              <a:t> Ab+, acetylcholine receptor antibody-positive; C5, complement component 5; </a:t>
            </a:r>
            <a:r>
              <a:rPr lang="en-US" i="1" dirty="0" err="1"/>
              <a:t>gMG</a:t>
            </a:r>
            <a:r>
              <a:rPr lang="en-US" i="1" dirty="0"/>
              <a:t>, generalized myasthenia gravis; MG-ADL, Myasthenia Gravis Activities of Daily Living; QMG, Quantitative Myasthenia Gravis; SC, subcutaneous; TEAE, treatment-emergent adverse event.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024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 err="1"/>
              <a:t>AChR</a:t>
            </a:r>
            <a:r>
              <a:rPr lang="en-US" i="1" dirty="0"/>
              <a:t> Ab+, acetylcholine receptor antibody-positive; </a:t>
            </a:r>
            <a:r>
              <a:rPr lang="en-US" i="1" dirty="0" err="1"/>
              <a:t>AChR</a:t>
            </a:r>
            <a:r>
              <a:rPr lang="en-US" i="1" dirty="0"/>
              <a:t> Ab–, acetylcholine receptor antibody-negative; FcRn, neonatal Fc receptor; </a:t>
            </a:r>
            <a:r>
              <a:rPr lang="en-US" i="1" dirty="0" err="1"/>
              <a:t>gMG</a:t>
            </a:r>
            <a:r>
              <a:rPr lang="en-US" i="1" dirty="0"/>
              <a:t>, generalized myasthenia gravis; IgG, immunoglobulin G; IV, intravenous; LRP4+, low-density lipoprotein receptor-related protein 4 antibody-positive; MG-ADL, Myasthenia Gravis Activities of Daily Living; </a:t>
            </a:r>
            <a:r>
              <a:rPr lang="en-US" i="1" dirty="0" err="1"/>
              <a:t>MuSK</a:t>
            </a:r>
            <a:r>
              <a:rPr lang="en-US" i="1" dirty="0"/>
              <a:t> Ab+, muscle-specific kinase antibody-positive; OLE, open-label extension; QMG, Quantitative Myasthenia Gravis; SC, subcutaneous.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0673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 err="1"/>
              <a:t>AChR</a:t>
            </a:r>
            <a:r>
              <a:rPr lang="en-US" i="1" dirty="0"/>
              <a:t> Ab+, acetylcholine receptor antibody-positive; FcRn, neonatal Fc receptor; IgG, immunoglobulin G; MG, myasthenia gravis; MG-ADL, Myasthenia Gravis Activities of Daily Living; SC, subcutaneous.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5708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ACIP, Advisory Committee on Immunization Practices; C5, complement component 5; FcRn, neonatal Fc receptor; IgG, immunoglobulin G; </a:t>
            </a:r>
            <a:r>
              <a:rPr lang="en-US" i="1" dirty="0" err="1"/>
              <a:t>MenACWY</a:t>
            </a:r>
            <a:r>
              <a:rPr lang="en-US" i="1" dirty="0"/>
              <a:t>, meningococcal serogroups A, C, W, and Y vaccine; </a:t>
            </a:r>
            <a:r>
              <a:rPr lang="en-US" i="1" dirty="0" err="1"/>
              <a:t>MenB</a:t>
            </a:r>
            <a:r>
              <a:rPr lang="en-US" i="1" dirty="0"/>
              <a:t>, meningococcal serogroup B vaccine; REMS, Risk Evaluation and Mitigation Strategy.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9090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AAN, American Academy of Neurology; IV, intravenous; REMS, Risk Evaluation and Mitigation Strategy; SC, subcutaneous.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4664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 err="1"/>
              <a:t>AChR</a:t>
            </a:r>
            <a:r>
              <a:rPr lang="en-US" i="1" dirty="0"/>
              <a:t> Ab+, acetylcholine receptor antibody-positive; </a:t>
            </a:r>
            <a:r>
              <a:rPr lang="en-US" i="1" dirty="0" err="1"/>
              <a:t>AChR</a:t>
            </a:r>
            <a:r>
              <a:rPr lang="en-US" i="1" dirty="0"/>
              <a:t> Ab–, acetylcholine receptor antibody-negative; FcRn, neonatal Fc receptor; </a:t>
            </a:r>
            <a:r>
              <a:rPr lang="en-US" i="1" dirty="0" err="1"/>
              <a:t>gMG</a:t>
            </a:r>
            <a:r>
              <a:rPr lang="en-US" i="1" dirty="0"/>
              <a:t>, generalized myasthenia gravis; IgG, immunoglobulin G; LRP4+, low-density lipoprotein receptor-related protein 4 antibody-positive; </a:t>
            </a:r>
            <a:r>
              <a:rPr lang="en-US" i="1" dirty="0" err="1"/>
              <a:t>MuSK</a:t>
            </a:r>
            <a:r>
              <a:rPr lang="en-US" i="1" dirty="0"/>
              <a:t>+, muscle-specific kinase antibody-positive.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02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AAN, American Academy of Neurology; MG-ADL, Myasthenia Gravis Activities of Daily Living; QMG, Quantitative Myasthenia Gravis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577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C5, complement component 5; FcRn, neonatal Fc receptor; </a:t>
            </a:r>
            <a:r>
              <a:rPr lang="en-US" i="1" dirty="0" err="1"/>
              <a:t>gMG</a:t>
            </a:r>
            <a:r>
              <a:rPr lang="en-US" i="1" dirty="0"/>
              <a:t>, generalized myasthenia gravis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4AECC-2B1F-47E5-974E-AC54E9B9C93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3536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hyperlink" Target="https://www.clinicaloptions.com/" TargetMode="Externa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hyperlink" Target="https://www.clinicaloptions.com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8637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9137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021507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761862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018978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716741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96246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401178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10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079007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722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9805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11734800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10B3EBDD-4C86-E058-8496-417485C4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11734800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969981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626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84587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968716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8434879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89486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71712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52083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27876799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5782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5685269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7982959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9954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27276B6-B7A9-8375-07A4-B3BEA2EE1DA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31585520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E2250286-95D6-9C80-9D20-8C4C1DE341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00452" y="1651129"/>
            <a:ext cx="5060524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6F4AEEB7-5169-2113-8064-38FFB83F44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42834594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842423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015760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10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Newsreader ExtraBold" panose="02000000000000000000" pitchFamily="2" charset="77"/>
                <a:ea typeface="+mj-ea"/>
                <a:cs typeface="Poppins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936903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43774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30302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/>
              <a:t>Capsule Summaries of all the key data</a:t>
            </a:r>
          </a:p>
          <a:p>
            <a:pPr algn="l"/>
            <a:r>
              <a:rPr lang="en-US" sz="1800"/>
              <a:t>Additional CME/CE-certified </a:t>
            </a:r>
            <a:r>
              <a:rPr lang="en-US" sz="1800" err="1"/>
              <a:t>slideset</a:t>
            </a:r>
            <a:r>
              <a:rPr lang="en-US" sz="1800"/>
              <a:t>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>
                <a:hlinkClick r:id="rId4"/>
              </a:rPr>
              <a:t>deceraclinical.com/education</a:t>
            </a:r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Breast cancer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Leukemias and myelodysplastic syndromes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Lung cancer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Multiple myeloma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60B28C4-C5E1-53BC-FCBA-67C9C5494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5386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8189782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496057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27276B6-B7A9-8375-07A4-B3BEA2EE1DA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15141140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E2250286-95D6-9C80-9D20-8C4C1DE341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00452" y="1651129"/>
            <a:ext cx="5060524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6F4AEEB7-5169-2113-8064-38FFB83F44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10641677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205854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308150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7266679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87138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641531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18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019ED9F-08C1-F8F6-2845-FFD4DF8E1B2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buFont typeface="+mj-lt"/>
              <a:buAutoNum type="arabicPeriod"/>
              <a:tabLst/>
              <a:defRPr lang="en-US" sz="18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205888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8" name="Content Placeholder 16">
            <a:extLst>
              <a:ext uri="{FF2B5EF4-FFF2-40B4-BE49-F238E27FC236}">
                <a16:creationId xmlns:a16="http://schemas.microsoft.com/office/drawing/2014/main" id="{3DF21E92-7EDD-2CB6-EF01-692E1941988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181539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18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046483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03103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557359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4899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10009842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55331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4904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/>
              <a:t>Capsule Summaries of all the key data</a:t>
            </a:r>
          </a:p>
          <a:p>
            <a:pPr algn="l"/>
            <a:r>
              <a:rPr lang="en-US" sz="1800"/>
              <a:t>Additional CME/CE-certified </a:t>
            </a:r>
            <a:r>
              <a:rPr lang="en-US" sz="1800" err="1"/>
              <a:t>slideset</a:t>
            </a:r>
            <a:r>
              <a:rPr lang="en-US" sz="1800"/>
              <a:t>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>
                <a:hlinkClick r:id="rId4"/>
              </a:rPr>
              <a:t>deceraclinical.com/education</a:t>
            </a:r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Breast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Leukemias and myelodysplastic syndromes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Lung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Multiple myeloma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60B28C4-C5E1-53BC-FCBA-67C9C5494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3318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sv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4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image" Target="../media/image8.svg"/><Relationship Id="rId5" Type="http://schemas.openxmlformats.org/officeDocument/2006/relationships/slideLayout" Target="../slideLayouts/slideLayout27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image" Target="../media/image8.svg"/><Relationship Id="rId5" Type="http://schemas.openxmlformats.org/officeDocument/2006/relationships/slideLayout" Target="../slideLayouts/slideLayout37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36.xml"/><Relationship Id="rId9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image" Target="../media/image8.svg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image" Target="../media/image7.png"/><Relationship Id="rId5" Type="http://schemas.openxmlformats.org/officeDocument/2006/relationships/slideLayout" Target="../slideLayouts/slideLayout45.xml"/><Relationship Id="rId10" Type="http://schemas.openxmlformats.org/officeDocument/2006/relationships/hyperlink" Target="http://www.clinicaloptions.com/" TargetMode="External"/><Relationship Id="rId4" Type="http://schemas.openxmlformats.org/officeDocument/2006/relationships/slideLayout" Target="../slideLayouts/slideLayout44.xml"/><Relationship Id="rId9" Type="http://schemas.openxmlformats.org/officeDocument/2006/relationships/theme" Target="../theme/theme5.xml"/><Relationship Id="rId14" Type="http://schemas.openxmlformats.org/officeDocument/2006/relationships/image" Target="../media/image2.sv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Slide credit: </a:t>
            </a:r>
            <a:r>
              <a:rPr kumimoji="0" lang="en-US" altLang="en-US" sz="8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2303235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Slide credit: </a:t>
            </a:r>
            <a:r>
              <a:rPr kumimoji="0" lang="en-US" altLang="en-US" sz="8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5494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93617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9709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7682C-D0AE-4CE6-AD06-802777B47E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BA5435-2E17-DF21-2C23-C9D42910DC3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b="0">
                <a:latin typeface="+mn-lt"/>
              </a:rPr>
              <a:t>Slide credit: </a:t>
            </a:r>
            <a:r>
              <a:rPr lang="en-US" altLang="en-US" sz="800" b="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b="0" kern="1200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b="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A0E94008-907D-3C36-A8C0-19745FBB2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708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000" b="1" i="0" kern="1200" spc="100" baseline="0" dirty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4881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sv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3.sv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17.svg"/><Relationship Id="rId10" Type="http://schemas.openxmlformats.org/officeDocument/2006/relationships/image" Target="../media/image12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1.svg"/><Relationship Id="rId1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ceraclinical.com/education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D868E0D-B455-D767-7A12-FC6C09CD34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144118"/>
          </a:xfrm>
        </p:spPr>
        <p:txBody>
          <a:bodyPr/>
          <a:lstStyle/>
          <a:p>
            <a:r>
              <a:rPr lang="en-US" dirty="0"/>
              <a:t>Mechanism Matters: </a:t>
            </a:r>
            <a:br>
              <a:rPr lang="en-US" dirty="0"/>
            </a:br>
            <a:r>
              <a:rPr lang="en-US" dirty="0"/>
              <a:t>The Future of Targeted Treatments in Myasthenia Gravis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4A836DD-FAF2-A18C-8AE0-7FC4A283CD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3796151"/>
            <a:ext cx="5927895" cy="89318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Gil Wolfe, MD, FAAN</a:t>
            </a:r>
            <a:b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SUNY Distinguished Professor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Neuromuscular Division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Department of Neurology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University </a:t>
            </a:r>
            <a:r>
              <a:rPr lang="en-US" altLang="en-US" sz="1600" dirty="0">
                <a:solidFill>
                  <a:srgbClr val="E5DEC1"/>
                </a:solidFill>
              </a:rPr>
              <a:t>at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Buffalo Jacobs School of Medicine and Biomedical Sciences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State University of New York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Buffalo, New York</a:t>
            </a:r>
          </a:p>
        </p:txBody>
      </p:sp>
      <p:pic>
        <p:nvPicPr>
          <p:cNvPr id="2" name="Picture Placeholder 3">
            <a:extLst>
              <a:ext uri="{FF2B5EF4-FFF2-40B4-BE49-F238E27FC236}">
                <a16:creationId xmlns:a16="http://schemas.microsoft.com/office/drawing/2014/main" id="{B02BAE15-9E74-D18A-E179-A74FE4567A6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81838" y="336550"/>
            <a:ext cx="4881562" cy="6097588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  <a:noFill/>
        </p:spPr>
      </p:pic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B8DDA57B-A82F-9213-C1AB-5B13BFD9C12D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5927725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Provided by Clinical Care Options, LLC dba </a:t>
            </a:r>
            <a:r>
              <a:rPr lang="en-US" dirty="0" err="1"/>
              <a:t>Decera</a:t>
            </a:r>
            <a:r>
              <a:rPr lang="en-US" dirty="0"/>
              <a:t> Clinical Education.</a:t>
            </a:r>
          </a:p>
          <a:p>
            <a:r>
              <a:rPr lang="en-US" dirty="0"/>
              <a:t>This activity is supported by an independent medical education grant from Regeneron Pharmaceuticals, Inc.</a:t>
            </a:r>
            <a:endParaRPr lang="en-US" alt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altLang="en-US" sz="3200" spc="0">
                <a:latin typeface="Times New Roman" panose="02020603050405020304" pitchFamily="18" charset="0"/>
                <a:cs typeface="Times New Roman" panose="02020603050405020304" pitchFamily="18" charset="0"/>
              </a:rPr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When using our slides, please retain the source attribution:</a:t>
            </a:r>
          </a:p>
          <a:p>
            <a:pPr marL="12700" algn="ctr">
              <a:spcBef>
                <a:spcPts val="1600"/>
              </a:spcBef>
              <a:buSzPts val="2400"/>
              <a:defRPr/>
            </a:pPr>
            <a:endParaRPr lang="en-US" sz="1600" b="0">
              <a:cs typeface="Calibri" panose="020F0502020204030204" pitchFamily="34" charset="0"/>
            </a:endParaRPr>
          </a:p>
          <a:p>
            <a:pPr marL="12700" algn="ctr">
              <a:spcBef>
                <a:spcPts val="1600"/>
              </a:spcBef>
              <a:buSzPts val="2400"/>
              <a:defRPr/>
            </a:pPr>
            <a:r>
              <a:rPr lang="en-US" sz="1600" b="0">
                <a:cs typeface="Calibri" panose="020F0502020204030204" pitchFamily="34" charset="0"/>
              </a:rPr>
              <a:t>Slide credit: </a:t>
            </a:r>
            <a:r>
              <a:rPr lang="en-US" sz="1600" err="1">
                <a:solidFill>
                  <a:schemeClr val="accent1"/>
                </a:solidFill>
                <a:cs typeface="Calibri" panose="020F0502020204030204" pitchFamily="34" charset="0"/>
              </a:rPr>
              <a:t>deceraclinical.com</a:t>
            </a:r>
            <a:r>
              <a:rPr lang="en-US" sz="1600">
                <a:solidFill>
                  <a:schemeClr val="accent1"/>
                </a:solidFill>
                <a:cs typeface="Calibri" panose="020F0502020204030204" pitchFamily="34" charset="0"/>
              </a:rPr>
              <a:t>/education </a:t>
            </a:r>
            <a:endParaRPr lang="en-US" altLang="en-US" sz="2200"/>
          </a:p>
          <a:p>
            <a:pPr marL="12700">
              <a:spcBef>
                <a:spcPts val="1600"/>
              </a:spcBef>
              <a:buSzPts val="2400"/>
              <a:defRPr/>
            </a:pPr>
            <a:endParaRPr lang="en-US" altLang="en-US" sz="220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/>
              <a:t>These slides may not be published, posted online, or used in commercial presentations without permission. </a:t>
            </a:r>
            <a:r>
              <a:rPr lang="en-US" sz="2200"/>
              <a:t>Please contact </a:t>
            </a:r>
            <a:r>
              <a:rPr lang="en-US" sz="220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>
                <a:solidFill>
                  <a:schemeClr val="accent1"/>
                </a:solidFill>
              </a:rPr>
              <a:t> </a:t>
            </a:r>
            <a:r>
              <a:rPr lang="en-US" sz="2200"/>
              <a:t>for details</a:t>
            </a: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EEFA98-8F3E-5FE9-5FEE-C88775477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sz="3200" spc="0"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68FA8E8-DAC7-FD56-4389-869EC6A3177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 lIns="0" tIns="0" rIns="0" bIns="0"/>
          <a:lstStyle/>
          <a:p>
            <a:pPr>
              <a:spcBef>
                <a:spcPts val="0"/>
              </a:spcBef>
            </a:pPr>
            <a:r>
              <a:rPr lang="en-US" altLang="en-US" b="1" dirty="0">
                <a:solidFill>
                  <a:schemeClr val="accent1"/>
                </a:solidFill>
              </a:rPr>
              <a:t>Gil Wolfe, MD, FAAN</a:t>
            </a:r>
            <a:br>
              <a:rPr lang="en-US" altLang="en-US" dirty="0"/>
            </a:br>
            <a:r>
              <a:rPr lang="en-US" altLang="en-US" sz="2000" dirty="0"/>
              <a:t>SUNY Distinguished Professor</a:t>
            </a:r>
          </a:p>
          <a:p>
            <a:pPr>
              <a:spcBef>
                <a:spcPts val="0"/>
              </a:spcBef>
            </a:pPr>
            <a:r>
              <a:rPr lang="en-US" altLang="en-US" sz="2000" dirty="0"/>
              <a:t>Neuromuscular Division</a:t>
            </a:r>
          </a:p>
          <a:p>
            <a:pPr>
              <a:spcBef>
                <a:spcPts val="0"/>
              </a:spcBef>
            </a:pPr>
            <a:r>
              <a:rPr lang="en-US" altLang="en-US" sz="2000" dirty="0"/>
              <a:t>Department of Neurology</a:t>
            </a:r>
          </a:p>
          <a:p>
            <a:pPr>
              <a:spcBef>
                <a:spcPts val="0"/>
              </a:spcBef>
            </a:pPr>
            <a:r>
              <a:rPr lang="en-US" altLang="en-US" sz="2000" dirty="0"/>
              <a:t>University at Buffalo Jacobs School of Medicine and Biomedical Sciences</a:t>
            </a:r>
          </a:p>
          <a:p>
            <a:pPr>
              <a:spcBef>
                <a:spcPts val="0"/>
              </a:spcBef>
            </a:pPr>
            <a:r>
              <a:rPr lang="en-US" altLang="en-US" sz="2000" dirty="0"/>
              <a:t>State University of New York</a:t>
            </a:r>
          </a:p>
          <a:p>
            <a:pPr>
              <a:spcBef>
                <a:spcPts val="0"/>
              </a:spcBef>
            </a:pPr>
            <a:r>
              <a:rPr lang="en-US" altLang="en-US" sz="2000" dirty="0"/>
              <a:t>Buffalo, New York</a:t>
            </a:r>
          </a:p>
        </p:txBody>
      </p:sp>
    </p:spTree>
    <p:extLst>
      <p:ext uri="{BB962C8B-B14F-4D97-AF65-F5344CB8AC3E}">
        <p14:creationId xmlns:p14="http://schemas.microsoft.com/office/powerpoint/2010/main" val="4027043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CB128BB2-2BA5-4041-9793-F58D2DFB98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altLang="en-US" sz="3200" spc="0">
                <a:latin typeface="Times New Roman" panose="02020603050405020304" pitchFamily="18" charset="0"/>
                <a:cs typeface="Times New Roman" panose="02020603050405020304" pitchFamily="18" charset="0"/>
              </a:rPr>
              <a:t>Disclosures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7D52C64A-4927-4244-A7E7-691A8181C3E6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spcBef>
                <a:spcPts val="1600"/>
              </a:spcBef>
              <a:buClr>
                <a:schemeClr val="accent6"/>
              </a:buClr>
              <a:buNone/>
              <a:defRPr/>
            </a:pPr>
            <a:r>
              <a:rPr lang="en-US" dirty="0"/>
              <a:t>The </a:t>
            </a:r>
            <a:r>
              <a:rPr lang="en-US" i="1" dirty="0"/>
              <a:t>faculty</a:t>
            </a:r>
            <a:r>
              <a:rPr lang="en-US" dirty="0"/>
              <a:t> reported the following relevant financial relationships or relationships to products or devices they have with ineligible companies related to the content of this educational activity:</a:t>
            </a:r>
          </a:p>
          <a:p>
            <a:pPr marL="0" indent="0">
              <a:spcBef>
                <a:spcPts val="1600"/>
              </a:spcBef>
              <a:buClr>
                <a:schemeClr val="accent6"/>
              </a:buClr>
              <a:buNone/>
              <a:defRPr/>
            </a:pPr>
            <a:r>
              <a:rPr lang="en-US" b="1" dirty="0">
                <a:solidFill>
                  <a:srgbClr val="E1471D"/>
                </a:solidFill>
              </a:rPr>
              <a:t>Gil Wolfe, MD, FAAN: </a:t>
            </a:r>
            <a:r>
              <a:rPr lang="en-US" i="1" dirty="0"/>
              <a:t>consultant/advisor/speaker:</a:t>
            </a:r>
            <a:r>
              <a:rPr lang="en-US" dirty="0"/>
              <a:t> Alexion, Amgen, Johnson &amp; Johnson, UCB; </a:t>
            </a:r>
            <a:r>
              <a:rPr lang="en-US" i="1" dirty="0"/>
              <a:t>researcher</a:t>
            </a:r>
            <a:r>
              <a:rPr lang="en-US" dirty="0"/>
              <a:t>: </a:t>
            </a:r>
            <a:r>
              <a:rPr lang="en-US" dirty="0" err="1"/>
              <a:t>ArgenX</a:t>
            </a:r>
            <a:r>
              <a:rPr lang="en-US" dirty="0"/>
              <a:t>, Cartesian, Novartis, Vor Bio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451CF96-5BCB-0B80-C9AC-089BDCEB8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4130CE-157A-2257-5ED6-9567FFC106E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Summarize emerging clinical trial data related to novel and emerging C5 inhibitors and FcRn inhibitors in the care of people with </a:t>
            </a:r>
            <a:r>
              <a:rPr lang="en-US" dirty="0" err="1"/>
              <a:t>gMG</a:t>
            </a:r>
            <a:endParaRPr lang="en-US" dirty="0"/>
          </a:p>
          <a:p>
            <a:r>
              <a:rPr lang="en-US" dirty="0"/>
              <a:t>Differentiate novel and emerging C5 inhibitors and FcRn inhibitors based on their clinical characteristics, such as efficacy, safety profiles, and schedules/routes of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1112682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561E9-EAE9-8B4E-DFFE-AF1B906AE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gMG</a:t>
            </a:r>
            <a:r>
              <a:rPr lang="en-US" dirty="0"/>
              <a:t> Treatment Landscape: Where Targeted Agents Fit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1138A94-68EC-33DC-2169-459DFC63EB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9898659"/>
              </p:ext>
            </p:extLst>
          </p:nvPr>
        </p:nvGraphicFramePr>
        <p:xfrm>
          <a:off x="231078" y="1335023"/>
          <a:ext cx="11740260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15B4DE-DC5F-5385-0DE2-04C4FD8FC8C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Narayanaswami. Neurology. 2021;96:114. Eculizumab PI. </a:t>
            </a:r>
            <a:r>
              <a:rPr lang="en-US" dirty="0" err="1"/>
              <a:t>Ravulizumab-cwvz</a:t>
            </a:r>
            <a:r>
              <a:rPr lang="en-US" dirty="0"/>
              <a:t> PI. </a:t>
            </a:r>
            <a:r>
              <a:rPr lang="en-US" dirty="0" err="1"/>
              <a:t>Zilucoplan</a:t>
            </a:r>
            <a:r>
              <a:rPr lang="en-US" dirty="0"/>
              <a:t> PI. Efgartigimod alfa-</a:t>
            </a:r>
            <a:r>
              <a:rPr lang="en-US" dirty="0" err="1"/>
              <a:t>fcab</a:t>
            </a:r>
            <a:r>
              <a:rPr lang="en-US" dirty="0"/>
              <a:t> PI. </a:t>
            </a:r>
            <a:r>
              <a:rPr lang="en-US" dirty="0" err="1"/>
              <a:t>Rozanolixizumab-noli</a:t>
            </a:r>
            <a:r>
              <a:rPr lang="en-US" dirty="0"/>
              <a:t> PI. </a:t>
            </a:r>
            <a:r>
              <a:rPr lang="en-US" dirty="0" err="1"/>
              <a:t>Nipocalimab-aahu</a:t>
            </a:r>
            <a:r>
              <a:rPr lang="en-US" dirty="0"/>
              <a:t> PI.</a:t>
            </a:r>
          </a:p>
        </p:txBody>
      </p:sp>
      <p:pic>
        <p:nvPicPr>
          <p:cNvPr id="6" name="Graphic 5" descr="Bullseye with solid fill">
            <a:extLst>
              <a:ext uri="{FF2B5EF4-FFF2-40B4-BE49-F238E27FC236}">
                <a16:creationId xmlns:a16="http://schemas.microsoft.com/office/drawing/2014/main" id="{A73711A5-842F-2709-3DB5-41AE9F3D34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938800" y="1467000"/>
            <a:ext cx="914400" cy="914400"/>
          </a:xfrm>
          <a:prstGeom prst="rect">
            <a:avLst/>
          </a:prstGeom>
        </p:spPr>
      </p:pic>
      <p:pic>
        <p:nvPicPr>
          <p:cNvPr id="8" name="Graphic 7" descr="Question Mark with solid fill">
            <a:extLst>
              <a:ext uri="{FF2B5EF4-FFF2-40B4-BE49-F238E27FC236}">
                <a16:creationId xmlns:a16="http://schemas.microsoft.com/office/drawing/2014/main" id="{CF1DECFA-9B9C-D73A-A66E-06AF34ED7E5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931600" y="5051377"/>
            <a:ext cx="914400" cy="914400"/>
          </a:xfrm>
          <a:prstGeom prst="rect">
            <a:avLst/>
          </a:prstGeom>
        </p:spPr>
      </p:pic>
      <p:pic>
        <p:nvPicPr>
          <p:cNvPr id="10" name="Graphic 9" descr="Medicine with solid fill">
            <a:extLst>
              <a:ext uri="{FF2B5EF4-FFF2-40B4-BE49-F238E27FC236}">
                <a16:creationId xmlns:a16="http://schemas.microsoft.com/office/drawing/2014/main" id="{ACB7A38E-B71A-755A-32D2-41884CBA2BF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967600" y="2668572"/>
            <a:ext cx="914400" cy="914400"/>
          </a:xfrm>
          <a:prstGeom prst="rect">
            <a:avLst/>
          </a:prstGeom>
        </p:spPr>
      </p:pic>
      <p:pic>
        <p:nvPicPr>
          <p:cNvPr id="12" name="Graphic 11" descr="Decision chart with solid fill">
            <a:extLst>
              <a:ext uri="{FF2B5EF4-FFF2-40B4-BE49-F238E27FC236}">
                <a16:creationId xmlns:a16="http://schemas.microsoft.com/office/drawing/2014/main" id="{5303CE01-45F8-89E4-D883-150FC65E1F2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931600" y="379544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611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71271-F524-4C68-E8F5-E5B14B79F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Pathobiology Refresher: Complement vs IgG Recycling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5D37DB-CFCD-0C9A-32EE-314C1C758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7" y="1335024"/>
            <a:ext cx="5526667" cy="1948450"/>
          </a:xfrm>
        </p:spPr>
        <p:txBody>
          <a:bodyPr/>
          <a:lstStyle/>
          <a:p>
            <a:r>
              <a:rPr lang="en-US" sz="1800" dirty="0"/>
              <a:t>C5 inhibition: blocks terminal complement/MAC injury in </a:t>
            </a:r>
            <a:r>
              <a:rPr lang="en-US" sz="1800" dirty="0" err="1"/>
              <a:t>AChR</a:t>
            </a:r>
            <a:r>
              <a:rPr lang="en-US" sz="1800" dirty="0"/>
              <a:t> Ab+ </a:t>
            </a:r>
            <a:r>
              <a:rPr lang="en-US" sz="1800" dirty="0" err="1"/>
              <a:t>gMG</a:t>
            </a:r>
            <a:endParaRPr lang="en-US" sz="1800" dirty="0"/>
          </a:p>
          <a:p>
            <a:r>
              <a:rPr lang="en-US" sz="1800" dirty="0"/>
              <a:t>FcRn inhibition: increases IgG degradation and lowers pathogenic IgG</a:t>
            </a:r>
          </a:p>
          <a:p>
            <a:r>
              <a:rPr lang="en-US" sz="1800" dirty="0"/>
              <a:t>Clinical implication: different mechanisms → different selection/safety questions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1919A2-2FBD-54F4-849E-A60CF168E32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Howard. Ann N Y Acad Sci. 2018;1412:113. </a:t>
            </a:r>
            <a:r>
              <a:rPr lang="en-US" dirty="0" err="1"/>
              <a:t>Roopenian</a:t>
            </a:r>
            <a:r>
              <a:rPr lang="en-US" dirty="0"/>
              <a:t>. Nat Rev Immunol. 2007;7:715.</a:t>
            </a:r>
          </a:p>
        </p:txBody>
      </p: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03A66712-9681-F0D0-9AF1-7A9C88FCA7EE}"/>
              </a:ext>
            </a:extLst>
          </p:cNvPr>
          <p:cNvGrpSpPr/>
          <p:nvPr/>
        </p:nvGrpSpPr>
        <p:grpSpPr>
          <a:xfrm>
            <a:off x="5699760" y="1338833"/>
            <a:ext cx="6451664" cy="3377546"/>
            <a:chOff x="2420563" y="1554001"/>
            <a:chExt cx="7956030" cy="3913348"/>
          </a:xfrm>
        </p:grpSpPr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EAC15771-C3A1-B632-280C-A18F73B7370E}"/>
                </a:ext>
              </a:extLst>
            </p:cNvPr>
            <p:cNvSpPr/>
            <p:nvPr/>
          </p:nvSpPr>
          <p:spPr bwMode="auto">
            <a:xfrm>
              <a:off x="2495550" y="3718450"/>
              <a:ext cx="6858000" cy="1748899"/>
            </a:xfrm>
            <a:custGeom>
              <a:avLst/>
              <a:gdLst>
                <a:gd name="connsiteX0" fmla="*/ 0 w 6858000"/>
                <a:gd name="connsiteY0" fmla="*/ 1739900 h 1739900"/>
                <a:gd name="connsiteX1" fmla="*/ 0 w 6858000"/>
                <a:gd name="connsiteY1" fmla="*/ 0 h 1739900"/>
                <a:gd name="connsiteX2" fmla="*/ 2495550 w 6858000"/>
                <a:gd name="connsiteY2" fmla="*/ 0 h 1739900"/>
                <a:gd name="connsiteX3" fmla="*/ 2762250 w 6858000"/>
                <a:gd name="connsiteY3" fmla="*/ 463550 h 1739900"/>
                <a:gd name="connsiteX4" fmla="*/ 3009900 w 6858000"/>
                <a:gd name="connsiteY4" fmla="*/ 19050 h 1739900"/>
                <a:gd name="connsiteX5" fmla="*/ 4064000 w 6858000"/>
                <a:gd name="connsiteY5" fmla="*/ 19050 h 1739900"/>
                <a:gd name="connsiteX6" fmla="*/ 4267200 w 6858000"/>
                <a:gd name="connsiteY6" fmla="*/ 450850 h 1739900"/>
                <a:gd name="connsiteX7" fmla="*/ 4483100 w 6858000"/>
                <a:gd name="connsiteY7" fmla="*/ 12700 h 1739900"/>
                <a:gd name="connsiteX8" fmla="*/ 6858000 w 6858000"/>
                <a:gd name="connsiteY8" fmla="*/ 12700 h 1739900"/>
                <a:gd name="connsiteX9" fmla="*/ 6858000 w 6858000"/>
                <a:gd name="connsiteY9" fmla="*/ 1720850 h 1739900"/>
                <a:gd name="connsiteX10" fmla="*/ 0 w 6858000"/>
                <a:gd name="connsiteY10" fmla="*/ 1739900 h 1739900"/>
                <a:gd name="connsiteX0" fmla="*/ 0 w 6858000"/>
                <a:gd name="connsiteY0" fmla="*/ 1739900 h 1739900"/>
                <a:gd name="connsiteX1" fmla="*/ 0 w 6858000"/>
                <a:gd name="connsiteY1" fmla="*/ 0 h 1739900"/>
                <a:gd name="connsiteX2" fmla="*/ 2495550 w 6858000"/>
                <a:gd name="connsiteY2" fmla="*/ 0 h 1739900"/>
                <a:gd name="connsiteX3" fmla="*/ 2762250 w 6858000"/>
                <a:gd name="connsiteY3" fmla="*/ 463550 h 1739900"/>
                <a:gd name="connsiteX4" fmla="*/ 3009900 w 6858000"/>
                <a:gd name="connsiteY4" fmla="*/ 19050 h 1739900"/>
                <a:gd name="connsiteX5" fmla="*/ 4064000 w 6858000"/>
                <a:gd name="connsiteY5" fmla="*/ 19050 h 1739900"/>
                <a:gd name="connsiteX6" fmla="*/ 4267200 w 6858000"/>
                <a:gd name="connsiteY6" fmla="*/ 450850 h 1739900"/>
                <a:gd name="connsiteX7" fmla="*/ 4483100 w 6858000"/>
                <a:gd name="connsiteY7" fmla="*/ 12700 h 1739900"/>
                <a:gd name="connsiteX8" fmla="*/ 6858000 w 6858000"/>
                <a:gd name="connsiteY8" fmla="*/ 12700 h 1739900"/>
                <a:gd name="connsiteX9" fmla="*/ 6858000 w 6858000"/>
                <a:gd name="connsiteY9" fmla="*/ 1720850 h 1739900"/>
                <a:gd name="connsiteX10" fmla="*/ 0 w 6858000"/>
                <a:gd name="connsiteY10" fmla="*/ 1739900 h 1739900"/>
                <a:gd name="connsiteX0" fmla="*/ 0 w 6858000"/>
                <a:gd name="connsiteY0" fmla="*/ 1739900 h 1739900"/>
                <a:gd name="connsiteX1" fmla="*/ 0 w 6858000"/>
                <a:gd name="connsiteY1" fmla="*/ 0 h 1739900"/>
                <a:gd name="connsiteX2" fmla="*/ 2495550 w 6858000"/>
                <a:gd name="connsiteY2" fmla="*/ 0 h 1739900"/>
                <a:gd name="connsiteX3" fmla="*/ 2762250 w 6858000"/>
                <a:gd name="connsiteY3" fmla="*/ 463550 h 1739900"/>
                <a:gd name="connsiteX4" fmla="*/ 3009900 w 6858000"/>
                <a:gd name="connsiteY4" fmla="*/ 19050 h 1739900"/>
                <a:gd name="connsiteX5" fmla="*/ 4064000 w 6858000"/>
                <a:gd name="connsiteY5" fmla="*/ 19050 h 1739900"/>
                <a:gd name="connsiteX6" fmla="*/ 4267200 w 6858000"/>
                <a:gd name="connsiteY6" fmla="*/ 450850 h 1739900"/>
                <a:gd name="connsiteX7" fmla="*/ 4483100 w 6858000"/>
                <a:gd name="connsiteY7" fmla="*/ 12700 h 1739900"/>
                <a:gd name="connsiteX8" fmla="*/ 6858000 w 6858000"/>
                <a:gd name="connsiteY8" fmla="*/ 12700 h 1739900"/>
                <a:gd name="connsiteX9" fmla="*/ 6858000 w 6858000"/>
                <a:gd name="connsiteY9" fmla="*/ 1720850 h 1739900"/>
                <a:gd name="connsiteX10" fmla="*/ 0 w 6858000"/>
                <a:gd name="connsiteY10" fmla="*/ 1739900 h 1739900"/>
                <a:gd name="connsiteX0" fmla="*/ 0 w 6858000"/>
                <a:gd name="connsiteY0" fmla="*/ 1739900 h 1739900"/>
                <a:gd name="connsiteX1" fmla="*/ 0 w 6858000"/>
                <a:gd name="connsiteY1" fmla="*/ 0 h 1739900"/>
                <a:gd name="connsiteX2" fmla="*/ 2495550 w 6858000"/>
                <a:gd name="connsiteY2" fmla="*/ 0 h 1739900"/>
                <a:gd name="connsiteX3" fmla="*/ 2762250 w 6858000"/>
                <a:gd name="connsiteY3" fmla="*/ 463550 h 1739900"/>
                <a:gd name="connsiteX4" fmla="*/ 3009900 w 6858000"/>
                <a:gd name="connsiteY4" fmla="*/ 19050 h 1739900"/>
                <a:gd name="connsiteX5" fmla="*/ 4064000 w 6858000"/>
                <a:gd name="connsiteY5" fmla="*/ 19050 h 1739900"/>
                <a:gd name="connsiteX6" fmla="*/ 4267200 w 6858000"/>
                <a:gd name="connsiteY6" fmla="*/ 450850 h 1739900"/>
                <a:gd name="connsiteX7" fmla="*/ 4483100 w 6858000"/>
                <a:gd name="connsiteY7" fmla="*/ 12700 h 1739900"/>
                <a:gd name="connsiteX8" fmla="*/ 6858000 w 6858000"/>
                <a:gd name="connsiteY8" fmla="*/ 12700 h 1739900"/>
                <a:gd name="connsiteX9" fmla="*/ 6858000 w 6858000"/>
                <a:gd name="connsiteY9" fmla="*/ 1720850 h 1739900"/>
                <a:gd name="connsiteX10" fmla="*/ 0 w 6858000"/>
                <a:gd name="connsiteY10" fmla="*/ 1739900 h 1739900"/>
                <a:gd name="connsiteX0" fmla="*/ 0 w 6858000"/>
                <a:gd name="connsiteY0" fmla="*/ 1739900 h 1739900"/>
                <a:gd name="connsiteX1" fmla="*/ 0 w 6858000"/>
                <a:gd name="connsiteY1" fmla="*/ 0 h 1739900"/>
                <a:gd name="connsiteX2" fmla="*/ 2495550 w 6858000"/>
                <a:gd name="connsiteY2" fmla="*/ 0 h 1739900"/>
                <a:gd name="connsiteX3" fmla="*/ 2762250 w 6858000"/>
                <a:gd name="connsiteY3" fmla="*/ 463550 h 1739900"/>
                <a:gd name="connsiteX4" fmla="*/ 3009900 w 6858000"/>
                <a:gd name="connsiteY4" fmla="*/ 19050 h 1739900"/>
                <a:gd name="connsiteX5" fmla="*/ 4064000 w 6858000"/>
                <a:gd name="connsiteY5" fmla="*/ 19050 h 1739900"/>
                <a:gd name="connsiteX6" fmla="*/ 4267200 w 6858000"/>
                <a:gd name="connsiteY6" fmla="*/ 450850 h 1739900"/>
                <a:gd name="connsiteX7" fmla="*/ 4483100 w 6858000"/>
                <a:gd name="connsiteY7" fmla="*/ 12700 h 1739900"/>
                <a:gd name="connsiteX8" fmla="*/ 6858000 w 6858000"/>
                <a:gd name="connsiteY8" fmla="*/ 12700 h 1739900"/>
                <a:gd name="connsiteX9" fmla="*/ 6858000 w 6858000"/>
                <a:gd name="connsiteY9" fmla="*/ 1720850 h 1739900"/>
                <a:gd name="connsiteX10" fmla="*/ 0 w 6858000"/>
                <a:gd name="connsiteY10" fmla="*/ 1739900 h 1739900"/>
                <a:gd name="connsiteX0" fmla="*/ 0 w 6858000"/>
                <a:gd name="connsiteY0" fmla="*/ 1739900 h 1739900"/>
                <a:gd name="connsiteX1" fmla="*/ 0 w 6858000"/>
                <a:gd name="connsiteY1" fmla="*/ 0 h 1739900"/>
                <a:gd name="connsiteX2" fmla="*/ 2495550 w 6858000"/>
                <a:gd name="connsiteY2" fmla="*/ 0 h 1739900"/>
                <a:gd name="connsiteX3" fmla="*/ 2762250 w 6858000"/>
                <a:gd name="connsiteY3" fmla="*/ 463550 h 1739900"/>
                <a:gd name="connsiteX4" fmla="*/ 3009900 w 6858000"/>
                <a:gd name="connsiteY4" fmla="*/ 19050 h 1739900"/>
                <a:gd name="connsiteX5" fmla="*/ 4064000 w 6858000"/>
                <a:gd name="connsiteY5" fmla="*/ 19050 h 1739900"/>
                <a:gd name="connsiteX6" fmla="*/ 4267200 w 6858000"/>
                <a:gd name="connsiteY6" fmla="*/ 450850 h 1739900"/>
                <a:gd name="connsiteX7" fmla="*/ 4483100 w 6858000"/>
                <a:gd name="connsiteY7" fmla="*/ 12700 h 1739900"/>
                <a:gd name="connsiteX8" fmla="*/ 6858000 w 6858000"/>
                <a:gd name="connsiteY8" fmla="*/ 12700 h 1739900"/>
                <a:gd name="connsiteX9" fmla="*/ 6858000 w 6858000"/>
                <a:gd name="connsiteY9" fmla="*/ 1720850 h 1739900"/>
                <a:gd name="connsiteX10" fmla="*/ 0 w 6858000"/>
                <a:gd name="connsiteY10" fmla="*/ 1739900 h 1739900"/>
                <a:gd name="connsiteX0" fmla="*/ 0 w 6858000"/>
                <a:gd name="connsiteY0" fmla="*/ 1743427 h 1743427"/>
                <a:gd name="connsiteX1" fmla="*/ 0 w 6858000"/>
                <a:gd name="connsiteY1" fmla="*/ 3527 h 1743427"/>
                <a:gd name="connsiteX2" fmla="*/ 2495550 w 6858000"/>
                <a:gd name="connsiteY2" fmla="*/ 3527 h 1743427"/>
                <a:gd name="connsiteX3" fmla="*/ 2762250 w 6858000"/>
                <a:gd name="connsiteY3" fmla="*/ 467077 h 1743427"/>
                <a:gd name="connsiteX4" fmla="*/ 3009900 w 6858000"/>
                <a:gd name="connsiteY4" fmla="*/ 22577 h 1743427"/>
                <a:gd name="connsiteX5" fmla="*/ 4064000 w 6858000"/>
                <a:gd name="connsiteY5" fmla="*/ 22577 h 1743427"/>
                <a:gd name="connsiteX6" fmla="*/ 4267200 w 6858000"/>
                <a:gd name="connsiteY6" fmla="*/ 454377 h 1743427"/>
                <a:gd name="connsiteX7" fmla="*/ 4483100 w 6858000"/>
                <a:gd name="connsiteY7" fmla="*/ 16227 h 1743427"/>
                <a:gd name="connsiteX8" fmla="*/ 6858000 w 6858000"/>
                <a:gd name="connsiteY8" fmla="*/ 16227 h 1743427"/>
                <a:gd name="connsiteX9" fmla="*/ 6858000 w 6858000"/>
                <a:gd name="connsiteY9" fmla="*/ 1724377 h 1743427"/>
                <a:gd name="connsiteX10" fmla="*/ 0 w 6858000"/>
                <a:gd name="connsiteY10" fmla="*/ 1743427 h 1743427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  <a:gd name="connsiteX0" fmla="*/ 0 w 6858000"/>
                <a:gd name="connsiteY0" fmla="*/ 1748899 h 1748899"/>
                <a:gd name="connsiteX1" fmla="*/ 0 w 6858000"/>
                <a:gd name="connsiteY1" fmla="*/ 8999 h 1748899"/>
                <a:gd name="connsiteX2" fmla="*/ 2495550 w 6858000"/>
                <a:gd name="connsiteY2" fmla="*/ 8999 h 1748899"/>
                <a:gd name="connsiteX3" fmla="*/ 2762250 w 6858000"/>
                <a:gd name="connsiteY3" fmla="*/ 472549 h 1748899"/>
                <a:gd name="connsiteX4" fmla="*/ 3009900 w 6858000"/>
                <a:gd name="connsiteY4" fmla="*/ 28049 h 1748899"/>
                <a:gd name="connsiteX5" fmla="*/ 4064000 w 6858000"/>
                <a:gd name="connsiteY5" fmla="*/ 28049 h 1748899"/>
                <a:gd name="connsiteX6" fmla="*/ 4267200 w 6858000"/>
                <a:gd name="connsiteY6" fmla="*/ 459849 h 1748899"/>
                <a:gd name="connsiteX7" fmla="*/ 4483100 w 6858000"/>
                <a:gd name="connsiteY7" fmla="*/ 21699 h 1748899"/>
                <a:gd name="connsiteX8" fmla="*/ 6858000 w 6858000"/>
                <a:gd name="connsiteY8" fmla="*/ 21699 h 1748899"/>
                <a:gd name="connsiteX9" fmla="*/ 6858000 w 6858000"/>
                <a:gd name="connsiteY9" fmla="*/ 1729849 h 1748899"/>
                <a:gd name="connsiteX10" fmla="*/ 0 w 6858000"/>
                <a:gd name="connsiteY10" fmla="*/ 1748899 h 1748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858000" h="1748899">
                  <a:moveTo>
                    <a:pt x="0" y="1748899"/>
                  </a:moveTo>
                  <a:lnTo>
                    <a:pt x="0" y="8999"/>
                  </a:lnTo>
                  <a:lnTo>
                    <a:pt x="2495550" y="8999"/>
                  </a:lnTo>
                  <a:cubicBezTo>
                    <a:pt x="2825750" y="53450"/>
                    <a:pt x="2584450" y="512765"/>
                    <a:pt x="2762250" y="472549"/>
                  </a:cubicBezTo>
                  <a:cubicBezTo>
                    <a:pt x="2916767" y="523349"/>
                    <a:pt x="2876550" y="146582"/>
                    <a:pt x="3009900" y="28049"/>
                  </a:cubicBezTo>
                  <a:cubicBezTo>
                    <a:pt x="3306234" y="-22751"/>
                    <a:pt x="3814233" y="6882"/>
                    <a:pt x="4064000" y="28049"/>
                  </a:cubicBezTo>
                  <a:cubicBezTo>
                    <a:pt x="4220633" y="108482"/>
                    <a:pt x="4085168" y="497950"/>
                    <a:pt x="4267200" y="459849"/>
                  </a:cubicBezTo>
                  <a:cubicBezTo>
                    <a:pt x="4483100" y="474665"/>
                    <a:pt x="4313766" y="142349"/>
                    <a:pt x="4483100" y="21699"/>
                  </a:cubicBezTo>
                  <a:lnTo>
                    <a:pt x="6858000" y="21699"/>
                  </a:lnTo>
                  <a:lnTo>
                    <a:pt x="6858000" y="1729849"/>
                  </a:lnTo>
                  <a:lnTo>
                    <a:pt x="0" y="1748899"/>
                  </a:lnTo>
                  <a:close/>
                </a:path>
              </a:pathLst>
            </a:custGeom>
            <a:gradFill flip="none" rotWithShape="1">
              <a:gsLst>
                <a:gs pos="54500">
                  <a:schemeClr val="accent4"/>
                </a:gs>
                <a:gs pos="0">
                  <a:srgbClr val="00823B">
                    <a:lumMod val="67000"/>
                    <a:alpha val="0"/>
                  </a:srgbClr>
                </a:gs>
                <a:gs pos="11000">
                  <a:srgbClr val="00823B">
                    <a:lumMod val="67000"/>
                    <a:alpha val="10000"/>
                  </a:srgbClr>
                </a:gs>
                <a:gs pos="100000">
                  <a:schemeClr val="accent4"/>
                </a:gs>
              </a:gsLst>
              <a:lin ang="16200000" scaled="1"/>
              <a:tileRect/>
            </a:gra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grpSp>
          <p:nvGrpSpPr>
            <p:cNvPr id="163" name="Group 162">
              <a:extLst>
                <a:ext uri="{FF2B5EF4-FFF2-40B4-BE49-F238E27FC236}">
                  <a16:creationId xmlns:a16="http://schemas.microsoft.com/office/drawing/2014/main" id="{47DD81F8-465C-17C8-DA3E-2D688B0EEDE7}"/>
                </a:ext>
              </a:extLst>
            </p:cNvPr>
            <p:cNvGrpSpPr/>
            <p:nvPr/>
          </p:nvGrpSpPr>
          <p:grpSpPr>
            <a:xfrm rot="9403626">
              <a:off x="4177763" y="2642124"/>
              <a:ext cx="271759" cy="283673"/>
              <a:chOff x="285313" y="3196211"/>
              <a:chExt cx="1187475" cy="1269460"/>
            </a:xfrm>
            <a:solidFill>
              <a:srgbClr val="4DA1BB"/>
            </a:solidFill>
          </p:grpSpPr>
          <p:sp>
            <p:nvSpPr>
              <p:cNvPr id="313" name="Freeform 73">
                <a:extLst>
                  <a:ext uri="{FF2B5EF4-FFF2-40B4-BE49-F238E27FC236}">
                    <a16:creationId xmlns:a16="http://schemas.microsoft.com/office/drawing/2014/main" id="{8C0A8186-DA9B-97C7-C41B-480AACB2DABD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14" name="Freeform 74">
                <a:extLst>
                  <a:ext uri="{FF2B5EF4-FFF2-40B4-BE49-F238E27FC236}">
                    <a16:creationId xmlns:a16="http://schemas.microsoft.com/office/drawing/2014/main" id="{13641DFE-EDC6-AE9B-E303-61034965400E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15" name="Freeform 39">
                <a:extLst>
                  <a:ext uri="{FF2B5EF4-FFF2-40B4-BE49-F238E27FC236}">
                    <a16:creationId xmlns:a16="http://schemas.microsoft.com/office/drawing/2014/main" id="{9CF85F09-475C-0399-1817-FD7E517115B1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16" name="Freeform 41">
                <a:extLst>
                  <a:ext uri="{FF2B5EF4-FFF2-40B4-BE49-F238E27FC236}">
                    <a16:creationId xmlns:a16="http://schemas.microsoft.com/office/drawing/2014/main" id="{91D6FCCD-F4F7-79FA-039F-FDB0C67374A7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sp>
          <p:nvSpPr>
            <p:cNvPr id="164" name="Freeform 18">
              <a:extLst>
                <a:ext uri="{FF2B5EF4-FFF2-40B4-BE49-F238E27FC236}">
                  <a16:creationId xmlns:a16="http://schemas.microsoft.com/office/drawing/2014/main" id="{279EA260-92F3-90D9-97D7-9BA19F6F69DE}"/>
                </a:ext>
              </a:extLst>
            </p:cNvPr>
            <p:cNvSpPr/>
            <p:nvPr/>
          </p:nvSpPr>
          <p:spPr>
            <a:xfrm rot="5400000" flipH="1">
              <a:off x="5673406" y="479456"/>
              <a:ext cx="908775" cy="3156814"/>
            </a:xfrm>
            <a:custGeom>
              <a:avLst/>
              <a:gdLst>
                <a:gd name="connsiteX0" fmla="*/ 988719 w 988719"/>
                <a:gd name="connsiteY0" fmla="*/ 296706 h 1427609"/>
                <a:gd name="connsiteX1" fmla="*/ 65526 w 988719"/>
                <a:gd name="connsiteY1" fmla="*/ 15352 h 1427609"/>
                <a:gd name="connsiteX2" fmla="*/ 74319 w 988719"/>
                <a:gd name="connsiteY2" fmla="*/ 709944 h 1427609"/>
                <a:gd name="connsiteX3" fmla="*/ 65526 w 988719"/>
                <a:gd name="connsiteY3" fmla="*/ 1413329 h 1427609"/>
                <a:gd name="connsiteX4" fmla="*/ 988719 w 988719"/>
                <a:gd name="connsiteY4" fmla="*/ 1114390 h 1427609"/>
                <a:gd name="connsiteX0" fmla="*/ 988719 w 988719"/>
                <a:gd name="connsiteY0" fmla="*/ 290507 h 1421410"/>
                <a:gd name="connsiteX1" fmla="*/ 65526 w 988719"/>
                <a:gd name="connsiteY1" fmla="*/ 9153 h 1421410"/>
                <a:gd name="connsiteX2" fmla="*/ 74319 w 988719"/>
                <a:gd name="connsiteY2" fmla="*/ 703745 h 1421410"/>
                <a:gd name="connsiteX3" fmla="*/ 65526 w 988719"/>
                <a:gd name="connsiteY3" fmla="*/ 1407130 h 1421410"/>
                <a:gd name="connsiteX4" fmla="*/ 988719 w 988719"/>
                <a:gd name="connsiteY4" fmla="*/ 1108191 h 1421410"/>
                <a:gd name="connsiteX0" fmla="*/ 988719 w 988719"/>
                <a:gd name="connsiteY0" fmla="*/ 290507 h 1415735"/>
                <a:gd name="connsiteX1" fmla="*/ 65526 w 988719"/>
                <a:gd name="connsiteY1" fmla="*/ 9153 h 1415735"/>
                <a:gd name="connsiteX2" fmla="*/ 74319 w 988719"/>
                <a:gd name="connsiteY2" fmla="*/ 703745 h 1415735"/>
                <a:gd name="connsiteX3" fmla="*/ 65526 w 988719"/>
                <a:gd name="connsiteY3" fmla="*/ 1407130 h 1415735"/>
                <a:gd name="connsiteX4" fmla="*/ 988719 w 988719"/>
                <a:gd name="connsiteY4" fmla="*/ 1108191 h 1415735"/>
                <a:gd name="connsiteX0" fmla="*/ 1039488 w 1039488"/>
                <a:gd name="connsiteY0" fmla="*/ 299484 h 1424712"/>
                <a:gd name="connsiteX1" fmla="*/ 116295 w 1039488"/>
                <a:gd name="connsiteY1" fmla="*/ 18130 h 1424712"/>
                <a:gd name="connsiteX2" fmla="*/ 125088 w 1039488"/>
                <a:gd name="connsiteY2" fmla="*/ 712722 h 1424712"/>
                <a:gd name="connsiteX3" fmla="*/ 116295 w 1039488"/>
                <a:gd name="connsiteY3" fmla="*/ 1416107 h 1424712"/>
                <a:gd name="connsiteX4" fmla="*/ 1039488 w 1039488"/>
                <a:gd name="connsiteY4" fmla="*/ 1117168 h 1424712"/>
                <a:gd name="connsiteX0" fmla="*/ 1039488 w 1039488"/>
                <a:gd name="connsiteY0" fmla="*/ 299484 h 1458193"/>
                <a:gd name="connsiteX1" fmla="*/ 116295 w 1039488"/>
                <a:gd name="connsiteY1" fmla="*/ 18130 h 1458193"/>
                <a:gd name="connsiteX2" fmla="*/ 125088 w 1039488"/>
                <a:gd name="connsiteY2" fmla="*/ 712722 h 1458193"/>
                <a:gd name="connsiteX3" fmla="*/ 116295 w 1039488"/>
                <a:gd name="connsiteY3" fmla="*/ 1416107 h 1458193"/>
                <a:gd name="connsiteX4" fmla="*/ 1039488 w 1039488"/>
                <a:gd name="connsiteY4" fmla="*/ 1117168 h 1458193"/>
                <a:gd name="connsiteX0" fmla="*/ 1008322 w 1008322"/>
                <a:gd name="connsiteY0" fmla="*/ 290507 h 1415735"/>
                <a:gd name="connsiteX1" fmla="*/ 85129 w 1008322"/>
                <a:gd name="connsiteY1" fmla="*/ 9153 h 1415735"/>
                <a:gd name="connsiteX2" fmla="*/ 41168 w 1008322"/>
                <a:gd name="connsiteY2" fmla="*/ 703745 h 1415735"/>
                <a:gd name="connsiteX3" fmla="*/ 85129 w 1008322"/>
                <a:gd name="connsiteY3" fmla="*/ 1407130 h 1415735"/>
                <a:gd name="connsiteX4" fmla="*/ 1008322 w 1008322"/>
                <a:gd name="connsiteY4" fmla="*/ 1108191 h 1415735"/>
                <a:gd name="connsiteX0" fmla="*/ 1062040 w 1062040"/>
                <a:gd name="connsiteY0" fmla="*/ 290507 h 1424467"/>
                <a:gd name="connsiteX1" fmla="*/ 138847 w 1062040"/>
                <a:gd name="connsiteY1" fmla="*/ 9153 h 1424467"/>
                <a:gd name="connsiteX2" fmla="*/ 94886 w 1062040"/>
                <a:gd name="connsiteY2" fmla="*/ 703745 h 1424467"/>
                <a:gd name="connsiteX3" fmla="*/ 138847 w 1062040"/>
                <a:gd name="connsiteY3" fmla="*/ 1407130 h 1424467"/>
                <a:gd name="connsiteX4" fmla="*/ 1062040 w 1062040"/>
                <a:gd name="connsiteY4" fmla="*/ 1108191 h 1424467"/>
                <a:gd name="connsiteX0" fmla="*/ 1065911 w 1065911"/>
                <a:gd name="connsiteY0" fmla="*/ 307275 h 1441235"/>
                <a:gd name="connsiteX1" fmla="*/ 142718 w 1065911"/>
                <a:gd name="connsiteY1" fmla="*/ 25921 h 1441235"/>
                <a:gd name="connsiteX2" fmla="*/ 98757 w 1065911"/>
                <a:gd name="connsiteY2" fmla="*/ 720513 h 1441235"/>
                <a:gd name="connsiteX3" fmla="*/ 142718 w 1065911"/>
                <a:gd name="connsiteY3" fmla="*/ 1423898 h 1441235"/>
                <a:gd name="connsiteX4" fmla="*/ 1065911 w 1065911"/>
                <a:gd name="connsiteY4" fmla="*/ 1124959 h 1441235"/>
                <a:gd name="connsiteX0" fmla="*/ 1092699 w 1092699"/>
                <a:gd name="connsiteY0" fmla="*/ 290507 h 1424467"/>
                <a:gd name="connsiteX1" fmla="*/ 169506 w 1092699"/>
                <a:gd name="connsiteY1" fmla="*/ 9153 h 1424467"/>
                <a:gd name="connsiteX2" fmla="*/ 44445 w 1092699"/>
                <a:gd name="connsiteY2" fmla="*/ 703744 h 1424467"/>
                <a:gd name="connsiteX3" fmla="*/ 169506 w 1092699"/>
                <a:gd name="connsiteY3" fmla="*/ 1407130 h 1424467"/>
                <a:gd name="connsiteX4" fmla="*/ 1092699 w 1092699"/>
                <a:gd name="connsiteY4" fmla="*/ 1108191 h 1424467"/>
                <a:gd name="connsiteX0" fmla="*/ 1092700 w 1092700"/>
                <a:gd name="connsiteY0" fmla="*/ 309158 h 1443118"/>
                <a:gd name="connsiteX1" fmla="*/ 169507 w 1092700"/>
                <a:gd name="connsiteY1" fmla="*/ 27804 h 1443118"/>
                <a:gd name="connsiteX2" fmla="*/ 44446 w 1092700"/>
                <a:gd name="connsiteY2" fmla="*/ 722395 h 1443118"/>
                <a:gd name="connsiteX3" fmla="*/ 169507 w 1092700"/>
                <a:gd name="connsiteY3" fmla="*/ 1425781 h 1443118"/>
                <a:gd name="connsiteX4" fmla="*/ 1092700 w 1092700"/>
                <a:gd name="connsiteY4" fmla="*/ 1126842 h 1443118"/>
                <a:gd name="connsiteX0" fmla="*/ 1092700 w 1092700"/>
                <a:gd name="connsiteY0" fmla="*/ 306534 h 1440494"/>
                <a:gd name="connsiteX1" fmla="*/ 169507 w 1092700"/>
                <a:gd name="connsiteY1" fmla="*/ 25180 h 1440494"/>
                <a:gd name="connsiteX2" fmla="*/ 44446 w 1092700"/>
                <a:gd name="connsiteY2" fmla="*/ 719771 h 1440494"/>
                <a:gd name="connsiteX3" fmla="*/ 169507 w 1092700"/>
                <a:gd name="connsiteY3" fmla="*/ 1423157 h 1440494"/>
                <a:gd name="connsiteX4" fmla="*/ 1092700 w 1092700"/>
                <a:gd name="connsiteY4" fmla="*/ 1124218 h 1440494"/>
                <a:gd name="connsiteX0" fmla="*/ 2031220 w 2031220"/>
                <a:gd name="connsiteY0" fmla="*/ 314402 h 1423018"/>
                <a:gd name="connsiteX1" fmla="*/ 187208 w 2031220"/>
                <a:gd name="connsiteY1" fmla="*/ 7704 h 1423018"/>
                <a:gd name="connsiteX2" fmla="*/ 62147 w 2031220"/>
                <a:gd name="connsiteY2" fmla="*/ 702295 h 1423018"/>
                <a:gd name="connsiteX3" fmla="*/ 187208 w 2031220"/>
                <a:gd name="connsiteY3" fmla="*/ 1405681 h 1423018"/>
                <a:gd name="connsiteX4" fmla="*/ 1110401 w 2031220"/>
                <a:gd name="connsiteY4" fmla="*/ 1106742 h 1423018"/>
                <a:gd name="connsiteX0" fmla="*/ 2031220 w 2031220"/>
                <a:gd name="connsiteY0" fmla="*/ 314402 h 1422107"/>
                <a:gd name="connsiteX1" fmla="*/ 187208 w 2031220"/>
                <a:gd name="connsiteY1" fmla="*/ 7704 h 1422107"/>
                <a:gd name="connsiteX2" fmla="*/ 62147 w 2031220"/>
                <a:gd name="connsiteY2" fmla="*/ 702295 h 1422107"/>
                <a:gd name="connsiteX3" fmla="*/ 187208 w 2031220"/>
                <a:gd name="connsiteY3" fmla="*/ 1405681 h 1422107"/>
                <a:gd name="connsiteX4" fmla="*/ 1988980 w 2031220"/>
                <a:gd name="connsiteY4" fmla="*/ 1081397 h 1422107"/>
                <a:gd name="connsiteX0" fmla="*/ 2031220 w 2031220"/>
                <a:gd name="connsiteY0" fmla="*/ 314402 h 1421550"/>
                <a:gd name="connsiteX1" fmla="*/ 187208 w 2031220"/>
                <a:gd name="connsiteY1" fmla="*/ 7704 h 1421550"/>
                <a:gd name="connsiteX2" fmla="*/ 62147 w 2031220"/>
                <a:gd name="connsiteY2" fmla="*/ 702295 h 1421550"/>
                <a:gd name="connsiteX3" fmla="*/ 187208 w 2031220"/>
                <a:gd name="connsiteY3" fmla="*/ 1405681 h 1421550"/>
                <a:gd name="connsiteX4" fmla="*/ 2022772 w 2031220"/>
                <a:gd name="connsiteY4" fmla="*/ 1064501 h 1421550"/>
                <a:gd name="connsiteX0" fmla="*/ 2031220 w 2031220"/>
                <a:gd name="connsiteY0" fmla="*/ 314402 h 1418582"/>
                <a:gd name="connsiteX1" fmla="*/ 187208 w 2031220"/>
                <a:gd name="connsiteY1" fmla="*/ 7704 h 1418582"/>
                <a:gd name="connsiteX2" fmla="*/ 62147 w 2031220"/>
                <a:gd name="connsiteY2" fmla="*/ 702295 h 1418582"/>
                <a:gd name="connsiteX3" fmla="*/ 187208 w 2031220"/>
                <a:gd name="connsiteY3" fmla="*/ 1405681 h 1418582"/>
                <a:gd name="connsiteX4" fmla="*/ 2022772 w 2031220"/>
                <a:gd name="connsiteY4" fmla="*/ 1064501 h 1418582"/>
                <a:gd name="connsiteX0" fmla="*/ 2031220 w 2031220"/>
                <a:gd name="connsiteY0" fmla="*/ 312256 h 1416436"/>
                <a:gd name="connsiteX1" fmla="*/ 187208 w 2031220"/>
                <a:gd name="connsiteY1" fmla="*/ 5558 h 1416436"/>
                <a:gd name="connsiteX2" fmla="*/ 62147 w 2031220"/>
                <a:gd name="connsiteY2" fmla="*/ 700149 h 1416436"/>
                <a:gd name="connsiteX3" fmla="*/ 187208 w 2031220"/>
                <a:gd name="connsiteY3" fmla="*/ 1403535 h 1416436"/>
                <a:gd name="connsiteX4" fmla="*/ 2022772 w 2031220"/>
                <a:gd name="connsiteY4" fmla="*/ 1062355 h 1416436"/>
                <a:gd name="connsiteX0" fmla="*/ 2044138 w 2044138"/>
                <a:gd name="connsiteY0" fmla="*/ 312038 h 1416218"/>
                <a:gd name="connsiteX1" fmla="*/ 200126 w 2044138"/>
                <a:gd name="connsiteY1" fmla="*/ 5340 h 1416218"/>
                <a:gd name="connsiteX2" fmla="*/ 49721 w 2044138"/>
                <a:gd name="connsiteY2" fmla="*/ 691482 h 1416218"/>
                <a:gd name="connsiteX3" fmla="*/ 200126 w 2044138"/>
                <a:gd name="connsiteY3" fmla="*/ 1403317 h 1416218"/>
                <a:gd name="connsiteX4" fmla="*/ 2035690 w 2044138"/>
                <a:gd name="connsiteY4" fmla="*/ 1062137 h 1416218"/>
                <a:gd name="connsiteX0" fmla="*/ 2074816 w 2074816"/>
                <a:gd name="connsiteY0" fmla="*/ 319926 h 1424106"/>
                <a:gd name="connsiteX1" fmla="*/ 230804 w 2074816"/>
                <a:gd name="connsiteY1" fmla="*/ 13228 h 1424106"/>
                <a:gd name="connsiteX2" fmla="*/ 80399 w 2074816"/>
                <a:gd name="connsiteY2" fmla="*/ 699370 h 1424106"/>
                <a:gd name="connsiteX3" fmla="*/ 230804 w 2074816"/>
                <a:gd name="connsiteY3" fmla="*/ 1411205 h 1424106"/>
                <a:gd name="connsiteX4" fmla="*/ 2066368 w 2074816"/>
                <a:gd name="connsiteY4" fmla="*/ 1070025 h 1424106"/>
                <a:gd name="connsiteX0" fmla="*/ 2074817 w 2074817"/>
                <a:gd name="connsiteY0" fmla="*/ 319926 h 1424106"/>
                <a:gd name="connsiteX1" fmla="*/ 230805 w 2074817"/>
                <a:gd name="connsiteY1" fmla="*/ 13228 h 1424106"/>
                <a:gd name="connsiteX2" fmla="*/ 80400 w 2074817"/>
                <a:gd name="connsiteY2" fmla="*/ 699370 h 1424106"/>
                <a:gd name="connsiteX3" fmla="*/ 230805 w 2074817"/>
                <a:gd name="connsiteY3" fmla="*/ 1411205 h 1424106"/>
                <a:gd name="connsiteX4" fmla="*/ 2066369 w 2074817"/>
                <a:gd name="connsiteY4" fmla="*/ 1070025 h 1424106"/>
                <a:gd name="connsiteX0" fmla="*/ 2102080 w 2102080"/>
                <a:gd name="connsiteY0" fmla="*/ 312477 h 1416657"/>
                <a:gd name="connsiteX1" fmla="*/ 258068 w 2102080"/>
                <a:gd name="connsiteY1" fmla="*/ 5779 h 1416657"/>
                <a:gd name="connsiteX2" fmla="*/ 14736 w 2102080"/>
                <a:gd name="connsiteY2" fmla="*/ 708817 h 1416657"/>
                <a:gd name="connsiteX3" fmla="*/ 258068 w 2102080"/>
                <a:gd name="connsiteY3" fmla="*/ 1403756 h 1416657"/>
                <a:gd name="connsiteX4" fmla="*/ 2093632 w 2102080"/>
                <a:gd name="connsiteY4" fmla="*/ 1062576 h 1416657"/>
                <a:gd name="connsiteX0" fmla="*/ 2102081 w 2102081"/>
                <a:gd name="connsiteY0" fmla="*/ 312477 h 1416657"/>
                <a:gd name="connsiteX1" fmla="*/ 258069 w 2102081"/>
                <a:gd name="connsiteY1" fmla="*/ 5779 h 1416657"/>
                <a:gd name="connsiteX2" fmla="*/ 14737 w 2102081"/>
                <a:gd name="connsiteY2" fmla="*/ 708817 h 1416657"/>
                <a:gd name="connsiteX3" fmla="*/ 258069 w 2102081"/>
                <a:gd name="connsiteY3" fmla="*/ 1403756 h 1416657"/>
                <a:gd name="connsiteX4" fmla="*/ 2093633 w 2102081"/>
                <a:gd name="connsiteY4" fmla="*/ 1062576 h 1416657"/>
                <a:gd name="connsiteX0" fmla="*/ 2110417 w 2110417"/>
                <a:gd name="connsiteY0" fmla="*/ 312477 h 1424649"/>
                <a:gd name="connsiteX1" fmla="*/ 266405 w 2110417"/>
                <a:gd name="connsiteY1" fmla="*/ 5779 h 1424649"/>
                <a:gd name="connsiteX2" fmla="*/ 23073 w 2110417"/>
                <a:gd name="connsiteY2" fmla="*/ 708817 h 1424649"/>
                <a:gd name="connsiteX3" fmla="*/ 266405 w 2110417"/>
                <a:gd name="connsiteY3" fmla="*/ 1403756 h 1424649"/>
                <a:gd name="connsiteX4" fmla="*/ 2101969 w 2110417"/>
                <a:gd name="connsiteY4" fmla="*/ 1062576 h 1424649"/>
                <a:gd name="connsiteX0" fmla="*/ 2131448 w 2131448"/>
                <a:gd name="connsiteY0" fmla="*/ 326481 h 1438651"/>
                <a:gd name="connsiteX1" fmla="*/ 287436 w 2131448"/>
                <a:gd name="connsiteY1" fmla="*/ 19783 h 1438651"/>
                <a:gd name="connsiteX2" fmla="*/ 44104 w 2131448"/>
                <a:gd name="connsiteY2" fmla="*/ 722821 h 1438651"/>
                <a:gd name="connsiteX3" fmla="*/ 287436 w 2131448"/>
                <a:gd name="connsiteY3" fmla="*/ 1417760 h 1438651"/>
                <a:gd name="connsiteX4" fmla="*/ 2123000 w 2131448"/>
                <a:gd name="connsiteY4" fmla="*/ 1076580 h 1438651"/>
                <a:gd name="connsiteX0" fmla="*/ 2131447 w 2131447"/>
                <a:gd name="connsiteY0" fmla="*/ 326481 h 1438652"/>
                <a:gd name="connsiteX1" fmla="*/ 287435 w 2131447"/>
                <a:gd name="connsiteY1" fmla="*/ 19783 h 1438652"/>
                <a:gd name="connsiteX2" fmla="*/ 44103 w 2131447"/>
                <a:gd name="connsiteY2" fmla="*/ 722821 h 1438652"/>
                <a:gd name="connsiteX3" fmla="*/ 287435 w 2131447"/>
                <a:gd name="connsiteY3" fmla="*/ 1417760 h 1438652"/>
                <a:gd name="connsiteX4" fmla="*/ 2122999 w 2131447"/>
                <a:gd name="connsiteY4" fmla="*/ 1076580 h 1438652"/>
                <a:gd name="connsiteX0" fmla="*/ 2110419 w 2110419"/>
                <a:gd name="connsiteY0" fmla="*/ 333382 h 1445553"/>
                <a:gd name="connsiteX1" fmla="*/ 266407 w 2110419"/>
                <a:gd name="connsiteY1" fmla="*/ 26684 h 1445553"/>
                <a:gd name="connsiteX2" fmla="*/ 23075 w 2110419"/>
                <a:gd name="connsiteY2" fmla="*/ 729722 h 1445553"/>
                <a:gd name="connsiteX3" fmla="*/ 266407 w 2110419"/>
                <a:gd name="connsiteY3" fmla="*/ 1424661 h 1445553"/>
                <a:gd name="connsiteX4" fmla="*/ 2101971 w 2110419"/>
                <a:gd name="connsiteY4" fmla="*/ 1083481 h 1445553"/>
                <a:gd name="connsiteX0" fmla="*/ 2087525 w 2087525"/>
                <a:gd name="connsiteY0" fmla="*/ 333382 h 1448506"/>
                <a:gd name="connsiteX1" fmla="*/ 243513 w 2087525"/>
                <a:gd name="connsiteY1" fmla="*/ 26684 h 1448506"/>
                <a:gd name="connsiteX2" fmla="*/ 181 w 2087525"/>
                <a:gd name="connsiteY2" fmla="*/ 729722 h 1448506"/>
                <a:gd name="connsiteX3" fmla="*/ 243513 w 2087525"/>
                <a:gd name="connsiteY3" fmla="*/ 1424661 h 1448506"/>
                <a:gd name="connsiteX4" fmla="*/ 2079077 w 2087525"/>
                <a:gd name="connsiteY4" fmla="*/ 1083481 h 1448506"/>
                <a:gd name="connsiteX0" fmla="*/ 2087525 w 2087525"/>
                <a:gd name="connsiteY0" fmla="*/ 333382 h 1448506"/>
                <a:gd name="connsiteX1" fmla="*/ 243513 w 2087525"/>
                <a:gd name="connsiteY1" fmla="*/ 26684 h 1448506"/>
                <a:gd name="connsiteX2" fmla="*/ 181 w 2087525"/>
                <a:gd name="connsiteY2" fmla="*/ 729722 h 1448506"/>
                <a:gd name="connsiteX3" fmla="*/ 243513 w 2087525"/>
                <a:gd name="connsiteY3" fmla="*/ 1424661 h 1448506"/>
                <a:gd name="connsiteX4" fmla="*/ 2079077 w 2087525"/>
                <a:gd name="connsiteY4" fmla="*/ 1083481 h 1448506"/>
                <a:gd name="connsiteX0" fmla="*/ 2099905 w 2099905"/>
                <a:gd name="connsiteY0" fmla="*/ 335755 h 1450879"/>
                <a:gd name="connsiteX1" fmla="*/ 255893 w 2099905"/>
                <a:gd name="connsiteY1" fmla="*/ 29057 h 1450879"/>
                <a:gd name="connsiteX2" fmla="*/ 12561 w 2099905"/>
                <a:gd name="connsiteY2" fmla="*/ 732095 h 1450879"/>
                <a:gd name="connsiteX3" fmla="*/ 255893 w 2099905"/>
                <a:gd name="connsiteY3" fmla="*/ 1427034 h 1450879"/>
                <a:gd name="connsiteX4" fmla="*/ 2091457 w 2099905"/>
                <a:gd name="connsiteY4" fmla="*/ 1085854 h 1450879"/>
                <a:gd name="connsiteX0" fmla="*/ 2103144 w 2103144"/>
                <a:gd name="connsiteY0" fmla="*/ 335756 h 1452199"/>
                <a:gd name="connsiteX1" fmla="*/ 259132 w 2103144"/>
                <a:gd name="connsiteY1" fmla="*/ 29058 h 1452199"/>
                <a:gd name="connsiteX2" fmla="*/ 15800 w 2103144"/>
                <a:gd name="connsiteY2" fmla="*/ 732096 h 1452199"/>
                <a:gd name="connsiteX3" fmla="*/ 259132 w 2103144"/>
                <a:gd name="connsiteY3" fmla="*/ 1427035 h 1452199"/>
                <a:gd name="connsiteX4" fmla="*/ 2094696 w 2103144"/>
                <a:gd name="connsiteY4" fmla="*/ 1085855 h 1452199"/>
                <a:gd name="connsiteX0" fmla="*/ 2073986 w 2073986"/>
                <a:gd name="connsiteY0" fmla="*/ 339488 h 1462487"/>
                <a:gd name="connsiteX1" fmla="*/ 229974 w 2073986"/>
                <a:gd name="connsiteY1" fmla="*/ 32790 h 1462487"/>
                <a:gd name="connsiteX2" fmla="*/ 229974 w 2073986"/>
                <a:gd name="connsiteY2" fmla="*/ 1430767 h 1462487"/>
                <a:gd name="connsiteX3" fmla="*/ 2065538 w 2073986"/>
                <a:gd name="connsiteY3" fmla="*/ 1089587 h 1462487"/>
                <a:gd name="connsiteX0" fmla="*/ 2120149 w 2120149"/>
                <a:gd name="connsiteY0" fmla="*/ 332355 h 1455354"/>
                <a:gd name="connsiteX1" fmla="*/ 276137 w 2120149"/>
                <a:gd name="connsiteY1" fmla="*/ 25657 h 1455354"/>
                <a:gd name="connsiteX2" fmla="*/ 276137 w 2120149"/>
                <a:gd name="connsiteY2" fmla="*/ 1423634 h 1455354"/>
                <a:gd name="connsiteX3" fmla="*/ 2111701 w 2120149"/>
                <a:gd name="connsiteY3" fmla="*/ 1082454 h 1455354"/>
                <a:gd name="connsiteX0" fmla="*/ 2165861 w 2165861"/>
                <a:gd name="connsiteY0" fmla="*/ 332354 h 1445077"/>
                <a:gd name="connsiteX1" fmla="*/ 321849 w 2165861"/>
                <a:gd name="connsiteY1" fmla="*/ 25656 h 1445077"/>
                <a:gd name="connsiteX2" fmla="*/ 321849 w 2165861"/>
                <a:gd name="connsiteY2" fmla="*/ 1423633 h 1445077"/>
                <a:gd name="connsiteX3" fmla="*/ 2157413 w 2165861"/>
                <a:gd name="connsiteY3" fmla="*/ 1082453 h 1445077"/>
                <a:gd name="connsiteX0" fmla="*/ 2191570 w 2191570"/>
                <a:gd name="connsiteY0" fmla="*/ 325238 h 1437961"/>
                <a:gd name="connsiteX1" fmla="*/ 347558 w 2191570"/>
                <a:gd name="connsiteY1" fmla="*/ 18540 h 1437961"/>
                <a:gd name="connsiteX2" fmla="*/ 347558 w 2191570"/>
                <a:gd name="connsiteY2" fmla="*/ 1416517 h 1437961"/>
                <a:gd name="connsiteX3" fmla="*/ 2183122 w 2191570"/>
                <a:gd name="connsiteY3" fmla="*/ 1075337 h 1437961"/>
                <a:gd name="connsiteX0" fmla="*/ 1636732 w 2089753"/>
                <a:gd name="connsiteY0" fmla="*/ 325115 h 1453698"/>
                <a:gd name="connsiteX1" fmla="*/ 254189 w 2089753"/>
                <a:gd name="connsiteY1" fmla="*/ 34277 h 1453698"/>
                <a:gd name="connsiteX2" fmla="*/ 254189 w 2089753"/>
                <a:gd name="connsiteY2" fmla="*/ 1432254 h 1453698"/>
                <a:gd name="connsiteX3" fmla="*/ 2089753 w 2089753"/>
                <a:gd name="connsiteY3" fmla="*/ 1091074 h 1453698"/>
                <a:gd name="connsiteX0" fmla="*/ 1636732 w 1699891"/>
                <a:gd name="connsiteY0" fmla="*/ 325115 h 1453869"/>
                <a:gd name="connsiteX1" fmla="*/ 254189 w 1699891"/>
                <a:gd name="connsiteY1" fmla="*/ 34277 h 1453869"/>
                <a:gd name="connsiteX2" fmla="*/ 254189 w 1699891"/>
                <a:gd name="connsiteY2" fmla="*/ 1432254 h 1453869"/>
                <a:gd name="connsiteX3" fmla="*/ 1699891 w 1699891"/>
                <a:gd name="connsiteY3" fmla="*/ 1096360 h 1453869"/>
                <a:gd name="connsiteX0" fmla="*/ 1653321 w 1716480"/>
                <a:gd name="connsiteY0" fmla="*/ 303205 h 1431959"/>
                <a:gd name="connsiteX1" fmla="*/ 270778 w 1716480"/>
                <a:gd name="connsiteY1" fmla="*/ 12367 h 1431959"/>
                <a:gd name="connsiteX2" fmla="*/ 270778 w 1716480"/>
                <a:gd name="connsiteY2" fmla="*/ 1410344 h 1431959"/>
                <a:gd name="connsiteX3" fmla="*/ 1716480 w 1716480"/>
                <a:gd name="connsiteY3" fmla="*/ 1074450 h 1431959"/>
                <a:gd name="connsiteX0" fmla="*/ 1653321 w 1716480"/>
                <a:gd name="connsiteY0" fmla="*/ 303205 h 1431959"/>
                <a:gd name="connsiteX1" fmla="*/ 270778 w 1716480"/>
                <a:gd name="connsiteY1" fmla="*/ 12367 h 1431959"/>
                <a:gd name="connsiteX2" fmla="*/ 270778 w 1716480"/>
                <a:gd name="connsiteY2" fmla="*/ 1410344 h 1431959"/>
                <a:gd name="connsiteX3" fmla="*/ 1716480 w 1716480"/>
                <a:gd name="connsiteY3" fmla="*/ 1074450 h 1431959"/>
                <a:gd name="connsiteX0" fmla="*/ 1653321 w 1716480"/>
                <a:gd name="connsiteY0" fmla="*/ 303205 h 1423128"/>
                <a:gd name="connsiteX1" fmla="*/ 270778 w 1716480"/>
                <a:gd name="connsiteY1" fmla="*/ 12367 h 1423128"/>
                <a:gd name="connsiteX2" fmla="*/ 270778 w 1716480"/>
                <a:gd name="connsiteY2" fmla="*/ 1410344 h 1423128"/>
                <a:gd name="connsiteX3" fmla="*/ 1716480 w 1716480"/>
                <a:gd name="connsiteY3" fmla="*/ 1074450 h 1423128"/>
                <a:gd name="connsiteX0" fmla="*/ 1635353 w 1698512"/>
                <a:gd name="connsiteY0" fmla="*/ 303205 h 1423128"/>
                <a:gd name="connsiteX1" fmla="*/ 252810 w 1698512"/>
                <a:gd name="connsiteY1" fmla="*/ 12367 h 1423128"/>
                <a:gd name="connsiteX2" fmla="*/ 252810 w 1698512"/>
                <a:gd name="connsiteY2" fmla="*/ 1410344 h 1423128"/>
                <a:gd name="connsiteX3" fmla="*/ 1698512 w 1698512"/>
                <a:gd name="connsiteY3" fmla="*/ 1074450 h 1423128"/>
                <a:gd name="connsiteX0" fmla="*/ 1674426 w 1737585"/>
                <a:gd name="connsiteY0" fmla="*/ 303205 h 1410411"/>
                <a:gd name="connsiteX1" fmla="*/ 291883 w 1737585"/>
                <a:gd name="connsiteY1" fmla="*/ 12367 h 1410411"/>
                <a:gd name="connsiteX2" fmla="*/ 291883 w 1737585"/>
                <a:gd name="connsiteY2" fmla="*/ 1410344 h 1410411"/>
                <a:gd name="connsiteX3" fmla="*/ 1737585 w 1737585"/>
                <a:gd name="connsiteY3" fmla="*/ 1074450 h 1410411"/>
                <a:gd name="connsiteX0" fmla="*/ 1678833 w 1741992"/>
                <a:gd name="connsiteY0" fmla="*/ 290877 h 1398083"/>
                <a:gd name="connsiteX1" fmla="*/ 296290 w 1741992"/>
                <a:gd name="connsiteY1" fmla="*/ 39 h 1398083"/>
                <a:gd name="connsiteX2" fmla="*/ 296290 w 1741992"/>
                <a:gd name="connsiteY2" fmla="*/ 1398016 h 1398083"/>
                <a:gd name="connsiteX3" fmla="*/ 1741992 w 1741992"/>
                <a:gd name="connsiteY3" fmla="*/ 1062122 h 1398083"/>
                <a:gd name="connsiteX0" fmla="*/ 1678833 w 1741992"/>
                <a:gd name="connsiteY0" fmla="*/ 290857 h 1398063"/>
                <a:gd name="connsiteX1" fmla="*/ 296290 w 1741992"/>
                <a:gd name="connsiteY1" fmla="*/ 19 h 1398063"/>
                <a:gd name="connsiteX2" fmla="*/ 296290 w 1741992"/>
                <a:gd name="connsiteY2" fmla="*/ 1397996 h 1398063"/>
                <a:gd name="connsiteX3" fmla="*/ 1741992 w 1741992"/>
                <a:gd name="connsiteY3" fmla="*/ 1062102 h 1398063"/>
                <a:gd name="connsiteX0" fmla="*/ 1743295 w 1806454"/>
                <a:gd name="connsiteY0" fmla="*/ 290960 h 1398166"/>
                <a:gd name="connsiteX1" fmla="*/ 360752 w 1806454"/>
                <a:gd name="connsiteY1" fmla="*/ 122 h 1398166"/>
                <a:gd name="connsiteX2" fmla="*/ 360752 w 1806454"/>
                <a:gd name="connsiteY2" fmla="*/ 1398099 h 1398166"/>
                <a:gd name="connsiteX3" fmla="*/ 1806454 w 1806454"/>
                <a:gd name="connsiteY3" fmla="*/ 1062205 h 1398166"/>
                <a:gd name="connsiteX0" fmla="*/ 1746276 w 1809435"/>
                <a:gd name="connsiteY0" fmla="*/ 290841 h 1398047"/>
                <a:gd name="connsiteX1" fmla="*/ 363733 w 1809435"/>
                <a:gd name="connsiteY1" fmla="*/ 3 h 1398047"/>
                <a:gd name="connsiteX2" fmla="*/ 363733 w 1809435"/>
                <a:gd name="connsiteY2" fmla="*/ 1397980 h 1398047"/>
                <a:gd name="connsiteX3" fmla="*/ 1809435 w 1809435"/>
                <a:gd name="connsiteY3" fmla="*/ 1062086 h 1398047"/>
                <a:gd name="connsiteX0" fmla="*/ 1645527 w 1645527"/>
                <a:gd name="connsiteY0" fmla="*/ 290841 h 1434340"/>
                <a:gd name="connsiteX1" fmla="*/ 262984 w 1645527"/>
                <a:gd name="connsiteY1" fmla="*/ 3 h 1434340"/>
                <a:gd name="connsiteX2" fmla="*/ 262984 w 1645527"/>
                <a:gd name="connsiteY2" fmla="*/ 1397980 h 1434340"/>
                <a:gd name="connsiteX3" fmla="*/ 1366562 w 1645527"/>
                <a:gd name="connsiteY3" fmla="*/ 1104378 h 1434340"/>
                <a:gd name="connsiteX0" fmla="*/ 1645527 w 1645527"/>
                <a:gd name="connsiteY0" fmla="*/ 290841 h 1437772"/>
                <a:gd name="connsiteX1" fmla="*/ 262984 w 1645527"/>
                <a:gd name="connsiteY1" fmla="*/ 3 h 1437772"/>
                <a:gd name="connsiteX2" fmla="*/ 262984 w 1645527"/>
                <a:gd name="connsiteY2" fmla="*/ 1397980 h 1437772"/>
                <a:gd name="connsiteX3" fmla="*/ 1366562 w 1645527"/>
                <a:gd name="connsiteY3" fmla="*/ 1104378 h 1437772"/>
                <a:gd name="connsiteX0" fmla="*/ 1225144 w 1240565"/>
                <a:gd name="connsiteY0" fmla="*/ 339487 h 1470559"/>
                <a:gd name="connsiteX1" fmla="*/ 136986 w 1240565"/>
                <a:gd name="connsiteY1" fmla="*/ 32790 h 1470559"/>
                <a:gd name="connsiteX2" fmla="*/ 136986 w 1240565"/>
                <a:gd name="connsiteY2" fmla="*/ 1430767 h 1470559"/>
                <a:gd name="connsiteX3" fmla="*/ 1240564 w 1240565"/>
                <a:gd name="connsiteY3" fmla="*/ 1137165 h 1470559"/>
                <a:gd name="connsiteX0" fmla="*/ 1225144 w 1240564"/>
                <a:gd name="connsiteY0" fmla="*/ 339934 h 1471006"/>
                <a:gd name="connsiteX1" fmla="*/ 136986 w 1240564"/>
                <a:gd name="connsiteY1" fmla="*/ 33237 h 1471006"/>
                <a:gd name="connsiteX2" fmla="*/ 136986 w 1240564"/>
                <a:gd name="connsiteY2" fmla="*/ 1431214 h 1471006"/>
                <a:gd name="connsiteX3" fmla="*/ 1240564 w 1240564"/>
                <a:gd name="connsiteY3" fmla="*/ 1137612 h 1471006"/>
                <a:gd name="connsiteX0" fmla="*/ 1332963 w 1348383"/>
                <a:gd name="connsiteY0" fmla="*/ 317308 h 1448380"/>
                <a:gd name="connsiteX1" fmla="*/ 244805 w 1348383"/>
                <a:gd name="connsiteY1" fmla="*/ 10611 h 1448380"/>
                <a:gd name="connsiteX2" fmla="*/ 244805 w 1348383"/>
                <a:gd name="connsiteY2" fmla="*/ 1408588 h 1448380"/>
                <a:gd name="connsiteX3" fmla="*/ 1348383 w 1348383"/>
                <a:gd name="connsiteY3" fmla="*/ 1114986 h 1448380"/>
                <a:gd name="connsiteX0" fmla="*/ 1401492 w 1416912"/>
                <a:gd name="connsiteY0" fmla="*/ 317308 h 1411074"/>
                <a:gd name="connsiteX1" fmla="*/ 313334 w 1416912"/>
                <a:gd name="connsiteY1" fmla="*/ 10611 h 1411074"/>
                <a:gd name="connsiteX2" fmla="*/ 313334 w 1416912"/>
                <a:gd name="connsiteY2" fmla="*/ 1408588 h 1411074"/>
                <a:gd name="connsiteX3" fmla="*/ 1416912 w 1416912"/>
                <a:gd name="connsiteY3" fmla="*/ 1114986 h 1411074"/>
                <a:gd name="connsiteX0" fmla="*/ 1401492 w 1401493"/>
                <a:gd name="connsiteY0" fmla="*/ 317308 h 1410428"/>
                <a:gd name="connsiteX1" fmla="*/ 313334 w 1401493"/>
                <a:gd name="connsiteY1" fmla="*/ 10611 h 1410428"/>
                <a:gd name="connsiteX2" fmla="*/ 313334 w 1401493"/>
                <a:gd name="connsiteY2" fmla="*/ 1408588 h 1410428"/>
                <a:gd name="connsiteX3" fmla="*/ 1371035 w 1401493"/>
                <a:gd name="connsiteY3" fmla="*/ 977608 h 1410428"/>
                <a:gd name="connsiteX0" fmla="*/ 1261298 w 1276719"/>
                <a:gd name="connsiteY0" fmla="*/ 482351 h 1421098"/>
                <a:gd name="connsiteX1" fmla="*/ 219018 w 1276719"/>
                <a:gd name="connsiteY1" fmla="*/ 21281 h 1421098"/>
                <a:gd name="connsiteX2" fmla="*/ 219018 w 1276719"/>
                <a:gd name="connsiteY2" fmla="*/ 1419258 h 1421098"/>
                <a:gd name="connsiteX3" fmla="*/ 1276719 w 1276719"/>
                <a:gd name="connsiteY3" fmla="*/ 988278 h 1421098"/>
                <a:gd name="connsiteX0" fmla="*/ 1400001 w 1415422"/>
                <a:gd name="connsiteY0" fmla="*/ 472549 h 1411296"/>
                <a:gd name="connsiteX1" fmla="*/ 357721 w 1415422"/>
                <a:gd name="connsiteY1" fmla="*/ 11479 h 1411296"/>
                <a:gd name="connsiteX2" fmla="*/ 357721 w 1415422"/>
                <a:gd name="connsiteY2" fmla="*/ 1409456 h 1411296"/>
                <a:gd name="connsiteX3" fmla="*/ 1415422 w 1415422"/>
                <a:gd name="connsiteY3" fmla="*/ 978476 h 1411296"/>
                <a:gd name="connsiteX0" fmla="*/ 1400001 w 1415422"/>
                <a:gd name="connsiteY0" fmla="*/ 472549 h 1409456"/>
                <a:gd name="connsiteX1" fmla="*/ 357721 w 1415422"/>
                <a:gd name="connsiteY1" fmla="*/ 11479 h 1409456"/>
                <a:gd name="connsiteX2" fmla="*/ 357721 w 1415422"/>
                <a:gd name="connsiteY2" fmla="*/ 1409456 h 1409456"/>
                <a:gd name="connsiteX3" fmla="*/ 1415422 w 1415422"/>
                <a:gd name="connsiteY3" fmla="*/ 978476 h 1409456"/>
                <a:gd name="connsiteX0" fmla="*/ 1400001 w 1415422"/>
                <a:gd name="connsiteY0" fmla="*/ 472549 h 1409456"/>
                <a:gd name="connsiteX1" fmla="*/ 357721 w 1415422"/>
                <a:gd name="connsiteY1" fmla="*/ 11479 h 1409456"/>
                <a:gd name="connsiteX2" fmla="*/ 357721 w 1415422"/>
                <a:gd name="connsiteY2" fmla="*/ 1409456 h 1409456"/>
                <a:gd name="connsiteX3" fmla="*/ 1415422 w 1415422"/>
                <a:gd name="connsiteY3" fmla="*/ 978476 h 1409456"/>
                <a:gd name="connsiteX0" fmla="*/ 1443377 w 1458798"/>
                <a:gd name="connsiteY0" fmla="*/ 472549 h 1409804"/>
                <a:gd name="connsiteX1" fmla="*/ 401097 w 1458798"/>
                <a:gd name="connsiteY1" fmla="*/ 11479 h 1409804"/>
                <a:gd name="connsiteX2" fmla="*/ 401097 w 1458798"/>
                <a:gd name="connsiteY2" fmla="*/ 1409456 h 1409804"/>
                <a:gd name="connsiteX3" fmla="*/ 1458798 w 1458798"/>
                <a:gd name="connsiteY3" fmla="*/ 978476 h 1409804"/>
                <a:gd name="connsiteX0" fmla="*/ 1299808 w 1315229"/>
                <a:gd name="connsiteY0" fmla="*/ 483621 h 1453455"/>
                <a:gd name="connsiteX1" fmla="*/ 257528 w 1315229"/>
                <a:gd name="connsiteY1" fmla="*/ 22551 h 1453455"/>
                <a:gd name="connsiteX2" fmla="*/ 277917 w 1315229"/>
                <a:gd name="connsiteY2" fmla="*/ 1453102 h 1453455"/>
                <a:gd name="connsiteX3" fmla="*/ 1315229 w 1315229"/>
                <a:gd name="connsiteY3" fmla="*/ 989548 h 1453455"/>
                <a:gd name="connsiteX0" fmla="*/ 1294447 w 1309868"/>
                <a:gd name="connsiteY0" fmla="*/ 461570 h 1431410"/>
                <a:gd name="connsiteX1" fmla="*/ 267460 w 1309868"/>
                <a:gd name="connsiteY1" fmla="*/ 23160 h 1431410"/>
                <a:gd name="connsiteX2" fmla="*/ 272556 w 1309868"/>
                <a:gd name="connsiteY2" fmla="*/ 1431051 h 1431410"/>
                <a:gd name="connsiteX3" fmla="*/ 1309868 w 1309868"/>
                <a:gd name="connsiteY3" fmla="*/ 967497 h 1431410"/>
                <a:gd name="connsiteX0" fmla="*/ 1418471 w 1433892"/>
                <a:gd name="connsiteY0" fmla="*/ 438475 h 1408273"/>
                <a:gd name="connsiteX1" fmla="*/ 391484 w 1433892"/>
                <a:gd name="connsiteY1" fmla="*/ 65 h 1408273"/>
                <a:gd name="connsiteX2" fmla="*/ 396580 w 1433892"/>
                <a:gd name="connsiteY2" fmla="*/ 1407956 h 1408273"/>
                <a:gd name="connsiteX3" fmla="*/ 1433892 w 1433892"/>
                <a:gd name="connsiteY3" fmla="*/ 944402 h 1408273"/>
                <a:gd name="connsiteX0" fmla="*/ 1389862 w 1405283"/>
                <a:gd name="connsiteY0" fmla="*/ 438426 h 1408225"/>
                <a:gd name="connsiteX1" fmla="*/ 362875 w 1405283"/>
                <a:gd name="connsiteY1" fmla="*/ 16 h 1408225"/>
                <a:gd name="connsiteX2" fmla="*/ 367971 w 1405283"/>
                <a:gd name="connsiteY2" fmla="*/ 1407907 h 1408225"/>
                <a:gd name="connsiteX3" fmla="*/ 1405283 w 1405283"/>
                <a:gd name="connsiteY3" fmla="*/ 944353 h 1408225"/>
                <a:gd name="connsiteX0" fmla="*/ 1438100 w 1453521"/>
                <a:gd name="connsiteY0" fmla="*/ 438419 h 1408218"/>
                <a:gd name="connsiteX1" fmla="*/ 411113 w 1453521"/>
                <a:gd name="connsiteY1" fmla="*/ 9 h 1408218"/>
                <a:gd name="connsiteX2" fmla="*/ 416209 w 1453521"/>
                <a:gd name="connsiteY2" fmla="*/ 1407900 h 1408218"/>
                <a:gd name="connsiteX3" fmla="*/ 1453521 w 1453521"/>
                <a:gd name="connsiteY3" fmla="*/ 944346 h 1408218"/>
                <a:gd name="connsiteX0" fmla="*/ 1438100 w 1453521"/>
                <a:gd name="connsiteY0" fmla="*/ 438419 h 1408218"/>
                <a:gd name="connsiteX1" fmla="*/ 411113 w 1453521"/>
                <a:gd name="connsiteY1" fmla="*/ 9 h 1408218"/>
                <a:gd name="connsiteX2" fmla="*/ 416209 w 1453521"/>
                <a:gd name="connsiteY2" fmla="*/ 1407900 h 1408218"/>
                <a:gd name="connsiteX3" fmla="*/ 1453521 w 1453521"/>
                <a:gd name="connsiteY3" fmla="*/ 944346 h 1408218"/>
                <a:gd name="connsiteX0" fmla="*/ 1438100 w 1453521"/>
                <a:gd name="connsiteY0" fmla="*/ 438419 h 1408218"/>
                <a:gd name="connsiteX1" fmla="*/ 411113 w 1453521"/>
                <a:gd name="connsiteY1" fmla="*/ 9 h 1408218"/>
                <a:gd name="connsiteX2" fmla="*/ 416209 w 1453521"/>
                <a:gd name="connsiteY2" fmla="*/ 1407900 h 1408218"/>
                <a:gd name="connsiteX3" fmla="*/ 1453521 w 1453521"/>
                <a:gd name="connsiteY3" fmla="*/ 944346 h 1408218"/>
                <a:gd name="connsiteX0" fmla="*/ 1438100 w 1453521"/>
                <a:gd name="connsiteY0" fmla="*/ 438419 h 1408218"/>
                <a:gd name="connsiteX1" fmla="*/ 411113 w 1453521"/>
                <a:gd name="connsiteY1" fmla="*/ 9 h 1408218"/>
                <a:gd name="connsiteX2" fmla="*/ 416209 w 1453521"/>
                <a:gd name="connsiteY2" fmla="*/ 1407900 h 1408218"/>
                <a:gd name="connsiteX3" fmla="*/ 1453521 w 1453521"/>
                <a:gd name="connsiteY3" fmla="*/ 944346 h 1408218"/>
                <a:gd name="connsiteX0" fmla="*/ 1432619 w 1448040"/>
                <a:gd name="connsiteY0" fmla="*/ 438419 h 1407932"/>
                <a:gd name="connsiteX1" fmla="*/ 405632 w 1448040"/>
                <a:gd name="connsiteY1" fmla="*/ 9 h 1407932"/>
                <a:gd name="connsiteX2" fmla="*/ 410728 w 1448040"/>
                <a:gd name="connsiteY2" fmla="*/ 1407900 h 1407932"/>
                <a:gd name="connsiteX3" fmla="*/ 1448040 w 1448040"/>
                <a:gd name="connsiteY3" fmla="*/ 944346 h 1407932"/>
                <a:gd name="connsiteX0" fmla="*/ 1382285 w 1397706"/>
                <a:gd name="connsiteY0" fmla="*/ 438419 h 1407900"/>
                <a:gd name="connsiteX1" fmla="*/ 355298 w 1397706"/>
                <a:gd name="connsiteY1" fmla="*/ 9 h 1407900"/>
                <a:gd name="connsiteX2" fmla="*/ 360394 w 1397706"/>
                <a:gd name="connsiteY2" fmla="*/ 1407900 h 1407900"/>
                <a:gd name="connsiteX3" fmla="*/ 1397706 w 1397706"/>
                <a:gd name="connsiteY3" fmla="*/ 944346 h 1407900"/>
                <a:gd name="connsiteX0" fmla="*/ 1443627 w 1459048"/>
                <a:gd name="connsiteY0" fmla="*/ 438419 h 1407900"/>
                <a:gd name="connsiteX1" fmla="*/ 416640 w 1459048"/>
                <a:gd name="connsiteY1" fmla="*/ 9 h 1407900"/>
                <a:gd name="connsiteX2" fmla="*/ 421736 w 1459048"/>
                <a:gd name="connsiteY2" fmla="*/ 1407900 h 1407900"/>
                <a:gd name="connsiteX3" fmla="*/ 1459048 w 1459048"/>
                <a:gd name="connsiteY3" fmla="*/ 944346 h 1407900"/>
                <a:gd name="connsiteX0" fmla="*/ 1443627 w 1459048"/>
                <a:gd name="connsiteY0" fmla="*/ 438419 h 1408459"/>
                <a:gd name="connsiteX1" fmla="*/ 416640 w 1459048"/>
                <a:gd name="connsiteY1" fmla="*/ 9 h 1408459"/>
                <a:gd name="connsiteX2" fmla="*/ 421736 w 1459048"/>
                <a:gd name="connsiteY2" fmla="*/ 1407900 h 1408459"/>
                <a:gd name="connsiteX3" fmla="*/ 1459048 w 1459048"/>
                <a:gd name="connsiteY3" fmla="*/ 944346 h 1408459"/>
                <a:gd name="connsiteX0" fmla="*/ 1443627 w 1459048"/>
                <a:gd name="connsiteY0" fmla="*/ 438419 h 1407900"/>
                <a:gd name="connsiteX1" fmla="*/ 416640 w 1459048"/>
                <a:gd name="connsiteY1" fmla="*/ 9 h 1407900"/>
                <a:gd name="connsiteX2" fmla="*/ 421736 w 1459048"/>
                <a:gd name="connsiteY2" fmla="*/ 1407900 h 1407900"/>
                <a:gd name="connsiteX3" fmla="*/ 1459048 w 1459048"/>
                <a:gd name="connsiteY3" fmla="*/ 944346 h 1407900"/>
                <a:gd name="connsiteX0" fmla="*/ 1443627 w 1459048"/>
                <a:gd name="connsiteY0" fmla="*/ 438419 h 1407900"/>
                <a:gd name="connsiteX1" fmla="*/ 416640 w 1459048"/>
                <a:gd name="connsiteY1" fmla="*/ 9 h 1407900"/>
                <a:gd name="connsiteX2" fmla="*/ 421736 w 1459048"/>
                <a:gd name="connsiteY2" fmla="*/ 1407900 h 1407900"/>
                <a:gd name="connsiteX3" fmla="*/ 1459048 w 1459048"/>
                <a:gd name="connsiteY3" fmla="*/ 944346 h 1407900"/>
                <a:gd name="connsiteX0" fmla="*/ 1443627 w 1459048"/>
                <a:gd name="connsiteY0" fmla="*/ 438419 h 1410374"/>
                <a:gd name="connsiteX1" fmla="*/ 416640 w 1459048"/>
                <a:gd name="connsiteY1" fmla="*/ 9 h 1410374"/>
                <a:gd name="connsiteX2" fmla="*/ 421736 w 1459048"/>
                <a:gd name="connsiteY2" fmla="*/ 1407900 h 1410374"/>
                <a:gd name="connsiteX3" fmla="*/ 1459048 w 1459048"/>
                <a:gd name="connsiteY3" fmla="*/ 944346 h 1410374"/>
                <a:gd name="connsiteX0" fmla="*/ 1443627 w 1459048"/>
                <a:gd name="connsiteY0" fmla="*/ 438419 h 1408459"/>
                <a:gd name="connsiteX1" fmla="*/ 416640 w 1459048"/>
                <a:gd name="connsiteY1" fmla="*/ 9 h 1408459"/>
                <a:gd name="connsiteX2" fmla="*/ 421736 w 1459048"/>
                <a:gd name="connsiteY2" fmla="*/ 1407900 h 1408459"/>
                <a:gd name="connsiteX3" fmla="*/ 1459048 w 1459048"/>
                <a:gd name="connsiteY3" fmla="*/ 944346 h 1408459"/>
                <a:gd name="connsiteX0" fmla="*/ 1443627 w 1459048"/>
                <a:gd name="connsiteY0" fmla="*/ 438419 h 1408144"/>
                <a:gd name="connsiteX1" fmla="*/ 416640 w 1459048"/>
                <a:gd name="connsiteY1" fmla="*/ 9 h 1408144"/>
                <a:gd name="connsiteX2" fmla="*/ 421736 w 1459048"/>
                <a:gd name="connsiteY2" fmla="*/ 1407900 h 1408144"/>
                <a:gd name="connsiteX3" fmla="*/ 1459048 w 1459048"/>
                <a:gd name="connsiteY3" fmla="*/ 944346 h 1408144"/>
                <a:gd name="connsiteX0" fmla="*/ 1443627 w 1459048"/>
                <a:gd name="connsiteY0" fmla="*/ 438419 h 1408155"/>
                <a:gd name="connsiteX1" fmla="*/ 416640 w 1459048"/>
                <a:gd name="connsiteY1" fmla="*/ 9 h 1408155"/>
                <a:gd name="connsiteX2" fmla="*/ 421736 w 1459048"/>
                <a:gd name="connsiteY2" fmla="*/ 1407900 h 1408155"/>
                <a:gd name="connsiteX3" fmla="*/ 1459048 w 1459048"/>
                <a:gd name="connsiteY3" fmla="*/ 944346 h 1408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59048" h="1408155">
                  <a:moveTo>
                    <a:pt x="1443627" y="438419"/>
                  </a:moveTo>
                  <a:cubicBezTo>
                    <a:pt x="665095" y="564716"/>
                    <a:pt x="1004949" y="4133"/>
                    <a:pt x="416640" y="9"/>
                  </a:cubicBezTo>
                  <a:cubicBezTo>
                    <a:pt x="-171669" y="-4115"/>
                    <a:pt x="-106694" y="1376109"/>
                    <a:pt x="421736" y="1407900"/>
                  </a:cubicBezTo>
                  <a:cubicBezTo>
                    <a:pt x="1108183" y="1421279"/>
                    <a:pt x="712258" y="904216"/>
                    <a:pt x="1459048" y="944346"/>
                  </a:cubicBezTo>
                </a:path>
              </a:pathLst>
            </a:custGeom>
            <a:gradFill flip="none" rotWithShape="1">
              <a:gsLst>
                <a:gs pos="25000">
                  <a:schemeClr val="accent4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  <a:tileRect/>
            </a:gradFill>
            <a:ln w="9525">
              <a:solidFill>
                <a:srgbClr val="000000"/>
              </a:solidFill>
            </a:ln>
            <a:effectLst/>
          </p:spPr>
          <p:txBody>
            <a:bodyPr rtlCol="0" anchor="ctr"/>
            <a:lstStyle/>
            <a:p>
              <a:pPr marL="0" marR="0" lvl="0" indent="0" algn="ctr" defTabSz="457189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00" b="0" i="0" u="none" strike="noStrike" kern="0" cap="none" spc="0" normalizeH="0" baseline="0" noProof="0" dirty="0">
                <a:ln>
                  <a:noFill/>
                </a:ln>
                <a:solidFill>
                  <a:srgbClr val="111D4E"/>
                </a:solidFill>
                <a:effectLst/>
                <a:uLnTx/>
                <a:uFillTx/>
                <a:latin typeface="Poppins" panose="00000500000000000000" pitchFamily="2" charset="0"/>
                <a:ea typeface="Verdana" panose="020B0604030504040204" pitchFamily="34" charset="0"/>
                <a:cs typeface="Poppins" panose="00000500000000000000" pitchFamily="2" charset="0"/>
              </a:endParaRPr>
            </a:p>
          </p:txBody>
        </p:sp>
        <p:sp>
          <p:nvSpPr>
            <p:cNvPr id="165" name="Freeform: Shape 182">
              <a:extLst>
                <a:ext uri="{FF2B5EF4-FFF2-40B4-BE49-F238E27FC236}">
                  <a16:creationId xmlns:a16="http://schemas.microsoft.com/office/drawing/2014/main" id="{22DAB1BF-45E7-B2EA-2E86-B709112DA744}"/>
                </a:ext>
              </a:extLst>
            </p:cNvPr>
            <p:cNvSpPr/>
            <p:nvPr/>
          </p:nvSpPr>
          <p:spPr>
            <a:xfrm rot="20760979">
              <a:off x="6287582" y="2308956"/>
              <a:ext cx="213258" cy="216527"/>
            </a:xfrm>
            <a:custGeom>
              <a:avLst/>
              <a:gdLst>
                <a:gd name="connsiteX0" fmla="*/ 144167 w 255395"/>
                <a:gd name="connsiteY0" fmla="*/ 0 h 290993"/>
                <a:gd name="connsiteX1" fmla="*/ 255395 w 255395"/>
                <a:gd name="connsiteY1" fmla="*/ 111228 h 290993"/>
                <a:gd name="connsiteX2" fmla="*/ 222817 w 255395"/>
                <a:gd name="connsiteY2" fmla="*/ 189878 h 290993"/>
                <a:gd name="connsiteX3" fmla="*/ 216724 w 255395"/>
                <a:gd name="connsiteY3" fmla="*/ 193987 h 290993"/>
                <a:gd name="connsiteX4" fmla="*/ 223838 w 255395"/>
                <a:gd name="connsiteY4" fmla="*/ 195742 h 290993"/>
                <a:gd name="connsiteX5" fmla="*/ 242888 w 255395"/>
                <a:gd name="connsiteY5" fmla="*/ 290993 h 290993"/>
                <a:gd name="connsiteX6" fmla="*/ 0 w 255395"/>
                <a:gd name="connsiteY6" fmla="*/ 229080 h 290993"/>
                <a:gd name="connsiteX7" fmla="*/ 40482 w 255395"/>
                <a:gd name="connsiteY7" fmla="*/ 150498 h 290993"/>
                <a:gd name="connsiteX8" fmla="*/ 40887 w 255395"/>
                <a:gd name="connsiteY8" fmla="*/ 150598 h 290993"/>
                <a:gd name="connsiteX9" fmla="*/ 32939 w 255395"/>
                <a:gd name="connsiteY9" fmla="*/ 111228 h 290993"/>
                <a:gd name="connsiteX10" fmla="*/ 144167 w 255395"/>
                <a:gd name="connsiteY10" fmla="*/ 0 h 290993"/>
                <a:gd name="connsiteX0" fmla="*/ 144167 w 255395"/>
                <a:gd name="connsiteY0" fmla="*/ 0 h 290993"/>
                <a:gd name="connsiteX1" fmla="*/ 255395 w 255395"/>
                <a:gd name="connsiteY1" fmla="*/ 111228 h 290993"/>
                <a:gd name="connsiteX2" fmla="*/ 222817 w 255395"/>
                <a:gd name="connsiteY2" fmla="*/ 189878 h 290993"/>
                <a:gd name="connsiteX3" fmla="*/ 216724 w 255395"/>
                <a:gd name="connsiteY3" fmla="*/ 193987 h 290993"/>
                <a:gd name="connsiteX4" fmla="*/ 242888 w 255395"/>
                <a:gd name="connsiteY4" fmla="*/ 290993 h 290993"/>
                <a:gd name="connsiteX5" fmla="*/ 0 w 255395"/>
                <a:gd name="connsiteY5" fmla="*/ 229080 h 290993"/>
                <a:gd name="connsiteX6" fmla="*/ 40482 w 255395"/>
                <a:gd name="connsiteY6" fmla="*/ 150498 h 290993"/>
                <a:gd name="connsiteX7" fmla="*/ 40887 w 255395"/>
                <a:gd name="connsiteY7" fmla="*/ 150598 h 290993"/>
                <a:gd name="connsiteX8" fmla="*/ 32939 w 255395"/>
                <a:gd name="connsiteY8" fmla="*/ 111228 h 290993"/>
                <a:gd name="connsiteX9" fmla="*/ 144167 w 255395"/>
                <a:gd name="connsiteY9" fmla="*/ 0 h 290993"/>
                <a:gd name="connsiteX0" fmla="*/ 144167 w 255395"/>
                <a:gd name="connsiteY0" fmla="*/ 0 h 290993"/>
                <a:gd name="connsiteX1" fmla="*/ 255395 w 255395"/>
                <a:gd name="connsiteY1" fmla="*/ 111228 h 290993"/>
                <a:gd name="connsiteX2" fmla="*/ 222817 w 255395"/>
                <a:gd name="connsiteY2" fmla="*/ 189878 h 290993"/>
                <a:gd name="connsiteX3" fmla="*/ 216724 w 255395"/>
                <a:gd name="connsiteY3" fmla="*/ 193987 h 290993"/>
                <a:gd name="connsiteX4" fmla="*/ 242888 w 255395"/>
                <a:gd name="connsiteY4" fmla="*/ 290993 h 290993"/>
                <a:gd name="connsiteX5" fmla="*/ 0 w 255395"/>
                <a:gd name="connsiteY5" fmla="*/ 229080 h 290993"/>
                <a:gd name="connsiteX6" fmla="*/ 40482 w 255395"/>
                <a:gd name="connsiteY6" fmla="*/ 150498 h 290993"/>
                <a:gd name="connsiteX7" fmla="*/ 40887 w 255395"/>
                <a:gd name="connsiteY7" fmla="*/ 150598 h 290993"/>
                <a:gd name="connsiteX8" fmla="*/ 32939 w 255395"/>
                <a:gd name="connsiteY8" fmla="*/ 111228 h 290993"/>
                <a:gd name="connsiteX9" fmla="*/ 144167 w 255395"/>
                <a:gd name="connsiteY9" fmla="*/ 0 h 290993"/>
                <a:gd name="connsiteX0" fmla="*/ 144167 w 255395"/>
                <a:gd name="connsiteY0" fmla="*/ 0 h 250511"/>
                <a:gd name="connsiteX1" fmla="*/ 255395 w 255395"/>
                <a:gd name="connsiteY1" fmla="*/ 111228 h 250511"/>
                <a:gd name="connsiteX2" fmla="*/ 222817 w 255395"/>
                <a:gd name="connsiteY2" fmla="*/ 189878 h 250511"/>
                <a:gd name="connsiteX3" fmla="*/ 216724 w 255395"/>
                <a:gd name="connsiteY3" fmla="*/ 193987 h 250511"/>
                <a:gd name="connsiteX4" fmla="*/ 235744 w 255395"/>
                <a:gd name="connsiteY4" fmla="*/ 250511 h 250511"/>
                <a:gd name="connsiteX5" fmla="*/ 0 w 255395"/>
                <a:gd name="connsiteY5" fmla="*/ 229080 h 250511"/>
                <a:gd name="connsiteX6" fmla="*/ 40482 w 255395"/>
                <a:gd name="connsiteY6" fmla="*/ 150498 h 250511"/>
                <a:gd name="connsiteX7" fmla="*/ 40887 w 255395"/>
                <a:gd name="connsiteY7" fmla="*/ 150598 h 250511"/>
                <a:gd name="connsiteX8" fmla="*/ 32939 w 255395"/>
                <a:gd name="connsiteY8" fmla="*/ 111228 h 250511"/>
                <a:gd name="connsiteX9" fmla="*/ 144167 w 255395"/>
                <a:gd name="connsiteY9" fmla="*/ 0 h 250511"/>
                <a:gd name="connsiteX0" fmla="*/ 111228 w 222456"/>
                <a:gd name="connsiteY0" fmla="*/ 0 h 250511"/>
                <a:gd name="connsiteX1" fmla="*/ 222456 w 222456"/>
                <a:gd name="connsiteY1" fmla="*/ 111228 h 250511"/>
                <a:gd name="connsiteX2" fmla="*/ 189878 w 222456"/>
                <a:gd name="connsiteY2" fmla="*/ 189878 h 250511"/>
                <a:gd name="connsiteX3" fmla="*/ 183785 w 222456"/>
                <a:gd name="connsiteY3" fmla="*/ 193987 h 250511"/>
                <a:gd name="connsiteX4" fmla="*/ 202805 w 222456"/>
                <a:gd name="connsiteY4" fmla="*/ 250511 h 250511"/>
                <a:gd name="connsiteX5" fmla="*/ 399 w 222456"/>
                <a:gd name="connsiteY5" fmla="*/ 195743 h 250511"/>
                <a:gd name="connsiteX6" fmla="*/ 7543 w 222456"/>
                <a:gd name="connsiteY6" fmla="*/ 150498 h 250511"/>
                <a:gd name="connsiteX7" fmla="*/ 7948 w 222456"/>
                <a:gd name="connsiteY7" fmla="*/ 150598 h 250511"/>
                <a:gd name="connsiteX8" fmla="*/ 0 w 222456"/>
                <a:gd name="connsiteY8" fmla="*/ 111228 h 250511"/>
                <a:gd name="connsiteX9" fmla="*/ 111228 w 222456"/>
                <a:gd name="connsiteY9" fmla="*/ 0 h 250511"/>
                <a:gd name="connsiteX0" fmla="*/ 399 w 294245"/>
                <a:gd name="connsiteY0" fmla="*/ 195743 h 341951"/>
                <a:gd name="connsiteX1" fmla="*/ 7543 w 294245"/>
                <a:gd name="connsiteY1" fmla="*/ 150498 h 341951"/>
                <a:gd name="connsiteX2" fmla="*/ 7948 w 294245"/>
                <a:gd name="connsiteY2" fmla="*/ 150598 h 341951"/>
                <a:gd name="connsiteX3" fmla="*/ 0 w 294245"/>
                <a:gd name="connsiteY3" fmla="*/ 111228 h 341951"/>
                <a:gd name="connsiteX4" fmla="*/ 111228 w 294245"/>
                <a:gd name="connsiteY4" fmla="*/ 0 h 341951"/>
                <a:gd name="connsiteX5" fmla="*/ 222456 w 294245"/>
                <a:gd name="connsiteY5" fmla="*/ 111228 h 341951"/>
                <a:gd name="connsiteX6" fmla="*/ 189878 w 294245"/>
                <a:gd name="connsiteY6" fmla="*/ 189878 h 341951"/>
                <a:gd name="connsiteX7" fmla="*/ 183785 w 294245"/>
                <a:gd name="connsiteY7" fmla="*/ 193987 h 341951"/>
                <a:gd name="connsiteX8" fmla="*/ 294245 w 294245"/>
                <a:gd name="connsiteY8" fmla="*/ 341951 h 341951"/>
                <a:gd name="connsiteX0" fmla="*/ 399 w 222456"/>
                <a:gd name="connsiteY0" fmla="*/ 195743 h 249083"/>
                <a:gd name="connsiteX1" fmla="*/ 7543 w 222456"/>
                <a:gd name="connsiteY1" fmla="*/ 150498 h 249083"/>
                <a:gd name="connsiteX2" fmla="*/ 7948 w 222456"/>
                <a:gd name="connsiteY2" fmla="*/ 150598 h 249083"/>
                <a:gd name="connsiteX3" fmla="*/ 0 w 222456"/>
                <a:gd name="connsiteY3" fmla="*/ 111228 h 249083"/>
                <a:gd name="connsiteX4" fmla="*/ 111228 w 222456"/>
                <a:gd name="connsiteY4" fmla="*/ 0 h 249083"/>
                <a:gd name="connsiteX5" fmla="*/ 222456 w 222456"/>
                <a:gd name="connsiteY5" fmla="*/ 111228 h 249083"/>
                <a:gd name="connsiteX6" fmla="*/ 189878 w 222456"/>
                <a:gd name="connsiteY6" fmla="*/ 189878 h 249083"/>
                <a:gd name="connsiteX7" fmla="*/ 183785 w 222456"/>
                <a:gd name="connsiteY7" fmla="*/ 193987 h 249083"/>
                <a:gd name="connsiteX8" fmla="*/ 182327 w 222456"/>
                <a:gd name="connsiteY8" fmla="*/ 249083 h 249083"/>
                <a:gd name="connsiteX0" fmla="*/ 0 w 226819"/>
                <a:gd name="connsiteY0" fmla="*/ 207650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8148 w 226819"/>
                <a:gd name="connsiteY7" fmla="*/ 193987 h 249083"/>
                <a:gd name="connsiteX8" fmla="*/ 186690 w 226819"/>
                <a:gd name="connsiteY8" fmla="*/ 249083 h 249083"/>
                <a:gd name="connsiteX0" fmla="*/ 0 w 226819"/>
                <a:gd name="connsiteY0" fmla="*/ 207650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8148 w 226819"/>
                <a:gd name="connsiteY7" fmla="*/ 193987 h 249083"/>
                <a:gd name="connsiteX8" fmla="*/ 186690 w 226819"/>
                <a:gd name="connsiteY8" fmla="*/ 249083 h 249083"/>
                <a:gd name="connsiteX0" fmla="*/ 0 w 226819"/>
                <a:gd name="connsiteY0" fmla="*/ 207650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8148 w 226819"/>
                <a:gd name="connsiteY7" fmla="*/ 193987 h 249083"/>
                <a:gd name="connsiteX8" fmla="*/ 181927 w 226819"/>
                <a:gd name="connsiteY8" fmla="*/ 249083 h 249083"/>
                <a:gd name="connsiteX0" fmla="*/ 0 w 226819"/>
                <a:gd name="connsiteY0" fmla="*/ 207650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8148 w 226819"/>
                <a:gd name="connsiteY7" fmla="*/ 193987 h 249083"/>
                <a:gd name="connsiteX8" fmla="*/ 181927 w 226819"/>
                <a:gd name="connsiteY8" fmla="*/ 249083 h 249083"/>
                <a:gd name="connsiteX0" fmla="*/ 0 w 226819"/>
                <a:gd name="connsiteY0" fmla="*/ 207650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7650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7650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10030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10030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81927 w 226819"/>
                <a:gd name="connsiteY7" fmla="*/ 249083 h 249083"/>
                <a:gd name="connsiteX0" fmla="*/ 0 w 226819"/>
                <a:gd name="connsiteY0" fmla="*/ 205268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77165 w 226819"/>
                <a:gd name="connsiteY7" fmla="*/ 249083 h 249083"/>
                <a:gd name="connsiteX0" fmla="*/ 0 w 226819"/>
                <a:gd name="connsiteY0" fmla="*/ 207649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77165 w 226819"/>
                <a:gd name="connsiteY7" fmla="*/ 249083 h 249083"/>
                <a:gd name="connsiteX0" fmla="*/ 0 w 226819"/>
                <a:gd name="connsiteY0" fmla="*/ 207649 h 244321"/>
                <a:gd name="connsiteX1" fmla="*/ 11906 w 226819"/>
                <a:gd name="connsiteY1" fmla="*/ 150498 h 244321"/>
                <a:gd name="connsiteX2" fmla="*/ 12311 w 226819"/>
                <a:gd name="connsiteY2" fmla="*/ 150598 h 244321"/>
                <a:gd name="connsiteX3" fmla="*/ 4363 w 226819"/>
                <a:gd name="connsiteY3" fmla="*/ 111228 h 244321"/>
                <a:gd name="connsiteX4" fmla="*/ 115591 w 226819"/>
                <a:gd name="connsiteY4" fmla="*/ 0 h 244321"/>
                <a:gd name="connsiteX5" fmla="*/ 226819 w 226819"/>
                <a:gd name="connsiteY5" fmla="*/ 111228 h 244321"/>
                <a:gd name="connsiteX6" fmla="*/ 194241 w 226819"/>
                <a:gd name="connsiteY6" fmla="*/ 189878 h 244321"/>
                <a:gd name="connsiteX7" fmla="*/ 177165 w 226819"/>
                <a:gd name="connsiteY7" fmla="*/ 244321 h 244321"/>
                <a:gd name="connsiteX0" fmla="*/ 0 w 226819"/>
                <a:gd name="connsiteY0" fmla="*/ 207649 h 246702"/>
                <a:gd name="connsiteX1" fmla="*/ 11906 w 226819"/>
                <a:gd name="connsiteY1" fmla="*/ 150498 h 246702"/>
                <a:gd name="connsiteX2" fmla="*/ 12311 w 226819"/>
                <a:gd name="connsiteY2" fmla="*/ 150598 h 246702"/>
                <a:gd name="connsiteX3" fmla="*/ 4363 w 226819"/>
                <a:gd name="connsiteY3" fmla="*/ 111228 h 246702"/>
                <a:gd name="connsiteX4" fmla="*/ 115591 w 226819"/>
                <a:gd name="connsiteY4" fmla="*/ 0 h 246702"/>
                <a:gd name="connsiteX5" fmla="*/ 226819 w 226819"/>
                <a:gd name="connsiteY5" fmla="*/ 111228 h 246702"/>
                <a:gd name="connsiteX6" fmla="*/ 194241 w 226819"/>
                <a:gd name="connsiteY6" fmla="*/ 189878 h 246702"/>
                <a:gd name="connsiteX7" fmla="*/ 177165 w 226819"/>
                <a:gd name="connsiteY7" fmla="*/ 246702 h 246702"/>
                <a:gd name="connsiteX0" fmla="*/ 0 w 226819"/>
                <a:gd name="connsiteY0" fmla="*/ 207649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77165 w 226819"/>
                <a:gd name="connsiteY7" fmla="*/ 249083 h 249083"/>
                <a:gd name="connsiteX0" fmla="*/ 0 w 226819"/>
                <a:gd name="connsiteY0" fmla="*/ 207649 h 249083"/>
                <a:gd name="connsiteX1" fmla="*/ 11906 w 226819"/>
                <a:gd name="connsiteY1" fmla="*/ 150498 h 249083"/>
                <a:gd name="connsiteX2" fmla="*/ 12311 w 226819"/>
                <a:gd name="connsiteY2" fmla="*/ 150598 h 249083"/>
                <a:gd name="connsiteX3" fmla="*/ 4363 w 226819"/>
                <a:gd name="connsiteY3" fmla="*/ 111228 h 249083"/>
                <a:gd name="connsiteX4" fmla="*/ 115591 w 226819"/>
                <a:gd name="connsiteY4" fmla="*/ 0 h 249083"/>
                <a:gd name="connsiteX5" fmla="*/ 226819 w 226819"/>
                <a:gd name="connsiteY5" fmla="*/ 111228 h 249083"/>
                <a:gd name="connsiteX6" fmla="*/ 194241 w 226819"/>
                <a:gd name="connsiteY6" fmla="*/ 189878 h 249083"/>
                <a:gd name="connsiteX7" fmla="*/ 177165 w 226819"/>
                <a:gd name="connsiteY7" fmla="*/ 249083 h 249083"/>
                <a:gd name="connsiteX0" fmla="*/ 0 w 226819"/>
                <a:gd name="connsiteY0" fmla="*/ 207649 h 253846"/>
                <a:gd name="connsiteX1" fmla="*/ 11906 w 226819"/>
                <a:gd name="connsiteY1" fmla="*/ 150498 h 253846"/>
                <a:gd name="connsiteX2" fmla="*/ 12311 w 226819"/>
                <a:gd name="connsiteY2" fmla="*/ 150598 h 253846"/>
                <a:gd name="connsiteX3" fmla="*/ 4363 w 226819"/>
                <a:gd name="connsiteY3" fmla="*/ 111228 h 253846"/>
                <a:gd name="connsiteX4" fmla="*/ 115591 w 226819"/>
                <a:gd name="connsiteY4" fmla="*/ 0 h 253846"/>
                <a:gd name="connsiteX5" fmla="*/ 226819 w 226819"/>
                <a:gd name="connsiteY5" fmla="*/ 111228 h 253846"/>
                <a:gd name="connsiteX6" fmla="*/ 194241 w 226819"/>
                <a:gd name="connsiteY6" fmla="*/ 189878 h 253846"/>
                <a:gd name="connsiteX7" fmla="*/ 177165 w 226819"/>
                <a:gd name="connsiteY7" fmla="*/ 253846 h 253846"/>
                <a:gd name="connsiteX0" fmla="*/ 0 w 226819"/>
                <a:gd name="connsiteY0" fmla="*/ 207649 h 253846"/>
                <a:gd name="connsiteX1" fmla="*/ 11906 w 226819"/>
                <a:gd name="connsiteY1" fmla="*/ 150498 h 253846"/>
                <a:gd name="connsiteX2" fmla="*/ 12311 w 226819"/>
                <a:gd name="connsiteY2" fmla="*/ 150598 h 253846"/>
                <a:gd name="connsiteX3" fmla="*/ 4363 w 226819"/>
                <a:gd name="connsiteY3" fmla="*/ 111228 h 253846"/>
                <a:gd name="connsiteX4" fmla="*/ 115591 w 226819"/>
                <a:gd name="connsiteY4" fmla="*/ 0 h 253846"/>
                <a:gd name="connsiteX5" fmla="*/ 226819 w 226819"/>
                <a:gd name="connsiteY5" fmla="*/ 111228 h 253846"/>
                <a:gd name="connsiteX6" fmla="*/ 194241 w 226819"/>
                <a:gd name="connsiteY6" fmla="*/ 189878 h 253846"/>
                <a:gd name="connsiteX7" fmla="*/ 177165 w 226819"/>
                <a:gd name="connsiteY7" fmla="*/ 253846 h 253846"/>
                <a:gd name="connsiteX0" fmla="*/ 0 w 226819"/>
                <a:gd name="connsiteY0" fmla="*/ 207649 h 244321"/>
                <a:gd name="connsiteX1" fmla="*/ 11906 w 226819"/>
                <a:gd name="connsiteY1" fmla="*/ 150498 h 244321"/>
                <a:gd name="connsiteX2" fmla="*/ 12311 w 226819"/>
                <a:gd name="connsiteY2" fmla="*/ 150598 h 244321"/>
                <a:gd name="connsiteX3" fmla="*/ 4363 w 226819"/>
                <a:gd name="connsiteY3" fmla="*/ 111228 h 244321"/>
                <a:gd name="connsiteX4" fmla="*/ 115591 w 226819"/>
                <a:gd name="connsiteY4" fmla="*/ 0 h 244321"/>
                <a:gd name="connsiteX5" fmla="*/ 226819 w 226819"/>
                <a:gd name="connsiteY5" fmla="*/ 111228 h 244321"/>
                <a:gd name="connsiteX6" fmla="*/ 194241 w 226819"/>
                <a:gd name="connsiteY6" fmla="*/ 189878 h 244321"/>
                <a:gd name="connsiteX7" fmla="*/ 174784 w 226819"/>
                <a:gd name="connsiteY7" fmla="*/ 244321 h 244321"/>
                <a:gd name="connsiteX0" fmla="*/ 0 w 226819"/>
                <a:gd name="connsiteY0" fmla="*/ 207649 h 244321"/>
                <a:gd name="connsiteX1" fmla="*/ 11906 w 226819"/>
                <a:gd name="connsiteY1" fmla="*/ 150498 h 244321"/>
                <a:gd name="connsiteX2" fmla="*/ 12311 w 226819"/>
                <a:gd name="connsiteY2" fmla="*/ 150598 h 244321"/>
                <a:gd name="connsiteX3" fmla="*/ 4363 w 226819"/>
                <a:gd name="connsiteY3" fmla="*/ 111228 h 244321"/>
                <a:gd name="connsiteX4" fmla="*/ 115591 w 226819"/>
                <a:gd name="connsiteY4" fmla="*/ 0 h 244321"/>
                <a:gd name="connsiteX5" fmla="*/ 226819 w 226819"/>
                <a:gd name="connsiteY5" fmla="*/ 111228 h 244321"/>
                <a:gd name="connsiteX6" fmla="*/ 194241 w 226819"/>
                <a:gd name="connsiteY6" fmla="*/ 189878 h 244321"/>
                <a:gd name="connsiteX7" fmla="*/ 174784 w 226819"/>
                <a:gd name="connsiteY7" fmla="*/ 244321 h 244321"/>
                <a:gd name="connsiteX0" fmla="*/ 0 w 226819"/>
                <a:gd name="connsiteY0" fmla="*/ 207649 h 244321"/>
                <a:gd name="connsiteX1" fmla="*/ 11906 w 226819"/>
                <a:gd name="connsiteY1" fmla="*/ 150498 h 244321"/>
                <a:gd name="connsiteX2" fmla="*/ 12311 w 226819"/>
                <a:gd name="connsiteY2" fmla="*/ 150598 h 244321"/>
                <a:gd name="connsiteX3" fmla="*/ 4363 w 226819"/>
                <a:gd name="connsiteY3" fmla="*/ 111228 h 244321"/>
                <a:gd name="connsiteX4" fmla="*/ 115591 w 226819"/>
                <a:gd name="connsiteY4" fmla="*/ 0 h 244321"/>
                <a:gd name="connsiteX5" fmla="*/ 226819 w 226819"/>
                <a:gd name="connsiteY5" fmla="*/ 111228 h 244321"/>
                <a:gd name="connsiteX6" fmla="*/ 194241 w 226819"/>
                <a:gd name="connsiteY6" fmla="*/ 189878 h 244321"/>
                <a:gd name="connsiteX7" fmla="*/ 174784 w 226819"/>
                <a:gd name="connsiteY7" fmla="*/ 244321 h 244321"/>
                <a:gd name="connsiteX0" fmla="*/ 0 w 226819"/>
                <a:gd name="connsiteY0" fmla="*/ 207649 h 251465"/>
                <a:gd name="connsiteX1" fmla="*/ 11906 w 226819"/>
                <a:gd name="connsiteY1" fmla="*/ 150498 h 251465"/>
                <a:gd name="connsiteX2" fmla="*/ 12311 w 226819"/>
                <a:gd name="connsiteY2" fmla="*/ 150598 h 251465"/>
                <a:gd name="connsiteX3" fmla="*/ 4363 w 226819"/>
                <a:gd name="connsiteY3" fmla="*/ 111228 h 251465"/>
                <a:gd name="connsiteX4" fmla="*/ 115591 w 226819"/>
                <a:gd name="connsiteY4" fmla="*/ 0 h 251465"/>
                <a:gd name="connsiteX5" fmla="*/ 226819 w 226819"/>
                <a:gd name="connsiteY5" fmla="*/ 111228 h 251465"/>
                <a:gd name="connsiteX6" fmla="*/ 194241 w 226819"/>
                <a:gd name="connsiteY6" fmla="*/ 189878 h 251465"/>
                <a:gd name="connsiteX7" fmla="*/ 174784 w 226819"/>
                <a:gd name="connsiteY7" fmla="*/ 251465 h 251465"/>
                <a:gd name="connsiteX0" fmla="*/ 0 w 226819"/>
                <a:gd name="connsiteY0" fmla="*/ 207649 h 251465"/>
                <a:gd name="connsiteX1" fmla="*/ 11906 w 226819"/>
                <a:gd name="connsiteY1" fmla="*/ 150498 h 251465"/>
                <a:gd name="connsiteX2" fmla="*/ 12311 w 226819"/>
                <a:gd name="connsiteY2" fmla="*/ 150598 h 251465"/>
                <a:gd name="connsiteX3" fmla="*/ 4363 w 226819"/>
                <a:gd name="connsiteY3" fmla="*/ 111228 h 251465"/>
                <a:gd name="connsiteX4" fmla="*/ 115591 w 226819"/>
                <a:gd name="connsiteY4" fmla="*/ 0 h 251465"/>
                <a:gd name="connsiteX5" fmla="*/ 226819 w 226819"/>
                <a:gd name="connsiteY5" fmla="*/ 111228 h 251465"/>
                <a:gd name="connsiteX6" fmla="*/ 194241 w 226819"/>
                <a:gd name="connsiteY6" fmla="*/ 189878 h 251465"/>
                <a:gd name="connsiteX7" fmla="*/ 174784 w 226819"/>
                <a:gd name="connsiteY7" fmla="*/ 251465 h 251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6819" h="251465">
                  <a:moveTo>
                    <a:pt x="0" y="207649"/>
                  </a:moveTo>
                  <a:cubicBezTo>
                    <a:pt x="3969" y="186218"/>
                    <a:pt x="31750" y="205267"/>
                    <a:pt x="11906" y="150498"/>
                  </a:cubicBezTo>
                  <a:lnTo>
                    <a:pt x="12311" y="150598"/>
                  </a:lnTo>
                  <a:lnTo>
                    <a:pt x="4363" y="111228"/>
                  </a:lnTo>
                  <a:cubicBezTo>
                    <a:pt x="4363" y="49798"/>
                    <a:pt x="54161" y="0"/>
                    <a:pt x="115591" y="0"/>
                  </a:cubicBezTo>
                  <a:cubicBezTo>
                    <a:pt x="177021" y="0"/>
                    <a:pt x="226819" y="49798"/>
                    <a:pt x="226819" y="111228"/>
                  </a:cubicBezTo>
                  <a:cubicBezTo>
                    <a:pt x="226819" y="141943"/>
                    <a:pt x="214820" y="173649"/>
                    <a:pt x="194241" y="189878"/>
                  </a:cubicBezTo>
                  <a:cubicBezTo>
                    <a:pt x="173662" y="206107"/>
                    <a:pt x="155076" y="231730"/>
                    <a:pt x="174784" y="251465"/>
                  </a:cubicBezTo>
                </a:path>
              </a:pathLst>
            </a:cu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>
              <a:innerShdw blurRad="114300" dir="15960000">
                <a:sysClr val="window" lastClr="FFFFFF">
                  <a:lumMod val="50000"/>
                  <a:alpha val="89000"/>
                </a:sysClr>
              </a:innerShdw>
            </a:effectLst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457189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00" b="0" i="0" u="none" strike="noStrike" kern="0" cap="none" spc="0" normalizeH="0" baseline="0" noProof="0" dirty="0">
                <a:ln>
                  <a:noFill/>
                </a:ln>
                <a:solidFill>
                  <a:srgbClr val="111D4E"/>
                </a:solidFill>
                <a:effectLst/>
                <a:uLnTx/>
                <a:uFillTx/>
                <a:latin typeface="Poppins" panose="00000500000000000000" pitchFamily="2" charset="0"/>
                <a:ea typeface="Verdana" panose="020B0604030504040204" pitchFamily="34" charset="0"/>
                <a:cs typeface="Poppins" panose="00000500000000000000" pitchFamily="2" charset="0"/>
              </a:endParaRPr>
            </a:p>
          </p:txBody>
        </p:sp>
        <p:sp>
          <p:nvSpPr>
            <p:cNvPr id="166" name="Oval 165">
              <a:extLst>
                <a:ext uri="{FF2B5EF4-FFF2-40B4-BE49-F238E27FC236}">
                  <a16:creationId xmlns:a16="http://schemas.microsoft.com/office/drawing/2014/main" id="{69B0105E-1154-D392-75B8-B8D6DBDBDF50}"/>
                </a:ext>
              </a:extLst>
            </p:cNvPr>
            <p:cNvSpPr/>
            <p:nvPr/>
          </p:nvSpPr>
          <p:spPr>
            <a:xfrm>
              <a:off x="5682436" y="2133808"/>
              <a:ext cx="197081" cy="195580"/>
            </a:xfrm>
            <a:prstGeom prst="ellipse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>
              <a:innerShdw blurRad="114300" dir="15960000">
                <a:sysClr val="window" lastClr="FFFFFF">
                  <a:lumMod val="50000"/>
                  <a:alpha val="89000"/>
                </a:sysClr>
              </a:innerShdw>
            </a:effectLst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457189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00" b="0" i="0" u="none" strike="noStrike" kern="0" cap="none" spc="0" normalizeH="0" baseline="0" noProof="0" dirty="0">
                <a:ln>
                  <a:noFill/>
                </a:ln>
                <a:solidFill>
                  <a:srgbClr val="111D4E"/>
                </a:solidFill>
                <a:effectLst/>
                <a:uLnTx/>
                <a:uFillTx/>
                <a:latin typeface="Poppins" panose="00000500000000000000" pitchFamily="2" charset="0"/>
                <a:ea typeface="Verdana" panose="020B0604030504040204" pitchFamily="34" charset="0"/>
                <a:cs typeface="Poppins" panose="00000500000000000000" pitchFamily="2" charset="0"/>
              </a:endParaRPr>
            </a:p>
          </p:txBody>
        </p:sp>
        <p:sp>
          <p:nvSpPr>
            <p:cNvPr id="167" name="TextBox 166">
              <a:extLst>
                <a:ext uri="{FF2B5EF4-FFF2-40B4-BE49-F238E27FC236}">
                  <a16:creationId xmlns:a16="http://schemas.microsoft.com/office/drawing/2014/main" id="{4BB9A456-1AB6-FBC6-DD3F-DC7E4DF8926D}"/>
                </a:ext>
              </a:extLst>
            </p:cNvPr>
            <p:cNvSpPr txBox="1"/>
            <p:nvPr/>
          </p:nvSpPr>
          <p:spPr bwMode="auto">
            <a:xfrm>
              <a:off x="7361738" y="1650211"/>
              <a:ext cx="680409" cy="350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Agrin</a:t>
              </a:r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DB4E947C-6551-074F-C9D5-46DE19D26EEE}"/>
                </a:ext>
              </a:extLst>
            </p:cNvPr>
            <p:cNvSpPr txBox="1"/>
            <p:nvPr/>
          </p:nvSpPr>
          <p:spPr bwMode="auto">
            <a:xfrm>
              <a:off x="3248973" y="1554001"/>
              <a:ext cx="1157926" cy="459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Autoreactive T-cell</a:t>
              </a:r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2FAC79B2-8B40-22AB-8B9F-8590BD0E4200}"/>
                </a:ext>
              </a:extLst>
            </p:cNvPr>
            <p:cNvSpPr txBox="1"/>
            <p:nvPr/>
          </p:nvSpPr>
          <p:spPr bwMode="auto">
            <a:xfrm>
              <a:off x="4116269" y="1847577"/>
              <a:ext cx="738069" cy="29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VGCC</a:t>
              </a:r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E63065E6-6070-5DA7-9F4D-25519B8C7CC3}"/>
                </a:ext>
              </a:extLst>
            </p:cNvPr>
            <p:cNvSpPr txBox="1"/>
            <p:nvPr/>
          </p:nvSpPr>
          <p:spPr bwMode="auto">
            <a:xfrm>
              <a:off x="5738637" y="1691774"/>
              <a:ext cx="883298" cy="459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NERVE terminal</a:t>
              </a:r>
            </a:p>
          </p:txBody>
        </p:sp>
        <p:sp>
          <p:nvSpPr>
            <p:cNvPr id="171" name="Oval 170">
              <a:extLst>
                <a:ext uri="{FF2B5EF4-FFF2-40B4-BE49-F238E27FC236}">
                  <a16:creationId xmlns:a16="http://schemas.microsoft.com/office/drawing/2014/main" id="{E1DB9043-95F8-A1B2-535A-ACAD06AB9EEB}"/>
                </a:ext>
              </a:extLst>
            </p:cNvPr>
            <p:cNvSpPr/>
            <p:nvPr/>
          </p:nvSpPr>
          <p:spPr bwMode="auto">
            <a:xfrm>
              <a:off x="2493433" y="1944431"/>
              <a:ext cx="755540" cy="227474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lIns="0" rIns="0"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Thymus</a:t>
              </a:r>
            </a:p>
          </p:txBody>
        </p:sp>
        <p:sp>
          <p:nvSpPr>
            <p:cNvPr id="172" name="Oval 171">
              <a:extLst>
                <a:ext uri="{FF2B5EF4-FFF2-40B4-BE49-F238E27FC236}">
                  <a16:creationId xmlns:a16="http://schemas.microsoft.com/office/drawing/2014/main" id="{DADD9A0E-9094-7F04-3174-792ED9A8C6D9}"/>
                </a:ext>
              </a:extLst>
            </p:cNvPr>
            <p:cNvSpPr/>
            <p:nvPr/>
          </p:nvSpPr>
          <p:spPr bwMode="auto">
            <a:xfrm>
              <a:off x="2493432" y="2836561"/>
              <a:ext cx="1303867" cy="48013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lIns="0" rIns="0"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Complement activation</a:t>
              </a:r>
            </a:p>
          </p:txBody>
        </p:sp>
        <p:sp>
          <p:nvSpPr>
            <p:cNvPr id="173" name="Oval 172">
              <a:extLst>
                <a:ext uri="{FF2B5EF4-FFF2-40B4-BE49-F238E27FC236}">
                  <a16:creationId xmlns:a16="http://schemas.microsoft.com/office/drawing/2014/main" id="{024B98EC-1E15-29BE-E44A-27A8516D5FE6}"/>
                </a:ext>
              </a:extLst>
            </p:cNvPr>
            <p:cNvSpPr/>
            <p:nvPr/>
          </p:nvSpPr>
          <p:spPr bwMode="auto">
            <a:xfrm>
              <a:off x="2937575" y="4337669"/>
              <a:ext cx="1303867" cy="386524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lIns="0" rIns="0"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Cell signaling</a:t>
              </a:r>
            </a:p>
          </p:txBody>
        </p:sp>
        <p:sp>
          <p:nvSpPr>
            <p:cNvPr id="174" name="Oval 173">
              <a:extLst>
                <a:ext uri="{FF2B5EF4-FFF2-40B4-BE49-F238E27FC236}">
                  <a16:creationId xmlns:a16="http://schemas.microsoft.com/office/drawing/2014/main" id="{3BB77F51-DF69-90AF-1C3D-913C93818A7D}"/>
                </a:ext>
              </a:extLst>
            </p:cNvPr>
            <p:cNvSpPr/>
            <p:nvPr/>
          </p:nvSpPr>
          <p:spPr bwMode="auto">
            <a:xfrm>
              <a:off x="4626340" y="4273018"/>
              <a:ext cx="1303867" cy="349782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lIns="0" rIns="0"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Fold destruction</a:t>
              </a:r>
            </a:p>
          </p:txBody>
        </p:sp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229816EF-7D01-8A68-1750-ADA43BA37C59}"/>
                </a:ext>
              </a:extLst>
            </p:cNvPr>
            <p:cNvSpPr/>
            <p:nvPr/>
          </p:nvSpPr>
          <p:spPr bwMode="auto">
            <a:xfrm>
              <a:off x="5523125" y="4530931"/>
              <a:ext cx="1303868" cy="349782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lIns="0" rIns="0"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AChR internalization</a:t>
              </a:r>
            </a:p>
          </p:txBody>
        </p:sp>
        <p:sp>
          <p:nvSpPr>
            <p:cNvPr id="176" name="Oval 175">
              <a:extLst>
                <a:ext uri="{FF2B5EF4-FFF2-40B4-BE49-F238E27FC236}">
                  <a16:creationId xmlns:a16="http://schemas.microsoft.com/office/drawing/2014/main" id="{0D7ADC7B-8265-E3D9-3CB7-C7D6BCB94818}"/>
                </a:ext>
              </a:extLst>
            </p:cNvPr>
            <p:cNvSpPr/>
            <p:nvPr/>
          </p:nvSpPr>
          <p:spPr bwMode="auto">
            <a:xfrm>
              <a:off x="4854338" y="5090322"/>
              <a:ext cx="2507400" cy="349782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lIns="0" rIns="0"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Reduced muscle contraction</a:t>
              </a:r>
            </a:p>
          </p:txBody>
        </p:sp>
        <p:sp>
          <p:nvSpPr>
            <p:cNvPr id="177" name="Oval 176">
              <a:extLst>
                <a:ext uri="{FF2B5EF4-FFF2-40B4-BE49-F238E27FC236}">
                  <a16:creationId xmlns:a16="http://schemas.microsoft.com/office/drawing/2014/main" id="{574E0DF7-1EF2-C9D9-8C15-5D217FD36CA2}"/>
                </a:ext>
              </a:extLst>
            </p:cNvPr>
            <p:cNvSpPr/>
            <p:nvPr/>
          </p:nvSpPr>
          <p:spPr bwMode="auto">
            <a:xfrm>
              <a:off x="7090019" y="4214001"/>
              <a:ext cx="1176094" cy="55997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lIns="0" rIns="0"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Block of Ach binding to AChR</a:t>
              </a:r>
            </a:p>
          </p:txBody>
        </p:sp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4B9EF9F2-A71A-3DD4-BBEE-3BD8E8CBFA70}"/>
                </a:ext>
              </a:extLst>
            </p:cNvPr>
            <p:cNvSpPr txBox="1"/>
            <p:nvPr/>
          </p:nvSpPr>
          <p:spPr bwMode="auto">
            <a:xfrm>
              <a:off x="3458902" y="2364141"/>
              <a:ext cx="738069" cy="29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B-cell</a:t>
              </a:r>
            </a:p>
          </p:txBody>
        </p: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4DC67BBF-B220-D6D1-03B9-F323D3DF67DD}"/>
                </a:ext>
              </a:extLst>
            </p:cNvPr>
            <p:cNvSpPr txBox="1"/>
            <p:nvPr/>
          </p:nvSpPr>
          <p:spPr bwMode="auto">
            <a:xfrm>
              <a:off x="4722773" y="2488255"/>
              <a:ext cx="1207436" cy="252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Acetylcholine</a:t>
              </a:r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F891F5B4-BDB8-1C80-408A-9E6CC0A6C7C1}"/>
                </a:ext>
              </a:extLst>
            </p:cNvPr>
            <p:cNvSpPr txBox="1"/>
            <p:nvPr/>
          </p:nvSpPr>
          <p:spPr bwMode="auto">
            <a:xfrm>
              <a:off x="8352432" y="3346583"/>
              <a:ext cx="2024161" cy="29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Acetylcholine-esterase</a:t>
              </a:r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3188F26B-CDA6-1CD5-FCA4-CDB4EE27BBB9}"/>
                </a:ext>
              </a:extLst>
            </p:cNvPr>
            <p:cNvSpPr txBox="1"/>
            <p:nvPr/>
          </p:nvSpPr>
          <p:spPr bwMode="auto">
            <a:xfrm>
              <a:off x="5732255" y="3868828"/>
              <a:ext cx="754996" cy="29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AChR</a:t>
              </a:r>
            </a:p>
          </p:txBody>
        </p: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864C746A-2967-0D95-9C6D-5C2AC9C7D287}"/>
                </a:ext>
              </a:extLst>
            </p:cNvPr>
            <p:cNvSpPr txBox="1"/>
            <p:nvPr/>
          </p:nvSpPr>
          <p:spPr bwMode="auto">
            <a:xfrm>
              <a:off x="3254547" y="3701734"/>
              <a:ext cx="754996" cy="29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MAC</a:t>
              </a:r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A71EEFC9-89B3-E388-23F3-1EFFFDC81861}"/>
                </a:ext>
              </a:extLst>
            </p:cNvPr>
            <p:cNvSpPr txBox="1"/>
            <p:nvPr/>
          </p:nvSpPr>
          <p:spPr bwMode="auto">
            <a:xfrm>
              <a:off x="2420563" y="3701734"/>
              <a:ext cx="754996" cy="29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Muscle</a:t>
              </a:r>
            </a:p>
          </p:txBody>
        </p:sp>
        <p:sp>
          <p:nvSpPr>
            <p:cNvPr id="184" name="TextBox 183">
              <a:extLst>
                <a:ext uri="{FF2B5EF4-FFF2-40B4-BE49-F238E27FC236}">
                  <a16:creationId xmlns:a16="http://schemas.microsoft.com/office/drawing/2014/main" id="{2EFC3FC6-DF5D-F8B8-2D40-54D51B23F9C9}"/>
                </a:ext>
              </a:extLst>
            </p:cNvPr>
            <p:cNvSpPr txBox="1"/>
            <p:nvPr/>
          </p:nvSpPr>
          <p:spPr bwMode="auto">
            <a:xfrm>
              <a:off x="8257646" y="3701734"/>
              <a:ext cx="754996" cy="29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MuSK</a:t>
              </a:r>
            </a:p>
          </p:txBody>
        </p:sp>
        <p:sp>
          <p:nvSpPr>
            <p:cNvPr id="185" name="TextBox 184">
              <a:extLst>
                <a:ext uri="{FF2B5EF4-FFF2-40B4-BE49-F238E27FC236}">
                  <a16:creationId xmlns:a16="http://schemas.microsoft.com/office/drawing/2014/main" id="{3957267B-5AFD-8AAE-DD56-351F6F1EFB1B}"/>
                </a:ext>
              </a:extLst>
            </p:cNvPr>
            <p:cNvSpPr txBox="1"/>
            <p:nvPr/>
          </p:nvSpPr>
          <p:spPr bwMode="auto">
            <a:xfrm>
              <a:off x="7838059" y="3868828"/>
              <a:ext cx="754996" cy="29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LRP4</a:t>
              </a:r>
            </a:p>
          </p:txBody>
        </p:sp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A94A776B-C80D-5236-EA7D-A495353F9040}"/>
                </a:ext>
              </a:extLst>
            </p:cNvPr>
            <p:cNvSpPr txBox="1"/>
            <p:nvPr/>
          </p:nvSpPr>
          <p:spPr bwMode="auto">
            <a:xfrm>
              <a:off x="6935913" y="3986786"/>
              <a:ext cx="754996" cy="29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Rapsyn</a:t>
              </a:r>
            </a:p>
          </p:txBody>
        </p:sp>
        <p:sp>
          <p:nvSpPr>
            <p:cNvPr id="187" name="Oval 186">
              <a:extLst>
                <a:ext uri="{FF2B5EF4-FFF2-40B4-BE49-F238E27FC236}">
                  <a16:creationId xmlns:a16="http://schemas.microsoft.com/office/drawing/2014/main" id="{AFFAB60F-D55A-9313-A6B6-6329F405796D}"/>
                </a:ext>
              </a:extLst>
            </p:cNvPr>
            <p:cNvSpPr/>
            <p:nvPr/>
          </p:nvSpPr>
          <p:spPr bwMode="auto">
            <a:xfrm>
              <a:off x="5758293" y="2193648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88" name="Oval 187">
              <a:extLst>
                <a:ext uri="{FF2B5EF4-FFF2-40B4-BE49-F238E27FC236}">
                  <a16:creationId xmlns:a16="http://schemas.microsoft.com/office/drawing/2014/main" id="{E0D3206E-994C-2F02-1A45-72637A19590B}"/>
                </a:ext>
              </a:extLst>
            </p:cNvPr>
            <p:cNvSpPr/>
            <p:nvPr/>
          </p:nvSpPr>
          <p:spPr bwMode="auto">
            <a:xfrm>
              <a:off x="6376569" y="2364161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id="{3ECC7D53-64BB-E149-0371-5D6202C647C5}"/>
                </a:ext>
              </a:extLst>
            </p:cNvPr>
            <p:cNvSpPr/>
            <p:nvPr/>
          </p:nvSpPr>
          <p:spPr bwMode="auto">
            <a:xfrm>
              <a:off x="6376569" y="2460568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90" name="Rectangle: Rounded Corners 189">
              <a:extLst>
                <a:ext uri="{FF2B5EF4-FFF2-40B4-BE49-F238E27FC236}">
                  <a16:creationId xmlns:a16="http://schemas.microsoft.com/office/drawing/2014/main" id="{022F3B24-56D4-A4CD-CD86-CAEDBA2D1456}"/>
                </a:ext>
              </a:extLst>
            </p:cNvPr>
            <p:cNvSpPr/>
            <p:nvPr/>
          </p:nvSpPr>
          <p:spPr bwMode="auto">
            <a:xfrm rot="3340568">
              <a:off x="4726496" y="1952768"/>
              <a:ext cx="196850" cy="104326"/>
            </a:xfrm>
            <a:prstGeom prst="roundRect">
              <a:avLst/>
            </a:prstGeom>
            <a:solidFill>
              <a:srgbClr val="015873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grpSp>
          <p:nvGrpSpPr>
            <p:cNvPr id="191" name="Group 190">
              <a:extLst>
                <a:ext uri="{FF2B5EF4-FFF2-40B4-BE49-F238E27FC236}">
                  <a16:creationId xmlns:a16="http://schemas.microsoft.com/office/drawing/2014/main" id="{63D8B999-7316-B355-0AFB-F32191A26F86}"/>
                </a:ext>
              </a:extLst>
            </p:cNvPr>
            <p:cNvGrpSpPr/>
            <p:nvPr/>
          </p:nvGrpSpPr>
          <p:grpSpPr>
            <a:xfrm>
              <a:off x="3707169" y="1957524"/>
              <a:ext cx="254000" cy="254000"/>
              <a:chOff x="3960643" y="1969353"/>
              <a:chExt cx="254000" cy="254000"/>
            </a:xfrm>
          </p:grpSpPr>
          <p:sp>
            <p:nvSpPr>
              <p:cNvPr id="311" name="Oval 310">
                <a:extLst>
                  <a:ext uri="{FF2B5EF4-FFF2-40B4-BE49-F238E27FC236}">
                    <a16:creationId xmlns:a16="http://schemas.microsoft.com/office/drawing/2014/main" id="{BB06B03F-4C9C-C985-5DC1-489379CF7987}"/>
                  </a:ext>
                </a:extLst>
              </p:cNvPr>
              <p:cNvSpPr/>
              <p:nvPr/>
            </p:nvSpPr>
            <p:spPr bwMode="auto">
              <a:xfrm>
                <a:off x="3960643" y="1969353"/>
                <a:ext cx="254000" cy="25400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12" name="Oval 311">
                <a:extLst>
                  <a:ext uri="{FF2B5EF4-FFF2-40B4-BE49-F238E27FC236}">
                    <a16:creationId xmlns:a16="http://schemas.microsoft.com/office/drawing/2014/main" id="{D3C61927-F4C3-CB8F-4B68-92EF092FF0DE}"/>
                  </a:ext>
                </a:extLst>
              </p:cNvPr>
              <p:cNvSpPr/>
              <p:nvPr/>
            </p:nvSpPr>
            <p:spPr bwMode="auto">
              <a:xfrm>
                <a:off x="4004971" y="2013681"/>
                <a:ext cx="165345" cy="165345"/>
              </a:xfrm>
              <a:prstGeom prst="ellipse">
                <a:avLst/>
              </a:prstGeom>
              <a:solidFill>
                <a:schemeClr val="accent3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192" name="Group 191">
              <a:extLst>
                <a:ext uri="{FF2B5EF4-FFF2-40B4-BE49-F238E27FC236}">
                  <a16:creationId xmlns:a16="http://schemas.microsoft.com/office/drawing/2014/main" id="{F21BF636-BCC6-D611-D05B-B804F9B12E12}"/>
                </a:ext>
              </a:extLst>
            </p:cNvPr>
            <p:cNvGrpSpPr/>
            <p:nvPr/>
          </p:nvGrpSpPr>
          <p:grpSpPr>
            <a:xfrm>
              <a:off x="4069970" y="2385944"/>
              <a:ext cx="254000" cy="254000"/>
              <a:chOff x="3960643" y="1969353"/>
              <a:chExt cx="254000" cy="254000"/>
            </a:xfrm>
          </p:grpSpPr>
          <p:sp>
            <p:nvSpPr>
              <p:cNvPr id="309" name="Oval 308">
                <a:extLst>
                  <a:ext uri="{FF2B5EF4-FFF2-40B4-BE49-F238E27FC236}">
                    <a16:creationId xmlns:a16="http://schemas.microsoft.com/office/drawing/2014/main" id="{DC04E30A-4859-694E-816A-A9A032559C13}"/>
                  </a:ext>
                </a:extLst>
              </p:cNvPr>
              <p:cNvSpPr/>
              <p:nvPr/>
            </p:nvSpPr>
            <p:spPr bwMode="auto">
              <a:xfrm>
                <a:off x="3960643" y="1969353"/>
                <a:ext cx="254000" cy="254000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10" name="Oval 309">
                <a:extLst>
                  <a:ext uri="{FF2B5EF4-FFF2-40B4-BE49-F238E27FC236}">
                    <a16:creationId xmlns:a16="http://schemas.microsoft.com/office/drawing/2014/main" id="{98CF537D-3372-E551-6B22-538F0A8CBDF8}"/>
                  </a:ext>
                </a:extLst>
              </p:cNvPr>
              <p:cNvSpPr/>
              <p:nvPr/>
            </p:nvSpPr>
            <p:spPr bwMode="auto">
              <a:xfrm>
                <a:off x="4004971" y="2013681"/>
                <a:ext cx="165345" cy="165345"/>
              </a:xfrm>
              <a:prstGeom prst="ellipse">
                <a:avLst/>
              </a:prstGeom>
              <a:solidFill>
                <a:schemeClr val="accent6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sp>
          <p:nvSpPr>
            <p:cNvPr id="193" name="Oval 192">
              <a:extLst>
                <a:ext uri="{FF2B5EF4-FFF2-40B4-BE49-F238E27FC236}">
                  <a16:creationId xmlns:a16="http://schemas.microsoft.com/office/drawing/2014/main" id="{B2DFB80D-EB4A-C32B-9448-D137A62A480F}"/>
                </a:ext>
              </a:extLst>
            </p:cNvPr>
            <p:cNvSpPr/>
            <p:nvPr/>
          </p:nvSpPr>
          <p:spPr bwMode="auto">
            <a:xfrm>
              <a:off x="6068270" y="2554148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EAE9E731-FC3E-E11E-C6E6-FE98156BE778}"/>
                </a:ext>
              </a:extLst>
            </p:cNvPr>
            <p:cNvSpPr/>
            <p:nvPr/>
          </p:nvSpPr>
          <p:spPr bwMode="auto">
            <a:xfrm>
              <a:off x="5850470" y="2681991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95" name="Oval 194">
              <a:extLst>
                <a:ext uri="{FF2B5EF4-FFF2-40B4-BE49-F238E27FC236}">
                  <a16:creationId xmlns:a16="http://schemas.microsoft.com/office/drawing/2014/main" id="{B47B6FA5-D28F-7989-96F9-EC56C7EB42FE}"/>
                </a:ext>
              </a:extLst>
            </p:cNvPr>
            <p:cNvSpPr/>
            <p:nvPr/>
          </p:nvSpPr>
          <p:spPr bwMode="auto">
            <a:xfrm>
              <a:off x="5500900" y="2970395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96" name="Oval 195">
              <a:extLst>
                <a:ext uri="{FF2B5EF4-FFF2-40B4-BE49-F238E27FC236}">
                  <a16:creationId xmlns:a16="http://schemas.microsoft.com/office/drawing/2014/main" id="{4C0C0F75-A7FF-3B6F-383E-265F014B08E1}"/>
                </a:ext>
              </a:extLst>
            </p:cNvPr>
            <p:cNvSpPr/>
            <p:nvPr/>
          </p:nvSpPr>
          <p:spPr bwMode="auto">
            <a:xfrm>
              <a:off x="5421163" y="3180765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97" name="Oval 196">
              <a:extLst>
                <a:ext uri="{FF2B5EF4-FFF2-40B4-BE49-F238E27FC236}">
                  <a16:creationId xmlns:a16="http://schemas.microsoft.com/office/drawing/2014/main" id="{74E7B66F-3E92-B285-0B83-69E59499DB92}"/>
                </a:ext>
              </a:extLst>
            </p:cNvPr>
            <p:cNvSpPr/>
            <p:nvPr/>
          </p:nvSpPr>
          <p:spPr bwMode="auto">
            <a:xfrm>
              <a:off x="5909878" y="2916526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98" name="Oval 197">
              <a:extLst>
                <a:ext uri="{FF2B5EF4-FFF2-40B4-BE49-F238E27FC236}">
                  <a16:creationId xmlns:a16="http://schemas.microsoft.com/office/drawing/2014/main" id="{A2A42B44-65E9-4474-7996-A77FB1074A5D}"/>
                </a:ext>
              </a:extLst>
            </p:cNvPr>
            <p:cNvSpPr/>
            <p:nvPr/>
          </p:nvSpPr>
          <p:spPr bwMode="auto">
            <a:xfrm>
              <a:off x="6050984" y="3154461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99" name="Oval 198">
              <a:extLst>
                <a:ext uri="{FF2B5EF4-FFF2-40B4-BE49-F238E27FC236}">
                  <a16:creationId xmlns:a16="http://schemas.microsoft.com/office/drawing/2014/main" id="{9986574B-8800-66EF-52B3-66069DB07049}"/>
                </a:ext>
              </a:extLst>
            </p:cNvPr>
            <p:cNvSpPr/>
            <p:nvPr/>
          </p:nvSpPr>
          <p:spPr bwMode="auto">
            <a:xfrm>
              <a:off x="6506301" y="3038991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200" name="Oval 199">
              <a:extLst>
                <a:ext uri="{FF2B5EF4-FFF2-40B4-BE49-F238E27FC236}">
                  <a16:creationId xmlns:a16="http://schemas.microsoft.com/office/drawing/2014/main" id="{56BC0BDC-70E2-6F99-EE0C-3B79F60D6818}"/>
                </a:ext>
              </a:extLst>
            </p:cNvPr>
            <p:cNvSpPr/>
            <p:nvPr/>
          </p:nvSpPr>
          <p:spPr bwMode="auto">
            <a:xfrm>
              <a:off x="7182576" y="3220461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id="{00AD8954-082C-A99B-9439-56461C931D99}"/>
                </a:ext>
              </a:extLst>
            </p:cNvPr>
            <p:cNvGrpSpPr/>
            <p:nvPr/>
          </p:nvGrpSpPr>
          <p:grpSpPr>
            <a:xfrm rot="7240116">
              <a:off x="4370977" y="2505506"/>
              <a:ext cx="271759" cy="283673"/>
              <a:chOff x="285313" y="3196211"/>
              <a:chExt cx="1187475" cy="1269460"/>
            </a:xfrm>
            <a:solidFill>
              <a:srgbClr val="4DA1BB"/>
            </a:solidFill>
          </p:grpSpPr>
          <p:sp>
            <p:nvSpPr>
              <p:cNvPr id="305" name="Freeform 73">
                <a:extLst>
                  <a:ext uri="{FF2B5EF4-FFF2-40B4-BE49-F238E27FC236}">
                    <a16:creationId xmlns:a16="http://schemas.microsoft.com/office/drawing/2014/main" id="{A6FFA395-456C-CE26-5C96-9E6F994CACF4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06" name="Freeform 74">
                <a:extLst>
                  <a:ext uri="{FF2B5EF4-FFF2-40B4-BE49-F238E27FC236}">
                    <a16:creationId xmlns:a16="http://schemas.microsoft.com/office/drawing/2014/main" id="{2DBE7C5E-5F35-986D-06B7-6D3EF9E85C7D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07" name="Freeform 39">
                <a:extLst>
                  <a:ext uri="{FF2B5EF4-FFF2-40B4-BE49-F238E27FC236}">
                    <a16:creationId xmlns:a16="http://schemas.microsoft.com/office/drawing/2014/main" id="{5A4168F1-F23F-28FC-AC22-98781DCFC7D9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08" name="Freeform 41">
                <a:extLst>
                  <a:ext uri="{FF2B5EF4-FFF2-40B4-BE49-F238E27FC236}">
                    <a16:creationId xmlns:a16="http://schemas.microsoft.com/office/drawing/2014/main" id="{EDBF572B-1778-CF4A-464F-20F709FADB33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087983EB-EDB5-1276-1750-764B3C61F045}"/>
                </a:ext>
              </a:extLst>
            </p:cNvPr>
            <p:cNvGrpSpPr/>
            <p:nvPr/>
          </p:nvGrpSpPr>
          <p:grpSpPr>
            <a:xfrm rot="8997478">
              <a:off x="4454422" y="2819233"/>
              <a:ext cx="271759" cy="283673"/>
              <a:chOff x="285313" y="3196211"/>
              <a:chExt cx="1187475" cy="1269460"/>
            </a:xfrm>
            <a:solidFill>
              <a:srgbClr val="4DA1BB"/>
            </a:solidFill>
          </p:grpSpPr>
          <p:sp>
            <p:nvSpPr>
              <p:cNvPr id="301" name="Freeform 73">
                <a:extLst>
                  <a:ext uri="{FF2B5EF4-FFF2-40B4-BE49-F238E27FC236}">
                    <a16:creationId xmlns:a16="http://schemas.microsoft.com/office/drawing/2014/main" id="{3C240708-898C-7A8C-57DC-DE1A5A569AFA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02" name="Freeform 74">
                <a:extLst>
                  <a:ext uri="{FF2B5EF4-FFF2-40B4-BE49-F238E27FC236}">
                    <a16:creationId xmlns:a16="http://schemas.microsoft.com/office/drawing/2014/main" id="{EBE77CAE-A6D8-7C60-E056-A99FE8FAC1E1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03" name="Freeform 39">
                <a:extLst>
                  <a:ext uri="{FF2B5EF4-FFF2-40B4-BE49-F238E27FC236}">
                    <a16:creationId xmlns:a16="http://schemas.microsoft.com/office/drawing/2014/main" id="{FCE501F8-DD9C-74F9-3860-5E3B61C71CA3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04" name="Freeform 41">
                <a:extLst>
                  <a:ext uri="{FF2B5EF4-FFF2-40B4-BE49-F238E27FC236}">
                    <a16:creationId xmlns:a16="http://schemas.microsoft.com/office/drawing/2014/main" id="{7A6C6DD3-F19E-72B9-2773-44C3E083704E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03" name="Group 202">
              <a:extLst>
                <a:ext uri="{FF2B5EF4-FFF2-40B4-BE49-F238E27FC236}">
                  <a16:creationId xmlns:a16="http://schemas.microsoft.com/office/drawing/2014/main" id="{8AFD9BCD-97A3-9281-A1B4-47AB7E1ECCCF}"/>
                </a:ext>
              </a:extLst>
            </p:cNvPr>
            <p:cNvGrpSpPr/>
            <p:nvPr/>
          </p:nvGrpSpPr>
          <p:grpSpPr>
            <a:xfrm rot="10800000">
              <a:off x="4423072" y="3322198"/>
              <a:ext cx="271759" cy="283673"/>
              <a:chOff x="285313" y="3196211"/>
              <a:chExt cx="1187475" cy="1269460"/>
            </a:xfrm>
            <a:solidFill>
              <a:srgbClr val="4DA1BB"/>
            </a:solidFill>
          </p:grpSpPr>
          <p:sp>
            <p:nvSpPr>
              <p:cNvPr id="297" name="Freeform 73">
                <a:extLst>
                  <a:ext uri="{FF2B5EF4-FFF2-40B4-BE49-F238E27FC236}">
                    <a16:creationId xmlns:a16="http://schemas.microsoft.com/office/drawing/2014/main" id="{5E076FA6-909B-7BDE-739F-5CBB4B5E3520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98" name="Freeform 74">
                <a:extLst>
                  <a:ext uri="{FF2B5EF4-FFF2-40B4-BE49-F238E27FC236}">
                    <a16:creationId xmlns:a16="http://schemas.microsoft.com/office/drawing/2014/main" id="{2A079967-F38C-9D37-A7A3-34014DA0422E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99" name="Freeform 39">
                <a:extLst>
                  <a:ext uri="{FF2B5EF4-FFF2-40B4-BE49-F238E27FC236}">
                    <a16:creationId xmlns:a16="http://schemas.microsoft.com/office/drawing/2014/main" id="{47B2E2C7-545A-832B-CB74-AC8B72E7070B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00" name="Freeform 41">
                <a:extLst>
                  <a:ext uri="{FF2B5EF4-FFF2-40B4-BE49-F238E27FC236}">
                    <a16:creationId xmlns:a16="http://schemas.microsoft.com/office/drawing/2014/main" id="{C06EAC2C-D7AC-35E3-E8F2-B297F3384061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04" name="Group 203">
              <a:extLst>
                <a:ext uri="{FF2B5EF4-FFF2-40B4-BE49-F238E27FC236}">
                  <a16:creationId xmlns:a16="http://schemas.microsoft.com/office/drawing/2014/main" id="{F3CBED86-63E4-744E-84FF-1D409380CB93}"/>
                </a:ext>
              </a:extLst>
            </p:cNvPr>
            <p:cNvGrpSpPr/>
            <p:nvPr/>
          </p:nvGrpSpPr>
          <p:grpSpPr>
            <a:xfrm rot="12119919">
              <a:off x="4176853" y="2881604"/>
              <a:ext cx="271759" cy="283673"/>
              <a:chOff x="285313" y="3196211"/>
              <a:chExt cx="1187475" cy="1269460"/>
            </a:xfrm>
            <a:solidFill>
              <a:srgbClr val="4DA1BB"/>
            </a:solidFill>
          </p:grpSpPr>
          <p:sp>
            <p:nvSpPr>
              <p:cNvPr id="293" name="Freeform 73">
                <a:extLst>
                  <a:ext uri="{FF2B5EF4-FFF2-40B4-BE49-F238E27FC236}">
                    <a16:creationId xmlns:a16="http://schemas.microsoft.com/office/drawing/2014/main" id="{0B97B55F-FDE7-E439-880E-8B5F2E617FB2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94" name="Freeform 74">
                <a:extLst>
                  <a:ext uri="{FF2B5EF4-FFF2-40B4-BE49-F238E27FC236}">
                    <a16:creationId xmlns:a16="http://schemas.microsoft.com/office/drawing/2014/main" id="{DEB5C7C2-BF6D-891B-EE78-A61BA212B861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95" name="Freeform 39">
                <a:extLst>
                  <a:ext uri="{FF2B5EF4-FFF2-40B4-BE49-F238E27FC236}">
                    <a16:creationId xmlns:a16="http://schemas.microsoft.com/office/drawing/2014/main" id="{4DCB0015-D391-188F-AEDA-72B70BCFDCFC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96" name="Freeform 41">
                <a:extLst>
                  <a:ext uri="{FF2B5EF4-FFF2-40B4-BE49-F238E27FC236}">
                    <a16:creationId xmlns:a16="http://schemas.microsoft.com/office/drawing/2014/main" id="{CC57B9E7-FB67-0A22-4128-CF3F3C402ED2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05" name="Group 204">
              <a:extLst>
                <a:ext uri="{FF2B5EF4-FFF2-40B4-BE49-F238E27FC236}">
                  <a16:creationId xmlns:a16="http://schemas.microsoft.com/office/drawing/2014/main" id="{7368AE74-3BA8-823C-5BEA-573BB5FC07E9}"/>
                </a:ext>
              </a:extLst>
            </p:cNvPr>
            <p:cNvGrpSpPr/>
            <p:nvPr/>
          </p:nvGrpSpPr>
          <p:grpSpPr>
            <a:xfrm rot="13972581">
              <a:off x="3777306" y="2550982"/>
              <a:ext cx="271759" cy="283673"/>
              <a:chOff x="285313" y="3196211"/>
              <a:chExt cx="1187475" cy="1269460"/>
            </a:xfrm>
            <a:solidFill>
              <a:srgbClr val="4DA1BB"/>
            </a:solidFill>
          </p:grpSpPr>
          <p:sp>
            <p:nvSpPr>
              <p:cNvPr id="289" name="Freeform 73">
                <a:extLst>
                  <a:ext uri="{FF2B5EF4-FFF2-40B4-BE49-F238E27FC236}">
                    <a16:creationId xmlns:a16="http://schemas.microsoft.com/office/drawing/2014/main" id="{8A400810-5F12-D6C7-B1CA-F38A803DE7C6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90" name="Freeform 74">
                <a:extLst>
                  <a:ext uri="{FF2B5EF4-FFF2-40B4-BE49-F238E27FC236}">
                    <a16:creationId xmlns:a16="http://schemas.microsoft.com/office/drawing/2014/main" id="{81B1C816-F8B2-37F3-F314-82B28201A433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91" name="Freeform 39">
                <a:extLst>
                  <a:ext uri="{FF2B5EF4-FFF2-40B4-BE49-F238E27FC236}">
                    <a16:creationId xmlns:a16="http://schemas.microsoft.com/office/drawing/2014/main" id="{3AE57FE7-6A41-E632-2481-C88021758025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92" name="Freeform 41">
                <a:extLst>
                  <a:ext uri="{FF2B5EF4-FFF2-40B4-BE49-F238E27FC236}">
                    <a16:creationId xmlns:a16="http://schemas.microsoft.com/office/drawing/2014/main" id="{B2286E9F-4CE9-2D3D-78D7-CA7C6EDC5227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06" name="Group 205">
              <a:extLst>
                <a:ext uri="{FF2B5EF4-FFF2-40B4-BE49-F238E27FC236}">
                  <a16:creationId xmlns:a16="http://schemas.microsoft.com/office/drawing/2014/main" id="{F4459E7E-3BEF-548D-ABF0-3933247F2041}"/>
                </a:ext>
              </a:extLst>
            </p:cNvPr>
            <p:cNvGrpSpPr/>
            <p:nvPr/>
          </p:nvGrpSpPr>
          <p:grpSpPr>
            <a:xfrm rot="13972581">
              <a:off x="3929706" y="2703382"/>
              <a:ext cx="271759" cy="283673"/>
              <a:chOff x="285313" y="3196211"/>
              <a:chExt cx="1187475" cy="1269460"/>
            </a:xfrm>
            <a:solidFill>
              <a:srgbClr val="4DA1BB"/>
            </a:solidFill>
          </p:grpSpPr>
          <p:sp>
            <p:nvSpPr>
              <p:cNvPr id="285" name="Freeform 73">
                <a:extLst>
                  <a:ext uri="{FF2B5EF4-FFF2-40B4-BE49-F238E27FC236}">
                    <a16:creationId xmlns:a16="http://schemas.microsoft.com/office/drawing/2014/main" id="{5D19FE34-C808-F804-9E13-449B200D50A4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86" name="Freeform 74">
                <a:extLst>
                  <a:ext uri="{FF2B5EF4-FFF2-40B4-BE49-F238E27FC236}">
                    <a16:creationId xmlns:a16="http://schemas.microsoft.com/office/drawing/2014/main" id="{6D194707-DC03-2490-CE14-E7B90FE0AB3D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87" name="Freeform 39">
                <a:extLst>
                  <a:ext uri="{FF2B5EF4-FFF2-40B4-BE49-F238E27FC236}">
                    <a16:creationId xmlns:a16="http://schemas.microsoft.com/office/drawing/2014/main" id="{56A40508-163F-5876-0FEC-C249C72B842C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88" name="Freeform 41">
                <a:extLst>
                  <a:ext uri="{FF2B5EF4-FFF2-40B4-BE49-F238E27FC236}">
                    <a16:creationId xmlns:a16="http://schemas.microsoft.com/office/drawing/2014/main" id="{FAFB7F77-6F68-7292-0C79-0B6EB79D6D0F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07" name="Group 206">
              <a:extLst>
                <a:ext uri="{FF2B5EF4-FFF2-40B4-BE49-F238E27FC236}">
                  <a16:creationId xmlns:a16="http://schemas.microsoft.com/office/drawing/2014/main" id="{912D03E6-5A6D-C97E-1F87-DD77A2535E7A}"/>
                </a:ext>
              </a:extLst>
            </p:cNvPr>
            <p:cNvGrpSpPr/>
            <p:nvPr/>
          </p:nvGrpSpPr>
          <p:grpSpPr>
            <a:xfrm rot="10800000">
              <a:off x="4712138" y="3322198"/>
              <a:ext cx="271759" cy="283673"/>
              <a:chOff x="285313" y="3196211"/>
              <a:chExt cx="1187475" cy="1269460"/>
            </a:xfrm>
            <a:solidFill>
              <a:srgbClr val="4DA1BB"/>
            </a:solidFill>
          </p:grpSpPr>
          <p:sp>
            <p:nvSpPr>
              <p:cNvPr id="281" name="Freeform 73">
                <a:extLst>
                  <a:ext uri="{FF2B5EF4-FFF2-40B4-BE49-F238E27FC236}">
                    <a16:creationId xmlns:a16="http://schemas.microsoft.com/office/drawing/2014/main" id="{B6AD0F14-A8E2-F74A-7948-7F95E0E07E0D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82" name="Freeform 74">
                <a:extLst>
                  <a:ext uri="{FF2B5EF4-FFF2-40B4-BE49-F238E27FC236}">
                    <a16:creationId xmlns:a16="http://schemas.microsoft.com/office/drawing/2014/main" id="{4EEE6371-572B-0317-08CA-542A0D72E35B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83" name="Freeform 39">
                <a:extLst>
                  <a:ext uri="{FF2B5EF4-FFF2-40B4-BE49-F238E27FC236}">
                    <a16:creationId xmlns:a16="http://schemas.microsoft.com/office/drawing/2014/main" id="{79B0353A-640A-78D5-1B69-A466F66070BD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84" name="Freeform 41">
                <a:extLst>
                  <a:ext uri="{FF2B5EF4-FFF2-40B4-BE49-F238E27FC236}">
                    <a16:creationId xmlns:a16="http://schemas.microsoft.com/office/drawing/2014/main" id="{7FB4E961-2785-0337-CC9C-EEFF91821CFC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38309D3A-F646-F71F-D69D-6D555B9AC0BF}"/>
                </a:ext>
              </a:extLst>
            </p:cNvPr>
            <p:cNvGrpSpPr/>
            <p:nvPr/>
          </p:nvGrpSpPr>
          <p:grpSpPr>
            <a:xfrm>
              <a:off x="4437506" y="3588226"/>
              <a:ext cx="249930" cy="310109"/>
              <a:chOff x="4437506" y="3588226"/>
              <a:chExt cx="249930" cy="310109"/>
            </a:xfrm>
          </p:grpSpPr>
          <p:sp>
            <p:nvSpPr>
              <p:cNvPr id="279" name="Oval 278">
                <a:extLst>
                  <a:ext uri="{FF2B5EF4-FFF2-40B4-BE49-F238E27FC236}">
                    <a16:creationId xmlns:a16="http://schemas.microsoft.com/office/drawing/2014/main" id="{838D915F-FE41-6A85-8020-D79B9E18164A}"/>
                  </a:ext>
                </a:extLst>
              </p:cNvPr>
              <p:cNvSpPr/>
              <p:nvPr/>
            </p:nvSpPr>
            <p:spPr bwMode="auto">
              <a:xfrm>
                <a:off x="4437506" y="3588226"/>
                <a:ext cx="125699" cy="3101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96000">
                    <a:schemeClr val="accent6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80" name="Oval 279">
                <a:extLst>
                  <a:ext uri="{FF2B5EF4-FFF2-40B4-BE49-F238E27FC236}">
                    <a16:creationId xmlns:a16="http://schemas.microsoft.com/office/drawing/2014/main" id="{EE8726E1-15FA-B26A-C8AC-AB514FB28BCC}"/>
                  </a:ext>
                </a:extLst>
              </p:cNvPr>
              <p:cNvSpPr/>
              <p:nvPr/>
            </p:nvSpPr>
            <p:spPr bwMode="auto">
              <a:xfrm>
                <a:off x="4561737" y="3588226"/>
                <a:ext cx="125699" cy="3101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96000">
                    <a:schemeClr val="accent6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09" name="Group 208">
              <a:extLst>
                <a:ext uri="{FF2B5EF4-FFF2-40B4-BE49-F238E27FC236}">
                  <a16:creationId xmlns:a16="http://schemas.microsoft.com/office/drawing/2014/main" id="{A653EE5D-1A6D-2188-0A00-DAAE2BBCD166}"/>
                </a:ext>
              </a:extLst>
            </p:cNvPr>
            <p:cNvGrpSpPr/>
            <p:nvPr/>
          </p:nvGrpSpPr>
          <p:grpSpPr>
            <a:xfrm>
              <a:off x="4717722" y="3588226"/>
              <a:ext cx="249930" cy="310109"/>
              <a:chOff x="4437506" y="3588226"/>
              <a:chExt cx="249930" cy="310109"/>
            </a:xfrm>
          </p:grpSpPr>
          <p:sp>
            <p:nvSpPr>
              <p:cNvPr id="277" name="Oval 276">
                <a:extLst>
                  <a:ext uri="{FF2B5EF4-FFF2-40B4-BE49-F238E27FC236}">
                    <a16:creationId xmlns:a16="http://schemas.microsoft.com/office/drawing/2014/main" id="{E9495268-1093-AA67-EC99-A9812360F1D9}"/>
                  </a:ext>
                </a:extLst>
              </p:cNvPr>
              <p:cNvSpPr/>
              <p:nvPr/>
            </p:nvSpPr>
            <p:spPr bwMode="auto">
              <a:xfrm>
                <a:off x="4437506" y="3588226"/>
                <a:ext cx="125699" cy="3101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96000">
                    <a:schemeClr val="accent6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78" name="Oval 277">
                <a:extLst>
                  <a:ext uri="{FF2B5EF4-FFF2-40B4-BE49-F238E27FC236}">
                    <a16:creationId xmlns:a16="http://schemas.microsoft.com/office/drawing/2014/main" id="{8C8EB162-A2D4-5E5A-F3CB-29C4D24DBD80}"/>
                  </a:ext>
                </a:extLst>
              </p:cNvPr>
              <p:cNvSpPr/>
              <p:nvPr/>
            </p:nvSpPr>
            <p:spPr bwMode="auto">
              <a:xfrm>
                <a:off x="4561737" y="3588226"/>
                <a:ext cx="125699" cy="3101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96000">
                    <a:schemeClr val="accent6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10" name="Group 209">
              <a:extLst>
                <a:ext uri="{FF2B5EF4-FFF2-40B4-BE49-F238E27FC236}">
                  <a16:creationId xmlns:a16="http://schemas.microsoft.com/office/drawing/2014/main" id="{F65EE5D8-BA03-BCBC-B4F7-8C3B10CF0818}"/>
                </a:ext>
              </a:extLst>
            </p:cNvPr>
            <p:cNvGrpSpPr/>
            <p:nvPr/>
          </p:nvGrpSpPr>
          <p:grpSpPr>
            <a:xfrm>
              <a:off x="5764643" y="3588226"/>
              <a:ext cx="249930" cy="310109"/>
              <a:chOff x="4437506" y="3588226"/>
              <a:chExt cx="249930" cy="310109"/>
            </a:xfrm>
          </p:grpSpPr>
          <p:sp>
            <p:nvSpPr>
              <p:cNvPr id="275" name="Oval 274">
                <a:extLst>
                  <a:ext uri="{FF2B5EF4-FFF2-40B4-BE49-F238E27FC236}">
                    <a16:creationId xmlns:a16="http://schemas.microsoft.com/office/drawing/2014/main" id="{0F21496B-A5E6-17CD-EAD9-8C59DC162A92}"/>
                  </a:ext>
                </a:extLst>
              </p:cNvPr>
              <p:cNvSpPr/>
              <p:nvPr/>
            </p:nvSpPr>
            <p:spPr bwMode="auto">
              <a:xfrm>
                <a:off x="4437506" y="3588226"/>
                <a:ext cx="125699" cy="3101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96000">
                    <a:schemeClr val="accent6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76" name="Oval 275">
                <a:extLst>
                  <a:ext uri="{FF2B5EF4-FFF2-40B4-BE49-F238E27FC236}">
                    <a16:creationId xmlns:a16="http://schemas.microsoft.com/office/drawing/2014/main" id="{4560A485-5239-C8D5-54EC-2E87F181867E}"/>
                  </a:ext>
                </a:extLst>
              </p:cNvPr>
              <p:cNvSpPr/>
              <p:nvPr/>
            </p:nvSpPr>
            <p:spPr bwMode="auto">
              <a:xfrm>
                <a:off x="4561737" y="3588226"/>
                <a:ext cx="125699" cy="3101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96000">
                    <a:schemeClr val="accent6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11" name="Group 210">
              <a:extLst>
                <a:ext uri="{FF2B5EF4-FFF2-40B4-BE49-F238E27FC236}">
                  <a16:creationId xmlns:a16="http://schemas.microsoft.com/office/drawing/2014/main" id="{CA6D916D-A4D5-6C47-F9BA-2E56F2CBC859}"/>
                </a:ext>
              </a:extLst>
            </p:cNvPr>
            <p:cNvGrpSpPr/>
            <p:nvPr/>
          </p:nvGrpSpPr>
          <p:grpSpPr>
            <a:xfrm>
              <a:off x="6164885" y="3588226"/>
              <a:ext cx="249930" cy="310109"/>
              <a:chOff x="4437506" y="3588226"/>
              <a:chExt cx="249930" cy="310109"/>
            </a:xfrm>
          </p:grpSpPr>
          <p:sp>
            <p:nvSpPr>
              <p:cNvPr id="273" name="Oval 272">
                <a:extLst>
                  <a:ext uri="{FF2B5EF4-FFF2-40B4-BE49-F238E27FC236}">
                    <a16:creationId xmlns:a16="http://schemas.microsoft.com/office/drawing/2014/main" id="{33761274-4CA7-C0F6-56B2-C7D2B5AC276A}"/>
                  </a:ext>
                </a:extLst>
              </p:cNvPr>
              <p:cNvSpPr/>
              <p:nvPr/>
            </p:nvSpPr>
            <p:spPr bwMode="auto">
              <a:xfrm>
                <a:off x="4437506" y="3588226"/>
                <a:ext cx="125699" cy="3101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96000">
                    <a:schemeClr val="accent6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:a16="http://schemas.microsoft.com/office/drawing/2014/main" id="{208A777D-7E47-316C-0114-03785C15F65F}"/>
                  </a:ext>
                </a:extLst>
              </p:cNvPr>
              <p:cNvSpPr/>
              <p:nvPr/>
            </p:nvSpPr>
            <p:spPr bwMode="auto">
              <a:xfrm>
                <a:off x="4561737" y="3588226"/>
                <a:ext cx="125699" cy="3101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96000">
                    <a:schemeClr val="accent6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12" name="Group 211">
              <a:extLst>
                <a:ext uri="{FF2B5EF4-FFF2-40B4-BE49-F238E27FC236}">
                  <a16:creationId xmlns:a16="http://schemas.microsoft.com/office/drawing/2014/main" id="{B9FE5292-EDA2-F7EE-AC2E-FD1C18B5363D}"/>
                </a:ext>
              </a:extLst>
            </p:cNvPr>
            <p:cNvGrpSpPr/>
            <p:nvPr/>
          </p:nvGrpSpPr>
          <p:grpSpPr>
            <a:xfrm rot="10800000">
              <a:off x="5962916" y="3322198"/>
              <a:ext cx="271759" cy="283673"/>
              <a:chOff x="285313" y="3196211"/>
              <a:chExt cx="1187475" cy="1269460"/>
            </a:xfrm>
            <a:solidFill>
              <a:srgbClr val="4DA1BB"/>
            </a:solidFill>
          </p:grpSpPr>
          <p:sp>
            <p:nvSpPr>
              <p:cNvPr id="269" name="Freeform 73">
                <a:extLst>
                  <a:ext uri="{FF2B5EF4-FFF2-40B4-BE49-F238E27FC236}">
                    <a16:creationId xmlns:a16="http://schemas.microsoft.com/office/drawing/2014/main" id="{7F6591DD-3C54-B5B3-7BEF-5141A2C0EAC9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70" name="Freeform 74">
                <a:extLst>
                  <a:ext uri="{FF2B5EF4-FFF2-40B4-BE49-F238E27FC236}">
                    <a16:creationId xmlns:a16="http://schemas.microsoft.com/office/drawing/2014/main" id="{A4503FC3-38E0-5007-1724-FD5EDB08B453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71" name="Freeform 39">
                <a:extLst>
                  <a:ext uri="{FF2B5EF4-FFF2-40B4-BE49-F238E27FC236}">
                    <a16:creationId xmlns:a16="http://schemas.microsoft.com/office/drawing/2014/main" id="{253D030C-C550-E185-742E-5CD0E3D1BB69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72" name="Freeform 41">
                <a:extLst>
                  <a:ext uri="{FF2B5EF4-FFF2-40B4-BE49-F238E27FC236}">
                    <a16:creationId xmlns:a16="http://schemas.microsoft.com/office/drawing/2014/main" id="{73484D63-2242-780A-F5A7-3102B5F1B17D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13" name="Group 212">
              <a:extLst>
                <a:ext uri="{FF2B5EF4-FFF2-40B4-BE49-F238E27FC236}">
                  <a16:creationId xmlns:a16="http://schemas.microsoft.com/office/drawing/2014/main" id="{722405C5-1A31-D2A5-31B2-2AAE3D570638}"/>
                </a:ext>
              </a:extLst>
            </p:cNvPr>
            <p:cNvGrpSpPr/>
            <p:nvPr/>
          </p:nvGrpSpPr>
          <p:grpSpPr>
            <a:xfrm>
              <a:off x="7148610" y="3588226"/>
              <a:ext cx="249930" cy="310109"/>
              <a:chOff x="4437506" y="3588226"/>
              <a:chExt cx="249930" cy="310109"/>
            </a:xfrm>
          </p:grpSpPr>
          <p:sp>
            <p:nvSpPr>
              <p:cNvPr id="267" name="Oval 266">
                <a:extLst>
                  <a:ext uri="{FF2B5EF4-FFF2-40B4-BE49-F238E27FC236}">
                    <a16:creationId xmlns:a16="http://schemas.microsoft.com/office/drawing/2014/main" id="{28F49083-D6BB-589D-6FD3-D25257853643}"/>
                  </a:ext>
                </a:extLst>
              </p:cNvPr>
              <p:cNvSpPr/>
              <p:nvPr/>
            </p:nvSpPr>
            <p:spPr bwMode="auto">
              <a:xfrm>
                <a:off x="4437506" y="3588226"/>
                <a:ext cx="125699" cy="3101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96000">
                    <a:schemeClr val="accent6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68" name="Oval 267">
                <a:extLst>
                  <a:ext uri="{FF2B5EF4-FFF2-40B4-BE49-F238E27FC236}">
                    <a16:creationId xmlns:a16="http://schemas.microsoft.com/office/drawing/2014/main" id="{CB1719BF-9D2B-3BA1-20B0-E5D711659D9E}"/>
                  </a:ext>
                </a:extLst>
              </p:cNvPr>
              <p:cNvSpPr/>
              <p:nvPr/>
            </p:nvSpPr>
            <p:spPr bwMode="auto">
              <a:xfrm>
                <a:off x="4561737" y="3588226"/>
                <a:ext cx="125699" cy="3101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96000">
                    <a:schemeClr val="accent6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14" name="Group 213">
              <a:extLst>
                <a:ext uri="{FF2B5EF4-FFF2-40B4-BE49-F238E27FC236}">
                  <a16:creationId xmlns:a16="http://schemas.microsoft.com/office/drawing/2014/main" id="{01C3285A-613A-C3B3-2488-09EBD72AC63D}"/>
                </a:ext>
              </a:extLst>
            </p:cNvPr>
            <p:cNvGrpSpPr/>
            <p:nvPr/>
          </p:nvGrpSpPr>
          <p:grpSpPr>
            <a:xfrm rot="10800000">
              <a:off x="7136961" y="3322198"/>
              <a:ext cx="271759" cy="283673"/>
              <a:chOff x="285313" y="3196211"/>
              <a:chExt cx="1187475" cy="1269460"/>
            </a:xfrm>
            <a:solidFill>
              <a:srgbClr val="4DA1BB"/>
            </a:solidFill>
          </p:grpSpPr>
          <p:sp>
            <p:nvSpPr>
              <p:cNvPr id="263" name="Freeform 73">
                <a:extLst>
                  <a:ext uri="{FF2B5EF4-FFF2-40B4-BE49-F238E27FC236}">
                    <a16:creationId xmlns:a16="http://schemas.microsoft.com/office/drawing/2014/main" id="{FB43862A-7EA7-34D3-D0C2-544BF9FA70FB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64" name="Freeform 74">
                <a:extLst>
                  <a:ext uri="{FF2B5EF4-FFF2-40B4-BE49-F238E27FC236}">
                    <a16:creationId xmlns:a16="http://schemas.microsoft.com/office/drawing/2014/main" id="{A1CCAD43-12EE-3E41-72C6-551170E715B4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65" name="Freeform 39">
                <a:extLst>
                  <a:ext uri="{FF2B5EF4-FFF2-40B4-BE49-F238E27FC236}">
                    <a16:creationId xmlns:a16="http://schemas.microsoft.com/office/drawing/2014/main" id="{7106A753-8C44-AB69-207E-F37C40CACCFD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66" name="Freeform 41">
                <a:extLst>
                  <a:ext uri="{FF2B5EF4-FFF2-40B4-BE49-F238E27FC236}">
                    <a16:creationId xmlns:a16="http://schemas.microsoft.com/office/drawing/2014/main" id="{943D5934-514F-D55A-923A-A26BC00F6F5A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sp>
          <p:nvSpPr>
            <p:cNvPr id="215" name="Rectangle: Rounded Corners 214">
              <a:extLst>
                <a:ext uri="{FF2B5EF4-FFF2-40B4-BE49-F238E27FC236}">
                  <a16:creationId xmlns:a16="http://schemas.microsoft.com/office/drawing/2014/main" id="{5C6E2FB3-56D8-AB02-389A-D2EA4CC2A51D}"/>
                </a:ext>
              </a:extLst>
            </p:cNvPr>
            <p:cNvSpPr/>
            <p:nvPr/>
          </p:nvSpPr>
          <p:spPr bwMode="auto">
            <a:xfrm rot="1449875">
              <a:off x="5285787" y="4113527"/>
              <a:ext cx="196850" cy="104326"/>
            </a:xfrm>
            <a:prstGeom prst="roundRect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216" name="Rectangle: Rounded Corners 215">
              <a:extLst>
                <a:ext uri="{FF2B5EF4-FFF2-40B4-BE49-F238E27FC236}">
                  <a16:creationId xmlns:a16="http://schemas.microsoft.com/office/drawing/2014/main" id="{AB6FF5BC-B301-FF97-D955-6E1612433373}"/>
                </a:ext>
              </a:extLst>
            </p:cNvPr>
            <p:cNvSpPr/>
            <p:nvPr/>
          </p:nvSpPr>
          <p:spPr bwMode="auto">
            <a:xfrm rot="7184139">
              <a:off x="6611862" y="4145261"/>
              <a:ext cx="196850" cy="104326"/>
            </a:xfrm>
            <a:prstGeom prst="roundRect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217" name="Rectangle: Rounded Corners 216">
              <a:extLst>
                <a:ext uri="{FF2B5EF4-FFF2-40B4-BE49-F238E27FC236}">
                  <a16:creationId xmlns:a16="http://schemas.microsoft.com/office/drawing/2014/main" id="{5DC410E5-3041-1806-E2ED-EFBF2D9669FD}"/>
                </a:ext>
              </a:extLst>
            </p:cNvPr>
            <p:cNvSpPr/>
            <p:nvPr/>
          </p:nvSpPr>
          <p:spPr bwMode="auto">
            <a:xfrm>
              <a:off x="7119299" y="3911580"/>
              <a:ext cx="313472" cy="13972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grpSp>
          <p:nvGrpSpPr>
            <p:cNvPr id="218" name="Group 217">
              <a:extLst>
                <a:ext uri="{FF2B5EF4-FFF2-40B4-BE49-F238E27FC236}">
                  <a16:creationId xmlns:a16="http://schemas.microsoft.com/office/drawing/2014/main" id="{F40167DA-A90E-102E-E84D-012314B98505}"/>
                </a:ext>
              </a:extLst>
            </p:cNvPr>
            <p:cNvGrpSpPr/>
            <p:nvPr/>
          </p:nvGrpSpPr>
          <p:grpSpPr>
            <a:xfrm>
              <a:off x="8060980" y="3201354"/>
              <a:ext cx="284802" cy="714193"/>
              <a:chOff x="8060980" y="3201354"/>
              <a:chExt cx="284802" cy="714193"/>
            </a:xfrm>
          </p:grpSpPr>
          <p:sp>
            <p:nvSpPr>
              <p:cNvPr id="255" name="Rectangle: Rounded Corners 254">
                <a:extLst>
                  <a:ext uri="{FF2B5EF4-FFF2-40B4-BE49-F238E27FC236}">
                    <a16:creationId xmlns:a16="http://schemas.microsoft.com/office/drawing/2014/main" id="{EED58AE1-569F-90D1-5D95-6923C0F26F9C}"/>
                  </a:ext>
                </a:extLst>
              </p:cNvPr>
              <p:cNvSpPr/>
              <p:nvPr/>
            </p:nvSpPr>
            <p:spPr bwMode="auto">
              <a:xfrm>
                <a:off x="8060980" y="3375494"/>
                <a:ext cx="71084" cy="485437"/>
              </a:xfrm>
              <a:prstGeom prst="roundRect">
                <a:avLst/>
              </a:prstGeom>
              <a:solidFill>
                <a:srgbClr val="CDCDCF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56" name="Rectangle: Rounded Corners 255">
                <a:extLst>
                  <a:ext uri="{FF2B5EF4-FFF2-40B4-BE49-F238E27FC236}">
                    <a16:creationId xmlns:a16="http://schemas.microsoft.com/office/drawing/2014/main" id="{576B85FB-1231-F942-FFA6-2E66014C2E8A}"/>
                  </a:ext>
                </a:extLst>
              </p:cNvPr>
              <p:cNvSpPr/>
              <p:nvPr/>
            </p:nvSpPr>
            <p:spPr bwMode="auto">
              <a:xfrm>
                <a:off x="8274698" y="3375494"/>
                <a:ext cx="71084" cy="485437"/>
              </a:xfrm>
              <a:prstGeom prst="roundRect">
                <a:avLst/>
              </a:prstGeom>
              <a:solidFill>
                <a:srgbClr val="CDCDCF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grpSp>
            <p:nvGrpSpPr>
              <p:cNvPr id="257" name="Group 256">
                <a:extLst>
                  <a:ext uri="{FF2B5EF4-FFF2-40B4-BE49-F238E27FC236}">
                    <a16:creationId xmlns:a16="http://schemas.microsoft.com/office/drawing/2014/main" id="{84BDD597-A16F-8DED-8011-EE079E00A728}"/>
                  </a:ext>
                </a:extLst>
              </p:cNvPr>
              <p:cNvGrpSpPr/>
              <p:nvPr/>
            </p:nvGrpSpPr>
            <p:grpSpPr>
              <a:xfrm>
                <a:off x="8136615" y="3429001"/>
                <a:ext cx="143545" cy="486546"/>
                <a:chOff x="8136615" y="3429001"/>
                <a:chExt cx="143545" cy="486546"/>
              </a:xfrm>
            </p:grpSpPr>
            <p:sp>
              <p:nvSpPr>
                <p:cNvPr id="261" name="Rectangle: Rounded Corners 260">
                  <a:extLst>
                    <a:ext uri="{FF2B5EF4-FFF2-40B4-BE49-F238E27FC236}">
                      <a16:creationId xmlns:a16="http://schemas.microsoft.com/office/drawing/2014/main" id="{373CFBA3-CF10-1F38-8A0A-012925080552}"/>
                    </a:ext>
                  </a:extLst>
                </p:cNvPr>
                <p:cNvSpPr/>
                <p:nvPr/>
              </p:nvSpPr>
              <p:spPr bwMode="auto">
                <a:xfrm>
                  <a:off x="8136615" y="3429001"/>
                  <a:ext cx="71084" cy="486546"/>
                </a:xfrm>
                <a:prstGeom prst="roundRect">
                  <a:avLst/>
                </a:prstGeom>
                <a:solidFill>
                  <a:srgbClr val="455560"/>
                </a:solidFill>
                <a:ln w="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eaLnBrk="1" fontAlgn="base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015873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0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endParaRPr>
                </a:p>
              </p:txBody>
            </p:sp>
            <p:sp>
              <p:nvSpPr>
                <p:cNvPr id="262" name="Rectangle: Rounded Corners 261">
                  <a:extLst>
                    <a:ext uri="{FF2B5EF4-FFF2-40B4-BE49-F238E27FC236}">
                      <a16:creationId xmlns:a16="http://schemas.microsoft.com/office/drawing/2014/main" id="{80FC833B-6DA4-82F7-3ED2-C1F412AC0D2E}"/>
                    </a:ext>
                  </a:extLst>
                </p:cNvPr>
                <p:cNvSpPr/>
                <p:nvPr/>
              </p:nvSpPr>
              <p:spPr bwMode="auto">
                <a:xfrm>
                  <a:off x="8209076" y="3429001"/>
                  <a:ext cx="71084" cy="486546"/>
                </a:xfrm>
                <a:prstGeom prst="roundRect">
                  <a:avLst/>
                </a:prstGeom>
                <a:solidFill>
                  <a:srgbClr val="455560"/>
                </a:solidFill>
                <a:ln w="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eaLnBrk="1" fontAlgn="base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015873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0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endParaRPr>
                </a:p>
              </p:txBody>
            </p:sp>
          </p:grpSp>
          <p:grpSp>
            <p:nvGrpSpPr>
              <p:cNvPr id="258" name="Group 257">
                <a:extLst>
                  <a:ext uri="{FF2B5EF4-FFF2-40B4-BE49-F238E27FC236}">
                    <a16:creationId xmlns:a16="http://schemas.microsoft.com/office/drawing/2014/main" id="{7EA20A2B-441F-52CF-5410-0461DB4B83E6}"/>
                  </a:ext>
                </a:extLst>
              </p:cNvPr>
              <p:cNvGrpSpPr/>
              <p:nvPr/>
            </p:nvGrpSpPr>
            <p:grpSpPr>
              <a:xfrm>
                <a:off x="8136615" y="3201354"/>
                <a:ext cx="138083" cy="227645"/>
                <a:chOff x="8136615" y="3429001"/>
                <a:chExt cx="143545" cy="486546"/>
              </a:xfrm>
              <a:solidFill>
                <a:srgbClr val="455560">
                  <a:lumMod val="60000"/>
                  <a:lumOff val="40000"/>
                </a:srgbClr>
              </a:solidFill>
            </p:grpSpPr>
            <p:sp>
              <p:nvSpPr>
                <p:cNvPr id="259" name="Rectangle: Rounded Corners 258">
                  <a:extLst>
                    <a:ext uri="{FF2B5EF4-FFF2-40B4-BE49-F238E27FC236}">
                      <a16:creationId xmlns:a16="http://schemas.microsoft.com/office/drawing/2014/main" id="{4775212B-C23E-9742-7B22-30CFA7F91A38}"/>
                    </a:ext>
                  </a:extLst>
                </p:cNvPr>
                <p:cNvSpPr/>
                <p:nvPr/>
              </p:nvSpPr>
              <p:spPr bwMode="auto">
                <a:xfrm>
                  <a:off x="8136615" y="3429001"/>
                  <a:ext cx="71084" cy="486546"/>
                </a:xfrm>
                <a:prstGeom prst="roundRect">
                  <a:avLst/>
                </a:prstGeom>
                <a:solidFill>
                  <a:schemeClr val="accent6"/>
                </a:solidFill>
                <a:ln w="0">
                  <a:noFill/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eaLnBrk="1" fontAlgn="base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015873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0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endParaRPr>
                </a:p>
              </p:txBody>
            </p:sp>
            <p:sp>
              <p:nvSpPr>
                <p:cNvPr id="260" name="Rectangle: Rounded Corners 259">
                  <a:extLst>
                    <a:ext uri="{FF2B5EF4-FFF2-40B4-BE49-F238E27FC236}">
                      <a16:creationId xmlns:a16="http://schemas.microsoft.com/office/drawing/2014/main" id="{BADF72CA-0D01-5473-B76C-0034955AE3E9}"/>
                    </a:ext>
                  </a:extLst>
                </p:cNvPr>
                <p:cNvSpPr/>
                <p:nvPr/>
              </p:nvSpPr>
              <p:spPr bwMode="auto">
                <a:xfrm>
                  <a:off x="8209076" y="3429001"/>
                  <a:ext cx="71084" cy="486546"/>
                </a:xfrm>
                <a:prstGeom prst="roundRect">
                  <a:avLst/>
                </a:prstGeom>
                <a:solidFill>
                  <a:schemeClr val="accent6"/>
                </a:solidFill>
                <a:ln w="0">
                  <a:noFill/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eaLnBrk="1" fontAlgn="base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015873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0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endParaRPr>
                </a:p>
              </p:txBody>
            </p:sp>
          </p:grpSp>
        </p:grpSp>
        <p:sp>
          <p:nvSpPr>
            <p:cNvPr id="219" name="Oval 218">
              <a:extLst>
                <a:ext uri="{FF2B5EF4-FFF2-40B4-BE49-F238E27FC236}">
                  <a16:creationId xmlns:a16="http://schemas.microsoft.com/office/drawing/2014/main" id="{B37EEB07-ED04-ADD1-AF1E-2FA771427AC2}"/>
                </a:ext>
              </a:extLst>
            </p:cNvPr>
            <p:cNvSpPr/>
            <p:nvPr/>
          </p:nvSpPr>
          <p:spPr bwMode="auto">
            <a:xfrm>
              <a:off x="8932906" y="3076626"/>
              <a:ext cx="79737" cy="79737"/>
            </a:xfrm>
            <a:prstGeom prst="ellipse">
              <a:avLst/>
            </a:prstGeom>
            <a:solidFill>
              <a:srgbClr val="E1471D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220" name="Isosceles Triangle 219">
              <a:extLst>
                <a:ext uri="{FF2B5EF4-FFF2-40B4-BE49-F238E27FC236}">
                  <a16:creationId xmlns:a16="http://schemas.microsoft.com/office/drawing/2014/main" id="{0745A32B-5B1D-877A-438C-A1B955DE17AB}"/>
                </a:ext>
              </a:extLst>
            </p:cNvPr>
            <p:cNvSpPr/>
            <p:nvPr/>
          </p:nvSpPr>
          <p:spPr bwMode="auto">
            <a:xfrm>
              <a:off x="7726554" y="1980221"/>
              <a:ext cx="112197" cy="96722"/>
            </a:xfrm>
            <a:prstGeom prst="triangle">
              <a:avLst/>
            </a:prstGeom>
            <a:solidFill>
              <a:schemeClr val="accent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221" name="Isosceles Triangle 220">
              <a:extLst>
                <a:ext uri="{FF2B5EF4-FFF2-40B4-BE49-F238E27FC236}">
                  <a16:creationId xmlns:a16="http://schemas.microsoft.com/office/drawing/2014/main" id="{4404E7FB-2EB8-755E-5894-9DBCE5AA4082}"/>
                </a:ext>
              </a:extLst>
            </p:cNvPr>
            <p:cNvSpPr/>
            <p:nvPr/>
          </p:nvSpPr>
          <p:spPr bwMode="auto">
            <a:xfrm>
              <a:off x="7781959" y="2183237"/>
              <a:ext cx="112197" cy="96722"/>
            </a:xfrm>
            <a:prstGeom prst="triangle">
              <a:avLst/>
            </a:prstGeom>
            <a:solidFill>
              <a:schemeClr val="accent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222" name="Isosceles Triangle 221">
              <a:extLst>
                <a:ext uri="{FF2B5EF4-FFF2-40B4-BE49-F238E27FC236}">
                  <a16:creationId xmlns:a16="http://schemas.microsoft.com/office/drawing/2014/main" id="{AC03BC1B-2EAE-606D-C9CC-6654C9995CF5}"/>
                </a:ext>
              </a:extLst>
            </p:cNvPr>
            <p:cNvSpPr/>
            <p:nvPr/>
          </p:nvSpPr>
          <p:spPr bwMode="auto">
            <a:xfrm>
              <a:off x="8170804" y="3000389"/>
              <a:ext cx="112197" cy="96722"/>
            </a:xfrm>
            <a:prstGeom prst="triangle">
              <a:avLst/>
            </a:prstGeom>
            <a:solidFill>
              <a:schemeClr val="accent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223" name="Flowchart: Delay 222">
              <a:extLst>
                <a:ext uri="{FF2B5EF4-FFF2-40B4-BE49-F238E27FC236}">
                  <a16:creationId xmlns:a16="http://schemas.microsoft.com/office/drawing/2014/main" id="{0D97202E-5826-F997-CC80-AEFE8C1981B7}"/>
                </a:ext>
              </a:extLst>
            </p:cNvPr>
            <p:cNvSpPr/>
            <p:nvPr/>
          </p:nvSpPr>
          <p:spPr bwMode="auto">
            <a:xfrm>
              <a:off x="8694590" y="2734376"/>
              <a:ext cx="102185" cy="102185"/>
            </a:xfrm>
            <a:prstGeom prst="flowChartDelay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224" name="Flowchart: Delay 223">
              <a:extLst>
                <a:ext uri="{FF2B5EF4-FFF2-40B4-BE49-F238E27FC236}">
                  <a16:creationId xmlns:a16="http://schemas.microsoft.com/office/drawing/2014/main" id="{07AFF774-CF8C-936A-FAC0-3482440ACA41}"/>
                </a:ext>
              </a:extLst>
            </p:cNvPr>
            <p:cNvSpPr/>
            <p:nvPr/>
          </p:nvSpPr>
          <p:spPr bwMode="auto">
            <a:xfrm rot="7200000">
              <a:off x="8499916" y="2744246"/>
              <a:ext cx="102185" cy="102185"/>
            </a:xfrm>
            <a:prstGeom prst="flowChartDelay">
              <a:avLst/>
            </a:prstGeom>
            <a:solidFill>
              <a:srgbClr val="CDCDCF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C1B3B77F-AC2F-E4E8-F9BB-74565648AEEC}"/>
                </a:ext>
              </a:extLst>
            </p:cNvPr>
            <p:cNvGrpSpPr/>
            <p:nvPr/>
          </p:nvGrpSpPr>
          <p:grpSpPr>
            <a:xfrm>
              <a:off x="8347628" y="3104204"/>
              <a:ext cx="289619" cy="305852"/>
              <a:chOff x="8347628" y="3064933"/>
              <a:chExt cx="330705" cy="345123"/>
            </a:xfrm>
          </p:grpSpPr>
          <p:cxnSp>
            <p:nvCxnSpPr>
              <p:cNvPr id="253" name="Straight Connector 252">
                <a:extLst>
                  <a:ext uri="{FF2B5EF4-FFF2-40B4-BE49-F238E27FC236}">
                    <a16:creationId xmlns:a16="http://schemas.microsoft.com/office/drawing/2014/main" id="{146F6C3F-9DC2-D453-2453-045C956B983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8347628" y="3114686"/>
                <a:ext cx="282713" cy="29537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254" name="Freeform: Shape 253">
                <a:extLst>
                  <a:ext uri="{FF2B5EF4-FFF2-40B4-BE49-F238E27FC236}">
                    <a16:creationId xmlns:a16="http://schemas.microsoft.com/office/drawing/2014/main" id="{4EFEE9CD-F75E-44A1-0323-5F2A61254B0A}"/>
                  </a:ext>
                </a:extLst>
              </p:cNvPr>
              <p:cNvSpPr/>
              <p:nvPr/>
            </p:nvSpPr>
            <p:spPr bwMode="auto">
              <a:xfrm>
                <a:off x="8513233" y="3064933"/>
                <a:ext cx="165100" cy="182034"/>
              </a:xfrm>
              <a:custGeom>
                <a:avLst/>
                <a:gdLst>
                  <a:gd name="connsiteX0" fmla="*/ 8467 w 165100"/>
                  <a:gd name="connsiteY0" fmla="*/ 0 h 182034"/>
                  <a:gd name="connsiteX1" fmla="*/ 0 w 165100"/>
                  <a:gd name="connsiteY1" fmla="*/ 182034 h 182034"/>
                  <a:gd name="connsiteX2" fmla="*/ 165100 w 165100"/>
                  <a:gd name="connsiteY2" fmla="*/ 152400 h 182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5100" h="182034">
                    <a:moveTo>
                      <a:pt x="8467" y="0"/>
                    </a:moveTo>
                    <a:lnTo>
                      <a:pt x="0" y="182034"/>
                    </a:lnTo>
                    <a:lnTo>
                      <a:pt x="165100" y="152400"/>
                    </a:lnTo>
                  </a:path>
                </a:pathLst>
              </a:custGeom>
              <a:noFill/>
              <a:ln w="28575">
                <a:solidFill>
                  <a:schemeClr val="accent6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26" name="Group 225">
              <a:extLst>
                <a:ext uri="{FF2B5EF4-FFF2-40B4-BE49-F238E27FC236}">
                  <a16:creationId xmlns:a16="http://schemas.microsoft.com/office/drawing/2014/main" id="{268FB8DE-9D27-5523-0138-C0C195C060B5}"/>
                </a:ext>
              </a:extLst>
            </p:cNvPr>
            <p:cNvGrpSpPr/>
            <p:nvPr/>
          </p:nvGrpSpPr>
          <p:grpSpPr>
            <a:xfrm>
              <a:off x="3675129" y="3426992"/>
              <a:ext cx="540716" cy="550647"/>
              <a:chOff x="3675129" y="3426992"/>
              <a:chExt cx="540716" cy="550647"/>
            </a:xfrm>
          </p:grpSpPr>
          <p:sp>
            <p:nvSpPr>
              <p:cNvPr id="247" name="Oval 246">
                <a:extLst>
                  <a:ext uri="{FF2B5EF4-FFF2-40B4-BE49-F238E27FC236}">
                    <a16:creationId xmlns:a16="http://schemas.microsoft.com/office/drawing/2014/main" id="{70C2C137-4129-7C1C-B511-A8BB375DEF65}"/>
                  </a:ext>
                </a:extLst>
              </p:cNvPr>
              <p:cNvSpPr/>
              <p:nvPr/>
            </p:nvSpPr>
            <p:spPr bwMode="auto">
              <a:xfrm>
                <a:off x="3870023" y="3544995"/>
                <a:ext cx="127965" cy="310109"/>
              </a:xfrm>
              <a:prstGeom prst="ellipse">
                <a:avLst/>
              </a:prstGeom>
              <a:solidFill>
                <a:srgbClr val="E1471D">
                  <a:lumMod val="20000"/>
                  <a:lumOff val="80000"/>
                </a:srgbClr>
              </a:solidFill>
              <a:ln w="9525">
                <a:solidFill>
                  <a:srgbClr val="E1471D">
                    <a:lumMod val="75000"/>
                  </a:srgbClr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48" name="Oval 247">
                <a:extLst>
                  <a:ext uri="{FF2B5EF4-FFF2-40B4-BE49-F238E27FC236}">
                    <a16:creationId xmlns:a16="http://schemas.microsoft.com/office/drawing/2014/main" id="{7A8E3723-D38C-9E69-D3FF-5A5EBD6F9B83}"/>
                  </a:ext>
                </a:extLst>
              </p:cNvPr>
              <p:cNvSpPr/>
              <p:nvPr/>
            </p:nvSpPr>
            <p:spPr bwMode="auto">
              <a:xfrm>
                <a:off x="3953636" y="3426992"/>
                <a:ext cx="127965" cy="550647"/>
              </a:xfrm>
              <a:prstGeom prst="ellipse">
                <a:avLst/>
              </a:prstGeom>
              <a:solidFill>
                <a:srgbClr val="E1471D">
                  <a:lumMod val="20000"/>
                  <a:lumOff val="80000"/>
                </a:srgbClr>
              </a:solidFill>
              <a:ln w="9525">
                <a:solidFill>
                  <a:srgbClr val="E1471D">
                    <a:lumMod val="75000"/>
                  </a:srgbClr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49" name="Oval 248">
                <a:extLst>
                  <a:ext uri="{FF2B5EF4-FFF2-40B4-BE49-F238E27FC236}">
                    <a16:creationId xmlns:a16="http://schemas.microsoft.com/office/drawing/2014/main" id="{97124743-0634-989D-E47F-6229F6B83695}"/>
                  </a:ext>
                </a:extLst>
              </p:cNvPr>
              <p:cNvSpPr/>
              <p:nvPr/>
            </p:nvSpPr>
            <p:spPr bwMode="auto">
              <a:xfrm>
                <a:off x="4087880" y="3426992"/>
                <a:ext cx="127965" cy="550647"/>
              </a:xfrm>
              <a:prstGeom prst="ellipse">
                <a:avLst/>
              </a:prstGeom>
              <a:solidFill>
                <a:srgbClr val="E1471D">
                  <a:lumMod val="20000"/>
                  <a:lumOff val="80000"/>
                </a:srgbClr>
              </a:solidFill>
              <a:ln w="9525">
                <a:solidFill>
                  <a:srgbClr val="E1471D">
                    <a:lumMod val="75000"/>
                  </a:srgbClr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50" name="Oval 249">
                <a:extLst>
                  <a:ext uri="{FF2B5EF4-FFF2-40B4-BE49-F238E27FC236}">
                    <a16:creationId xmlns:a16="http://schemas.microsoft.com/office/drawing/2014/main" id="{1812891E-5279-C6C4-EA29-A8E97D42C90E}"/>
                  </a:ext>
                </a:extLst>
              </p:cNvPr>
              <p:cNvSpPr/>
              <p:nvPr/>
            </p:nvSpPr>
            <p:spPr bwMode="auto">
              <a:xfrm>
                <a:off x="3791390" y="3576622"/>
                <a:ext cx="127965" cy="104080"/>
              </a:xfrm>
              <a:prstGeom prst="ellipse">
                <a:avLst/>
              </a:prstGeom>
              <a:solidFill>
                <a:srgbClr val="E1471D">
                  <a:lumMod val="20000"/>
                  <a:lumOff val="80000"/>
                </a:srgbClr>
              </a:solidFill>
              <a:ln w="9525">
                <a:solidFill>
                  <a:srgbClr val="E1471D">
                    <a:lumMod val="75000"/>
                  </a:srgbClr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51" name="Oval 250">
                <a:extLst>
                  <a:ext uri="{FF2B5EF4-FFF2-40B4-BE49-F238E27FC236}">
                    <a16:creationId xmlns:a16="http://schemas.microsoft.com/office/drawing/2014/main" id="{3FCA911D-123A-2DF4-D71E-F6B6B72EAA5B}"/>
                  </a:ext>
                </a:extLst>
              </p:cNvPr>
              <p:cNvSpPr/>
              <p:nvPr/>
            </p:nvSpPr>
            <p:spPr bwMode="auto">
              <a:xfrm>
                <a:off x="3784740" y="3656598"/>
                <a:ext cx="154755" cy="140015"/>
              </a:xfrm>
              <a:prstGeom prst="ellipse">
                <a:avLst/>
              </a:prstGeom>
              <a:solidFill>
                <a:srgbClr val="E1471D">
                  <a:lumMod val="20000"/>
                  <a:lumOff val="80000"/>
                </a:srgbClr>
              </a:solidFill>
              <a:ln w="9525">
                <a:solidFill>
                  <a:srgbClr val="E1471D">
                    <a:lumMod val="75000"/>
                  </a:srgbClr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252" name="Oval 251">
                <a:extLst>
                  <a:ext uri="{FF2B5EF4-FFF2-40B4-BE49-F238E27FC236}">
                    <a16:creationId xmlns:a16="http://schemas.microsoft.com/office/drawing/2014/main" id="{D799E4EB-52E3-8469-277E-7E4A72C994A0}"/>
                  </a:ext>
                </a:extLst>
              </p:cNvPr>
              <p:cNvSpPr/>
              <p:nvPr/>
            </p:nvSpPr>
            <p:spPr bwMode="auto">
              <a:xfrm>
                <a:off x="3675129" y="3585666"/>
                <a:ext cx="154755" cy="85528"/>
              </a:xfrm>
              <a:prstGeom prst="ellipse">
                <a:avLst/>
              </a:prstGeom>
              <a:solidFill>
                <a:srgbClr val="E1471D">
                  <a:lumMod val="20000"/>
                  <a:lumOff val="80000"/>
                </a:srgbClr>
              </a:solidFill>
              <a:ln w="9525">
                <a:solidFill>
                  <a:srgbClr val="E1471D">
                    <a:lumMod val="75000"/>
                  </a:srgbClr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sp>
          <p:nvSpPr>
            <p:cNvPr id="227" name="Freeform: Shape 226">
              <a:extLst>
                <a:ext uri="{FF2B5EF4-FFF2-40B4-BE49-F238E27FC236}">
                  <a16:creationId xmlns:a16="http://schemas.microsoft.com/office/drawing/2014/main" id="{8F22E4B3-BC3D-8F13-D729-3D1378DBD114}"/>
                </a:ext>
              </a:extLst>
            </p:cNvPr>
            <p:cNvSpPr/>
            <p:nvPr/>
          </p:nvSpPr>
          <p:spPr bwMode="auto">
            <a:xfrm>
              <a:off x="7912100" y="2095500"/>
              <a:ext cx="387191" cy="863600"/>
            </a:xfrm>
            <a:custGeom>
              <a:avLst/>
              <a:gdLst>
                <a:gd name="connsiteX0" fmla="*/ 0 w 317500"/>
                <a:gd name="connsiteY0" fmla="*/ 0 h 876300"/>
                <a:gd name="connsiteX1" fmla="*/ 317500 w 317500"/>
                <a:gd name="connsiteY1" fmla="*/ 876300 h 876300"/>
                <a:gd name="connsiteX0" fmla="*/ 0 w 317500"/>
                <a:gd name="connsiteY0" fmla="*/ 0 h 876300"/>
                <a:gd name="connsiteX1" fmla="*/ 317500 w 317500"/>
                <a:gd name="connsiteY1" fmla="*/ 876300 h 876300"/>
                <a:gd name="connsiteX0" fmla="*/ 0 w 389963"/>
                <a:gd name="connsiteY0" fmla="*/ 0 h 876300"/>
                <a:gd name="connsiteX1" fmla="*/ 317500 w 389963"/>
                <a:gd name="connsiteY1" fmla="*/ 876300 h 876300"/>
                <a:gd name="connsiteX0" fmla="*/ 0 w 377521"/>
                <a:gd name="connsiteY0" fmla="*/ 0 h 819150"/>
                <a:gd name="connsiteX1" fmla="*/ 298450 w 377521"/>
                <a:gd name="connsiteY1" fmla="*/ 819150 h 819150"/>
                <a:gd name="connsiteX0" fmla="*/ 0 w 365606"/>
                <a:gd name="connsiteY0" fmla="*/ 0 h 863600"/>
                <a:gd name="connsiteX1" fmla="*/ 279400 w 365606"/>
                <a:gd name="connsiteY1" fmla="*/ 863600 h 863600"/>
                <a:gd name="connsiteX0" fmla="*/ 0 w 387191"/>
                <a:gd name="connsiteY0" fmla="*/ 0 h 863600"/>
                <a:gd name="connsiteX1" fmla="*/ 279400 w 387191"/>
                <a:gd name="connsiteY1" fmla="*/ 863600 h 86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87191" h="863600">
                  <a:moveTo>
                    <a:pt x="0" y="0"/>
                  </a:moveTo>
                  <a:cubicBezTo>
                    <a:pt x="493183" y="63500"/>
                    <a:pt x="427567" y="273050"/>
                    <a:pt x="279400" y="863600"/>
                  </a:cubicBezTo>
                </a:path>
              </a:pathLst>
            </a:custGeom>
            <a:noFill/>
            <a:ln w="28575">
              <a:solidFill>
                <a:srgbClr val="000000"/>
              </a:solidFill>
              <a:miter lim="800000"/>
              <a:headEnd type="none" w="med" len="med"/>
              <a:tailEnd type="triangle" w="med" len="med"/>
            </a:ln>
          </p:spPr>
          <p:txBody>
            <a:bodyPr rtlCol="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cxnSp>
          <p:nvCxnSpPr>
            <p:cNvPr id="228" name="Straight Arrow Connector 227">
              <a:extLst>
                <a:ext uri="{FF2B5EF4-FFF2-40B4-BE49-F238E27FC236}">
                  <a16:creationId xmlns:a16="http://schemas.microsoft.com/office/drawing/2014/main" id="{E163984A-B241-315A-3606-9A346C3F84E9}"/>
                </a:ext>
              </a:extLst>
            </p:cNvPr>
            <p:cNvCxnSpPr/>
            <p:nvPr/>
          </p:nvCxnSpPr>
          <p:spPr bwMode="auto">
            <a:xfrm>
              <a:off x="3281429" y="2066154"/>
              <a:ext cx="374650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29" name="Straight Arrow Connector 228">
              <a:extLst>
                <a:ext uri="{FF2B5EF4-FFF2-40B4-BE49-F238E27FC236}">
                  <a16:creationId xmlns:a16="http://schemas.microsoft.com/office/drawing/2014/main" id="{3695B12F-B93C-5DC6-1E49-7439E7626A2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940779" y="2183237"/>
              <a:ext cx="148309" cy="220792"/>
            </a:xfrm>
            <a:prstGeom prst="straightConnector1">
              <a:avLst/>
            </a:prstGeom>
            <a:noFill/>
            <a:ln w="285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30" name="Straight Arrow Connector 229">
              <a:extLst>
                <a:ext uri="{FF2B5EF4-FFF2-40B4-BE49-F238E27FC236}">
                  <a16:creationId xmlns:a16="http://schemas.microsoft.com/office/drawing/2014/main" id="{E4B38875-754D-043D-799F-2C62A21260EC}"/>
                </a:ext>
              </a:extLst>
            </p:cNvPr>
            <p:cNvCxnSpPr>
              <a:cxnSpLocks/>
              <a:endCxn id="174" idx="2"/>
            </p:cNvCxnSpPr>
            <p:nvPr/>
          </p:nvCxnSpPr>
          <p:spPr bwMode="auto">
            <a:xfrm flipV="1">
              <a:off x="4253450" y="4447909"/>
              <a:ext cx="372890" cy="76803"/>
            </a:xfrm>
            <a:prstGeom prst="straightConnector1">
              <a:avLst/>
            </a:prstGeom>
            <a:noFill/>
            <a:ln w="285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231" name="Freeform: Shape 230">
              <a:extLst>
                <a:ext uri="{FF2B5EF4-FFF2-40B4-BE49-F238E27FC236}">
                  <a16:creationId xmlns:a16="http://schemas.microsoft.com/office/drawing/2014/main" id="{EB299479-3D1C-175F-7E0A-D783D2D3E3F3}"/>
                </a:ext>
              </a:extLst>
            </p:cNvPr>
            <p:cNvSpPr/>
            <p:nvPr/>
          </p:nvSpPr>
          <p:spPr bwMode="auto">
            <a:xfrm rot="7264447">
              <a:off x="3913785" y="3105964"/>
              <a:ext cx="549850" cy="410435"/>
            </a:xfrm>
            <a:custGeom>
              <a:avLst/>
              <a:gdLst>
                <a:gd name="connsiteX0" fmla="*/ 0 w 377825"/>
                <a:gd name="connsiteY0" fmla="*/ 0 h 209550"/>
                <a:gd name="connsiteX1" fmla="*/ 377825 w 377825"/>
                <a:gd name="connsiteY1" fmla="*/ 209550 h 209550"/>
                <a:gd name="connsiteX0" fmla="*/ 0 w 377825"/>
                <a:gd name="connsiteY0" fmla="*/ 0 h 209550"/>
                <a:gd name="connsiteX1" fmla="*/ 377825 w 377825"/>
                <a:gd name="connsiteY1" fmla="*/ 209550 h 209550"/>
                <a:gd name="connsiteX0" fmla="*/ 0 w 377825"/>
                <a:gd name="connsiteY0" fmla="*/ 0 h 209550"/>
                <a:gd name="connsiteX1" fmla="*/ 377825 w 377825"/>
                <a:gd name="connsiteY1" fmla="*/ 209550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77825" h="209550">
                  <a:moveTo>
                    <a:pt x="0" y="0"/>
                  </a:moveTo>
                  <a:cubicBezTo>
                    <a:pt x="71967" y="79375"/>
                    <a:pt x="207433" y="168275"/>
                    <a:pt x="377825" y="209550"/>
                  </a:cubicBezTo>
                </a:path>
              </a:pathLst>
            </a:custGeom>
            <a:noFill/>
            <a:ln w="28575">
              <a:solidFill>
                <a:srgbClr val="000000"/>
              </a:solidFill>
              <a:miter lim="800000"/>
              <a:headEnd type="none" w="med" len="med"/>
              <a:tailEnd type="triangle" w="med" len="med"/>
            </a:ln>
          </p:spPr>
          <p:txBody>
            <a:bodyPr rtlCol="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cxnSp>
          <p:nvCxnSpPr>
            <p:cNvPr id="232" name="Straight Arrow Connector 231">
              <a:extLst>
                <a:ext uri="{FF2B5EF4-FFF2-40B4-BE49-F238E27FC236}">
                  <a16:creationId xmlns:a16="http://schemas.microsoft.com/office/drawing/2014/main" id="{5607571C-FAEC-46D3-963E-7F9682C2B636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3896673" y="4033714"/>
              <a:ext cx="102285" cy="286658"/>
            </a:xfrm>
            <a:prstGeom prst="straightConnector1">
              <a:avLst/>
            </a:prstGeom>
            <a:noFill/>
            <a:ln w="285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233" name="Freeform: Shape 232">
              <a:extLst>
                <a:ext uri="{FF2B5EF4-FFF2-40B4-BE49-F238E27FC236}">
                  <a16:creationId xmlns:a16="http://schemas.microsoft.com/office/drawing/2014/main" id="{EF0908DA-94E1-05A0-71A9-420054CA2B5D}"/>
                </a:ext>
              </a:extLst>
            </p:cNvPr>
            <p:cNvSpPr/>
            <p:nvPr/>
          </p:nvSpPr>
          <p:spPr bwMode="auto">
            <a:xfrm rot="14335553" flipV="1">
              <a:off x="8585192" y="2951137"/>
              <a:ext cx="341590" cy="109127"/>
            </a:xfrm>
            <a:custGeom>
              <a:avLst/>
              <a:gdLst>
                <a:gd name="connsiteX0" fmla="*/ 0 w 377825"/>
                <a:gd name="connsiteY0" fmla="*/ 0 h 209550"/>
                <a:gd name="connsiteX1" fmla="*/ 377825 w 377825"/>
                <a:gd name="connsiteY1" fmla="*/ 209550 h 209550"/>
                <a:gd name="connsiteX0" fmla="*/ 0 w 377825"/>
                <a:gd name="connsiteY0" fmla="*/ 0 h 209550"/>
                <a:gd name="connsiteX1" fmla="*/ 377825 w 377825"/>
                <a:gd name="connsiteY1" fmla="*/ 209550 h 209550"/>
                <a:gd name="connsiteX0" fmla="*/ 0 w 377825"/>
                <a:gd name="connsiteY0" fmla="*/ 0 h 209550"/>
                <a:gd name="connsiteX1" fmla="*/ 377825 w 377825"/>
                <a:gd name="connsiteY1" fmla="*/ 209550 h 209550"/>
                <a:gd name="connsiteX0" fmla="*/ 0 w 322009"/>
                <a:gd name="connsiteY0" fmla="*/ 0 h 41579"/>
                <a:gd name="connsiteX1" fmla="*/ 322009 w 322009"/>
                <a:gd name="connsiteY1" fmla="*/ 41579 h 41579"/>
                <a:gd name="connsiteX0" fmla="*/ 0 w 322009"/>
                <a:gd name="connsiteY0" fmla="*/ 0 h 87713"/>
                <a:gd name="connsiteX1" fmla="*/ 322009 w 322009"/>
                <a:gd name="connsiteY1" fmla="*/ 41579 h 87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22009" h="87713">
                  <a:moveTo>
                    <a:pt x="0" y="0"/>
                  </a:moveTo>
                  <a:cubicBezTo>
                    <a:pt x="71967" y="79375"/>
                    <a:pt x="214530" y="128872"/>
                    <a:pt x="322009" y="41579"/>
                  </a:cubicBezTo>
                </a:path>
              </a:pathLst>
            </a:custGeom>
            <a:noFill/>
            <a:ln w="28575">
              <a:solidFill>
                <a:srgbClr val="000000"/>
              </a:solidFill>
              <a:miter lim="800000"/>
              <a:headEnd type="none" w="med" len="med"/>
              <a:tailEnd type="triangle" w="med" len="med"/>
            </a:ln>
          </p:spPr>
          <p:txBody>
            <a:bodyPr rtlCol="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cxnSp>
          <p:nvCxnSpPr>
            <p:cNvPr id="234" name="Straight Arrow Connector 233">
              <a:extLst>
                <a:ext uri="{FF2B5EF4-FFF2-40B4-BE49-F238E27FC236}">
                  <a16:creationId xmlns:a16="http://schemas.microsoft.com/office/drawing/2014/main" id="{47368E26-FAFF-3923-7664-FD7D25552F1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109753" y="4089266"/>
              <a:ext cx="14567" cy="411609"/>
            </a:xfrm>
            <a:prstGeom prst="straightConnector1">
              <a:avLst/>
            </a:prstGeom>
            <a:noFill/>
            <a:ln w="28575" cap="flat" cmpd="sng" algn="ctr">
              <a:solidFill>
                <a:srgbClr val="000000"/>
              </a:solidFill>
              <a:prstDash val="sysDash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35" name="Straight Arrow Connector 234">
              <a:extLst>
                <a:ext uri="{FF2B5EF4-FFF2-40B4-BE49-F238E27FC236}">
                  <a16:creationId xmlns:a16="http://schemas.microsoft.com/office/drawing/2014/main" id="{C3DAD131-025D-03B8-DB86-32627F9C5D7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421163" y="4638690"/>
              <a:ext cx="258074" cy="394858"/>
            </a:xfrm>
            <a:prstGeom prst="straightConnector1">
              <a:avLst/>
            </a:prstGeom>
            <a:noFill/>
            <a:ln w="28575" cap="flat" cmpd="sng" algn="ctr">
              <a:solidFill>
                <a:srgbClr val="000000"/>
              </a:solidFill>
              <a:prstDash val="sysDash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36" name="Straight Arrow Connector 235">
              <a:extLst>
                <a:ext uri="{FF2B5EF4-FFF2-40B4-BE49-F238E27FC236}">
                  <a16:creationId xmlns:a16="http://schemas.microsoft.com/office/drawing/2014/main" id="{477A1E38-A7F8-E4FB-2BD5-936DF0127A25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6543852" y="4773972"/>
              <a:ext cx="888919" cy="270603"/>
            </a:xfrm>
            <a:prstGeom prst="straightConnector1">
              <a:avLst/>
            </a:prstGeom>
            <a:noFill/>
            <a:ln w="28575" cap="flat" cmpd="sng" algn="ctr">
              <a:solidFill>
                <a:srgbClr val="000000"/>
              </a:solidFill>
              <a:prstDash val="sysDash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37" name="Straight Arrow Connector 236">
              <a:extLst>
                <a:ext uri="{FF2B5EF4-FFF2-40B4-BE49-F238E27FC236}">
                  <a16:creationId xmlns:a16="http://schemas.microsoft.com/office/drawing/2014/main" id="{F7C8948E-08F6-DE4D-ED22-BB472EF59F5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117921" y="4880713"/>
              <a:ext cx="0" cy="163862"/>
            </a:xfrm>
            <a:prstGeom prst="straightConnector1">
              <a:avLst/>
            </a:prstGeom>
            <a:noFill/>
            <a:ln w="28575" cap="flat" cmpd="sng" algn="ctr">
              <a:solidFill>
                <a:srgbClr val="000000"/>
              </a:solidFill>
              <a:prstDash val="sysDash"/>
              <a:round/>
              <a:headEnd type="none" w="med" len="med"/>
              <a:tailEnd type="triangle"/>
            </a:ln>
            <a:effectLst/>
          </p:spPr>
        </p:cxnSp>
        <p:grpSp>
          <p:nvGrpSpPr>
            <p:cNvPr id="238" name="Group 237">
              <a:extLst>
                <a:ext uri="{FF2B5EF4-FFF2-40B4-BE49-F238E27FC236}">
                  <a16:creationId xmlns:a16="http://schemas.microsoft.com/office/drawing/2014/main" id="{10A973A1-B527-C938-50F0-83CA28F5F94E}"/>
                </a:ext>
              </a:extLst>
            </p:cNvPr>
            <p:cNvGrpSpPr/>
            <p:nvPr/>
          </p:nvGrpSpPr>
          <p:grpSpPr>
            <a:xfrm>
              <a:off x="4603959" y="3046944"/>
              <a:ext cx="277124" cy="251881"/>
              <a:chOff x="4603959" y="3046944"/>
              <a:chExt cx="277124" cy="251881"/>
            </a:xfrm>
          </p:grpSpPr>
          <p:grpSp>
            <p:nvGrpSpPr>
              <p:cNvPr id="239" name="Group 238">
                <a:extLst>
                  <a:ext uri="{FF2B5EF4-FFF2-40B4-BE49-F238E27FC236}">
                    <a16:creationId xmlns:a16="http://schemas.microsoft.com/office/drawing/2014/main" id="{4E0619EE-9773-9AF7-2481-AAC0082A9186}"/>
                  </a:ext>
                </a:extLst>
              </p:cNvPr>
              <p:cNvGrpSpPr/>
              <p:nvPr/>
            </p:nvGrpSpPr>
            <p:grpSpPr>
              <a:xfrm>
                <a:off x="4749800" y="3046944"/>
                <a:ext cx="131283" cy="251881"/>
                <a:chOff x="4749800" y="3046944"/>
                <a:chExt cx="131283" cy="251881"/>
              </a:xfrm>
            </p:grpSpPr>
            <p:sp>
              <p:nvSpPr>
                <p:cNvPr id="244" name="Freeform: Shape 243">
                  <a:extLst>
                    <a:ext uri="{FF2B5EF4-FFF2-40B4-BE49-F238E27FC236}">
                      <a16:creationId xmlns:a16="http://schemas.microsoft.com/office/drawing/2014/main" id="{6D2E7245-E8D2-285B-D1E2-11685F1CB2AF}"/>
                    </a:ext>
                  </a:extLst>
                </p:cNvPr>
                <p:cNvSpPr/>
                <p:nvPr/>
              </p:nvSpPr>
              <p:spPr bwMode="auto">
                <a:xfrm>
                  <a:off x="4749800" y="3051175"/>
                  <a:ext cx="41275" cy="247650"/>
                </a:xfrm>
                <a:custGeom>
                  <a:avLst/>
                  <a:gdLst>
                    <a:gd name="connsiteX0" fmla="*/ 0 w 41275"/>
                    <a:gd name="connsiteY0" fmla="*/ 0 h 247650"/>
                    <a:gd name="connsiteX1" fmla="*/ 0 w 41275"/>
                    <a:gd name="connsiteY1" fmla="*/ 117475 h 247650"/>
                    <a:gd name="connsiteX2" fmla="*/ 41275 w 41275"/>
                    <a:gd name="connsiteY2" fmla="*/ 24765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1275" h="247650">
                      <a:moveTo>
                        <a:pt x="0" y="0"/>
                      </a:moveTo>
                      <a:lnTo>
                        <a:pt x="0" y="117475"/>
                      </a:lnTo>
                      <a:lnTo>
                        <a:pt x="41275" y="247650"/>
                      </a:ln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 type="oval" w="sm" len="sm"/>
                </a:ln>
              </p:spPr>
              <p:txBody>
                <a:bodyPr rtlCol="0" anchor="ctr"/>
                <a:lstStyle/>
                <a:p>
                  <a:pPr marL="0" marR="0" lvl="0" indent="0" algn="ctr" defTabSz="91440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endParaRPr>
                </a:p>
              </p:txBody>
            </p:sp>
            <p:sp>
              <p:nvSpPr>
                <p:cNvPr id="245" name="Freeform: Shape 244">
                  <a:extLst>
                    <a:ext uri="{FF2B5EF4-FFF2-40B4-BE49-F238E27FC236}">
                      <a16:creationId xmlns:a16="http://schemas.microsoft.com/office/drawing/2014/main" id="{22731ED0-98D3-8C10-0A5F-535191EE5E8A}"/>
                    </a:ext>
                  </a:extLst>
                </p:cNvPr>
                <p:cNvSpPr/>
                <p:nvPr/>
              </p:nvSpPr>
              <p:spPr bwMode="auto">
                <a:xfrm>
                  <a:off x="4765724" y="3051175"/>
                  <a:ext cx="115359" cy="205316"/>
                </a:xfrm>
                <a:custGeom>
                  <a:avLst/>
                  <a:gdLst>
                    <a:gd name="connsiteX0" fmla="*/ 0 w 41275"/>
                    <a:gd name="connsiteY0" fmla="*/ 0 h 247650"/>
                    <a:gd name="connsiteX1" fmla="*/ 0 w 41275"/>
                    <a:gd name="connsiteY1" fmla="*/ 117475 h 247650"/>
                    <a:gd name="connsiteX2" fmla="*/ 41275 w 41275"/>
                    <a:gd name="connsiteY2" fmla="*/ 247650 h 247650"/>
                    <a:gd name="connsiteX0" fmla="*/ 0 w 113242"/>
                    <a:gd name="connsiteY0" fmla="*/ 0 h 205316"/>
                    <a:gd name="connsiteX1" fmla="*/ 0 w 113242"/>
                    <a:gd name="connsiteY1" fmla="*/ 117475 h 205316"/>
                    <a:gd name="connsiteX2" fmla="*/ 113242 w 113242"/>
                    <a:gd name="connsiteY2" fmla="*/ 205316 h 205316"/>
                    <a:gd name="connsiteX0" fmla="*/ 2117 w 115359"/>
                    <a:gd name="connsiteY0" fmla="*/ 0 h 205316"/>
                    <a:gd name="connsiteX1" fmla="*/ 0 w 115359"/>
                    <a:gd name="connsiteY1" fmla="*/ 113242 h 205316"/>
                    <a:gd name="connsiteX2" fmla="*/ 115359 w 115359"/>
                    <a:gd name="connsiteY2" fmla="*/ 205316 h 205316"/>
                    <a:gd name="connsiteX0" fmla="*/ 2117 w 115359"/>
                    <a:gd name="connsiteY0" fmla="*/ 0 h 205316"/>
                    <a:gd name="connsiteX1" fmla="*/ 0 w 115359"/>
                    <a:gd name="connsiteY1" fmla="*/ 113242 h 205316"/>
                    <a:gd name="connsiteX2" fmla="*/ 115359 w 115359"/>
                    <a:gd name="connsiteY2" fmla="*/ 205316 h 205316"/>
                    <a:gd name="connsiteX0" fmla="*/ 2117 w 115359"/>
                    <a:gd name="connsiteY0" fmla="*/ 0 h 205316"/>
                    <a:gd name="connsiteX1" fmla="*/ 0 w 115359"/>
                    <a:gd name="connsiteY1" fmla="*/ 113242 h 205316"/>
                    <a:gd name="connsiteX2" fmla="*/ 115359 w 115359"/>
                    <a:gd name="connsiteY2" fmla="*/ 205316 h 2053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5359" h="205316">
                      <a:moveTo>
                        <a:pt x="2117" y="0"/>
                      </a:moveTo>
                      <a:cubicBezTo>
                        <a:pt x="1411" y="37747"/>
                        <a:pt x="706" y="75495"/>
                        <a:pt x="0" y="113242"/>
                      </a:cubicBezTo>
                      <a:cubicBezTo>
                        <a:pt x="1058" y="118534"/>
                        <a:pt x="114301" y="200024"/>
                        <a:pt x="115359" y="205316"/>
                      </a:cubicBez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 type="oval" w="sm" len="sm"/>
                </a:ln>
              </p:spPr>
              <p:txBody>
                <a:bodyPr rtlCol="0" anchor="ctr"/>
                <a:lstStyle/>
                <a:p>
                  <a:pPr marL="0" marR="0" lvl="0" indent="0" algn="ctr" defTabSz="91440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endParaRPr>
                </a:p>
              </p:txBody>
            </p:sp>
            <p:sp>
              <p:nvSpPr>
                <p:cNvPr id="246" name="Freeform: Shape 245">
                  <a:extLst>
                    <a:ext uri="{FF2B5EF4-FFF2-40B4-BE49-F238E27FC236}">
                      <a16:creationId xmlns:a16="http://schemas.microsoft.com/office/drawing/2014/main" id="{78CF7B0C-9931-CC48-AF62-53E241A893F2}"/>
                    </a:ext>
                  </a:extLst>
                </p:cNvPr>
                <p:cNvSpPr/>
                <p:nvPr/>
              </p:nvSpPr>
              <p:spPr bwMode="auto">
                <a:xfrm>
                  <a:off x="4762987" y="3046944"/>
                  <a:ext cx="47596" cy="191883"/>
                </a:xfrm>
                <a:custGeom>
                  <a:avLst/>
                  <a:gdLst>
                    <a:gd name="connsiteX0" fmla="*/ 0 w 41275"/>
                    <a:gd name="connsiteY0" fmla="*/ 0 h 247650"/>
                    <a:gd name="connsiteX1" fmla="*/ 0 w 41275"/>
                    <a:gd name="connsiteY1" fmla="*/ 117475 h 247650"/>
                    <a:gd name="connsiteX2" fmla="*/ 41275 w 41275"/>
                    <a:gd name="connsiteY2" fmla="*/ 24765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1275" h="247650">
                      <a:moveTo>
                        <a:pt x="0" y="0"/>
                      </a:moveTo>
                      <a:lnTo>
                        <a:pt x="0" y="117475"/>
                      </a:lnTo>
                      <a:lnTo>
                        <a:pt x="41275" y="247650"/>
                      </a:ln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 type="oval" w="sm" len="sm"/>
                </a:ln>
              </p:spPr>
              <p:txBody>
                <a:bodyPr rtlCol="0" anchor="ctr"/>
                <a:lstStyle/>
                <a:p>
                  <a:pPr marL="0" marR="0" lvl="0" indent="0" algn="ctr" defTabSz="91440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endParaRPr>
                </a:p>
              </p:txBody>
            </p:sp>
          </p:grpSp>
          <p:grpSp>
            <p:nvGrpSpPr>
              <p:cNvPr id="240" name="Group 239">
                <a:extLst>
                  <a:ext uri="{FF2B5EF4-FFF2-40B4-BE49-F238E27FC236}">
                    <a16:creationId xmlns:a16="http://schemas.microsoft.com/office/drawing/2014/main" id="{98C64D2C-761A-D564-DA63-9F4D787B7A27}"/>
                  </a:ext>
                </a:extLst>
              </p:cNvPr>
              <p:cNvGrpSpPr/>
              <p:nvPr/>
            </p:nvGrpSpPr>
            <p:grpSpPr>
              <a:xfrm flipH="1">
                <a:off x="4603959" y="3046944"/>
                <a:ext cx="131283" cy="251881"/>
                <a:chOff x="4749800" y="3046944"/>
                <a:chExt cx="131283" cy="251881"/>
              </a:xfrm>
            </p:grpSpPr>
            <p:sp>
              <p:nvSpPr>
                <p:cNvPr id="241" name="Freeform: Shape 240">
                  <a:extLst>
                    <a:ext uri="{FF2B5EF4-FFF2-40B4-BE49-F238E27FC236}">
                      <a16:creationId xmlns:a16="http://schemas.microsoft.com/office/drawing/2014/main" id="{B7BEDC98-D7E1-0CEB-CB48-69BDE476962A}"/>
                    </a:ext>
                  </a:extLst>
                </p:cNvPr>
                <p:cNvSpPr/>
                <p:nvPr/>
              </p:nvSpPr>
              <p:spPr bwMode="auto">
                <a:xfrm>
                  <a:off x="4749800" y="3051175"/>
                  <a:ext cx="41275" cy="247650"/>
                </a:xfrm>
                <a:custGeom>
                  <a:avLst/>
                  <a:gdLst>
                    <a:gd name="connsiteX0" fmla="*/ 0 w 41275"/>
                    <a:gd name="connsiteY0" fmla="*/ 0 h 247650"/>
                    <a:gd name="connsiteX1" fmla="*/ 0 w 41275"/>
                    <a:gd name="connsiteY1" fmla="*/ 117475 h 247650"/>
                    <a:gd name="connsiteX2" fmla="*/ 41275 w 41275"/>
                    <a:gd name="connsiteY2" fmla="*/ 24765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1275" h="247650">
                      <a:moveTo>
                        <a:pt x="0" y="0"/>
                      </a:moveTo>
                      <a:lnTo>
                        <a:pt x="0" y="117475"/>
                      </a:lnTo>
                      <a:lnTo>
                        <a:pt x="41275" y="247650"/>
                      </a:ln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 type="oval" w="sm" len="sm"/>
                </a:ln>
              </p:spPr>
              <p:txBody>
                <a:bodyPr rtlCol="0" anchor="ctr"/>
                <a:lstStyle/>
                <a:p>
                  <a:pPr marL="0" marR="0" lvl="0" indent="0" algn="ctr" defTabSz="91440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endParaRPr>
                </a:p>
              </p:txBody>
            </p:sp>
            <p:sp>
              <p:nvSpPr>
                <p:cNvPr id="242" name="Freeform: Shape 241">
                  <a:extLst>
                    <a:ext uri="{FF2B5EF4-FFF2-40B4-BE49-F238E27FC236}">
                      <a16:creationId xmlns:a16="http://schemas.microsoft.com/office/drawing/2014/main" id="{CFD98A48-E947-D176-2FFF-D99B730D8623}"/>
                    </a:ext>
                  </a:extLst>
                </p:cNvPr>
                <p:cNvSpPr/>
                <p:nvPr/>
              </p:nvSpPr>
              <p:spPr bwMode="auto">
                <a:xfrm>
                  <a:off x="4765724" y="3051175"/>
                  <a:ext cx="115359" cy="205316"/>
                </a:xfrm>
                <a:custGeom>
                  <a:avLst/>
                  <a:gdLst>
                    <a:gd name="connsiteX0" fmla="*/ 0 w 41275"/>
                    <a:gd name="connsiteY0" fmla="*/ 0 h 247650"/>
                    <a:gd name="connsiteX1" fmla="*/ 0 w 41275"/>
                    <a:gd name="connsiteY1" fmla="*/ 117475 h 247650"/>
                    <a:gd name="connsiteX2" fmla="*/ 41275 w 41275"/>
                    <a:gd name="connsiteY2" fmla="*/ 247650 h 247650"/>
                    <a:gd name="connsiteX0" fmla="*/ 0 w 113242"/>
                    <a:gd name="connsiteY0" fmla="*/ 0 h 205316"/>
                    <a:gd name="connsiteX1" fmla="*/ 0 w 113242"/>
                    <a:gd name="connsiteY1" fmla="*/ 117475 h 205316"/>
                    <a:gd name="connsiteX2" fmla="*/ 113242 w 113242"/>
                    <a:gd name="connsiteY2" fmla="*/ 205316 h 205316"/>
                    <a:gd name="connsiteX0" fmla="*/ 2117 w 115359"/>
                    <a:gd name="connsiteY0" fmla="*/ 0 h 205316"/>
                    <a:gd name="connsiteX1" fmla="*/ 0 w 115359"/>
                    <a:gd name="connsiteY1" fmla="*/ 113242 h 205316"/>
                    <a:gd name="connsiteX2" fmla="*/ 115359 w 115359"/>
                    <a:gd name="connsiteY2" fmla="*/ 205316 h 205316"/>
                    <a:gd name="connsiteX0" fmla="*/ 2117 w 115359"/>
                    <a:gd name="connsiteY0" fmla="*/ 0 h 205316"/>
                    <a:gd name="connsiteX1" fmla="*/ 0 w 115359"/>
                    <a:gd name="connsiteY1" fmla="*/ 113242 h 205316"/>
                    <a:gd name="connsiteX2" fmla="*/ 115359 w 115359"/>
                    <a:gd name="connsiteY2" fmla="*/ 205316 h 205316"/>
                    <a:gd name="connsiteX0" fmla="*/ 2117 w 115359"/>
                    <a:gd name="connsiteY0" fmla="*/ 0 h 205316"/>
                    <a:gd name="connsiteX1" fmla="*/ 0 w 115359"/>
                    <a:gd name="connsiteY1" fmla="*/ 113242 h 205316"/>
                    <a:gd name="connsiteX2" fmla="*/ 115359 w 115359"/>
                    <a:gd name="connsiteY2" fmla="*/ 205316 h 2053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5359" h="205316">
                      <a:moveTo>
                        <a:pt x="2117" y="0"/>
                      </a:moveTo>
                      <a:cubicBezTo>
                        <a:pt x="1411" y="37747"/>
                        <a:pt x="706" y="75495"/>
                        <a:pt x="0" y="113242"/>
                      </a:cubicBezTo>
                      <a:cubicBezTo>
                        <a:pt x="1058" y="118534"/>
                        <a:pt x="114301" y="200024"/>
                        <a:pt x="115359" y="205316"/>
                      </a:cubicBez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 type="oval" w="sm" len="sm"/>
                </a:ln>
              </p:spPr>
              <p:txBody>
                <a:bodyPr rtlCol="0" anchor="ctr"/>
                <a:lstStyle/>
                <a:p>
                  <a:pPr marL="0" marR="0" lvl="0" indent="0" algn="ctr" defTabSz="91440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endParaRPr>
                </a:p>
              </p:txBody>
            </p:sp>
            <p:sp>
              <p:nvSpPr>
                <p:cNvPr id="243" name="Freeform: Shape 242">
                  <a:extLst>
                    <a:ext uri="{FF2B5EF4-FFF2-40B4-BE49-F238E27FC236}">
                      <a16:creationId xmlns:a16="http://schemas.microsoft.com/office/drawing/2014/main" id="{38F7DF02-3DC5-BFAD-1954-8FB551DE0152}"/>
                    </a:ext>
                  </a:extLst>
                </p:cNvPr>
                <p:cNvSpPr/>
                <p:nvPr/>
              </p:nvSpPr>
              <p:spPr bwMode="auto">
                <a:xfrm>
                  <a:off x="4762987" y="3046944"/>
                  <a:ext cx="47596" cy="191883"/>
                </a:xfrm>
                <a:custGeom>
                  <a:avLst/>
                  <a:gdLst>
                    <a:gd name="connsiteX0" fmla="*/ 0 w 41275"/>
                    <a:gd name="connsiteY0" fmla="*/ 0 h 247650"/>
                    <a:gd name="connsiteX1" fmla="*/ 0 w 41275"/>
                    <a:gd name="connsiteY1" fmla="*/ 117475 h 247650"/>
                    <a:gd name="connsiteX2" fmla="*/ 41275 w 41275"/>
                    <a:gd name="connsiteY2" fmla="*/ 24765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1275" h="247650">
                      <a:moveTo>
                        <a:pt x="0" y="0"/>
                      </a:moveTo>
                      <a:lnTo>
                        <a:pt x="0" y="117475"/>
                      </a:lnTo>
                      <a:lnTo>
                        <a:pt x="41275" y="247650"/>
                      </a:ln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 type="oval" w="sm" len="sm"/>
                </a:ln>
              </p:spPr>
              <p:txBody>
                <a:bodyPr rtlCol="0" anchor="ctr"/>
                <a:lstStyle/>
                <a:p>
                  <a:pPr marL="0" marR="0" lvl="0" indent="0" algn="ctr" defTabSz="91440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endParaRPr>
                </a:p>
              </p:txBody>
            </p:sp>
          </p:grpSp>
        </p:grpSp>
      </p:grpSp>
      <p:pic>
        <p:nvPicPr>
          <p:cNvPr id="661" name="Picture 660">
            <a:extLst>
              <a:ext uri="{FF2B5EF4-FFF2-40B4-BE49-F238E27FC236}">
                <a16:creationId xmlns:a16="http://schemas.microsoft.com/office/drawing/2014/main" id="{4E3B949E-474B-8FC1-DC99-BE59074E39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27" y="3326815"/>
            <a:ext cx="5860695" cy="298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354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D95DC14-E321-5953-7625-EF9D8A668949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237171" y="1335810"/>
            <a:ext cx="5852160" cy="3784830"/>
          </a:xfrm>
        </p:spPr>
        <p:txBody>
          <a:bodyPr/>
          <a:lstStyle/>
          <a:p>
            <a:r>
              <a:rPr lang="en-US" b="1" dirty="0"/>
              <a:t>Best biologic fit: </a:t>
            </a:r>
            <a:r>
              <a:rPr lang="en-US" dirty="0" err="1"/>
              <a:t>AChR</a:t>
            </a:r>
            <a:r>
              <a:rPr lang="en-US" dirty="0"/>
              <a:t> Ab+ </a:t>
            </a:r>
            <a:r>
              <a:rPr lang="en-US" dirty="0" err="1"/>
              <a:t>gMG</a:t>
            </a:r>
            <a:r>
              <a:rPr lang="en-US" dirty="0"/>
              <a:t> with complement-mediated NMJ injury</a:t>
            </a:r>
          </a:p>
          <a:p>
            <a:r>
              <a:rPr lang="en-US" b="1" dirty="0"/>
              <a:t>Differentiate by logistics: </a:t>
            </a:r>
            <a:r>
              <a:rPr lang="en-US" dirty="0"/>
              <a:t>IV vs SC, dosing cadence, self-administration, treatment burden</a:t>
            </a:r>
          </a:p>
          <a:p>
            <a:r>
              <a:rPr lang="en-US" b="1" dirty="0"/>
              <a:t>Safety is central: </a:t>
            </a:r>
            <a:r>
              <a:rPr lang="en-US" dirty="0"/>
              <a:t>meningococcal vaccination/REMS planning and infection counseling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87A65A4-A01F-F00F-9A90-3B8CE83DA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C5 Inhibition in </a:t>
            </a:r>
            <a:r>
              <a:rPr lang="en-US" dirty="0" err="1"/>
              <a:t>AChR</a:t>
            </a:r>
            <a:r>
              <a:rPr lang="en-US" dirty="0"/>
              <a:t>+ </a:t>
            </a:r>
            <a:r>
              <a:rPr lang="en-US" dirty="0" err="1"/>
              <a:t>gMG</a:t>
            </a:r>
            <a:r>
              <a:rPr lang="en-US" dirty="0"/>
              <a:t>: Mechanism → Selection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2BC792-0974-D6B4-91F5-EA24CB6312A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Howard. </a:t>
            </a:r>
            <a:r>
              <a:rPr lang="es-ES" dirty="0"/>
              <a:t>Ann N Y Acad </a:t>
            </a:r>
            <a:r>
              <a:rPr lang="es-ES" dirty="0" err="1"/>
              <a:t>Sci</a:t>
            </a:r>
            <a:r>
              <a:rPr lang="es-ES" dirty="0"/>
              <a:t>. 2018;1412. San. Front Neurol. 2023;14:1277596.</a:t>
            </a:r>
            <a:endParaRPr lang="en-US" dirty="0"/>
          </a:p>
        </p:txBody>
      </p:sp>
      <p:pic>
        <p:nvPicPr>
          <p:cNvPr id="17" name="Content Placeholder 16">
            <a:extLst>
              <a:ext uri="{FF2B5EF4-FFF2-40B4-BE49-F238E27FC236}">
                <a16:creationId xmlns:a16="http://schemas.microsoft.com/office/drawing/2014/main" id="{758CE06F-A998-A891-ABEB-509B281EFB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1775" y="1593414"/>
            <a:ext cx="5643563" cy="4239497"/>
          </a:xfrm>
          <a:prstGeom prst="roundRect">
            <a:avLst>
              <a:gd name="adj" fmla="val 1053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C49D307-FCD3-A9C6-D30D-26BCE4C3520F}"/>
              </a:ext>
            </a:extLst>
          </p:cNvPr>
          <p:cNvSpPr txBox="1"/>
          <p:nvPr/>
        </p:nvSpPr>
        <p:spPr>
          <a:xfrm>
            <a:off x="7395210" y="5252484"/>
            <a:ext cx="4576128" cy="843516"/>
          </a:xfrm>
          <a:prstGeom prst="rect">
            <a:avLst/>
          </a:prstGeom>
          <a:solidFill>
            <a:srgbClr val="F9F3D9"/>
          </a:solidFill>
          <a:ln w="28575">
            <a:solidFill>
              <a:srgbClr val="F94507"/>
            </a:solidFill>
          </a:ln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600" dirty="0"/>
              <a:t>Emerging C5 strategies may change cadence and delivery, but current data do not support cross-trial superiority claims.</a:t>
            </a:r>
          </a:p>
        </p:txBody>
      </p:sp>
    </p:spTree>
    <p:extLst>
      <p:ext uri="{BB962C8B-B14F-4D97-AF65-F5344CB8AC3E}">
        <p14:creationId xmlns:p14="http://schemas.microsoft.com/office/powerpoint/2010/main" val="2072754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B1C33E2-42B6-E568-02D0-9995701A21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48445" y="1335088"/>
            <a:ext cx="3806276" cy="4756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E85BB40-36FF-D87A-1FE7-0CEED247063B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86990" y="1335810"/>
            <a:ext cx="7384348" cy="4754880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n-US" sz="1600" dirty="0"/>
              <a:t>Mechanistic rationale</a:t>
            </a:r>
          </a:p>
          <a:p>
            <a:pPr lvl="2">
              <a:spcAft>
                <a:spcPts val="0"/>
              </a:spcAft>
            </a:pPr>
            <a:r>
              <a:rPr lang="en-US" sz="1400" dirty="0"/>
              <a:t>FcRn recycles IgG and helps maintain circulating IgG levels</a:t>
            </a:r>
          </a:p>
          <a:p>
            <a:pPr lvl="2">
              <a:spcAft>
                <a:spcPts val="0"/>
              </a:spcAft>
            </a:pPr>
            <a:r>
              <a:rPr lang="en-US" sz="1400" dirty="0"/>
              <a:t>Blocking FcRn reduces IgG recycling, lowering pathogenic autoantibody burden</a:t>
            </a:r>
          </a:p>
          <a:p>
            <a:pPr>
              <a:spcAft>
                <a:spcPts val="0"/>
              </a:spcAft>
            </a:pPr>
            <a:r>
              <a:rPr lang="en-US" sz="1600" dirty="0"/>
              <a:t>How this differs from complement blockade</a:t>
            </a:r>
          </a:p>
          <a:p>
            <a:pPr lvl="2">
              <a:spcAft>
                <a:spcPts val="0"/>
              </a:spcAft>
            </a:pPr>
            <a:r>
              <a:rPr lang="en-US" sz="1400" dirty="0"/>
              <a:t>FcRn inhibition lowers circulating IgG; complement inhibitors directly block terminal complement activation</a:t>
            </a:r>
          </a:p>
          <a:p>
            <a:pPr>
              <a:spcAft>
                <a:spcPts val="0"/>
              </a:spcAft>
            </a:pPr>
            <a:r>
              <a:rPr lang="en-US" sz="1600" dirty="0"/>
              <a:t>Clinical selection hinges on:</a:t>
            </a:r>
          </a:p>
          <a:p>
            <a:pPr lvl="2">
              <a:spcAft>
                <a:spcPts val="0"/>
              </a:spcAft>
            </a:pPr>
            <a:r>
              <a:rPr lang="en-US" sz="1400" dirty="0"/>
              <a:t>Antibody status and labeled population</a:t>
            </a:r>
          </a:p>
          <a:p>
            <a:pPr lvl="2">
              <a:spcAft>
                <a:spcPts val="0"/>
              </a:spcAft>
            </a:pPr>
            <a:r>
              <a:rPr lang="en-US" sz="1400" dirty="0"/>
              <a:t>Route, schedule, and cyclic vs continuous treatment regimen</a:t>
            </a:r>
          </a:p>
          <a:p>
            <a:pPr lvl="2">
              <a:spcAft>
                <a:spcPts val="0"/>
              </a:spcAft>
            </a:pPr>
            <a:r>
              <a:rPr lang="en-US" sz="1400" dirty="0"/>
              <a:t>Infection risk, IgG reduction/monitoring, and patient preference</a:t>
            </a:r>
          </a:p>
          <a:p>
            <a:pPr>
              <a:spcAft>
                <a:spcPts val="0"/>
              </a:spcAft>
            </a:pPr>
            <a:r>
              <a:rPr lang="en-US" sz="1600" dirty="0"/>
              <a:t>Takeaway:</a:t>
            </a:r>
          </a:p>
          <a:p>
            <a:pPr lvl="2">
              <a:spcAft>
                <a:spcPts val="0"/>
              </a:spcAft>
            </a:pPr>
            <a:r>
              <a:rPr lang="en-US" sz="1400" dirty="0"/>
              <a:t>FcRn inhibitors expand individualized </a:t>
            </a:r>
            <a:r>
              <a:rPr lang="en-US" sz="1400" dirty="0" err="1"/>
              <a:t>gMG</a:t>
            </a:r>
            <a:r>
              <a:rPr lang="en-US" sz="1400" dirty="0"/>
              <a:t> care, but agent selection should be based on mechanism, label, cadence, and monitoring—not class identity alone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3825FD-4BCE-2F14-0BB5-30D2529A8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FcRn Inhibition in </a:t>
            </a:r>
            <a:r>
              <a:rPr lang="en-US" dirty="0" err="1"/>
              <a:t>gMG</a:t>
            </a:r>
            <a:r>
              <a:rPr lang="en-US" dirty="0"/>
              <a:t>: Lowering Pathogenic IgG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317B2E-8AA6-9986-E042-9AD961D8AC8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err="1"/>
              <a:t>Roopenian</a:t>
            </a:r>
            <a:r>
              <a:rPr lang="en-US" dirty="0"/>
              <a:t>. Nat Rev Immunol. 2007;7:715. Howard. </a:t>
            </a:r>
            <a:r>
              <a:rPr lang="es-ES" dirty="0"/>
              <a:t>Ann N Y Acad </a:t>
            </a:r>
            <a:r>
              <a:rPr lang="es-ES" dirty="0" err="1"/>
              <a:t>Sci</a:t>
            </a:r>
            <a:r>
              <a:rPr lang="es-ES" dirty="0"/>
              <a:t>. 2018;1412:113. </a:t>
            </a:r>
            <a:r>
              <a:rPr lang="es-ES" dirty="0" err="1"/>
              <a:t>Huntemann</a:t>
            </a:r>
            <a:r>
              <a:rPr lang="es-ES" dirty="0"/>
              <a:t>. </a:t>
            </a:r>
            <a:r>
              <a:rPr lang="pl-PL" dirty="0"/>
              <a:t>J Neurol Neurosurg Psychiatry. 2025;96:310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88962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5D5FC-3FAB-0A33-B2CD-DF8E2FC55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Cross-Trial Comparisons: Compare Context, Not Rankings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1439569-7537-3CE7-EBBA-DB5096DDE4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5803577"/>
              </p:ext>
            </p:extLst>
          </p:nvPr>
        </p:nvGraphicFramePr>
        <p:xfrm>
          <a:off x="231078" y="1335023"/>
          <a:ext cx="11740260" cy="3652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E2B539-B3AE-E776-B936-3BF42DC9036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487349" y="6302375"/>
            <a:ext cx="8368686" cy="327025"/>
          </a:xfrm>
        </p:spPr>
        <p:txBody>
          <a:bodyPr/>
          <a:lstStyle/>
          <a:p>
            <a:pPr algn="ctr"/>
            <a:r>
              <a:rPr lang="en-US" dirty="0" err="1"/>
              <a:t>Huntemann</a:t>
            </a:r>
            <a:r>
              <a:rPr lang="en-US" dirty="0"/>
              <a:t>. </a:t>
            </a:r>
            <a:r>
              <a:rPr lang="pl-PL" dirty="0"/>
              <a:t>J Neurol Neurosurg Psychiatry. 2025;96:310</a:t>
            </a:r>
            <a:r>
              <a:rPr lang="en-US" dirty="0"/>
              <a:t>. Jacob. Adv Ther. 2026;43:2125. </a:t>
            </a:r>
            <a:r>
              <a:rPr lang="en-US" dirty="0" err="1"/>
              <a:t>Filippakopoulou</a:t>
            </a:r>
            <a:r>
              <a:rPr lang="en-US" dirty="0"/>
              <a:t>. J Neurol. 2026;273:244.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8C0B83-6016-45C7-6FB8-964A7AA33D02}"/>
              </a:ext>
            </a:extLst>
          </p:cNvPr>
          <p:cNvSpPr txBox="1"/>
          <p:nvPr/>
        </p:nvSpPr>
        <p:spPr>
          <a:xfrm>
            <a:off x="711317" y="5288862"/>
            <a:ext cx="10769367" cy="755591"/>
          </a:xfrm>
          <a:prstGeom prst="rect">
            <a:avLst/>
          </a:prstGeom>
          <a:solidFill>
            <a:srgbClr val="F9F3D9"/>
          </a:solidFill>
          <a:ln w="28575">
            <a:solidFill>
              <a:srgbClr val="F94507"/>
            </a:solidFill>
          </a:ln>
        </p:spPr>
        <p:txBody>
          <a:bodyPr wrap="square" anchor="ctr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Blip>
                <a:blip r:embed="rId8">
                  <a:extLst>
                    <a:ext uri="{96DAC541-7B7A-43D3-8B79-37D633B846F1}">
                      <asvg:svgBlip xmlns:asvg="http://schemas.microsoft.com/office/drawing/2016/SVG/main" r:embed="rId9"/>
                    </a:ext>
                  </a:extLst>
                </a:blip>
              </a:buBlip>
            </a:pPr>
            <a:r>
              <a:rPr lang="en-US" sz="1600" dirty="0">
                <a:latin typeface="Poppins" pitchFamily="2" charset="77"/>
                <a:cs typeface="Poppins" pitchFamily="2" charset="77"/>
              </a:rPr>
              <a:t>Evidence should guide individualized selection—not declare a class winner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Blip>
                <a:blip r:embed="rId8">
                  <a:extLst>
                    <a:ext uri="{96DAC541-7B7A-43D3-8B79-37D633B846F1}">
                      <asvg:svgBlip xmlns:asvg="http://schemas.microsoft.com/office/drawing/2016/SVG/main" r:embed="rId9"/>
                    </a:ext>
                  </a:extLst>
                </a:blip>
              </a:buBlip>
            </a:pPr>
            <a:r>
              <a:rPr lang="en-US" sz="1600" dirty="0">
                <a:latin typeface="Poppins" pitchFamily="2" charset="77"/>
                <a:cs typeface="Poppins" pitchFamily="2" charset="77"/>
              </a:rPr>
              <a:t>Cross-trial comparisons are limited by differences in populations, endpoints, timing, and trial design</a:t>
            </a:r>
          </a:p>
        </p:txBody>
      </p:sp>
    </p:spTree>
    <p:extLst>
      <p:ext uri="{BB962C8B-B14F-4D97-AF65-F5344CB8AC3E}">
        <p14:creationId xmlns:p14="http://schemas.microsoft.com/office/powerpoint/2010/main" val="1758298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51D42-65DE-60E2-E7EF-96A0B1BCD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C5 Inhibitors in </a:t>
            </a:r>
            <a:r>
              <a:rPr lang="en-US" dirty="0" err="1"/>
              <a:t>gMG</a:t>
            </a:r>
            <a:r>
              <a:rPr lang="en-US" dirty="0"/>
              <a:t>: Evidence Snapshot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D3FC55A-3D6B-3898-E3C9-C77F79080B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5575907"/>
              </p:ext>
            </p:extLst>
          </p:nvPr>
        </p:nvGraphicFramePr>
        <p:xfrm>
          <a:off x="231775" y="1335088"/>
          <a:ext cx="11739560" cy="3388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8636">
                  <a:extLst>
                    <a:ext uri="{9D8B030D-6E8A-4147-A177-3AD203B41FA5}">
                      <a16:colId xmlns:a16="http://schemas.microsoft.com/office/drawing/2014/main" val="1474718447"/>
                    </a:ext>
                  </a:extLst>
                </a:gridCol>
                <a:gridCol w="1690382">
                  <a:extLst>
                    <a:ext uri="{9D8B030D-6E8A-4147-A177-3AD203B41FA5}">
                      <a16:colId xmlns:a16="http://schemas.microsoft.com/office/drawing/2014/main" val="3178424083"/>
                    </a:ext>
                  </a:extLst>
                </a:gridCol>
                <a:gridCol w="2864840">
                  <a:extLst>
                    <a:ext uri="{9D8B030D-6E8A-4147-A177-3AD203B41FA5}">
                      <a16:colId xmlns:a16="http://schemas.microsoft.com/office/drawing/2014/main" val="437774871"/>
                    </a:ext>
                  </a:extLst>
                </a:gridCol>
                <a:gridCol w="2759978">
                  <a:extLst>
                    <a:ext uri="{9D8B030D-6E8A-4147-A177-3AD203B41FA5}">
                      <a16:colId xmlns:a16="http://schemas.microsoft.com/office/drawing/2014/main" val="2812854672"/>
                    </a:ext>
                  </a:extLst>
                </a:gridCol>
                <a:gridCol w="2835724">
                  <a:extLst>
                    <a:ext uri="{9D8B030D-6E8A-4147-A177-3AD203B41FA5}">
                      <a16:colId xmlns:a16="http://schemas.microsoft.com/office/drawing/2014/main" val="41986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/>
                        <a:t>Agent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450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/>
                        <a:t>Status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450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/>
                        <a:t>Route/Cadence</a:t>
                      </a:r>
                      <a:endParaRPr lang="en-US" sz="16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450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/>
                        <a:t>Key Evidence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450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/>
                        <a:t>Practical Differentiator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450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7935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 b="1" dirty="0"/>
                        <a:t>Eculizumab</a:t>
                      </a:r>
                      <a:endParaRPr lang="en-US"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Approved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IV maintenance q2wk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REGAIN + extension data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Established proof of concept for terminal complement blockade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326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 b="1" dirty="0" err="1"/>
                        <a:t>Ravulizumab</a:t>
                      </a:r>
                      <a:endParaRPr lang="en-US"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Approved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IV, longer maintenance interval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CHAMPION-MG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Less frequent IV maintenance than eculizumab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661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 b="1" dirty="0" err="1"/>
                        <a:t>Zilucoplan</a:t>
                      </a:r>
                      <a:endParaRPr lang="en-US"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Approved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Daily self-administered SC injection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/>
                        <a:t>RAISE; MG-ADL benefit at </a:t>
                      </a:r>
                      <a:br>
                        <a:rPr lang="en-US" sz="1400"/>
                      </a:br>
                      <a:r>
                        <a:rPr lang="en-US" sz="1400"/>
                        <a:t>Wk 12</a:t>
                      </a:r>
                      <a:endParaRPr lang="en-US"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Non-IV, self-administered C5 option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1973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 b="1" dirty="0"/>
                        <a:t>Cemdisiran ± </a:t>
                      </a:r>
                      <a:r>
                        <a:rPr lang="en-US" sz="1400" b="1" dirty="0" err="1"/>
                        <a:t>pozelimab</a:t>
                      </a:r>
                      <a:endParaRPr lang="en-US"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Investigational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SC siRNA approach ± anti-C5 antibody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/>
                        <a:t>NIMBLE; primary MG-ADL endpoint met at Wk 24</a:t>
                      </a:r>
                      <a:endParaRPr lang="en-US"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Emerging C5-suppression strategy with longer-interval potential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6876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 b="1"/>
                        <a:t>Gefurulimab</a:t>
                      </a:r>
                      <a:endParaRPr lang="en-US"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Investigational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Once-weekly self-administered SC injection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PREVAIL; primary and secondary endpoints met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Weekly self-administered dual-binding C5 nanobody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8293353"/>
                  </a:ext>
                </a:extLst>
              </a:tr>
            </a:tbl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AC79D8-48C4-97AC-7671-EAC04870A93C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326628" y="6302375"/>
            <a:ext cx="8649326" cy="327025"/>
          </a:xfrm>
        </p:spPr>
        <p:txBody>
          <a:bodyPr/>
          <a:lstStyle/>
          <a:p>
            <a:pPr algn="ctr"/>
            <a:r>
              <a:rPr lang="en-US" dirty="0"/>
              <a:t>Di Martino. </a:t>
            </a:r>
            <a:r>
              <a:rPr lang="sv-SE" dirty="0"/>
              <a:t>J Clin Med. 2025;14:8205. Vu. </a:t>
            </a:r>
            <a:r>
              <a:rPr lang="en-US" dirty="0"/>
              <a:t>Lancet. 2026;407:1712. Gwathmey. AAN Annual Meeting; 2026. Abstract S14.006.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574ACC-77DB-EA3E-3B8D-B2E2BDB2A2E4}"/>
              </a:ext>
            </a:extLst>
          </p:cNvPr>
          <p:cNvSpPr txBox="1"/>
          <p:nvPr/>
        </p:nvSpPr>
        <p:spPr>
          <a:xfrm>
            <a:off x="231778" y="5018782"/>
            <a:ext cx="11739560" cy="1077218"/>
          </a:xfrm>
          <a:prstGeom prst="rect">
            <a:avLst/>
          </a:prstGeom>
          <a:solidFill>
            <a:srgbClr val="F9F3D9"/>
          </a:solidFill>
          <a:ln w="28575">
            <a:solidFill>
              <a:srgbClr val="F94507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Differentiate C5 inhibitors by regulatory status, route, dosing cadence, safety logistics, and trial context—not by unsupported cross-trial ranking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Not all complement strategies have translated clinically: oral alternative-pathway inhibition with </a:t>
            </a:r>
            <a:r>
              <a:rPr lang="en-US" sz="1600" dirty="0" err="1"/>
              <a:t>vemircopan</a:t>
            </a:r>
            <a:r>
              <a:rPr lang="en-US" sz="1600" dirty="0"/>
              <a:t> did not meet the prespecified efficacy threshold in a phase II </a:t>
            </a:r>
            <a:r>
              <a:rPr lang="en-US" sz="1600" dirty="0" err="1"/>
              <a:t>AChR</a:t>
            </a:r>
            <a:r>
              <a:rPr lang="en-US" sz="1600" dirty="0"/>
              <a:t> Ab+ </a:t>
            </a:r>
            <a:r>
              <a:rPr lang="en-US" sz="1600" dirty="0" err="1"/>
              <a:t>gMG</a:t>
            </a:r>
            <a:r>
              <a:rPr lang="en-US" sz="1600" dirty="0"/>
              <a:t> trial</a:t>
            </a:r>
          </a:p>
        </p:txBody>
      </p:sp>
    </p:spTree>
    <p:extLst>
      <p:ext uri="{BB962C8B-B14F-4D97-AF65-F5344CB8AC3E}">
        <p14:creationId xmlns:p14="http://schemas.microsoft.com/office/powerpoint/2010/main" val="2370376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139C4-3177-8BED-5BAE-C5C164698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Emerging C5 Agent Focus: Cemdisiran ± </a:t>
            </a:r>
            <a:r>
              <a:rPr lang="en-US" dirty="0" err="1"/>
              <a:t>Pozelimab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30AFA819-53C4-D413-EB71-33984E146D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5231820"/>
              </p:ext>
            </p:extLst>
          </p:nvPr>
        </p:nvGraphicFramePr>
        <p:xfrm>
          <a:off x="231078" y="1335023"/>
          <a:ext cx="11740260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E6202F-8472-AE53-6306-7B539F7E048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Vu. Lancet. Lancet. 2026;407:1712. </a:t>
            </a:r>
          </a:p>
        </p:txBody>
      </p:sp>
    </p:spTree>
    <p:extLst>
      <p:ext uri="{BB962C8B-B14F-4D97-AF65-F5344CB8AC3E}">
        <p14:creationId xmlns:p14="http://schemas.microsoft.com/office/powerpoint/2010/main" val="21548540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E6558-9FA4-E12A-577A-483055C0C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Emerging C5 Agent Focus: Gefurulimab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7C3999C-AE6A-921B-1D47-3ED7631CEF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5924989"/>
              </p:ext>
            </p:extLst>
          </p:nvPr>
        </p:nvGraphicFramePr>
        <p:xfrm>
          <a:off x="231078" y="1335023"/>
          <a:ext cx="11740260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8E5373-5E5C-FA09-3DA5-151EDEC59F4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Gwathmey. AAN 2026. Abstract S14-006. Jindal. Mol Immunol. 2024;165:29.</a:t>
            </a:r>
          </a:p>
        </p:txBody>
      </p:sp>
    </p:spTree>
    <p:extLst>
      <p:ext uri="{BB962C8B-B14F-4D97-AF65-F5344CB8AC3E}">
        <p14:creationId xmlns:p14="http://schemas.microsoft.com/office/powerpoint/2010/main" val="2578828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67BD6-BE0F-D04C-84A9-D09A184AE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Evidence Snapshot: FcRn Inhibitors in </a:t>
            </a:r>
            <a:r>
              <a:rPr lang="en-US" dirty="0" err="1"/>
              <a:t>gMG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08EF255-79FD-7194-F9DA-576C75562D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2512184"/>
              </p:ext>
            </p:extLst>
          </p:nvPr>
        </p:nvGraphicFramePr>
        <p:xfrm>
          <a:off x="231778" y="1333500"/>
          <a:ext cx="11739560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9527">
                  <a:extLst>
                    <a:ext uri="{9D8B030D-6E8A-4147-A177-3AD203B41FA5}">
                      <a16:colId xmlns:a16="http://schemas.microsoft.com/office/drawing/2014/main" val="2601232512"/>
                    </a:ext>
                  </a:extLst>
                </a:gridCol>
                <a:gridCol w="2849078">
                  <a:extLst>
                    <a:ext uri="{9D8B030D-6E8A-4147-A177-3AD203B41FA5}">
                      <a16:colId xmlns:a16="http://schemas.microsoft.com/office/drawing/2014/main" val="1027386855"/>
                    </a:ext>
                  </a:extLst>
                </a:gridCol>
                <a:gridCol w="2415941">
                  <a:extLst>
                    <a:ext uri="{9D8B030D-6E8A-4147-A177-3AD203B41FA5}">
                      <a16:colId xmlns:a16="http://schemas.microsoft.com/office/drawing/2014/main" val="433909232"/>
                    </a:ext>
                  </a:extLst>
                </a:gridCol>
                <a:gridCol w="4685014">
                  <a:extLst>
                    <a:ext uri="{9D8B030D-6E8A-4147-A177-3AD203B41FA5}">
                      <a16:colId xmlns:a16="http://schemas.microsoft.com/office/drawing/2014/main" val="3630805586"/>
                    </a:ext>
                  </a:extLst>
                </a:gridCol>
              </a:tblGrid>
              <a:tr h="2558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>
                          <a:solidFill>
                            <a:schemeClr val="bg2"/>
                          </a:solidFill>
                        </a:rPr>
                        <a:t>Agent</a:t>
                      </a:r>
                      <a:endParaRPr lang="en-US" sz="12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bg2"/>
                          </a:solidFill>
                        </a:rPr>
                        <a:t>Label / Status</a:t>
                      </a:r>
                      <a:endParaRPr lang="en-US" sz="12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bg2"/>
                          </a:solidFill>
                        </a:rPr>
                        <a:t>Route and Treatment Model</a:t>
                      </a:r>
                      <a:endParaRPr lang="en-US" sz="12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>
                          <a:solidFill>
                            <a:schemeClr val="bg2"/>
                          </a:solidFill>
                        </a:rPr>
                        <a:t>Key Evidence Anchor</a:t>
                      </a:r>
                      <a:endParaRPr lang="en-US" sz="12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882212"/>
                  </a:ext>
                </a:extLst>
              </a:tr>
              <a:tr h="60027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 dirty="0"/>
                        <a:t>Efgartigimod</a:t>
                      </a:r>
                      <a:endParaRPr lang="en-US"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/>
                        <a:t>Approved for adult </a:t>
                      </a:r>
                      <a:r>
                        <a:rPr lang="en-US" sz="1200" dirty="0" err="1"/>
                        <a:t>gMG</a:t>
                      </a:r>
                      <a:r>
                        <a:rPr lang="en-US" sz="1200" dirty="0"/>
                        <a:t>; evidence includes </a:t>
                      </a:r>
                      <a:r>
                        <a:rPr lang="en-US" sz="1200" dirty="0" err="1"/>
                        <a:t>AChR</a:t>
                      </a:r>
                      <a:r>
                        <a:rPr lang="en-US" sz="1200" dirty="0"/>
                        <a:t> Ab+ and </a:t>
                      </a:r>
                      <a:r>
                        <a:rPr lang="en-US" sz="1200" dirty="0" err="1"/>
                        <a:t>AChR</a:t>
                      </a:r>
                      <a:r>
                        <a:rPr lang="en-US" sz="1200" dirty="0"/>
                        <a:t> Ab– populations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/>
                        <a:t>IV cyclic dosing; SC efgartigimod/ hyaluronidase also available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/>
                        <a:t>ADAPT:</a:t>
                      </a:r>
                      <a:r>
                        <a:rPr lang="en-US" sz="1200"/>
                        <a:t> MG-ADL responder framework during treatment cycle 1 in AChR Ab+ gMG</a:t>
                      </a:r>
                    </a:p>
                    <a:p>
                      <a:pPr algn="ctr">
                        <a:buNone/>
                      </a:pPr>
                      <a:r>
                        <a:rPr lang="en-US" sz="1200" b="1"/>
                        <a:t>ADAPT SERON: </a:t>
                      </a:r>
                      <a:r>
                        <a:rPr lang="en-US" sz="1200" b="0"/>
                        <a:t>Significant MG-ADL improvement at Day 29 in AChR Ab– gMG, including MuSK+, LRP4+, and triple-seronegative subtypes</a:t>
                      </a:r>
                      <a:endParaRPr lang="en-US" sz="1200" b="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0225708"/>
                  </a:ext>
                </a:extLst>
              </a:tr>
              <a:tr h="49113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 dirty="0" err="1"/>
                        <a:t>Rozanolixizumab</a:t>
                      </a:r>
                      <a:endParaRPr lang="en-US"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/>
                        <a:t>Approved for adult </a:t>
                      </a:r>
                      <a:r>
                        <a:rPr lang="en-US" sz="1200" dirty="0" err="1"/>
                        <a:t>AChR</a:t>
                      </a:r>
                      <a:r>
                        <a:rPr lang="en-US" sz="1200" dirty="0"/>
                        <a:t> Ab+ or </a:t>
                      </a:r>
                      <a:r>
                        <a:rPr lang="en-US" sz="1200" dirty="0" err="1"/>
                        <a:t>MuSK</a:t>
                      </a:r>
                      <a:r>
                        <a:rPr lang="en-US" sz="1200" dirty="0"/>
                        <a:t> Ab+ </a:t>
                      </a:r>
                      <a:r>
                        <a:rPr lang="en-US" sz="1200" dirty="0" err="1"/>
                        <a:t>gMG</a:t>
                      </a:r>
                      <a:endParaRPr lang="en-US"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Weekly SC infusion in 6-wk treatment cycles</a:t>
                      </a:r>
                      <a:endParaRPr lang="en-US"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/>
                        <a:t>MycarinG:</a:t>
                      </a:r>
                      <a:r>
                        <a:rPr lang="en-US" sz="1200"/>
                        <a:t> Significant MG-ADL improvement at Day 43 Long-term pooled MycarinG/OLE data support repeated symptom-driven cycles, with clinically meaningful improvements reported across up to 13 cycles</a:t>
                      </a:r>
                      <a:endParaRPr lang="en-US"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4377735"/>
                  </a:ext>
                </a:extLst>
              </a:tr>
              <a:tr h="70941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 dirty="0" err="1"/>
                        <a:t>Nipocalimab</a:t>
                      </a:r>
                      <a:endParaRPr lang="en-US"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/>
                        <a:t>Approved for </a:t>
                      </a:r>
                      <a:r>
                        <a:rPr lang="en-US" sz="1200" dirty="0" err="1"/>
                        <a:t>AChR</a:t>
                      </a:r>
                      <a:r>
                        <a:rPr lang="en-US" sz="1200" dirty="0"/>
                        <a:t> Ab+ or </a:t>
                      </a:r>
                      <a:r>
                        <a:rPr lang="en-US" sz="1200" dirty="0" err="1"/>
                        <a:t>MuSK</a:t>
                      </a:r>
                      <a:r>
                        <a:rPr lang="en-US" sz="1200" dirty="0"/>
                        <a:t> Ab+ </a:t>
                      </a:r>
                      <a:r>
                        <a:rPr lang="en-US" sz="1200" dirty="0" err="1"/>
                        <a:t>gMG</a:t>
                      </a:r>
                      <a:r>
                        <a:rPr lang="en-US" sz="1200" dirty="0"/>
                        <a:t> in adults and pediatric patients ≥12 yr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/>
                        <a:t>IV dosing model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b="1"/>
                        <a:t>Vivacity-MG3:</a:t>
                      </a:r>
                      <a:r>
                        <a:rPr lang="en-US" sz="1200"/>
                        <a:t> average MG-ADL change across Wk 22-24; OLE data show sustained MG-ADL/QMG improvements and total IgG reduction through up to 120 wk</a:t>
                      </a:r>
                    </a:p>
                    <a:p>
                      <a:pPr algn="ctr">
                        <a:buNone/>
                      </a:pPr>
                      <a:r>
                        <a:rPr lang="en-US" sz="1200" b="1"/>
                        <a:t>EPIC:</a:t>
                      </a:r>
                      <a:r>
                        <a:rPr lang="en-US" sz="1200"/>
                        <a:t> Head-to-head vs efgartigimod is enrolling, with no comparative results yet</a:t>
                      </a:r>
                      <a:endParaRPr lang="en-US"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534461"/>
                  </a:ext>
                </a:extLst>
              </a:tr>
              <a:tr h="27285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Batoclimab</a:t>
                      </a:r>
                      <a:endParaRPr lang="en-US"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/>
                        <a:t>Investigational FcRn monoclonal antibody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SC dosing studied in </a:t>
                      </a:r>
                      <a:br>
                        <a:rPr lang="en-US" sz="1200"/>
                      </a:br>
                      <a:r>
                        <a:rPr lang="en-US" sz="1200"/>
                        <a:t>phase III</a:t>
                      </a:r>
                      <a:endParaRPr lang="en-US"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Phase III data showed higher sustained MG-ADL improvement vs placebo in antibody-positive gMG</a:t>
                      </a:r>
                      <a:endParaRPr lang="en-US"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3659389"/>
                  </a:ext>
                </a:extLst>
              </a:tr>
            </a:tbl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A5B9F-9860-F663-4E32-C4CAF28AD95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Howard. Lancet Neurol. 2021;20:526. Bril. Lancet Neurol. 2023;22:383. </a:t>
            </a:r>
            <a:r>
              <a:rPr lang="en-US" dirty="0" err="1"/>
              <a:t>Antozzi</a:t>
            </a:r>
            <a:r>
              <a:rPr lang="en-US" dirty="0"/>
              <a:t>. Lancet Neurol. 2025;24:105. </a:t>
            </a:r>
            <a:br>
              <a:rPr lang="en-US" dirty="0"/>
            </a:br>
            <a:r>
              <a:rPr lang="en-US" dirty="0"/>
              <a:t>Yan. JAMA Neurol. 2024;81:336. Efgartigimod alfa-</a:t>
            </a:r>
            <a:r>
              <a:rPr lang="en-US" dirty="0" err="1"/>
              <a:t>fcab</a:t>
            </a:r>
            <a:r>
              <a:rPr lang="en-US" dirty="0"/>
              <a:t> PI. </a:t>
            </a:r>
            <a:r>
              <a:rPr lang="en-US" dirty="0" err="1"/>
              <a:t>Nipocalimab-aahu</a:t>
            </a:r>
            <a:r>
              <a:rPr lang="en-US" dirty="0"/>
              <a:t> PI.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849AC1-82E8-302A-65E0-8CA9FA937B52}"/>
              </a:ext>
            </a:extLst>
          </p:cNvPr>
          <p:cNvSpPr txBox="1"/>
          <p:nvPr/>
        </p:nvSpPr>
        <p:spPr>
          <a:xfrm>
            <a:off x="231079" y="5345220"/>
            <a:ext cx="11740259" cy="646331"/>
          </a:xfrm>
          <a:prstGeom prst="rect">
            <a:avLst/>
          </a:prstGeom>
          <a:solidFill>
            <a:srgbClr val="F9F3D9"/>
          </a:solidFill>
          <a:ln w="28575">
            <a:solidFill>
              <a:srgbClr val="F94507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FcRn inhibitors expand individualized </a:t>
            </a:r>
            <a:r>
              <a:rPr lang="en-US" dirty="0" err="1"/>
              <a:t>gMG</a:t>
            </a:r>
            <a:r>
              <a:rPr lang="en-US" dirty="0"/>
              <a:t> treatment options, but agents differ by labeled population, route, cycle structure, endpoint timing, and monitoring considerations.</a:t>
            </a:r>
          </a:p>
        </p:txBody>
      </p:sp>
    </p:spTree>
    <p:extLst>
      <p:ext uri="{BB962C8B-B14F-4D97-AF65-F5344CB8AC3E}">
        <p14:creationId xmlns:p14="http://schemas.microsoft.com/office/powerpoint/2010/main" val="3046102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95EB8-6597-7375-26E0-5D499C21F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Emerging FcRn Agent Focus: Batoclimab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26454C23-8AC7-3744-313D-9A3B2E6A66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0358135"/>
              </p:ext>
            </p:extLst>
          </p:nvPr>
        </p:nvGraphicFramePr>
        <p:xfrm>
          <a:off x="231078" y="1335023"/>
          <a:ext cx="11740260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8D7095-B873-1283-6429-F948C4FB8425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Yan. JAMA Neurol. 2024;81:336. </a:t>
            </a:r>
            <a:r>
              <a:rPr lang="nl-NL" dirty="0" err="1"/>
              <a:t>Benatar</a:t>
            </a:r>
            <a:r>
              <a:rPr lang="nl-NL" dirty="0"/>
              <a:t>. BMJ </a:t>
            </a:r>
            <a:r>
              <a:rPr lang="nl-NL" dirty="0" err="1"/>
              <a:t>Neurol</a:t>
            </a:r>
            <a:r>
              <a:rPr lang="nl-NL" dirty="0"/>
              <a:t> Open. 2024;6:e000536.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714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955D5-E05A-03FC-C240-EC092F821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46716"/>
            <a:ext cx="11740260" cy="471026"/>
          </a:xfrm>
        </p:spPr>
        <p:txBody>
          <a:bodyPr/>
          <a:lstStyle/>
          <a:p>
            <a:r>
              <a:rPr lang="en-US" sz="3000" dirty="0"/>
              <a:t>Comparing Safety: Infection, IgG Reduction, Vaccination, Monitoring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1C915EA-73C9-F809-5EFF-789FCEA0E49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8744006"/>
              </p:ext>
            </p:extLst>
          </p:nvPr>
        </p:nvGraphicFramePr>
        <p:xfrm>
          <a:off x="231078" y="1201632"/>
          <a:ext cx="11740260" cy="4637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5DBDBD6-AA82-B04C-2FD3-29DCB0C13D5E}"/>
              </a:ext>
            </a:extLst>
          </p:cNvPr>
          <p:cNvSpPr txBox="1"/>
          <p:nvPr/>
        </p:nvSpPr>
        <p:spPr>
          <a:xfrm>
            <a:off x="1029939" y="5994013"/>
            <a:ext cx="10132122" cy="276999"/>
          </a:xfrm>
          <a:prstGeom prst="rect">
            <a:avLst/>
          </a:prstGeom>
          <a:solidFill>
            <a:srgbClr val="F9F3D9"/>
          </a:solidFill>
          <a:ln w="28575">
            <a:solidFill>
              <a:srgbClr val="F94507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US" sz="1200" dirty="0"/>
              <a:t>Before therapy initiation, document vaccination status, infection-risk counseling, treatment timing, and monitoring responsibilities.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CC1492CE-0977-0B5F-5AFC-93F46012DB4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r>
              <a:rPr lang="en-US" dirty="0"/>
              <a:t>Vu</a:t>
            </a:r>
            <a:r>
              <a:rPr lang="nl-NL" dirty="0"/>
              <a:t>. Lancet. 2026;407:1712. </a:t>
            </a:r>
            <a:r>
              <a:rPr lang="nl-NL" dirty="0" err="1"/>
              <a:t>Eculizumab</a:t>
            </a:r>
            <a:r>
              <a:rPr lang="nl-NL" dirty="0"/>
              <a:t> PI. </a:t>
            </a:r>
            <a:r>
              <a:rPr lang="nl-NL" dirty="0" err="1"/>
              <a:t>Ravulizumab-cwvz</a:t>
            </a:r>
            <a:r>
              <a:rPr lang="nl-NL" dirty="0"/>
              <a:t> PI. </a:t>
            </a:r>
            <a:r>
              <a:rPr lang="nl-NL" dirty="0" err="1"/>
              <a:t>Zilucoplan</a:t>
            </a:r>
            <a:r>
              <a:rPr lang="nl-NL" dirty="0"/>
              <a:t> PI. </a:t>
            </a:r>
            <a:r>
              <a:rPr lang="nl-NL" dirty="0" err="1"/>
              <a:t>Efgartigimod</a:t>
            </a:r>
            <a:r>
              <a:rPr lang="nl-NL" dirty="0"/>
              <a:t> alfa-</a:t>
            </a:r>
            <a:r>
              <a:rPr lang="nl-NL" dirty="0" err="1"/>
              <a:t>fcab</a:t>
            </a:r>
            <a:r>
              <a:rPr lang="nl-NL" dirty="0"/>
              <a:t> PI. </a:t>
            </a:r>
            <a:r>
              <a:rPr lang="nl-NL" dirty="0" err="1"/>
              <a:t>Efgartigimod</a:t>
            </a:r>
            <a:r>
              <a:rPr lang="nl-NL" dirty="0"/>
              <a:t> alfa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hyaluronidase-qvfc</a:t>
            </a:r>
            <a:r>
              <a:rPr lang="nl-NL" dirty="0"/>
              <a:t> PI. </a:t>
            </a:r>
            <a:r>
              <a:rPr lang="nl-NL" dirty="0" err="1"/>
              <a:t>Rozanolixizumab-noli</a:t>
            </a:r>
            <a:r>
              <a:rPr lang="nl-NL" dirty="0"/>
              <a:t> PI. </a:t>
            </a:r>
            <a:r>
              <a:rPr lang="nl-NL" dirty="0" err="1"/>
              <a:t>Nipocalimab-aahu</a:t>
            </a:r>
            <a:r>
              <a:rPr lang="nl-NL" dirty="0"/>
              <a:t> PI.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6733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F218C-B542-0FAB-2739-0A61FF715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Administration Burden Is a Treatment-Selection Variable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90004E8-6BDE-1BE9-F57C-CE8C4D9160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322330"/>
              </p:ext>
            </p:extLst>
          </p:nvPr>
        </p:nvGraphicFramePr>
        <p:xfrm>
          <a:off x="231777" y="1333500"/>
          <a:ext cx="11739561" cy="3413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3187">
                  <a:extLst>
                    <a:ext uri="{9D8B030D-6E8A-4147-A177-3AD203B41FA5}">
                      <a16:colId xmlns:a16="http://schemas.microsoft.com/office/drawing/2014/main" val="4043914496"/>
                    </a:ext>
                  </a:extLst>
                </a:gridCol>
                <a:gridCol w="3638866">
                  <a:extLst>
                    <a:ext uri="{9D8B030D-6E8A-4147-A177-3AD203B41FA5}">
                      <a16:colId xmlns:a16="http://schemas.microsoft.com/office/drawing/2014/main" val="1776703529"/>
                    </a:ext>
                  </a:extLst>
                </a:gridCol>
                <a:gridCol w="4187508">
                  <a:extLst>
                    <a:ext uri="{9D8B030D-6E8A-4147-A177-3AD203B41FA5}">
                      <a16:colId xmlns:a16="http://schemas.microsoft.com/office/drawing/2014/main" val="37005013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solidFill>
                            <a:schemeClr val="bg2"/>
                          </a:solidFill>
                        </a:rPr>
                        <a:t>Clinic-Based IV</a:t>
                      </a:r>
                      <a:endParaRPr lang="en-US" sz="20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solidFill>
                            <a:schemeClr val="bg2"/>
                          </a:solidFill>
                        </a:rPr>
                        <a:t>SC/Self-Administered</a:t>
                      </a:r>
                      <a:endParaRPr lang="en-US" sz="20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solidFill>
                            <a:schemeClr val="bg2"/>
                          </a:solidFill>
                        </a:rPr>
                        <a:t>Cyclic/Interval Planning</a:t>
                      </a:r>
                      <a:endParaRPr lang="en-US" sz="20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95761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Eculizumab: IV q2wk after induction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 err="1"/>
                        <a:t>Zilucoplan</a:t>
                      </a:r>
                      <a:r>
                        <a:rPr lang="en-US" sz="2000" dirty="0"/>
                        <a:t>: daily SC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Efgartigimod: cyclic IV or SC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990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 err="1"/>
                        <a:t>Ravulizumab</a:t>
                      </a:r>
                      <a:r>
                        <a:rPr lang="en-US" sz="2000" dirty="0"/>
                        <a:t>: longer-interval IV maintenance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Gefurulimab: weekly SC, investigational</a:t>
                      </a:r>
                      <a:endParaRPr lang="en-US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 err="1"/>
                        <a:t>Rozanolixizumab</a:t>
                      </a:r>
                      <a:r>
                        <a:rPr lang="en-US" sz="2000" dirty="0"/>
                        <a:t>: weekly SC infusion x 6 </a:t>
                      </a:r>
                      <a:r>
                        <a:rPr lang="en-US" sz="2000" dirty="0" err="1"/>
                        <a:t>wk</a:t>
                      </a:r>
                      <a:r>
                        <a:rPr lang="en-US" sz="2000" dirty="0"/>
                        <a:t>, repeated symptom-driven cycles supported by pooled long-term data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94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 err="1"/>
                        <a:t>Nipocalimab</a:t>
                      </a:r>
                      <a:r>
                        <a:rPr lang="en-US" sz="2000" dirty="0"/>
                        <a:t>: IV q2wk after loading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Cemdisiran: q12wk SC, investigational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Retreatment timing/ monitoring varies</a:t>
                      </a:r>
                      <a:endParaRPr lang="en-US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4970074"/>
                  </a:ext>
                </a:extLst>
              </a:tr>
            </a:tbl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F8A7F5-D1F1-E78B-EBA6-14A3025F1FF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Gwathmey. AAN 2026 Abstract S14-006. Eculizumab PI. </a:t>
            </a:r>
            <a:r>
              <a:rPr lang="en-US" dirty="0" err="1"/>
              <a:t>Ravulizumab-cwvz</a:t>
            </a:r>
            <a:r>
              <a:rPr lang="en-US" dirty="0"/>
              <a:t> PI. </a:t>
            </a:r>
            <a:r>
              <a:rPr lang="en-US" dirty="0" err="1"/>
              <a:t>Zilucoplan</a:t>
            </a:r>
            <a:r>
              <a:rPr lang="en-US" dirty="0"/>
              <a:t> PI. Efgartigimod alfa-</a:t>
            </a:r>
            <a:r>
              <a:rPr lang="en-US" dirty="0" err="1"/>
              <a:t>fcab</a:t>
            </a:r>
            <a:r>
              <a:rPr lang="en-US" dirty="0"/>
              <a:t> PI. Efgartigimod alfa and hyaluronidase-</a:t>
            </a:r>
            <a:r>
              <a:rPr lang="en-US" dirty="0" err="1"/>
              <a:t>qvfc</a:t>
            </a:r>
            <a:r>
              <a:rPr lang="en-US" dirty="0"/>
              <a:t> PI. </a:t>
            </a:r>
            <a:r>
              <a:rPr lang="en-US" dirty="0" err="1"/>
              <a:t>Rozanolixizumab-noli</a:t>
            </a:r>
            <a:r>
              <a:rPr lang="en-US" dirty="0"/>
              <a:t> PI. </a:t>
            </a:r>
            <a:r>
              <a:rPr lang="en-US" dirty="0" err="1"/>
              <a:t>Nipocalimab-aahu</a:t>
            </a:r>
            <a:r>
              <a:rPr lang="en-US" dirty="0"/>
              <a:t> PI.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D0B1E0-9ED6-5FE4-4EFB-5690F4E78AC9}"/>
              </a:ext>
            </a:extLst>
          </p:cNvPr>
          <p:cNvSpPr txBox="1"/>
          <p:nvPr/>
        </p:nvSpPr>
        <p:spPr>
          <a:xfrm>
            <a:off x="231777" y="5163026"/>
            <a:ext cx="11739561" cy="646331"/>
          </a:xfrm>
          <a:prstGeom prst="rect">
            <a:avLst/>
          </a:prstGeom>
          <a:solidFill>
            <a:srgbClr val="F9F3D9"/>
          </a:solidFill>
          <a:ln w="28575">
            <a:solidFill>
              <a:srgbClr val="F94507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US" dirty="0"/>
              <a:t>Fit depends on more than efficacy: patient preference, dexterity, needle comfort, caregiver support, travel burden, clinic capacity, vaccination/REMS workflows, and adherence feasibility</a:t>
            </a:r>
          </a:p>
        </p:txBody>
      </p:sp>
    </p:spTree>
    <p:extLst>
      <p:ext uri="{BB962C8B-B14F-4D97-AF65-F5344CB8AC3E}">
        <p14:creationId xmlns:p14="http://schemas.microsoft.com/office/powerpoint/2010/main" val="24511490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20A81-85A1-E6C6-5950-FF6A29421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Applying the Evidence: Match Mechanism to Patient Fit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3A48C454-8128-243A-4A9C-294647E468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034500"/>
              </p:ext>
            </p:extLst>
          </p:nvPr>
        </p:nvGraphicFramePr>
        <p:xfrm>
          <a:off x="231078" y="1335023"/>
          <a:ext cx="11740260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9BB5D5-EDEE-BAC0-27A5-9D3F3B2DD6C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San. Front Neurol. 2023;14:1277596. Bhandari. Front Neurol. 2023;14:1229112. Efgartigimod alfa-</a:t>
            </a:r>
            <a:r>
              <a:rPr lang="en-US" dirty="0" err="1"/>
              <a:t>fcab</a:t>
            </a:r>
            <a:r>
              <a:rPr lang="en-US" dirty="0"/>
              <a:t> PI. </a:t>
            </a:r>
            <a:r>
              <a:rPr lang="en-US" dirty="0" err="1"/>
              <a:t>Rozanolixizumab-noli</a:t>
            </a:r>
            <a:r>
              <a:rPr lang="en-US" dirty="0"/>
              <a:t> PI. </a:t>
            </a:r>
            <a:r>
              <a:rPr lang="en-US" dirty="0" err="1"/>
              <a:t>Nipocalimab-aahu</a:t>
            </a:r>
            <a:r>
              <a:rPr lang="en-US" dirty="0"/>
              <a:t> PI.</a:t>
            </a:r>
          </a:p>
        </p:txBody>
      </p:sp>
    </p:spTree>
    <p:extLst>
      <p:ext uri="{BB962C8B-B14F-4D97-AF65-F5344CB8AC3E}">
        <p14:creationId xmlns:p14="http://schemas.microsoft.com/office/powerpoint/2010/main" val="32555928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89A68-5F9A-AEE6-CF38-E7112D6FE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 Response Before Switching Therapy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B227FE5-E992-18C1-12D7-3C4FDBD040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6584758"/>
              </p:ext>
            </p:extLst>
          </p:nvPr>
        </p:nvGraphicFramePr>
        <p:xfrm>
          <a:off x="231078" y="1188755"/>
          <a:ext cx="11740260" cy="4483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2A0207-53EF-7642-AA53-112F7D2B7FB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Narayanaswami. Neurology. 2021;96:114. San. Front Neurol. 2023;14:1277596. Bhandari. Front Neurol. 2023;14:1229112. Howard. Lancet Neurol. 2021;20:526. Bril. Lancet Neurol. 2023;22:383. </a:t>
            </a:r>
            <a:r>
              <a:rPr lang="en-US" dirty="0" err="1"/>
              <a:t>Antozzi</a:t>
            </a:r>
            <a:r>
              <a:rPr lang="en-US" dirty="0"/>
              <a:t>. Lancet Neurol. 2025;24:105. Howard. Lancet Neurol. 2023;22:395. Meisel. NEJM Evid. 2022;1:EVIDoa2100066. Gwathmey. AAN 2026 Abstract S14-006.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27024A-25BE-285E-8DBB-CEDE81C4452D}"/>
              </a:ext>
            </a:extLst>
          </p:cNvPr>
          <p:cNvSpPr txBox="1"/>
          <p:nvPr/>
        </p:nvSpPr>
        <p:spPr>
          <a:xfrm>
            <a:off x="220662" y="5535649"/>
            <a:ext cx="11740260" cy="584775"/>
          </a:xfrm>
          <a:prstGeom prst="rect">
            <a:avLst/>
          </a:prstGeom>
          <a:solidFill>
            <a:srgbClr val="F9F3D9"/>
          </a:solidFill>
          <a:ln w="28575">
            <a:solidFill>
              <a:srgbClr val="F94507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US" sz="1600" dirty="0"/>
              <a:t>Before switching therapy, confirm adequate exposure and reassess disease activity; </a:t>
            </a:r>
            <a:br>
              <a:rPr lang="en-US" sz="1600" dirty="0"/>
            </a:br>
            <a:r>
              <a:rPr lang="en-US" sz="1600" dirty="0"/>
              <a:t>transitions should be mechanism driven and patient specific</a:t>
            </a:r>
          </a:p>
        </p:txBody>
      </p:sp>
    </p:spTree>
    <p:extLst>
      <p:ext uri="{BB962C8B-B14F-4D97-AF65-F5344CB8AC3E}">
        <p14:creationId xmlns:p14="http://schemas.microsoft.com/office/powerpoint/2010/main" val="18330469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08F8C-EC75-973B-577D-C3EAE392B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Clinical Bottom Line: Match Mechanism to Patient Context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C976E60-23C6-AE93-B942-CC357CB1E4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521492"/>
              </p:ext>
            </p:extLst>
          </p:nvPr>
        </p:nvGraphicFramePr>
        <p:xfrm>
          <a:off x="231078" y="1335023"/>
          <a:ext cx="11740260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8187BD-584D-D8C0-AEFB-6047F41EEC7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008681" y="6302375"/>
            <a:ext cx="7515807" cy="327025"/>
          </a:xfrm>
        </p:spPr>
        <p:txBody>
          <a:bodyPr/>
          <a:lstStyle/>
          <a:p>
            <a:r>
              <a:rPr lang="en-US" dirty="0"/>
              <a:t>Howard. Ann N Y Acad Sci. 2018;1412:113. San. Front Neurol. 2023;14:1277596. Bhandari. Front Neurol. 2023;14:1229112. </a:t>
            </a:r>
            <a:r>
              <a:rPr lang="en-US" dirty="0" err="1"/>
              <a:t>Huntemann</a:t>
            </a:r>
            <a:r>
              <a:rPr lang="en-US" dirty="0"/>
              <a:t>. J Neurol </a:t>
            </a:r>
            <a:r>
              <a:rPr lang="en-US" dirty="0" err="1"/>
              <a:t>Neurosurg</a:t>
            </a:r>
            <a:r>
              <a:rPr lang="en-US" dirty="0"/>
              <a:t> Psychiatry. 2025;96:310</a:t>
            </a:r>
            <a:r>
              <a:rPr lang="en-US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351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625035"/>
            <a:ext cx="11740260" cy="553998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Clinical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Thought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focused on mechanism-based care, emerging therapeutic strategies, and practical clinical considerations for individualized management of generalized myasthenia gravis.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1743202"/>
            <a:ext cx="11740260" cy="521168"/>
          </a:xfrm>
        </p:spPr>
        <p:txBody>
          <a:bodyPr/>
          <a:lstStyle/>
          <a:p>
            <a:r>
              <a:rPr lang="en-US" altLang="en-US" dirty="0"/>
              <a:t>Go Online for More Coverage of Myasthenia Gravis!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4148529"/>
            <a:ext cx="11740260" cy="369332"/>
          </a:xfrm>
        </p:spPr>
        <p:txBody>
          <a:bodyPr/>
          <a:lstStyle/>
          <a:p>
            <a:r>
              <a:rPr lang="en-US" dirty="0">
                <a:hlinkClick r:id="rId3"/>
              </a:rPr>
              <a:t>deceraclinical.com/education</a:t>
            </a:r>
            <a:endParaRPr lang="en-US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5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6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6.xml><?xml version="1.0" encoding="utf-8"?>
<a:theme xmlns:a="http://schemas.openxmlformats.org/drawingml/2006/main" name="7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64a1d-9b0e-4576-b8dd-359c6fa693b9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DA44463A639D4F94BA80CFEE318BB0" ma:contentTypeVersion="10" ma:contentTypeDescription="Create a new document." ma:contentTypeScope="" ma:versionID="5e8235c0af1e025fad7a8dd8210f5440">
  <xsd:schema xmlns:xsd="http://www.w3.org/2001/XMLSchema" xmlns:xs="http://www.w3.org/2001/XMLSchema" xmlns:p="http://schemas.microsoft.com/office/2006/metadata/properties" xmlns:ns2="9bf64a1d-9b0e-4576-b8dd-359c6fa693b9" xmlns:ns3="22fd6914-46d4-4c7e-bbad-46e82841b69d" targetNamespace="http://schemas.microsoft.com/office/2006/metadata/properties" ma:root="true" ma:fieldsID="3187a0eb6287364038f23e96ff73197b" ns2:_="" ns3:_="">
    <xsd:import namespace="9bf64a1d-9b0e-4576-b8dd-359c6fa693b9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64a1d-9b0e-4576-b8dd-359c6fa693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D64E95-B88F-45B8-BDD6-6DA67197FED2}">
  <ds:schemaRefs>
    <ds:schemaRef ds:uri="http://purl.org/dc/dcmitype/"/>
    <ds:schemaRef ds:uri="http://purl.org/dc/terms/"/>
    <ds:schemaRef ds:uri="http://www.w3.org/XML/1998/namespace"/>
    <ds:schemaRef ds:uri="9bf64a1d-9b0e-4576-b8dd-359c6fa693b9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22fd6914-46d4-4c7e-bbad-46e82841b69d"/>
  </ds:schemaRefs>
</ds:datastoreItem>
</file>

<file path=customXml/itemProps2.xml><?xml version="1.0" encoding="utf-8"?>
<ds:datastoreItem xmlns:ds="http://schemas.openxmlformats.org/officeDocument/2006/customXml" ds:itemID="{BC66994B-5239-45E6-AAEE-247FDBB058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f64a1d-9b0e-4576-b8dd-359c6fa693b9"/>
    <ds:schemaRef ds:uri="22fd6914-46d4-4c7e-bbad-46e82841b6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C9B0C68-488F-473D-8AA4-551E90FEA64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1481</TotalTime>
  <Words>3112</Words>
  <Application>Microsoft Office PowerPoint</Application>
  <PresentationFormat>Widescreen</PresentationFormat>
  <Paragraphs>284</Paragraphs>
  <Slides>21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21</vt:i4>
      </vt:variant>
    </vt:vector>
  </HeadingPairs>
  <TitlesOfParts>
    <vt:vector size="35" baseType="lpstr">
      <vt:lpstr>Aptos</vt:lpstr>
      <vt:lpstr>Arial</vt:lpstr>
      <vt:lpstr>Calibri</vt:lpstr>
      <vt:lpstr>Newsreader ExtraBold</vt:lpstr>
      <vt:lpstr>Poppins</vt:lpstr>
      <vt:lpstr>Poppins Light</vt:lpstr>
      <vt:lpstr>Times</vt:lpstr>
      <vt:lpstr>Times New Roman</vt:lpstr>
      <vt:lpstr>3_Office</vt:lpstr>
      <vt:lpstr>4_Office</vt:lpstr>
      <vt:lpstr>2_Office</vt:lpstr>
      <vt:lpstr>5_Office</vt:lpstr>
      <vt:lpstr>6_Office</vt:lpstr>
      <vt:lpstr>7_Office</vt:lpstr>
      <vt:lpstr>Mechanism Matters:  The Future of Targeted Treatments in Myasthenia Gravis</vt:lpstr>
      <vt:lpstr>About These Slides</vt:lpstr>
      <vt:lpstr>Faculty</vt:lpstr>
      <vt:lpstr>Disclosures</vt:lpstr>
      <vt:lpstr>Learning Objectives</vt:lpstr>
      <vt:lpstr>gMG Treatment Landscape: Where Targeted Agents Fit</vt:lpstr>
      <vt:lpstr>Pathobiology Refresher: Complement vs IgG Recycling</vt:lpstr>
      <vt:lpstr>C5 Inhibition in AChR+ gMG: Mechanism → Selection</vt:lpstr>
      <vt:lpstr>FcRn Inhibition in gMG: Lowering Pathogenic IgG</vt:lpstr>
      <vt:lpstr>Cross-Trial Comparisons: Compare Context, Not Rankings</vt:lpstr>
      <vt:lpstr>C5 Inhibitors in gMG: Evidence Snapshot</vt:lpstr>
      <vt:lpstr>Emerging C5 Agent Focus: Cemdisiran ± Pozelimab</vt:lpstr>
      <vt:lpstr>Emerging C5 Agent Focus: Gefurulimab</vt:lpstr>
      <vt:lpstr>Evidence Snapshot: FcRn Inhibitors in gMG</vt:lpstr>
      <vt:lpstr>Emerging FcRn Agent Focus: Batoclimab</vt:lpstr>
      <vt:lpstr>Comparing Safety: Infection, IgG Reduction, Vaccination, Monitoring</vt:lpstr>
      <vt:lpstr>Administration Burden Is a Treatment-Selection Variable</vt:lpstr>
      <vt:lpstr>Applying the Evidence: Match Mechanism to Patient Fit</vt:lpstr>
      <vt:lpstr>Assess Response Before Switching Therapy</vt:lpstr>
      <vt:lpstr>Clinical Bottom Line: Match Mechanism to Patient Context</vt:lpstr>
      <vt:lpstr>Go Online for More Coverage of Myasthenia Gravis!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Mechanism Matters: The Future of Targeted Treatments in Myasthenia Gravis</dc:title>
  <dc:creator>Dussadee Royal</dc:creator>
  <cp:lastModifiedBy>Valerie Wenzel</cp:lastModifiedBy>
  <cp:revision>2</cp:revision>
  <dcterms:created xsi:type="dcterms:W3CDTF">2026-05-01T15:11:15Z</dcterms:created>
  <dcterms:modified xsi:type="dcterms:W3CDTF">2026-05-26T17:46:27Z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0x010100FEDA44463A639D4F94BA80CFEE318BB0</vt:lpwstr>
  </property>
  <property fmtid="{D5CDD505-2E9C-101B-9397-08002B2CF9AE}" pid="3" name="MediaServiceImageTags">
    <vt:lpwstr/>
  </property>
</Properties>
</file>