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16"/>
  </p:notesMasterIdLst>
  <p:handoutMasterIdLst>
    <p:handoutMasterId r:id="rId17"/>
  </p:handoutMasterIdLst>
  <p:sldIdLst>
    <p:sldId id="321" r:id="rId6"/>
    <p:sldId id="308" r:id="rId7"/>
    <p:sldId id="323" r:id="rId8"/>
    <p:sldId id="1679" r:id="rId9"/>
    <p:sldId id="1680" r:id="rId10"/>
    <p:sldId id="1686" r:id="rId11"/>
    <p:sldId id="1681" r:id="rId12"/>
    <p:sldId id="1683" r:id="rId13"/>
    <p:sldId id="1684" r:id="rId14"/>
    <p:sldId id="318" r:id="rId15"/>
  </p:sldIdLst>
  <p:sldSz cx="12192000" cy="6858000"/>
  <p:notesSz cx="7315200" cy="9601200"/>
  <p:custDataLst>
    <p:tags r:id="rId18"/>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12"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Sarah Anderson" initials="SA" lastIdx="14" clrIdx="16">
    <p:extLst>
      <p:ext uri="{19B8F6BF-5375-455C-9EA6-DF929625EA0E}">
        <p15:presenceInfo xmlns:p15="http://schemas.microsoft.com/office/powerpoint/2012/main" userId="S::sanderson@clinicaloptions.com::7d462797-b6f8-43ff-95d7-bf66d7ed55ab" providerId="AD"/>
      </p:ext>
    </p:extLst>
  </p:cmAuthor>
  <p:cmAuthor id="18" name="Hillary Tunggal" initials="HT" lastIdx="17" clrIdx="17">
    <p:extLst>
      <p:ext uri="{19B8F6BF-5375-455C-9EA6-DF929625EA0E}">
        <p15:presenceInfo xmlns:p15="http://schemas.microsoft.com/office/powerpoint/2012/main" userId="S::htunggal@cealliance.com::ad64bda3-5530-4833-84b4-5d3ed1bf5c1c" providerId="AD"/>
      </p:ext>
    </p:extLst>
  </p:cmAuthor>
  <p:cmAuthor id="19" name="Megan Cartwright" initials="MC" lastIdx="1" clrIdx="18">
    <p:extLst>
      <p:ext uri="{19B8F6BF-5375-455C-9EA6-DF929625EA0E}">
        <p15:presenceInfo xmlns:p15="http://schemas.microsoft.com/office/powerpoint/2012/main" userId="S::mcartwright@clinicaloptions.com::aaeaf566-570c-41b1-9c90-11c8d9ac162b" providerId="AD"/>
      </p:ext>
    </p:extLst>
  </p:cmAuthor>
  <p:cmAuthor id="20" name="Timothy Quill" initials="TQ" lastIdx="4" clrIdx="19">
    <p:extLst>
      <p:ext uri="{19B8F6BF-5375-455C-9EA6-DF929625EA0E}">
        <p15:presenceInfo xmlns:p15="http://schemas.microsoft.com/office/powerpoint/2012/main" userId="S::tquill@clinicaloptions.com::b1dc6efb-2995-45e7-a306-57a2c67aa886" providerId="AD"/>
      </p:ext>
    </p:extLst>
  </p:cmAuthor>
  <p:cmAuthor id="21" name="Andrea Boecler" initials="AB" lastIdx="3" clrIdx="20">
    <p:extLst>
      <p:ext uri="{19B8F6BF-5375-455C-9EA6-DF929625EA0E}">
        <p15:presenceInfo xmlns:p15="http://schemas.microsoft.com/office/powerpoint/2012/main" userId="S::aboecler@clinicaloptions.com::28e82037-1239-4052-943b-ae184e0bc2af" providerId="AD"/>
      </p:ext>
    </p:extLst>
  </p:cmAuthor>
  <p:cmAuthor id="22" name="Dussadee Royal" initials="DR" lastIdx="1" clrIdx="21">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F91C8E-33AA-458F-A383-99B1C86AB34C}" v="1" dt="2024-05-02T17:39:01.145"/>
    <p1510:client id="{5DAB579C-1008-4AB2-8A13-591204028A3E}" v="141" dt="2024-05-02T16:58:00.602"/>
    <p1510:client id="{BC349660-3396-4F8D-99FF-8DE3563DADE9}" v="316" dt="2024-05-02T16:18:17.776"/>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078" autoAdjust="0"/>
  </p:normalViewPr>
  <p:slideViewPr>
    <p:cSldViewPr snapToGrid="0">
      <p:cViewPr varScale="1">
        <p:scale>
          <a:sx n="103" d="100"/>
          <a:sy n="103" d="100"/>
        </p:scale>
        <p:origin x="114" y="96"/>
      </p:cViewPr>
      <p:guideLst>
        <p:guide pos="312"/>
        <p:guide orient="horz" pos="216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ags" Target="tags/tag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CT, chemotherapy; IRR, infusion-related reaction; NSCLC, non-small-cell lung cancer; PD, progressive disease; PK, pharmacokinetic</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578959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ORR, overall response rate; PD, progressive disease; SoC, standard of care; </a:t>
            </a:r>
            <a:r>
              <a:rPr lang="en-US" i="1" dirty="0" err="1"/>
              <a:t>tx</a:t>
            </a:r>
            <a:r>
              <a:rPr lang="en-US" i="1" dirty="0"/>
              <a:t>, treatment.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19353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CRC, colorectal cancer; NSCLC, non-small-cell lung cancer; RCC, renal cell carcinoma; </a:t>
            </a:r>
            <a:r>
              <a:rPr lang="en-US" dirty="0" err="1"/>
              <a:t>tx</a:t>
            </a:r>
            <a:r>
              <a:rPr lang="en-US" dirty="0"/>
              <a:t>, treatment.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942948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ADA, anti-drug antibody; AUC, area under the concentration curve; PK, pharmacokinetic</a:t>
            </a:r>
            <a:r>
              <a:rPr lang="en-US" dirty="0"/>
              <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1838873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IRR, infusion-related </a:t>
            </a:r>
            <a:r>
              <a:rPr lang="en-US" i="1" dirty="0" err="1"/>
              <a:t>reaction;TEAE</a:t>
            </a:r>
            <a:r>
              <a:rPr lang="en-US" i="1" dirty="0"/>
              <a:t>, treatment-emergent adverse event.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42582710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IRR, infusion-related reaction; RP2D, recommended phase II dose.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756078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IRR, infusion-related reaction; NSCLC, non-small-cell lung cancer; PK, pharmacokinetic.</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0102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10</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382295245"/>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83"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hyperlink" Target="http://www.clinicaloptions.com/ELCCPrague2024Progr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PALOMA: Phase Ib Trial of Subcutaneous Amivantamab Given Every 4 </a:t>
            </a:r>
            <a:r>
              <a:rPr lang="en-US" altLang="en-US" sz="4000" dirty="0" err="1"/>
              <a:t>Wk</a:t>
            </a:r>
            <a:r>
              <a:rPr lang="en-US" altLang="en-US" sz="4000" dirty="0"/>
              <a:t> in </a:t>
            </a:r>
            <a:br>
              <a:rPr lang="en-US" altLang="en-US" sz="4000" dirty="0"/>
            </a:br>
            <a:r>
              <a:rPr lang="en-US" altLang="en-US" sz="4000" dirty="0"/>
              <a:t>Patients With Advanced Solid Tumors </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8804"/>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Regeneron Pharmaceuticals,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ELCC Annual Congress</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6123801"/>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C8164-3CAB-8869-656C-746F14F5FBF0}"/>
              </a:ext>
            </a:extLst>
          </p:cNvPr>
          <p:cNvSpPr>
            <a:spLocks noGrp="1"/>
          </p:cNvSpPr>
          <p:nvPr>
            <p:ph type="title"/>
          </p:nvPr>
        </p:nvSpPr>
        <p:spPr/>
        <p:txBody>
          <a:bodyPr/>
          <a:lstStyle/>
          <a:p>
            <a:r>
              <a:rPr lang="en-US" dirty="0"/>
              <a:t>PALOMA—Amivantamab SC Q4W: Background</a:t>
            </a:r>
          </a:p>
        </p:txBody>
      </p:sp>
      <p:sp>
        <p:nvSpPr>
          <p:cNvPr id="3" name="Content Placeholder 2">
            <a:extLst>
              <a:ext uri="{FF2B5EF4-FFF2-40B4-BE49-F238E27FC236}">
                <a16:creationId xmlns:a16="http://schemas.microsoft.com/office/drawing/2014/main" id="{F3B019CF-6EC4-3DBD-9E2E-B89D26D5AC80}"/>
              </a:ext>
            </a:extLst>
          </p:cNvPr>
          <p:cNvSpPr>
            <a:spLocks noGrp="1"/>
          </p:cNvSpPr>
          <p:nvPr>
            <p:ph idx="1"/>
          </p:nvPr>
        </p:nvSpPr>
        <p:spPr>
          <a:xfrm>
            <a:off x="604675" y="1513047"/>
            <a:ext cx="11084817" cy="4650686"/>
          </a:xfrm>
        </p:spPr>
        <p:txBody>
          <a:bodyPr/>
          <a:lstStyle/>
          <a:p>
            <a:r>
              <a:rPr lang="en-US" sz="2000" dirty="0"/>
              <a:t>Amivantamab: EGFR-MET–bispecific antibody capable of directing immune cells against cancer cells</a:t>
            </a:r>
            <a:r>
              <a:rPr lang="en-US" sz="2000" baseline="30000" dirty="0"/>
              <a:t>1</a:t>
            </a:r>
            <a:endParaRPr lang="en-US" sz="2000" dirty="0"/>
          </a:p>
          <a:p>
            <a:pPr lvl="1"/>
            <a:r>
              <a:rPr lang="en-US" sz="1800" dirty="0"/>
              <a:t>Approved by FDA for IV administration in adults with locally advanced/metastatic NSCLC and </a:t>
            </a:r>
            <a:r>
              <a:rPr lang="en-US" sz="1800" i="1" dirty="0"/>
              <a:t>EGFR </a:t>
            </a:r>
            <a:r>
              <a:rPr lang="en-US" sz="1800" dirty="0"/>
              <a:t>ex20ins as first-line monotherapy and as second-line therapy in combination with carboplatin/pemetrexed following PD on/after platinum-based CT</a:t>
            </a:r>
            <a:r>
              <a:rPr lang="en-US" sz="1800" baseline="30000" dirty="0"/>
              <a:t>2</a:t>
            </a:r>
            <a:endParaRPr lang="en-US" sz="1800" dirty="0"/>
          </a:p>
          <a:p>
            <a:r>
              <a:rPr lang="en-US" sz="2000" dirty="0"/>
              <a:t>Amivantamab IV associated with IRRs in 67% of clinical trial participants (grade ≥3 in 2%)</a:t>
            </a:r>
            <a:r>
              <a:rPr lang="en-US" sz="2000" baseline="30000" dirty="0"/>
              <a:t>2,3</a:t>
            </a:r>
            <a:endParaRPr lang="en-US" sz="2000" dirty="0"/>
          </a:p>
          <a:p>
            <a:pPr lvl="1"/>
            <a:r>
              <a:rPr lang="en-US" sz="1800" dirty="0"/>
              <a:t>To reduce risk of IRR, first dose split over 2 days (average infusion time: ~4 </a:t>
            </a:r>
            <a:r>
              <a:rPr lang="en-US" sz="1800" dirty="0" err="1"/>
              <a:t>hr</a:t>
            </a:r>
            <a:r>
              <a:rPr lang="en-US" sz="1800" dirty="0"/>
              <a:t>)</a:t>
            </a:r>
            <a:r>
              <a:rPr lang="en-US" sz="1800" baseline="30000" dirty="0"/>
              <a:t>4</a:t>
            </a:r>
            <a:endParaRPr lang="en-US" sz="1800" dirty="0"/>
          </a:p>
          <a:p>
            <a:r>
              <a:rPr lang="en-US" sz="2000" dirty="0"/>
              <a:t>PALOMA: multicohort phase Ib trial assessing PK and safety of amivantamab SC at different dosing intervals in patients with advanced solid tumors, including lung cancers</a:t>
            </a:r>
            <a:r>
              <a:rPr lang="en-US" sz="2000" baseline="30000" dirty="0"/>
              <a:t>3</a:t>
            </a:r>
            <a:endParaRPr lang="en-US" sz="2000" dirty="0"/>
          </a:p>
          <a:p>
            <a:pPr lvl="1"/>
            <a:r>
              <a:rPr lang="en-US" sz="1800" dirty="0"/>
              <a:t>Amivantamab SC given Q2W to Q3W associated with IRRs in 16% of patients (no grade ≥3 events)</a:t>
            </a:r>
          </a:p>
          <a:p>
            <a:pPr lvl="1"/>
            <a:r>
              <a:rPr lang="en-US" sz="1800" dirty="0"/>
              <a:t>SC administration does not require split dosing (average administration time: 4-7 min)</a:t>
            </a:r>
            <a:r>
              <a:rPr lang="en-US" sz="1800" baseline="30000" dirty="0"/>
              <a:t>4</a:t>
            </a:r>
            <a:endParaRPr lang="en-US" sz="1800" dirty="0"/>
          </a:p>
          <a:p>
            <a:r>
              <a:rPr lang="en-US" sz="2000" dirty="0"/>
              <a:t>Current report presents PK and safety findings with amivantamab SC Q4W from a PALOMA cohort </a:t>
            </a:r>
            <a:br>
              <a:rPr lang="en-US" sz="2000" dirty="0"/>
            </a:br>
            <a:r>
              <a:rPr lang="en-US" sz="2000" dirty="0"/>
              <a:t>of 19 patients mostly with NSCLC</a:t>
            </a:r>
            <a:r>
              <a:rPr lang="en-US" sz="2000" baseline="30000" dirty="0"/>
              <a:t>4</a:t>
            </a:r>
            <a:endParaRPr lang="en-US" sz="2000" dirty="0"/>
          </a:p>
          <a:p>
            <a:pPr lvl="1"/>
            <a:endParaRPr lang="en-US" sz="2000" dirty="0"/>
          </a:p>
          <a:p>
            <a:pPr lvl="1"/>
            <a:endParaRPr lang="en-US" sz="2000" dirty="0"/>
          </a:p>
        </p:txBody>
      </p:sp>
      <p:sp>
        <p:nvSpPr>
          <p:cNvPr id="5" name="Text Box 15">
            <a:extLst>
              <a:ext uri="{FF2B5EF4-FFF2-40B4-BE49-F238E27FC236}">
                <a16:creationId xmlns:a16="http://schemas.microsoft.com/office/drawing/2014/main" id="{3C3441F3-4355-EF1F-28E4-C8922CCCAB2A}"/>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Yun. Cancer Discov. 2020;10:1194. 2. Amivantamab PI.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3. Minchom. ASCO 2023. Abstr 9126. 4. Leighl. ELCC 2024. Abstr 6MO.</a:t>
            </a:r>
          </a:p>
        </p:txBody>
      </p:sp>
    </p:spTree>
    <p:extLst>
      <p:ext uri="{BB962C8B-B14F-4D97-AF65-F5344CB8AC3E}">
        <p14:creationId xmlns:p14="http://schemas.microsoft.com/office/powerpoint/2010/main" val="899305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dirty="0"/>
              <a:t>PALOMA—Amivantamab SC Q4W: </a:t>
            </a:r>
            <a:r>
              <a:rPr lang="en-US" altLang="en-US" dirty="0"/>
              <a:t>Study Design</a:t>
            </a:r>
            <a:endParaRPr lang="en-US" dirty="0"/>
          </a:p>
        </p:txBody>
      </p:sp>
      <p:sp>
        <p:nvSpPr>
          <p:cNvPr id="19" name="Content Placeholder 2">
            <a:extLst>
              <a:ext uri="{FF2B5EF4-FFF2-40B4-BE49-F238E27FC236}">
                <a16:creationId xmlns:a16="http://schemas.microsoft.com/office/drawing/2014/main" id="{71616305-7ABC-1643-9E91-102F52B8BFBE}"/>
              </a:ext>
            </a:extLst>
          </p:cNvPr>
          <p:cNvSpPr>
            <a:spLocks noGrp="1"/>
          </p:cNvSpPr>
          <p:nvPr>
            <p:ph idx="1"/>
          </p:nvPr>
        </p:nvSpPr>
        <p:spPr>
          <a:xfrm>
            <a:off x="604675" y="1513047"/>
            <a:ext cx="10877529" cy="1406543"/>
          </a:xfrm>
        </p:spPr>
        <p:txBody>
          <a:bodyPr/>
          <a:lstStyle/>
          <a:p>
            <a:r>
              <a:rPr lang="en-US" sz="2200" dirty="0"/>
              <a:t>International, open-label, multicohort phase Ib trial </a:t>
            </a:r>
          </a:p>
          <a:p>
            <a:pPr lvl="1"/>
            <a:r>
              <a:rPr lang="en-US" sz="2000" dirty="0"/>
              <a:t>Current analysis focuses on dose-escalation cohort 6a evaluating amivantamab formulated as Ami-HC-CF (amivantamab 160 mg/mL coformulated with recombinant human hyaluronidase adjuvant rHuPH20)</a:t>
            </a:r>
          </a:p>
        </p:txBody>
      </p:sp>
      <p:sp>
        <p:nvSpPr>
          <p:cNvPr id="10" name="Text Box 45">
            <a:extLst>
              <a:ext uri="{FF2B5EF4-FFF2-40B4-BE49-F238E27FC236}">
                <a16:creationId xmlns:a16="http://schemas.microsoft.com/office/drawing/2014/main" id="{EBFE4450-68A3-B047-9D5A-17806E900F13}"/>
              </a:ext>
            </a:extLst>
          </p:cNvPr>
          <p:cNvSpPr txBox="1">
            <a:spLocks noChangeArrowheads="1"/>
          </p:cNvSpPr>
          <p:nvPr/>
        </p:nvSpPr>
        <p:spPr bwMode="auto">
          <a:xfrm>
            <a:off x="1033777" y="3061245"/>
            <a:ext cx="3111417"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unresectable or metastatic solid tumors with PD after prior SoC; determined to potentially benefit from </a:t>
            </a:r>
            <a:r>
              <a:rPr kumimoji="0" lang="en-US" altLang="en-US" sz="18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or </a:t>
            </a:r>
            <a:r>
              <a:rPr kumimoji="0" lang="en-US" altLang="en-US" sz="18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MET</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-directed tx</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(cohort 6a: n = 19)</a:t>
            </a:r>
          </a:p>
        </p:txBody>
      </p:sp>
      <p:sp>
        <p:nvSpPr>
          <p:cNvPr id="14" name="Line 52">
            <a:extLst>
              <a:ext uri="{FF2B5EF4-FFF2-40B4-BE49-F238E27FC236}">
                <a16:creationId xmlns:a16="http://schemas.microsoft.com/office/drawing/2014/main" id="{BC6F0EC2-441C-2C44-9C55-276E2B2123BC}"/>
              </a:ext>
            </a:extLst>
          </p:cNvPr>
          <p:cNvSpPr>
            <a:spLocks noChangeShapeType="1"/>
          </p:cNvSpPr>
          <p:nvPr/>
        </p:nvSpPr>
        <p:spPr bwMode="auto">
          <a:xfrm>
            <a:off x="4352653" y="3938408"/>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 name="Rectangle 50">
            <a:extLst>
              <a:ext uri="{FF2B5EF4-FFF2-40B4-BE49-F238E27FC236}">
                <a16:creationId xmlns:a16="http://schemas.microsoft.com/office/drawing/2014/main" id="{28C8DB6F-1914-4756-80BF-A2360F172731}"/>
              </a:ext>
            </a:extLst>
          </p:cNvPr>
          <p:cNvSpPr>
            <a:spLocks noChangeArrowheads="1"/>
          </p:cNvSpPr>
          <p:nvPr/>
        </p:nvSpPr>
        <p:spPr bwMode="auto">
          <a:xfrm>
            <a:off x="5052802" y="3411008"/>
            <a:ext cx="3648435" cy="1054801"/>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Amivantamab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1600 mg </a:t>
            </a:r>
            <a:r>
              <a:rPr lang="en-US" altLang="en-US" sz="1800" b="0" dirty="0">
                <a:solidFill>
                  <a:srgbClr val="FFFFFF"/>
                </a:solidFill>
                <a:latin typeface="Calibri" panose="020F0502020204030204" pitchFamily="34" charset="0"/>
              </a:rPr>
              <a:t>SC QW</a:t>
            </a:r>
            <a:br>
              <a:rPr lang="en-US" altLang="en-US" sz="1800" b="0" dirty="0">
                <a:solidFill>
                  <a:srgbClr val="FFFFFF"/>
                </a:solidFill>
                <a:latin typeface="Calibri" panose="020F0502020204030204" pitchFamily="34" charset="0"/>
              </a:rPr>
            </a:br>
            <a:r>
              <a:rPr lang="en-US" altLang="en-US" sz="1800" b="0" dirty="0">
                <a:solidFill>
                  <a:srgbClr val="FFFFFF"/>
                </a:solidFill>
                <a:latin typeface="Calibri" panose="020F0502020204030204" pitchFamily="34" charset="0"/>
              </a:rPr>
              <a:t>(≥80 kg: 2240 mg) x 4 wk </a:t>
            </a:r>
            <a:r>
              <a:rPr lang="en-US" altLang="en-US" sz="1800" b="0" dirty="0">
                <a:solidFill>
                  <a:srgbClr val="FFFFFF"/>
                </a:solidFill>
                <a:latin typeface="Segoe UI Symbol" panose="020B0502040204020203" pitchFamily="34" charset="0"/>
                <a:ea typeface="Segoe UI Symbol" panose="020B0502040204020203" pitchFamily="34" charset="0"/>
              </a:rPr>
              <a:t>→</a:t>
            </a:r>
            <a:br>
              <a:rPr lang="en-US" altLang="en-US" sz="1800" b="0" dirty="0">
                <a:solidFill>
                  <a:srgbClr val="FFFFFF"/>
                </a:solidFill>
                <a:latin typeface="Calibri" panose="020F0502020204030204" pitchFamily="34" charset="0"/>
              </a:rPr>
            </a:br>
            <a:r>
              <a:rPr lang="en-US" altLang="en-US" sz="1800" b="0" dirty="0">
                <a:solidFill>
                  <a:srgbClr val="FFFFFF"/>
                </a:solidFill>
                <a:latin typeface="Calibri" panose="020F0502020204030204" pitchFamily="34" charset="0"/>
              </a:rPr>
              <a:t>3200 mg (≥80 kg: 4320 mg) SC Q4W*</a:t>
            </a:r>
            <a:endPar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 name="Text Box 45">
            <a:extLst>
              <a:ext uri="{FF2B5EF4-FFF2-40B4-BE49-F238E27FC236}">
                <a16:creationId xmlns:a16="http://schemas.microsoft.com/office/drawing/2014/main" id="{7BD7AC8A-6FD7-4C9A-95E1-2EEED0AAD9B2}"/>
              </a:ext>
            </a:extLst>
          </p:cNvPr>
          <p:cNvSpPr txBox="1">
            <a:spLocks noChangeArrowheads="1"/>
          </p:cNvSpPr>
          <p:nvPr/>
        </p:nvSpPr>
        <p:spPr bwMode="auto">
          <a:xfrm>
            <a:off x="6093304" y="3048320"/>
            <a:ext cx="14851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Cohort 6a</a:t>
            </a:r>
          </a:p>
        </p:txBody>
      </p:sp>
      <p:sp>
        <p:nvSpPr>
          <p:cNvPr id="3" name="TextBox 2">
            <a:extLst>
              <a:ext uri="{FF2B5EF4-FFF2-40B4-BE49-F238E27FC236}">
                <a16:creationId xmlns:a16="http://schemas.microsoft.com/office/drawing/2014/main" id="{0DDEDEFD-9879-9D39-F9D6-B1425C3421E1}"/>
              </a:ext>
            </a:extLst>
          </p:cNvPr>
          <p:cNvSpPr txBox="1"/>
          <p:nvPr/>
        </p:nvSpPr>
        <p:spPr bwMode="auto">
          <a:xfrm>
            <a:off x="4985428" y="4467857"/>
            <a:ext cx="39557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ts val="0"/>
              </a:spcBef>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later refined to 3520 mg </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(4640 mg if ≥</a:t>
            </a:r>
            <a:r>
              <a:rPr lang="en-US" sz="1200" b="0" dirty="0">
                <a:solidFill>
                  <a:srgbClr val="000000"/>
                </a:solidFill>
                <a:latin typeface="Calibri" panose="020F0502020204030204" pitchFamily="34" charset="0"/>
              </a:rPr>
              <a:t>80 kg) SC Q4W.</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7A50C51E-B642-A1BA-AF12-5EE5D56F5EBF}"/>
              </a:ext>
            </a:extLst>
          </p:cNvPr>
          <p:cNvSpPr txBox="1"/>
          <p:nvPr/>
        </p:nvSpPr>
        <p:spPr bwMode="auto">
          <a:xfrm>
            <a:off x="8840656" y="3615243"/>
            <a:ext cx="26415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Clinical cutoff: </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December 18, 2023</a:t>
            </a:r>
          </a:p>
        </p:txBody>
      </p:sp>
      <p:sp>
        <p:nvSpPr>
          <p:cNvPr id="6" name="Text Box 15">
            <a:extLst>
              <a:ext uri="{FF2B5EF4-FFF2-40B4-BE49-F238E27FC236}">
                <a16:creationId xmlns:a16="http://schemas.microsoft.com/office/drawing/2014/main" id="{A4ACF100-AF23-52A3-7874-4C0CCAEEC40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Leighl. ELCC 2024. Abstr 6MO.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NCT04606381.</a:t>
            </a:r>
            <a:endParaRPr lang="en-US" altLang="en-US" sz="1200" b="0" dirty="0">
              <a:solidFill>
                <a:schemeClr val="bg2"/>
              </a:solidFill>
              <a:latin typeface="Calibri" panose="020F0502020204030204" pitchFamily="34" charset="0"/>
            </a:endParaRPr>
          </a:p>
        </p:txBody>
      </p:sp>
      <p:sp>
        <p:nvSpPr>
          <p:cNvPr id="9" name="Content Placeholder 2">
            <a:extLst>
              <a:ext uri="{FF2B5EF4-FFF2-40B4-BE49-F238E27FC236}">
                <a16:creationId xmlns:a16="http://schemas.microsoft.com/office/drawing/2014/main" id="{4020FCC6-3586-3F44-8D34-5CC6739EE55B}"/>
              </a:ext>
            </a:extLst>
          </p:cNvPr>
          <p:cNvSpPr txBox="1">
            <a:spLocks/>
          </p:cNvSpPr>
          <p:nvPr/>
        </p:nvSpPr>
        <p:spPr bwMode="auto">
          <a:xfrm>
            <a:off x="604675" y="4952999"/>
            <a:ext cx="10877529" cy="1210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buClr>
                <a:srgbClr val="000000"/>
              </a:buClr>
              <a:defRPr/>
            </a:pPr>
            <a:r>
              <a:rPr lang="en-US" sz="2200" b="1" kern="0" dirty="0">
                <a:solidFill>
                  <a:srgbClr val="000000"/>
                </a:solidFill>
              </a:rPr>
              <a:t>Primary endpoints: </a:t>
            </a:r>
            <a:r>
              <a:rPr lang="en-US" sz="2200" b="0" kern="0" dirty="0">
                <a:solidFill>
                  <a:srgbClr val="000000"/>
                </a:solidFill>
              </a:rPr>
              <a:t>C</a:t>
            </a:r>
            <a:r>
              <a:rPr lang="en-US" sz="2200" b="0" kern="0" baseline="-25000" dirty="0">
                <a:solidFill>
                  <a:srgbClr val="000000"/>
                </a:solidFill>
              </a:rPr>
              <a:t>trough</a:t>
            </a:r>
            <a:r>
              <a:rPr lang="en-US" sz="2200" b="0" kern="0" dirty="0">
                <a:solidFill>
                  <a:srgbClr val="000000"/>
                </a:solidFill>
              </a:rPr>
              <a:t> at end of weekly dosing on Cycle 2 Day 1, safety</a:t>
            </a:r>
          </a:p>
          <a:p>
            <a:pPr>
              <a:buClr>
                <a:srgbClr val="000000"/>
              </a:buClr>
              <a:defRPr/>
            </a:pPr>
            <a:r>
              <a:rPr lang="en-US" sz="2200" b="1" kern="0" dirty="0">
                <a:solidFill>
                  <a:srgbClr val="000000"/>
                </a:solidFill>
              </a:rPr>
              <a:t>Secondary endpoints: </a:t>
            </a:r>
            <a:r>
              <a:rPr lang="en-US" sz="2200" b="0" kern="0" dirty="0">
                <a:solidFill>
                  <a:srgbClr val="000000"/>
                </a:solidFill>
              </a:rPr>
              <a:t>anti-amivantamab and anti-rHuPH20 antibodies, soluble EGFR and MET concentrations, ORR, longest interval between dosing at steady state</a:t>
            </a:r>
          </a:p>
        </p:txBody>
      </p:sp>
    </p:spTree>
    <p:extLst>
      <p:ext uri="{BB962C8B-B14F-4D97-AF65-F5344CB8AC3E}">
        <p14:creationId xmlns:p14="http://schemas.microsoft.com/office/powerpoint/2010/main" val="424057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FE28D-16BF-4775-AC61-6742C30DA268}"/>
              </a:ext>
            </a:extLst>
          </p:cNvPr>
          <p:cNvSpPr>
            <a:spLocks noGrp="1"/>
          </p:cNvSpPr>
          <p:nvPr>
            <p:ph type="title"/>
          </p:nvPr>
        </p:nvSpPr>
        <p:spPr/>
        <p:txBody>
          <a:bodyPr/>
          <a:lstStyle/>
          <a:p>
            <a:r>
              <a:rPr lang="en-US" dirty="0"/>
              <a:t>PALOMA—Amivantamab SC Q4W:</a:t>
            </a:r>
            <a:br>
              <a:rPr lang="en-US" dirty="0"/>
            </a:br>
            <a:r>
              <a:rPr lang="en-US" dirty="0"/>
              <a:t>Baseline Characteristics</a:t>
            </a:r>
          </a:p>
        </p:txBody>
      </p:sp>
      <p:sp>
        <p:nvSpPr>
          <p:cNvPr id="10" name="Content Placeholder 9">
            <a:extLst>
              <a:ext uri="{FF2B5EF4-FFF2-40B4-BE49-F238E27FC236}">
                <a16:creationId xmlns:a16="http://schemas.microsoft.com/office/drawing/2014/main" id="{17A05E6E-B7DB-7091-C2E0-B3D476F7C495}"/>
              </a:ext>
            </a:extLst>
          </p:cNvPr>
          <p:cNvSpPr>
            <a:spLocks noGrp="1"/>
          </p:cNvSpPr>
          <p:nvPr>
            <p:ph idx="1"/>
          </p:nvPr>
        </p:nvSpPr>
        <p:spPr>
          <a:xfrm>
            <a:off x="604675" y="4985885"/>
            <a:ext cx="10877529" cy="1177847"/>
          </a:xfrm>
        </p:spPr>
        <p:txBody>
          <a:bodyPr/>
          <a:lstStyle/>
          <a:p>
            <a:r>
              <a:rPr lang="en-US" sz="2000" dirty="0"/>
              <a:t>Of the 19 patients in this cohort, most had NSCLC, with only 2 other types of solid tumors (1 each of CRC and RCC)</a:t>
            </a:r>
          </a:p>
          <a:p>
            <a:r>
              <a:rPr lang="en-US" sz="2000" dirty="0"/>
              <a:t>Patients were predominantly female, Asian, in the lower body weight category (&lt;80 kg), and with heavily pretreated disease</a:t>
            </a:r>
          </a:p>
        </p:txBody>
      </p:sp>
      <p:sp>
        <p:nvSpPr>
          <p:cNvPr id="6" name="Text Box 15">
            <a:extLst>
              <a:ext uri="{FF2B5EF4-FFF2-40B4-BE49-F238E27FC236}">
                <a16:creationId xmlns:a16="http://schemas.microsoft.com/office/drawing/2014/main" id="{AC6EEE23-13D4-0E11-250A-46BFEA3632F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Leighl. ELCC 2024. Abstr 6MO.</a:t>
            </a:r>
          </a:p>
        </p:txBody>
      </p:sp>
      <p:graphicFrame>
        <p:nvGraphicFramePr>
          <p:cNvPr id="11" name="Table 4">
            <a:extLst>
              <a:ext uri="{FF2B5EF4-FFF2-40B4-BE49-F238E27FC236}">
                <a16:creationId xmlns:a16="http://schemas.microsoft.com/office/drawing/2014/main" id="{C2845BA6-216C-D93D-0AF4-C7670D668538}"/>
              </a:ext>
            </a:extLst>
          </p:cNvPr>
          <p:cNvGraphicFramePr>
            <a:graphicFrameLocks/>
          </p:cNvGraphicFramePr>
          <p:nvPr>
            <p:extLst>
              <p:ext uri="{D42A27DB-BD31-4B8C-83A1-F6EECF244321}">
                <p14:modId xmlns:p14="http://schemas.microsoft.com/office/powerpoint/2010/main" val="3208024298"/>
              </p:ext>
            </p:extLst>
          </p:nvPr>
        </p:nvGraphicFramePr>
        <p:xfrm>
          <a:off x="719328" y="1610437"/>
          <a:ext cx="5376672" cy="3210560"/>
        </p:xfrm>
        <a:graphic>
          <a:graphicData uri="http://schemas.openxmlformats.org/drawingml/2006/table">
            <a:tbl>
              <a:tblPr firstRow="1" bandRow="1">
                <a:tableStyleId>{073A0DAA-6AF3-43AB-8588-CEC1D06C72B9}</a:tableStyleId>
              </a:tblPr>
              <a:tblGrid>
                <a:gridCol w="2688336">
                  <a:extLst>
                    <a:ext uri="{9D8B030D-6E8A-4147-A177-3AD203B41FA5}">
                      <a16:colId xmlns:a16="http://schemas.microsoft.com/office/drawing/2014/main" val="532061652"/>
                    </a:ext>
                  </a:extLst>
                </a:gridCol>
                <a:gridCol w="2688336">
                  <a:extLst>
                    <a:ext uri="{9D8B030D-6E8A-4147-A177-3AD203B41FA5}">
                      <a16:colId xmlns:a16="http://schemas.microsoft.com/office/drawing/2014/main" val="1404234902"/>
                    </a:ext>
                  </a:extLst>
                </a:gridCol>
              </a:tblGrid>
              <a:tr h="370840">
                <a:tc>
                  <a:txBody>
                    <a:bodyPr/>
                    <a:lstStyle/>
                    <a:p>
                      <a:r>
                        <a:rPr lang="en-US" sz="1800" dirty="0">
                          <a:latin typeface="+mn-lt"/>
                        </a:rPr>
                        <a:t>Characteristic</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800" dirty="0">
                          <a:latin typeface="+mn-lt"/>
                        </a:rPr>
                        <a:t>Amivantamab SC Q4W</a:t>
                      </a:r>
                    </a:p>
                    <a:p>
                      <a:pPr algn="ctr"/>
                      <a:r>
                        <a:rPr lang="en-US" sz="1800" dirty="0">
                          <a:latin typeface="+mn-lt"/>
                        </a:rPr>
                        <a:t>(n = 19)</a:t>
                      </a:r>
                    </a:p>
                  </a:txBody>
                  <a:tcPr marL="118872" marR="118872">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3698793780"/>
                  </a:ext>
                </a:extLst>
              </a:tr>
              <a:tr h="370840">
                <a:tc>
                  <a:txBody>
                    <a:bodyPr/>
                    <a:lstStyle/>
                    <a:p>
                      <a:r>
                        <a:rPr lang="en-US" sz="1800" dirty="0">
                          <a:solidFill>
                            <a:schemeClr val="bg1"/>
                          </a:solidFill>
                          <a:latin typeface="+mn-lt"/>
                        </a:rPr>
                        <a:t>Median age, yr (range)</a:t>
                      </a:r>
                    </a:p>
                  </a:txBody>
                  <a:tcPr marL="118872" marR="118872">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latin typeface="+mn-lt"/>
                        </a:rPr>
                        <a:t>62 (39-84)</a:t>
                      </a:r>
                    </a:p>
                  </a:txBody>
                  <a:tcPr marL="118872" marR="118872">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36752052"/>
                  </a:ext>
                </a:extLst>
              </a:tr>
              <a:tr h="370840">
                <a:tc>
                  <a:txBody>
                    <a:bodyPr/>
                    <a:lstStyle/>
                    <a:p>
                      <a:r>
                        <a:rPr lang="en-US" sz="1800" dirty="0">
                          <a:solidFill>
                            <a:schemeClr val="bg1"/>
                          </a:solidFill>
                          <a:latin typeface="+mn-lt"/>
                        </a:rPr>
                        <a:t>Female, n (%)</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latin typeface="+mn-lt"/>
                        </a:rPr>
                        <a:t>10 (53)</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258118692"/>
                  </a:ext>
                </a:extLst>
              </a:tr>
              <a:tr h="370840">
                <a:tc>
                  <a:txBody>
                    <a:bodyPr/>
                    <a:lstStyle/>
                    <a:p>
                      <a:r>
                        <a:rPr lang="en-US" sz="1800" dirty="0">
                          <a:solidFill>
                            <a:schemeClr val="bg1"/>
                          </a:solidFill>
                          <a:latin typeface="+mn-lt"/>
                        </a:rPr>
                        <a:t>Body weight,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&lt;80 kg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≥80 kg</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br>
                        <a:rPr lang="en-US" sz="1800" dirty="0">
                          <a:solidFill>
                            <a:schemeClr val="bg1"/>
                          </a:solidFill>
                          <a:latin typeface="+mn-lt"/>
                        </a:rPr>
                      </a:br>
                      <a:r>
                        <a:rPr lang="en-US" sz="1800" dirty="0">
                          <a:solidFill>
                            <a:schemeClr val="bg1"/>
                          </a:solidFill>
                          <a:latin typeface="+mn-lt"/>
                        </a:rPr>
                        <a:t>16 (84)</a:t>
                      </a:r>
                      <a:br>
                        <a:rPr lang="en-US" sz="1800" dirty="0">
                          <a:solidFill>
                            <a:schemeClr val="bg1"/>
                          </a:solidFill>
                          <a:latin typeface="+mn-lt"/>
                        </a:rPr>
                      </a:br>
                      <a:r>
                        <a:rPr lang="en-US" sz="1800" dirty="0">
                          <a:solidFill>
                            <a:schemeClr val="bg1"/>
                          </a:solidFill>
                          <a:latin typeface="+mn-lt"/>
                        </a:rPr>
                        <a:t>3 (16)</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38729834"/>
                  </a:ext>
                </a:extLst>
              </a:tr>
              <a:tr h="0">
                <a:tc>
                  <a:txBody>
                    <a:bodyPr/>
                    <a:lstStyle/>
                    <a:p>
                      <a:r>
                        <a:rPr lang="en-US" sz="1800" dirty="0">
                          <a:solidFill>
                            <a:schemeClr val="bg1"/>
                          </a:solidFill>
                          <a:latin typeface="+mn-lt"/>
                        </a:rPr>
                        <a:t>Race,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White</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800" dirty="0">
                          <a:solidFill>
                            <a:schemeClr val="bg1"/>
                          </a:solidFill>
                          <a:latin typeface="+mn-lt"/>
                        </a:rPr>
                      </a:br>
                      <a:r>
                        <a:rPr lang="en-US" sz="1800" dirty="0">
                          <a:solidFill>
                            <a:schemeClr val="bg1"/>
                          </a:solidFill>
                          <a:latin typeface="+mn-lt"/>
                        </a:rPr>
                        <a:t>13 (68)</a:t>
                      </a:r>
                      <a:br>
                        <a:rPr lang="en-US" sz="1800" dirty="0">
                          <a:solidFill>
                            <a:schemeClr val="bg1"/>
                          </a:solidFill>
                          <a:latin typeface="+mn-lt"/>
                        </a:rPr>
                      </a:br>
                      <a:r>
                        <a:rPr lang="en-US" sz="1800" dirty="0">
                          <a:solidFill>
                            <a:schemeClr val="bg1"/>
                          </a:solidFill>
                          <a:latin typeface="+mn-lt"/>
                        </a:rPr>
                        <a:t>6 (32)</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273204005"/>
                  </a:ext>
                </a:extLst>
              </a:tr>
            </a:tbl>
          </a:graphicData>
        </a:graphic>
      </p:graphicFrame>
      <p:graphicFrame>
        <p:nvGraphicFramePr>
          <p:cNvPr id="12" name="Table 4">
            <a:extLst>
              <a:ext uri="{FF2B5EF4-FFF2-40B4-BE49-F238E27FC236}">
                <a16:creationId xmlns:a16="http://schemas.microsoft.com/office/drawing/2014/main" id="{C26C5525-3C37-E4BC-3FB4-12A79F8DCBBF}"/>
              </a:ext>
            </a:extLst>
          </p:cNvPr>
          <p:cNvGraphicFramePr>
            <a:graphicFrameLocks/>
          </p:cNvGraphicFramePr>
          <p:nvPr>
            <p:extLst>
              <p:ext uri="{D42A27DB-BD31-4B8C-83A1-F6EECF244321}">
                <p14:modId xmlns:p14="http://schemas.microsoft.com/office/powerpoint/2010/main" val="1726501489"/>
              </p:ext>
            </p:extLst>
          </p:nvPr>
        </p:nvGraphicFramePr>
        <p:xfrm>
          <a:off x="6384926" y="1610437"/>
          <a:ext cx="5121274" cy="3291840"/>
        </p:xfrm>
        <a:graphic>
          <a:graphicData uri="http://schemas.openxmlformats.org/drawingml/2006/table">
            <a:tbl>
              <a:tblPr firstRow="1" bandRow="1">
                <a:tableStyleId>{073A0DAA-6AF3-43AB-8588-CEC1D06C72B9}</a:tableStyleId>
              </a:tblPr>
              <a:tblGrid>
                <a:gridCol w="2560637">
                  <a:extLst>
                    <a:ext uri="{9D8B030D-6E8A-4147-A177-3AD203B41FA5}">
                      <a16:colId xmlns:a16="http://schemas.microsoft.com/office/drawing/2014/main" val="532061652"/>
                    </a:ext>
                  </a:extLst>
                </a:gridCol>
                <a:gridCol w="2560637">
                  <a:extLst>
                    <a:ext uri="{9D8B030D-6E8A-4147-A177-3AD203B41FA5}">
                      <a16:colId xmlns:a16="http://schemas.microsoft.com/office/drawing/2014/main" val="1404234902"/>
                    </a:ext>
                  </a:extLst>
                </a:gridCol>
              </a:tblGrid>
              <a:tr h="596777">
                <a:tc>
                  <a:txBody>
                    <a:bodyPr/>
                    <a:lstStyle/>
                    <a:p>
                      <a:r>
                        <a:rPr lang="en-US" sz="1800" dirty="0">
                          <a:latin typeface="+mn-lt"/>
                        </a:rPr>
                        <a:t>Characteristic, n (%)</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800" dirty="0">
                          <a:latin typeface="+mn-lt"/>
                        </a:rPr>
                        <a:t>Amivantamab SC Q4W</a:t>
                      </a:r>
                    </a:p>
                    <a:p>
                      <a:pPr algn="ctr"/>
                      <a:r>
                        <a:rPr lang="en-US" sz="1800" dirty="0">
                          <a:latin typeface="+mn-lt"/>
                        </a:rPr>
                        <a:t>(n = 19)</a:t>
                      </a:r>
                    </a:p>
                  </a:txBody>
                  <a:tcPr marL="118872" marR="118872">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3698793780"/>
                  </a:ext>
                </a:extLst>
              </a:tr>
              <a:tr h="852539">
                <a:tc>
                  <a:txBody>
                    <a:bodyPr/>
                    <a:lstStyle/>
                    <a:p>
                      <a:r>
                        <a:rPr lang="en-US" sz="1800" dirty="0">
                          <a:solidFill>
                            <a:schemeClr val="bg1"/>
                          </a:solidFill>
                          <a:latin typeface="+mn-lt"/>
                        </a:rPr>
                        <a:t>No. prior systemic tx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1-3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≥4</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800" dirty="0">
                        <a:solidFill>
                          <a:schemeClr val="bg1"/>
                        </a:solidFill>
                        <a:latin typeface="+mn-lt"/>
                      </a:endParaRPr>
                    </a:p>
                    <a:p>
                      <a:pPr algn="ctr"/>
                      <a:r>
                        <a:rPr lang="en-US" sz="1800" dirty="0">
                          <a:solidFill>
                            <a:schemeClr val="bg1"/>
                          </a:solidFill>
                          <a:latin typeface="+mn-lt"/>
                        </a:rPr>
                        <a:t>10 (53)</a:t>
                      </a:r>
                      <a:br>
                        <a:rPr lang="en-US" sz="1800" dirty="0">
                          <a:solidFill>
                            <a:schemeClr val="bg1"/>
                          </a:solidFill>
                          <a:latin typeface="+mn-lt"/>
                        </a:rPr>
                      </a:br>
                      <a:r>
                        <a:rPr lang="en-US" sz="1800" dirty="0">
                          <a:solidFill>
                            <a:schemeClr val="bg1"/>
                          </a:solidFill>
                          <a:latin typeface="+mn-lt"/>
                        </a:rPr>
                        <a:t>9 (47)</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655403121"/>
                  </a:ext>
                </a:extLst>
              </a:tr>
              <a:tr h="1619823">
                <a:tc>
                  <a:txBody>
                    <a:bodyPr/>
                    <a:lstStyle/>
                    <a:p>
                      <a:r>
                        <a:rPr lang="en-US" sz="1800" dirty="0">
                          <a:solidFill>
                            <a:schemeClr val="bg1"/>
                          </a:solidFill>
                          <a:latin typeface="+mn-lt"/>
                        </a:rPr>
                        <a:t>Cancer types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NSCLC</a:t>
                      </a:r>
                    </a:p>
                    <a:p>
                      <a:pPr marL="630555" marR="0" lvl="1" indent="-285750" algn="l" defTabSz="914400" rtl="0" eaLnBrk="1" fontAlgn="base" latinLnBrk="0" hangingPunct="1">
                        <a:lnSpc>
                          <a:spcPct val="100000"/>
                        </a:lnSpc>
                        <a:spcBef>
                          <a:spcPct val="0"/>
                        </a:spcBef>
                        <a:spcAft>
                          <a:spcPct val="0"/>
                        </a:spcAft>
                        <a:buClr>
                          <a:srgbClr val="000000"/>
                        </a:buClr>
                        <a:buSzPct val="100000"/>
                        <a:buFont typeface="Calibri" panose="020F0502020204030204" pitchFamily="34" charset="0"/>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Adenocarcinoma</a:t>
                      </a:r>
                    </a:p>
                    <a:p>
                      <a:pPr marL="630555" marR="0" lvl="1" indent="-285750" algn="l" defTabSz="914400" rtl="0" eaLnBrk="1" fontAlgn="base" latinLnBrk="0" hangingPunct="1">
                        <a:lnSpc>
                          <a:spcPct val="100000"/>
                        </a:lnSpc>
                        <a:spcBef>
                          <a:spcPct val="0"/>
                        </a:spcBef>
                        <a:spcAft>
                          <a:spcPct val="0"/>
                        </a:spcAft>
                        <a:buClr>
                          <a:srgbClr val="000000"/>
                        </a:buClr>
                        <a:buSzPct val="100000"/>
                        <a:buFont typeface="Calibri" panose="020F0502020204030204" pitchFamily="34" charset="0"/>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Squamous cell carcinoma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mn-lt"/>
                          <a:ea typeface="+mn-ea"/>
                          <a:cs typeface="+mn-cs"/>
                        </a:rPr>
                        <a:t>Other</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800" dirty="0">
                          <a:solidFill>
                            <a:schemeClr val="bg1"/>
                          </a:solidFill>
                          <a:latin typeface="+mn-lt"/>
                        </a:rPr>
                      </a:br>
                      <a:r>
                        <a:rPr lang="en-US" sz="1800" dirty="0">
                          <a:solidFill>
                            <a:schemeClr val="bg1"/>
                          </a:solidFill>
                          <a:latin typeface="+mn-lt"/>
                        </a:rPr>
                        <a:t>17 (89)</a:t>
                      </a:r>
                      <a:br>
                        <a:rPr lang="en-US" sz="1800" dirty="0">
                          <a:solidFill>
                            <a:schemeClr val="bg1"/>
                          </a:solidFill>
                          <a:latin typeface="+mn-lt"/>
                        </a:rPr>
                      </a:br>
                      <a:r>
                        <a:rPr lang="en-US" sz="1800" dirty="0">
                          <a:solidFill>
                            <a:schemeClr val="bg1"/>
                          </a:solidFill>
                          <a:latin typeface="+mn-lt"/>
                        </a:rPr>
                        <a:t>16 (94)</a:t>
                      </a:r>
                      <a:br>
                        <a:rPr lang="en-US" sz="1800" dirty="0">
                          <a:solidFill>
                            <a:schemeClr val="bg1"/>
                          </a:solidFill>
                          <a:latin typeface="+mn-lt"/>
                        </a:rPr>
                      </a:br>
                      <a:r>
                        <a:rPr lang="en-US" sz="1800" dirty="0">
                          <a:solidFill>
                            <a:schemeClr val="bg1"/>
                          </a:solidFill>
                          <a:latin typeface="+mn-lt"/>
                        </a:rPr>
                        <a:t>1 (6)</a:t>
                      </a:r>
                      <a:br>
                        <a:rPr lang="en-US" sz="1800" dirty="0">
                          <a:solidFill>
                            <a:schemeClr val="bg1"/>
                          </a:solidFill>
                          <a:latin typeface="+mn-lt"/>
                        </a:rPr>
                      </a:br>
                      <a:endParaRPr lang="en-US" sz="1800" dirty="0">
                        <a:solidFill>
                          <a:schemeClr val="bg1"/>
                        </a:solidFill>
                        <a:latin typeface="+mn-lt"/>
                      </a:endParaRPr>
                    </a:p>
                    <a:p>
                      <a:pPr algn="ctr"/>
                      <a:r>
                        <a:rPr lang="en-US" sz="1800" dirty="0">
                          <a:solidFill>
                            <a:schemeClr val="bg1"/>
                          </a:solidFill>
                          <a:latin typeface="+mn-lt"/>
                        </a:rPr>
                        <a:t>2 (11)</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72309384"/>
                  </a:ext>
                </a:extLst>
              </a:tr>
            </a:tbl>
          </a:graphicData>
        </a:graphic>
      </p:graphicFrame>
    </p:spTree>
    <p:extLst>
      <p:ext uri="{BB962C8B-B14F-4D97-AF65-F5344CB8AC3E}">
        <p14:creationId xmlns:p14="http://schemas.microsoft.com/office/powerpoint/2010/main" val="1101774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ECBBB-6FA3-7769-EC06-A97E042B6BEC}"/>
              </a:ext>
            </a:extLst>
          </p:cNvPr>
          <p:cNvSpPr>
            <a:spLocks noGrp="1"/>
          </p:cNvSpPr>
          <p:nvPr>
            <p:ph type="title"/>
          </p:nvPr>
        </p:nvSpPr>
        <p:spPr/>
        <p:txBody>
          <a:bodyPr/>
          <a:lstStyle/>
          <a:p>
            <a:r>
              <a:rPr lang="en-US" dirty="0"/>
              <a:t>PALOMA—Amivantamab SC Q4W: </a:t>
            </a:r>
            <a:br>
              <a:rPr lang="en-US" dirty="0"/>
            </a:br>
            <a:r>
              <a:rPr lang="en-US" dirty="0"/>
              <a:t>Pharmacokinetic Analysis and Dose Refinement</a:t>
            </a:r>
          </a:p>
        </p:txBody>
      </p:sp>
      <p:sp>
        <p:nvSpPr>
          <p:cNvPr id="5" name="Content Placeholder 4">
            <a:extLst>
              <a:ext uri="{FF2B5EF4-FFF2-40B4-BE49-F238E27FC236}">
                <a16:creationId xmlns:a16="http://schemas.microsoft.com/office/drawing/2014/main" id="{2164A1D3-94EA-D69A-9453-03D5858FEEB9}"/>
              </a:ext>
            </a:extLst>
          </p:cNvPr>
          <p:cNvSpPr>
            <a:spLocks noGrp="1"/>
          </p:cNvSpPr>
          <p:nvPr>
            <p:ph sz="half" idx="1"/>
          </p:nvPr>
        </p:nvSpPr>
        <p:spPr>
          <a:xfrm>
            <a:off x="601820" y="3703662"/>
            <a:ext cx="5309278" cy="2485805"/>
          </a:xfrm>
        </p:spPr>
        <p:txBody>
          <a:bodyPr/>
          <a:lstStyle/>
          <a:p>
            <a:r>
              <a:rPr lang="en-US" sz="2200" dirty="0"/>
              <a:t>Studied SC Q4W dose: 3200 mg (≥80 kg: 4320 mg) by manual push injection in abdomen</a:t>
            </a:r>
          </a:p>
          <a:p>
            <a:pPr lvl="1"/>
            <a:r>
              <a:rPr lang="en-US" sz="2000" dirty="0"/>
              <a:t>Administration time: 7-10 min</a:t>
            </a:r>
          </a:p>
          <a:p>
            <a:pPr lvl="1"/>
            <a:r>
              <a:rPr lang="en-US" sz="2000" dirty="0"/>
              <a:t>PK data at Cycle 2 indicated lower C</a:t>
            </a:r>
            <a:r>
              <a:rPr lang="en-US" sz="2000" baseline="-25000" dirty="0"/>
              <a:t>max</a:t>
            </a:r>
            <a:r>
              <a:rPr lang="en-US" sz="2000" dirty="0"/>
              <a:t>, equal or higher C</a:t>
            </a:r>
            <a:r>
              <a:rPr lang="en-US" sz="2000" baseline="-25000" dirty="0"/>
              <a:t>trough</a:t>
            </a:r>
            <a:r>
              <a:rPr lang="en-US" sz="2000" dirty="0"/>
              <a:t>, and equal or higher AUC</a:t>
            </a:r>
            <a:r>
              <a:rPr lang="en-US" sz="2000" baseline="-25000" dirty="0"/>
              <a:t>0-672h</a:t>
            </a:r>
            <a:r>
              <a:rPr lang="en-US" sz="2000" dirty="0"/>
              <a:t> vs FDA-approved IV Q2W dose</a:t>
            </a:r>
          </a:p>
          <a:p>
            <a:endParaRPr lang="en-US" sz="2200" dirty="0"/>
          </a:p>
        </p:txBody>
      </p:sp>
      <p:sp>
        <p:nvSpPr>
          <p:cNvPr id="10" name="Content Placeholder 9">
            <a:extLst>
              <a:ext uri="{FF2B5EF4-FFF2-40B4-BE49-F238E27FC236}">
                <a16:creationId xmlns:a16="http://schemas.microsoft.com/office/drawing/2014/main" id="{61A9E2AF-F8A9-01D8-DCDD-F735EEF14FC1}"/>
              </a:ext>
            </a:extLst>
          </p:cNvPr>
          <p:cNvSpPr>
            <a:spLocks noGrp="1"/>
          </p:cNvSpPr>
          <p:nvPr>
            <p:ph sz="half" idx="2"/>
          </p:nvPr>
        </p:nvSpPr>
        <p:spPr>
          <a:xfrm>
            <a:off x="6252634" y="3704002"/>
            <a:ext cx="5229570" cy="2486190"/>
          </a:xfrm>
        </p:spPr>
        <p:txBody>
          <a:bodyPr/>
          <a:lstStyle/>
          <a:p>
            <a:r>
              <a:rPr lang="en-US" sz="2200" dirty="0"/>
              <a:t>SC Q4W dose updated to better match the steady-state C</a:t>
            </a:r>
            <a:r>
              <a:rPr lang="en-US" sz="2200" baseline="-25000" dirty="0"/>
              <a:t>trough</a:t>
            </a:r>
            <a:r>
              <a:rPr lang="en-US" sz="2200" dirty="0"/>
              <a:t> and to not exceed 125% of C</a:t>
            </a:r>
            <a:r>
              <a:rPr lang="en-US" sz="2200" baseline="-25000" dirty="0"/>
              <a:t>max</a:t>
            </a:r>
            <a:r>
              <a:rPr lang="en-US" sz="2200" dirty="0"/>
              <a:t> for the approved IV Q2W dose</a:t>
            </a:r>
          </a:p>
          <a:p>
            <a:r>
              <a:rPr lang="en-US" sz="2200" dirty="0"/>
              <a:t>Updated SC Q4W dose: </a:t>
            </a:r>
            <a:r>
              <a:rPr lang="en-US" sz="2200" dirty="0">
                <a:solidFill>
                  <a:sysClr val="windowText" lastClr="000000"/>
                </a:solidFill>
              </a:rPr>
              <a:t>3520 mg </a:t>
            </a:r>
            <a:br>
              <a:rPr lang="en-US" sz="2200" dirty="0">
                <a:solidFill>
                  <a:sysClr val="windowText" lastClr="000000"/>
                </a:solidFill>
              </a:rPr>
            </a:br>
            <a:r>
              <a:rPr lang="en-US" sz="2200" dirty="0">
                <a:solidFill>
                  <a:sysClr val="windowText" lastClr="000000"/>
                </a:solidFill>
              </a:rPr>
              <a:t>(≥80 kg: 4640 mg)</a:t>
            </a:r>
          </a:p>
          <a:p>
            <a:r>
              <a:rPr lang="en-US" sz="2200" dirty="0">
                <a:solidFill>
                  <a:sysClr val="windowText" lastClr="000000"/>
                </a:solidFill>
              </a:rPr>
              <a:t>No ADAs observed with amivantamab SC</a:t>
            </a:r>
            <a:endParaRPr lang="en-US" sz="2200" dirty="0"/>
          </a:p>
        </p:txBody>
      </p:sp>
      <p:graphicFrame>
        <p:nvGraphicFramePr>
          <p:cNvPr id="4" name="Table 4">
            <a:extLst>
              <a:ext uri="{FF2B5EF4-FFF2-40B4-BE49-F238E27FC236}">
                <a16:creationId xmlns:a16="http://schemas.microsoft.com/office/drawing/2014/main" id="{59FF3AF1-4967-A543-DBFB-7923F4B770E6}"/>
              </a:ext>
            </a:extLst>
          </p:cNvPr>
          <p:cNvGraphicFramePr>
            <a:graphicFrameLocks noGrp="1"/>
          </p:cNvGraphicFramePr>
          <p:nvPr>
            <p:extLst>
              <p:ext uri="{D42A27DB-BD31-4B8C-83A1-F6EECF244321}">
                <p14:modId xmlns:p14="http://schemas.microsoft.com/office/powerpoint/2010/main" val="79155100"/>
              </p:ext>
            </p:extLst>
          </p:nvPr>
        </p:nvGraphicFramePr>
        <p:xfrm>
          <a:off x="728282" y="1604963"/>
          <a:ext cx="10735056" cy="2011680"/>
        </p:xfrm>
        <a:graphic>
          <a:graphicData uri="http://schemas.openxmlformats.org/drawingml/2006/table">
            <a:tbl>
              <a:tblPr firstRow="1" bandRow="1">
                <a:tableStyleId>{073A0DAA-6AF3-43AB-8588-CEC1D06C72B9}</a:tableStyleId>
              </a:tblPr>
              <a:tblGrid>
                <a:gridCol w="3578352">
                  <a:extLst>
                    <a:ext uri="{9D8B030D-6E8A-4147-A177-3AD203B41FA5}">
                      <a16:colId xmlns:a16="http://schemas.microsoft.com/office/drawing/2014/main" val="3386514933"/>
                    </a:ext>
                  </a:extLst>
                </a:gridCol>
                <a:gridCol w="3578352">
                  <a:extLst>
                    <a:ext uri="{9D8B030D-6E8A-4147-A177-3AD203B41FA5}">
                      <a16:colId xmlns:a16="http://schemas.microsoft.com/office/drawing/2014/main" val="3927007611"/>
                    </a:ext>
                  </a:extLst>
                </a:gridCol>
                <a:gridCol w="3578352">
                  <a:extLst>
                    <a:ext uri="{9D8B030D-6E8A-4147-A177-3AD203B41FA5}">
                      <a16:colId xmlns:a16="http://schemas.microsoft.com/office/drawing/2014/main" val="1901813852"/>
                    </a:ext>
                  </a:extLst>
                </a:gridCol>
              </a:tblGrid>
              <a:tr h="874017">
                <a:tc rowSpan="2">
                  <a:txBody>
                    <a:bodyPr/>
                    <a:lstStyle/>
                    <a:p>
                      <a:r>
                        <a:rPr lang="en-US" sz="1800" dirty="0"/>
                        <a:t>Simulated Geometric Mean Ratio for PK Parameter (90% CI)</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gridSpan="2">
                  <a:txBody>
                    <a:bodyPr/>
                    <a:lstStyle/>
                    <a:p>
                      <a:pPr algn="ctr"/>
                      <a:r>
                        <a:rPr lang="en-US" sz="1800" b="1" dirty="0">
                          <a:solidFill>
                            <a:schemeClr val="tx1"/>
                          </a:solidFill>
                        </a:rPr>
                        <a:t>SC Q4W/IV Q2W:</a:t>
                      </a:r>
                    </a:p>
                    <a:p>
                      <a:pPr algn="ctr"/>
                      <a:r>
                        <a:rPr lang="en-US" sz="1800" b="1" dirty="0">
                          <a:solidFill>
                            <a:schemeClr val="tx1"/>
                          </a:solidFill>
                        </a:rPr>
                        <a:t>&lt;80 kg: 3520 mg SC/1050 mg IV</a:t>
                      </a:r>
                    </a:p>
                    <a:p>
                      <a:pPr algn="ctr"/>
                      <a:r>
                        <a:rPr lang="en-US" sz="1800" b="1" dirty="0">
                          <a:solidFill>
                            <a:schemeClr val="tx1"/>
                          </a:solidFill>
                        </a:rPr>
                        <a:t>≥80 kg: 4640 mg SC/1400 mg IV</a:t>
                      </a:r>
                    </a:p>
                  </a:txBody>
                  <a:tcPr marL="118872" marR="118872">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471D"/>
                    </a:solidFill>
                  </a:tcPr>
                </a:tc>
                <a:tc hMerge="1">
                  <a:txBody>
                    <a:bodyPr/>
                    <a:lstStyle/>
                    <a:p>
                      <a:endParaRPr lang="en-US" dirty="0"/>
                    </a:p>
                  </a:txBody>
                  <a:tcPr/>
                </a:tc>
                <a:extLst>
                  <a:ext uri="{0D108BD9-81ED-4DB2-BD59-A6C34878D82A}">
                    <a16:rowId xmlns:a16="http://schemas.microsoft.com/office/drawing/2014/main" val="3351073152"/>
                  </a:ext>
                </a:extLst>
              </a:tr>
              <a:tr h="320473">
                <a:tc vMerge="1">
                  <a:txBody>
                    <a:bodyPr/>
                    <a:lstStyle/>
                    <a:p>
                      <a:endParaRPr lang="en-US"/>
                    </a:p>
                  </a:txBody>
                  <a:tcPr>
                    <a:lnT w="38100" cmpd="sng">
                      <a:noFill/>
                    </a:lnT>
                  </a:tcPr>
                </a:tc>
                <a:tc>
                  <a:txBody>
                    <a:bodyPr/>
                    <a:lstStyle/>
                    <a:p>
                      <a:pPr algn="ctr"/>
                      <a:r>
                        <a:rPr lang="en-US" sz="1800" b="1" dirty="0">
                          <a:solidFill>
                            <a:schemeClr val="tx1"/>
                          </a:solidFill>
                        </a:rPr>
                        <a:t>Cycle 2</a:t>
                      </a:r>
                    </a:p>
                  </a:txBody>
                  <a:tcPr marL="118872" marR="118872">
                    <a:lnL w="381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1471D"/>
                    </a:solidFill>
                  </a:tcPr>
                </a:tc>
                <a:tc>
                  <a:txBody>
                    <a:bodyPr/>
                    <a:lstStyle/>
                    <a:p>
                      <a:pPr algn="ctr"/>
                      <a:r>
                        <a:rPr lang="en-US" sz="1800" b="1" dirty="0">
                          <a:solidFill>
                            <a:schemeClr val="tx1"/>
                          </a:solidFill>
                        </a:rPr>
                        <a:t>Steady State </a:t>
                      </a:r>
                    </a:p>
                  </a:txBody>
                  <a:tcPr marL="118872" marR="118872">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3372226491"/>
                  </a:ext>
                </a:extLst>
              </a:tr>
              <a:tr h="320473">
                <a:tc>
                  <a:txBody>
                    <a:bodyPr/>
                    <a:lstStyle/>
                    <a:p>
                      <a:r>
                        <a:rPr lang="en-US" sz="1800" dirty="0">
                          <a:solidFill>
                            <a:schemeClr val="bg1"/>
                          </a:solidFill>
                        </a:rPr>
                        <a:t>C</a:t>
                      </a:r>
                      <a:r>
                        <a:rPr lang="en-US" sz="1800" baseline="-25000" dirty="0">
                          <a:solidFill>
                            <a:schemeClr val="bg1"/>
                          </a:solidFill>
                        </a:rPr>
                        <a:t>trough</a:t>
                      </a:r>
                      <a:r>
                        <a:rPr lang="en-US" sz="1800" dirty="0">
                          <a:solidFill>
                            <a:schemeClr val="bg1"/>
                          </a:solidFill>
                        </a:rPr>
                        <a:t> (µg/mL)</a:t>
                      </a:r>
                    </a:p>
                  </a:txBody>
                  <a:tcPr marL="118872" marR="118872">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1.20 (1.12-1.30)</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0.92 (0.76-1.11)</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99199622"/>
                  </a:ext>
                </a:extLst>
              </a:tr>
              <a:tr h="320473">
                <a:tc>
                  <a:txBody>
                    <a:bodyPr/>
                    <a:lstStyle/>
                    <a:p>
                      <a:r>
                        <a:rPr lang="en-US" sz="1800" dirty="0">
                          <a:solidFill>
                            <a:schemeClr val="bg1"/>
                          </a:solidFill>
                        </a:rPr>
                        <a:t>AUC</a:t>
                      </a:r>
                      <a:r>
                        <a:rPr lang="en-US" sz="1800" baseline="-25000" dirty="0">
                          <a:solidFill>
                            <a:schemeClr val="bg1"/>
                          </a:solidFill>
                        </a:rPr>
                        <a:t>0-672h</a:t>
                      </a:r>
                      <a:r>
                        <a:rPr lang="en-US" sz="1800" dirty="0">
                          <a:solidFill>
                            <a:schemeClr val="bg1"/>
                          </a:solidFill>
                        </a:rPr>
                        <a:t> (µg•h/mL)</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1.31 (1.24-1.39)</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dirty="0">
                          <a:solidFill>
                            <a:schemeClr val="bg1"/>
                          </a:solidFill>
                        </a:rPr>
                        <a:t>1.27 (1.18-1.36)</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41725821"/>
                  </a:ext>
                </a:extLst>
              </a:tr>
            </a:tbl>
          </a:graphicData>
        </a:graphic>
      </p:graphicFrame>
      <p:sp>
        <p:nvSpPr>
          <p:cNvPr id="8" name="Rectangle 7">
            <a:extLst>
              <a:ext uri="{FF2B5EF4-FFF2-40B4-BE49-F238E27FC236}">
                <a16:creationId xmlns:a16="http://schemas.microsoft.com/office/drawing/2014/main" id="{0ED8CD29-8748-25D6-1289-2D54B927F63D}"/>
              </a:ext>
            </a:extLst>
          </p:cNvPr>
          <p:cNvSpPr/>
          <p:nvPr/>
        </p:nvSpPr>
        <p:spPr bwMode="auto">
          <a:xfrm>
            <a:off x="604675" y="3161071"/>
            <a:ext cx="10417286" cy="542591"/>
          </a:xfrm>
          <a:prstGeom prst="rect">
            <a:avLst/>
          </a:prstGeom>
          <a:no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 name="Text Box 15">
            <a:extLst>
              <a:ext uri="{FF2B5EF4-FFF2-40B4-BE49-F238E27FC236}">
                <a16:creationId xmlns:a16="http://schemas.microsoft.com/office/drawing/2014/main" id="{EC700E1B-A544-41E1-8FB6-0CCF2841117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Leighl. ELCC 2024. Abstr 6MO.</a:t>
            </a:r>
          </a:p>
        </p:txBody>
      </p:sp>
    </p:spTree>
    <p:extLst>
      <p:ext uri="{BB962C8B-B14F-4D97-AF65-F5344CB8AC3E}">
        <p14:creationId xmlns:p14="http://schemas.microsoft.com/office/powerpoint/2010/main" val="2641689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F6CAD-B883-D9AA-0A5D-6AB5871ABB4D}"/>
              </a:ext>
            </a:extLst>
          </p:cNvPr>
          <p:cNvSpPr>
            <a:spLocks noGrp="1"/>
          </p:cNvSpPr>
          <p:nvPr>
            <p:ph type="title"/>
          </p:nvPr>
        </p:nvSpPr>
        <p:spPr/>
        <p:txBody>
          <a:bodyPr/>
          <a:lstStyle/>
          <a:p>
            <a:r>
              <a:rPr lang="en-US" dirty="0"/>
              <a:t>PALOMA—Amivantamab SC Q4W: </a:t>
            </a:r>
            <a:br>
              <a:rPr lang="en-US" dirty="0"/>
            </a:br>
            <a:r>
              <a:rPr lang="en-US" dirty="0"/>
              <a:t>Treatment-Emergent AEs</a:t>
            </a:r>
          </a:p>
        </p:txBody>
      </p:sp>
      <p:sp>
        <p:nvSpPr>
          <p:cNvPr id="11" name="Content Placeholder 10">
            <a:extLst>
              <a:ext uri="{FF2B5EF4-FFF2-40B4-BE49-F238E27FC236}">
                <a16:creationId xmlns:a16="http://schemas.microsoft.com/office/drawing/2014/main" id="{D0D2B6F8-0060-133B-D835-86339C8ECD46}"/>
              </a:ext>
            </a:extLst>
          </p:cNvPr>
          <p:cNvSpPr>
            <a:spLocks noGrp="1"/>
          </p:cNvSpPr>
          <p:nvPr>
            <p:ph sz="half" idx="1"/>
          </p:nvPr>
        </p:nvSpPr>
        <p:spPr>
          <a:xfrm>
            <a:off x="630089" y="4211171"/>
            <a:ext cx="5309278" cy="1880948"/>
          </a:xfrm>
        </p:spPr>
        <p:txBody>
          <a:bodyPr/>
          <a:lstStyle/>
          <a:p>
            <a:r>
              <a:rPr lang="en-US" sz="2000" dirty="0"/>
              <a:t>Most TEAEs were low grade and related to EGFR or MET inhibition</a:t>
            </a:r>
          </a:p>
          <a:p>
            <a:pPr lvl="1"/>
            <a:r>
              <a:rPr lang="en-US" sz="1800" dirty="0"/>
              <a:t>Grade ≥3 TEAEs in 9 patients (47%), </a:t>
            </a:r>
            <a:br>
              <a:rPr lang="en-US" sz="1800" dirty="0"/>
            </a:br>
            <a:r>
              <a:rPr lang="en-US" sz="1800" dirty="0"/>
              <a:t>with 3 events deemed treatment related </a:t>
            </a:r>
            <a:br>
              <a:rPr lang="en-US" sz="1800" dirty="0"/>
            </a:br>
            <a:r>
              <a:rPr lang="en-US" sz="1800" dirty="0"/>
              <a:t>(2 dermatitis acneiform, 1 paronychia)</a:t>
            </a:r>
          </a:p>
          <a:p>
            <a:r>
              <a:rPr lang="en-US" sz="2000" dirty="0"/>
              <a:t>Cumulative rate of any-grade rash: 15 (79%) </a:t>
            </a:r>
          </a:p>
        </p:txBody>
      </p:sp>
      <p:sp>
        <p:nvSpPr>
          <p:cNvPr id="12" name="Content Placeholder 11">
            <a:extLst>
              <a:ext uri="{FF2B5EF4-FFF2-40B4-BE49-F238E27FC236}">
                <a16:creationId xmlns:a16="http://schemas.microsoft.com/office/drawing/2014/main" id="{E16AC8DD-72F6-DD94-BDC3-E5B4B398C447}"/>
              </a:ext>
            </a:extLst>
          </p:cNvPr>
          <p:cNvSpPr>
            <a:spLocks noGrp="1"/>
          </p:cNvSpPr>
          <p:nvPr>
            <p:ph sz="half" idx="2"/>
          </p:nvPr>
        </p:nvSpPr>
        <p:spPr>
          <a:xfrm>
            <a:off x="6252634" y="4732774"/>
            <a:ext cx="5229570" cy="1457418"/>
          </a:xfrm>
        </p:spPr>
        <p:txBody>
          <a:bodyPr/>
          <a:lstStyle/>
          <a:p>
            <a:r>
              <a:rPr lang="en-US" sz="2000" dirty="0"/>
              <a:t>ALT increase, constipation, cough, hypomagnesemia, and pleural effusion each occurred in 3 patients (16%); of these AEs, only 1 was grade ≥3 (pleural effusion)</a:t>
            </a:r>
          </a:p>
          <a:p>
            <a:r>
              <a:rPr lang="en-US" sz="2000" dirty="0"/>
              <a:t>2 d/c due to TEAEs unrelated to tx</a:t>
            </a:r>
          </a:p>
        </p:txBody>
      </p:sp>
      <p:graphicFrame>
        <p:nvGraphicFramePr>
          <p:cNvPr id="4" name="Table 4">
            <a:extLst>
              <a:ext uri="{FF2B5EF4-FFF2-40B4-BE49-F238E27FC236}">
                <a16:creationId xmlns:a16="http://schemas.microsoft.com/office/drawing/2014/main" id="{3E743350-BF78-19FE-9E04-B0ED7875F00B}"/>
              </a:ext>
            </a:extLst>
          </p:cNvPr>
          <p:cNvGraphicFramePr>
            <a:graphicFrameLocks noGrp="1"/>
          </p:cNvGraphicFramePr>
          <p:nvPr>
            <p:extLst>
              <p:ext uri="{D42A27DB-BD31-4B8C-83A1-F6EECF244321}">
                <p14:modId xmlns:p14="http://schemas.microsoft.com/office/powerpoint/2010/main" val="2249781701"/>
              </p:ext>
            </p:extLst>
          </p:nvPr>
        </p:nvGraphicFramePr>
        <p:xfrm>
          <a:off x="719328" y="1600200"/>
          <a:ext cx="5376672" cy="2499360"/>
        </p:xfrm>
        <a:graphic>
          <a:graphicData uri="http://schemas.openxmlformats.org/drawingml/2006/table">
            <a:tbl>
              <a:tblPr firstRow="1" bandRow="1">
                <a:tableStyleId>{073A0DAA-6AF3-43AB-8588-CEC1D06C72B9}</a:tableStyleId>
              </a:tblPr>
              <a:tblGrid>
                <a:gridCol w="2811758">
                  <a:extLst>
                    <a:ext uri="{9D8B030D-6E8A-4147-A177-3AD203B41FA5}">
                      <a16:colId xmlns:a16="http://schemas.microsoft.com/office/drawing/2014/main" val="3386290796"/>
                    </a:ext>
                  </a:extLst>
                </a:gridCol>
                <a:gridCol w="1282457">
                  <a:extLst>
                    <a:ext uri="{9D8B030D-6E8A-4147-A177-3AD203B41FA5}">
                      <a16:colId xmlns:a16="http://schemas.microsoft.com/office/drawing/2014/main" val="851480049"/>
                    </a:ext>
                  </a:extLst>
                </a:gridCol>
                <a:gridCol w="1282457">
                  <a:extLst>
                    <a:ext uri="{9D8B030D-6E8A-4147-A177-3AD203B41FA5}">
                      <a16:colId xmlns:a16="http://schemas.microsoft.com/office/drawing/2014/main" val="985927634"/>
                    </a:ext>
                  </a:extLst>
                </a:gridCol>
              </a:tblGrid>
              <a:tr h="259080">
                <a:tc rowSpan="2">
                  <a:txBody>
                    <a:bodyPr/>
                    <a:lstStyle/>
                    <a:p>
                      <a:r>
                        <a:rPr lang="en-US" sz="1400" dirty="0"/>
                        <a:t>TEAE in ≥15% of Patients, n (%)</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gridSpan="2">
                  <a:txBody>
                    <a:bodyPr/>
                    <a:lstStyle/>
                    <a:p>
                      <a:pPr algn="ctr"/>
                      <a:r>
                        <a:rPr lang="en-US" sz="1400" dirty="0"/>
                        <a:t>Amivantamab SC Q4W (n = 19)</a:t>
                      </a:r>
                    </a:p>
                  </a:txBody>
                  <a:tcPr marL="118872" marR="118872">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471D"/>
                    </a:solidFill>
                  </a:tcPr>
                </a:tc>
                <a:tc hMerge="1">
                  <a:txBody>
                    <a:bodyPr/>
                    <a:lstStyle/>
                    <a:p>
                      <a:pPr algn="ctr"/>
                      <a:r>
                        <a:rPr lang="en-US" sz="1400" dirty="0"/>
                        <a:t>Grade ≥3</a:t>
                      </a:r>
                    </a:p>
                  </a:txBody>
                  <a:tcPr/>
                </a:tc>
                <a:extLst>
                  <a:ext uri="{0D108BD9-81ED-4DB2-BD59-A6C34878D82A}">
                    <a16:rowId xmlns:a16="http://schemas.microsoft.com/office/drawing/2014/main" val="1947975319"/>
                  </a:ext>
                </a:extLst>
              </a:tr>
              <a:tr h="259080">
                <a:tc vMerge="1">
                  <a:txBody>
                    <a:bodyPr/>
                    <a:lstStyle/>
                    <a:p>
                      <a:endParaRPr lang="en-US"/>
                    </a:p>
                  </a:txBody>
                  <a:tcPr/>
                </a:tc>
                <a:tc>
                  <a:txBody>
                    <a:bodyPr/>
                    <a:lstStyle/>
                    <a:p>
                      <a:pPr algn="ctr"/>
                      <a:r>
                        <a:rPr lang="en-US" sz="1400" b="1" dirty="0">
                          <a:solidFill>
                            <a:schemeClr val="tx1"/>
                          </a:solidFill>
                        </a:rPr>
                        <a:t>All Grades</a:t>
                      </a:r>
                    </a:p>
                  </a:txBody>
                  <a:tcPr marL="118872" marR="118872">
                    <a:lnL w="381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chemeClr val="tx1"/>
                          </a:solidFill>
                        </a:rPr>
                        <a:t>Grade ≥3</a:t>
                      </a:r>
                    </a:p>
                  </a:txBody>
                  <a:tcPr marL="118872" marR="118872">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276011977"/>
                  </a:ext>
                </a:extLst>
              </a:tr>
              <a:tr h="370840">
                <a:tc>
                  <a:txBody>
                    <a:bodyPr/>
                    <a:lstStyle/>
                    <a:p>
                      <a:r>
                        <a:rPr lang="en-US" sz="1400" dirty="0">
                          <a:solidFill>
                            <a:schemeClr val="bg1"/>
                          </a:solidFill>
                        </a:rPr>
                        <a:t>Associated with </a:t>
                      </a:r>
                      <a:r>
                        <a:rPr lang="en-US" sz="1400" i="0" dirty="0">
                          <a:solidFill>
                            <a:schemeClr val="bg1"/>
                          </a:solidFill>
                        </a:rPr>
                        <a:t>EGFR</a:t>
                      </a:r>
                      <a:r>
                        <a:rPr lang="en-US" sz="1400" dirty="0">
                          <a:solidFill>
                            <a:schemeClr val="bg1"/>
                          </a:solidFill>
                        </a:rPr>
                        <a:t> inhibition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Dermatitis acneiform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Paronychia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Stomatitis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Pruritus</a:t>
                      </a:r>
                    </a:p>
                  </a:txBody>
                  <a:tcPr marL="118872" marR="118872">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br>
                        <a:rPr lang="en-US" sz="1400" dirty="0">
                          <a:solidFill>
                            <a:schemeClr val="bg1"/>
                          </a:solidFill>
                        </a:rPr>
                      </a:br>
                      <a:r>
                        <a:rPr lang="en-US" sz="1400" dirty="0">
                          <a:solidFill>
                            <a:schemeClr val="bg1"/>
                          </a:solidFill>
                        </a:rPr>
                        <a:t>14 (74)</a:t>
                      </a:r>
                    </a:p>
                    <a:p>
                      <a:pPr algn="ctr"/>
                      <a:r>
                        <a:rPr lang="en-US" sz="1400" dirty="0">
                          <a:solidFill>
                            <a:schemeClr val="bg1"/>
                          </a:solidFill>
                        </a:rPr>
                        <a:t>11 (58)</a:t>
                      </a:r>
                    </a:p>
                    <a:p>
                      <a:pPr algn="ctr"/>
                      <a:r>
                        <a:rPr lang="en-US" sz="1400" dirty="0">
                          <a:solidFill>
                            <a:schemeClr val="bg1"/>
                          </a:solidFill>
                        </a:rPr>
                        <a:t>6 (32)</a:t>
                      </a:r>
                    </a:p>
                    <a:p>
                      <a:pPr algn="ctr"/>
                      <a:r>
                        <a:rPr lang="en-US" sz="1400" dirty="0">
                          <a:solidFill>
                            <a:schemeClr val="bg1"/>
                          </a:solidFill>
                        </a:rPr>
                        <a:t>4 (21)</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sz="1400" dirty="0">
                        <a:solidFill>
                          <a:schemeClr val="bg1"/>
                        </a:solidFill>
                      </a:endParaRPr>
                    </a:p>
                    <a:p>
                      <a:pPr algn="ctr"/>
                      <a:r>
                        <a:rPr lang="en-US" sz="1400" dirty="0">
                          <a:solidFill>
                            <a:schemeClr val="bg1"/>
                          </a:solidFill>
                        </a:rPr>
                        <a:t>2 (11)</a:t>
                      </a:r>
                    </a:p>
                    <a:p>
                      <a:pPr algn="ctr"/>
                      <a:r>
                        <a:rPr lang="en-US" sz="1400" dirty="0">
                          <a:solidFill>
                            <a:schemeClr val="bg1"/>
                          </a:solidFill>
                        </a:rPr>
                        <a:t>1 (5)</a:t>
                      </a:r>
                    </a:p>
                    <a:p>
                      <a:pPr algn="ctr"/>
                      <a:r>
                        <a:rPr lang="en-US" sz="1400" dirty="0">
                          <a:solidFill>
                            <a:schemeClr val="bg1"/>
                          </a:solidFill>
                        </a:rPr>
                        <a:t>0</a:t>
                      </a:r>
                    </a:p>
                    <a:p>
                      <a:pPr algn="ctr"/>
                      <a:r>
                        <a:rPr lang="en-US" sz="1400" dirty="0">
                          <a:solidFill>
                            <a:schemeClr val="bg1"/>
                          </a:solidFill>
                        </a:rPr>
                        <a:t>0</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04066001"/>
                  </a:ext>
                </a:extLst>
              </a:tr>
              <a:tr h="370840">
                <a:tc>
                  <a:txBody>
                    <a:bodyPr/>
                    <a:lstStyle/>
                    <a:p>
                      <a:r>
                        <a:rPr lang="en-US" sz="1400" dirty="0">
                          <a:solidFill>
                            <a:schemeClr val="bg1"/>
                          </a:solidFill>
                        </a:rPr>
                        <a:t>Associated with </a:t>
                      </a:r>
                      <a:r>
                        <a:rPr lang="en-US" sz="1400" i="0" dirty="0">
                          <a:solidFill>
                            <a:schemeClr val="bg1"/>
                          </a:solidFill>
                        </a:rPr>
                        <a:t>MET</a:t>
                      </a:r>
                      <a:r>
                        <a:rPr lang="en-US" sz="1400" dirty="0">
                          <a:solidFill>
                            <a:schemeClr val="bg1"/>
                          </a:solidFill>
                        </a:rPr>
                        <a:t> inhibition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Peripheral edema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Hypoalbuminemia</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400" dirty="0">
                          <a:solidFill>
                            <a:schemeClr val="bg1"/>
                          </a:solidFill>
                        </a:rPr>
                      </a:br>
                      <a:r>
                        <a:rPr lang="en-US" sz="1400" dirty="0">
                          <a:solidFill>
                            <a:schemeClr val="bg1"/>
                          </a:solidFill>
                        </a:rPr>
                        <a:t>5 (26)</a:t>
                      </a:r>
                    </a:p>
                    <a:p>
                      <a:pPr algn="ctr"/>
                      <a:r>
                        <a:rPr lang="en-US" sz="1400" dirty="0">
                          <a:solidFill>
                            <a:schemeClr val="bg1"/>
                          </a:solidFill>
                        </a:rPr>
                        <a:t>3 (16)</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p>
                      <a:pPr algn="ctr"/>
                      <a:r>
                        <a:rPr lang="en-US" sz="1400" dirty="0">
                          <a:solidFill>
                            <a:schemeClr val="bg1"/>
                          </a:solidFill>
                        </a:rPr>
                        <a:t>0</a:t>
                      </a:r>
                    </a:p>
                    <a:p>
                      <a:pPr algn="ctr"/>
                      <a:r>
                        <a:rPr lang="en-US" sz="1400" dirty="0">
                          <a:solidFill>
                            <a:schemeClr val="bg1"/>
                          </a:solidFill>
                        </a:rPr>
                        <a:t>0</a:t>
                      </a: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092973560"/>
                  </a:ext>
                </a:extLst>
              </a:tr>
            </a:tbl>
          </a:graphicData>
        </a:graphic>
      </p:graphicFrame>
      <p:graphicFrame>
        <p:nvGraphicFramePr>
          <p:cNvPr id="5" name="Table 4">
            <a:extLst>
              <a:ext uri="{FF2B5EF4-FFF2-40B4-BE49-F238E27FC236}">
                <a16:creationId xmlns:a16="http://schemas.microsoft.com/office/drawing/2014/main" id="{92DB24DE-97EE-1F12-9E73-9E0CF4274037}"/>
              </a:ext>
            </a:extLst>
          </p:cNvPr>
          <p:cNvGraphicFramePr>
            <a:graphicFrameLocks noGrp="1"/>
          </p:cNvGraphicFramePr>
          <p:nvPr>
            <p:extLst>
              <p:ext uri="{D42A27DB-BD31-4B8C-83A1-F6EECF244321}">
                <p14:modId xmlns:p14="http://schemas.microsoft.com/office/powerpoint/2010/main" val="3164712573"/>
              </p:ext>
            </p:extLst>
          </p:nvPr>
        </p:nvGraphicFramePr>
        <p:xfrm>
          <a:off x="6396228" y="1614876"/>
          <a:ext cx="5376672" cy="3048000"/>
        </p:xfrm>
        <a:graphic>
          <a:graphicData uri="http://schemas.openxmlformats.org/drawingml/2006/table">
            <a:tbl>
              <a:tblPr firstRow="1" bandRow="1">
                <a:tableStyleId>{073A0DAA-6AF3-43AB-8588-CEC1D06C72B9}</a:tableStyleId>
              </a:tblPr>
              <a:tblGrid>
                <a:gridCol w="2816352">
                  <a:extLst>
                    <a:ext uri="{9D8B030D-6E8A-4147-A177-3AD203B41FA5}">
                      <a16:colId xmlns:a16="http://schemas.microsoft.com/office/drawing/2014/main" val="3386290796"/>
                    </a:ext>
                  </a:extLst>
                </a:gridCol>
                <a:gridCol w="1280160">
                  <a:extLst>
                    <a:ext uri="{9D8B030D-6E8A-4147-A177-3AD203B41FA5}">
                      <a16:colId xmlns:a16="http://schemas.microsoft.com/office/drawing/2014/main" val="851480049"/>
                    </a:ext>
                  </a:extLst>
                </a:gridCol>
                <a:gridCol w="1280160">
                  <a:extLst>
                    <a:ext uri="{9D8B030D-6E8A-4147-A177-3AD203B41FA5}">
                      <a16:colId xmlns:a16="http://schemas.microsoft.com/office/drawing/2014/main" val="985927634"/>
                    </a:ext>
                  </a:extLst>
                </a:gridCol>
              </a:tblGrid>
              <a:tr h="0">
                <a:tc rowSpan="2">
                  <a:txBody>
                    <a:bodyPr/>
                    <a:lstStyle/>
                    <a:p>
                      <a:r>
                        <a:rPr lang="en-US" sz="1400" dirty="0"/>
                        <a:t>TEAE in ≥15% of Patients, n (%)</a:t>
                      </a:r>
                    </a:p>
                  </a:txBody>
                  <a:tcPr marL="118872" marR="118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gridSpan="2">
                  <a:txBody>
                    <a:bodyPr/>
                    <a:lstStyle/>
                    <a:p>
                      <a:pPr algn="ctr"/>
                      <a:r>
                        <a:rPr lang="en-US" sz="1400" dirty="0"/>
                        <a:t>Amivantamab SC Q4W (n = 19)</a:t>
                      </a:r>
                    </a:p>
                  </a:txBody>
                  <a:tcPr marL="118872" marR="118872">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471D"/>
                    </a:solidFill>
                  </a:tcPr>
                </a:tc>
                <a:tc hMerge="1">
                  <a:txBody>
                    <a:bodyPr/>
                    <a:lstStyle/>
                    <a:p>
                      <a:pPr algn="ctr"/>
                      <a:r>
                        <a:rPr lang="en-US" sz="1400" dirty="0"/>
                        <a:t>Grade ≥3</a:t>
                      </a:r>
                    </a:p>
                  </a:txBody>
                  <a:tcPr/>
                </a:tc>
                <a:extLst>
                  <a:ext uri="{0D108BD9-81ED-4DB2-BD59-A6C34878D82A}">
                    <a16:rowId xmlns:a16="http://schemas.microsoft.com/office/drawing/2014/main" val="1947975319"/>
                  </a:ext>
                </a:extLst>
              </a:tr>
              <a:tr h="0">
                <a:tc vMerge="1">
                  <a:txBody>
                    <a:bodyPr/>
                    <a:lstStyle/>
                    <a:p>
                      <a:endParaRPr lang="en-US"/>
                    </a:p>
                  </a:txBody>
                  <a:tcPr/>
                </a:tc>
                <a:tc>
                  <a:txBody>
                    <a:bodyPr/>
                    <a:lstStyle/>
                    <a:p>
                      <a:pPr algn="ctr"/>
                      <a:r>
                        <a:rPr lang="en-US" sz="1400" b="1" dirty="0">
                          <a:solidFill>
                            <a:schemeClr val="tx1"/>
                          </a:solidFill>
                        </a:rPr>
                        <a:t>All Grades</a:t>
                      </a:r>
                    </a:p>
                  </a:txBody>
                  <a:tcPr marL="118872" marR="118872">
                    <a:lnL w="381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chemeClr val="tx1"/>
                          </a:solidFill>
                        </a:rPr>
                        <a:t>Grade ≥3</a:t>
                      </a:r>
                    </a:p>
                  </a:txBody>
                  <a:tcPr marL="118872" marR="118872">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276011977"/>
                  </a:ext>
                </a:extLst>
              </a:tr>
              <a:tr h="0">
                <a:tc>
                  <a:txBody>
                    <a:bodyPr/>
                    <a:lstStyle/>
                    <a:p>
                      <a:r>
                        <a:rPr lang="en-US" sz="1400" dirty="0">
                          <a:solidFill>
                            <a:schemeClr val="bg1"/>
                          </a:solidFill>
                        </a:rPr>
                        <a:t>Myalgia</a:t>
                      </a:r>
                    </a:p>
                  </a:txBody>
                  <a:tcPr marL="118872" marR="118872"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8 (42)</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04066001"/>
                  </a:ext>
                </a:extLst>
              </a:tr>
              <a:tr h="0">
                <a:tc>
                  <a:txBody>
                    <a:bodyPr/>
                    <a:lstStyle/>
                    <a:p>
                      <a:r>
                        <a:rPr lang="en-US" sz="1400" dirty="0">
                          <a:solidFill>
                            <a:schemeClr val="bg1"/>
                          </a:solidFill>
                        </a:rPr>
                        <a:t>Fatigue</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6 (32)</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092973560"/>
                  </a:ext>
                </a:extLst>
              </a:tr>
              <a:tr h="0">
                <a:tc>
                  <a:txBody>
                    <a:bodyPr/>
                    <a:lstStyle/>
                    <a:p>
                      <a:r>
                        <a:rPr lang="en-US" sz="1400" dirty="0">
                          <a:solidFill>
                            <a:schemeClr val="bg1"/>
                          </a:solidFill>
                        </a:rPr>
                        <a:t>Nausea</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6 (32)</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 (5)</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52938807"/>
                  </a:ext>
                </a:extLst>
              </a:tr>
              <a:tr h="0">
                <a:tc>
                  <a:txBody>
                    <a:bodyPr/>
                    <a:lstStyle/>
                    <a:p>
                      <a:r>
                        <a:rPr lang="en-US" sz="1400" dirty="0">
                          <a:solidFill>
                            <a:schemeClr val="bg1"/>
                          </a:solidFill>
                        </a:rPr>
                        <a:t>Back pain</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5 (26)</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 (5)</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73059737"/>
                  </a:ext>
                </a:extLst>
              </a:tr>
              <a:tr h="0">
                <a:tc>
                  <a:txBody>
                    <a:bodyPr/>
                    <a:lstStyle/>
                    <a:p>
                      <a:r>
                        <a:rPr lang="en-US" sz="1400" dirty="0">
                          <a:solidFill>
                            <a:schemeClr val="bg1"/>
                          </a:solidFill>
                        </a:rPr>
                        <a:t>Pyrexia</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4 (21)</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2449209"/>
                  </a:ext>
                </a:extLst>
              </a:tr>
              <a:tr h="0">
                <a:tc>
                  <a:txBody>
                    <a:bodyPr/>
                    <a:lstStyle/>
                    <a:p>
                      <a:r>
                        <a:rPr lang="en-US" sz="1400" dirty="0">
                          <a:solidFill>
                            <a:schemeClr val="bg1"/>
                          </a:solidFill>
                        </a:rPr>
                        <a:t>Vomiting</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4 (21)</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 (5)</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22621436"/>
                  </a:ext>
                </a:extLst>
              </a:tr>
              <a:tr h="0">
                <a:tc>
                  <a:txBody>
                    <a:bodyPr/>
                    <a:lstStyle/>
                    <a:p>
                      <a:r>
                        <a:rPr lang="en-US" sz="1400" dirty="0">
                          <a:solidFill>
                            <a:schemeClr val="bg1"/>
                          </a:solidFill>
                        </a:rPr>
                        <a:t>Dyspnea</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4 (21)</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 (5)</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92893056"/>
                  </a:ext>
                </a:extLst>
              </a:tr>
              <a:tr h="0">
                <a:tc>
                  <a:txBody>
                    <a:bodyPr/>
                    <a:lstStyle/>
                    <a:p>
                      <a:r>
                        <a:rPr lang="en-US" sz="1400" dirty="0">
                          <a:solidFill>
                            <a:schemeClr val="bg1"/>
                          </a:solidFill>
                        </a:rPr>
                        <a:t>Headache</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4 (21)</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marL="118872" marR="118872"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64896729"/>
                  </a:ext>
                </a:extLst>
              </a:tr>
            </a:tbl>
          </a:graphicData>
        </a:graphic>
      </p:graphicFrame>
      <p:sp>
        <p:nvSpPr>
          <p:cNvPr id="3" name="Text Box 15">
            <a:extLst>
              <a:ext uri="{FF2B5EF4-FFF2-40B4-BE49-F238E27FC236}">
                <a16:creationId xmlns:a16="http://schemas.microsoft.com/office/drawing/2014/main" id="{D188AB3D-1903-36E9-3B38-58EBFCDE823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Leighl. ELCC 2024. Abstr 6MO.</a:t>
            </a:r>
          </a:p>
        </p:txBody>
      </p:sp>
    </p:spTree>
    <p:extLst>
      <p:ext uri="{BB962C8B-B14F-4D97-AF65-F5344CB8AC3E}">
        <p14:creationId xmlns:p14="http://schemas.microsoft.com/office/powerpoint/2010/main" val="4216448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207A6E-B6E1-2CDF-B491-C2D6139054C1}"/>
              </a:ext>
            </a:extLst>
          </p:cNvPr>
          <p:cNvSpPr>
            <a:spLocks noGrp="1"/>
          </p:cNvSpPr>
          <p:nvPr>
            <p:ph type="title"/>
          </p:nvPr>
        </p:nvSpPr>
        <p:spPr/>
        <p:txBody>
          <a:bodyPr/>
          <a:lstStyle/>
          <a:p>
            <a:r>
              <a:rPr lang="en-US" dirty="0"/>
              <a:t>PALOMA—Amivantamab SC Q4W: </a:t>
            </a:r>
            <a:br>
              <a:rPr lang="en-US" dirty="0"/>
            </a:br>
            <a:r>
              <a:rPr lang="en-US" dirty="0"/>
              <a:t>IRRs and Related Symptoms</a:t>
            </a:r>
          </a:p>
        </p:txBody>
      </p:sp>
      <p:sp>
        <p:nvSpPr>
          <p:cNvPr id="6" name="Content Placeholder 5">
            <a:extLst>
              <a:ext uri="{FF2B5EF4-FFF2-40B4-BE49-F238E27FC236}">
                <a16:creationId xmlns:a16="http://schemas.microsoft.com/office/drawing/2014/main" id="{DC746117-1796-AC99-2ABF-7608C82058EF}"/>
              </a:ext>
            </a:extLst>
          </p:cNvPr>
          <p:cNvSpPr>
            <a:spLocks noGrp="1"/>
          </p:cNvSpPr>
          <p:nvPr>
            <p:ph sz="half" idx="1"/>
          </p:nvPr>
        </p:nvSpPr>
        <p:spPr>
          <a:xfrm>
            <a:off x="7358344" y="1501896"/>
            <a:ext cx="4532650" cy="4679462"/>
          </a:xfrm>
        </p:spPr>
        <p:txBody>
          <a:bodyPr/>
          <a:lstStyle/>
          <a:p>
            <a:r>
              <a:rPr lang="en-US" sz="2400" dirty="0"/>
              <a:t>IRRs occurred in 3 patients (16%) with amivantamab SC Q4W</a:t>
            </a:r>
          </a:p>
          <a:p>
            <a:pPr lvl="1"/>
            <a:r>
              <a:rPr lang="en-US" sz="2200" dirty="0"/>
              <a:t>Onset was 3, 11, and &lt;24 </a:t>
            </a:r>
            <a:r>
              <a:rPr lang="en-US" sz="2200" dirty="0" err="1"/>
              <a:t>hr</a:t>
            </a:r>
            <a:r>
              <a:rPr lang="en-US" sz="2200" dirty="0"/>
              <a:t> after administration</a:t>
            </a:r>
          </a:p>
          <a:p>
            <a:pPr lvl="1"/>
            <a:r>
              <a:rPr lang="en-US" sz="2200" dirty="0"/>
              <a:t>All IRRs were grade 1/2</a:t>
            </a:r>
          </a:p>
          <a:p>
            <a:r>
              <a:rPr lang="en-US" sz="2400" dirty="0"/>
              <a:t>Only 1 patient required treatment (clotrimazole and diphenhydramine for pruritus)</a:t>
            </a:r>
          </a:p>
          <a:p>
            <a:r>
              <a:rPr lang="en-US" sz="2400" dirty="0"/>
              <a:t>No IRRs recurred with subsequent administrations</a:t>
            </a:r>
          </a:p>
          <a:p>
            <a:endParaRPr lang="en-US" sz="2400" dirty="0"/>
          </a:p>
        </p:txBody>
      </p:sp>
      <p:sp>
        <p:nvSpPr>
          <p:cNvPr id="2" name="Text Box 15">
            <a:extLst>
              <a:ext uri="{FF2B5EF4-FFF2-40B4-BE49-F238E27FC236}">
                <a16:creationId xmlns:a16="http://schemas.microsoft.com/office/drawing/2014/main" id="{EF2B5095-5918-EA97-0EE0-DEEAD8B1BD9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Leighl. ELCC 2024. Abstr 6MO. Reproduced with permission.</a:t>
            </a:r>
          </a:p>
        </p:txBody>
      </p:sp>
      <p:grpSp>
        <p:nvGrpSpPr>
          <p:cNvPr id="122" name="Group 121">
            <a:extLst>
              <a:ext uri="{FF2B5EF4-FFF2-40B4-BE49-F238E27FC236}">
                <a16:creationId xmlns:a16="http://schemas.microsoft.com/office/drawing/2014/main" id="{3D0FA62D-BA2D-54F0-8533-E6C3710D261B}"/>
              </a:ext>
            </a:extLst>
          </p:cNvPr>
          <p:cNvGrpSpPr/>
          <p:nvPr/>
        </p:nvGrpSpPr>
        <p:grpSpPr>
          <a:xfrm>
            <a:off x="253971" y="1533526"/>
            <a:ext cx="6998569" cy="4759065"/>
            <a:chOff x="253971" y="1533526"/>
            <a:chExt cx="6998569" cy="4759065"/>
          </a:xfrm>
        </p:grpSpPr>
        <p:sp>
          <p:nvSpPr>
            <p:cNvPr id="15" name="TextBox 14">
              <a:extLst>
                <a:ext uri="{FF2B5EF4-FFF2-40B4-BE49-F238E27FC236}">
                  <a16:creationId xmlns:a16="http://schemas.microsoft.com/office/drawing/2014/main" id="{CF8D832E-8F4B-E0AC-9A82-CF696330183D}"/>
                </a:ext>
              </a:extLst>
            </p:cNvPr>
            <p:cNvSpPr txBox="1"/>
            <p:nvPr/>
          </p:nvSpPr>
          <p:spPr bwMode="auto">
            <a:xfrm>
              <a:off x="2752229" y="1810525"/>
              <a:ext cx="15779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Amivantamab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SC Q4W</a:t>
              </a:r>
            </a:p>
          </p:txBody>
        </p:sp>
        <p:sp>
          <p:nvSpPr>
            <p:cNvPr id="16" name="TextBox 15">
              <a:extLst>
                <a:ext uri="{FF2B5EF4-FFF2-40B4-BE49-F238E27FC236}">
                  <a16:creationId xmlns:a16="http://schemas.microsoft.com/office/drawing/2014/main" id="{9450BFDD-A9E4-AB78-67E4-F1A2D4577AEA}"/>
                </a:ext>
              </a:extLst>
            </p:cNvPr>
            <p:cNvSpPr txBox="1"/>
            <p:nvPr/>
          </p:nvSpPr>
          <p:spPr bwMode="auto">
            <a:xfrm>
              <a:off x="4520147" y="1533526"/>
              <a:ext cx="273239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Amivantamab IV at RP2D in CHRYSALIS Participants (Data Cutoff: March 2021)</a:t>
              </a:r>
            </a:p>
          </p:txBody>
        </p:sp>
        <p:sp>
          <p:nvSpPr>
            <p:cNvPr id="18" name="Rectangle 17">
              <a:extLst>
                <a:ext uri="{FF2B5EF4-FFF2-40B4-BE49-F238E27FC236}">
                  <a16:creationId xmlns:a16="http://schemas.microsoft.com/office/drawing/2014/main" id="{5626F16A-6066-3FDB-B4F4-F7C0BCC13B3F}"/>
                </a:ext>
              </a:extLst>
            </p:cNvPr>
            <p:cNvSpPr/>
            <p:nvPr/>
          </p:nvSpPr>
          <p:spPr bwMode="auto">
            <a:xfrm>
              <a:off x="999067" y="2128335"/>
              <a:ext cx="1066800" cy="369332"/>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 name="TextBox 18">
              <a:extLst>
                <a:ext uri="{FF2B5EF4-FFF2-40B4-BE49-F238E27FC236}">
                  <a16:creationId xmlns:a16="http://schemas.microsoft.com/office/drawing/2014/main" id="{9918FAA0-C9D9-D88F-FB6A-E8BC5916127B}"/>
                </a:ext>
              </a:extLst>
            </p:cNvPr>
            <p:cNvSpPr txBox="1"/>
            <p:nvPr/>
          </p:nvSpPr>
          <p:spPr bwMode="auto">
            <a:xfrm>
              <a:off x="1175184" y="2313001"/>
              <a:ext cx="12338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IRR: all grades</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IRR: grade ≥3</a:t>
              </a:r>
            </a:p>
          </p:txBody>
        </p:sp>
        <p:sp>
          <p:nvSpPr>
            <p:cNvPr id="4" name="TextBox 3">
              <a:extLst>
                <a:ext uri="{FF2B5EF4-FFF2-40B4-BE49-F238E27FC236}">
                  <a16:creationId xmlns:a16="http://schemas.microsoft.com/office/drawing/2014/main" id="{14F4252D-7BC9-3C43-DDC8-F809EE534856}"/>
                </a:ext>
              </a:extLst>
            </p:cNvPr>
            <p:cNvSpPr txBox="1"/>
            <p:nvPr/>
          </p:nvSpPr>
          <p:spPr bwMode="auto">
            <a:xfrm>
              <a:off x="579444" y="2794610"/>
              <a:ext cx="18296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IRR-related symptoms</a:t>
              </a:r>
            </a:p>
          </p:txBody>
        </p:sp>
        <p:sp>
          <p:nvSpPr>
            <p:cNvPr id="5" name="TextBox 4">
              <a:extLst>
                <a:ext uri="{FF2B5EF4-FFF2-40B4-BE49-F238E27FC236}">
                  <a16:creationId xmlns:a16="http://schemas.microsoft.com/office/drawing/2014/main" id="{63EA7601-484D-776E-0211-8EA29157DFA6}"/>
                </a:ext>
              </a:extLst>
            </p:cNvPr>
            <p:cNvSpPr txBox="1"/>
            <p:nvPr/>
          </p:nvSpPr>
          <p:spPr bwMode="auto">
            <a:xfrm>
              <a:off x="253971" y="3087046"/>
              <a:ext cx="2155077" cy="2954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Chills</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Dyspnea</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Nausea</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Flushing</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Chest discomfort</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Vomiting</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Pyrexia</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Hypotension</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Cough</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Hypertension</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Hypoxia</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Pruritus</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Asymptomatic tachycardia</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Headache</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Wheezing</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Tachypnea</a:t>
              </a:r>
            </a:p>
            <a:p>
              <a:pPr algn="r">
                <a:lnSpc>
                  <a:spcPct val="78000"/>
                </a:lnSpc>
                <a:spcBef>
                  <a:spcPts val="0"/>
                </a:spcBef>
                <a:spcAft>
                  <a:spcPct val="0"/>
                </a:spcAft>
                <a:buClrTx/>
                <a:buFontTx/>
                <a:buNone/>
              </a:pPr>
              <a:r>
                <a:rPr lang="en-US" sz="1400" b="0" dirty="0">
                  <a:solidFill>
                    <a:schemeClr val="bg1"/>
                  </a:solidFill>
                  <a:latin typeface="Calibri" panose="020F0502020204030204" pitchFamily="34" charset="0"/>
                </a:rPr>
                <a:t>Urticaria</a:t>
              </a:r>
            </a:p>
          </p:txBody>
        </p:sp>
        <p:grpSp>
          <p:nvGrpSpPr>
            <p:cNvPr id="21" name="Group 20">
              <a:extLst>
                <a:ext uri="{FF2B5EF4-FFF2-40B4-BE49-F238E27FC236}">
                  <a16:creationId xmlns:a16="http://schemas.microsoft.com/office/drawing/2014/main" id="{B03A605D-E737-D063-26F1-7333865DC63B}"/>
                </a:ext>
              </a:extLst>
            </p:cNvPr>
            <p:cNvGrpSpPr/>
            <p:nvPr/>
          </p:nvGrpSpPr>
          <p:grpSpPr>
            <a:xfrm>
              <a:off x="2115538" y="5984814"/>
              <a:ext cx="5126995" cy="307777"/>
              <a:chOff x="2115538" y="5941546"/>
              <a:chExt cx="5126995" cy="307777"/>
            </a:xfrm>
          </p:grpSpPr>
          <p:sp>
            <p:nvSpPr>
              <p:cNvPr id="7" name="TextBox 6">
                <a:extLst>
                  <a:ext uri="{FF2B5EF4-FFF2-40B4-BE49-F238E27FC236}">
                    <a16:creationId xmlns:a16="http://schemas.microsoft.com/office/drawing/2014/main" id="{FC0D48D9-8678-D323-B5BA-AD8C27BC45C1}"/>
                  </a:ext>
                </a:extLst>
              </p:cNvPr>
              <p:cNvSpPr txBox="1"/>
              <p:nvPr/>
            </p:nvSpPr>
            <p:spPr bwMode="auto">
              <a:xfrm>
                <a:off x="2115538" y="5941546"/>
                <a:ext cx="587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8" name="TextBox 7">
                <a:extLst>
                  <a:ext uri="{FF2B5EF4-FFF2-40B4-BE49-F238E27FC236}">
                    <a16:creationId xmlns:a16="http://schemas.microsoft.com/office/drawing/2014/main" id="{E89ADE1F-F67F-32F8-2829-265C368177F4}"/>
                  </a:ext>
                </a:extLst>
              </p:cNvPr>
              <p:cNvSpPr txBox="1"/>
              <p:nvPr/>
            </p:nvSpPr>
            <p:spPr bwMode="auto">
              <a:xfrm>
                <a:off x="2734359" y="5941546"/>
                <a:ext cx="4956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75%</a:t>
                </a:r>
              </a:p>
            </p:txBody>
          </p:sp>
          <p:sp>
            <p:nvSpPr>
              <p:cNvPr id="9" name="TextBox 8">
                <a:extLst>
                  <a:ext uri="{FF2B5EF4-FFF2-40B4-BE49-F238E27FC236}">
                    <a16:creationId xmlns:a16="http://schemas.microsoft.com/office/drawing/2014/main" id="{A31246E0-CDF3-A814-166D-D92C92E16E63}"/>
                  </a:ext>
                </a:extLst>
              </p:cNvPr>
              <p:cNvSpPr txBox="1"/>
              <p:nvPr/>
            </p:nvSpPr>
            <p:spPr bwMode="auto">
              <a:xfrm>
                <a:off x="3307747" y="5941546"/>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10" name="TextBox 9">
                <a:extLst>
                  <a:ext uri="{FF2B5EF4-FFF2-40B4-BE49-F238E27FC236}">
                    <a16:creationId xmlns:a16="http://schemas.microsoft.com/office/drawing/2014/main" id="{10436BB2-42CB-4502-5433-33EFC383BEC1}"/>
                  </a:ext>
                </a:extLst>
              </p:cNvPr>
              <p:cNvSpPr txBox="1"/>
              <p:nvPr/>
            </p:nvSpPr>
            <p:spPr bwMode="auto">
              <a:xfrm>
                <a:off x="3880883" y="5941546"/>
                <a:ext cx="4956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11" name="TextBox 10">
                <a:extLst>
                  <a:ext uri="{FF2B5EF4-FFF2-40B4-BE49-F238E27FC236}">
                    <a16:creationId xmlns:a16="http://schemas.microsoft.com/office/drawing/2014/main" id="{8421F7DA-422B-CB13-6577-25CA2486FCA8}"/>
                  </a:ext>
                </a:extLst>
              </p:cNvPr>
              <p:cNvSpPr txBox="1"/>
              <p:nvPr/>
            </p:nvSpPr>
            <p:spPr bwMode="auto">
              <a:xfrm>
                <a:off x="4485185" y="5941546"/>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2" name="TextBox 11">
                <a:extLst>
                  <a:ext uri="{FF2B5EF4-FFF2-40B4-BE49-F238E27FC236}">
                    <a16:creationId xmlns:a16="http://schemas.microsoft.com/office/drawing/2014/main" id="{6987036A-09C3-E45F-4A2D-D35E5B49279C}"/>
                  </a:ext>
                </a:extLst>
              </p:cNvPr>
              <p:cNvSpPr txBox="1"/>
              <p:nvPr/>
            </p:nvSpPr>
            <p:spPr bwMode="auto">
              <a:xfrm>
                <a:off x="5023827" y="5941546"/>
                <a:ext cx="4956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13" name="TextBox 12">
                <a:extLst>
                  <a:ext uri="{FF2B5EF4-FFF2-40B4-BE49-F238E27FC236}">
                    <a16:creationId xmlns:a16="http://schemas.microsoft.com/office/drawing/2014/main" id="{28B75D21-822C-0BA3-7F2E-D68E5256D0B5}"/>
                  </a:ext>
                </a:extLst>
              </p:cNvPr>
              <p:cNvSpPr txBox="1"/>
              <p:nvPr/>
            </p:nvSpPr>
            <p:spPr bwMode="auto">
              <a:xfrm>
                <a:off x="5582675" y="5941546"/>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17" name="TextBox 16">
                <a:extLst>
                  <a:ext uri="{FF2B5EF4-FFF2-40B4-BE49-F238E27FC236}">
                    <a16:creationId xmlns:a16="http://schemas.microsoft.com/office/drawing/2014/main" id="{ADD1FA96-AFD9-C033-192A-1F210E4C0A6A}"/>
                  </a:ext>
                </a:extLst>
              </p:cNvPr>
              <p:cNvSpPr txBox="1"/>
              <p:nvPr/>
            </p:nvSpPr>
            <p:spPr bwMode="auto">
              <a:xfrm>
                <a:off x="6146284" y="5941546"/>
                <a:ext cx="4956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75%</a:t>
                </a:r>
              </a:p>
            </p:txBody>
          </p:sp>
          <p:sp>
            <p:nvSpPr>
              <p:cNvPr id="20" name="TextBox 19">
                <a:extLst>
                  <a:ext uri="{FF2B5EF4-FFF2-40B4-BE49-F238E27FC236}">
                    <a16:creationId xmlns:a16="http://schemas.microsoft.com/office/drawing/2014/main" id="{113FE6E0-E102-1A7D-36AC-AA7DEAC65A3D}"/>
                  </a:ext>
                </a:extLst>
              </p:cNvPr>
              <p:cNvSpPr txBox="1"/>
              <p:nvPr/>
            </p:nvSpPr>
            <p:spPr bwMode="auto">
              <a:xfrm>
                <a:off x="6655513" y="5941546"/>
                <a:ext cx="587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grpSp>
        <p:sp>
          <p:nvSpPr>
            <p:cNvPr id="22" name="Freeform: Shape 21">
              <a:extLst>
                <a:ext uri="{FF2B5EF4-FFF2-40B4-BE49-F238E27FC236}">
                  <a16:creationId xmlns:a16="http://schemas.microsoft.com/office/drawing/2014/main" id="{E2ECCF5A-61F2-ED9F-609A-2464380FFD7E}"/>
                </a:ext>
              </a:extLst>
            </p:cNvPr>
            <p:cNvSpPr/>
            <p:nvPr/>
          </p:nvSpPr>
          <p:spPr bwMode="auto">
            <a:xfrm>
              <a:off x="2413000" y="2451100"/>
              <a:ext cx="4559300" cy="3486150"/>
            </a:xfrm>
            <a:custGeom>
              <a:avLst/>
              <a:gdLst>
                <a:gd name="connsiteX0" fmla="*/ 4559300 w 4559300"/>
                <a:gd name="connsiteY0" fmla="*/ 3486150 h 3486150"/>
                <a:gd name="connsiteX1" fmla="*/ 0 w 4559300"/>
                <a:gd name="connsiteY1" fmla="*/ 3486150 h 3486150"/>
                <a:gd name="connsiteX2" fmla="*/ 0 w 4559300"/>
                <a:gd name="connsiteY2" fmla="*/ 0 h 3486150"/>
              </a:gdLst>
              <a:ahLst/>
              <a:cxnLst>
                <a:cxn ang="0">
                  <a:pos x="connsiteX0" y="connsiteY0"/>
                </a:cxn>
                <a:cxn ang="0">
                  <a:pos x="connsiteX1" y="connsiteY1"/>
                </a:cxn>
                <a:cxn ang="0">
                  <a:pos x="connsiteX2" y="connsiteY2"/>
                </a:cxn>
              </a:cxnLst>
              <a:rect l="l" t="t" r="r" b="b"/>
              <a:pathLst>
                <a:path w="4559300" h="3486150">
                  <a:moveTo>
                    <a:pt x="4559300" y="3486150"/>
                  </a:moveTo>
                  <a:lnTo>
                    <a:pt x="0" y="3486150"/>
                  </a:lnTo>
                  <a:lnTo>
                    <a:pt x="0" y="0"/>
                  </a:lnTo>
                </a:path>
              </a:pathLst>
            </a:custGeom>
            <a:noFill/>
            <a:ln w="28575">
              <a:solidFill>
                <a:schemeClr val="bg1"/>
              </a:solidFill>
              <a:miter lim="800000"/>
              <a:headEnd/>
              <a:tailEnd/>
            </a:ln>
          </p:spPr>
          <p:txBody>
            <a:bodyPr rtlCol="0" anchor="ctr"/>
            <a:lstStyle/>
            <a:p>
              <a:pPr algn="ctr"/>
              <a:endParaRPr lang="en-US"/>
            </a:p>
          </p:txBody>
        </p:sp>
        <p:grpSp>
          <p:nvGrpSpPr>
            <p:cNvPr id="33" name="Group 32">
              <a:extLst>
                <a:ext uri="{FF2B5EF4-FFF2-40B4-BE49-F238E27FC236}">
                  <a16:creationId xmlns:a16="http://schemas.microsoft.com/office/drawing/2014/main" id="{84C67710-C5E3-ECAF-7E60-CB1B91BC844D}"/>
                </a:ext>
              </a:extLst>
            </p:cNvPr>
            <p:cNvGrpSpPr/>
            <p:nvPr/>
          </p:nvGrpSpPr>
          <p:grpSpPr>
            <a:xfrm>
              <a:off x="2413449" y="5930900"/>
              <a:ext cx="4546151" cy="88900"/>
              <a:chOff x="2413449" y="5396235"/>
              <a:chExt cx="4546151" cy="645531"/>
            </a:xfrm>
          </p:grpSpPr>
          <p:cxnSp>
            <p:nvCxnSpPr>
              <p:cNvPr id="24" name="Straight Connector 23">
                <a:extLst>
                  <a:ext uri="{FF2B5EF4-FFF2-40B4-BE49-F238E27FC236}">
                    <a16:creationId xmlns:a16="http://schemas.microsoft.com/office/drawing/2014/main" id="{8606301D-E564-F61B-3B10-361A0AB394B0}"/>
                  </a:ext>
                </a:extLst>
              </p:cNvPr>
              <p:cNvCxnSpPr>
                <a:cxnSpLocks/>
              </p:cNvCxnSpPr>
              <p:nvPr/>
            </p:nvCxnSpPr>
            <p:spPr bwMode="auto">
              <a:xfrm>
                <a:off x="2413449"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C84DEB6-06EB-3992-C04B-5DCFFD97095B}"/>
                  </a:ext>
                </a:extLst>
              </p:cNvPr>
              <p:cNvCxnSpPr>
                <a:cxnSpLocks/>
              </p:cNvCxnSpPr>
              <p:nvPr/>
            </p:nvCxnSpPr>
            <p:spPr bwMode="auto">
              <a:xfrm>
                <a:off x="2982184"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040D13E9-C581-2FE4-1AB1-161CD9261110}"/>
                  </a:ext>
                </a:extLst>
              </p:cNvPr>
              <p:cNvCxnSpPr>
                <a:cxnSpLocks/>
              </p:cNvCxnSpPr>
              <p:nvPr/>
            </p:nvCxnSpPr>
            <p:spPr bwMode="auto">
              <a:xfrm>
                <a:off x="3549670"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37E845B8-7CF0-9C93-3498-473B91503E79}"/>
                  </a:ext>
                </a:extLst>
              </p:cNvPr>
              <p:cNvCxnSpPr>
                <a:cxnSpLocks/>
              </p:cNvCxnSpPr>
              <p:nvPr/>
            </p:nvCxnSpPr>
            <p:spPr bwMode="auto">
              <a:xfrm>
                <a:off x="4118405"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F5855E32-B116-01EA-AC3F-30E92846FEFB}"/>
                  </a:ext>
                </a:extLst>
              </p:cNvPr>
              <p:cNvCxnSpPr>
                <a:cxnSpLocks/>
              </p:cNvCxnSpPr>
              <p:nvPr/>
            </p:nvCxnSpPr>
            <p:spPr bwMode="auto">
              <a:xfrm>
                <a:off x="5259019"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55C7D40B-F436-1340-15A6-77014DD1600B}"/>
                  </a:ext>
                </a:extLst>
              </p:cNvPr>
              <p:cNvCxnSpPr>
                <a:cxnSpLocks/>
              </p:cNvCxnSpPr>
              <p:nvPr/>
            </p:nvCxnSpPr>
            <p:spPr bwMode="auto">
              <a:xfrm>
                <a:off x="5827754"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953251E1-A123-1211-4AF7-73D1BFF086DB}"/>
                  </a:ext>
                </a:extLst>
              </p:cNvPr>
              <p:cNvCxnSpPr>
                <a:cxnSpLocks/>
              </p:cNvCxnSpPr>
              <p:nvPr/>
            </p:nvCxnSpPr>
            <p:spPr bwMode="auto">
              <a:xfrm>
                <a:off x="6390865"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AA32E4B0-518F-B0F0-D033-B9430AB21EC7}"/>
                  </a:ext>
                </a:extLst>
              </p:cNvPr>
              <p:cNvCxnSpPr>
                <a:cxnSpLocks/>
              </p:cNvCxnSpPr>
              <p:nvPr/>
            </p:nvCxnSpPr>
            <p:spPr bwMode="auto">
              <a:xfrm>
                <a:off x="6959600"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923444FC-BCCC-07D6-D276-5BF8250244DE}"/>
                  </a:ext>
                </a:extLst>
              </p:cNvPr>
              <p:cNvCxnSpPr>
                <a:cxnSpLocks/>
              </p:cNvCxnSpPr>
              <p:nvPr/>
            </p:nvCxnSpPr>
            <p:spPr bwMode="auto">
              <a:xfrm>
                <a:off x="4687324" y="5396235"/>
                <a:ext cx="0" cy="645531"/>
              </a:xfrm>
              <a:prstGeom prst="line">
                <a:avLst/>
              </a:prstGeom>
              <a:noFill/>
              <a:ln w="28575" cap="flat" cmpd="sng" algn="ctr">
                <a:solidFill>
                  <a:schemeClr val="bg1"/>
                </a:solidFill>
                <a:prstDash val="solid"/>
                <a:round/>
                <a:headEnd type="none" w="med" len="med"/>
                <a:tailEnd type="none" w="med" len="med"/>
              </a:ln>
              <a:effectLst/>
            </p:spPr>
          </p:cxnSp>
        </p:grpSp>
        <p:grpSp>
          <p:nvGrpSpPr>
            <p:cNvPr id="34" name="Group 33">
              <a:extLst>
                <a:ext uri="{FF2B5EF4-FFF2-40B4-BE49-F238E27FC236}">
                  <a16:creationId xmlns:a16="http://schemas.microsoft.com/office/drawing/2014/main" id="{3D64190C-44E4-0BD0-2EEE-3042E7CB02DC}"/>
                </a:ext>
              </a:extLst>
            </p:cNvPr>
            <p:cNvGrpSpPr/>
            <p:nvPr/>
          </p:nvGrpSpPr>
          <p:grpSpPr>
            <a:xfrm rot="5400000">
              <a:off x="1709918" y="5167133"/>
              <a:ext cx="1326009" cy="72246"/>
              <a:chOff x="2413449" y="5396235"/>
              <a:chExt cx="4546151" cy="645531"/>
            </a:xfrm>
          </p:grpSpPr>
          <p:cxnSp>
            <p:nvCxnSpPr>
              <p:cNvPr id="35" name="Straight Connector 34">
                <a:extLst>
                  <a:ext uri="{FF2B5EF4-FFF2-40B4-BE49-F238E27FC236}">
                    <a16:creationId xmlns:a16="http://schemas.microsoft.com/office/drawing/2014/main" id="{00DD73AB-74D1-232D-100F-F48EBC5F48A8}"/>
                  </a:ext>
                </a:extLst>
              </p:cNvPr>
              <p:cNvCxnSpPr>
                <a:cxnSpLocks/>
              </p:cNvCxnSpPr>
              <p:nvPr/>
            </p:nvCxnSpPr>
            <p:spPr bwMode="auto">
              <a:xfrm>
                <a:off x="2413449"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5313F06D-1D98-E52B-12D0-4EB8B4E44BD5}"/>
                  </a:ext>
                </a:extLst>
              </p:cNvPr>
              <p:cNvCxnSpPr>
                <a:cxnSpLocks/>
              </p:cNvCxnSpPr>
              <p:nvPr/>
            </p:nvCxnSpPr>
            <p:spPr bwMode="auto">
              <a:xfrm>
                <a:off x="2982184"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38F6CC23-F392-8A95-D2A9-7AB16E17D1D5}"/>
                  </a:ext>
                </a:extLst>
              </p:cNvPr>
              <p:cNvCxnSpPr>
                <a:cxnSpLocks/>
              </p:cNvCxnSpPr>
              <p:nvPr/>
            </p:nvCxnSpPr>
            <p:spPr bwMode="auto">
              <a:xfrm>
                <a:off x="3549670"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0AF4E970-907A-68C9-F186-7D8EF181C375}"/>
                  </a:ext>
                </a:extLst>
              </p:cNvPr>
              <p:cNvCxnSpPr>
                <a:cxnSpLocks/>
              </p:cNvCxnSpPr>
              <p:nvPr/>
            </p:nvCxnSpPr>
            <p:spPr bwMode="auto">
              <a:xfrm>
                <a:off x="4118405"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19ECE1C4-57F3-09FC-20BB-2588141700ED}"/>
                  </a:ext>
                </a:extLst>
              </p:cNvPr>
              <p:cNvCxnSpPr>
                <a:cxnSpLocks/>
              </p:cNvCxnSpPr>
              <p:nvPr/>
            </p:nvCxnSpPr>
            <p:spPr bwMode="auto">
              <a:xfrm>
                <a:off x="5259019"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B31C497C-48BD-5F30-601E-5DC2AC40E0BF}"/>
                  </a:ext>
                </a:extLst>
              </p:cNvPr>
              <p:cNvCxnSpPr>
                <a:cxnSpLocks/>
              </p:cNvCxnSpPr>
              <p:nvPr/>
            </p:nvCxnSpPr>
            <p:spPr bwMode="auto">
              <a:xfrm>
                <a:off x="5827754"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8E45A2DD-E8DC-3C54-900D-5DAA8B1235BB}"/>
                  </a:ext>
                </a:extLst>
              </p:cNvPr>
              <p:cNvCxnSpPr>
                <a:cxnSpLocks/>
              </p:cNvCxnSpPr>
              <p:nvPr/>
            </p:nvCxnSpPr>
            <p:spPr bwMode="auto">
              <a:xfrm>
                <a:off x="6390865"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38AE41CA-25AA-980A-C5E2-AFD1528ABFAC}"/>
                  </a:ext>
                </a:extLst>
              </p:cNvPr>
              <p:cNvCxnSpPr>
                <a:cxnSpLocks/>
              </p:cNvCxnSpPr>
              <p:nvPr/>
            </p:nvCxnSpPr>
            <p:spPr bwMode="auto">
              <a:xfrm>
                <a:off x="6959600"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55EB6F99-B662-E9AE-EDD1-CD6076B602AD}"/>
                  </a:ext>
                </a:extLst>
              </p:cNvPr>
              <p:cNvCxnSpPr>
                <a:cxnSpLocks/>
              </p:cNvCxnSpPr>
              <p:nvPr/>
            </p:nvCxnSpPr>
            <p:spPr bwMode="auto">
              <a:xfrm>
                <a:off x="4687324" y="5396235"/>
                <a:ext cx="0" cy="645531"/>
              </a:xfrm>
              <a:prstGeom prst="line">
                <a:avLst/>
              </a:prstGeom>
              <a:noFill/>
              <a:ln w="28575" cap="flat" cmpd="sng" algn="ctr">
                <a:solidFill>
                  <a:schemeClr val="bg1"/>
                </a:solidFill>
                <a:prstDash val="solid"/>
                <a:round/>
                <a:headEnd type="none" w="med" len="med"/>
                <a:tailEnd type="none" w="med" len="med"/>
              </a:ln>
              <a:effectLst/>
            </p:spPr>
          </p:cxnSp>
        </p:grpSp>
        <p:grpSp>
          <p:nvGrpSpPr>
            <p:cNvPr id="44" name="Group 43">
              <a:extLst>
                <a:ext uri="{FF2B5EF4-FFF2-40B4-BE49-F238E27FC236}">
                  <a16:creationId xmlns:a16="http://schemas.microsoft.com/office/drawing/2014/main" id="{12599E9D-F73C-4E02-930F-57E7528DBA65}"/>
                </a:ext>
              </a:extLst>
            </p:cNvPr>
            <p:cNvGrpSpPr/>
            <p:nvPr/>
          </p:nvGrpSpPr>
          <p:grpSpPr>
            <a:xfrm rot="5400000">
              <a:off x="1422441" y="3383505"/>
              <a:ext cx="1900968" cy="72246"/>
              <a:chOff x="442233" y="5396235"/>
              <a:chExt cx="6517367" cy="645531"/>
            </a:xfrm>
          </p:grpSpPr>
          <p:cxnSp>
            <p:nvCxnSpPr>
              <p:cNvPr id="46" name="Straight Connector 45">
                <a:extLst>
                  <a:ext uri="{FF2B5EF4-FFF2-40B4-BE49-F238E27FC236}">
                    <a16:creationId xmlns:a16="http://schemas.microsoft.com/office/drawing/2014/main" id="{AE153C4C-97E5-22A2-CE56-885E540B0960}"/>
                  </a:ext>
                </a:extLst>
              </p:cNvPr>
              <p:cNvCxnSpPr>
                <a:cxnSpLocks/>
              </p:cNvCxnSpPr>
              <p:nvPr/>
            </p:nvCxnSpPr>
            <p:spPr bwMode="auto">
              <a:xfrm>
                <a:off x="2982184"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E60C334F-1FB3-DD3B-0253-EE9A32295E7F}"/>
                  </a:ext>
                </a:extLst>
              </p:cNvPr>
              <p:cNvCxnSpPr>
                <a:cxnSpLocks/>
              </p:cNvCxnSpPr>
              <p:nvPr/>
            </p:nvCxnSpPr>
            <p:spPr bwMode="auto">
              <a:xfrm>
                <a:off x="3549670"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AC93A7C6-BE12-D3BA-0F45-2695A9769E33}"/>
                  </a:ext>
                </a:extLst>
              </p:cNvPr>
              <p:cNvCxnSpPr>
                <a:cxnSpLocks/>
              </p:cNvCxnSpPr>
              <p:nvPr/>
            </p:nvCxnSpPr>
            <p:spPr bwMode="auto">
              <a:xfrm>
                <a:off x="4118405"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808FB382-3D53-B963-7AE7-9B53EAD5A856}"/>
                  </a:ext>
                </a:extLst>
              </p:cNvPr>
              <p:cNvCxnSpPr>
                <a:cxnSpLocks/>
              </p:cNvCxnSpPr>
              <p:nvPr/>
            </p:nvCxnSpPr>
            <p:spPr bwMode="auto">
              <a:xfrm>
                <a:off x="5259019"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D992D889-6F47-1918-7DC2-9E7EEB325431}"/>
                  </a:ext>
                </a:extLst>
              </p:cNvPr>
              <p:cNvCxnSpPr>
                <a:cxnSpLocks/>
              </p:cNvCxnSpPr>
              <p:nvPr/>
            </p:nvCxnSpPr>
            <p:spPr bwMode="auto">
              <a:xfrm>
                <a:off x="5827754"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E517AA97-C1DE-EC3B-43BD-353C7E2D91E8}"/>
                  </a:ext>
                </a:extLst>
              </p:cNvPr>
              <p:cNvCxnSpPr>
                <a:cxnSpLocks/>
              </p:cNvCxnSpPr>
              <p:nvPr/>
            </p:nvCxnSpPr>
            <p:spPr bwMode="auto">
              <a:xfrm>
                <a:off x="6390865"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A761B6B2-78ED-9E14-AE56-396A03CEFA6B}"/>
                  </a:ext>
                </a:extLst>
              </p:cNvPr>
              <p:cNvCxnSpPr>
                <a:cxnSpLocks/>
              </p:cNvCxnSpPr>
              <p:nvPr/>
            </p:nvCxnSpPr>
            <p:spPr bwMode="auto">
              <a:xfrm>
                <a:off x="6959600"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BE9AB36D-1BEA-77BE-F240-A238B323307F}"/>
                  </a:ext>
                </a:extLst>
              </p:cNvPr>
              <p:cNvCxnSpPr>
                <a:cxnSpLocks/>
              </p:cNvCxnSpPr>
              <p:nvPr/>
            </p:nvCxnSpPr>
            <p:spPr bwMode="auto">
              <a:xfrm>
                <a:off x="4687324"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CE7FE05E-8DCA-31A9-CEBB-602022343182}"/>
                  </a:ext>
                </a:extLst>
              </p:cNvPr>
              <p:cNvCxnSpPr>
                <a:cxnSpLocks/>
              </p:cNvCxnSpPr>
              <p:nvPr/>
            </p:nvCxnSpPr>
            <p:spPr bwMode="auto">
              <a:xfrm>
                <a:off x="1189177" y="5396235"/>
                <a:ext cx="0" cy="645531"/>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E247F90F-B21B-9324-09BE-A2A4DD923EC2}"/>
                  </a:ext>
                </a:extLst>
              </p:cNvPr>
              <p:cNvCxnSpPr>
                <a:cxnSpLocks/>
              </p:cNvCxnSpPr>
              <p:nvPr/>
            </p:nvCxnSpPr>
            <p:spPr bwMode="auto">
              <a:xfrm>
                <a:off x="442233" y="5396235"/>
                <a:ext cx="0" cy="645531"/>
              </a:xfrm>
              <a:prstGeom prst="line">
                <a:avLst/>
              </a:prstGeom>
              <a:noFill/>
              <a:ln w="28575" cap="flat" cmpd="sng" algn="ctr">
                <a:solidFill>
                  <a:schemeClr val="bg1"/>
                </a:solidFill>
                <a:prstDash val="solid"/>
                <a:round/>
                <a:headEnd type="none" w="med" len="med"/>
                <a:tailEnd type="none" w="med" len="med"/>
              </a:ln>
              <a:effectLst/>
            </p:spPr>
          </p:cxnSp>
        </p:grpSp>
        <p:sp>
          <p:nvSpPr>
            <p:cNvPr id="68" name="TextBox 67">
              <a:extLst>
                <a:ext uri="{FF2B5EF4-FFF2-40B4-BE49-F238E27FC236}">
                  <a16:creationId xmlns:a16="http://schemas.microsoft.com/office/drawing/2014/main" id="{6F0D9DB6-A578-C2F9-4B27-3AD42F37D11D}"/>
                </a:ext>
              </a:extLst>
            </p:cNvPr>
            <p:cNvSpPr txBox="1"/>
            <p:nvPr/>
          </p:nvSpPr>
          <p:spPr bwMode="auto">
            <a:xfrm>
              <a:off x="3838333" y="2399291"/>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69" name="TextBox 68">
              <a:extLst>
                <a:ext uri="{FF2B5EF4-FFF2-40B4-BE49-F238E27FC236}">
                  <a16:creationId xmlns:a16="http://schemas.microsoft.com/office/drawing/2014/main" id="{4A28E1CD-A8CB-49FE-706A-10672FE27CC9}"/>
                </a:ext>
              </a:extLst>
            </p:cNvPr>
            <p:cNvSpPr txBox="1"/>
            <p:nvPr/>
          </p:nvSpPr>
          <p:spPr bwMode="auto">
            <a:xfrm>
              <a:off x="4721005" y="2574611"/>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70" name="TextBox 69">
              <a:extLst>
                <a:ext uri="{FF2B5EF4-FFF2-40B4-BE49-F238E27FC236}">
                  <a16:creationId xmlns:a16="http://schemas.microsoft.com/office/drawing/2014/main" id="{FA73DABE-1F54-F652-BCC2-5FD189FBA16C}"/>
                </a:ext>
              </a:extLst>
            </p:cNvPr>
            <p:cNvSpPr txBox="1"/>
            <p:nvPr/>
          </p:nvSpPr>
          <p:spPr bwMode="auto">
            <a:xfrm>
              <a:off x="6188726" y="2399290"/>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67%</a:t>
              </a:r>
            </a:p>
          </p:txBody>
        </p:sp>
        <p:sp>
          <p:nvSpPr>
            <p:cNvPr id="71" name="TextBox 70">
              <a:extLst>
                <a:ext uri="{FF2B5EF4-FFF2-40B4-BE49-F238E27FC236}">
                  <a16:creationId xmlns:a16="http://schemas.microsoft.com/office/drawing/2014/main" id="{748CC60D-455F-A052-D3BD-04AF08BF314E}"/>
                </a:ext>
              </a:extLst>
            </p:cNvPr>
            <p:cNvSpPr txBox="1"/>
            <p:nvPr/>
          </p:nvSpPr>
          <p:spPr bwMode="auto">
            <a:xfrm>
              <a:off x="4173706" y="3061576"/>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72" name="TextBox 71">
              <a:extLst>
                <a:ext uri="{FF2B5EF4-FFF2-40B4-BE49-F238E27FC236}">
                  <a16:creationId xmlns:a16="http://schemas.microsoft.com/office/drawing/2014/main" id="{3A761A95-708D-5F6E-951B-300B043E8522}"/>
                </a:ext>
              </a:extLst>
            </p:cNvPr>
            <p:cNvSpPr txBox="1"/>
            <p:nvPr/>
          </p:nvSpPr>
          <p:spPr bwMode="auto">
            <a:xfrm>
              <a:off x="4173706" y="405882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73" name="TextBox 72">
              <a:extLst>
                <a:ext uri="{FF2B5EF4-FFF2-40B4-BE49-F238E27FC236}">
                  <a16:creationId xmlns:a16="http://schemas.microsoft.com/office/drawing/2014/main" id="{3E1AF0D2-891E-3796-253C-B4E27C55B95D}"/>
                </a:ext>
              </a:extLst>
            </p:cNvPr>
            <p:cNvSpPr txBox="1"/>
            <p:nvPr/>
          </p:nvSpPr>
          <p:spPr bwMode="auto">
            <a:xfrm>
              <a:off x="4173706" y="4886576"/>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74" name="TextBox 73">
              <a:extLst>
                <a:ext uri="{FF2B5EF4-FFF2-40B4-BE49-F238E27FC236}">
                  <a16:creationId xmlns:a16="http://schemas.microsoft.com/office/drawing/2014/main" id="{002D67FD-FDA6-0759-BC2B-8F65EBCBE172}"/>
                </a:ext>
              </a:extLst>
            </p:cNvPr>
            <p:cNvSpPr txBox="1"/>
            <p:nvPr/>
          </p:nvSpPr>
          <p:spPr bwMode="auto">
            <a:xfrm>
              <a:off x="4173706" y="5712023"/>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75" name="TextBox 74">
              <a:extLst>
                <a:ext uri="{FF2B5EF4-FFF2-40B4-BE49-F238E27FC236}">
                  <a16:creationId xmlns:a16="http://schemas.microsoft.com/office/drawing/2014/main" id="{E07C6E4D-E6B1-D3DE-1D2B-861FE50FC769}"/>
                </a:ext>
              </a:extLst>
            </p:cNvPr>
            <p:cNvSpPr txBox="1"/>
            <p:nvPr/>
          </p:nvSpPr>
          <p:spPr bwMode="auto">
            <a:xfrm>
              <a:off x="5235355" y="3064751"/>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76" name="TextBox 75">
              <a:extLst>
                <a:ext uri="{FF2B5EF4-FFF2-40B4-BE49-F238E27FC236}">
                  <a16:creationId xmlns:a16="http://schemas.microsoft.com/office/drawing/2014/main" id="{AB67C47E-393F-0ED9-3E94-F0F5C1702F7D}"/>
                </a:ext>
              </a:extLst>
            </p:cNvPr>
            <p:cNvSpPr txBox="1"/>
            <p:nvPr/>
          </p:nvSpPr>
          <p:spPr bwMode="auto">
            <a:xfrm>
              <a:off x="5194080" y="3227334"/>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23%</a:t>
              </a:r>
            </a:p>
          </p:txBody>
        </p:sp>
        <p:sp>
          <p:nvSpPr>
            <p:cNvPr id="77" name="TextBox 76">
              <a:extLst>
                <a:ext uri="{FF2B5EF4-FFF2-40B4-BE49-F238E27FC236}">
                  <a16:creationId xmlns:a16="http://schemas.microsoft.com/office/drawing/2014/main" id="{813A181C-9101-DA2F-FF1C-7602CCDDD096}"/>
                </a:ext>
              </a:extLst>
            </p:cNvPr>
            <p:cNvSpPr txBox="1"/>
            <p:nvPr/>
          </p:nvSpPr>
          <p:spPr bwMode="auto">
            <a:xfrm>
              <a:off x="5088051" y="3396450"/>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78" name="TextBox 77">
              <a:extLst>
                <a:ext uri="{FF2B5EF4-FFF2-40B4-BE49-F238E27FC236}">
                  <a16:creationId xmlns:a16="http://schemas.microsoft.com/office/drawing/2014/main" id="{1D910158-A08D-1F0F-B6DB-208BD3B552F2}"/>
                </a:ext>
              </a:extLst>
            </p:cNvPr>
            <p:cNvSpPr txBox="1"/>
            <p:nvPr/>
          </p:nvSpPr>
          <p:spPr bwMode="auto">
            <a:xfrm>
              <a:off x="5088050" y="3561210"/>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79" name="TextBox 78">
              <a:extLst>
                <a:ext uri="{FF2B5EF4-FFF2-40B4-BE49-F238E27FC236}">
                  <a16:creationId xmlns:a16="http://schemas.microsoft.com/office/drawing/2014/main" id="{552CB3FC-2B00-10A2-7463-FDA2DDA4F600}"/>
                </a:ext>
              </a:extLst>
            </p:cNvPr>
            <p:cNvSpPr txBox="1"/>
            <p:nvPr/>
          </p:nvSpPr>
          <p:spPr bwMode="auto">
            <a:xfrm>
              <a:off x="4941751" y="3732245"/>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80" name="TextBox 79">
              <a:extLst>
                <a:ext uri="{FF2B5EF4-FFF2-40B4-BE49-F238E27FC236}">
                  <a16:creationId xmlns:a16="http://schemas.microsoft.com/office/drawing/2014/main" id="{9E94F582-EA9E-D989-0154-83C4D70F61D1}"/>
                </a:ext>
              </a:extLst>
            </p:cNvPr>
            <p:cNvSpPr txBox="1"/>
            <p:nvPr/>
          </p:nvSpPr>
          <p:spPr bwMode="auto">
            <a:xfrm>
              <a:off x="4902704" y="3894245"/>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81" name="TextBox 80">
              <a:extLst>
                <a:ext uri="{FF2B5EF4-FFF2-40B4-BE49-F238E27FC236}">
                  <a16:creationId xmlns:a16="http://schemas.microsoft.com/office/drawing/2014/main" id="{7FB85043-9BA1-3795-BDE4-9DC40AA950D4}"/>
                </a:ext>
              </a:extLst>
            </p:cNvPr>
            <p:cNvSpPr txBox="1"/>
            <p:nvPr/>
          </p:nvSpPr>
          <p:spPr bwMode="auto">
            <a:xfrm>
              <a:off x="4844951" y="4062247"/>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82" name="TextBox 81">
              <a:extLst>
                <a:ext uri="{FF2B5EF4-FFF2-40B4-BE49-F238E27FC236}">
                  <a16:creationId xmlns:a16="http://schemas.microsoft.com/office/drawing/2014/main" id="{B06CC307-98C9-9430-E0BE-82862191EB74}"/>
                </a:ext>
              </a:extLst>
            </p:cNvPr>
            <p:cNvSpPr txBox="1"/>
            <p:nvPr/>
          </p:nvSpPr>
          <p:spPr bwMode="auto">
            <a:xfrm>
              <a:off x="4831077" y="4233644"/>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a:t>
              </a:r>
            </a:p>
          </p:txBody>
        </p:sp>
        <p:sp>
          <p:nvSpPr>
            <p:cNvPr id="83" name="TextBox 82">
              <a:extLst>
                <a:ext uri="{FF2B5EF4-FFF2-40B4-BE49-F238E27FC236}">
                  <a16:creationId xmlns:a16="http://schemas.microsoft.com/office/drawing/2014/main" id="{51F90D53-0CB7-7831-DD26-3F9B05B4601C}"/>
                </a:ext>
              </a:extLst>
            </p:cNvPr>
            <p:cNvSpPr txBox="1"/>
            <p:nvPr/>
          </p:nvSpPr>
          <p:spPr bwMode="auto">
            <a:xfrm>
              <a:off x="4815969" y="439224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84" name="TextBox 83">
              <a:extLst>
                <a:ext uri="{FF2B5EF4-FFF2-40B4-BE49-F238E27FC236}">
                  <a16:creationId xmlns:a16="http://schemas.microsoft.com/office/drawing/2014/main" id="{153395CB-1E27-FC26-93F1-6E5C4812FD59}"/>
                </a:ext>
              </a:extLst>
            </p:cNvPr>
            <p:cNvSpPr txBox="1"/>
            <p:nvPr/>
          </p:nvSpPr>
          <p:spPr bwMode="auto">
            <a:xfrm>
              <a:off x="4786064" y="4554084"/>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85" name="TextBox 84">
              <a:extLst>
                <a:ext uri="{FF2B5EF4-FFF2-40B4-BE49-F238E27FC236}">
                  <a16:creationId xmlns:a16="http://schemas.microsoft.com/office/drawing/2014/main" id="{D520C728-0A0D-D2A1-6474-AA295F2D26FE}"/>
                </a:ext>
              </a:extLst>
            </p:cNvPr>
            <p:cNvSpPr txBox="1"/>
            <p:nvPr/>
          </p:nvSpPr>
          <p:spPr bwMode="auto">
            <a:xfrm>
              <a:off x="4786064" y="471591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86" name="TextBox 85">
              <a:extLst>
                <a:ext uri="{FF2B5EF4-FFF2-40B4-BE49-F238E27FC236}">
                  <a16:creationId xmlns:a16="http://schemas.microsoft.com/office/drawing/2014/main" id="{CC223D8D-8650-54BC-37D3-246696B6FD65}"/>
                </a:ext>
              </a:extLst>
            </p:cNvPr>
            <p:cNvSpPr txBox="1"/>
            <p:nvPr/>
          </p:nvSpPr>
          <p:spPr bwMode="auto">
            <a:xfrm>
              <a:off x="4760977" y="4877754"/>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87" name="TextBox 86">
              <a:extLst>
                <a:ext uri="{FF2B5EF4-FFF2-40B4-BE49-F238E27FC236}">
                  <a16:creationId xmlns:a16="http://schemas.microsoft.com/office/drawing/2014/main" id="{98C8D46D-70CE-5229-8F28-A59CCBE42E88}"/>
                </a:ext>
              </a:extLst>
            </p:cNvPr>
            <p:cNvSpPr txBox="1"/>
            <p:nvPr/>
          </p:nvSpPr>
          <p:spPr bwMode="auto">
            <a:xfrm>
              <a:off x="4746802" y="5054449"/>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88" name="TextBox 87">
              <a:extLst>
                <a:ext uri="{FF2B5EF4-FFF2-40B4-BE49-F238E27FC236}">
                  <a16:creationId xmlns:a16="http://schemas.microsoft.com/office/drawing/2014/main" id="{D4C41664-20FD-C225-D9A1-B94F403CCF76}"/>
                </a:ext>
              </a:extLst>
            </p:cNvPr>
            <p:cNvSpPr txBox="1"/>
            <p:nvPr/>
          </p:nvSpPr>
          <p:spPr bwMode="auto">
            <a:xfrm>
              <a:off x="4732230" y="5215640"/>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89" name="TextBox 88">
              <a:extLst>
                <a:ext uri="{FF2B5EF4-FFF2-40B4-BE49-F238E27FC236}">
                  <a16:creationId xmlns:a16="http://schemas.microsoft.com/office/drawing/2014/main" id="{55C26306-E27B-3892-296B-DFCA2D77B099}"/>
                </a:ext>
              </a:extLst>
            </p:cNvPr>
            <p:cNvSpPr txBox="1"/>
            <p:nvPr/>
          </p:nvSpPr>
          <p:spPr bwMode="auto">
            <a:xfrm>
              <a:off x="4718671" y="5375923"/>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90" name="TextBox 89">
              <a:extLst>
                <a:ext uri="{FF2B5EF4-FFF2-40B4-BE49-F238E27FC236}">
                  <a16:creationId xmlns:a16="http://schemas.microsoft.com/office/drawing/2014/main" id="{79E24E30-E90B-A97B-8502-B4D0A1EFC678}"/>
                </a:ext>
              </a:extLst>
            </p:cNvPr>
            <p:cNvSpPr txBox="1"/>
            <p:nvPr/>
          </p:nvSpPr>
          <p:spPr bwMode="auto">
            <a:xfrm>
              <a:off x="4718671" y="5543314"/>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91" name="TextBox 90">
              <a:extLst>
                <a:ext uri="{FF2B5EF4-FFF2-40B4-BE49-F238E27FC236}">
                  <a16:creationId xmlns:a16="http://schemas.microsoft.com/office/drawing/2014/main" id="{A945531C-A231-7E43-DD07-12FCD72CC426}"/>
                </a:ext>
              </a:extLst>
            </p:cNvPr>
            <p:cNvSpPr txBox="1"/>
            <p:nvPr/>
          </p:nvSpPr>
          <p:spPr bwMode="auto">
            <a:xfrm>
              <a:off x="4691198" y="5711718"/>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a:t>
              </a:r>
            </a:p>
          </p:txBody>
        </p:sp>
        <p:sp>
          <p:nvSpPr>
            <p:cNvPr id="92" name="Rectangle 91">
              <a:extLst>
                <a:ext uri="{FF2B5EF4-FFF2-40B4-BE49-F238E27FC236}">
                  <a16:creationId xmlns:a16="http://schemas.microsoft.com/office/drawing/2014/main" id="{EF57A585-3729-AFF4-766C-D3AA5FD1DA2C}"/>
                </a:ext>
              </a:extLst>
            </p:cNvPr>
            <p:cNvSpPr/>
            <p:nvPr/>
          </p:nvSpPr>
          <p:spPr bwMode="auto">
            <a:xfrm>
              <a:off x="4327524" y="2484873"/>
              <a:ext cx="359797" cy="147201"/>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 name="Rectangle 92">
              <a:extLst>
                <a:ext uri="{FF2B5EF4-FFF2-40B4-BE49-F238E27FC236}">
                  <a16:creationId xmlns:a16="http://schemas.microsoft.com/office/drawing/2014/main" id="{71024726-230D-8D27-975D-CC90099D6E36}"/>
                </a:ext>
              </a:extLst>
            </p:cNvPr>
            <p:cNvSpPr/>
            <p:nvPr/>
          </p:nvSpPr>
          <p:spPr bwMode="auto">
            <a:xfrm>
              <a:off x="4568825" y="3145038"/>
              <a:ext cx="118496" cy="147201"/>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84A00A39-4BDD-0CE2-FB5E-6BA411D81266}"/>
                </a:ext>
              </a:extLst>
            </p:cNvPr>
            <p:cNvSpPr/>
            <p:nvPr/>
          </p:nvSpPr>
          <p:spPr bwMode="auto">
            <a:xfrm>
              <a:off x="4568825" y="4139116"/>
              <a:ext cx="118496" cy="147201"/>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Rectangle 94">
              <a:extLst>
                <a:ext uri="{FF2B5EF4-FFF2-40B4-BE49-F238E27FC236}">
                  <a16:creationId xmlns:a16="http://schemas.microsoft.com/office/drawing/2014/main" id="{E1E33A53-C0B3-92B3-0798-839B80FC4697}"/>
                </a:ext>
              </a:extLst>
            </p:cNvPr>
            <p:cNvSpPr/>
            <p:nvPr/>
          </p:nvSpPr>
          <p:spPr bwMode="auto">
            <a:xfrm>
              <a:off x="4568825" y="4964582"/>
              <a:ext cx="118496" cy="147201"/>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752CD117-2D03-DC8E-D9F9-1DD3F8A3B0EC}"/>
                </a:ext>
              </a:extLst>
            </p:cNvPr>
            <p:cNvSpPr/>
            <p:nvPr/>
          </p:nvSpPr>
          <p:spPr bwMode="auto">
            <a:xfrm>
              <a:off x="4568825" y="5792853"/>
              <a:ext cx="118496" cy="147201"/>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9B414C4C-6E0E-5B05-685D-0A6738516055}"/>
                </a:ext>
              </a:extLst>
            </p:cNvPr>
            <p:cNvSpPr/>
            <p:nvPr/>
          </p:nvSpPr>
          <p:spPr bwMode="auto">
            <a:xfrm>
              <a:off x="4695827" y="2484873"/>
              <a:ext cx="1530348"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4326B8AA-AE48-5DFB-D89F-22D9E5334838}"/>
                </a:ext>
              </a:extLst>
            </p:cNvPr>
            <p:cNvSpPr/>
            <p:nvPr/>
          </p:nvSpPr>
          <p:spPr bwMode="auto">
            <a:xfrm>
              <a:off x="4695827" y="2654797"/>
              <a:ext cx="45719"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71D88FC3-F6AB-C4C0-FEEE-EC421F3C6279}"/>
                </a:ext>
              </a:extLst>
            </p:cNvPr>
            <p:cNvSpPr/>
            <p:nvPr/>
          </p:nvSpPr>
          <p:spPr bwMode="auto">
            <a:xfrm>
              <a:off x="4695827" y="3153733"/>
              <a:ext cx="555623"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BACB507F-D6AF-19B8-252E-EC4F44A3B386}"/>
                </a:ext>
              </a:extLst>
            </p:cNvPr>
            <p:cNvSpPr/>
            <p:nvPr/>
          </p:nvSpPr>
          <p:spPr bwMode="auto">
            <a:xfrm>
              <a:off x="4695828" y="3312483"/>
              <a:ext cx="507998"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0BB27B27-C202-BF7C-3A1E-DA0A3E0BBEC3}"/>
                </a:ext>
              </a:extLst>
            </p:cNvPr>
            <p:cNvSpPr/>
            <p:nvPr/>
          </p:nvSpPr>
          <p:spPr bwMode="auto">
            <a:xfrm>
              <a:off x="4695828" y="3477583"/>
              <a:ext cx="409572"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6387414D-64B6-135C-9B1C-C1D55B3530F9}"/>
                </a:ext>
              </a:extLst>
            </p:cNvPr>
            <p:cNvSpPr/>
            <p:nvPr/>
          </p:nvSpPr>
          <p:spPr bwMode="auto">
            <a:xfrm>
              <a:off x="4695828" y="3642683"/>
              <a:ext cx="409572"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Rectangle 107">
              <a:extLst>
                <a:ext uri="{FF2B5EF4-FFF2-40B4-BE49-F238E27FC236}">
                  <a16:creationId xmlns:a16="http://schemas.microsoft.com/office/drawing/2014/main" id="{CCAE6B3A-F271-4EC8-3450-3BAA5AF3479C}"/>
                </a:ext>
              </a:extLst>
            </p:cNvPr>
            <p:cNvSpPr/>
            <p:nvPr/>
          </p:nvSpPr>
          <p:spPr bwMode="auto">
            <a:xfrm>
              <a:off x="4695828" y="3807783"/>
              <a:ext cx="260347"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Rectangle 108">
              <a:extLst>
                <a:ext uri="{FF2B5EF4-FFF2-40B4-BE49-F238E27FC236}">
                  <a16:creationId xmlns:a16="http://schemas.microsoft.com/office/drawing/2014/main" id="{3B5C0025-1BC2-2032-DB70-F78A130D79C9}"/>
                </a:ext>
              </a:extLst>
            </p:cNvPr>
            <p:cNvSpPr/>
            <p:nvPr/>
          </p:nvSpPr>
          <p:spPr bwMode="auto">
            <a:xfrm>
              <a:off x="4695828" y="3976058"/>
              <a:ext cx="222247"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Rectangle 109">
              <a:extLst>
                <a:ext uri="{FF2B5EF4-FFF2-40B4-BE49-F238E27FC236}">
                  <a16:creationId xmlns:a16="http://schemas.microsoft.com/office/drawing/2014/main" id="{BDAA7A3D-FC8C-26A2-5B51-47ABB127A2FA}"/>
                </a:ext>
              </a:extLst>
            </p:cNvPr>
            <p:cNvSpPr/>
            <p:nvPr/>
          </p:nvSpPr>
          <p:spPr bwMode="auto">
            <a:xfrm>
              <a:off x="4695829" y="4141158"/>
              <a:ext cx="168272"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Rectangle 110">
              <a:extLst>
                <a:ext uri="{FF2B5EF4-FFF2-40B4-BE49-F238E27FC236}">
                  <a16:creationId xmlns:a16="http://schemas.microsoft.com/office/drawing/2014/main" id="{75896B68-3FFF-8282-38CE-48A5274127F8}"/>
                </a:ext>
              </a:extLst>
            </p:cNvPr>
            <p:cNvSpPr/>
            <p:nvPr/>
          </p:nvSpPr>
          <p:spPr bwMode="auto">
            <a:xfrm>
              <a:off x="4695829" y="4306258"/>
              <a:ext cx="146046"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Rectangle 111">
              <a:extLst>
                <a:ext uri="{FF2B5EF4-FFF2-40B4-BE49-F238E27FC236}">
                  <a16:creationId xmlns:a16="http://schemas.microsoft.com/office/drawing/2014/main" id="{B8777005-ED20-24B2-0AE1-435E466A2554}"/>
                </a:ext>
              </a:extLst>
            </p:cNvPr>
            <p:cNvSpPr/>
            <p:nvPr/>
          </p:nvSpPr>
          <p:spPr bwMode="auto">
            <a:xfrm>
              <a:off x="4695829" y="4468183"/>
              <a:ext cx="133346"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Rectangle 112">
              <a:extLst>
                <a:ext uri="{FF2B5EF4-FFF2-40B4-BE49-F238E27FC236}">
                  <a16:creationId xmlns:a16="http://schemas.microsoft.com/office/drawing/2014/main" id="{DB8B554B-61FD-7CAD-43EB-C9C1D0505F31}"/>
                </a:ext>
              </a:extLst>
            </p:cNvPr>
            <p:cNvSpPr/>
            <p:nvPr/>
          </p:nvSpPr>
          <p:spPr bwMode="auto">
            <a:xfrm>
              <a:off x="4695829" y="4636458"/>
              <a:ext cx="111121"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Rectangle 113">
              <a:extLst>
                <a:ext uri="{FF2B5EF4-FFF2-40B4-BE49-F238E27FC236}">
                  <a16:creationId xmlns:a16="http://schemas.microsoft.com/office/drawing/2014/main" id="{4E40FA97-DCEA-3D48-6D8C-FFB351FE9297}"/>
                </a:ext>
              </a:extLst>
            </p:cNvPr>
            <p:cNvSpPr/>
            <p:nvPr/>
          </p:nvSpPr>
          <p:spPr bwMode="auto">
            <a:xfrm>
              <a:off x="4695829" y="4801558"/>
              <a:ext cx="111121"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Rectangle 114">
              <a:extLst>
                <a:ext uri="{FF2B5EF4-FFF2-40B4-BE49-F238E27FC236}">
                  <a16:creationId xmlns:a16="http://schemas.microsoft.com/office/drawing/2014/main" id="{4768E1BF-C034-D2EF-8FFD-B67FC0D233AD}"/>
                </a:ext>
              </a:extLst>
            </p:cNvPr>
            <p:cNvSpPr/>
            <p:nvPr/>
          </p:nvSpPr>
          <p:spPr bwMode="auto">
            <a:xfrm>
              <a:off x="4695829" y="4966658"/>
              <a:ext cx="79371"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Rectangle 115">
              <a:extLst>
                <a:ext uri="{FF2B5EF4-FFF2-40B4-BE49-F238E27FC236}">
                  <a16:creationId xmlns:a16="http://schemas.microsoft.com/office/drawing/2014/main" id="{738573B2-0880-367D-C5C1-A2AD87A8B145}"/>
                </a:ext>
              </a:extLst>
            </p:cNvPr>
            <p:cNvSpPr/>
            <p:nvPr/>
          </p:nvSpPr>
          <p:spPr bwMode="auto">
            <a:xfrm>
              <a:off x="4695830" y="5128583"/>
              <a:ext cx="64290"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Rectangle 116">
              <a:extLst>
                <a:ext uri="{FF2B5EF4-FFF2-40B4-BE49-F238E27FC236}">
                  <a16:creationId xmlns:a16="http://schemas.microsoft.com/office/drawing/2014/main" id="{FB66C133-ABAA-3866-BCE0-3751C2BFF44B}"/>
                </a:ext>
              </a:extLst>
            </p:cNvPr>
            <p:cNvSpPr/>
            <p:nvPr/>
          </p:nvSpPr>
          <p:spPr bwMode="auto">
            <a:xfrm>
              <a:off x="4695830" y="5297652"/>
              <a:ext cx="50001"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Rectangle 117">
              <a:extLst>
                <a:ext uri="{FF2B5EF4-FFF2-40B4-BE49-F238E27FC236}">
                  <a16:creationId xmlns:a16="http://schemas.microsoft.com/office/drawing/2014/main" id="{B6995B0A-01B5-6126-B3E7-F6C7DD516281}"/>
                </a:ext>
              </a:extLst>
            </p:cNvPr>
            <p:cNvSpPr/>
            <p:nvPr/>
          </p:nvSpPr>
          <p:spPr bwMode="auto">
            <a:xfrm>
              <a:off x="4697971" y="5459577"/>
              <a:ext cx="45720"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Rectangle 118">
              <a:extLst>
                <a:ext uri="{FF2B5EF4-FFF2-40B4-BE49-F238E27FC236}">
                  <a16:creationId xmlns:a16="http://schemas.microsoft.com/office/drawing/2014/main" id="{6FA50FB4-1459-807E-2DBE-80CEA158E47E}"/>
                </a:ext>
              </a:extLst>
            </p:cNvPr>
            <p:cNvSpPr/>
            <p:nvPr/>
          </p:nvSpPr>
          <p:spPr bwMode="auto">
            <a:xfrm>
              <a:off x="4697971" y="5623884"/>
              <a:ext cx="27432" cy="147201"/>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21" name="Straight Connector 120">
              <a:extLst>
                <a:ext uri="{FF2B5EF4-FFF2-40B4-BE49-F238E27FC236}">
                  <a16:creationId xmlns:a16="http://schemas.microsoft.com/office/drawing/2014/main" id="{C8F4E029-B1D8-CE86-900D-D9916312BC71}"/>
                </a:ext>
              </a:extLst>
            </p:cNvPr>
            <p:cNvCxnSpPr/>
            <p:nvPr/>
          </p:nvCxnSpPr>
          <p:spPr bwMode="auto">
            <a:xfrm>
              <a:off x="4687244" y="2469144"/>
              <a:ext cx="0" cy="3464931"/>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454456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A0A11-3015-3F70-F297-4F06840F43BC}"/>
              </a:ext>
            </a:extLst>
          </p:cNvPr>
          <p:cNvSpPr>
            <a:spLocks noGrp="1"/>
          </p:cNvSpPr>
          <p:nvPr>
            <p:ph type="title"/>
          </p:nvPr>
        </p:nvSpPr>
        <p:spPr/>
        <p:txBody>
          <a:bodyPr/>
          <a:lstStyle/>
          <a:p>
            <a:r>
              <a:rPr lang="en-US" dirty="0"/>
              <a:t>PALOMA—Amivantamab SC Q4W: </a:t>
            </a:r>
            <a:br>
              <a:rPr lang="en-US" dirty="0"/>
            </a:br>
            <a:r>
              <a:rPr lang="en-US" dirty="0"/>
              <a:t>Investigators’ Conclusions</a:t>
            </a:r>
          </a:p>
        </p:txBody>
      </p:sp>
      <p:sp>
        <p:nvSpPr>
          <p:cNvPr id="3" name="Content Placeholder 2">
            <a:extLst>
              <a:ext uri="{FF2B5EF4-FFF2-40B4-BE49-F238E27FC236}">
                <a16:creationId xmlns:a16="http://schemas.microsoft.com/office/drawing/2014/main" id="{10F64AE3-F854-2BC7-18D9-A56D34D9534B}"/>
              </a:ext>
            </a:extLst>
          </p:cNvPr>
          <p:cNvSpPr>
            <a:spLocks noGrp="1"/>
          </p:cNvSpPr>
          <p:nvPr>
            <p:ph idx="1"/>
          </p:nvPr>
        </p:nvSpPr>
        <p:spPr/>
        <p:txBody>
          <a:bodyPr/>
          <a:lstStyle/>
          <a:p>
            <a:r>
              <a:rPr lang="en-US" sz="2000" dirty="0"/>
              <a:t>In this analysis of the phase Ib PALOMA trial, the identified dose of amivantamab SC Q4W was associated with similar exposure and a lower rate of IRRs vs the approved IV dose in a small cohort of patients with advanced solid tumors, including lung cancers</a:t>
            </a:r>
          </a:p>
          <a:p>
            <a:pPr lvl="1"/>
            <a:r>
              <a:rPr lang="en-US" sz="1800" dirty="0"/>
              <a:t>Identified dose: amivantamab SC administered QW for first 4 wk at 1600 mg (≥80 kg: 2240 mg) followed by Q4W thereafter at 3520 mg (≥80 kg: 4640 mg) </a:t>
            </a:r>
          </a:p>
          <a:p>
            <a:pPr lvl="1"/>
            <a:r>
              <a:rPr lang="en-US" sz="1800" dirty="0"/>
              <a:t>Administration time: 7-10 min</a:t>
            </a:r>
          </a:p>
          <a:p>
            <a:r>
              <a:rPr lang="en-US" sz="2000" dirty="0"/>
              <a:t>IRRs occurred in 16% of patients with amivantamab SC Q4W vs historic rate of 67% with IV</a:t>
            </a:r>
          </a:p>
          <a:p>
            <a:r>
              <a:rPr lang="en-US" sz="2000" dirty="0"/>
              <a:t>Investigators concluded that amivantamab SC Q4W associated with comparable exposure, lower rate of IRRs, and greater convenience vs approved IV dosing</a:t>
            </a:r>
          </a:p>
          <a:p>
            <a:r>
              <a:rPr lang="en-US" sz="2000" dirty="0"/>
              <a:t>Phase III PALOMA-3 trial (NCT05388669) is evaluating PK noninferiority of amivantamab SC Q2W + lazertinib vs amivantamab IV Q2W + lazertinib in 3L </a:t>
            </a:r>
            <a:r>
              <a:rPr lang="en-US" sz="2000" i="1" dirty="0"/>
              <a:t>EGFR</a:t>
            </a:r>
            <a:r>
              <a:rPr lang="en-US" sz="2000" dirty="0"/>
              <a:t>-mutated NSCLC</a:t>
            </a:r>
          </a:p>
          <a:p>
            <a:r>
              <a:rPr lang="en-US" sz="2000" dirty="0"/>
              <a:t>Phase II PALOMA-2 (NCT05498428) is evaluating amivantamab SC at Q2W to Q4W in combination with lazertinib and/or CT in various settings of NSCLC with </a:t>
            </a:r>
            <a:r>
              <a:rPr lang="en-US" sz="2000" i="1" dirty="0"/>
              <a:t>EGFR</a:t>
            </a:r>
            <a:r>
              <a:rPr lang="en-US" sz="2000" dirty="0"/>
              <a:t> mutation or ex20ins</a:t>
            </a:r>
          </a:p>
        </p:txBody>
      </p:sp>
      <p:sp>
        <p:nvSpPr>
          <p:cNvPr id="7" name="Text Box 15">
            <a:extLst>
              <a:ext uri="{FF2B5EF4-FFF2-40B4-BE49-F238E27FC236}">
                <a16:creationId xmlns:a16="http://schemas.microsoft.com/office/drawing/2014/main" id="{E523B654-93FD-50F0-2917-EBC6DAA448A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Leighl. ELCC 2024. Abstr 6MO.</a:t>
            </a:r>
          </a:p>
        </p:txBody>
      </p:sp>
    </p:spTree>
    <p:extLst>
      <p:ext uri="{BB962C8B-B14F-4D97-AF65-F5344CB8AC3E}">
        <p14:creationId xmlns:p14="http://schemas.microsoft.com/office/powerpoint/2010/main" val="4242172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ELCC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CME-certified text module </a:t>
            </a:r>
            <a:r>
              <a:rPr lang="en-US" sz="2200" b="0" dirty="0"/>
              <a:t>and </a:t>
            </a:r>
            <a:r>
              <a:rPr lang="en-US" sz="2200" dirty="0">
                <a:solidFill>
                  <a:srgbClr val="E1471D"/>
                </a:solidFill>
              </a:rPr>
              <a:t>ClinicalThought commentary </a:t>
            </a:r>
            <a:r>
              <a:rPr lang="en-US" sz="2200" b="0" dirty="0"/>
              <a:t>featuring expert faculty insights on clinical implications of the key studies</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dirty="0">
              <a:solidFill>
                <a:srgbClr val="00823B"/>
              </a:solidFill>
            </a:endParaRPr>
          </a:p>
          <a:p>
            <a:pPr marL="0" indent="0">
              <a:buNone/>
            </a:pPr>
            <a:r>
              <a:rPr lang="en-US" sz="2400" b="1" u="sng" dirty="0">
                <a:solidFill>
                  <a:srgbClr val="E1471D"/>
                </a:solidFill>
                <a:hlinkClick r:id="rId4"/>
              </a:rPr>
              <a:t>clinicaloptions.com/ELCCPrague2024Program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187DEEC625BAC46B141A0742EFF1464" ma:contentTypeVersion="14" ma:contentTypeDescription="Create a new document." ma:contentTypeScope="" ma:versionID="03852552aedf874c45e48da2dd7bb2f4">
  <xsd:schema xmlns:xsd="http://www.w3.org/2001/XMLSchema" xmlns:xs="http://www.w3.org/2001/XMLSchema" xmlns:p="http://schemas.microsoft.com/office/2006/metadata/properties" xmlns:ns2="e6220211-95fd-4cdd-8a8d-bd8a673b303b" xmlns:ns3="22fd6914-46d4-4c7e-bbad-46e82841b69d" targetNamespace="http://schemas.microsoft.com/office/2006/metadata/properties" ma:root="true" ma:fieldsID="b6b8477a0b4f431d7aa167f53aeaa259" ns2:_="" ns3:_="">
    <xsd:import namespace="e6220211-95fd-4cdd-8a8d-bd8a673b303b"/>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6220211-95fd-4cdd-8a8d-bd8a673b30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e6220211-95fd-4cdd-8a8d-bd8a673b303b">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D4FDC476-CAA6-496E-8C3E-57BF4BE94A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6220211-95fd-4cdd-8a8d-bd8a673b303b"/>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5BA55BC3-5A03-47C2-8EC3-D964C3B5E779}">
  <ds:schemaRefs>
    <ds:schemaRef ds:uri="http://schemas.openxmlformats.org/package/2006/metadata/core-properties"/>
    <ds:schemaRef ds:uri="http://schemas.microsoft.com/office/2006/documentManagement/types"/>
    <ds:schemaRef ds:uri="e6220211-95fd-4cdd-8a8d-bd8a673b303b"/>
    <ds:schemaRef ds:uri="http://purl.org/dc/dcmitype/"/>
    <ds:schemaRef ds:uri="http://www.w3.org/XML/1998/namespace"/>
    <ds:schemaRef ds:uri="http://schemas.microsoft.com/office/infopath/2007/PartnerControls"/>
    <ds:schemaRef ds:uri="http://purl.org/dc/elements/1.1/"/>
    <ds:schemaRef ds:uri="22fd6914-46d4-4c7e-bbad-46e82841b69d"/>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1747</TotalTime>
  <Words>1872</Words>
  <Application>Microsoft Office PowerPoint</Application>
  <PresentationFormat>Widescreen</PresentationFormat>
  <Paragraphs>242</Paragraphs>
  <Slides>10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Segoe UI Symbol</vt:lpstr>
      <vt:lpstr>Times</vt:lpstr>
      <vt:lpstr>Wingdings</vt:lpstr>
      <vt:lpstr>2022_CCO_Template</vt:lpstr>
      <vt:lpstr>PALOMA: Phase Ib Trial of Subcutaneous Amivantamab Given Every 4 Wk in  Patients With Advanced Solid Tumors </vt:lpstr>
      <vt:lpstr>About These Slides</vt:lpstr>
      <vt:lpstr>PALOMA—Amivantamab SC Q4W: Background</vt:lpstr>
      <vt:lpstr>PALOMA—Amivantamab SC Q4W: Study Design</vt:lpstr>
      <vt:lpstr>PALOMA—Amivantamab SC Q4W: Baseline Characteristics</vt:lpstr>
      <vt:lpstr>PALOMA—Amivantamab SC Q4W:  Pharmacokinetic Analysis and Dose Refinement</vt:lpstr>
      <vt:lpstr>PALOMA—Amivantamab SC Q4W:  Treatment-Emergent AEs</vt:lpstr>
      <vt:lpstr>PALOMA—Amivantamab SC Q4W:  IRRs and Related Symptoms</vt:lpstr>
      <vt:lpstr>PALOMA—Amivantamab SC Q4W:  Investigators’ Conclusions</vt:lpstr>
      <vt:lpstr>Go Online for More CCO  Coverage of ELCC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PALOMA: Phase Ib Trial of Subcutaneous Amivantamab Given Every 4 Wk in Patients With Advanced Solid Tumors</dc:title>
  <dc:creator>Preferred User</dc:creator>
  <cp:lastModifiedBy>Natalia Kolenko</cp:lastModifiedBy>
  <cp:revision>4</cp:revision>
  <cp:lastPrinted>2016-09-26T20:21:49Z</cp:lastPrinted>
  <dcterms:created xsi:type="dcterms:W3CDTF">2005-05-27T15:08:01Z</dcterms:created>
  <dcterms:modified xsi:type="dcterms:W3CDTF">2024-05-02T18:56:24Z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0x0101005187DEEC625BAC46B141A0742EFF1464</vt:lpwstr>
  </property>
  <property fmtid="{D5CDD505-2E9C-101B-9397-08002B2CF9AE}" pid="9" name="MediaServiceImageTags">
    <vt:lpwstr/>
  </property>
</Properties>
</file>