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5"/>
  </p:notesMasterIdLst>
  <p:sldIdLst>
    <p:sldId id="321" r:id="rId6"/>
    <p:sldId id="308" r:id="rId7"/>
    <p:sldId id="576" r:id="rId8"/>
    <p:sldId id="577" r:id="rId9"/>
    <p:sldId id="578" r:id="rId10"/>
    <p:sldId id="579" r:id="rId11"/>
    <p:sldId id="580" r:id="rId12"/>
    <p:sldId id="581" r:id="rId13"/>
    <p:sldId id="57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6" userDrawn="1">
          <p15:clr>
            <a:srgbClr val="A4A3A4"/>
          </p15:clr>
        </p15:guide>
        <p15:guide id="2" orient="horz" pos="260" userDrawn="1">
          <p15:clr>
            <a:srgbClr val="A4A3A4"/>
          </p15:clr>
        </p15:guide>
        <p15:guide id="3" orient="horz" pos="1013" userDrawn="1">
          <p15:clr>
            <a:srgbClr val="A4A3A4"/>
          </p15:clr>
        </p15:guide>
        <p15:guide id="4" orient="horz" pos="4146" userDrawn="1">
          <p15:clr>
            <a:srgbClr val="A4A3A4"/>
          </p15:clr>
        </p15:guide>
        <p15:guide id="5" orient="horz" pos="3893" userDrawn="1">
          <p15:clr>
            <a:srgbClr val="A4A3A4"/>
          </p15:clr>
        </p15:guide>
        <p15:guide id="6" orient="horz" pos="4032" userDrawn="1">
          <p15:clr>
            <a:srgbClr val="A4A3A4"/>
          </p15:clr>
        </p15:guide>
        <p15:guide id="7" pos="329" userDrawn="1">
          <p15:clr>
            <a:srgbClr val="A4A3A4"/>
          </p15:clr>
        </p15:guide>
        <p15:guide id="8" pos="443" userDrawn="1">
          <p15:clr>
            <a:srgbClr val="A4A3A4"/>
          </p15:clr>
        </p15:guide>
        <p15:guide id="9" pos="7418" userDrawn="1">
          <p15:clr>
            <a:srgbClr val="A4A3A4"/>
          </p15:clr>
        </p15:guide>
        <p15:guide id="10" pos="72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rdon Kelley" initials="GK" lastIdx="4" clrIdx="0">
    <p:extLst>
      <p:ext uri="{19B8F6BF-5375-455C-9EA6-DF929625EA0E}">
        <p15:presenceInfo xmlns:p15="http://schemas.microsoft.com/office/powerpoint/2012/main" userId="S::gkelley@clinicaloptions.com::7e3d11cf-7436-4611-80d7-51121a63678e" providerId="AD"/>
      </p:ext>
    </p:extLst>
  </p:cmAuthor>
  <p:cmAuthor id="2" name="CLINICALOPTIONS\tquill" initials="C" lastIdx="2" clrIdx="1">
    <p:extLst>
      <p:ext uri="{19B8F6BF-5375-455C-9EA6-DF929625EA0E}">
        <p15:presenceInfo xmlns:p15="http://schemas.microsoft.com/office/powerpoint/2012/main" userId="CLINICALOPTIONS\tquill" providerId="None"/>
      </p:ext>
    </p:extLst>
  </p:cmAuthor>
  <p:cmAuthor id="3" name="Christy Seals" initials="CS" lastIdx="1" clrIdx="2">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orient="horz" pos="146"/>
        <p:guide orient="horz" pos="260"/>
        <p:guide orient="horz" pos="1013"/>
        <p:guide orient="horz" pos="4146"/>
        <p:guide orient="horz" pos="3893"/>
        <p:guide orient="horz" pos="4032"/>
        <p:guide pos="329"/>
        <p:guide pos="443"/>
        <p:guide pos="7418"/>
        <p:guide pos="722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AEC70D-9CCB-421C-97F9-122139060F9F}" type="datetimeFigureOut">
              <a:rPr lang="en-US" smtClean="0"/>
              <a:t>1/30/2023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ECD923-5F91-44F2-9E52-9AEB6F8C08DE}" type="slidenum">
              <a:rPr lang="en-US" smtClean="0"/>
              <a:t>‹#›</a:t>
            </a:fld>
            <a:endParaRPr lang="en-US" dirty="0"/>
          </a:p>
        </p:txBody>
      </p:sp>
    </p:spTree>
    <p:extLst>
      <p:ext uri="{BB962C8B-B14F-4D97-AF65-F5344CB8AC3E}">
        <p14:creationId xmlns:p14="http://schemas.microsoft.com/office/powerpoint/2010/main" val="2505866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ECD923-5F91-44F2-9E52-9AEB6F8C08DE}" type="slidenum">
              <a:rPr lang="en-US" smtClean="0"/>
              <a:t>1</a:t>
            </a:fld>
            <a:endParaRPr lang="en-US" dirty="0"/>
          </a:p>
        </p:txBody>
      </p:sp>
    </p:spTree>
    <p:extLst>
      <p:ext uri="{BB962C8B-B14F-4D97-AF65-F5344CB8AC3E}">
        <p14:creationId xmlns:p14="http://schemas.microsoft.com/office/powerpoint/2010/main" val="1603863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mCRC, metastatic colorectal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9292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CBR, clinical benefit rate; mCRC, metastatic colorectal cancer; ORR, overall response rate; OS, overall survival; PFS, progression-free survival; QoL, quality of life.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6761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ECOG, Eastern Cooperative Oncology Group; mCRC, metastatic colorectal cancer; PS, performance status.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03961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mCRC, metastatic colorectal cancer; OS, overall survival; PD, progressive disease; PFS, progression-free survival;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08955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AE, adverse event; mCRC, metastatic colorectal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0583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mCRC, metastatic colorectal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26762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687385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5110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841854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795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4952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88435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44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11092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883391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825676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887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61276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6001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816040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www.clinicaloptions.com/GICoverage2023"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Study of the FGFR Inhibitor </a:t>
            </a:r>
            <a:br>
              <a:rPr lang="en-US" altLang="en-US" sz="4000" dirty="0"/>
            </a:br>
            <a:r>
              <a:rPr lang="en-US" altLang="en-US" sz="4000" dirty="0"/>
              <a:t>Pemigatinib for Previously Treated </a:t>
            </a:r>
            <a:br>
              <a:rPr lang="en-US" altLang="en-US" sz="4000" dirty="0"/>
            </a:br>
            <a:r>
              <a:rPr lang="en-US" altLang="en-US" sz="4000" dirty="0"/>
              <a:t>Metastatic CRC With </a:t>
            </a:r>
            <a:r>
              <a:rPr lang="en-US" altLang="en-US" sz="4000" i="1" dirty="0"/>
              <a:t>FGF/FGFR</a:t>
            </a:r>
            <a:r>
              <a:rPr lang="en-US" altLang="en-US" sz="4000" dirty="0"/>
              <a:t> Alterations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0628"/>
            <a:ext cx="42497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Bristol-Myers Squibb, Incyte Corporation, Merck Sharp &amp; Dohme Corp,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Gastrointestinal Cancers Symposium</a:t>
            </a:r>
            <a:br>
              <a:rPr kumimoji="0" lang="en-US" sz="1600" b="0" i="1" u="none" strike="noStrike" kern="0" cap="none" spc="0" normalizeH="0" baseline="0" noProof="0" dirty="0">
                <a:ln>
                  <a:noFill/>
                </a:ln>
                <a:solidFill>
                  <a:srgbClr val="455560"/>
                </a:solidFill>
                <a:effectLst/>
                <a:uLnTx/>
                <a:uFillTx/>
                <a:latin typeface="Calibri"/>
                <a:ea typeface="+mn-ea"/>
                <a:cs typeface="Calibri"/>
              </a:rPr>
            </a:br>
            <a:r>
              <a:rPr kumimoji="0" lang="en-US" sz="1600" b="0" i="1" u="none" strike="noStrike" kern="0" cap="none" spc="0" normalizeH="0" baseline="0" noProof="0" dirty="0">
                <a:ln>
                  <a:noFill/>
                </a:ln>
                <a:solidFill>
                  <a:srgbClr val="455560"/>
                </a:solidFill>
                <a:effectLst/>
                <a:uLnTx/>
                <a:uFillTx/>
                <a:latin typeface="Calibri"/>
                <a:ea typeface="+mn-ea"/>
                <a:cs typeface="Calibri"/>
              </a:rPr>
              <a:t>January 19-21, 2023; San Francisco, California</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Pemigatinib in mCRC With </a:t>
            </a:r>
            <a:r>
              <a:rPr lang="en-US" altLang="en-US" i="1" dirty="0"/>
              <a:t>FGF/FGFR </a:t>
            </a:r>
            <a:r>
              <a:rPr lang="en-US" altLang="en-US" dirty="0"/>
              <a:t>Alterations: Background</a:t>
            </a:r>
          </a:p>
        </p:txBody>
      </p:sp>
      <p:sp>
        <p:nvSpPr>
          <p:cNvPr id="2" name="Content Placeholder 1">
            <a:extLst>
              <a:ext uri="{FF2B5EF4-FFF2-40B4-BE49-F238E27FC236}">
                <a16:creationId xmlns:a16="http://schemas.microsoft.com/office/drawing/2014/main" id="{D501C725-8381-F210-D5CB-A1A9834F189D}"/>
              </a:ext>
            </a:extLst>
          </p:cNvPr>
          <p:cNvSpPr>
            <a:spLocks noGrp="1"/>
          </p:cNvSpPr>
          <p:nvPr>
            <p:ph idx="1"/>
          </p:nvPr>
        </p:nvSpPr>
        <p:spPr/>
        <p:txBody>
          <a:bodyPr/>
          <a:lstStyle/>
          <a:p>
            <a:r>
              <a:rPr lang="en-US" sz="2600" dirty="0"/>
              <a:t>FGFR pathway signaling key to cellular proliferation, migration, survival, and angiogenesis; aberrant FGFR signaling can occur in malignant cells due to gene amplification or mutation, chromosomal translocation, or receptor activation by ligands</a:t>
            </a:r>
            <a:r>
              <a:rPr lang="en-US" sz="2600" baseline="30000" dirty="0"/>
              <a:t>1</a:t>
            </a:r>
          </a:p>
          <a:p>
            <a:r>
              <a:rPr lang="en-US" sz="2600" dirty="0"/>
              <a:t>Pemigatinib: oral inhibitor of FGFR1-3</a:t>
            </a:r>
            <a:r>
              <a:rPr lang="en-US" sz="2600" baseline="30000" dirty="0"/>
              <a:t>2</a:t>
            </a:r>
          </a:p>
          <a:p>
            <a:pPr lvl="1"/>
            <a:r>
              <a:rPr lang="en-US" sz="2400" dirty="0"/>
              <a:t>Approved for previously treated, unresectable locally advanced or metastatic cholangiocarcinoma with </a:t>
            </a:r>
            <a:r>
              <a:rPr lang="en-US" sz="2400" i="1" dirty="0"/>
              <a:t>FGFR2</a:t>
            </a:r>
            <a:r>
              <a:rPr lang="en-US" sz="2400" dirty="0"/>
              <a:t> fusion or other rearrangement and relapsed/refractory myeloid/lymphoid neoplasms with </a:t>
            </a:r>
            <a:r>
              <a:rPr lang="en-US" sz="2400" i="1" dirty="0"/>
              <a:t>FGFR1</a:t>
            </a:r>
            <a:r>
              <a:rPr lang="en-US" sz="2400" dirty="0"/>
              <a:t> rearrangement</a:t>
            </a:r>
            <a:r>
              <a:rPr lang="en-US" sz="2400" baseline="30000" dirty="0"/>
              <a:t>3-5</a:t>
            </a:r>
          </a:p>
          <a:p>
            <a:r>
              <a:rPr lang="en-US" sz="2600" dirty="0"/>
              <a:t>Current study evaluated pemigatinib in patients with colorectal cancer and </a:t>
            </a:r>
            <a:r>
              <a:rPr lang="en-US" sz="2600" i="1" dirty="0"/>
              <a:t>FGF/FGFR </a:t>
            </a:r>
            <a:r>
              <a:rPr lang="en-US" sz="2600" dirty="0"/>
              <a:t>alterations</a:t>
            </a:r>
            <a:r>
              <a:rPr lang="en-US" sz="2600" baseline="30000" dirty="0"/>
              <a:t>6</a:t>
            </a:r>
          </a:p>
          <a:p>
            <a:endParaRPr lang="en-US" sz="2600" dirty="0"/>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227564"/>
            <a:ext cx="7310073"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Dienstmann. Ann Oncol. 2015;25:552. 2. Subbiah. Ann Oncol. 2022;33:522. 3. Pemigatinib PI.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Abou-Alfa. Lancet Oncol. 2020;21:671. 5</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Verstovsek. ASH 2022. Abstr 1732. 6. Ciombor. ASCO GI 2023. Abstr 139.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48086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Pemigatinib in mCRC With </a:t>
            </a:r>
            <a:r>
              <a:rPr lang="en-US" altLang="en-US" i="1" dirty="0"/>
              <a:t>FGF/FGFR </a:t>
            </a:r>
            <a:r>
              <a:rPr lang="en-US" altLang="en-US" dirty="0"/>
              <a:t>Alterations: </a:t>
            </a:r>
            <a:br>
              <a:rPr lang="en-US" altLang="en-US" dirty="0"/>
            </a:br>
            <a:r>
              <a:rPr lang="en-US" altLang="en-US" dirty="0"/>
              <a:t>Study Design</a:t>
            </a:r>
          </a:p>
        </p:txBody>
      </p:sp>
      <p:sp>
        <p:nvSpPr>
          <p:cNvPr id="5" name="Content Placeholder 4">
            <a:extLst>
              <a:ext uri="{FF2B5EF4-FFF2-40B4-BE49-F238E27FC236}">
                <a16:creationId xmlns:a16="http://schemas.microsoft.com/office/drawing/2014/main" id="{1D15E103-A4D7-775B-0E6B-4C573579E833}"/>
              </a:ext>
            </a:extLst>
          </p:cNvPr>
          <p:cNvSpPr>
            <a:spLocks noGrp="1"/>
          </p:cNvSpPr>
          <p:nvPr>
            <p:ph idx="1"/>
          </p:nvPr>
        </p:nvSpPr>
        <p:spPr/>
        <p:txBody>
          <a:bodyPr/>
          <a:lstStyle/>
          <a:p>
            <a:r>
              <a:rPr lang="en-US" dirty="0"/>
              <a:t>Multicenter, single-arm phase II study</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412230"/>
            <a:ext cx="73100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Ciombor. ASCO GI 2023. Abstr 139. NCT04096417.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 name="Text Box 45">
            <a:extLst>
              <a:ext uri="{FF2B5EF4-FFF2-40B4-BE49-F238E27FC236}">
                <a16:creationId xmlns:a16="http://schemas.microsoft.com/office/drawing/2014/main" id="{A1A63FCD-C0E7-DD34-703E-55E3912B0083}"/>
              </a:ext>
            </a:extLst>
          </p:cNvPr>
          <p:cNvSpPr txBox="1">
            <a:spLocks noChangeArrowheads="1"/>
          </p:cNvSpPr>
          <p:nvPr/>
        </p:nvSpPr>
        <p:spPr bwMode="auto">
          <a:xfrm>
            <a:off x="832757" y="2431900"/>
            <a:ext cx="386315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previously treated* unresectable or mCRC with </a:t>
            </a:r>
            <a:b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a:t>
            </a: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or </a:t>
            </a:r>
            <a:r>
              <a:rPr kumimoji="0" lang="en-GB" altLang="en-US" sz="20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FGFR</a:t>
            </a: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alterations in </a:t>
            </a:r>
            <a:b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tumor and/or blood</a:t>
            </a:r>
            <a:b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14)</a:t>
            </a:r>
          </a:p>
        </p:txBody>
      </p:sp>
      <p:sp>
        <p:nvSpPr>
          <p:cNvPr id="4" name="Rectangle 49">
            <a:extLst>
              <a:ext uri="{FF2B5EF4-FFF2-40B4-BE49-F238E27FC236}">
                <a16:creationId xmlns:a16="http://schemas.microsoft.com/office/drawing/2014/main" id="{A1FE294B-AE28-A4E6-AAE4-61283A794560}"/>
              </a:ext>
            </a:extLst>
          </p:cNvPr>
          <p:cNvSpPr>
            <a:spLocks noChangeArrowheads="1"/>
          </p:cNvSpPr>
          <p:nvPr/>
        </p:nvSpPr>
        <p:spPr bwMode="auto">
          <a:xfrm>
            <a:off x="5475291" y="2526214"/>
            <a:ext cx="4505802" cy="132802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Pemigatinib </a:t>
            </a:r>
            <a:r>
              <a:rPr kumimoji="0" lang="en-US" altLang="en-US" sz="20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13.5 mg QD, </a:t>
            </a:r>
            <a:br>
              <a:rPr kumimoji="0" lang="en-US" altLang="en-US" sz="20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20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D1-21 of 3-wk cycles </a:t>
            </a:r>
            <a:br>
              <a:rPr kumimoji="0" lang="en-US" altLang="en-US" sz="20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20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(could escalate to 18 mg in cycles 2+ </a:t>
            </a:r>
            <a:br>
              <a:rPr kumimoji="0" lang="en-US" altLang="en-US" sz="20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20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if well tolerated)</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54BCA99F-FCB2-FF71-BC80-66AEDEC28B0D}"/>
              </a:ext>
            </a:extLst>
          </p:cNvPr>
          <p:cNvSpPr txBox="1">
            <a:spLocks/>
          </p:cNvSpPr>
          <p:nvPr/>
        </p:nvSpPr>
        <p:spPr bwMode="auto">
          <a:xfrm>
            <a:off x="604675" y="4916556"/>
            <a:ext cx="10877528" cy="1495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b="1" i="0" u="none" strike="noStrike" kern="0" cap="none" spc="0" normalizeH="0" baseline="0" noProof="0" dirty="0">
                <a:ln>
                  <a:noFill/>
                </a:ln>
                <a:solidFill>
                  <a:srgbClr val="000000"/>
                </a:solidFill>
                <a:effectLst/>
                <a:uLnTx/>
                <a:uFillTx/>
              </a:rPr>
              <a:t>Primary endpoint: </a:t>
            </a:r>
            <a:r>
              <a:rPr kumimoji="0" lang="en-US" i="0" u="none" strike="noStrike" kern="0" cap="none" spc="0" normalizeH="0" baseline="0" noProof="0" dirty="0">
                <a:ln>
                  <a:noFill/>
                </a:ln>
                <a:solidFill>
                  <a:srgbClr val="000000"/>
                </a:solidFill>
                <a:effectLst/>
                <a:uLnTx/>
                <a:uFillTx/>
              </a:rPr>
              <a:t>ORR</a:t>
            </a:r>
          </a:p>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b="1" i="0" u="none" strike="noStrike" kern="0" cap="none" spc="0" normalizeH="0" baseline="0" noProof="0" dirty="0">
                <a:ln>
                  <a:noFill/>
                </a:ln>
                <a:solidFill>
                  <a:srgbClr val="000000"/>
                </a:solidFill>
                <a:effectLst/>
                <a:uLnTx/>
                <a:uFillTx/>
              </a:rPr>
              <a:t>Secondary endpoints: </a:t>
            </a:r>
            <a:r>
              <a:rPr kumimoji="0" lang="en-US" i="0" u="none" strike="noStrike" kern="0" cap="none" spc="0" normalizeH="0" baseline="0" noProof="0" dirty="0">
                <a:ln>
                  <a:noFill/>
                </a:ln>
                <a:solidFill>
                  <a:srgbClr val="000000"/>
                </a:solidFill>
                <a:effectLst/>
                <a:uLnTx/>
                <a:uFillTx/>
              </a:rPr>
              <a:t>CBR, PFS, OS, QoL, safety</a:t>
            </a:r>
          </a:p>
        </p:txBody>
      </p:sp>
      <p:cxnSp>
        <p:nvCxnSpPr>
          <p:cNvPr id="7" name="Straight Arrow Connector 6">
            <a:extLst>
              <a:ext uri="{FF2B5EF4-FFF2-40B4-BE49-F238E27FC236}">
                <a16:creationId xmlns:a16="http://schemas.microsoft.com/office/drawing/2014/main" id="{650A5D6A-6BD7-A5BD-6D7F-5037BB2B31B8}"/>
              </a:ext>
            </a:extLst>
          </p:cNvPr>
          <p:cNvCxnSpPr/>
          <p:nvPr/>
        </p:nvCxnSpPr>
        <p:spPr bwMode="auto">
          <a:xfrm>
            <a:off x="4628102" y="3158011"/>
            <a:ext cx="799978" cy="0"/>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BD900603-5D85-9813-AFF0-B09714719D8F}"/>
              </a:ext>
            </a:extLst>
          </p:cNvPr>
          <p:cNvSpPr txBox="1"/>
          <p:nvPr/>
        </p:nvSpPr>
        <p:spPr bwMode="auto">
          <a:xfrm>
            <a:off x="5475291" y="3879096"/>
            <a:ext cx="450580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*Fluoropyrimidine, oxaliplatin, irinotecan;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anti-VEGF, anti-EGFR, anti‒PD-1 agents if eligible.</a:t>
            </a:r>
          </a:p>
        </p:txBody>
      </p:sp>
      <p:sp>
        <p:nvSpPr>
          <p:cNvPr id="9" name="TextBox 8">
            <a:extLst>
              <a:ext uri="{FF2B5EF4-FFF2-40B4-BE49-F238E27FC236}">
                <a16:creationId xmlns:a16="http://schemas.microsoft.com/office/drawing/2014/main" id="{F9FE396A-9757-D347-3130-1FEA25CA79A8}"/>
              </a:ext>
            </a:extLst>
          </p:cNvPr>
          <p:cNvSpPr txBox="1"/>
          <p:nvPr/>
        </p:nvSpPr>
        <p:spPr bwMode="auto">
          <a:xfrm>
            <a:off x="9484144" y="1654976"/>
            <a:ext cx="10190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Max 35 cycles</a:t>
            </a:r>
          </a:p>
        </p:txBody>
      </p:sp>
      <p:cxnSp>
        <p:nvCxnSpPr>
          <p:cNvPr id="11" name="Straight Arrow Connector 10">
            <a:extLst>
              <a:ext uri="{FF2B5EF4-FFF2-40B4-BE49-F238E27FC236}">
                <a16:creationId xmlns:a16="http://schemas.microsoft.com/office/drawing/2014/main" id="{E518BC77-227B-A077-85A6-B43D87B30F6F}"/>
              </a:ext>
            </a:extLst>
          </p:cNvPr>
          <p:cNvCxnSpPr>
            <a:stCxn id="9" idx="2"/>
          </p:cNvCxnSpPr>
          <p:nvPr/>
        </p:nvCxnSpPr>
        <p:spPr bwMode="auto">
          <a:xfrm>
            <a:off x="9993674" y="2301307"/>
            <a:ext cx="0" cy="224907"/>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215546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Pemigatinib in mCRC With </a:t>
            </a:r>
            <a:r>
              <a:rPr lang="en-US" altLang="en-US" i="1" dirty="0"/>
              <a:t>FGF/FGFR </a:t>
            </a:r>
            <a:r>
              <a:rPr lang="en-US" altLang="en-US" dirty="0"/>
              <a:t>Alterations: </a:t>
            </a:r>
            <a:br>
              <a:rPr lang="en-US" altLang="en-US" dirty="0"/>
            </a:br>
            <a:r>
              <a:rPr lang="en-US" altLang="en-US" dirty="0"/>
              <a:t>Baseline Characteristics</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412230"/>
            <a:ext cx="73100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Ciombor. ASCO GI 2023. Abstr 139.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2">
            <a:extLst>
              <a:ext uri="{FF2B5EF4-FFF2-40B4-BE49-F238E27FC236}">
                <a16:creationId xmlns:a16="http://schemas.microsoft.com/office/drawing/2014/main" id="{E0868B8C-BE51-8DFE-0B6E-E4227DEF5CD2}"/>
              </a:ext>
            </a:extLst>
          </p:cNvPr>
          <p:cNvGraphicFramePr>
            <a:graphicFrameLocks noGrp="1"/>
          </p:cNvGraphicFramePr>
          <p:nvPr>
            <p:extLst>
              <p:ext uri="{D42A27DB-BD31-4B8C-83A1-F6EECF244321}">
                <p14:modId xmlns:p14="http://schemas.microsoft.com/office/powerpoint/2010/main" val="1988161341"/>
              </p:ext>
            </p:extLst>
          </p:nvPr>
        </p:nvGraphicFramePr>
        <p:xfrm>
          <a:off x="703263" y="1608138"/>
          <a:ext cx="5329608" cy="4654472"/>
        </p:xfrm>
        <a:graphic>
          <a:graphicData uri="http://schemas.openxmlformats.org/drawingml/2006/table">
            <a:tbl>
              <a:tblPr/>
              <a:tblGrid>
                <a:gridCol w="3265121">
                  <a:extLst>
                    <a:ext uri="{9D8B030D-6E8A-4147-A177-3AD203B41FA5}">
                      <a16:colId xmlns:a16="http://schemas.microsoft.com/office/drawing/2014/main" val="20000"/>
                    </a:ext>
                  </a:extLst>
                </a:gridCol>
                <a:gridCol w="2064487">
                  <a:extLst>
                    <a:ext uri="{9D8B030D-6E8A-4147-A177-3AD203B41FA5}">
                      <a16:colId xmlns:a16="http://schemas.microsoft.com/office/drawing/2014/main" val="20001"/>
                    </a:ext>
                  </a:extLst>
                </a:gridCol>
              </a:tblGrid>
              <a:tr h="271209">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1209">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60.5 (36.0-87.0)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1209">
                <a:tc>
                  <a:txBody>
                    <a:bodyPr/>
                    <a:lstStyle/>
                    <a:p>
                      <a:pPr marL="0" marR="0" lvl="0" indent="0" algn="l" defTabSz="914400" rtl="0" eaLnBrk="1" fontAlgn="base" latinLnBrk="0" hangingPunct="1">
                        <a:lnSpc>
                          <a:spcPct val="9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(71.4)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71209">
                <a:tc>
                  <a:txBody>
                    <a:bodyPr/>
                    <a:lstStyle/>
                    <a:p>
                      <a:pPr marL="0" marR="0" lvl="0" indent="0" algn="l" defTabSz="914400" rtl="0" eaLnBrk="1" fontAlgn="base" latinLnBrk="0" hangingPunct="1">
                        <a:lnSpc>
                          <a:spcPct val="90000"/>
                        </a:lnSpc>
                        <a:spcBef>
                          <a:spcPct val="35000"/>
                        </a:spcBef>
                        <a:spcAft>
                          <a:spcPts val="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White/not Hispanic or Latino,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(92.9)/12 (85.7)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71209">
                <a:tc>
                  <a:txBody>
                    <a:bodyPr/>
                    <a:lstStyle/>
                    <a:p>
                      <a:pPr marL="0" marR="0" lvl="0" indent="0" algn="l" defTabSz="914400" rtl="0" eaLnBrk="1" fontAlgn="base" latinLnBrk="0" hangingPunct="1">
                        <a:lnSpc>
                          <a:spcPct val="90000"/>
                        </a:lnSpc>
                        <a:spcBef>
                          <a:spcPct val="35000"/>
                        </a:spcBef>
                        <a:spcAft>
                          <a:spcPts val="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(50)/7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71209">
                <a:tc>
                  <a:txBody>
                    <a:bodyPr/>
                    <a:lstStyle/>
                    <a:p>
                      <a:pPr marL="0" marR="0" lvl="0" indent="0" algn="l" defTabSz="914400" rtl="0" eaLnBrk="1" fontAlgn="base" latinLnBrk="0" hangingPunct="1">
                        <a:lnSpc>
                          <a:spcPct val="9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 disease,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7981844"/>
                  </a:ext>
                </a:extLst>
              </a:tr>
              <a:tr h="1030554">
                <a:tc>
                  <a:txBody>
                    <a:bodyPr/>
                    <a:lstStyle/>
                    <a:p>
                      <a:pPr marL="0" marR="0" lvl="0" indent="0" algn="l" defTabSz="914400" rtl="0" eaLnBrk="1" fontAlgn="base" latinLnBrk="0" hangingPunct="1">
                        <a:lnSpc>
                          <a:spcPct val="9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treatment, n (%)</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TAS-102</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Regorafenib</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Both</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Neither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(21.4)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(28.6)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(7.1)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(42.9)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243170"/>
                  </a:ext>
                </a:extLst>
              </a:tr>
              <a:tr h="1030554">
                <a:tc>
                  <a:txBody>
                    <a:bodyPr/>
                    <a:lstStyle/>
                    <a:p>
                      <a:pPr marL="0" marR="0" lvl="0" indent="0" algn="l" defTabSz="914400" rtl="0" eaLnBrk="1" fontAlgn="base" latinLnBrk="0" hangingPunct="1">
                        <a:lnSpc>
                          <a:spcPct val="9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tumor site, n (%)</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Left</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Right/transverse</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Multiple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 (64.3)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(14.3)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(7.1)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8237097"/>
                  </a:ext>
                </a:extLst>
              </a:tr>
              <a:tr h="271209">
                <a:tc>
                  <a:txBody>
                    <a:bodyPr/>
                    <a:lstStyle/>
                    <a:p>
                      <a:pPr marL="0" marR="0" lvl="0" indent="0" algn="l" defTabSz="914400" rtl="0" eaLnBrk="1" fontAlgn="base" latinLnBrk="0" hangingPunct="1">
                        <a:lnSpc>
                          <a:spcPct val="90000"/>
                        </a:lnSpc>
                        <a:spcBef>
                          <a:spcPct val="0"/>
                        </a:spcBef>
                        <a:spcAft>
                          <a:spcPts val="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KRAS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mutated/wild-type, n (%)</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(14.3)/11 (78.6)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8650191"/>
                  </a:ext>
                </a:extLst>
              </a:tr>
              <a:tr h="271209">
                <a:tc>
                  <a:txBody>
                    <a:bodyPr/>
                    <a:lstStyle/>
                    <a:p>
                      <a:pPr marL="0" marR="0" lvl="0" indent="0" algn="l" defTabSz="914400" rtl="0" eaLnBrk="1" fontAlgn="base" latinLnBrk="0" hangingPunct="1">
                        <a:lnSpc>
                          <a:spcPct val="90000"/>
                        </a:lnSpc>
                        <a:spcBef>
                          <a:spcPct val="0"/>
                        </a:spcBef>
                        <a:spcAft>
                          <a:spcPts val="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NRAS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unknown/wild-type, n (%)</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(14.3)/12 (85.7)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83458688"/>
                  </a:ext>
                </a:extLst>
              </a:tr>
              <a:tr h="271209">
                <a:tc>
                  <a:txBody>
                    <a:bodyPr/>
                    <a:lstStyle/>
                    <a:p>
                      <a:pPr marL="0" marR="0" lvl="0" indent="0" algn="l" defTabSz="914400" rtl="0" eaLnBrk="1" fontAlgn="base" latinLnBrk="0" hangingPunct="1">
                        <a:lnSpc>
                          <a:spcPct val="90000"/>
                        </a:lnSpc>
                        <a:spcBef>
                          <a:spcPct val="0"/>
                        </a:spcBef>
                        <a:spcAft>
                          <a:spcPts val="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BRAF</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mutated/wild-type, n (%)</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(7.1)/12 (85.7)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68705610"/>
                  </a:ext>
                </a:extLst>
              </a:tr>
            </a:tbl>
          </a:graphicData>
        </a:graphic>
      </p:graphicFrame>
      <p:graphicFrame>
        <p:nvGraphicFramePr>
          <p:cNvPr id="12" name="Group 32">
            <a:extLst>
              <a:ext uri="{FF2B5EF4-FFF2-40B4-BE49-F238E27FC236}">
                <a16:creationId xmlns:a16="http://schemas.microsoft.com/office/drawing/2014/main" id="{77248525-4A84-EC8E-E252-4B1AE1DF23E7}"/>
              </a:ext>
            </a:extLst>
          </p:cNvPr>
          <p:cNvGraphicFramePr>
            <a:graphicFrameLocks noGrp="1"/>
          </p:cNvGraphicFramePr>
          <p:nvPr>
            <p:extLst>
              <p:ext uri="{D42A27DB-BD31-4B8C-83A1-F6EECF244321}">
                <p14:modId xmlns:p14="http://schemas.microsoft.com/office/powerpoint/2010/main" val="1141756566"/>
              </p:ext>
            </p:extLst>
          </p:nvPr>
        </p:nvGraphicFramePr>
        <p:xfrm>
          <a:off x="6244882" y="1608138"/>
          <a:ext cx="5229568" cy="4463892"/>
        </p:xfrm>
        <a:graphic>
          <a:graphicData uri="http://schemas.openxmlformats.org/drawingml/2006/table">
            <a:tbl>
              <a:tblPr/>
              <a:tblGrid>
                <a:gridCol w="2368852">
                  <a:extLst>
                    <a:ext uri="{9D8B030D-6E8A-4147-A177-3AD203B41FA5}">
                      <a16:colId xmlns:a16="http://schemas.microsoft.com/office/drawing/2014/main" val="20000"/>
                    </a:ext>
                  </a:extLst>
                </a:gridCol>
                <a:gridCol w="1499223">
                  <a:extLst>
                    <a:ext uri="{9D8B030D-6E8A-4147-A177-3AD203B41FA5}">
                      <a16:colId xmlns:a16="http://schemas.microsoft.com/office/drawing/2014/main" val="20001"/>
                    </a:ext>
                  </a:extLst>
                </a:gridCol>
                <a:gridCol w="1361493">
                  <a:extLst>
                    <a:ext uri="{9D8B030D-6E8A-4147-A177-3AD203B41FA5}">
                      <a16:colId xmlns:a16="http://schemas.microsoft.com/office/drawing/2014/main" val="496928816"/>
                    </a:ext>
                  </a:extLst>
                </a:gridCol>
              </a:tblGrid>
              <a:tr h="193192">
                <a:tc>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FGF/FGFR </a:t>
                      </a:r>
                      <a:r>
                        <a:rPr kumimoji="0" lang="en-US" sz="1400" b="1" i="0" u="none" strike="noStrike" cap="none" normalizeH="0" baseline="0" dirty="0">
                          <a:ln>
                            <a:noFill/>
                          </a:ln>
                          <a:solidFill>
                            <a:schemeClr val="tx1"/>
                          </a:solidFill>
                          <a:effectLst/>
                          <a:latin typeface="Calibri" panose="020F0502020204030204" pitchFamily="34" charset="0"/>
                        </a:rPr>
                        <a:t>Alteration</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Tissue (n =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Blood (n =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415627062"/>
                  </a:ext>
                </a:extLst>
              </a:tr>
              <a:tr h="598875">
                <a:tc>
                  <a:txBody>
                    <a:bodyPr/>
                    <a:lstStyle/>
                    <a:p>
                      <a:pPr marL="0" marR="0" lvl="0" indent="0" algn="l" defTabSz="914400" rtl="0" eaLnBrk="1" fontAlgn="base" latinLnBrk="0" hangingPunct="1">
                        <a:lnSpc>
                          <a:spcPct val="90000"/>
                        </a:lnSpc>
                        <a:spcBef>
                          <a:spcPct val="0"/>
                        </a:spcBef>
                        <a:spcAft>
                          <a:spcPts val="0"/>
                        </a:spcAft>
                        <a:buClrTx/>
                        <a:buSzTx/>
                        <a:buFontTx/>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FGFR1</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Amplification</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alteration</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(7.7)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(15.4)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 (76.9)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(88.9)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(11.1)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8420">
                <a:tc>
                  <a:txBody>
                    <a:bodyPr/>
                    <a:lstStyle/>
                    <a:p>
                      <a:pPr marL="0" marR="0" lvl="0" indent="0" algn="l" defTabSz="914400" rtl="0" eaLnBrk="1" fontAlgn="base" latinLnBrk="0" hangingPunct="1">
                        <a:lnSpc>
                          <a:spcPct val="90000"/>
                        </a:lnSpc>
                        <a:spcBef>
                          <a:spcPct val="0"/>
                        </a:spcBef>
                        <a:spcAft>
                          <a:spcPts val="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FGFR2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alteration</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defRPr/>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(15.4)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 (84.6)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defRPr/>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(11.1)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(88.9)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781432">
                <a:tc>
                  <a:txBody>
                    <a:bodyPr/>
                    <a:lstStyle/>
                    <a:p>
                      <a:pPr marL="0" marR="0" lvl="0" indent="0" algn="l" defTabSz="914400" rtl="0" eaLnBrk="1" fontAlgn="base" latinLnBrk="0" hangingPunct="1">
                        <a:lnSpc>
                          <a:spcPct val="90000"/>
                        </a:lnSpc>
                        <a:spcBef>
                          <a:spcPct val="35000"/>
                        </a:spcBef>
                        <a:spcAft>
                          <a:spcPts val="0"/>
                        </a:spcAft>
                        <a:buClr>
                          <a:schemeClr val="accent2"/>
                        </a:buClr>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FGFR3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Amplification</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Translocation/fusion</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alteration</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(7.7)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(7.7)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 (84.6)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(88.9)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598875">
                <a:tc>
                  <a:txBody>
                    <a:bodyPr/>
                    <a:lstStyle/>
                    <a:p>
                      <a:pPr marL="0" marR="0" lvl="0" indent="0" algn="l" defTabSz="914400" rtl="0" eaLnBrk="1" fontAlgn="base" latinLnBrk="0" hangingPunct="1">
                        <a:lnSpc>
                          <a:spcPct val="90000"/>
                        </a:lnSpc>
                        <a:spcBef>
                          <a:spcPct val="35000"/>
                        </a:spcBef>
                        <a:spcAft>
                          <a:spcPts val="0"/>
                        </a:spcAft>
                        <a:buClr>
                          <a:schemeClr val="accent2"/>
                        </a:buClr>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FGFR,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 n (%)</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Amplification</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Mutation</a:t>
                      </a:r>
                    </a:p>
                    <a:p>
                      <a:pPr marL="285750" marR="0" lvl="0" indent="-285750" algn="l" defTabSz="914400" rtl="0" eaLnBrk="1" fontAlgn="base" latinLnBrk="0" hangingPunct="1">
                        <a:lnSpc>
                          <a:spcPct val="90000"/>
                        </a:lnSpc>
                        <a:spcBef>
                          <a:spcPts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alteration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(7.7)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(7.7)</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11 (84.6)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(11.1)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(88.9)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63647">
                <a:tc>
                  <a:txBody>
                    <a:bodyPr/>
                    <a:lstStyle/>
                    <a:p>
                      <a:pPr marL="0" marR="0" lvl="0" indent="0" algn="l" defTabSz="914400" rtl="0" eaLnBrk="1" fontAlgn="base" latinLnBrk="0" hangingPunct="1">
                        <a:lnSpc>
                          <a:spcPct val="90000"/>
                        </a:lnSpc>
                        <a:spcBef>
                          <a:spcPct val="0"/>
                        </a:spcBef>
                        <a:spcAft>
                          <a:spcPts val="0"/>
                        </a:spcAft>
                        <a:buClrTx/>
                        <a:buSzTx/>
                        <a:buFont typeface="Wingdings" panose="05000000000000000000"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FGF</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gene alteration, n (%)</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p>
                      <a:pPr marL="285750" marR="0" lvl="0" indent="-285750" algn="l" defTabSz="914400" rtl="0" eaLnBrk="1" fontAlgn="base" latinLnBrk="0" hangingPunct="1">
                        <a:lnSpc>
                          <a:spcPct val="9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(23.1)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 (76.9)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3500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 (100)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7981844"/>
                  </a:ext>
                </a:extLst>
              </a:tr>
            </a:tbl>
          </a:graphicData>
        </a:graphic>
      </p:graphicFrame>
    </p:spTree>
    <p:extLst>
      <p:ext uri="{BB962C8B-B14F-4D97-AF65-F5344CB8AC3E}">
        <p14:creationId xmlns:p14="http://schemas.microsoft.com/office/powerpoint/2010/main" val="1168208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Pemigatinib in mCRC With </a:t>
            </a:r>
            <a:r>
              <a:rPr lang="en-US" altLang="en-US" i="1" dirty="0"/>
              <a:t>FGF/FGFR </a:t>
            </a:r>
            <a:r>
              <a:rPr lang="en-US" altLang="en-US" dirty="0"/>
              <a:t>Alterations: Efficacy</a:t>
            </a:r>
          </a:p>
        </p:txBody>
      </p:sp>
      <p:sp>
        <p:nvSpPr>
          <p:cNvPr id="8" name="Content Placeholder 7">
            <a:extLst>
              <a:ext uri="{FF2B5EF4-FFF2-40B4-BE49-F238E27FC236}">
                <a16:creationId xmlns:a16="http://schemas.microsoft.com/office/drawing/2014/main" id="{C29F6CBC-5CA8-209C-90B9-9C287F4B14BA}"/>
              </a:ext>
            </a:extLst>
          </p:cNvPr>
          <p:cNvSpPr>
            <a:spLocks noGrp="1"/>
          </p:cNvSpPr>
          <p:nvPr>
            <p:ph idx="1"/>
          </p:nvPr>
        </p:nvSpPr>
        <p:spPr>
          <a:xfrm>
            <a:off x="604675" y="4365363"/>
            <a:ext cx="10877529" cy="1798369"/>
          </a:xfrm>
        </p:spPr>
        <p:txBody>
          <a:bodyPr/>
          <a:lstStyle/>
          <a:p>
            <a:r>
              <a:rPr lang="en-US" dirty="0"/>
              <a:t>Enrollment halted at interim analysis due to no partial or complete responses in first stage of study</a:t>
            </a:r>
          </a:p>
          <a:p>
            <a:endParaRPr lang="en-US" dirty="0"/>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412230"/>
            <a:ext cx="73100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Ciombor. ASCO GI 2023. Abstr 139.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2">
            <a:extLst>
              <a:ext uri="{FF2B5EF4-FFF2-40B4-BE49-F238E27FC236}">
                <a16:creationId xmlns:a16="http://schemas.microsoft.com/office/drawing/2014/main" id="{E0868B8C-BE51-8DFE-0B6E-E4227DEF5CD2}"/>
              </a:ext>
            </a:extLst>
          </p:cNvPr>
          <p:cNvGraphicFramePr>
            <a:graphicFrameLocks noGrp="1"/>
          </p:cNvGraphicFramePr>
          <p:nvPr>
            <p:extLst>
              <p:ext uri="{D42A27DB-BD31-4B8C-83A1-F6EECF244321}">
                <p14:modId xmlns:p14="http://schemas.microsoft.com/office/powerpoint/2010/main" val="1904457233"/>
              </p:ext>
            </p:extLst>
          </p:nvPr>
        </p:nvGraphicFramePr>
        <p:xfrm>
          <a:off x="703263" y="1608138"/>
          <a:ext cx="5309277" cy="2682336"/>
        </p:xfrm>
        <a:graphic>
          <a:graphicData uri="http://schemas.openxmlformats.org/drawingml/2006/table">
            <a:tbl>
              <a:tblPr/>
              <a:tblGrid>
                <a:gridCol w="3390078">
                  <a:extLst>
                    <a:ext uri="{9D8B030D-6E8A-4147-A177-3AD203B41FA5}">
                      <a16:colId xmlns:a16="http://schemas.microsoft.com/office/drawing/2014/main" val="20000"/>
                    </a:ext>
                  </a:extLst>
                </a:gridCol>
                <a:gridCol w="1919199">
                  <a:extLst>
                    <a:ext uri="{9D8B030D-6E8A-4147-A177-3AD203B41FA5}">
                      <a16:colId xmlns:a16="http://schemas.microsoft.com/office/drawing/2014/main" val="20001"/>
                    </a:ext>
                  </a:extLst>
                </a:gridCol>
              </a:tblGrid>
              <a:tr h="26627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Responses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6627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Unconfirmed response rate,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(95% CI: 0-23.2)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66270">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Best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6270">
                <a:tc>
                  <a:txBody>
                    <a:bodyPr/>
                    <a:lstStyle/>
                    <a:p>
                      <a:pPr marL="285750" marR="0" lvl="0" indent="-285750" algn="l" defTabSz="914400" rtl="0" eaLnBrk="1" fontAlgn="base" latinLnBrk="0" hangingPunct="1">
                        <a:lnSpc>
                          <a:spcPct val="100000"/>
                        </a:lnSpc>
                        <a:spcBef>
                          <a:spcPct val="3500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66270">
                <a:tc>
                  <a:txBody>
                    <a:bodyPr/>
                    <a:lstStyle/>
                    <a:p>
                      <a:pPr marL="285750" marR="0" lvl="0" indent="-285750" algn="l" defTabSz="914400" rtl="0" eaLnBrk="1" fontAlgn="base" latinLnBrk="0" hangingPunct="1">
                        <a:lnSpc>
                          <a:spcPct val="100000"/>
                        </a:lnSpc>
                        <a:spcBef>
                          <a:spcPct val="3500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66270">
                <a:tc>
                  <a:txBody>
                    <a:bodyPr/>
                    <a:lstStyle/>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Missing,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7981844"/>
                  </a:ext>
                </a:extLst>
              </a:tr>
            </a:tbl>
          </a:graphicData>
        </a:graphic>
      </p:graphicFrame>
      <p:graphicFrame>
        <p:nvGraphicFramePr>
          <p:cNvPr id="2" name="Group 32">
            <a:extLst>
              <a:ext uri="{FF2B5EF4-FFF2-40B4-BE49-F238E27FC236}">
                <a16:creationId xmlns:a16="http://schemas.microsoft.com/office/drawing/2014/main" id="{332091E6-5D4A-0425-7AAA-99604EDC3559}"/>
              </a:ext>
            </a:extLst>
          </p:cNvPr>
          <p:cNvGraphicFramePr>
            <a:graphicFrameLocks noGrp="1"/>
          </p:cNvGraphicFramePr>
          <p:nvPr>
            <p:extLst>
              <p:ext uri="{D42A27DB-BD31-4B8C-83A1-F6EECF244321}">
                <p14:modId xmlns:p14="http://schemas.microsoft.com/office/powerpoint/2010/main" val="1974675656"/>
              </p:ext>
            </p:extLst>
          </p:nvPr>
        </p:nvGraphicFramePr>
        <p:xfrm>
          <a:off x="6252632" y="1608138"/>
          <a:ext cx="5229570" cy="1798368"/>
        </p:xfrm>
        <a:graphic>
          <a:graphicData uri="http://schemas.openxmlformats.org/drawingml/2006/table">
            <a:tbl>
              <a:tblPr/>
              <a:tblGrid>
                <a:gridCol w="3203834">
                  <a:extLst>
                    <a:ext uri="{9D8B030D-6E8A-4147-A177-3AD203B41FA5}">
                      <a16:colId xmlns:a16="http://schemas.microsoft.com/office/drawing/2014/main" val="20000"/>
                    </a:ext>
                  </a:extLst>
                </a:gridCol>
                <a:gridCol w="2025736">
                  <a:extLst>
                    <a:ext uri="{9D8B030D-6E8A-4147-A177-3AD203B41FA5}">
                      <a16:colId xmlns:a16="http://schemas.microsoft.com/office/drawing/2014/main" val="20001"/>
                    </a:ext>
                  </a:extLst>
                </a:gridCol>
              </a:tblGrid>
              <a:tr h="26627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Survival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6627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PFS, wk</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9.1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(95% CI: 7.9-NE)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66270">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7.9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(95% CI: 3.4-NE)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958074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Pemigatinib in mCRC With </a:t>
            </a:r>
            <a:r>
              <a:rPr lang="en-US" altLang="en-US" i="1" dirty="0"/>
              <a:t>FGF/FGFR </a:t>
            </a:r>
            <a:r>
              <a:rPr lang="en-US" altLang="en-US" dirty="0"/>
              <a:t>Alterations: Safety</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412230"/>
            <a:ext cx="73100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Ciombor. ASCO GI 2023. Abstr 139.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2">
            <a:extLst>
              <a:ext uri="{FF2B5EF4-FFF2-40B4-BE49-F238E27FC236}">
                <a16:creationId xmlns:a16="http://schemas.microsoft.com/office/drawing/2014/main" id="{E0868B8C-BE51-8DFE-0B6E-E4227DEF5CD2}"/>
              </a:ext>
            </a:extLst>
          </p:cNvPr>
          <p:cNvGraphicFramePr>
            <a:graphicFrameLocks noGrp="1"/>
          </p:cNvGraphicFramePr>
          <p:nvPr>
            <p:extLst>
              <p:ext uri="{D42A27DB-BD31-4B8C-83A1-F6EECF244321}">
                <p14:modId xmlns:p14="http://schemas.microsoft.com/office/powerpoint/2010/main" val="1802174714"/>
              </p:ext>
            </p:extLst>
          </p:nvPr>
        </p:nvGraphicFramePr>
        <p:xfrm>
          <a:off x="703263" y="1608138"/>
          <a:ext cx="5309278" cy="2011776"/>
        </p:xfrm>
        <a:graphic>
          <a:graphicData uri="http://schemas.openxmlformats.org/drawingml/2006/table">
            <a:tbl>
              <a:tblPr/>
              <a:tblGrid>
                <a:gridCol w="3252667">
                  <a:extLst>
                    <a:ext uri="{9D8B030D-6E8A-4147-A177-3AD203B41FA5}">
                      <a16:colId xmlns:a16="http://schemas.microsoft.com/office/drawing/2014/main" val="20000"/>
                    </a:ext>
                  </a:extLst>
                </a:gridCol>
                <a:gridCol w="2056611">
                  <a:extLst>
                    <a:ext uri="{9D8B030D-6E8A-4147-A177-3AD203B41FA5}">
                      <a16:colId xmlns:a16="http://schemas.microsoft.com/office/drawing/2014/main" val="20001"/>
                    </a:ext>
                  </a:extLst>
                </a:gridCol>
              </a:tblGrid>
              <a:tr h="13932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3932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9325">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3932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hematologic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39325">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 nonhematologic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3932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≥4 nonhematologic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7981844"/>
                  </a:ext>
                </a:extLst>
              </a:tr>
            </a:tbl>
          </a:graphicData>
        </a:graphic>
      </p:graphicFrame>
      <p:graphicFrame>
        <p:nvGraphicFramePr>
          <p:cNvPr id="12" name="Group 32">
            <a:extLst>
              <a:ext uri="{FF2B5EF4-FFF2-40B4-BE49-F238E27FC236}">
                <a16:creationId xmlns:a16="http://schemas.microsoft.com/office/drawing/2014/main" id="{77248525-4A84-EC8E-E252-4B1AE1DF23E7}"/>
              </a:ext>
            </a:extLst>
          </p:cNvPr>
          <p:cNvGraphicFramePr>
            <a:graphicFrameLocks noGrp="1"/>
          </p:cNvGraphicFramePr>
          <p:nvPr>
            <p:extLst>
              <p:ext uri="{D42A27DB-BD31-4B8C-83A1-F6EECF244321}">
                <p14:modId xmlns:p14="http://schemas.microsoft.com/office/powerpoint/2010/main" val="1541308806"/>
              </p:ext>
            </p:extLst>
          </p:nvPr>
        </p:nvGraphicFramePr>
        <p:xfrm>
          <a:off x="6173110" y="1608138"/>
          <a:ext cx="5301340" cy="4480784"/>
        </p:xfrm>
        <a:graphic>
          <a:graphicData uri="http://schemas.openxmlformats.org/drawingml/2006/table">
            <a:tbl>
              <a:tblPr/>
              <a:tblGrid>
                <a:gridCol w="2286265">
                  <a:extLst>
                    <a:ext uri="{9D8B030D-6E8A-4147-A177-3AD203B41FA5}">
                      <a16:colId xmlns:a16="http://schemas.microsoft.com/office/drawing/2014/main" val="20000"/>
                    </a:ext>
                  </a:extLst>
                </a:gridCol>
                <a:gridCol w="1005025">
                  <a:extLst>
                    <a:ext uri="{9D8B030D-6E8A-4147-A177-3AD203B41FA5}">
                      <a16:colId xmlns:a16="http://schemas.microsoft.com/office/drawing/2014/main" val="20001"/>
                    </a:ext>
                  </a:extLst>
                </a:gridCol>
                <a:gridCol w="1005025">
                  <a:extLst>
                    <a:ext uri="{9D8B030D-6E8A-4147-A177-3AD203B41FA5}">
                      <a16:colId xmlns:a16="http://schemas.microsoft.com/office/drawing/2014/main" val="3858136947"/>
                    </a:ext>
                  </a:extLst>
                </a:gridCol>
                <a:gridCol w="1005025">
                  <a:extLst>
                    <a:ext uri="{9D8B030D-6E8A-4147-A177-3AD203B41FA5}">
                      <a16:colId xmlns:a16="http://schemas.microsoft.com/office/drawing/2014/main" val="496928816"/>
                    </a:ext>
                  </a:extLst>
                </a:gridCol>
              </a:tblGrid>
              <a:tr h="13217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Selected Grade ≥2 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415627062"/>
                  </a:ext>
                </a:extLst>
              </a:tr>
              <a:tr h="17033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32171">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Oral mucositis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0420">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32171">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32171">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67981844"/>
                  </a:ext>
                </a:extLst>
              </a:tr>
              <a:tr h="132171">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Hyperphosphatemia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55406825"/>
                  </a:ext>
                </a:extLst>
              </a:tr>
              <a:tr h="132171">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0468928"/>
                  </a:ext>
                </a:extLst>
              </a:tr>
              <a:tr h="132171">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alkaline phosphatase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6294149"/>
                  </a:ext>
                </a:extLst>
              </a:tr>
              <a:tr h="132171">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1797333"/>
                  </a:ext>
                </a:extLst>
              </a:tr>
              <a:tr h="132171">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Anorexia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014294"/>
                  </a:ext>
                </a:extLst>
              </a:tr>
              <a:tr h="132171">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blood bilirubin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58978924"/>
                  </a:ext>
                </a:extLst>
              </a:tr>
              <a:tr h="132171">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Dehydration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74332170"/>
                  </a:ext>
                </a:extLst>
              </a:tr>
              <a:tr h="132171">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5332296"/>
                  </a:ext>
                </a:extLst>
              </a:tr>
            </a:tbl>
          </a:graphicData>
        </a:graphic>
      </p:graphicFrame>
    </p:spTree>
    <p:extLst>
      <p:ext uri="{BB962C8B-B14F-4D97-AF65-F5344CB8AC3E}">
        <p14:creationId xmlns:p14="http://schemas.microsoft.com/office/powerpoint/2010/main" val="8986032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Pemigatinib in mCRC With </a:t>
            </a:r>
            <a:r>
              <a:rPr lang="en-US" altLang="en-US" i="1" dirty="0"/>
              <a:t>FGF/FGFR </a:t>
            </a:r>
            <a:r>
              <a:rPr lang="en-US" altLang="en-US" dirty="0"/>
              <a:t>Alterations: Investigators’ Conclusions</a:t>
            </a:r>
          </a:p>
        </p:txBody>
      </p:sp>
      <p:sp>
        <p:nvSpPr>
          <p:cNvPr id="4" name="Content Placeholder 3">
            <a:extLst>
              <a:ext uri="{FF2B5EF4-FFF2-40B4-BE49-F238E27FC236}">
                <a16:creationId xmlns:a16="http://schemas.microsoft.com/office/drawing/2014/main" id="{0BDA8DF4-5CB9-0E14-36EE-D574A7D4DE2A}"/>
              </a:ext>
            </a:extLst>
          </p:cNvPr>
          <p:cNvSpPr>
            <a:spLocks noGrp="1"/>
          </p:cNvSpPr>
          <p:nvPr>
            <p:ph idx="1"/>
          </p:nvPr>
        </p:nvSpPr>
        <p:spPr/>
        <p:txBody>
          <a:bodyPr/>
          <a:lstStyle/>
          <a:p>
            <a:r>
              <a:rPr lang="en-US" dirty="0"/>
              <a:t>In first part of this phase II study of pemigatinib in previously treated patients with mCRC and </a:t>
            </a:r>
            <a:r>
              <a:rPr lang="en-US" i="1" dirty="0"/>
              <a:t>FGF/FGFR </a:t>
            </a:r>
            <a:r>
              <a:rPr lang="en-US" dirty="0"/>
              <a:t>alterations, no responses were observed in 14 patients</a:t>
            </a:r>
          </a:p>
          <a:p>
            <a:pPr lvl="1"/>
            <a:r>
              <a:rPr lang="en-US" dirty="0"/>
              <a:t>All patients had </a:t>
            </a:r>
            <a:r>
              <a:rPr lang="en-US" i="1" dirty="0"/>
              <a:t>FGF/FGFR</a:t>
            </a:r>
            <a:r>
              <a:rPr lang="en-US" dirty="0"/>
              <a:t> gene mutations or amplification in blood and tissue; none had </a:t>
            </a:r>
            <a:r>
              <a:rPr lang="en-US" i="1" dirty="0"/>
              <a:t>FGFR</a:t>
            </a:r>
            <a:r>
              <a:rPr lang="en-US" dirty="0"/>
              <a:t> translocations or fusions</a:t>
            </a:r>
          </a:p>
          <a:p>
            <a:r>
              <a:rPr lang="en-US" dirty="0"/>
              <a:t>No new pemigatinib safety signals observed</a:t>
            </a:r>
          </a:p>
          <a:p>
            <a:r>
              <a:rPr lang="en-US" dirty="0"/>
              <a:t>Studies of pemigatinib resistance are ongoing</a:t>
            </a:r>
          </a:p>
        </p:txBody>
      </p:sp>
      <p:sp>
        <p:nvSpPr>
          <p:cNvPr id="3" name="Text Box 15">
            <a:extLst>
              <a:ext uri="{FF2B5EF4-FFF2-40B4-BE49-F238E27FC236}">
                <a16:creationId xmlns:a16="http://schemas.microsoft.com/office/drawing/2014/main" id="{421F1A11-D851-C540-A81A-0D7AA269562D}"/>
              </a:ext>
            </a:extLst>
          </p:cNvPr>
          <p:cNvSpPr txBox="1">
            <a:spLocks noChangeArrowheads="1"/>
          </p:cNvSpPr>
          <p:nvPr/>
        </p:nvSpPr>
        <p:spPr bwMode="auto">
          <a:xfrm>
            <a:off x="412751" y="6412230"/>
            <a:ext cx="7310073"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Ciombor. ASCO GI 2023. Abstr 139.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180930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clinicaloptions.com/GICoverage2023</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GI 2023!</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3" name="Content Placeholder 1">
            <a:extLst>
              <a:ext uri="{FF2B5EF4-FFF2-40B4-BE49-F238E27FC236}">
                <a16:creationId xmlns:a16="http://schemas.microsoft.com/office/drawing/2014/main" id="{2D38B63A-50D9-FFC6-4839-BBC886FEB6FC}"/>
              </a:ext>
            </a:extLst>
          </p:cNvPr>
          <p:cNvSpPr>
            <a:spLocks noGrp="1"/>
          </p:cNvSpPr>
          <p:nvPr>
            <p:ph sz="quarter" idx="10"/>
          </p:nvPr>
        </p:nvSpPr>
        <p:spPr>
          <a:xfrm>
            <a:off x="609759" y="1895477"/>
            <a:ext cx="10872444" cy="2605717"/>
          </a:xfrm>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and</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CME-certified analysis </a:t>
            </a:r>
            <a:r>
              <a:rPr kumimoji="0" lang="en-US" sz="2000" b="0" i="0" u="none" strike="noStrike" kern="1200" cap="none" spc="0" normalizeH="0" baseline="0" noProof="0" dirty="0">
                <a:ln>
                  <a:noFill/>
                </a:ln>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ClrTx/>
              <a:buFont typeface="Wingdings" pitchFamily="2" charset="2"/>
              <a:buChar char="§"/>
              <a:defRPr/>
            </a:pPr>
            <a:r>
              <a:rPr lang="en-US" sz="2000" b="0" dirty="0"/>
              <a:t>Gastroesophageal cancers</a:t>
            </a:r>
          </a:p>
          <a:p>
            <a:pPr marL="342900" indent="-342900">
              <a:spcBef>
                <a:spcPts val="600"/>
              </a:spcBef>
              <a:spcAft>
                <a:spcPts val="0"/>
              </a:spcAft>
              <a:buClrTx/>
              <a:buFont typeface="Wingdings" pitchFamily="2" charset="2"/>
              <a:buChar char="§"/>
              <a:defRPr/>
            </a:pPr>
            <a:r>
              <a:rPr lang="en-US" b="0" dirty="0"/>
              <a:t>Pancreatic cancer</a:t>
            </a:r>
          </a:p>
          <a:p>
            <a:pPr marL="342900" indent="-342900">
              <a:spcBef>
                <a:spcPts val="600"/>
              </a:spcBef>
              <a:spcAft>
                <a:spcPts val="0"/>
              </a:spcAft>
              <a:buClrTx/>
              <a:buFont typeface="Wingdings" pitchFamily="2" charset="2"/>
              <a:buChar char="§"/>
              <a:defRPr/>
            </a:pPr>
            <a:r>
              <a:rPr lang="en-US" sz="2000" b="0" dirty="0"/>
              <a:t>Colorectal cancer</a:t>
            </a:r>
          </a:p>
          <a:p>
            <a:pPr marL="342900" indent="-342900">
              <a:spcBef>
                <a:spcPts val="600"/>
              </a:spcBef>
              <a:spcAft>
                <a:spcPts val="0"/>
              </a:spcAft>
              <a:buClrTx/>
              <a:buFont typeface="Wingdings" pitchFamily="2" charset="2"/>
              <a:buChar char="§"/>
              <a:defRPr/>
            </a:pPr>
            <a:r>
              <a:rPr lang="en-US" b="0" dirty="0"/>
              <a:t>Biliary tract cancers</a:t>
            </a:r>
            <a:endParaRPr lang="en-US" sz="2000" b="0" dirty="0"/>
          </a:p>
          <a:p>
            <a:endParaRPr lang="en-US" dirty="0"/>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528b6c08-ece2-4c21-b587-eac5b0ff5f70">Conference Capsule Slides</Document_x0020_Category>
    <_dlc_DocId xmlns="d54cbe69-32bd-412a-b004-9152f949605e">56M7VY3CDVN5-100629533-1</_dlc_DocId>
    <_dlc_DocIdUrl xmlns="d54cbe69-32bd-412a-b004-9152f949605e">
      <Url>https://intranet.clinicaloptions.com/mews/oncology/ONC_2023_ASCO_GI_CF_(PRP5797)/139_Ding/_layouts/15/DocIdRedir.aspx?ID=56M7VY3CDVN5-100629533-1</Url>
      <Description>56M7VY3CDVN5-100629533-1</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2E7457DF469C84F8827AFBBEBCEFA84" ma:contentTypeVersion="1" ma:contentTypeDescription="Create a new document." ma:contentTypeScope="" ma:versionID="0eef32bd5351716052aeb95016f0b842">
  <xsd:schema xmlns:xsd="http://www.w3.org/2001/XMLSchema" xmlns:xs="http://www.w3.org/2001/XMLSchema" xmlns:p="http://schemas.microsoft.com/office/2006/metadata/properties" xmlns:ns2="d54cbe69-32bd-412a-b004-9152f949605e" xmlns:ns3="528b6c08-ece2-4c21-b587-eac5b0ff5f70" targetNamespace="http://schemas.microsoft.com/office/2006/metadata/properties" ma:root="true" ma:fieldsID="65f88e83b2d454316e1803ddcc8bf177" ns2:_="" ns3:_="">
    <xsd:import namespace="d54cbe69-32bd-412a-b004-9152f949605e"/>
    <xsd:import namespace="528b6c08-ece2-4c21-b587-eac5b0ff5f7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28b6c08-ece2-4c21-b587-eac5b0ff5f7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FD2C76-7164-4E24-9E78-08BF68A69A26}">
  <ds:schemaRefs>
    <ds:schemaRef ds:uri="http://schemas.microsoft.com/office/2006/documentManagement/types"/>
    <ds:schemaRef ds:uri="d54cbe69-32bd-412a-b004-9152f949605e"/>
    <ds:schemaRef ds:uri="http://www.w3.org/XML/1998/namespace"/>
    <ds:schemaRef ds:uri="http://purl.org/dc/dcmitype/"/>
    <ds:schemaRef ds:uri="http://purl.org/dc/elements/1.1/"/>
    <ds:schemaRef ds:uri="http://schemas.microsoft.com/office/infopath/2007/PartnerControls"/>
    <ds:schemaRef ds:uri="528b6c08-ece2-4c21-b587-eac5b0ff5f70"/>
    <ds:schemaRef ds:uri="http://schemas.openxmlformats.org/package/2006/metadata/core-propertie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EE3979BD-23C5-42E5-84D3-981096B830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28b6c08-ece2-4c21-b587-eac5b0ff5f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C2A0B6E-983D-44A3-8AA2-401F221B7204}">
  <ds:schemaRefs>
    <ds:schemaRef ds:uri="http://schemas.microsoft.com/sharepoint/events"/>
  </ds:schemaRefs>
</ds:datastoreItem>
</file>

<file path=customXml/itemProps4.xml><?xml version="1.0" encoding="utf-8"?>
<ds:datastoreItem xmlns:ds="http://schemas.openxmlformats.org/officeDocument/2006/customXml" ds:itemID="{F993E0D7-9CA7-452D-BD25-9A6B22B2D29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3370</TotalTime>
  <Words>1375</Words>
  <Application>Microsoft Office PowerPoint</Application>
  <PresentationFormat>Widescreen</PresentationFormat>
  <Paragraphs>209</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Phase II Study of the FGFR Inhibitor  Pemigatinib for Previously Treated  Metastatic CRC With FGF/FGFR Alterations</vt:lpstr>
      <vt:lpstr>About These Slides</vt:lpstr>
      <vt:lpstr>Pemigatinib in mCRC With FGF/FGFR Alterations: Background</vt:lpstr>
      <vt:lpstr>Pemigatinib in mCRC With FGF/FGFR Alterations:  Study Design</vt:lpstr>
      <vt:lpstr>Pemigatinib in mCRC With FGF/FGFR Alterations:  Baseline Characteristics</vt:lpstr>
      <vt:lpstr>Pemigatinib in mCRC With FGF/FGFR Alterations: Efficacy</vt:lpstr>
      <vt:lpstr>Pemigatinib in mCRC With FGF/FGFR Alterations: Safety</vt:lpstr>
      <vt:lpstr>Pemigatinib in mCRC With FGF/FGFR Alterations: Investigators’ Conclusions</vt:lpstr>
      <vt:lpstr>Go Online for More CCO  Coverage of ASCO GI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Study of the FGFR Inhibitor Pemigatinib for Previously Treated Metastatic CRC With FGF/FGFR Alterations</dc:title>
  <dc:creator>Gordon Kelley</dc:creator>
  <cp:lastModifiedBy>Natalia Kolenko</cp:lastModifiedBy>
  <cp:revision>7</cp:revision>
  <dcterms:created xsi:type="dcterms:W3CDTF">2023-01-21T15:12:35Z</dcterms:created>
  <dcterms:modified xsi:type="dcterms:W3CDTF">2023-01-30T20:37:57Z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0x010100B2E7457DF469C84F8827AFBBEBCEFA84</vt:lpwstr>
  </property>
  <property fmtid="{D5CDD505-2E9C-101B-9397-08002B2CF9AE}" pid="3" name="_dlc_DocIdItemGuid">
    <vt:lpwstr>1d623640-e977-4ea8-beb9-ca4c1d0a0465</vt:lpwstr>
  </property>
</Properties>
</file>