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5"/>
  </p:notesMasterIdLst>
  <p:handoutMasterIdLst>
    <p:handoutMasterId r:id="rId16"/>
  </p:handoutMasterIdLst>
  <p:sldIdLst>
    <p:sldId id="321" r:id="rId7"/>
    <p:sldId id="308" r:id="rId8"/>
    <p:sldId id="257" r:id="rId9"/>
    <p:sldId id="548" r:id="rId10"/>
    <p:sldId id="549" r:id="rId11"/>
    <p:sldId id="554" r:id="rId12"/>
    <p:sldId id="552" r:id="rId13"/>
    <p:sldId id="318" r:id="rId14"/>
  </p:sldIdLst>
  <p:sldSz cx="12192000" cy="6858000"/>
  <p:notesSz cx="7315200" cy="9601200"/>
  <p:custDataLst>
    <p:tags r:id="rId1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Kara Nyberg" initials="KN" lastIdx="1" clrIdx="16">
    <p:extLst>
      <p:ext uri="{19B8F6BF-5375-455C-9EA6-DF929625EA0E}">
        <p15:presenceInfo xmlns:p15="http://schemas.microsoft.com/office/powerpoint/2012/main" userId="63b453b522a604b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D1C5B6-F95F-4AAC-83D4-902D061B2B79}" v="14" dt="2023-06-08T12:23:37.57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50" autoAdjust="0"/>
    <p:restoredTop sz="84642" autoAdjust="0"/>
  </p:normalViewPr>
  <p:slideViewPr>
    <p:cSldViewPr snapToGrid="0">
      <p:cViewPr varScale="1">
        <p:scale>
          <a:sx n="72" d="100"/>
          <a:sy n="72" d="100"/>
        </p:scale>
        <p:origin x="989" y="7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EBCTCG, Early Breast Cancer Trialists Cooperative Group.</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EBCTCG, Early Breast Cancer Trialists Cooperative Group; ER, estrogen receptor.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895725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ER, estrogen receptor.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50217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RR, rate ratio.</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531597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CT, chemotherapy; RR, rate ratio.</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90005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ER, estrogen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762845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8</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EBCTCG Meta-analysis of Breast Cancer Recurrence and Survival Following Ovarian Ablation or Suppression in Premenopausal Women</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Meta-analysis of Ovarian Ablation/Suppression in BC: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dirty="0"/>
              <a:t>Ovarian ablation or suppression may benefit women with breast cancer by decreasing production of estrogen to postmenopausal range</a:t>
            </a:r>
            <a:r>
              <a:rPr lang="en-US" baseline="30000" dirty="0"/>
              <a:t>1</a:t>
            </a:r>
          </a:p>
          <a:p>
            <a:pPr lvl="1"/>
            <a:r>
              <a:rPr lang="en-US" dirty="0"/>
              <a:t>These benefits may be particularly pronounced in premenopausal women with ER-positive disease</a:t>
            </a:r>
            <a:r>
              <a:rPr lang="en-US" baseline="30000" dirty="0"/>
              <a:t>1</a:t>
            </a:r>
          </a:p>
          <a:p>
            <a:r>
              <a:rPr lang="en-US" dirty="0"/>
              <a:t>Current meta-analysis was performed by the EBCTCG to determine effects of ovarian ablation on breast cancer recurrence and survival in nearly 15,000 premenopausal women</a:t>
            </a:r>
            <a:r>
              <a:rPr lang="en-US" baseline="30000" dirty="0"/>
              <a:t>2</a:t>
            </a:r>
            <a:r>
              <a:rPr lang="en-US" dirty="0"/>
              <a:t> </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Mata. Curr Oncol. 2022;13:4956. 2. Gray. ASCO 2023. Abstr 503.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Meta-analysis of Ovarian Ablation/Suppression in BC</a:t>
            </a:r>
            <a:r>
              <a:rPr lang="en-US" dirty="0"/>
              <a:t>: Methods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Study focused on premenopausal women &lt;55 yr of age at randomization with ER-positive or </a:t>
            </a:r>
            <a:br>
              <a:rPr lang="en-US" altLang="en-US" sz="2000" dirty="0"/>
            </a:br>
            <a:r>
              <a:rPr lang="en-US" altLang="en-US" sz="2000" dirty="0"/>
              <a:t>ER-unknown early-stage breast cancer</a:t>
            </a:r>
          </a:p>
          <a:p>
            <a:r>
              <a:rPr lang="en-US" altLang="en-US" sz="2000" dirty="0"/>
              <a:t>Analysis included patient-level data from 25 randomized trials (N = 14,999) that compared </a:t>
            </a:r>
            <a:br>
              <a:rPr lang="en-US" altLang="en-US" sz="2000" dirty="0"/>
            </a:br>
            <a:r>
              <a:rPr lang="en-US" altLang="en-US" sz="2000" dirty="0"/>
              <a:t>ovarian ablation/suppression with no ovarian ablation/suppression; other treatments were </a:t>
            </a:r>
            <a:br>
              <a:rPr lang="en-US" altLang="en-US" sz="2000" dirty="0"/>
            </a:br>
            <a:r>
              <a:rPr lang="en-US" altLang="en-US" sz="2000" dirty="0"/>
              <a:t>the same across groups</a:t>
            </a:r>
          </a:p>
          <a:p>
            <a:pPr lvl="1"/>
            <a:r>
              <a:rPr lang="en-US" altLang="en-US" sz="1800" dirty="0"/>
              <a:t>Trials grouped by use of chemotherapy (5 trials contributed to 2 categories)</a:t>
            </a:r>
          </a:p>
          <a:p>
            <a:pPr lvl="2">
              <a:buFont typeface="Wingdings" panose="05000000000000000000" pitchFamily="2" charset="2"/>
              <a:buChar char="§"/>
            </a:pPr>
            <a:r>
              <a:rPr lang="en-US" altLang="en-US" sz="1600" dirty="0"/>
              <a:t>No chemotherapy (12 trials; n = 3934)</a:t>
            </a:r>
          </a:p>
          <a:p>
            <a:pPr lvl="2">
              <a:buFont typeface="Wingdings" panose="05000000000000000000" pitchFamily="2" charset="2"/>
              <a:buChar char="§"/>
            </a:pPr>
            <a:r>
              <a:rPr lang="en-US" altLang="en-US" sz="1600" dirty="0"/>
              <a:t>Chemotherapy administered prior to randomization; premenopausal status confirmed afterward (2 trials; n = 3279)</a:t>
            </a:r>
          </a:p>
          <a:p>
            <a:pPr lvl="2">
              <a:buFont typeface="Wingdings" panose="05000000000000000000" pitchFamily="2" charset="2"/>
              <a:buChar char="§"/>
            </a:pPr>
            <a:r>
              <a:rPr lang="en-US" altLang="en-US" sz="1600" dirty="0"/>
              <a:t>Chemotherapy administered after randomization, which can induce menopause (14 trials; n = 7786)</a:t>
            </a:r>
          </a:p>
          <a:p>
            <a:r>
              <a:rPr lang="en-US" altLang="en-US" sz="2000" dirty="0"/>
              <a:t>Primary outcomes: recurrence and cause-specific mortality</a:t>
            </a:r>
          </a:p>
          <a:p>
            <a:r>
              <a:rPr lang="en-US" altLang="en-US" sz="2000" dirty="0"/>
              <a:t>Standard log-rank methods used to estimate ER-weighted annual event rate ratios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Gray. ASCO 2023. Abstr 503.</a:t>
            </a:r>
          </a:p>
        </p:txBody>
      </p:sp>
    </p:spTree>
    <p:extLst>
      <p:ext uri="{BB962C8B-B14F-4D97-AF65-F5344CB8AC3E}">
        <p14:creationId xmlns:p14="http://schemas.microsoft.com/office/powerpoint/2010/main" val="371724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174329"/>
            <a:ext cx="10872444" cy="1029363"/>
          </a:xfrm>
        </p:spPr>
        <p:txBody>
          <a:bodyPr/>
          <a:lstStyle/>
          <a:p>
            <a:r>
              <a:rPr lang="en-US" altLang="en-US" sz="3600" dirty="0"/>
              <a:t>Meta-analysis of Ovarian Ablation/Suppression in BC</a:t>
            </a:r>
            <a:r>
              <a:rPr lang="en-US" dirty="0"/>
              <a:t>: Recurrence</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Gray. ASCO 2023. Abstr 503.</a:t>
            </a:r>
          </a:p>
        </p:txBody>
      </p:sp>
      <p:graphicFrame>
        <p:nvGraphicFramePr>
          <p:cNvPr id="2" name="Group 32">
            <a:extLst>
              <a:ext uri="{FF2B5EF4-FFF2-40B4-BE49-F238E27FC236}">
                <a16:creationId xmlns:a16="http://schemas.microsoft.com/office/drawing/2014/main" id="{F031BBF5-0007-250E-9B85-8CA59379B4D6}"/>
              </a:ext>
            </a:extLst>
          </p:cNvPr>
          <p:cNvGraphicFramePr>
            <a:graphicFrameLocks noGrp="1"/>
          </p:cNvGraphicFramePr>
          <p:nvPr>
            <p:extLst>
              <p:ext uri="{D42A27DB-BD31-4B8C-83A1-F6EECF244321}">
                <p14:modId xmlns:p14="http://schemas.microsoft.com/office/powerpoint/2010/main" val="1239327117"/>
              </p:ext>
            </p:extLst>
          </p:nvPr>
        </p:nvGraphicFramePr>
        <p:xfrm>
          <a:off x="719138" y="1267983"/>
          <a:ext cx="10791539" cy="4968400"/>
        </p:xfrm>
        <a:graphic>
          <a:graphicData uri="http://schemas.openxmlformats.org/drawingml/2006/table">
            <a:tbl>
              <a:tblPr/>
              <a:tblGrid>
                <a:gridCol w="2296242">
                  <a:extLst>
                    <a:ext uri="{9D8B030D-6E8A-4147-A177-3AD203B41FA5}">
                      <a16:colId xmlns:a16="http://schemas.microsoft.com/office/drawing/2014/main" val="20000"/>
                    </a:ext>
                  </a:extLst>
                </a:gridCol>
                <a:gridCol w="1984407">
                  <a:extLst>
                    <a:ext uri="{9D8B030D-6E8A-4147-A177-3AD203B41FA5}">
                      <a16:colId xmlns:a16="http://schemas.microsoft.com/office/drawing/2014/main" val="1286015358"/>
                    </a:ext>
                  </a:extLst>
                </a:gridCol>
                <a:gridCol w="1984407">
                  <a:extLst>
                    <a:ext uri="{9D8B030D-6E8A-4147-A177-3AD203B41FA5}">
                      <a16:colId xmlns:a16="http://schemas.microsoft.com/office/drawing/2014/main" val="2043782870"/>
                    </a:ext>
                  </a:extLst>
                </a:gridCol>
                <a:gridCol w="1984407">
                  <a:extLst>
                    <a:ext uri="{9D8B030D-6E8A-4147-A177-3AD203B41FA5}">
                      <a16:colId xmlns:a16="http://schemas.microsoft.com/office/drawing/2014/main" val="20001"/>
                    </a:ext>
                  </a:extLst>
                </a:gridCol>
                <a:gridCol w="1271038">
                  <a:extLst>
                    <a:ext uri="{9D8B030D-6E8A-4147-A177-3AD203B41FA5}">
                      <a16:colId xmlns:a16="http://schemas.microsoft.com/office/drawing/2014/main" val="20002"/>
                    </a:ext>
                  </a:extLst>
                </a:gridCol>
                <a:gridCol w="1271038">
                  <a:extLst>
                    <a:ext uri="{9D8B030D-6E8A-4147-A177-3AD203B41FA5}">
                      <a16:colId xmlns:a16="http://schemas.microsoft.com/office/drawing/2014/main" val="2599163374"/>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Recurrence Rate at 15 Yr,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15-Yr Gain,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206887929"/>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Ovarian Ablation/Suppression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Control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15-Year Gain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gridSpan="6">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1" i="1" u="none" strike="noStrike" cap="none" normalizeH="0" baseline="0" dirty="0">
                          <a:ln>
                            <a:noFill/>
                          </a:ln>
                          <a:solidFill>
                            <a:schemeClr val="bg2">
                              <a:lumMod val="10000"/>
                            </a:schemeClr>
                          </a:solidFill>
                          <a:effectLst/>
                          <a:latin typeface="Calibri" panose="020F0502020204030204" pitchFamily="34" charset="0"/>
                        </a:rPr>
                        <a:t>No chemotherapy or premenopausal after chemotherapy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422846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women (n = 7213)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(0.63-0.78)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5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By age,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&lt;45 (n = 4437)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45-54 (n = 2776)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41.3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0.66 (0.58-0.75)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0.82 (0.69-0.97)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3384167"/>
                  </a:ext>
                </a:extLst>
              </a:tr>
              <a:tr h="1357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By nodal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Negative (n = 4356)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Positive (n = 2773)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21.6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29.5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(0.61-0.81)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0.72 (0.62-0.85)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.00005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9439771"/>
                  </a:ext>
                </a:extLst>
              </a:tr>
              <a:tr h="1357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By tamoxifen 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2362)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4851)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39.0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56.5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0.61 (0.52-0.72)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0.80 (0.70-0.93)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10976519"/>
                  </a:ext>
                </a:extLst>
              </a:tr>
              <a:tr h="1357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By suppression method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Ablation (n = 2615)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Suppression (n = 4598)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35.1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50.4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0.65 (0.55-0.77)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0.76 (0.66-0.87)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.00008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7730121"/>
                  </a:ext>
                </a:extLst>
              </a:tr>
              <a:tr h="0">
                <a:tc gridSpan="6">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1" u="none" strike="noStrike" cap="none" normalizeH="0" baseline="0" dirty="0">
                          <a:ln>
                            <a:noFill/>
                          </a:ln>
                          <a:solidFill>
                            <a:schemeClr val="bg2">
                              <a:lumMod val="10000"/>
                            </a:schemeClr>
                          </a:solidFill>
                          <a:effectLst/>
                          <a:latin typeface="Calibri" panose="020F0502020204030204" pitchFamily="34" charset="0"/>
                        </a:rPr>
                        <a:t>Premenopausal before chemotherapy, uncertain afterward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442098"/>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women (n = 7786)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0.91 (0.83-0.99)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Meta-analysis of Ovarian Ablation/Suppression in BC</a:t>
            </a:r>
            <a:r>
              <a:rPr lang="en-US" dirty="0"/>
              <a:t>: Mortality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Gray. ASCO 2023. Abstr 503.</a:t>
            </a:r>
          </a:p>
        </p:txBody>
      </p:sp>
      <p:graphicFrame>
        <p:nvGraphicFramePr>
          <p:cNvPr id="2" name="Group 32">
            <a:extLst>
              <a:ext uri="{FF2B5EF4-FFF2-40B4-BE49-F238E27FC236}">
                <a16:creationId xmlns:a16="http://schemas.microsoft.com/office/drawing/2014/main" id="{F031BBF5-0007-250E-9B85-8CA59379B4D6}"/>
              </a:ext>
            </a:extLst>
          </p:cNvPr>
          <p:cNvGraphicFramePr>
            <a:graphicFrameLocks noGrp="1"/>
          </p:cNvGraphicFramePr>
          <p:nvPr>
            <p:extLst>
              <p:ext uri="{D42A27DB-BD31-4B8C-83A1-F6EECF244321}">
                <p14:modId xmlns:p14="http://schemas.microsoft.com/office/powerpoint/2010/main" val="668812519"/>
              </p:ext>
            </p:extLst>
          </p:nvPr>
        </p:nvGraphicFramePr>
        <p:xfrm>
          <a:off x="719138" y="1600200"/>
          <a:ext cx="10787061" cy="2316544"/>
        </p:xfrm>
        <a:graphic>
          <a:graphicData uri="http://schemas.openxmlformats.org/drawingml/2006/table">
            <a:tbl>
              <a:tblPr/>
              <a:tblGrid>
                <a:gridCol w="2295289">
                  <a:extLst>
                    <a:ext uri="{9D8B030D-6E8A-4147-A177-3AD203B41FA5}">
                      <a16:colId xmlns:a16="http://schemas.microsoft.com/office/drawing/2014/main" val="20000"/>
                    </a:ext>
                  </a:extLst>
                </a:gridCol>
                <a:gridCol w="2126690">
                  <a:extLst>
                    <a:ext uri="{9D8B030D-6E8A-4147-A177-3AD203B41FA5}">
                      <a16:colId xmlns:a16="http://schemas.microsoft.com/office/drawing/2014/main" val="1286015358"/>
                    </a:ext>
                  </a:extLst>
                </a:gridCol>
                <a:gridCol w="1840477">
                  <a:extLst>
                    <a:ext uri="{9D8B030D-6E8A-4147-A177-3AD203B41FA5}">
                      <a16:colId xmlns:a16="http://schemas.microsoft.com/office/drawing/2014/main" val="2043782870"/>
                    </a:ext>
                  </a:extLst>
                </a:gridCol>
                <a:gridCol w="1983583">
                  <a:extLst>
                    <a:ext uri="{9D8B030D-6E8A-4147-A177-3AD203B41FA5}">
                      <a16:colId xmlns:a16="http://schemas.microsoft.com/office/drawing/2014/main" val="20001"/>
                    </a:ext>
                  </a:extLst>
                </a:gridCol>
                <a:gridCol w="1270511">
                  <a:extLst>
                    <a:ext uri="{9D8B030D-6E8A-4147-A177-3AD203B41FA5}">
                      <a16:colId xmlns:a16="http://schemas.microsoft.com/office/drawing/2014/main" val="20002"/>
                    </a:ext>
                  </a:extLst>
                </a:gridCol>
                <a:gridCol w="1270511">
                  <a:extLst>
                    <a:ext uri="{9D8B030D-6E8A-4147-A177-3AD203B41FA5}">
                      <a16:colId xmlns:a16="http://schemas.microsoft.com/office/drawing/2014/main" val="2599163374"/>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Outcomes for Women Who Received No CT or Premenopausal After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7213)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Mortality Rate at 20 Yr,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20-Yr Gain,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206887929"/>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Ovarian Ablation/Suppression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Control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15-Year Gain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Breast cancer mortality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0.71 (0.62-0.81)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 without recurrence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0.89 (0.68-1.15)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338416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All-cause mortality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0.75 (0.66-0.84)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9439771"/>
                  </a:ext>
                </a:extLst>
              </a:tr>
            </a:tbl>
          </a:graphicData>
        </a:graphic>
      </p:graphicFrame>
    </p:spTree>
    <p:extLst>
      <p:ext uri="{BB962C8B-B14F-4D97-AF65-F5344CB8AC3E}">
        <p14:creationId xmlns:p14="http://schemas.microsoft.com/office/powerpoint/2010/main" val="3082555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Meta-analysis of Ovarian Ablation/Suppression in BC: </a:t>
            </a: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Meta-analysis of individual patient-level data indicates that premenopausal women with ER-positive breast cancer derive substantial benefit from ovarian ablation/suppression with regard to:</a:t>
            </a:r>
          </a:p>
          <a:p>
            <a:pPr lvl="1"/>
            <a:r>
              <a:rPr lang="en-US" altLang="en-US" dirty="0"/>
              <a:t>Reduced breast cancer recurrence </a:t>
            </a:r>
          </a:p>
          <a:p>
            <a:pPr lvl="1"/>
            <a:r>
              <a:rPr lang="en-US" altLang="en-US" dirty="0"/>
              <a:t>Reduced cause-specific mortality</a:t>
            </a:r>
          </a:p>
          <a:p>
            <a:r>
              <a:rPr lang="en-US" altLang="en-US" dirty="0"/>
              <a:t>Benefits similar for women who received prior chemotherapy and remained premenopausal thereafter vs women who received no chemotherapy</a:t>
            </a:r>
          </a:p>
          <a:p>
            <a:r>
              <a:rPr lang="en-US" altLang="en-US" dirty="0"/>
              <a:t>May be </a:t>
            </a:r>
            <a:r>
              <a:rPr lang="en-US" altLang="en-US"/>
              <a:t>more benefit for </a:t>
            </a:r>
            <a:r>
              <a:rPr lang="en-US" altLang="en-US" dirty="0"/>
              <a:t>women who received no tamoxifen vs tamoxifen</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Gray. ASCO 2023. Abstr 503.</a:t>
            </a:r>
          </a:p>
        </p:txBody>
      </p:sp>
    </p:spTree>
    <p:extLst>
      <p:ext uri="{BB962C8B-B14F-4D97-AF65-F5344CB8AC3E}">
        <p14:creationId xmlns:p14="http://schemas.microsoft.com/office/powerpoint/2010/main" val="2627868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56M7VY3CDVN5-456685674-2</_dlc_DocId>
    <_dlc_DocIdUrl xmlns="d54cbe69-32bd-412a-b004-9152f949605e">
      <Url>https://intranet.clinicaloptions.com/mews/oncology/ONC_2023_ASCO_CF_(PRP6243)/Breast_503_Gray/_layouts/15/DocIdRedir.aspx?ID=56M7VY3CDVN5-456685674-2</Url>
      <Description>56M7VY3CDVN5-456685674-2</Description>
    </_dlc_DocIdUrl>
    <Document_x0020_Category xmlns="44dfedfc-6c1b-43d9-8c78-209c46a5e4f2">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AA176AF2CA13CF4796CF6EF61DC57C35" ma:contentTypeVersion="1" ma:contentTypeDescription="Create a new document." ma:contentTypeScope="" ma:versionID="f28c810ce01dc8e1db8b2c0ec747d358">
  <xsd:schema xmlns:xsd="http://www.w3.org/2001/XMLSchema" xmlns:xs="http://www.w3.org/2001/XMLSchema" xmlns:p="http://schemas.microsoft.com/office/2006/metadata/properties" xmlns:ns2="d54cbe69-32bd-412a-b004-9152f949605e" xmlns:ns3="44dfedfc-6c1b-43d9-8c78-209c46a5e4f2" targetNamespace="http://schemas.microsoft.com/office/2006/metadata/properties" ma:root="true" ma:fieldsID="8d936d35fe8a32fbc88961d1e2b356d3" ns2:_="" ns3:_="">
    <xsd:import namespace="d54cbe69-32bd-412a-b004-9152f949605e"/>
    <xsd:import namespace="44dfedfc-6c1b-43d9-8c78-209c46a5e4f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4dfedfc-6c1b-43d9-8c78-209c46a5e4f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purl.org/dc/elements/1.1/"/>
    <ds:schemaRef ds:uri="http://purl.org/dc/dcmitype/"/>
    <ds:schemaRef ds:uri="http://purl.org/dc/terms/"/>
    <ds:schemaRef ds:uri="http://schemas.openxmlformats.org/package/2006/metadata/core-properties"/>
    <ds:schemaRef ds:uri="http://schemas.microsoft.com/office/2006/metadata/properties"/>
    <ds:schemaRef ds:uri="http://schemas.microsoft.com/office/infopath/2007/PartnerControls"/>
    <ds:schemaRef ds:uri="44dfedfc-6c1b-43d9-8c78-209c46a5e4f2"/>
    <ds:schemaRef ds:uri="d54cbe69-32bd-412a-b004-9152f949605e"/>
  </ds:schemaRefs>
</ds:datastoreItem>
</file>

<file path=customXml/itemProps5.xml><?xml version="1.0" encoding="utf-8"?>
<ds:datastoreItem xmlns:ds="http://schemas.openxmlformats.org/officeDocument/2006/customXml" ds:itemID="{DF9395D8-0D48-45B8-9881-B7E0571ECE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4dfedfc-6c1b-43d9-8c78-209c46a5e4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1438</TotalTime>
  <Words>1046</Words>
  <Application>Microsoft Office PowerPoint</Application>
  <PresentationFormat>Widescreen</PresentationFormat>
  <Paragraphs>139</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Times</vt:lpstr>
      <vt:lpstr>Wingdings</vt:lpstr>
      <vt:lpstr>2022_CCO_Template</vt:lpstr>
      <vt:lpstr>EBCTCG Meta-analysis of Breast Cancer Recurrence and Survival Following Ovarian Ablation or Suppression in Premenopausal Women</vt:lpstr>
      <vt:lpstr>About These Slides</vt:lpstr>
      <vt:lpstr>Meta-analysis of Ovarian Ablation/Suppression in BC: Background</vt:lpstr>
      <vt:lpstr>Meta-analysis of Ovarian Ablation/Suppression in BC: Methods</vt:lpstr>
      <vt:lpstr>Meta-analysis of Ovarian Ablation/Suppression in BC: Recurrence</vt:lpstr>
      <vt:lpstr>Meta-analysis of Ovarian Ablation/Suppression in BC: Mortality</vt:lpstr>
      <vt:lpstr>Meta-analysis of Ovarian Ablation/Suppression in BC: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EBCTCG Meta-analysis of Breast Cancer Recurrence and Survival Following Ovarian Ablation or Suppression in Premenopausal Women</dc:title>
  <dc:creator>Preferred User</dc:creator>
  <cp:lastModifiedBy>vwenzel@clinicaloptions.com</cp:lastModifiedBy>
  <cp:revision>25</cp:revision>
  <cp:lastPrinted>2016-09-26T20:21:49Z</cp:lastPrinted>
  <dcterms:created xsi:type="dcterms:W3CDTF">2005-05-27T15:08:01Z</dcterms:created>
  <dcterms:modified xsi:type="dcterms:W3CDTF">2023-06-08T14:08:53Z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f5c6aff8-26ce-4e0d-9dbf-b58a65c6d0c7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0x010100AA176AF2CA13CF4796CF6EF61DC57C35</vt:lpwstr>
  </property>
  <property fmtid="{D5CDD505-2E9C-101B-9397-08002B2CF9AE}" pid="9" name="MediaServiceImageTags">
    <vt:lpwstr/>
  </property>
</Properties>
</file>