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4"/>
    <p:sldMasterId id="2147483855" r:id="rId5"/>
    <p:sldMasterId id="2147483858" r:id="rId6"/>
  </p:sldMasterIdLst>
  <p:notesMasterIdLst>
    <p:notesMasterId r:id="rId41"/>
  </p:notesMasterIdLst>
  <p:sldIdLst>
    <p:sldId id="2147483623" r:id="rId7"/>
    <p:sldId id="308" r:id="rId8"/>
    <p:sldId id="2147472346" r:id="rId9"/>
    <p:sldId id="549" r:id="rId10"/>
    <p:sldId id="2147483427" r:id="rId11"/>
    <p:sldId id="2147483614" r:id="rId12"/>
    <p:sldId id="2147483616" r:id="rId13"/>
    <p:sldId id="2147483502" r:id="rId14"/>
    <p:sldId id="2147483618" r:id="rId15"/>
    <p:sldId id="2147483621" r:id="rId16"/>
    <p:sldId id="558" r:id="rId17"/>
    <p:sldId id="2147473708" r:id="rId18"/>
    <p:sldId id="2147472135" r:id="rId19"/>
    <p:sldId id="2147472137" r:id="rId20"/>
    <p:sldId id="256" r:id="rId21"/>
    <p:sldId id="2147482224" r:id="rId22"/>
    <p:sldId id="2147473672" r:id="rId23"/>
    <p:sldId id="257" r:id="rId24"/>
    <p:sldId id="2147483443" r:id="rId25"/>
    <p:sldId id="2147483158" r:id="rId26"/>
    <p:sldId id="2147483458" r:id="rId27"/>
    <p:sldId id="2147472534" r:id="rId28"/>
    <p:sldId id="261" r:id="rId29"/>
    <p:sldId id="2147483511" r:id="rId30"/>
    <p:sldId id="2147483150" r:id="rId31"/>
    <p:sldId id="2147473664" r:id="rId32"/>
    <p:sldId id="2147471146" r:id="rId33"/>
    <p:sldId id="2147483151" r:id="rId34"/>
    <p:sldId id="2147482202" r:id="rId35"/>
    <p:sldId id="2147482225" r:id="rId36"/>
    <p:sldId id="2147483152" r:id="rId37"/>
    <p:sldId id="2147482233" r:id="rId38"/>
    <p:sldId id="2147473676" r:id="rId39"/>
    <p:sldId id="214748363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A9440F-B7C5-42F6-6D06-73163063AE8E}" name="Timothy Quill" initials="TQ" userId="S::tquill@clinicaloptions.com::b1dc6efb-2995-45e7-a306-57a2c67aa886" providerId="AD"/>
  <p188:author id="{5F99C21E-0FC2-A7B9-81ED-5D8377451E11}" name="Hill, Jordan" initials="JH" userId="S::hilljo@wvumedicine.org::4ac58447-8432-4847-977d-bafb5343eecb" providerId="AD"/>
  <p188:author id="{1101E41E-6C76-D344-5A65-F3B00557F242}" name="Andrea Boecler" initials="AB" userId="S::aboecler@clinicaloptions.com::28e82037-1239-4052-943b-ae184e0bc2af" providerId="AD"/>
  <p188:author id="{DB10CF2C-1E3A-AF55-04E9-DD45F12ADF55}" name="Roman, Danielle (AHN)" initials="DR" userId="S::Danielle.ROMAN@ahn.org::d1cba57c-f398-4784-a251-af2e5c14c403" providerId="AD"/>
  <p188:author id="{64B07C39-1D90-5FAD-6D40-8892F55FDE24}" name="Jennifer Eimers" initials="JE" userId="S::jeimers@clinicaloptions.com::e496f3f7-6a48-4339-9b0c-9f426a43f948" providerId="AD"/>
  <p188:author id="{91655D6D-471A-697F-37D4-733527435F54}" name="Sharif Morsalin" initials="SM" userId="S::smorsalin@cealliance.com::f8db66a7-63db-4175-bbd5-08cb4e83d437" providerId="AD"/>
  <p188:author id="{69F81C6F-9E28-2E2A-0AA8-8B0C8761E511}" name="Roman, Danielle (AHN)" initials="RD" userId="S::danielle.roman@ahn.org::d1cba57c-f398-4784-a251-af2e5c14c403" providerId="AD"/>
  <p188:author id="{1BBA57A4-81E7-5F53-1B73-E6CFE465A0F2}" name="Melanie Couton" initials="MC" userId="ef8730672ba86646" providerId="Windows Live"/>
  <p188:author id="{8FE3A0BD-8C96-26B8-4EAF-EA0C9A27843A}" name="Amy Laboskie" initials="AL" userId="S::alaboskie@deceraclinical.com::1d3554b1-f14f-4824-aa59-920bd45a49b0" providerId="AD"/>
  <p188:author id="{0EBCD6F8-AC49-2A8D-2FDA-B88E20BDFD46}" name="Allison Weckerle" initials="AW" userId="Allison Weckerle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if Morsalin" initials="SM" lastIdx="1" clrIdx="0">
    <p:extLst>
      <p:ext uri="{19B8F6BF-5375-455C-9EA6-DF929625EA0E}">
        <p15:presenceInfo xmlns:p15="http://schemas.microsoft.com/office/powerpoint/2012/main" userId="S::smorsalin@cealliance.com::f8db66a7-63db-4175-bbd5-08cb4e83d4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3E6AD5-532E-4F31-B2A3-F6864BD3BFC1}" v="1" dt="2026-07-27T20:34:39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7470" autoAdjust="0"/>
  </p:normalViewPr>
  <p:slideViewPr>
    <p:cSldViewPr snapToGrid="0">
      <p:cViewPr varScale="1">
        <p:scale>
          <a:sx n="65" d="100"/>
          <a:sy n="65" d="100"/>
        </p:scale>
        <p:origin x="6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6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imers" userId="e496f3f7-6a48-4339-9b0c-9f426a43f948" providerId="ADAL" clId="{EA77C4EE-4DBD-4AED-BD7D-063333E8A9EF}"/>
    <pc:docChg chg="custSel modSld delMainMaster">
      <pc:chgData name="Jennifer Eimers" userId="e496f3f7-6a48-4339-9b0c-9f426a43f948" providerId="ADAL" clId="{EA77C4EE-4DBD-4AED-BD7D-063333E8A9EF}" dt="2026-07-27T20:36:11.524" v="15" actId="1076"/>
      <pc:docMkLst>
        <pc:docMk/>
      </pc:docMkLst>
      <pc:sldChg chg="modSp mod modClrScheme chgLayout">
        <pc:chgData name="Jennifer Eimers" userId="e496f3f7-6a48-4339-9b0c-9f426a43f948" providerId="ADAL" clId="{EA77C4EE-4DBD-4AED-BD7D-063333E8A9EF}" dt="2026-07-27T20:34:58.864" v="6" actId="12"/>
        <pc:sldMkLst>
          <pc:docMk/>
          <pc:sldMk cId="2203944586" sldId="308"/>
        </pc:sldMkLst>
        <pc:spChg chg="mod ord">
          <ac:chgData name="Jennifer Eimers" userId="e496f3f7-6a48-4339-9b0c-9f426a43f948" providerId="ADAL" clId="{EA77C4EE-4DBD-4AED-BD7D-063333E8A9EF}" dt="2026-07-27T20:34:58.864" v="6" actId="12"/>
          <ac:spMkLst>
            <pc:docMk/>
            <pc:sldMk cId="2203944586" sldId="308"/>
            <ac:spMk id="26627" creationId="{627830F4-E071-4AE8-8343-0B4C4AA4AAAE}"/>
          </ac:spMkLst>
        </pc:spChg>
        <pc:spChg chg="mod ord">
          <ac:chgData name="Jennifer Eimers" userId="e496f3f7-6a48-4339-9b0c-9f426a43f948" providerId="ADAL" clId="{EA77C4EE-4DBD-4AED-BD7D-063333E8A9EF}" dt="2026-07-27T20:34:54.863" v="4" actId="700"/>
          <ac:spMkLst>
            <pc:docMk/>
            <pc:sldMk cId="2203944586" sldId="308"/>
            <ac:spMk id="36866" creationId="{FE1ADE93-F242-493E-A0A5-BCE8366B9801}"/>
          </ac:spMkLst>
        </pc:spChg>
      </pc:sldChg>
      <pc:sldChg chg="modSp mod">
        <pc:chgData name="Jennifer Eimers" userId="e496f3f7-6a48-4339-9b0c-9f426a43f948" providerId="ADAL" clId="{EA77C4EE-4DBD-4AED-BD7D-063333E8A9EF}" dt="2026-07-27T20:35:34.433" v="11" actId="14100"/>
        <pc:sldMkLst>
          <pc:docMk/>
          <pc:sldMk cId="1921329358" sldId="2147473672"/>
        </pc:sldMkLst>
        <pc:spChg chg="mod">
          <ac:chgData name="Jennifer Eimers" userId="e496f3f7-6a48-4339-9b0c-9f426a43f948" providerId="ADAL" clId="{EA77C4EE-4DBD-4AED-BD7D-063333E8A9EF}" dt="2026-07-27T20:35:30.195" v="10" actId="20577"/>
          <ac:spMkLst>
            <pc:docMk/>
            <pc:sldMk cId="1921329358" sldId="2147473672"/>
            <ac:spMk id="3" creationId="{921C3FA1-52C8-C3AB-EE24-A710415EAFB1}"/>
          </ac:spMkLst>
        </pc:spChg>
        <pc:spChg chg="mod">
          <ac:chgData name="Jennifer Eimers" userId="e496f3f7-6a48-4339-9b0c-9f426a43f948" providerId="ADAL" clId="{EA77C4EE-4DBD-4AED-BD7D-063333E8A9EF}" dt="2026-07-27T20:35:34.433" v="11" actId="14100"/>
          <ac:spMkLst>
            <pc:docMk/>
            <pc:sldMk cId="1921329358" sldId="2147473672"/>
            <ac:spMk id="4" creationId="{46006F98-A9DB-DF82-F8C7-F5D2E16FA0DF}"/>
          </ac:spMkLst>
        </pc:spChg>
      </pc:sldChg>
      <pc:sldChg chg="addSp delSp modSp mod modClrScheme chgLayout">
        <pc:chgData name="Jennifer Eimers" userId="e496f3f7-6a48-4339-9b0c-9f426a43f948" providerId="ADAL" clId="{EA77C4EE-4DBD-4AED-BD7D-063333E8A9EF}" dt="2026-07-27T20:34:48.122" v="3" actId="478"/>
        <pc:sldMkLst>
          <pc:docMk/>
          <pc:sldMk cId="2634731740" sldId="2147483623"/>
        </pc:sldMkLst>
        <pc:spChg chg="add del mod">
          <ac:chgData name="Jennifer Eimers" userId="e496f3f7-6a48-4339-9b0c-9f426a43f948" providerId="ADAL" clId="{EA77C4EE-4DBD-4AED-BD7D-063333E8A9EF}" dt="2026-07-27T20:34:43.163" v="1" actId="700"/>
          <ac:spMkLst>
            <pc:docMk/>
            <pc:sldMk cId="2634731740" sldId="2147483623"/>
            <ac:spMk id="5" creationId="{A5B003A2-46CC-8B14-8D67-47BCC84831A7}"/>
          </ac:spMkLst>
        </pc:spChg>
        <pc:spChg chg="add del mod ord">
          <ac:chgData name="Jennifer Eimers" userId="e496f3f7-6a48-4339-9b0c-9f426a43f948" providerId="ADAL" clId="{EA77C4EE-4DBD-4AED-BD7D-063333E8A9EF}" dt="2026-07-27T20:34:48.122" v="3" actId="478"/>
          <ac:spMkLst>
            <pc:docMk/>
            <pc:sldMk cId="2634731740" sldId="2147483623"/>
            <ac:spMk id="6" creationId="{9681FD9C-451E-38E4-AD2B-1BE5C67BD604}"/>
          </ac:spMkLst>
        </pc:spChg>
        <pc:spChg chg="add del mod ord">
          <ac:chgData name="Jennifer Eimers" userId="e496f3f7-6a48-4339-9b0c-9f426a43f948" providerId="ADAL" clId="{EA77C4EE-4DBD-4AED-BD7D-063333E8A9EF}" dt="2026-07-27T20:34:46.417" v="2" actId="478"/>
          <ac:spMkLst>
            <pc:docMk/>
            <pc:sldMk cId="2634731740" sldId="2147483623"/>
            <ac:spMk id="7" creationId="{0F7C30A7-B240-6AD6-2A41-85924D0F68B6}"/>
          </ac:spMkLst>
        </pc:spChg>
        <pc:spChg chg="mod ord">
          <ac:chgData name="Jennifer Eimers" userId="e496f3f7-6a48-4339-9b0c-9f426a43f948" providerId="ADAL" clId="{EA77C4EE-4DBD-4AED-BD7D-063333E8A9EF}" dt="2026-07-27T20:34:43.163" v="1" actId="700"/>
          <ac:spMkLst>
            <pc:docMk/>
            <pc:sldMk cId="2634731740" sldId="2147483623"/>
            <ac:spMk id="7171" creationId="{4D67E167-2F37-481F-AB26-A6E236679EF3}"/>
          </ac:spMkLst>
        </pc:spChg>
        <pc:picChg chg="del">
          <ac:chgData name="Jennifer Eimers" userId="e496f3f7-6a48-4339-9b0c-9f426a43f948" providerId="ADAL" clId="{EA77C4EE-4DBD-4AED-BD7D-063333E8A9EF}" dt="2026-07-27T20:34:40.655" v="0" actId="478"/>
          <ac:picMkLst>
            <pc:docMk/>
            <pc:sldMk cId="2634731740" sldId="2147483623"/>
            <ac:picMk id="4" creationId="{7843859E-6BF6-4218-8440-04B880C77FB8}"/>
          </ac:picMkLst>
        </pc:picChg>
      </pc:sldChg>
      <pc:sldChg chg="modSp mod">
        <pc:chgData name="Jennifer Eimers" userId="e496f3f7-6a48-4339-9b0c-9f426a43f948" providerId="ADAL" clId="{EA77C4EE-4DBD-4AED-BD7D-063333E8A9EF}" dt="2026-07-27T20:36:11.524" v="15" actId="1076"/>
        <pc:sldMkLst>
          <pc:docMk/>
          <pc:sldMk cId="0" sldId="2147483636"/>
        </pc:sldMkLst>
        <pc:spChg chg="mod">
          <ac:chgData name="Jennifer Eimers" userId="e496f3f7-6a48-4339-9b0c-9f426a43f948" providerId="ADAL" clId="{EA77C4EE-4DBD-4AED-BD7D-063333E8A9EF}" dt="2026-07-27T20:36:11.524" v="15" actId="1076"/>
          <ac:spMkLst>
            <pc:docMk/>
            <pc:sldMk cId="0" sldId="2147483636"/>
            <ac:spMk id="39940" creationId="{8082EA74-AD3C-40A0-A143-D2201E93795E}"/>
          </ac:spMkLst>
        </pc:spChg>
      </pc:sldChg>
      <pc:sldMasterChg chg="del delSldLayout">
        <pc:chgData name="Jennifer Eimers" userId="e496f3f7-6a48-4339-9b0c-9f426a43f948" providerId="ADAL" clId="{EA77C4EE-4DBD-4AED-BD7D-063333E8A9EF}" dt="2026-07-27T20:34:54.863" v="4" actId="700"/>
        <pc:sldMasterMkLst>
          <pc:docMk/>
          <pc:sldMasterMk cId="2986892187" sldId="2147483866"/>
        </pc:sldMasterMkLst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883686462" sldId="2147483867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028580805" sldId="2147483868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441438293" sldId="2147483869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10462214" sldId="2147483870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153322740" sldId="2147483871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240436482" sldId="2147483872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609492046" sldId="2147483873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205595159" sldId="2147483874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121812848" sldId="2147483875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4236662607" sldId="2147483876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619681241" sldId="2147483877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701163028" sldId="2147483878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915441147" sldId="2147483879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494106755" sldId="2147483880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3999730052" sldId="2147483881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463826917" sldId="2147483882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34595006" sldId="2147483883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279538114" sldId="2147483884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558926394" sldId="2147483885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3733245449" sldId="2147483886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1434210863" sldId="2147483887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3852205412" sldId="2147483888"/>
          </pc:sldLayoutMkLst>
        </pc:sldLayoutChg>
        <pc:sldLayoutChg chg="del">
          <pc:chgData name="Jennifer Eimers" userId="e496f3f7-6a48-4339-9b0c-9f426a43f948" providerId="ADAL" clId="{EA77C4EE-4DBD-4AED-BD7D-063333E8A9EF}" dt="2026-07-27T20:34:54.863" v="4" actId="700"/>
          <pc:sldLayoutMkLst>
            <pc:docMk/>
            <pc:sldMasterMk cId="2986892187" sldId="2147483866"/>
            <pc:sldLayoutMk cId="2995836973" sldId="214748388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6C2C2-B1DC-4926-83DE-29719380EBB0}" type="datetimeFigureOut">
              <a:rPr lang="en-US" smtClean="0"/>
              <a:t>7/28/2026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5A374-4E92-4BED-8DC2-1ED42F282A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0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D0484-0A60-524F-8303-18CD9E7B73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380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0B0-F234-4B10-8F1D-065DF0B078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39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0B0-F234-4B10-8F1D-065DF0B078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081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B5306D8-77B7-4378-7DF5-F4F44672C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813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0B0-F234-4B10-8F1D-065DF0B078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429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0B0-F234-4B10-8F1D-065DF0B078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178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272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95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146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726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7A7CC-1337-5BB4-B2E9-D733F483F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E431FB-BF7F-526F-F42F-7DB67AB33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1F4404-0CBF-2CD9-E948-97A5F6F5D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D65A8-F7E0-1F0C-99C9-C0B232F33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533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D99302-9241-4CAA-826A-DB357CD57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741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069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60CB1-5FEE-BD83-3FE1-DA4607900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4D1B5-A9E7-3686-AD69-157D45ED8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1C1A3-130C-A3D8-EFF2-8B91E2841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39180-B3DC-4A20-5F64-8F69636D2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226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0B0-F234-4B10-8F1D-065DF0B078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9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A4354-BD8A-0539-3545-526D0259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7FBCD-D1EE-F7E7-0324-7AC24B790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609B2-0B44-6E2A-B5B0-68FAAB191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2C878-9AEC-1B09-C4E0-89B4F4663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910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0B0-F234-4B10-8F1D-065DF0B078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9506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0685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FB153-72BA-CBB6-0FFD-9F67A5069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B9115-BF9D-C10A-9848-DED892C8E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D11857-A567-8A4A-A27A-5A8595CBC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EBC60-5C0B-5545-AD72-82F80EF26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042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7471B-A08E-1DB8-EF50-4D927A95C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EE4F59-AA9C-8D49-1143-B67ED4465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208BB-6C8E-3D78-2987-BB0EC64B1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6BC18-5A79-B6FF-87E5-59DA7622ED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C5A374-4E92-4BED-8DC2-1ED42F282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3357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143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557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882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D3D658-2364-49C0-BD6E-14A9EA8881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1951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A82F8-407A-E795-6998-F86D26CB0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1FFFF-A234-C72B-9CBF-4A6F46718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3A4E9-E478-8C9B-D26F-1A342112D0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0EB57-F209-893E-127F-076B3C4D11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020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198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4486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C5A374-4E92-4BED-8DC2-1ED42F282A1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333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C24AD-C06E-13C8-BA13-2C473AAE89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2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6982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/>
            </a:lvl1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80591" y="6302375"/>
            <a:ext cx="6543897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spc="-1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99287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195D1FAF-E6F2-5E3B-0EFC-29ACC98599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80591" y="6302375"/>
            <a:ext cx="6543897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4424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D1DE0433-94DF-0AFC-CC3D-80829C5B39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80591" y="6302375"/>
            <a:ext cx="6543897" cy="327025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57862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660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4342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882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3DED2FEC-0D4A-47F7-C6D0-726967E438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26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9D260E-B01C-86D5-56EF-322B3DF045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77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7798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25794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09340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69207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6BCD6-8F24-4102-B9B3-AEF129B4B9F4}" type="datetime4">
              <a:rPr lang="en-US" smtClean="0"/>
              <a:t>July 28,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D1157-0272-4055-921F-83287FBC9D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111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84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4ADDAD9F-F8A7-8BCE-1920-C990239856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535" y="550492"/>
            <a:ext cx="5300930" cy="5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23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D2A3E30-DD02-60FF-A231-AFFCD55096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535" y="550492"/>
            <a:ext cx="5300930" cy="5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53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8201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401638" indent="-341313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640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2248855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3483465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678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05482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137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5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0B33C7E-FDC6-A0A2-0956-977703D04A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8282" y="6350030"/>
            <a:ext cx="2436813" cy="2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9" r:id="rId9"/>
    <p:sldLayoutId id="2147483790" r:id="rId10"/>
    <p:sldLayoutId id="2147483791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923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F0DACA4-C949-7C4E-1081-3E368571F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282" y="6350030"/>
            <a:ext cx="2436813" cy="2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4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targeted-therapies-for-hrpos-her2neg-breast-cancer/62231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Targeted Therapy Advances in HR+/HER2- Breast Cancer: Best Practices for Oncology Pharmacists</a:t>
            </a:r>
            <a:endParaRPr lang="en-US" altLang="en-US" sz="3600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ProCE, LLC.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an educational grant from AstraZeneca.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pc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 dirty="0"/>
              <a:t>When using our slides, please retain the source attribution:</a:t>
            </a: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endParaRPr lang="en-US" sz="1600" b="0" dirty="0">
              <a:cs typeface="Calibri" panose="020F0502020204030204" pitchFamily="34" charset="0"/>
            </a:endParaRP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r>
              <a:rPr lang="en-US" sz="1600" b="0" dirty="0">
                <a:cs typeface="Calibri" panose="020F0502020204030204" pitchFamily="34" charset="0"/>
              </a:rPr>
              <a:t>Slide credit: </a:t>
            </a:r>
            <a:r>
              <a:rPr lang="en-US" sz="1600" dirty="0">
                <a:solidFill>
                  <a:schemeClr val="accent1"/>
                </a:solidFill>
                <a:cs typeface="Calibri" panose="020F0502020204030204" pitchFamily="34" charset="0"/>
              </a:rPr>
              <a:t>deceraclinical.com/education </a:t>
            </a:r>
            <a:endParaRPr lang="en-US" altLang="en-US" sz="2200" dirty="0"/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endParaRPr lang="en-US" altLang="en-US" sz="2200" dirty="0"/>
          </a:p>
          <a:p>
            <a:pPr marL="0" indent="0" eaLnBrk="1" hangingPunct="1">
              <a:spcBef>
                <a:spcPts val="1600"/>
              </a:spcBef>
              <a:buNone/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Jordan Hill, PharmD, BCOP</a:t>
            </a:r>
            <a:br>
              <a:rPr lang="en-US" altLang="en-US" dirty="0"/>
            </a:br>
            <a:r>
              <a:rPr lang="en-US" altLang="en-US" sz="2000" dirty="0"/>
              <a:t>Clinical Pharmacy Specialist, Breast Oncology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West Virginia University Cancer Institute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Morgantown, West Virginia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Danielle Roman, PharmD, BCOP</a:t>
            </a:r>
            <a:br>
              <a:rPr lang="en-US" altLang="en-US" dirty="0"/>
            </a:br>
            <a:r>
              <a:rPr lang="en-US" altLang="en-US" sz="2000" dirty="0"/>
              <a:t>Manager, Oncology Clinical Pharmacy Services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Oncology Clinical Pharmacy Specialist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Allegheny Health Network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Pittsburgh, Pennsylvania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lIns="0" tIns="0" rIns="0" bIns="0" anchor="t"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/>
                <a:cs typeface="Poppins"/>
              </a:rPr>
              <a:t>The </a:t>
            </a:r>
            <a:r>
              <a:rPr lang="en-US" b="1" i="1" dirty="0">
                <a:latin typeface="Poppins"/>
                <a:cs typeface="Poppins"/>
              </a:rPr>
              <a:t>faculty</a:t>
            </a:r>
            <a:r>
              <a:rPr lang="en-US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  <a:latin typeface="Poppins"/>
                <a:cs typeface="Poppins"/>
              </a:rPr>
              <a:t>Jordan Hill, PharmD, BCOP, </a:t>
            </a:r>
            <a:r>
              <a:rPr lang="en-US" dirty="0">
                <a:latin typeface="Poppins"/>
                <a:cs typeface="Poppins"/>
              </a:rPr>
              <a:t>has no relevant financial relationships to disclose.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Danielle Roman, PharmD, BCOP: </a:t>
            </a:r>
            <a:r>
              <a:rPr lang="en-US" i="1" dirty="0"/>
              <a:t>consultant/advisor/speaker: </a:t>
            </a:r>
            <a:r>
              <a:rPr lang="en-US" dirty="0"/>
              <a:t>Daiichi Sankyo, Genentech, Pfizer, Regeneron.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D41FC90-8F38-1124-5F4F-62E90F5188C4}"/>
              </a:ext>
            </a:extLst>
          </p:cNvPr>
          <p:cNvSpPr txBox="1"/>
          <p:nvPr/>
        </p:nvSpPr>
        <p:spPr>
          <a:xfrm>
            <a:off x="9561963" y="5050041"/>
            <a:ext cx="1993324" cy="73866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ET + abemaciclib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ribociclib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A99DB3-91E2-E828-7A28-95525200C271}"/>
              </a:ext>
            </a:extLst>
          </p:cNvPr>
          <p:cNvSpPr txBox="1"/>
          <p:nvPr/>
        </p:nvSpPr>
        <p:spPr>
          <a:xfrm>
            <a:off x="9372793" y="1666047"/>
            <a:ext cx="2286000" cy="30777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ET + olaparib x 1 yr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E69923-B27B-8894-E26B-6D9FCF91C03B}"/>
              </a:ext>
            </a:extLst>
          </p:cNvPr>
          <p:cNvSpPr txBox="1"/>
          <p:nvPr/>
        </p:nvSpPr>
        <p:spPr>
          <a:xfrm>
            <a:off x="6863991" y="4015876"/>
            <a:ext cx="1993322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Grade 3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T ≥5 cm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44ACF9-C9CD-F483-68AB-72B816166902}"/>
              </a:ext>
            </a:extLst>
          </p:cNvPr>
          <p:cNvSpPr txBox="1"/>
          <p:nvPr/>
        </p:nvSpPr>
        <p:spPr>
          <a:xfrm>
            <a:off x="6863991" y="5050041"/>
            <a:ext cx="1993325" cy="73866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ET + abemaciclib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ribociclib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B0A0F-BCB8-8223-5C64-8CE491EC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Treatment Algorithm for Adjuvant Targeted Therapy in </a:t>
            </a:r>
            <a:br>
              <a:rPr lang="en-US" dirty="0"/>
            </a:br>
            <a:r>
              <a:rPr lang="en-US" dirty="0"/>
              <a:t>HR+/HER2- EBC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74AE2-4432-0B8D-5F54-3363EA84AA5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97420" y="6302375"/>
            <a:ext cx="5375211" cy="327025"/>
          </a:xfrm>
        </p:spPr>
        <p:txBody>
          <a:bodyPr/>
          <a:lstStyle/>
          <a:p>
            <a:r>
              <a:rPr lang="en-US" altLang="en-US" dirty="0" err="1"/>
              <a:t>Abemaciclib</a:t>
            </a:r>
            <a:r>
              <a:rPr lang="en-US" altLang="en-US" dirty="0"/>
              <a:t> PI. </a:t>
            </a:r>
            <a:r>
              <a:rPr lang="en-US" altLang="en-US" dirty="0" err="1"/>
              <a:t>Ribociclib</a:t>
            </a:r>
            <a:r>
              <a:rPr lang="en-US" altLang="en-US" dirty="0"/>
              <a:t> PI. NCCN. </a:t>
            </a:r>
            <a:r>
              <a:rPr lang="en-US" dirty="0"/>
              <a:t>Clinical practice guidelines in oncology: b</a:t>
            </a:r>
            <a:r>
              <a:rPr lang="en-US" altLang="en-US" dirty="0"/>
              <a:t>reast cancer. v.2.2026. nccn.org.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FE7802-1760-3A8C-724F-3645434BCD58}"/>
              </a:ext>
            </a:extLst>
          </p:cNvPr>
          <p:cNvSpPr txBox="1"/>
          <p:nvPr/>
        </p:nvSpPr>
        <p:spPr>
          <a:xfrm>
            <a:off x="4288906" y="4015876"/>
            <a:ext cx="192024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Not grade 3, T ≤5 cm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and/or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bowel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7460B-9FFA-F535-5E7A-40C7F8BEB7CD}"/>
              </a:ext>
            </a:extLst>
          </p:cNvPr>
          <p:cNvSpPr txBox="1"/>
          <p:nvPr/>
        </p:nvSpPr>
        <p:spPr>
          <a:xfrm>
            <a:off x="4288906" y="5480928"/>
            <a:ext cx="1920240" cy="30777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ET + ribociclib 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107A6-107A-26F6-90F2-E4259AA37202}"/>
              </a:ext>
            </a:extLst>
          </p:cNvPr>
          <p:cNvSpPr txBox="1"/>
          <p:nvPr/>
        </p:nvSpPr>
        <p:spPr>
          <a:xfrm flipH="1">
            <a:off x="6285026" y="4295215"/>
            <a:ext cx="51651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221AB0-8520-2C65-7623-42B74338DBA5}"/>
              </a:ext>
            </a:extLst>
          </p:cNvPr>
          <p:cNvSpPr txBox="1"/>
          <p:nvPr/>
        </p:nvSpPr>
        <p:spPr>
          <a:xfrm>
            <a:off x="1110116" y="1666047"/>
            <a:ext cx="224144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gBRCAmut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0B608F9-1100-4B78-BBE3-4BE2AAE74CCE}"/>
              </a:ext>
            </a:extLst>
          </p:cNvPr>
          <p:cNvCxnSpPr>
            <a:cxnSpLocks/>
          </p:cNvCxnSpPr>
          <p:nvPr/>
        </p:nvCxnSpPr>
        <p:spPr bwMode="auto">
          <a:xfrm>
            <a:off x="3351564" y="1848289"/>
            <a:ext cx="338554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793C462-EBBF-926A-AB30-F7680B71FBEA}"/>
              </a:ext>
            </a:extLst>
          </p:cNvPr>
          <p:cNvSpPr txBox="1"/>
          <p:nvPr/>
        </p:nvSpPr>
        <p:spPr>
          <a:xfrm>
            <a:off x="3740256" y="1450603"/>
            <a:ext cx="5258551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Received adjuvant chemotherapy with </a:t>
            </a: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≥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4 LNs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OR</a:t>
            </a:r>
          </a:p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RD s/p neoadjuvant treatment + CPS and EG score </a:t>
            </a:r>
            <a:r>
              <a:rPr lang="en-US" sz="1400" b="1" dirty="0">
                <a:solidFill>
                  <a:srgbClr val="000000"/>
                </a:solidFill>
              </a:rPr>
              <a:t>≥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3?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2B426A-468B-4AA2-CFF1-647106066101}"/>
              </a:ext>
            </a:extLst>
          </p:cNvPr>
          <p:cNvSpPr txBox="1"/>
          <p:nvPr/>
        </p:nvSpPr>
        <p:spPr>
          <a:xfrm>
            <a:off x="4075289" y="2607708"/>
            <a:ext cx="527243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gBRCA</a:t>
            </a:r>
            <a:r>
              <a:rPr lang="en-US" sz="1400" dirty="0" err="1">
                <a:solidFill>
                  <a:srgbClr val="000000"/>
                </a:solidFill>
                <a:cs typeface="Arial" panose="020B0604020202020204" pitchFamily="34" charset="0"/>
              </a:rPr>
              <a:t>wt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or otherwise not a candidate for olaparib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15BFEF0-64BF-326B-6FC6-1F58F3AC5B37}"/>
              </a:ext>
            </a:extLst>
          </p:cNvPr>
          <p:cNvCxnSpPr/>
          <p:nvPr/>
        </p:nvCxnSpPr>
        <p:spPr bwMode="auto">
          <a:xfrm>
            <a:off x="0" y="2351467"/>
            <a:ext cx="12192000" cy="0"/>
          </a:xfrm>
          <a:prstGeom prst="line">
            <a:avLst/>
          </a:prstGeom>
          <a:ln w="5715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703A28B9-7B56-2FEC-D36A-FFBB3DEF05DA}"/>
              </a:ext>
            </a:extLst>
          </p:cNvPr>
          <p:cNvSpPr txBox="1"/>
          <p:nvPr/>
        </p:nvSpPr>
        <p:spPr>
          <a:xfrm>
            <a:off x="371053" y="4015876"/>
            <a:ext cx="1557688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No additional high-risk features 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and/or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aseline QTc &gt;450 ms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8DAF562-E0BC-3F56-93A0-46758D7A4208}"/>
              </a:ext>
            </a:extLst>
          </p:cNvPr>
          <p:cNvSpPr txBox="1"/>
          <p:nvPr/>
        </p:nvSpPr>
        <p:spPr>
          <a:xfrm>
            <a:off x="2299940" y="4015875"/>
            <a:ext cx="1686867" cy="1188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 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&gt;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5 cm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&gt;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 cm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AND: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grade 3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grade 2 + high genomic risk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169992-BE1A-9A8A-8FB2-5EBB407B17D1}"/>
              </a:ext>
            </a:extLst>
          </p:cNvPr>
          <p:cNvSpPr txBox="1"/>
          <p:nvPr/>
        </p:nvSpPr>
        <p:spPr>
          <a:xfrm>
            <a:off x="2299940" y="5480928"/>
            <a:ext cx="1686867" cy="30777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ET + ribociclib 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A8770CF-48DA-7AF9-6D0A-32FD48619E02}"/>
              </a:ext>
            </a:extLst>
          </p:cNvPr>
          <p:cNvSpPr txBox="1"/>
          <p:nvPr/>
        </p:nvSpPr>
        <p:spPr>
          <a:xfrm>
            <a:off x="371053" y="5480928"/>
            <a:ext cx="1570074" cy="30777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ET alone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75E40BD-330F-D4E2-E3FF-207248DEADE2}"/>
              </a:ext>
            </a:extLst>
          </p:cNvPr>
          <p:cNvSpPr txBox="1"/>
          <p:nvPr/>
        </p:nvSpPr>
        <p:spPr bwMode="auto">
          <a:xfrm>
            <a:off x="371053" y="2500993"/>
            <a:ext cx="3615754" cy="52322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Pearl: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Risk factors can be based on clinical or pathologic features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DCEAEA8-9E42-5C7D-B0B8-6050EADDC039}"/>
              </a:ext>
            </a:extLst>
          </p:cNvPr>
          <p:cNvCxnSpPr>
            <a:cxnSpLocks/>
          </p:cNvCxnSpPr>
          <p:nvPr/>
        </p:nvCxnSpPr>
        <p:spPr>
          <a:xfrm>
            <a:off x="3376633" y="1819935"/>
            <a:ext cx="338554" cy="0"/>
          </a:xfrm>
          <a:prstGeom prst="straightConnector1">
            <a:avLst/>
          </a:prstGeom>
          <a:ln w="31750">
            <a:solidFill>
              <a:schemeClr val="tx1"/>
            </a:solidFill>
            <a:headEnd w="med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E94EDD-D8E4-B940-D00B-ED1421FF42EB}"/>
              </a:ext>
            </a:extLst>
          </p:cNvPr>
          <p:cNvCxnSpPr>
            <a:cxnSpLocks/>
          </p:cNvCxnSpPr>
          <p:nvPr/>
        </p:nvCxnSpPr>
        <p:spPr>
          <a:xfrm>
            <a:off x="9023876" y="1819935"/>
            <a:ext cx="32384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AD5A7A9C-F5D1-6861-6189-60083BA2A117}"/>
              </a:ext>
            </a:extLst>
          </p:cNvPr>
          <p:cNvSpPr/>
          <p:nvPr/>
        </p:nvSpPr>
        <p:spPr>
          <a:xfrm>
            <a:off x="1281010" y="3115581"/>
            <a:ext cx="1734516" cy="341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No positive LNs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3CA7B8-CBCC-5680-20E5-906C951A8E5A}"/>
              </a:ext>
            </a:extLst>
          </p:cNvPr>
          <p:cNvSpPr txBox="1"/>
          <p:nvPr/>
        </p:nvSpPr>
        <p:spPr>
          <a:xfrm>
            <a:off x="5770179" y="3196305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77257DA-E916-1B06-0E18-BBF115D9F9E5}"/>
              </a:ext>
            </a:extLst>
          </p:cNvPr>
          <p:cNvSpPr/>
          <p:nvPr/>
        </p:nvSpPr>
        <p:spPr>
          <a:xfrm>
            <a:off x="5211133" y="3115581"/>
            <a:ext cx="2378105" cy="462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1-3 positive LNs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4847B6-B886-6D96-2409-6F25014B05BF}"/>
              </a:ext>
            </a:extLst>
          </p:cNvPr>
          <p:cNvSpPr/>
          <p:nvPr/>
        </p:nvSpPr>
        <p:spPr>
          <a:xfrm>
            <a:off x="9621365" y="3115581"/>
            <a:ext cx="1874520" cy="481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0" i="0" u="none" strike="noStrike" dirty="0">
                <a:solidFill>
                  <a:srgbClr val="000000"/>
                </a:solidFill>
                <a:effectLst/>
              </a:rPr>
              <a:t>≥4 positive LNs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0960C9B-EF71-CD1E-7047-0A4566C23823}"/>
              </a:ext>
            </a:extLst>
          </p:cNvPr>
          <p:cNvCxnSpPr>
            <a:cxnSpLocks/>
          </p:cNvCxnSpPr>
          <p:nvPr/>
        </p:nvCxnSpPr>
        <p:spPr>
          <a:xfrm>
            <a:off x="6576594" y="3455442"/>
            <a:ext cx="944222" cy="43022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D7F9D38-9F48-AF5B-43D6-5EB9AD286A34}"/>
              </a:ext>
            </a:extLst>
          </p:cNvPr>
          <p:cNvCxnSpPr>
            <a:cxnSpLocks/>
          </p:cNvCxnSpPr>
          <p:nvPr/>
        </p:nvCxnSpPr>
        <p:spPr>
          <a:xfrm flipH="1">
            <a:off x="5303148" y="3455442"/>
            <a:ext cx="905998" cy="42120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AD3FD58-5371-9444-1023-9D94D11E79B7}"/>
              </a:ext>
            </a:extLst>
          </p:cNvPr>
          <p:cNvCxnSpPr>
            <a:cxnSpLocks/>
          </p:cNvCxnSpPr>
          <p:nvPr/>
        </p:nvCxnSpPr>
        <p:spPr>
          <a:xfrm>
            <a:off x="10558625" y="3512863"/>
            <a:ext cx="0" cy="140067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5685CC-7E95-DA8A-FF21-B2B329D277DD}"/>
              </a:ext>
            </a:extLst>
          </p:cNvPr>
          <p:cNvCxnSpPr>
            <a:cxnSpLocks/>
          </p:cNvCxnSpPr>
          <p:nvPr/>
        </p:nvCxnSpPr>
        <p:spPr>
          <a:xfrm>
            <a:off x="2348799" y="3445271"/>
            <a:ext cx="944222" cy="43022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F78744B-E934-93FD-9631-7507489E9799}"/>
              </a:ext>
            </a:extLst>
          </p:cNvPr>
          <p:cNvCxnSpPr>
            <a:cxnSpLocks/>
          </p:cNvCxnSpPr>
          <p:nvPr/>
        </p:nvCxnSpPr>
        <p:spPr>
          <a:xfrm flipH="1">
            <a:off x="1075353" y="3445271"/>
            <a:ext cx="905998" cy="42120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495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5FA2B2DF-8B9C-D74D-F6E5-7F32D27D793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154468" y="1335088"/>
            <a:ext cx="4816870" cy="4756150"/>
          </a:xfrm>
        </p:spPr>
        <p:txBody>
          <a:bodyPr/>
          <a:lstStyle/>
          <a:p>
            <a:r>
              <a:rPr lang="en-US" sz="2000" dirty="0"/>
              <a:t>Recurrence risk increases with</a:t>
            </a:r>
            <a:r>
              <a:rPr lang="en-US" sz="2000" baseline="30000" dirty="0"/>
              <a:t>2-5</a:t>
            </a:r>
            <a:r>
              <a:rPr lang="en-US" sz="2000" dirty="0"/>
              <a:t>:</a:t>
            </a:r>
          </a:p>
          <a:p>
            <a:r>
              <a:rPr lang="en-US" sz="2000" dirty="0"/>
              <a:t>ET resistance</a:t>
            </a:r>
          </a:p>
          <a:p>
            <a:r>
              <a:rPr lang="en-US" sz="2000" dirty="0"/>
              <a:t>Larger tumor size</a:t>
            </a:r>
          </a:p>
          <a:p>
            <a:r>
              <a:rPr lang="en-US" sz="2000" dirty="0"/>
              <a:t>Node positivity</a:t>
            </a:r>
          </a:p>
          <a:p>
            <a:r>
              <a:rPr lang="en-US" sz="2000" dirty="0"/>
              <a:t>Higher grade</a:t>
            </a:r>
          </a:p>
          <a:p>
            <a:r>
              <a:rPr lang="en-US" sz="2000" dirty="0"/>
              <a:t>Higher proliferation rate </a:t>
            </a:r>
            <a:br>
              <a:rPr lang="en-US" sz="2000" dirty="0"/>
            </a:br>
            <a:r>
              <a:rPr lang="en-US" sz="2000" dirty="0"/>
              <a:t>(ie, Ki-67 index)</a:t>
            </a:r>
          </a:p>
          <a:p>
            <a:r>
              <a:rPr lang="en-US" sz="2000" dirty="0"/>
              <a:t>Lower ER and/or PgR levels</a:t>
            </a:r>
          </a:p>
          <a:p>
            <a:r>
              <a:rPr lang="en-US" sz="2000" dirty="0"/>
              <a:t>Luminal B, HER2-enriched, and </a:t>
            </a:r>
            <a:br>
              <a:rPr lang="en-US" sz="2000" dirty="0"/>
            </a:br>
            <a:r>
              <a:rPr lang="en-US" sz="2000" dirty="0"/>
              <a:t>basal-like molecular subtypes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5BBDBA-D3BA-D2E9-5D4D-474F651EC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What Is “High Risk” in HR+/HER2- EBC?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674D6F7-F643-2C31-461B-FB48BC6693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17857" y="6302375"/>
            <a:ext cx="6543897" cy="327025"/>
          </a:xfrm>
        </p:spPr>
        <p:txBody>
          <a:bodyPr/>
          <a:lstStyle/>
          <a:p>
            <a:r>
              <a:rPr lang="en-US" dirty="0"/>
              <a:t>1. Cheng. Cancer Epidemiol Biomarkers Prev. 2012;21:800. 2. Fan. Future Med Chem. 2015;7:1511.</a:t>
            </a:r>
            <a:br>
              <a:rPr lang="en-US" dirty="0"/>
            </a:br>
            <a:r>
              <a:rPr lang="en-US" dirty="0"/>
              <a:t>3. Garutti. Cancers. 2022;14:1898. 4. Pan. NEJM. 2017;377:1836. 5. Pan. SABCS 2019. Abstr GS2-04.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D0E6F1-2299-97B7-A0C4-149F09417BD4}"/>
              </a:ext>
            </a:extLst>
          </p:cNvPr>
          <p:cNvSpPr/>
          <p:nvPr/>
        </p:nvSpPr>
        <p:spPr>
          <a:xfrm>
            <a:off x="841229" y="1335810"/>
            <a:ext cx="6066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Risk of First Recurrence After Primary Treatment</a:t>
            </a:r>
            <a:r>
              <a:rPr kumimoji="0" lang="en-GB" altLang="en-US" sz="1800" b="1" i="0" u="none" strike="noStrike" kern="120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1</a:t>
            </a:r>
            <a:endParaRPr kumimoji="0" lang="en-GB" sz="1800" b="0" i="0" u="none" strike="noStrike" kern="1200" cap="none" spc="0" normalizeH="0" baseline="3000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oppins"/>
              <a:ea typeface="+mn-ea"/>
              <a:cs typeface="Poppins" panose="00000500000000000000" pitchFamily="2" charset="0"/>
            </a:endParaRPr>
          </a:p>
        </p:txBody>
      </p:sp>
      <p:sp>
        <p:nvSpPr>
          <p:cNvPr id="47" name="TextBox 30">
            <a:extLst>
              <a:ext uri="{FF2B5EF4-FFF2-40B4-BE49-F238E27FC236}">
                <a16:creationId xmlns:a16="http://schemas.microsoft.com/office/drawing/2014/main" id="{FA609F6D-151B-A158-4834-974112AB5030}"/>
              </a:ext>
            </a:extLst>
          </p:cNvPr>
          <p:cNvSpPr txBox="1"/>
          <p:nvPr/>
        </p:nvSpPr>
        <p:spPr>
          <a:xfrm rot="16200000">
            <a:off x="-1586379" y="3413662"/>
            <a:ext cx="3976883" cy="348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R="0" lvl="0" indent="0" algn="ctr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SzTx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Estimated Annual Hazard Rate</a:t>
            </a:r>
          </a:p>
        </p:txBody>
      </p:sp>
      <p:sp>
        <p:nvSpPr>
          <p:cNvPr id="48" name="TextBox 36">
            <a:extLst>
              <a:ext uri="{FF2B5EF4-FFF2-40B4-BE49-F238E27FC236}">
                <a16:creationId xmlns:a16="http://schemas.microsoft.com/office/drawing/2014/main" id="{41848CDE-93A2-CF80-6D70-5C1C0015B930}"/>
              </a:ext>
            </a:extLst>
          </p:cNvPr>
          <p:cNvSpPr txBox="1"/>
          <p:nvPr/>
        </p:nvSpPr>
        <p:spPr>
          <a:xfrm>
            <a:off x="1181144" y="5481754"/>
            <a:ext cx="5580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Yr After Primary Diagnosis of Breast Cancer</a:t>
            </a:r>
          </a:p>
        </p:txBody>
      </p:sp>
      <p:sp>
        <p:nvSpPr>
          <p:cNvPr id="49" name="TextBox 54">
            <a:extLst>
              <a:ext uri="{FF2B5EF4-FFF2-40B4-BE49-F238E27FC236}">
                <a16:creationId xmlns:a16="http://schemas.microsoft.com/office/drawing/2014/main" id="{DA0FB2E3-4673-E697-A227-04EFE25847F5}"/>
              </a:ext>
            </a:extLst>
          </p:cNvPr>
          <p:cNvSpPr txBox="1"/>
          <p:nvPr/>
        </p:nvSpPr>
        <p:spPr>
          <a:xfrm>
            <a:off x="471926" y="1845952"/>
            <a:ext cx="7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0.25</a:t>
            </a:r>
          </a:p>
        </p:txBody>
      </p:sp>
      <p:sp>
        <p:nvSpPr>
          <p:cNvPr id="50" name="TextBox 55">
            <a:extLst>
              <a:ext uri="{FF2B5EF4-FFF2-40B4-BE49-F238E27FC236}">
                <a16:creationId xmlns:a16="http://schemas.microsoft.com/office/drawing/2014/main" id="{65D9CC36-88B7-B297-23B3-80DD8A023694}"/>
              </a:ext>
            </a:extLst>
          </p:cNvPr>
          <p:cNvSpPr txBox="1"/>
          <p:nvPr/>
        </p:nvSpPr>
        <p:spPr>
          <a:xfrm>
            <a:off x="471926" y="2460128"/>
            <a:ext cx="7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0.20</a:t>
            </a:r>
          </a:p>
        </p:txBody>
      </p:sp>
      <p:sp>
        <p:nvSpPr>
          <p:cNvPr id="51" name="TextBox 56">
            <a:extLst>
              <a:ext uri="{FF2B5EF4-FFF2-40B4-BE49-F238E27FC236}">
                <a16:creationId xmlns:a16="http://schemas.microsoft.com/office/drawing/2014/main" id="{BD49A40F-19B4-DBF2-764F-578FA4F45F55}"/>
              </a:ext>
            </a:extLst>
          </p:cNvPr>
          <p:cNvSpPr txBox="1"/>
          <p:nvPr/>
        </p:nvSpPr>
        <p:spPr>
          <a:xfrm>
            <a:off x="471926" y="3074304"/>
            <a:ext cx="7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0.15</a:t>
            </a:r>
          </a:p>
        </p:txBody>
      </p:sp>
      <p:sp>
        <p:nvSpPr>
          <p:cNvPr id="52" name="TextBox 57">
            <a:extLst>
              <a:ext uri="{FF2B5EF4-FFF2-40B4-BE49-F238E27FC236}">
                <a16:creationId xmlns:a16="http://schemas.microsoft.com/office/drawing/2014/main" id="{D5B656C3-4969-BF20-3701-C7FA97D7A2B2}"/>
              </a:ext>
            </a:extLst>
          </p:cNvPr>
          <p:cNvSpPr txBox="1"/>
          <p:nvPr/>
        </p:nvSpPr>
        <p:spPr>
          <a:xfrm>
            <a:off x="471926" y="3688480"/>
            <a:ext cx="7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0.10</a:t>
            </a:r>
          </a:p>
        </p:txBody>
      </p:sp>
      <p:sp>
        <p:nvSpPr>
          <p:cNvPr id="53" name="TextBox 58">
            <a:extLst>
              <a:ext uri="{FF2B5EF4-FFF2-40B4-BE49-F238E27FC236}">
                <a16:creationId xmlns:a16="http://schemas.microsoft.com/office/drawing/2014/main" id="{8B8B11E2-8592-255C-204D-75733F23F6F6}"/>
              </a:ext>
            </a:extLst>
          </p:cNvPr>
          <p:cNvSpPr txBox="1"/>
          <p:nvPr/>
        </p:nvSpPr>
        <p:spPr>
          <a:xfrm>
            <a:off x="471926" y="4302656"/>
            <a:ext cx="706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0.05</a:t>
            </a:r>
          </a:p>
        </p:txBody>
      </p:sp>
      <p:sp>
        <p:nvSpPr>
          <p:cNvPr id="54" name="TextBox 59">
            <a:extLst>
              <a:ext uri="{FF2B5EF4-FFF2-40B4-BE49-F238E27FC236}">
                <a16:creationId xmlns:a16="http://schemas.microsoft.com/office/drawing/2014/main" id="{34C3F8B0-A3EE-1211-D466-1B5E5B6CE49C}"/>
              </a:ext>
            </a:extLst>
          </p:cNvPr>
          <p:cNvSpPr txBox="1"/>
          <p:nvPr/>
        </p:nvSpPr>
        <p:spPr>
          <a:xfrm>
            <a:off x="789837" y="4916831"/>
            <a:ext cx="383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5" name="TextBox 60">
            <a:extLst>
              <a:ext uri="{FF2B5EF4-FFF2-40B4-BE49-F238E27FC236}">
                <a16:creationId xmlns:a16="http://schemas.microsoft.com/office/drawing/2014/main" id="{0655F55B-41ED-073A-64AC-A87727407372}"/>
              </a:ext>
            </a:extLst>
          </p:cNvPr>
          <p:cNvSpPr txBox="1"/>
          <p:nvPr/>
        </p:nvSpPr>
        <p:spPr>
          <a:xfrm>
            <a:off x="982621" y="5137785"/>
            <a:ext cx="397801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6" name="TextBox 61">
            <a:extLst>
              <a:ext uri="{FF2B5EF4-FFF2-40B4-BE49-F238E27FC236}">
                <a16:creationId xmlns:a16="http://schemas.microsoft.com/office/drawing/2014/main" id="{6F1B9DEE-9DF7-F4F4-D0CD-7AA576D16170}"/>
              </a:ext>
            </a:extLst>
          </p:cNvPr>
          <p:cNvSpPr txBox="1"/>
          <p:nvPr/>
        </p:nvSpPr>
        <p:spPr>
          <a:xfrm>
            <a:off x="2105582" y="5137785"/>
            <a:ext cx="397801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57" name="TextBox 62">
            <a:extLst>
              <a:ext uri="{FF2B5EF4-FFF2-40B4-BE49-F238E27FC236}">
                <a16:creationId xmlns:a16="http://schemas.microsoft.com/office/drawing/2014/main" id="{E402B61F-A8AD-696D-C6C5-6C970BD4B484}"/>
              </a:ext>
            </a:extLst>
          </p:cNvPr>
          <p:cNvSpPr txBox="1"/>
          <p:nvPr/>
        </p:nvSpPr>
        <p:spPr>
          <a:xfrm>
            <a:off x="3203680" y="5137785"/>
            <a:ext cx="397801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58" name="TextBox 63">
            <a:extLst>
              <a:ext uri="{FF2B5EF4-FFF2-40B4-BE49-F238E27FC236}">
                <a16:creationId xmlns:a16="http://schemas.microsoft.com/office/drawing/2014/main" id="{5169488B-A8C4-4A52-876C-E6616FCD0F75}"/>
              </a:ext>
            </a:extLst>
          </p:cNvPr>
          <p:cNvSpPr txBox="1"/>
          <p:nvPr/>
        </p:nvSpPr>
        <p:spPr>
          <a:xfrm>
            <a:off x="4318355" y="5137785"/>
            <a:ext cx="397801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59" name="TextBox 64">
            <a:extLst>
              <a:ext uri="{FF2B5EF4-FFF2-40B4-BE49-F238E27FC236}">
                <a16:creationId xmlns:a16="http://schemas.microsoft.com/office/drawing/2014/main" id="{719EDFBE-A15A-CAE6-FC13-3E390494B5A3}"/>
              </a:ext>
            </a:extLst>
          </p:cNvPr>
          <p:cNvSpPr txBox="1"/>
          <p:nvPr/>
        </p:nvSpPr>
        <p:spPr>
          <a:xfrm>
            <a:off x="5424740" y="5137785"/>
            <a:ext cx="397801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60" name="TextBox 65">
            <a:extLst>
              <a:ext uri="{FF2B5EF4-FFF2-40B4-BE49-F238E27FC236}">
                <a16:creationId xmlns:a16="http://schemas.microsoft.com/office/drawing/2014/main" id="{0DADE9BC-434A-299F-E211-E4E9F409EB9C}"/>
              </a:ext>
            </a:extLst>
          </p:cNvPr>
          <p:cNvSpPr txBox="1"/>
          <p:nvPr/>
        </p:nvSpPr>
        <p:spPr>
          <a:xfrm>
            <a:off x="6497975" y="5137785"/>
            <a:ext cx="551119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382DC2B-68F6-97F2-47BB-BF75E2371CCE}"/>
              </a:ext>
            </a:extLst>
          </p:cNvPr>
          <p:cNvSpPr/>
          <p:nvPr/>
        </p:nvSpPr>
        <p:spPr>
          <a:xfrm>
            <a:off x="1159658" y="3506135"/>
            <a:ext cx="5582831" cy="1577574"/>
          </a:xfrm>
          <a:custGeom>
            <a:avLst/>
            <a:gdLst>
              <a:gd name="connsiteX0" fmla="*/ 0 w 4399844"/>
              <a:gd name="connsiteY0" fmla="*/ 1195284 h 1195284"/>
              <a:gd name="connsiteX1" fmla="*/ 79022 w 4399844"/>
              <a:gd name="connsiteY1" fmla="*/ 1107795 h 1195284"/>
              <a:gd name="connsiteX2" fmla="*/ 95955 w 4399844"/>
              <a:gd name="connsiteY2" fmla="*/ 944106 h 1195284"/>
              <a:gd name="connsiteX3" fmla="*/ 160866 w 4399844"/>
              <a:gd name="connsiteY3" fmla="*/ 534884 h 1195284"/>
              <a:gd name="connsiteX4" fmla="*/ 231422 w 4399844"/>
              <a:gd name="connsiteY4" fmla="*/ 196217 h 1195284"/>
              <a:gd name="connsiteX5" fmla="*/ 307622 w 4399844"/>
              <a:gd name="connsiteY5" fmla="*/ 15595 h 1195284"/>
              <a:gd name="connsiteX6" fmla="*/ 474133 w 4399844"/>
              <a:gd name="connsiteY6" fmla="*/ 15595 h 1195284"/>
              <a:gd name="connsiteX7" fmla="*/ 567266 w 4399844"/>
              <a:gd name="connsiteY7" fmla="*/ 69217 h 1195284"/>
              <a:gd name="connsiteX8" fmla="*/ 640644 w 4399844"/>
              <a:gd name="connsiteY8" fmla="*/ 215973 h 1195284"/>
              <a:gd name="connsiteX9" fmla="*/ 790222 w 4399844"/>
              <a:gd name="connsiteY9" fmla="*/ 509484 h 1195284"/>
              <a:gd name="connsiteX10" fmla="*/ 863600 w 4399844"/>
              <a:gd name="connsiteY10" fmla="*/ 622373 h 1195284"/>
              <a:gd name="connsiteX11" fmla="*/ 1016000 w 4399844"/>
              <a:gd name="connsiteY11" fmla="*/ 732440 h 1195284"/>
              <a:gd name="connsiteX12" fmla="*/ 1600200 w 4399844"/>
              <a:gd name="connsiteY12" fmla="*/ 856617 h 1195284"/>
              <a:gd name="connsiteX13" fmla="*/ 2164644 w 4399844"/>
              <a:gd name="connsiteY13" fmla="*/ 904595 h 1195284"/>
              <a:gd name="connsiteX14" fmla="*/ 2932289 w 4399844"/>
              <a:gd name="connsiteY14" fmla="*/ 955395 h 1195284"/>
              <a:gd name="connsiteX15" fmla="*/ 3158066 w 4399844"/>
              <a:gd name="connsiteY15" fmla="*/ 983617 h 1195284"/>
              <a:gd name="connsiteX16" fmla="*/ 3626555 w 4399844"/>
              <a:gd name="connsiteY16" fmla="*/ 1020306 h 1195284"/>
              <a:gd name="connsiteX17" fmla="*/ 3982155 w 4399844"/>
              <a:gd name="connsiteY17" fmla="*/ 1068284 h 1195284"/>
              <a:gd name="connsiteX18" fmla="*/ 4399844 w 4399844"/>
              <a:gd name="connsiteY18" fmla="*/ 1042884 h 119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99844" h="1195284">
                <a:moveTo>
                  <a:pt x="0" y="1195284"/>
                </a:moveTo>
                <a:cubicBezTo>
                  <a:pt x="31515" y="1172471"/>
                  <a:pt x="63030" y="1149658"/>
                  <a:pt x="79022" y="1107795"/>
                </a:cubicBezTo>
                <a:cubicBezTo>
                  <a:pt x="95015" y="1065932"/>
                  <a:pt x="82314" y="1039591"/>
                  <a:pt x="95955" y="944106"/>
                </a:cubicBezTo>
                <a:cubicBezTo>
                  <a:pt x="109596" y="848621"/>
                  <a:pt x="138288" y="659532"/>
                  <a:pt x="160866" y="534884"/>
                </a:cubicBezTo>
                <a:cubicBezTo>
                  <a:pt x="183444" y="410236"/>
                  <a:pt x="206963" y="282765"/>
                  <a:pt x="231422" y="196217"/>
                </a:cubicBezTo>
                <a:cubicBezTo>
                  <a:pt x="255881" y="109669"/>
                  <a:pt x="267170" y="45699"/>
                  <a:pt x="307622" y="15595"/>
                </a:cubicBezTo>
                <a:cubicBezTo>
                  <a:pt x="348074" y="-14509"/>
                  <a:pt x="430859" y="6658"/>
                  <a:pt x="474133" y="15595"/>
                </a:cubicBezTo>
                <a:cubicBezTo>
                  <a:pt x="517407" y="24532"/>
                  <a:pt x="539514" y="35821"/>
                  <a:pt x="567266" y="69217"/>
                </a:cubicBezTo>
                <a:cubicBezTo>
                  <a:pt x="595018" y="102613"/>
                  <a:pt x="603485" y="142595"/>
                  <a:pt x="640644" y="215973"/>
                </a:cubicBezTo>
                <a:cubicBezTo>
                  <a:pt x="677803" y="289351"/>
                  <a:pt x="753063" y="441751"/>
                  <a:pt x="790222" y="509484"/>
                </a:cubicBezTo>
                <a:cubicBezTo>
                  <a:pt x="827381" y="577217"/>
                  <a:pt x="825970" y="585214"/>
                  <a:pt x="863600" y="622373"/>
                </a:cubicBezTo>
                <a:cubicBezTo>
                  <a:pt x="901230" y="659532"/>
                  <a:pt x="893233" y="693399"/>
                  <a:pt x="1016000" y="732440"/>
                </a:cubicBezTo>
                <a:cubicBezTo>
                  <a:pt x="1138767" y="771481"/>
                  <a:pt x="1408759" y="827925"/>
                  <a:pt x="1600200" y="856617"/>
                </a:cubicBezTo>
                <a:cubicBezTo>
                  <a:pt x="1791641" y="885309"/>
                  <a:pt x="2164644" y="904595"/>
                  <a:pt x="2164644" y="904595"/>
                </a:cubicBezTo>
                <a:lnTo>
                  <a:pt x="2932289" y="955395"/>
                </a:lnTo>
                <a:cubicBezTo>
                  <a:pt x="3097859" y="968565"/>
                  <a:pt x="3042355" y="972798"/>
                  <a:pt x="3158066" y="983617"/>
                </a:cubicBezTo>
                <a:cubicBezTo>
                  <a:pt x="3273777" y="994435"/>
                  <a:pt x="3489207" y="1006195"/>
                  <a:pt x="3626555" y="1020306"/>
                </a:cubicBezTo>
                <a:cubicBezTo>
                  <a:pt x="3763903" y="1034417"/>
                  <a:pt x="3853274" y="1064521"/>
                  <a:pt x="3982155" y="1068284"/>
                </a:cubicBezTo>
                <a:cubicBezTo>
                  <a:pt x="4111036" y="1072047"/>
                  <a:pt x="4255440" y="1057465"/>
                  <a:pt x="4399844" y="1042884"/>
                </a:cubicBezTo>
              </a:path>
            </a:pathLst>
          </a:custGeom>
          <a:noFill/>
          <a:ln w="28575" cap="flat" cmpd="sng" algn="ctr">
            <a:solidFill>
              <a:srgbClr val="E1471D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oppins"/>
              <a:ea typeface="+mn-ea"/>
              <a:cs typeface="Poppins" panose="00000500000000000000" pitchFamily="2" charset="0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DB54859-BA73-56AD-22CF-4058B0DA86D0}"/>
              </a:ext>
            </a:extLst>
          </p:cNvPr>
          <p:cNvSpPr/>
          <p:nvPr/>
        </p:nvSpPr>
        <p:spPr>
          <a:xfrm>
            <a:off x="1181144" y="3315226"/>
            <a:ext cx="5561345" cy="1729269"/>
          </a:xfrm>
          <a:custGeom>
            <a:avLst/>
            <a:gdLst>
              <a:gd name="connsiteX0" fmla="*/ 4382911 w 4382911"/>
              <a:gd name="connsiteY0" fmla="*/ 1004087 h 1310218"/>
              <a:gd name="connsiteX1" fmla="*/ 4137378 w 4382911"/>
              <a:gd name="connsiteY1" fmla="*/ 1094398 h 1310218"/>
              <a:gd name="connsiteX2" fmla="*/ 3914422 w 4382911"/>
              <a:gd name="connsiteY2" fmla="*/ 1105687 h 1310218"/>
              <a:gd name="connsiteX3" fmla="*/ 3550356 w 4382911"/>
              <a:gd name="connsiteY3" fmla="*/ 1052064 h 1310218"/>
              <a:gd name="connsiteX4" fmla="*/ 3048000 w 4382911"/>
              <a:gd name="connsiteY4" fmla="*/ 984331 h 1310218"/>
              <a:gd name="connsiteX5" fmla="*/ 2365022 w 4382911"/>
              <a:gd name="connsiteY5" fmla="*/ 939175 h 1310218"/>
              <a:gd name="connsiteX6" fmla="*/ 2091267 w 4382911"/>
              <a:gd name="connsiteY6" fmla="*/ 922242 h 1310218"/>
              <a:gd name="connsiteX7" fmla="*/ 1735667 w 4382911"/>
              <a:gd name="connsiteY7" fmla="*/ 846042 h 1310218"/>
              <a:gd name="connsiteX8" fmla="*/ 1484489 w 4382911"/>
              <a:gd name="connsiteY8" fmla="*/ 752909 h 1310218"/>
              <a:gd name="connsiteX9" fmla="*/ 1213556 w 4382911"/>
              <a:gd name="connsiteY9" fmla="*/ 648487 h 1310218"/>
              <a:gd name="connsiteX10" fmla="*/ 996244 w 4382911"/>
              <a:gd name="connsiteY10" fmla="*/ 515842 h 1310218"/>
              <a:gd name="connsiteX11" fmla="*/ 821267 w 4382911"/>
              <a:gd name="connsiteY11" fmla="*/ 335220 h 1310218"/>
              <a:gd name="connsiteX12" fmla="*/ 680156 w 4382911"/>
              <a:gd name="connsiteY12" fmla="*/ 134842 h 1310218"/>
              <a:gd name="connsiteX13" fmla="*/ 524933 w 4382911"/>
              <a:gd name="connsiteY13" fmla="*/ 7842 h 1310218"/>
              <a:gd name="connsiteX14" fmla="*/ 395111 w 4382911"/>
              <a:gd name="connsiteY14" fmla="*/ 44531 h 1310218"/>
              <a:gd name="connsiteX15" fmla="*/ 296333 w 4382911"/>
              <a:gd name="connsiteY15" fmla="*/ 295709 h 1310218"/>
              <a:gd name="connsiteX16" fmla="*/ 143933 w 4382911"/>
              <a:gd name="connsiteY16" fmla="*/ 758553 h 1310218"/>
              <a:gd name="connsiteX17" fmla="*/ 59267 w 4382911"/>
              <a:gd name="connsiteY17" fmla="*/ 1229864 h 1310218"/>
              <a:gd name="connsiteX18" fmla="*/ 0 w 4382911"/>
              <a:gd name="connsiteY18" fmla="*/ 1306064 h 131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82911" h="1310218">
                <a:moveTo>
                  <a:pt x="4382911" y="1004087"/>
                </a:moveTo>
                <a:cubicBezTo>
                  <a:pt x="4299185" y="1040776"/>
                  <a:pt x="4215460" y="1077465"/>
                  <a:pt x="4137378" y="1094398"/>
                </a:cubicBezTo>
                <a:cubicBezTo>
                  <a:pt x="4059296" y="1111331"/>
                  <a:pt x="4012259" y="1112743"/>
                  <a:pt x="3914422" y="1105687"/>
                </a:cubicBezTo>
                <a:cubicBezTo>
                  <a:pt x="3816585" y="1098631"/>
                  <a:pt x="3550356" y="1052064"/>
                  <a:pt x="3550356" y="1052064"/>
                </a:cubicBezTo>
                <a:cubicBezTo>
                  <a:pt x="3405952" y="1031838"/>
                  <a:pt x="3245555" y="1003146"/>
                  <a:pt x="3048000" y="984331"/>
                </a:cubicBezTo>
                <a:cubicBezTo>
                  <a:pt x="2850445" y="965516"/>
                  <a:pt x="2365022" y="939175"/>
                  <a:pt x="2365022" y="939175"/>
                </a:cubicBezTo>
                <a:cubicBezTo>
                  <a:pt x="2205566" y="928827"/>
                  <a:pt x="2196159" y="937764"/>
                  <a:pt x="2091267" y="922242"/>
                </a:cubicBezTo>
                <a:cubicBezTo>
                  <a:pt x="1986374" y="906720"/>
                  <a:pt x="1836797" y="874264"/>
                  <a:pt x="1735667" y="846042"/>
                </a:cubicBezTo>
                <a:cubicBezTo>
                  <a:pt x="1634537" y="817820"/>
                  <a:pt x="1484489" y="752909"/>
                  <a:pt x="1484489" y="752909"/>
                </a:cubicBezTo>
                <a:cubicBezTo>
                  <a:pt x="1397471" y="719983"/>
                  <a:pt x="1294930" y="687998"/>
                  <a:pt x="1213556" y="648487"/>
                </a:cubicBezTo>
                <a:cubicBezTo>
                  <a:pt x="1132182" y="608976"/>
                  <a:pt x="1061625" y="568053"/>
                  <a:pt x="996244" y="515842"/>
                </a:cubicBezTo>
                <a:cubicBezTo>
                  <a:pt x="930863" y="463631"/>
                  <a:pt x="873948" y="398720"/>
                  <a:pt x="821267" y="335220"/>
                </a:cubicBezTo>
                <a:cubicBezTo>
                  <a:pt x="768586" y="271720"/>
                  <a:pt x="729545" y="189405"/>
                  <a:pt x="680156" y="134842"/>
                </a:cubicBezTo>
                <a:cubicBezTo>
                  <a:pt x="630767" y="80279"/>
                  <a:pt x="572441" y="22894"/>
                  <a:pt x="524933" y="7842"/>
                </a:cubicBezTo>
                <a:cubicBezTo>
                  <a:pt x="477425" y="-7210"/>
                  <a:pt x="433211" y="-3447"/>
                  <a:pt x="395111" y="44531"/>
                </a:cubicBezTo>
                <a:cubicBezTo>
                  <a:pt x="357011" y="92509"/>
                  <a:pt x="338196" y="176705"/>
                  <a:pt x="296333" y="295709"/>
                </a:cubicBezTo>
                <a:cubicBezTo>
                  <a:pt x="254470" y="414713"/>
                  <a:pt x="183444" y="602861"/>
                  <a:pt x="143933" y="758553"/>
                </a:cubicBezTo>
                <a:cubicBezTo>
                  <a:pt x="104422" y="914245"/>
                  <a:pt x="83256" y="1138612"/>
                  <a:pt x="59267" y="1229864"/>
                </a:cubicBezTo>
                <a:cubicBezTo>
                  <a:pt x="35278" y="1321116"/>
                  <a:pt x="17639" y="1313590"/>
                  <a:pt x="0" y="1306064"/>
                </a:cubicBezTo>
              </a:path>
            </a:pathLst>
          </a:custGeom>
          <a:noFill/>
          <a:ln w="28575" cap="flat" cmpd="sng" algn="ctr">
            <a:solidFill>
              <a:schemeClr val="accent6"/>
            </a:solidFill>
            <a:prstDash val="dash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oppins"/>
              <a:ea typeface="+mn-ea"/>
              <a:cs typeface="Poppins" panose="00000500000000000000" pitchFamily="2" charset="0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C9EF16A-2BD8-0650-3005-CB4F0D993B94}"/>
              </a:ext>
            </a:extLst>
          </p:cNvPr>
          <p:cNvSpPr/>
          <p:nvPr/>
        </p:nvSpPr>
        <p:spPr>
          <a:xfrm>
            <a:off x="1163239" y="2049359"/>
            <a:ext cx="5589993" cy="3015726"/>
          </a:xfrm>
          <a:custGeom>
            <a:avLst/>
            <a:gdLst>
              <a:gd name="connsiteX0" fmla="*/ 4405489 w 4405489"/>
              <a:gd name="connsiteY0" fmla="*/ 1997064 h 2284931"/>
              <a:gd name="connsiteX1" fmla="*/ 4213578 w 4405489"/>
              <a:gd name="connsiteY1" fmla="*/ 1997064 h 2284931"/>
              <a:gd name="connsiteX2" fmla="*/ 4001911 w 4405489"/>
              <a:gd name="connsiteY2" fmla="*/ 1966020 h 2284931"/>
              <a:gd name="connsiteX3" fmla="*/ 3801533 w 4405489"/>
              <a:gd name="connsiteY3" fmla="*/ 1903931 h 2284931"/>
              <a:gd name="connsiteX4" fmla="*/ 3522133 w 4405489"/>
              <a:gd name="connsiteY4" fmla="*/ 1836198 h 2284931"/>
              <a:gd name="connsiteX5" fmla="*/ 3197578 w 4405489"/>
              <a:gd name="connsiteY5" fmla="*/ 1822086 h 2284931"/>
              <a:gd name="connsiteX6" fmla="*/ 2932289 w 4405489"/>
              <a:gd name="connsiteY6" fmla="*/ 1762820 h 2284931"/>
              <a:gd name="connsiteX7" fmla="*/ 2652889 w 4405489"/>
              <a:gd name="connsiteY7" fmla="*/ 1647109 h 2284931"/>
              <a:gd name="connsiteX8" fmla="*/ 2489200 w 4405489"/>
              <a:gd name="connsiteY8" fmla="*/ 1576553 h 2284931"/>
              <a:gd name="connsiteX9" fmla="*/ 2314222 w 4405489"/>
              <a:gd name="connsiteY9" fmla="*/ 1579375 h 2284931"/>
              <a:gd name="connsiteX10" fmla="*/ 2136422 w 4405489"/>
              <a:gd name="connsiteY10" fmla="*/ 1585020 h 2284931"/>
              <a:gd name="connsiteX11" fmla="*/ 1950155 w 4405489"/>
              <a:gd name="connsiteY11" fmla="*/ 1520109 h 2284931"/>
              <a:gd name="connsiteX12" fmla="*/ 1792111 w 4405489"/>
              <a:gd name="connsiteY12" fmla="*/ 1517286 h 2284931"/>
              <a:gd name="connsiteX13" fmla="*/ 1600200 w 4405489"/>
              <a:gd name="connsiteY13" fmla="*/ 1426975 h 2284931"/>
              <a:gd name="connsiteX14" fmla="*/ 1450622 w 4405489"/>
              <a:gd name="connsiteY14" fmla="*/ 1342309 h 2284931"/>
              <a:gd name="connsiteX15" fmla="*/ 1286933 w 4405489"/>
              <a:gd name="connsiteY15" fmla="*/ 1187086 h 2284931"/>
              <a:gd name="connsiteX16" fmla="*/ 1055511 w 4405489"/>
              <a:gd name="connsiteY16" fmla="*/ 859709 h 2284931"/>
              <a:gd name="connsiteX17" fmla="*/ 914400 w 4405489"/>
              <a:gd name="connsiteY17" fmla="*/ 504109 h 2284931"/>
              <a:gd name="connsiteX18" fmla="*/ 798689 w 4405489"/>
              <a:gd name="connsiteY18" fmla="*/ 179553 h 2284931"/>
              <a:gd name="connsiteX19" fmla="*/ 699911 w 4405489"/>
              <a:gd name="connsiteY19" fmla="*/ 35620 h 2284931"/>
              <a:gd name="connsiteX20" fmla="*/ 519289 w 4405489"/>
              <a:gd name="connsiteY20" fmla="*/ 10220 h 2284931"/>
              <a:gd name="connsiteX21" fmla="*/ 400755 w 4405489"/>
              <a:gd name="connsiteY21" fmla="*/ 176731 h 2284931"/>
              <a:gd name="connsiteX22" fmla="*/ 313267 w 4405489"/>
              <a:gd name="connsiteY22" fmla="*/ 563375 h 2284931"/>
              <a:gd name="connsiteX23" fmla="*/ 172155 w 4405489"/>
              <a:gd name="connsiteY23" fmla="*/ 1277398 h 2284931"/>
              <a:gd name="connsiteX24" fmla="*/ 127000 w 4405489"/>
              <a:gd name="connsiteY24" fmla="*/ 1613242 h 2284931"/>
              <a:gd name="connsiteX25" fmla="*/ 81844 w 4405489"/>
              <a:gd name="connsiteY25" fmla="*/ 2081731 h 2284931"/>
              <a:gd name="connsiteX26" fmla="*/ 31044 w 4405489"/>
              <a:gd name="connsiteY26" fmla="*/ 2251064 h 2284931"/>
              <a:gd name="connsiteX27" fmla="*/ 0 w 4405489"/>
              <a:gd name="connsiteY27" fmla="*/ 2284931 h 228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405489" h="2284931">
                <a:moveTo>
                  <a:pt x="4405489" y="1997064"/>
                </a:moveTo>
                <a:cubicBezTo>
                  <a:pt x="4343165" y="1999651"/>
                  <a:pt x="4280841" y="2002238"/>
                  <a:pt x="4213578" y="1997064"/>
                </a:cubicBezTo>
                <a:cubicBezTo>
                  <a:pt x="4146315" y="1991890"/>
                  <a:pt x="4070585" y="1981542"/>
                  <a:pt x="4001911" y="1966020"/>
                </a:cubicBezTo>
                <a:cubicBezTo>
                  <a:pt x="3933237" y="1950498"/>
                  <a:pt x="3881496" y="1925568"/>
                  <a:pt x="3801533" y="1903931"/>
                </a:cubicBezTo>
                <a:cubicBezTo>
                  <a:pt x="3721570" y="1882294"/>
                  <a:pt x="3622792" y="1849839"/>
                  <a:pt x="3522133" y="1836198"/>
                </a:cubicBezTo>
                <a:cubicBezTo>
                  <a:pt x="3421474" y="1822557"/>
                  <a:pt x="3295885" y="1834316"/>
                  <a:pt x="3197578" y="1822086"/>
                </a:cubicBezTo>
                <a:cubicBezTo>
                  <a:pt x="3099271" y="1809856"/>
                  <a:pt x="3023070" y="1791983"/>
                  <a:pt x="2932289" y="1762820"/>
                </a:cubicBezTo>
                <a:cubicBezTo>
                  <a:pt x="2841508" y="1733657"/>
                  <a:pt x="2726737" y="1678153"/>
                  <a:pt x="2652889" y="1647109"/>
                </a:cubicBezTo>
                <a:cubicBezTo>
                  <a:pt x="2579041" y="1616065"/>
                  <a:pt x="2545644" y="1587842"/>
                  <a:pt x="2489200" y="1576553"/>
                </a:cubicBezTo>
                <a:cubicBezTo>
                  <a:pt x="2432756" y="1565264"/>
                  <a:pt x="2314222" y="1579375"/>
                  <a:pt x="2314222" y="1579375"/>
                </a:cubicBezTo>
                <a:cubicBezTo>
                  <a:pt x="2255426" y="1580786"/>
                  <a:pt x="2197100" y="1594898"/>
                  <a:pt x="2136422" y="1585020"/>
                </a:cubicBezTo>
                <a:cubicBezTo>
                  <a:pt x="2075744" y="1575142"/>
                  <a:pt x="2007540" y="1531398"/>
                  <a:pt x="1950155" y="1520109"/>
                </a:cubicBezTo>
                <a:cubicBezTo>
                  <a:pt x="1892770" y="1508820"/>
                  <a:pt x="1850437" y="1532808"/>
                  <a:pt x="1792111" y="1517286"/>
                </a:cubicBezTo>
                <a:cubicBezTo>
                  <a:pt x="1733785" y="1501764"/>
                  <a:pt x="1657115" y="1456138"/>
                  <a:pt x="1600200" y="1426975"/>
                </a:cubicBezTo>
                <a:cubicBezTo>
                  <a:pt x="1543285" y="1397812"/>
                  <a:pt x="1502833" y="1382290"/>
                  <a:pt x="1450622" y="1342309"/>
                </a:cubicBezTo>
                <a:cubicBezTo>
                  <a:pt x="1398411" y="1302328"/>
                  <a:pt x="1352785" y="1267519"/>
                  <a:pt x="1286933" y="1187086"/>
                </a:cubicBezTo>
                <a:cubicBezTo>
                  <a:pt x="1221081" y="1106653"/>
                  <a:pt x="1117600" y="973538"/>
                  <a:pt x="1055511" y="859709"/>
                </a:cubicBezTo>
                <a:cubicBezTo>
                  <a:pt x="993422" y="745880"/>
                  <a:pt x="957204" y="617468"/>
                  <a:pt x="914400" y="504109"/>
                </a:cubicBezTo>
                <a:cubicBezTo>
                  <a:pt x="871596" y="390750"/>
                  <a:pt x="834437" y="257634"/>
                  <a:pt x="798689" y="179553"/>
                </a:cubicBezTo>
                <a:cubicBezTo>
                  <a:pt x="762941" y="101471"/>
                  <a:pt x="746478" y="63842"/>
                  <a:pt x="699911" y="35620"/>
                </a:cubicBezTo>
                <a:cubicBezTo>
                  <a:pt x="653344" y="7398"/>
                  <a:pt x="569148" y="-13298"/>
                  <a:pt x="519289" y="10220"/>
                </a:cubicBezTo>
                <a:cubicBezTo>
                  <a:pt x="469430" y="33738"/>
                  <a:pt x="435092" y="84538"/>
                  <a:pt x="400755" y="176731"/>
                </a:cubicBezTo>
                <a:cubicBezTo>
                  <a:pt x="366418" y="268923"/>
                  <a:pt x="351367" y="379931"/>
                  <a:pt x="313267" y="563375"/>
                </a:cubicBezTo>
                <a:cubicBezTo>
                  <a:pt x="275167" y="746819"/>
                  <a:pt x="203199" y="1102420"/>
                  <a:pt x="172155" y="1277398"/>
                </a:cubicBezTo>
                <a:cubicBezTo>
                  <a:pt x="141111" y="1452376"/>
                  <a:pt x="142052" y="1479186"/>
                  <a:pt x="127000" y="1613242"/>
                </a:cubicBezTo>
                <a:cubicBezTo>
                  <a:pt x="111948" y="1747297"/>
                  <a:pt x="97837" y="1975427"/>
                  <a:pt x="81844" y="2081731"/>
                </a:cubicBezTo>
                <a:cubicBezTo>
                  <a:pt x="65851" y="2188035"/>
                  <a:pt x="44685" y="2217197"/>
                  <a:pt x="31044" y="2251064"/>
                </a:cubicBezTo>
                <a:cubicBezTo>
                  <a:pt x="17403" y="2284931"/>
                  <a:pt x="8701" y="2284931"/>
                  <a:pt x="0" y="2284931"/>
                </a:cubicBezTo>
              </a:path>
            </a:pathLst>
          </a:custGeom>
          <a:noFill/>
          <a:ln w="28575" cap="flat" cmpd="sng" algn="ctr">
            <a:solidFill>
              <a:schemeClr val="accent3"/>
            </a:solidFill>
            <a:prstDash val="dashDot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oppins"/>
              <a:ea typeface="+mn-ea"/>
              <a:cs typeface="Poppins" panose="00000500000000000000" pitchFamily="2" charset="0"/>
            </a:endParaRPr>
          </a:p>
        </p:txBody>
      </p:sp>
      <p:sp>
        <p:nvSpPr>
          <p:cNvPr id="64" name="TextBox 70">
            <a:extLst>
              <a:ext uri="{FF2B5EF4-FFF2-40B4-BE49-F238E27FC236}">
                <a16:creationId xmlns:a16="http://schemas.microsoft.com/office/drawing/2014/main" id="{D754C69B-5004-2E65-628C-A720AB086FC8}"/>
              </a:ext>
            </a:extLst>
          </p:cNvPr>
          <p:cNvSpPr txBox="1"/>
          <p:nvPr/>
        </p:nvSpPr>
        <p:spPr>
          <a:xfrm>
            <a:off x="3089247" y="2146913"/>
            <a:ext cx="1072153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Stage</a:t>
            </a:r>
          </a:p>
        </p:txBody>
      </p:sp>
      <p:sp>
        <p:nvSpPr>
          <p:cNvPr id="65" name="TextBox 71">
            <a:extLst>
              <a:ext uri="{FF2B5EF4-FFF2-40B4-BE49-F238E27FC236}">
                <a16:creationId xmlns:a16="http://schemas.microsoft.com/office/drawing/2014/main" id="{E82EF8DA-0ABC-9008-9B01-693101E9C87E}"/>
              </a:ext>
            </a:extLst>
          </p:cNvPr>
          <p:cNvSpPr txBox="1"/>
          <p:nvPr/>
        </p:nvSpPr>
        <p:spPr>
          <a:xfrm>
            <a:off x="4576837" y="2150636"/>
            <a:ext cx="325874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I</a:t>
            </a:r>
          </a:p>
        </p:txBody>
      </p:sp>
      <p:sp>
        <p:nvSpPr>
          <p:cNvPr id="66" name="TextBox 72">
            <a:extLst>
              <a:ext uri="{FF2B5EF4-FFF2-40B4-BE49-F238E27FC236}">
                <a16:creationId xmlns:a16="http://schemas.microsoft.com/office/drawing/2014/main" id="{2FD400F3-0F94-A5C3-23E4-9FEFE35AA515}"/>
              </a:ext>
            </a:extLst>
          </p:cNvPr>
          <p:cNvSpPr txBox="1"/>
          <p:nvPr/>
        </p:nvSpPr>
        <p:spPr>
          <a:xfrm>
            <a:off x="5365945" y="2139313"/>
            <a:ext cx="429724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II</a:t>
            </a:r>
          </a:p>
        </p:txBody>
      </p:sp>
      <p:sp>
        <p:nvSpPr>
          <p:cNvPr id="67" name="TextBox 73">
            <a:extLst>
              <a:ext uri="{FF2B5EF4-FFF2-40B4-BE49-F238E27FC236}">
                <a16:creationId xmlns:a16="http://schemas.microsoft.com/office/drawing/2014/main" id="{E8357572-BBF7-3C9C-CFB8-817625E3BB71}"/>
              </a:ext>
            </a:extLst>
          </p:cNvPr>
          <p:cNvSpPr txBox="1"/>
          <p:nvPr/>
        </p:nvSpPr>
        <p:spPr>
          <a:xfrm>
            <a:off x="6107241" y="2150636"/>
            <a:ext cx="551119" cy="384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oppins"/>
                <a:ea typeface="+mn-ea"/>
                <a:cs typeface="Poppins" panose="00000500000000000000" pitchFamily="2" charset="0"/>
              </a:rPr>
              <a:t>III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ACDDD6B-A735-9FFE-D1CA-C837BA529F62}"/>
              </a:ext>
            </a:extLst>
          </p:cNvPr>
          <p:cNvCxnSpPr/>
          <p:nvPr/>
        </p:nvCxnSpPr>
        <p:spPr>
          <a:xfrm>
            <a:off x="4108007" y="2387624"/>
            <a:ext cx="465534" cy="0"/>
          </a:xfrm>
          <a:prstGeom prst="line">
            <a:avLst/>
          </a:prstGeom>
          <a:noFill/>
          <a:ln w="28575" cap="flat" cmpd="sng" algn="ctr">
            <a:solidFill>
              <a:srgbClr val="E1471D"/>
            </a:solidFill>
            <a:prstDash val="solid"/>
            <a:miter lim="800000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1B577E6-B17C-DA6E-3219-05120DFB7230}"/>
              </a:ext>
            </a:extLst>
          </p:cNvPr>
          <p:cNvCxnSpPr/>
          <p:nvPr/>
        </p:nvCxnSpPr>
        <p:spPr>
          <a:xfrm>
            <a:off x="4924621" y="2387624"/>
            <a:ext cx="465534" cy="0"/>
          </a:xfrm>
          <a:prstGeom prst="line">
            <a:avLst/>
          </a:prstGeom>
          <a:noFill/>
          <a:ln w="28575" cap="flat" cmpd="sng" algn="ctr">
            <a:solidFill>
              <a:schemeClr val="accent6"/>
            </a:solidFill>
            <a:prstDash val="dash"/>
            <a:miter lim="800000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9F0AB09-A35A-A729-6145-19C42ED84ED5}"/>
              </a:ext>
            </a:extLst>
          </p:cNvPr>
          <p:cNvCxnSpPr/>
          <p:nvPr/>
        </p:nvCxnSpPr>
        <p:spPr>
          <a:xfrm>
            <a:off x="5693333" y="2387624"/>
            <a:ext cx="465534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dashDot"/>
            <a:miter lim="800000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D3683FD-5BA6-5FCA-56D3-7A548D6C144B}"/>
              </a:ext>
            </a:extLst>
          </p:cNvPr>
          <p:cNvCxnSpPr>
            <a:cxnSpLocks/>
          </p:cNvCxnSpPr>
          <p:nvPr/>
        </p:nvCxnSpPr>
        <p:spPr>
          <a:xfrm>
            <a:off x="1120898" y="2018682"/>
            <a:ext cx="640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FDE813F-0083-0222-F003-30FC789D6254}"/>
              </a:ext>
            </a:extLst>
          </p:cNvPr>
          <p:cNvCxnSpPr>
            <a:cxnSpLocks/>
          </p:cNvCxnSpPr>
          <p:nvPr/>
        </p:nvCxnSpPr>
        <p:spPr>
          <a:xfrm>
            <a:off x="1120898" y="2629006"/>
            <a:ext cx="640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44217B8-E887-BBC1-F0CB-97CAF4B72156}"/>
              </a:ext>
            </a:extLst>
          </p:cNvPr>
          <p:cNvCxnSpPr>
            <a:cxnSpLocks/>
          </p:cNvCxnSpPr>
          <p:nvPr/>
        </p:nvCxnSpPr>
        <p:spPr>
          <a:xfrm>
            <a:off x="1120898" y="3239330"/>
            <a:ext cx="640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782D4C2-B775-2A36-4456-0B997C85A3EA}"/>
              </a:ext>
            </a:extLst>
          </p:cNvPr>
          <p:cNvCxnSpPr>
            <a:cxnSpLocks/>
          </p:cNvCxnSpPr>
          <p:nvPr/>
        </p:nvCxnSpPr>
        <p:spPr>
          <a:xfrm>
            <a:off x="1120898" y="3849654"/>
            <a:ext cx="640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A8FEF74-4602-98C5-D6FF-1D588FBDDC1D}"/>
              </a:ext>
            </a:extLst>
          </p:cNvPr>
          <p:cNvCxnSpPr>
            <a:cxnSpLocks/>
          </p:cNvCxnSpPr>
          <p:nvPr/>
        </p:nvCxnSpPr>
        <p:spPr>
          <a:xfrm>
            <a:off x="1120898" y="4459978"/>
            <a:ext cx="640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445B967-573B-67F8-67B3-00F633F9C8DB}"/>
              </a:ext>
            </a:extLst>
          </p:cNvPr>
          <p:cNvCxnSpPr>
            <a:cxnSpLocks/>
          </p:cNvCxnSpPr>
          <p:nvPr/>
        </p:nvCxnSpPr>
        <p:spPr>
          <a:xfrm>
            <a:off x="1120898" y="5070302"/>
            <a:ext cx="64008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6F03CA2-C4D9-BA99-E689-35A086A1B30D}"/>
              </a:ext>
            </a:extLst>
          </p:cNvPr>
          <p:cNvCxnSpPr/>
          <p:nvPr/>
        </p:nvCxnSpPr>
        <p:spPr>
          <a:xfrm>
            <a:off x="1188511" y="5058597"/>
            <a:ext cx="0" cy="6657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4D73FE7-F0AB-F3C2-ACFC-A2DA4C44898C}"/>
              </a:ext>
            </a:extLst>
          </p:cNvPr>
          <p:cNvCxnSpPr/>
          <p:nvPr/>
        </p:nvCxnSpPr>
        <p:spPr>
          <a:xfrm>
            <a:off x="2303184" y="5058597"/>
            <a:ext cx="0" cy="6657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F4EE1C8-765D-E934-8729-CE9E64EE0156}"/>
              </a:ext>
            </a:extLst>
          </p:cNvPr>
          <p:cNvCxnSpPr/>
          <p:nvPr/>
        </p:nvCxnSpPr>
        <p:spPr>
          <a:xfrm>
            <a:off x="3417857" y="5058597"/>
            <a:ext cx="0" cy="6657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2A27995-C031-A8E7-3935-B53CC8921DB8}"/>
              </a:ext>
            </a:extLst>
          </p:cNvPr>
          <p:cNvCxnSpPr/>
          <p:nvPr/>
        </p:nvCxnSpPr>
        <p:spPr>
          <a:xfrm>
            <a:off x="4532530" y="5058597"/>
            <a:ext cx="0" cy="6657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E364A15-61EA-4E22-E5FE-A7B1BCE0C7FD}"/>
              </a:ext>
            </a:extLst>
          </p:cNvPr>
          <p:cNvCxnSpPr/>
          <p:nvPr/>
        </p:nvCxnSpPr>
        <p:spPr>
          <a:xfrm>
            <a:off x="5647204" y="5058597"/>
            <a:ext cx="0" cy="6657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D6B4AB6-0140-F16C-6E8F-82D3F6F053C5}"/>
              </a:ext>
            </a:extLst>
          </p:cNvPr>
          <p:cNvCxnSpPr/>
          <p:nvPr/>
        </p:nvCxnSpPr>
        <p:spPr>
          <a:xfrm>
            <a:off x="6761878" y="5058597"/>
            <a:ext cx="0" cy="6657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4ACA72F2-750B-3140-A53F-EFB0A6D5CE4F}"/>
              </a:ext>
            </a:extLst>
          </p:cNvPr>
          <p:cNvSpPr/>
          <p:nvPr/>
        </p:nvSpPr>
        <p:spPr>
          <a:xfrm>
            <a:off x="1188511" y="2018682"/>
            <a:ext cx="5573365" cy="3046404"/>
          </a:xfrm>
          <a:custGeom>
            <a:avLst/>
            <a:gdLst>
              <a:gd name="connsiteX0" fmla="*/ 0 w 4457700"/>
              <a:gd name="connsiteY0" fmla="*/ 0 h 2387238"/>
              <a:gd name="connsiteX1" fmla="*/ 0 w 4457700"/>
              <a:gd name="connsiteY1" fmla="*/ 2387238 h 2387238"/>
              <a:gd name="connsiteX2" fmla="*/ 4457700 w 4457700"/>
              <a:gd name="connsiteY2" fmla="*/ 2387238 h 2387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57700" h="2387238">
                <a:moveTo>
                  <a:pt x="0" y="0"/>
                </a:moveTo>
                <a:lnTo>
                  <a:pt x="0" y="2387238"/>
                </a:lnTo>
                <a:lnTo>
                  <a:pt x="4457700" y="2387238"/>
                </a:lnTo>
              </a:path>
            </a:pathLst>
          </a:cu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oppins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10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2AFA-CE45-55E0-BA2B-44403F3E5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Adjuvant EBC Trials With CDK4/6 Inhibitors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C8BEF2-F10C-CB86-0498-C0941E86D1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1325" y="5983111"/>
            <a:ext cx="6851297" cy="646289"/>
          </a:xfrm>
        </p:spPr>
        <p:txBody>
          <a:bodyPr/>
          <a:lstStyle/>
          <a:p>
            <a:r>
              <a:rPr lang="en-US" dirty="0"/>
              <a:t> 1. Loibl. JCO. 2021;39:1518. 2. NCT01864746. 3. DeMichele. ASCO Plenary Series October 2022. Abstr 390216. </a:t>
            </a:r>
            <a:br>
              <a:rPr lang="en-US" dirty="0"/>
            </a:br>
            <a:r>
              <a:rPr lang="en-US" dirty="0"/>
              <a:t>4. NCT02513394. 5. Mayer. Ann Oncol. 2026;37:271. 6. Rastogi. JCO. 2024;42:987. 7. NCT03155997. </a:t>
            </a:r>
            <a:br>
              <a:rPr lang="en-US" dirty="0"/>
            </a:br>
            <a:r>
              <a:rPr lang="en-US" dirty="0"/>
              <a:t>8. Johnston. Ann Oncol. 2026;37:155. 9. Hortobagyi. Ann Oncol. 2025;36:149. 10. NCT03701334. </a:t>
            </a:r>
            <a:br>
              <a:rPr lang="en-US" dirty="0"/>
            </a:br>
            <a:r>
              <a:rPr lang="en-US" dirty="0"/>
              <a:t>11. Crown. Ann Oncol. 2025;11:105858.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87405A6D-20B0-95B9-A3DE-DEF911E2F6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379877"/>
              </p:ext>
            </p:extLst>
          </p:nvPr>
        </p:nvGraphicFramePr>
        <p:xfrm>
          <a:off x="228600" y="1345272"/>
          <a:ext cx="11740260" cy="4076020"/>
        </p:xfrm>
        <a:graphic>
          <a:graphicData uri="http://schemas.openxmlformats.org/drawingml/2006/table">
            <a:tbl>
              <a:tblPr firstRow="1" bandRow="1"/>
              <a:tblGrid>
                <a:gridCol w="2892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735">
                  <a:extLst>
                    <a:ext uri="{9D8B030D-6E8A-4147-A177-3AD203B41FA5}">
                      <a16:colId xmlns:a16="http://schemas.microsoft.com/office/drawing/2014/main" val="2952074539"/>
                    </a:ext>
                  </a:extLst>
                </a:gridCol>
                <a:gridCol w="2244735">
                  <a:extLst>
                    <a:ext uri="{9D8B030D-6E8A-4147-A177-3AD203B41FA5}">
                      <a16:colId xmlns:a16="http://schemas.microsoft.com/office/drawing/2014/main" val="1754169422"/>
                    </a:ext>
                  </a:extLst>
                </a:gridCol>
                <a:gridCol w="2257206">
                  <a:extLst>
                    <a:ext uri="{9D8B030D-6E8A-4147-A177-3AD203B41FA5}">
                      <a16:colId xmlns:a16="http://schemas.microsoft.com/office/drawing/2014/main" val="2495535095"/>
                    </a:ext>
                  </a:extLst>
                </a:gridCol>
                <a:gridCol w="2101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>
                        <a:lnSpc>
                          <a:spcPct val="90000"/>
                        </a:lnSpc>
                      </a:pPr>
                      <a:endParaRPr lang="en-US" sz="16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DE" sz="16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PENELOPE-B</a:t>
                      </a:r>
                      <a:r>
                        <a:rPr lang="de-DE" sz="1600" baseline="300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1,2</a:t>
                      </a:r>
                      <a:endParaRPr lang="de-AT" sz="1600" baseline="30000" dirty="0">
                        <a:solidFill>
                          <a:schemeClr val="bg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PALLAS</a:t>
                      </a:r>
                      <a:r>
                        <a:rPr lang="de-AT" sz="1600" baseline="3000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3-5</a:t>
                      </a:r>
                      <a:endParaRPr lang="de-AT" sz="1600" baseline="30000" dirty="0">
                        <a:solidFill>
                          <a:schemeClr val="bg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600" baseline="300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6-8</a:t>
                      </a:r>
                      <a:endParaRPr lang="de-AT" sz="1600" baseline="30000" dirty="0">
                        <a:solidFill>
                          <a:schemeClr val="bg2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600" kern="1200" baseline="30000" dirty="0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9-11</a:t>
                      </a:r>
                      <a:endParaRPr lang="de-AT" sz="1600" b="1" kern="1200" baseline="300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de-AT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CDK</a:t>
                      </a:r>
                      <a:r>
                        <a:rPr lang="de-AT" sz="1600" b="1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4/6 inhibitor</a:t>
                      </a:r>
                      <a:endParaRPr lang="de-AT" sz="16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2880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Palbociclib</a:t>
                      </a:r>
                      <a:endParaRPr lang="de-AT" sz="16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Palbociclib</a:t>
                      </a: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Abemaciclib</a:t>
                      </a:r>
                      <a:endParaRPr lang="de-AT" sz="16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Ribociclib</a:t>
                      </a:r>
                      <a:endParaRPr lang="de-AT" sz="16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de-AT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Sample size/sites</a:t>
                      </a:r>
                    </a:p>
                  </a:txBody>
                  <a:tcPr marL="182880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1250/267</a:t>
                      </a:r>
                      <a:endParaRPr lang="de-AT" sz="16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5760/406</a:t>
                      </a: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4580/612</a:t>
                      </a: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5101/384</a:t>
                      </a:r>
                      <a:endParaRPr lang="de-AT" sz="16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de-AT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Design</a:t>
                      </a:r>
                    </a:p>
                  </a:txBody>
                  <a:tcPr marL="182880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Phase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III</a:t>
                      </a:r>
                      <a:endParaRPr lang="de-AT" sz="1600" kern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ctr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randomized, 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de-DE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placebo</a:t>
                      </a:r>
                      <a:r>
                        <a:rPr lang="de-DE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controlled</a:t>
                      </a:r>
                      <a:endParaRPr lang="de-DE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Phase III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randomized,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open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label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Phase III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randomized,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open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-l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abel</a:t>
                      </a:r>
                      <a:endParaRPr lang="de-AT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Phase III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randomized,</a:t>
                      </a: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open-label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Patient population</a:t>
                      </a:r>
                    </a:p>
                  </a:txBody>
                  <a:tcPr marL="182880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Very high–risk with residual disease after neoadjuvant chemo (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CPS-EG score ≥3 or </a:t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 and N+)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Stage II-III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(stage IIA capped at 1000 patients)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High-risk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N+ plus 1 other risk factor </a:t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(size, grade, Ki67)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Stage II-III</a:t>
                      </a: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934188"/>
                  </a:ext>
                </a:extLst>
              </a:tr>
              <a:tr h="127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Duration of CDK4/6i</a:t>
                      </a:r>
                      <a:b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therapy</a:t>
                      </a:r>
                    </a:p>
                  </a:txBody>
                  <a:tcPr marL="182880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 yr </a:t>
                      </a:r>
                      <a:b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(13 cycles)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 yr </a:t>
                      </a:r>
                      <a:b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(26 cycles)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 yr </a:t>
                      </a:r>
                      <a:b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(26 cycles)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indent="0" algn="ctr" rtl="0" eaLnBrk="1" latinLnBrk="0" hangingPunct="1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600" b="1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yr </a:t>
                      </a:r>
                      <a:br>
                        <a:rPr lang="en-US" sz="1600" b="1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kern="1200" baseline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(39 cycles)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Primary endpoint</a:t>
                      </a:r>
                    </a:p>
                  </a:txBody>
                  <a:tcPr marL="182880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iDFS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iDFS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iDFS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iDFS</a:t>
                      </a: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Median duration of f/u</a:t>
                      </a:r>
                    </a:p>
                  </a:txBody>
                  <a:tcPr marL="182880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43 mo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59.8 mo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76 mo</a:t>
                      </a:r>
                    </a:p>
                  </a:txBody>
                  <a:tcPr marL="91433" marR="91433" marT="34285" marB="342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de-AT" sz="16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55 mo</a:t>
                      </a:r>
                    </a:p>
                  </a:txBody>
                  <a:tcPr marL="68578" marR="68578" marT="34268" marB="342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98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4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monarchE: Sustained iDFS Benefit at 7 Yr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C1D8CA2-E795-A41A-E745-25F1D5AE6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698028"/>
            <a:ext cx="11739563" cy="50451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800" dirty="0"/>
              <a:t>7-yr iDFS favored abemaciclib in all evaluated subgroups, including by number of positive LNs, histologic grade, primary tumor size, previous chemotherapy, and menopausal status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1ECBA17-D9E8-738B-7714-5598166EEC6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Poppins"/>
                <a:cs typeface="Poppins"/>
              </a:rPr>
              <a:t>Rastogi. JCO. 2024;42:987. Johnston. Ann Oncol. 2026;37;155.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E4C1F2E-D365-FD4D-8685-B98C580B6CD5}"/>
              </a:ext>
            </a:extLst>
          </p:cNvPr>
          <p:cNvSpPr/>
          <p:nvPr/>
        </p:nvSpPr>
        <p:spPr>
          <a:xfrm>
            <a:off x="8359726" y="2074679"/>
            <a:ext cx="2401318" cy="160088"/>
          </a:xfrm>
          <a:custGeom>
            <a:avLst/>
            <a:gdLst>
              <a:gd name="csX0" fmla="*/ 0 w 2401318"/>
              <a:gd name="csY0" fmla="*/ 0 h 160088"/>
              <a:gd name="csX1" fmla="*/ 181795 w 2401318"/>
              <a:gd name="csY1" fmla="*/ 0 h 160088"/>
              <a:gd name="csX2" fmla="*/ 181795 w 2401318"/>
              <a:gd name="csY2" fmla="*/ 18993 h 160088"/>
              <a:gd name="csX3" fmla="*/ 339169 w 2401318"/>
              <a:gd name="csY3" fmla="*/ 18993 h 160088"/>
              <a:gd name="csX4" fmla="*/ 339169 w 2401318"/>
              <a:gd name="csY4" fmla="*/ 35273 h 160088"/>
              <a:gd name="csX5" fmla="*/ 518250 w 2401318"/>
              <a:gd name="csY5" fmla="*/ 35273 h 160088"/>
              <a:gd name="csX6" fmla="*/ 518250 w 2401318"/>
              <a:gd name="csY6" fmla="*/ 48840 h 160088"/>
              <a:gd name="csX7" fmla="*/ 716325 w 2401318"/>
              <a:gd name="csY7" fmla="*/ 48840 h 160088"/>
              <a:gd name="csX8" fmla="*/ 716325 w 2401318"/>
              <a:gd name="csY8" fmla="*/ 62407 h 160088"/>
              <a:gd name="csX9" fmla="*/ 1123328 w 2401318"/>
              <a:gd name="csY9" fmla="*/ 62407 h 160088"/>
              <a:gd name="csX10" fmla="*/ 1123328 w 2401318"/>
              <a:gd name="csY10" fmla="*/ 84114 h 160088"/>
              <a:gd name="csX11" fmla="*/ 1191162 w 2401318"/>
              <a:gd name="csY11" fmla="*/ 84114 h 160088"/>
              <a:gd name="csX12" fmla="*/ 1191162 w 2401318"/>
              <a:gd name="csY12" fmla="*/ 97680 h 160088"/>
              <a:gd name="csX13" fmla="*/ 1476064 w 2401318"/>
              <a:gd name="csY13" fmla="*/ 97680 h 160088"/>
              <a:gd name="csX14" fmla="*/ 1476064 w 2401318"/>
              <a:gd name="csY14" fmla="*/ 135667 h 160088"/>
              <a:gd name="csX15" fmla="*/ 1739259 w 2401318"/>
              <a:gd name="csY15" fmla="*/ 135667 h 160088"/>
              <a:gd name="csX16" fmla="*/ 1739259 w 2401318"/>
              <a:gd name="csY16" fmla="*/ 160088 h 160088"/>
              <a:gd name="csX17" fmla="*/ 2401318 w 2401318"/>
              <a:gd name="csY17" fmla="*/ 160088 h 1600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401318" h="160088">
                <a:moveTo>
                  <a:pt x="0" y="0"/>
                </a:moveTo>
                <a:lnTo>
                  <a:pt x="181795" y="0"/>
                </a:lnTo>
                <a:lnTo>
                  <a:pt x="181795" y="18993"/>
                </a:lnTo>
                <a:lnTo>
                  <a:pt x="339169" y="18993"/>
                </a:lnTo>
                <a:lnTo>
                  <a:pt x="339169" y="35273"/>
                </a:lnTo>
                <a:lnTo>
                  <a:pt x="518250" y="35273"/>
                </a:lnTo>
                <a:lnTo>
                  <a:pt x="518250" y="48840"/>
                </a:lnTo>
                <a:lnTo>
                  <a:pt x="716325" y="48840"/>
                </a:lnTo>
                <a:lnTo>
                  <a:pt x="716325" y="62407"/>
                </a:lnTo>
                <a:lnTo>
                  <a:pt x="1123328" y="62407"/>
                </a:lnTo>
                <a:lnTo>
                  <a:pt x="1123328" y="84114"/>
                </a:lnTo>
                <a:lnTo>
                  <a:pt x="1191162" y="84114"/>
                </a:lnTo>
                <a:lnTo>
                  <a:pt x="1191162" y="97680"/>
                </a:lnTo>
                <a:lnTo>
                  <a:pt x="1476064" y="97680"/>
                </a:lnTo>
                <a:lnTo>
                  <a:pt x="1476064" y="135667"/>
                </a:lnTo>
                <a:lnTo>
                  <a:pt x="1739259" y="135667"/>
                </a:lnTo>
                <a:lnTo>
                  <a:pt x="1739259" y="160088"/>
                </a:lnTo>
                <a:lnTo>
                  <a:pt x="2401318" y="160088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B6421B6-8643-30B3-ECA7-111E706C518F}"/>
              </a:ext>
            </a:extLst>
          </p:cNvPr>
          <p:cNvSpPr/>
          <p:nvPr/>
        </p:nvSpPr>
        <p:spPr>
          <a:xfrm>
            <a:off x="8546947" y="2256473"/>
            <a:ext cx="2010595" cy="482977"/>
          </a:xfrm>
          <a:custGeom>
            <a:avLst/>
            <a:gdLst>
              <a:gd name="csX0" fmla="*/ 0 w 2010595"/>
              <a:gd name="csY0" fmla="*/ 0 h 482977"/>
              <a:gd name="csX1" fmla="*/ 70548 w 2010595"/>
              <a:gd name="csY1" fmla="*/ 0 h 482977"/>
              <a:gd name="csX2" fmla="*/ 70548 w 2010595"/>
              <a:gd name="csY2" fmla="*/ 21707 h 482977"/>
              <a:gd name="csX3" fmla="*/ 157375 w 2010595"/>
              <a:gd name="csY3" fmla="*/ 21707 h 482977"/>
              <a:gd name="csX4" fmla="*/ 157375 w 2010595"/>
              <a:gd name="csY4" fmla="*/ 40700 h 482977"/>
              <a:gd name="csX5" fmla="*/ 298469 w 2010595"/>
              <a:gd name="csY5" fmla="*/ 40700 h 482977"/>
              <a:gd name="csX6" fmla="*/ 298469 w 2010595"/>
              <a:gd name="csY6" fmla="*/ 59694 h 482977"/>
              <a:gd name="csX7" fmla="*/ 539958 w 2010595"/>
              <a:gd name="csY7" fmla="*/ 59694 h 482977"/>
              <a:gd name="csX8" fmla="*/ 539958 w 2010595"/>
              <a:gd name="csY8" fmla="*/ 73261 h 482977"/>
              <a:gd name="csX9" fmla="*/ 838426 w 2010595"/>
              <a:gd name="csY9" fmla="*/ 73261 h 482977"/>
              <a:gd name="csX10" fmla="*/ 838426 w 2010595"/>
              <a:gd name="csY10" fmla="*/ 73261 h 482977"/>
              <a:gd name="csX11" fmla="*/ 976807 w 2010595"/>
              <a:gd name="csY11" fmla="*/ 73261 h 482977"/>
              <a:gd name="csX12" fmla="*/ 976807 w 2010595"/>
              <a:gd name="csY12" fmla="*/ 105821 h 482977"/>
              <a:gd name="csX13" fmla="*/ 1153175 w 2010595"/>
              <a:gd name="csY13" fmla="*/ 105821 h 482977"/>
              <a:gd name="csX14" fmla="*/ 1153175 w 2010595"/>
              <a:gd name="csY14" fmla="*/ 124814 h 482977"/>
              <a:gd name="csX15" fmla="*/ 1204729 w 2010595"/>
              <a:gd name="csY15" fmla="*/ 124814 h 482977"/>
              <a:gd name="csX16" fmla="*/ 1204729 w 2010595"/>
              <a:gd name="csY16" fmla="*/ 160088 h 482977"/>
              <a:gd name="csX17" fmla="*/ 1454358 w 2010595"/>
              <a:gd name="csY17" fmla="*/ 160088 h 482977"/>
              <a:gd name="csX18" fmla="*/ 1454358 w 2010595"/>
              <a:gd name="csY18" fmla="*/ 187221 h 482977"/>
              <a:gd name="csX19" fmla="*/ 1874927 w 2010595"/>
              <a:gd name="csY19" fmla="*/ 187221 h 482977"/>
              <a:gd name="csX20" fmla="*/ 1874927 w 2010595"/>
              <a:gd name="csY20" fmla="*/ 482977 h 482977"/>
              <a:gd name="csX21" fmla="*/ 2010595 w 2010595"/>
              <a:gd name="csY21" fmla="*/ 482977 h 4829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010595" h="482977">
                <a:moveTo>
                  <a:pt x="0" y="0"/>
                </a:moveTo>
                <a:lnTo>
                  <a:pt x="70548" y="0"/>
                </a:lnTo>
                <a:lnTo>
                  <a:pt x="70548" y="21707"/>
                </a:lnTo>
                <a:lnTo>
                  <a:pt x="157375" y="21707"/>
                </a:lnTo>
                <a:lnTo>
                  <a:pt x="157375" y="40700"/>
                </a:lnTo>
                <a:lnTo>
                  <a:pt x="298469" y="40700"/>
                </a:lnTo>
                <a:lnTo>
                  <a:pt x="298469" y="59694"/>
                </a:lnTo>
                <a:lnTo>
                  <a:pt x="539958" y="59694"/>
                </a:lnTo>
                <a:lnTo>
                  <a:pt x="539958" y="73261"/>
                </a:lnTo>
                <a:lnTo>
                  <a:pt x="838426" y="73261"/>
                </a:lnTo>
                <a:lnTo>
                  <a:pt x="838426" y="73261"/>
                </a:lnTo>
                <a:lnTo>
                  <a:pt x="976807" y="73261"/>
                </a:lnTo>
                <a:lnTo>
                  <a:pt x="976807" y="105821"/>
                </a:lnTo>
                <a:lnTo>
                  <a:pt x="1153175" y="105821"/>
                </a:lnTo>
                <a:lnTo>
                  <a:pt x="1153175" y="124814"/>
                </a:lnTo>
                <a:lnTo>
                  <a:pt x="1204729" y="124814"/>
                </a:lnTo>
                <a:lnTo>
                  <a:pt x="1204729" y="160088"/>
                </a:lnTo>
                <a:lnTo>
                  <a:pt x="1454358" y="160088"/>
                </a:lnTo>
                <a:lnTo>
                  <a:pt x="1454358" y="187221"/>
                </a:lnTo>
                <a:lnTo>
                  <a:pt x="1874927" y="187221"/>
                </a:lnTo>
                <a:lnTo>
                  <a:pt x="1874927" y="482977"/>
                </a:lnTo>
                <a:lnTo>
                  <a:pt x="2010595" y="482977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61067-00CD-706B-72BE-91DC3A76626E}"/>
              </a:ext>
            </a:extLst>
          </p:cNvPr>
          <p:cNvSpPr txBox="1"/>
          <p:nvPr/>
        </p:nvSpPr>
        <p:spPr bwMode="auto">
          <a:xfrm>
            <a:off x="117931" y="4904940"/>
            <a:ext cx="1806906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Abemaciclib + ET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ET alone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6398E-2653-9913-6E0B-F9E4EA856D58}"/>
              </a:ext>
            </a:extLst>
          </p:cNvPr>
          <p:cNvSpPr/>
          <p:nvPr/>
        </p:nvSpPr>
        <p:spPr bwMode="auto">
          <a:xfrm>
            <a:off x="2245853" y="4938807"/>
            <a:ext cx="2921000" cy="1905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4D57E0-1648-0D8D-AA0C-8ACC9D3969E9}"/>
              </a:ext>
            </a:extLst>
          </p:cNvPr>
          <p:cNvSpPr txBox="1"/>
          <p:nvPr/>
        </p:nvSpPr>
        <p:spPr bwMode="auto">
          <a:xfrm>
            <a:off x="2217775" y="4825256"/>
            <a:ext cx="856333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76D861-A02B-5CD7-6A86-F5207D2A6C27}"/>
              </a:ext>
            </a:extLst>
          </p:cNvPr>
          <p:cNvSpPr txBox="1"/>
          <p:nvPr/>
        </p:nvSpPr>
        <p:spPr bwMode="auto">
          <a:xfrm rot="16200000">
            <a:off x="12257" y="2830481"/>
            <a:ext cx="316652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iDFS (%)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51914A-78B2-6161-B84D-A3C586BBAFF8}"/>
              </a:ext>
            </a:extLst>
          </p:cNvPr>
          <p:cNvSpPr txBox="1"/>
          <p:nvPr/>
        </p:nvSpPr>
        <p:spPr bwMode="auto">
          <a:xfrm>
            <a:off x="4913707" y="1471972"/>
            <a:ext cx="152477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Abemaciclib + ET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460135-2CB6-5AB4-9103-4C50F4146045}"/>
              </a:ext>
            </a:extLst>
          </p:cNvPr>
          <p:cNvSpPr txBox="1"/>
          <p:nvPr/>
        </p:nvSpPr>
        <p:spPr bwMode="auto">
          <a:xfrm>
            <a:off x="4818712" y="2055514"/>
            <a:ext cx="13518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ET alone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802EBC-D1D0-EA82-7A45-9D6EBBF50357}"/>
              </a:ext>
            </a:extLst>
          </p:cNvPr>
          <p:cNvSpPr txBox="1"/>
          <p:nvPr/>
        </p:nvSpPr>
        <p:spPr bwMode="auto">
          <a:xfrm>
            <a:off x="9631971" y="2488385"/>
            <a:ext cx="6427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70.9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952318-F450-B10F-517D-30F8F0749AB8}"/>
              </a:ext>
            </a:extLst>
          </p:cNvPr>
          <p:cNvSpPr txBox="1"/>
          <p:nvPr/>
        </p:nvSpPr>
        <p:spPr bwMode="auto">
          <a:xfrm>
            <a:off x="8540472" y="2362958"/>
            <a:ext cx="6427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74.1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98556C-FC4D-E2E2-DAA5-60D97E9647BC}"/>
              </a:ext>
            </a:extLst>
          </p:cNvPr>
          <p:cNvSpPr txBox="1"/>
          <p:nvPr/>
        </p:nvSpPr>
        <p:spPr bwMode="auto">
          <a:xfrm>
            <a:off x="7477889" y="2341466"/>
            <a:ext cx="64274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76.5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E2387A3-DD89-F2AF-84B2-ABA802F2C9BA}"/>
              </a:ext>
            </a:extLst>
          </p:cNvPr>
          <p:cNvSpPr txBox="1"/>
          <p:nvPr/>
        </p:nvSpPr>
        <p:spPr bwMode="auto">
          <a:xfrm>
            <a:off x="9334298" y="1849722"/>
            <a:ext cx="123809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77.4 (∆ = 6.5)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A1A7F-AF89-A575-5F11-9953451DEC6C}"/>
              </a:ext>
            </a:extLst>
          </p:cNvPr>
          <p:cNvSpPr txBox="1"/>
          <p:nvPr/>
        </p:nvSpPr>
        <p:spPr bwMode="auto">
          <a:xfrm>
            <a:off x="8052044" y="1778515"/>
            <a:ext cx="123809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80.0 (∆ = 5.9)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83C0E7-7481-AF9F-1076-D1C9981B3A9F}"/>
              </a:ext>
            </a:extLst>
          </p:cNvPr>
          <p:cNvSpPr txBox="1"/>
          <p:nvPr/>
        </p:nvSpPr>
        <p:spPr bwMode="auto">
          <a:xfrm>
            <a:off x="6878676" y="1654471"/>
            <a:ext cx="123809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83.1 (∆ = 6.6)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A727EC-4055-6383-2237-7F1188AB28FB}"/>
              </a:ext>
            </a:extLst>
          </p:cNvPr>
          <p:cNvGrpSpPr/>
          <p:nvPr/>
        </p:nvGrpSpPr>
        <p:grpSpPr>
          <a:xfrm>
            <a:off x="1685829" y="1318751"/>
            <a:ext cx="506870" cy="3419283"/>
            <a:chOff x="1942014" y="1409328"/>
            <a:chExt cx="506870" cy="341928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94F6BC2-20D7-C930-F1E0-8B0D26D21142}"/>
                </a:ext>
              </a:extLst>
            </p:cNvPr>
            <p:cNvSpPr txBox="1"/>
            <p:nvPr/>
          </p:nvSpPr>
          <p:spPr bwMode="auto">
            <a:xfrm>
              <a:off x="1942014" y="1409328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78B2BE3-FB11-1374-A066-253FD63BE7CE}"/>
                </a:ext>
              </a:extLst>
            </p:cNvPr>
            <p:cNvSpPr txBox="1"/>
            <p:nvPr/>
          </p:nvSpPr>
          <p:spPr bwMode="auto">
            <a:xfrm>
              <a:off x="2006134" y="2025474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D1F883-5325-2833-AADD-97B9A548C4E2}"/>
                </a:ext>
              </a:extLst>
            </p:cNvPr>
            <p:cNvSpPr txBox="1"/>
            <p:nvPr/>
          </p:nvSpPr>
          <p:spPr bwMode="auto">
            <a:xfrm>
              <a:off x="2006134" y="2641620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E1343D8-C5EE-90C6-A51C-B285B838C3E4}"/>
                </a:ext>
              </a:extLst>
            </p:cNvPr>
            <p:cNvSpPr txBox="1"/>
            <p:nvPr/>
          </p:nvSpPr>
          <p:spPr bwMode="auto">
            <a:xfrm>
              <a:off x="2006134" y="3257766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9451" name="TextBox 9450">
              <a:extLst>
                <a:ext uri="{FF2B5EF4-FFF2-40B4-BE49-F238E27FC236}">
                  <a16:creationId xmlns:a16="http://schemas.microsoft.com/office/drawing/2014/main" id="{50DD8CC5-55A1-0A43-BF2C-A0C96C93B253}"/>
                </a:ext>
              </a:extLst>
            </p:cNvPr>
            <p:cNvSpPr txBox="1"/>
            <p:nvPr/>
          </p:nvSpPr>
          <p:spPr bwMode="auto">
            <a:xfrm>
              <a:off x="2017356" y="3873912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9452" name="TextBox 9451">
              <a:extLst>
                <a:ext uri="{FF2B5EF4-FFF2-40B4-BE49-F238E27FC236}">
                  <a16:creationId xmlns:a16="http://schemas.microsoft.com/office/drawing/2014/main" id="{F997FABB-AD0F-4A36-DF62-986876C65C0B}"/>
                </a:ext>
              </a:extLst>
            </p:cNvPr>
            <p:cNvSpPr txBox="1"/>
            <p:nvPr/>
          </p:nvSpPr>
          <p:spPr bwMode="auto">
            <a:xfrm>
              <a:off x="2135978" y="4490057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0</a:t>
              </a:r>
            </a:p>
          </p:txBody>
        </p:sp>
      </p:grpSp>
      <p:grpSp>
        <p:nvGrpSpPr>
          <p:cNvPr id="9462" name="Group 9461">
            <a:extLst>
              <a:ext uri="{FF2B5EF4-FFF2-40B4-BE49-F238E27FC236}">
                <a16:creationId xmlns:a16="http://schemas.microsoft.com/office/drawing/2014/main" id="{2A88EAB3-6583-8D11-4919-694103D5388F}"/>
              </a:ext>
            </a:extLst>
          </p:cNvPr>
          <p:cNvGrpSpPr/>
          <p:nvPr/>
        </p:nvGrpSpPr>
        <p:grpSpPr>
          <a:xfrm>
            <a:off x="1917803" y="4583128"/>
            <a:ext cx="9066045" cy="338554"/>
            <a:chOff x="2318155" y="4630193"/>
            <a:chExt cx="4559122" cy="33855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6FC037F-DEF6-63E8-F9FE-79DB38838CE4}"/>
                </a:ext>
              </a:extLst>
            </p:cNvPr>
            <p:cNvSpPr txBox="1"/>
            <p:nvPr/>
          </p:nvSpPr>
          <p:spPr bwMode="auto">
            <a:xfrm>
              <a:off x="2318155" y="4630193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B627787-FF8C-391F-E294-D9AD0AC83D95}"/>
                </a:ext>
              </a:extLst>
            </p:cNvPr>
            <p:cNvSpPr txBox="1"/>
            <p:nvPr/>
          </p:nvSpPr>
          <p:spPr bwMode="auto">
            <a:xfrm>
              <a:off x="2914650" y="4630193"/>
              <a:ext cx="1855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12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5585D42-E2FF-FBA8-4C9A-9556E4A2F6AF}"/>
                </a:ext>
              </a:extLst>
            </p:cNvPr>
            <p:cNvSpPr txBox="1"/>
            <p:nvPr/>
          </p:nvSpPr>
          <p:spPr bwMode="auto">
            <a:xfrm>
              <a:off x="3439581" y="4630193"/>
              <a:ext cx="21781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24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BC07499-EAC2-7912-580B-58991F8D0B8D}"/>
                </a:ext>
              </a:extLst>
            </p:cNvPr>
            <p:cNvSpPr txBox="1"/>
            <p:nvPr/>
          </p:nvSpPr>
          <p:spPr bwMode="auto">
            <a:xfrm>
              <a:off x="3974708" y="4630193"/>
              <a:ext cx="2186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36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AAFA67D-3C3B-982B-BBC8-0ABD069A09B8}"/>
                </a:ext>
              </a:extLst>
            </p:cNvPr>
            <p:cNvSpPr txBox="1"/>
            <p:nvPr/>
          </p:nvSpPr>
          <p:spPr bwMode="auto">
            <a:xfrm>
              <a:off x="4505115" y="4630193"/>
              <a:ext cx="22345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48</a:t>
              </a:r>
            </a:p>
          </p:txBody>
        </p:sp>
        <p:sp>
          <p:nvSpPr>
            <p:cNvPr id="9476" name="TextBox 9475">
              <a:extLst>
                <a:ext uri="{FF2B5EF4-FFF2-40B4-BE49-F238E27FC236}">
                  <a16:creationId xmlns:a16="http://schemas.microsoft.com/office/drawing/2014/main" id="{2D2D6FED-8E55-DD83-7DEE-2E75DA5122C3}"/>
                </a:ext>
              </a:extLst>
            </p:cNvPr>
            <p:cNvSpPr txBox="1"/>
            <p:nvPr/>
          </p:nvSpPr>
          <p:spPr bwMode="auto">
            <a:xfrm>
              <a:off x="5046573" y="4630193"/>
              <a:ext cx="2226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9477" name="TextBox 9476">
              <a:extLst>
                <a:ext uri="{FF2B5EF4-FFF2-40B4-BE49-F238E27FC236}">
                  <a16:creationId xmlns:a16="http://schemas.microsoft.com/office/drawing/2014/main" id="{61255261-5D0E-420A-7989-2BFF19CE3193}"/>
                </a:ext>
              </a:extLst>
            </p:cNvPr>
            <p:cNvSpPr txBox="1"/>
            <p:nvPr/>
          </p:nvSpPr>
          <p:spPr bwMode="auto">
            <a:xfrm>
              <a:off x="5584495" y="4630193"/>
              <a:ext cx="2089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72</a:t>
              </a:r>
            </a:p>
          </p:txBody>
        </p:sp>
        <p:sp>
          <p:nvSpPr>
            <p:cNvPr id="9481" name="TextBox 9480">
              <a:extLst>
                <a:ext uri="{FF2B5EF4-FFF2-40B4-BE49-F238E27FC236}">
                  <a16:creationId xmlns:a16="http://schemas.microsoft.com/office/drawing/2014/main" id="{07109093-B7F6-BFB6-3F09-477065DCFF4C}"/>
                </a:ext>
              </a:extLst>
            </p:cNvPr>
            <p:cNvSpPr txBox="1"/>
            <p:nvPr/>
          </p:nvSpPr>
          <p:spPr bwMode="auto">
            <a:xfrm>
              <a:off x="6118296" y="4630193"/>
              <a:ext cx="22345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84</a:t>
              </a:r>
            </a:p>
          </p:txBody>
        </p:sp>
        <p:sp>
          <p:nvSpPr>
            <p:cNvPr id="9483" name="TextBox 9482">
              <a:extLst>
                <a:ext uri="{FF2B5EF4-FFF2-40B4-BE49-F238E27FC236}">
                  <a16:creationId xmlns:a16="http://schemas.microsoft.com/office/drawing/2014/main" id="{77DF4B17-DCAD-78D4-EF41-8F9B591E56C3}"/>
                </a:ext>
              </a:extLst>
            </p:cNvPr>
            <p:cNvSpPr txBox="1"/>
            <p:nvPr/>
          </p:nvSpPr>
          <p:spPr bwMode="auto">
            <a:xfrm>
              <a:off x="6653822" y="4630193"/>
              <a:ext cx="22345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96</a:t>
              </a:r>
            </a:p>
          </p:txBody>
        </p:sp>
      </p:grpSp>
      <p:sp>
        <p:nvSpPr>
          <p:cNvPr id="9484" name="TextBox 9483">
            <a:extLst>
              <a:ext uri="{FF2B5EF4-FFF2-40B4-BE49-F238E27FC236}">
                <a16:creationId xmlns:a16="http://schemas.microsoft.com/office/drawing/2014/main" id="{6B0E9574-D404-E4C8-9DB7-897408E63FBD}"/>
              </a:ext>
            </a:extLst>
          </p:cNvPr>
          <p:cNvSpPr txBox="1"/>
          <p:nvPr/>
        </p:nvSpPr>
        <p:spPr bwMode="auto">
          <a:xfrm>
            <a:off x="1902444" y="5120384"/>
            <a:ext cx="6319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2808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2829</a:t>
            </a:r>
          </a:p>
        </p:txBody>
      </p:sp>
      <p:sp>
        <p:nvSpPr>
          <p:cNvPr id="9486" name="TextBox 9485">
            <a:extLst>
              <a:ext uri="{FF2B5EF4-FFF2-40B4-BE49-F238E27FC236}">
                <a16:creationId xmlns:a16="http://schemas.microsoft.com/office/drawing/2014/main" id="{DA867085-F6D3-5035-C5A0-109484BA2CFF}"/>
              </a:ext>
            </a:extLst>
          </p:cNvPr>
          <p:cNvSpPr txBox="1"/>
          <p:nvPr/>
        </p:nvSpPr>
        <p:spPr bwMode="auto">
          <a:xfrm>
            <a:off x="2981338" y="5120384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2549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2573</a:t>
            </a:r>
          </a:p>
        </p:txBody>
      </p:sp>
      <p:sp>
        <p:nvSpPr>
          <p:cNvPr id="9488" name="TextBox 9487">
            <a:extLst>
              <a:ext uri="{FF2B5EF4-FFF2-40B4-BE49-F238E27FC236}">
                <a16:creationId xmlns:a16="http://schemas.microsoft.com/office/drawing/2014/main" id="{23CEAE1F-D821-78D2-5E16-CD3E959E7BBF}"/>
              </a:ext>
            </a:extLst>
          </p:cNvPr>
          <p:cNvSpPr txBox="1"/>
          <p:nvPr/>
        </p:nvSpPr>
        <p:spPr bwMode="auto">
          <a:xfrm>
            <a:off x="4055474" y="5120384"/>
            <a:ext cx="6335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2408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2374</a:t>
            </a:r>
          </a:p>
        </p:txBody>
      </p:sp>
      <p:sp>
        <p:nvSpPr>
          <p:cNvPr id="9491" name="TextBox 9490">
            <a:extLst>
              <a:ext uri="{FF2B5EF4-FFF2-40B4-BE49-F238E27FC236}">
                <a16:creationId xmlns:a16="http://schemas.microsoft.com/office/drawing/2014/main" id="{1277932B-3F45-2FC2-4CE0-52D7E000C1DA}"/>
              </a:ext>
            </a:extLst>
          </p:cNvPr>
          <p:cNvSpPr txBox="1"/>
          <p:nvPr/>
        </p:nvSpPr>
        <p:spPr bwMode="auto">
          <a:xfrm>
            <a:off x="5139014" y="5120384"/>
            <a:ext cx="6222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2284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2195</a:t>
            </a:r>
          </a:p>
        </p:txBody>
      </p:sp>
      <p:sp>
        <p:nvSpPr>
          <p:cNvPr id="9492" name="TextBox 9491">
            <a:extLst>
              <a:ext uri="{FF2B5EF4-FFF2-40B4-BE49-F238E27FC236}">
                <a16:creationId xmlns:a16="http://schemas.microsoft.com/office/drawing/2014/main" id="{51099DF1-A1B8-AA4E-5747-104C57BDE751}"/>
              </a:ext>
            </a:extLst>
          </p:cNvPr>
          <p:cNvSpPr txBox="1"/>
          <p:nvPr/>
        </p:nvSpPr>
        <p:spPr bwMode="auto">
          <a:xfrm>
            <a:off x="6222225" y="5120384"/>
            <a:ext cx="6206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2173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2057</a:t>
            </a:r>
          </a:p>
        </p:txBody>
      </p:sp>
      <p:sp>
        <p:nvSpPr>
          <p:cNvPr id="9493" name="TextBox 9492">
            <a:extLst>
              <a:ext uri="{FF2B5EF4-FFF2-40B4-BE49-F238E27FC236}">
                <a16:creationId xmlns:a16="http://schemas.microsoft.com/office/drawing/2014/main" id="{E6E4B98F-D06C-2E6D-D275-70B14C70324C}"/>
              </a:ext>
            </a:extLst>
          </p:cNvPr>
          <p:cNvSpPr txBox="1"/>
          <p:nvPr/>
        </p:nvSpPr>
        <p:spPr bwMode="auto">
          <a:xfrm>
            <a:off x="7294707" y="5120384"/>
            <a:ext cx="6351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2056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1923</a:t>
            </a:r>
          </a:p>
        </p:txBody>
      </p:sp>
      <p:sp>
        <p:nvSpPr>
          <p:cNvPr id="9494" name="TextBox 9493">
            <a:extLst>
              <a:ext uri="{FF2B5EF4-FFF2-40B4-BE49-F238E27FC236}">
                <a16:creationId xmlns:a16="http://schemas.microsoft.com/office/drawing/2014/main" id="{C152C9D8-E2E1-42D4-990E-844C83111AEC}"/>
              </a:ext>
            </a:extLst>
          </p:cNvPr>
          <p:cNvSpPr txBox="1"/>
          <p:nvPr/>
        </p:nvSpPr>
        <p:spPr bwMode="auto">
          <a:xfrm>
            <a:off x="10631070" y="5120384"/>
            <a:ext cx="3000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495" name="Freeform: Shape 9494">
            <a:extLst>
              <a:ext uri="{FF2B5EF4-FFF2-40B4-BE49-F238E27FC236}">
                <a16:creationId xmlns:a16="http://schemas.microsoft.com/office/drawing/2014/main" id="{15E65F88-65FF-7E1C-1617-941C5774A24B}"/>
              </a:ext>
            </a:extLst>
          </p:cNvPr>
          <p:cNvSpPr/>
          <p:nvPr/>
        </p:nvSpPr>
        <p:spPr bwMode="auto">
          <a:xfrm>
            <a:off x="2217774" y="1471971"/>
            <a:ext cx="8563337" cy="3085651"/>
          </a:xfrm>
          <a:custGeom>
            <a:avLst/>
            <a:gdLst>
              <a:gd name="connsiteX0" fmla="*/ 0 w 6416040"/>
              <a:gd name="connsiteY0" fmla="*/ 0 h 3159760"/>
              <a:gd name="connsiteX1" fmla="*/ 0 w 6416040"/>
              <a:gd name="connsiteY1" fmla="*/ 3159760 h 3159760"/>
              <a:gd name="connsiteX2" fmla="*/ 6416040 w 6416040"/>
              <a:gd name="connsiteY2" fmla="*/ 3159760 h 315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6040" h="3159760">
                <a:moveTo>
                  <a:pt x="0" y="0"/>
                </a:moveTo>
                <a:lnTo>
                  <a:pt x="0" y="3159760"/>
                </a:lnTo>
                <a:lnTo>
                  <a:pt x="6416040" y="315976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9496" name="Group 9495">
            <a:extLst>
              <a:ext uri="{FF2B5EF4-FFF2-40B4-BE49-F238E27FC236}">
                <a16:creationId xmlns:a16="http://schemas.microsoft.com/office/drawing/2014/main" id="{1FCA9497-932C-C3AC-541F-25EBCB4E7F80}"/>
              </a:ext>
            </a:extLst>
          </p:cNvPr>
          <p:cNvGrpSpPr/>
          <p:nvPr/>
        </p:nvGrpSpPr>
        <p:grpSpPr>
          <a:xfrm>
            <a:off x="2136495" y="1474987"/>
            <a:ext cx="77311" cy="3082068"/>
            <a:chOff x="2227105" y="1565564"/>
            <a:chExt cx="629486" cy="3082068"/>
          </a:xfrm>
        </p:grpSpPr>
        <p:cxnSp>
          <p:nvCxnSpPr>
            <p:cNvPr id="9497" name="Straight Connector 9496">
              <a:extLst>
                <a:ext uri="{FF2B5EF4-FFF2-40B4-BE49-F238E27FC236}">
                  <a16:creationId xmlns:a16="http://schemas.microsoft.com/office/drawing/2014/main" id="{046E05B2-7F62-8830-AC15-C649F3B4B896}"/>
                </a:ext>
              </a:extLst>
            </p:cNvPr>
            <p:cNvCxnSpPr/>
            <p:nvPr/>
          </p:nvCxnSpPr>
          <p:spPr bwMode="auto">
            <a:xfrm>
              <a:off x="2227105" y="1565564"/>
              <a:ext cx="62948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8" name="Straight Connector 9497">
              <a:extLst>
                <a:ext uri="{FF2B5EF4-FFF2-40B4-BE49-F238E27FC236}">
                  <a16:creationId xmlns:a16="http://schemas.microsoft.com/office/drawing/2014/main" id="{7AFF7085-6FDF-2EC0-8FD8-E0AFB1B0B897}"/>
                </a:ext>
              </a:extLst>
            </p:cNvPr>
            <p:cNvCxnSpPr/>
            <p:nvPr/>
          </p:nvCxnSpPr>
          <p:spPr bwMode="auto">
            <a:xfrm>
              <a:off x="2227105" y="2178166"/>
              <a:ext cx="62948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9" name="Straight Connector 9498">
              <a:extLst>
                <a:ext uri="{FF2B5EF4-FFF2-40B4-BE49-F238E27FC236}">
                  <a16:creationId xmlns:a16="http://schemas.microsoft.com/office/drawing/2014/main" id="{03D5A1C1-BA67-368A-5251-CEA96AAEBA3D}"/>
                </a:ext>
              </a:extLst>
            </p:cNvPr>
            <p:cNvCxnSpPr/>
            <p:nvPr/>
          </p:nvCxnSpPr>
          <p:spPr bwMode="auto">
            <a:xfrm>
              <a:off x="2227105" y="2794357"/>
              <a:ext cx="62948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0" name="Straight Connector 9499">
              <a:extLst>
                <a:ext uri="{FF2B5EF4-FFF2-40B4-BE49-F238E27FC236}">
                  <a16:creationId xmlns:a16="http://schemas.microsoft.com/office/drawing/2014/main" id="{F69EF0B1-7082-AA89-06F6-F0192DE0FDDD}"/>
                </a:ext>
              </a:extLst>
            </p:cNvPr>
            <p:cNvCxnSpPr/>
            <p:nvPr/>
          </p:nvCxnSpPr>
          <p:spPr bwMode="auto">
            <a:xfrm>
              <a:off x="2227105" y="3406959"/>
              <a:ext cx="62948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1" name="Straight Connector 9500">
              <a:extLst>
                <a:ext uri="{FF2B5EF4-FFF2-40B4-BE49-F238E27FC236}">
                  <a16:creationId xmlns:a16="http://schemas.microsoft.com/office/drawing/2014/main" id="{5A67A8D6-26F6-450C-74F2-F86625558547}"/>
                </a:ext>
              </a:extLst>
            </p:cNvPr>
            <p:cNvCxnSpPr/>
            <p:nvPr/>
          </p:nvCxnSpPr>
          <p:spPr bwMode="auto">
            <a:xfrm>
              <a:off x="2227105" y="4035030"/>
              <a:ext cx="62948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2" name="Straight Connector 9501">
              <a:extLst>
                <a:ext uri="{FF2B5EF4-FFF2-40B4-BE49-F238E27FC236}">
                  <a16:creationId xmlns:a16="http://schemas.microsoft.com/office/drawing/2014/main" id="{92A2D24B-D16D-4A3D-4BE8-E3C4526628E5}"/>
                </a:ext>
              </a:extLst>
            </p:cNvPr>
            <p:cNvCxnSpPr/>
            <p:nvPr/>
          </p:nvCxnSpPr>
          <p:spPr bwMode="auto">
            <a:xfrm>
              <a:off x="2227105" y="4647632"/>
              <a:ext cx="62948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503" name="Group 9502">
            <a:extLst>
              <a:ext uri="{FF2B5EF4-FFF2-40B4-BE49-F238E27FC236}">
                <a16:creationId xmlns:a16="http://schemas.microsoft.com/office/drawing/2014/main" id="{F38D3483-739B-6FCD-F531-50C566042BC3}"/>
              </a:ext>
            </a:extLst>
          </p:cNvPr>
          <p:cNvGrpSpPr/>
          <p:nvPr/>
        </p:nvGrpSpPr>
        <p:grpSpPr>
          <a:xfrm>
            <a:off x="2216989" y="4557055"/>
            <a:ext cx="8563329" cy="64158"/>
            <a:chOff x="1864003" y="4637281"/>
            <a:chExt cx="4603232" cy="98046"/>
          </a:xfrm>
        </p:grpSpPr>
        <p:cxnSp>
          <p:nvCxnSpPr>
            <p:cNvPr id="9504" name="Straight Connector 9503">
              <a:extLst>
                <a:ext uri="{FF2B5EF4-FFF2-40B4-BE49-F238E27FC236}">
                  <a16:creationId xmlns:a16="http://schemas.microsoft.com/office/drawing/2014/main" id="{7BA3FA5F-972A-65C3-D584-CCB1356EB292}"/>
                </a:ext>
              </a:extLst>
            </p:cNvPr>
            <p:cNvCxnSpPr/>
            <p:nvPr/>
          </p:nvCxnSpPr>
          <p:spPr bwMode="auto">
            <a:xfrm rot="5400000">
              <a:off x="4692000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5" name="Straight Connector 9504">
              <a:extLst>
                <a:ext uri="{FF2B5EF4-FFF2-40B4-BE49-F238E27FC236}">
                  <a16:creationId xmlns:a16="http://schemas.microsoft.com/office/drawing/2014/main" id="{1AF3F9C7-4CA6-9A75-7BA8-7749316AA503}"/>
                </a:ext>
              </a:extLst>
            </p:cNvPr>
            <p:cNvCxnSpPr/>
            <p:nvPr/>
          </p:nvCxnSpPr>
          <p:spPr bwMode="auto">
            <a:xfrm rot="5400000">
              <a:off x="4116596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6" name="Straight Connector 9505">
              <a:extLst>
                <a:ext uri="{FF2B5EF4-FFF2-40B4-BE49-F238E27FC236}">
                  <a16:creationId xmlns:a16="http://schemas.microsoft.com/office/drawing/2014/main" id="{88742597-6104-F5C4-F52D-904F71C7E2B2}"/>
                </a:ext>
              </a:extLst>
            </p:cNvPr>
            <p:cNvCxnSpPr/>
            <p:nvPr/>
          </p:nvCxnSpPr>
          <p:spPr bwMode="auto">
            <a:xfrm rot="5400000">
              <a:off x="3541192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7" name="Straight Connector 9506">
              <a:extLst>
                <a:ext uri="{FF2B5EF4-FFF2-40B4-BE49-F238E27FC236}">
                  <a16:creationId xmlns:a16="http://schemas.microsoft.com/office/drawing/2014/main" id="{4F9EA03E-5D0F-9AC8-D04B-A89554D5E4DD}"/>
                </a:ext>
              </a:extLst>
            </p:cNvPr>
            <p:cNvCxnSpPr/>
            <p:nvPr/>
          </p:nvCxnSpPr>
          <p:spPr bwMode="auto">
            <a:xfrm rot="5400000">
              <a:off x="2965788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8" name="Straight Connector 9507">
              <a:extLst>
                <a:ext uri="{FF2B5EF4-FFF2-40B4-BE49-F238E27FC236}">
                  <a16:creationId xmlns:a16="http://schemas.microsoft.com/office/drawing/2014/main" id="{A292AD7B-12DB-8F1A-46AC-2D2B11A2F1D1}"/>
                </a:ext>
              </a:extLst>
            </p:cNvPr>
            <p:cNvCxnSpPr/>
            <p:nvPr/>
          </p:nvCxnSpPr>
          <p:spPr bwMode="auto">
            <a:xfrm rot="5400000">
              <a:off x="2390384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9" name="Straight Connector 9508">
              <a:extLst>
                <a:ext uri="{FF2B5EF4-FFF2-40B4-BE49-F238E27FC236}">
                  <a16:creationId xmlns:a16="http://schemas.microsoft.com/office/drawing/2014/main" id="{B82595C0-4477-509E-3D51-1992DFEF61F4}"/>
                </a:ext>
              </a:extLst>
            </p:cNvPr>
            <p:cNvCxnSpPr/>
            <p:nvPr/>
          </p:nvCxnSpPr>
          <p:spPr bwMode="auto">
            <a:xfrm rot="5400000">
              <a:off x="1814980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0" name="Straight Connector 9509">
              <a:extLst>
                <a:ext uri="{FF2B5EF4-FFF2-40B4-BE49-F238E27FC236}">
                  <a16:creationId xmlns:a16="http://schemas.microsoft.com/office/drawing/2014/main" id="{8CD798AE-51E2-0BCC-2946-820DA5D5B9F9}"/>
                </a:ext>
              </a:extLst>
            </p:cNvPr>
            <p:cNvCxnSpPr/>
            <p:nvPr/>
          </p:nvCxnSpPr>
          <p:spPr bwMode="auto">
            <a:xfrm rot="5400000">
              <a:off x="6418212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1" name="Straight Connector 9510">
              <a:extLst>
                <a:ext uri="{FF2B5EF4-FFF2-40B4-BE49-F238E27FC236}">
                  <a16:creationId xmlns:a16="http://schemas.microsoft.com/office/drawing/2014/main" id="{0291E73C-E2F1-EB79-F32F-708C49FFFBD1}"/>
                </a:ext>
              </a:extLst>
            </p:cNvPr>
            <p:cNvCxnSpPr/>
            <p:nvPr/>
          </p:nvCxnSpPr>
          <p:spPr bwMode="auto">
            <a:xfrm rot="5400000">
              <a:off x="5842808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2" name="Straight Connector 9511">
              <a:extLst>
                <a:ext uri="{FF2B5EF4-FFF2-40B4-BE49-F238E27FC236}">
                  <a16:creationId xmlns:a16="http://schemas.microsoft.com/office/drawing/2014/main" id="{8DB79612-5E2A-1E73-717C-C6DD0F05E22F}"/>
                </a:ext>
              </a:extLst>
            </p:cNvPr>
            <p:cNvCxnSpPr/>
            <p:nvPr/>
          </p:nvCxnSpPr>
          <p:spPr bwMode="auto">
            <a:xfrm rot="5400000">
              <a:off x="5267404" y="4686304"/>
              <a:ext cx="980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513" name="Straight Connector 9512">
            <a:extLst>
              <a:ext uri="{FF2B5EF4-FFF2-40B4-BE49-F238E27FC236}">
                <a16:creationId xmlns:a16="http://schemas.microsoft.com/office/drawing/2014/main" id="{2C84E1E3-4D54-557F-6584-9DB3A0115746}"/>
              </a:ext>
            </a:extLst>
          </p:cNvPr>
          <p:cNvCxnSpPr>
            <a:cxnSpLocks/>
          </p:cNvCxnSpPr>
          <p:nvPr/>
        </p:nvCxnSpPr>
        <p:spPr bwMode="auto">
          <a:xfrm>
            <a:off x="9707591" y="2384008"/>
            <a:ext cx="0" cy="2173047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514" name="Straight Connector 9513">
            <a:extLst>
              <a:ext uri="{FF2B5EF4-FFF2-40B4-BE49-F238E27FC236}">
                <a16:creationId xmlns:a16="http://schemas.microsoft.com/office/drawing/2014/main" id="{58A73012-D9BA-EF76-8057-785978F449C6}"/>
              </a:ext>
            </a:extLst>
          </p:cNvPr>
          <p:cNvCxnSpPr>
            <a:cxnSpLocks/>
          </p:cNvCxnSpPr>
          <p:nvPr/>
        </p:nvCxnSpPr>
        <p:spPr bwMode="auto">
          <a:xfrm>
            <a:off x="8634119" y="2297264"/>
            <a:ext cx="0" cy="2259791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515" name="Straight Connector 9514">
            <a:extLst>
              <a:ext uri="{FF2B5EF4-FFF2-40B4-BE49-F238E27FC236}">
                <a16:creationId xmlns:a16="http://schemas.microsoft.com/office/drawing/2014/main" id="{F12AA097-9476-D48F-7719-16C1F7369984}"/>
              </a:ext>
            </a:extLst>
          </p:cNvPr>
          <p:cNvCxnSpPr>
            <a:cxnSpLocks/>
          </p:cNvCxnSpPr>
          <p:nvPr/>
        </p:nvCxnSpPr>
        <p:spPr bwMode="auto">
          <a:xfrm>
            <a:off x="7560822" y="1971903"/>
            <a:ext cx="0" cy="2585152"/>
          </a:xfrm>
          <a:prstGeom prst="line">
            <a:avLst/>
          </a:prstGeom>
          <a:noFill/>
          <a:ln w="1905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516" name="Rectangle 9515">
            <a:extLst>
              <a:ext uri="{FF2B5EF4-FFF2-40B4-BE49-F238E27FC236}">
                <a16:creationId xmlns:a16="http://schemas.microsoft.com/office/drawing/2014/main" id="{977ACF62-3299-F76F-067F-8D661BE3C87E}"/>
              </a:ext>
            </a:extLst>
          </p:cNvPr>
          <p:cNvSpPr/>
          <p:nvPr/>
        </p:nvSpPr>
        <p:spPr bwMode="auto">
          <a:xfrm>
            <a:off x="2260403" y="3995475"/>
            <a:ext cx="2110834" cy="52363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2-yr abemaciclib treatment period</a:t>
            </a:r>
          </a:p>
        </p:txBody>
      </p:sp>
      <p:grpSp>
        <p:nvGrpSpPr>
          <p:cNvPr id="9517" name="Group 9516">
            <a:extLst>
              <a:ext uri="{FF2B5EF4-FFF2-40B4-BE49-F238E27FC236}">
                <a16:creationId xmlns:a16="http://schemas.microsoft.com/office/drawing/2014/main" id="{82462B3A-E7CE-9627-0126-A2EAEDB31219}"/>
              </a:ext>
            </a:extLst>
          </p:cNvPr>
          <p:cNvGrpSpPr/>
          <p:nvPr/>
        </p:nvGrpSpPr>
        <p:grpSpPr>
          <a:xfrm>
            <a:off x="2537815" y="1507506"/>
            <a:ext cx="5859912" cy="550389"/>
            <a:chOff x="2794000" y="1598083"/>
            <a:chExt cx="5859912" cy="550389"/>
          </a:xfrm>
        </p:grpSpPr>
        <p:sp>
          <p:nvSpPr>
            <p:cNvPr id="9518" name="Freeform: Shape 9517">
              <a:extLst>
                <a:ext uri="{FF2B5EF4-FFF2-40B4-BE49-F238E27FC236}">
                  <a16:creationId xmlns:a16="http://schemas.microsoft.com/office/drawing/2014/main" id="{7D8D5B89-1126-2A27-BEAD-73E678D935C2}"/>
                </a:ext>
              </a:extLst>
            </p:cNvPr>
            <p:cNvSpPr/>
            <p:nvPr/>
          </p:nvSpPr>
          <p:spPr bwMode="auto">
            <a:xfrm>
              <a:off x="5389032" y="1862666"/>
              <a:ext cx="3264880" cy="285806"/>
            </a:xfrm>
            <a:custGeom>
              <a:avLst/>
              <a:gdLst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303867 w 3289300"/>
                <a:gd name="connsiteY22" fmla="*/ 114300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01700 w 3289300"/>
                <a:gd name="connsiteY25" fmla="*/ 93133 h 304800"/>
                <a:gd name="connsiteX26" fmla="*/ 914400 w 3289300"/>
                <a:gd name="connsiteY26" fmla="*/ 84666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635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303867 w 3289300"/>
                <a:gd name="connsiteY22" fmla="*/ 114300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01700 w 3289300"/>
                <a:gd name="connsiteY25" fmla="*/ 93133 h 304800"/>
                <a:gd name="connsiteX26" fmla="*/ 914400 w 3289300"/>
                <a:gd name="connsiteY26" fmla="*/ 84666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303867 w 3289300"/>
                <a:gd name="connsiteY22" fmla="*/ 114300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14400 w 3289300"/>
                <a:gd name="connsiteY25" fmla="*/ 93133 h 304800"/>
                <a:gd name="connsiteX26" fmla="*/ 914400 w 3289300"/>
                <a:gd name="connsiteY26" fmla="*/ 84666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303867 w 3289300"/>
                <a:gd name="connsiteY22" fmla="*/ 114300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14400 w 3289300"/>
                <a:gd name="connsiteY25" fmla="*/ 93133 h 304800"/>
                <a:gd name="connsiteX26" fmla="*/ 912284 w 3289300"/>
                <a:gd name="connsiteY26" fmla="*/ 76199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286934 w 3289300"/>
                <a:gd name="connsiteY22" fmla="*/ 116417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14400 w 3289300"/>
                <a:gd name="connsiteY25" fmla="*/ 93133 h 304800"/>
                <a:gd name="connsiteX26" fmla="*/ 912284 w 3289300"/>
                <a:gd name="connsiteY26" fmla="*/ 76199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33350 h 304800"/>
                <a:gd name="connsiteX22" fmla="*/ 1286934 w 3289300"/>
                <a:gd name="connsiteY22" fmla="*/ 116417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14400 w 3289300"/>
                <a:gd name="connsiteY25" fmla="*/ 93133 h 304800"/>
                <a:gd name="connsiteX26" fmla="*/ 912284 w 3289300"/>
                <a:gd name="connsiteY26" fmla="*/ 76199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82033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286934 w 3289300"/>
                <a:gd name="connsiteY22" fmla="*/ 116417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14400 w 3289300"/>
                <a:gd name="connsiteY25" fmla="*/ 93133 h 304800"/>
                <a:gd name="connsiteX26" fmla="*/ 912284 w 3289300"/>
                <a:gd name="connsiteY26" fmla="*/ 76199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onnsiteX0" fmla="*/ 3289300 w 3289300"/>
                <a:gd name="connsiteY0" fmla="*/ 304800 h 304800"/>
                <a:gd name="connsiteX1" fmla="*/ 2992967 w 3289300"/>
                <a:gd name="connsiteY1" fmla="*/ 304800 h 304800"/>
                <a:gd name="connsiteX2" fmla="*/ 2992967 w 3289300"/>
                <a:gd name="connsiteY2" fmla="*/ 266700 h 304800"/>
                <a:gd name="connsiteX3" fmla="*/ 2798234 w 3289300"/>
                <a:gd name="connsiteY3" fmla="*/ 266700 h 304800"/>
                <a:gd name="connsiteX4" fmla="*/ 2798234 w 3289300"/>
                <a:gd name="connsiteY4" fmla="*/ 245533 h 304800"/>
                <a:gd name="connsiteX5" fmla="*/ 2658534 w 3289300"/>
                <a:gd name="connsiteY5" fmla="*/ 245533 h 304800"/>
                <a:gd name="connsiteX6" fmla="*/ 2658534 w 3289300"/>
                <a:gd name="connsiteY6" fmla="*/ 237066 h 304800"/>
                <a:gd name="connsiteX7" fmla="*/ 2506134 w 3289300"/>
                <a:gd name="connsiteY7" fmla="*/ 237066 h 304800"/>
                <a:gd name="connsiteX8" fmla="*/ 2506134 w 3289300"/>
                <a:gd name="connsiteY8" fmla="*/ 215900 h 304800"/>
                <a:gd name="connsiteX9" fmla="*/ 2451100 w 3289300"/>
                <a:gd name="connsiteY9" fmla="*/ 215900 h 304800"/>
                <a:gd name="connsiteX10" fmla="*/ 2451100 w 3289300"/>
                <a:gd name="connsiteY10" fmla="*/ 203200 h 304800"/>
                <a:gd name="connsiteX11" fmla="*/ 2120900 w 3289300"/>
                <a:gd name="connsiteY11" fmla="*/ 203200 h 304800"/>
                <a:gd name="connsiteX12" fmla="*/ 2120900 w 3289300"/>
                <a:gd name="connsiteY12" fmla="*/ 190499 h 304800"/>
                <a:gd name="connsiteX13" fmla="*/ 1968500 w 3289300"/>
                <a:gd name="connsiteY13" fmla="*/ 182033 h 304800"/>
                <a:gd name="connsiteX14" fmla="*/ 1921934 w 3289300"/>
                <a:gd name="connsiteY14" fmla="*/ 165100 h 304800"/>
                <a:gd name="connsiteX15" fmla="*/ 1773767 w 3289300"/>
                <a:gd name="connsiteY15" fmla="*/ 165100 h 304800"/>
                <a:gd name="connsiteX16" fmla="*/ 1761067 w 3289300"/>
                <a:gd name="connsiteY16" fmla="*/ 152400 h 304800"/>
                <a:gd name="connsiteX17" fmla="*/ 1710267 w 3289300"/>
                <a:gd name="connsiteY17" fmla="*/ 152400 h 304800"/>
                <a:gd name="connsiteX18" fmla="*/ 1701800 w 3289300"/>
                <a:gd name="connsiteY18" fmla="*/ 143933 h 304800"/>
                <a:gd name="connsiteX19" fmla="*/ 1477434 w 3289300"/>
                <a:gd name="connsiteY19" fmla="*/ 143933 h 304800"/>
                <a:gd name="connsiteX20" fmla="*/ 1477434 w 3289300"/>
                <a:gd name="connsiteY20" fmla="*/ 127000 h 304800"/>
                <a:gd name="connsiteX21" fmla="*/ 1367367 w 3289300"/>
                <a:gd name="connsiteY21" fmla="*/ 127000 h 304800"/>
                <a:gd name="connsiteX22" fmla="*/ 1286934 w 3289300"/>
                <a:gd name="connsiteY22" fmla="*/ 116417 h 304800"/>
                <a:gd name="connsiteX23" fmla="*/ 1138767 w 3289300"/>
                <a:gd name="connsiteY23" fmla="*/ 114300 h 304800"/>
                <a:gd name="connsiteX24" fmla="*/ 1134534 w 3289300"/>
                <a:gd name="connsiteY24" fmla="*/ 97366 h 304800"/>
                <a:gd name="connsiteX25" fmla="*/ 914400 w 3289300"/>
                <a:gd name="connsiteY25" fmla="*/ 93133 h 304800"/>
                <a:gd name="connsiteX26" fmla="*/ 912284 w 3289300"/>
                <a:gd name="connsiteY26" fmla="*/ 76199 h 304800"/>
                <a:gd name="connsiteX27" fmla="*/ 740834 w 3289300"/>
                <a:gd name="connsiteY27" fmla="*/ 71966 h 304800"/>
                <a:gd name="connsiteX28" fmla="*/ 550334 w 3289300"/>
                <a:gd name="connsiteY28" fmla="*/ 67733 h 304800"/>
                <a:gd name="connsiteX29" fmla="*/ 546100 w 3289300"/>
                <a:gd name="connsiteY29" fmla="*/ 50800 h 304800"/>
                <a:gd name="connsiteX30" fmla="*/ 393700 w 3289300"/>
                <a:gd name="connsiteY30" fmla="*/ 50800 h 304800"/>
                <a:gd name="connsiteX31" fmla="*/ 381000 w 3289300"/>
                <a:gd name="connsiteY31" fmla="*/ 38100 h 304800"/>
                <a:gd name="connsiteX32" fmla="*/ 347134 w 3289300"/>
                <a:gd name="connsiteY32" fmla="*/ 38100 h 304800"/>
                <a:gd name="connsiteX33" fmla="*/ 338667 w 3289300"/>
                <a:gd name="connsiteY33" fmla="*/ 21166 h 304800"/>
                <a:gd name="connsiteX34" fmla="*/ 55034 w 3289300"/>
                <a:gd name="connsiteY34" fmla="*/ 21166 h 304800"/>
                <a:gd name="connsiteX35" fmla="*/ 0 w 3289300"/>
                <a:gd name="connsiteY35" fmla="*/ 0 h 304800"/>
                <a:gd name="connsiteX36" fmla="*/ 0 w 3289300"/>
                <a:gd name="connsiteY36" fmla="*/ 0 h 304800"/>
                <a:gd name="csX0" fmla="*/ 3289300 w 3289300"/>
                <a:gd name="csY0" fmla="*/ 304800 h 304800"/>
                <a:gd name="csX1" fmla="*/ 2990254 w 3289300"/>
                <a:gd name="csY1" fmla="*/ 280380 h 304800"/>
                <a:gd name="csX2" fmla="*/ 2992967 w 3289300"/>
                <a:gd name="csY2" fmla="*/ 266700 h 304800"/>
                <a:gd name="csX3" fmla="*/ 2798234 w 3289300"/>
                <a:gd name="csY3" fmla="*/ 266700 h 304800"/>
                <a:gd name="csX4" fmla="*/ 2798234 w 3289300"/>
                <a:gd name="csY4" fmla="*/ 245533 h 304800"/>
                <a:gd name="csX5" fmla="*/ 2658534 w 3289300"/>
                <a:gd name="csY5" fmla="*/ 245533 h 304800"/>
                <a:gd name="csX6" fmla="*/ 2658534 w 3289300"/>
                <a:gd name="csY6" fmla="*/ 237066 h 304800"/>
                <a:gd name="csX7" fmla="*/ 2506134 w 3289300"/>
                <a:gd name="csY7" fmla="*/ 237066 h 304800"/>
                <a:gd name="csX8" fmla="*/ 2506134 w 3289300"/>
                <a:gd name="csY8" fmla="*/ 215900 h 304800"/>
                <a:gd name="csX9" fmla="*/ 2451100 w 3289300"/>
                <a:gd name="csY9" fmla="*/ 215900 h 304800"/>
                <a:gd name="csX10" fmla="*/ 2451100 w 3289300"/>
                <a:gd name="csY10" fmla="*/ 203200 h 304800"/>
                <a:gd name="csX11" fmla="*/ 2120900 w 3289300"/>
                <a:gd name="csY11" fmla="*/ 203200 h 304800"/>
                <a:gd name="csX12" fmla="*/ 2120900 w 3289300"/>
                <a:gd name="csY12" fmla="*/ 190499 h 304800"/>
                <a:gd name="csX13" fmla="*/ 1968500 w 3289300"/>
                <a:gd name="csY13" fmla="*/ 182033 h 304800"/>
                <a:gd name="csX14" fmla="*/ 1921934 w 3289300"/>
                <a:gd name="csY14" fmla="*/ 165100 h 304800"/>
                <a:gd name="csX15" fmla="*/ 1773767 w 3289300"/>
                <a:gd name="csY15" fmla="*/ 165100 h 304800"/>
                <a:gd name="csX16" fmla="*/ 1761067 w 3289300"/>
                <a:gd name="csY16" fmla="*/ 152400 h 304800"/>
                <a:gd name="csX17" fmla="*/ 1710267 w 3289300"/>
                <a:gd name="csY17" fmla="*/ 152400 h 304800"/>
                <a:gd name="csX18" fmla="*/ 1701800 w 3289300"/>
                <a:gd name="csY18" fmla="*/ 143933 h 304800"/>
                <a:gd name="csX19" fmla="*/ 1477434 w 3289300"/>
                <a:gd name="csY19" fmla="*/ 143933 h 304800"/>
                <a:gd name="csX20" fmla="*/ 1477434 w 3289300"/>
                <a:gd name="csY20" fmla="*/ 127000 h 304800"/>
                <a:gd name="csX21" fmla="*/ 1367367 w 3289300"/>
                <a:gd name="csY21" fmla="*/ 127000 h 304800"/>
                <a:gd name="csX22" fmla="*/ 1286934 w 3289300"/>
                <a:gd name="csY22" fmla="*/ 116417 h 304800"/>
                <a:gd name="csX23" fmla="*/ 1138767 w 3289300"/>
                <a:gd name="csY23" fmla="*/ 114300 h 304800"/>
                <a:gd name="csX24" fmla="*/ 1134534 w 3289300"/>
                <a:gd name="csY24" fmla="*/ 97366 h 304800"/>
                <a:gd name="csX25" fmla="*/ 914400 w 3289300"/>
                <a:gd name="csY25" fmla="*/ 93133 h 304800"/>
                <a:gd name="csX26" fmla="*/ 912284 w 3289300"/>
                <a:gd name="csY26" fmla="*/ 76199 h 304800"/>
                <a:gd name="csX27" fmla="*/ 740834 w 3289300"/>
                <a:gd name="csY27" fmla="*/ 71966 h 304800"/>
                <a:gd name="csX28" fmla="*/ 550334 w 3289300"/>
                <a:gd name="csY28" fmla="*/ 67733 h 304800"/>
                <a:gd name="csX29" fmla="*/ 546100 w 3289300"/>
                <a:gd name="csY29" fmla="*/ 50800 h 304800"/>
                <a:gd name="csX30" fmla="*/ 393700 w 3289300"/>
                <a:gd name="csY30" fmla="*/ 50800 h 304800"/>
                <a:gd name="csX31" fmla="*/ 381000 w 3289300"/>
                <a:gd name="csY31" fmla="*/ 38100 h 304800"/>
                <a:gd name="csX32" fmla="*/ 347134 w 3289300"/>
                <a:gd name="csY32" fmla="*/ 38100 h 304800"/>
                <a:gd name="csX33" fmla="*/ 338667 w 3289300"/>
                <a:gd name="csY33" fmla="*/ 21166 h 304800"/>
                <a:gd name="csX34" fmla="*/ 55034 w 3289300"/>
                <a:gd name="csY34" fmla="*/ 21166 h 304800"/>
                <a:gd name="csX35" fmla="*/ 0 w 3289300"/>
                <a:gd name="csY35" fmla="*/ 0 h 304800"/>
                <a:gd name="csX36" fmla="*/ 0 w 3289300"/>
                <a:gd name="csY36" fmla="*/ 0 h 304800"/>
                <a:gd name="csX0" fmla="*/ 3286587 w 3286587"/>
                <a:gd name="csY0" fmla="*/ 283093 h 283093"/>
                <a:gd name="csX1" fmla="*/ 2990254 w 3286587"/>
                <a:gd name="csY1" fmla="*/ 280380 h 283093"/>
                <a:gd name="csX2" fmla="*/ 2992967 w 3286587"/>
                <a:gd name="csY2" fmla="*/ 266700 h 283093"/>
                <a:gd name="csX3" fmla="*/ 2798234 w 3286587"/>
                <a:gd name="csY3" fmla="*/ 266700 h 283093"/>
                <a:gd name="csX4" fmla="*/ 2798234 w 3286587"/>
                <a:gd name="csY4" fmla="*/ 245533 h 283093"/>
                <a:gd name="csX5" fmla="*/ 2658534 w 3286587"/>
                <a:gd name="csY5" fmla="*/ 245533 h 283093"/>
                <a:gd name="csX6" fmla="*/ 2658534 w 3286587"/>
                <a:gd name="csY6" fmla="*/ 237066 h 283093"/>
                <a:gd name="csX7" fmla="*/ 2506134 w 3286587"/>
                <a:gd name="csY7" fmla="*/ 237066 h 283093"/>
                <a:gd name="csX8" fmla="*/ 2506134 w 3286587"/>
                <a:gd name="csY8" fmla="*/ 215900 h 283093"/>
                <a:gd name="csX9" fmla="*/ 2451100 w 3286587"/>
                <a:gd name="csY9" fmla="*/ 215900 h 283093"/>
                <a:gd name="csX10" fmla="*/ 2451100 w 3286587"/>
                <a:gd name="csY10" fmla="*/ 203200 h 283093"/>
                <a:gd name="csX11" fmla="*/ 2120900 w 3286587"/>
                <a:gd name="csY11" fmla="*/ 203200 h 283093"/>
                <a:gd name="csX12" fmla="*/ 2120900 w 3286587"/>
                <a:gd name="csY12" fmla="*/ 190499 h 283093"/>
                <a:gd name="csX13" fmla="*/ 1968500 w 3286587"/>
                <a:gd name="csY13" fmla="*/ 182033 h 283093"/>
                <a:gd name="csX14" fmla="*/ 1921934 w 3286587"/>
                <a:gd name="csY14" fmla="*/ 165100 h 283093"/>
                <a:gd name="csX15" fmla="*/ 1773767 w 3286587"/>
                <a:gd name="csY15" fmla="*/ 165100 h 283093"/>
                <a:gd name="csX16" fmla="*/ 1761067 w 3286587"/>
                <a:gd name="csY16" fmla="*/ 152400 h 283093"/>
                <a:gd name="csX17" fmla="*/ 1710267 w 3286587"/>
                <a:gd name="csY17" fmla="*/ 152400 h 283093"/>
                <a:gd name="csX18" fmla="*/ 1701800 w 3286587"/>
                <a:gd name="csY18" fmla="*/ 143933 h 283093"/>
                <a:gd name="csX19" fmla="*/ 1477434 w 3286587"/>
                <a:gd name="csY19" fmla="*/ 143933 h 283093"/>
                <a:gd name="csX20" fmla="*/ 1477434 w 3286587"/>
                <a:gd name="csY20" fmla="*/ 127000 h 283093"/>
                <a:gd name="csX21" fmla="*/ 1367367 w 3286587"/>
                <a:gd name="csY21" fmla="*/ 127000 h 283093"/>
                <a:gd name="csX22" fmla="*/ 1286934 w 3286587"/>
                <a:gd name="csY22" fmla="*/ 116417 h 283093"/>
                <a:gd name="csX23" fmla="*/ 1138767 w 3286587"/>
                <a:gd name="csY23" fmla="*/ 114300 h 283093"/>
                <a:gd name="csX24" fmla="*/ 1134534 w 3286587"/>
                <a:gd name="csY24" fmla="*/ 97366 h 283093"/>
                <a:gd name="csX25" fmla="*/ 914400 w 3286587"/>
                <a:gd name="csY25" fmla="*/ 93133 h 283093"/>
                <a:gd name="csX26" fmla="*/ 912284 w 3286587"/>
                <a:gd name="csY26" fmla="*/ 76199 h 283093"/>
                <a:gd name="csX27" fmla="*/ 740834 w 3286587"/>
                <a:gd name="csY27" fmla="*/ 71966 h 283093"/>
                <a:gd name="csX28" fmla="*/ 550334 w 3286587"/>
                <a:gd name="csY28" fmla="*/ 67733 h 283093"/>
                <a:gd name="csX29" fmla="*/ 546100 w 3286587"/>
                <a:gd name="csY29" fmla="*/ 50800 h 283093"/>
                <a:gd name="csX30" fmla="*/ 393700 w 3286587"/>
                <a:gd name="csY30" fmla="*/ 50800 h 283093"/>
                <a:gd name="csX31" fmla="*/ 381000 w 3286587"/>
                <a:gd name="csY31" fmla="*/ 38100 h 283093"/>
                <a:gd name="csX32" fmla="*/ 347134 w 3286587"/>
                <a:gd name="csY32" fmla="*/ 38100 h 283093"/>
                <a:gd name="csX33" fmla="*/ 338667 w 3286587"/>
                <a:gd name="csY33" fmla="*/ 21166 h 283093"/>
                <a:gd name="csX34" fmla="*/ 55034 w 3286587"/>
                <a:gd name="csY34" fmla="*/ 21166 h 283093"/>
                <a:gd name="csX35" fmla="*/ 0 w 3286587"/>
                <a:gd name="csY35" fmla="*/ 0 h 283093"/>
                <a:gd name="csX36" fmla="*/ 0 w 3286587"/>
                <a:gd name="csY36" fmla="*/ 0 h 283093"/>
                <a:gd name="csX0" fmla="*/ 3281160 w 3281160"/>
                <a:gd name="csY0" fmla="*/ 280380 h 280380"/>
                <a:gd name="csX1" fmla="*/ 2990254 w 3281160"/>
                <a:gd name="csY1" fmla="*/ 280380 h 280380"/>
                <a:gd name="csX2" fmla="*/ 2992967 w 3281160"/>
                <a:gd name="csY2" fmla="*/ 266700 h 280380"/>
                <a:gd name="csX3" fmla="*/ 2798234 w 3281160"/>
                <a:gd name="csY3" fmla="*/ 266700 h 280380"/>
                <a:gd name="csX4" fmla="*/ 2798234 w 3281160"/>
                <a:gd name="csY4" fmla="*/ 245533 h 280380"/>
                <a:gd name="csX5" fmla="*/ 2658534 w 3281160"/>
                <a:gd name="csY5" fmla="*/ 245533 h 280380"/>
                <a:gd name="csX6" fmla="*/ 2658534 w 3281160"/>
                <a:gd name="csY6" fmla="*/ 237066 h 280380"/>
                <a:gd name="csX7" fmla="*/ 2506134 w 3281160"/>
                <a:gd name="csY7" fmla="*/ 237066 h 280380"/>
                <a:gd name="csX8" fmla="*/ 2506134 w 3281160"/>
                <a:gd name="csY8" fmla="*/ 215900 h 280380"/>
                <a:gd name="csX9" fmla="*/ 2451100 w 3281160"/>
                <a:gd name="csY9" fmla="*/ 215900 h 280380"/>
                <a:gd name="csX10" fmla="*/ 2451100 w 3281160"/>
                <a:gd name="csY10" fmla="*/ 203200 h 280380"/>
                <a:gd name="csX11" fmla="*/ 2120900 w 3281160"/>
                <a:gd name="csY11" fmla="*/ 203200 h 280380"/>
                <a:gd name="csX12" fmla="*/ 2120900 w 3281160"/>
                <a:gd name="csY12" fmla="*/ 190499 h 280380"/>
                <a:gd name="csX13" fmla="*/ 1968500 w 3281160"/>
                <a:gd name="csY13" fmla="*/ 182033 h 280380"/>
                <a:gd name="csX14" fmla="*/ 1921934 w 3281160"/>
                <a:gd name="csY14" fmla="*/ 165100 h 280380"/>
                <a:gd name="csX15" fmla="*/ 1773767 w 3281160"/>
                <a:gd name="csY15" fmla="*/ 165100 h 280380"/>
                <a:gd name="csX16" fmla="*/ 1761067 w 3281160"/>
                <a:gd name="csY16" fmla="*/ 152400 h 280380"/>
                <a:gd name="csX17" fmla="*/ 1710267 w 3281160"/>
                <a:gd name="csY17" fmla="*/ 152400 h 280380"/>
                <a:gd name="csX18" fmla="*/ 1701800 w 3281160"/>
                <a:gd name="csY18" fmla="*/ 143933 h 280380"/>
                <a:gd name="csX19" fmla="*/ 1477434 w 3281160"/>
                <a:gd name="csY19" fmla="*/ 143933 h 280380"/>
                <a:gd name="csX20" fmla="*/ 1477434 w 3281160"/>
                <a:gd name="csY20" fmla="*/ 127000 h 280380"/>
                <a:gd name="csX21" fmla="*/ 1367367 w 3281160"/>
                <a:gd name="csY21" fmla="*/ 127000 h 280380"/>
                <a:gd name="csX22" fmla="*/ 1286934 w 3281160"/>
                <a:gd name="csY22" fmla="*/ 116417 h 280380"/>
                <a:gd name="csX23" fmla="*/ 1138767 w 3281160"/>
                <a:gd name="csY23" fmla="*/ 114300 h 280380"/>
                <a:gd name="csX24" fmla="*/ 1134534 w 3281160"/>
                <a:gd name="csY24" fmla="*/ 97366 h 280380"/>
                <a:gd name="csX25" fmla="*/ 914400 w 3281160"/>
                <a:gd name="csY25" fmla="*/ 93133 h 280380"/>
                <a:gd name="csX26" fmla="*/ 912284 w 3281160"/>
                <a:gd name="csY26" fmla="*/ 76199 h 280380"/>
                <a:gd name="csX27" fmla="*/ 740834 w 3281160"/>
                <a:gd name="csY27" fmla="*/ 71966 h 280380"/>
                <a:gd name="csX28" fmla="*/ 550334 w 3281160"/>
                <a:gd name="csY28" fmla="*/ 67733 h 280380"/>
                <a:gd name="csX29" fmla="*/ 546100 w 3281160"/>
                <a:gd name="csY29" fmla="*/ 50800 h 280380"/>
                <a:gd name="csX30" fmla="*/ 393700 w 3281160"/>
                <a:gd name="csY30" fmla="*/ 50800 h 280380"/>
                <a:gd name="csX31" fmla="*/ 381000 w 3281160"/>
                <a:gd name="csY31" fmla="*/ 38100 h 280380"/>
                <a:gd name="csX32" fmla="*/ 347134 w 3281160"/>
                <a:gd name="csY32" fmla="*/ 38100 h 280380"/>
                <a:gd name="csX33" fmla="*/ 338667 w 3281160"/>
                <a:gd name="csY33" fmla="*/ 21166 h 280380"/>
                <a:gd name="csX34" fmla="*/ 55034 w 3281160"/>
                <a:gd name="csY34" fmla="*/ 21166 h 280380"/>
                <a:gd name="csX35" fmla="*/ 0 w 3281160"/>
                <a:gd name="csY35" fmla="*/ 0 h 280380"/>
                <a:gd name="csX36" fmla="*/ 0 w 3281160"/>
                <a:gd name="csY36" fmla="*/ 0 h 280380"/>
                <a:gd name="csX0" fmla="*/ 3264880 w 3264880"/>
                <a:gd name="csY0" fmla="*/ 285806 h 285806"/>
                <a:gd name="csX1" fmla="*/ 2990254 w 3264880"/>
                <a:gd name="csY1" fmla="*/ 280380 h 285806"/>
                <a:gd name="csX2" fmla="*/ 2992967 w 3264880"/>
                <a:gd name="csY2" fmla="*/ 266700 h 285806"/>
                <a:gd name="csX3" fmla="*/ 2798234 w 3264880"/>
                <a:gd name="csY3" fmla="*/ 266700 h 285806"/>
                <a:gd name="csX4" fmla="*/ 2798234 w 3264880"/>
                <a:gd name="csY4" fmla="*/ 245533 h 285806"/>
                <a:gd name="csX5" fmla="*/ 2658534 w 3264880"/>
                <a:gd name="csY5" fmla="*/ 245533 h 285806"/>
                <a:gd name="csX6" fmla="*/ 2658534 w 3264880"/>
                <a:gd name="csY6" fmla="*/ 237066 h 285806"/>
                <a:gd name="csX7" fmla="*/ 2506134 w 3264880"/>
                <a:gd name="csY7" fmla="*/ 237066 h 285806"/>
                <a:gd name="csX8" fmla="*/ 2506134 w 3264880"/>
                <a:gd name="csY8" fmla="*/ 215900 h 285806"/>
                <a:gd name="csX9" fmla="*/ 2451100 w 3264880"/>
                <a:gd name="csY9" fmla="*/ 215900 h 285806"/>
                <a:gd name="csX10" fmla="*/ 2451100 w 3264880"/>
                <a:gd name="csY10" fmla="*/ 203200 h 285806"/>
                <a:gd name="csX11" fmla="*/ 2120900 w 3264880"/>
                <a:gd name="csY11" fmla="*/ 203200 h 285806"/>
                <a:gd name="csX12" fmla="*/ 2120900 w 3264880"/>
                <a:gd name="csY12" fmla="*/ 190499 h 285806"/>
                <a:gd name="csX13" fmla="*/ 1968500 w 3264880"/>
                <a:gd name="csY13" fmla="*/ 182033 h 285806"/>
                <a:gd name="csX14" fmla="*/ 1921934 w 3264880"/>
                <a:gd name="csY14" fmla="*/ 165100 h 285806"/>
                <a:gd name="csX15" fmla="*/ 1773767 w 3264880"/>
                <a:gd name="csY15" fmla="*/ 165100 h 285806"/>
                <a:gd name="csX16" fmla="*/ 1761067 w 3264880"/>
                <a:gd name="csY16" fmla="*/ 152400 h 285806"/>
                <a:gd name="csX17" fmla="*/ 1710267 w 3264880"/>
                <a:gd name="csY17" fmla="*/ 152400 h 285806"/>
                <a:gd name="csX18" fmla="*/ 1701800 w 3264880"/>
                <a:gd name="csY18" fmla="*/ 143933 h 285806"/>
                <a:gd name="csX19" fmla="*/ 1477434 w 3264880"/>
                <a:gd name="csY19" fmla="*/ 143933 h 285806"/>
                <a:gd name="csX20" fmla="*/ 1477434 w 3264880"/>
                <a:gd name="csY20" fmla="*/ 127000 h 285806"/>
                <a:gd name="csX21" fmla="*/ 1367367 w 3264880"/>
                <a:gd name="csY21" fmla="*/ 127000 h 285806"/>
                <a:gd name="csX22" fmla="*/ 1286934 w 3264880"/>
                <a:gd name="csY22" fmla="*/ 116417 h 285806"/>
                <a:gd name="csX23" fmla="*/ 1138767 w 3264880"/>
                <a:gd name="csY23" fmla="*/ 114300 h 285806"/>
                <a:gd name="csX24" fmla="*/ 1134534 w 3264880"/>
                <a:gd name="csY24" fmla="*/ 97366 h 285806"/>
                <a:gd name="csX25" fmla="*/ 914400 w 3264880"/>
                <a:gd name="csY25" fmla="*/ 93133 h 285806"/>
                <a:gd name="csX26" fmla="*/ 912284 w 3264880"/>
                <a:gd name="csY26" fmla="*/ 76199 h 285806"/>
                <a:gd name="csX27" fmla="*/ 740834 w 3264880"/>
                <a:gd name="csY27" fmla="*/ 71966 h 285806"/>
                <a:gd name="csX28" fmla="*/ 550334 w 3264880"/>
                <a:gd name="csY28" fmla="*/ 67733 h 285806"/>
                <a:gd name="csX29" fmla="*/ 546100 w 3264880"/>
                <a:gd name="csY29" fmla="*/ 50800 h 285806"/>
                <a:gd name="csX30" fmla="*/ 393700 w 3264880"/>
                <a:gd name="csY30" fmla="*/ 50800 h 285806"/>
                <a:gd name="csX31" fmla="*/ 381000 w 3264880"/>
                <a:gd name="csY31" fmla="*/ 38100 h 285806"/>
                <a:gd name="csX32" fmla="*/ 347134 w 3264880"/>
                <a:gd name="csY32" fmla="*/ 38100 h 285806"/>
                <a:gd name="csX33" fmla="*/ 338667 w 3264880"/>
                <a:gd name="csY33" fmla="*/ 21166 h 285806"/>
                <a:gd name="csX34" fmla="*/ 55034 w 3264880"/>
                <a:gd name="csY34" fmla="*/ 21166 h 285806"/>
                <a:gd name="csX35" fmla="*/ 0 w 3264880"/>
                <a:gd name="csY35" fmla="*/ 0 h 285806"/>
                <a:gd name="csX36" fmla="*/ 0 w 3264880"/>
                <a:gd name="csY36" fmla="*/ 0 h 285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264880" h="285806">
                  <a:moveTo>
                    <a:pt x="3264880" y="285806"/>
                  </a:moveTo>
                  <a:lnTo>
                    <a:pt x="2990254" y="280380"/>
                  </a:lnTo>
                  <a:lnTo>
                    <a:pt x="2992967" y="266700"/>
                  </a:lnTo>
                  <a:lnTo>
                    <a:pt x="2798234" y="266700"/>
                  </a:lnTo>
                  <a:lnTo>
                    <a:pt x="2798234" y="245533"/>
                  </a:lnTo>
                  <a:lnTo>
                    <a:pt x="2658534" y="245533"/>
                  </a:lnTo>
                  <a:lnTo>
                    <a:pt x="2658534" y="237066"/>
                  </a:lnTo>
                  <a:lnTo>
                    <a:pt x="2506134" y="237066"/>
                  </a:lnTo>
                  <a:lnTo>
                    <a:pt x="2506134" y="215900"/>
                  </a:lnTo>
                  <a:lnTo>
                    <a:pt x="2451100" y="215900"/>
                  </a:lnTo>
                  <a:lnTo>
                    <a:pt x="2451100" y="203200"/>
                  </a:lnTo>
                  <a:lnTo>
                    <a:pt x="2120900" y="203200"/>
                  </a:lnTo>
                  <a:lnTo>
                    <a:pt x="2120900" y="190499"/>
                  </a:lnTo>
                  <a:lnTo>
                    <a:pt x="1968500" y="182033"/>
                  </a:lnTo>
                  <a:lnTo>
                    <a:pt x="1921934" y="165100"/>
                  </a:lnTo>
                  <a:lnTo>
                    <a:pt x="1773767" y="165100"/>
                  </a:lnTo>
                  <a:lnTo>
                    <a:pt x="1761067" y="152400"/>
                  </a:lnTo>
                  <a:lnTo>
                    <a:pt x="1710267" y="152400"/>
                  </a:lnTo>
                  <a:lnTo>
                    <a:pt x="1701800" y="143933"/>
                  </a:lnTo>
                  <a:lnTo>
                    <a:pt x="1477434" y="143933"/>
                  </a:lnTo>
                  <a:lnTo>
                    <a:pt x="1477434" y="127000"/>
                  </a:lnTo>
                  <a:lnTo>
                    <a:pt x="1367367" y="127000"/>
                  </a:lnTo>
                  <a:lnTo>
                    <a:pt x="1286934" y="116417"/>
                  </a:lnTo>
                  <a:lnTo>
                    <a:pt x="1138767" y="114300"/>
                  </a:lnTo>
                  <a:lnTo>
                    <a:pt x="1134534" y="97366"/>
                  </a:lnTo>
                  <a:lnTo>
                    <a:pt x="914400" y="93133"/>
                  </a:lnTo>
                  <a:lnTo>
                    <a:pt x="912284" y="76199"/>
                  </a:lnTo>
                  <a:lnTo>
                    <a:pt x="740834" y="71966"/>
                  </a:lnTo>
                  <a:lnTo>
                    <a:pt x="550334" y="67733"/>
                  </a:lnTo>
                  <a:lnTo>
                    <a:pt x="546100" y="50800"/>
                  </a:lnTo>
                  <a:lnTo>
                    <a:pt x="393700" y="50800"/>
                  </a:lnTo>
                  <a:lnTo>
                    <a:pt x="381000" y="38100"/>
                  </a:lnTo>
                  <a:lnTo>
                    <a:pt x="347134" y="38100"/>
                  </a:lnTo>
                  <a:lnTo>
                    <a:pt x="338667" y="21166"/>
                  </a:lnTo>
                  <a:lnTo>
                    <a:pt x="55034" y="21166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19" name="Freeform: Shape 9518">
              <a:extLst>
                <a:ext uri="{FF2B5EF4-FFF2-40B4-BE49-F238E27FC236}">
                  <a16:creationId xmlns:a16="http://schemas.microsoft.com/office/drawing/2014/main" id="{CAC7E5EE-5EDD-4E10-FC96-BC6E60600D94}"/>
                </a:ext>
              </a:extLst>
            </p:cNvPr>
            <p:cNvSpPr/>
            <p:nvPr/>
          </p:nvSpPr>
          <p:spPr bwMode="auto">
            <a:xfrm>
              <a:off x="2794000" y="1598083"/>
              <a:ext cx="2590800" cy="264584"/>
            </a:xfrm>
            <a:custGeom>
              <a:avLst/>
              <a:gdLst>
                <a:gd name="connsiteX0" fmla="*/ 2590800 w 2590800"/>
                <a:gd name="connsiteY0" fmla="*/ 264584 h 264584"/>
                <a:gd name="connsiteX1" fmla="*/ 2468033 w 2590800"/>
                <a:gd name="connsiteY1" fmla="*/ 264584 h 264584"/>
                <a:gd name="connsiteX2" fmla="*/ 2468033 w 2590800"/>
                <a:gd name="connsiteY2" fmla="*/ 251884 h 264584"/>
                <a:gd name="connsiteX3" fmla="*/ 2366433 w 2590800"/>
                <a:gd name="connsiteY3" fmla="*/ 251884 h 264584"/>
                <a:gd name="connsiteX4" fmla="*/ 2366433 w 2590800"/>
                <a:gd name="connsiteY4" fmla="*/ 241300 h 264584"/>
                <a:gd name="connsiteX5" fmla="*/ 2313517 w 2590800"/>
                <a:gd name="connsiteY5" fmla="*/ 241300 h 264584"/>
                <a:gd name="connsiteX6" fmla="*/ 2313517 w 2590800"/>
                <a:gd name="connsiteY6" fmla="*/ 226484 h 264584"/>
                <a:gd name="connsiteX7" fmla="*/ 2123017 w 2590800"/>
                <a:gd name="connsiteY7" fmla="*/ 226484 h 264584"/>
                <a:gd name="connsiteX8" fmla="*/ 2123017 w 2590800"/>
                <a:gd name="connsiteY8" fmla="*/ 218017 h 264584"/>
                <a:gd name="connsiteX9" fmla="*/ 2027767 w 2590800"/>
                <a:gd name="connsiteY9" fmla="*/ 218017 h 264584"/>
                <a:gd name="connsiteX10" fmla="*/ 2027767 w 2590800"/>
                <a:gd name="connsiteY10" fmla="*/ 207434 h 264584"/>
                <a:gd name="connsiteX11" fmla="*/ 1881717 w 2590800"/>
                <a:gd name="connsiteY11" fmla="*/ 207434 h 264584"/>
                <a:gd name="connsiteX12" fmla="*/ 1881717 w 2590800"/>
                <a:gd name="connsiteY12" fmla="*/ 192617 h 264584"/>
                <a:gd name="connsiteX13" fmla="*/ 1807633 w 2590800"/>
                <a:gd name="connsiteY13" fmla="*/ 192617 h 264584"/>
                <a:gd name="connsiteX14" fmla="*/ 1807633 w 2590800"/>
                <a:gd name="connsiteY14" fmla="*/ 179917 h 264584"/>
                <a:gd name="connsiteX15" fmla="*/ 1693333 w 2590800"/>
                <a:gd name="connsiteY15" fmla="*/ 179917 h 264584"/>
                <a:gd name="connsiteX16" fmla="*/ 1693333 w 2590800"/>
                <a:gd name="connsiteY16" fmla="*/ 162984 h 264584"/>
                <a:gd name="connsiteX17" fmla="*/ 1606550 w 2590800"/>
                <a:gd name="connsiteY17" fmla="*/ 162984 h 264584"/>
                <a:gd name="connsiteX18" fmla="*/ 1606550 w 2590800"/>
                <a:gd name="connsiteY18" fmla="*/ 154517 h 264584"/>
                <a:gd name="connsiteX19" fmla="*/ 1530350 w 2590800"/>
                <a:gd name="connsiteY19" fmla="*/ 154517 h 264584"/>
                <a:gd name="connsiteX20" fmla="*/ 1502833 w 2590800"/>
                <a:gd name="connsiteY20" fmla="*/ 137584 h 264584"/>
                <a:gd name="connsiteX21" fmla="*/ 1305983 w 2590800"/>
                <a:gd name="connsiteY21" fmla="*/ 137584 h 264584"/>
                <a:gd name="connsiteX22" fmla="*/ 1305983 w 2590800"/>
                <a:gd name="connsiteY22" fmla="*/ 122767 h 264584"/>
                <a:gd name="connsiteX23" fmla="*/ 1168400 w 2590800"/>
                <a:gd name="connsiteY23" fmla="*/ 122767 h 264584"/>
                <a:gd name="connsiteX24" fmla="*/ 1168400 w 2590800"/>
                <a:gd name="connsiteY24" fmla="*/ 112184 h 264584"/>
                <a:gd name="connsiteX25" fmla="*/ 1064683 w 2590800"/>
                <a:gd name="connsiteY25" fmla="*/ 112184 h 264584"/>
                <a:gd name="connsiteX26" fmla="*/ 1064683 w 2590800"/>
                <a:gd name="connsiteY26" fmla="*/ 99484 h 264584"/>
                <a:gd name="connsiteX27" fmla="*/ 931333 w 2590800"/>
                <a:gd name="connsiteY27" fmla="*/ 99484 h 264584"/>
                <a:gd name="connsiteX28" fmla="*/ 931333 w 2590800"/>
                <a:gd name="connsiteY28" fmla="*/ 91017 h 264584"/>
                <a:gd name="connsiteX29" fmla="*/ 802217 w 2590800"/>
                <a:gd name="connsiteY29" fmla="*/ 91017 h 264584"/>
                <a:gd name="connsiteX30" fmla="*/ 802217 w 2590800"/>
                <a:gd name="connsiteY30" fmla="*/ 69850 h 264584"/>
                <a:gd name="connsiteX31" fmla="*/ 577850 w 2590800"/>
                <a:gd name="connsiteY31" fmla="*/ 69850 h 264584"/>
                <a:gd name="connsiteX32" fmla="*/ 577850 w 2590800"/>
                <a:gd name="connsiteY32" fmla="*/ 48684 h 264584"/>
                <a:gd name="connsiteX33" fmla="*/ 402167 w 2590800"/>
                <a:gd name="connsiteY33" fmla="*/ 48684 h 264584"/>
                <a:gd name="connsiteX34" fmla="*/ 397933 w 2590800"/>
                <a:gd name="connsiteY34" fmla="*/ 44450 h 264584"/>
                <a:gd name="connsiteX35" fmla="*/ 296333 w 2590800"/>
                <a:gd name="connsiteY35" fmla="*/ 44450 h 264584"/>
                <a:gd name="connsiteX36" fmla="*/ 296333 w 2590800"/>
                <a:gd name="connsiteY36" fmla="*/ 19050 h 264584"/>
                <a:gd name="connsiteX37" fmla="*/ 207433 w 2590800"/>
                <a:gd name="connsiteY37" fmla="*/ 19050 h 264584"/>
                <a:gd name="connsiteX38" fmla="*/ 201083 w 2590800"/>
                <a:gd name="connsiteY38" fmla="*/ 12700 h 264584"/>
                <a:gd name="connsiteX39" fmla="*/ 84667 w 2590800"/>
                <a:gd name="connsiteY39" fmla="*/ 12700 h 264584"/>
                <a:gd name="connsiteX40" fmla="*/ 84667 w 2590800"/>
                <a:gd name="connsiteY40" fmla="*/ 0 h 264584"/>
                <a:gd name="connsiteX41" fmla="*/ 0 w 2590800"/>
                <a:gd name="connsiteY41" fmla="*/ 0 h 26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590800" h="264584">
                  <a:moveTo>
                    <a:pt x="2590800" y="264584"/>
                  </a:moveTo>
                  <a:lnTo>
                    <a:pt x="2468033" y="264584"/>
                  </a:lnTo>
                  <a:lnTo>
                    <a:pt x="2468033" y="251884"/>
                  </a:lnTo>
                  <a:lnTo>
                    <a:pt x="2366433" y="251884"/>
                  </a:lnTo>
                  <a:lnTo>
                    <a:pt x="2366433" y="241300"/>
                  </a:lnTo>
                  <a:lnTo>
                    <a:pt x="2313517" y="241300"/>
                  </a:lnTo>
                  <a:lnTo>
                    <a:pt x="2313517" y="226484"/>
                  </a:lnTo>
                  <a:lnTo>
                    <a:pt x="2123017" y="226484"/>
                  </a:lnTo>
                  <a:lnTo>
                    <a:pt x="2123017" y="218017"/>
                  </a:lnTo>
                  <a:lnTo>
                    <a:pt x="2027767" y="218017"/>
                  </a:lnTo>
                  <a:lnTo>
                    <a:pt x="2027767" y="207434"/>
                  </a:lnTo>
                  <a:lnTo>
                    <a:pt x="1881717" y="207434"/>
                  </a:lnTo>
                  <a:lnTo>
                    <a:pt x="1881717" y="192617"/>
                  </a:lnTo>
                  <a:lnTo>
                    <a:pt x="1807633" y="192617"/>
                  </a:lnTo>
                  <a:lnTo>
                    <a:pt x="1807633" y="179917"/>
                  </a:lnTo>
                  <a:lnTo>
                    <a:pt x="1693333" y="179917"/>
                  </a:lnTo>
                  <a:lnTo>
                    <a:pt x="1693333" y="162984"/>
                  </a:lnTo>
                  <a:lnTo>
                    <a:pt x="1606550" y="162984"/>
                  </a:lnTo>
                  <a:lnTo>
                    <a:pt x="1606550" y="154517"/>
                  </a:lnTo>
                  <a:lnTo>
                    <a:pt x="1530350" y="154517"/>
                  </a:lnTo>
                  <a:lnTo>
                    <a:pt x="1502833" y="137584"/>
                  </a:lnTo>
                  <a:lnTo>
                    <a:pt x="1305983" y="137584"/>
                  </a:lnTo>
                  <a:lnTo>
                    <a:pt x="1305983" y="122767"/>
                  </a:lnTo>
                  <a:lnTo>
                    <a:pt x="1168400" y="122767"/>
                  </a:lnTo>
                  <a:lnTo>
                    <a:pt x="1168400" y="112184"/>
                  </a:lnTo>
                  <a:lnTo>
                    <a:pt x="1064683" y="112184"/>
                  </a:lnTo>
                  <a:lnTo>
                    <a:pt x="1064683" y="99484"/>
                  </a:lnTo>
                  <a:lnTo>
                    <a:pt x="931333" y="99484"/>
                  </a:lnTo>
                  <a:lnTo>
                    <a:pt x="931333" y="91017"/>
                  </a:lnTo>
                  <a:lnTo>
                    <a:pt x="802217" y="91017"/>
                  </a:lnTo>
                  <a:lnTo>
                    <a:pt x="802217" y="69850"/>
                  </a:lnTo>
                  <a:lnTo>
                    <a:pt x="577850" y="69850"/>
                  </a:lnTo>
                  <a:lnTo>
                    <a:pt x="577850" y="48684"/>
                  </a:lnTo>
                  <a:lnTo>
                    <a:pt x="402167" y="48684"/>
                  </a:lnTo>
                  <a:lnTo>
                    <a:pt x="397933" y="44450"/>
                  </a:lnTo>
                  <a:lnTo>
                    <a:pt x="296333" y="44450"/>
                  </a:lnTo>
                  <a:lnTo>
                    <a:pt x="296333" y="19050"/>
                  </a:lnTo>
                  <a:lnTo>
                    <a:pt x="207433" y="19050"/>
                  </a:lnTo>
                  <a:lnTo>
                    <a:pt x="201083" y="12700"/>
                  </a:lnTo>
                  <a:lnTo>
                    <a:pt x="84667" y="12700"/>
                  </a:lnTo>
                  <a:lnTo>
                    <a:pt x="84667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520" name="Group 9519">
            <a:extLst>
              <a:ext uri="{FF2B5EF4-FFF2-40B4-BE49-F238E27FC236}">
                <a16:creationId xmlns:a16="http://schemas.microsoft.com/office/drawing/2014/main" id="{4D68D882-E4EB-722C-F37A-B2F2C2759AE3}"/>
              </a:ext>
            </a:extLst>
          </p:cNvPr>
          <p:cNvGrpSpPr/>
          <p:nvPr/>
        </p:nvGrpSpPr>
        <p:grpSpPr>
          <a:xfrm>
            <a:off x="2540528" y="1454484"/>
            <a:ext cx="5850984" cy="648006"/>
            <a:chOff x="2794000" y="1556304"/>
            <a:chExt cx="5850984" cy="648006"/>
          </a:xfrm>
        </p:grpSpPr>
        <p:cxnSp>
          <p:nvCxnSpPr>
            <p:cNvPr id="9521" name="Straight Connector 9520">
              <a:extLst>
                <a:ext uri="{FF2B5EF4-FFF2-40B4-BE49-F238E27FC236}">
                  <a16:creationId xmlns:a16="http://schemas.microsoft.com/office/drawing/2014/main" id="{189E4BB1-FED6-85C1-82A8-52F5C089F5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94000" y="155630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2" name="Straight Connector 9521">
              <a:extLst>
                <a:ext uri="{FF2B5EF4-FFF2-40B4-BE49-F238E27FC236}">
                  <a16:creationId xmlns:a16="http://schemas.microsoft.com/office/drawing/2014/main" id="{C3DED1F1-B18C-721C-88F3-2ECE6DC968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23633" y="155814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3" name="Straight Connector 9522">
              <a:extLst>
                <a:ext uri="{FF2B5EF4-FFF2-40B4-BE49-F238E27FC236}">
                  <a16:creationId xmlns:a16="http://schemas.microsoft.com/office/drawing/2014/main" id="{08CE49A7-E3DD-118B-4EA4-9F7F039153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54474" y="155814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4" name="Straight Connector 9523">
              <a:extLst>
                <a:ext uri="{FF2B5EF4-FFF2-40B4-BE49-F238E27FC236}">
                  <a16:creationId xmlns:a16="http://schemas.microsoft.com/office/drawing/2014/main" id="{1307E310-9466-3FC4-8EC2-3EE2079C5D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08474" y="158989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5" name="Straight Connector 9524">
              <a:extLst>
                <a:ext uri="{FF2B5EF4-FFF2-40B4-BE49-F238E27FC236}">
                  <a16:creationId xmlns:a16="http://schemas.microsoft.com/office/drawing/2014/main" id="{CC375ADC-1083-E759-2361-0A3AEFF02B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38108" y="158989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6" name="Straight Connector 9525">
              <a:extLst>
                <a:ext uri="{FF2B5EF4-FFF2-40B4-BE49-F238E27FC236}">
                  <a16:creationId xmlns:a16="http://schemas.microsoft.com/office/drawing/2014/main" id="{C8D6BC30-69A9-EEC5-B2BC-D89B16A86A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4308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7" name="Straight Connector 9526">
              <a:extLst>
                <a:ext uri="{FF2B5EF4-FFF2-40B4-BE49-F238E27FC236}">
                  <a16:creationId xmlns:a16="http://schemas.microsoft.com/office/drawing/2014/main" id="{6866328F-FD45-4016-19D5-49D55E6A23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3413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8" name="Straight Connector 9527">
              <a:extLst>
                <a:ext uri="{FF2B5EF4-FFF2-40B4-BE49-F238E27FC236}">
                  <a16:creationId xmlns:a16="http://schemas.microsoft.com/office/drawing/2014/main" id="{9A73D57E-2E78-F82D-2B5C-CF22A935D8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92021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9" name="Straight Connector 9528">
              <a:extLst>
                <a:ext uri="{FF2B5EF4-FFF2-40B4-BE49-F238E27FC236}">
                  <a16:creationId xmlns:a16="http://schemas.microsoft.com/office/drawing/2014/main" id="{F3FAD71A-8527-2D8F-927D-0491D4174C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5304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0" name="Straight Connector 9529">
              <a:extLst>
                <a:ext uri="{FF2B5EF4-FFF2-40B4-BE49-F238E27FC236}">
                  <a16:creationId xmlns:a16="http://schemas.microsoft.com/office/drawing/2014/main" id="{831DD29F-D808-BE1B-22A0-4AE9D28DED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39741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1" name="Straight Connector 9530">
              <a:extLst>
                <a:ext uri="{FF2B5EF4-FFF2-40B4-BE49-F238E27FC236}">
                  <a16:creationId xmlns:a16="http://schemas.microsoft.com/office/drawing/2014/main" id="{075864D9-DE57-4620-7736-12263BC2AA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67257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2" name="Straight Connector 9531">
              <a:extLst>
                <a:ext uri="{FF2B5EF4-FFF2-40B4-BE49-F238E27FC236}">
                  <a16:creationId xmlns:a16="http://schemas.microsoft.com/office/drawing/2014/main" id="{2098D69E-F46B-BC55-6E0E-FF47A997A1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06957" y="161937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3" name="Straight Connector 9532">
              <a:extLst>
                <a:ext uri="{FF2B5EF4-FFF2-40B4-BE49-F238E27FC236}">
                  <a16:creationId xmlns:a16="http://schemas.microsoft.com/office/drawing/2014/main" id="{28702C0C-2C7E-FE19-FA65-D7509053E5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17024" y="162983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4" name="Straight Connector 9533">
              <a:extLst>
                <a:ext uri="{FF2B5EF4-FFF2-40B4-BE49-F238E27FC236}">
                  <a16:creationId xmlns:a16="http://schemas.microsoft.com/office/drawing/2014/main" id="{647A01E9-9190-AEF8-B884-590AE99084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57841" y="165692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5" name="Straight Connector 9534">
              <a:extLst>
                <a:ext uri="{FF2B5EF4-FFF2-40B4-BE49-F238E27FC236}">
                  <a16:creationId xmlns:a16="http://schemas.microsoft.com/office/drawing/2014/main" id="{26213002-F68C-BF62-5A1B-2E1BAD9D1D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3348" y="165692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6" name="Straight Connector 9265">
              <a:extLst>
                <a:ext uri="{FF2B5EF4-FFF2-40B4-BE49-F238E27FC236}">
                  <a16:creationId xmlns:a16="http://schemas.microsoft.com/office/drawing/2014/main" id="{FF2008E3-88A7-5E76-8FEA-A00C7D319A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3564" y="165692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7" name="Straight Connector 9266">
              <a:extLst>
                <a:ext uri="{FF2B5EF4-FFF2-40B4-BE49-F238E27FC236}">
                  <a16:creationId xmlns:a16="http://schemas.microsoft.com/office/drawing/2014/main" id="{E561C36D-A68C-18D6-542F-0C74016514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34585" y="16697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6" name="Straight Connector 9535">
              <a:extLst>
                <a:ext uri="{FF2B5EF4-FFF2-40B4-BE49-F238E27FC236}">
                  <a16:creationId xmlns:a16="http://schemas.microsoft.com/office/drawing/2014/main" id="{B9F1F6B8-19A4-995C-C395-CD1BF547E1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1368" y="168847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7" name="Straight Connector 9536">
              <a:extLst>
                <a:ext uri="{FF2B5EF4-FFF2-40B4-BE49-F238E27FC236}">
                  <a16:creationId xmlns:a16="http://schemas.microsoft.com/office/drawing/2014/main" id="{5C57F619-20A8-E5DC-7158-1BA25CAF00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41766" y="170638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8" name="Straight Connector 9537">
              <a:extLst>
                <a:ext uri="{FF2B5EF4-FFF2-40B4-BE49-F238E27FC236}">
                  <a16:creationId xmlns:a16="http://schemas.microsoft.com/office/drawing/2014/main" id="{7AA2EF70-897B-E30C-B098-4DDE48A684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95716" y="168847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39" name="Straight Connector 9538">
              <a:extLst>
                <a:ext uri="{FF2B5EF4-FFF2-40B4-BE49-F238E27FC236}">
                  <a16:creationId xmlns:a16="http://schemas.microsoft.com/office/drawing/2014/main" id="{23C3BD40-86FB-8B2B-9BBA-9B828ED5E9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7450" y="172841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0" name="Straight Connector 9539">
              <a:extLst>
                <a:ext uri="{FF2B5EF4-FFF2-40B4-BE49-F238E27FC236}">
                  <a16:creationId xmlns:a16="http://schemas.microsoft.com/office/drawing/2014/main" id="{301494B7-D319-C512-C99C-3FB32463E1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91285" y="174873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1" name="Straight Connector 9540">
              <a:extLst>
                <a:ext uri="{FF2B5EF4-FFF2-40B4-BE49-F238E27FC236}">
                  <a16:creationId xmlns:a16="http://schemas.microsoft.com/office/drawing/2014/main" id="{330FACBD-144C-D8D5-0D99-368A022877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0918" y="176420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2" name="Straight Connector 9541">
              <a:extLst>
                <a:ext uri="{FF2B5EF4-FFF2-40B4-BE49-F238E27FC236}">
                  <a16:creationId xmlns:a16="http://schemas.microsoft.com/office/drawing/2014/main" id="{93009ECF-A025-246C-4AD5-5642F8A1E4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3251" y="176835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3" name="Straight Connector 9542">
              <a:extLst>
                <a:ext uri="{FF2B5EF4-FFF2-40B4-BE49-F238E27FC236}">
                  <a16:creationId xmlns:a16="http://schemas.microsoft.com/office/drawing/2014/main" id="{2B1DF522-3945-2696-71D8-C555845D51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56385" y="176834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4" name="Straight Connector 9543">
              <a:extLst>
                <a:ext uri="{FF2B5EF4-FFF2-40B4-BE49-F238E27FC236}">
                  <a16:creationId xmlns:a16="http://schemas.microsoft.com/office/drawing/2014/main" id="{4057A045-0B55-20F9-0B6B-3E2983A23F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15135" y="178867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5" name="Straight Connector 9544">
              <a:extLst>
                <a:ext uri="{FF2B5EF4-FFF2-40B4-BE49-F238E27FC236}">
                  <a16:creationId xmlns:a16="http://schemas.microsoft.com/office/drawing/2014/main" id="{C7F7CF33-DE98-82EF-0067-62EC80E23D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46885" y="178867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6" name="Straight Connector 9545">
              <a:extLst>
                <a:ext uri="{FF2B5EF4-FFF2-40B4-BE49-F238E27FC236}">
                  <a16:creationId xmlns:a16="http://schemas.microsoft.com/office/drawing/2014/main" id="{5AA3C548-7FF5-80F3-1F69-D824252463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73532" y="178867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7" name="Straight Connector 9546">
              <a:extLst>
                <a:ext uri="{FF2B5EF4-FFF2-40B4-BE49-F238E27FC236}">
                  <a16:creationId xmlns:a16="http://schemas.microsoft.com/office/drawing/2014/main" id="{71BE6907-CF7D-ACBC-9246-ECD8CEE255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24332" y="18039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8" name="Straight Connector 9547">
              <a:extLst>
                <a:ext uri="{FF2B5EF4-FFF2-40B4-BE49-F238E27FC236}">
                  <a16:creationId xmlns:a16="http://schemas.microsoft.com/office/drawing/2014/main" id="{780CE1C5-0530-B059-4336-C0B3726363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08998" y="180828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9" name="Straight Connector 9548">
              <a:extLst>
                <a:ext uri="{FF2B5EF4-FFF2-40B4-BE49-F238E27FC236}">
                  <a16:creationId xmlns:a16="http://schemas.microsoft.com/office/drawing/2014/main" id="{5715B810-2231-4432-39AC-C4053E5BC3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32282" y="18087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0" name="Straight Connector 9549">
              <a:extLst>
                <a:ext uri="{FF2B5EF4-FFF2-40B4-BE49-F238E27FC236}">
                  <a16:creationId xmlns:a16="http://schemas.microsoft.com/office/drawing/2014/main" id="{539ADF2B-527A-799B-4A94-7070C5DD60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082" y="182272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1" name="Straight Connector 9550">
              <a:extLst>
                <a:ext uri="{FF2B5EF4-FFF2-40B4-BE49-F238E27FC236}">
                  <a16:creationId xmlns:a16="http://schemas.microsoft.com/office/drawing/2014/main" id="{ECE3DBBE-B0D6-B095-8CDE-3676174426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12715" y="182861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2" name="Straight Connector 9551">
              <a:extLst>
                <a:ext uri="{FF2B5EF4-FFF2-40B4-BE49-F238E27FC236}">
                  <a16:creationId xmlns:a16="http://schemas.microsoft.com/office/drawing/2014/main" id="{19B05AB3-BB7A-1C8E-0E41-93818A6DE3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8332" y="182861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3" name="Straight Connector 9552">
              <a:extLst>
                <a:ext uri="{FF2B5EF4-FFF2-40B4-BE49-F238E27FC236}">
                  <a16:creationId xmlns:a16="http://schemas.microsoft.com/office/drawing/2014/main" id="{37B9A446-B18A-07E9-AB70-D45A2DFA2D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5307" y="18307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4" name="Straight Connector 9553">
              <a:extLst>
                <a:ext uri="{FF2B5EF4-FFF2-40B4-BE49-F238E27FC236}">
                  <a16:creationId xmlns:a16="http://schemas.microsoft.com/office/drawing/2014/main" id="{71CC9718-50BB-12BF-9FEA-1125EBD6DF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4429" y="184390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5" name="Straight Connector 9554">
              <a:extLst>
                <a:ext uri="{FF2B5EF4-FFF2-40B4-BE49-F238E27FC236}">
                  <a16:creationId xmlns:a16="http://schemas.microsoft.com/office/drawing/2014/main" id="{51336F51-1064-8B0E-4094-4EA53A670C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89028" y="184390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6" name="Straight Connector 9555">
              <a:extLst>
                <a:ext uri="{FF2B5EF4-FFF2-40B4-BE49-F238E27FC236}">
                  <a16:creationId xmlns:a16="http://schemas.microsoft.com/office/drawing/2014/main" id="{6463D864-093B-79EE-6415-08DA291F30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40392" y="184390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7" name="Straight Connector 9556">
              <a:extLst>
                <a:ext uri="{FF2B5EF4-FFF2-40B4-BE49-F238E27FC236}">
                  <a16:creationId xmlns:a16="http://schemas.microsoft.com/office/drawing/2014/main" id="{063B4D14-DAEF-D814-6B5E-29013C45E6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18890" y="184390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8" name="Straight Connector 9557">
              <a:extLst>
                <a:ext uri="{FF2B5EF4-FFF2-40B4-BE49-F238E27FC236}">
                  <a16:creationId xmlns:a16="http://schemas.microsoft.com/office/drawing/2014/main" id="{69EEA46A-6FCB-9C14-2C37-5B126E206B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52756" y="184390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9" name="Straight Connector 9558">
              <a:extLst>
                <a:ext uri="{FF2B5EF4-FFF2-40B4-BE49-F238E27FC236}">
                  <a16:creationId xmlns:a16="http://schemas.microsoft.com/office/drawing/2014/main" id="{ACF6D950-A14D-3D60-1AD3-939246664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81537" y="185026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0" name="Straight Connector 9559">
              <a:extLst>
                <a:ext uri="{FF2B5EF4-FFF2-40B4-BE49-F238E27FC236}">
                  <a16:creationId xmlns:a16="http://schemas.microsoft.com/office/drawing/2014/main" id="{137D71BF-9D24-69E4-907C-C282FE868D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98392" y="185238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1" name="Straight Connector 9560">
              <a:extLst>
                <a:ext uri="{FF2B5EF4-FFF2-40B4-BE49-F238E27FC236}">
                  <a16:creationId xmlns:a16="http://schemas.microsoft.com/office/drawing/2014/main" id="{7B910523-AFA5-C6B7-3327-D36232EC68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8025" y="186266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2" name="Straight Connector 9561">
              <a:extLst>
                <a:ext uri="{FF2B5EF4-FFF2-40B4-BE49-F238E27FC236}">
                  <a16:creationId xmlns:a16="http://schemas.microsoft.com/office/drawing/2014/main" id="{8C2B7CE0-912F-1F88-F38F-213D92171F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1891" y="186827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3" name="Straight Connector 9562">
              <a:extLst>
                <a:ext uri="{FF2B5EF4-FFF2-40B4-BE49-F238E27FC236}">
                  <a16:creationId xmlns:a16="http://schemas.microsoft.com/office/drawing/2014/main" id="{BD7A63F2-4394-9407-2819-225299782D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74591" y="186754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4" name="Straight Connector 9563">
              <a:extLst>
                <a:ext uri="{FF2B5EF4-FFF2-40B4-BE49-F238E27FC236}">
                  <a16:creationId xmlns:a16="http://schemas.microsoft.com/office/drawing/2014/main" id="{4F55C8E5-FDFF-2F9C-A98C-8C1023210C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23275" y="18799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5" name="Straight Connector 9564">
              <a:extLst>
                <a:ext uri="{FF2B5EF4-FFF2-40B4-BE49-F238E27FC236}">
                  <a16:creationId xmlns:a16="http://schemas.microsoft.com/office/drawing/2014/main" id="{EB664395-7131-B332-A65B-6A862EE230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48675" y="188384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6" name="Straight Connector 9565">
              <a:extLst>
                <a:ext uri="{FF2B5EF4-FFF2-40B4-BE49-F238E27FC236}">
                  <a16:creationId xmlns:a16="http://schemas.microsoft.com/office/drawing/2014/main" id="{DC52F78B-D7D1-23C9-1EE2-27BDD2B55C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8320" y="188384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7" name="Straight Connector 9566">
              <a:extLst>
                <a:ext uri="{FF2B5EF4-FFF2-40B4-BE49-F238E27FC236}">
                  <a16:creationId xmlns:a16="http://schemas.microsoft.com/office/drawing/2014/main" id="{23410B31-B9E9-B2C8-67E5-3C79F93268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21604" y="188384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8" name="Straight Connector 9567">
              <a:extLst>
                <a:ext uri="{FF2B5EF4-FFF2-40B4-BE49-F238E27FC236}">
                  <a16:creationId xmlns:a16="http://schemas.microsoft.com/office/drawing/2014/main" id="{6B3A7FE6-0DE8-4072-63E2-72DE26067E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20571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9" name="Straight Connector 9568">
              <a:extLst>
                <a:ext uri="{FF2B5EF4-FFF2-40B4-BE49-F238E27FC236}">
                  <a16:creationId xmlns:a16="http://schemas.microsoft.com/office/drawing/2014/main" id="{23AD2E6E-F958-5642-DCD4-B0EABC8314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84071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0" name="Straight Connector 9569">
              <a:extLst>
                <a:ext uri="{FF2B5EF4-FFF2-40B4-BE49-F238E27FC236}">
                  <a16:creationId xmlns:a16="http://schemas.microsoft.com/office/drawing/2014/main" id="{62C6693B-C7C6-735F-F1C6-03EBAC75A3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20121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1" name="Straight Connector 9570">
              <a:extLst>
                <a:ext uri="{FF2B5EF4-FFF2-40B4-BE49-F238E27FC236}">
                  <a16:creationId xmlns:a16="http://schemas.microsoft.com/office/drawing/2014/main" id="{856BEC9B-F8C6-9DE5-1403-AEB2455B93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49754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2" name="Straight Connector 9571">
              <a:extLst>
                <a:ext uri="{FF2B5EF4-FFF2-40B4-BE49-F238E27FC236}">
                  <a16:creationId xmlns:a16="http://schemas.microsoft.com/office/drawing/2014/main" id="{0062A346-99DC-F0F9-E6DC-F52488D0D1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3037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3" name="Straight Connector 9572">
              <a:extLst>
                <a:ext uri="{FF2B5EF4-FFF2-40B4-BE49-F238E27FC236}">
                  <a16:creationId xmlns:a16="http://schemas.microsoft.com/office/drawing/2014/main" id="{373F39B4-8038-89E6-3380-CE4DA9B2AE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98437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4" name="Straight Connector 9573">
              <a:extLst>
                <a:ext uri="{FF2B5EF4-FFF2-40B4-BE49-F238E27FC236}">
                  <a16:creationId xmlns:a16="http://schemas.microsoft.com/office/drawing/2014/main" id="{7DF32F0C-0FDA-7623-8D14-E9840300AE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21079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5" name="Straight Connector 9574">
              <a:extLst>
                <a:ext uri="{FF2B5EF4-FFF2-40B4-BE49-F238E27FC236}">
                  <a16:creationId xmlns:a16="http://schemas.microsoft.com/office/drawing/2014/main" id="{F374528E-C2B1-A812-7528-165212BAF6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7645" y="191696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6" name="Straight Connector 9575">
              <a:extLst>
                <a:ext uri="{FF2B5EF4-FFF2-40B4-BE49-F238E27FC236}">
                  <a16:creationId xmlns:a16="http://schemas.microsoft.com/office/drawing/2014/main" id="{0B6D9DCB-CEB0-3D28-6BBE-62D7ECCA27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18445" y="192378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7" name="Straight Connector 9576">
              <a:extLst>
                <a:ext uri="{FF2B5EF4-FFF2-40B4-BE49-F238E27FC236}">
                  <a16:creationId xmlns:a16="http://schemas.microsoft.com/office/drawing/2014/main" id="{046F5970-C962-3351-D140-E19E34930E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40087" y="192378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8" name="Straight Connector 9577">
              <a:extLst>
                <a:ext uri="{FF2B5EF4-FFF2-40B4-BE49-F238E27FC236}">
                  <a16:creationId xmlns:a16="http://schemas.microsoft.com/office/drawing/2014/main" id="{1C729232-29B5-60FA-A2F9-0E2A1EC7A3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65487" y="192378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9" name="Straight Connector 9578">
              <a:extLst>
                <a:ext uri="{FF2B5EF4-FFF2-40B4-BE49-F238E27FC236}">
                  <a16:creationId xmlns:a16="http://schemas.microsoft.com/office/drawing/2014/main" id="{892461C8-08AD-4A74-BB00-9C1BFFBBE6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0474" y="192378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0" name="Straight Connector 9579">
              <a:extLst>
                <a:ext uri="{FF2B5EF4-FFF2-40B4-BE49-F238E27FC236}">
                  <a16:creationId xmlns:a16="http://schemas.microsoft.com/office/drawing/2014/main" id="{A230AA4A-8FF0-ACFC-1FE6-7B296543DC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05098" y="192378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1" name="Straight Connector 9580">
              <a:extLst>
                <a:ext uri="{FF2B5EF4-FFF2-40B4-BE49-F238E27FC236}">
                  <a16:creationId xmlns:a16="http://schemas.microsoft.com/office/drawing/2014/main" id="{AEFBAA0D-B382-2220-4285-EAD5D7BF7D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56198" y="193427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2" name="Straight Connector 9581">
              <a:extLst>
                <a:ext uri="{FF2B5EF4-FFF2-40B4-BE49-F238E27FC236}">
                  <a16:creationId xmlns:a16="http://schemas.microsoft.com/office/drawing/2014/main" id="{9781BAF6-A0EC-3355-EE95-2A95605D12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04881" y="193427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3" name="Straight Connector 9582">
              <a:extLst>
                <a:ext uri="{FF2B5EF4-FFF2-40B4-BE49-F238E27FC236}">
                  <a16:creationId xmlns:a16="http://schemas.microsoft.com/office/drawing/2014/main" id="{9CF8BDB4-F03B-A103-89BA-772D6F6BEF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3395" y="193427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4" name="Straight Connector 9583">
              <a:extLst>
                <a:ext uri="{FF2B5EF4-FFF2-40B4-BE49-F238E27FC236}">
                  <a16:creationId xmlns:a16="http://schemas.microsoft.com/office/drawing/2014/main" id="{7EDD789A-990D-75E3-515A-8C940F0AD3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9962" y="193427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5" name="Straight Connector 9584">
              <a:extLst>
                <a:ext uri="{FF2B5EF4-FFF2-40B4-BE49-F238E27FC236}">
                  <a16:creationId xmlns:a16="http://schemas.microsoft.com/office/drawing/2014/main" id="{C85949A4-AF94-8276-0775-DAD3A62514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03451" y="194254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6" name="Straight Connector 9585">
              <a:extLst>
                <a:ext uri="{FF2B5EF4-FFF2-40B4-BE49-F238E27FC236}">
                  <a16:creationId xmlns:a16="http://schemas.microsoft.com/office/drawing/2014/main" id="{5CCEE7DF-026A-8E00-8E74-11D6D10218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33084" y="194254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7" name="Straight Connector 9586">
              <a:extLst>
                <a:ext uri="{FF2B5EF4-FFF2-40B4-BE49-F238E27FC236}">
                  <a16:creationId xmlns:a16="http://schemas.microsoft.com/office/drawing/2014/main" id="{0F823476-D777-0219-2363-8DD52E45F4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64443" y="195263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8" name="Straight Connector 9587">
              <a:extLst>
                <a:ext uri="{FF2B5EF4-FFF2-40B4-BE49-F238E27FC236}">
                  <a16:creationId xmlns:a16="http://schemas.microsoft.com/office/drawing/2014/main" id="{89301EA4-8986-E4BF-A6AB-AB92E9C722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94076" y="19581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9" name="Straight Connector 9588">
              <a:extLst>
                <a:ext uri="{FF2B5EF4-FFF2-40B4-BE49-F238E27FC236}">
                  <a16:creationId xmlns:a16="http://schemas.microsoft.com/office/drawing/2014/main" id="{72F4A46A-BCDF-4C7E-E9CC-1642DC7AC3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25826" y="19598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0" name="Straight Connector 9589">
              <a:extLst>
                <a:ext uri="{FF2B5EF4-FFF2-40B4-BE49-F238E27FC236}">
                  <a16:creationId xmlns:a16="http://schemas.microsoft.com/office/drawing/2014/main" id="{E774C75B-9EC4-9D90-0E68-2B4ADFEF24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69537" y="19598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1" name="Straight Connector 9590">
              <a:extLst>
                <a:ext uri="{FF2B5EF4-FFF2-40B4-BE49-F238E27FC236}">
                  <a16:creationId xmlns:a16="http://schemas.microsoft.com/office/drawing/2014/main" id="{D12E96C7-BCC7-F8C2-4370-BE2665E3E8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44376" y="19598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2" name="Straight Connector 9591">
              <a:extLst>
                <a:ext uri="{FF2B5EF4-FFF2-40B4-BE49-F238E27FC236}">
                  <a16:creationId xmlns:a16="http://schemas.microsoft.com/office/drawing/2014/main" id="{C75EEC3B-A305-DF82-479C-96C54E5AFC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41503" y="19598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3" name="Straight Connector 9592">
              <a:extLst>
                <a:ext uri="{FF2B5EF4-FFF2-40B4-BE49-F238E27FC236}">
                  <a16:creationId xmlns:a16="http://schemas.microsoft.com/office/drawing/2014/main" id="{D8D2BB08-FDC9-3E77-629A-F8480DF94B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74902" y="19598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4" name="Straight Connector 9593">
              <a:extLst>
                <a:ext uri="{FF2B5EF4-FFF2-40B4-BE49-F238E27FC236}">
                  <a16:creationId xmlns:a16="http://schemas.microsoft.com/office/drawing/2014/main" id="{A6EC5950-B2DA-5E53-FA80-1B35A924A1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3952" y="196749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5" name="Straight Connector 9594">
              <a:extLst>
                <a:ext uri="{FF2B5EF4-FFF2-40B4-BE49-F238E27FC236}">
                  <a16:creationId xmlns:a16="http://schemas.microsoft.com/office/drawing/2014/main" id="{0095F631-B16A-A3E0-BBF9-5CB9208837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5577" y="196749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6" name="Straight Connector 9595">
              <a:extLst>
                <a:ext uri="{FF2B5EF4-FFF2-40B4-BE49-F238E27FC236}">
                  <a16:creationId xmlns:a16="http://schemas.microsoft.com/office/drawing/2014/main" id="{28F9377F-B5AE-3B37-2228-2CBB2639B4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0625" y="197421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7" name="Straight Connector 9596">
              <a:extLst>
                <a:ext uri="{FF2B5EF4-FFF2-40B4-BE49-F238E27FC236}">
                  <a16:creationId xmlns:a16="http://schemas.microsoft.com/office/drawing/2014/main" id="{1BD80123-D7C2-3BEA-36E7-82A00477F0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68142" y="197945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8" name="Straight Connector 9597">
              <a:extLst>
                <a:ext uri="{FF2B5EF4-FFF2-40B4-BE49-F238E27FC236}">
                  <a16:creationId xmlns:a16="http://schemas.microsoft.com/office/drawing/2014/main" id="{7F692CF7-964E-78CB-AD3B-17F78C6D25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86709" y="196326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9" name="Straight Connector 9598">
              <a:extLst>
                <a:ext uri="{FF2B5EF4-FFF2-40B4-BE49-F238E27FC236}">
                  <a16:creationId xmlns:a16="http://schemas.microsoft.com/office/drawing/2014/main" id="{E2F2AB75-75C1-8BCF-81B8-7C048FFF2D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14226" y="196749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0" name="Straight Connector 9599">
              <a:extLst>
                <a:ext uri="{FF2B5EF4-FFF2-40B4-BE49-F238E27FC236}">
                  <a16:creationId xmlns:a16="http://schemas.microsoft.com/office/drawing/2014/main" id="{EB9973B8-C23E-FB06-8A8E-1A9375AD82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9024" y="198221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1" name="Straight Connector 9600">
              <a:extLst>
                <a:ext uri="{FF2B5EF4-FFF2-40B4-BE49-F238E27FC236}">
                  <a16:creationId xmlns:a16="http://schemas.microsoft.com/office/drawing/2014/main" id="{6D361017-8729-0FD5-7F4A-6F5B1D3774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08074" y="198221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2" name="Straight Connector 9601">
              <a:extLst>
                <a:ext uri="{FF2B5EF4-FFF2-40B4-BE49-F238E27FC236}">
                  <a16:creationId xmlns:a16="http://schemas.microsoft.com/office/drawing/2014/main" id="{C56BB4B8-EB92-E508-CC73-D74B879BAF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31357" y="198221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3" name="Straight Connector 9602">
              <a:extLst>
                <a:ext uri="{FF2B5EF4-FFF2-40B4-BE49-F238E27FC236}">
                  <a16:creationId xmlns:a16="http://schemas.microsoft.com/office/drawing/2014/main" id="{C8F32B4C-46A1-8794-A3B9-571A0ADCA0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56757" y="198248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4" name="Straight Connector 9603">
              <a:extLst>
                <a:ext uri="{FF2B5EF4-FFF2-40B4-BE49-F238E27FC236}">
                  <a16:creationId xmlns:a16="http://schemas.microsoft.com/office/drawing/2014/main" id="{623207D9-199D-846C-C28F-2CD1024E6A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8507" y="198248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5" name="Straight Connector 9604">
              <a:extLst>
                <a:ext uri="{FF2B5EF4-FFF2-40B4-BE49-F238E27FC236}">
                  <a16:creationId xmlns:a16="http://schemas.microsoft.com/office/drawing/2014/main" id="{9272ACD6-95DF-C658-6DEE-A3AC0BE43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09673" y="198299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6" name="Straight Connector 9605">
              <a:extLst>
                <a:ext uri="{FF2B5EF4-FFF2-40B4-BE49-F238E27FC236}">
                  <a16:creationId xmlns:a16="http://schemas.microsoft.com/office/drawing/2014/main" id="{75D3AD86-1574-14C2-CF18-C1EB023055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7190" y="199257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7" name="Straight Connector 9606">
              <a:extLst>
                <a:ext uri="{FF2B5EF4-FFF2-40B4-BE49-F238E27FC236}">
                  <a16:creationId xmlns:a16="http://schemas.microsoft.com/office/drawing/2014/main" id="{C8CB8015-82F3-9992-5CF8-F265F4F16F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4707" y="199736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8" name="Straight Connector 9607">
              <a:extLst>
                <a:ext uri="{FF2B5EF4-FFF2-40B4-BE49-F238E27FC236}">
                  <a16:creationId xmlns:a16="http://schemas.microsoft.com/office/drawing/2014/main" id="{46BA01D5-3B93-05B7-7761-45F4D638B9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4423" y="199257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09" name="Straight Connector 9608">
              <a:extLst>
                <a:ext uri="{FF2B5EF4-FFF2-40B4-BE49-F238E27FC236}">
                  <a16:creationId xmlns:a16="http://schemas.microsoft.com/office/drawing/2014/main" id="{13F3172D-FFF4-3EAC-E51F-AE44762C66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26173" y="200409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0" name="Straight Connector 9609">
              <a:extLst>
                <a:ext uri="{FF2B5EF4-FFF2-40B4-BE49-F238E27FC236}">
                  <a16:creationId xmlns:a16="http://schemas.microsoft.com/office/drawing/2014/main" id="{0CA50690-F144-DD68-7B24-0BB0E17C7C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53690" y="200366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1" name="Straight Connector 9610">
              <a:extLst>
                <a:ext uri="{FF2B5EF4-FFF2-40B4-BE49-F238E27FC236}">
                  <a16:creationId xmlns:a16="http://schemas.microsoft.com/office/drawing/2014/main" id="{7697CF30-0355-1A21-8A27-70A9396354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83324" y="200835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2" name="Straight Connector 9611">
              <a:extLst>
                <a:ext uri="{FF2B5EF4-FFF2-40B4-BE49-F238E27FC236}">
                  <a16:creationId xmlns:a16="http://schemas.microsoft.com/office/drawing/2014/main" id="{BDFBD491-F952-223F-851C-A8C158F429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10840" y="200881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3" name="Straight Connector 9612">
              <a:extLst>
                <a:ext uri="{FF2B5EF4-FFF2-40B4-BE49-F238E27FC236}">
                  <a16:creationId xmlns:a16="http://schemas.microsoft.com/office/drawing/2014/main" id="{18450B13-C306-B1E0-99D4-8814F0BE81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36240" y="200926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4" name="Straight Connector 9613">
              <a:extLst>
                <a:ext uri="{FF2B5EF4-FFF2-40B4-BE49-F238E27FC236}">
                  <a16:creationId xmlns:a16="http://schemas.microsoft.com/office/drawing/2014/main" id="{219B7F10-3A97-68C8-14D9-D0352A5DDD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5874" y="200972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5" name="Straight Connector 9614">
              <a:extLst>
                <a:ext uri="{FF2B5EF4-FFF2-40B4-BE49-F238E27FC236}">
                  <a16:creationId xmlns:a16="http://schemas.microsoft.com/office/drawing/2014/main" id="{A57B17DE-4131-EFDE-8957-ECAFE22651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9157" y="201415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6" name="Straight Connector 9615">
              <a:extLst>
                <a:ext uri="{FF2B5EF4-FFF2-40B4-BE49-F238E27FC236}">
                  <a16:creationId xmlns:a16="http://schemas.microsoft.com/office/drawing/2014/main" id="{46FF62CB-0DBB-8F1F-1D7D-8E4F41C290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16585" y="201415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7" name="Straight Connector 9616">
              <a:extLst>
                <a:ext uri="{FF2B5EF4-FFF2-40B4-BE49-F238E27FC236}">
                  <a16:creationId xmlns:a16="http://schemas.microsoft.com/office/drawing/2014/main" id="{8BBE2840-7ABB-06DD-F3D6-B0EE47C97E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44101" y="202074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8" name="Straight Connector 9617">
              <a:extLst>
                <a:ext uri="{FF2B5EF4-FFF2-40B4-BE49-F238E27FC236}">
                  <a16:creationId xmlns:a16="http://schemas.microsoft.com/office/drawing/2014/main" id="{5E15602E-55AC-6A44-3C59-0CC78E5ACE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3451" y="202242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19" name="Straight Connector 9618">
              <a:extLst>
                <a:ext uri="{FF2B5EF4-FFF2-40B4-BE49-F238E27FC236}">
                  <a16:creationId xmlns:a16="http://schemas.microsoft.com/office/drawing/2014/main" id="{F8322093-1FE0-2822-EFA7-D2FAB8BAD3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10041" y="202951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0" name="Straight Connector 9619">
              <a:extLst>
                <a:ext uri="{FF2B5EF4-FFF2-40B4-BE49-F238E27FC236}">
                  <a16:creationId xmlns:a16="http://schemas.microsoft.com/office/drawing/2014/main" id="{19599438-E6EB-0594-8514-6DECB8B9D8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32196" y="202951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1" name="Straight Connector 9620">
              <a:extLst>
                <a:ext uri="{FF2B5EF4-FFF2-40B4-BE49-F238E27FC236}">
                  <a16:creationId xmlns:a16="http://schemas.microsoft.com/office/drawing/2014/main" id="{7BD04154-5F43-0426-EB7D-63BDB2D1F0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62453" y="203251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2" name="Straight Connector 9621">
              <a:extLst>
                <a:ext uri="{FF2B5EF4-FFF2-40B4-BE49-F238E27FC236}">
                  <a16:creationId xmlns:a16="http://schemas.microsoft.com/office/drawing/2014/main" id="{C3EE6AE2-F1E4-1CA3-0A82-1C1217447F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7233" y="202951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3" name="Straight Connector 9622">
              <a:extLst>
                <a:ext uri="{FF2B5EF4-FFF2-40B4-BE49-F238E27FC236}">
                  <a16:creationId xmlns:a16="http://schemas.microsoft.com/office/drawing/2014/main" id="{88AAE605-95E7-89B2-F1DD-126B1AD173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10517" y="203251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4" name="Straight Connector 9623">
              <a:extLst>
                <a:ext uri="{FF2B5EF4-FFF2-40B4-BE49-F238E27FC236}">
                  <a16:creationId xmlns:a16="http://schemas.microsoft.com/office/drawing/2014/main" id="{A8F3D5DA-D2C5-83C2-FAA4-DF27844D00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8033" y="203275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5" name="Straight Connector 9624">
              <a:extLst>
                <a:ext uri="{FF2B5EF4-FFF2-40B4-BE49-F238E27FC236}">
                  <a16:creationId xmlns:a16="http://schemas.microsoft.com/office/drawing/2014/main" id="{5B31BA87-5940-CC07-9ADF-7E3C400A13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69783" y="203251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6" name="Straight Connector 9625">
              <a:extLst>
                <a:ext uri="{FF2B5EF4-FFF2-40B4-BE49-F238E27FC236}">
                  <a16:creationId xmlns:a16="http://schemas.microsoft.com/office/drawing/2014/main" id="{AEB6B3F7-E674-ADB8-573B-B9E65DF026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94932" y="203251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7" name="Straight Connector 9626">
              <a:extLst>
                <a:ext uri="{FF2B5EF4-FFF2-40B4-BE49-F238E27FC236}">
                  <a16:creationId xmlns:a16="http://schemas.microsoft.com/office/drawing/2014/main" id="{839409DF-D354-14BB-0574-60D9D7CB9F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29134" y="20353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8" name="Straight Connector 9627">
              <a:extLst>
                <a:ext uri="{FF2B5EF4-FFF2-40B4-BE49-F238E27FC236}">
                  <a16:creationId xmlns:a16="http://schemas.microsoft.com/office/drawing/2014/main" id="{D884B421-57E3-ACCB-D55C-15ACFD5CAD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65117" y="204737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29" name="Straight Connector 9628">
              <a:extLst>
                <a:ext uri="{FF2B5EF4-FFF2-40B4-BE49-F238E27FC236}">
                  <a16:creationId xmlns:a16="http://schemas.microsoft.com/office/drawing/2014/main" id="{2609D0E8-E885-FF4B-D62A-F22B824EC6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90517" y="204737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0" name="Straight Connector 9629">
              <a:extLst>
                <a:ext uri="{FF2B5EF4-FFF2-40B4-BE49-F238E27FC236}">
                  <a16:creationId xmlns:a16="http://schemas.microsoft.com/office/drawing/2014/main" id="{45C59E9B-27CE-B9B7-E201-23DF4A7CBF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20151" y="205422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1" name="Straight Connector 9630">
              <a:extLst>
                <a:ext uri="{FF2B5EF4-FFF2-40B4-BE49-F238E27FC236}">
                  <a16:creationId xmlns:a16="http://schemas.microsoft.com/office/drawing/2014/main" id="{32D488C5-F2BA-35AB-01C8-6C290FE27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43104" y="206209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2" name="Straight Connector 9631">
              <a:extLst>
                <a:ext uri="{FF2B5EF4-FFF2-40B4-BE49-F238E27FC236}">
                  <a16:creationId xmlns:a16="http://schemas.microsoft.com/office/drawing/2014/main" id="{CB527963-E279-23A0-2980-F8CB794D91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68504" y="206945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3" name="Straight Connector 9632">
              <a:extLst>
                <a:ext uri="{FF2B5EF4-FFF2-40B4-BE49-F238E27FC236}">
                  <a16:creationId xmlns:a16="http://schemas.microsoft.com/office/drawing/2014/main" id="{F0158D5B-69D7-B5A8-A693-BD5ABCB174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96021" y="206945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4" name="Straight Connector 9633">
              <a:extLst>
                <a:ext uri="{FF2B5EF4-FFF2-40B4-BE49-F238E27FC236}">
                  <a16:creationId xmlns:a16="http://schemas.microsoft.com/office/drawing/2014/main" id="{E70A77F1-2561-E35B-5ECE-29A9E949EE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7188" y="206945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5" name="Straight Connector 9634">
              <a:extLst>
                <a:ext uri="{FF2B5EF4-FFF2-40B4-BE49-F238E27FC236}">
                  <a16:creationId xmlns:a16="http://schemas.microsoft.com/office/drawing/2014/main" id="{62F535B5-0A7F-6CAA-80A7-A48C1933EE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48038" y="206945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6" name="Straight Connector 9635">
              <a:extLst>
                <a:ext uri="{FF2B5EF4-FFF2-40B4-BE49-F238E27FC236}">
                  <a16:creationId xmlns:a16="http://schemas.microsoft.com/office/drawing/2014/main" id="{81D59CBD-F517-DD5B-1C60-8BC9C16D6A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73525" y="20772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7" name="Straight Connector 9636">
              <a:extLst>
                <a:ext uri="{FF2B5EF4-FFF2-40B4-BE49-F238E27FC236}">
                  <a16:creationId xmlns:a16="http://schemas.microsoft.com/office/drawing/2014/main" id="{FBD1CA97-DE9C-7B2C-B1B5-3C9C759D8F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98925" y="20772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8" name="Straight Connector 9637">
              <a:extLst>
                <a:ext uri="{FF2B5EF4-FFF2-40B4-BE49-F238E27FC236}">
                  <a16:creationId xmlns:a16="http://schemas.microsoft.com/office/drawing/2014/main" id="{23C6F38A-1203-D495-F056-1770FD1C86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20092" y="20772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39" name="Straight Connector 9638">
              <a:extLst>
                <a:ext uri="{FF2B5EF4-FFF2-40B4-BE49-F238E27FC236}">
                  <a16:creationId xmlns:a16="http://schemas.microsoft.com/office/drawing/2014/main" id="{5E7F3C86-537E-4734-1EBF-9330B756F9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37025" y="20772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0" name="Straight Connector 9639">
              <a:extLst>
                <a:ext uri="{FF2B5EF4-FFF2-40B4-BE49-F238E27FC236}">
                  <a16:creationId xmlns:a16="http://schemas.microsoft.com/office/drawing/2014/main" id="{6CFF4AE4-ED64-1E69-F35B-D6E6D190ED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60946" y="20772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1" name="Straight Connector 9640">
              <a:extLst>
                <a:ext uri="{FF2B5EF4-FFF2-40B4-BE49-F238E27FC236}">
                  <a16:creationId xmlns:a16="http://schemas.microsoft.com/office/drawing/2014/main" id="{09CBC4B2-5E99-E0AD-0D4D-00685A2954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88152" y="20875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2" name="Straight Connector 9641">
              <a:extLst>
                <a:ext uri="{FF2B5EF4-FFF2-40B4-BE49-F238E27FC236}">
                  <a16:creationId xmlns:a16="http://schemas.microsoft.com/office/drawing/2014/main" id="{59DEB70C-C89A-1150-1652-3AB894581B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09319" y="20875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3" name="Straight Connector 9642">
              <a:extLst>
                <a:ext uri="{FF2B5EF4-FFF2-40B4-BE49-F238E27FC236}">
                  <a16:creationId xmlns:a16="http://schemas.microsoft.com/office/drawing/2014/main" id="{F1F0E1CE-EA3E-4B1E-348E-B673A9C010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34719" y="20875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4" name="Straight Connector 9643">
              <a:extLst>
                <a:ext uri="{FF2B5EF4-FFF2-40B4-BE49-F238E27FC236}">
                  <a16:creationId xmlns:a16="http://schemas.microsoft.com/office/drawing/2014/main" id="{D03B7947-6BB4-3591-2F39-255647D1C9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66113" y="20875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5" name="Straight Connector 9644">
              <a:extLst>
                <a:ext uri="{FF2B5EF4-FFF2-40B4-BE49-F238E27FC236}">
                  <a16:creationId xmlns:a16="http://schemas.microsoft.com/office/drawing/2014/main" id="{55785732-25F9-1467-ADAB-431D8779B5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97863" y="20875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6" name="Straight Connector 9645">
              <a:extLst>
                <a:ext uri="{FF2B5EF4-FFF2-40B4-BE49-F238E27FC236}">
                  <a16:creationId xmlns:a16="http://schemas.microsoft.com/office/drawing/2014/main" id="{0DF02098-6040-0AEC-977C-88357C1C4C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21146" y="20875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7" name="Straight Connector 9646">
              <a:extLst>
                <a:ext uri="{FF2B5EF4-FFF2-40B4-BE49-F238E27FC236}">
                  <a16:creationId xmlns:a16="http://schemas.microsoft.com/office/drawing/2014/main" id="{6DF9D9BB-8506-21B7-CC16-08B7777F0D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50642" y="208597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8" name="Straight Connector 9647">
              <a:extLst>
                <a:ext uri="{FF2B5EF4-FFF2-40B4-BE49-F238E27FC236}">
                  <a16:creationId xmlns:a16="http://schemas.microsoft.com/office/drawing/2014/main" id="{84C46DB9-821E-E378-F30E-2FC7841625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97209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49" name="Straight Connector 9648">
              <a:extLst>
                <a:ext uri="{FF2B5EF4-FFF2-40B4-BE49-F238E27FC236}">
                  <a16:creationId xmlns:a16="http://schemas.microsoft.com/office/drawing/2014/main" id="{53FA8A6A-4A67-D863-E066-C8BAA2B3EE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24725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0" name="Straight Connector 9649">
              <a:extLst>
                <a:ext uri="{FF2B5EF4-FFF2-40B4-BE49-F238E27FC236}">
                  <a16:creationId xmlns:a16="http://schemas.microsoft.com/office/drawing/2014/main" id="{3997E68E-99A1-B786-A0CE-8D32AEEC86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52242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1" name="Straight Connector 9650">
              <a:extLst>
                <a:ext uri="{FF2B5EF4-FFF2-40B4-BE49-F238E27FC236}">
                  <a16:creationId xmlns:a16="http://schemas.microsoft.com/office/drawing/2014/main" id="{2FFA788A-98DD-CA7F-44A9-EC719DD630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6109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2" name="Straight Connector 9651">
              <a:extLst>
                <a:ext uri="{FF2B5EF4-FFF2-40B4-BE49-F238E27FC236}">
                  <a16:creationId xmlns:a16="http://schemas.microsoft.com/office/drawing/2014/main" id="{3DD2DC21-9FCB-9CAE-D59A-4049EED336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09392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3" name="Straight Connector 9652">
              <a:extLst>
                <a:ext uri="{FF2B5EF4-FFF2-40B4-BE49-F238E27FC236}">
                  <a16:creationId xmlns:a16="http://schemas.microsoft.com/office/drawing/2014/main" id="{D0AF74DD-E06A-DEE5-D985-ABAC86CECD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32675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4" name="Straight Connector 9653">
              <a:extLst>
                <a:ext uri="{FF2B5EF4-FFF2-40B4-BE49-F238E27FC236}">
                  <a16:creationId xmlns:a16="http://schemas.microsoft.com/office/drawing/2014/main" id="{C26974BB-BE37-E923-94C9-DEBAA47D7C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79483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5" name="Straight Connector 9654">
              <a:extLst>
                <a:ext uri="{FF2B5EF4-FFF2-40B4-BE49-F238E27FC236}">
                  <a16:creationId xmlns:a16="http://schemas.microsoft.com/office/drawing/2014/main" id="{0C9F5494-FDEE-C0C7-7FC0-6B08AD6712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04767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56" name="Straight Connector 9655">
              <a:extLst>
                <a:ext uri="{FF2B5EF4-FFF2-40B4-BE49-F238E27FC236}">
                  <a16:creationId xmlns:a16="http://schemas.microsoft.com/office/drawing/2014/main" id="{3BEA1DCA-E31A-DF68-E53E-3D30674CC2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44984" y="212443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657" name="Group 9656">
            <a:extLst>
              <a:ext uri="{FF2B5EF4-FFF2-40B4-BE49-F238E27FC236}">
                <a16:creationId xmlns:a16="http://schemas.microsoft.com/office/drawing/2014/main" id="{568764BC-A8B3-C725-2FD7-231292D26C41}"/>
              </a:ext>
            </a:extLst>
          </p:cNvPr>
          <p:cNvGrpSpPr/>
          <p:nvPr/>
        </p:nvGrpSpPr>
        <p:grpSpPr>
          <a:xfrm>
            <a:off x="2239365" y="1468348"/>
            <a:ext cx="6292850" cy="790575"/>
            <a:chOff x="2495550" y="1558925"/>
            <a:chExt cx="6292850" cy="790575"/>
          </a:xfrm>
        </p:grpSpPr>
        <p:sp>
          <p:nvSpPr>
            <p:cNvPr id="9658" name="Freeform: Shape 9657">
              <a:extLst>
                <a:ext uri="{FF2B5EF4-FFF2-40B4-BE49-F238E27FC236}">
                  <a16:creationId xmlns:a16="http://schemas.microsoft.com/office/drawing/2014/main" id="{78BF15F7-A947-CDE0-B480-D0666CB0418C}"/>
                </a:ext>
              </a:extLst>
            </p:cNvPr>
            <p:cNvSpPr/>
            <p:nvPr/>
          </p:nvSpPr>
          <p:spPr bwMode="auto">
            <a:xfrm>
              <a:off x="3921125" y="1768475"/>
              <a:ext cx="4867275" cy="581025"/>
            </a:xfrm>
            <a:custGeom>
              <a:avLst/>
              <a:gdLst>
                <a:gd name="connsiteX0" fmla="*/ 4867275 w 4867275"/>
                <a:gd name="connsiteY0" fmla="*/ 581025 h 581025"/>
                <a:gd name="connsiteX1" fmla="*/ 4178300 w 4867275"/>
                <a:gd name="connsiteY1" fmla="*/ 581025 h 581025"/>
                <a:gd name="connsiteX2" fmla="*/ 4137025 w 4867275"/>
                <a:gd name="connsiteY2" fmla="*/ 542925 h 581025"/>
                <a:gd name="connsiteX3" fmla="*/ 3971925 w 4867275"/>
                <a:gd name="connsiteY3" fmla="*/ 542925 h 581025"/>
                <a:gd name="connsiteX4" fmla="*/ 3971925 w 4867275"/>
                <a:gd name="connsiteY4" fmla="*/ 530225 h 581025"/>
                <a:gd name="connsiteX5" fmla="*/ 3895725 w 4867275"/>
                <a:gd name="connsiteY5" fmla="*/ 530225 h 581025"/>
                <a:gd name="connsiteX6" fmla="*/ 3883025 w 4867275"/>
                <a:gd name="connsiteY6" fmla="*/ 520700 h 581025"/>
                <a:gd name="connsiteX7" fmla="*/ 3784600 w 4867275"/>
                <a:gd name="connsiteY7" fmla="*/ 520700 h 581025"/>
                <a:gd name="connsiteX8" fmla="*/ 3784600 w 4867275"/>
                <a:gd name="connsiteY8" fmla="*/ 508000 h 581025"/>
                <a:gd name="connsiteX9" fmla="*/ 3708400 w 4867275"/>
                <a:gd name="connsiteY9" fmla="*/ 508000 h 581025"/>
                <a:gd name="connsiteX10" fmla="*/ 3708400 w 4867275"/>
                <a:gd name="connsiteY10" fmla="*/ 495300 h 581025"/>
                <a:gd name="connsiteX11" fmla="*/ 3521075 w 4867275"/>
                <a:gd name="connsiteY11" fmla="*/ 495300 h 581025"/>
                <a:gd name="connsiteX12" fmla="*/ 3521075 w 4867275"/>
                <a:gd name="connsiteY12" fmla="*/ 476250 h 581025"/>
                <a:gd name="connsiteX13" fmla="*/ 3384550 w 4867275"/>
                <a:gd name="connsiteY13" fmla="*/ 476250 h 581025"/>
                <a:gd name="connsiteX14" fmla="*/ 3384550 w 4867275"/>
                <a:gd name="connsiteY14" fmla="*/ 463550 h 581025"/>
                <a:gd name="connsiteX15" fmla="*/ 3228975 w 4867275"/>
                <a:gd name="connsiteY15" fmla="*/ 463550 h 581025"/>
                <a:gd name="connsiteX16" fmla="*/ 3228975 w 4867275"/>
                <a:gd name="connsiteY16" fmla="*/ 447675 h 581025"/>
                <a:gd name="connsiteX17" fmla="*/ 3117850 w 4867275"/>
                <a:gd name="connsiteY17" fmla="*/ 447675 h 581025"/>
                <a:gd name="connsiteX18" fmla="*/ 2959100 w 4867275"/>
                <a:gd name="connsiteY18" fmla="*/ 415925 h 581025"/>
                <a:gd name="connsiteX19" fmla="*/ 2819400 w 4867275"/>
                <a:gd name="connsiteY19" fmla="*/ 415925 h 581025"/>
                <a:gd name="connsiteX20" fmla="*/ 2819400 w 4867275"/>
                <a:gd name="connsiteY20" fmla="*/ 396875 h 581025"/>
                <a:gd name="connsiteX21" fmla="*/ 2689225 w 4867275"/>
                <a:gd name="connsiteY21" fmla="*/ 396875 h 581025"/>
                <a:gd name="connsiteX22" fmla="*/ 2689225 w 4867275"/>
                <a:gd name="connsiteY22" fmla="*/ 384175 h 581025"/>
                <a:gd name="connsiteX23" fmla="*/ 2527300 w 4867275"/>
                <a:gd name="connsiteY23" fmla="*/ 384175 h 581025"/>
                <a:gd name="connsiteX24" fmla="*/ 2527300 w 4867275"/>
                <a:gd name="connsiteY24" fmla="*/ 368300 h 581025"/>
                <a:gd name="connsiteX25" fmla="*/ 2381250 w 4867275"/>
                <a:gd name="connsiteY25" fmla="*/ 368300 h 581025"/>
                <a:gd name="connsiteX26" fmla="*/ 2381250 w 4867275"/>
                <a:gd name="connsiteY26" fmla="*/ 349250 h 581025"/>
                <a:gd name="connsiteX27" fmla="*/ 2324100 w 4867275"/>
                <a:gd name="connsiteY27" fmla="*/ 349250 h 581025"/>
                <a:gd name="connsiteX28" fmla="*/ 2286000 w 4867275"/>
                <a:gd name="connsiteY28" fmla="*/ 330200 h 581025"/>
                <a:gd name="connsiteX29" fmla="*/ 2200275 w 4867275"/>
                <a:gd name="connsiteY29" fmla="*/ 330200 h 581025"/>
                <a:gd name="connsiteX30" fmla="*/ 2200275 w 4867275"/>
                <a:gd name="connsiteY30" fmla="*/ 320675 h 581025"/>
                <a:gd name="connsiteX31" fmla="*/ 2022475 w 4867275"/>
                <a:gd name="connsiteY31" fmla="*/ 320675 h 581025"/>
                <a:gd name="connsiteX32" fmla="*/ 2022475 w 4867275"/>
                <a:gd name="connsiteY32" fmla="*/ 304800 h 581025"/>
                <a:gd name="connsiteX33" fmla="*/ 1908175 w 4867275"/>
                <a:gd name="connsiteY33" fmla="*/ 304800 h 581025"/>
                <a:gd name="connsiteX34" fmla="*/ 1908175 w 4867275"/>
                <a:gd name="connsiteY34" fmla="*/ 288925 h 581025"/>
                <a:gd name="connsiteX35" fmla="*/ 1803400 w 4867275"/>
                <a:gd name="connsiteY35" fmla="*/ 288925 h 581025"/>
                <a:gd name="connsiteX36" fmla="*/ 1803400 w 4867275"/>
                <a:gd name="connsiteY36" fmla="*/ 276225 h 581025"/>
                <a:gd name="connsiteX37" fmla="*/ 1666875 w 4867275"/>
                <a:gd name="connsiteY37" fmla="*/ 254000 h 581025"/>
                <a:gd name="connsiteX38" fmla="*/ 1562100 w 4867275"/>
                <a:gd name="connsiteY38" fmla="*/ 257175 h 581025"/>
                <a:gd name="connsiteX39" fmla="*/ 1546225 w 4867275"/>
                <a:gd name="connsiteY39" fmla="*/ 238125 h 581025"/>
                <a:gd name="connsiteX40" fmla="*/ 1416050 w 4867275"/>
                <a:gd name="connsiteY40" fmla="*/ 222250 h 581025"/>
                <a:gd name="connsiteX41" fmla="*/ 1409700 w 4867275"/>
                <a:gd name="connsiteY41" fmla="*/ 212725 h 581025"/>
                <a:gd name="connsiteX42" fmla="*/ 1311275 w 4867275"/>
                <a:gd name="connsiteY42" fmla="*/ 219075 h 581025"/>
                <a:gd name="connsiteX43" fmla="*/ 1285875 w 4867275"/>
                <a:gd name="connsiteY43" fmla="*/ 190500 h 581025"/>
                <a:gd name="connsiteX44" fmla="*/ 1206500 w 4867275"/>
                <a:gd name="connsiteY44" fmla="*/ 190500 h 581025"/>
                <a:gd name="connsiteX45" fmla="*/ 1193800 w 4867275"/>
                <a:gd name="connsiteY45" fmla="*/ 180975 h 581025"/>
                <a:gd name="connsiteX46" fmla="*/ 1127125 w 4867275"/>
                <a:gd name="connsiteY46" fmla="*/ 184150 h 581025"/>
                <a:gd name="connsiteX47" fmla="*/ 1114425 w 4867275"/>
                <a:gd name="connsiteY47" fmla="*/ 168275 h 581025"/>
                <a:gd name="connsiteX48" fmla="*/ 1028700 w 4867275"/>
                <a:gd name="connsiteY48" fmla="*/ 174625 h 581025"/>
                <a:gd name="connsiteX49" fmla="*/ 942975 w 4867275"/>
                <a:gd name="connsiteY49" fmla="*/ 146050 h 581025"/>
                <a:gd name="connsiteX50" fmla="*/ 825500 w 4867275"/>
                <a:gd name="connsiteY50" fmla="*/ 123825 h 581025"/>
                <a:gd name="connsiteX51" fmla="*/ 749300 w 4867275"/>
                <a:gd name="connsiteY51" fmla="*/ 133350 h 581025"/>
                <a:gd name="connsiteX52" fmla="*/ 711200 w 4867275"/>
                <a:gd name="connsiteY52" fmla="*/ 101600 h 581025"/>
                <a:gd name="connsiteX53" fmla="*/ 688975 w 4867275"/>
                <a:gd name="connsiteY53" fmla="*/ 101600 h 581025"/>
                <a:gd name="connsiteX54" fmla="*/ 612775 w 4867275"/>
                <a:gd name="connsiteY54" fmla="*/ 66675 h 581025"/>
                <a:gd name="connsiteX55" fmla="*/ 552450 w 4867275"/>
                <a:gd name="connsiteY55" fmla="*/ 66675 h 581025"/>
                <a:gd name="connsiteX56" fmla="*/ 447675 w 4867275"/>
                <a:gd name="connsiteY56" fmla="*/ 66675 h 581025"/>
                <a:gd name="connsiteX57" fmla="*/ 444500 w 4867275"/>
                <a:gd name="connsiteY57" fmla="*/ 44450 h 581025"/>
                <a:gd name="connsiteX58" fmla="*/ 241300 w 4867275"/>
                <a:gd name="connsiteY58" fmla="*/ 38100 h 581025"/>
                <a:gd name="connsiteX59" fmla="*/ 241300 w 4867275"/>
                <a:gd name="connsiteY59" fmla="*/ 19050 h 581025"/>
                <a:gd name="connsiteX60" fmla="*/ 60325 w 4867275"/>
                <a:gd name="connsiteY60" fmla="*/ 0 h 581025"/>
                <a:gd name="connsiteX61" fmla="*/ 0 w 4867275"/>
                <a:gd name="connsiteY61" fmla="*/ 0 h 581025"/>
                <a:gd name="connsiteX0" fmla="*/ 4867275 w 4867275"/>
                <a:gd name="connsiteY0" fmla="*/ 581025 h 581025"/>
                <a:gd name="connsiteX1" fmla="*/ 4178300 w 4867275"/>
                <a:gd name="connsiteY1" fmla="*/ 581025 h 581025"/>
                <a:gd name="connsiteX2" fmla="*/ 4137025 w 4867275"/>
                <a:gd name="connsiteY2" fmla="*/ 542925 h 581025"/>
                <a:gd name="connsiteX3" fmla="*/ 3971925 w 4867275"/>
                <a:gd name="connsiteY3" fmla="*/ 542925 h 581025"/>
                <a:gd name="connsiteX4" fmla="*/ 3971925 w 4867275"/>
                <a:gd name="connsiteY4" fmla="*/ 530225 h 581025"/>
                <a:gd name="connsiteX5" fmla="*/ 3895725 w 4867275"/>
                <a:gd name="connsiteY5" fmla="*/ 530225 h 581025"/>
                <a:gd name="connsiteX6" fmla="*/ 3883025 w 4867275"/>
                <a:gd name="connsiteY6" fmla="*/ 520700 h 581025"/>
                <a:gd name="connsiteX7" fmla="*/ 3784600 w 4867275"/>
                <a:gd name="connsiteY7" fmla="*/ 520700 h 581025"/>
                <a:gd name="connsiteX8" fmla="*/ 3784600 w 4867275"/>
                <a:gd name="connsiteY8" fmla="*/ 508000 h 581025"/>
                <a:gd name="connsiteX9" fmla="*/ 3708400 w 4867275"/>
                <a:gd name="connsiteY9" fmla="*/ 508000 h 581025"/>
                <a:gd name="connsiteX10" fmla="*/ 3708400 w 4867275"/>
                <a:gd name="connsiteY10" fmla="*/ 495300 h 581025"/>
                <a:gd name="connsiteX11" fmla="*/ 3521075 w 4867275"/>
                <a:gd name="connsiteY11" fmla="*/ 495300 h 581025"/>
                <a:gd name="connsiteX12" fmla="*/ 3521075 w 4867275"/>
                <a:gd name="connsiteY12" fmla="*/ 476250 h 581025"/>
                <a:gd name="connsiteX13" fmla="*/ 3384550 w 4867275"/>
                <a:gd name="connsiteY13" fmla="*/ 476250 h 581025"/>
                <a:gd name="connsiteX14" fmla="*/ 3384550 w 4867275"/>
                <a:gd name="connsiteY14" fmla="*/ 463550 h 581025"/>
                <a:gd name="connsiteX15" fmla="*/ 3228975 w 4867275"/>
                <a:gd name="connsiteY15" fmla="*/ 463550 h 581025"/>
                <a:gd name="connsiteX16" fmla="*/ 3228975 w 4867275"/>
                <a:gd name="connsiteY16" fmla="*/ 447675 h 581025"/>
                <a:gd name="connsiteX17" fmla="*/ 3117850 w 4867275"/>
                <a:gd name="connsiteY17" fmla="*/ 447675 h 581025"/>
                <a:gd name="connsiteX18" fmla="*/ 2959100 w 4867275"/>
                <a:gd name="connsiteY18" fmla="*/ 415925 h 581025"/>
                <a:gd name="connsiteX19" fmla="*/ 2819400 w 4867275"/>
                <a:gd name="connsiteY19" fmla="*/ 415925 h 581025"/>
                <a:gd name="connsiteX20" fmla="*/ 2819400 w 4867275"/>
                <a:gd name="connsiteY20" fmla="*/ 396875 h 581025"/>
                <a:gd name="connsiteX21" fmla="*/ 2689225 w 4867275"/>
                <a:gd name="connsiteY21" fmla="*/ 396875 h 581025"/>
                <a:gd name="connsiteX22" fmla="*/ 2689225 w 4867275"/>
                <a:gd name="connsiteY22" fmla="*/ 384175 h 581025"/>
                <a:gd name="connsiteX23" fmla="*/ 2527300 w 4867275"/>
                <a:gd name="connsiteY23" fmla="*/ 384175 h 581025"/>
                <a:gd name="connsiteX24" fmla="*/ 2527300 w 4867275"/>
                <a:gd name="connsiteY24" fmla="*/ 368300 h 581025"/>
                <a:gd name="connsiteX25" fmla="*/ 2381250 w 4867275"/>
                <a:gd name="connsiteY25" fmla="*/ 368300 h 581025"/>
                <a:gd name="connsiteX26" fmla="*/ 2381250 w 4867275"/>
                <a:gd name="connsiteY26" fmla="*/ 349250 h 581025"/>
                <a:gd name="connsiteX27" fmla="*/ 2324100 w 4867275"/>
                <a:gd name="connsiteY27" fmla="*/ 349250 h 581025"/>
                <a:gd name="connsiteX28" fmla="*/ 2286000 w 4867275"/>
                <a:gd name="connsiteY28" fmla="*/ 330200 h 581025"/>
                <a:gd name="connsiteX29" fmla="*/ 2200275 w 4867275"/>
                <a:gd name="connsiteY29" fmla="*/ 330200 h 581025"/>
                <a:gd name="connsiteX30" fmla="*/ 2200275 w 4867275"/>
                <a:gd name="connsiteY30" fmla="*/ 320675 h 581025"/>
                <a:gd name="connsiteX31" fmla="*/ 2022475 w 4867275"/>
                <a:gd name="connsiteY31" fmla="*/ 320675 h 581025"/>
                <a:gd name="connsiteX32" fmla="*/ 2022475 w 4867275"/>
                <a:gd name="connsiteY32" fmla="*/ 304800 h 581025"/>
                <a:gd name="connsiteX33" fmla="*/ 1908175 w 4867275"/>
                <a:gd name="connsiteY33" fmla="*/ 304800 h 581025"/>
                <a:gd name="connsiteX34" fmla="*/ 1908175 w 4867275"/>
                <a:gd name="connsiteY34" fmla="*/ 288925 h 581025"/>
                <a:gd name="connsiteX35" fmla="*/ 1803400 w 4867275"/>
                <a:gd name="connsiteY35" fmla="*/ 288925 h 581025"/>
                <a:gd name="connsiteX36" fmla="*/ 1803400 w 4867275"/>
                <a:gd name="connsiteY36" fmla="*/ 276225 h 581025"/>
                <a:gd name="connsiteX37" fmla="*/ 1666875 w 4867275"/>
                <a:gd name="connsiteY37" fmla="*/ 254000 h 581025"/>
                <a:gd name="connsiteX38" fmla="*/ 1562100 w 4867275"/>
                <a:gd name="connsiteY38" fmla="*/ 257175 h 581025"/>
                <a:gd name="connsiteX39" fmla="*/ 1546225 w 4867275"/>
                <a:gd name="connsiteY39" fmla="*/ 238125 h 581025"/>
                <a:gd name="connsiteX40" fmla="*/ 1416050 w 4867275"/>
                <a:gd name="connsiteY40" fmla="*/ 222250 h 581025"/>
                <a:gd name="connsiteX41" fmla="*/ 1409700 w 4867275"/>
                <a:gd name="connsiteY41" fmla="*/ 212725 h 581025"/>
                <a:gd name="connsiteX42" fmla="*/ 1311275 w 4867275"/>
                <a:gd name="connsiteY42" fmla="*/ 219075 h 581025"/>
                <a:gd name="connsiteX43" fmla="*/ 1285875 w 4867275"/>
                <a:gd name="connsiteY43" fmla="*/ 190500 h 581025"/>
                <a:gd name="connsiteX44" fmla="*/ 1206500 w 4867275"/>
                <a:gd name="connsiteY44" fmla="*/ 190500 h 581025"/>
                <a:gd name="connsiteX45" fmla="*/ 1193800 w 4867275"/>
                <a:gd name="connsiteY45" fmla="*/ 180975 h 581025"/>
                <a:gd name="connsiteX46" fmla="*/ 1127125 w 4867275"/>
                <a:gd name="connsiteY46" fmla="*/ 184150 h 581025"/>
                <a:gd name="connsiteX47" fmla="*/ 1114425 w 4867275"/>
                <a:gd name="connsiteY47" fmla="*/ 168275 h 581025"/>
                <a:gd name="connsiteX48" fmla="*/ 1028700 w 4867275"/>
                <a:gd name="connsiteY48" fmla="*/ 174625 h 581025"/>
                <a:gd name="connsiteX49" fmla="*/ 942975 w 4867275"/>
                <a:gd name="connsiteY49" fmla="*/ 146050 h 581025"/>
                <a:gd name="connsiteX50" fmla="*/ 825500 w 4867275"/>
                <a:gd name="connsiteY50" fmla="*/ 123825 h 581025"/>
                <a:gd name="connsiteX51" fmla="*/ 749300 w 4867275"/>
                <a:gd name="connsiteY51" fmla="*/ 133350 h 581025"/>
                <a:gd name="connsiteX52" fmla="*/ 711200 w 4867275"/>
                <a:gd name="connsiteY52" fmla="*/ 101600 h 581025"/>
                <a:gd name="connsiteX53" fmla="*/ 688975 w 4867275"/>
                <a:gd name="connsiteY53" fmla="*/ 101600 h 581025"/>
                <a:gd name="connsiteX54" fmla="*/ 612775 w 4867275"/>
                <a:gd name="connsiteY54" fmla="*/ 76200 h 581025"/>
                <a:gd name="connsiteX55" fmla="*/ 552450 w 4867275"/>
                <a:gd name="connsiteY55" fmla="*/ 66675 h 581025"/>
                <a:gd name="connsiteX56" fmla="*/ 447675 w 4867275"/>
                <a:gd name="connsiteY56" fmla="*/ 66675 h 581025"/>
                <a:gd name="connsiteX57" fmla="*/ 444500 w 4867275"/>
                <a:gd name="connsiteY57" fmla="*/ 44450 h 581025"/>
                <a:gd name="connsiteX58" fmla="*/ 241300 w 4867275"/>
                <a:gd name="connsiteY58" fmla="*/ 38100 h 581025"/>
                <a:gd name="connsiteX59" fmla="*/ 241300 w 4867275"/>
                <a:gd name="connsiteY59" fmla="*/ 19050 h 581025"/>
                <a:gd name="connsiteX60" fmla="*/ 60325 w 4867275"/>
                <a:gd name="connsiteY60" fmla="*/ 0 h 581025"/>
                <a:gd name="connsiteX61" fmla="*/ 0 w 4867275"/>
                <a:gd name="connsiteY61" fmla="*/ 0 h 581025"/>
                <a:gd name="connsiteX0" fmla="*/ 4867275 w 4867275"/>
                <a:gd name="connsiteY0" fmla="*/ 581025 h 581025"/>
                <a:gd name="connsiteX1" fmla="*/ 4178300 w 4867275"/>
                <a:gd name="connsiteY1" fmla="*/ 581025 h 581025"/>
                <a:gd name="connsiteX2" fmla="*/ 4137025 w 4867275"/>
                <a:gd name="connsiteY2" fmla="*/ 542925 h 581025"/>
                <a:gd name="connsiteX3" fmla="*/ 3971925 w 4867275"/>
                <a:gd name="connsiteY3" fmla="*/ 542925 h 581025"/>
                <a:gd name="connsiteX4" fmla="*/ 3971925 w 4867275"/>
                <a:gd name="connsiteY4" fmla="*/ 530225 h 581025"/>
                <a:gd name="connsiteX5" fmla="*/ 3895725 w 4867275"/>
                <a:gd name="connsiteY5" fmla="*/ 530225 h 581025"/>
                <a:gd name="connsiteX6" fmla="*/ 3883025 w 4867275"/>
                <a:gd name="connsiteY6" fmla="*/ 520700 h 581025"/>
                <a:gd name="connsiteX7" fmla="*/ 3784600 w 4867275"/>
                <a:gd name="connsiteY7" fmla="*/ 520700 h 581025"/>
                <a:gd name="connsiteX8" fmla="*/ 3784600 w 4867275"/>
                <a:gd name="connsiteY8" fmla="*/ 508000 h 581025"/>
                <a:gd name="connsiteX9" fmla="*/ 3708400 w 4867275"/>
                <a:gd name="connsiteY9" fmla="*/ 508000 h 581025"/>
                <a:gd name="connsiteX10" fmla="*/ 3708400 w 4867275"/>
                <a:gd name="connsiteY10" fmla="*/ 495300 h 581025"/>
                <a:gd name="connsiteX11" fmla="*/ 3521075 w 4867275"/>
                <a:gd name="connsiteY11" fmla="*/ 495300 h 581025"/>
                <a:gd name="connsiteX12" fmla="*/ 3521075 w 4867275"/>
                <a:gd name="connsiteY12" fmla="*/ 476250 h 581025"/>
                <a:gd name="connsiteX13" fmla="*/ 3384550 w 4867275"/>
                <a:gd name="connsiteY13" fmla="*/ 476250 h 581025"/>
                <a:gd name="connsiteX14" fmla="*/ 3384550 w 4867275"/>
                <a:gd name="connsiteY14" fmla="*/ 463550 h 581025"/>
                <a:gd name="connsiteX15" fmla="*/ 3228975 w 4867275"/>
                <a:gd name="connsiteY15" fmla="*/ 463550 h 581025"/>
                <a:gd name="connsiteX16" fmla="*/ 3228975 w 4867275"/>
                <a:gd name="connsiteY16" fmla="*/ 447675 h 581025"/>
                <a:gd name="connsiteX17" fmla="*/ 3117850 w 4867275"/>
                <a:gd name="connsiteY17" fmla="*/ 447675 h 581025"/>
                <a:gd name="connsiteX18" fmla="*/ 2959100 w 4867275"/>
                <a:gd name="connsiteY18" fmla="*/ 415925 h 581025"/>
                <a:gd name="connsiteX19" fmla="*/ 2819400 w 4867275"/>
                <a:gd name="connsiteY19" fmla="*/ 415925 h 581025"/>
                <a:gd name="connsiteX20" fmla="*/ 2819400 w 4867275"/>
                <a:gd name="connsiteY20" fmla="*/ 396875 h 581025"/>
                <a:gd name="connsiteX21" fmla="*/ 2689225 w 4867275"/>
                <a:gd name="connsiteY21" fmla="*/ 396875 h 581025"/>
                <a:gd name="connsiteX22" fmla="*/ 2689225 w 4867275"/>
                <a:gd name="connsiteY22" fmla="*/ 384175 h 581025"/>
                <a:gd name="connsiteX23" fmla="*/ 2527300 w 4867275"/>
                <a:gd name="connsiteY23" fmla="*/ 384175 h 581025"/>
                <a:gd name="connsiteX24" fmla="*/ 2527300 w 4867275"/>
                <a:gd name="connsiteY24" fmla="*/ 368300 h 581025"/>
                <a:gd name="connsiteX25" fmla="*/ 2381250 w 4867275"/>
                <a:gd name="connsiteY25" fmla="*/ 368300 h 581025"/>
                <a:gd name="connsiteX26" fmla="*/ 2381250 w 4867275"/>
                <a:gd name="connsiteY26" fmla="*/ 349250 h 581025"/>
                <a:gd name="connsiteX27" fmla="*/ 2324100 w 4867275"/>
                <a:gd name="connsiteY27" fmla="*/ 349250 h 581025"/>
                <a:gd name="connsiteX28" fmla="*/ 2286000 w 4867275"/>
                <a:gd name="connsiteY28" fmla="*/ 330200 h 581025"/>
                <a:gd name="connsiteX29" fmla="*/ 2200275 w 4867275"/>
                <a:gd name="connsiteY29" fmla="*/ 330200 h 581025"/>
                <a:gd name="connsiteX30" fmla="*/ 2200275 w 4867275"/>
                <a:gd name="connsiteY30" fmla="*/ 320675 h 581025"/>
                <a:gd name="connsiteX31" fmla="*/ 2022475 w 4867275"/>
                <a:gd name="connsiteY31" fmla="*/ 320675 h 581025"/>
                <a:gd name="connsiteX32" fmla="*/ 2022475 w 4867275"/>
                <a:gd name="connsiteY32" fmla="*/ 304800 h 581025"/>
                <a:gd name="connsiteX33" fmla="*/ 1908175 w 4867275"/>
                <a:gd name="connsiteY33" fmla="*/ 304800 h 581025"/>
                <a:gd name="connsiteX34" fmla="*/ 1908175 w 4867275"/>
                <a:gd name="connsiteY34" fmla="*/ 288925 h 581025"/>
                <a:gd name="connsiteX35" fmla="*/ 1803400 w 4867275"/>
                <a:gd name="connsiteY35" fmla="*/ 288925 h 581025"/>
                <a:gd name="connsiteX36" fmla="*/ 1803400 w 4867275"/>
                <a:gd name="connsiteY36" fmla="*/ 276225 h 581025"/>
                <a:gd name="connsiteX37" fmla="*/ 1666875 w 4867275"/>
                <a:gd name="connsiteY37" fmla="*/ 254000 h 581025"/>
                <a:gd name="connsiteX38" fmla="*/ 1562100 w 4867275"/>
                <a:gd name="connsiteY38" fmla="*/ 257175 h 581025"/>
                <a:gd name="connsiteX39" fmla="*/ 1546225 w 4867275"/>
                <a:gd name="connsiteY39" fmla="*/ 238125 h 581025"/>
                <a:gd name="connsiteX40" fmla="*/ 1416050 w 4867275"/>
                <a:gd name="connsiteY40" fmla="*/ 222250 h 581025"/>
                <a:gd name="connsiteX41" fmla="*/ 1409700 w 4867275"/>
                <a:gd name="connsiteY41" fmla="*/ 212725 h 581025"/>
                <a:gd name="connsiteX42" fmla="*/ 1311275 w 4867275"/>
                <a:gd name="connsiteY42" fmla="*/ 219075 h 581025"/>
                <a:gd name="connsiteX43" fmla="*/ 1270000 w 4867275"/>
                <a:gd name="connsiteY43" fmla="*/ 193675 h 581025"/>
                <a:gd name="connsiteX44" fmla="*/ 1206500 w 4867275"/>
                <a:gd name="connsiteY44" fmla="*/ 190500 h 581025"/>
                <a:gd name="connsiteX45" fmla="*/ 1193800 w 4867275"/>
                <a:gd name="connsiteY45" fmla="*/ 180975 h 581025"/>
                <a:gd name="connsiteX46" fmla="*/ 1127125 w 4867275"/>
                <a:gd name="connsiteY46" fmla="*/ 184150 h 581025"/>
                <a:gd name="connsiteX47" fmla="*/ 1114425 w 4867275"/>
                <a:gd name="connsiteY47" fmla="*/ 168275 h 581025"/>
                <a:gd name="connsiteX48" fmla="*/ 1028700 w 4867275"/>
                <a:gd name="connsiteY48" fmla="*/ 174625 h 581025"/>
                <a:gd name="connsiteX49" fmla="*/ 942975 w 4867275"/>
                <a:gd name="connsiteY49" fmla="*/ 146050 h 581025"/>
                <a:gd name="connsiteX50" fmla="*/ 825500 w 4867275"/>
                <a:gd name="connsiteY50" fmla="*/ 123825 h 581025"/>
                <a:gd name="connsiteX51" fmla="*/ 749300 w 4867275"/>
                <a:gd name="connsiteY51" fmla="*/ 133350 h 581025"/>
                <a:gd name="connsiteX52" fmla="*/ 711200 w 4867275"/>
                <a:gd name="connsiteY52" fmla="*/ 101600 h 581025"/>
                <a:gd name="connsiteX53" fmla="*/ 688975 w 4867275"/>
                <a:gd name="connsiteY53" fmla="*/ 101600 h 581025"/>
                <a:gd name="connsiteX54" fmla="*/ 612775 w 4867275"/>
                <a:gd name="connsiteY54" fmla="*/ 76200 h 581025"/>
                <a:gd name="connsiteX55" fmla="*/ 552450 w 4867275"/>
                <a:gd name="connsiteY55" fmla="*/ 66675 h 581025"/>
                <a:gd name="connsiteX56" fmla="*/ 447675 w 4867275"/>
                <a:gd name="connsiteY56" fmla="*/ 66675 h 581025"/>
                <a:gd name="connsiteX57" fmla="*/ 444500 w 4867275"/>
                <a:gd name="connsiteY57" fmla="*/ 44450 h 581025"/>
                <a:gd name="connsiteX58" fmla="*/ 241300 w 4867275"/>
                <a:gd name="connsiteY58" fmla="*/ 38100 h 581025"/>
                <a:gd name="connsiteX59" fmla="*/ 241300 w 4867275"/>
                <a:gd name="connsiteY59" fmla="*/ 19050 h 581025"/>
                <a:gd name="connsiteX60" fmla="*/ 60325 w 4867275"/>
                <a:gd name="connsiteY60" fmla="*/ 0 h 581025"/>
                <a:gd name="connsiteX61" fmla="*/ 0 w 4867275"/>
                <a:gd name="connsiteY61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867275" h="581025">
                  <a:moveTo>
                    <a:pt x="4867275" y="581025"/>
                  </a:moveTo>
                  <a:lnTo>
                    <a:pt x="4178300" y="581025"/>
                  </a:lnTo>
                  <a:lnTo>
                    <a:pt x="4137025" y="542925"/>
                  </a:lnTo>
                  <a:lnTo>
                    <a:pt x="3971925" y="542925"/>
                  </a:lnTo>
                  <a:lnTo>
                    <a:pt x="3971925" y="530225"/>
                  </a:lnTo>
                  <a:lnTo>
                    <a:pt x="3895725" y="530225"/>
                  </a:lnTo>
                  <a:lnTo>
                    <a:pt x="3883025" y="520700"/>
                  </a:lnTo>
                  <a:lnTo>
                    <a:pt x="3784600" y="520700"/>
                  </a:lnTo>
                  <a:lnTo>
                    <a:pt x="3784600" y="508000"/>
                  </a:lnTo>
                  <a:lnTo>
                    <a:pt x="3708400" y="508000"/>
                  </a:lnTo>
                  <a:lnTo>
                    <a:pt x="3708400" y="495300"/>
                  </a:lnTo>
                  <a:lnTo>
                    <a:pt x="3521075" y="495300"/>
                  </a:lnTo>
                  <a:lnTo>
                    <a:pt x="3521075" y="476250"/>
                  </a:lnTo>
                  <a:lnTo>
                    <a:pt x="3384550" y="476250"/>
                  </a:lnTo>
                  <a:lnTo>
                    <a:pt x="3384550" y="463550"/>
                  </a:lnTo>
                  <a:lnTo>
                    <a:pt x="3228975" y="463550"/>
                  </a:lnTo>
                  <a:lnTo>
                    <a:pt x="3228975" y="447675"/>
                  </a:lnTo>
                  <a:lnTo>
                    <a:pt x="3117850" y="447675"/>
                  </a:lnTo>
                  <a:lnTo>
                    <a:pt x="2959100" y="415925"/>
                  </a:lnTo>
                  <a:lnTo>
                    <a:pt x="2819400" y="415925"/>
                  </a:lnTo>
                  <a:lnTo>
                    <a:pt x="2819400" y="396875"/>
                  </a:lnTo>
                  <a:lnTo>
                    <a:pt x="2689225" y="396875"/>
                  </a:lnTo>
                  <a:lnTo>
                    <a:pt x="2689225" y="384175"/>
                  </a:lnTo>
                  <a:lnTo>
                    <a:pt x="2527300" y="384175"/>
                  </a:lnTo>
                  <a:lnTo>
                    <a:pt x="2527300" y="368300"/>
                  </a:lnTo>
                  <a:lnTo>
                    <a:pt x="2381250" y="368300"/>
                  </a:lnTo>
                  <a:lnTo>
                    <a:pt x="2381250" y="349250"/>
                  </a:lnTo>
                  <a:lnTo>
                    <a:pt x="2324100" y="349250"/>
                  </a:lnTo>
                  <a:lnTo>
                    <a:pt x="2286000" y="330200"/>
                  </a:lnTo>
                  <a:lnTo>
                    <a:pt x="2200275" y="330200"/>
                  </a:lnTo>
                  <a:lnTo>
                    <a:pt x="2200275" y="320675"/>
                  </a:lnTo>
                  <a:lnTo>
                    <a:pt x="2022475" y="320675"/>
                  </a:lnTo>
                  <a:lnTo>
                    <a:pt x="2022475" y="304800"/>
                  </a:lnTo>
                  <a:lnTo>
                    <a:pt x="1908175" y="304800"/>
                  </a:lnTo>
                  <a:lnTo>
                    <a:pt x="1908175" y="288925"/>
                  </a:lnTo>
                  <a:lnTo>
                    <a:pt x="1803400" y="288925"/>
                  </a:lnTo>
                  <a:lnTo>
                    <a:pt x="1803400" y="276225"/>
                  </a:lnTo>
                  <a:lnTo>
                    <a:pt x="1666875" y="254000"/>
                  </a:lnTo>
                  <a:lnTo>
                    <a:pt x="1562100" y="257175"/>
                  </a:lnTo>
                  <a:lnTo>
                    <a:pt x="1546225" y="238125"/>
                  </a:lnTo>
                  <a:lnTo>
                    <a:pt x="1416050" y="222250"/>
                  </a:lnTo>
                  <a:lnTo>
                    <a:pt x="1409700" y="212725"/>
                  </a:lnTo>
                  <a:lnTo>
                    <a:pt x="1311275" y="219075"/>
                  </a:lnTo>
                  <a:lnTo>
                    <a:pt x="1270000" y="193675"/>
                  </a:lnTo>
                  <a:lnTo>
                    <a:pt x="1206500" y="190500"/>
                  </a:lnTo>
                  <a:lnTo>
                    <a:pt x="1193800" y="180975"/>
                  </a:lnTo>
                  <a:lnTo>
                    <a:pt x="1127125" y="184150"/>
                  </a:lnTo>
                  <a:lnTo>
                    <a:pt x="1114425" y="168275"/>
                  </a:lnTo>
                  <a:lnTo>
                    <a:pt x="1028700" y="174625"/>
                  </a:lnTo>
                  <a:lnTo>
                    <a:pt x="942975" y="146050"/>
                  </a:lnTo>
                  <a:lnTo>
                    <a:pt x="825500" y="123825"/>
                  </a:lnTo>
                  <a:lnTo>
                    <a:pt x="749300" y="133350"/>
                  </a:lnTo>
                  <a:lnTo>
                    <a:pt x="711200" y="101600"/>
                  </a:lnTo>
                  <a:lnTo>
                    <a:pt x="688975" y="101600"/>
                  </a:lnTo>
                  <a:lnTo>
                    <a:pt x="612775" y="76200"/>
                  </a:lnTo>
                  <a:lnTo>
                    <a:pt x="552450" y="66675"/>
                  </a:lnTo>
                  <a:lnTo>
                    <a:pt x="447675" y="66675"/>
                  </a:lnTo>
                  <a:lnTo>
                    <a:pt x="444500" y="44450"/>
                  </a:lnTo>
                  <a:lnTo>
                    <a:pt x="241300" y="38100"/>
                  </a:lnTo>
                  <a:lnTo>
                    <a:pt x="241300" y="19050"/>
                  </a:lnTo>
                  <a:lnTo>
                    <a:pt x="6032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59" name="Freeform: Shape 9658">
              <a:extLst>
                <a:ext uri="{FF2B5EF4-FFF2-40B4-BE49-F238E27FC236}">
                  <a16:creationId xmlns:a16="http://schemas.microsoft.com/office/drawing/2014/main" id="{44DC5061-97EA-9740-FC2A-A90BEDC74265}"/>
                </a:ext>
              </a:extLst>
            </p:cNvPr>
            <p:cNvSpPr/>
            <p:nvPr/>
          </p:nvSpPr>
          <p:spPr bwMode="auto">
            <a:xfrm>
              <a:off x="2495550" y="1558925"/>
              <a:ext cx="1441450" cy="206375"/>
            </a:xfrm>
            <a:custGeom>
              <a:avLst/>
              <a:gdLst>
                <a:gd name="connsiteX0" fmla="*/ 0 w 1441450"/>
                <a:gd name="connsiteY0" fmla="*/ 0 h 206375"/>
                <a:gd name="connsiteX1" fmla="*/ 254000 w 1441450"/>
                <a:gd name="connsiteY1" fmla="*/ 9525 h 206375"/>
                <a:gd name="connsiteX2" fmla="*/ 374650 w 1441450"/>
                <a:gd name="connsiteY2" fmla="*/ 38100 h 206375"/>
                <a:gd name="connsiteX3" fmla="*/ 396875 w 1441450"/>
                <a:gd name="connsiteY3" fmla="*/ 47625 h 206375"/>
                <a:gd name="connsiteX4" fmla="*/ 511175 w 1441450"/>
                <a:gd name="connsiteY4" fmla="*/ 50800 h 206375"/>
                <a:gd name="connsiteX5" fmla="*/ 517525 w 1441450"/>
                <a:gd name="connsiteY5" fmla="*/ 66675 h 206375"/>
                <a:gd name="connsiteX6" fmla="*/ 635000 w 1441450"/>
                <a:gd name="connsiteY6" fmla="*/ 66675 h 206375"/>
                <a:gd name="connsiteX7" fmla="*/ 635000 w 1441450"/>
                <a:gd name="connsiteY7" fmla="*/ 76200 h 206375"/>
                <a:gd name="connsiteX8" fmla="*/ 790575 w 1441450"/>
                <a:gd name="connsiteY8" fmla="*/ 76200 h 206375"/>
                <a:gd name="connsiteX9" fmla="*/ 790575 w 1441450"/>
                <a:gd name="connsiteY9" fmla="*/ 104775 h 206375"/>
                <a:gd name="connsiteX10" fmla="*/ 946150 w 1441450"/>
                <a:gd name="connsiteY10" fmla="*/ 104775 h 206375"/>
                <a:gd name="connsiteX11" fmla="*/ 946150 w 1441450"/>
                <a:gd name="connsiteY11" fmla="*/ 120650 h 206375"/>
                <a:gd name="connsiteX12" fmla="*/ 1031875 w 1441450"/>
                <a:gd name="connsiteY12" fmla="*/ 120650 h 206375"/>
                <a:gd name="connsiteX13" fmla="*/ 1031875 w 1441450"/>
                <a:gd name="connsiteY13" fmla="*/ 142875 h 206375"/>
                <a:gd name="connsiteX14" fmla="*/ 1162050 w 1441450"/>
                <a:gd name="connsiteY14" fmla="*/ 142875 h 206375"/>
                <a:gd name="connsiteX15" fmla="*/ 1162050 w 1441450"/>
                <a:gd name="connsiteY15" fmla="*/ 158750 h 206375"/>
                <a:gd name="connsiteX16" fmla="*/ 1263650 w 1441450"/>
                <a:gd name="connsiteY16" fmla="*/ 158750 h 206375"/>
                <a:gd name="connsiteX17" fmla="*/ 1263650 w 1441450"/>
                <a:gd name="connsiteY17" fmla="*/ 171450 h 206375"/>
                <a:gd name="connsiteX18" fmla="*/ 1301750 w 1441450"/>
                <a:gd name="connsiteY18" fmla="*/ 171450 h 206375"/>
                <a:gd name="connsiteX19" fmla="*/ 1320800 w 1441450"/>
                <a:gd name="connsiteY19" fmla="*/ 193675 h 206375"/>
                <a:gd name="connsiteX20" fmla="*/ 1441450 w 1441450"/>
                <a:gd name="connsiteY20" fmla="*/ 206375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41450" h="206375">
                  <a:moveTo>
                    <a:pt x="0" y="0"/>
                  </a:moveTo>
                  <a:lnTo>
                    <a:pt x="254000" y="9525"/>
                  </a:lnTo>
                  <a:lnTo>
                    <a:pt x="374650" y="38100"/>
                  </a:lnTo>
                  <a:lnTo>
                    <a:pt x="396875" y="47625"/>
                  </a:lnTo>
                  <a:lnTo>
                    <a:pt x="511175" y="50800"/>
                  </a:lnTo>
                  <a:lnTo>
                    <a:pt x="517525" y="66675"/>
                  </a:lnTo>
                  <a:lnTo>
                    <a:pt x="635000" y="66675"/>
                  </a:lnTo>
                  <a:lnTo>
                    <a:pt x="635000" y="76200"/>
                  </a:lnTo>
                  <a:lnTo>
                    <a:pt x="790575" y="76200"/>
                  </a:lnTo>
                  <a:lnTo>
                    <a:pt x="790575" y="104775"/>
                  </a:lnTo>
                  <a:lnTo>
                    <a:pt x="946150" y="104775"/>
                  </a:lnTo>
                  <a:lnTo>
                    <a:pt x="946150" y="120650"/>
                  </a:lnTo>
                  <a:lnTo>
                    <a:pt x="1031875" y="120650"/>
                  </a:lnTo>
                  <a:lnTo>
                    <a:pt x="1031875" y="142875"/>
                  </a:lnTo>
                  <a:lnTo>
                    <a:pt x="1162050" y="142875"/>
                  </a:lnTo>
                  <a:lnTo>
                    <a:pt x="1162050" y="158750"/>
                  </a:lnTo>
                  <a:lnTo>
                    <a:pt x="1263650" y="158750"/>
                  </a:lnTo>
                  <a:lnTo>
                    <a:pt x="1263650" y="171450"/>
                  </a:lnTo>
                  <a:lnTo>
                    <a:pt x="1301750" y="171450"/>
                  </a:lnTo>
                  <a:lnTo>
                    <a:pt x="1320800" y="193675"/>
                  </a:lnTo>
                  <a:lnTo>
                    <a:pt x="1441450" y="206375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9660" name="Group 9659">
            <a:extLst>
              <a:ext uri="{FF2B5EF4-FFF2-40B4-BE49-F238E27FC236}">
                <a16:creationId xmlns:a16="http://schemas.microsoft.com/office/drawing/2014/main" id="{0DBE2AAA-577B-6229-26C7-D8D69FD377C8}"/>
              </a:ext>
            </a:extLst>
          </p:cNvPr>
          <p:cNvGrpSpPr/>
          <p:nvPr/>
        </p:nvGrpSpPr>
        <p:grpSpPr>
          <a:xfrm>
            <a:off x="2272656" y="1429744"/>
            <a:ext cx="6272403" cy="869118"/>
            <a:chOff x="2528841" y="1520321"/>
            <a:chExt cx="6272403" cy="869118"/>
          </a:xfrm>
        </p:grpSpPr>
        <p:cxnSp>
          <p:nvCxnSpPr>
            <p:cNvPr id="9661" name="Straight Connector 9660">
              <a:extLst>
                <a:ext uri="{FF2B5EF4-FFF2-40B4-BE49-F238E27FC236}">
                  <a16:creationId xmlns:a16="http://schemas.microsoft.com/office/drawing/2014/main" id="{0DDE9F16-8781-D4F2-80AD-44D538C6F7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28841" y="152032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2" name="Straight Connector 9661">
              <a:extLst>
                <a:ext uri="{FF2B5EF4-FFF2-40B4-BE49-F238E27FC236}">
                  <a16:creationId xmlns:a16="http://schemas.microsoft.com/office/drawing/2014/main" id="{B179B320-CDA1-5F15-1C64-ABC8981701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68529" y="152061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3" name="Straight Connector 9662">
              <a:extLst>
                <a:ext uri="{FF2B5EF4-FFF2-40B4-BE49-F238E27FC236}">
                  <a16:creationId xmlns:a16="http://schemas.microsoft.com/office/drawing/2014/main" id="{6F2E0014-B771-F0C2-174A-09E131BF49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03454" y="152032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4" name="Straight Connector 9663">
              <a:extLst>
                <a:ext uri="{FF2B5EF4-FFF2-40B4-BE49-F238E27FC236}">
                  <a16:creationId xmlns:a16="http://schemas.microsoft.com/office/drawing/2014/main" id="{DC91DC58-A290-266E-F302-197D5DDF48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9017" y="152919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5" name="Straight Connector 9664">
              <a:extLst>
                <a:ext uri="{FF2B5EF4-FFF2-40B4-BE49-F238E27FC236}">
                  <a16:creationId xmlns:a16="http://schemas.microsoft.com/office/drawing/2014/main" id="{81F7B7A7-1313-F96C-EC2A-E507003A44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84417" y="152919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6" name="Straight Connector 9665">
              <a:extLst>
                <a:ext uri="{FF2B5EF4-FFF2-40B4-BE49-F238E27FC236}">
                  <a16:creationId xmlns:a16="http://schemas.microsoft.com/office/drawing/2014/main" id="{C2BE210E-884B-3DA3-0840-4734B293E6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05054" y="152919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7" name="Straight Connector 9666">
              <a:extLst>
                <a:ext uri="{FF2B5EF4-FFF2-40B4-BE49-F238E27FC236}">
                  <a16:creationId xmlns:a16="http://schemas.microsoft.com/office/drawing/2014/main" id="{5D84289C-1407-6863-946F-ACAA86F08F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32357" y="153317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8" name="Straight Connector 9667">
              <a:extLst>
                <a:ext uri="{FF2B5EF4-FFF2-40B4-BE49-F238E27FC236}">
                  <a16:creationId xmlns:a16="http://schemas.microsoft.com/office/drawing/2014/main" id="{96A48CAA-16A8-7122-74EE-A93DB96304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60932" y="153949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69" name="Straight Connector 9668">
              <a:extLst>
                <a:ext uri="{FF2B5EF4-FFF2-40B4-BE49-F238E27FC236}">
                  <a16:creationId xmlns:a16="http://schemas.microsoft.com/office/drawing/2014/main" id="{FC2AAAC6-8398-B5A1-F770-799DF25B8A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99045" y="156252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0" name="Straight Connector 9669">
              <a:extLst>
                <a:ext uri="{FF2B5EF4-FFF2-40B4-BE49-F238E27FC236}">
                  <a16:creationId xmlns:a16="http://schemas.microsoft.com/office/drawing/2014/main" id="{BE8A55C0-C29A-8275-B8FC-72CEA40FB6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94295" y="157704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1" name="Straight Connector 9670">
              <a:extLst>
                <a:ext uri="{FF2B5EF4-FFF2-40B4-BE49-F238E27FC236}">
                  <a16:creationId xmlns:a16="http://schemas.microsoft.com/office/drawing/2014/main" id="{738E5DD5-39C0-7CD0-14E4-72FC7A6331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32395" y="157943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2" name="Straight Connector 9671">
              <a:extLst>
                <a:ext uri="{FF2B5EF4-FFF2-40B4-BE49-F238E27FC236}">
                  <a16:creationId xmlns:a16="http://schemas.microsoft.com/office/drawing/2014/main" id="{C391EF9C-D6CB-3391-D014-347A195DB4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1607" y="158115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3" name="Straight Connector 9672">
              <a:extLst>
                <a:ext uri="{FF2B5EF4-FFF2-40B4-BE49-F238E27FC236}">
                  <a16:creationId xmlns:a16="http://schemas.microsoft.com/office/drawing/2014/main" id="{9C280D22-FCEE-7199-5929-1DF72BF3D9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73682" y="159649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4" name="Straight Connector 9673">
              <a:extLst>
                <a:ext uri="{FF2B5EF4-FFF2-40B4-BE49-F238E27FC236}">
                  <a16:creationId xmlns:a16="http://schemas.microsoft.com/office/drawing/2014/main" id="{4405567B-93C0-1C22-655D-55F06C69D7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3532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5" name="Straight Connector 9674">
              <a:extLst>
                <a:ext uri="{FF2B5EF4-FFF2-40B4-BE49-F238E27FC236}">
                  <a16:creationId xmlns:a16="http://schemas.microsoft.com/office/drawing/2014/main" id="{725559CE-1D49-8050-5574-FDA606A763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4507" y="161937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6" name="Straight Connector 9675">
              <a:extLst>
                <a:ext uri="{FF2B5EF4-FFF2-40B4-BE49-F238E27FC236}">
                  <a16:creationId xmlns:a16="http://schemas.microsoft.com/office/drawing/2014/main" id="{28CEA825-3ED8-DCCB-43AD-D59BA174B1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9432" y="162634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7" name="Straight Connector 9676">
              <a:extLst>
                <a:ext uri="{FF2B5EF4-FFF2-40B4-BE49-F238E27FC236}">
                  <a16:creationId xmlns:a16="http://schemas.microsoft.com/office/drawing/2014/main" id="{48079EFC-82AB-A953-8D6D-BCD26733F3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39137" y="160907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8" name="Straight Connector 9677">
              <a:extLst>
                <a:ext uri="{FF2B5EF4-FFF2-40B4-BE49-F238E27FC236}">
                  <a16:creationId xmlns:a16="http://schemas.microsoft.com/office/drawing/2014/main" id="{23DD60A0-9AF1-FC81-E479-557C7D0EAC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63544" y="163643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9" name="Straight Connector 9678">
              <a:extLst>
                <a:ext uri="{FF2B5EF4-FFF2-40B4-BE49-F238E27FC236}">
                  <a16:creationId xmlns:a16="http://schemas.microsoft.com/office/drawing/2014/main" id="{D3F8F02B-DE78-C673-2870-0A38CBD6E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98469" y="164215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0" name="Straight Connector 9679">
              <a:extLst>
                <a:ext uri="{FF2B5EF4-FFF2-40B4-BE49-F238E27FC236}">
                  <a16:creationId xmlns:a16="http://schemas.microsoft.com/office/drawing/2014/main" id="{673967C0-90CD-2283-F3BB-9C88B3F8C3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76256" y="16697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1" name="Straight Connector 9680">
              <a:extLst>
                <a:ext uri="{FF2B5EF4-FFF2-40B4-BE49-F238E27FC236}">
                  <a16:creationId xmlns:a16="http://schemas.microsoft.com/office/drawing/2014/main" id="{934B1F92-718B-9702-EE6D-A4C08F8807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3348" y="168433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2" name="Straight Connector 9681">
              <a:extLst>
                <a:ext uri="{FF2B5EF4-FFF2-40B4-BE49-F238E27FC236}">
                  <a16:creationId xmlns:a16="http://schemas.microsoft.com/office/drawing/2014/main" id="{20801C0E-DBF0-B9FC-7B82-70A4A83875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25560" y="16697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3" name="Straight Connector 9682">
              <a:extLst>
                <a:ext uri="{FF2B5EF4-FFF2-40B4-BE49-F238E27FC236}">
                  <a16:creationId xmlns:a16="http://schemas.microsoft.com/office/drawing/2014/main" id="{6386D8E8-D594-01A1-B7DB-0EBBD9C28F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62085" y="171471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4" name="Straight Connector 9683">
              <a:extLst>
                <a:ext uri="{FF2B5EF4-FFF2-40B4-BE49-F238E27FC236}">
                  <a16:creationId xmlns:a16="http://schemas.microsoft.com/office/drawing/2014/main" id="{B5223D24-3B03-8939-ACAA-00E1474BDE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1349" y="172408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5" name="Straight Connector 9684">
              <a:extLst>
                <a:ext uri="{FF2B5EF4-FFF2-40B4-BE49-F238E27FC236}">
                  <a16:creationId xmlns:a16="http://schemas.microsoft.com/office/drawing/2014/main" id="{421D030C-7A07-1025-06BD-0CF5F44D66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0086" y="173677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6" name="Straight Connector 9685">
              <a:extLst>
                <a:ext uri="{FF2B5EF4-FFF2-40B4-BE49-F238E27FC236}">
                  <a16:creationId xmlns:a16="http://schemas.microsoft.com/office/drawing/2014/main" id="{B1142EEA-B17D-D93D-E7C1-972A38C9D1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04536" y="173677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7" name="Straight Connector 9686">
              <a:extLst>
                <a:ext uri="{FF2B5EF4-FFF2-40B4-BE49-F238E27FC236}">
                  <a16:creationId xmlns:a16="http://schemas.microsoft.com/office/drawing/2014/main" id="{C5E0D74E-87B4-837B-D009-1197F5E7ED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4010" y="174479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8" name="Straight Connector 9687">
              <a:extLst>
                <a:ext uri="{FF2B5EF4-FFF2-40B4-BE49-F238E27FC236}">
                  <a16:creationId xmlns:a16="http://schemas.microsoft.com/office/drawing/2014/main" id="{A2697E8E-A9CC-BACB-8259-703E8C1D37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33440" y="176402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9" name="Straight Connector 9688">
              <a:extLst>
                <a:ext uri="{FF2B5EF4-FFF2-40B4-BE49-F238E27FC236}">
                  <a16:creationId xmlns:a16="http://schemas.microsoft.com/office/drawing/2014/main" id="{F83C4066-3EF6-2F9E-30A4-B2E06EF0EE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69952" y="176420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0" name="Straight Connector 9689">
              <a:extLst>
                <a:ext uri="{FF2B5EF4-FFF2-40B4-BE49-F238E27FC236}">
                  <a16:creationId xmlns:a16="http://schemas.microsoft.com/office/drawing/2014/main" id="{983567ED-977D-F6C2-5925-FC94A734CE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0915" y="177671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1" name="Straight Connector 9690">
              <a:extLst>
                <a:ext uri="{FF2B5EF4-FFF2-40B4-BE49-F238E27FC236}">
                  <a16:creationId xmlns:a16="http://schemas.microsoft.com/office/drawing/2014/main" id="{FFDE810E-4FAF-179E-12CF-BEB4E0C529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12828" y="177038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2" name="Straight Connector 9691">
              <a:extLst>
                <a:ext uri="{FF2B5EF4-FFF2-40B4-BE49-F238E27FC236}">
                  <a16:creationId xmlns:a16="http://schemas.microsoft.com/office/drawing/2014/main" id="{02FFAACF-7D92-AC94-A7B3-CD87317966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10255" y="180009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3" name="Straight Connector 9692">
              <a:extLst>
                <a:ext uri="{FF2B5EF4-FFF2-40B4-BE49-F238E27FC236}">
                  <a16:creationId xmlns:a16="http://schemas.microsoft.com/office/drawing/2014/main" id="{C5DFB3A3-8EA0-CA2D-6DCD-5A4A3123D9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27717" y="180009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4" name="Straight Connector 9693">
              <a:extLst>
                <a:ext uri="{FF2B5EF4-FFF2-40B4-BE49-F238E27FC236}">
                  <a16:creationId xmlns:a16="http://schemas.microsoft.com/office/drawing/2014/main" id="{27A646FC-13C5-4AFF-2852-58DDCC3A58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80105" y="179596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5" name="Straight Connector 9694">
              <a:extLst>
                <a:ext uri="{FF2B5EF4-FFF2-40B4-BE49-F238E27FC236}">
                  <a16:creationId xmlns:a16="http://schemas.microsoft.com/office/drawing/2014/main" id="{E6BCCB4B-71C3-1875-6E03-02A5E26C57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7450" y="180828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6" name="Straight Connector 9695">
              <a:extLst>
                <a:ext uri="{FF2B5EF4-FFF2-40B4-BE49-F238E27FC236}">
                  <a16:creationId xmlns:a16="http://schemas.microsoft.com/office/drawing/2014/main" id="{CB50E799-B6FA-C441-2FF3-9F7D9B79D5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42850" y="181032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7" name="Straight Connector 9696">
              <a:extLst>
                <a:ext uri="{FF2B5EF4-FFF2-40B4-BE49-F238E27FC236}">
                  <a16:creationId xmlns:a16="http://schemas.microsoft.com/office/drawing/2014/main" id="{3752FFDC-0DD6-F386-A22F-63E8E4B66C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57150" y="184784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8" name="Straight Connector 9697">
              <a:extLst>
                <a:ext uri="{FF2B5EF4-FFF2-40B4-BE49-F238E27FC236}">
                  <a16:creationId xmlns:a16="http://schemas.microsoft.com/office/drawing/2014/main" id="{EE08651E-16F0-39DB-3166-D1329031EF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91285" y="186002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9" name="Straight Connector 9698">
              <a:extLst>
                <a:ext uri="{FF2B5EF4-FFF2-40B4-BE49-F238E27FC236}">
                  <a16:creationId xmlns:a16="http://schemas.microsoft.com/office/drawing/2014/main" id="{AF2B5A7C-3273-9FEC-3B52-D1F1EA8B74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0918" y="186108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0" name="Straight Connector 9699">
              <a:extLst>
                <a:ext uri="{FF2B5EF4-FFF2-40B4-BE49-F238E27FC236}">
                  <a16:creationId xmlns:a16="http://schemas.microsoft.com/office/drawing/2014/main" id="{311A7790-90C3-9F75-D15A-E161667E9E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1356" y="186754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1" name="Straight Connector 9700">
              <a:extLst>
                <a:ext uri="{FF2B5EF4-FFF2-40B4-BE49-F238E27FC236}">
                  <a16:creationId xmlns:a16="http://schemas.microsoft.com/office/drawing/2014/main" id="{F21CA4DF-0739-C42E-36B2-0C4AF269DD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97868" y="18706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2" name="Straight Connector 9701">
              <a:extLst>
                <a:ext uri="{FF2B5EF4-FFF2-40B4-BE49-F238E27FC236}">
                  <a16:creationId xmlns:a16="http://schemas.microsoft.com/office/drawing/2014/main" id="{D92E7410-C573-8E32-52C6-1BD55D7A48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6637" y="187828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3" name="Straight Connector 9702">
              <a:extLst>
                <a:ext uri="{FF2B5EF4-FFF2-40B4-BE49-F238E27FC236}">
                  <a16:creationId xmlns:a16="http://schemas.microsoft.com/office/drawing/2014/main" id="{FA39113D-79D1-CF6B-B074-BAFB096D11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56385" y="187913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4" name="Straight Connector 9703">
              <a:extLst>
                <a:ext uri="{FF2B5EF4-FFF2-40B4-BE49-F238E27FC236}">
                  <a16:creationId xmlns:a16="http://schemas.microsoft.com/office/drawing/2014/main" id="{C05A31B1-5147-4FDF-DB5E-F129C74CF9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48545" y="190233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5" name="Straight Connector 9704">
              <a:extLst>
                <a:ext uri="{FF2B5EF4-FFF2-40B4-BE49-F238E27FC236}">
                  <a16:creationId xmlns:a16="http://schemas.microsoft.com/office/drawing/2014/main" id="{2257BB8D-8C03-68BC-107D-DA24E9E682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1535" y="192755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6" name="Straight Connector 9705">
              <a:extLst>
                <a:ext uri="{FF2B5EF4-FFF2-40B4-BE49-F238E27FC236}">
                  <a16:creationId xmlns:a16="http://schemas.microsoft.com/office/drawing/2014/main" id="{1DE6E7D9-6244-3694-5674-1D981CF612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84872" y="193014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7" name="Straight Connector 9706">
              <a:extLst>
                <a:ext uri="{FF2B5EF4-FFF2-40B4-BE49-F238E27FC236}">
                  <a16:creationId xmlns:a16="http://schemas.microsoft.com/office/drawing/2014/main" id="{4F9A43A9-2D84-590B-0D1F-B8C1F40C39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21795" y="193548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8" name="Straight Connector 9707">
              <a:extLst>
                <a:ext uri="{FF2B5EF4-FFF2-40B4-BE49-F238E27FC236}">
                  <a16:creationId xmlns:a16="http://schemas.microsoft.com/office/drawing/2014/main" id="{0AA1F6C2-CF24-808A-1409-1ADB4C3100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082" y="193990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9" name="Straight Connector 9708">
              <a:extLst>
                <a:ext uri="{FF2B5EF4-FFF2-40B4-BE49-F238E27FC236}">
                  <a16:creationId xmlns:a16="http://schemas.microsoft.com/office/drawing/2014/main" id="{F90251A2-5264-C64C-D4C3-EE77D706D9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2294" y="194741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0" name="Straight Connector 9709">
              <a:extLst>
                <a:ext uri="{FF2B5EF4-FFF2-40B4-BE49-F238E27FC236}">
                  <a16:creationId xmlns:a16="http://schemas.microsoft.com/office/drawing/2014/main" id="{0434D0FA-2CB6-0C25-668D-F2FF0CD333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68718" y="195562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1" name="Straight Connector 9710">
              <a:extLst>
                <a:ext uri="{FF2B5EF4-FFF2-40B4-BE49-F238E27FC236}">
                  <a16:creationId xmlns:a16="http://schemas.microsoft.com/office/drawing/2014/main" id="{30B0D417-3147-5283-3E34-4DF5D66C47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2765" y="197421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2" name="Straight Connector 9711">
              <a:extLst>
                <a:ext uri="{FF2B5EF4-FFF2-40B4-BE49-F238E27FC236}">
                  <a16:creationId xmlns:a16="http://schemas.microsoft.com/office/drawing/2014/main" id="{F4E2DCC4-AAFB-7CF5-77BD-A4B171054B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64515" y="197421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3" name="Straight Connector 9712">
              <a:extLst>
                <a:ext uri="{FF2B5EF4-FFF2-40B4-BE49-F238E27FC236}">
                  <a16:creationId xmlns:a16="http://schemas.microsoft.com/office/drawing/2014/main" id="{F8FE5D95-C0C3-8B38-7A06-76DA146375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90955" y="198104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4" name="Straight Connector 9713">
              <a:extLst>
                <a:ext uri="{FF2B5EF4-FFF2-40B4-BE49-F238E27FC236}">
                  <a16:creationId xmlns:a16="http://schemas.microsoft.com/office/drawing/2014/main" id="{34DD6449-7D1F-5EFB-D4D6-8C52EB12EB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03667" y="199257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5" name="Straight Connector 9714">
              <a:extLst>
                <a:ext uri="{FF2B5EF4-FFF2-40B4-BE49-F238E27FC236}">
                  <a16:creationId xmlns:a16="http://schemas.microsoft.com/office/drawing/2014/main" id="{5F1D4757-1118-1B3F-7699-15E3D3755E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8033" y="201002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6" name="Straight Connector 9715">
              <a:extLst>
                <a:ext uri="{FF2B5EF4-FFF2-40B4-BE49-F238E27FC236}">
                  <a16:creationId xmlns:a16="http://schemas.microsoft.com/office/drawing/2014/main" id="{3B77C013-399F-6829-E2A5-319D62D47F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8025" y="200409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7" name="Straight Connector 9716">
              <a:extLst>
                <a:ext uri="{FF2B5EF4-FFF2-40B4-BE49-F238E27FC236}">
                  <a16:creationId xmlns:a16="http://schemas.microsoft.com/office/drawing/2014/main" id="{86D2FA4E-EE4E-0C36-2017-5ABECBD717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20425" y="201977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8" name="Straight Connector 9717">
              <a:extLst>
                <a:ext uri="{FF2B5EF4-FFF2-40B4-BE49-F238E27FC236}">
                  <a16:creationId xmlns:a16="http://schemas.microsoft.com/office/drawing/2014/main" id="{BCB86F45-D165-C188-5B80-914455BA24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5512" y="202806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19" name="Straight Connector 9718">
              <a:extLst>
                <a:ext uri="{FF2B5EF4-FFF2-40B4-BE49-F238E27FC236}">
                  <a16:creationId xmlns:a16="http://schemas.microsoft.com/office/drawing/2014/main" id="{88294400-DF4F-5ECD-B5A8-18DF4F4E70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64043" y="204473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0" name="Straight Connector 9719">
              <a:extLst>
                <a:ext uri="{FF2B5EF4-FFF2-40B4-BE49-F238E27FC236}">
                  <a16:creationId xmlns:a16="http://schemas.microsoft.com/office/drawing/2014/main" id="{95DFE59B-4AF1-B942-8EBB-754C9EB6B3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97380" y="204455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1" name="Straight Connector 9720">
              <a:extLst>
                <a:ext uri="{FF2B5EF4-FFF2-40B4-BE49-F238E27FC236}">
                  <a16:creationId xmlns:a16="http://schemas.microsoft.com/office/drawing/2014/main" id="{6274015D-F299-36F0-830B-BA49237264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46593" y="204314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2" name="Straight Connector 9721">
              <a:extLst>
                <a:ext uri="{FF2B5EF4-FFF2-40B4-BE49-F238E27FC236}">
                  <a16:creationId xmlns:a16="http://schemas.microsoft.com/office/drawing/2014/main" id="{CA71C497-5A3C-162B-DD8C-F9D553A51A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3105" y="204314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3" name="Straight Connector 9722">
              <a:extLst>
                <a:ext uri="{FF2B5EF4-FFF2-40B4-BE49-F238E27FC236}">
                  <a16:creationId xmlns:a16="http://schemas.microsoft.com/office/drawing/2014/main" id="{C09FFF44-7DC8-8E4B-80AB-92E89B8DCC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5655" y="206068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4" name="Straight Connector 9723">
              <a:extLst>
                <a:ext uri="{FF2B5EF4-FFF2-40B4-BE49-F238E27FC236}">
                  <a16:creationId xmlns:a16="http://schemas.microsoft.com/office/drawing/2014/main" id="{9E3EE6F0-4684-6669-7218-EF74634578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55909" y="206898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5" name="Straight Connector 9724">
              <a:extLst>
                <a:ext uri="{FF2B5EF4-FFF2-40B4-BE49-F238E27FC236}">
                  <a16:creationId xmlns:a16="http://schemas.microsoft.com/office/drawing/2014/main" id="{833EFFD5-34A3-CB15-09B7-933500F4EA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6072" y="207093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6" name="Straight Connector 9725">
              <a:extLst>
                <a:ext uri="{FF2B5EF4-FFF2-40B4-BE49-F238E27FC236}">
                  <a16:creationId xmlns:a16="http://schemas.microsoft.com/office/drawing/2014/main" id="{D2E4CB9F-4A42-E11B-4353-688CACD010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21079" y="209051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7" name="Straight Connector 9726">
              <a:extLst>
                <a:ext uri="{FF2B5EF4-FFF2-40B4-BE49-F238E27FC236}">
                  <a16:creationId xmlns:a16="http://schemas.microsoft.com/office/drawing/2014/main" id="{19B39B43-425D-E5FF-37BA-C0C327D7E1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1717" y="20910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8" name="Straight Connector 9727">
              <a:extLst>
                <a:ext uri="{FF2B5EF4-FFF2-40B4-BE49-F238E27FC236}">
                  <a16:creationId xmlns:a16="http://schemas.microsoft.com/office/drawing/2014/main" id="{25C5CFAB-FAB7-0BBE-9777-DD7747B559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81404" y="209416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9" name="Straight Connector 9728">
              <a:extLst>
                <a:ext uri="{FF2B5EF4-FFF2-40B4-BE49-F238E27FC236}">
                  <a16:creationId xmlns:a16="http://schemas.microsoft.com/office/drawing/2014/main" id="{3ACB9E30-56FC-6191-5C78-70DA21FB0B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16511" y="209416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0" name="Straight Connector 9729">
              <a:extLst>
                <a:ext uri="{FF2B5EF4-FFF2-40B4-BE49-F238E27FC236}">
                  <a16:creationId xmlns:a16="http://schemas.microsoft.com/office/drawing/2014/main" id="{BA1A2E59-81DC-2C06-A483-B6FA42C240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48736" y="210062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1" name="Straight Connector 9730">
              <a:extLst>
                <a:ext uri="{FF2B5EF4-FFF2-40B4-BE49-F238E27FC236}">
                  <a16:creationId xmlns:a16="http://schemas.microsoft.com/office/drawing/2014/main" id="{7527A319-1B74-ED33-CCEB-CA34D54CE6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77311" y="21079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2" name="Straight Connector 9731">
              <a:extLst>
                <a:ext uri="{FF2B5EF4-FFF2-40B4-BE49-F238E27FC236}">
                  <a16:creationId xmlns:a16="http://schemas.microsoft.com/office/drawing/2014/main" id="{0AF042EB-9DDC-5386-C998-014EE157BC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05098" y="210794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3" name="Straight Connector 9732">
              <a:extLst>
                <a:ext uri="{FF2B5EF4-FFF2-40B4-BE49-F238E27FC236}">
                  <a16:creationId xmlns:a16="http://schemas.microsoft.com/office/drawing/2014/main" id="{0D815537-8FD7-94D6-AE39-3CFCB93CCE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76835" y="21152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4" name="Straight Connector 9733">
              <a:extLst>
                <a:ext uri="{FF2B5EF4-FFF2-40B4-BE49-F238E27FC236}">
                  <a16:creationId xmlns:a16="http://schemas.microsoft.com/office/drawing/2014/main" id="{E29128B4-0DE3-A030-BB08-88666EE935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18455" y="21152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5" name="Straight Connector 9734">
              <a:extLst>
                <a:ext uri="{FF2B5EF4-FFF2-40B4-BE49-F238E27FC236}">
                  <a16:creationId xmlns:a16="http://schemas.microsoft.com/office/drawing/2014/main" id="{A076C03E-1F9E-7074-45F6-50752A19F1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1792" y="211813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6" name="Straight Connector 9735">
              <a:extLst>
                <a:ext uri="{FF2B5EF4-FFF2-40B4-BE49-F238E27FC236}">
                  <a16:creationId xmlns:a16="http://schemas.microsoft.com/office/drawing/2014/main" id="{1FD05CBC-ED54-0712-A54A-1B71D14200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0129" y="212658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7" name="Straight Connector 9736">
              <a:extLst>
                <a:ext uri="{FF2B5EF4-FFF2-40B4-BE49-F238E27FC236}">
                  <a16:creationId xmlns:a16="http://schemas.microsoft.com/office/drawing/2014/main" id="{CB1127F9-E3B6-6682-CEE8-ADFEFA8202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9730" y="212708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8" name="Straight Connector 9737">
              <a:extLst>
                <a:ext uri="{FF2B5EF4-FFF2-40B4-BE49-F238E27FC236}">
                  <a16:creationId xmlns:a16="http://schemas.microsoft.com/office/drawing/2014/main" id="{24293463-2FFE-C2ED-635D-0C18A1A7C8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33084" y="213410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39" name="Straight Connector 9738">
              <a:extLst>
                <a:ext uri="{FF2B5EF4-FFF2-40B4-BE49-F238E27FC236}">
                  <a16:creationId xmlns:a16="http://schemas.microsoft.com/office/drawing/2014/main" id="{F8DD4590-405E-0B81-744D-B292B2D927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69205" y="214056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0" name="Straight Connector 9739">
              <a:extLst>
                <a:ext uri="{FF2B5EF4-FFF2-40B4-BE49-F238E27FC236}">
                  <a16:creationId xmlns:a16="http://schemas.microsoft.com/office/drawing/2014/main" id="{64B925A2-6DCC-EE7F-9C8A-D61BDEA738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94181" y="214290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1" name="Straight Connector 9740">
              <a:extLst>
                <a:ext uri="{FF2B5EF4-FFF2-40B4-BE49-F238E27FC236}">
                  <a16:creationId xmlns:a16="http://schemas.microsoft.com/office/drawing/2014/main" id="{29BAF089-5CFA-B9F6-C82C-2BF1E0C31A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25826" y="214056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2" name="Straight Connector 9741">
              <a:extLst>
                <a:ext uri="{FF2B5EF4-FFF2-40B4-BE49-F238E27FC236}">
                  <a16:creationId xmlns:a16="http://schemas.microsoft.com/office/drawing/2014/main" id="{D461626D-F91F-087D-18E8-B9C7731AC4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44376" y="214460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3" name="Straight Connector 9742">
              <a:extLst>
                <a:ext uri="{FF2B5EF4-FFF2-40B4-BE49-F238E27FC236}">
                  <a16:creationId xmlns:a16="http://schemas.microsoft.com/office/drawing/2014/main" id="{C412DC2C-6CF2-7F58-8617-4D42EB0351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69537" y="214788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4" name="Straight Connector 9743">
              <a:extLst>
                <a:ext uri="{FF2B5EF4-FFF2-40B4-BE49-F238E27FC236}">
                  <a16:creationId xmlns:a16="http://schemas.microsoft.com/office/drawing/2014/main" id="{AB98E99D-E503-1555-C113-B1F3715686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98112" y="214886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5" name="Straight Connector 9744">
              <a:extLst>
                <a:ext uri="{FF2B5EF4-FFF2-40B4-BE49-F238E27FC236}">
                  <a16:creationId xmlns:a16="http://schemas.microsoft.com/office/drawing/2014/main" id="{23C16353-87D9-9065-C623-96E53011F0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26687" y="215712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6" name="Straight Connector 9745">
              <a:extLst>
                <a:ext uri="{FF2B5EF4-FFF2-40B4-BE49-F238E27FC236}">
                  <a16:creationId xmlns:a16="http://schemas.microsoft.com/office/drawing/2014/main" id="{F4FCEDF8-9580-8972-AEF8-DB3FBD4DF4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45102" y="215712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7" name="Straight Connector 9746">
              <a:extLst>
                <a:ext uri="{FF2B5EF4-FFF2-40B4-BE49-F238E27FC236}">
                  <a16:creationId xmlns:a16="http://schemas.microsoft.com/office/drawing/2014/main" id="{C820AF13-4080-8F8E-5BC5-C7AE22AD9E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74902" y="216585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8" name="Straight Connector 9747">
              <a:extLst>
                <a:ext uri="{FF2B5EF4-FFF2-40B4-BE49-F238E27FC236}">
                  <a16:creationId xmlns:a16="http://schemas.microsoft.com/office/drawing/2014/main" id="{C5A9222F-D6F0-87B3-25AE-EFA94A5B3A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0241" y="216585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49" name="Straight Connector 9748">
              <a:extLst>
                <a:ext uri="{FF2B5EF4-FFF2-40B4-BE49-F238E27FC236}">
                  <a16:creationId xmlns:a16="http://schemas.microsoft.com/office/drawing/2014/main" id="{2277164F-5836-10B3-BD4C-81F0E359F6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2053" y="217004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0" name="Straight Connector 9749">
              <a:extLst>
                <a:ext uri="{FF2B5EF4-FFF2-40B4-BE49-F238E27FC236}">
                  <a16:creationId xmlns:a16="http://schemas.microsoft.com/office/drawing/2014/main" id="{828F0E58-33C8-3A60-2E1E-AF859EC2E4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71220" y="216946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1" name="Straight Connector 9750">
              <a:extLst>
                <a:ext uri="{FF2B5EF4-FFF2-40B4-BE49-F238E27FC236}">
                  <a16:creationId xmlns:a16="http://schemas.microsoft.com/office/drawing/2014/main" id="{025560B8-B889-5432-6FC2-1EB72094FC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92694" y="217534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2" name="Straight Connector 9751">
              <a:extLst>
                <a:ext uri="{FF2B5EF4-FFF2-40B4-BE49-F238E27FC236}">
                  <a16:creationId xmlns:a16="http://schemas.microsoft.com/office/drawing/2014/main" id="{C18635E1-FC04-81B4-F3F6-5083EA185C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3162" y="217806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3" name="Straight Connector 9752">
              <a:extLst>
                <a:ext uri="{FF2B5EF4-FFF2-40B4-BE49-F238E27FC236}">
                  <a16:creationId xmlns:a16="http://schemas.microsoft.com/office/drawing/2014/main" id="{F997A147-B5DF-F7AC-6A40-8AD0491E76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55219" y="218050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4" name="Straight Connector 9753">
              <a:extLst>
                <a:ext uri="{FF2B5EF4-FFF2-40B4-BE49-F238E27FC236}">
                  <a16:creationId xmlns:a16="http://schemas.microsoft.com/office/drawing/2014/main" id="{AD6C45D0-F35B-EC36-5B5C-F257262819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7276" y="218782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5" name="Straight Connector 9754">
              <a:extLst>
                <a:ext uri="{FF2B5EF4-FFF2-40B4-BE49-F238E27FC236}">
                  <a16:creationId xmlns:a16="http://schemas.microsoft.com/office/drawing/2014/main" id="{0BB6F3E2-BCE9-EF82-F416-2130522247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15099" y="218894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6" name="Straight Connector 9755">
              <a:extLst>
                <a:ext uri="{FF2B5EF4-FFF2-40B4-BE49-F238E27FC236}">
                  <a16:creationId xmlns:a16="http://schemas.microsoft.com/office/drawing/2014/main" id="{00C225C7-01FB-472F-8B75-B7DF4B5FC0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37190" y="219261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7" name="Straight Connector 9756">
              <a:extLst>
                <a:ext uri="{FF2B5EF4-FFF2-40B4-BE49-F238E27FC236}">
                  <a16:creationId xmlns:a16="http://schemas.microsoft.com/office/drawing/2014/main" id="{E415EB72-F228-69F2-818E-BD429C7688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1309" y="219513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8" name="Straight Connector 9757">
              <a:extLst>
                <a:ext uri="{FF2B5EF4-FFF2-40B4-BE49-F238E27FC236}">
                  <a16:creationId xmlns:a16="http://schemas.microsoft.com/office/drawing/2014/main" id="{9115BF1D-0255-8249-E081-85705F9CFB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2919" y="219513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9" name="Straight Connector 9758">
              <a:extLst>
                <a:ext uri="{FF2B5EF4-FFF2-40B4-BE49-F238E27FC236}">
                  <a16:creationId xmlns:a16="http://schemas.microsoft.com/office/drawing/2014/main" id="{299D958C-6004-93CC-56BD-F57B4DA6FE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26173" y="21970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0" name="Straight Connector 9759">
              <a:extLst>
                <a:ext uri="{FF2B5EF4-FFF2-40B4-BE49-F238E27FC236}">
                  <a16:creationId xmlns:a16="http://schemas.microsoft.com/office/drawing/2014/main" id="{FCD15D05-AF4F-3BB4-BDBE-9C3C780B86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53690" y="21970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1" name="Straight Connector 9760">
              <a:extLst>
                <a:ext uri="{FF2B5EF4-FFF2-40B4-BE49-F238E27FC236}">
                  <a16:creationId xmlns:a16="http://schemas.microsoft.com/office/drawing/2014/main" id="{0C4FFED6-679C-CB79-64BB-EC1459D571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78951" y="220045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2" name="Straight Connector 9761">
              <a:extLst>
                <a:ext uri="{FF2B5EF4-FFF2-40B4-BE49-F238E27FC236}">
                  <a16:creationId xmlns:a16="http://schemas.microsoft.com/office/drawing/2014/main" id="{463721CE-55CC-2A4E-A8BB-56D4EC38FB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9503" y="220622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3" name="Straight Connector 9762">
              <a:extLst>
                <a:ext uri="{FF2B5EF4-FFF2-40B4-BE49-F238E27FC236}">
                  <a16:creationId xmlns:a16="http://schemas.microsoft.com/office/drawing/2014/main" id="{D938B41C-BE6F-DBF0-74A2-A96628BEBB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35293" y="220579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4" name="Straight Connector 9763">
              <a:extLst>
                <a:ext uri="{FF2B5EF4-FFF2-40B4-BE49-F238E27FC236}">
                  <a16:creationId xmlns:a16="http://schemas.microsoft.com/office/drawing/2014/main" id="{C9832292-DAC1-39E6-B279-925FEF65C4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6904" y="221528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5" name="Straight Connector 9764">
              <a:extLst>
                <a:ext uri="{FF2B5EF4-FFF2-40B4-BE49-F238E27FC236}">
                  <a16:creationId xmlns:a16="http://schemas.microsoft.com/office/drawing/2014/main" id="{B79EF4D4-3B79-9A86-44FF-46EC6A3B25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89157" y="221528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6" name="Straight Connector 9765">
              <a:extLst>
                <a:ext uri="{FF2B5EF4-FFF2-40B4-BE49-F238E27FC236}">
                  <a16:creationId xmlns:a16="http://schemas.microsoft.com/office/drawing/2014/main" id="{31FB8961-F0B1-E829-F5E7-05610CDFE3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16585" y="222044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7" name="Straight Connector 9766">
              <a:extLst>
                <a:ext uri="{FF2B5EF4-FFF2-40B4-BE49-F238E27FC236}">
                  <a16:creationId xmlns:a16="http://schemas.microsoft.com/office/drawing/2014/main" id="{50C3A251-5C44-2A76-2151-A70DF9454D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44101" y="222754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8" name="Straight Connector 9767">
              <a:extLst>
                <a:ext uri="{FF2B5EF4-FFF2-40B4-BE49-F238E27FC236}">
                  <a16:creationId xmlns:a16="http://schemas.microsoft.com/office/drawing/2014/main" id="{92DA3F8D-7D59-3E0E-48B6-D06D9CF854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3451" y="22277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69" name="Straight Connector 9768">
              <a:extLst>
                <a:ext uri="{FF2B5EF4-FFF2-40B4-BE49-F238E27FC236}">
                  <a16:creationId xmlns:a16="http://schemas.microsoft.com/office/drawing/2014/main" id="{ABD87D37-CFDE-B5E4-D1AF-936A4BA085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98417" y="22277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0" name="Straight Connector 9769">
              <a:extLst>
                <a:ext uri="{FF2B5EF4-FFF2-40B4-BE49-F238E27FC236}">
                  <a16:creationId xmlns:a16="http://schemas.microsoft.com/office/drawing/2014/main" id="{78B06094-2E5B-F18E-E8A0-095D1C9F74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30721" y="22310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1" name="Straight Connector 9770">
              <a:extLst>
                <a:ext uri="{FF2B5EF4-FFF2-40B4-BE49-F238E27FC236}">
                  <a16:creationId xmlns:a16="http://schemas.microsoft.com/office/drawing/2014/main" id="{13B8EEC5-57CE-B9C6-FD4D-6A39D065BB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62061" y="223506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2" name="Straight Connector 9771">
              <a:extLst>
                <a:ext uri="{FF2B5EF4-FFF2-40B4-BE49-F238E27FC236}">
                  <a16:creationId xmlns:a16="http://schemas.microsoft.com/office/drawing/2014/main" id="{2028BB1D-AB44-1D07-8A37-22BF061F64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87233" y="223506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3" name="Straight Connector 9772">
              <a:extLst>
                <a:ext uri="{FF2B5EF4-FFF2-40B4-BE49-F238E27FC236}">
                  <a16:creationId xmlns:a16="http://schemas.microsoft.com/office/drawing/2014/main" id="{4DA62781-B89F-AE3E-304C-08E91DB407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06283" y="224573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4" name="Straight Connector 9773">
              <a:extLst>
                <a:ext uri="{FF2B5EF4-FFF2-40B4-BE49-F238E27FC236}">
                  <a16:creationId xmlns:a16="http://schemas.microsoft.com/office/drawing/2014/main" id="{4C490EA7-CF65-8FEB-D5E0-91FFD0D56C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9066" y="224573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5" name="Straight Connector 9774">
              <a:extLst>
                <a:ext uri="{FF2B5EF4-FFF2-40B4-BE49-F238E27FC236}">
                  <a16:creationId xmlns:a16="http://schemas.microsoft.com/office/drawing/2014/main" id="{63091485-E735-F255-A56B-91BDC0ED7C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8199" y="225334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6" name="Straight Connector 9775">
              <a:extLst>
                <a:ext uri="{FF2B5EF4-FFF2-40B4-BE49-F238E27FC236}">
                  <a16:creationId xmlns:a16="http://schemas.microsoft.com/office/drawing/2014/main" id="{95137349-3ECD-A908-8AC4-D7C0999735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87081" y="225620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7" name="Straight Connector 9776">
              <a:extLst>
                <a:ext uri="{FF2B5EF4-FFF2-40B4-BE49-F238E27FC236}">
                  <a16:creationId xmlns:a16="http://schemas.microsoft.com/office/drawing/2014/main" id="{4D70C944-4DB0-FD95-E7A1-DB5529CA38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2481" y="226038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8" name="Straight Connector 9777">
              <a:extLst>
                <a:ext uri="{FF2B5EF4-FFF2-40B4-BE49-F238E27FC236}">
                  <a16:creationId xmlns:a16="http://schemas.microsoft.com/office/drawing/2014/main" id="{ED0C90E6-EBB3-63D0-89B7-15A88FCA49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29134" y="226319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79" name="Straight Connector 9778">
              <a:extLst>
                <a:ext uri="{FF2B5EF4-FFF2-40B4-BE49-F238E27FC236}">
                  <a16:creationId xmlns:a16="http://schemas.microsoft.com/office/drawing/2014/main" id="{B8177A5F-D192-20F4-F233-66F32137E7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53588" y="226038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0" name="Straight Connector 9779">
              <a:extLst>
                <a:ext uri="{FF2B5EF4-FFF2-40B4-BE49-F238E27FC236}">
                  <a16:creationId xmlns:a16="http://schemas.microsoft.com/office/drawing/2014/main" id="{122310D0-9C0C-0453-6931-A231414BC5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84392" y="227069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1" name="Straight Connector 9780">
              <a:extLst>
                <a:ext uri="{FF2B5EF4-FFF2-40B4-BE49-F238E27FC236}">
                  <a16:creationId xmlns:a16="http://schemas.microsoft.com/office/drawing/2014/main" id="{C37AEDFA-56E9-C300-819A-A9F97031B2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08204" y="227147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2" name="Straight Connector 9781">
              <a:extLst>
                <a:ext uri="{FF2B5EF4-FFF2-40B4-BE49-F238E27FC236}">
                  <a16:creationId xmlns:a16="http://schemas.microsoft.com/office/drawing/2014/main" id="{F3FEE2C9-1221-6769-2DB6-8012D77A3C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36449" y="22722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3" name="Straight Connector 9782">
              <a:extLst>
                <a:ext uri="{FF2B5EF4-FFF2-40B4-BE49-F238E27FC236}">
                  <a16:creationId xmlns:a16="http://schemas.microsoft.com/office/drawing/2014/main" id="{B5FA3600-8CEB-EB00-A324-8862F6C3E2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68504" y="227146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4" name="Straight Connector 9783">
              <a:extLst>
                <a:ext uri="{FF2B5EF4-FFF2-40B4-BE49-F238E27FC236}">
                  <a16:creationId xmlns:a16="http://schemas.microsoft.com/office/drawing/2014/main" id="{722745A4-B913-B577-B55D-6C664A9859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96021" y="227500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5" name="Straight Connector 9784">
              <a:extLst>
                <a:ext uri="{FF2B5EF4-FFF2-40B4-BE49-F238E27FC236}">
                  <a16:creationId xmlns:a16="http://schemas.microsoft.com/office/drawing/2014/main" id="{4FE2DB2E-F10B-0E52-EA4E-2D56A39521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24909" y="227261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6" name="Straight Connector 9785">
              <a:extLst>
                <a:ext uri="{FF2B5EF4-FFF2-40B4-BE49-F238E27FC236}">
                  <a16:creationId xmlns:a16="http://schemas.microsoft.com/office/drawing/2014/main" id="{E83DBC82-9717-6007-241D-E01B561AD7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56072" y="227934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7" name="Straight Connector 9786">
              <a:extLst>
                <a:ext uri="{FF2B5EF4-FFF2-40B4-BE49-F238E27FC236}">
                  <a16:creationId xmlns:a16="http://schemas.microsoft.com/office/drawing/2014/main" id="{76563FFC-2ED3-2D60-3692-F519608999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95259" y="229328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8" name="Straight Connector 9787">
              <a:extLst>
                <a:ext uri="{FF2B5EF4-FFF2-40B4-BE49-F238E27FC236}">
                  <a16:creationId xmlns:a16="http://schemas.microsoft.com/office/drawing/2014/main" id="{8FB65DCD-456A-17E6-D0AE-4B836170D6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20092" y="230742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89" name="Straight Connector 9788">
              <a:extLst>
                <a:ext uri="{FF2B5EF4-FFF2-40B4-BE49-F238E27FC236}">
                  <a16:creationId xmlns:a16="http://schemas.microsoft.com/office/drawing/2014/main" id="{5A611E66-CBC3-CA56-5C31-43F96715317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49830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0" name="Straight Connector 9789">
              <a:extLst>
                <a:ext uri="{FF2B5EF4-FFF2-40B4-BE49-F238E27FC236}">
                  <a16:creationId xmlns:a16="http://schemas.microsoft.com/office/drawing/2014/main" id="{0534159A-D1D3-A5F6-724E-773D9C8ADC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81407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1" name="Straight Connector 9790">
              <a:extLst>
                <a:ext uri="{FF2B5EF4-FFF2-40B4-BE49-F238E27FC236}">
                  <a16:creationId xmlns:a16="http://schemas.microsoft.com/office/drawing/2014/main" id="{55013CF6-FC84-32D8-4BBB-111FB94DE8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09319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2" name="Straight Connector 9791">
              <a:extLst>
                <a:ext uri="{FF2B5EF4-FFF2-40B4-BE49-F238E27FC236}">
                  <a16:creationId xmlns:a16="http://schemas.microsoft.com/office/drawing/2014/main" id="{23D37B69-64AE-EE87-785B-965BC57991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34719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3" name="Straight Connector 9792">
              <a:extLst>
                <a:ext uri="{FF2B5EF4-FFF2-40B4-BE49-F238E27FC236}">
                  <a16:creationId xmlns:a16="http://schemas.microsoft.com/office/drawing/2014/main" id="{9CABBBCD-7E0F-4E22-BAB6-6A420DE4E8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66113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4" name="Straight Connector 9793">
              <a:extLst>
                <a:ext uri="{FF2B5EF4-FFF2-40B4-BE49-F238E27FC236}">
                  <a16:creationId xmlns:a16="http://schemas.microsoft.com/office/drawing/2014/main" id="{30433C27-9C32-A968-B297-F4764E8EF5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97863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5" name="Straight Connector 9794">
              <a:extLst>
                <a:ext uri="{FF2B5EF4-FFF2-40B4-BE49-F238E27FC236}">
                  <a16:creationId xmlns:a16="http://schemas.microsoft.com/office/drawing/2014/main" id="{5BF28AE1-A626-6BE3-B0FF-2677C67C5A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21146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6" name="Straight Connector 9795">
              <a:extLst>
                <a:ext uri="{FF2B5EF4-FFF2-40B4-BE49-F238E27FC236}">
                  <a16:creationId xmlns:a16="http://schemas.microsoft.com/office/drawing/2014/main" id="{1C641461-0878-1CB5-B7EA-E336914217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50642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7" name="Straight Connector 9796">
              <a:extLst>
                <a:ext uri="{FF2B5EF4-FFF2-40B4-BE49-F238E27FC236}">
                  <a16:creationId xmlns:a16="http://schemas.microsoft.com/office/drawing/2014/main" id="{068B3EDA-FF72-44AB-671B-2F6402811F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0803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8" name="Straight Connector 9797">
              <a:extLst>
                <a:ext uri="{FF2B5EF4-FFF2-40B4-BE49-F238E27FC236}">
                  <a16:creationId xmlns:a16="http://schemas.microsoft.com/office/drawing/2014/main" id="{33E492B0-A444-CEE7-5681-2D2FAEA8E9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02362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99" name="Straight Connector 9798">
              <a:extLst>
                <a:ext uri="{FF2B5EF4-FFF2-40B4-BE49-F238E27FC236}">
                  <a16:creationId xmlns:a16="http://schemas.microsoft.com/office/drawing/2014/main" id="{B02D34C3-ED3A-EE14-C360-916F1A8162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24725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0" name="Straight Connector 9799">
              <a:extLst>
                <a:ext uri="{FF2B5EF4-FFF2-40B4-BE49-F238E27FC236}">
                  <a16:creationId xmlns:a16="http://schemas.microsoft.com/office/drawing/2014/main" id="{096B6839-F284-0B75-C339-B2E251C04D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52104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1" name="Straight Connector 9800">
              <a:extLst>
                <a:ext uri="{FF2B5EF4-FFF2-40B4-BE49-F238E27FC236}">
                  <a16:creationId xmlns:a16="http://schemas.microsoft.com/office/drawing/2014/main" id="{D6264F47-C125-CA20-31A7-754C50EFB0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1345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2" name="Straight Connector 9801">
              <a:extLst>
                <a:ext uri="{FF2B5EF4-FFF2-40B4-BE49-F238E27FC236}">
                  <a16:creationId xmlns:a16="http://schemas.microsoft.com/office/drawing/2014/main" id="{5695C35D-41B8-2506-6C7C-5F7BD51918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32675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3" name="Straight Connector 9802">
              <a:extLst>
                <a:ext uri="{FF2B5EF4-FFF2-40B4-BE49-F238E27FC236}">
                  <a16:creationId xmlns:a16="http://schemas.microsoft.com/office/drawing/2014/main" id="{C4BF7459-7192-5DF5-2D02-043A637457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82520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4" name="Straight Connector 9803">
              <a:extLst>
                <a:ext uri="{FF2B5EF4-FFF2-40B4-BE49-F238E27FC236}">
                  <a16:creationId xmlns:a16="http://schemas.microsoft.com/office/drawing/2014/main" id="{68CA9D55-3ACD-5BAF-FFE1-6FEC533B21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04767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5" name="Straight Connector 9804">
              <a:extLst>
                <a:ext uri="{FF2B5EF4-FFF2-40B4-BE49-F238E27FC236}">
                  <a16:creationId xmlns:a16="http://schemas.microsoft.com/office/drawing/2014/main" id="{616A0984-A929-AA98-D9FB-EC8292CE92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44984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6" name="Straight Connector 9805">
              <a:extLst>
                <a:ext uri="{FF2B5EF4-FFF2-40B4-BE49-F238E27FC236}">
                  <a16:creationId xmlns:a16="http://schemas.microsoft.com/office/drawing/2014/main" id="{D98A197F-2FC4-DC9F-A31C-F2556E18BA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93399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7" name="Straight Connector 9806">
              <a:extLst>
                <a:ext uri="{FF2B5EF4-FFF2-40B4-BE49-F238E27FC236}">
                  <a16:creationId xmlns:a16="http://schemas.microsoft.com/office/drawing/2014/main" id="{F36770CF-4CE1-2B57-013F-73BBE70CAF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33087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8" name="Straight Connector 9807">
              <a:extLst>
                <a:ext uri="{FF2B5EF4-FFF2-40B4-BE49-F238E27FC236}">
                  <a16:creationId xmlns:a16="http://schemas.microsoft.com/office/drawing/2014/main" id="{617493DA-8024-5347-8C80-86463CA40B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64732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09" name="Straight Connector 9808">
              <a:extLst>
                <a:ext uri="{FF2B5EF4-FFF2-40B4-BE49-F238E27FC236}">
                  <a16:creationId xmlns:a16="http://schemas.microsoft.com/office/drawing/2014/main" id="{6FB7DC89-787D-CD09-7B1A-3B2C1116CC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01244" y="230956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810" name="TextBox 9809">
            <a:extLst>
              <a:ext uri="{FF2B5EF4-FFF2-40B4-BE49-F238E27FC236}">
                <a16:creationId xmlns:a16="http://schemas.microsoft.com/office/drawing/2014/main" id="{CE4267ED-8421-2843-98F4-12FDFB156CBA}"/>
              </a:ext>
            </a:extLst>
          </p:cNvPr>
          <p:cNvSpPr txBox="1"/>
          <p:nvPr/>
        </p:nvSpPr>
        <p:spPr bwMode="auto">
          <a:xfrm>
            <a:off x="8997154" y="1176223"/>
            <a:ext cx="24648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Absolute difference in 7-yr rates: 6.5%</a:t>
            </a:r>
          </a:p>
        </p:txBody>
      </p:sp>
      <p:graphicFrame>
        <p:nvGraphicFramePr>
          <p:cNvPr id="9811" name="Table 189">
            <a:extLst>
              <a:ext uri="{FF2B5EF4-FFF2-40B4-BE49-F238E27FC236}">
                <a16:creationId xmlns:a16="http://schemas.microsoft.com/office/drawing/2014/main" id="{B2A1540F-AC04-652B-8637-79912B818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99661"/>
              </p:ext>
            </p:extLst>
          </p:nvPr>
        </p:nvGraphicFramePr>
        <p:xfrm>
          <a:off x="5434377" y="2988028"/>
          <a:ext cx="5364782" cy="14550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95369">
                  <a:extLst>
                    <a:ext uri="{9D8B030D-6E8A-4147-A177-3AD203B41FA5}">
                      <a16:colId xmlns:a16="http://schemas.microsoft.com/office/drawing/2014/main" val="1289866772"/>
                    </a:ext>
                  </a:extLst>
                </a:gridCol>
                <a:gridCol w="1916275">
                  <a:extLst>
                    <a:ext uri="{9D8B030D-6E8A-4147-A177-3AD203B41FA5}">
                      <a16:colId xmlns:a16="http://schemas.microsoft.com/office/drawing/2014/main" val="1425143201"/>
                    </a:ext>
                  </a:extLst>
                </a:gridCol>
                <a:gridCol w="1153138">
                  <a:extLst>
                    <a:ext uri="{9D8B030D-6E8A-4147-A177-3AD203B41FA5}">
                      <a16:colId xmlns:a16="http://schemas.microsoft.com/office/drawing/2014/main" val="1063148087"/>
                    </a:ext>
                  </a:extLst>
                </a:gridCol>
              </a:tblGrid>
              <a:tr h="573393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400" b="1" dirty="0">
                        <a:solidFill>
                          <a:schemeClr val="bg2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Abemaciclib + ET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(n = 2808)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ET Alone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(n = 2829)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57987"/>
                  </a:ext>
                </a:extLst>
              </a:tr>
              <a:tr h="24437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iDFS events, 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547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722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531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HR (95% CI)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0.734 (0.657-0.820) 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62642"/>
                  </a:ext>
                </a:extLst>
              </a:tr>
              <a:tr h="3111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Nominal </a:t>
                      </a: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 Medium" pitchFamily="2" charset="77"/>
                          <a:ea typeface="+mn-ea"/>
                          <a:cs typeface="Poppins Medium" pitchFamily="2" charset="77"/>
                        </a:rPr>
                        <a:t>P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 Medium" pitchFamily="2" charset="77"/>
                          <a:ea typeface="+mn-ea"/>
                          <a:cs typeface="Poppins Medium" pitchFamily="2" charset="77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value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&lt;.0001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309672"/>
                  </a:ext>
                </a:extLst>
              </a:tr>
            </a:tbl>
          </a:graphicData>
        </a:graphic>
      </p:graphicFrame>
      <p:grpSp>
        <p:nvGrpSpPr>
          <p:cNvPr id="9812" name="Group 9811">
            <a:extLst>
              <a:ext uri="{FF2B5EF4-FFF2-40B4-BE49-F238E27FC236}">
                <a16:creationId xmlns:a16="http://schemas.microsoft.com/office/drawing/2014/main" id="{77D1D128-5630-FDAB-8004-905530745D42}"/>
              </a:ext>
            </a:extLst>
          </p:cNvPr>
          <p:cNvGrpSpPr/>
          <p:nvPr/>
        </p:nvGrpSpPr>
        <p:grpSpPr>
          <a:xfrm>
            <a:off x="8419098" y="2034739"/>
            <a:ext cx="2103092" cy="240533"/>
            <a:chOff x="8196718" y="2125316"/>
            <a:chExt cx="2103092" cy="240533"/>
          </a:xfrm>
        </p:grpSpPr>
        <p:cxnSp>
          <p:nvCxnSpPr>
            <p:cNvPr id="9813" name="Straight Connector 9812">
              <a:extLst>
                <a:ext uri="{FF2B5EF4-FFF2-40B4-BE49-F238E27FC236}">
                  <a16:creationId xmlns:a16="http://schemas.microsoft.com/office/drawing/2014/main" id="{04B5EE77-D08C-D0CE-D745-E977439E98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96718" y="212531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4" name="Straight Connector 9813">
              <a:extLst>
                <a:ext uri="{FF2B5EF4-FFF2-40B4-BE49-F238E27FC236}">
                  <a16:creationId xmlns:a16="http://schemas.microsoft.com/office/drawing/2014/main" id="{D2EEE0E6-849F-34C0-D154-159080EB97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12666" y="2130742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5" name="Straight Connector 9814">
              <a:extLst>
                <a:ext uri="{FF2B5EF4-FFF2-40B4-BE49-F238E27FC236}">
                  <a16:creationId xmlns:a16="http://schemas.microsoft.com/office/drawing/2014/main" id="{65AB4025-71AD-5569-5B30-DB341885A7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6702" y="2146091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6" name="Straight Connector 9815">
              <a:extLst>
                <a:ext uri="{FF2B5EF4-FFF2-40B4-BE49-F238E27FC236}">
                  <a16:creationId xmlns:a16="http://schemas.microsoft.com/office/drawing/2014/main" id="{0A6BB5BB-1D79-2D0D-7680-EF473E37E0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12823" y="2146090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7" name="Straight Connector 9816">
              <a:extLst>
                <a:ext uri="{FF2B5EF4-FFF2-40B4-BE49-F238E27FC236}">
                  <a16:creationId xmlns:a16="http://schemas.microsoft.com/office/drawing/2014/main" id="{6EE24500-291E-6D06-DDA7-F051940F05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76262" y="216796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8" name="Straight Connector 9817">
              <a:extLst>
                <a:ext uri="{FF2B5EF4-FFF2-40B4-BE49-F238E27FC236}">
                  <a16:creationId xmlns:a16="http://schemas.microsoft.com/office/drawing/2014/main" id="{EDBDDEDE-3731-4561-F5E6-AAAFF651C4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52458" y="2146091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9" name="Straight Connector 9818">
              <a:extLst>
                <a:ext uri="{FF2B5EF4-FFF2-40B4-BE49-F238E27FC236}">
                  <a16:creationId xmlns:a16="http://schemas.microsoft.com/office/drawing/2014/main" id="{E574368C-8775-B37E-A8E7-A74B221133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21286" y="2167968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0" name="Straight Connector 9819">
              <a:extLst>
                <a:ext uri="{FF2B5EF4-FFF2-40B4-BE49-F238E27FC236}">
                  <a16:creationId xmlns:a16="http://schemas.microsoft.com/office/drawing/2014/main" id="{4D4A87E2-AE5F-6746-B5D3-93D22516C6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00278" y="2167942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1" name="Straight Connector 9820">
              <a:extLst>
                <a:ext uri="{FF2B5EF4-FFF2-40B4-BE49-F238E27FC236}">
                  <a16:creationId xmlns:a16="http://schemas.microsoft.com/office/drawing/2014/main" id="{91B6DA70-E2BB-7876-6027-715BEFB64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66244" y="2184673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2" name="Straight Connector 9821">
              <a:extLst>
                <a:ext uri="{FF2B5EF4-FFF2-40B4-BE49-F238E27FC236}">
                  <a16:creationId xmlns:a16="http://schemas.microsoft.com/office/drawing/2014/main" id="{DB06FA62-1F1A-03A3-9148-88E808A3F6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97957" y="2190999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3" name="Straight Connector 9822">
              <a:extLst>
                <a:ext uri="{FF2B5EF4-FFF2-40B4-BE49-F238E27FC236}">
                  <a16:creationId xmlns:a16="http://schemas.microsoft.com/office/drawing/2014/main" id="{793E474A-3998-68A7-C386-6405E42603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28108" y="2189541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4" name="Straight Connector 9823">
              <a:extLst>
                <a:ext uri="{FF2B5EF4-FFF2-40B4-BE49-F238E27FC236}">
                  <a16:creationId xmlns:a16="http://schemas.microsoft.com/office/drawing/2014/main" id="{C4548154-34E4-26D6-B7B9-F59CC1F6BE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25949" y="218467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5" name="Straight Connector 9824">
              <a:extLst>
                <a:ext uri="{FF2B5EF4-FFF2-40B4-BE49-F238E27FC236}">
                  <a16:creationId xmlns:a16="http://schemas.microsoft.com/office/drawing/2014/main" id="{DC9E85A3-5658-0EB3-468E-CC812274A9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45723" y="2189531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6" name="Straight Connector 9825">
              <a:extLst>
                <a:ext uri="{FF2B5EF4-FFF2-40B4-BE49-F238E27FC236}">
                  <a16:creationId xmlns:a16="http://schemas.microsoft.com/office/drawing/2014/main" id="{E1E518E1-3FC2-1FE1-20C0-CF71F41A34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25031" y="2259832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7" name="Straight Connector 9826">
              <a:extLst>
                <a:ext uri="{FF2B5EF4-FFF2-40B4-BE49-F238E27FC236}">
                  <a16:creationId xmlns:a16="http://schemas.microsoft.com/office/drawing/2014/main" id="{770A0F25-368B-85FC-1409-4AD6248739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07494" y="2284590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8" name="Straight Connector 9827">
              <a:extLst>
                <a:ext uri="{FF2B5EF4-FFF2-40B4-BE49-F238E27FC236}">
                  <a16:creationId xmlns:a16="http://schemas.microsoft.com/office/drawing/2014/main" id="{9A29AC2A-752B-5EFE-1F1B-65D2663270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07248" y="2190098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9" name="Straight Connector 9828">
              <a:extLst>
                <a:ext uri="{FF2B5EF4-FFF2-40B4-BE49-F238E27FC236}">
                  <a16:creationId xmlns:a16="http://schemas.microsoft.com/office/drawing/2014/main" id="{6B21B733-0969-9BC8-3D5E-BD78CC8B6D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59648" y="2219953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0" name="Straight Connector 9829">
              <a:extLst>
                <a:ext uri="{FF2B5EF4-FFF2-40B4-BE49-F238E27FC236}">
                  <a16:creationId xmlns:a16="http://schemas.microsoft.com/office/drawing/2014/main" id="{8696B47C-AF0F-141F-3AB4-91C0CD0D2B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41501" y="2222666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1" name="Straight Connector 9830">
              <a:extLst>
                <a:ext uri="{FF2B5EF4-FFF2-40B4-BE49-F238E27FC236}">
                  <a16:creationId xmlns:a16="http://schemas.microsoft.com/office/drawing/2014/main" id="{8789686F-10E8-2216-156B-ED21137A10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24489" y="2229470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2" name="Straight Connector 9831">
              <a:extLst>
                <a:ext uri="{FF2B5EF4-FFF2-40B4-BE49-F238E27FC236}">
                  <a16:creationId xmlns:a16="http://schemas.microsoft.com/office/drawing/2014/main" id="{9B29849E-0BE2-445F-60FF-C7C0778393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91639" y="2229736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3" name="Straight Connector 9832">
              <a:extLst>
                <a:ext uri="{FF2B5EF4-FFF2-40B4-BE49-F238E27FC236}">
                  <a16:creationId xmlns:a16="http://schemas.microsoft.com/office/drawing/2014/main" id="{5D63F7C2-3580-AB23-FDED-60E7861C64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59925" y="2260374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4" name="Straight Connector 9833">
              <a:extLst>
                <a:ext uri="{FF2B5EF4-FFF2-40B4-BE49-F238E27FC236}">
                  <a16:creationId xmlns:a16="http://schemas.microsoft.com/office/drawing/2014/main" id="{04D8CC12-6339-5124-60D2-8E77802A61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67831" y="2190098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5" name="Straight Connector 9834">
              <a:extLst>
                <a:ext uri="{FF2B5EF4-FFF2-40B4-BE49-F238E27FC236}">
                  <a16:creationId xmlns:a16="http://schemas.microsoft.com/office/drawing/2014/main" id="{D014E181-12DC-77E8-10E7-CA631BDDD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78393" y="2259832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6" name="Straight Connector 9835">
              <a:extLst>
                <a:ext uri="{FF2B5EF4-FFF2-40B4-BE49-F238E27FC236}">
                  <a16:creationId xmlns:a16="http://schemas.microsoft.com/office/drawing/2014/main" id="{6BC9E0A4-2373-C29A-C7B9-08992A9A24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14514" y="2285970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7" name="Straight Connector 9836">
              <a:extLst>
                <a:ext uri="{FF2B5EF4-FFF2-40B4-BE49-F238E27FC236}">
                  <a16:creationId xmlns:a16="http://schemas.microsoft.com/office/drawing/2014/main" id="{F93FDE06-1EDD-B8FF-BD03-91885F01B9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60477" y="2284590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8" name="Straight Connector 9837">
              <a:extLst>
                <a:ext uri="{FF2B5EF4-FFF2-40B4-BE49-F238E27FC236}">
                  <a16:creationId xmlns:a16="http://schemas.microsoft.com/office/drawing/2014/main" id="{1EF8BB06-0A24-03E2-8C05-A1C4E48045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02639" y="2284590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9" name="Straight Connector 9838">
              <a:extLst>
                <a:ext uri="{FF2B5EF4-FFF2-40B4-BE49-F238E27FC236}">
                  <a16:creationId xmlns:a16="http://schemas.microsoft.com/office/drawing/2014/main" id="{3125FD07-2E0F-2E14-681F-DD82A70ABC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18114" y="226138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0" name="Straight Connector 9839">
              <a:extLst>
                <a:ext uri="{FF2B5EF4-FFF2-40B4-BE49-F238E27FC236}">
                  <a16:creationId xmlns:a16="http://schemas.microsoft.com/office/drawing/2014/main" id="{9A8405ED-BB1F-B666-2EDA-488C749BE6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6627" y="2259832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1" name="Straight Connector 9840">
              <a:extLst>
                <a:ext uri="{FF2B5EF4-FFF2-40B4-BE49-F238E27FC236}">
                  <a16:creationId xmlns:a16="http://schemas.microsoft.com/office/drawing/2014/main" id="{25B76A16-C3ED-DC1D-018F-FFFC30DCAE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80144" y="227556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2" name="Straight Connector 9841">
              <a:extLst>
                <a:ext uri="{FF2B5EF4-FFF2-40B4-BE49-F238E27FC236}">
                  <a16:creationId xmlns:a16="http://schemas.microsoft.com/office/drawing/2014/main" id="{8C50153B-078A-C16A-AAEC-EB04793AD6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56118" y="2284963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3" name="Straight Connector 9842">
              <a:extLst>
                <a:ext uri="{FF2B5EF4-FFF2-40B4-BE49-F238E27FC236}">
                  <a16:creationId xmlns:a16="http://schemas.microsoft.com/office/drawing/2014/main" id="{6901DF18-9691-3C7C-F4C9-728A4FB8F6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46506" y="228108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4" name="Straight Connector 9843">
              <a:extLst>
                <a:ext uri="{FF2B5EF4-FFF2-40B4-BE49-F238E27FC236}">
                  <a16:creationId xmlns:a16="http://schemas.microsoft.com/office/drawing/2014/main" id="{700E1257-0F3B-B20E-2040-4C4C152264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82231" y="228263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5" name="Straight Connector 9844">
              <a:extLst>
                <a:ext uri="{FF2B5EF4-FFF2-40B4-BE49-F238E27FC236}">
                  <a16:creationId xmlns:a16="http://schemas.microsoft.com/office/drawing/2014/main" id="{6D0A19A3-654A-4D2B-08B8-C22586EEA9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20670" y="2280664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6" name="Straight Connector 9845">
              <a:extLst>
                <a:ext uri="{FF2B5EF4-FFF2-40B4-BE49-F238E27FC236}">
                  <a16:creationId xmlns:a16="http://schemas.microsoft.com/office/drawing/2014/main" id="{32B2102A-3150-BFF5-51FF-6083307049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99810" y="2279926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847" name="Group 9846">
            <a:extLst>
              <a:ext uri="{FF2B5EF4-FFF2-40B4-BE49-F238E27FC236}">
                <a16:creationId xmlns:a16="http://schemas.microsoft.com/office/drawing/2014/main" id="{C1F2A731-8ADA-0493-6DDA-32030BA0E8F4}"/>
              </a:ext>
            </a:extLst>
          </p:cNvPr>
          <p:cNvGrpSpPr/>
          <p:nvPr/>
        </p:nvGrpSpPr>
        <p:grpSpPr>
          <a:xfrm>
            <a:off x="8591298" y="2217385"/>
            <a:ext cx="1978379" cy="564717"/>
            <a:chOff x="8368918" y="2307962"/>
            <a:chExt cx="1978379" cy="564717"/>
          </a:xfrm>
        </p:grpSpPr>
        <p:cxnSp>
          <p:nvCxnSpPr>
            <p:cNvPr id="9848" name="Straight Connector 9847">
              <a:extLst>
                <a:ext uri="{FF2B5EF4-FFF2-40B4-BE49-F238E27FC236}">
                  <a16:creationId xmlns:a16="http://schemas.microsoft.com/office/drawing/2014/main" id="{6C32A1AB-A855-1673-EF47-42756E9B83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29802" y="2358640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9" name="Straight Connector 9848">
              <a:extLst>
                <a:ext uri="{FF2B5EF4-FFF2-40B4-BE49-F238E27FC236}">
                  <a16:creationId xmlns:a16="http://schemas.microsoft.com/office/drawing/2014/main" id="{2693F416-59C4-08F3-E9A0-4A59E3F9B7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10289" y="2337784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0" name="Straight Connector 9849">
              <a:extLst>
                <a:ext uri="{FF2B5EF4-FFF2-40B4-BE49-F238E27FC236}">
                  <a16:creationId xmlns:a16="http://schemas.microsoft.com/office/drawing/2014/main" id="{91301847-1DFE-94F2-3921-046A6A2C4B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56519" y="2382109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1" name="Straight Connector 9850">
              <a:extLst>
                <a:ext uri="{FF2B5EF4-FFF2-40B4-BE49-F238E27FC236}">
                  <a16:creationId xmlns:a16="http://schemas.microsoft.com/office/drawing/2014/main" id="{84B27FCB-5780-3649-F0F0-D64A96B49E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68918" y="2307962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2" name="Straight Connector 9851">
              <a:extLst>
                <a:ext uri="{FF2B5EF4-FFF2-40B4-BE49-F238E27FC236}">
                  <a16:creationId xmlns:a16="http://schemas.microsoft.com/office/drawing/2014/main" id="{E414C7E6-0CA1-B8DF-FF01-A5A5EE28FF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43138" y="2337785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3" name="Straight Connector 9852">
              <a:extLst>
                <a:ext uri="{FF2B5EF4-FFF2-40B4-BE49-F238E27FC236}">
                  <a16:creationId xmlns:a16="http://schemas.microsoft.com/office/drawing/2014/main" id="{95981C19-0631-E4D4-1518-E1DA311EDF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61769" y="2418477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4" name="Straight Connector 9853">
              <a:extLst>
                <a:ext uri="{FF2B5EF4-FFF2-40B4-BE49-F238E27FC236}">
                  <a16:creationId xmlns:a16="http://schemas.microsoft.com/office/drawing/2014/main" id="{C2D133FB-6480-3A20-87C6-880CCD79E5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74792" y="2394155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5" name="Straight Connector 9854">
              <a:extLst>
                <a:ext uri="{FF2B5EF4-FFF2-40B4-BE49-F238E27FC236}">
                  <a16:creationId xmlns:a16="http://schemas.microsoft.com/office/drawing/2014/main" id="{2456FA27-FD72-BA53-8AAF-83DBD4A1F4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60265" y="2346738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6" name="Straight Connector 9855">
              <a:extLst>
                <a:ext uri="{FF2B5EF4-FFF2-40B4-BE49-F238E27FC236}">
                  <a16:creationId xmlns:a16="http://schemas.microsoft.com/office/drawing/2014/main" id="{D8FEAC93-49C2-FAB0-84A5-6B0808FCC9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17845" y="2356929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7" name="Straight Connector 9856">
              <a:extLst>
                <a:ext uri="{FF2B5EF4-FFF2-40B4-BE49-F238E27FC236}">
                  <a16:creationId xmlns:a16="http://schemas.microsoft.com/office/drawing/2014/main" id="{B4CC94FF-5DA5-870F-A521-DB612A7384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94125" y="2357000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8" name="Straight Connector 9857">
              <a:extLst>
                <a:ext uri="{FF2B5EF4-FFF2-40B4-BE49-F238E27FC236}">
                  <a16:creationId xmlns:a16="http://schemas.microsoft.com/office/drawing/2014/main" id="{9A432DC2-CAE8-DBC3-8019-D561A4ED77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69348" y="2356929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9" name="Straight Connector 9858">
              <a:extLst>
                <a:ext uri="{FF2B5EF4-FFF2-40B4-BE49-F238E27FC236}">
                  <a16:creationId xmlns:a16="http://schemas.microsoft.com/office/drawing/2014/main" id="{861CD987-F7FF-E475-0526-7E46557869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94123" y="2375010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0" name="Straight Connector 9859">
              <a:extLst>
                <a:ext uri="{FF2B5EF4-FFF2-40B4-BE49-F238E27FC236}">
                  <a16:creationId xmlns:a16="http://schemas.microsoft.com/office/drawing/2014/main" id="{6289FC33-E2AB-CCC0-6341-3A08E425AE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62330" y="2383150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1" name="Straight Connector 9860">
              <a:extLst>
                <a:ext uri="{FF2B5EF4-FFF2-40B4-BE49-F238E27FC236}">
                  <a16:creationId xmlns:a16="http://schemas.microsoft.com/office/drawing/2014/main" id="{34871104-03AA-630B-7FDB-1E4080957E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03909" y="2381251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2" name="Straight Connector 9861">
              <a:extLst>
                <a:ext uri="{FF2B5EF4-FFF2-40B4-BE49-F238E27FC236}">
                  <a16:creationId xmlns:a16="http://schemas.microsoft.com/office/drawing/2014/main" id="{626C2F0B-B127-AD58-AE55-933D4FA4EC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58126" y="2375010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3" name="Straight Connector 9862">
              <a:extLst>
                <a:ext uri="{FF2B5EF4-FFF2-40B4-BE49-F238E27FC236}">
                  <a16:creationId xmlns:a16="http://schemas.microsoft.com/office/drawing/2014/main" id="{47C6E1DD-9F68-AD13-6622-1AFA8B22EB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10924" y="2434094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4" name="Straight Connector 9863">
              <a:extLst>
                <a:ext uri="{FF2B5EF4-FFF2-40B4-BE49-F238E27FC236}">
                  <a16:creationId xmlns:a16="http://schemas.microsoft.com/office/drawing/2014/main" id="{D7109637-FD57-9E09-B412-DA9FE30A33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68387" y="2488034"/>
              <a:ext cx="0" cy="79879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5" name="Straight Connector 9864">
              <a:extLst>
                <a:ext uri="{FF2B5EF4-FFF2-40B4-BE49-F238E27FC236}">
                  <a16:creationId xmlns:a16="http://schemas.microsoft.com/office/drawing/2014/main" id="{7EDD796C-2985-4A70-BE2E-137170D08F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217375" y="2394155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6" name="Straight Connector 9865">
              <a:extLst>
                <a:ext uri="{FF2B5EF4-FFF2-40B4-BE49-F238E27FC236}">
                  <a16:creationId xmlns:a16="http://schemas.microsoft.com/office/drawing/2014/main" id="{92C13C12-99F0-E35C-BFAE-6E8186392E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2579" y="2404535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7" name="Straight Connector 9866">
              <a:extLst>
                <a:ext uri="{FF2B5EF4-FFF2-40B4-BE49-F238E27FC236}">
                  <a16:creationId xmlns:a16="http://schemas.microsoft.com/office/drawing/2014/main" id="{F290B64D-66F7-0576-7050-FD57F872F1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10610" y="2413581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8" name="Straight Connector 9867">
              <a:extLst>
                <a:ext uri="{FF2B5EF4-FFF2-40B4-BE49-F238E27FC236}">
                  <a16:creationId xmlns:a16="http://schemas.microsoft.com/office/drawing/2014/main" id="{F93361F5-7ED3-4B56-3129-D512C21B14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78028" y="2461130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9" name="Straight Connector 9868">
              <a:extLst>
                <a:ext uri="{FF2B5EF4-FFF2-40B4-BE49-F238E27FC236}">
                  <a16:creationId xmlns:a16="http://schemas.microsoft.com/office/drawing/2014/main" id="{6DECE206-1CAE-821B-2517-E7258AA223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658745" y="2463181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0" name="Straight Connector 9869">
              <a:extLst>
                <a:ext uri="{FF2B5EF4-FFF2-40B4-BE49-F238E27FC236}">
                  <a16:creationId xmlns:a16="http://schemas.microsoft.com/office/drawing/2014/main" id="{A456DB03-BC94-B463-7F0A-BABFFCFFAB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68279" y="2488499"/>
              <a:ext cx="0" cy="79879"/>
            </a:xfrm>
            <a:prstGeom prst="line">
              <a:avLst/>
            </a:pr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1" name="Straight Connector 9870">
              <a:extLst>
                <a:ext uri="{FF2B5EF4-FFF2-40B4-BE49-F238E27FC236}">
                  <a16:creationId xmlns:a16="http://schemas.microsoft.com/office/drawing/2014/main" id="{0F30AE63-F0FA-98F3-95D2-22A1A33A7E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21061" y="2381251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2" name="Straight Connector 9871">
              <a:extLst>
                <a:ext uri="{FF2B5EF4-FFF2-40B4-BE49-F238E27FC236}">
                  <a16:creationId xmlns:a16="http://schemas.microsoft.com/office/drawing/2014/main" id="{049AC20D-448D-6B4B-692C-579B4F3D95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28251" y="2467142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3" name="Straight Connector 9872">
              <a:extLst>
                <a:ext uri="{FF2B5EF4-FFF2-40B4-BE49-F238E27FC236}">
                  <a16:creationId xmlns:a16="http://schemas.microsoft.com/office/drawing/2014/main" id="{8E2D544A-E9B4-D57E-AA12-831DDB460A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128142" y="2487127"/>
              <a:ext cx="0" cy="79879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4" name="Straight Connector 9873">
              <a:extLst>
                <a:ext uri="{FF2B5EF4-FFF2-40B4-BE49-F238E27FC236}">
                  <a16:creationId xmlns:a16="http://schemas.microsoft.com/office/drawing/2014/main" id="{D813592D-446D-8DF4-E09B-A6411E0C00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25922" y="2488858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5" name="Straight Connector 9874">
              <a:extLst>
                <a:ext uri="{FF2B5EF4-FFF2-40B4-BE49-F238E27FC236}">
                  <a16:creationId xmlns:a16="http://schemas.microsoft.com/office/drawing/2014/main" id="{D6A08947-3925-F70E-3777-DED3BC403B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86727" y="248712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6" name="Straight Connector 9875">
              <a:extLst>
                <a:ext uri="{FF2B5EF4-FFF2-40B4-BE49-F238E27FC236}">
                  <a16:creationId xmlns:a16="http://schemas.microsoft.com/office/drawing/2014/main" id="{E4782FCC-9ADB-B1C5-9BC1-AF2B000982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79811" y="248712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7" name="Straight Connector 9876">
              <a:extLst>
                <a:ext uri="{FF2B5EF4-FFF2-40B4-BE49-F238E27FC236}">
                  <a16:creationId xmlns:a16="http://schemas.microsoft.com/office/drawing/2014/main" id="{C8301A15-54F8-47F4-5FD2-1FDC18B35A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27181" y="2792800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8" name="Straight Connector 9877">
              <a:extLst>
                <a:ext uri="{FF2B5EF4-FFF2-40B4-BE49-F238E27FC236}">
                  <a16:creationId xmlns:a16="http://schemas.microsoft.com/office/drawing/2014/main" id="{B23E34B8-EE08-0820-3FF4-4995E649F0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47297" y="2790087"/>
              <a:ext cx="0" cy="79879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879" name="TextBox 9878">
            <a:extLst>
              <a:ext uri="{FF2B5EF4-FFF2-40B4-BE49-F238E27FC236}">
                <a16:creationId xmlns:a16="http://schemas.microsoft.com/office/drawing/2014/main" id="{3E2D33F5-5CD9-2E96-1D39-A9D7C8B31FC8}"/>
              </a:ext>
            </a:extLst>
          </p:cNvPr>
          <p:cNvSpPr txBox="1"/>
          <p:nvPr/>
        </p:nvSpPr>
        <p:spPr bwMode="auto">
          <a:xfrm>
            <a:off x="8345823" y="5120384"/>
            <a:ext cx="5709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1763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1621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880" name="TextBox 9879">
            <a:extLst>
              <a:ext uri="{FF2B5EF4-FFF2-40B4-BE49-F238E27FC236}">
                <a16:creationId xmlns:a16="http://schemas.microsoft.com/office/drawing/2014/main" id="{4EE063AF-0523-38A7-A339-4A7B14B6DDD7}"/>
              </a:ext>
            </a:extLst>
          </p:cNvPr>
          <p:cNvSpPr txBox="1"/>
          <p:nvPr/>
        </p:nvSpPr>
        <p:spPr bwMode="auto">
          <a:xfrm>
            <a:off x="9450364" y="5120384"/>
            <a:ext cx="5212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363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86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23FD9-45D7-6BA5-283D-6D665C4DB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monarchE: OS in ITT (Key Secondary Endpoint)</a:t>
            </a:r>
          </a:p>
        </p:txBody>
      </p:sp>
      <p:sp>
        <p:nvSpPr>
          <p:cNvPr id="9951" name="Content Placeholder 9950">
            <a:extLst>
              <a:ext uri="{FF2B5EF4-FFF2-40B4-BE49-F238E27FC236}">
                <a16:creationId xmlns:a16="http://schemas.microsoft.com/office/drawing/2014/main" id="{55F514D3-AB13-1BF1-D293-84453ECB6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544919"/>
            <a:ext cx="11739563" cy="64633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1800" dirty="0"/>
              <a:t>Met critical boundary for statistical significance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Median follow-up for current analysis: 6.3 yr (76.2 mo)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09D2D-0C1D-C523-B953-57AA6341F45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Johnston. ESMO 2025. Abstr LBA13. Johnston. Ann Oncol. 2026;37:155.</a:t>
            </a:r>
          </a:p>
        </p:txBody>
      </p:sp>
      <p:sp>
        <p:nvSpPr>
          <p:cNvPr id="9812" name="TextBox 9811">
            <a:extLst>
              <a:ext uri="{FF2B5EF4-FFF2-40B4-BE49-F238E27FC236}">
                <a16:creationId xmlns:a16="http://schemas.microsoft.com/office/drawing/2014/main" id="{C4015F6B-C47C-F956-9E55-E30BA4B810E3}"/>
              </a:ext>
            </a:extLst>
          </p:cNvPr>
          <p:cNvSpPr txBox="1"/>
          <p:nvPr/>
        </p:nvSpPr>
        <p:spPr bwMode="auto">
          <a:xfrm>
            <a:off x="8117670" y="1803588"/>
            <a:ext cx="3849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Absolute difference in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OS: 1.8%</a:t>
            </a:r>
          </a:p>
        </p:txBody>
      </p:sp>
      <p:graphicFrame>
        <p:nvGraphicFramePr>
          <p:cNvPr id="9815" name="Table 9814">
            <a:extLst>
              <a:ext uri="{FF2B5EF4-FFF2-40B4-BE49-F238E27FC236}">
                <a16:creationId xmlns:a16="http://schemas.microsoft.com/office/drawing/2014/main" id="{DAB858F4-5E43-22CD-96FC-28AF9CC8E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40794"/>
              </p:ext>
            </p:extLst>
          </p:nvPr>
        </p:nvGraphicFramePr>
        <p:xfrm>
          <a:off x="8117677" y="2467796"/>
          <a:ext cx="3849512" cy="1371600"/>
        </p:xfrm>
        <a:graphic>
          <a:graphicData uri="http://schemas.openxmlformats.org/drawingml/2006/table">
            <a:tbl>
              <a:tblPr firstRow="1" bandRow="1"/>
              <a:tblGrid>
                <a:gridCol w="1316343">
                  <a:extLst>
                    <a:ext uri="{9D8B030D-6E8A-4147-A177-3AD203B41FA5}">
                      <a16:colId xmlns:a16="http://schemas.microsoft.com/office/drawing/2014/main" val="4113951861"/>
                    </a:ext>
                  </a:extLst>
                </a:gridCol>
                <a:gridCol w="1498449">
                  <a:extLst>
                    <a:ext uri="{9D8B030D-6E8A-4147-A177-3AD203B41FA5}">
                      <a16:colId xmlns:a16="http://schemas.microsoft.com/office/drawing/2014/main" val="193076782"/>
                    </a:ext>
                  </a:extLst>
                </a:gridCol>
                <a:gridCol w="1034720">
                  <a:extLst>
                    <a:ext uri="{9D8B030D-6E8A-4147-A177-3AD203B41FA5}">
                      <a16:colId xmlns:a16="http://schemas.microsoft.com/office/drawing/2014/main" val="4276541081"/>
                    </a:ext>
                  </a:extLst>
                </a:gridCol>
              </a:tblGrid>
              <a:tr h="2302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  <a:latin typeface="+mn-lt"/>
                        </a:rPr>
                        <a:t>Abemaciclib + ET (n = 2808)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  <a:latin typeface="+mn-lt"/>
                        </a:rPr>
                        <a:t>ET</a:t>
                      </a:r>
                      <a:br>
                        <a:rPr lang="en-US" sz="1200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dirty="0">
                          <a:solidFill>
                            <a:schemeClr val="bg2"/>
                          </a:solidFill>
                          <a:latin typeface="+mn-lt"/>
                        </a:rPr>
                        <a:t>(n = 2829)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981414"/>
                  </a:ext>
                </a:extLst>
              </a:tr>
              <a:tr h="1381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OS events, n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301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360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96236"/>
                  </a:ext>
                </a:extLst>
              </a:tr>
              <a:tr h="3223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Hazard ratio (95% CI)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P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 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  <a:latin typeface="+mn-lt"/>
                        </a:rPr>
                        <a:t>value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0.842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(0.722-0.981)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.0273</a:t>
                      </a:r>
                      <a:endParaRPr lang="en-US" sz="12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312848"/>
                  </a:ext>
                </a:extLst>
              </a:tr>
            </a:tbl>
          </a:graphicData>
        </a:graphic>
      </p:graphicFrame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D598DC9-1951-60A6-DD78-D589BAC80EE0}"/>
              </a:ext>
            </a:extLst>
          </p:cNvPr>
          <p:cNvSpPr/>
          <p:nvPr/>
        </p:nvSpPr>
        <p:spPr bwMode="auto">
          <a:xfrm>
            <a:off x="5142683" y="1638659"/>
            <a:ext cx="3676128" cy="281696"/>
          </a:xfrm>
          <a:custGeom>
            <a:avLst/>
            <a:gdLst>
              <a:gd name="connsiteX0" fmla="*/ 3352800 w 3352800"/>
              <a:gd name="connsiteY0" fmla="*/ 238125 h 238125"/>
              <a:gd name="connsiteX1" fmla="*/ 2933700 w 3352800"/>
              <a:gd name="connsiteY1" fmla="*/ 238125 h 238125"/>
              <a:gd name="connsiteX2" fmla="*/ 2933700 w 3352800"/>
              <a:gd name="connsiteY2" fmla="*/ 214313 h 238125"/>
              <a:gd name="connsiteX3" fmla="*/ 2831307 w 3352800"/>
              <a:gd name="connsiteY3" fmla="*/ 214313 h 238125"/>
              <a:gd name="connsiteX4" fmla="*/ 2821782 w 3352800"/>
              <a:gd name="connsiteY4" fmla="*/ 192882 h 238125"/>
              <a:gd name="connsiteX5" fmla="*/ 2690813 w 3352800"/>
              <a:gd name="connsiteY5" fmla="*/ 195263 h 238125"/>
              <a:gd name="connsiteX6" fmla="*/ 2676525 w 3352800"/>
              <a:gd name="connsiteY6" fmla="*/ 185738 h 238125"/>
              <a:gd name="connsiteX7" fmla="*/ 2583657 w 3352800"/>
              <a:gd name="connsiteY7" fmla="*/ 185738 h 238125"/>
              <a:gd name="connsiteX8" fmla="*/ 2514600 w 3352800"/>
              <a:gd name="connsiteY8" fmla="*/ 164307 h 238125"/>
              <a:gd name="connsiteX9" fmla="*/ 2405063 w 3352800"/>
              <a:gd name="connsiteY9" fmla="*/ 164307 h 238125"/>
              <a:gd name="connsiteX10" fmla="*/ 2374107 w 3352800"/>
              <a:gd name="connsiteY10" fmla="*/ 154782 h 238125"/>
              <a:gd name="connsiteX11" fmla="*/ 2181225 w 3352800"/>
              <a:gd name="connsiteY11" fmla="*/ 152400 h 238125"/>
              <a:gd name="connsiteX12" fmla="*/ 2155032 w 3352800"/>
              <a:gd name="connsiteY12" fmla="*/ 145257 h 238125"/>
              <a:gd name="connsiteX13" fmla="*/ 1995488 w 3352800"/>
              <a:gd name="connsiteY13" fmla="*/ 147638 h 238125"/>
              <a:gd name="connsiteX14" fmla="*/ 1959769 w 3352800"/>
              <a:gd name="connsiteY14" fmla="*/ 133350 h 238125"/>
              <a:gd name="connsiteX15" fmla="*/ 1793082 w 3352800"/>
              <a:gd name="connsiteY15" fmla="*/ 130969 h 238125"/>
              <a:gd name="connsiteX16" fmla="*/ 1747838 w 3352800"/>
              <a:gd name="connsiteY16" fmla="*/ 119063 h 238125"/>
              <a:gd name="connsiteX17" fmla="*/ 1662113 w 3352800"/>
              <a:gd name="connsiteY17" fmla="*/ 121444 h 238125"/>
              <a:gd name="connsiteX18" fmla="*/ 1659732 w 3352800"/>
              <a:gd name="connsiteY18" fmla="*/ 114300 h 238125"/>
              <a:gd name="connsiteX19" fmla="*/ 1547813 w 3352800"/>
              <a:gd name="connsiteY19" fmla="*/ 109538 h 238125"/>
              <a:gd name="connsiteX20" fmla="*/ 1538288 w 3352800"/>
              <a:gd name="connsiteY20" fmla="*/ 102394 h 238125"/>
              <a:gd name="connsiteX21" fmla="*/ 1466850 w 3352800"/>
              <a:gd name="connsiteY21" fmla="*/ 102394 h 238125"/>
              <a:gd name="connsiteX22" fmla="*/ 1454944 w 3352800"/>
              <a:gd name="connsiteY22" fmla="*/ 100013 h 238125"/>
              <a:gd name="connsiteX23" fmla="*/ 1393032 w 3352800"/>
              <a:gd name="connsiteY23" fmla="*/ 95250 h 238125"/>
              <a:gd name="connsiteX24" fmla="*/ 1390650 w 3352800"/>
              <a:gd name="connsiteY24" fmla="*/ 92869 h 238125"/>
              <a:gd name="connsiteX25" fmla="*/ 1140619 w 3352800"/>
              <a:gd name="connsiteY25" fmla="*/ 88107 h 238125"/>
              <a:gd name="connsiteX26" fmla="*/ 1097757 w 3352800"/>
              <a:gd name="connsiteY26" fmla="*/ 76200 h 238125"/>
              <a:gd name="connsiteX27" fmla="*/ 940594 w 3352800"/>
              <a:gd name="connsiteY27" fmla="*/ 73819 h 238125"/>
              <a:gd name="connsiteX28" fmla="*/ 928688 w 3352800"/>
              <a:gd name="connsiteY28" fmla="*/ 61913 h 238125"/>
              <a:gd name="connsiteX29" fmla="*/ 757238 w 3352800"/>
              <a:gd name="connsiteY29" fmla="*/ 59532 h 238125"/>
              <a:gd name="connsiteX30" fmla="*/ 752475 w 3352800"/>
              <a:gd name="connsiteY30" fmla="*/ 47625 h 238125"/>
              <a:gd name="connsiteX31" fmla="*/ 659607 w 3352800"/>
              <a:gd name="connsiteY31" fmla="*/ 47625 h 238125"/>
              <a:gd name="connsiteX32" fmla="*/ 654844 w 3352800"/>
              <a:gd name="connsiteY32" fmla="*/ 40482 h 238125"/>
              <a:gd name="connsiteX33" fmla="*/ 538163 w 3352800"/>
              <a:gd name="connsiteY33" fmla="*/ 38100 h 238125"/>
              <a:gd name="connsiteX34" fmla="*/ 535782 w 3352800"/>
              <a:gd name="connsiteY34" fmla="*/ 33338 h 238125"/>
              <a:gd name="connsiteX35" fmla="*/ 419100 w 3352800"/>
              <a:gd name="connsiteY35" fmla="*/ 33338 h 238125"/>
              <a:gd name="connsiteX36" fmla="*/ 407194 w 3352800"/>
              <a:gd name="connsiteY36" fmla="*/ 23813 h 238125"/>
              <a:gd name="connsiteX37" fmla="*/ 304800 w 3352800"/>
              <a:gd name="connsiteY37" fmla="*/ 19050 h 238125"/>
              <a:gd name="connsiteX38" fmla="*/ 302419 w 3352800"/>
              <a:gd name="connsiteY38" fmla="*/ 9525 h 238125"/>
              <a:gd name="connsiteX39" fmla="*/ 95250 w 3352800"/>
              <a:gd name="connsiteY39" fmla="*/ 7144 h 238125"/>
              <a:gd name="connsiteX40" fmla="*/ 71438 w 3352800"/>
              <a:gd name="connsiteY40" fmla="*/ 0 h 238125"/>
              <a:gd name="connsiteX41" fmla="*/ 0 w 3352800"/>
              <a:gd name="connsiteY41" fmla="*/ 0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0" h="238125">
                <a:moveTo>
                  <a:pt x="3352800" y="238125"/>
                </a:moveTo>
                <a:lnTo>
                  <a:pt x="2933700" y="238125"/>
                </a:lnTo>
                <a:lnTo>
                  <a:pt x="2933700" y="214313"/>
                </a:lnTo>
                <a:lnTo>
                  <a:pt x="2831307" y="214313"/>
                </a:lnTo>
                <a:lnTo>
                  <a:pt x="2821782" y="192882"/>
                </a:lnTo>
                <a:lnTo>
                  <a:pt x="2690813" y="195263"/>
                </a:lnTo>
                <a:lnTo>
                  <a:pt x="2676525" y="185738"/>
                </a:lnTo>
                <a:lnTo>
                  <a:pt x="2583657" y="185738"/>
                </a:lnTo>
                <a:lnTo>
                  <a:pt x="2514600" y="164307"/>
                </a:lnTo>
                <a:lnTo>
                  <a:pt x="2405063" y="164307"/>
                </a:lnTo>
                <a:lnTo>
                  <a:pt x="2374107" y="154782"/>
                </a:lnTo>
                <a:lnTo>
                  <a:pt x="2181225" y="152400"/>
                </a:lnTo>
                <a:lnTo>
                  <a:pt x="2155032" y="145257"/>
                </a:lnTo>
                <a:lnTo>
                  <a:pt x="1995488" y="147638"/>
                </a:lnTo>
                <a:lnTo>
                  <a:pt x="1959769" y="133350"/>
                </a:lnTo>
                <a:lnTo>
                  <a:pt x="1793082" y="130969"/>
                </a:lnTo>
                <a:lnTo>
                  <a:pt x="1747838" y="119063"/>
                </a:lnTo>
                <a:lnTo>
                  <a:pt x="1662113" y="121444"/>
                </a:lnTo>
                <a:lnTo>
                  <a:pt x="1659732" y="114300"/>
                </a:lnTo>
                <a:lnTo>
                  <a:pt x="1547813" y="109538"/>
                </a:lnTo>
                <a:lnTo>
                  <a:pt x="1538288" y="102394"/>
                </a:lnTo>
                <a:lnTo>
                  <a:pt x="1466850" y="102394"/>
                </a:lnTo>
                <a:lnTo>
                  <a:pt x="1454944" y="100013"/>
                </a:lnTo>
                <a:lnTo>
                  <a:pt x="1393032" y="95250"/>
                </a:lnTo>
                <a:lnTo>
                  <a:pt x="1390650" y="92869"/>
                </a:lnTo>
                <a:lnTo>
                  <a:pt x="1140619" y="88107"/>
                </a:lnTo>
                <a:lnTo>
                  <a:pt x="1097757" y="76200"/>
                </a:lnTo>
                <a:lnTo>
                  <a:pt x="940594" y="73819"/>
                </a:lnTo>
                <a:lnTo>
                  <a:pt x="928688" y="61913"/>
                </a:lnTo>
                <a:lnTo>
                  <a:pt x="757238" y="59532"/>
                </a:lnTo>
                <a:lnTo>
                  <a:pt x="752475" y="47625"/>
                </a:lnTo>
                <a:lnTo>
                  <a:pt x="659607" y="47625"/>
                </a:lnTo>
                <a:lnTo>
                  <a:pt x="654844" y="40482"/>
                </a:lnTo>
                <a:lnTo>
                  <a:pt x="538163" y="38100"/>
                </a:lnTo>
                <a:lnTo>
                  <a:pt x="535782" y="33338"/>
                </a:lnTo>
                <a:lnTo>
                  <a:pt x="419100" y="33338"/>
                </a:lnTo>
                <a:lnTo>
                  <a:pt x="407194" y="23813"/>
                </a:lnTo>
                <a:lnTo>
                  <a:pt x="304800" y="19050"/>
                </a:lnTo>
                <a:lnTo>
                  <a:pt x="302419" y="9525"/>
                </a:lnTo>
                <a:lnTo>
                  <a:pt x="95250" y="7144"/>
                </a:lnTo>
                <a:lnTo>
                  <a:pt x="71438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C864F1-78FC-8741-DD0E-69ADA375E3FA}"/>
              </a:ext>
            </a:extLst>
          </p:cNvPr>
          <p:cNvSpPr txBox="1"/>
          <p:nvPr/>
        </p:nvSpPr>
        <p:spPr bwMode="auto">
          <a:xfrm>
            <a:off x="6272599" y="1449293"/>
            <a:ext cx="5164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91.2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590783-BA1B-865B-7814-DB5EB6D5C0B9}"/>
              </a:ext>
            </a:extLst>
          </p:cNvPr>
          <p:cNvSpPr txBox="1"/>
          <p:nvPr/>
        </p:nvSpPr>
        <p:spPr bwMode="auto">
          <a:xfrm>
            <a:off x="7120927" y="1522731"/>
            <a:ext cx="5661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89.2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64E3CD-E167-27EC-6FB8-E260F8053E22}"/>
              </a:ext>
            </a:extLst>
          </p:cNvPr>
          <p:cNvSpPr txBox="1"/>
          <p:nvPr/>
        </p:nvSpPr>
        <p:spPr bwMode="auto">
          <a:xfrm>
            <a:off x="7960202" y="1562643"/>
            <a:ext cx="5838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86.8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4EE6D8-0172-F098-11D6-8ABF16FFED87}"/>
              </a:ext>
            </a:extLst>
          </p:cNvPr>
          <p:cNvSpPr txBox="1"/>
          <p:nvPr/>
        </p:nvSpPr>
        <p:spPr bwMode="auto">
          <a:xfrm>
            <a:off x="7960202" y="2070448"/>
            <a:ext cx="5870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85.0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E21EE-92D6-B4EB-AA0A-DE2C66686A3E}"/>
              </a:ext>
            </a:extLst>
          </p:cNvPr>
          <p:cNvSpPr txBox="1"/>
          <p:nvPr/>
        </p:nvSpPr>
        <p:spPr bwMode="auto">
          <a:xfrm>
            <a:off x="7120927" y="1958691"/>
            <a:ext cx="5597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87.9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61E3C3-2FCC-33DE-0130-9AEE99E2EF9D}"/>
              </a:ext>
            </a:extLst>
          </p:cNvPr>
          <p:cNvSpPr txBox="1"/>
          <p:nvPr/>
        </p:nvSpPr>
        <p:spPr bwMode="auto">
          <a:xfrm>
            <a:off x="6272599" y="1850414"/>
            <a:ext cx="5661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90.2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0B8E7F-C985-D415-5968-455BED0996B1}"/>
              </a:ext>
            </a:extLst>
          </p:cNvPr>
          <p:cNvSpPr txBox="1"/>
          <p:nvPr/>
        </p:nvSpPr>
        <p:spPr bwMode="auto">
          <a:xfrm rot="16200000">
            <a:off x="-33113" y="2749509"/>
            <a:ext cx="29246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473883-739D-1C15-7B8F-6D1D743EBEAE}"/>
              </a:ext>
            </a:extLst>
          </p:cNvPr>
          <p:cNvSpPr txBox="1"/>
          <p:nvPr/>
        </p:nvSpPr>
        <p:spPr bwMode="auto">
          <a:xfrm>
            <a:off x="2043290" y="4672005"/>
            <a:ext cx="67755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F611AE-3419-B423-44B9-E8F9BE55E3BC}"/>
              </a:ext>
            </a:extLst>
          </p:cNvPr>
          <p:cNvGrpSpPr/>
          <p:nvPr/>
        </p:nvGrpSpPr>
        <p:grpSpPr>
          <a:xfrm>
            <a:off x="1917593" y="4416363"/>
            <a:ext cx="7155244" cy="369332"/>
            <a:chOff x="1785348" y="4102867"/>
            <a:chExt cx="6525916" cy="3122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498400-7B7C-E12F-7875-D05E658687F6}"/>
                </a:ext>
              </a:extLst>
            </p:cNvPr>
            <p:cNvSpPr txBox="1"/>
            <p:nvPr/>
          </p:nvSpPr>
          <p:spPr bwMode="auto">
            <a:xfrm>
              <a:off x="1785348" y="4102867"/>
              <a:ext cx="302929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A7021C-3BFD-A23D-3130-EBC3C31481E1}"/>
                </a:ext>
              </a:extLst>
            </p:cNvPr>
            <p:cNvSpPr txBox="1"/>
            <p:nvPr/>
          </p:nvSpPr>
          <p:spPr bwMode="auto">
            <a:xfrm>
              <a:off x="2530076" y="4102867"/>
              <a:ext cx="362871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E4371CA-2F5D-E99C-E384-0B6B1F29F0E7}"/>
                </a:ext>
              </a:extLst>
            </p:cNvPr>
            <p:cNvSpPr txBox="1"/>
            <p:nvPr/>
          </p:nvSpPr>
          <p:spPr bwMode="auto">
            <a:xfrm>
              <a:off x="3246417" y="4102867"/>
              <a:ext cx="425738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3125077-CA0D-5B1C-E08D-51E4C6C350E7}"/>
                </a:ext>
              </a:extLst>
            </p:cNvPr>
            <p:cNvSpPr txBox="1"/>
            <p:nvPr/>
          </p:nvSpPr>
          <p:spPr bwMode="auto">
            <a:xfrm>
              <a:off x="4029284" y="4102867"/>
              <a:ext cx="428662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0326BF-95A5-C547-43EE-40B39D5AC0B2}"/>
                </a:ext>
              </a:extLst>
            </p:cNvPr>
            <p:cNvSpPr txBox="1"/>
            <p:nvPr/>
          </p:nvSpPr>
          <p:spPr bwMode="auto">
            <a:xfrm>
              <a:off x="4794428" y="4102867"/>
              <a:ext cx="438896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FF592D-C81C-4616-52A5-C2DA79C2C4C1}"/>
                </a:ext>
              </a:extLst>
            </p:cNvPr>
            <p:cNvSpPr txBox="1"/>
            <p:nvPr/>
          </p:nvSpPr>
          <p:spPr bwMode="auto">
            <a:xfrm>
              <a:off x="5565421" y="4102867"/>
              <a:ext cx="437434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B1E0320-DD90-106C-D2FA-DB40933A10F4}"/>
                </a:ext>
              </a:extLst>
            </p:cNvPr>
            <p:cNvSpPr txBox="1"/>
            <p:nvPr/>
          </p:nvSpPr>
          <p:spPr bwMode="auto">
            <a:xfrm>
              <a:off x="6350303" y="4102867"/>
              <a:ext cx="408194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7900A2-7762-384A-D62A-1A5AC2B385A8}"/>
                </a:ext>
              </a:extLst>
            </p:cNvPr>
            <p:cNvSpPr txBox="1"/>
            <p:nvPr/>
          </p:nvSpPr>
          <p:spPr bwMode="auto">
            <a:xfrm>
              <a:off x="7105214" y="4102867"/>
              <a:ext cx="438896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84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4DCBBF-BEC5-39E9-3978-5AC6E19011E3}"/>
                </a:ext>
              </a:extLst>
            </p:cNvPr>
            <p:cNvSpPr txBox="1"/>
            <p:nvPr/>
          </p:nvSpPr>
          <p:spPr bwMode="auto">
            <a:xfrm>
              <a:off x="7875291" y="4102867"/>
              <a:ext cx="435973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96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35D1AA7-15DF-54BD-BBDD-BD3CC3678191}"/>
              </a:ext>
            </a:extLst>
          </p:cNvPr>
          <p:cNvGrpSpPr/>
          <p:nvPr/>
        </p:nvGrpSpPr>
        <p:grpSpPr>
          <a:xfrm>
            <a:off x="1496735" y="1325211"/>
            <a:ext cx="559770" cy="3268203"/>
            <a:chOff x="1484786" y="1518483"/>
            <a:chExt cx="510536" cy="27626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4FB9AB-DA90-4452-D837-549B7A169D9E}"/>
                </a:ext>
              </a:extLst>
            </p:cNvPr>
            <p:cNvSpPr txBox="1"/>
            <p:nvPr/>
          </p:nvSpPr>
          <p:spPr bwMode="auto">
            <a:xfrm>
              <a:off x="1484786" y="1518483"/>
              <a:ext cx="510536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B55604-4256-44FC-EBC4-B76B2F623A2D}"/>
                </a:ext>
              </a:extLst>
            </p:cNvPr>
            <p:cNvSpPr txBox="1"/>
            <p:nvPr/>
          </p:nvSpPr>
          <p:spPr bwMode="auto">
            <a:xfrm>
              <a:off x="1557888" y="2001205"/>
              <a:ext cx="437434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537186-41FE-0661-40E7-52A5FB25304E}"/>
                </a:ext>
              </a:extLst>
            </p:cNvPr>
            <p:cNvSpPr txBox="1"/>
            <p:nvPr/>
          </p:nvSpPr>
          <p:spPr bwMode="auto">
            <a:xfrm>
              <a:off x="1557888" y="2493586"/>
              <a:ext cx="437434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4835D8-DCF7-308D-BD4C-0A763235BD4F}"/>
                </a:ext>
              </a:extLst>
            </p:cNvPr>
            <p:cNvSpPr txBox="1"/>
            <p:nvPr/>
          </p:nvSpPr>
          <p:spPr bwMode="auto">
            <a:xfrm>
              <a:off x="1556426" y="2990656"/>
              <a:ext cx="438896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689286-5D5B-A7A7-1044-9AA61884AE09}"/>
                </a:ext>
              </a:extLst>
            </p:cNvPr>
            <p:cNvSpPr txBox="1"/>
            <p:nvPr/>
          </p:nvSpPr>
          <p:spPr bwMode="auto">
            <a:xfrm>
              <a:off x="1571046" y="3479816"/>
              <a:ext cx="424276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7E393D-F62F-6AE8-F43D-AF9FEB43A2D6}"/>
                </a:ext>
              </a:extLst>
            </p:cNvPr>
            <p:cNvSpPr txBox="1"/>
            <p:nvPr/>
          </p:nvSpPr>
          <p:spPr bwMode="auto">
            <a:xfrm>
              <a:off x="1692393" y="3968976"/>
              <a:ext cx="302929" cy="31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35DB8F8-6249-DBFC-CBDE-785A0ABD121E}"/>
              </a:ext>
            </a:extLst>
          </p:cNvPr>
          <p:cNvSpPr/>
          <p:nvPr/>
        </p:nvSpPr>
        <p:spPr bwMode="auto">
          <a:xfrm>
            <a:off x="2085336" y="1471866"/>
            <a:ext cx="6746530" cy="2924617"/>
          </a:xfrm>
          <a:custGeom>
            <a:avLst/>
            <a:gdLst>
              <a:gd name="connsiteX0" fmla="*/ 0 w 6153150"/>
              <a:gd name="connsiteY0" fmla="*/ 0 h 2528887"/>
              <a:gd name="connsiteX1" fmla="*/ 0 w 6153150"/>
              <a:gd name="connsiteY1" fmla="*/ 2528887 h 2528887"/>
              <a:gd name="connsiteX2" fmla="*/ 6153150 w 6153150"/>
              <a:gd name="connsiteY2" fmla="*/ 2528887 h 2528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3150" h="2528887">
                <a:moveTo>
                  <a:pt x="0" y="0"/>
                </a:moveTo>
                <a:lnTo>
                  <a:pt x="0" y="2528887"/>
                </a:lnTo>
                <a:lnTo>
                  <a:pt x="6153150" y="2528887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61491BE-D086-A801-DD2C-C246B088180F}"/>
              </a:ext>
            </a:extLst>
          </p:cNvPr>
          <p:cNvGrpSpPr/>
          <p:nvPr/>
        </p:nvGrpSpPr>
        <p:grpSpPr>
          <a:xfrm>
            <a:off x="2012231" y="1475932"/>
            <a:ext cx="78327" cy="2915834"/>
            <a:chOff x="1698882" y="1703149"/>
            <a:chExt cx="622039" cy="246483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E48573F-4C74-7242-D6AE-E12E97B7F6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8882" y="3165737"/>
              <a:ext cx="622039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D612B71-B2C9-5020-7233-66F14C0903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8882" y="1703149"/>
              <a:ext cx="622039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E347A30-A233-3180-6E48-968B51ACD1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8882" y="2190634"/>
              <a:ext cx="622039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72" name="Straight Connector 9471">
              <a:extLst>
                <a:ext uri="{FF2B5EF4-FFF2-40B4-BE49-F238E27FC236}">
                  <a16:creationId xmlns:a16="http://schemas.microsoft.com/office/drawing/2014/main" id="{F25DBF7F-BEB3-17B0-C928-58C9D1F6DA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8882" y="2678252"/>
              <a:ext cx="622039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73" name="Straight Connector 9472">
              <a:extLst>
                <a:ext uri="{FF2B5EF4-FFF2-40B4-BE49-F238E27FC236}">
                  <a16:creationId xmlns:a16="http://schemas.microsoft.com/office/drawing/2014/main" id="{0DA6DCA8-BD73-0DD0-8D19-C4950DE89F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8882" y="3680496"/>
              <a:ext cx="622039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74" name="Straight Connector 9473">
              <a:extLst>
                <a:ext uri="{FF2B5EF4-FFF2-40B4-BE49-F238E27FC236}">
                  <a16:creationId xmlns:a16="http://schemas.microsoft.com/office/drawing/2014/main" id="{1512B7DD-FC60-D7C8-291A-EDDCAC6BA6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8882" y="4167981"/>
              <a:ext cx="622039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506" name="Group 9505">
            <a:extLst>
              <a:ext uri="{FF2B5EF4-FFF2-40B4-BE49-F238E27FC236}">
                <a16:creationId xmlns:a16="http://schemas.microsoft.com/office/drawing/2014/main" id="{746E549E-F690-095B-4657-F7B9562A789B}"/>
              </a:ext>
            </a:extLst>
          </p:cNvPr>
          <p:cNvGrpSpPr/>
          <p:nvPr/>
        </p:nvGrpSpPr>
        <p:grpSpPr>
          <a:xfrm>
            <a:off x="2083664" y="4404655"/>
            <a:ext cx="6739459" cy="64008"/>
            <a:chOff x="2083664" y="4382077"/>
            <a:chExt cx="6739459" cy="6400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2A267C9-7698-B960-C338-D298DF642912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3736524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CBDCA2D-1163-A612-64D3-FCBD5EC5D76F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263820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9AE0E1A-25A5-4786-85A6-A5D566414AD7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5421388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4E65BD1-19E7-A0E6-72B3-004ACFA4CD7A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4578956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7D7903A-2993-04A9-9B6D-A9688FC1E616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894092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548D43D-CE51-F9B2-D4AC-B70A86640A86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051660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5104E6D-F7EE-FA48-A391-5D4BA91FF5F0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791119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A37D623-4A61-0A9D-5B0F-2472FC2C2D2C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948684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8DA16A5-3620-1672-BC0F-13AA35551BA7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106252" y="4414081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475" name="Straight Connector 9474">
            <a:extLst>
              <a:ext uri="{FF2B5EF4-FFF2-40B4-BE49-F238E27FC236}">
                <a16:creationId xmlns:a16="http://schemas.microsoft.com/office/drawing/2014/main" id="{3897C8CE-793B-188F-028E-170B0A1473D0}"/>
              </a:ext>
            </a:extLst>
          </p:cNvPr>
          <p:cNvCxnSpPr/>
          <p:nvPr/>
        </p:nvCxnSpPr>
        <p:spPr bwMode="auto">
          <a:xfrm>
            <a:off x="6299303" y="1708387"/>
            <a:ext cx="0" cy="2676807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76" name="Straight Connector 9475">
            <a:extLst>
              <a:ext uri="{FF2B5EF4-FFF2-40B4-BE49-F238E27FC236}">
                <a16:creationId xmlns:a16="http://schemas.microsoft.com/office/drawing/2014/main" id="{82B8B722-08DC-071D-8334-9EC0C6D1F2AE}"/>
              </a:ext>
            </a:extLst>
          </p:cNvPr>
          <p:cNvCxnSpPr>
            <a:cxnSpLocks/>
          </p:cNvCxnSpPr>
          <p:nvPr/>
        </p:nvCxnSpPr>
        <p:spPr bwMode="auto">
          <a:xfrm>
            <a:off x="7144945" y="1828525"/>
            <a:ext cx="0" cy="2556669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77" name="Straight Connector 9476">
            <a:extLst>
              <a:ext uri="{FF2B5EF4-FFF2-40B4-BE49-F238E27FC236}">
                <a16:creationId xmlns:a16="http://schemas.microsoft.com/office/drawing/2014/main" id="{49986DEC-DABE-9A70-AA5D-706A7033E204}"/>
              </a:ext>
            </a:extLst>
          </p:cNvPr>
          <p:cNvCxnSpPr>
            <a:cxnSpLocks/>
          </p:cNvCxnSpPr>
          <p:nvPr/>
        </p:nvCxnSpPr>
        <p:spPr bwMode="auto">
          <a:xfrm>
            <a:off x="7983861" y="1920355"/>
            <a:ext cx="0" cy="2464839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9478" name="Group 9477">
            <a:extLst>
              <a:ext uri="{FF2B5EF4-FFF2-40B4-BE49-F238E27FC236}">
                <a16:creationId xmlns:a16="http://schemas.microsoft.com/office/drawing/2014/main" id="{32E6B993-025A-4ECC-9F4A-827F3D1EB8D5}"/>
              </a:ext>
            </a:extLst>
          </p:cNvPr>
          <p:cNvGrpSpPr/>
          <p:nvPr/>
        </p:nvGrpSpPr>
        <p:grpSpPr>
          <a:xfrm>
            <a:off x="2213271" y="1429499"/>
            <a:ext cx="6600320" cy="530292"/>
            <a:chOff x="2055020" y="1663898"/>
            <a:chExt cx="6019799" cy="448270"/>
          </a:xfrm>
        </p:grpSpPr>
        <p:cxnSp>
          <p:nvCxnSpPr>
            <p:cNvPr id="9479" name="Straight Connector 9478">
              <a:extLst>
                <a:ext uri="{FF2B5EF4-FFF2-40B4-BE49-F238E27FC236}">
                  <a16:creationId xmlns:a16="http://schemas.microsoft.com/office/drawing/2014/main" id="{6E68CC60-4474-A7CF-3407-7AF15C67FD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74819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0" name="Straight Connector 9479">
              <a:extLst>
                <a:ext uri="{FF2B5EF4-FFF2-40B4-BE49-F238E27FC236}">
                  <a16:creationId xmlns:a16="http://schemas.microsoft.com/office/drawing/2014/main" id="{A065E0BD-76D7-511D-381F-B71E73E67A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88688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1" name="Straight Connector 9480">
              <a:extLst>
                <a:ext uri="{FF2B5EF4-FFF2-40B4-BE49-F238E27FC236}">
                  <a16:creationId xmlns:a16="http://schemas.microsoft.com/office/drawing/2014/main" id="{CA5A3793-5EC8-8991-EB8C-99F984B3D1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62493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2" name="Straight Connector 9481">
              <a:extLst>
                <a:ext uri="{FF2B5EF4-FFF2-40B4-BE49-F238E27FC236}">
                  <a16:creationId xmlns:a16="http://schemas.microsoft.com/office/drawing/2014/main" id="{CDAA2F65-F349-CCA9-028C-981A95D3F1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1062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3" name="Straight Connector 9482">
              <a:extLst>
                <a:ext uri="{FF2B5EF4-FFF2-40B4-BE49-F238E27FC236}">
                  <a16:creationId xmlns:a16="http://schemas.microsoft.com/office/drawing/2014/main" id="{4D4FB92E-83EF-F027-C42C-87500C2186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9631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4" name="Straight Connector 9483">
              <a:extLst>
                <a:ext uri="{FF2B5EF4-FFF2-40B4-BE49-F238E27FC236}">
                  <a16:creationId xmlns:a16="http://schemas.microsoft.com/office/drawing/2014/main" id="{8C61AC2C-7F29-A248-FA53-F8EA5AA4C7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2799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5" name="Straight Connector 9484">
              <a:extLst>
                <a:ext uri="{FF2B5EF4-FFF2-40B4-BE49-F238E27FC236}">
                  <a16:creationId xmlns:a16="http://schemas.microsoft.com/office/drawing/2014/main" id="{CF27D411-71F6-75F0-AFEB-BC82B35D75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6606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6" name="Straight Connector 9485">
              <a:extLst>
                <a:ext uri="{FF2B5EF4-FFF2-40B4-BE49-F238E27FC236}">
                  <a16:creationId xmlns:a16="http://schemas.microsoft.com/office/drawing/2014/main" id="{B44F7F7B-3FD0-527F-E90A-CCF61E0C3E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9937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7" name="Straight Connector 9486">
              <a:extLst>
                <a:ext uri="{FF2B5EF4-FFF2-40B4-BE49-F238E27FC236}">
                  <a16:creationId xmlns:a16="http://schemas.microsoft.com/office/drawing/2014/main" id="{9B333E5C-A62B-A800-59D2-138623679D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10887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8" name="Straight Connector 9487">
              <a:extLst>
                <a:ext uri="{FF2B5EF4-FFF2-40B4-BE49-F238E27FC236}">
                  <a16:creationId xmlns:a16="http://schemas.microsoft.com/office/drawing/2014/main" id="{14B36B94-8604-AD53-6C0E-655A2D28D4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94218" y="205025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9" name="Straight Connector 9488">
              <a:extLst>
                <a:ext uri="{FF2B5EF4-FFF2-40B4-BE49-F238E27FC236}">
                  <a16:creationId xmlns:a16="http://schemas.microsoft.com/office/drawing/2014/main" id="{1FEE650E-85C2-AE68-53D7-70D756A29B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41831" y="201930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0" name="Straight Connector 9489">
              <a:extLst>
                <a:ext uri="{FF2B5EF4-FFF2-40B4-BE49-F238E27FC236}">
                  <a16:creationId xmlns:a16="http://schemas.microsoft.com/office/drawing/2014/main" id="{F0650264-EB1C-E7D3-18B1-E7FDCA8A43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2781" y="201930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1" name="Straight Connector 9490">
              <a:extLst>
                <a:ext uri="{FF2B5EF4-FFF2-40B4-BE49-F238E27FC236}">
                  <a16:creationId xmlns:a16="http://schemas.microsoft.com/office/drawing/2014/main" id="{E9DD51E8-009A-07CE-7E43-36C0F60CC6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01350" y="201930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2" name="Straight Connector 9491">
              <a:extLst>
                <a:ext uri="{FF2B5EF4-FFF2-40B4-BE49-F238E27FC236}">
                  <a16:creationId xmlns:a16="http://schemas.microsoft.com/office/drawing/2014/main" id="{F42FA0B4-B820-B01F-652E-51CFBB6BB5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84681" y="201930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3" name="Straight Connector 9492">
              <a:extLst>
                <a:ext uri="{FF2B5EF4-FFF2-40B4-BE49-F238E27FC236}">
                  <a16:creationId xmlns:a16="http://schemas.microsoft.com/office/drawing/2014/main" id="{9182D7C1-3F26-75AC-8822-D450012F4A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22509" y="20035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4" name="Straight Connector 9493">
              <a:extLst>
                <a:ext uri="{FF2B5EF4-FFF2-40B4-BE49-F238E27FC236}">
                  <a16:creationId xmlns:a16="http://schemas.microsoft.com/office/drawing/2014/main" id="{2929B1A3-ED15-1D62-3F43-658C0D4088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98696" y="20035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5" name="Straight Connector 9494">
              <a:extLst>
                <a:ext uri="{FF2B5EF4-FFF2-40B4-BE49-F238E27FC236}">
                  <a16:creationId xmlns:a16="http://schemas.microsoft.com/office/drawing/2014/main" id="{1AB20AEA-E770-B9E8-6BA4-042997F20F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77265" y="20035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6" name="Straight Connector 9495">
              <a:extLst>
                <a:ext uri="{FF2B5EF4-FFF2-40B4-BE49-F238E27FC236}">
                  <a16:creationId xmlns:a16="http://schemas.microsoft.com/office/drawing/2014/main" id="{41A0C4C5-7D04-94D3-08AB-DACEFDE5E5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53453" y="20035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7" name="Straight Connector 9496">
              <a:extLst>
                <a:ext uri="{FF2B5EF4-FFF2-40B4-BE49-F238E27FC236}">
                  <a16:creationId xmlns:a16="http://schemas.microsoft.com/office/drawing/2014/main" id="{8DD22FEC-478C-0B2C-A790-3C209512D3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31593" y="20035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8" name="Straight Connector 9497">
              <a:extLst>
                <a:ext uri="{FF2B5EF4-FFF2-40B4-BE49-F238E27FC236}">
                  <a16:creationId xmlns:a16="http://schemas.microsoft.com/office/drawing/2014/main" id="{938EDEF0-7615-B5BB-B61E-AF806CDEFE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1781" y="19945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9" name="Straight Connector 9498">
              <a:extLst>
                <a:ext uri="{FF2B5EF4-FFF2-40B4-BE49-F238E27FC236}">
                  <a16:creationId xmlns:a16="http://schemas.microsoft.com/office/drawing/2014/main" id="{CD5BEA81-1862-57E5-9681-3FEC3E06A3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02731" y="198834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0" name="Straight Connector 9499">
              <a:extLst>
                <a:ext uri="{FF2B5EF4-FFF2-40B4-BE49-F238E27FC236}">
                  <a16:creationId xmlns:a16="http://schemas.microsoft.com/office/drawing/2014/main" id="{2FEFAE2B-58B7-E6BD-B443-82B2A9B393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86063" y="198834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1" name="Straight Connector 9500">
              <a:extLst>
                <a:ext uri="{FF2B5EF4-FFF2-40B4-BE49-F238E27FC236}">
                  <a16:creationId xmlns:a16="http://schemas.microsoft.com/office/drawing/2014/main" id="{E093B374-1CCA-9045-4EB6-6D0587F45C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67013" y="198834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2" name="Straight Connector 9501">
              <a:extLst>
                <a:ext uri="{FF2B5EF4-FFF2-40B4-BE49-F238E27FC236}">
                  <a16:creationId xmlns:a16="http://schemas.microsoft.com/office/drawing/2014/main" id="{D21E15A8-40B3-C9C9-AE88-1C7F3A09AE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47963" y="198834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3" name="Straight Connector 9502">
              <a:extLst>
                <a:ext uri="{FF2B5EF4-FFF2-40B4-BE49-F238E27FC236}">
                  <a16:creationId xmlns:a16="http://schemas.microsoft.com/office/drawing/2014/main" id="{E90BF1D7-65C4-5F6F-F280-865E82AC55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27591" y="198834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5" name="Straight Connector 9504">
              <a:extLst>
                <a:ext uri="{FF2B5EF4-FFF2-40B4-BE49-F238E27FC236}">
                  <a16:creationId xmlns:a16="http://schemas.microsoft.com/office/drawing/2014/main" id="{5281E328-BC66-4AB7-634D-B05FE38BCF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07615" y="198596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16" name="Straight Connector 9215">
              <a:extLst>
                <a:ext uri="{FF2B5EF4-FFF2-40B4-BE49-F238E27FC236}">
                  <a16:creationId xmlns:a16="http://schemas.microsoft.com/office/drawing/2014/main" id="{759B24F1-30E3-57E8-3B6C-AB7C6791B9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86918" y="197739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17" name="Straight Connector 9216">
              <a:extLst>
                <a:ext uri="{FF2B5EF4-FFF2-40B4-BE49-F238E27FC236}">
                  <a16:creationId xmlns:a16="http://schemas.microsoft.com/office/drawing/2014/main" id="{D3B1C618-18AF-3DB3-2B63-CDE0125886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8603" y="19702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20" name="Straight Connector 9219">
              <a:extLst>
                <a:ext uri="{FF2B5EF4-FFF2-40B4-BE49-F238E27FC236}">
                  <a16:creationId xmlns:a16="http://schemas.microsoft.com/office/drawing/2014/main" id="{7DC4121E-7162-6382-EDBB-4C7B355482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44790" y="19702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22" name="Straight Connector 9221">
              <a:extLst>
                <a:ext uri="{FF2B5EF4-FFF2-40B4-BE49-F238E27FC236}">
                  <a16:creationId xmlns:a16="http://schemas.microsoft.com/office/drawing/2014/main" id="{DE0EB83D-7BCA-6BF5-EC9A-BBEFE70076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25740" y="196548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23" name="Straight Connector 9222">
              <a:extLst>
                <a:ext uri="{FF2B5EF4-FFF2-40B4-BE49-F238E27FC236}">
                  <a16:creationId xmlns:a16="http://schemas.microsoft.com/office/drawing/2014/main" id="{D9A2360C-7D58-8987-985C-32F4739CE9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04309" y="196548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29" name="Straight Connector 9228">
              <a:extLst>
                <a:ext uri="{FF2B5EF4-FFF2-40B4-BE49-F238E27FC236}">
                  <a16:creationId xmlns:a16="http://schemas.microsoft.com/office/drawing/2014/main" id="{850348DB-D449-E85B-5F6D-38D3A08DCA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81567" y="196548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0" name="Straight Connector 9229">
              <a:extLst>
                <a:ext uri="{FF2B5EF4-FFF2-40B4-BE49-F238E27FC236}">
                  <a16:creationId xmlns:a16="http://schemas.microsoft.com/office/drawing/2014/main" id="{8A656A82-5BD3-2428-48CF-07B5ACA1DF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1491" y="19654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1" name="Straight Connector 9230">
              <a:extLst>
                <a:ext uri="{FF2B5EF4-FFF2-40B4-BE49-F238E27FC236}">
                  <a16:creationId xmlns:a16="http://schemas.microsoft.com/office/drawing/2014/main" id="{4F547325-3498-1741-0ACC-BD554AA0A9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42441" y="19654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2" name="Straight Connector 9231">
              <a:extLst>
                <a:ext uri="{FF2B5EF4-FFF2-40B4-BE49-F238E27FC236}">
                  <a16:creationId xmlns:a16="http://schemas.microsoft.com/office/drawing/2014/main" id="{E728849E-ABE9-5589-7795-1D76E0A0D1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5772" y="195834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3" name="Straight Connector 9232">
              <a:extLst>
                <a:ext uri="{FF2B5EF4-FFF2-40B4-BE49-F238E27FC236}">
                  <a16:creationId xmlns:a16="http://schemas.microsoft.com/office/drawing/2014/main" id="{90E4EEB9-051D-0F13-1844-95426957A8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04341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4" name="Straight Connector 9233">
              <a:extLst>
                <a:ext uri="{FF2B5EF4-FFF2-40B4-BE49-F238E27FC236}">
                  <a16:creationId xmlns:a16="http://schemas.microsoft.com/office/drawing/2014/main" id="{79FA085F-2CFE-12D4-2918-62AA5977A2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2910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5" name="Straight Connector 9234">
              <a:extLst>
                <a:ext uri="{FF2B5EF4-FFF2-40B4-BE49-F238E27FC236}">
                  <a16:creationId xmlns:a16="http://schemas.microsoft.com/office/drawing/2014/main" id="{48AE06F7-8559-EECA-8FBF-228085F884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61479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6" name="Straight Connector 9235">
              <a:extLst>
                <a:ext uri="{FF2B5EF4-FFF2-40B4-BE49-F238E27FC236}">
                  <a16:creationId xmlns:a16="http://schemas.microsoft.com/office/drawing/2014/main" id="{F171987F-71B1-112E-3AAE-807C0668D2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0048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7" name="Straight Connector 9236">
              <a:extLst>
                <a:ext uri="{FF2B5EF4-FFF2-40B4-BE49-F238E27FC236}">
                  <a16:creationId xmlns:a16="http://schemas.microsoft.com/office/drawing/2014/main" id="{D708040F-9793-901A-8D19-19045A0DB8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4202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8" name="Straight Connector 9237">
              <a:extLst>
                <a:ext uri="{FF2B5EF4-FFF2-40B4-BE49-F238E27FC236}">
                  <a16:creationId xmlns:a16="http://schemas.microsoft.com/office/drawing/2014/main" id="{82E7EAB3-272F-D3D5-4BDD-D0605999CE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96459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9" name="Straight Connector 9238">
              <a:extLst>
                <a:ext uri="{FF2B5EF4-FFF2-40B4-BE49-F238E27FC236}">
                  <a16:creationId xmlns:a16="http://schemas.microsoft.com/office/drawing/2014/main" id="{4623FE58-13FF-771C-5F10-83AA3763BE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72647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0" name="Straight Connector 9239">
              <a:extLst>
                <a:ext uri="{FF2B5EF4-FFF2-40B4-BE49-F238E27FC236}">
                  <a16:creationId xmlns:a16="http://schemas.microsoft.com/office/drawing/2014/main" id="{11278401-F137-EC77-BB9B-5BE9ED1A26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48498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1" name="Straight Connector 9240">
              <a:extLst>
                <a:ext uri="{FF2B5EF4-FFF2-40B4-BE49-F238E27FC236}">
                  <a16:creationId xmlns:a16="http://schemas.microsoft.com/office/drawing/2014/main" id="{8AE7129B-1F35-CF89-600E-78B61BAA0A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27066" y="19573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2" name="Straight Connector 9241">
              <a:extLst>
                <a:ext uri="{FF2B5EF4-FFF2-40B4-BE49-F238E27FC236}">
                  <a16:creationId xmlns:a16="http://schemas.microsoft.com/office/drawing/2014/main" id="{4554F567-D807-E3C0-79B1-FC21246727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8016" y="195500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3" name="Straight Connector 9242">
              <a:extLst>
                <a:ext uri="{FF2B5EF4-FFF2-40B4-BE49-F238E27FC236}">
                  <a16:creationId xmlns:a16="http://schemas.microsoft.com/office/drawing/2014/main" id="{38FD55A7-F20A-E67C-A05D-ADCBEEEF07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93728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4" name="Straight Connector 9243">
              <a:extLst>
                <a:ext uri="{FF2B5EF4-FFF2-40B4-BE49-F238E27FC236}">
                  <a16:creationId xmlns:a16="http://schemas.microsoft.com/office/drawing/2014/main" id="{796FCE76-1157-3E57-6CF6-BE64BE7457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77060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5" name="Straight Connector 9244">
              <a:extLst>
                <a:ext uri="{FF2B5EF4-FFF2-40B4-BE49-F238E27FC236}">
                  <a16:creationId xmlns:a16="http://schemas.microsoft.com/office/drawing/2014/main" id="{39617714-C788-FFE0-F817-F691586E36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60391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6" name="Straight Connector 9245">
              <a:extLst>
                <a:ext uri="{FF2B5EF4-FFF2-40B4-BE49-F238E27FC236}">
                  <a16:creationId xmlns:a16="http://schemas.microsoft.com/office/drawing/2014/main" id="{3F952990-1812-65CA-804C-BC77353DE3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48485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7" name="Straight Connector 9246">
              <a:extLst>
                <a:ext uri="{FF2B5EF4-FFF2-40B4-BE49-F238E27FC236}">
                  <a16:creationId xmlns:a16="http://schemas.microsoft.com/office/drawing/2014/main" id="{D1406C7A-F381-AA4D-2F57-EE0AAD952A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27054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8" name="Straight Connector 9247">
              <a:extLst>
                <a:ext uri="{FF2B5EF4-FFF2-40B4-BE49-F238E27FC236}">
                  <a16:creationId xmlns:a16="http://schemas.microsoft.com/office/drawing/2014/main" id="{F14EA210-80EF-C435-3D44-72D2D716FE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08004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9" name="Straight Connector 9248">
              <a:extLst>
                <a:ext uri="{FF2B5EF4-FFF2-40B4-BE49-F238E27FC236}">
                  <a16:creationId xmlns:a16="http://schemas.microsoft.com/office/drawing/2014/main" id="{F628CFBD-3A34-414C-9896-94FBCAAFBB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91336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0" name="Straight Connector 9249">
              <a:extLst>
                <a:ext uri="{FF2B5EF4-FFF2-40B4-BE49-F238E27FC236}">
                  <a16:creationId xmlns:a16="http://schemas.microsoft.com/office/drawing/2014/main" id="{DFCEF194-F8A5-7A19-CBBC-53A5CE7DC6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72286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1" name="Straight Connector 9250">
              <a:extLst>
                <a:ext uri="{FF2B5EF4-FFF2-40B4-BE49-F238E27FC236}">
                  <a16:creationId xmlns:a16="http://schemas.microsoft.com/office/drawing/2014/main" id="{36788B08-B481-9F68-CA13-B2A12B7A87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53236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2" name="Straight Connector 9251">
              <a:extLst>
                <a:ext uri="{FF2B5EF4-FFF2-40B4-BE49-F238E27FC236}">
                  <a16:creationId xmlns:a16="http://schemas.microsoft.com/office/drawing/2014/main" id="{5C5CBCE0-92F1-CA67-AFF1-FE5EE1844A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31804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3" name="Straight Connector 9252">
              <a:extLst>
                <a:ext uri="{FF2B5EF4-FFF2-40B4-BE49-F238E27FC236}">
                  <a16:creationId xmlns:a16="http://schemas.microsoft.com/office/drawing/2014/main" id="{23A355E5-10A3-A318-95A8-68B9BEF4A0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17516" y="19502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4" name="Straight Connector 9253">
              <a:extLst>
                <a:ext uri="{FF2B5EF4-FFF2-40B4-BE49-F238E27FC236}">
                  <a16:creationId xmlns:a16="http://schemas.microsoft.com/office/drawing/2014/main" id="{EF55273E-E537-D671-B051-0D1341F688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07991" y="19392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5" name="Straight Connector 9254">
              <a:extLst>
                <a:ext uri="{FF2B5EF4-FFF2-40B4-BE49-F238E27FC236}">
                  <a16:creationId xmlns:a16="http://schemas.microsoft.com/office/drawing/2014/main" id="{47193F42-2886-4C90-F080-4EBE03EC69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88940" y="19392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6" name="Straight Connector 9255">
              <a:extLst>
                <a:ext uri="{FF2B5EF4-FFF2-40B4-BE49-F238E27FC236}">
                  <a16:creationId xmlns:a16="http://schemas.microsoft.com/office/drawing/2014/main" id="{EBF63AED-E6CA-C882-3620-55DB9DEF26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67508" y="19392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7" name="Straight Connector 9256">
              <a:extLst>
                <a:ext uri="{FF2B5EF4-FFF2-40B4-BE49-F238E27FC236}">
                  <a16:creationId xmlns:a16="http://schemas.microsoft.com/office/drawing/2014/main" id="{F2CC7438-D143-C613-33CE-2261E3E33C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46077" y="193691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8" name="Straight Connector 9257">
              <a:extLst>
                <a:ext uri="{FF2B5EF4-FFF2-40B4-BE49-F238E27FC236}">
                  <a16:creationId xmlns:a16="http://schemas.microsoft.com/office/drawing/2014/main" id="{E7357EB4-0257-0E17-DE51-2D796976D5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4646" y="193691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9" name="Straight Connector 9258">
              <a:extLst>
                <a:ext uri="{FF2B5EF4-FFF2-40B4-BE49-F238E27FC236}">
                  <a16:creationId xmlns:a16="http://schemas.microsoft.com/office/drawing/2014/main" id="{485823CB-AEC8-E3E7-8A6F-4D596E9A88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03214" y="19378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0" name="Straight Connector 9259">
              <a:extLst>
                <a:ext uri="{FF2B5EF4-FFF2-40B4-BE49-F238E27FC236}">
                  <a16:creationId xmlns:a16="http://schemas.microsoft.com/office/drawing/2014/main" id="{E94FC61C-33AC-086D-1BBE-6A9626ED58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81783" y="19378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1" name="Straight Connector 9260">
              <a:extLst>
                <a:ext uri="{FF2B5EF4-FFF2-40B4-BE49-F238E27FC236}">
                  <a16:creationId xmlns:a16="http://schemas.microsoft.com/office/drawing/2014/main" id="{F8B722A5-71BA-015D-8D86-44F58DF76B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60088" y="19326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2" name="Straight Connector 9261">
              <a:extLst>
                <a:ext uri="{FF2B5EF4-FFF2-40B4-BE49-F238E27FC236}">
                  <a16:creationId xmlns:a16="http://schemas.microsoft.com/office/drawing/2014/main" id="{824A6B8B-0176-16DB-4C5D-76BE3FE1D7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43418" y="193268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3" name="Straight Connector 9262">
              <a:extLst>
                <a:ext uri="{FF2B5EF4-FFF2-40B4-BE49-F238E27FC236}">
                  <a16:creationId xmlns:a16="http://schemas.microsoft.com/office/drawing/2014/main" id="{F14FE038-BF5E-8874-ACAA-35E1ED1643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24368" y="19326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4" name="Straight Connector 9263">
              <a:extLst>
                <a:ext uri="{FF2B5EF4-FFF2-40B4-BE49-F238E27FC236}">
                  <a16:creationId xmlns:a16="http://schemas.microsoft.com/office/drawing/2014/main" id="{D362C94E-4CA5-2900-E5EA-B5C4A92D14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03877" y="193030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5" name="Straight Connector 9264">
              <a:extLst>
                <a:ext uri="{FF2B5EF4-FFF2-40B4-BE49-F238E27FC236}">
                  <a16:creationId xmlns:a16="http://schemas.microsoft.com/office/drawing/2014/main" id="{93F2B19F-CFCF-18F3-2D0C-C113EF6D9D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80750" y="193029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6" name="Straight Connector 9265">
              <a:extLst>
                <a:ext uri="{FF2B5EF4-FFF2-40B4-BE49-F238E27FC236}">
                  <a16:creationId xmlns:a16="http://schemas.microsoft.com/office/drawing/2014/main" id="{CB13B3AA-3B1D-60ED-98B9-112AE36B35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61698" y="192077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7" name="Straight Connector 9266">
              <a:extLst>
                <a:ext uri="{FF2B5EF4-FFF2-40B4-BE49-F238E27FC236}">
                  <a16:creationId xmlns:a16="http://schemas.microsoft.com/office/drawing/2014/main" id="{009A6119-1EA5-A92F-AECD-BD3147631E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40267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8" name="Straight Connector 9267">
              <a:extLst>
                <a:ext uri="{FF2B5EF4-FFF2-40B4-BE49-F238E27FC236}">
                  <a16:creationId xmlns:a16="http://schemas.microsoft.com/office/drawing/2014/main" id="{6EEB85B9-BE04-03E9-DF3D-9060D0DB66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21217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9" name="Straight Connector 9268">
              <a:extLst>
                <a:ext uri="{FF2B5EF4-FFF2-40B4-BE49-F238E27FC236}">
                  <a16:creationId xmlns:a16="http://schemas.microsoft.com/office/drawing/2014/main" id="{5F4ADC43-0353-FFB9-8C8A-E9275A37E6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02167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0" name="Straight Connector 9269">
              <a:extLst>
                <a:ext uri="{FF2B5EF4-FFF2-40B4-BE49-F238E27FC236}">
                  <a16:creationId xmlns:a16="http://schemas.microsoft.com/office/drawing/2014/main" id="{1522F02C-0200-18CE-6F8A-AEEBAB6D90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5973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1" name="Straight Connector 9270">
              <a:extLst>
                <a:ext uri="{FF2B5EF4-FFF2-40B4-BE49-F238E27FC236}">
                  <a16:creationId xmlns:a16="http://schemas.microsoft.com/office/drawing/2014/main" id="{75707034-9FBD-9254-54A8-51CA82BF5F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59305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2" name="Straight Connector 9271">
              <a:extLst>
                <a:ext uri="{FF2B5EF4-FFF2-40B4-BE49-F238E27FC236}">
                  <a16:creationId xmlns:a16="http://schemas.microsoft.com/office/drawing/2014/main" id="{B7959994-125F-A800-D24B-0BB1142F58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40255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EDE817E8-C081-A66C-E1EB-4E1ABC8CB5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14061" y="192405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799CB818-932E-2CE3-D426-2C11B29187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92630" y="192405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5" name="Straight Connector 9274">
              <a:extLst>
                <a:ext uri="{FF2B5EF4-FFF2-40B4-BE49-F238E27FC236}">
                  <a16:creationId xmlns:a16="http://schemas.microsoft.com/office/drawing/2014/main" id="{B69C7F6D-2286-EBE4-A03A-0A3656DBC2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8342" y="19192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6" name="Straight Connector 9275">
              <a:extLst>
                <a:ext uri="{FF2B5EF4-FFF2-40B4-BE49-F238E27FC236}">
                  <a16:creationId xmlns:a16="http://schemas.microsoft.com/office/drawing/2014/main" id="{897A924F-C3EB-6B99-8153-ABFD8C8B93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61674" y="191154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CDA4C58A-CADD-5FC8-89BC-F4D9ED3C2B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36115" y="190833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2CEB7575-0133-5FEA-8592-482DC7C412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50402" y="190357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606C1BCA-DB6E-3394-B26C-DDE8CB06C7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17700" y="18996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4" name="Straight Connector 9813">
              <a:extLst>
                <a:ext uri="{FF2B5EF4-FFF2-40B4-BE49-F238E27FC236}">
                  <a16:creationId xmlns:a16="http://schemas.microsoft.com/office/drawing/2014/main" id="{1F7EA0FD-9CF0-F266-A8EC-08FED48CE7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98650" y="18954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6" name="Straight Connector 9815">
              <a:extLst>
                <a:ext uri="{FF2B5EF4-FFF2-40B4-BE49-F238E27FC236}">
                  <a16:creationId xmlns:a16="http://schemas.microsoft.com/office/drawing/2014/main" id="{BC0133D4-5C30-047D-C95C-35F91733AE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4356" y="18954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7" name="Straight Connector 9816">
              <a:extLst>
                <a:ext uri="{FF2B5EF4-FFF2-40B4-BE49-F238E27FC236}">
                  <a16:creationId xmlns:a16="http://schemas.microsoft.com/office/drawing/2014/main" id="{106BF671-B31D-1A74-0CF9-B2911B297B7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15293" y="18996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8" name="Straight Connector 9817">
              <a:extLst>
                <a:ext uri="{FF2B5EF4-FFF2-40B4-BE49-F238E27FC236}">
                  <a16:creationId xmlns:a16="http://schemas.microsoft.com/office/drawing/2014/main" id="{BCEF6C01-F2F3-7FC2-4BA4-839A5BA6D26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72431" y="18954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19" name="Straight Connector 9818">
              <a:extLst>
                <a:ext uri="{FF2B5EF4-FFF2-40B4-BE49-F238E27FC236}">
                  <a16:creationId xmlns:a16="http://schemas.microsoft.com/office/drawing/2014/main" id="{30E5ECAF-A9A4-360F-A128-6CBD4A7A9F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48618" y="18954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0" name="Straight Connector 9819">
              <a:extLst>
                <a:ext uri="{FF2B5EF4-FFF2-40B4-BE49-F238E27FC236}">
                  <a16:creationId xmlns:a16="http://schemas.microsoft.com/office/drawing/2014/main" id="{CA01FB49-B6DE-1A96-2255-418717868F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22424" y="18996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1" name="Straight Connector 9820">
              <a:extLst>
                <a:ext uri="{FF2B5EF4-FFF2-40B4-BE49-F238E27FC236}">
                  <a16:creationId xmlns:a16="http://schemas.microsoft.com/office/drawing/2014/main" id="{2A17431A-A5A3-FDC4-F97D-1864446E4E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93849" y="18954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2" name="Straight Connector 9821">
              <a:extLst>
                <a:ext uri="{FF2B5EF4-FFF2-40B4-BE49-F238E27FC236}">
                  <a16:creationId xmlns:a16="http://schemas.microsoft.com/office/drawing/2014/main" id="{AA64833A-F671-3917-33DC-5A7708B8DD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65274" y="18954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3" name="Straight Connector 9822">
              <a:extLst>
                <a:ext uri="{FF2B5EF4-FFF2-40B4-BE49-F238E27FC236}">
                  <a16:creationId xmlns:a16="http://schemas.microsoft.com/office/drawing/2014/main" id="{479924D7-B82C-2354-5B32-E112D4A7D4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81927" y="188832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4" name="Straight Connector 9823">
              <a:extLst>
                <a:ext uri="{FF2B5EF4-FFF2-40B4-BE49-F238E27FC236}">
                  <a16:creationId xmlns:a16="http://schemas.microsoft.com/office/drawing/2014/main" id="{B3508295-7C7C-6F9F-BF29-D64D8464502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0495" y="188832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5" name="Straight Connector 9824">
              <a:extLst>
                <a:ext uri="{FF2B5EF4-FFF2-40B4-BE49-F238E27FC236}">
                  <a16:creationId xmlns:a16="http://schemas.microsoft.com/office/drawing/2014/main" id="{6CA55FD8-E7B5-B7AA-C7B3-7AE451D941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40033" y="188297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6" name="Straight Connector 9825">
              <a:extLst>
                <a:ext uri="{FF2B5EF4-FFF2-40B4-BE49-F238E27FC236}">
                  <a16:creationId xmlns:a16="http://schemas.microsoft.com/office/drawing/2014/main" id="{C0B77C2E-CA23-8858-952E-1B0E0C3B94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0734" y="188118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7" name="Straight Connector 9826">
              <a:extLst>
                <a:ext uri="{FF2B5EF4-FFF2-40B4-BE49-F238E27FC236}">
                  <a16:creationId xmlns:a16="http://schemas.microsoft.com/office/drawing/2014/main" id="{CCC8B530-5D23-3B00-5509-2CC0D88F3B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55469" y="18773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8" name="Straight Connector 9827">
              <a:extLst>
                <a:ext uri="{FF2B5EF4-FFF2-40B4-BE49-F238E27FC236}">
                  <a16:creationId xmlns:a16="http://schemas.microsoft.com/office/drawing/2014/main" id="{5D2C8AD5-146A-B89D-3DAC-04FC948D69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79269" y="186869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29" name="Straight Connector 9828">
              <a:extLst>
                <a:ext uri="{FF2B5EF4-FFF2-40B4-BE49-F238E27FC236}">
                  <a16:creationId xmlns:a16="http://schemas.microsoft.com/office/drawing/2014/main" id="{69E3777D-5BAD-252F-DB9D-812B843903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79256" y="186572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0" name="Straight Connector 9829">
              <a:extLst>
                <a:ext uri="{FF2B5EF4-FFF2-40B4-BE49-F238E27FC236}">
                  <a16:creationId xmlns:a16="http://schemas.microsoft.com/office/drawing/2014/main" id="{17523915-D5DB-D3E4-CABA-7E7D2A2DE7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3056" y="186275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1" name="Straight Connector 9830">
              <a:extLst>
                <a:ext uri="{FF2B5EF4-FFF2-40B4-BE49-F238E27FC236}">
                  <a16:creationId xmlns:a16="http://schemas.microsoft.com/office/drawing/2014/main" id="{F8785622-D9CA-78A6-3F03-44D5B3A565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6381" y="184070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2" name="Straight Connector 9831">
              <a:extLst>
                <a:ext uri="{FF2B5EF4-FFF2-40B4-BE49-F238E27FC236}">
                  <a16:creationId xmlns:a16="http://schemas.microsoft.com/office/drawing/2014/main" id="{9DC8AD7D-6A1F-DE44-8817-8834C14A34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81625" y="185023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3" name="Straight Connector 9832">
              <a:extLst>
                <a:ext uri="{FF2B5EF4-FFF2-40B4-BE49-F238E27FC236}">
                  <a16:creationId xmlns:a16="http://schemas.microsoft.com/office/drawing/2014/main" id="{9F0A387A-5465-67D4-5E51-CE6DE8FB01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41131" y="183773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4" name="Straight Connector 9833">
              <a:extLst>
                <a:ext uri="{FF2B5EF4-FFF2-40B4-BE49-F238E27FC236}">
                  <a16:creationId xmlns:a16="http://schemas.microsoft.com/office/drawing/2014/main" id="{5DFD9285-6F31-450E-84FA-FC5CB78833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14938" y="183773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5" name="Straight Connector 9834">
              <a:extLst>
                <a:ext uri="{FF2B5EF4-FFF2-40B4-BE49-F238E27FC236}">
                  <a16:creationId xmlns:a16="http://schemas.microsoft.com/office/drawing/2014/main" id="{25907785-3124-06C5-5DD7-598EADDC99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93506" y="183773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6" name="Straight Connector 9835">
              <a:extLst>
                <a:ext uri="{FF2B5EF4-FFF2-40B4-BE49-F238E27FC236}">
                  <a16:creationId xmlns:a16="http://schemas.microsoft.com/office/drawing/2014/main" id="{325E8E56-F56E-35A7-CE98-BBE9D01433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03018" y="183773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7" name="Straight Connector 9836">
              <a:extLst>
                <a:ext uri="{FF2B5EF4-FFF2-40B4-BE49-F238E27FC236}">
                  <a16:creationId xmlns:a16="http://schemas.microsoft.com/office/drawing/2014/main" id="{F846671F-DDFB-4332-FEE2-D0883D746F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14900" y="18240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8" name="Straight Connector 9837">
              <a:extLst>
                <a:ext uri="{FF2B5EF4-FFF2-40B4-BE49-F238E27FC236}">
                  <a16:creationId xmlns:a16="http://schemas.microsoft.com/office/drawing/2014/main" id="{E82C367E-2DB4-9887-72D0-25A58C2106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36318" y="181927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39" name="Straight Connector 9838">
              <a:extLst>
                <a:ext uri="{FF2B5EF4-FFF2-40B4-BE49-F238E27FC236}">
                  <a16:creationId xmlns:a16="http://schemas.microsoft.com/office/drawing/2014/main" id="{AB814E9C-56C5-7220-375C-F95342CFFB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3912" y="181689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0" name="Straight Connector 9839">
              <a:extLst>
                <a:ext uri="{FF2B5EF4-FFF2-40B4-BE49-F238E27FC236}">
                  <a16:creationId xmlns:a16="http://schemas.microsoft.com/office/drawing/2014/main" id="{1027CB0C-C928-2165-554B-ACE8BA3141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05350" y="181689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1" name="Straight Connector 9840">
              <a:extLst>
                <a:ext uri="{FF2B5EF4-FFF2-40B4-BE49-F238E27FC236}">
                  <a16:creationId xmlns:a16="http://schemas.microsoft.com/office/drawing/2014/main" id="{E44CBF22-4F86-DA6F-B251-90235E5DAF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29112" y="179546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2" name="Straight Connector 9841">
              <a:extLst>
                <a:ext uri="{FF2B5EF4-FFF2-40B4-BE49-F238E27FC236}">
                  <a16:creationId xmlns:a16="http://schemas.microsoft.com/office/drawing/2014/main" id="{2938513D-9850-C3D2-8457-3D55E9EB4A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74344" y="179546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3" name="Straight Connector 9842">
              <a:extLst>
                <a:ext uri="{FF2B5EF4-FFF2-40B4-BE49-F238E27FC236}">
                  <a16:creationId xmlns:a16="http://schemas.microsoft.com/office/drawing/2014/main" id="{8F130949-B78A-1C94-0B6C-8B4B121C58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26695" y="177879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4" name="Straight Connector 9843">
              <a:extLst>
                <a:ext uri="{FF2B5EF4-FFF2-40B4-BE49-F238E27FC236}">
                  <a16:creationId xmlns:a16="http://schemas.microsoft.com/office/drawing/2014/main" id="{7DF2680C-4EB3-E4A8-8D88-A9E43493EA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4301" y="17668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5" name="Straight Connector 9844">
              <a:extLst>
                <a:ext uri="{FF2B5EF4-FFF2-40B4-BE49-F238E27FC236}">
                  <a16:creationId xmlns:a16="http://schemas.microsoft.com/office/drawing/2014/main" id="{4AA69FCB-E2C0-DA0F-1BB3-7D17CE1011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45720" y="175736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6" name="Straight Connector 9845">
              <a:extLst>
                <a:ext uri="{FF2B5EF4-FFF2-40B4-BE49-F238E27FC236}">
                  <a16:creationId xmlns:a16="http://schemas.microsoft.com/office/drawing/2014/main" id="{B7117622-272F-9693-4A25-4E32A4D584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36182" y="175736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7" name="Straight Connector 9846">
              <a:extLst>
                <a:ext uri="{FF2B5EF4-FFF2-40B4-BE49-F238E27FC236}">
                  <a16:creationId xmlns:a16="http://schemas.microsoft.com/office/drawing/2014/main" id="{29C65094-4A6F-2CFF-A220-CD325FB05F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3301" y="173116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8" name="Straight Connector 9847">
              <a:extLst>
                <a:ext uri="{FF2B5EF4-FFF2-40B4-BE49-F238E27FC236}">
                  <a16:creationId xmlns:a16="http://schemas.microsoft.com/office/drawing/2014/main" id="{89E94203-6005-7B4D-6CE0-A965C9A645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6632" y="173116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49" name="Straight Connector 9848">
              <a:extLst>
                <a:ext uri="{FF2B5EF4-FFF2-40B4-BE49-F238E27FC236}">
                  <a16:creationId xmlns:a16="http://schemas.microsoft.com/office/drawing/2014/main" id="{22A150A9-07F0-1B41-A586-797A4E8F58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90926" y="173831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0" name="Straight Connector 9849">
              <a:extLst>
                <a:ext uri="{FF2B5EF4-FFF2-40B4-BE49-F238E27FC236}">
                  <a16:creationId xmlns:a16="http://schemas.microsoft.com/office/drawing/2014/main" id="{2D8C79DC-84B2-DCF5-D780-096C053490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88620" y="178593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1" name="Straight Connector 9850">
              <a:extLst>
                <a:ext uri="{FF2B5EF4-FFF2-40B4-BE49-F238E27FC236}">
                  <a16:creationId xmlns:a16="http://schemas.microsoft.com/office/drawing/2014/main" id="{41EE86C9-0D6D-66CC-5050-1C8DE85234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76613" y="17287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2" name="Straight Connector 9851">
              <a:extLst>
                <a:ext uri="{FF2B5EF4-FFF2-40B4-BE49-F238E27FC236}">
                  <a16:creationId xmlns:a16="http://schemas.microsoft.com/office/drawing/2014/main" id="{5EA69C45-F12F-A0BC-5DF0-BBFFA2DF15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2319" y="172878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3" name="Straight Connector 9852">
              <a:extLst>
                <a:ext uri="{FF2B5EF4-FFF2-40B4-BE49-F238E27FC236}">
                  <a16:creationId xmlns:a16="http://schemas.microsoft.com/office/drawing/2014/main" id="{8E12EA2F-57AE-898E-F4A2-4BFEF92520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05138" y="17025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4" name="Straight Connector 9853">
              <a:extLst>
                <a:ext uri="{FF2B5EF4-FFF2-40B4-BE49-F238E27FC236}">
                  <a16:creationId xmlns:a16="http://schemas.microsoft.com/office/drawing/2014/main" id="{03A85EED-2095-23D3-9CF8-986D48B54A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93219" y="169545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5" name="Straight Connector 9854">
              <a:extLst>
                <a:ext uri="{FF2B5EF4-FFF2-40B4-BE49-F238E27FC236}">
                  <a16:creationId xmlns:a16="http://schemas.microsoft.com/office/drawing/2014/main" id="{3D272DD9-0C47-4476-C4F9-94FE8315B4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05113" y="169545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122A6555-FD1E-D915-B1F3-435679319A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5583" y="16930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5" name="Straight Connector 9344">
              <a:extLst>
                <a:ext uri="{FF2B5EF4-FFF2-40B4-BE49-F238E27FC236}">
                  <a16:creationId xmlns:a16="http://schemas.microsoft.com/office/drawing/2014/main" id="{846F7072-8AAE-A5AE-4C49-16489D44AF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67014" y="16930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6" name="Straight Connector 9345">
              <a:extLst>
                <a:ext uri="{FF2B5EF4-FFF2-40B4-BE49-F238E27FC236}">
                  <a16:creationId xmlns:a16="http://schemas.microsoft.com/office/drawing/2014/main" id="{BBDC5F32-002B-A690-EA91-7D4BC5425C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64620" y="16930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7" name="Straight Connector 9346">
              <a:extLst>
                <a:ext uri="{FF2B5EF4-FFF2-40B4-BE49-F238E27FC236}">
                  <a16:creationId xmlns:a16="http://schemas.microsoft.com/office/drawing/2014/main" id="{882C3E1A-3905-D407-BB12-4DF054B51B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16995" y="16844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8" name="Straight Connector 9347">
              <a:extLst>
                <a:ext uri="{FF2B5EF4-FFF2-40B4-BE49-F238E27FC236}">
                  <a16:creationId xmlns:a16="http://schemas.microsoft.com/office/drawing/2014/main" id="{439058D9-F4A7-E80A-D0AA-2CD2441698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83658" y="16844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9" name="Straight Connector 9348">
              <a:extLst>
                <a:ext uri="{FF2B5EF4-FFF2-40B4-BE49-F238E27FC236}">
                  <a16:creationId xmlns:a16="http://schemas.microsoft.com/office/drawing/2014/main" id="{7F4E4CC8-95DE-2776-40E1-2EF09D595D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40796" y="168443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0" name="Straight Connector 9349">
              <a:extLst>
                <a:ext uri="{FF2B5EF4-FFF2-40B4-BE49-F238E27FC236}">
                  <a16:creationId xmlns:a16="http://schemas.microsoft.com/office/drawing/2014/main" id="{67831087-3412-3AF8-45B4-6D5394BF5C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6502" y="168681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1" name="Straight Connector 9350">
              <a:extLst>
                <a:ext uri="{FF2B5EF4-FFF2-40B4-BE49-F238E27FC236}">
                  <a16:creationId xmlns:a16="http://schemas.microsoft.com/office/drawing/2014/main" id="{5C8F7C4F-A772-DCC6-B7C0-DD1491F4C9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43152" y="167491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2" name="Straight Connector 9351">
              <a:extLst>
                <a:ext uri="{FF2B5EF4-FFF2-40B4-BE49-F238E27FC236}">
                  <a16:creationId xmlns:a16="http://schemas.microsoft.com/office/drawing/2014/main" id="{5A3ABC44-E8F6-7C30-06D9-3313A561B4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24102" y="167491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9BF78DA9-4FD8-1420-FF0A-7510BC9096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64571" y="167491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4" name="Straight Connector 9353">
              <a:extLst>
                <a:ext uri="{FF2B5EF4-FFF2-40B4-BE49-F238E27FC236}">
                  <a16:creationId xmlns:a16="http://schemas.microsoft.com/office/drawing/2014/main" id="{2A7C0034-88E1-D9C6-FB01-A85CD10F33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19327" y="166389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5" name="Straight Connector 9354">
              <a:extLst>
                <a:ext uri="{FF2B5EF4-FFF2-40B4-BE49-F238E27FC236}">
                  <a16:creationId xmlns:a16="http://schemas.microsoft.com/office/drawing/2014/main" id="{86ED7E46-9A58-584D-D384-311A9B9873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00277" y="166389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6" name="Straight Connector 9355">
              <a:extLst>
                <a:ext uri="{FF2B5EF4-FFF2-40B4-BE49-F238E27FC236}">
                  <a16:creationId xmlns:a16="http://schemas.microsoft.com/office/drawing/2014/main" id="{AD1BC7B4-F4DD-1A43-F2C1-A1D5B2DAB4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81227" y="166389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7" name="Straight Connector 9356">
              <a:extLst>
                <a:ext uri="{FF2B5EF4-FFF2-40B4-BE49-F238E27FC236}">
                  <a16:creationId xmlns:a16="http://schemas.microsoft.com/office/drawing/2014/main" id="{6A094634-66BE-34B2-6C3F-0AD349F24E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9795" y="166389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8" name="Straight Connector 9357">
              <a:extLst>
                <a:ext uri="{FF2B5EF4-FFF2-40B4-BE49-F238E27FC236}">
                  <a16:creationId xmlns:a16="http://schemas.microsoft.com/office/drawing/2014/main" id="{2F6F8784-94AC-CF85-D74F-5C9376267F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5020" y="166389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359" name="Group 9358">
            <a:extLst>
              <a:ext uri="{FF2B5EF4-FFF2-40B4-BE49-F238E27FC236}">
                <a16:creationId xmlns:a16="http://schemas.microsoft.com/office/drawing/2014/main" id="{CBDFBADD-97C0-B770-8A0D-DA8C5F553D33}"/>
              </a:ext>
            </a:extLst>
          </p:cNvPr>
          <p:cNvGrpSpPr/>
          <p:nvPr/>
        </p:nvGrpSpPr>
        <p:grpSpPr>
          <a:xfrm>
            <a:off x="2114056" y="1442525"/>
            <a:ext cx="6449326" cy="686293"/>
            <a:chOff x="1964532" y="1674909"/>
            <a:chExt cx="5882086" cy="580142"/>
          </a:xfrm>
        </p:grpSpPr>
        <p:cxnSp>
          <p:nvCxnSpPr>
            <p:cNvPr id="9360" name="Straight Connector 9359">
              <a:extLst>
                <a:ext uri="{FF2B5EF4-FFF2-40B4-BE49-F238E27FC236}">
                  <a16:creationId xmlns:a16="http://schemas.microsoft.com/office/drawing/2014/main" id="{4A578BDE-02BA-8F49-0BCE-209B1A3E47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32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61" name="Straight Connector 9360">
              <a:extLst>
                <a:ext uri="{FF2B5EF4-FFF2-40B4-BE49-F238E27FC236}">
                  <a16:creationId xmlns:a16="http://schemas.microsoft.com/office/drawing/2014/main" id="{E295E954-4271-663A-9660-F1C8277FEB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88344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62" name="Straight Connector 9361">
              <a:extLst>
                <a:ext uri="{FF2B5EF4-FFF2-40B4-BE49-F238E27FC236}">
                  <a16:creationId xmlns:a16="http://schemas.microsoft.com/office/drawing/2014/main" id="{378E6652-76E6-F877-5406-F8EEE641E9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2632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63" name="Straight Connector 9362">
              <a:extLst>
                <a:ext uri="{FF2B5EF4-FFF2-40B4-BE49-F238E27FC236}">
                  <a16:creationId xmlns:a16="http://schemas.microsoft.com/office/drawing/2014/main" id="{0B9756BD-7444-4E47-B8ED-C588527C7D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24063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64" name="Straight Connector 9363">
              <a:extLst>
                <a:ext uri="{FF2B5EF4-FFF2-40B4-BE49-F238E27FC236}">
                  <a16:creationId xmlns:a16="http://schemas.microsoft.com/office/drawing/2014/main" id="{7B43A5EE-6D07-F1FE-4EEA-620DDB1BFB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38351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65" name="Straight Connector 9364">
              <a:extLst>
                <a:ext uri="{FF2B5EF4-FFF2-40B4-BE49-F238E27FC236}">
                  <a16:creationId xmlns:a16="http://schemas.microsoft.com/office/drawing/2014/main" id="{05D0E650-7204-3013-7F62-1CF09BA43A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74070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66" name="Straight Connector 9365">
              <a:extLst>
                <a:ext uri="{FF2B5EF4-FFF2-40B4-BE49-F238E27FC236}">
                  <a16:creationId xmlns:a16="http://schemas.microsoft.com/office/drawing/2014/main" id="{F915F88B-CA16-ED0B-3D35-6567621050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3120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4" name="Straight Connector 9373">
              <a:extLst>
                <a:ext uri="{FF2B5EF4-FFF2-40B4-BE49-F238E27FC236}">
                  <a16:creationId xmlns:a16="http://schemas.microsoft.com/office/drawing/2014/main" id="{2BE5C0E8-B05D-B0BE-59A1-08ADB92E2C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6457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5" name="Straight Connector 9374">
              <a:extLst>
                <a:ext uri="{FF2B5EF4-FFF2-40B4-BE49-F238E27FC236}">
                  <a16:creationId xmlns:a16="http://schemas.microsoft.com/office/drawing/2014/main" id="{8D1B8C00-848F-9E71-4A8A-DB657C9331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76476" y="16749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6" name="Straight Connector 9375">
              <a:extLst>
                <a:ext uri="{FF2B5EF4-FFF2-40B4-BE49-F238E27FC236}">
                  <a16:creationId xmlns:a16="http://schemas.microsoft.com/office/drawing/2014/main" id="{417B4A4B-6F82-E83A-63A7-CC152ED92B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97932" y="168681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7" name="Straight Connector 9376">
              <a:extLst>
                <a:ext uri="{FF2B5EF4-FFF2-40B4-BE49-F238E27FC236}">
                  <a16:creationId xmlns:a16="http://schemas.microsoft.com/office/drawing/2014/main" id="{647FDD3F-984F-7F10-7C40-9A4CF5727F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05101" y="168681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8" name="Straight Connector 9377">
              <a:extLst>
                <a:ext uri="{FF2B5EF4-FFF2-40B4-BE49-F238E27FC236}">
                  <a16:creationId xmlns:a16="http://schemas.microsoft.com/office/drawing/2014/main" id="{552A8A6D-0094-FDA9-BD7D-6A6871AB1C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24151" y="168681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9" name="Straight Connector 9378">
              <a:extLst>
                <a:ext uri="{FF2B5EF4-FFF2-40B4-BE49-F238E27FC236}">
                  <a16:creationId xmlns:a16="http://schemas.microsoft.com/office/drawing/2014/main" id="{F060B6DF-DD5D-6745-EEA1-83E95E7549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36069" y="169723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0" name="Straight Connector 9379">
              <a:extLst>
                <a:ext uri="{FF2B5EF4-FFF2-40B4-BE49-F238E27FC236}">
                  <a16:creationId xmlns:a16="http://schemas.microsoft.com/office/drawing/2014/main" id="{3DCC149A-A0E1-214C-71CE-60BBFDC326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21794" y="170586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1" name="Straight Connector 9380">
              <a:extLst>
                <a:ext uri="{FF2B5EF4-FFF2-40B4-BE49-F238E27FC236}">
                  <a16:creationId xmlns:a16="http://schemas.microsoft.com/office/drawing/2014/main" id="{20818027-3E38-84D4-ED15-48C0430D8A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50369" y="170586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2" name="Straight Connector 9381">
              <a:extLst>
                <a:ext uri="{FF2B5EF4-FFF2-40B4-BE49-F238E27FC236}">
                  <a16:creationId xmlns:a16="http://schemas.microsoft.com/office/drawing/2014/main" id="{D8FE49F7-2FC2-4D24-095F-A2C4A16826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74181" y="170586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3" name="Straight Connector 9382">
              <a:extLst>
                <a:ext uri="{FF2B5EF4-FFF2-40B4-BE49-F238E27FC236}">
                  <a16:creationId xmlns:a16="http://schemas.microsoft.com/office/drawing/2014/main" id="{EB256C12-3114-0454-0EDE-8809688B2E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31331" y="170586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4" name="Straight Connector 9383">
              <a:extLst>
                <a:ext uri="{FF2B5EF4-FFF2-40B4-BE49-F238E27FC236}">
                  <a16:creationId xmlns:a16="http://schemas.microsoft.com/office/drawing/2014/main" id="{8B1B86BF-B659-0D2E-8BCC-9BEB173B81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64668" y="170586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5" name="Straight Connector 9384">
              <a:extLst>
                <a:ext uri="{FF2B5EF4-FFF2-40B4-BE49-F238E27FC236}">
                  <a16:creationId xmlns:a16="http://schemas.microsoft.com/office/drawing/2014/main" id="{17BCD34F-09C9-FA3B-B958-DB7BA4575A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38487" y="170913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6" name="Straight Connector 9385">
              <a:extLst>
                <a:ext uri="{FF2B5EF4-FFF2-40B4-BE49-F238E27FC236}">
                  <a16:creationId xmlns:a16="http://schemas.microsoft.com/office/drawing/2014/main" id="{24DCDD31-96BE-3B5E-285B-D70868DABB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2781" y="170913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7" name="Straight Connector 9386">
              <a:extLst>
                <a:ext uri="{FF2B5EF4-FFF2-40B4-BE49-F238E27FC236}">
                  <a16:creationId xmlns:a16="http://schemas.microsoft.com/office/drawing/2014/main" id="{97E81D2B-4088-821D-007E-2891A2187C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9450" y="170913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8" name="Straight Connector 9387">
              <a:extLst>
                <a:ext uri="{FF2B5EF4-FFF2-40B4-BE49-F238E27FC236}">
                  <a16:creationId xmlns:a16="http://schemas.microsoft.com/office/drawing/2014/main" id="{12F52626-D873-070D-DD63-0972075DBA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8982" y="1717772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9" name="Straight Connector 9388">
              <a:extLst>
                <a:ext uri="{FF2B5EF4-FFF2-40B4-BE49-F238E27FC236}">
                  <a16:creationId xmlns:a16="http://schemas.microsoft.com/office/drawing/2014/main" id="{0220E29E-70EC-630A-C540-B9C85E1412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0894" y="172967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0" name="Straight Connector 9389">
              <a:extLst>
                <a:ext uri="{FF2B5EF4-FFF2-40B4-BE49-F238E27FC236}">
                  <a16:creationId xmlns:a16="http://schemas.microsoft.com/office/drawing/2014/main" id="{2020AE5C-0CF3-04AD-0883-12E4B45CDD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05188" y="172967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1" name="Straight Connector 9390">
              <a:extLst>
                <a:ext uri="{FF2B5EF4-FFF2-40B4-BE49-F238E27FC236}">
                  <a16:creationId xmlns:a16="http://schemas.microsoft.com/office/drawing/2014/main" id="{48680B8C-F655-3FC4-C060-8C39BAEC11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1857" y="172967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2" name="Straight Connector 9391">
              <a:extLst>
                <a:ext uri="{FF2B5EF4-FFF2-40B4-BE49-F238E27FC236}">
                  <a16:creationId xmlns:a16="http://schemas.microsoft.com/office/drawing/2014/main" id="{ACC95A77-1F5B-8457-AFDD-FBB0238B61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57576" y="172967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3" name="Straight Connector 9392">
              <a:extLst>
                <a:ext uri="{FF2B5EF4-FFF2-40B4-BE49-F238E27FC236}">
                  <a16:creationId xmlns:a16="http://schemas.microsoft.com/office/drawing/2014/main" id="{B0C0F06F-A9B8-4309-9E0E-C8DE8D3386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76626" y="172967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4" name="Straight Connector 9393">
              <a:extLst>
                <a:ext uri="{FF2B5EF4-FFF2-40B4-BE49-F238E27FC236}">
                  <a16:creationId xmlns:a16="http://schemas.microsoft.com/office/drawing/2014/main" id="{32921D48-A959-B649-F0C4-B3BF137D73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5226" y="17543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5" name="Straight Connector 9394">
              <a:extLst>
                <a:ext uri="{FF2B5EF4-FFF2-40B4-BE49-F238E27FC236}">
                  <a16:creationId xmlns:a16="http://schemas.microsoft.com/office/drawing/2014/main" id="{6339D983-F05A-95A7-9FE6-1A13DE6C03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71914" y="175438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6" name="Straight Connector 9395">
              <a:extLst>
                <a:ext uri="{FF2B5EF4-FFF2-40B4-BE49-F238E27FC236}">
                  <a16:creationId xmlns:a16="http://schemas.microsoft.com/office/drawing/2014/main" id="{40E11714-FCCF-18E7-AC0F-7C442CE66F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7164" y="177491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7" name="Straight Connector 9396">
              <a:extLst>
                <a:ext uri="{FF2B5EF4-FFF2-40B4-BE49-F238E27FC236}">
                  <a16:creationId xmlns:a16="http://schemas.microsoft.com/office/drawing/2014/main" id="{FEC40189-FC69-43D5-EA11-99E06C8E65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79083" y="178533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8" name="Straight Connector 9397">
              <a:extLst>
                <a:ext uri="{FF2B5EF4-FFF2-40B4-BE49-F238E27FC236}">
                  <a16:creationId xmlns:a16="http://schemas.microsoft.com/office/drawing/2014/main" id="{94D59556-C3AE-BA0C-A77F-EE760B9F73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2895" y="178533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9" name="Straight Connector 9398">
              <a:extLst>
                <a:ext uri="{FF2B5EF4-FFF2-40B4-BE49-F238E27FC236}">
                  <a16:creationId xmlns:a16="http://schemas.microsoft.com/office/drawing/2014/main" id="{357CF3EA-F001-83C7-32CD-A2033A594A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07670" y="178533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0" name="Straight Connector 9399">
              <a:extLst>
                <a:ext uri="{FF2B5EF4-FFF2-40B4-BE49-F238E27FC236}">
                  <a16:creationId xmlns:a16="http://schemas.microsoft.com/office/drawing/2014/main" id="{A9F952C1-7F9B-A461-2F53-9F855A3880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6708" y="178533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1" name="Straight Connector 9400">
              <a:extLst>
                <a:ext uri="{FF2B5EF4-FFF2-40B4-BE49-F238E27FC236}">
                  <a16:creationId xmlns:a16="http://schemas.microsoft.com/office/drawing/2014/main" id="{3715FF78-AFB4-56BB-60DB-0FF5C23242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93396" y="17981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2" name="Straight Connector 9401">
              <a:extLst>
                <a:ext uri="{FF2B5EF4-FFF2-40B4-BE49-F238E27FC236}">
                  <a16:creationId xmlns:a16="http://schemas.microsoft.com/office/drawing/2014/main" id="{9D6123A8-1567-88B9-36D4-BF105F04BC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41021" y="17981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3" name="Straight Connector 9402">
              <a:extLst>
                <a:ext uri="{FF2B5EF4-FFF2-40B4-BE49-F238E27FC236}">
                  <a16:creationId xmlns:a16="http://schemas.microsoft.com/office/drawing/2014/main" id="{4DC96E28-D645-7F7F-5526-2A57FEAE32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00552" y="17981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4" name="Straight Connector 9403">
              <a:extLst>
                <a:ext uri="{FF2B5EF4-FFF2-40B4-BE49-F238E27FC236}">
                  <a16:creationId xmlns:a16="http://schemas.microsoft.com/office/drawing/2014/main" id="{A43B5F47-13DE-34F2-4D36-0BA8A38B37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8177" y="17981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5" name="Straight Connector 9404">
              <a:extLst>
                <a:ext uri="{FF2B5EF4-FFF2-40B4-BE49-F238E27FC236}">
                  <a16:creationId xmlns:a16="http://schemas.microsoft.com/office/drawing/2014/main" id="{184ADF36-03A7-7327-E706-23F99EA57A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00565" y="17981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6" name="Straight Connector 9405">
              <a:extLst>
                <a:ext uri="{FF2B5EF4-FFF2-40B4-BE49-F238E27FC236}">
                  <a16:creationId xmlns:a16="http://schemas.microsoft.com/office/drawing/2014/main" id="{292092D1-B7FB-8EFE-EB17-B8A8EE1023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9146" y="18162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7" name="Straight Connector 9406">
              <a:extLst>
                <a:ext uri="{FF2B5EF4-FFF2-40B4-BE49-F238E27FC236}">
                  <a16:creationId xmlns:a16="http://schemas.microsoft.com/office/drawing/2014/main" id="{9696B458-7A83-63F3-B181-064A429049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07721" y="18162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6" name="Straight Connector 9855">
              <a:extLst>
                <a:ext uri="{FF2B5EF4-FFF2-40B4-BE49-F238E27FC236}">
                  <a16:creationId xmlns:a16="http://schemas.microsoft.com/office/drawing/2014/main" id="{C4AE761A-0BFD-CE9C-0836-C86DA9CDF9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57727" y="18162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7" name="Straight Connector 9856">
              <a:extLst>
                <a:ext uri="{FF2B5EF4-FFF2-40B4-BE49-F238E27FC236}">
                  <a16:creationId xmlns:a16="http://schemas.microsoft.com/office/drawing/2014/main" id="{7BB8575D-3914-BAFD-69B0-3A9A275332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81540" y="18162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8" name="Straight Connector 9857">
              <a:extLst>
                <a:ext uri="{FF2B5EF4-FFF2-40B4-BE49-F238E27FC236}">
                  <a16:creationId xmlns:a16="http://schemas.microsoft.com/office/drawing/2014/main" id="{12F6B895-FB3F-13B3-8B29-D737C7B8A0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38686" y="18162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59" name="Straight Connector 9858">
              <a:extLst>
                <a:ext uri="{FF2B5EF4-FFF2-40B4-BE49-F238E27FC236}">
                  <a16:creationId xmlns:a16="http://schemas.microsoft.com/office/drawing/2014/main" id="{390AE0EE-60F0-56C8-2CDD-D2406BD6E2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57509" y="18162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0" name="Straight Connector 9859">
              <a:extLst>
                <a:ext uri="{FF2B5EF4-FFF2-40B4-BE49-F238E27FC236}">
                  <a16:creationId xmlns:a16="http://schemas.microsoft.com/office/drawing/2014/main" id="{87C2AA09-F357-B192-958D-9ECC533E98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71809" y="182908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1" name="Straight Connector 9860">
              <a:extLst>
                <a:ext uri="{FF2B5EF4-FFF2-40B4-BE49-F238E27FC236}">
                  <a16:creationId xmlns:a16="http://schemas.microsoft.com/office/drawing/2014/main" id="{DE512E31-FF45-F0E1-8F45-C513F95606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19447" y="184514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2" name="Straight Connector 9861">
              <a:extLst>
                <a:ext uri="{FF2B5EF4-FFF2-40B4-BE49-F238E27FC236}">
                  <a16:creationId xmlns:a16="http://schemas.microsoft.com/office/drawing/2014/main" id="{DA7F5510-D829-BA95-B8F5-889ADDF2C4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48022" y="184724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3" name="Straight Connector 9862">
              <a:extLst>
                <a:ext uri="{FF2B5EF4-FFF2-40B4-BE49-F238E27FC236}">
                  <a16:creationId xmlns:a16="http://schemas.microsoft.com/office/drawing/2014/main" id="{F80627D8-92DD-D8B2-850B-40761AB53A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74216" y="184724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4" name="Straight Connector 9863">
              <a:extLst>
                <a:ext uri="{FF2B5EF4-FFF2-40B4-BE49-F238E27FC236}">
                  <a16:creationId xmlns:a16="http://schemas.microsoft.com/office/drawing/2014/main" id="{88C8BDA6-E70A-ECBE-C09C-9FFBE13C07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43272" y="185466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5" name="Straight Connector 9864">
              <a:extLst>
                <a:ext uri="{FF2B5EF4-FFF2-40B4-BE49-F238E27FC236}">
                  <a16:creationId xmlns:a16="http://schemas.microsoft.com/office/drawing/2014/main" id="{1B4175F1-6A9E-43BC-A498-F8E5E02F45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64716" y="186360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6" name="Straight Connector 9865">
              <a:extLst>
                <a:ext uri="{FF2B5EF4-FFF2-40B4-BE49-F238E27FC236}">
                  <a16:creationId xmlns:a16="http://schemas.microsoft.com/office/drawing/2014/main" id="{7DDFD89D-0884-124D-AF25-4C7EEBEE4C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40928" y="188832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7" name="Straight Connector 9866">
              <a:extLst>
                <a:ext uri="{FF2B5EF4-FFF2-40B4-BE49-F238E27FC236}">
                  <a16:creationId xmlns:a16="http://schemas.microsoft.com/office/drawing/2014/main" id="{D2BBC7F4-617C-326D-14E0-AA9053BDB2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45703" y="18996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8" name="Straight Connector 9867">
              <a:extLst>
                <a:ext uri="{FF2B5EF4-FFF2-40B4-BE49-F238E27FC236}">
                  <a16:creationId xmlns:a16="http://schemas.microsoft.com/office/drawing/2014/main" id="{F1514DE9-514C-5C55-77A4-2060E8A2A3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67147" y="190705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69" name="Straight Connector 9868">
              <a:extLst>
                <a:ext uri="{FF2B5EF4-FFF2-40B4-BE49-F238E27FC236}">
                  <a16:creationId xmlns:a16="http://schemas.microsoft.com/office/drawing/2014/main" id="{90FC77B2-7789-D0DC-EFDE-F984E22E8B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24309" y="191657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0" name="Straight Connector 9869">
              <a:extLst>
                <a:ext uri="{FF2B5EF4-FFF2-40B4-BE49-F238E27FC236}">
                  <a16:creationId xmlns:a16="http://schemas.microsoft.com/office/drawing/2014/main" id="{E757C235-B5B6-8FCA-9995-C642A90261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8603" y="192551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1" name="Straight Connector 9870">
              <a:extLst>
                <a:ext uri="{FF2B5EF4-FFF2-40B4-BE49-F238E27FC236}">
                  <a16:creationId xmlns:a16="http://schemas.microsoft.com/office/drawing/2014/main" id="{DDE78034-B7F0-2051-F55D-D33E62DEA54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90997" y="19326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2" name="Straight Connector 9871">
              <a:extLst>
                <a:ext uri="{FF2B5EF4-FFF2-40B4-BE49-F238E27FC236}">
                  <a16:creationId xmlns:a16="http://schemas.microsoft.com/office/drawing/2014/main" id="{8E5B26D2-B4AC-D66C-E1EC-84E1F95460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67197" y="1937118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3" name="Straight Connector 9872">
              <a:extLst>
                <a:ext uri="{FF2B5EF4-FFF2-40B4-BE49-F238E27FC236}">
                  <a16:creationId xmlns:a16="http://schemas.microsoft.com/office/drawing/2014/main" id="{BB3B6C39-432B-763D-235B-428FA7E017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00534" y="19392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4" name="Straight Connector 9873">
              <a:extLst>
                <a:ext uri="{FF2B5EF4-FFF2-40B4-BE49-F238E27FC236}">
                  <a16:creationId xmlns:a16="http://schemas.microsoft.com/office/drawing/2014/main" id="{9473A096-8D73-EB7D-B681-49F277FB2E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62339" y="194610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5" name="Straight Connector 9874">
              <a:extLst>
                <a:ext uri="{FF2B5EF4-FFF2-40B4-BE49-F238E27FC236}">
                  <a16:creationId xmlns:a16="http://schemas.microsoft.com/office/drawing/2014/main" id="{39E29F73-CABB-BAF6-9BFF-CCBF5CF50C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17743" y="194753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6" name="Straight Connector 9875">
              <a:extLst>
                <a:ext uri="{FF2B5EF4-FFF2-40B4-BE49-F238E27FC236}">
                  <a16:creationId xmlns:a16="http://schemas.microsoft.com/office/drawing/2014/main" id="{9C43A8F0-1241-4643-61BC-9F07BF3DC6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9655" y="195376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7" name="Straight Connector 9876">
              <a:extLst>
                <a:ext uri="{FF2B5EF4-FFF2-40B4-BE49-F238E27FC236}">
                  <a16:creationId xmlns:a16="http://schemas.microsoft.com/office/drawing/2014/main" id="{D1E2A973-06C2-44BD-E245-28EE352349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15374" y="195522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8" name="Straight Connector 9877">
              <a:extLst>
                <a:ext uri="{FF2B5EF4-FFF2-40B4-BE49-F238E27FC236}">
                  <a16:creationId xmlns:a16="http://schemas.microsoft.com/office/drawing/2014/main" id="{5E9D3B33-18B2-CEB9-C4A2-F1EE4AAEBA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51093" y="19564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79" name="Straight Connector 9878">
              <a:extLst>
                <a:ext uri="{FF2B5EF4-FFF2-40B4-BE49-F238E27FC236}">
                  <a16:creationId xmlns:a16="http://schemas.microsoft.com/office/drawing/2014/main" id="{D8B9E698-C08D-0CA4-49E7-2C7B69C33E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2524" y="19564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0" name="Straight Connector 9879">
              <a:extLst>
                <a:ext uri="{FF2B5EF4-FFF2-40B4-BE49-F238E27FC236}">
                  <a16:creationId xmlns:a16="http://schemas.microsoft.com/office/drawing/2014/main" id="{94E49C32-A751-BE94-CE5F-4C020E261F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13005" y="195647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1" name="Straight Connector 9880">
              <a:extLst>
                <a:ext uri="{FF2B5EF4-FFF2-40B4-BE49-F238E27FC236}">
                  <a16:creationId xmlns:a16="http://schemas.microsoft.com/office/drawing/2014/main" id="{AA1BBA26-069E-5660-B86D-9D3B2C6025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58248" y="196695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2" name="Straight Connector 9881">
              <a:extLst>
                <a:ext uri="{FF2B5EF4-FFF2-40B4-BE49-F238E27FC236}">
                  <a16:creationId xmlns:a16="http://schemas.microsoft.com/office/drawing/2014/main" id="{2F8D7B98-7F2D-EE3E-F76A-D23713B973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74917" y="196896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3" name="Straight Connector 9882">
              <a:extLst>
                <a:ext uri="{FF2B5EF4-FFF2-40B4-BE49-F238E27FC236}">
                  <a16:creationId xmlns:a16="http://schemas.microsoft.com/office/drawing/2014/main" id="{E78FF4AA-1305-0824-A8F2-2E3C7D4780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96734" y="197024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4" name="Straight Connector 9883">
              <a:extLst>
                <a:ext uri="{FF2B5EF4-FFF2-40B4-BE49-F238E27FC236}">
                  <a16:creationId xmlns:a16="http://schemas.microsoft.com/office/drawing/2014/main" id="{9BEBCEDE-1F71-7006-7499-B43B41ECEF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25309" y="19784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5" name="Straight Connector 9884">
              <a:extLst>
                <a:ext uri="{FF2B5EF4-FFF2-40B4-BE49-F238E27FC236}">
                  <a16:creationId xmlns:a16="http://schemas.microsoft.com/office/drawing/2014/main" id="{B50E6F8A-C051-3A0A-5C6B-34D74D9E33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52937" y="197849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6" name="Straight Connector 9885">
              <a:extLst>
                <a:ext uri="{FF2B5EF4-FFF2-40B4-BE49-F238E27FC236}">
                  <a16:creationId xmlns:a16="http://schemas.microsoft.com/office/drawing/2014/main" id="{B60EF1AC-A5C2-9374-A5C4-3F48DCDEB1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93418" y="19874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7" name="Straight Connector 9886">
              <a:extLst>
                <a:ext uri="{FF2B5EF4-FFF2-40B4-BE49-F238E27FC236}">
                  <a16:creationId xmlns:a16="http://schemas.microsoft.com/office/drawing/2014/main" id="{FCBB93E6-593A-A25A-DDF6-E0146AAB4E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12468" y="19874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8" name="Straight Connector 9887">
              <a:extLst>
                <a:ext uri="{FF2B5EF4-FFF2-40B4-BE49-F238E27FC236}">
                  <a16:creationId xmlns:a16="http://schemas.microsoft.com/office/drawing/2014/main" id="{03FA536E-EC25-828F-91D9-F561E81987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1518" y="19874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89" name="Straight Connector 9888">
              <a:extLst>
                <a:ext uri="{FF2B5EF4-FFF2-40B4-BE49-F238E27FC236}">
                  <a16:creationId xmlns:a16="http://schemas.microsoft.com/office/drawing/2014/main" id="{A260E788-EDDA-283F-21FE-D681CB2747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52949" y="19874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0" name="Straight Connector 9889">
              <a:extLst>
                <a:ext uri="{FF2B5EF4-FFF2-40B4-BE49-F238E27FC236}">
                  <a16:creationId xmlns:a16="http://schemas.microsoft.com/office/drawing/2014/main" id="{EA589E09-9172-C924-EDAF-C5DE8B96D2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1999" y="198742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1" name="Straight Connector 9890">
              <a:extLst>
                <a:ext uri="{FF2B5EF4-FFF2-40B4-BE49-F238E27FC236}">
                  <a16:creationId xmlns:a16="http://schemas.microsoft.com/office/drawing/2014/main" id="{6E9EEC46-E551-3AA8-7EBC-9AC4DEDA73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91049" y="199459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2" name="Straight Connector 9891">
              <a:extLst>
                <a:ext uri="{FF2B5EF4-FFF2-40B4-BE49-F238E27FC236}">
                  <a16:creationId xmlns:a16="http://schemas.microsoft.com/office/drawing/2014/main" id="{8B605ADF-4385-C59D-1367-5399C472D4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07718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3" name="Straight Connector 9892">
              <a:extLst>
                <a:ext uri="{FF2B5EF4-FFF2-40B4-BE49-F238E27FC236}">
                  <a16:creationId xmlns:a16="http://schemas.microsoft.com/office/drawing/2014/main" id="{8A631DD3-D296-27A5-7ABE-6575FDE2DF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24387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4" name="Straight Connector 9893">
              <a:extLst>
                <a:ext uri="{FF2B5EF4-FFF2-40B4-BE49-F238E27FC236}">
                  <a16:creationId xmlns:a16="http://schemas.microsoft.com/office/drawing/2014/main" id="{9C9404AC-D8AF-0494-F648-B17EE52C7F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50580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5" name="Straight Connector 9894">
              <a:extLst>
                <a:ext uri="{FF2B5EF4-FFF2-40B4-BE49-F238E27FC236}">
                  <a16:creationId xmlns:a16="http://schemas.microsoft.com/office/drawing/2014/main" id="{85BFADC8-3669-628E-EC29-8FD4F13044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72011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6" name="Straight Connector 9895">
              <a:extLst>
                <a:ext uri="{FF2B5EF4-FFF2-40B4-BE49-F238E27FC236}">
                  <a16:creationId xmlns:a16="http://schemas.microsoft.com/office/drawing/2014/main" id="{38D75E03-28FC-207E-BA40-0AA0D86304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95824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7" name="Straight Connector 9896">
              <a:extLst>
                <a:ext uri="{FF2B5EF4-FFF2-40B4-BE49-F238E27FC236}">
                  <a16:creationId xmlns:a16="http://schemas.microsoft.com/office/drawing/2014/main" id="{4E7F2A3F-AD5E-E4A8-41FF-20BAF87F18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17255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8" name="Straight Connector 9897">
              <a:extLst>
                <a:ext uri="{FF2B5EF4-FFF2-40B4-BE49-F238E27FC236}">
                  <a16:creationId xmlns:a16="http://schemas.microsoft.com/office/drawing/2014/main" id="{D21A1B3F-A8D2-6A24-72CC-E12F1C8143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38686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99" name="Straight Connector 9898">
              <a:extLst>
                <a:ext uri="{FF2B5EF4-FFF2-40B4-BE49-F238E27FC236}">
                  <a16:creationId xmlns:a16="http://schemas.microsoft.com/office/drawing/2014/main" id="{38FD2496-DB81-1B36-E07C-989D77446CE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57736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0" name="Straight Connector 9899">
              <a:extLst>
                <a:ext uri="{FF2B5EF4-FFF2-40B4-BE49-F238E27FC236}">
                  <a16:creationId xmlns:a16="http://schemas.microsoft.com/office/drawing/2014/main" id="{C289BB56-EAAB-5A7F-BF91-B4BC9F6F57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76786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1" name="Straight Connector 9900">
              <a:extLst>
                <a:ext uri="{FF2B5EF4-FFF2-40B4-BE49-F238E27FC236}">
                  <a16:creationId xmlns:a16="http://schemas.microsoft.com/office/drawing/2014/main" id="{8E73027C-E0E7-313C-C904-77760446AA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0599" y="2001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2" name="Straight Connector 9901">
              <a:extLst>
                <a:ext uri="{FF2B5EF4-FFF2-40B4-BE49-F238E27FC236}">
                  <a16:creationId xmlns:a16="http://schemas.microsoft.com/office/drawing/2014/main" id="{B108E74F-F313-A9E2-A19C-C6688A47B0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24412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3" name="Straight Connector 9902">
              <a:extLst>
                <a:ext uri="{FF2B5EF4-FFF2-40B4-BE49-F238E27FC236}">
                  <a16:creationId xmlns:a16="http://schemas.microsoft.com/office/drawing/2014/main" id="{4366632E-1D74-0D18-3B12-144FB3C543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45770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4" name="Straight Connector 9903">
              <a:extLst>
                <a:ext uri="{FF2B5EF4-FFF2-40B4-BE49-F238E27FC236}">
                  <a16:creationId xmlns:a16="http://schemas.microsoft.com/office/drawing/2014/main" id="{D03FDD54-E696-2FE9-5DAE-F3064D292A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64820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5" name="Straight Connector 9904">
              <a:extLst>
                <a:ext uri="{FF2B5EF4-FFF2-40B4-BE49-F238E27FC236}">
                  <a16:creationId xmlns:a16="http://schemas.microsoft.com/office/drawing/2014/main" id="{6A4DD82D-F42B-942E-7A63-C29F910C20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86600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6" name="Straight Connector 9905">
              <a:extLst>
                <a:ext uri="{FF2B5EF4-FFF2-40B4-BE49-F238E27FC236}">
                  <a16:creationId xmlns:a16="http://schemas.microsoft.com/office/drawing/2014/main" id="{FA53082D-6E7F-D5D2-3EC6-48AD972268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03604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7" name="Straight Connector 9906">
              <a:extLst>
                <a:ext uri="{FF2B5EF4-FFF2-40B4-BE49-F238E27FC236}">
                  <a16:creationId xmlns:a16="http://schemas.microsoft.com/office/drawing/2014/main" id="{21825D4E-D989-AF89-CCDF-8934DDE8CD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5035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8" name="Straight Connector 9907">
              <a:extLst>
                <a:ext uri="{FF2B5EF4-FFF2-40B4-BE49-F238E27FC236}">
                  <a16:creationId xmlns:a16="http://schemas.microsoft.com/office/drawing/2014/main" id="{7680A162-B3A9-714B-0E8A-5ABF2A62A6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41704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09" name="Straight Connector 9908">
              <a:extLst>
                <a:ext uri="{FF2B5EF4-FFF2-40B4-BE49-F238E27FC236}">
                  <a16:creationId xmlns:a16="http://schemas.microsoft.com/office/drawing/2014/main" id="{4A4F6CF2-26A9-6F9B-8A3A-F2947DE065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65517" y="201692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0" name="Straight Connector 9909">
              <a:extLst>
                <a:ext uri="{FF2B5EF4-FFF2-40B4-BE49-F238E27FC236}">
                  <a16:creationId xmlns:a16="http://schemas.microsoft.com/office/drawing/2014/main" id="{D3B51E00-0749-931B-C7C3-D7E93A62D3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4567" y="20341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1" name="Straight Connector 9910">
              <a:extLst>
                <a:ext uri="{FF2B5EF4-FFF2-40B4-BE49-F238E27FC236}">
                  <a16:creationId xmlns:a16="http://schemas.microsoft.com/office/drawing/2014/main" id="{1810C34E-4CD6-22C6-3AB4-7AC4196347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08380" y="20341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2" name="Straight Connector 9911">
              <a:extLst>
                <a:ext uri="{FF2B5EF4-FFF2-40B4-BE49-F238E27FC236}">
                  <a16:creationId xmlns:a16="http://schemas.microsoft.com/office/drawing/2014/main" id="{E0A28403-682F-5B13-9CC0-1F5E287C50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9811" y="20341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3" name="Straight Connector 9912">
              <a:extLst>
                <a:ext uri="{FF2B5EF4-FFF2-40B4-BE49-F238E27FC236}">
                  <a16:creationId xmlns:a16="http://schemas.microsoft.com/office/drawing/2014/main" id="{F160504F-D54D-0AFA-B6DB-686E888F39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48861" y="20341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4" name="Straight Connector 9913">
              <a:extLst>
                <a:ext uri="{FF2B5EF4-FFF2-40B4-BE49-F238E27FC236}">
                  <a16:creationId xmlns:a16="http://schemas.microsoft.com/office/drawing/2014/main" id="{4A77C793-0214-D915-29BB-E73D112113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8634" y="20341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5" name="Straight Connector 9914">
              <a:extLst>
                <a:ext uri="{FF2B5EF4-FFF2-40B4-BE49-F238E27FC236}">
                  <a16:creationId xmlns:a16="http://schemas.microsoft.com/office/drawing/2014/main" id="{2DD50AFF-DCF5-3A32-FF57-38A1432124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90066" y="2034183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6" name="Straight Connector 9915">
              <a:extLst>
                <a:ext uri="{FF2B5EF4-FFF2-40B4-BE49-F238E27FC236}">
                  <a16:creationId xmlns:a16="http://schemas.microsoft.com/office/drawing/2014/main" id="{09F5B6D7-3241-1003-7CC9-9ACF6EF8B0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06735" y="204787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7" name="Straight Connector 9916">
              <a:extLst>
                <a:ext uri="{FF2B5EF4-FFF2-40B4-BE49-F238E27FC236}">
                  <a16:creationId xmlns:a16="http://schemas.microsoft.com/office/drawing/2014/main" id="{41C4B3CD-917E-7AC2-37C3-800537383F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25785" y="204787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8" name="Straight Connector 9917">
              <a:extLst>
                <a:ext uri="{FF2B5EF4-FFF2-40B4-BE49-F238E27FC236}">
                  <a16:creationId xmlns:a16="http://schemas.microsoft.com/office/drawing/2014/main" id="{54CDEFC0-1B62-B19F-D922-F9C6ED285E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47216" y="204787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19" name="Straight Connector 9918">
              <a:extLst>
                <a:ext uri="{FF2B5EF4-FFF2-40B4-BE49-F238E27FC236}">
                  <a16:creationId xmlns:a16="http://schemas.microsoft.com/office/drawing/2014/main" id="{799BDA23-EEB0-C30C-DE62-50ED562A8D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7001" y="204282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0" name="Straight Connector 9919">
              <a:extLst>
                <a:ext uri="{FF2B5EF4-FFF2-40B4-BE49-F238E27FC236}">
                  <a16:creationId xmlns:a16="http://schemas.microsoft.com/office/drawing/2014/main" id="{05D05CF9-0A12-792D-2858-D280854CA0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88432" y="2042824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1" name="Straight Connector 9920">
              <a:extLst>
                <a:ext uri="{FF2B5EF4-FFF2-40B4-BE49-F238E27FC236}">
                  <a16:creationId xmlns:a16="http://schemas.microsoft.com/office/drawing/2014/main" id="{0C419C0A-7F3E-5172-51C1-273052C777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10349" y="204520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2" name="Straight Connector 9921">
              <a:extLst>
                <a:ext uri="{FF2B5EF4-FFF2-40B4-BE49-F238E27FC236}">
                  <a16:creationId xmlns:a16="http://schemas.microsoft.com/office/drawing/2014/main" id="{0EBD50D2-84E0-8C0B-3304-4A84DAC0A8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32355" y="204787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3" name="Straight Connector 9922">
              <a:extLst>
                <a:ext uri="{FF2B5EF4-FFF2-40B4-BE49-F238E27FC236}">
                  <a16:creationId xmlns:a16="http://schemas.microsoft.com/office/drawing/2014/main" id="{B1611236-88DE-B5FC-4861-9677C40267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56167" y="2065139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4" name="Straight Connector 9923">
              <a:extLst>
                <a:ext uri="{FF2B5EF4-FFF2-40B4-BE49-F238E27FC236}">
                  <a16:creationId xmlns:a16="http://schemas.microsoft.com/office/drawing/2014/main" id="{F739F87F-DD31-F5D0-8E80-FB3141A445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75217" y="2078831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5" name="Straight Connector 9924">
              <a:extLst>
                <a:ext uri="{FF2B5EF4-FFF2-40B4-BE49-F238E27FC236}">
                  <a16:creationId xmlns:a16="http://schemas.microsoft.com/office/drawing/2014/main" id="{D12A1D59-CA3B-463C-0DA1-4AC2BCFC24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94267" y="210473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6" name="Straight Connector 9925">
              <a:extLst>
                <a:ext uri="{FF2B5EF4-FFF2-40B4-BE49-F238E27FC236}">
                  <a16:creationId xmlns:a16="http://schemas.microsoft.com/office/drawing/2014/main" id="{5169F7EE-8055-C5D9-D316-BE0CF10F3D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2069" y="210473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7" name="Straight Connector 9926">
              <a:extLst>
                <a:ext uri="{FF2B5EF4-FFF2-40B4-BE49-F238E27FC236}">
                  <a16:creationId xmlns:a16="http://schemas.microsoft.com/office/drawing/2014/main" id="{3D435F37-45E5-308E-72C8-36579CFCD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5881" y="212616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8" name="Straight Connector 9927">
              <a:extLst>
                <a:ext uri="{FF2B5EF4-FFF2-40B4-BE49-F238E27FC236}">
                  <a16:creationId xmlns:a16="http://schemas.microsoft.com/office/drawing/2014/main" id="{A0F36852-BC84-0EEE-7237-7938B7E03B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67312" y="212616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29" name="Straight Connector 9928">
              <a:extLst>
                <a:ext uri="{FF2B5EF4-FFF2-40B4-BE49-F238E27FC236}">
                  <a16:creationId xmlns:a16="http://schemas.microsoft.com/office/drawing/2014/main" id="{F9E10CD9-22F4-3722-A58E-EC761A3BC5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93506" y="212616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0" name="Straight Connector 9929">
              <a:extLst>
                <a:ext uri="{FF2B5EF4-FFF2-40B4-BE49-F238E27FC236}">
                  <a16:creationId xmlns:a16="http://schemas.microsoft.com/office/drawing/2014/main" id="{C6850ADB-3570-6AAD-81DB-2087054F87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12556" y="212616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1" name="Straight Connector 9930">
              <a:extLst>
                <a:ext uri="{FF2B5EF4-FFF2-40B4-BE49-F238E27FC236}">
                  <a16:creationId xmlns:a16="http://schemas.microsoft.com/office/drawing/2014/main" id="{9EF30DC8-CAD0-4781-17AD-09997300AE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31606" y="2126166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2" name="Straight Connector 9931">
              <a:extLst>
                <a:ext uri="{FF2B5EF4-FFF2-40B4-BE49-F238E27FC236}">
                  <a16:creationId xmlns:a16="http://schemas.microsoft.com/office/drawing/2014/main" id="{3E18056F-3AC9-DB9C-25D1-603AC6AB1A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60181" y="212854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3" name="Straight Connector 9932">
              <a:extLst>
                <a:ext uri="{FF2B5EF4-FFF2-40B4-BE49-F238E27FC236}">
                  <a16:creationId xmlns:a16="http://schemas.microsoft.com/office/drawing/2014/main" id="{F217528E-7DC1-CDFB-4CC8-07272C15CF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83994" y="212854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4" name="Straight Connector 9933">
              <a:extLst>
                <a:ext uri="{FF2B5EF4-FFF2-40B4-BE49-F238E27FC236}">
                  <a16:creationId xmlns:a16="http://schemas.microsoft.com/office/drawing/2014/main" id="{B19E7FB5-DAAF-103D-FB06-8B61E76666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00663" y="2128547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5" name="Straight Connector 9934">
              <a:extLst>
                <a:ext uri="{FF2B5EF4-FFF2-40B4-BE49-F238E27FC236}">
                  <a16:creationId xmlns:a16="http://schemas.microsoft.com/office/drawing/2014/main" id="{81063ACB-4AFD-701D-0AA1-718C937961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36381" y="212616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6" name="Straight Connector 9935">
              <a:extLst>
                <a:ext uri="{FF2B5EF4-FFF2-40B4-BE49-F238E27FC236}">
                  <a16:creationId xmlns:a16="http://schemas.microsoft.com/office/drawing/2014/main" id="{3504CBF1-44FD-F318-A044-D558CB03FE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75504" y="212616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7" name="Straight Connector 9936">
              <a:extLst>
                <a:ext uri="{FF2B5EF4-FFF2-40B4-BE49-F238E27FC236}">
                  <a16:creationId xmlns:a16="http://schemas.microsoft.com/office/drawing/2014/main" id="{8C68EAB2-2E54-0F1C-2B7A-6F77A25B1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15985" y="212616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8" name="Straight Connector 9937">
              <a:extLst>
                <a:ext uri="{FF2B5EF4-FFF2-40B4-BE49-F238E27FC236}">
                  <a16:creationId xmlns:a16="http://schemas.microsoft.com/office/drawing/2014/main" id="{571DA119-7891-0EDF-366C-1507BE83A3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39797" y="212616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39" name="Straight Connector 9938">
              <a:extLst>
                <a:ext uri="{FF2B5EF4-FFF2-40B4-BE49-F238E27FC236}">
                  <a16:creationId xmlns:a16="http://schemas.microsoft.com/office/drawing/2014/main" id="{26D68CC2-D20C-3B1C-1AE1-FF3C4D2A54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54085" y="2126165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40" name="Straight Connector 9939">
              <a:extLst>
                <a:ext uri="{FF2B5EF4-FFF2-40B4-BE49-F238E27FC236}">
                  <a16:creationId xmlns:a16="http://schemas.microsoft.com/office/drawing/2014/main" id="{F19B4508-73C0-CFC2-4D3C-5D9D461D4F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2799" y="219314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41" name="Straight Connector 9940">
              <a:extLst>
                <a:ext uri="{FF2B5EF4-FFF2-40B4-BE49-F238E27FC236}">
                  <a16:creationId xmlns:a16="http://schemas.microsoft.com/office/drawing/2014/main" id="{0992E587-3F4E-D63C-476F-5E9F3EDA94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10899" y="219314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42" name="Straight Connector 9941">
              <a:extLst>
                <a:ext uri="{FF2B5EF4-FFF2-40B4-BE49-F238E27FC236}">
                  <a16:creationId xmlns:a16="http://schemas.microsoft.com/office/drawing/2014/main" id="{8FB14297-5167-2882-03FC-38C26C53F6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6618" y="2193140"/>
              <a:ext cx="0" cy="61911"/>
            </a:xfrm>
            <a:prstGeom prst="line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943" name="Group 9942">
            <a:extLst>
              <a:ext uri="{FF2B5EF4-FFF2-40B4-BE49-F238E27FC236}">
                <a16:creationId xmlns:a16="http://schemas.microsoft.com/office/drawing/2014/main" id="{76AF190D-7F89-308E-59AA-93D55C872336}"/>
              </a:ext>
            </a:extLst>
          </p:cNvPr>
          <p:cNvGrpSpPr/>
          <p:nvPr/>
        </p:nvGrpSpPr>
        <p:grpSpPr>
          <a:xfrm>
            <a:off x="2103612" y="1469641"/>
            <a:ext cx="6558547" cy="619731"/>
            <a:chOff x="2013372" y="1667917"/>
            <a:chExt cx="5981700" cy="523875"/>
          </a:xfrm>
        </p:grpSpPr>
        <p:sp>
          <p:nvSpPr>
            <p:cNvPr id="9944" name="Freeform: Shape 9943">
              <a:extLst>
                <a:ext uri="{FF2B5EF4-FFF2-40B4-BE49-F238E27FC236}">
                  <a16:creationId xmlns:a16="http://schemas.microsoft.com/office/drawing/2014/main" id="{E3A27A00-F5F0-B30D-8041-91C821B0ACE9}"/>
                </a:ext>
              </a:extLst>
            </p:cNvPr>
            <p:cNvSpPr/>
            <p:nvPr/>
          </p:nvSpPr>
          <p:spPr bwMode="auto">
            <a:xfrm>
              <a:off x="4332710" y="1794124"/>
              <a:ext cx="3662362" cy="397668"/>
            </a:xfrm>
            <a:custGeom>
              <a:avLst/>
              <a:gdLst>
                <a:gd name="connsiteX0" fmla="*/ 3662362 w 3662362"/>
                <a:gd name="connsiteY0" fmla="*/ 397668 h 397668"/>
                <a:gd name="connsiteX1" fmla="*/ 3488531 w 3662362"/>
                <a:gd name="connsiteY1" fmla="*/ 397668 h 397668"/>
                <a:gd name="connsiteX2" fmla="*/ 3488531 w 3662362"/>
                <a:gd name="connsiteY2" fmla="*/ 342900 h 397668"/>
                <a:gd name="connsiteX3" fmla="*/ 3214687 w 3662362"/>
                <a:gd name="connsiteY3" fmla="*/ 342900 h 397668"/>
                <a:gd name="connsiteX4" fmla="*/ 3214687 w 3662362"/>
                <a:gd name="connsiteY4" fmla="*/ 319087 h 397668"/>
                <a:gd name="connsiteX5" fmla="*/ 3140869 w 3662362"/>
                <a:gd name="connsiteY5" fmla="*/ 319087 h 397668"/>
                <a:gd name="connsiteX6" fmla="*/ 3140869 w 3662362"/>
                <a:gd name="connsiteY6" fmla="*/ 302418 h 397668"/>
                <a:gd name="connsiteX7" fmla="*/ 3098006 w 3662362"/>
                <a:gd name="connsiteY7" fmla="*/ 302418 h 397668"/>
                <a:gd name="connsiteX8" fmla="*/ 3098006 w 3662362"/>
                <a:gd name="connsiteY8" fmla="*/ 276225 h 397668"/>
                <a:gd name="connsiteX9" fmla="*/ 3071812 w 3662362"/>
                <a:gd name="connsiteY9" fmla="*/ 276225 h 397668"/>
                <a:gd name="connsiteX10" fmla="*/ 3071812 w 3662362"/>
                <a:gd name="connsiteY10" fmla="*/ 250031 h 397668"/>
                <a:gd name="connsiteX11" fmla="*/ 2914650 w 3662362"/>
                <a:gd name="connsiteY11" fmla="*/ 250031 h 397668"/>
                <a:gd name="connsiteX12" fmla="*/ 2914650 w 3662362"/>
                <a:gd name="connsiteY12" fmla="*/ 230981 h 397668"/>
                <a:gd name="connsiteX13" fmla="*/ 2786062 w 3662362"/>
                <a:gd name="connsiteY13" fmla="*/ 230981 h 397668"/>
                <a:gd name="connsiteX14" fmla="*/ 2786062 w 3662362"/>
                <a:gd name="connsiteY14" fmla="*/ 219075 h 397668"/>
                <a:gd name="connsiteX15" fmla="*/ 2621756 w 3662362"/>
                <a:gd name="connsiteY15" fmla="*/ 219075 h 397668"/>
                <a:gd name="connsiteX16" fmla="*/ 2621756 w 3662362"/>
                <a:gd name="connsiteY16" fmla="*/ 207168 h 397668"/>
                <a:gd name="connsiteX17" fmla="*/ 2455069 w 3662362"/>
                <a:gd name="connsiteY17" fmla="*/ 207168 h 397668"/>
                <a:gd name="connsiteX18" fmla="*/ 2455069 w 3662362"/>
                <a:gd name="connsiteY18" fmla="*/ 195262 h 397668"/>
                <a:gd name="connsiteX19" fmla="*/ 2336006 w 3662362"/>
                <a:gd name="connsiteY19" fmla="*/ 195262 h 397668"/>
                <a:gd name="connsiteX20" fmla="*/ 2336006 w 3662362"/>
                <a:gd name="connsiteY20" fmla="*/ 180975 h 397668"/>
                <a:gd name="connsiteX21" fmla="*/ 2250281 w 3662362"/>
                <a:gd name="connsiteY21" fmla="*/ 180975 h 397668"/>
                <a:gd name="connsiteX22" fmla="*/ 2250281 w 3662362"/>
                <a:gd name="connsiteY22" fmla="*/ 171450 h 397668"/>
                <a:gd name="connsiteX23" fmla="*/ 2088356 w 3662362"/>
                <a:gd name="connsiteY23" fmla="*/ 171450 h 397668"/>
                <a:gd name="connsiteX24" fmla="*/ 2088356 w 3662362"/>
                <a:gd name="connsiteY24" fmla="*/ 157162 h 397668"/>
                <a:gd name="connsiteX25" fmla="*/ 1993106 w 3662362"/>
                <a:gd name="connsiteY25" fmla="*/ 157162 h 397668"/>
                <a:gd name="connsiteX26" fmla="*/ 1993106 w 3662362"/>
                <a:gd name="connsiteY26" fmla="*/ 147637 h 397668"/>
                <a:gd name="connsiteX27" fmla="*/ 1883569 w 3662362"/>
                <a:gd name="connsiteY27" fmla="*/ 147637 h 397668"/>
                <a:gd name="connsiteX28" fmla="*/ 1831181 w 3662362"/>
                <a:gd name="connsiteY28" fmla="*/ 147637 h 397668"/>
                <a:gd name="connsiteX29" fmla="*/ 1831181 w 3662362"/>
                <a:gd name="connsiteY29" fmla="*/ 142875 h 397668"/>
                <a:gd name="connsiteX30" fmla="*/ 1750219 w 3662362"/>
                <a:gd name="connsiteY30" fmla="*/ 142875 h 397668"/>
                <a:gd name="connsiteX31" fmla="*/ 1754981 w 3662362"/>
                <a:gd name="connsiteY31" fmla="*/ 138113 h 397668"/>
                <a:gd name="connsiteX32" fmla="*/ 1614487 w 3662362"/>
                <a:gd name="connsiteY32" fmla="*/ 138113 h 397668"/>
                <a:gd name="connsiteX33" fmla="*/ 1614487 w 3662362"/>
                <a:gd name="connsiteY33" fmla="*/ 128587 h 397668"/>
                <a:gd name="connsiteX34" fmla="*/ 1535906 w 3662362"/>
                <a:gd name="connsiteY34" fmla="*/ 128587 h 397668"/>
                <a:gd name="connsiteX35" fmla="*/ 1535906 w 3662362"/>
                <a:gd name="connsiteY35" fmla="*/ 119062 h 397668"/>
                <a:gd name="connsiteX36" fmla="*/ 1383506 w 3662362"/>
                <a:gd name="connsiteY36" fmla="*/ 119062 h 397668"/>
                <a:gd name="connsiteX37" fmla="*/ 1373981 w 3662362"/>
                <a:gd name="connsiteY37" fmla="*/ 109537 h 397668"/>
                <a:gd name="connsiteX38" fmla="*/ 1266825 w 3662362"/>
                <a:gd name="connsiteY38" fmla="*/ 109537 h 397668"/>
                <a:gd name="connsiteX39" fmla="*/ 1266825 w 3662362"/>
                <a:gd name="connsiteY39" fmla="*/ 102393 h 397668"/>
                <a:gd name="connsiteX40" fmla="*/ 1200150 w 3662362"/>
                <a:gd name="connsiteY40" fmla="*/ 102393 h 397668"/>
                <a:gd name="connsiteX41" fmla="*/ 1200150 w 3662362"/>
                <a:gd name="connsiteY41" fmla="*/ 90487 h 397668"/>
                <a:gd name="connsiteX42" fmla="*/ 1166812 w 3662362"/>
                <a:gd name="connsiteY42" fmla="*/ 90487 h 397668"/>
                <a:gd name="connsiteX43" fmla="*/ 1166812 w 3662362"/>
                <a:gd name="connsiteY43" fmla="*/ 85725 h 397668"/>
                <a:gd name="connsiteX44" fmla="*/ 978694 w 3662362"/>
                <a:gd name="connsiteY44" fmla="*/ 85725 h 397668"/>
                <a:gd name="connsiteX45" fmla="*/ 978694 w 3662362"/>
                <a:gd name="connsiteY45" fmla="*/ 69056 h 397668"/>
                <a:gd name="connsiteX46" fmla="*/ 873919 w 3662362"/>
                <a:gd name="connsiteY46" fmla="*/ 69056 h 397668"/>
                <a:gd name="connsiteX47" fmla="*/ 823912 w 3662362"/>
                <a:gd name="connsiteY47" fmla="*/ 69056 h 397668"/>
                <a:gd name="connsiteX48" fmla="*/ 823912 w 3662362"/>
                <a:gd name="connsiteY48" fmla="*/ 59531 h 397668"/>
                <a:gd name="connsiteX49" fmla="*/ 692944 w 3662362"/>
                <a:gd name="connsiteY49" fmla="*/ 59531 h 397668"/>
                <a:gd name="connsiteX50" fmla="*/ 692944 w 3662362"/>
                <a:gd name="connsiteY50" fmla="*/ 47625 h 397668"/>
                <a:gd name="connsiteX51" fmla="*/ 635794 w 3662362"/>
                <a:gd name="connsiteY51" fmla="*/ 47625 h 397668"/>
                <a:gd name="connsiteX52" fmla="*/ 635794 w 3662362"/>
                <a:gd name="connsiteY52" fmla="*/ 35718 h 397668"/>
                <a:gd name="connsiteX53" fmla="*/ 473869 w 3662362"/>
                <a:gd name="connsiteY53" fmla="*/ 35718 h 397668"/>
                <a:gd name="connsiteX54" fmla="*/ 473869 w 3662362"/>
                <a:gd name="connsiteY54" fmla="*/ 21431 h 397668"/>
                <a:gd name="connsiteX55" fmla="*/ 304800 w 3662362"/>
                <a:gd name="connsiteY55" fmla="*/ 21431 h 397668"/>
                <a:gd name="connsiteX56" fmla="*/ 304800 w 3662362"/>
                <a:gd name="connsiteY56" fmla="*/ 14287 h 397668"/>
                <a:gd name="connsiteX57" fmla="*/ 219075 w 3662362"/>
                <a:gd name="connsiteY57" fmla="*/ 14287 h 397668"/>
                <a:gd name="connsiteX58" fmla="*/ 219075 w 3662362"/>
                <a:gd name="connsiteY58" fmla="*/ 0 h 397668"/>
                <a:gd name="connsiteX59" fmla="*/ 0 w 3662362"/>
                <a:gd name="connsiteY59" fmla="*/ 0 h 39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662362" h="397668">
                  <a:moveTo>
                    <a:pt x="3662362" y="397668"/>
                  </a:moveTo>
                  <a:lnTo>
                    <a:pt x="3488531" y="397668"/>
                  </a:lnTo>
                  <a:lnTo>
                    <a:pt x="3488531" y="342900"/>
                  </a:lnTo>
                  <a:lnTo>
                    <a:pt x="3214687" y="342900"/>
                  </a:lnTo>
                  <a:lnTo>
                    <a:pt x="3214687" y="319087"/>
                  </a:lnTo>
                  <a:lnTo>
                    <a:pt x="3140869" y="319087"/>
                  </a:lnTo>
                  <a:lnTo>
                    <a:pt x="3140869" y="302418"/>
                  </a:lnTo>
                  <a:lnTo>
                    <a:pt x="3098006" y="302418"/>
                  </a:lnTo>
                  <a:lnTo>
                    <a:pt x="3098006" y="276225"/>
                  </a:lnTo>
                  <a:lnTo>
                    <a:pt x="3071812" y="276225"/>
                  </a:lnTo>
                  <a:lnTo>
                    <a:pt x="3071812" y="250031"/>
                  </a:lnTo>
                  <a:lnTo>
                    <a:pt x="2914650" y="250031"/>
                  </a:lnTo>
                  <a:lnTo>
                    <a:pt x="2914650" y="230981"/>
                  </a:lnTo>
                  <a:lnTo>
                    <a:pt x="2786062" y="230981"/>
                  </a:lnTo>
                  <a:lnTo>
                    <a:pt x="2786062" y="219075"/>
                  </a:lnTo>
                  <a:lnTo>
                    <a:pt x="2621756" y="219075"/>
                  </a:lnTo>
                  <a:lnTo>
                    <a:pt x="2621756" y="207168"/>
                  </a:lnTo>
                  <a:lnTo>
                    <a:pt x="2455069" y="207168"/>
                  </a:lnTo>
                  <a:lnTo>
                    <a:pt x="2455069" y="195262"/>
                  </a:lnTo>
                  <a:lnTo>
                    <a:pt x="2336006" y="195262"/>
                  </a:lnTo>
                  <a:lnTo>
                    <a:pt x="2336006" y="180975"/>
                  </a:lnTo>
                  <a:lnTo>
                    <a:pt x="2250281" y="180975"/>
                  </a:lnTo>
                  <a:lnTo>
                    <a:pt x="2250281" y="171450"/>
                  </a:lnTo>
                  <a:lnTo>
                    <a:pt x="2088356" y="171450"/>
                  </a:lnTo>
                  <a:lnTo>
                    <a:pt x="2088356" y="157162"/>
                  </a:lnTo>
                  <a:lnTo>
                    <a:pt x="1993106" y="157162"/>
                  </a:lnTo>
                  <a:lnTo>
                    <a:pt x="1993106" y="147637"/>
                  </a:lnTo>
                  <a:lnTo>
                    <a:pt x="1883569" y="147637"/>
                  </a:lnTo>
                  <a:lnTo>
                    <a:pt x="1831181" y="147637"/>
                  </a:lnTo>
                  <a:lnTo>
                    <a:pt x="1831181" y="142875"/>
                  </a:lnTo>
                  <a:lnTo>
                    <a:pt x="1750219" y="142875"/>
                  </a:lnTo>
                  <a:lnTo>
                    <a:pt x="1754981" y="138113"/>
                  </a:lnTo>
                  <a:lnTo>
                    <a:pt x="1614487" y="138113"/>
                  </a:lnTo>
                  <a:lnTo>
                    <a:pt x="1614487" y="128587"/>
                  </a:lnTo>
                  <a:lnTo>
                    <a:pt x="1535906" y="128587"/>
                  </a:lnTo>
                  <a:lnTo>
                    <a:pt x="1535906" y="119062"/>
                  </a:lnTo>
                  <a:lnTo>
                    <a:pt x="1383506" y="119062"/>
                  </a:lnTo>
                  <a:lnTo>
                    <a:pt x="1373981" y="109537"/>
                  </a:lnTo>
                  <a:lnTo>
                    <a:pt x="1266825" y="109537"/>
                  </a:lnTo>
                  <a:lnTo>
                    <a:pt x="1266825" y="102393"/>
                  </a:lnTo>
                  <a:lnTo>
                    <a:pt x="1200150" y="102393"/>
                  </a:lnTo>
                  <a:lnTo>
                    <a:pt x="1200150" y="90487"/>
                  </a:lnTo>
                  <a:lnTo>
                    <a:pt x="1166812" y="90487"/>
                  </a:lnTo>
                  <a:lnTo>
                    <a:pt x="1166812" y="85725"/>
                  </a:lnTo>
                  <a:lnTo>
                    <a:pt x="978694" y="85725"/>
                  </a:lnTo>
                  <a:lnTo>
                    <a:pt x="978694" y="69056"/>
                  </a:lnTo>
                  <a:lnTo>
                    <a:pt x="873919" y="69056"/>
                  </a:lnTo>
                  <a:lnTo>
                    <a:pt x="823912" y="69056"/>
                  </a:lnTo>
                  <a:lnTo>
                    <a:pt x="823912" y="59531"/>
                  </a:lnTo>
                  <a:lnTo>
                    <a:pt x="692944" y="59531"/>
                  </a:lnTo>
                  <a:lnTo>
                    <a:pt x="692944" y="47625"/>
                  </a:lnTo>
                  <a:lnTo>
                    <a:pt x="635794" y="47625"/>
                  </a:lnTo>
                  <a:lnTo>
                    <a:pt x="635794" y="35718"/>
                  </a:lnTo>
                  <a:lnTo>
                    <a:pt x="473869" y="35718"/>
                  </a:lnTo>
                  <a:lnTo>
                    <a:pt x="473869" y="21431"/>
                  </a:lnTo>
                  <a:lnTo>
                    <a:pt x="304800" y="21431"/>
                  </a:lnTo>
                  <a:lnTo>
                    <a:pt x="304800" y="14287"/>
                  </a:lnTo>
                  <a:lnTo>
                    <a:pt x="219075" y="14287"/>
                  </a:lnTo>
                  <a:lnTo>
                    <a:pt x="2190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9945" name="Freeform: Shape 9944">
              <a:extLst>
                <a:ext uri="{FF2B5EF4-FFF2-40B4-BE49-F238E27FC236}">
                  <a16:creationId xmlns:a16="http://schemas.microsoft.com/office/drawing/2014/main" id="{37A0A9EB-79BA-11CC-14CF-09BDB65A203A}"/>
                </a:ext>
              </a:extLst>
            </p:cNvPr>
            <p:cNvSpPr/>
            <p:nvPr/>
          </p:nvSpPr>
          <p:spPr bwMode="auto">
            <a:xfrm>
              <a:off x="2013372" y="1667917"/>
              <a:ext cx="2321719" cy="121444"/>
            </a:xfrm>
            <a:custGeom>
              <a:avLst/>
              <a:gdLst>
                <a:gd name="connsiteX0" fmla="*/ 0 w 2321719"/>
                <a:gd name="connsiteY0" fmla="*/ 0 h 121444"/>
                <a:gd name="connsiteX1" fmla="*/ 464344 w 2321719"/>
                <a:gd name="connsiteY1" fmla="*/ 0 h 121444"/>
                <a:gd name="connsiteX2" fmla="*/ 464344 w 2321719"/>
                <a:gd name="connsiteY2" fmla="*/ 19050 h 121444"/>
                <a:gd name="connsiteX3" fmla="*/ 714375 w 2321719"/>
                <a:gd name="connsiteY3" fmla="*/ 19050 h 121444"/>
                <a:gd name="connsiteX4" fmla="*/ 714375 w 2321719"/>
                <a:gd name="connsiteY4" fmla="*/ 26194 h 121444"/>
                <a:gd name="connsiteX5" fmla="*/ 876300 w 2321719"/>
                <a:gd name="connsiteY5" fmla="*/ 26194 h 121444"/>
                <a:gd name="connsiteX6" fmla="*/ 876300 w 2321719"/>
                <a:gd name="connsiteY6" fmla="*/ 30957 h 121444"/>
                <a:gd name="connsiteX7" fmla="*/ 938213 w 2321719"/>
                <a:gd name="connsiteY7" fmla="*/ 30957 h 121444"/>
                <a:gd name="connsiteX8" fmla="*/ 938213 w 2321719"/>
                <a:gd name="connsiteY8" fmla="*/ 40482 h 121444"/>
                <a:gd name="connsiteX9" fmla="*/ 1178719 w 2321719"/>
                <a:gd name="connsiteY9" fmla="*/ 40482 h 121444"/>
                <a:gd name="connsiteX10" fmla="*/ 1178719 w 2321719"/>
                <a:gd name="connsiteY10" fmla="*/ 47625 h 121444"/>
                <a:gd name="connsiteX11" fmla="*/ 1323975 w 2321719"/>
                <a:gd name="connsiteY11" fmla="*/ 47625 h 121444"/>
                <a:gd name="connsiteX12" fmla="*/ 1323975 w 2321719"/>
                <a:gd name="connsiteY12" fmla="*/ 59532 h 121444"/>
                <a:gd name="connsiteX13" fmla="*/ 1569244 w 2321719"/>
                <a:gd name="connsiteY13" fmla="*/ 59532 h 121444"/>
                <a:gd name="connsiteX14" fmla="*/ 1569244 w 2321719"/>
                <a:gd name="connsiteY14" fmla="*/ 78582 h 121444"/>
                <a:gd name="connsiteX15" fmla="*/ 1797844 w 2321719"/>
                <a:gd name="connsiteY15" fmla="*/ 78582 h 121444"/>
                <a:gd name="connsiteX16" fmla="*/ 1797844 w 2321719"/>
                <a:gd name="connsiteY16" fmla="*/ 85725 h 121444"/>
                <a:gd name="connsiteX17" fmla="*/ 1878807 w 2321719"/>
                <a:gd name="connsiteY17" fmla="*/ 85725 h 121444"/>
                <a:gd name="connsiteX18" fmla="*/ 1878807 w 2321719"/>
                <a:gd name="connsiteY18" fmla="*/ 95250 h 121444"/>
                <a:gd name="connsiteX19" fmla="*/ 1950244 w 2321719"/>
                <a:gd name="connsiteY19" fmla="*/ 95250 h 121444"/>
                <a:gd name="connsiteX20" fmla="*/ 1957388 w 2321719"/>
                <a:gd name="connsiteY20" fmla="*/ 102394 h 121444"/>
                <a:gd name="connsiteX21" fmla="*/ 2133600 w 2321719"/>
                <a:gd name="connsiteY21" fmla="*/ 102394 h 121444"/>
                <a:gd name="connsiteX22" fmla="*/ 2133600 w 2321719"/>
                <a:gd name="connsiteY22" fmla="*/ 116682 h 121444"/>
                <a:gd name="connsiteX23" fmla="*/ 2238375 w 2321719"/>
                <a:gd name="connsiteY23" fmla="*/ 116682 h 121444"/>
                <a:gd name="connsiteX24" fmla="*/ 2238375 w 2321719"/>
                <a:gd name="connsiteY24" fmla="*/ 121444 h 121444"/>
                <a:gd name="connsiteX25" fmla="*/ 2321719 w 2321719"/>
                <a:gd name="connsiteY25" fmla="*/ 121444 h 12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21719" h="121444">
                  <a:moveTo>
                    <a:pt x="0" y="0"/>
                  </a:moveTo>
                  <a:lnTo>
                    <a:pt x="464344" y="0"/>
                  </a:lnTo>
                  <a:lnTo>
                    <a:pt x="464344" y="19050"/>
                  </a:lnTo>
                  <a:lnTo>
                    <a:pt x="714375" y="19050"/>
                  </a:lnTo>
                  <a:lnTo>
                    <a:pt x="714375" y="26194"/>
                  </a:lnTo>
                  <a:lnTo>
                    <a:pt x="876300" y="26194"/>
                  </a:lnTo>
                  <a:lnTo>
                    <a:pt x="876300" y="30957"/>
                  </a:lnTo>
                  <a:lnTo>
                    <a:pt x="938213" y="30957"/>
                  </a:lnTo>
                  <a:lnTo>
                    <a:pt x="938213" y="40482"/>
                  </a:lnTo>
                  <a:lnTo>
                    <a:pt x="1178719" y="40482"/>
                  </a:lnTo>
                  <a:lnTo>
                    <a:pt x="1178719" y="47625"/>
                  </a:lnTo>
                  <a:lnTo>
                    <a:pt x="1323975" y="47625"/>
                  </a:lnTo>
                  <a:lnTo>
                    <a:pt x="1323975" y="59532"/>
                  </a:lnTo>
                  <a:lnTo>
                    <a:pt x="1569244" y="59532"/>
                  </a:lnTo>
                  <a:lnTo>
                    <a:pt x="1569244" y="78582"/>
                  </a:lnTo>
                  <a:lnTo>
                    <a:pt x="1797844" y="78582"/>
                  </a:lnTo>
                  <a:lnTo>
                    <a:pt x="1797844" y="85725"/>
                  </a:lnTo>
                  <a:lnTo>
                    <a:pt x="1878807" y="85725"/>
                  </a:lnTo>
                  <a:lnTo>
                    <a:pt x="1878807" y="95250"/>
                  </a:lnTo>
                  <a:lnTo>
                    <a:pt x="1950244" y="95250"/>
                  </a:lnTo>
                  <a:lnTo>
                    <a:pt x="1957388" y="102394"/>
                  </a:lnTo>
                  <a:lnTo>
                    <a:pt x="2133600" y="102394"/>
                  </a:lnTo>
                  <a:lnTo>
                    <a:pt x="2133600" y="116682"/>
                  </a:lnTo>
                  <a:lnTo>
                    <a:pt x="2238375" y="116682"/>
                  </a:lnTo>
                  <a:lnTo>
                    <a:pt x="2238375" y="121444"/>
                  </a:lnTo>
                  <a:lnTo>
                    <a:pt x="2321719" y="121444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80231C3-D036-A392-AD57-B00572546DAA}"/>
              </a:ext>
            </a:extLst>
          </p:cNvPr>
          <p:cNvGrpSpPr/>
          <p:nvPr/>
        </p:nvGrpSpPr>
        <p:grpSpPr>
          <a:xfrm>
            <a:off x="116582" y="4812759"/>
            <a:ext cx="8881375" cy="738664"/>
            <a:chOff x="-97907" y="4812759"/>
            <a:chExt cx="8881375" cy="73866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B2A1E7-A4DE-1755-2B6F-9AC4338F819A}"/>
                </a:ext>
              </a:extLst>
            </p:cNvPr>
            <p:cNvSpPr txBox="1"/>
            <p:nvPr/>
          </p:nvSpPr>
          <p:spPr bwMode="auto">
            <a:xfrm>
              <a:off x="1567310" y="5028203"/>
              <a:ext cx="6319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2808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2829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322A38-A817-BBB1-BA70-09DA9A730FA3}"/>
                </a:ext>
              </a:extLst>
            </p:cNvPr>
            <p:cNvSpPr txBox="1"/>
            <p:nvPr/>
          </p:nvSpPr>
          <p:spPr bwMode="auto">
            <a:xfrm>
              <a:off x="2415115" y="5028203"/>
              <a:ext cx="6351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2614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2664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6041ABB-0BD6-B7F6-4AF5-7B79E8B52C35}"/>
                </a:ext>
              </a:extLst>
            </p:cNvPr>
            <p:cNvSpPr txBox="1"/>
            <p:nvPr/>
          </p:nvSpPr>
          <p:spPr bwMode="auto">
            <a:xfrm>
              <a:off x="3235001" y="5028203"/>
              <a:ext cx="6351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2518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2546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9172C-53FE-7099-9608-5453BAE6F469}"/>
                </a:ext>
              </a:extLst>
            </p:cNvPr>
            <p:cNvSpPr txBox="1"/>
            <p:nvPr/>
          </p:nvSpPr>
          <p:spPr bwMode="auto">
            <a:xfrm>
              <a:off x="4098972" y="5028203"/>
              <a:ext cx="62709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2407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2443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BBA52D-0395-3D21-BA63-39D476A5A45C}"/>
                </a:ext>
              </a:extLst>
            </p:cNvPr>
            <p:cNvSpPr txBox="1"/>
            <p:nvPr/>
          </p:nvSpPr>
          <p:spPr bwMode="auto">
            <a:xfrm>
              <a:off x="4948324" y="5028203"/>
              <a:ext cx="6174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2342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2338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F654725-E4B3-6889-71DD-DA394C352B3F}"/>
                </a:ext>
              </a:extLst>
            </p:cNvPr>
            <p:cNvSpPr txBox="1"/>
            <p:nvPr/>
          </p:nvSpPr>
          <p:spPr bwMode="auto">
            <a:xfrm>
              <a:off x="5793668" y="5028203"/>
              <a:ext cx="6158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2236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2215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EBB433-0B9A-B168-D09D-63664F6A3A7C}"/>
                </a:ext>
              </a:extLst>
            </p:cNvPr>
            <p:cNvSpPr txBox="1"/>
            <p:nvPr/>
          </p:nvSpPr>
          <p:spPr bwMode="auto">
            <a:xfrm>
              <a:off x="6651034" y="5028203"/>
              <a:ext cx="59022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1967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1908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7007F5E-6E8C-7F89-DB62-61485E8184FC}"/>
                </a:ext>
              </a:extLst>
            </p:cNvPr>
            <p:cNvSpPr txBox="1"/>
            <p:nvPr/>
          </p:nvSpPr>
          <p:spPr bwMode="auto">
            <a:xfrm>
              <a:off x="7530843" y="5028203"/>
              <a:ext cx="51969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425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433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E88A83-B3FF-8DC6-DDF8-C5B4F0B2B1CA}"/>
                </a:ext>
              </a:extLst>
            </p:cNvPr>
            <p:cNvSpPr txBox="1"/>
            <p:nvPr/>
          </p:nvSpPr>
          <p:spPr bwMode="auto">
            <a:xfrm>
              <a:off x="8483386" y="5028203"/>
              <a:ext cx="30008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9946" name="TextBox 9945">
              <a:extLst>
                <a:ext uri="{FF2B5EF4-FFF2-40B4-BE49-F238E27FC236}">
                  <a16:creationId xmlns:a16="http://schemas.microsoft.com/office/drawing/2014/main" id="{DB5F623D-4F1A-1A3F-3B48-A94CA5D9C68D}"/>
                </a:ext>
              </a:extLst>
            </p:cNvPr>
            <p:cNvSpPr txBox="1"/>
            <p:nvPr/>
          </p:nvSpPr>
          <p:spPr bwMode="auto">
            <a:xfrm>
              <a:off x="-97907" y="4812759"/>
              <a:ext cx="180690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Patients at Risk, n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Abemaciclib + ET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6488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E98E-CB04-7460-A31E-C435056A6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NATALEE: iDFS</a:t>
            </a:r>
          </a:p>
        </p:txBody>
      </p:sp>
      <p:sp>
        <p:nvSpPr>
          <p:cNvPr id="134" name="Content Placeholder 133">
            <a:extLst>
              <a:ext uri="{FF2B5EF4-FFF2-40B4-BE49-F238E27FC236}">
                <a16:creationId xmlns:a16="http://schemas.microsoft.com/office/drawing/2014/main" id="{6F104952-667D-2809-6085-ED5AE768C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803214"/>
            <a:ext cx="11858625" cy="286435"/>
          </a:xfrm>
        </p:spPr>
        <p:txBody>
          <a:bodyPr/>
          <a:lstStyle/>
          <a:p>
            <a:r>
              <a:rPr lang="en-US" sz="2000" dirty="0"/>
              <a:t>Continued trend toward improved OS with ribo + NSAI as data continue to mature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BA181B-0349-2340-B887-A2F6B1F795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Crown. Ann Oncol. 2025;11:105858.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EEC640E-3B3C-1623-C8C8-F7EA28E2F4B5}"/>
              </a:ext>
            </a:extLst>
          </p:cNvPr>
          <p:cNvSpPr/>
          <p:nvPr/>
        </p:nvSpPr>
        <p:spPr bwMode="auto">
          <a:xfrm>
            <a:off x="2687873" y="4386668"/>
            <a:ext cx="3596640" cy="485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3-yr RIB treatment period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DA5BCF3-C521-1C59-26A7-0237C4AAD265}"/>
              </a:ext>
            </a:extLst>
          </p:cNvPr>
          <p:cNvSpPr/>
          <p:nvPr/>
        </p:nvSpPr>
        <p:spPr bwMode="auto">
          <a:xfrm>
            <a:off x="6284513" y="4386668"/>
            <a:ext cx="2392680" cy="485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Follow-up of current analysis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C059245-6E39-3725-8D8E-7507D178C707}"/>
              </a:ext>
            </a:extLst>
          </p:cNvPr>
          <p:cNvCxnSpPr>
            <a:cxnSpLocks/>
          </p:cNvCxnSpPr>
          <p:nvPr/>
        </p:nvCxnSpPr>
        <p:spPr bwMode="auto">
          <a:xfrm>
            <a:off x="6284513" y="2099310"/>
            <a:ext cx="0" cy="288052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182C8AD-4FDD-3A30-B08F-0C3D76600402}"/>
              </a:ext>
            </a:extLst>
          </p:cNvPr>
          <p:cNvCxnSpPr>
            <a:cxnSpLocks/>
          </p:cNvCxnSpPr>
          <p:nvPr/>
        </p:nvCxnSpPr>
        <p:spPr bwMode="auto">
          <a:xfrm>
            <a:off x="8667781" y="2327910"/>
            <a:ext cx="0" cy="265192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39DBD5FC-6975-7B52-CD7C-B766A3EC0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98136"/>
              </p:ext>
            </p:extLst>
          </p:nvPr>
        </p:nvGraphicFramePr>
        <p:xfrm>
          <a:off x="2751741" y="2921532"/>
          <a:ext cx="5616913" cy="1432560"/>
        </p:xfrm>
        <a:graphic>
          <a:graphicData uri="http://schemas.openxmlformats.org/drawingml/2006/table">
            <a:tbl>
              <a:tblPr firstRow="1" bandRow="1"/>
              <a:tblGrid>
                <a:gridCol w="2808813">
                  <a:extLst>
                    <a:ext uri="{9D8B030D-6E8A-4147-A177-3AD203B41FA5}">
                      <a16:colId xmlns:a16="http://schemas.microsoft.com/office/drawing/2014/main" val="575919083"/>
                    </a:ext>
                  </a:extLst>
                </a:gridCol>
                <a:gridCol w="1442692">
                  <a:extLst>
                    <a:ext uri="{9D8B030D-6E8A-4147-A177-3AD203B41FA5}">
                      <a16:colId xmlns:a16="http://schemas.microsoft.com/office/drawing/2014/main" val="148196305"/>
                    </a:ext>
                  </a:extLst>
                </a:gridCol>
                <a:gridCol w="1365408">
                  <a:extLst>
                    <a:ext uri="{9D8B030D-6E8A-4147-A177-3AD203B41FA5}">
                      <a16:colId xmlns:a16="http://schemas.microsoft.com/office/drawing/2014/main" val="4004061623"/>
                    </a:ext>
                  </a:extLst>
                </a:gridCol>
              </a:tblGrid>
              <a:tr h="2117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  <a:latin typeface="+mn-lt"/>
                        </a:rPr>
                        <a:t>RIB + NSAI </a:t>
                      </a:r>
                      <a:br>
                        <a:rPr lang="en-US" sz="1400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400" dirty="0">
                          <a:solidFill>
                            <a:schemeClr val="bg2"/>
                          </a:solidFill>
                          <a:latin typeface="+mn-lt"/>
                        </a:rPr>
                        <a:t>(n = 2549)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2"/>
                          </a:solidFill>
                          <a:latin typeface="+mn-lt"/>
                        </a:rPr>
                        <a:t>NSAI Alone (n = 2552)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803614"/>
                  </a:ext>
                </a:extLst>
              </a:tr>
              <a:tr h="1515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5-yr iDFS events, 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317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407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038908"/>
                  </a:ext>
                </a:extLst>
              </a:tr>
              <a:tr h="1515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Hazard ratio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0.716 (0.618-0.829)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386985"/>
                  </a:ext>
                </a:extLst>
              </a:tr>
              <a:tr h="1515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b="0" i="1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P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 value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</a:rPr>
                        <a:t>&lt;.0001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75235"/>
                  </a:ext>
                </a:extLst>
              </a:tr>
            </a:tbl>
          </a:graphicData>
        </a:graphic>
      </p:graphicFrame>
      <p:sp>
        <p:nvSpPr>
          <p:cNvPr id="74" name="TextBox 73">
            <a:extLst>
              <a:ext uri="{FF2B5EF4-FFF2-40B4-BE49-F238E27FC236}">
                <a16:creationId xmlns:a16="http://schemas.microsoft.com/office/drawing/2014/main" id="{F06B2E88-6FD2-39EB-7161-2BDE345EB2FD}"/>
              </a:ext>
            </a:extLst>
          </p:cNvPr>
          <p:cNvSpPr txBox="1"/>
          <p:nvPr/>
        </p:nvSpPr>
        <p:spPr bwMode="auto">
          <a:xfrm>
            <a:off x="2629641" y="2445520"/>
            <a:ext cx="35798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Median follow-up of 55.4 mo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D1344F8-DC6D-8A0F-BC9F-772DE6BD8EC6}"/>
              </a:ext>
            </a:extLst>
          </p:cNvPr>
          <p:cNvSpPr txBox="1"/>
          <p:nvPr/>
        </p:nvSpPr>
        <p:spPr bwMode="auto">
          <a:xfrm>
            <a:off x="5804453" y="1558668"/>
            <a:ext cx="17139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90.8 (∆ = 2.7)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6DC0CFF-2A39-2D2E-EE0E-9D1A3C34B991}"/>
              </a:ext>
            </a:extLst>
          </p:cNvPr>
          <p:cNvSpPr txBox="1"/>
          <p:nvPr/>
        </p:nvSpPr>
        <p:spPr bwMode="auto">
          <a:xfrm>
            <a:off x="8368654" y="1743334"/>
            <a:ext cx="17732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85.5 (∆ = 4.5)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1965BA6-CC9F-A14D-816D-01FEFE4E5144}"/>
              </a:ext>
            </a:extLst>
          </p:cNvPr>
          <p:cNvSpPr txBox="1"/>
          <p:nvPr/>
        </p:nvSpPr>
        <p:spPr bwMode="auto">
          <a:xfrm>
            <a:off x="8047916" y="2295334"/>
            <a:ext cx="6367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81.0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9819913-CF23-7332-749E-BA1F99DEC743}"/>
              </a:ext>
            </a:extLst>
          </p:cNvPr>
          <p:cNvSpPr txBox="1"/>
          <p:nvPr/>
        </p:nvSpPr>
        <p:spPr bwMode="auto">
          <a:xfrm>
            <a:off x="5605424" y="2093280"/>
            <a:ext cx="6992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88.0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BC7BD85-5B61-8E74-D372-EF02093F2833}"/>
              </a:ext>
            </a:extLst>
          </p:cNvPr>
          <p:cNvSpPr txBox="1"/>
          <p:nvPr/>
        </p:nvSpPr>
        <p:spPr bwMode="auto">
          <a:xfrm>
            <a:off x="2665296" y="5354032"/>
            <a:ext cx="78002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DECB033-A8BA-6565-B39F-7DB4A33936A0}"/>
              </a:ext>
            </a:extLst>
          </p:cNvPr>
          <p:cNvSpPr txBox="1"/>
          <p:nvPr/>
        </p:nvSpPr>
        <p:spPr bwMode="auto">
          <a:xfrm rot="16200000">
            <a:off x="-209696" y="3181001"/>
            <a:ext cx="4346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Invasive Disease–Free Survival (%)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0C3936C-6B40-7215-E2CA-73FAFCC3EC4D}"/>
              </a:ext>
            </a:extLst>
          </p:cNvPr>
          <p:cNvGrpSpPr/>
          <p:nvPr/>
        </p:nvGrpSpPr>
        <p:grpSpPr>
          <a:xfrm>
            <a:off x="2089531" y="1508760"/>
            <a:ext cx="546945" cy="3680299"/>
            <a:chOff x="2066689" y="1655410"/>
            <a:chExt cx="500845" cy="482584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A959C05-444E-D690-4A95-1E4C9D09646C}"/>
                </a:ext>
              </a:extLst>
            </p:cNvPr>
            <p:cNvSpPr txBox="1"/>
            <p:nvPr/>
          </p:nvSpPr>
          <p:spPr bwMode="auto">
            <a:xfrm>
              <a:off x="2066689" y="1655410"/>
              <a:ext cx="500845" cy="48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51A132B-ED3A-1DCA-39A9-DC3942B6594D}"/>
                </a:ext>
              </a:extLst>
            </p:cNvPr>
            <p:cNvSpPr txBox="1"/>
            <p:nvPr/>
          </p:nvSpPr>
          <p:spPr bwMode="auto">
            <a:xfrm>
              <a:off x="2132744" y="2544049"/>
              <a:ext cx="434790" cy="48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10BF342-7572-225F-0B6B-6D2EEF0A0CD7}"/>
                </a:ext>
              </a:extLst>
            </p:cNvPr>
            <p:cNvSpPr txBox="1"/>
            <p:nvPr/>
          </p:nvSpPr>
          <p:spPr bwMode="auto">
            <a:xfrm>
              <a:off x="2132744" y="3402879"/>
              <a:ext cx="434790" cy="48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BA3277-0C02-278D-A1FC-64D391D366C0}"/>
                </a:ext>
              </a:extLst>
            </p:cNvPr>
            <p:cNvSpPr txBox="1"/>
            <p:nvPr/>
          </p:nvSpPr>
          <p:spPr bwMode="auto">
            <a:xfrm>
              <a:off x="2132744" y="4249222"/>
              <a:ext cx="434790" cy="48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A74515E-7F92-F8BC-F841-35C1DC90F1BA}"/>
                </a:ext>
              </a:extLst>
            </p:cNvPr>
            <p:cNvSpPr txBox="1"/>
            <p:nvPr/>
          </p:nvSpPr>
          <p:spPr bwMode="auto">
            <a:xfrm>
              <a:off x="2144487" y="5133131"/>
              <a:ext cx="423047" cy="48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724921B-353D-E71C-4285-9E5463E6F8D8}"/>
                </a:ext>
              </a:extLst>
            </p:cNvPr>
            <p:cNvSpPr txBox="1"/>
            <p:nvPr/>
          </p:nvSpPr>
          <p:spPr bwMode="auto">
            <a:xfrm>
              <a:off x="2266323" y="5996965"/>
              <a:ext cx="301211" cy="484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F1BDC6F-2B65-0875-CE0A-BDB7CE9E60DE}"/>
              </a:ext>
            </a:extLst>
          </p:cNvPr>
          <p:cNvGrpSpPr/>
          <p:nvPr/>
        </p:nvGrpSpPr>
        <p:grpSpPr>
          <a:xfrm>
            <a:off x="2517366" y="5055350"/>
            <a:ext cx="8163283" cy="369332"/>
            <a:chOff x="1739577" y="4655420"/>
            <a:chExt cx="10626248" cy="36933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0795782-E3C1-7A17-BFAD-D618EA68AEA9}"/>
                </a:ext>
              </a:extLst>
            </p:cNvPr>
            <p:cNvSpPr txBox="1"/>
            <p:nvPr/>
          </p:nvSpPr>
          <p:spPr bwMode="auto">
            <a:xfrm>
              <a:off x="1739577" y="4655420"/>
              <a:ext cx="4281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60BA837-299F-497A-D4BB-2FE5A8E5175E}"/>
                </a:ext>
              </a:extLst>
            </p:cNvPr>
            <p:cNvSpPr txBox="1"/>
            <p:nvPr/>
          </p:nvSpPr>
          <p:spPr bwMode="auto">
            <a:xfrm>
              <a:off x="2535583" y="4655420"/>
              <a:ext cx="4302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0842578-3F8C-F7CE-2F9B-50FF981F97D4}"/>
                </a:ext>
              </a:extLst>
            </p:cNvPr>
            <p:cNvSpPr txBox="1"/>
            <p:nvPr/>
          </p:nvSpPr>
          <p:spPr bwMode="auto">
            <a:xfrm>
              <a:off x="3258251" y="4655420"/>
              <a:ext cx="5095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08D1F57-F3BF-993C-F8E9-3F14029CD0A5}"/>
                </a:ext>
              </a:extLst>
            </p:cNvPr>
            <p:cNvSpPr txBox="1"/>
            <p:nvPr/>
          </p:nvSpPr>
          <p:spPr bwMode="auto">
            <a:xfrm>
              <a:off x="4037565" y="4655420"/>
              <a:ext cx="5450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B650738-EB84-F44D-865D-607C6BEA4EAF}"/>
                </a:ext>
              </a:extLst>
            </p:cNvPr>
            <p:cNvSpPr txBox="1"/>
            <p:nvPr/>
          </p:nvSpPr>
          <p:spPr bwMode="auto">
            <a:xfrm>
              <a:off x="4784274" y="4655420"/>
              <a:ext cx="6034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7CFAD19-6D50-A348-15C3-8962B6ED475E}"/>
                </a:ext>
              </a:extLst>
            </p:cNvPr>
            <p:cNvSpPr txBox="1"/>
            <p:nvPr/>
          </p:nvSpPr>
          <p:spPr bwMode="auto">
            <a:xfrm>
              <a:off x="5565991" y="4655420"/>
              <a:ext cx="6055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83D5DFC-56D2-7C97-4781-497C225A3ED8}"/>
                </a:ext>
              </a:extLst>
            </p:cNvPr>
            <p:cNvSpPr txBox="1"/>
            <p:nvPr/>
          </p:nvSpPr>
          <p:spPr bwMode="auto">
            <a:xfrm>
              <a:off x="6341551" y="4655420"/>
              <a:ext cx="6076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36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530B55B-DAD0-D982-7B1B-6965A6BDA7FF}"/>
                </a:ext>
              </a:extLst>
            </p:cNvPr>
            <p:cNvSpPr txBox="1"/>
            <p:nvPr/>
          </p:nvSpPr>
          <p:spPr bwMode="auto">
            <a:xfrm>
              <a:off x="7131162" y="4655420"/>
              <a:ext cx="6034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42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B7DE622-4D5A-B167-FA60-FC58692063EF}"/>
                </a:ext>
              </a:extLst>
            </p:cNvPr>
            <p:cNvSpPr txBox="1"/>
            <p:nvPr/>
          </p:nvSpPr>
          <p:spPr bwMode="auto">
            <a:xfrm>
              <a:off x="7887830" y="4655420"/>
              <a:ext cx="62015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0829ABA-C1EF-7013-2A37-E3DCCCA72EA4}"/>
                </a:ext>
              </a:extLst>
            </p:cNvPr>
            <p:cNvSpPr txBox="1"/>
            <p:nvPr/>
          </p:nvSpPr>
          <p:spPr bwMode="auto">
            <a:xfrm>
              <a:off x="8662780" y="4655420"/>
              <a:ext cx="61806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54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95BFF4C-0702-1C24-E610-52D00BE4F236}"/>
                </a:ext>
              </a:extLst>
            </p:cNvPr>
            <p:cNvSpPr txBox="1"/>
            <p:nvPr/>
          </p:nvSpPr>
          <p:spPr bwMode="auto">
            <a:xfrm>
              <a:off x="9448868" y="4655420"/>
              <a:ext cx="61806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EECBD05-1926-4804-3EAF-4C3910AFA747}"/>
                </a:ext>
              </a:extLst>
            </p:cNvPr>
            <p:cNvSpPr txBox="1"/>
            <p:nvPr/>
          </p:nvSpPr>
          <p:spPr bwMode="auto">
            <a:xfrm>
              <a:off x="10212833" y="4655420"/>
              <a:ext cx="62015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66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36B88D6-9824-B0E4-B644-81649DE4442E}"/>
                </a:ext>
              </a:extLst>
            </p:cNvPr>
            <p:cNvSpPr txBox="1"/>
            <p:nvPr/>
          </p:nvSpPr>
          <p:spPr bwMode="auto">
            <a:xfrm>
              <a:off x="11010690" y="4655420"/>
              <a:ext cx="5784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72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A5F8F45-8E45-2E58-5DC7-23FB25142192}"/>
                </a:ext>
              </a:extLst>
            </p:cNvPr>
            <p:cNvSpPr txBox="1"/>
            <p:nvPr/>
          </p:nvSpPr>
          <p:spPr bwMode="auto">
            <a:xfrm>
              <a:off x="11770712" y="4655420"/>
              <a:ext cx="5951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78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2256745-BDC9-60AD-C906-58166CFDC908}"/>
              </a:ext>
            </a:extLst>
          </p:cNvPr>
          <p:cNvGrpSpPr/>
          <p:nvPr/>
        </p:nvGrpSpPr>
        <p:grpSpPr>
          <a:xfrm>
            <a:off x="2605210" y="1672590"/>
            <a:ext cx="64010" cy="3312017"/>
            <a:chOff x="3922057" y="1837944"/>
            <a:chExt cx="337576" cy="2728292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D6C74EF-FD6E-94F1-3D1B-485490E357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2057" y="1837944"/>
              <a:ext cx="337564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E334BA00-EF6F-4D4D-E6A2-6166A093E1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2068" y="2384298"/>
              <a:ext cx="337565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AAA5AD60-4CB3-2348-97E2-7B52F8A3F0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2068" y="2930652"/>
              <a:ext cx="337565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8E363FFC-A2EA-B7FF-7526-96B5039BA2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2068" y="3477006"/>
              <a:ext cx="337565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09C1C01C-70A4-F7D8-8EE6-3D3E4CDAB5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2068" y="4023360"/>
              <a:ext cx="337565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2C23DE4-EB33-3B94-F7A7-224E6D7694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2068" y="4566236"/>
              <a:ext cx="337565" cy="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D664DC7-61B2-FC0A-2B3F-7E3578AE13F7}"/>
              </a:ext>
            </a:extLst>
          </p:cNvPr>
          <p:cNvSpPr/>
          <p:nvPr/>
        </p:nvSpPr>
        <p:spPr bwMode="auto">
          <a:xfrm>
            <a:off x="2665295" y="1672590"/>
            <a:ext cx="7800283" cy="3312016"/>
          </a:xfrm>
          <a:custGeom>
            <a:avLst/>
            <a:gdLst>
              <a:gd name="connsiteX0" fmla="*/ 0 w 7370064"/>
              <a:gd name="connsiteY0" fmla="*/ 0 h 3694176"/>
              <a:gd name="connsiteX1" fmla="*/ 0 w 7370064"/>
              <a:gd name="connsiteY1" fmla="*/ 3694176 h 3694176"/>
              <a:gd name="connsiteX2" fmla="*/ 7370064 w 7370064"/>
              <a:gd name="connsiteY2" fmla="*/ 3694176 h 36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70064" h="3694176">
                <a:moveTo>
                  <a:pt x="0" y="0"/>
                </a:moveTo>
                <a:lnTo>
                  <a:pt x="0" y="3694176"/>
                </a:lnTo>
                <a:lnTo>
                  <a:pt x="7370064" y="3694176"/>
                </a:lnTo>
              </a:path>
            </a:pathLst>
          </a:cu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AE5A3E7-2CD6-7E9C-97DD-2D772EF4D497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5633401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45E1CDA0-BACA-823D-779C-5A9237BFD77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5033379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1FCFB8F-7473-D844-20DE-FE077D9744F2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433357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69B3064-6E55-D778-1963-3D43738DC38E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833335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A945F8C-986B-6371-A2D8-8108E01BE467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233313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40074FE5-283F-F467-F335-4BB8EF10A814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2633291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629DCB20-695B-11C7-C23A-829139C774E4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7433467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B9B706B8-62E9-3996-DFA2-CA1481BD9837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833445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84F0007-2C68-7AF0-B81D-D1997F023F6A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233423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2DFAFE7-6BBA-22CF-F14C-6A5C8B981C78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10433575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972956A-7FBA-936F-10E0-0774D82E2734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9833555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531D4D6-D8FC-1A7B-FC28-4685A8329509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9233533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0B01212E-0528-3526-DB1E-01CF4940533F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8633511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6F1C376-A749-17D7-C758-F30B06B89F57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8033489" y="501183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8912518-1DD5-A62D-9FCE-71BBF0AD6EB3}"/>
              </a:ext>
            </a:extLst>
          </p:cNvPr>
          <p:cNvGrpSpPr/>
          <p:nvPr/>
        </p:nvGrpSpPr>
        <p:grpSpPr>
          <a:xfrm>
            <a:off x="2708828" y="1673860"/>
            <a:ext cx="7200900" cy="730250"/>
            <a:chOff x="2619375" y="1746250"/>
            <a:chExt cx="7200900" cy="730250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B7D8DE4-EDC1-3883-1222-53D96130BFB0}"/>
                </a:ext>
              </a:extLst>
            </p:cNvPr>
            <p:cNvSpPr/>
            <p:nvPr/>
          </p:nvSpPr>
          <p:spPr bwMode="auto">
            <a:xfrm>
              <a:off x="4997450" y="2016125"/>
              <a:ext cx="4822825" cy="460375"/>
            </a:xfrm>
            <a:custGeom>
              <a:avLst/>
              <a:gdLst>
                <a:gd name="connsiteX0" fmla="*/ 4822825 w 4822825"/>
                <a:gd name="connsiteY0" fmla="*/ 460375 h 460375"/>
                <a:gd name="connsiteX1" fmla="*/ 4251325 w 4822825"/>
                <a:gd name="connsiteY1" fmla="*/ 460375 h 460375"/>
                <a:gd name="connsiteX2" fmla="*/ 4251325 w 4822825"/>
                <a:gd name="connsiteY2" fmla="*/ 425450 h 460375"/>
                <a:gd name="connsiteX3" fmla="*/ 4067175 w 4822825"/>
                <a:gd name="connsiteY3" fmla="*/ 425450 h 460375"/>
                <a:gd name="connsiteX4" fmla="*/ 4067175 w 4822825"/>
                <a:gd name="connsiteY4" fmla="*/ 412750 h 460375"/>
                <a:gd name="connsiteX5" fmla="*/ 3994150 w 4822825"/>
                <a:gd name="connsiteY5" fmla="*/ 412750 h 460375"/>
                <a:gd name="connsiteX6" fmla="*/ 3994150 w 4822825"/>
                <a:gd name="connsiteY6" fmla="*/ 400050 h 460375"/>
                <a:gd name="connsiteX7" fmla="*/ 3914775 w 4822825"/>
                <a:gd name="connsiteY7" fmla="*/ 400050 h 460375"/>
                <a:gd name="connsiteX8" fmla="*/ 3914775 w 4822825"/>
                <a:gd name="connsiteY8" fmla="*/ 393700 h 460375"/>
                <a:gd name="connsiteX9" fmla="*/ 3863975 w 4822825"/>
                <a:gd name="connsiteY9" fmla="*/ 393700 h 460375"/>
                <a:gd name="connsiteX10" fmla="*/ 3860800 w 4822825"/>
                <a:gd name="connsiteY10" fmla="*/ 390525 h 460375"/>
                <a:gd name="connsiteX11" fmla="*/ 3752850 w 4822825"/>
                <a:gd name="connsiteY11" fmla="*/ 390525 h 460375"/>
                <a:gd name="connsiteX12" fmla="*/ 3752850 w 4822825"/>
                <a:gd name="connsiteY12" fmla="*/ 381000 h 460375"/>
                <a:gd name="connsiteX13" fmla="*/ 3689350 w 4822825"/>
                <a:gd name="connsiteY13" fmla="*/ 381000 h 460375"/>
                <a:gd name="connsiteX14" fmla="*/ 3689350 w 4822825"/>
                <a:gd name="connsiteY14" fmla="*/ 368300 h 460375"/>
                <a:gd name="connsiteX15" fmla="*/ 3619500 w 4822825"/>
                <a:gd name="connsiteY15" fmla="*/ 368300 h 460375"/>
                <a:gd name="connsiteX16" fmla="*/ 3619500 w 4822825"/>
                <a:gd name="connsiteY16" fmla="*/ 355600 h 460375"/>
                <a:gd name="connsiteX17" fmla="*/ 3422650 w 4822825"/>
                <a:gd name="connsiteY17" fmla="*/ 355600 h 460375"/>
                <a:gd name="connsiteX18" fmla="*/ 3422650 w 4822825"/>
                <a:gd name="connsiteY18" fmla="*/ 346075 h 460375"/>
                <a:gd name="connsiteX19" fmla="*/ 3292475 w 4822825"/>
                <a:gd name="connsiteY19" fmla="*/ 346075 h 460375"/>
                <a:gd name="connsiteX20" fmla="*/ 3292475 w 4822825"/>
                <a:gd name="connsiteY20" fmla="*/ 336550 h 460375"/>
                <a:gd name="connsiteX21" fmla="*/ 3235325 w 4822825"/>
                <a:gd name="connsiteY21" fmla="*/ 336550 h 460375"/>
                <a:gd name="connsiteX22" fmla="*/ 3235325 w 4822825"/>
                <a:gd name="connsiteY22" fmla="*/ 323850 h 460375"/>
                <a:gd name="connsiteX23" fmla="*/ 3162300 w 4822825"/>
                <a:gd name="connsiteY23" fmla="*/ 323850 h 460375"/>
                <a:gd name="connsiteX24" fmla="*/ 3162300 w 4822825"/>
                <a:gd name="connsiteY24" fmla="*/ 317500 h 460375"/>
                <a:gd name="connsiteX25" fmla="*/ 2917825 w 4822825"/>
                <a:gd name="connsiteY25" fmla="*/ 317500 h 460375"/>
                <a:gd name="connsiteX26" fmla="*/ 2917825 w 4822825"/>
                <a:gd name="connsiteY26" fmla="*/ 304800 h 460375"/>
                <a:gd name="connsiteX27" fmla="*/ 2813050 w 4822825"/>
                <a:gd name="connsiteY27" fmla="*/ 304800 h 460375"/>
                <a:gd name="connsiteX28" fmla="*/ 2813050 w 4822825"/>
                <a:gd name="connsiteY28" fmla="*/ 292100 h 460375"/>
                <a:gd name="connsiteX29" fmla="*/ 2667000 w 4822825"/>
                <a:gd name="connsiteY29" fmla="*/ 292100 h 460375"/>
                <a:gd name="connsiteX30" fmla="*/ 2667000 w 4822825"/>
                <a:gd name="connsiteY30" fmla="*/ 282575 h 460375"/>
                <a:gd name="connsiteX31" fmla="*/ 2593975 w 4822825"/>
                <a:gd name="connsiteY31" fmla="*/ 282575 h 460375"/>
                <a:gd name="connsiteX32" fmla="*/ 2593975 w 4822825"/>
                <a:gd name="connsiteY32" fmla="*/ 279400 h 460375"/>
                <a:gd name="connsiteX33" fmla="*/ 2530475 w 4822825"/>
                <a:gd name="connsiteY33" fmla="*/ 279400 h 460375"/>
                <a:gd name="connsiteX34" fmla="*/ 2530475 w 4822825"/>
                <a:gd name="connsiteY34" fmla="*/ 269875 h 460375"/>
                <a:gd name="connsiteX35" fmla="*/ 2470150 w 4822825"/>
                <a:gd name="connsiteY35" fmla="*/ 269875 h 460375"/>
                <a:gd name="connsiteX36" fmla="*/ 2470150 w 4822825"/>
                <a:gd name="connsiteY36" fmla="*/ 260350 h 460375"/>
                <a:gd name="connsiteX37" fmla="*/ 2362200 w 4822825"/>
                <a:gd name="connsiteY37" fmla="*/ 260350 h 460375"/>
                <a:gd name="connsiteX38" fmla="*/ 2362200 w 4822825"/>
                <a:gd name="connsiteY38" fmla="*/ 250825 h 460375"/>
                <a:gd name="connsiteX39" fmla="*/ 2320925 w 4822825"/>
                <a:gd name="connsiteY39" fmla="*/ 250825 h 460375"/>
                <a:gd name="connsiteX40" fmla="*/ 2320925 w 4822825"/>
                <a:gd name="connsiteY40" fmla="*/ 241300 h 460375"/>
                <a:gd name="connsiteX41" fmla="*/ 2187575 w 4822825"/>
                <a:gd name="connsiteY41" fmla="*/ 241300 h 460375"/>
                <a:gd name="connsiteX42" fmla="*/ 2181225 w 4822825"/>
                <a:gd name="connsiteY42" fmla="*/ 234950 h 460375"/>
                <a:gd name="connsiteX43" fmla="*/ 2117725 w 4822825"/>
                <a:gd name="connsiteY43" fmla="*/ 234950 h 460375"/>
                <a:gd name="connsiteX44" fmla="*/ 2117725 w 4822825"/>
                <a:gd name="connsiteY44" fmla="*/ 225425 h 460375"/>
                <a:gd name="connsiteX45" fmla="*/ 2035175 w 4822825"/>
                <a:gd name="connsiteY45" fmla="*/ 225425 h 460375"/>
                <a:gd name="connsiteX46" fmla="*/ 2035175 w 4822825"/>
                <a:gd name="connsiteY46" fmla="*/ 219075 h 460375"/>
                <a:gd name="connsiteX47" fmla="*/ 2000250 w 4822825"/>
                <a:gd name="connsiteY47" fmla="*/ 219075 h 460375"/>
                <a:gd name="connsiteX48" fmla="*/ 2000250 w 4822825"/>
                <a:gd name="connsiteY48" fmla="*/ 206375 h 460375"/>
                <a:gd name="connsiteX49" fmla="*/ 1905000 w 4822825"/>
                <a:gd name="connsiteY49" fmla="*/ 206375 h 460375"/>
                <a:gd name="connsiteX50" fmla="*/ 1905000 w 4822825"/>
                <a:gd name="connsiteY50" fmla="*/ 196850 h 460375"/>
                <a:gd name="connsiteX51" fmla="*/ 1797050 w 4822825"/>
                <a:gd name="connsiteY51" fmla="*/ 196850 h 460375"/>
                <a:gd name="connsiteX52" fmla="*/ 1797050 w 4822825"/>
                <a:gd name="connsiteY52" fmla="*/ 184150 h 460375"/>
                <a:gd name="connsiteX53" fmla="*/ 1625600 w 4822825"/>
                <a:gd name="connsiteY53" fmla="*/ 184150 h 460375"/>
                <a:gd name="connsiteX54" fmla="*/ 1625600 w 4822825"/>
                <a:gd name="connsiteY54" fmla="*/ 171450 h 460375"/>
                <a:gd name="connsiteX55" fmla="*/ 1558925 w 4822825"/>
                <a:gd name="connsiteY55" fmla="*/ 171450 h 460375"/>
                <a:gd name="connsiteX56" fmla="*/ 1552575 w 4822825"/>
                <a:gd name="connsiteY56" fmla="*/ 165100 h 460375"/>
                <a:gd name="connsiteX57" fmla="*/ 1492250 w 4822825"/>
                <a:gd name="connsiteY57" fmla="*/ 165100 h 460375"/>
                <a:gd name="connsiteX58" fmla="*/ 1492250 w 4822825"/>
                <a:gd name="connsiteY58" fmla="*/ 158750 h 460375"/>
                <a:gd name="connsiteX59" fmla="*/ 1403350 w 4822825"/>
                <a:gd name="connsiteY59" fmla="*/ 158750 h 460375"/>
                <a:gd name="connsiteX60" fmla="*/ 1403350 w 4822825"/>
                <a:gd name="connsiteY60" fmla="*/ 149225 h 460375"/>
                <a:gd name="connsiteX61" fmla="*/ 1327150 w 4822825"/>
                <a:gd name="connsiteY61" fmla="*/ 149225 h 460375"/>
                <a:gd name="connsiteX62" fmla="*/ 1327150 w 4822825"/>
                <a:gd name="connsiteY62" fmla="*/ 139700 h 460375"/>
                <a:gd name="connsiteX63" fmla="*/ 1266825 w 4822825"/>
                <a:gd name="connsiteY63" fmla="*/ 139700 h 460375"/>
                <a:gd name="connsiteX64" fmla="*/ 1263650 w 4822825"/>
                <a:gd name="connsiteY64" fmla="*/ 136525 h 460375"/>
                <a:gd name="connsiteX65" fmla="*/ 1228725 w 4822825"/>
                <a:gd name="connsiteY65" fmla="*/ 136525 h 460375"/>
                <a:gd name="connsiteX66" fmla="*/ 1228725 w 4822825"/>
                <a:gd name="connsiteY66" fmla="*/ 127000 h 460375"/>
                <a:gd name="connsiteX67" fmla="*/ 1025525 w 4822825"/>
                <a:gd name="connsiteY67" fmla="*/ 120650 h 460375"/>
                <a:gd name="connsiteX68" fmla="*/ 1025525 w 4822825"/>
                <a:gd name="connsiteY68" fmla="*/ 111125 h 460375"/>
                <a:gd name="connsiteX69" fmla="*/ 920750 w 4822825"/>
                <a:gd name="connsiteY69" fmla="*/ 111125 h 460375"/>
                <a:gd name="connsiteX70" fmla="*/ 911225 w 4822825"/>
                <a:gd name="connsiteY70" fmla="*/ 101600 h 460375"/>
                <a:gd name="connsiteX71" fmla="*/ 825500 w 4822825"/>
                <a:gd name="connsiteY71" fmla="*/ 101600 h 460375"/>
                <a:gd name="connsiteX72" fmla="*/ 825500 w 4822825"/>
                <a:gd name="connsiteY72" fmla="*/ 88900 h 460375"/>
                <a:gd name="connsiteX73" fmla="*/ 727075 w 4822825"/>
                <a:gd name="connsiteY73" fmla="*/ 88900 h 460375"/>
                <a:gd name="connsiteX74" fmla="*/ 727075 w 4822825"/>
                <a:gd name="connsiteY74" fmla="*/ 79375 h 460375"/>
                <a:gd name="connsiteX75" fmla="*/ 517525 w 4822825"/>
                <a:gd name="connsiteY75" fmla="*/ 60325 h 460375"/>
                <a:gd name="connsiteX76" fmla="*/ 511175 w 4822825"/>
                <a:gd name="connsiteY76" fmla="*/ 47625 h 460375"/>
                <a:gd name="connsiteX77" fmla="*/ 377825 w 4822825"/>
                <a:gd name="connsiteY77" fmla="*/ 47625 h 460375"/>
                <a:gd name="connsiteX78" fmla="*/ 374650 w 4822825"/>
                <a:gd name="connsiteY78" fmla="*/ 31750 h 460375"/>
                <a:gd name="connsiteX79" fmla="*/ 222250 w 4822825"/>
                <a:gd name="connsiteY79" fmla="*/ 31750 h 460375"/>
                <a:gd name="connsiteX80" fmla="*/ 212725 w 4822825"/>
                <a:gd name="connsiteY80" fmla="*/ 25400 h 460375"/>
                <a:gd name="connsiteX81" fmla="*/ 174625 w 4822825"/>
                <a:gd name="connsiteY81" fmla="*/ 28575 h 460375"/>
                <a:gd name="connsiteX82" fmla="*/ 155575 w 4822825"/>
                <a:gd name="connsiteY82" fmla="*/ 15875 h 460375"/>
                <a:gd name="connsiteX83" fmla="*/ 66675 w 4822825"/>
                <a:gd name="connsiteY83" fmla="*/ 9525 h 460375"/>
                <a:gd name="connsiteX84" fmla="*/ 66675 w 4822825"/>
                <a:gd name="connsiteY84" fmla="*/ 3175 h 460375"/>
                <a:gd name="connsiteX85" fmla="*/ 0 w 4822825"/>
                <a:gd name="connsiteY85" fmla="*/ 0 h 4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822825" h="460375">
                  <a:moveTo>
                    <a:pt x="4822825" y="460375"/>
                  </a:moveTo>
                  <a:lnTo>
                    <a:pt x="4251325" y="460375"/>
                  </a:lnTo>
                  <a:lnTo>
                    <a:pt x="4251325" y="425450"/>
                  </a:lnTo>
                  <a:lnTo>
                    <a:pt x="4067175" y="425450"/>
                  </a:lnTo>
                  <a:lnTo>
                    <a:pt x="4067175" y="412750"/>
                  </a:lnTo>
                  <a:lnTo>
                    <a:pt x="3994150" y="412750"/>
                  </a:lnTo>
                  <a:lnTo>
                    <a:pt x="3994150" y="400050"/>
                  </a:lnTo>
                  <a:lnTo>
                    <a:pt x="3914775" y="400050"/>
                  </a:lnTo>
                  <a:lnTo>
                    <a:pt x="3914775" y="393700"/>
                  </a:lnTo>
                  <a:lnTo>
                    <a:pt x="3863975" y="393700"/>
                  </a:lnTo>
                  <a:lnTo>
                    <a:pt x="3860800" y="390525"/>
                  </a:lnTo>
                  <a:lnTo>
                    <a:pt x="3752850" y="390525"/>
                  </a:lnTo>
                  <a:lnTo>
                    <a:pt x="3752850" y="381000"/>
                  </a:lnTo>
                  <a:lnTo>
                    <a:pt x="3689350" y="381000"/>
                  </a:lnTo>
                  <a:lnTo>
                    <a:pt x="3689350" y="368300"/>
                  </a:lnTo>
                  <a:lnTo>
                    <a:pt x="3619500" y="368300"/>
                  </a:lnTo>
                  <a:lnTo>
                    <a:pt x="3619500" y="355600"/>
                  </a:lnTo>
                  <a:lnTo>
                    <a:pt x="3422650" y="355600"/>
                  </a:lnTo>
                  <a:lnTo>
                    <a:pt x="3422650" y="346075"/>
                  </a:lnTo>
                  <a:lnTo>
                    <a:pt x="3292475" y="346075"/>
                  </a:lnTo>
                  <a:lnTo>
                    <a:pt x="3292475" y="336550"/>
                  </a:lnTo>
                  <a:lnTo>
                    <a:pt x="3235325" y="336550"/>
                  </a:lnTo>
                  <a:lnTo>
                    <a:pt x="3235325" y="323850"/>
                  </a:lnTo>
                  <a:lnTo>
                    <a:pt x="3162300" y="323850"/>
                  </a:lnTo>
                  <a:lnTo>
                    <a:pt x="3162300" y="317500"/>
                  </a:lnTo>
                  <a:lnTo>
                    <a:pt x="2917825" y="317500"/>
                  </a:lnTo>
                  <a:lnTo>
                    <a:pt x="2917825" y="304800"/>
                  </a:lnTo>
                  <a:lnTo>
                    <a:pt x="2813050" y="304800"/>
                  </a:lnTo>
                  <a:lnTo>
                    <a:pt x="2813050" y="292100"/>
                  </a:lnTo>
                  <a:lnTo>
                    <a:pt x="2667000" y="292100"/>
                  </a:lnTo>
                  <a:lnTo>
                    <a:pt x="2667000" y="282575"/>
                  </a:lnTo>
                  <a:lnTo>
                    <a:pt x="2593975" y="282575"/>
                  </a:lnTo>
                  <a:lnTo>
                    <a:pt x="2593975" y="279400"/>
                  </a:lnTo>
                  <a:lnTo>
                    <a:pt x="2530475" y="279400"/>
                  </a:lnTo>
                  <a:lnTo>
                    <a:pt x="2530475" y="269875"/>
                  </a:lnTo>
                  <a:lnTo>
                    <a:pt x="2470150" y="269875"/>
                  </a:lnTo>
                  <a:lnTo>
                    <a:pt x="2470150" y="260350"/>
                  </a:lnTo>
                  <a:lnTo>
                    <a:pt x="2362200" y="260350"/>
                  </a:lnTo>
                  <a:lnTo>
                    <a:pt x="2362200" y="250825"/>
                  </a:lnTo>
                  <a:lnTo>
                    <a:pt x="2320925" y="250825"/>
                  </a:lnTo>
                  <a:lnTo>
                    <a:pt x="2320925" y="241300"/>
                  </a:lnTo>
                  <a:lnTo>
                    <a:pt x="2187575" y="241300"/>
                  </a:lnTo>
                  <a:lnTo>
                    <a:pt x="2181225" y="234950"/>
                  </a:lnTo>
                  <a:lnTo>
                    <a:pt x="2117725" y="234950"/>
                  </a:lnTo>
                  <a:lnTo>
                    <a:pt x="2117725" y="225425"/>
                  </a:lnTo>
                  <a:lnTo>
                    <a:pt x="2035175" y="225425"/>
                  </a:lnTo>
                  <a:lnTo>
                    <a:pt x="2035175" y="219075"/>
                  </a:lnTo>
                  <a:lnTo>
                    <a:pt x="2000250" y="219075"/>
                  </a:lnTo>
                  <a:lnTo>
                    <a:pt x="2000250" y="206375"/>
                  </a:lnTo>
                  <a:lnTo>
                    <a:pt x="1905000" y="206375"/>
                  </a:lnTo>
                  <a:lnTo>
                    <a:pt x="1905000" y="196850"/>
                  </a:lnTo>
                  <a:lnTo>
                    <a:pt x="1797050" y="196850"/>
                  </a:lnTo>
                  <a:lnTo>
                    <a:pt x="1797050" y="184150"/>
                  </a:lnTo>
                  <a:lnTo>
                    <a:pt x="1625600" y="184150"/>
                  </a:lnTo>
                  <a:lnTo>
                    <a:pt x="1625600" y="171450"/>
                  </a:lnTo>
                  <a:lnTo>
                    <a:pt x="1558925" y="171450"/>
                  </a:lnTo>
                  <a:lnTo>
                    <a:pt x="1552575" y="165100"/>
                  </a:lnTo>
                  <a:lnTo>
                    <a:pt x="1492250" y="165100"/>
                  </a:lnTo>
                  <a:lnTo>
                    <a:pt x="1492250" y="158750"/>
                  </a:lnTo>
                  <a:lnTo>
                    <a:pt x="1403350" y="158750"/>
                  </a:lnTo>
                  <a:lnTo>
                    <a:pt x="1403350" y="149225"/>
                  </a:lnTo>
                  <a:lnTo>
                    <a:pt x="1327150" y="149225"/>
                  </a:lnTo>
                  <a:lnTo>
                    <a:pt x="1327150" y="139700"/>
                  </a:lnTo>
                  <a:lnTo>
                    <a:pt x="1266825" y="139700"/>
                  </a:lnTo>
                  <a:lnTo>
                    <a:pt x="1263650" y="136525"/>
                  </a:lnTo>
                  <a:lnTo>
                    <a:pt x="1228725" y="136525"/>
                  </a:lnTo>
                  <a:lnTo>
                    <a:pt x="1228725" y="127000"/>
                  </a:lnTo>
                  <a:lnTo>
                    <a:pt x="1025525" y="120650"/>
                  </a:lnTo>
                  <a:lnTo>
                    <a:pt x="1025525" y="111125"/>
                  </a:lnTo>
                  <a:lnTo>
                    <a:pt x="920750" y="111125"/>
                  </a:lnTo>
                  <a:lnTo>
                    <a:pt x="911225" y="101600"/>
                  </a:lnTo>
                  <a:lnTo>
                    <a:pt x="825500" y="101600"/>
                  </a:lnTo>
                  <a:lnTo>
                    <a:pt x="825500" y="88900"/>
                  </a:lnTo>
                  <a:lnTo>
                    <a:pt x="727075" y="88900"/>
                  </a:lnTo>
                  <a:lnTo>
                    <a:pt x="727075" y="79375"/>
                  </a:lnTo>
                  <a:lnTo>
                    <a:pt x="517525" y="60325"/>
                  </a:lnTo>
                  <a:lnTo>
                    <a:pt x="511175" y="47625"/>
                  </a:lnTo>
                  <a:lnTo>
                    <a:pt x="377825" y="47625"/>
                  </a:lnTo>
                  <a:lnTo>
                    <a:pt x="374650" y="31750"/>
                  </a:lnTo>
                  <a:lnTo>
                    <a:pt x="222250" y="31750"/>
                  </a:lnTo>
                  <a:lnTo>
                    <a:pt x="212725" y="25400"/>
                  </a:lnTo>
                  <a:lnTo>
                    <a:pt x="174625" y="28575"/>
                  </a:lnTo>
                  <a:lnTo>
                    <a:pt x="155575" y="15875"/>
                  </a:lnTo>
                  <a:lnTo>
                    <a:pt x="66675" y="9525"/>
                  </a:lnTo>
                  <a:lnTo>
                    <a:pt x="66675" y="3175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6876161-125B-19CD-4D82-05D9CC4E1877}"/>
                </a:ext>
              </a:extLst>
            </p:cNvPr>
            <p:cNvSpPr/>
            <p:nvPr/>
          </p:nvSpPr>
          <p:spPr bwMode="auto">
            <a:xfrm>
              <a:off x="2619375" y="1746250"/>
              <a:ext cx="2393950" cy="266700"/>
            </a:xfrm>
            <a:custGeom>
              <a:avLst/>
              <a:gdLst>
                <a:gd name="connsiteX0" fmla="*/ 0 w 2393950"/>
                <a:gd name="connsiteY0" fmla="*/ 0 h 266700"/>
                <a:gd name="connsiteX1" fmla="*/ 130175 w 2393950"/>
                <a:gd name="connsiteY1" fmla="*/ 0 h 266700"/>
                <a:gd name="connsiteX2" fmla="*/ 130175 w 2393950"/>
                <a:gd name="connsiteY2" fmla="*/ 15875 h 266700"/>
                <a:gd name="connsiteX3" fmla="*/ 193675 w 2393950"/>
                <a:gd name="connsiteY3" fmla="*/ 12700 h 266700"/>
                <a:gd name="connsiteX4" fmla="*/ 193675 w 2393950"/>
                <a:gd name="connsiteY4" fmla="*/ 25400 h 266700"/>
                <a:gd name="connsiteX5" fmla="*/ 330200 w 2393950"/>
                <a:gd name="connsiteY5" fmla="*/ 28575 h 266700"/>
                <a:gd name="connsiteX6" fmla="*/ 330200 w 2393950"/>
                <a:gd name="connsiteY6" fmla="*/ 41275 h 266700"/>
                <a:gd name="connsiteX7" fmla="*/ 469900 w 2393950"/>
                <a:gd name="connsiteY7" fmla="*/ 47625 h 266700"/>
                <a:gd name="connsiteX8" fmla="*/ 469900 w 2393950"/>
                <a:gd name="connsiteY8" fmla="*/ 53975 h 266700"/>
                <a:gd name="connsiteX9" fmla="*/ 552450 w 2393950"/>
                <a:gd name="connsiteY9" fmla="*/ 57150 h 266700"/>
                <a:gd name="connsiteX10" fmla="*/ 552450 w 2393950"/>
                <a:gd name="connsiteY10" fmla="*/ 66675 h 266700"/>
                <a:gd name="connsiteX11" fmla="*/ 641350 w 2393950"/>
                <a:gd name="connsiteY11" fmla="*/ 66675 h 266700"/>
                <a:gd name="connsiteX12" fmla="*/ 641350 w 2393950"/>
                <a:gd name="connsiteY12" fmla="*/ 69850 h 266700"/>
                <a:gd name="connsiteX13" fmla="*/ 739775 w 2393950"/>
                <a:gd name="connsiteY13" fmla="*/ 73025 h 266700"/>
                <a:gd name="connsiteX14" fmla="*/ 742950 w 2393950"/>
                <a:gd name="connsiteY14" fmla="*/ 79375 h 266700"/>
                <a:gd name="connsiteX15" fmla="*/ 866775 w 2393950"/>
                <a:gd name="connsiteY15" fmla="*/ 79375 h 266700"/>
                <a:gd name="connsiteX16" fmla="*/ 866775 w 2393950"/>
                <a:gd name="connsiteY16" fmla="*/ 88900 h 266700"/>
                <a:gd name="connsiteX17" fmla="*/ 1095375 w 2393950"/>
                <a:gd name="connsiteY17" fmla="*/ 92075 h 266700"/>
                <a:gd name="connsiteX18" fmla="*/ 1092200 w 2393950"/>
                <a:gd name="connsiteY18" fmla="*/ 101600 h 266700"/>
                <a:gd name="connsiteX19" fmla="*/ 1133475 w 2393950"/>
                <a:gd name="connsiteY19" fmla="*/ 101600 h 266700"/>
                <a:gd name="connsiteX20" fmla="*/ 1133475 w 2393950"/>
                <a:gd name="connsiteY20" fmla="*/ 111125 h 266700"/>
                <a:gd name="connsiteX21" fmla="*/ 1190625 w 2393950"/>
                <a:gd name="connsiteY21" fmla="*/ 114300 h 266700"/>
                <a:gd name="connsiteX22" fmla="*/ 1190625 w 2393950"/>
                <a:gd name="connsiteY22" fmla="*/ 123825 h 266700"/>
                <a:gd name="connsiteX23" fmla="*/ 1374775 w 2393950"/>
                <a:gd name="connsiteY23" fmla="*/ 133350 h 266700"/>
                <a:gd name="connsiteX24" fmla="*/ 1374775 w 2393950"/>
                <a:gd name="connsiteY24" fmla="*/ 142875 h 266700"/>
                <a:gd name="connsiteX25" fmla="*/ 1406525 w 2393950"/>
                <a:gd name="connsiteY25" fmla="*/ 142875 h 266700"/>
                <a:gd name="connsiteX26" fmla="*/ 1406525 w 2393950"/>
                <a:gd name="connsiteY26" fmla="*/ 149225 h 266700"/>
                <a:gd name="connsiteX27" fmla="*/ 1476375 w 2393950"/>
                <a:gd name="connsiteY27" fmla="*/ 149225 h 266700"/>
                <a:gd name="connsiteX28" fmla="*/ 1473200 w 2393950"/>
                <a:gd name="connsiteY28" fmla="*/ 161925 h 266700"/>
                <a:gd name="connsiteX29" fmla="*/ 1549400 w 2393950"/>
                <a:gd name="connsiteY29" fmla="*/ 165100 h 266700"/>
                <a:gd name="connsiteX30" fmla="*/ 1549400 w 2393950"/>
                <a:gd name="connsiteY30" fmla="*/ 171450 h 266700"/>
                <a:gd name="connsiteX31" fmla="*/ 1666875 w 2393950"/>
                <a:gd name="connsiteY31" fmla="*/ 171450 h 266700"/>
                <a:gd name="connsiteX32" fmla="*/ 1666875 w 2393950"/>
                <a:gd name="connsiteY32" fmla="*/ 180975 h 266700"/>
                <a:gd name="connsiteX33" fmla="*/ 1708150 w 2393950"/>
                <a:gd name="connsiteY33" fmla="*/ 180975 h 266700"/>
                <a:gd name="connsiteX34" fmla="*/ 1711325 w 2393950"/>
                <a:gd name="connsiteY34" fmla="*/ 187325 h 266700"/>
                <a:gd name="connsiteX35" fmla="*/ 1768475 w 2393950"/>
                <a:gd name="connsiteY35" fmla="*/ 190500 h 266700"/>
                <a:gd name="connsiteX36" fmla="*/ 1768475 w 2393950"/>
                <a:gd name="connsiteY36" fmla="*/ 196850 h 266700"/>
                <a:gd name="connsiteX37" fmla="*/ 1838325 w 2393950"/>
                <a:gd name="connsiteY37" fmla="*/ 200025 h 266700"/>
                <a:gd name="connsiteX38" fmla="*/ 1838325 w 2393950"/>
                <a:gd name="connsiteY38" fmla="*/ 212725 h 266700"/>
                <a:gd name="connsiteX39" fmla="*/ 1946275 w 2393950"/>
                <a:gd name="connsiteY39" fmla="*/ 212725 h 266700"/>
                <a:gd name="connsiteX40" fmla="*/ 1946275 w 2393950"/>
                <a:gd name="connsiteY40" fmla="*/ 222250 h 266700"/>
                <a:gd name="connsiteX41" fmla="*/ 2003425 w 2393950"/>
                <a:gd name="connsiteY41" fmla="*/ 222250 h 266700"/>
                <a:gd name="connsiteX42" fmla="*/ 2003425 w 2393950"/>
                <a:gd name="connsiteY42" fmla="*/ 228600 h 266700"/>
                <a:gd name="connsiteX43" fmla="*/ 2038350 w 2393950"/>
                <a:gd name="connsiteY43" fmla="*/ 228600 h 266700"/>
                <a:gd name="connsiteX44" fmla="*/ 2038350 w 2393950"/>
                <a:gd name="connsiteY44" fmla="*/ 241300 h 266700"/>
                <a:gd name="connsiteX45" fmla="*/ 2184400 w 2393950"/>
                <a:gd name="connsiteY45" fmla="*/ 244475 h 266700"/>
                <a:gd name="connsiteX46" fmla="*/ 2184400 w 2393950"/>
                <a:gd name="connsiteY46" fmla="*/ 254000 h 266700"/>
                <a:gd name="connsiteX47" fmla="*/ 2235200 w 2393950"/>
                <a:gd name="connsiteY47" fmla="*/ 254000 h 266700"/>
                <a:gd name="connsiteX48" fmla="*/ 2235200 w 2393950"/>
                <a:gd name="connsiteY48" fmla="*/ 266700 h 266700"/>
                <a:gd name="connsiteX49" fmla="*/ 2393950 w 2393950"/>
                <a:gd name="connsiteY49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93950" h="266700">
                  <a:moveTo>
                    <a:pt x="0" y="0"/>
                  </a:moveTo>
                  <a:lnTo>
                    <a:pt x="130175" y="0"/>
                  </a:lnTo>
                  <a:lnTo>
                    <a:pt x="130175" y="15875"/>
                  </a:lnTo>
                  <a:lnTo>
                    <a:pt x="193675" y="12700"/>
                  </a:lnTo>
                  <a:lnTo>
                    <a:pt x="193675" y="25400"/>
                  </a:lnTo>
                  <a:lnTo>
                    <a:pt x="330200" y="28575"/>
                  </a:lnTo>
                  <a:lnTo>
                    <a:pt x="330200" y="41275"/>
                  </a:lnTo>
                  <a:lnTo>
                    <a:pt x="469900" y="47625"/>
                  </a:lnTo>
                  <a:lnTo>
                    <a:pt x="469900" y="53975"/>
                  </a:lnTo>
                  <a:lnTo>
                    <a:pt x="552450" y="57150"/>
                  </a:lnTo>
                  <a:lnTo>
                    <a:pt x="552450" y="66675"/>
                  </a:lnTo>
                  <a:lnTo>
                    <a:pt x="641350" y="66675"/>
                  </a:lnTo>
                  <a:lnTo>
                    <a:pt x="641350" y="69850"/>
                  </a:lnTo>
                  <a:lnTo>
                    <a:pt x="739775" y="73025"/>
                  </a:lnTo>
                  <a:lnTo>
                    <a:pt x="742950" y="79375"/>
                  </a:lnTo>
                  <a:lnTo>
                    <a:pt x="866775" y="79375"/>
                  </a:lnTo>
                  <a:lnTo>
                    <a:pt x="866775" y="88900"/>
                  </a:lnTo>
                  <a:lnTo>
                    <a:pt x="1095375" y="92075"/>
                  </a:lnTo>
                  <a:lnTo>
                    <a:pt x="1092200" y="101600"/>
                  </a:lnTo>
                  <a:lnTo>
                    <a:pt x="1133475" y="101600"/>
                  </a:lnTo>
                  <a:lnTo>
                    <a:pt x="1133475" y="111125"/>
                  </a:lnTo>
                  <a:lnTo>
                    <a:pt x="1190625" y="114300"/>
                  </a:lnTo>
                  <a:lnTo>
                    <a:pt x="1190625" y="123825"/>
                  </a:lnTo>
                  <a:lnTo>
                    <a:pt x="1374775" y="133350"/>
                  </a:lnTo>
                  <a:lnTo>
                    <a:pt x="1374775" y="142875"/>
                  </a:lnTo>
                  <a:lnTo>
                    <a:pt x="1406525" y="142875"/>
                  </a:lnTo>
                  <a:lnTo>
                    <a:pt x="1406525" y="149225"/>
                  </a:lnTo>
                  <a:lnTo>
                    <a:pt x="1476375" y="149225"/>
                  </a:lnTo>
                  <a:lnTo>
                    <a:pt x="1473200" y="161925"/>
                  </a:lnTo>
                  <a:lnTo>
                    <a:pt x="1549400" y="165100"/>
                  </a:lnTo>
                  <a:lnTo>
                    <a:pt x="1549400" y="171450"/>
                  </a:lnTo>
                  <a:lnTo>
                    <a:pt x="1666875" y="171450"/>
                  </a:lnTo>
                  <a:lnTo>
                    <a:pt x="1666875" y="180975"/>
                  </a:lnTo>
                  <a:lnTo>
                    <a:pt x="1708150" y="180975"/>
                  </a:lnTo>
                  <a:lnTo>
                    <a:pt x="1711325" y="187325"/>
                  </a:lnTo>
                  <a:lnTo>
                    <a:pt x="1768475" y="190500"/>
                  </a:lnTo>
                  <a:lnTo>
                    <a:pt x="1768475" y="196850"/>
                  </a:lnTo>
                  <a:lnTo>
                    <a:pt x="1838325" y="200025"/>
                  </a:lnTo>
                  <a:lnTo>
                    <a:pt x="1838325" y="212725"/>
                  </a:lnTo>
                  <a:lnTo>
                    <a:pt x="1946275" y="212725"/>
                  </a:lnTo>
                  <a:lnTo>
                    <a:pt x="1946275" y="222250"/>
                  </a:lnTo>
                  <a:lnTo>
                    <a:pt x="2003425" y="222250"/>
                  </a:lnTo>
                  <a:lnTo>
                    <a:pt x="2003425" y="228600"/>
                  </a:lnTo>
                  <a:lnTo>
                    <a:pt x="2038350" y="228600"/>
                  </a:lnTo>
                  <a:lnTo>
                    <a:pt x="2038350" y="241300"/>
                  </a:lnTo>
                  <a:lnTo>
                    <a:pt x="2184400" y="244475"/>
                  </a:lnTo>
                  <a:lnTo>
                    <a:pt x="2184400" y="254000"/>
                  </a:lnTo>
                  <a:lnTo>
                    <a:pt x="2235200" y="254000"/>
                  </a:lnTo>
                  <a:lnTo>
                    <a:pt x="2235200" y="266700"/>
                  </a:lnTo>
                  <a:lnTo>
                    <a:pt x="2393950" y="26670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029DEC2-057B-C63F-1E06-2B2C1770891F}"/>
              </a:ext>
            </a:extLst>
          </p:cNvPr>
          <p:cNvGrpSpPr/>
          <p:nvPr/>
        </p:nvGrpSpPr>
        <p:grpSpPr>
          <a:xfrm>
            <a:off x="2670728" y="1651635"/>
            <a:ext cx="7581901" cy="533400"/>
            <a:chOff x="2581275" y="1724025"/>
            <a:chExt cx="7581901" cy="533400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91C62E74-7B88-14F2-BD02-E51ECD953F08}"/>
                </a:ext>
              </a:extLst>
            </p:cNvPr>
            <p:cNvSpPr/>
            <p:nvPr/>
          </p:nvSpPr>
          <p:spPr bwMode="auto">
            <a:xfrm>
              <a:off x="2581275" y="1724025"/>
              <a:ext cx="1857375" cy="155575"/>
            </a:xfrm>
            <a:custGeom>
              <a:avLst/>
              <a:gdLst>
                <a:gd name="connsiteX0" fmla="*/ 0 w 1857375"/>
                <a:gd name="connsiteY0" fmla="*/ 9525 h 155575"/>
                <a:gd name="connsiteX1" fmla="*/ 206375 w 1857375"/>
                <a:gd name="connsiteY1" fmla="*/ 0 h 155575"/>
                <a:gd name="connsiteX2" fmla="*/ 212725 w 1857375"/>
                <a:gd name="connsiteY2" fmla="*/ 9525 h 155575"/>
                <a:gd name="connsiteX3" fmla="*/ 317500 w 1857375"/>
                <a:gd name="connsiteY3" fmla="*/ 15875 h 155575"/>
                <a:gd name="connsiteX4" fmla="*/ 314325 w 1857375"/>
                <a:gd name="connsiteY4" fmla="*/ 25400 h 155575"/>
                <a:gd name="connsiteX5" fmla="*/ 450850 w 1857375"/>
                <a:gd name="connsiteY5" fmla="*/ 28575 h 155575"/>
                <a:gd name="connsiteX6" fmla="*/ 450850 w 1857375"/>
                <a:gd name="connsiteY6" fmla="*/ 34925 h 155575"/>
                <a:gd name="connsiteX7" fmla="*/ 600075 w 1857375"/>
                <a:gd name="connsiteY7" fmla="*/ 34925 h 155575"/>
                <a:gd name="connsiteX8" fmla="*/ 600075 w 1857375"/>
                <a:gd name="connsiteY8" fmla="*/ 41275 h 155575"/>
                <a:gd name="connsiteX9" fmla="*/ 746125 w 1857375"/>
                <a:gd name="connsiteY9" fmla="*/ 44450 h 155575"/>
                <a:gd name="connsiteX10" fmla="*/ 746125 w 1857375"/>
                <a:gd name="connsiteY10" fmla="*/ 50800 h 155575"/>
                <a:gd name="connsiteX11" fmla="*/ 876300 w 1857375"/>
                <a:gd name="connsiteY11" fmla="*/ 57150 h 155575"/>
                <a:gd name="connsiteX12" fmla="*/ 876300 w 1857375"/>
                <a:gd name="connsiteY12" fmla="*/ 63500 h 155575"/>
                <a:gd name="connsiteX13" fmla="*/ 971550 w 1857375"/>
                <a:gd name="connsiteY13" fmla="*/ 63500 h 155575"/>
                <a:gd name="connsiteX14" fmla="*/ 971550 w 1857375"/>
                <a:gd name="connsiteY14" fmla="*/ 79375 h 155575"/>
                <a:gd name="connsiteX15" fmla="*/ 1146175 w 1857375"/>
                <a:gd name="connsiteY15" fmla="*/ 79375 h 155575"/>
                <a:gd name="connsiteX16" fmla="*/ 1146175 w 1857375"/>
                <a:gd name="connsiteY16" fmla="*/ 88900 h 155575"/>
                <a:gd name="connsiteX17" fmla="*/ 1323975 w 1857375"/>
                <a:gd name="connsiteY17" fmla="*/ 101600 h 155575"/>
                <a:gd name="connsiteX18" fmla="*/ 1323975 w 1857375"/>
                <a:gd name="connsiteY18" fmla="*/ 111125 h 155575"/>
                <a:gd name="connsiteX19" fmla="*/ 1371600 w 1857375"/>
                <a:gd name="connsiteY19" fmla="*/ 104775 h 155575"/>
                <a:gd name="connsiteX20" fmla="*/ 1371600 w 1857375"/>
                <a:gd name="connsiteY20" fmla="*/ 114300 h 155575"/>
                <a:gd name="connsiteX21" fmla="*/ 1527175 w 1857375"/>
                <a:gd name="connsiteY21" fmla="*/ 120650 h 155575"/>
                <a:gd name="connsiteX22" fmla="*/ 1527175 w 1857375"/>
                <a:gd name="connsiteY22" fmla="*/ 136525 h 155575"/>
                <a:gd name="connsiteX23" fmla="*/ 1625600 w 1857375"/>
                <a:gd name="connsiteY23" fmla="*/ 127000 h 155575"/>
                <a:gd name="connsiteX24" fmla="*/ 1625600 w 1857375"/>
                <a:gd name="connsiteY24" fmla="*/ 136525 h 155575"/>
                <a:gd name="connsiteX25" fmla="*/ 1733550 w 1857375"/>
                <a:gd name="connsiteY25" fmla="*/ 146050 h 155575"/>
                <a:gd name="connsiteX26" fmla="*/ 1733550 w 1857375"/>
                <a:gd name="connsiteY26" fmla="*/ 155575 h 155575"/>
                <a:gd name="connsiteX27" fmla="*/ 1857375 w 1857375"/>
                <a:gd name="connsiteY27" fmla="*/ 155575 h 155575"/>
                <a:gd name="connsiteX0" fmla="*/ 0 w 1857375"/>
                <a:gd name="connsiteY0" fmla="*/ 9525 h 155575"/>
                <a:gd name="connsiteX1" fmla="*/ 206375 w 1857375"/>
                <a:gd name="connsiteY1" fmla="*/ 0 h 155575"/>
                <a:gd name="connsiteX2" fmla="*/ 212725 w 1857375"/>
                <a:gd name="connsiteY2" fmla="*/ 9525 h 155575"/>
                <a:gd name="connsiteX3" fmla="*/ 317500 w 1857375"/>
                <a:gd name="connsiteY3" fmla="*/ 15875 h 155575"/>
                <a:gd name="connsiteX4" fmla="*/ 314325 w 1857375"/>
                <a:gd name="connsiteY4" fmla="*/ 25400 h 155575"/>
                <a:gd name="connsiteX5" fmla="*/ 450850 w 1857375"/>
                <a:gd name="connsiteY5" fmla="*/ 28575 h 155575"/>
                <a:gd name="connsiteX6" fmla="*/ 450850 w 1857375"/>
                <a:gd name="connsiteY6" fmla="*/ 34925 h 155575"/>
                <a:gd name="connsiteX7" fmla="*/ 600075 w 1857375"/>
                <a:gd name="connsiteY7" fmla="*/ 34925 h 155575"/>
                <a:gd name="connsiteX8" fmla="*/ 600075 w 1857375"/>
                <a:gd name="connsiteY8" fmla="*/ 41275 h 155575"/>
                <a:gd name="connsiteX9" fmla="*/ 746125 w 1857375"/>
                <a:gd name="connsiteY9" fmla="*/ 44450 h 155575"/>
                <a:gd name="connsiteX10" fmla="*/ 746125 w 1857375"/>
                <a:gd name="connsiteY10" fmla="*/ 50800 h 155575"/>
                <a:gd name="connsiteX11" fmla="*/ 876300 w 1857375"/>
                <a:gd name="connsiteY11" fmla="*/ 57150 h 155575"/>
                <a:gd name="connsiteX12" fmla="*/ 876300 w 1857375"/>
                <a:gd name="connsiteY12" fmla="*/ 63500 h 155575"/>
                <a:gd name="connsiteX13" fmla="*/ 971550 w 1857375"/>
                <a:gd name="connsiteY13" fmla="*/ 63500 h 155575"/>
                <a:gd name="connsiteX14" fmla="*/ 971550 w 1857375"/>
                <a:gd name="connsiteY14" fmla="*/ 79375 h 155575"/>
                <a:gd name="connsiteX15" fmla="*/ 1146175 w 1857375"/>
                <a:gd name="connsiteY15" fmla="*/ 79375 h 155575"/>
                <a:gd name="connsiteX16" fmla="*/ 1146175 w 1857375"/>
                <a:gd name="connsiteY16" fmla="*/ 88900 h 155575"/>
                <a:gd name="connsiteX17" fmla="*/ 1323975 w 1857375"/>
                <a:gd name="connsiteY17" fmla="*/ 101600 h 155575"/>
                <a:gd name="connsiteX18" fmla="*/ 1323975 w 1857375"/>
                <a:gd name="connsiteY18" fmla="*/ 111125 h 155575"/>
                <a:gd name="connsiteX19" fmla="*/ 1371600 w 1857375"/>
                <a:gd name="connsiteY19" fmla="*/ 104775 h 155575"/>
                <a:gd name="connsiteX20" fmla="*/ 1371600 w 1857375"/>
                <a:gd name="connsiteY20" fmla="*/ 114300 h 155575"/>
                <a:gd name="connsiteX21" fmla="*/ 1527175 w 1857375"/>
                <a:gd name="connsiteY21" fmla="*/ 120650 h 155575"/>
                <a:gd name="connsiteX22" fmla="*/ 1527175 w 1857375"/>
                <a:gd name="connsiteY22" fmla="*/ 136525 h 155575"/>
                <a:gd name="connsiteX23" fmla="*/ 1625600 w 1857375"/>
                <a:gd name="connsiteY23" fmla="*/ 127000 h 155575"/>
                <a:gd name="connsiteX24" fmla="*/ 1625600 w 1857375"/>
                <a:gd name="connsiteY24" fmla="*/ 136525 h 155575"/>
                <a:gd name="connsiteX25" fmla="*/ 1733550 w 1857375"/>
                <a:gd name="connsiteY25" fmla="*/ 146050 h 155575"/>
                <a:gd name="connsiteX26" fmla="*/ 1733550 w 1857375"/>
                <a:gd name="connsiteY26" fmla="*/ 155575 h 155575"/>
                <a:gd name="connsiteX27" fmla="*/ 1857375 w 1857375"/>
                <a:gd name="connsiteY27" fmla="*/ 155575 h 155575"/>
                <a:gd name="connsiteX0" fmla="*/ 0 w 1857375"/>
                <a:gd name="connsiteY0" fmla="*/ 9525 h 155575"/>
                <a:gd name="connsiteX1" fmla="*/ 206375 w 1857375"/>
                <a:gd name="connsiteY1" fmla="*/ 0 h 155575"/>
                <a:gd name="connsiteX2" fmla="*/ 212725 w 1857375"/>
                <a:gd name="connsiteY2" fmla="*/ 9525 h 155575"/>
                <a:gd name="connsiteX3" fmla="*/ 317500 w 1857375"/>
                <a:gd name="connsiteY3" fmla="*/ 15875 h 155575"/>
                <a:gd name="connsiteX4" fmla="*/ 314325 w 1857375"/>
                <a:gd name="connsiteY4" fmla="*/ 25400 h 155575"/>
                <a:gd name="connsiteX5" fmla="*/ 450850 w 1857375"/>
                <a:gd name="connsiteY5" fmla="*/ 28575 h 155575"/>
                <a:gd name="connsiteX6" fmla="*/ 450850 w 1857375"/>
                <a:gd name="connsiteY6" fmla="*/ 34925 h 155575"/>
                <a:gd name="connsiteX7" fmla="*/ 600075 w 1857375"/>
                <a:gd name="connsiteY7" fmla="*/ 34925 h 155575"/>
                <a:gd name="connsiteX8" fmla="*/ 600075 w 1857375"/>
                <a:gd name="connsiteY8" fmla="*/ 41275 h 155575"/>
                <a:gd name="connsiteX9" fmla="*/ 746125 w 1857375"/>
                <a:gd name="connsiteY9" fmla="*/ 44450 h 155575"/>
                <a:gd name="connsiteX10" fmla="*/ 746125 w 1857375"/>
                <a:gd name="connsiteY10" fmla="*/ 50800 h 155575"/>
                <a:gd name="connsiteX11" fmla="*/ 876300 w 1857375"/>
                <a:gd name="connsiteY11" fmla="*/ 57150 h 155575"/>
                <a:gd name="connsiteX12" fmla="*/ 876300 w 1857375"/>
                <a:gd name="connsiteY12" fmla="*/ 63500 h 155575"/>
                <a:gd name="connsiteX13" fmla="*/ 971550 w 1857375"/>
                <a:gd name="connsiteY13" fmla="*/ 63500 h 155575"/>
                <a:gd name="connsiteX14" fmla="*/ 971550 w 1857375"/>
                <a:gd name="connsiteY14" fmla="*/ 79375 h 155575"/>
                <a:gd name="connsiteX15" fmla="*/ 1146175 w 1857375"/>
                <a:gd name="connsiteY15" fmla="*/ 79375 h 155575"/>
                <a:gd name="connsiteX16" fmla="*/ 1146175 w 1857375"/>
                <a:gd name="connsiteY16" fmla="*/ 88900 h 155575"/>
                <a:gd name="connsiteX17" fmla="*/ 1323975 w 1857375"/>
                <a:gd name="connsiteY17" fmla="*/ 101600 h 155575"/>
                <a:gd name="connsiteX18" fmla="*/ 1323975 w 1857375"/>
                <a:gd name="connsiteY18" fmla="*/ 111125 h 155575"/>
                <a:gd name="connsiteX19" fmla="*/ 1371600 w 1857375"/>
                <a:gd name="connsiteY19" fmla="*/ 104775 h 155575"/>
                <a:gd name="connsiteX20" fmla="*/ 1371600 w 1857375"/>
                <a:gd name="connsiteY20" fmla="*/ 114300 h 155575"/>
                <a:gd name="connsiteX21" fmla="*/ 1527175 w 1857375"/>
                <a:gd name="connsiteY21" fmla="*/ 120650 h 155575"/>
                <a:gd name="connsiteX22" fmla="*/ 1527175 w 1857375"/>
                <a:gd name="connsiteY22" fmla="*/ 130175 h 155575"/>
                <a:gd name="connsiteX23" fmla="*/ 1625600 w 1857375"/>
                <a:gd name="connsiteY23" fmla="*/ 127000 h 155575"/>
                <a:gd name="connsiteX24" fmla="*/ 1625600 w 1857375"/>
                <a:gd name="connsiteY24" fmla="*/ 136525 h 155575"/>
                <a:gd name="connsiteX25" fmla="*/ 1733550 w 1857375"/>
                <a:gd name="connsiteY25" fmla="*/ 146050 h 155575"/>
                <a:gd name="connsiteX26" fmla="*/ 1733550 w 1857375"/>
                <a:gd name="connsiteY26" fmla="*/ 155575 h 155575"/>
                <a:gd name="connsiteX27" fmla="*/ 1857375 w 1857375"/>
                <a:gd name="connsiteY27" fmla="*/ 155575 h 155575"/>
                <a:gd name="connsiteX0" fmla="*/ 0 w 1857375"/>
                <a:gd name="connsiteY0" fmla="*/ 9525 h 155575"/>
                <a:gd name="connsiteX1" fmla="*/ 206375 w 1857375"/>
                <a:gd name="connsiteY1" fmla="*/ 0 h 155575"/>
                <a:gd name="connsiteX2" fmla="*/ 212725 w 1857375"/>
                <a:gd name="connsiteY2" fmla="*/ 9525 h 155575"/>
                <a:gd name="connsiteX3" fmla="*/ 317500 w 1857375"/>
                <a:gd name="connsiteY3" fmla="*/ 15875 h 155575"/>
                <a:gd name="connsiteX4" fmla="*/ 314325 w 1857375"/>
                <a:gd name="connsiteY4" fmla="*/ 25400 h 155575"/>
                <a:gd name="connsiteX5" fmla="*/ 450850 w 1857375"/>
                <a:gd name="connsiteY5" fmla="*/ 28575 h 155575"/>
                <a:gd name="connsiteX6" fmla="*/ 450850 w 1857375"/>
                <a:gd name="connsiteY6" fmla="*/ 34925 h 155575"/>
                <a:gd name="connsiteX7" fmla="*/ 600075 w 1857375"/>
                <a:gd name="connsiteY7" fmla="*/ 34925 h 155575"/>
                <a:gd name="connsiteX8" fmla="*/ 600075 w 1857375"/>
                <a:gd name="connsiteY8" fmla="*/ 41275 h 155575"/>
                <a:gd name="connsiteX9" fmla="*/ 746125 w 1857375"/>
                <a:gd name="connsiteY9" fmla="*/ 44450 h 155575"/>
                <a:gd name="connsiteX10" fmla="*/ 746125 w 1857375"/>
                <a:gd name="connsiteY10" fmla="*/ 50800 h 155575"/>
                <a:gd name="connsiteX11" fmla="*/ 876300 w 1857375"/>
                <a:gd name="connsiteY11" fmla="*/ 57150 h 155575"/>
                <a:gd name="connsiteX12" fmla="*/ 876300 w 1857375"/>
                <a:gd name="connsiteY12" fmla="*/ 63500 h 155575"/>
                <a:gd name="connsiteX13" fmla="*/ 971550 w 1857375"/>
                <a:gd name="connsiteY13" fmla="*/ 63500 h 155575"/>
                <a:gd name="connsiteX14" fmla="*/ 971550 w 1857375"/>
                <a:gd name="connsiteY14" fmla="*/ 79375 h 155575"/>
                <a:gd name="connsiteX15" fmla="*/ 1146175 w 1857375"/>
                <a:gd name="connsiteY15" fmla="*/ 79375 h 155575"/>
                <a:gd name="connsiteX16" fmla="*/ 1146175 w 1857375"/>
                <a:gd name="connsiteY16" fmla="*/ 88900 h 155575"/>
                <a:gd name="connsiteX17" fmla="*/ 1323975 w 1857375"/>
                <a:gd name="connsiteY17" fmla="*/ 101600 h 155575"/>
                <a:gd name="connsiteX18" fmla="*/ 1323975 w 1857375"/>
                <a:gd name="connsiteY18" fmla="*/ 104775 h 155575"/>
                <a:gd name="connsiteX19" fmla="*/ 1371600 w 1857375"/>
                <a:gd name="connsiteY19" fmla="*/ 104775 h 155575"/>
                <a:gd name="connsiteX20" fmla="*/ 1371600 w 1857375"/>
                <a:gd name="connsiteY20" fmla="*/ 114300 h 155575"/>
                <a:gd name="connsiteX21" fmla="*/ 1527175 w 1857375"/>
                <a:gd name="connsiteY21" fmla="*/ 120650 h 155575"/>
                <a:gd name="connsiteX22" fmla="*/ 1527175 w 1857375"/>
                <a:gd name="connsiteY22" fmla="*/ 130175 h 155575"/>
                <a:gd name="connsiteX23" fmla="*/ 1625600 w 1857375"/>
                <a:gd name="connsiteY23" fmla="*/ 127000 h 155575"/>
                <a:gd name="connsiteX24" fmla="*/ 1625600 w 1857375"/>
                <a:gd name="connsiteY24" fmla="*/ 136525 h 155575"/>
                <a:gd name="connsiteX25" fmla="*/ 1733550 w 1857375"/>
                <a:gd name="connsiteY25" fmla="*/ 146050 h 155575"/>
                <a:gd name="connsiteX26" fmla="*/ 1733550 w 1857375"/>
                <a:gd name="connsiteY26" fmla="*/ 155575 h 155575"/>
                <a:gd name="connsiteX27" fmla="*/ 1857375 w 1857375"/>
                <a:gd name="connsiteY27" fmla="*/ 155575 h 15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57375" h="155575">
                  <a:moveTo>
                    <a:pt x="0" y="9525"/>
                  </a:moveTo>
                  <a:lnTo>
                    <a:pt x="206375" y="0"/>
                  </a:lnTo>
                  <a:lnTo>
                    <a:pt x="212725" y="9525"/>
                  </a:lnTo>
                  <a:lnTo>
                    <a:pt x="317500" y="15875"/>
                  </a:lnTo>
                  <a:lnTo>
                    <a:pt x="314325" y="25400"/>
                  </a:lnTo>
                  <a:lnTo>
                    <a:pt x="450850" y="28575"/>
                  </a:lnTo>
                  <a:lnTo>
                    <a:pt x="450850" y="34925"/>
                  </a:lnTo>
                  <a:lnTo>
                    <a:pt x="600075" y="34925"/>
                  </a:lnTo>
                  <a:lnTo>
                    <a:pt x="600075" y="41275"/>
                  </a:lnTo>
                  <a:lnTo>
                    <a:pt x="746125" y="44450"/>
                  </a:lnTo>
                  <a:lnTo>
                    <a:pt x="746125" y="50800"/>
                  </a:lnTo>
                  <a:lnTo>
                    <a:pt x="876300" y="57150"/>
                  </a:lnTo>
                  <a:lnTo>
                    <a:pt x="876300" y="63500"/>
                  </a:lnTo>
                  <a:lnTo>
                    <a:pt x="971550" y="63500"/>
                  </a:lnTo>
                  <a:lnTo>
                    <a:pt x="971550" y="79375"/>
                  </a:lnTo>
                  <a:lnTo>
                    <a:pt x="1146175" y="79375"/>
                  </a:lnTo>
                  <a:lnTo>
                    <a:pt x="1146175" y="88900"/>
                  </a:lnTo>
                  <a:lnTo>
                    <a:pt x="1323975" y="101600"/>
                  </a:lnTo>
                  <a:lnTo>
                    <a:pt x="1323975" y="104775"/>
                  </a:lnTo>
                  <a:lnTo>
                    <a:pt x="1371600" y="104775"/>
                  </a:lnTo>
                  <a:lnTo>
                    <a:pt x="1371600" y="114300"/>
                  </a:lnTo>
                  <a:lnTo>
                    <a:pt x="1527175" y="120650"/>
                  </a:lnTo>
                  <a:lnTo>
                    <a:pt x="1527175" y="130175"/>
                  </a:lnTo>
                  <a:lnTo>
                    <a:pt x="1625600" y="127000"/>
                  </a:lnTo>
                  <a:lnTo>
                    <a:pt x="1625600" y="136525"/>
                  </a:lnTo>
                  <a:lnTo>
                    <a:pt x="1733550" y="146050"/>
                  </a:lnTo>
                  <a:lnTo>
                    <a:pt x="1733550" y="155575"/>
                  </a:lnTo>
                  <a:lnTo>
                    <a:pt x="1857375" y="1555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39F0097-4185-4CF0-A224-2F4070305AB0}"/>
                </a:ext>
              </a:extLst>
            </p:cNvPr>
            <p:cNvSpPr/>
            <p:nvPr/>
          </p:nvSpPr>
          <p:spPr bwMode="auto">
            <a:xfrm>
              <a:off x="4410076" y="1876425"/>
              <a:ext cx="5753100" cy="381000"/>
            </a:xfrm>
            <a:custGeom>
              <a:avLst/>
              <a:gdLst>
                <a:gd name="connsiteX0" fmla="*/ 0 w 5667375"/>
                <a:gd name="connsiteY0" fmla="*/ 0 h 381000"/>
                <a:gd name="connsiteX1" fmla="*/ 130175 w 5667375"/>
                <a:gd name="connsiteY1" fmla="*/ 0 h 381000"/>
                <a:gd name="connsiteX2" fmla="*/ 127000 w 5667375"/>
                <a:gd name="connsiteY2" fmla="*/ 15875 h 381000"/>
                <a:gd name="connsiteX3" fmla="*/ 196850 w 5667375"/>
                <a:gd name="connsiteY3" fmla="*/ 19050 h 381000"/>
                <a:gd name="connsiteX4" fmla="*/ 196850 w 5667375"/>
                <a:gd name="connsiteY4" fmla="*/ 28575 h 381000"/>
                <a:gd name="connsiteX5" fmla="*/ 314325 w 5667375"/>
                <a:gd name="connsiteY5" fmla="*/ 28575 h 381000"/>
                <a:gd name="connsiteX6" fmla="*/ 314325 w 5667375"/>
                <a:gd name="connsiteY6" fmla="*/ 38100 h 381000"/>
                <a:gd name="connsiteX7" fmla="*/ 352425 w 5667375"/>
                <a:gd name="connsiteY7" fmla="*/ 34925 h 381000"/>
                <a:gd name="connsiteX8" fmla="*/ 352425 w 5667375"/>
                <a:gd name="connsiteY8" fmla="*/ 38100 h 381000"/>
                <a:gd name="connsiteX9" fmla="*/ 406400 w 5667375"/>
                <a:gd name="connsiteY9" fmla="*/ 41275 h 381000"/>
                <a:gd name="connsiteX10" fmla="*/ 406400 w 5667375"/>
                <a:gd name="connsiteY10" fmla="*/ 53975 h 381000"/>
                <a:gd name="connsiteX11" fmla="*/ 504825 w 5667375"/>
                <a:gd name="connsiteY11" fmla="*/ 57150 h 381000"/>
                <a:gd name="connsiteX12" fmla="*/ 501650 w 5667375"/>
                <a:gd name="connsiteY12" fmla="*/ 66675 h 381000"/>
                <a:gd name="connsiteX13" fmla="*/ 628650 w 5667375"/>
                <a:gd name="connsiteY13" fmla="*/ 66675 h 381000"/>
                <a:gd name="connsiteX14" fmla="*/ 628650 w 5667375"/>
                <a:gd name="connsiteY14" fmla="*/ 76200 h 381000"/>
                <a:gd name="connsiteX15" fmla="*/ 765175 w 5667375"/>
                <a:gd name="connsiteY15" fmla="*/ 79375 h 381000"/>
                <a:gd name="connsiteX16" fmla="*/ 765175 w 5667375"/>
                <a:gd name="connsiteY16" fmla="*/ 85725 h 381000"/>
                <a:gd name="connsiteX17" fmla="*/ 917575 w 5667375"/>
                <a:gd name="connsiteY17" fmla="*/ 79375 h 381000"/>
                <a:gd name="connsiteX18" fmla="*/ 917575 w 5667375"/>
                <a:gd name="connsiteY18" fmla="*/ 98425 h 381000"/>
                <a:gd name="connsiteX19" fmla="*/ 1016000 w 5667375"/>
                <a:gd name="connsiteY19" fmla="*/ 95250 h 381000"/>
                <a:gd name="connsiteX20" fmla="*/ 1016000 w 5667375"/>
                <a:gd name="connsiteY20" fmla="*/ 104775 h 381000"/>
                <a:gd name="connsiteX21" fmla="*/ 1073150 w 5667375"/>
                <a:gd name="connsiteY21" fmla="*/ 114300 h 381000"/>
                <a:gd name="connsiteX22" fmla="*/ 1200150 w 5667375"/>
                <a:gd name="connsiteY22" fmla="*/ 107950 h 381000"/>
                <a:gd name="connsiteX23" fmla="*/ 1200150 w 5667375"/>
                <a:gd name="connsiteY23" fmla="*/ 117475 h 381000"/>
                <a:gd name="connsiteX24" fmla="*/ 1266825 w 5667375"/>
                <a:gd name="connsiteY24" fmla="*/ 117475 h 381000"/>
                <a:gd name="connsiteX25" fmla="*/ 1263650 w 5667375"/>
                <a:gd name="connsiteY25" fmla="*/ 123825 h 381000"/>
                <a:gd name="connsiteX26" fmla="*/ 1374775 w 5667375"/>
                <a:gd name="connsiteY26" fmla="*/ 123825 h 381000"/>
                <a:gd name="connsiteX27" fmla="*/ 1374775 w 5667375"/>
                <a:gd name="connsiteY27" fmla="*/ 139700 h 381000"/>
                <a:gd name="connsiteX28" fmla="*/ 1609725 w 5667375"/>
                <a:gd name="connsiteY28" fmla="*/ 136525 h 381000"/>
                <a:gd name="connsiteX29" fmla="*/ 1609725 w 5667375"/>
                <a:gd name="connsiteY29" fmla="*/ 146050 h 381000"/>
                <a:gd name="connsiteX30" fmla="*/ 1739900 w 5667375"/>
                <a:gd name="connsiteY30" fmla="*/ 146050 h 381000"/>
                <a:gd name="connsiteX31" fmla="*/ 1739900 w 5667375"/>
                <a:gd name="connsiteY31" fmla="*/ 158750 h 381000"/>
                <a:gd name="connsiteX32" fmla="*/ 1854200 w 5667375"/>
                <a:gd name="connsiteY32" fmla="*/ 158750 h 381000"/>
                <a:gd name="connsiteX33" fmla="*/ 1851025 w 5667375"/>
                <a:gd name="connsiteY33" fmla="*/ 171450 h 381000"/>
                <a:gd name="connsiteX34" fmla="*/ 2057400 w 5667375"/>
                <a:gd name="connsiteY34" fmla="*/ 171450 h 381000"/>
                <a:gd name="connsiteX35" fmla="*/ 2057400 w 5667375"/>
                <a:gd name="connsiteY35" fmla="*/ 177800 h 381000"/>
                <a:gd name="connsiteX36" fmla="*/ 2133600 w 5667375"/>
                <a:gd name="connsiteY36" fmla="*/ 177800 h 381000"/>
                <a:gd name="connsiteX37" fmla="*/ 2133600 w 5667375"/>
                <a:gd name="connsiteY37" fmla="*/ 193675 h 381000"/>
                <a:gd name="connsiteX38" fmla="*/ 2206625 w 5667375"/>
                <a:gd name="connsiteY38" fmla="*/ 193675 h 381000"/>
                <a:gd name="connsiteX39" fmla="*/ 2212975 w 5667375"/>
                <a:gd name="connsiteY39" fmla="*/ 203200 h 381000"/>
                <a:gd name="connsiteX40" fmla="*/ 2540000 w 5667375"/>
                <a:gd name="connsiteY40" fmla="*/ 206375 h 381000"/>
                <a:gd name="connsiteX41" fmla="*/ 2543175 w 5667375"/>
                <a:gd name="connsiteY41" fmla="*/ 215900 h 381000"/>
                <a:gd name="connsiteX42" fmla="*/ 2600325 w 5667375"/>
                <a:gd name="connsiteY42" fmla="*/ 215900 h 381000"/>
                <a:gd name="connsiteX43" fmla="*/ 2600325 w 5667375"/>
                <a:gd name="connsiteY43" fmla="*/ 222250 h 381000"/>
                <a:gd name="connsiteX44" fmla="*/ 2822575 w 5667375"/>
                <a:gd name="connsiteY44" fmla="*/ 219075 h 381000"/>
                <a:gd name="connsiteX45" fmla="*/ 2822575 w 5667375"/>
                <a:gd name="connsiteY45" fmla="*/ 228600 h 381000"/>
                <a:gd name="connsiteX46" fmla="*/ 2879725 w 5667375"/>
                <a:gd name="connsiteY46" fmla="*/ 228600 h 381000"/>
                <a:gd name="connsiteX47" fmla="*/ 2879725 w 5667375"/>
                <a:gd name="connsiteY47" fmla="*/ 241300 h 381000"/>
                <a:gd name="connsiteX48" fmla="*/ 3108325 w 5667375"/>
                <a:gd name="connsiteY48" fmla="*/ 228600 h 381000"/>
                <a:gd name="connsiteX49" fmla="*/ 3108325 w 5667375"/>
                <a:gd name="connsiteY49" fmla="*/ 244475 h 381000"/>
                <a:gd name="connsiteX50" fmla="*/ 3143250 w 5667375"/>
                <a:gd name="connsiteY50" fmla="*/ 247650 h 381000"/>
                <a:gd name="connsiteX51" fmla="*/ 3143250 w 5667375"/>
                <a:gd name="connsiteY51" fmla="*/ 257175 h 381000"/>
                <a:gd name="connsiteX52" fmla="*/ 3235325 w 5667375"/>
                <a:gd name="connsiteY52" fmla="*/ 257175 h 381000"/>
                <a:gd name="connsiteX53" fmla="*/ 3235325 w 5667375"/>
                <a:gd name="connsiteY53" fmla="*/ 269875 h 381000"/>
                <a:gd name="connsiteX54" fmla="*/ 3581400 w 5667375"/>
                <a:gd name="connsiteY54" fmla="*/ 276225 h 381000"/>
                <a:gd name="connsiteX55" fmla="*/ 3578225 w 5667375"/>
                <a:gd name="connsiteY55" fmla="*/ 282575 h 381000"/>
                <a:gd name="connsiteX56" fmla="*/ 3663950 w 5667375"/>
                <a:gd name="connsiteY56" fmla="*/ 285750 h 381000"/>
                <a:gd name="connsiteX57" fmla="*/ 3663950 w 5667375"/>
                <a:gd name="connsiteY57" fmla="*/ 292100 h 381000"/>
                <a:gd name="connsiteX58" fmla="*/ 3733800 w 5667375"/>
                <a:gd name="connsiteY58" fmla="*/ 292100 h 381000"/>
                <a:gd name="connsiteX59" fmla="*/ 3733800 w 5667375"/>
                <a:gd name="connsiteY59" fmla="*/ 301625 h 381000"/>
                <a:gd name="connsiteX60" fmla="*/ 3829050 w 5667375"/>
                <a:gd name="connsiteY60" fmla="*/ 304800 h 381000"/>
                <a:gd name="connsiteX61" fmla="*/ 3829050 w 5667375"/>
                <a:gd name="connsiteY61" fmla="*/ 311150 h 381000"/>
                <a:gd name="connsiteX62" fmla="*/ 4130675 w 5667375"/>
                <a:gd name="connsiteY62" fmla="*/ 320675 h 381000"/>
                <a:gd name="connsiteX63" fmla="*/ 4130675 w 5667375"/>
                <a:gd name="connsiteY63" fmla="*/ 330200 h 381000"/>
                <a:gd name="connsiteX64" fmla="*/ 4197350 w 5667375"/>
                <a:gd name="connsiteY64" fmla="*/ 333375 h 381000"/>
                <a:gd name="connsiteX65" fmla="*/ 4197350 w 5667375"/>
                <a:gd name="connsiteY65" fmla="*/ 342900 h 381000"/>
                <a:gd name="connsiteX66" fmla="*/ 4394200 w 5667375"/>
                <a:gd name="connsiteY66" fmla="*/ 342900 h 381000"/>
                <a:gd name="connsiteX67" fmla="*/ 4397375 w 5667375"/>
                <a:gd name="connsiteY67" fmla="*/ 346075 h 381000"/>
                <a:gd name="connsiteX68" fmla="*/ 4457700 w 5667375"/>
                <a:gd name="connsiteY68" fmla="*/ 346075 h 381000"/>
                <a:gd name="connsiteX69" fmla="*/ 4457700 w 5667375"/>
                <a:gd name="connsiteY69" fmla="*/ 352425 h 381000"/>
                <a:gd name="connsiteX70" fmla="*/ 4514850 w 5667375"/>
                <a:gd name="connsiteY70" fmla="*/ 352425 h 381000"/>
                <a:gd name="connsiteX71" fmla="*/ 4514850 w 5667375"/>
                <a:gd name="connsiteY71" fmla="*/ 365125 h 381000"/>
                <a:gd name="connsiteX72" fmla="*/ 4775200 w 5667375"/>
                <a:gd name="connsiteY72" fmla="*/ 365125 h 381000"/>
                <a:gd name="connsiteX73" fmla="*/ 4775200 w 5667375"/>
                <a:gd name="connsiteY73" fmla="*/ 381000 h 381000"/>
                <a:gd name="connsiteX74" fmla="*/ 5667375 w 5667375"/>
                <a:gd name="connsiteY74" fmla="*/ 381000 h 381000"/>
                <a:gd name="connsiteX0" fmla="*/ 0 w 5753100"/>
                <a:gd name="connsiteY0" fmla="*/ 0 h 381000"/>
                <a:gd name="connsiteX1" fmla="*/ 130175 w 5753100"/>
                <a:gd name="connsiteY1" fmla="*/ 0 h 381000"/>
                <a:gd name="connsiteX2" fmla="*/ 127000 w 5753100"/>
                <a:gd name="connsiteY2" fmla="*/ 15875 h 381000"/>
                <a:gd name="connsiteX3" fmla="*/ 196850 w 5753100"/>
                <a:gd name="connsiteY3" fmla="*/ 19050 h 381000"/>
                <a:gd name="connsiteX4" fmla="*/ 196850 w 5753100"/>
                <a:gd name="connsiteY4" fmla="*/ 28575 h 381000"/>
                <a:gd name="connsiteX5" fmla="*/ 314325 w 5753100"/>
                <a:gd name="connsiteY5" fmla="*/ 28575 h 381000"/>
                <a:gd name="connsiteX6" fmla="*/ 314325 w 5753100"/>
                <a:gd name="connsiteY6" fmla="*/ 38100 h 381000"/>
                <a:gd name="connsiteX7" fmla="*/ 352425 w 5753100"/>
                <a:gd name="connsiteY7" fmla="*/ 34925 h 381000"/>
                <a:gd name="connsiteX8" fmla="*/ 352425 w 5753100"/>
                <a:gd name="connsiteY8" fmla="*/ 38100 h 381000"/>
                <a:gd name="connsiteX9" fmla="*/ 406400 w 5753100"/>
                <a:gd name="connsiteY9" fmla="*/ 41275 h 381000"/>
                <a:gd name="connsiteX10" fmla="*/ 406400 w 5753100"/>
                <a:gd name="connsiteY10" fmla="*/ 53975 h 381000"/>
                <a:gd name="connsiteX11" fmla="*/ 504825 w 5753100"/>
                <a:gd name="connsiteY11" fmla="*/ 57150 h 381000"/>
                <a:gd name="connsiteX12" fmla="*/ 501650 w 5753100"/>
                <a:gd name="connsiteY12" fmla="*/ 66675 h 381000"/>
                <a:gd name="connsiteX13" fmla="*/ 628650 w 5753100"/>
                <a:gd name="connsiteY13" fmla="*/ 66675 h 381000"/>
                <a:gd name="connsiteX14" fmla="*/ 628650 w 5753100"/>
                <a:gd name="connsiteY14" fmla="*/ 76200 h 381000"/>
                <a:gd name="connsiteX15" fmla="*/ 765175 w 5753100"/>
                <a:gd name="connsiteY15" fmla="*/ 79375 h 381000"/>
                <a:gd name="connsiteX16" fmla="*/ 765175 w 5753100"/>
                <a:gd name="connsiteY16" fmla="*/ 85725 h 381000"/>
                <a:gd name="connsiteX17" fmla="*/ 917575 w 5753100"/>
                <a:gd name="connsiteY17" fmla="*/ 79375 h 381000"/>
                <a:gd name="connsiteX18" fmla="*/ 917575 w 5753100"/>
                <a:gd name="connsiteY18" fmla="*/ 98425 h 381000"/>
                <a:gd name="connsiteX19" fmla="*/ 1016000 w 5753100"/>
                <a:gd name="connsiteY19" fmla="*/ 95250 h 381000"/>
                <a:gd name="connsiteX20" fmla="*/ 1016000 w 5753100"/>
                <a:gd name="connsiteY20" fmla="*/ 104775 h 381000"/>
                <a:gd name="connsiteX21" fmla="*/ 1073150 w 5753100"/>
                <a:gd name="connsiteY21" fmla="*/ 114300 h 381000"/>
                <a:gd name="connsiteX22" fmla="*/ 1200150 w 5753100"/>
                <a:gd name="connsiteY22" fmla="*/ 107950 h 381000"/>
                <a:gd name="connsiteX23" fmla="*/ 1200150 w 5753100"/>
                <a:gd name="connsiteY23" fmla="*/ 117475 h 381000"/>
                <a:gd name="connsiteX24" fmla="*/ 1266825 w 5753100"/>
                <a:gd name="connsiteY24" fmla="*/ 117475 h 381000"/>
                <a:gd name="connsiteX25" fmla="*/ 1263650 w 5753100"/>
                <a:gd name="connsiteY25" fmla="*/ 123825 h 381000"/>
                <a:gd name="connsiteX26" fmla="*/ 1374775 w 5753100"/>
                <a:gd name="connsiteY26" fmla="*/ 123825 h 381000"/>
                <a:gd name="connsiteX27" fmla="*/ 1374775 w 5753100"/>
                <a:gd name="connsiteY27" fmla="*/ 139700 h 381000"/>
                <a:gd name="connsiteX28" fmla="*/ 1609725 w 5753100"/>
                <a:gd name="connsiteY28" fmla="*/ 136525 h 381000"/>
                <a:gd name="connsiteX29" fmla="*/ 1609725 w 5753100"/>
                <a:gd name="connsiteY29" fmla="*/ 146050 h 381000"/>
                <a:gd name="connsiteX30" fmla="*/ 1739900 w 5753100"/>
                <a:gd name="connsiteY30" fmla="*/ 146050 h 381000"/>
                <a:gd name="connsiteX31" fmla="*/ 1739900 w 5753100"/>
                <a:gd name="connsiteY31" fmla="*/ 158750 h 381000"/>
                <a:gd name="connsiteX32" fmla="*/ 1854200 w 5753100"/>
                <a:gd name="connsiteY32" fmla="*/ 158750 h 381000"/>
                <a:gd name="connsiteX33" fmla="*/ 1851025 w 5753100"/>
                <a:gd name="connsiteY33" fmla="*/ 171450 h 381000"/>
                <a:gd name="connsiteX34" fmla="*/ 2057400 w 5753100"/>
                <a:gd name="connsiteY34" fmla="*/ 171450 h 381000"/>
                <a:gd name="connsiteX35" fmla="*/ 2057400 w 5753100"/>
                <a:gd name="connsiteY35" fmla="*/ 177800 h 381000"/>
                <a:gd name="connsiteX36" fmla="*/ 2133600 w 5753100"/>
                <a:gd name="connsiteY36" fmla="*/ 177800 h 381000"/>
                <a:gd name="connsiteX37" fmla="*/ 2133600 w 5753100"/>
                <a:gd name="connsiteY37" fmla="*/ 193675 h 381000"/>
                <a:gd name="connsiteX38" fmla="*/ 2206625 w 5753100"/>
                <a:gd name="connsiteY38" fmla="*/ 193675 h 381000"/>
                <a:gd name="connsiteX39" fmla="*/ 2212975 w 5753100"/>
                <a:gd name="connsiteY39" fmla="*/ 203200 h 381000"/>
                <a:gd name="connsiteX40" fmla="*/ 2540000 w 5753100"/>
                <a:gd name="connsiteY40" fmla="*/ 206375 h 381000"/>
                <a:gd name="connsiteX41" fmla="*/ 2543175 w 5753100"/>
                <a:gd name="connsiteY41" fmla="*/ 215900 h 381000"/>
                <a:gd name="connsiteX42" fmla="*/ 2600325 w 5753100"/>
                <a:gd name="connsiteY42" fmla="*/ 215900 h 381000"/>
                <a:gd name="connsiteX43" fmla="*/ 2600325 w 5753100"/>
                <a:gd name="connsiteY43" fmla="*/ 222250 h 381000"/>
                <a:gd name="connsiteX44" fmla="*/ 2822575 w 5753100"/>
                <a:gd name="connsiteY44" fmla="*/ 219075 h 381000"/>
                <a:gd name="connsiteX45" fmla="*/ 2822575 w 5753100"/>
                <a:gd name="connsiteY45" fmla="*/ 228600 h 381000"/>
                <a:gd name="connsiteX46" fmla="*/ 2879725 w 5753100"/>
                <a:gd name="connsiteY46" fmla="*/ 228600 h 381000"/>
                <a:gd name="connsiteX47" fmla="*/ 2879725 w 5753100"/>
                <a:gd name="connsiteY47" fmla="*/ 241300 h 381000"/>
                <a:gd name="connsiteX48" fmla="*/ 3108325 w 5753100"/>
                <a:gd name="connsiteY48" fmla="*/ 228600 h 381000"/>
                <a:gd name="connsiteX49" fmla="*/ 3108325 w 5753100"/>
                <a:gd name="connsiteY49" fmla="*/ 244475 h 381000"/>
                <a:gd name="connsiteX50" fmla="*/ 3143250 w 5753100"/>
                <a:gd name="connsiteY50" fmla="*/ 247650 h 381000"/>
                <a:gd name="connsiteX51" fmla="*/ 3143250 w 5753100"/>
                <a:gd name="connsiteY51" fmla="*/ 257175 h 381000"/>
                <a:gd name="connsiteX52" fmla="*/ 3235325 w 5753100"/>
                <a:gd name="connsiteY52" fmla="*/ 257175 h 381000"/>
                <a:gd name="connsiteX53" fmla="*/ 3235325 w 5753100"/>
                <a:gd name="connsiteY53" fmla="*/ 269875 h 381000"/>
                <a:gd name="connsiteX54" fmla="*/ 3581400 w 5753100"/>
                <a:gd name="connsiteY54" fmla="*/ 276225 h 381000"/>
                <a:gd name="connsiteX55" fmla="*/ 3578225 w 5753100"/>
                <a:gd name="connsiteY55" fmla="*/ 282575 h 381000"/>
                <a:gd name="connsiteX56" fmla="*/ 3663950 w 5753100"/>
                <a:gd name="connsiteY56" fmla="*/ 285750 h 381000"/>
                <a:gd name="connsiteX57" fmla="*/ 3663950 w 5753100"/>
                <a:gd name="connsiteY57" fmla="*/ 292100 h 381000"/>
                <a:gd name="connsiteX58" fmla="*/ 3733800 w 5753100"/>
                <a:gd name="connsiteY58" fmla="*/ 292100 h 381000"/>
                <a:gd name="connsiteX59" fmla="*/ 3733800 w 5753100"/>
                <a:gd name="connsiteY59" fmla="*/ 301625 h 381000"/>
                <a:gd name="connsiteX60" fmla="*/ 3829050 w 5753100"/>
                <a:gd name="connsiteY60" fmla="*/ 304800 h 381000"/>
                <a:gd name="connsiteX61" fmla="*/ 3829050 w 5753100"/>
                <a:gd name="connsiteY61" fmla="*/ 311150 h 381000"/>
                <a:gd name="connsiteX62" fmla="*/ 4130675 w 5753100"/>
                <a:gd name="connsiteY62" fmla="*/ 320675 h 381000"/>
                <a:gd name="connsiteX63" fmla="*/ 4130675 w 5753100"/>
                <a:gd name="connsiteY63" fmla="*/ 330200 h 381000"/>
                <a:gd name="connsiteX64" fmla="*/ 4197350 w 5753100"/>
                <a:gd name="connsiteY64" fmla="*/ 333375 h 381000"/>
                <a:gd name="connsiteX65" fmla="*/ 4197350 w 5753100"/>
                <a:gd name="connsiteY65" fmla="*/ 342900 h 381000"/>
                <a:gd name="connsiteX66" fmla="*/ 4394200 w 5753100"/>
                <a:gd name="connsiteY66" fmla="*/ 342900 h 381000"/>
                <a:gd name="connsiteX67" fmla="*/ 4397375 w 5753100"/>
                <a:gd name="connsiteY67" fmla="*/ 346075 h 381000"/>
                <a:gd name="connsiteX68" fmla="*/ 4457700 w 5753100"/>
                <a:gd name="connsiteY68" fmla="*/ 346075 h 381000"/>
                <a:gd name="connsiteX69" fmla="*/ 4457700 w 5753100"/>
                <a:gd name="connsiteY69" fmla="*/ 352425 h 381000"/>
                <a:gd name="connsiteX70" fmla="*/ 4514850 w 5753100"/>
                <a:gd name="connsiteY70" fmla="*/ 352425 h 381000"/>
                <a:gd name="connsiteX71" fmla="*/ 4514850 w 5753100"/>
                <a:gd name="connsiteY71" fmla="*/ 365125 h 381000"/>
                <a:gd name="connsiteX72" fmla="*/ 4775200 w 5753100"/>
                <a:gd name="connsiteY72" fmla="*/ 365125 h 381000"/>
                <a:gd name="connsiteX73" fmla="*/ 4775200 w 5753100"/>
                <a:gd name="connsiteY73" fmla="*/ 381000 h 381000"/>
                <a:gd name="connsiteX74" fmla="*/ 5753100 w 5753100"/>
                <a:gd name="connsiteY74" fmla="*/ 377825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753100" h="381000">
                  <a:moveTo>
                    <a:pt x="0" y="0"/>
                  </a:moveTo>
                  <a:lnTo>
                    <a:pt x="130175" y="0"/>
                  </a:lnTo>
                  <a:lnTo>
                    <a:pt x="127000" y="15875"/>
                  </a:lnTo>
                  <a:lnTo>
                    <a:pt x="196850" y="19050"/>
                  </a:lnTo>
                  <a:lnTo>
                    <a:pt x="196850" y="28575"/>
                  </a:lnTo>
                  <a:lnTo>
                    <a:pt x="314325" y="28575"/>
                  </a:lnTo>
                  <a:lnTo>
                    <a:pt x="314325" y="38100"/>
                  </a:lnTo>
                  <a:lnTo>
                    <a:pt x="352425" y="34925"/>
                  </a:lnTo>
                  <a:lnTo>
                    <a:pt x="352425" y="38100"/>
                  </a:lnTo>
                  <a:lnTo>
                    <a:pt x="406400" y="41275"/>
                  </a:lnTo>
                  <a:lnTo>
                    <a:pt x="406400" y="53975"/>
                  </a:lnTo>
                  <a:lnTo>
                    <a:pt x="504825" y="57150"/>
                  </a:lnTo>
                  <a:lnTo>
                    <a:pt x="501650" y="66675"/>
                  </a:lnTo>
                  <a:lnTo>
                    <a:pt x="628650" y="66675"/>
                  </a:lnTo>
                  <a:lnTo>
                    <a:pt x="628650" y="76200"/>
                  </a:lnTo>
                  <a:lnTo>
                    <a:pt x="765175" y="79375"/>
                  </a:lnTo>
                  <a:lnTo>
                    <a:pt x="765175" y="85725"/>
                  </a:lnTo>
                  <a:lnTo>
                    <a:pt x="917575" y="79375"/>
                  </a:lnTo>
                  <a:lnTo>
                    <a:pt x="917575" y="98425"/>
                  </a:lnTo>
                  <a:lnTo>
                    <a:pt x="1016000" y="95250"/>
                  </a:lnTo>
                  <a:lnTo>
                    <a:pt x="1016000" y="104775"/>
                  </a:lnTo>
                  <a:lnTo>
                    <a:pt x="1073150" y="114300"/>
                  </a:lnTo>
                  <a:lnTo>
                    <a:pt x="1200150" y="107950"/>
                  </a:lnTo>
                  <a:lnTo>
                    <a:pt x="1200150" y="117475"/>
                  </a:lnTo>
                  <a:lnTo>
                    <a:pt x="1266825" y="117475"/>
                  </a:lnTo>
                  <a:lnTo>
                    <a:pt x="1263650" y="123825"/>
                  </a:lnTo>
                  <a:lnTo>
                    <a:pt x="1374775" y="123825"/>
                  </a:lnTo>
                  <a:lnTo>
                    <a:pt x="1374775" y="139700"/>
                  </a:lnTo>
                  <a:lnTo>
                    <a:pt x="1609725" y="136525"/>
                  </a:lnTo>
                  <a:lnTo>
                    <a:pt x="1609725" y="146050"/>
                  </a:lnTo>
                  <a:lnTo>
                    <a:pt x="1739900" y="146050"/>
                  </a:lnTo>
                  <a:lnTo>
                    <a:pt x="1739900" y="158750"/>
                  </a:lnTo>
                  <a:lnTo>
                    <a:pt x="1854200" y="158750"/>
                  </a:lnTo>
                  <a:lnTo>
                    <a:pt x="1851025" y="171450"/>
                  </a:lnTo>
                  <a:lnTo>
                    <a:pt x="2057400" y="171450"/>
                  </a:lnTo>
                  <a:lnTo>
                    <a:pt x="2057400" y="177800"/>
                  </a:lnTo>
                  <a:lnTo>
                    <a:pt x="2133600" y="177800"/>
                  </a:lnTo>
                  <a:lnTo>
                    <a:pt x="2133600" y="193675"/>
                  </a:lnTo>
                  <a:lnTo>
                    <a:pt x="2206625" y="193675"/>
                  </a:lnTo>
                  <a:lnTo>
                    <a:pt x="2212975" y="203200"/>
                  </a:lnTo>
                  <a:lnTo>
                    <a:pt x="2540000" y="206375"/>
                  </a:lnTo>
                  <a:lnTo>
                    <a:pt x="2543175" y="215900"/>
                  </a:lnTo>
                  <a:lnTo>
                    <a:pt x="2600325" y="215900"/>
                  </a:lnTo>
                  <a:lnTo>
                    <a:pt x="2600325" y="222250"/>
                  </a:lnTo>
                  <a:lnTo>
                    <a:pt x="2822575" y="219075"/>
                  </a:lnTo>
                  <a:lnTo>
                    <a:pt x="2822575" y="228600"/>
                  </a:lnTo>
                  <a:lnTo>
                    <a:pt x="2879725" y="228600"/>
                  </a:lnTo>
                  <a:lnTo>
                    <a:pt x="2879725" y="241300"/>
                  </a:lnTo>
                  <a:lnTo>
                    <a:pt x="3108325" y="228600"/>
                  </a:lnTo>
                  <a:lnTo>
                    <a:pt x="3108325" y="244475"/>
                  </a:lnTo>
                  <a:lnTo>
                    <a:pt x="3143250" y="247650"/>
                  </a:lnTo>
                  <a:lnTo>
                    <a:pt x="3143250" y="257175"/>
                  </a:lnTo>
                  <a:lnTo>
                    <a:pt x="3235325" y="257175"/>
                  </a:lnTo>
                  <a:lnTo>
                    <a:pt x="3235325" y="269875"/>
                  </a:lnTo>
                  <a:lnTo>
                    <a:pt x="3581400" y="276225"/>
                  </a:lnTo>
                  <a:lnTo>
                    <a:pt x="3578225" y="282575"/>
                  </a:lnTo>
                  <a:lnTo>
                    <a:pt x="3663950" y="285750"/>
                  </a:lnTo>
                  <a:lnTo>
                    <a:pt x="3663950" y="292100"/>
                  </a:lnTo>
                  <a:lnTo>
                    <a:pt x="3733800" y="292100"/>
                  </a:lnTo>
                  <a:lnTo>
                    <a:pt x="3733800" y="301625"/>
                  </a:lnTo>
                  <a:lnTo>
                    <a:pt x="3829050" y="304800"/>
                  </a:lnTo>
                  <a:lnTo>
                    <a:pt x="3829050" y="311150"/>
                  </a:lnTo>
                  <a:lnTo>
                    <a:pt x="4130675" y="320675"/>
                  </a:lnTo>
                  <a:lnTo>
                    <a:pt x="4130675" y="330200"/>
                  </a:lnTo>
                  <a:lnTo>
                    <a:pt x="4197350" y="333375"/>
                  </a:lnTo>
                  <a:lnTo>
                    <a:pt x="4197350" y="342900"/>
                  </a:lnTo>
                  <a:lnTo>
                    <a:pt x="4394200" y="342900"/>
                  </a:lnTo>
                  <a:lnTo>
                    <a:pt x="4397375" y="346075"/>
                  </a:lnTo>
                  <a:lnTo>
                    <a:pt x="4457700" y="346075"/>
                  </a:lnTo>
                  <a:lnTo>
                    <a:pt x="4457700" y="352425"/>
                  </a:lnTo>
                  <a:lnTo>
                    <a:pt x="4514850" y="352425"/>
                  </a:lnTo>
                  <a:lnTo>
                    <a:pt x="4514850" y="365125"/>
                  </a:lnTo>
                  <a:lnTo>
                    <a:pt x="4775200" y="365125"/>
                  </a:lnTo>
                  <a:lnTo>
                    <a:pt x="4775200" y="381000"/>
                  </a:lnTo>
                  <a:lnTo>
                    <a:pt x="5753100" y="3778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857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AEAAB-3D9D-48D8-8531-47D48ED3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noProof="0" dirty="0"/>
              <a:t>Biomarker Testing for Breast Cancer: BRCA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EAF4B-5899-45FB-A3ED-DEFA7917C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b="1" i="1" dirty="0"/>
              <a:t>BRCA</a:t>
            </a:r>
            <a:r>
              <a:rPr lang="en-US" dirty="0"/>
              <a:t> mutations are the most common genetic variants in breast cancer and are associated with aggressive clinical and biological features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HR+/HER2- EBC: ~10%</a:t>
            </a:r>
            <a:r>
              <a:rPr lang="en-US" baseline="30000" dirty="0"/>
              <a:t>1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TNBC EBC: 10% to 24%</a:t>
            </a:r>
            <a:r>
              <a:rPr lang="en-US" baseline="30000" dirty="0"/>
              <a:t>2-5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Prevalence differs by ethnicity, race, and age</a:t>
            </a:r>
            <a:r>
              <a:rPr lang="en-US" baseline="30000" dirty="0"/>
              <a:t>4,6</a:t>
            </a:r>
          </a:p>
          <a:p>
            <a:pPr>
              <a:spcBef>
                <a:spcPts val="500"/>
              </a:spcBef>
            </a:pPr>
            <a:r>
              <a:rPr lang="en-US" dirty="0"/>
              <a:t>Recommendations for testing: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TNBC (at any age)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Meet criteria for personal or family history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Male sex</a:t>
            </a:r>
          </a:p>
          <a:p>
            <a:pPr lvl="2">
              <a:spcBef>
                <a:spcPts val="500"/>
              </a:spcBef>
            </a:pPr>
            <a:r>
              <a:rPr lang="en-US" b="1" dirty="0"/>
              <a:t>When considering olaparib as adjuvant therapy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687E57-036D-5205-C23C-6FBBC1CD2D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94174" y="6302375"/>
            <a:ext cx="6543897" cy="327025"/>
          </a:xfrm>
        </p:spPr>
        <p:txBody>
          <a:bodyPr/>
          <a:lstStyle/>
          <a:p>
            <a:r>
              <a:rPr lang="en-US" dirty="0"/>
              <a:t>1. O’Shaughnessy. Breast Cancer Res. 2020;22:114. 2. Hartman. Cancer 2012;118:2787. 3. Wong-Brown. Breast Cancer Res Treat. 2015;150:71. 4. Sharma. Breast Cancer Res Treat. 2014;145:707. 5. Pogoda. </a:t>
            </a:r>
            <a:br>
              <a:rPr lang="en-US" dirty="0"/>
            </a:br>
            <a:r>
              <a:rPr lang="en-US" dirty="0"/>
              <a:t>J Oncol. 2020;2020:8545643. 6. Greenup. Ann Surg Onc. 2013;10:3254.</a:t>
            </a:r>
          </a:p>
        </p:txBody>
      </p:sp>
    </p:spTree>
    <p:extLst>
      <p:ext uri="{BB962C8B-B14F-4D97-AF65-F5344CB8AC3E}">
        <p14:creationId xmlns:p14="http://schemas.microsoft.com/office/powerpoint/2010/main" val="4083968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OlympiA: Adjuvant Olaparib vs Placebo for </a:t>
            </a:r>
            <a:r>
              <a:rPr lang="en-US" altLang="en-US" i="1" dirty="0"/>
              <a:t>BRCA1/2</a:t>
            </a:r>
            <a:r>
              <a:rPr lang="en-US" altLang="en-US" dirty="0"/>
              <a:t>m High-Risk, HER2- EBC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8FD035-5AFB-E245-AA1D-44DA5DFE5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000" kern="1200" dirty="0">
                <a:solidFill>
                  <a:srgbClr val="000000"/>
                </a:solidFill>
                <a:cs typeface="Arial" panose="020B0604020202020204" pitchFamily="34" charset="0"/>
              </a:rPr>
              <a:t>International, double-blind, randomized phase III trial</a:t>
            </a:r>
            <a:br>
              <a:rPr lang="en-US" sz="2000" kern="1200" dirty="0">
                <a:solidFill>
                  <a:srgbClr val="000000"/>
                </a:solidFill>
                <a:cs typeface="Arial" panose="020B0604020202020204" pitchFamily="34" charset="0"/>
              </a:rPr>
            </a:br>
            <a:br>
              <a:rPr lang="en-US" sz="2000" kern="1200" dirty="0">
                <a:solidFill>
                  <a:srgbClr val="000000"/>
                </a:solidFill>
                <a:cs typeface="Arial" panose="020B0604020202020204" pitchFamily="34" charset="0"/>
              </a:rPr>
            </a:br>
            <a:endParaRPr lang="en-US" sz="2000" kern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2000" kern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2000" kern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endParaRPr lang="en-US" sz="2000" kern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2000" b="1" kern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2000" b="1" kern="1200" dirty="0">
                <a:solidFill>
                  <a:srgbClr val="000000"/>
                </a:solidFill>
                <a:cs typeface="Arial" panose="020B0604020202020204" pitchFamily="34" charset="0"/>
              </a:rPr>
              <a:t>Primary endpoint: </a:t>
            </a:r>
            <a:r>
              <a:rPr lang="en-US" sz="2000" kern="1200" dirty="0">
                <a:solidFill>
                  <a:srgbClr val="000000"/>
                </a:solidFill>
                <a:cs typeface="Arial" panose="020B0604020202020204" pitchFamily="34" charset="0"/>
              </a:rPr>
              <a:t>iDFS</a:t>
            </a:r>
          </a:p>
          <a:p>
            <a:pPr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cs typeface="Arial" panose="020B0604020202020204" pitchFamily="34" charset="0"/>
              </a:rPr>
              <a:t>Key s</a:t>
            </a:r>
            <a:r>
              <a:rPr lang="en-US" sz="2000" b="1" kern="1200" dirty="0">
                <a:solidFill>
                  <a:srgbClr val="000000"/>
                </a:solidFill>
                <a:cs typeface="Arial" panose="020B0604020202020204" pitchFamily="34" charset="0"/>
              </a:rPr>
              <a:t>econdary endpoints: </a:t>
            </a:r>
            <a:r>
              <a:rPr lang="en-US" sz="2000" kern="1200" dirty="0">
                <a:solidFill>
                  <a:srgbClr val="000000"/>
                </a:solidFill>
                <a:cs typeface="Arial" panose="020B0604020202020204" pitchFamily="34" charset="0"/>
              </a:rPr>
              <a:t>distant DFS, OS, safety</a:t>
            </a:r>
          </a:p>
        </p:txBody>
      </p:sp>
      <p:sp>
        <p:nvSpPr>
          <p:cNvPr id="23" name="Text Box 30">
            <a:extLst>
              <a:ext uri="{FF2B5EF4-FFF2-40B4-BE49-F238E27FC236}">
                <a16:creationId xmlns:a16="http://schemas.microsoft.com/office/drawing/2014/main" id="{FE0A4262-91C5-46C0-B69F-EEEE10910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3927" y="5035611"/>
            <a:ext cx="6658624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*Excluded n = 2 (both in olaparib arm) due to unconfirmed HER2- status. 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Staging system for BC-specific survival after neoadjuvant tx incorporating pretreatment clinical stage, ER status, nuclear grade, pathologic stage (range: 0-6).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1FF4174B-E1AF-4C22-F588-1E334B49F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71" y="2639748"/>
            <a:ext cx="341431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Men and women with g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BRCA1/2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-mutated, HER2-,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high-risk primary BC; completed definitive local tx and ≥6 cycles of (neo)adjuvant CT containing anthracyclines and/or taxanes; ECOG PS 0/1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1836)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id="{85DF86C3-FE95-ACF4-C883-F0CF49737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0085" y="2307000"/>
            <a:ext cx="2578148" cy="1201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Olaparib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300 mg BID for 1 yr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921)</a:t>
            </a:r>
          </a:p>
        </p:txBody>
      </p:sp>
      <p:sp>
        <p:nvSpPr>
          <p:cNvPr id="6" name="Rectangle 50">
            <a:extLst>
              <a:ext uri="{FF2B5EF4-FFF2-40B4-BE49-F238E27FC236}">
                <a16:creationId xmlns:a16="http://schemas.microsoft.com/office/drawing/2014/main" id="{3684887D-A6F2-DED5-1930-605603BFA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0085" y="3793142"/>
            <a:ext cx="2578148" cy="120102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Placebo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BID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for 1 yr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915)</a:t>
            </a:r>
          </a:p>
        </p:txBody>
      </p:sp>
      <p:sp>
        <p:nvSpPr>
          <p:cNvPr id="7" name="Line 53">
            <a:extLst>
              <a:ext uri="{FF2B5EF4-FFF2-40B4-BE49-F238E27FC236}">
                <a16:creationId xmlns:a16="http://schemas.microsoft.com/office/drawing/2014/main" id="{D148589A-98D2-FBA0-2BA6-9C6AD1AEF8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4038" y="3937430"/>
            <a:ext cx="602184" cy="51100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Line 54">
            <a:extLst>
              <a:ext uri="{FF2B5EF4-FFF2-40B4-BE49-F238E27FC236}">
                <a16:creationId xmlns:a16="http://schemas.microsoft.com/office/drawing/2014/main" id="{4FD28CBC-CED5-C770-BEAB-63BF63AE4D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64038" y="3075804"/>
            <a:ext cx="602183" cy="52322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95B10957-2D04-B339-9497-F036DB6C6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456" y="1684539"/>
            <a:ext cx="60072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Stratified by HR status (HR+ vs TNBC), prior CT (neoadjuvant vs adjuvant), prior platinum-based CT (yes vs no)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8BD4EE-AAB7-70F0-9766-7261BA78FC39}"/>
              </a:ext>
            </a:extLst>
          </p:cNvPr>
          <p:cNvCxnSpPr>
            <a:cxnSpLocks/>
          </p:cNvCxnSpPr>
          <p:nvPr/>
        </p:nvCxnSpPr>
        <p:spPr bwMode="auto">
          <a:xfrm>
            <a:off x="7655072" y="2230277"/>
            <a:ext cx="0" cy="46776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1" name="Rectangle 49">
            <a:extLst>
              <a:ext uri="{FF2B5EF4-FFF2-40B4-BE49-F238E27FC236}">
                <a16:creationId xmlns:a16="http://schemas.microsoft.com/office/drawing/2014/main" id="{0D037493-5B9C-7992-7C88-44A08F376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88" y="2307000"/>
            <a:ext cx="2931286" cy="11584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TNBC Subgroup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Prior neoadjuvant tx: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no pCR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Prior adjuvant tx: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≥ pN1 or ≥ pT2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1509*)</a:t>
            </a: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3E174390-1971-EA42-1F90-636FB45A5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88" y="3793142"/>
            <a:ext cx="2931286" cy="120102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HR+/HER2- BC Subgroup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Prior neoadjuvant tx: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no pCR and CPS + EG score ≥3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Prior adjuvant tx: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≥4 LN+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325)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2B44801-CD4A-B7B2-0C62-5B8B7E6681D9}"/>
              </a:ext>
            </a:extLst>
          </p:cNvPr>
          <p:cNvCxnSpPr>
            <a:cxnSpLocks/>
          </p:cNvCxnSpPr>
          <p:nvPr/>
        </p:nvCxnSpPr>
        <p:spPr bwMode="auto">
          <a:xfrm>
            <a:off x="3609767" y="2854178"/>
            <a:ext cx="484913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D61AD4E-3EAC-C07A-0545-AA90728F4E91}"/>
              </a:ext>
            </a:extLst>
          </p:cNvPr>
          <p:cNvCxnSpPr>
            <a:cxnSpLocks/>
          </p:cNvCxnSpPr>
          <p:nvPr/>
        </p:nvCxnSpPr>
        <p:spPr bwMode="auto">
          <a:xfrm>
            <a:off x="3657892" y="4448433"/>
            <a:ext cx="484913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C5DF365-5FBC-B098-5789-BB16A258E36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spc="-10" dirty="0">
                <a:cs typeface="Arial" panose="020B0604020202020204" pitchFamily="34" charset="0"/>
              </a:rPr>
              <a:t>Geyer. Ann Oncol. 2022;33:1250. NCT02032823.</a:t>
            </a:r>
          </a:p>
        </p:txBody>
      </p:sp>
    </p:spTree>
    <p:extLst>
      <p:ext uri="{BB962C8B-B14F-4D97-AF65-F5344CB8AC3E}">
        <p14:creationId xmlns:p14="http://schemas.microsoft.com/office/powerpoint/2010/main" val="3403140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7B138-2627-45EF-AB62-EB903C7D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OlympiA: iDFS in ITT (Third Interim Analysis)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DFCC030-D3FE-66E7-C393-2F5595510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Garber. SABCS 2024. Abstr GS1-09.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27E5E3-7FCA-3465-1026-8054BD83C1BE}"/>
              </a:ext>
            </a:extLst>
          </p:cNvPr>
          <p:cNvSpPr txBox="1"/>
          <p:nvPr/>
        </p:nvSpPr>
        <p:spPr bwMode="auto">
          <a:xfrm>
            <a:off x="3257195" y="5262896"/>
            <a:ext cx="58347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 Since Randomization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8E8AAB-F20F-B60A-8860-39F32C18D20B}"/>
              </a:ext>
            </a:extLst>
          </p:cNvPr>
          <p:cNvSpPr txBox="1"/>
          <p:nvPr/>
        </p:nvSpPr>
        <p:spPr bwMode="auto">
          <a:xfrm>
            <a:off x="1099586" y="5404883"/>
            <a:ext cx="198408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Risk, n</a:t>
            </a:r>
            <a:b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Olaparib</a:t>
            </a:r>
            <a:b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Placebo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85C8EB-43DE-95DB-D977-AC27ABA2860A}"/>
              </a:ext>
            </a:extLst>
          </p:cNvPr>
          <p:cNvSpPr txBox="1"/>
          <p:nvPr/>
        </p:nvSpPr>
        <p:spPr bwMode="auto">
          <a:xfrm rot="16200000">
            <a:off x="703266" y="3061304"/>
            <a:ext cx="38880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Invasive Disease–Free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S</a:t>
            </a: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urvival (%)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1A9378-8701-C196-5726-36F101D15E74}"/>
              </a:ext>
            </a:extLst>
          </p:cNvPr>
          <p:cNvSpPr txBox="1"/>
          <p:nvPr/>
        </p:nvSpPr>
        <p:spPr bwMode="auto">
          <a:xfrm>
            <a:off x="2647318" y="1461800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0E3A13-D191-E242-27EC-79D4573E82F5}"/>
              </a:ext>
            </a:extLst>
          </p:cNvPr>
          <p:cNvSpPr txBox="1"/>
          <p:nvPr/>
        </p:nvSpPr>
        <p:spPr bwMode="auto">
          <a:xfrm>
            <a:off x="2647318" y="2115925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C54F5D-B34D-7575-B53C-883ACCA2EE0A}"/>
              </a:ext>
            </a:extLst>
          </p:cNvPr>
          <p:cNvSpPr txBox="1"/>
          <p:nvPr/>
        </p:nvSpPr>
        <p:spPr bwMode="auto">
          <a:xfrm>
            <a:off x="2647318" y="2770050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8FC069-5D80-0540-6EB0-C8F0BE9FF55F}"/>
              </a:ext>
            </a:extLst>
          </p:cNvPr>
          <p:cNvSpPr txBox="1"/>
          <p:nvPr/>
        </p:nvSpPr>
        <p:spPr bwMode="auto">
          <a:xfrm>
            <a:off x="2647318" y="3424175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B30063-17FD-B4D6-53AF-5AF3143E3E92}"/>
              </a:ext>
            </a:extLst>
          </p:cNvPr>
          <p:cNvSpPr txBox="1"/>
          <p:nvPr/>
        </p:nvSpPr>
        <p:spPr bwMode="auto">
          <a:xfrm>
            <a:off x="2647318" y="4078300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92C199-7AFC-1DB7-C75F-3726C3E08934}"/>
              </a:ext>
            </a:extLst>
          </p:cNvPr>
          <p:cNvSpPr txBox="1"/>
          <p:nvPr/>
        </p:nvSpPr>
        <p:spPr bwMode="auto">
          <a:xfrm>
            <a:off x="2647318" y="4732425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0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67B058-2CCD-6DCD-EA6E-6EE271F91C04}"/>
              </a:ext>
            </a:extLst>
          </p:cNvPr>
          <p:cNvGrpSpPr/>
          <p:nvPr/>
        </p:nvGrpSpPr>
        <p:grpSpPr>
          <a:xfrm>
            <a:off x="3226425" y="1596192"/>
            <a:ext cx="64017" cy="3317555"/>
            <a:chOff x="3226425" y="1596192"/>
            <a:chExt cx="64017" cy="331755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C8C33D-2403-6850-8E67-04587F584B5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290442" y="1596192"/>
              <a:ext cx="0" cy="331755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02495F5-DF8A-FCB8-6F1E-F45CC47328E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4885555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D142134-6280-3740-1BB0-BDD41B1A802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26425" y="1598466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BE72303-3D27-9FF3-11FA-8124BC77E1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2255884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71CED95-A4BC-7EEB-09D6-7AFCBF5D711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2913302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A4DD425-CC16-CE07-6686-9F99B9E63F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3570720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388D048-97F3-1F6B-24C3-8C1286FB20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4228138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13AD36E7-538F-EC9F-144E-FE6A72EEB723}"/>
              </a:ext>
            </a:extLst>
          </p:cNvPr>
          <p:cNvSpPr txBox="1"/>
          <p:nvPr/>
        </p:nvSpPr>
        <p:spPr bwMode="auto">
          <a:xfrm>
            <a:off x="3384942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9F5E7F7-2EBD-F267-B53E-127B6B80D6E1}"/>
              </a:ext>
            </a:extLst>
          </p:cNvPr>
          <p:cNvSpPr txBox="1"/>
          <p:nvPr/>
        </p:nvSpPr>
        <p:spPr bwMode="auto">
          <a:xfrm>
            <a:off x="3799160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778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766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211EB31-AB47-1C91-7516-A4AF7017644E}"/>
              </a:ext>
            </a:extLst>
          </p:cNvPr>
          <p:cNvSpPr txBox="1"/>
          <p:nvPr/>
        </p:nvSpPr>
        <p:spPr bwMode="auto">
          <a:xfrm>
            <a:off x="3799160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8874DA1-31A5-CA05-4264-EDA23E194954}"/>
              </a:ext>
            </a:extLst>
          </p:cNvPr>
          <p:cNvSpPr txBox="1"/>
          <p:nvPr/>
        </p:nvSpPr>
        <p:spPr bwMode="auto">
          <a:xfrm>
            <a:off x="4627596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712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683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D34D368-CB50-460C-4C70-2B312D09AF66}"/>
              </a:ext>
            </a:extLst>
          </p:cNvPr>
          <p:cNvSpPr txBox="1"/>
          <p:nvPr/>
        </p:nvSpPr>
        <p:spPr bwMode="auto">
          <a:xfrm>
            <a:off x="4213378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ACD9C2F-19F1-C84E-072F-03A2B13064FB}"/>
              </a:ext>
            </a:extLst>
          </p:cNvPr>
          <p:cNvSpPr txBox="1"/>
          <p:nvPr/>
        </p:nvSpPr>
        <p:spPr bwMode="auto">
          <a:xfrm>
            <a:off x="5456032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670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476D2BB-4E22-CBFD-10D8-DFF604F8E027}"/>
              </a:ext>
            </a:extLst>
          </p:cNvPr>
          <p:cNvSpPr txBox="1"/>
          <p:nvPr/>
        </p:nvSpPr>
        <p:spPr bwMode="auto">
          <a:xfrm>
            <a:off x="4627596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74170A6-B928-37B9-C4E0-88D5F4843F40}"/>
              </a:ext>
            </a:extLst>
          </p:cNvPr>
          <p:cNvSpPr txBox="1"/>
          <p:nvPr/>
        </p:nvSpPr>
        <p:spPr bwMode="auto">
          <a:xfrm>
            <a:off x="6284468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632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588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22B54E9-BD9B-14B5-1D5C-745D6802D8F8}"/>
              </a:ext>
            </a:extLst>
          </p:cNvPr>
          <p:cNvSpPr txBox="1"/>
          <p:nvPr/>
        </p:nvSpPr>
        <p:spPr bwMode="auto">
          <a:xfrm>
            <a:off x="5041814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C156E87-F55A-CD30-957C-26E6FA9AEC65}"/>
              </a:ext>
            </a:extLst>
          </p:cNvPr>
          <p:cNvSpPr txBox="1"/>
          <p:nvPr/>
        </p:nvSpPr>
        <p:spPr bwMode="auto">
          <a:xfrm>
            <a:off x="7112904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570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512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88BB742-0EC3-5CCD-D21E-1A58ADC68D3B}"/>
              </a:ext>
            </a:extLst>
          </p:cNvPr>
          <p:cNvSpPr txBox="1"/>
          <p:nvPr/>
        </p:nvSpPr>
        <p:spPr bwMode="auto">
          <a:xfrm>
            <a:off x="5456032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6FDCBB0-DB0D-BF64-48E0-D31FE852E5AB}"/>
              </a:ext>
            </a:extLst>
          </p:cNvPr>
          <p:cNvSpPr txBox="1"/>
          <p:nvPr/>
        </p:nvSpPr>
        <p:spPr bwMode="auto">
          <a:xfrm>
            <a:off x="3860079" y="1489828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93.4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BA0691C-6B2F-6584-6311-0BB16E50A290}"/>
              </a:ext>
            </a:extLst>
          </p:cNvPr>
          <p:cNvSpPr txBox="1"/>
          <p:nvPr/>
        </p:nvSpPr>
        <p:spPr bwMode="auto">
          <a:xfrm>
            <a:off x="5870250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4DFE24-A3E6-DC96-3784-A75376420C5E}"/>
              </a:ext>
            </a:extLst>
          </p:cNvPr>
          <p:cNvSpPr txBox="1"/>
          <p:nvPr/>
        </p:nvSpPr>
        <p:spPr bwMode="auto">
          <a:xfrm>
            <a:off x="6284468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D2443FC-7785-C6DD-8697-1AE5FF1AA9A7}"/>
              </a:ext>
            </a:extLst>
          </p:cNvPr>
          <p:cNvSpPr txBox="1"/>
          <p:nvPr/>
        </p:nvSpPr>
        <p:spPr bwMode="auto">
          <a:xfrm>
            <a:off x="7941340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361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327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7B15D09-8B3B-62CA-32BA-99106D1E42BF}"/>
              </a:ext>
            </a:extLst>
          </p:cNvPr>
          <p:cNvSpPr txBox="1"/>
          <p:nvPr/>
        </p:nvSpPr>
        <p:spPr bwMode="auto">
          <a:xfrm>
            <a:off x="8769777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A5109D6-9411-2C2A-9A99-F5D7752C981B}"/>
              </a:ext>
            </a:extLst>
          </p:cNvPr>
          <p:cNvSpPr txBox="1"/>
          <p:nvPr/>
        </p:nvSpPr>
        <p:spPr bwMode="auto">
          <a:xfrm>
            <a:off x="8769777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194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181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738431E-1AF1-4871-63D9-888567E28F67}"/>
              </a:ext>
            </a:extLst>
          </p:cNvPr>
          <p:cNvSpPr txBox="1"/>
          <p:nvPr/>
        </p:nvSpPr>
        <p:spPr bwMode="auto">
          <a:xfrm>
            <a:off x="4651718" y="1489828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89.7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F950180-0D67-B0A7-4E4E-5020162A0167}"/>
              </a:ext>
            </a:extLst>
          </p:cNvPr>
          <p:cNvSpPr txBox="1"/>
          <p:nvPr/>
        </p:nvSpPr>
        <p:spPr bwMode="auto">
          <a:xfrm>
            <a:off x="5517730" y="1489828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86.2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12DFE99-8AD9-A35C-3480-340C78BB15B5}"/>
              </a:ext>
            </a:extLst>
          </p:cNvPr>
          <p:cNvSpPr txBox="1"/>
          <p:nvPr/>
        </p:nvSpPr>
        <p:spPr bwMode="auto">
          <a:xfrm>
            <a:off x="7874463" y="1489828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79.6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715FC29-AB3D-4B63-2A59-DEE0E75A4500}"/>
              </a:ext>
            </a:extLst>
          </p:cNvPr>
          <p:cNvSpPr txBox="1"/>
          <p:nvPr/>
        </p:nvSpPr>
        <p:spPr bwMode="auto">
          <a:xfrm>
            <a:off x="7978853" y="260103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70.3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1992F7D-74C8-92F2-CAD3-A99A6447DD32}"/>
              </a:ext>
            </a:extLst>
          </p:cNvPr>
          <p:cNvSpPr txBox="1"/>
          <p:nvPr/>
        </p:nvSpPr>
        <p:spPr bwMode="auto">
          <a:xfrm>
            <a:off x="5510970" y="260103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77.4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26E524F-9D83-C4C6-10F5-47B2096C8AFF}"/>
              </a:ext>
            </a:extLst>
          </p:cNvPr>
          <p:cNvSpPr txBox="1"/>
          <p:nvPr/>
        </p:nvSpPr>
        <p:spPr bwMode="auto">
          <a:xfrm>
            <a:off x="4651718" y="260103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81.4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3A0D8E-6D11-1602-8D36-584B860D75C7}"/>
              </a:ext>
            </a:extLst>
          </p:cNvPr>
          <p:cNvSpPr txBox="1"/>
          <p:nvPr/>
        </p:nvSpPr>
        <p:spPr bwMode="auto">
          <a:xfrm>
            <a:off x="3838113" y="260103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88.4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872ACBF-F5B1-6F51-F5A1-384A030BB3F6}"/>
              </a:ext>
            </a:extLst>
          </p:cNvPr>
          <p:cNvSpPr txBox="1"/>
          <p:nvPr/>
        </p:nvSpPr>
        <p:spPr bwMode="auto">
          <a:xfrm>
            <a:off x="2970724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A529586E-ECFB-4919-3BDC-89079893C77B}"/>
              </a:ext>
            </a:extLst>
          </p:cNvPr>
          <p:cNvSpPr txBox="1"/>
          <p:nvPr/>
        </p:nvSpPr>
        <p:spPr bwMode="auto">
          <a:xfrm>
            <a:off x="2970724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921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915</a:t>
            </a:r>
          </a:p>
        </p:txBody>
      </p:sp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810A8B64-14A9-9089-DD65-B1CDF1CA3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26772"/>
              </p:ext>
            </p:extLst>
          </p:nvPr>
        </p:nvGraphicFramePr>
        <p:xfrm>
          <a:off x="3403142" y="3404692"/>
          <a:ext cx="4791405" cy="1332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5707">
                  <a:extLst>
                    <a:ext uri="{9D8B030D-6E8A-4147-A177-3AD203B41FA5}">
                      <a16:colId xmlns:a16="http://schemas.microsoft.com/office/drawing/2014/main" val="2759772878"/>
                    </a:ext>
                  </a:extLst>
                </a:gridCol>
                <a:gridCol w="1341670">
                  <a:extLst>
                    <a:ext uri="{9D8B030D-6E8A-4147-A177-3AD203B41FA5}">
                      <a16:colId xmlns:a16="http://schemas.microsoft.com/office/drawing/2014/main" val="1358440235"/>
                    </a:ext>
                  </a:extLst>
                </a:gridCol>
                <a:gridCol w="1834028">
                  <a:extLst>
                    <a:ext uri="{9D8B030D-6E8A-4147-A177-3AD203B41FA5}">
                      <a16:colId xmlns:a16="http://schemas.microsoft.com/office/drawing/2014/main" val="619376707"/>
                    </a:ext>
                  </a:extLst>
                </a:gridCol>
              </a:tblGrid>
              <a:tr h="13750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Events, 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6-Yr iDFS, 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398833"/>
                  </a:ext>
                </a:extLst>
              </a:tr>
              <a:tr h="137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n-lt"/>
                          <a:cs typeface="Calibri" panose="020F0502020204030204" pitchFamily="34" charset="0"/>
                        </a:rPr>
                        <a:t>Olaparib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178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79.6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869345"/>
                  </a:ext>
                </a:extLst>
              </a:tr>
              <a:tr h="1375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Placebo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258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70.3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23000"/>
                  </a:ext>
                </a:extLst>
              </a:tr>
              <a:tr h="22892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Stratified HR for invasive disease/death: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0.65 (95% CI: 0.53-0.78)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58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2425CC0-2DE7-9FDD-6646-DDEC584350A7}"/>
              </a:ext>
            </a:extLst>
          </p:cNvPr>
          <p:cNvSpPr txBox="1"/>
          <p:nvPr/>
        </p:nvSpPr>
        <p:spPr bwMode="auto">
          <a:xfrm>
            <a:off x="6325709" y="1489828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83.1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E13569-B3BA-E859-3DE5-89615F28D2F6}"/>
              </a:ext>
            </a:extLst>
          </p:cNvPr>
          <p:cNvSpPr txBox="1"/>
          <p:nvPr/>
        </p:nvSpPr>
        <p:spPr bwMode="auto">
          <a:xfrm>
            <a:off x="7133688" y="1489828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81.5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03903B-DC5B-6AF2-2A13-4DC37AB4148F}"/>
              </a:ext>
            </a:extLst>
          </p:cNvPr>
          <p:cNvSpPr txBox="1"/>
          <p:nvPr/>
        </p:nvSpPr>
        <p:spPr bwMode="auto">
          <a:xfrm>
            <a:off x="6356133" y="260103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74.8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0B68BE-1633-BED1-5046-2586C4D28613}"/>
              </a:ext>
            </a:extLst>
          </p:cNvPr>
          <p:cNvSpPr txBox="1"/>
          <p:nvPr/>
        </p:nvSpPr>
        <p:spPr bwMode="auto">
          <a:xfrm>
            <a:off x="7184909" y="260103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72.8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1550E2-A72D-5EFA-C454-BA9F81DA2645}"/>
              </a:ext>
            </a:extLst>
          </p:cNvPr>
          <p:cNvSpPr txBox="1"/>
          <p:nvPr/>
        </p:nvSpPr>
        <p:spPr bwMode="auto">
          <a:xfrm>
            <a:off x="6698686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87523A-A0F4-9E72-440B-0EC0037E99D4}"/>
              </a:ext>
            </a:extLst>
          </p:cNvPr>
          <p:cNvSpPr txBox="1"/>
          <p:nvPr/>
        </p:nvSpPr>
        <p:spPr bwMode="auto">
          <a:xfrm>
            <a:off x="7112904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EF9787-3D69-EA29-2016-ECF819263E3F}"/>
              </a:ext>
            </a:extLst>
          </p:cNvPr>
          <p:cNvSpPr txBox="1"/>
          <p:nvPr/>
        </p:nvSpPr>
        <p:spPr bwMode="auto">
          <a:xfrm>
            <a:off x="7527122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B6F14B-FAA3-819B-5A3D-AFBA0217BEDF}"/>
              </a:ext>
            </a:extLst>
          </p:cNvPr>
          <p:cNvSpPr txBox="1"/>
          <p:nvPr/>
        </p:nvSpPr>
        <p:spPr bwMode="auto">
          <a:xfrm>
            <a:off x="7941340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B51C6-FE9E-0963-0A54-1FE196906C15}"/>
              </a:ext>
            </a:extLst>
          </p:cNvPr>
          <p:cNvSpPr txBox="1"/>
          <p:nvPr/>
        </p:nvSpPr>
        <p:spPr bwMode="auto">
          <a:xfrm>
            <a:off x="8355558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78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68116D-1AE1-DB70-02DA-9FB0721E5DBE}"/>
              </a:ext>
            </a:extLst>
          </p:cNvPr>
          <p:cNvGrpSpPr/>
          <p:nvPr/>
        </p:nvGrpSpPr>
        <p:grpSpPr>
          <a:xfrm>
            <a:off x="3280348" y="4881743"/>
            <a:ext cx="5974619" cy="64008"/>
            <a:chOff x="3280348" y="4881743"/>
            <a:chExt cx="5974619" cy="6400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B7D09F2-33DD-9CFF-253C-FD3EA32B18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80348" y="4885556"/>
              <a:ext cx="597461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CB55AE5-60B0-1D76-9084-8E31D14633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4136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FEC267A-4C01-F239-D305-ED1844FCCD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7830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6E1EA4-668A-B7EA-CCC3-EA84EF3BDD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31524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34352E5-1E2A-A3C0-29D0-05A66250A2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45218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7C32662-DFBA-CC85-4D4D-CCD097972C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891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4E49A57-BB00-FC98-139D-3571EFA1F0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72606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7337E9D-DEB4-B8DC-D7DE-F893F8DDD3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86300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B1AF2E4-63DF-D443-7812-D5FC824C5B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738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5E8DBED-1580-92F9-8864-CF425CD38A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8216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6797E4F-B9F1-2B29-F968-23548EEE63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9044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E7B1C9-505A-924E-BABC-CE848C8072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99994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B028C72-D5B3-88CD-8240-A3EEDEC2D9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3688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DDEB164-CE39-5F96-3C72-ED28F44B65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1076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9F5C352-B968-CDCF-D914-22ABD5BBDF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54770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AFCD4D3-8BEA-03BB-E57C-81173279CB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68464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9AD146-677B-5EA3-33DD-9F4A0C1236CC}"/>
              </a:ext>
            </a:extLst>
          </p:cNvPr>
          <p:cNvGrpSpPr/>
          <p:nvPr/>
        </p:nvGrpSpPr>
        <p:grpSpPr>
          <a:xfrm>
            <a:off x="3305908" y="1612760"/>
            <a:ext cx="5908430" cy="1060102"/>
            <a:chOff x="3305908" y="1612760"/>
            <a:chExt cx="5908430" cy="1060102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7733EC4F-C83A-E54F-9D25-243030F474AE}"/>
                </a:ext>
              </a:extLst>
            </p:cNvPr>
            <p:cNvSpPr/>
            <p:nvPr/>
          </p:nvSpPr>
          <p:spPr>
            <a:xfrm>
              <a:off x="5385916" y="2270927"/>
              <a:ext cx="3828422" cy="401935"/>
            </a:xfrm>
            <a:custGeom>
              <a:avLst/>
              <a:gdLst>
                <a:gd name="csX0" fmla="*/ 3828422 w 3828422"/>
                <a:gd name="csY0" fmla="*/ 396910 h 401935"/>
                <a:gd name="csX1" fmla="*/ 3677697 w 3828422"/>
                <a:gd name="csY1" fmla="*/ 401935 h 401935"/>
                <a:gd name="csX2" fmla="*/ 3657600 w 3828422"/>
                <a:gd name="csY2" fmla="*/ 386862 h 401935"/>
                <a:gd name="csX3" fmla="*/ 3547069 w 3828422"/>
                <a:gd name="csY3" fmla="*/ 381838 h 401935"/>
                <a:gd name="csX4" fmla="*/ 3486779 w 3828422"/>
                <a:gd name="csY4" fmla="*/ 351693 h 401935"/>
                <a:gd name="csX5" fmla="*/ 3371222 w 3828422"/>
                <a:gd name="csY5" fmla="*/ 356717 h 401935"/>
                <a:gd name="csX6" fmla="*/ 3341077 w 3828422"/>
                <a:gd name="csY6" fmla="*/ 341644 h 401935"/>
                <a:gd name="csX7" fmla="*/ 3230546 w 3828422"/>
                <a:gd name="csY7" fmla="*/ 341644 h 401935"/>
                <a:gd name="csX8" fmla="*/ 3215473 w 3828422"/>
                <a:gd name="csY8" fmla="*/ 331596 h 401935"/>
                <a:gd name="csX9" fmla="*/ 3049675 w 3828422"/>
                <a:gd name="csY9" fmla="*/ 336620 h 401935"/>
                <a:gd name="csX10" fmla="*/ 3024554 w 3828422"/>
                <a:gd name="csY10" fmla="*/ 321548 h 401935"/>
                <a:gd name="csX11" fmla="*/ 2793442 w 3828422"/>
                <a:gd name="csY11" fmla="*/ 326572 h 401935"/>
                <a:gd name="csX12" fmla="*/ 2728128 w 3828422"/>
                <a:gd name="csY12" fmla="*/ 291403 h 401935"/>
                <a:gd name="csX13" fmla="*/ 2577403 w 3828422"/>
                <a:gd name="csY13" fmla="*/ 296427 h 401935"/>
                <a:gd name="csX14" fmla="*/ 2547258 w 3828422"/>
                <a:gd name="csY14" fmla="*/ 276330 h 401935"/>
                <a:gd name="csX15" fmla="*/ 2411605 w 3828422"/>
                <a:gd name="csY15" fmla="*/ 281354 h 401935"/>
                <a:gd name="csX16" fmla="*/ 2381460 w 3828422"/>
                <a:gd name="csY16" fmla="*/ 261258 h 401935"/>
                <a:gd name="csX17" fmla="*/ 2165420 w 3828422"/>
                <a:gd name="csY17" fmla="*/ 261258 h 401935"/>
                <a:gd name="csX18" fmla="*/ 2130251 w 3828422"/>
                <a:gd name="csY18" fmla="*/ 246185 h 401935"/>
                <a:gd name="csX19" fmla="*/ 1868994 w 3828422"/>
                <a:gd name="csY19" fmla="*/ 241161 h 401935"/>
                <a:gd name="csX20" fmla="*/ 1838849 w 3828422"/>
                <a:gd name="csY20" fmla="*/ 226088 h 401935"/>
                <a:gd name="csX21" fmla="*/ 1637882 w 3828422"/>
                <a:gd name="csY21" fmla="*/ 221064 h 401935"/>
                <a:gd name="csX22" fmla="*/ 1592664 w 3828422"/>
                <a:gd name="csY22" fmla="*/ 205992 h 401935"/>
                <a:gd name="csX23" fmla="*/ 1406770 w 3828422"/>
                <a:gd name="csY23" fmla="*/ 200968 h 401935"/>
                <a:gd name="csX24" fmla="*/ 1401746 w 3828422"/>
                <a:gd name="csY24" fmla="*/ 195943 h 401935"/>
                <a:gd name="csX25" fmla="*/ 1316335 w 3828422"/>
                <a:gd name="csY25" fmla="*/ 195943 h 401935"/>
                <a:gd name="csX26" fmla="*/ 1296238 w 3828422"/>
                <a:gd name="csY26" fmla="*/ 180871 h 401935"/>
                <a:gd name="csX27" fmla="*/ 1100295 w 3828422"/>
                <a:gd name="csY27" fmla="*/ 170822 h 401935"/>
                <a:gd name="csX28" fmla="*/ 1075174 w 3828422"/>
                <a:gd name="csY28" fmla="*/ 155750 h 401935"/>
                <a:gd name="csX29" fmla="*/ 954594 w 3828422"/>
                <a:gd name="csY29" fmla="*/ 155750 h 401935"/>
                <a:gd name="csX30" fmla="*/ 954594 w 3828422"/>
                <a:gd name="csY30" fmla="*/ 145702 h 401935"/>
                <a:gd name="csX31" fmla="*/ 854110 w 3828422"/>
                <a:gd name="csY31" fmla="*/ 140677 h 401935"/>
                <a:gd name="csX32" fmla="*/ 839038 w 3828422"/>
                <a:gd name="csY32" fmla="*/ 130629 h 401935"/>
                <a:gd name="csX33" fmla="*/ 768699 w 3828422"/>
                <a:gd name="csY33" fmla="*/ 125605 h 401935"/>
                <a:gd name="csX34" fmla="*/ 708409 w 3828422"/>
                <a:gd name="csY34" fmla="*/ 95460 h 401935"/>
                <a:gd name="csX35" fmla="*/ 542611 w 3828422"/>
                <a:gd name="csY35" fmla="*/ 100484 h 401935"/>
                <a:gd name="csX36" fmla="*/ 502418 w 3828422"/>
                <a:gd name="csY36" fmla="*/ 80387 h 401935"/>
                <a:gd name="csX37" fmla="*/ 376814 w 3828422"/>
                <a:gd name="csY37" fmla="*/ 85411 h 401935"/>
                <a:gd name="csX38" fmla="*/ 361741 w 3828422"/>
                <a:gd name="csY38" fmla="*/ 75363 h 401935"/>
                <a:gd name="csX39" fmla="*/ 291403 w 3828422"/>
                <a:gd name="csY39" fmla="*/ 75363 h 401935"/>
                <a:gd name="csX40" fmla="*/ 261258 w 3828422"/>
                <a:gd name="csY40" fmla="*/ 65315 h 401935"/>
                <a:gd name="csX41" fmla="*/ 216040 w 3828422"/>
                <a:gd name="csY41" fmla="*/ 60291 h 401935"/>
                <a:gd name="csX42" fmla="*/ 175847 w 3828422"/>
                <a:gd name="csY42" fmla="*/ 35170 h 401935"/>
                <a:gd name="csX43" fmla="*/ 65315 w 3828422"/>
                <a:gd name="csY43" fmla="*/ 35170 h 401935"/>
                <a:gd name="csX44" fmla="*/ 0 w 3828422"/>
                <a:gd name="csY44" fmla="*/ 0 h 4019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828422" h="401935">
                  <a:moveTo>
                    <a:pt x="3828422" y="396910"/>
                  </a:moveTo>
                  <a:lnTo>
                    <a:pt x="3677697" y="401935"/>
                  </a:lnTo>
                  <a:lnTo>
                    <a:pt x="3657600" y="386862"/>
                  </a:lnTo>
                  <a:lnTo>
                    <a:pt x="3547069" y="381838"/>
                  </a:lnTo>
                  <a:lnTo>
                    <a:pt x="3486779" y="351693"/>
                  </a:lnTo>
                  <a:lnTo>
                    <a:pt x="3371222" y="356717"/>
                  </a:lnTo>
                  <a:lnTo>
                    <a:pt x="3341077" y="341644"/>
                  </a:lnTo>
                  <a:lnTo>
                    <a:pt x="3230546" y="341644"/>
                  </a:lnTo>
                  <a:lnTo>
                    <a:pt x="3215473" y="331596"/>
                  </a:lnTo>
                  <a:lnTo>
                    <a:pt x="3049675" y="336620"/>
                  </a:lnTo>
                  <a:lnTo>
                    <a:pt x="3024554" y="321548"/>
                  </a:lnTo>
                  <a:lnTo>
                    <a:pt x="2793442" y="326572"/>
                  </a:lnTo>
                  <a:lnTo>
                    <a:pt x="2728128" y="291403"/>
                  </a:lnTo>
                  <a:lnTo>
                    <a:pt x="2577403" y="296427"/>
                  </a:lnTo>
                  <a:lnTo>
                    <a:pt x="2547258" y="276330"/>
                  </a:lnTo>
                  <a:lnTo>
                    <a:pt x="2411605" y="281354"/>
                  </a:lnTo>
                  <a:lnTo>
                    <a:pt x="2381460" y="261258"/>
                  </a:lnTo>
                  <a:lnTo>
                    <a:pt x="2165420" y="261258"/>
                  </a:lnTo>
                  <a:lnTo>
                    <a:pt x="2130251" y="246185"/>
                  </a:lnTo>
                  <a:lnTo>
                    <a:pt x="1868994" y="241161"/>
                  </a:lnTo>
                  <a:lnTo>
                    <a:pt x="1838849" y="226088"/>
                  </a:lnTo>
                  <a:lnTo>
                    <a:pt x="1637882" y="221064"/>
                  </a:lnTo>
                  <a:lnTo>
                    <a:pt x="1592664" y="205992"/>
                  </a:lnTo>
                  <a:lnTo>
                    <a:pt x="1406770" y="200968"/>
                  </a:lnTo>
                  <a:lnTo>
                    <a:pt x="1401746" y="195943"/>
                  </a:lnTo>
                  <a:lnTo>
                    <a:pt x="1316335" y="195943"/>
                  </a:lnTo>
                  <a:lnTo>
                    <a:pt x="1296238" y="180871"/>
                  </a:lnTo>
                  <a:lnTo>
                    <a:pt x="1100295" y="170822"/>
                  </a:lnTo>
                  <a:lnTo>
                    <a:pt x="1075174" y="155750"/>
                  </a:lnTo>
                  <a:lnTo>
                    <a:pt x="954594" y="155750"/>
                  </a:lnTo>
                  <a:lnTo>
                    <a:pt x="954594" y="145702"/>
                  </a:lnTo>
                  <a:lnTo>
                    <a:pt x="854110" y="140677"/>
                  </a:lnTo>
                  <a:lnTo>
                    <a:pt x="839038" y="130629"/>
                  </a:lnTo>
                  <a:lnTo>
                    <a:pt x="768699" y="125605"/>
                  </a:lnTo>
                  <a:lnTo>
                    <a:pt x="708409" y="95460"/>
                  </a:lnTo>
                  <a:lnTo>
                    <a:pt x="542611" y="100484"/>
                  </a:lnTo>
                  <a:lnTo>
                    <a:pt x="502418" y="80387"/>
                  </a:lnTo>
                  <a:lnTo>
                    <a:pt x="376814" y="85411"/>
                  </a:lnTo>
                  <a:lnTo>
                    <a:pt x="361741" y="75363"/>
                  </a:lnTo>
                  <a:lnTo>
                    <a:pt x="291403" y="75363"/>
                  </a:lnTo>
                  <a:lnTo>
                    <a:pt x="261258" y="65315"/>
                  </a:lnTo>
                  <a:lnTo>
                    <a:pt x="216040" y="60291"/>
                  </a:lnTo>
                  <a:lnTo>
                    <a:pt x="175847" y="35170"/>
                  </a:lnTo>
                  <a:lnTo>
                    <a:pt x="65315" y="3517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68B86F7-E43F-A5B8-F370-8E31CADBC574}"/>
                </a:ext>
              </a:extLst>
            </p:cNvPr>
            <p:cNvSpPr/>
            <p:nvPr/>
          </p:nvSpPr>
          <p:spPr>
            <a:xfrm>
              <a:off x="3305908" y="1612760"/>
              <a:ext cx="2095081" cy="663192"/>
            </a:xfrm>
            <a:custGeom>
              <a:avLst/>
              <a:gdLst>
                <a:gd name="csX0" fmla="*/ 0 w 2095081"/>
                <a:gd name="csY0" fmla="*/ 0 h 663192"/>
                <a:gd name="csX1" fmla="*/ 80387 w 2095081"/>
                <a:gd name="csY1" fmla="*/ 10049 h 663192"/>
                <a:gd name="csX2" fmla="*/ 85411 w 2095081"/>
                <a:gd name="csY2" fmla="*/ 40194 h 663192"/>
                <a:gd name="csX3" fmla="*/ 175846 w 2095081"/>
                <a:gd name="csY3" fmla="*/ 80387 h 663192"/>
                <a:gd name="csX4" fmla="*/ 291402 w 2095081"/>
                <a:gd name="csY4" fmla="*/ 165798 h 663192"/>
                <a:gd name="csX5" fmla="*/ 341644 w 2095081"/>
                <a:gd name="csY5" fmla="*/ 175847 h 663192"/>
                <a:gd name="csX6" fmla="*/ 417006 w 2095081"/>
                <a:gd name="csY6" fmla="*/ 236137 h 663192"/>
                <a:gd name="csX7" fmla="*/ 512466 w 2095081"/>
                <a:gd name="csY7" fmla="*/ 256233 h 663192"/>
                <a:gd name="csX8" fmla="*/ 607925 w 2095081"/>
                <a:gd name="csY8" fmla="*/ 296427 h 663192"/>
                <a:gd name="csX9" fmla="*/ 708408 w 2095081"/>
                <a:gd name="csY9" fmla="*/ 311499 h 663192"/>
                <a:gd name="csX10" fmla="*/ 763674 w 2095081"/>
                <a:gd name="csY10" fmla="*/ 321548 h 663192"/>
                <a:gd name="csX11" fmla="*/ 839037 w 2095081"/>
                <a:gd name="csY11" fmla="*/ 346669 h 663192"/>
                <a:gd name="csX12" fmla="*/ 879230 w 2095081"/>
                <a:gd name="csY12" fmla="*/ 406959 h 663192"/>
                <a:gd name="csX13" fmla="*/ 944545 w 2095081"/>
                <a:gd name="csY13" fmla="*/ 411983 h 663192"/>
                <a:gd name="csX14" fmla="*/ 959617 w 2095081"/>
                <a:gd name="csY14" fmla="*/ 427055 h 663192"/>
                <a:gd name="csX15" fmla="*/ 1060101 w 2095081"/>
                <a:gd name="csY15" fmla="*/ 432080 h 663192"/>
                <a:gd name="csX16" fmla="*/ 1075173 w 2095081"/>
                <a:gd name="csY16" fmla="*/ 452176 h 663192"/>
                <a:gd name="csX17" fmla="*/ 1150536 w 2095081"/>
                <a:gd name="csY17" fmla="*/ 457200 h 663192"/>
                <a:gd name="csX18" fmla="*/ 1165608 w 2095081"/>
                <a:gd name="csY18" fmla="*/ 472273 h 663192"/>
                <a:gd name="csX19" fmla="*/ 1165608 w 2095081"/>
                <a:gd name="csY19" fmla="*/ 472273 h 663192"/>
                <a:gd name="csX20" fmla="*/ 1205802 w 2095081"/>
                <a:gd name="csY20" fmla="*/ 487345 h 663192"/>
                <a:gd name="csX21" fmla="*/ 1296237 w 2095081"/>
                <a:gd name="csY21" fmla="*/ 502418 h 663192"/>
                <a:gd name="csX22" fmla="*/ 1316334 w 2095081"/>
                <a:gd name="csY22" fmla="*/ 522515 h 663192"/>
                <a:gd name="csX23" fmla="*/ 1376624 w 2095081"/>
                <a:gd name="csY23" fmla="*/ 532563 h 663192"/>
                <a:gd name="csX24" fmla="*/ 1401745 w 2095081"/>
                <a:gd name="csY24" fmla="*/ 547636 h 663192"/>
                <a:gd name="csX25" fmla="*/ 1512277 w 2095081"/>
                <a:gd name="csY25" fmla="*/ 562708 h 663192"/>
                <a:gd name="csX26" fmla="*/ 1527349 w 2095081"/>
                <a:gd name="csY26" fmla="*/ 577781 h 663192"/>
                <a:gd name="csX27" fmla="*/ 1602712 w 2095081"/>
                <a:gd name="csY27" fmla="*/ 582805 h 663192"/>
                <a:gd name="csX28" fmla="*/ 1612760 w 2095081"/>
                <a:gd name="csY28" fmla="*/ 597877 h 663192"/>
                <a:gd name="csX29" fmla="*/ 1748413 w 2095081"/>
                <a:gd name="csY29" fmla="*/ 612950 h 663192"/>
                <a:gd name="csX30" fmla="*/ 1758461 w 2095081"/>
                <a:gd name="csY30" fmla="*/ 628022 h 663192"/>
                <a:gd name="csX31" fmla="*/ 1949380 w 2095081"/>
                <a:gd name="csY31" fmla="*/ 643095 h 663192"/>
                <a:gd name="csX32" fmla="*/ 1954404 w 2095081"/>
                <a:gd name="csY32" fmla="*/ 648119 h 663192"/>
                <a:gd name="csX33" fmla="*/ 2095081 w 2095081"/>
                <a:gd name="csY33" fmla="*/ 663192 h 663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095081" h="663192">
                  <a:moveTo>
                    <a:pt x="0" y="0"/>
                  </a:moveTo>
                  <a:lnTo>
                    <a:pt x="80387" y="10049"/>
                  </a:lnTo>
                  <a:lnTo>
                    <a:pt x="85411" y="40194"/>
                  </a:lnTo>
                  <a:lnTo>
                    <a:pt x="175846" y="80387"/>
                  </a:lnTo>
                  <a:lnTo>
                    <a:pt x="291402" y="165798"/>
                  </a:lnTo>
                  <a:lnTo>
                    <a:pt x="341644" y="175847"/>
                  </a:lnTo>
                  <a:lnTo>
                    <a:pt x="417006" y="236137"/>
                  </a:lnTo>
                  <a:lnTo>
                    <a:pt x="512466" y="256233"/>
                  </a:lnTo>
                  <a:lnTo>
                    <a:pt x="607925" y="296427"/>
                  </a:lnTo>
                  <a:lnTo>
                    <a:pt x="708408" y="311499"/>
                  </a:lnTo>
                  <a:lnTo>
                    <a:pt x="763674" y="321548"/>
                  </a:lnTo>
                  <a:lnTo>
                    <a:pt x="839037" y="346669"/>
                  </a:lnTo>
                  <a:lnTo>
                    <a:pt x="879230" y="406959"/>
                  </a:lnTo>
                  <a:lnTo>
                    <a:pt x="944545" y="411983"/>
                  </a:lnTo>
                  <a:lnTo>
                    <a:pt x="959617" y="427055"/>
                  </a:lnTo>
                  <a:lnTo>
                    <a:pt x="1060101" y="432080"/>
                  </a:lnTo>
                  <a:lnTo>
                    <a:pt x="1075173" y="452176"/>
                  </a:lnTo>
                  <a:lnTo>
                    <a:pt x="1150536" y="457200"/>
                  </a:lnTo>
                  <a:lnTo>
                    <a:pt x="1165608" y="472273"/>
                  </a:lnTo>
                  <a:lnTo>
                    <a:pt x="1165608" y="472273"/>
                  </a:lnTo>
                  <a:lnTo>
                    <a:pt x="1205802" y="487345"/>
                  </a:lnTo>
                  <a:lnTo>
                    <a:pt x="1296237" y="502418"/>
                  </a:lnTo>
                  <a:lnTo>
                    <a:pt x="1316334" y="522515"/>
                  </a:lnTo>
                  <a:lnTo>
                    <a:pt x="1376624" y="532563"/>
                  </a:lnTo>
                  <a:lnTo>
                    <a:pt x="1401745" y="547636"/>
                  </a:lnTo>
                  <a:lnTo>
                    <a:pt x="1512277" y="562708"/>
                  </a:lnTo>
                  <a:lnTo>
                    <a:pt x="1527349" y="577781"/>
                  </a:lnTo>
                  <a:lnTo>
                    <a:pt x="1602712" y="582805"/>
                  </a:lnTo>
                  <a:lnTo>
                    <a:pt x="1612760" y="597877"/>
                  </a:lnTo>
                  <a:lnTo>
                    <a:pt x="1748413" y="612950"/>
                  </a:lnTo>
                  <a:lnTo>
                    <a:pt x="1758461" y="628022"/>
                  </a:lnTo>
                  <a:lnTo>
                    <a:pt x="1949380" y="643095"/>
                  </a:lnTo>
                  <a:lnTo>
                    <a:pt x="1954404" y="648119"/>
                  </a:lnTo>
                  <a:lnTo>
                    <a:pt x="2095081" y="663192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Freeform 33">
            <a:extLst>
              <a:ext uri="{FF2B5EF4-FFF2-40B4-BE49-F238E27FC236}">
                <a16:creationId xmlns:a16="http://schemas.microsoft.com/office/drawing/2014/main" id="{39CB13FC-6DBB-DDB1-CF67-E2849705BFE0}"/>
              </a:ext>
            </a:extLst>
          </p:cNvPr>
          <p:cNvSpPr/>
          <p:nvPr/>
        </p:nvSpPr>
        <p:spPr>
          <a:xfrm>
            <a:off x="3295859" y="1602712"/>
            <a:ext cx="5893359" cy="823965"/>
          </a:xfrm>
          <a:custGeom>
            <a:avLst/>
            <a:gdLst>
              <a:gd name="csX0" fmla="*/ 5893359 w 5893359"/>
              <a:gd name="csY0" fmla="*/ 823965 h 823965"/>
              <a:gd name="csX1" fmla="*/ 5697416 w 5893359"/>
              <a:gd name="csY1" fmla="*/ 823965 h 823965"/>
              <a:gd name="csX2" fmla="*/ 5677319 w 5893359"/>
              <a:gd name="csY2" fmla="*/ 823965 h 823965"/>
              <a:gd name="csX3" fmla="*/ 5652198 w 5893359"/>
              <a:gd name="csY3" fmla="*/ 798844 h 823965"/>
              <a:gd name="csX4" fmla="*/ 5456255 w 5893359"/>
              <a:gd name="csY4" fmla="*/ 798844 h 823965"/>
              <a:gd name="csX5" fmla="*/ 5426110 w 5893359"/>
              <a:gd name="csY5" fmla="*/ 768699 h 823965"/>
              <a:gd name="csX6" fmla="*/ 5375868 w 5893359"/>
              <a:gd name="csY6" fmla="*/ 763675 h 823965"/>
              <a:gd name="csX7" fmla="*/ 5340699 w 5893359"/>
              <a:gd name="csY7" fmla="*/ 738554 h 823965"/>
              <a:gd name="csX8" fmla="*/ 5164853 w 5893359"/>
              <a:gd name="csY8" fmla="*/ 738554 h 823965"/>
              <a:gd name="csX9" fmla="*/ 5139732 w 5893359"/>
              <a:gd name="csY9" fmla="*/ 723481 h 823965"/>
              <a:gd name="csX10" fmla="*/ 4973934 w 5893359"/>
              <a:gd name="csY10" fmla="*/ 713433 h 823965"/>
              <a:gd name="csX11" fmla="*/ 4953838 w 5893359"/>
              <a:gd name="csY11" fmla="*/ 693336 h 823965"/>
              <a:gd name="csX12" fmla="*/ 4818185 w 5893359"/>
              <a:gd name="csY12" fmla="*/ 688312 h 823965"/>
              <a:gd name="csX13" fmla="*/ 4803112 w 5893359"/>
              <a:gd name="csY13" fmla="*/ 673240 h 823965"/>
              <a:gd name="csX14" fmla="*/ 4657411 w 5893359"/>
              <a:gd name="csY14" fmla="*/ 673240 h 823965"/>
              <a:gd name="csX15" fmla="*/ 4652387 w 5893359"/>
              <a:gd name="csY15" fmla="*/ 653143 h 823965"/>
              <a:gd name="csX16" fmla="*/ 4526783 w 5893359"/>
              <a:gd name="csY16" fmla="*/ 653143 h 823965"/>
              <a:gd name="csX17" fmla="*/ 4516734 w 5893359"/>
              <a:gd name="csY17" fmla="*/ 638070 h 823965"/>
              <a:gd name="csX18" fmla="*/ 4129873 w 5893359"/>
              <a:gd name="csY18" fmla="*/ 638070 h 823965"/>
              <a:gd name="csX19" fmla="*/ 4124849 w 5893359"/>
              <a:gd name="csY19" fmla="*/ 622998 h 823965"/>
              <a:gd name="csX20" fmla="*/ 3989196 w 5893359"/>
              <a:gd name="csY20" fmla="*/ 617974 h 823965"/>
              <a:gd name="csX21" fmla="*/ 3989196 w 5893359"/>
              <a:gd name="csY21" fmla="*/ 617974 h 823965"/>
              <a:gd name="csX22" fmla="*/ 3577214 w 5893359"/>
              <a:gd name="csY22" fmla="*/ 597877 h 823965"/>
              <a:gd name="csX23" fmla="*/ 3567165 w 5893359"/>
              <a:gd name="csY23" fmla="*/ 582804 h 823965"/>
              <a:gd name="csX24" fmla="*/ 3300884 w 5893359"/>
              <a:gd name="csY24" fmla="*/ 577780 h 823965"/>
              <a:gd name="csX25" fmla="*/ 3275763 w 5893359"/>
              <a:gd name="csY25" fmla="*/ 562708 h 823965"/>
              <a:gd name="csX26" fmla="*/ 3094893 w 5893359"/>
              <a:gd name="csY26" fmla="*/ 557684 h 823965"/>
              <a:gd name="csX27" fmla="*/ 3059723 w 5893359"/>
              <a:gd name="csY27" fmla="*/ 527539 h 823965"/>
              <a:gd name="csX28" fmla="*/ 2898950 w 5893359"/>
              <a:gd name="csY28" fmla="*/ 522514 h 823965"/>
              <a:gd name="csX29" fmla="*/ 2828611 w 5893359"/>
              <a:gd name="csY29" fmla="*/ 502418 h 823965"/>
              <a:gd name="csX30" fmla="*/ 2687934 w 5893359"/>
              <a:gd name="csY30" fmla="*/ 497393 h 823965"/>
              <a:gd name="csX31" fmla="*/ 2672862 w 5893359"/>
              <a:gd name="csY31" fmla="*/ 482321 h 823965"/>
              <a:gd name="csX32" fmla="*/ 2547257 w 5893359"/>
              <a:gd name="csY32" fmla="*/ 482321 h 823965"/>
              <a:gd name="csX33" fmla="*/ 2537209 w 5893359"/>
              <a:gd name="csY33" fmla="*/ 472273 h 823965"/>
              <a:gd name="csX34" fmla="*/ 2476919 w 5893359"/>
              <a:gd name="csY34" fmla="*/ 472273 h 823965"/>
              <a:gd name="csX35" fmla="*/ 2476919 w 5893359"/>
              <a:gd name="csY35" fmla="*/ 472273 h 823965"/>
              <a:gd name="csX36" fmla="*/ 2436726 w 5893359"/>
              <a:gd name="csY36" fmla="*/ 442128 h 823965"/>
              <a:gd name="csX37" fmla="*/ 2270928 w 5893359"/>
              <a:gd name="csY37" fmla="*/ 442128 h 823965"/>
              <a:gd name="csX38" fmla="*/ 2250831 w 5893359"/>
              <a:gd name="csY38" fmla="*/ 437103 h 823965"/>
              <a:gd name="csX39" fmla="*/ 2170444 w 5893359"/>
              <a:gd name="csY39" fmla="*/ 427055 h 823965"/>
              <a:gd name="csX40" fmla="*/ 2120203 w 5893359"/>
              <a:gd name="csY40" fmla="*/ 411983 h 823965"/>
              <a:gd name="csX41" fmla="*/ 2085033 w 5893359"/>
              <a:gd name="csY41" fmla="*/ 411983 h 823965"/>
              <a:gd name="csX42" fmla="*/ 2054888 w 5893359"/>
              <a:gd name="csY42" fmla="*/ 391886 h 823965"/>
              <a:gd name="csX43" fmla="*/ 1874018 w 5893359"/>
              <a:gd name="csY43" fmla="*/ 381837 h 823965"/>
              <a:gd name="csX44" fmla="*/ 1803679 w 5893359"/>
              <a:gd name="csY44" fmla="*/ 366765 h 823965"/>
              <a:gd name="csX45" fmla="*/ 1698172 w 5893359"/>
              <a:gd name="csY45" fmla="*/ 356717 h 823965"/>
              <a:gd name="csX46" fmla="*/ 1678075 w 5893359"/>
              <a:gd name="csY46" fmla="*/ 346668 h 823965"/>
              <a:gd name="csX47" fmla="*/ 1602712 w 5893359"/>
              <a:gd name="csY47" fmla="*/ 346668 h 823965"/>
              <a:gd name="csX48" fmla="*/ 1562519 w 5893359"/>
              <a:gd name="csY48" fmla="*/ 321547 h 823965"/>
              <a:gd name="csX49" fmla="*/ 1477108 w 5893359"/>
              <a:gd name="csY49" fmla="*/ 316523 h 823965"/>
              <a:gd name="csX50" fmla="*/ 1457011 w 5893359"/>
              <a:gd name="csY50" fmla="*/ 306475 h 823965"/>
              <a:gd name="csX51" fmla="*/ 1396721 w 5893359"/>
              <a:gd name="csY51" fmla="*/ 306475 h 823965"/>
              <a:gd name="csX52" fmla="*/ 1381649 w 5893359"/>
              <a:gd name="csY52" fmla="*/ 291402 h 823965"/>
              <a:gd name="csX53" fmla="*/ 1296238 w 5893359"/>
              <a:gd name="csY53" fmla="*/ 291402 h 823965"/>
              <a:gd name="csX54" fmla="*/ 1276141 w 5893359"/>
              <a:gd name="csY54" fmla="*/ 271306 h 823965"/>
              <a:gd name="csX55" fmla="*/ 1205803 w 5893359"/>
              <a:gd name="csY55" fmla="*/ 266281 h 823965"/>
              <a:gd name="csX56" fmla="*/ 1170633 w 5893359"/>
              <a:gd name="csY56" fmla="*/ 246185 h 823965"/>
              <a:gd name="csX57" fmla="*/ 969666 w 5893359"/>
              <a:gd name="csY57" fmla="*/ 236136 h 823965"/>
              <a:gd name="csX58" fmla="*/ 964642 w 5893359"/>
              <a:gd name="csY58" fmla="*/ 226088 h 823965"/>
              <a:gd name="csX59" fmla="*/ 854110 w 5893359"/>
              <a:gd name="csY59" fmla="*/ 226088 h 823965"/>
              <a:gd name="csX60" fmla="*/ 844062 w 5893359"/>
              <a:gd name="csY60" fmla="*/ 205991 h 823965"/>
              <a:gd name="csX61" fmla="*/ 758651 w 5893359"/>
              <a:gd name="csY61" fmla="*/ 211015 h 823965"/>
              <a:gd name="csX62" fmla="*/ 698361 w 5893359"/>
              <a:gd name="csY62" fmla="*/ 165798 h 823965"/>
              <a:gd name="csX63" fmla="*/ 698361 w 5893359"/>
              <a:gd name="csY63" fmla="*/ 165798 h 823965"/>
              <a:gd name="csX64" fmla="*/ 547636 w 5893359"/>
              <a:gd name="csY64" fmla="*/ 90435 h 823965"/>
              <a:gd name="csX65" fmla="*/ 406959 w 5893359"/>
              <a:gd name="csY65" fmla="*/ 80387 h 823965"/>
              <a:gd name="csX66" fmla="*/ 321548 w 5893359"/>
              <a:gd name="csY66" fmla="*/ 50242 h 823965"/>
              <a:gd name="csX67" fmla="*/ 211016 w 5893359"/>
              <a:gd name="csY67" fmla="*/ 50242 h 823965"/>
              <a:gd name="csX68" fmla="*/ 155750 w 5893359"/>
              <a:gd name="csY68" fmla="*/ 30145 h 823965"/>
              <a:gd name="csX69" fmla="*/ 155750 w 5893359"/>
              <a:gd name="csY69" fmla="*/ 30145 h 823965"/>
              <a:gd name="csX70" fmla="*/ 80387 w 5893359"/>
              <a:gd name="csY70" fmla="*/ 0 h 823965"/>
              <a:gd name="csX71" fmla="*/ 0 w 5893359"/>
              <a:gd name="csY71" fmla="*/ 0 h 8239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5893359" h="823965">
                <a:moveTo>
                  <a:pt x="5893359" y="823965"/>
                </a:moveTo>
                <a:lnTo>
                  <a:pt x="5697416" y="823965"/>
                </a:lnTo>
                <a:lnTo>
                  <a:pt x="5677319" y="823965"/>
                </a:lnTo>
                <a:lnTo>
                  <a:pt x="5652198" y="798844"/>
                </a:lnTo>
                <a:lnTo>
                  <a:pt x="5456255" y="798844"/>
                </a:lnTo>
                <a:lnTo>
                  <a:pt x="5426110" y="768699"/>
                </a:lnTo>
                <a:lnTo>
                  <a:pt x="5375868" y="763675"/>
                </a:lnTo>
                <a:lnTo>
                  <a:pt x="5340699" y="738554"/>
                </a:lnTo>
                <a:lnTo>
                  <a:pt x="5164853" y="738554"/>
                </a:lnTo>
                <a:lnTo>
                  <a:pt x="5139732" y="723481"/>
                </a:lnTo>
                <a:lnTo>
                  <a:pt x="4973934" y="713433"/>
                </a:lnTo>
                <a:lnTo>
                  <a:pt x="4953838" y="693336"/>
                </a:lnTo>
                <a:lnTo>
                  <a:pt x="4818185" y="688312"/>
                </a:lnTo>
                <a:lnTo>
                  <a:pt x="4803112" y="673240"/>
                </a:lnTo>
                <a:lnTo>
                  <a:pt x="4657411" y="673240"/>
                </a:lnTo>
                <a:lnTo>
                  <a:pt x="4652387" y="653143"/>
                </a:lnTo>
                <a:lnTo>
                  <a:pt x="4526783" y="653143"/>
                </a:lnTo>
                <a:lnTo>
                  <a:pt x="4516734" y="638070"/>
                </a:lnTo>
                <a:lnTo>
                  <a:pt x="4129873" y="638070"/>
                </a:lnTo>
                <a:lnTo>
                  <a:pt x="4124849" y="622998"/>
                </a:lnTo>
                <a:lnTo>
                  <a:pt x="3989196" y="617974"/>
                </a:lnTo>
                <a:lnTo>
                  <a:pt x="3989196" y="617974"/>
                </a:lnTo>
                <a:lnTo>
                  <a:pt x="3577214" y="597877"/>
                </a:lnTo>
                <a:lnTo>
                  <a:pt x="3567165" y="582804"/>
                </a:lnTo>
                <a:lnTo>
                  <a:pt x="3300884" y="577780"/>
                </a:lnTo>
                <a:lnTo>
                  <a:pt x="3275763" y="562708"/>
                </a:lnTo>
                <a:lnTo>
                  <a:pt x="3094893" y="557684"/>
                </a:lnTo>
                <a:lnTo>
                  <a:pt x="3059723" y="527539"/>
                </a:lnTo>
                <a:lnTo>
                  <a:pt x="2898950" y="522514"/>
                </a:lnTo>
                <a:lnTo>
                  <a:pt x="2828611" y="502418"/>
                </a:lnTo>
                <a:lnTo>
                  <a:pt x="2687934" y="497393"/>
                </a:lnTo>
                <a:lnTo>
                  <a:pt x="2672862" y="482321"/>
                </a:lnTo>
                <a:lnTo>
                  <a:pt x="2547257" y="482321"/>
                </a:lnTo>
                <a:lnTo>
                  <a:pt x="2537209" y="472273"/>
                </a:lnTo>
                <a:lnTo>
                  <a:pt x="2476919" y="472273"/>
                </a:lnTo>
                <a:lnTo>
                  <a:pt x="2476919" y="472273"/>
                </a:lnTo>
                <a:lnTo>
                  <a:pt x="2436726" y="442128"/>
                </a:lnTo>
                <a:lnTo>
                  <a:pt x="2270928" y="442128"/>
                </a:lnTo>
                <a:lnTo>
                  <a:pt x="2250831" y="437103"/>
                </a:lnTo>
                <a:lnTo>
                  <a:pt x="2170444" y="427055"/>
                </a:lnTo>
                <a:lnTo>
                  <a:pt x="2120203" y="411983"/>
                </a:lnTo>
                <a:lnTo>
                  <a:pt x="2085033" y="411983"/>
                </a:lnTo>
                <a:lnTo>
                  <a:pt x="2054888" y="391886"/>
                </a:lnTo>
                <a:lnTo>
                  <a:pt x="1874018" y="381837"/>
                </a:lnTo>
                <a:lnTo>
                  <a:pt x="1803679" y="366765"/>
                </a:lnTo>
                <a:lnTo>
                  <a:pt x="1698172" y="356717"/>
                </a:lnTo>
                <a:lnTo>
                  <a:pt x="1678075" y="346668"/>
                </a:lnTo>
                <a:lnTo>
                  <a:pt x="1602712" y="346668"/>
                </a:lnTo>
                <a:lnTo>
                  <a:pt x="1562519" y="321547"/>
                </a:lnTo>
                <a:lnTo>
                  <a:pt x="1477108" y="316523"/>
                </a:lnTo>
                <a:lnTo>
                  <a:pt x="1457011" y="306475"/>
                </a:lnTo>
                <a:lnTo>
                  <a:pt x="1396721" y="306475"/>
                </a:lnTo>
                <a:lnTo>
                  <a:pt x="1381649" y="291402"/>
                </a:lnTo>
                <a:lnTo>
                  <a:pt x="1296238" y="291402"/>
                </a:lnTo>
                <a:lnTo>
                  <a:pt x="1276141" y="271306"/>
                </a:lnTo>
                <a:lnTo>
                  <a:pt x="1205803" y="266281"/>
                </a:lnTo>
                <a:lnTo>
                  <a:pt x="1170633" y="246185"/>
                </a:lnTo>
                <a:lnTo>
                  <a:pt x="969666" y="236136"/>
                </a:lnTo>
                <a:lnTo>
                  <a:pt x="964642" y="226088"/>
                </a:lnTo>
                <a:lnTo>
                  <a:pt x="854110" y="226088"/>
                </a:lnTo>
                <a:lnTo>
                  <a:pt x="844062" y="205991"/>
                </a:lnTo>
                <a:lnTo>
                  <a:pt x="758651" y="211015"/>
                </a:lnTo>
                <a:lnTo>
                  <a:pt x="698361" y="165798"/>
                </a:lnTo>
                <a:lnTo>
                  <a:pt x="698361" y="165798"/>
                </a:lnTo>
                <a:lnTo>
                  <a:pt x="547636" y="90435"/>
                </a:lnTo>
                <a:lnTo>
                  <a:pt x="406959" y="80387"/>
                </a:lnTo>
                <a:lnTo>
                  <a:pt x="321548" y="50242"/>
                </a:lnTo>
                <a:lnTo>
                  <a:pt x="211016" y="50242"/>
                </a:lnTo>
                <a:lnTo>
                  <a:pt x="155750" y="30145"/>
                </a:lnTo>
                <a:lnTo>
                  <a:pt x="155750" y="30145"/>
                </a:lnTo>
                <a:lnTo>
                  <a:pt x="80387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58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E22DAE8-934C-3A39-3AD2-9C1B2FDD910C}"/>
              </a:ext>
            </a:extLst>
          </p:cNvPr>
          <p:cNvGrpSpPr/>
          <p:nvPr/>
        </p:nvGrpSpPr>
        <p:grpSpPr>
          <a:xfrm>
            <a:off x="3534508" y="1608992"/>
            <a:ext cx="5547946" cy="386862"/>
            <a:chOff x="3534508" y="1608992"/>
            <a:chExt cx="5547946" cy="386862"/>
          </a:xfrm>
        </p:grpSpPr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B5F7F9BD-EE27-FA8C-2FC8-59FC908D33F9}"/>
                </a:ext>
              </a:extLst>
            </p:cNvPr>
            <p:cNvSpPr/>
            <p:nvPr/>
          </p:nvSpPr>
          <p:spPr>
            <a:xfrm>
              <a:off x="3534508" y="1608992"/>
              <a:ext cx="2365130" cy="215412"/>
            </a:xfrm>
            <a:custGeom>
              <a:avLst/>
              <a:gdLst>
                <a:gd name="csX0" fmla="*/ 0 w 2365130"/>
                <a:gd name="csY0" fmla="*/ 0 h 215412"/>
                <a:gd name="csX1" fmla="*/ 312127 w 2365130"/>
                <a:gd name="csY1" fmla="*/ 0 h 215412"/>
                <a:gd name="csX2" fmla="*/ 312127 w 2365130"/>
                <a:gd name="csY2" fmla="*/ 21981 h 215412"/>
                <a:gd name="csX3" fmla="*/ 435219 w 2365130"/>
                <a:gd name="csY3" fmla="*/ 21981 h 215412"/>
                <a:gd name="csX4" fmla="*/ 435219 w 2365130"/>
                <a:gd name="csY4" fmla="*/ 35170 h 215412"/>
                <a:gd name="csX5" fmla="*/ 531934 w 2365130"/>
                <a:gd name="csY5" fmla="*/ 35170 h 215412"/>
                <a:gd name="csX6" fmla="*/ 531934 w 2365130"/>
                <a:gd name="csY6" fmla="*/ 79131 h 215412"/>
                <a:gd name="csX7" fmla="*/ 677007 w 2365130"/>
                <a:gd name="csY7" fmla="*/ 79131 h 215412"/>
                <a:gd name="csX8" fmla="*/ 677007 w 2365130"/>
                <a:gd name="csY8" fmla="*/ 92320 h 215412"/>
                <a:gd name="csX9" fmla="*/ 892419 w 2365130"/>
                <a:gd name="csY9" fmla="*/ 92320 h 215412"/>
                <a:gd name="csX10" fmla="*/ 892419 w 2365130"/>
                <a:gd name="csY10" fmla="*/ 109904 h 215412"/>
                <a:gd name="csX11" fmla="*/ 1208942 w 2365130"/>
                <a:gd name="csY11" fmla="*/ 109904 h 215412"/>
                <a:gd name="csX12" fmla="*/ 1208942 w 2365130"/>
                <a:gd name="csY12" fmla="*/ 127489 h 215412"/>
                <a:gd name="csX13" fmla="*/ 1380392 w 2365130"/>
                <a:gd name="csY13" fmla="*/ 127489 h 215412"/>
                <a:gd name="csX14" fmla="*/ 1380392 w 2365130"/>
                <a:gd name="csY14" fmla="*/ 153866 h 215412"/>
                <a:gd name="csX15" fmla="*/ 1534257 w 2365130"/>
                <a:gd name="csY15" fmla="*/ 153866 h 215412"/>
                <a:gd name="csX16" fmla="*/ 1534257 w 2365130"/>
                <a:gd name="csY16" fmla="*/ 171450 h 215412"/>
                <a:gd name="csX17" fmla="*/ 1626577 w 2365130"/>
                <a:gd name="csY17" fmla="*/ 171450 h 215412"/>
                <a:gd name="csX18" fmla="*/ 1626577 w 2365130"/>
                <a:gd name="csY18" fmla="*/ 189035 h 215412"/>
                <a:gd name="csX19" fmla="*/ 1850780 w 2365130"/>
                <a:gd name="csY19" fmla="*/ 189035 h 215412"/>
                <a:gd name="csX20" fmla="*/ 1850780 w 2365130"/>
                <a:gd name="csY20" fmla="*/ 202223 h 215412"/>
                <a:gd name="csX21" fmla="*/ 2259623 w 2365130"/>
                <a:gd name="csY21" fmla="*/ 202223 h 215412"/>
                <a:gd name="csX22" fmla="*/ 2259623 w 2365130"/>
                <a:gd name="csY22" fmla="*/ 215412 h 215412"/>
                <a:gd name="csX23" fmla="*/ 2365130 w 2365130"/>
                <a:gd name="csY23" fmla="*/ 215412 h 215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365130" h="215412">
                  <a:moveTo>
                    <a:pt x="0" y="0"/>
                  </a:moveTo>
                  <a:lnTo>
                    <a:pt x="312127" y="0"/>
                  </a:lnTo>
                  <a:lnTo>
                    <a:pt x="312127" y="21981"/>
                  </a:lnTo>
                  <a:lnTo>
                    <a:pt x="435219" y="21981"/>
                  </a:lnTo>
                  <a:lnTo>
                    <a:pt x="435219" y="35170"/>
                  </a:lnTo>
                  <a:lnTo>
                    <a:pt x="531934" y="35170"/>
                  </a:lnTo>
                  <a:lnTo>
                    <a:pt x="531934" y="79131"/>
                  </a:lnTo>
                  <a:lnTo>
                    <a:pt x="677007" y="79131"/>
                  </a:lnTo>
                  <a:lnTo>
                    <a:pt x="677007" y="92320"/>
                  </a:lnTo>
                  <a:lnTo>
                    <a:pt x="892419" y="92320"/>
                  </a:lnTo>
                  <a:lnTo>
                    <a:pt x="892419" y="109904"/>
                  </a:lnTo>
                  <a:lnTo>
                    <a:pt x="1208942" y="109904"/>
                  </a:lnTo>
                  <a:lnTo>
                    <a:pt x="1208942" y="127489"/>
                  </a:lnTo>
                  <a:lnTo>
                    <a:pt x="1380392" y="127489"/>
                  </a:lnTo>
                  <a:lnTo>
                    <a:pt x="1380392" y="153866"/>
                  </a:lnTo>
                  <a:lnTo>
                    <a:pt x="1534257" y="153866"/>
                  </a:lnTo>
                  <a:lnTo>
                    <a:pt x="1534257" y="171450"/>
                  </a:lnTo>
                  <a:lnTo>
                    <a:pt x="1626577" y="171450"/>
                  </a:lnTo>
                  <a:lnTo>
                    <a:pt x="1626577" y="189035"/>
                  </a:lnTo>
                  <a:lnTo>
                    <a:pt x="1850780" y="189035"/>
                  </a:lnTo>
                  <a:lnTo>
                    <a:pt x="1850780" y="202223"/>
                  </a:lnTo>
                  <a:lnTo>
                    <a:pt x="2259623" y="202223"/>
                  </a:lnTo>
                  <a:lnTo>
                    <a:pt x="2259623" y="215412"/>
                  </a:lnTo>
                  <a:lnTo>
                    <a:pt x="2365130" y="215412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F28D06CB-8C6D-8C47-DD07-FB6E2FF955B9}"/>
                </a:ext>
              </a:extLst>
            </p:cNvPr>
            <p:cNvSpPr/>
            <p:nvPr/>
          </p:nvSpPr>
          <p:spPr>
            <a:xfrm>
              <a:off x="5877658" y="1833196"/>
              <a:ext cx="870438" cy="48358"/>
            </a:xfrm>
            <a:custGeom>
              <a:avLst/>
              <a:gdLst>
                <a:gd name="csX0" fmla="*/ 0 w 870438"/>
                <a:gd name="csY0" fmla="*/ 0 h 48358"/>
                <a:gd name="csX1" fmla="*/ 131884 w 870438"/>
                <a:gd name="csY1" fmla="*/ 0 h 48358"/>
                <a:gd name="csX2" fmla="*/ 131884 w 870438"/>
                <a:gd name="csY2" fmla="*/ 13189 h 48358"/>
                <a:gd name="csX3" fmla="*/ 290146 w 870438"/>
                <a:gd name="csY3" fmla="*/ 13189 h 48358"/>
                <a:gd name="csX4" fmla="*/ 290146 w 870438"/>
                <a:gd name="csY4" fmla="*/ 30773 h 48358"/>
                <a:gd name="csX5" fmla="*/ 369277 w 870438"/>
                <a:gd name="csY5" fmla="*/ 30773 h 48358"/>
                <a:gd name="csX6" fmla="*/ 369277 w 870438"/>
                <a:gd name="csY6" fmla="*/ 43962 h 48358"/>
                <a:gd name="csX7" fmla="*/ 738554 w 870438"/>
                <a:gd name="csY7" fmla="*/ 43962 h 48358"/>
                <a:gd name="csX8" fmla="*/ 742950 w 870438"/>
                <a:gd name="csY8" fmla="*/ 48358 h 48358"/>
                <a:gd name="csX9" fmla="*/ 870438 w 870438"/>
                <a:gd name="csY9" fmla="*/ 48358 h 48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70438" h="48358">
                  <a:moveTo>
                    <a:pt x="0" y="0"/>
                  </a:moveTo>
                  <a:lnTo>
                    <a:pt x="131884" y="0"/>
                  </a:lnTo>
                  <a:lnTo>
                    <a:pt x="131884" y="13189"/>
                  </a:lnTo>
                  <a:lnTo>
                    <a:pt x="290146" y="13189"/>
                  </a:lnTo>
                  <a:lnTo>
                    <a:pt x="290146" y="30773"/>
                  </a:lnTo>
                  <a:lnTo>
                    <a:pt x="369277" y="30773"/>
                  </a:lnTo>
                  <a:lnTo>
                    <a:pt x="369277" y="43962"/>
                  </a:lnTo>
                  <a:lnTo>
                    <a:pt x="738554" y="43962"/>
                  </a:lnTo>
                  <a:lnTo>
                    <a:pt x="742950" y="48358"/>
                  </a:lnTo>
                  <a:lnTo>
                    <a:pt x="870438" y="48358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924B8E2E-075F-420D-39DB-3375825CBA28}"/>
                </a:ext>
              </a:extLst>
            </p:cNvPr>
            <p:cNvSpPr/>
            <p:nvPr/>
          </p:nvSpPr>
          <p:spPr>
            <a:xfrm>
              <a:off x="6743700" y="1881554"/>
              <a:ext cx="2338754" cy="114300"/>
            </a:xfrm>
            <a:custGeom>
              <a:avLst/>
              <a:gdLst>
                <a:gd name="csX0" fmla="*/ 0 w 2338754"/>
                <a:gd name="csY0" fmla="*/ 0 h 114300"/>
                <a:gd name="csX1" fmla="*/ 263769 w 2338754"/>
                <a:gd name="csY1" fmla="*/ 0 h 114300"/>
                <a:gd name="csX2" fmla="*/ 263769 w 2338754"/>
                <a:gd name="csY2" fmla="*/ 17584 h 114300"/>
                <a:gd name="csX3" fmla="*/ 549519 w 2338754"/>
                <a:gd name="csY3" fmla="*/ 17584 h 114300"/>
                <a:gd name="csX4" fmla="*/ 549519 w 2338754"/>
                <a:gd name="csY4" fmla="*/ 30773 h 114300"/>
                <a:gd name="csX5" fmla="*/ 971550 w 2338754"/>
                <a:gd name="csY5" fmla="*/ 30773 h 114300"/>
                <a:gd name="csX6" fmla="*/ 971550 w 2338754"/>
                <a:gd name="csY6" fmla="*/ 48358 h 114300"/>
                <a:gd name="csX7" fmla="*/ 1085850 w 2338754"/>
                <a:gd name="csY7" fmla="*/ 48358 h 114300"/>
                <a:gd name="csX8" fmla="*/ 1085850 w 2338754"/>
                <a:gd name="csY8" fmla="*/ 61546 h 114300"/>
                <a:gd name="csX9" fmla="*/ 1252904 w 2338754"/>
                <a:gd name="csY9" fmla="*/ 61546 h 114300"/>
                <a:gd name="csX10" fmla="*/ 1261696 w 2338754"/>
                <a:gd name="csY10" fmla="*/ 70338 h 114300"/>
                <a:gd name="csX11" fmla="*/ 1393581 w 2338754"/>
                <a:gd name="csY11" fmla="*/ 70338 h 114300"/>
                <a:gd name="csX12" fmla="*/ 1393581 w 2338754"/>
                <a:gd name="csY12" fmla="*/ 83527 h 114300"/>
                <a:gd name="csX13" fmla="*/ 1657350 w 2338754"/>
                <a:gd name="csY13" fmla="*/ 83527 h 114300"/>
                <a:gd name="csX14" fmla="*/ 1657350 w 2338754"/>
                <a:gd name="csY14" fmla="*/ 96715 h 114300"/>
                <a:gd name="csX15" fmla="*/ 2220058 w 2338754"/>
                <a:gd name="csY15" fmla="*/ 96715 h 114300"/>
                <a:gd name="csX16" fmla="*/ 2220058 w 2338754"/>
                <a:gd name="csY16" fmla="*/ 114300 h 114300"/>
                <a:gd name="csX17" fmla="*/ 2338754 w 2338754"/>
                <a:gd name="csY17" fmla="*/ 114300 h 1143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38754" h="114300">
                  <a:moveTo>
                    <a:pt x="0" y="0"/>
                  </a:moveTo>
                  <a:lnTo>
                    <a:pt x="263769" y="0"/>
                  </a:lnTo>
                  <a:lnTo>
                    <a:pt x="263769" y="17584"/>
                  </a:lnTo>
                  <a:lnTo>
                    <a:pt x="549519" y="17584"/>
                  </a:lnTo>
                  <a:lnTo>
                    <a:pt x="549519" y="30773"/>
                  </a:lnTo>
                  <a:lnTo>
                    <a:pt x="971550" y="30773"/>
                  </a:lnTo>
                  <a:lnTo>
                    <a:pt x="971550" y="48358"/>
                  </a:lnTo>
                  <a:lnTo>
                    <a:pt x="1085850" y="48358"/>
                  </a:lnTo>
                  <a:lnTo>
                    <a:pt x="1085850" y="61546"/>
                  </a:lnTo>
                  <a:lnTo>
                    <a:pt x="1252904" y="61546"/>
                  </a:lnTo>
                  <a:lnTo>
                    <a:pt x="1261696" y="70338"/>
                  </a:lnTo>
                  <a:lnTo>
                    <a:pt x="1393581" y="70338"/>
                  </a:lnTo>
                  <a:lnTo>
                    <a:pt x="1393581" y="83527"/>
                  </a:lnTo>
                  <a:lnTo>
                    <a:pt x="1657350" y="83527"/>
                  </a:lnTo>
                  <a:lnTo>
                    <a:pt x="1657350" y="96715"/>
                  </a:lnTo>
                  <a:lnTo>
                    <a:pt x="2220058" y="96715"/>
                  </a:lnTo>
                  <a:lnTo>
                    <a:pt x="2220058" y="114300"/>
                  </a:lnTo>
                  <a:lnTo>
                    <a:pt x="2338754" y="114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EDF88BA-A2B0-E6F2-270C-2D6C974FAEE6}"/>
              </a:ext>
            </a:extLst>
          </p:cNvPr>
          <p:cNvGrpSpPr/>
          <p:nvPr/>
        </p:nvGrpSpPr>
        <p:grpSpPr>
          <a:xfrm>
            <a:off x="3283927" y="1595804"/>
            <a:ext cx="5794131" cy="523143"/>
            <a:chOff x="3283927" y="1595804"/>
            <a:chExt cx="5794131" cy="523143"/>
          </a:xfrm>
        </p:grpSpPr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44BA1A92-B9DA-4976-7FDA-425C0FB40166}"/>
                </a:ext>
              </a:extLst>
            </p:cNvPr>
            <p:cNvSpPr/>
            <p:nvPr/>
          </p:nvSpPr>
          <p:spPr>
            <a:xfrm>
              <a:off x="3283927" y="1595804"/>
              <a:ext cx="4106008" cy="426427"/>
            </a:xfrm>
            <a:custGeom>
              <a:avLst/>
              <a:gdLst>
                <a:gd name="csX0" fmla="*/ 0 w 4106008"/>
                <a:gd name="csY0" fmla="*/ 0 h 426427"/>
                <a:gd name="csX1" fmla="*/ 215411 w 4106008"/>
                <a:gd name="csY1" fmla="*/ 4396 h 426427"/>
                <a:gd name="csX2" fmla="*/ 211015 w 4106008"/>
                <a:gd name="csY2" fmla="*/ 21981 h 426427"/>
                <a:gd name="csX3" fmla="*/ 334108 w 4106008"/>
                <a:gd name="csY3" fmla="*/ 21981 h 426427"/>
                <a:gd name="csX4" fmla="*/ 329711 w 4106008"/>
                <a:gd name="csY4" fmla="*/ 35169 h 426427"/>
                <a:gd name="csX5" fmla="*/ 465992 w 4106008"/>
                <a:gd name="csY5" fmla="*/ 39565 h 426427"/>
                <a:gd name="csX6" fmla="*/ 465992 w 4106008"/>
                <a:gd name="csY6" fmla="*/ 57150 h 426427"/>
                <a:gd name="csX7" fmla="*/ 549519 w 4106008"/>
                <a:gd name="csY7" fmla="*/ 61546 h 426427"/>
                <a:gd name="csX8" fmla="*/ 558311 w 4106008"/>
                <a:gd name="csY8" fmla="*/ 96715 h 426427"/>
                <a:gd name="csX9" fmla="*/ 716573 w 4106008"/>
                <a:gd name="csY9" fmla="*/ 87923 h 426427"/>
                <a:gd name="csX10" fmla="*/ 720969 w 4106008"/>
                <a:gd name="csY10" fmla="*/ 101111 h 426427"/>
                <a:gd name="csX11" fmla="*/ 852854 w 4106008"/>
                <a:gd name="csY11" fmla="*/ 105508 h 426427"/>
                <a:gd name="csX12" fmla="*/ 857250 w 4106008"/>
                <a:gd name="csY12" fmla="*/ 123092 h 426427"/>
                <a:gd name="csX13" fmla="*/ 971550 w 4106008"/>
                <a:gd name="csY13" fmla="*/ 127488 h 426427"/>
                <a:gd name="csX14" fmla="*/ 971550 w 4106008"/>
                <a:gd name="csY14" fmla="*/ 127488 h 426427"/>
                <a:gd name="csX15" fmla="*/ 1112227 w 4106008"/>
                <a:gd name="csY15" fmla="*/ 136281 h 426427"/>
                <a:gd name="csX16" fmla="*/ 1116623 w 4106008"/>
                <a:gd name="csY16" fmla="*/ 158261 h 426427"/>
                <a:gd name="csX17" fmla="*/ 1226527 w 4106008"/>
                <a:gd name="csY17" fmla="*/ 153865 h 426427"/>
                <a:gd name="csX18" fmla="*/ 1244111 w 4106008"/>
                <a:gd name="csY18" fmla="*/ 175846 h 426427"/>
                <a:gd name="csX19" fmla="*/ 1472711 w 4106008"/>
                <a:gd name="csY19" fmla="*/ 184638 h 426427"/>
                <a:gd name="csX20" fmla="*/ 1477108 w 4106008"/>
                <a:gd name="csY20" fmla="*/ 197827 h 426427"/>
                <a:gd name="csX21" fmla="*/ 1556238 w 4106008"/>
                <a:gd name="csY21" fmla="*/ 202223 h 426427"/>
                <a:gd name="csX22" fmla="*/ 1551842 w 4106008"/>
                <a:gd name="csY22" fmla="*/ 219808 h 426427"/>
                <a:gd name="csX23" fmla="*/ 1613388 w 4106008"/>
                <a:gd name="csY23" fmla="*/ 219808 h 426427"/>
                <a:gd name="csX24" fmla="*/ 1617785 w 4106008"/>
                <a:gd name="csY24" fmla="*/ 232996 h 426427"/>
                <a:gd name="csX25" fmla="*/ 1696915 w 4106008"/>
                <a:gd name="csY25" fmla="*/ 237392 h 426427"/>
                <a:gd name="csX26" fmla="*/ 1705708 w 4106008"/>
                <a:gd name="csY26" fmla="*/ 263769 h 426427"/>
                <a:gd name="csX27" fmla="*/ 1837592 w 4106008"/>
                <a:gd name="csY27" fmla="*/ 263769 h 426427"/>
                <a:gd name="csX28" fmla="*/ 1841988 w 4106008"/>
                <a:gd name="csY28" fmla="*/ 276958 h 426427"/>
                <a:gd name="csX29" fmla="*/ 2053004 w 4106008"/>
                <a:gd name="csY29" fmla="*/ 276958 h 426427"/>
                <a:gd name="csX30" fmla="*/ 2053004 w 4106008"/>
                <a:gd name="csY30" fmla="*/ 294542 h 426427"/>
                <a:gd name="csX31" fmla="*/ 2193681 w 4106008"/>
                <a:gd name="csY31" fmla="*/ 294542 h 426427"/>
                <a:gd name="csX32" fmla="*/ 2193681 w 4106008"/>
                <a:gd name="csY32" fmla="*/ 316523 h 426427"/>
                <a:gd name="csX33" fmla="*/ 2329961 w 4106008"/>
                <a:gd name="csY33" fmla="*/ 316523 h 426427"/>
                <a:gd name="csX34" fmla="*/ 2329961 w 4106008"/>
                <a:gd name="csY34" fmla="*/ 325315 h 426427"/>
                <a:gd name="csX35" fmla="*/ 2532185 w 4106008"/>
                <a:gd name="csY35" fmla="*/ 325315 h 426427"/>
                <a:gd name="csX36" fmla="*/ 2532185 w 4106008"/>
                <a:gd name="csY36" fmla="*/ 342900 h 426427"/>
                <a:gd name="csX37" fmla="*/ 2769577 w 4106008"/>
                <a:gd name="csY37" fmla="*/ 342900 h 426427"/>
                <a:gd name="csX38" fmla="*/ 2769577 w 4106008"/>
                <a:gd name="csY38" fmla="*/ 351692 h 426427"/>
                <a:gd name="csX39" fmla="*/ 2875085 w 4106008"/>
                <a:gd name="csY39" fmla="*/ 351692 h 426427"/>
                <a:gd name="csX40" fmla="*/ 2875085 w 4106008"/>
                <a:gd name="csY40" fmla="*/ 364881 h 426427"/>
                <a:gd name="csX41" fmla="*/ 2945423 w 4106008"/>
                <a:gd name="csY41" fmla="*/ 364881 h 426427"/>
                <a:gd name="csX42" fmla="*/ 2945423 w 4106008"/>
                <a:gd name="csY42" fmla="*/ 378069 h 426427"/>
                <a:gd name="csX43" fmla="*/ 3226777 w 4106008"/>
                <a:gd name="csY43" fmla="*/ 378069 h 426427"/>
                <a:gd name="csX44" fmla="*/ 3226777 w 4106008"/>
                <a:gd name="csY44" fmla="*/ 400050 h 426427"/>
                <a:gd name="csX45" fmla="*/ 3349869 w 4106008"/>
                <a:gd name="csY45" fmla="*/ 400050 h 426427"/>
                <a:gd name="csX46" fmla="*/ 3349869 w 4106008"/>
                <a:gd name="csY46" fmla="*/ 413238 h 426427"/>
                <a:gd name="csX47" fmla="*/ 3679581 w 4106008"/>
                <a:gd name="csY47" fmla="*/ 413238 h 426427"/>
                <a:gd name="csX48" fmla="*/ 3679581 w 4106008"/>
                <a:gd name="csY48" fmla="*/ 426427 h 426427"/>
                <a:gd name="csX49" fmla="*/ 4106008 w 4106008"/>
                <a:gd name="csY49" fmla="*/ 426427 h 426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4106008" h="426427">
                  <a:moveTo>
                    <a:pt x="0" y="0"/>
                  </a:moveTo>
                  <a:lnTo>
                    <a:pt x="215411" y="4396"/>
                  </a:lnTo>
                  <a:lnTo>
                    <a:pt x="211015" y="21981"/>
                  </a:lnTo>
                  <a:lnTo>
                    <a:pt x="334108" y="21981"/>
                  </a:lnTo>
                  <a:lnTo>
                    <a:pt x="329711" y="35169"/>
                  </a:lnTo>
                  <a:lnTo>
                    <a:pt x="465992" y="39565"/>
                  </a:lnTo>
                  <a:lnTo>
                    <a:pt x="465992" y="57150"/>
                  </a:lnTo>
                  <a:lnTo>
                    <a:pt x="549519" y="61546"/>
                  </a:lnTo>
                  <a:lnTo>
                    <a:pt x="558311" y="96715"/>
                  </a:lnTo>
                  <a:lnTo>
                    <a:pt x="716573" y="87923"/>
                  </a:lnTo>
                  <a:lnTo>
                    <a:pt x="720969" y="101111"/>
                  </a:lnTo>
                  <a:lnTo>
                    <a:pt x="852854" y="105508"/>
                  </a:lnTo>
                  <a:lnTo>
                    <a:pt x="857250" y="123092"/>
                  </a:lnTo>
                  <a:lnTo>
                    <a:pt x="971550" y="127488"/>
                  </a:lnTo>
                  <a:lnTo>
                    <a:pt x="971550" y="127488"/>
                  </a:lnTo>
                  <a:lnTo>
                    <a:pt x="1112227" y="136281"/>
                  </a:lnTo>
                  <a:lnTo>
                    <a:pt x="1116623" y="158261"/>
                  </a:lnTo>
                  <a:lnTo>
                    <a:pt x="1226527" y="153865"/>
                  </a:lnTo>
                  <a:lnTo>
                    <a:pt x="1244111" y="175846"/>
                  </a:lnTo>
                  <a:lnTo>
                    <a:pt x="1472711" y="184638"/>
                  </a:lnTo>
                  <a:lnTo>
                    <a:pt x="1477108" y="197827"/>
                  </a:lnTo>
                  <a:lnTo>
                    <a:pt x="1556238" y="202223"/>
                  </a:lnTo>
                  <a:lnTo>
                    <a:pt x="1551842" y="219808"/>
                  </a:lnTo>
                  <a:lnTo>
                    <a:pt x="1613388" y="219808"/>
                  </a:lnTo>
                  <a:lnTo>
                    <a:pt x="1617785" y="232996"/>
                  </a:lnTo>
                  <a:lnTo>
                    <a:pt x="1696915" y="237392"/>
                  </a:lnTo>
                  <a:lnTo>
                    <a:pt x="1705708" y="263769"/>
                  </a:lnTo>
                  <a:lnTo>
                    <a:pt x="1837592" y="263769"/>
                  </a:lnTo>
                  <a:lnTo>
                    <a:pt x="1841988" y="276958"/>
                  </a:lnTo>
                  <a:lnTo>
                    <a:pt x="2053004" y="276958"/>
                  </a:lnTo>
                  <a:lnTo>
                    <a:pt x="2053004" y="294542"/>
                  </a:lnTo>
                  <a:lnTo>
                    <a:pt x="2193681" y="294542"/>
                  </a:lnTo>
                  <a:lnTo>
                    <a:pt x="2193681" y="316523"/>
                  </a:lnTo>
                  <a:lnTo>
                    <a:pt x="2329961" y="316523"/>
                  </a:lnTo>
                  <a:lnTo>
                    <a:pt x="2329961" y="325315"/>
                  </a:lnTo>
                  <a:lnTo>
                    <a:pt x="2532185" y="325315"/>
                  </a:lnTo>
                  <a:lnTo>
                    <a:pt x="2532185" y="342900"/>
                  </a:lnTo>
                  <a:lnTo>
                    <a:pt x="2769577" y="342900"/>
                  </a:lnTo>
                  <a:lnTo>
                    <a:pt x="2769577" y="351692"/>
                  </a:lnTo>
                  <a:lnTo>
                    <a:pt x="2875085" y="351692"/>
                  </a:lnTo>
                  <a:lnTo>
                    <a:pt x="2875085" y="364881"/>
                  </a:lnTo>
                  <a:lnTo>
                    <a:pt x="2945423" y="364881"/>
                  </a:lnTo>
                  <a:lnTo>
                    <a:pt x="2945423" y="378069"/>
                  </a:lnTo>
                  <a:lnTo>
                    <a:pt x="3226777" y="378069"/>
                  </a:lnTo>
                  <a:lnTo>
                    <a:pt x="3226777" y="400050"/>
                  </a:lnTo>
                  <a:lnTo>
                    <a:pt x="3349869" y="400050"/>
                  </a:lnTo>
                  <a:lnTo>
                    <a:pt x="3349869" y="413238"/>
                  </a:lnTo>
                  <a:lnTo>
                    <a:pt x="3679581" y="413238"/>
                  </a:lnTo>
                  <a:lnTo>
                    <a:pt x="3679581" y="426427"/>
                  </a:lnTo>
                  <a:lnTo>
                    <a:pt x="4106008" y="426427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 145">
              <a:extLst>
                <a:ext uri="{FF2B5EF4-FFF2-40B4-BE49-F238E27FC236}">
                  <a16:creationId xmlns:a16="http://schemas.microsoft.com/office/drawing/2014/main" id="{0E23EA12-4824-CCE7-69BB-F5E016BB00A8}"/>
                </a:ext>
              </a:extLst>
            </p:cNvPr>
            <p:cNvSpPr/>
            <p:nvPr/>
          </p:nvSpPr>
          <p:spPr>
            <a:xfrm>
              <a:off x="7372350" y="2039815"/>
              <a:ext cx="1705708" cy="79132"/>
            </a:xfrm>
            <a:custGeom>
              <a:avLst/>
              <a:gdLst>
                <a:gd name="csX0" fmla="*/ 0 w 1705708"/>
                <a:gd name="csY0" fmla="*/ 0 h 79132"/>
                <a:gd name="csX1" fmla="*/ 136281 w 1705708"/>
                <a:gd name="csY1" fmla="*/ 0 h 79132"/>
                <a:gd name="csX2" fmla="*/ 136281 w 1705708"/>
                <a:gd name="csY2" fmla="*/ 17585 h 79132"/>
                <a:gd name="csX3" fmla="*/ 351692 w 1705708"/>
                <a:gd name="csY3" fmla="*/ 17585 h 79132"/>
                <a:gd name="csX4" fmla="*/ 351692 w 1705708"/>
                <a:gd name="csY4" fmla="*/ 17585 h 79132"/>
                <a:gd name="csX5" fmla="*/ 465992 w 1705708"/>
                <a:gd name="csY5" fmla="*/ 17585 h 79132"/>
                <a:gd name="csX6" fmla="*/ 465992 w 1705708"/>
                <a:gd name="csY6" fmla="*/ 39566 h 79132"/>
                <a:gd name="csX7" fmla="*/ 624254 w 1705708"/>
                <a:gd name="csY7" fmla="*/ 39566 h 79132"/>
                <a:gd name="csX8" fmla="*/ 624254 w 1705708"/>
                <a:gd name="csY8" fmla="*/ 48358 h 79132"/>
                <a:gd name="csX9" fmla="*/ 1006719 w 1705708"/>
                <a:gd name="csY9" fmla="*/ 48358 h 79132"/>
                <a:gd name="csX10" fmla="*/ 1006719 w 1705708"/>
                <a:gd name="csY10" fmla="*/ 65943 h 79132"/>
                <a:gd name="csX11" fmla="*/ 1156188 w 1705708"/>
                <a:gd name="csY11" fmla="*/ 65943 h 79132"/>
                <a:gd name="csX12" fmla="*/ 1169377 w 1705708"/>
                <a:gd name="csY12" fmla="*/ 79132 h 79132"/>
                <a:gd name="csX13" fmla="*/ 1705708 w 1705708"/>
                <a:gd name="csY13" fmla="*/ 79132 h 79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05708" h="79132">
                  <a:moveTo>
                    <a:pt x="0" y="0"/>
                  </a:moveTo>
                  <a:lnTo>
                    <a:pt x="136281" y="0"/>
                  </a:lnTo>
                  <a:lnTo>
                    <a:pt x="136281" y="17585"/>
                  </a:lnTo>
                  <a:lnTo>
                    <a:pt x="351692" y="17585"/>
                  </a:lnTo>
                  <a:lnTo>
                    <a:pt x="351692" y="17585"/>
                  </a:lnTo>
                  <a:lnTo>
                    <a:pt x="465992" y="17585"/>
                  </a:lnTo>
                  <a:lnTo>
                    <a:pt x="465992" y="39566"/>
                  </a:lnTo>
                  <a:lnTo>
                    <a:pt x="624254" y="39566"/>
                  </a:lnTo>
                  <a:lnTo>
                    <a:pt x="624254" y="48358"/>
                  </a:lnTo>
                  <a:lnTo>
                    <a:pt x="1006719" y="48358"/>
                  </a:lnTo>
                  <a:lnTo>
                    <a:pt x="1006719" y="65943"/>
                  </a:lnTo>
                  <a:lnTo>
                    <a:pt x="1156188" y="65943"/>
                  </a:lnTo>
                  <a:lnTo>
                    <a:pt x="1169377" y="79132"/>
                  </a:lnTo>
                  <a:lnTo>
                    <a:pt x="1705708" y="79132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47CD0E3-0A06-B5A3-3198-E593C264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OlympiA: OS in ITT (Third Interim Analysis)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1AB8974-7C48-A035-479F-25020924B6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Garber. SABCS 2024. Abstr GS1-09.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FF4A04-AD61-47D6-BCCB-5C7F6EA12DBF}"/>
              </a:ext>
            </a:extLst>
          </p:cNvPr>
          <p:cNvSpPr txBox="1"/>
          <p:nvPr/>
        </p:nvSpPr>
        <p:spPr bwMode="auto">
          <a:xfrm>
            <a:off x="3257195" y="5262896"/>
            <a:ext cx="58347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 Since Randomization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C97A28-123C-0DCC-D65B-5614E05F71A2}"/>
              </a:ext>
            </a:extLst>
          </p:cNvPr>
          <p:cNvSpPr txBox="1"/>
          <p:nvPr/>
        </p:nvSpPr>
        <p:spPr bwMode="auto">
          <a:xfrm>
            <a:off x="1099586" y="5404883"/>
            <a:ext cx="198408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Risk, n</a:t>
            </a:r>
            <a:b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Olaparib</a:t>
            </a:r>
            <a:b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Placebo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94BA43-81B7-0B5D-B17F-1E839753643C}"/>
              </a:ext>
            </a:extLst>
          </p:cNvPr>
          <p:cNvSpPr txBox="1"/>
          <p:nvPr/>
        </p:nvSpPr>
        <p:spPr bwMode="auto">
          <a:xfrm rot="16200000">
            <a:off x="778565" y="3083439"/>
            <a:ext cx="37374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Overall Survival (%)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9D1EBC-21EE-5EF5-773B-21A030E40400}"/>
              </a:ext>
            </a:extLst>
          </p:cNvPr>
          <p:cNvSpPr txBox="1"/>
          <p:nvPr/>
        </p:nvSpPr>
        <p:spPr bwMode="auto">
          <a:xfrm>
            <a:off x="2647318" y="1461800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2D7F80-B36D-51CD-740D-F7591DF0F2C1}"/>
              </a:ext>
            </a:extLst>
          </p:cNvPr>
          <p:cNvSpPr txBox="1"/>
          <p:nvPr/>
        </p:nvSpPr>
        <p:spPr bwMode="auto">
          <a:xfrm>
            <a:off x="2647318" y="2115925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4DFAF69-C5AF-995D-5B5E-B32CA402ABB9}"/>
              </a:ext>
            </a:extLst>
          </p:cNvPr>
          <p:cNvSpPr txBox="1"/>
          <p:nvPr/>
        </p:nvSpPr>
        <p:spPr bwMode="auto">
          <a:xfrm>
            <a:off x="2647318" y="2770050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B26A2F6-3BE6-D1A0-A3F6-1BF71A1BD2C0}"/>
              </a:ext>
            </a:extLst>
          </p:cNvPr>
          <p:cNvSpPr txBox="1"/>
          <p:nvPr/>
        </p:nvSpPr>
        <p:spPr bwMode="auto">
          <a:xfrm>
            <a:off x="2647318" y="3424175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9D5F4D-E796-6F03-BBA5-8E9C315B37D0}"/>
              </a:ext>
            </a:extLst>
          </p:cNvPr>
          <p:cNvSpPr txBox="1"/>
          <p:nvPr/>
        </p:nvSpPr>
        <p:spPr bwMode="auto">
          <a:xfrm>
            <a:off x="2647318" y="4078300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C61CAF7-7CF5-AE65-FABD-25C04D699DF5}"/>
              </a:ext>
            </a:extLst>
          </p:cNvPr>
          <p:cNvSpPr txBox="1"/>
          <p:nvPr/>
        </p:nvSpPr>
        <p:spPr bwMode="auto">
          <a:xfrm>
            <a:off x="2647318" y="4732425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0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8677C6E-4A8E-49A6-7CA7-56749B4BD61F}"/>
              </a:ext>
            </a:extLst>
          </p:cNvPr>
          <p:cNvGrpSpPr/>
          <p:nvPr/>
        </p:nvGrpSpPr>
        <p:grpSpPr>
          <a:xfrm>
            <a:off x="3226425" y="1596192"/>
            <a:ext cx="64017" cy="3317555"/>
            <a:chOff x="3226425" y="1596192"/>
            <a:chExt cx="64017" cy="3317555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B6463A4-9FCF-606B-EFE7-B32786CC279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290442" y="1596192"/>
              <a:ext cx="0" cy="331755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9A46D92-8ACA-EF4E-E155-F78FC95E3D1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4885555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7B9FF37-520F-FF4B-C2D2-CA3A064842F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26425" y="1598466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946D6C5-B30A-15ED-F69F-9D15DC0BF7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2255884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D2523BB-68B3-2406-224F-E3793206E13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2913302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62E41D2D-F172-44B3-A355-EF1A1180F4E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3570720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25BEB52-F735-99E6-ADCD-4B3E4DB305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34426" y="4228138"/>
              <a:ext cx="5600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109F785A-D2EB-E905-F9E5-FFFF4755A479}"/>
              </a:ext>
            </a:extLst>
          </p:cNvPr>
          <p:cNvSpPr txBox="1"/>
          <p:nvPr/>
        </p:nvSpPr>
        <p:spPr bwMode="auto">
          <a:xfrm>
            <a:off x="3384942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BA41A82-3F12-51AF-8815-B3FE482ACD5E}"/>
              </a:ext>
            </a:extLst>
          </p:cNvPr>
          <p:cNvSpPr txBox="1"/>
          <p:nvPr/>
        </p:nvSpPr>
        <p:spPr bwMode="auto">
          <a:xfrm>
            <a:off x="3799160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846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843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5EC0B93-C809-E986-B122-ECF826520AE4}"/>
              </a:ext>
            </a:extLst>
          </p:cNvPr>
          <p:cNvSpPr txBox="1"/>
          <p:nvPr/>
        </p:nvSpPr>
        <p:spPr bwMode="auto">
          <a:xfrm>
            <a:off x="3799160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DBCA60C-4575-FFA3-84C6-9F47CB648339}"/>
              </a:ext>
            </a:extLst>
          </p:cNvPr>
          <p:cNvSpPr txBox="1"/>
          <p:nvPr/>
        </p:nvSpPr>
        <p:spPr bwMode="auto">
          <a:xfrm>
            <a:off x="4627596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795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788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4654FF8-2CC3-97A6-3CBA-35F5A233C15C}"/>
              </a:ext>
            </a:extLst>
          </p:cNvPr>
          <p:cNvSpPr txBox="1"/>
          <p:nvPr/>
        </p:nvSpPr>
        <p:spPr bwMode="auto">
          <a:xfrm>
            <a:off x="4213378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B46154B-B9A8-B8D0-5144-70D5717A0AD1}"/>
              </a:ext>
            </a:extLst>
          </p:cNvPr>
          <p:cNvSpPr txBox="1"/>
          <p:nvPr/>
        </p:nvSpPr>
        <p:spPr bwMode="auto">
          <a:xfrm>
            <a:off x="5456032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765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739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90DD6CC-AC39-D324-A315-5A07F1D42811}"/>
              </a:ext>
            </a:extLst>
          </p:cNvPr>
          <p:cNvSpPr txBox="1"/>
          <p:nvPr/>
        </p:nvSpPr>
        <p:spPr bwMode="auto">
          <a:xfrm>
            <a:off x="4627596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4EAA8C8-C7EE-FC2D-1DDC-F15D50B12397}"/>
              </a:ext>
            </a:extLst>
          </p:cNvPr>
          <p:cNvSpPr txBox="1"/>
          <p:nvPr/>
        </p:nvSpPr>
        <p:spPr bwMode="auto">
          <a:xfrm>
            <a:off x="6284468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728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698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CE75B13-E6CC-BF78-5121-3AA887479C06}"/>
              </a:ext>
            </a:extLst>
          </p:cNvPr>
          <p:cNvSpPr txBox="1"/>
          <p:nvPr/>
        </p:nvSpPr>
        <p:spPr bwMode="auto">
          <a:xfrm>
            <a:off x="5041814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A4B6E8A-A11E-7D27-6A2C-FFC62F3ACCB9}"/>
              </a:ext>
            </a:extLst>
          </p:cNvPr>
          <p:cNvSpPr txBox="1"/>
          <p:nvPr/>
        </p:nvSpPr>
        <p:spPr bwMode="auto">
          <a:xfrm>
            <a:off x="7112904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660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616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AD60BA8-253C-1B64-1F68-8E77A7DC4B47}"/>
              </a:ext>
            </a:extLst>
          </p:cNvPr>
          <p:cNvSpPr txBox="1"/>
          <p:nvPr/>
        </p:nvSpPr>
        <p:spPr bwMode="auto">
          <a:xfrm>
            <a:off x="5456032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36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C6AC97F-171C-8B8A-ABD4-A0C51C5487BB}"/>
              </a:ext>
            </a:extLst>
          </p:cNvPr>
          <p:cNvSpPr txBox="1"/>
          <p:nvPr/>
        </p:nvSpPr>
        <p:spPr bwMode="auto">
          <a:xfrm>
            <a:off x="3860079" y="132616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98.0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F5CDC0F-37F5-5D96-6B4C-E529DCF26BA4}"/>
              </a:ext>
            </a:extLst>
          </p:cNvPr>
          <p:cNvSpPr txBox="1"/>
          <p:nvPr/>
        </p:nvSpPr>
        <p:spPr bwMode="auto">
          <a:xfrm>
            <a:off x="5870250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D0B922B-C7E6-0BEC-AF19-0DF3AF48003B}"/>
              </a:ext>
            </a:extLst>
          </p:cNvPr>
          <p:cNvSpPr txBox="1"/>
          <p:nvPr/>
        </p:nvSpPr>
        <p:spPr bwMode="auto">
          <a:xfrm>
            <a:off x="6284468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ABB85CA-E645-EF99-FDA1-6C9C5AF87C1A}"/>
              </a:ext>
            </a:extLst>
          </p:cNvPr>
          <p:cNvSpPr txBox="1"/>
          <p:nvPr/>
        </p:nvSpPr>
        <p:spPr bwMode="auto">
          <a:xfrm>
            <a:off x="7941340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420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</a:t>
            </a:r>
            <a:r>
              <a:rPr lang="en-US" sz="1400" dirty="0">
                <a:solidFill>
                  <a:srgbClr val="000000"/>
                </a:solidFill>
                <a:latin typeface="Poppins Medium" pitchFamily="2" charset="77"/>
                <a:cs typeface="Poppins Medium" pitchFamily="2" charset="77"/>
              </a:rPr>
              <a:t>90</a:t>
            </a:r>
            <a:endParaRPr kumimoji="0" lang="en-US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EEE3BA1-304D-B813-74E6-5CB202AB0F51}"/>
              </a:ext>
            </a:extLst>
          </p:cNvPr>
          <p:cNvSpPr txBox="1"/>
          <p:nvPr/>
        </p:nvSpPr>
        <p:spPr bwMode="auto">
          <a:xfrm>
            <a:off x="8769777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84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E04BAAF-D1E4-54FC-8A26-9A6807BB080E}"/>
              </a:ext>
            </a:extLst>
          </p:cNvPr>
          <p:cNvSpPr txBox="1"/>
          <p:nvPr/>
        </p:nvSpPr>
        <p:spPr bwMode="auto">
          <a:xfrm>
            <a:off x="8769777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224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221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B555DE5-F1B9-AB28-3AFE-3F6D57F90D45}"/>
              </a:ext>
            </a:extLst>
          </p:cNvPr>
          <p:cNvSpPr txBox="1"/>
          <p:nvPr/>
        </p:nvSpPr>
        <p:spPr bwMode="auto">
          <a:xfrm>
            <a:off x="4651718" y="132616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95.0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B2B967D-B282-DD71-1027-DFBA1E4D2804}"/>
              </a:ext>
            </a:extLst>
          </p:cNvPr>
          <p:cNvSpPr txBox="1"/>
          <p:nvPr/>
        </p:nvSpPr>
        <p:spPr bwMode="auto">
          <a:xfrm>
            <a:off x="5517730" y="132616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92.8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B8AB6C9-803B-14C4-3CD3-EDD515C21C69}"/>
              </a:ext>
            </a:extLst>
          </p:cNvPr>
          <p:cNvSpPr txBox="1"/>
          <p:nvPr/>
        </p:nvSpPr>
        <p:spPr bwMode="auto">
          <a:xfrm>
            <a:off x="7874463" y="132616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87.5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C7E9883-5D46-0C90-C0BB-7CA1BC33E800}"/>
              </a:ext>
            </a:extLst>
          </p:cNvPr>
          <p:cNvSpPr txBox="1"/>
          <p:nvPr/>
        </p:nvSpPr>
        <p:spPr bwMode="auto">
          <a:xfrm>
            <a:off x="7978853" y="2150851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83.2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610B892-8980-4D6E-D65C-4567CD2D3C6E}"/>
              </a:ext>
            </a:extLst>
          </p:cNvPr>
          <p:cNvSpPr txBox="1"/>
          <p:nvPr/>
        </p:nvSpPr>
        <p:spPr bwMode="auto">
          <a:xfrm>
            <a:off x="5510970" y="2150851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89.2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0A52BB-1074-A039-E30A-E86DCFD5DF7C}"/>
              </a:ext>
            </a:extLst>
          </p:cNvPr>
          <p:cNvSpPr txBox="1"/>
          <p:nvPr/>
        </p:nvSpPr>
        <p:spPr bwMode="auto">
          <a:xfrm>
            <a:off x="4651718" y="2150851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92.8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9595164-1F71-1FD9-BD37-400E1854D0FC}"/>
              </a:ext>
            </a:extLst>
          </p:cNvPr>
          <p:cNvSpPr txBox="1"/>
          <p:nvPr/>
        </p:nvSpPr>
        <p:spPr bwMode="auto">
          <a:xfrm>
            <a:off x="3838113" y="2150851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96.9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D14B8BA-F21C-95B1-2832-BB1DB4269E68}"/>
              </a:ext>
            </a:extLst>
          </p:cNvPr>
          <p:cNvSpPr txBox="1"/>
          <p:nvPr/>
        </p:nvSpPr>
        <p:spPr bwMode="auto">
          <a:xfrm>
            <a:off x="2970724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D0C7DC5-4DFD-BB1C-6B91-238B786B3F34}"/>
              </a:ext>
            </a:extLst>
          </p:cNvPr>
          <p:cNvSpPr txBox="1"/>
          <p:nvPr/>
        </p:nvSpPr>
        <p:spPr bwMode="auto">
          <a:xfrm>
            <a:off x="2970724" y="5620327"/>
            <a:ext cx="640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921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915</a:t>
            </a:r>
          </a:p>
        </p:txBody>
      </p:sp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A2341849-2472-784E-0E01-169E53219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988606"/>
              </p:ext>
            </p:extLst>
          </p:nvPr>
        </p:nvGraphicFramePr>
        <p:xfrm>
          <a:off x="3403142" y="3426734"/>
          <a:ext cx="4791405" cy="1332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5707">
                  <a:extLst>
                    <a:ext uri="{9D8B030D-6E8A-4147-A177-3AD203B41FA5}">
                      <a16:colId xmlns:a16="http://schemas.microsoft.com/office/drawing/2014/main" val="2759772878"/>
                    </a:ext>
                  </a:extLst>
                </a:gridCol>
                <a:gridCol w="1341670">
                  <a:extLst>
                    <a:ext uri="{9D8B030D-6E8A-4147-A177-3AD203B41FA5}">
                      <a16:colId xmlns:a16="http://schemas.microsoft.com/office/drawing/2014/main" val="1358440235"/>
                    </a:ext>
                  </a:extLst>
                </a:gridCol>
                <a:gridCol w="1834028">
                  <a:extLst>
                    <a:ext uri="{9D8B030D-6E8A-4147-A177-3AD203B41FA5}">
                      <a16:colId xmlns:a16="http://schemas.microsoft.com/office/drawing/2014/main" val="619376707"/>
                    </a:ext>
                  </a:extLst>
                </a:gridCol>
              </a:tblGrid>
              <a:tr h="14681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4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Events, 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6-Yr iDFS, 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398833"/>
                  </a:ext>
                </a:extLst>
              </a:tr>
              <a:tr h="1468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  <a:latin typeface="+mn-lt"/>
                          <a:cs typeface="Calibri" panose="020F0502020204030204" pitchFamily="34" charset="0"/>
                        </a:rPr>
                        <a:t>Olaparib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178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79.6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869345"/>
                  </a:ext>
                </a:extLst>
              </a:tr>
              <a:tr h="1468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cs typeface="Calibri" panose="020F0502020204030204" pitchFamily="34" charset="0"/>
                        </a:rPr>
                        <a:t>Placebo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258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70.3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23000"/>
                  </a:ext>
                </a:extLst>
              </a:tr>
              <a:tr h="24443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Stratified HR for invasive disease/death: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0.65 (95% CI: 0.53-0.78)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6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058820"/>
                  </a:ext>
                </a:extLst>
              </a:tr>
            </a:tbl>
          </a:graphicData>
        </a:graphic>
      </p:graphicFrame>
      <p:sp>
        <p:nvSpPr>
          <p:cNvPr id="113" name="TextBox 112">
            <a:extLst>
              <a:ext uri="{FF2B5EF4-FFF2-40B4-BE49-F238E27FC236}">
                <a16:creationId xmlns:a16="http://schemas.microsoft.com/office/drawing/2014/main" id="{41E8492D-55EB-6743-9C09-800AE5985646}"/>
              </a:ext>
            </a:extLst>
          </p:cNvPr>
          <p:cNvSpPr txBox="1"/>
          <p:nvPr/>
        </p:nvSpPr>
        <p:spPr bwMode="auto">
          <a:xfrm>
            <a:off x="6325709" y="132616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90.4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D34A2B2-40BF-08A5-D47B-223D73C2C157}"/>
              </a:ext>
            </a:extLst>
          </p:cNvPr>
          <p:cNvSpPr txBox="1"/>
          <p:nvPr/>
        </p:nvSpPr>
        <p:spPr bwMode="auto">
          <a:xfrm>
            <a:off x="7133688" y="1326167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89.4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37C8F14-FBC3-514B-96FC-558ABA9D6D13}"/>
              </a:ext>
            </a:extLst>
          </p:cNvPr>
          <p:cNvSpPr txBox="1"/>
          <p:nvPr/>
        </p:nvSpPr>
        <p:spPr bwMode="auto">
          <a:xfrm>
            <a:off x="6356133" y="2150851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87.2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89F5859-4D64-27E9-9E99-FE31E555CE9B}"/>
              </a:ext>
            </a:extLst>
          </p:cNvPr>
          <p:cNvSpPr txBox="1"/>
          <p:nvPr/>
        </p:nvSpPr>
        <p:spPr bwMode="auto">
          <a:xfrm>
            <a:off x="7184909" y="2150851"/>
            <a:ext cx="640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85.5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7EAA620-DF2E-9BA4-3022-944F86142932}"/>
              </a:ext>
            </a:extLst>
          </p:cNvPr>
          <p:cNvSpPr txBox="1"/>
          <p:nvPr/>
        </p:nvSpPr>
        <p:spPr bwMode="auto">
          <a:xfrm>
            <a:off x="6698686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54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9EB27D3-2F58-F3BD-7214-E79FE4E4E168}"/>
              </a:ext>
            </a:extLst>
          </p:cNvPr>
          <p:cNvSpPr txBox="1"/>
          <p:nvPr/>
        </p:nvSpPr>
        <p:spPr bwMode="auto">
          <a:xfrm>
            <a:off x="7112904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8256206-50DB-9BF7-8937-B4B48863CB3F}"/>
              </a:ext>
            </a:extLst>
          </p:cNvPr>
          <p:cNvSpPr txBox="1"/>
          <p:nvPr/>
        </p:nvSpPr>
        <p:spPr bwMode="auto">
          <a:xfrm>
            <a:off x="7527122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66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0378AE4-0EE4-25E4-0AD3-E7444EF4EB46}"/>
              </a:ext>
            </a:extLst>
          </p:cNvPr>
          <p:cNvSpPr txBox="1"/>
          <p:nvPr/>
        </p:nvSpPr>
        <p:spPr bwMode="auto">
          <a:xfrm>
            <a:off x="7941340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72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B3E74BD-FD1C-7EA8-FB18-6C52DD3EB9CD}"/>
              </a:ext>
            </a:extLst>
          </p:cNvPr>
          <p:cNvSpPr txBox="1"/>
          <p:nvPr/>
        </p:nvSpPr>
        <p:spPr bwMode="auto">
          <a:xfrm>
            <a:off x="8355558" y="4941007"/>
            <a:ext cx="6401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78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1D1FA3E-9079-9362-A0B4-D0FE80DA02E4}"/>
              </a:ext>
            </a:extLst>
          </p:cNvPr>
          <p:cNvGrpSpPr/>
          <p:nvPr/>
        </p:nvGrpSpPr>
        <p:grpSpPr>
          <a:xfrm>
            <a:off x="3280348" y="4881743"/>
            <a:ext cx="5974619" cy="64008"/>
            <a:chOff x="3280348" y="4881743"/>
            <a:chExt cx="5974619" cy="64008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737499F-04F3-B72C-481D-A288DDB867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80348" y="4885556"/>
              <a:ext cx="597461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47DB8755-958C-F0D0-E98C-5717145D3C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4136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6F85CB3-56E2-99E3-B720-16054A3C7D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7830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005213BA-A012-A597-2F67-21ADCE6239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31524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CEE10F55-36AC-B6ED-1B09-B2C0E05EB3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45218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339BA906-9FB3-0E4F-48BA-5F93BAD315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891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1E55AC0-4F08-E203-1BFD-812CA5E5C8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72606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987F20F-F836-D12B-0E7E-03BFE7E1F7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86300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CC48685C-25E9-AE6D-B4E5-E61C33C3F8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2738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C319CC0-9B9C-1530-67F1-030CE7A2C2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08216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3AE17D0-BF34-1C4B-AFB7-8E34EB565E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90442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D01766B-3CCA-5826-B768-7D3C3394B4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99994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F89FCFB-667C-54E9-6A35-C18C1C2389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13688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4DA3EC0-F1E0-20BF-2D2B-FA45E322B9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41076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94191629-5449-ED49-E96E-BAAD5309FC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54770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C211C1B-1DB8-E09D-63DE-BE3479010B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68464" y="4881743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59708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12E8B-B743-1A51-646B-DA60EA6C9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B55BED2-08A1-91CA-C3BF-DF65113BB3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530225"/>
            <a:ext cx="11739563" cy="503238"/>
          </a:xfrm>
        </p:spPr>
        <p:txBody>
          <a:bodyPr/>
          <a:lstStyle/>
          <a:p>
            <a:r>
              <a:rPr lang="en-US" altLang="en-US" dirty="0"/>
              <a:t>Treatment Algorithm for HR+/HER2- MBC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000759-EFDB-B585-F3A2-4D69E9EA6C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NCCN. </a:t>
            </a:r>
            <a:r>
              <a:rPr lang="en-US" dirty="0"/>
              <a:t>Clinical practice guidelines in oncology: b</a:t>
            </a:r>
            <a:r>
              <a:rPr lang="en-US" altLang="en-US" dirty="0"/>
              <a:t>reast cancer. v.2.2026. nccn.org.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2359B9-F489-40B8-0C71-9BCE7ECCF61A}"/>
              </a:ext>
            </a:extLst>
          </p:cNvPr>
          <p:cNvSpPr/>
          <p:nvPr/>
        </p:nvSpPr>
        <p:spPr>
          <a:xfrm>
            <a:off x="1303980" y="1114472"/>
            <a:ext cx="5984086" cy="4143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AI or fulvestrant + CDK4/6 inhibitor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565F8-F0BC-4835-8AFA-DF79FD6E0A0C}"/>
              </a:ext>
            </a:extLst>
          </p:cNvPr>
          <p:cNvSpPr txBox="1"/>
          <p:nvPr/>
        </p:nvSpPr>
        <p:spPr>
          <a:xfrm>
            <a:off x="816311" y="1145977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1L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2C6017-DBEE-C82A-E208-A3F80817ED7A}"/>
              </a:ext>
            </a:extLst>
          </p:cNvPr>
          <p:cNvSpPr txBox="1"/>
          <p:nvPr/>
        </p:nvSpPr>
        <p:spPr>
          <a:xfrm>
            <a:off x="793869" y="2154469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9F098-22BD-F4C7-9000-1A0BEBB39B2B}"/>
              </a:ext>
            </a:extLst>
          </p:cNvPr>
          <p:cNvSpPr txBox="1"/>
          <p:nvPr/>
        </p:nvSpPr>
        <p:spPr>
          <a:xfrm>
            <a:off x="789862" y="364212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3L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4E051C9-27DD-5A05-469A-47FEFBC5BAC0}"/>
              </a:ext>
            </a:extLst>
          </p:cNvPr>
          <p:cNvCxnSpPr>
            <a:cxnSpLocks/>
          </p:cNvCxnSpPr>
          <p:nvPr/>
        </p:nvCxnSpPr>
        <p:spPr>
          <a:xfrm>
            <a:off x="3468834" y="1514349"/>
            <a:ext cx="0" cy="2645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5C61FC-A3E0-BC31-9748-3E82BA5A917D}"/>
              </a:ext>
            </a:extLst>
          </p:cNvPr>
          <p:cNvCxnSpPr>
            <a:cxnSpLocks/>
          </p:cNvCxnSpPr>
          <p:nvPr/>
        </p:nvCxnSpPr>
        <p:spPr>
          <a:xfrm>
            <a:off x="8117930" y="1524247"/>
            <a:ext cx="0" cy="2645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889603E-DA07-71CC-DEE2-F07710C6DDA6}"/>
              </a:ext>
            </a:extLst>
          </p:cNvPr>
          <p:cNvSpPr/>
          <p:nvPr/>
        </p:nvSpPr>
        <p:spPr>
          <a:xfrm>
            <a:off x="1303978" y="4674228"/>
            <a:ext cx="9436591" cy="1312207"/>
          </a:xfrm>
          <a:prstGeom prst="rect">
            <a:avLst/>
          </a:prstGeom>
          <a:noFill/>
          <a:ln w="28575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E998F8B-4287-83B0-36CD-143E4C23D5D8}"/>
              </a:ext>
            </a:extLst>
          </p:cNvPr>
          <p:cNvCxnSpPr>
            <a:cxnSpLocks/>
          </p:cNvCxnSpPr>
          <p:nvPr/>
        </p:nvCxnSpPr>
        <p:spPr>
          <a:xfrm>
            <a:off x="3468834" y="3009490"/>
            <a:ext cx="0" cy="2645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890A19-2F6B-4D36-0644-74E6AD461A5B}"/>
              </a:ext>
            </a:extLst>
          </p:cNvPr>
          <p:cNvCxnSpPr>
            <a:cxnSpLocks/>
          </p:cNvCxnSpPr>
          <p:nvPr/>
        </p:nvCxnSpPr>
        <p:spPr>
          <a:xfrm>
            <a:off x="3468834" y="4388694"/>
            <a:ext cx="0" cy="2645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39DA78-0D65-AF29-26C5-81A0D6E59FA1}"/>
              </a:ext>
            </a:extLst>
          </p:cNvPr>
          <p:cNvCxnSpPr>
            <a:cxnSpLocks/>
          </p:cNvCxnSpPr>
          <p:nvPr/>
        </p:nvCxnSpPr>
        <p:spPr>
          <a:xfrm>
            <a:off x="8119349" y="3009490"/>
            <a:ext cx="0" cy="2645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9A052E-BF3A-3FB8-E21A-5D8C893F6434}"/>
              </a:ext>
            </a:extLst>
          </p:cNvPr>
          <p:cNvCxnSpPr>
            <a:cxnSpLocks/>
          </p:cNvCxnSpPr>
          <p:nvPr/>
        </p:nvCxnSpPr>
        <p:spPr>
          <a:xfrm>
            <a:off x="8119349" y="4388694"/>
            <a:ext cx="0" cy="2645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2559F59-9A00-2CFA-AC41-81AA467ACE40}"/>
              </a:ext>
            </a:extLst>
          </p:cNvPr>
          <p:cNvSpPr/>
          <p:nvPr/>
        </p:nvSpPr>
        <p:spPr>
          <a:xfrm>
            <a:off x="7201094" y="1773654"/>
            <a:ext cx="3539459" cy="1244844"/>
          </a:xfrm>
          <a:prstGeom prst="rect">
            <a:avLst/>
          </a:prstGeom>
          <a:noFill/>
          <a:ln w="28575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PI3K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pathway altered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2B80EF-C220-290E-CFDD-019D90CA0256}"/>
              </a:ext>
            </a:extLst>
          </p:cNvPr>
          <p:cNvSpPr/>
          <p:nvPr/>
        </p:nvSpPr>
        <p:spPr>
          <a:xfrm>
            <a:off x="3922058" y="3391821"/>
            <a:ext cx="2053985" cy="8623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Elacestrant</a:t>
            </a: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,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mlunestrant or </a:t>
            </a: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vepdegestrant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lvl="0" algn="ctr">
              <a:defRPr/>
            </a:pPr>
            <a:r>
              <a:rPr lang="en-US" sz="1200" dirty="0">
                <a:solidFill>
                  <a:prstClr val="black"/>
                </a:solidFill>
                <a:latin typeface="Poppins Medium" pitchFamily="2" charset="77"/>
                <a:cs typeface="Poppins Medium" pitchFamily="2" charset="77"/>
              </a:rPr>
              <a:t>(if ESR1m)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BDFC3A-DEBD-932C-6516-708362F37AF0}"/>
              </a:ext>
            </a:extLst>
          </p:cNvPr>
          <p:cNvSpPr/>
          <p:nvPr/>
        </p:nvSpPr>
        <p:spPr>
          <a:xfrm>
            <a:off x="1416183" y="3391821"/>
            <a:ext cx="2435727" cy="8623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AI or fulvestrant or tamoxifen ±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targeted therapy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(if not previously received)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A9EBA9-0CFB-54CB-74E9-95226313BE6A}"/>
              </a:ext>
            </a:extLst>
          </p:cNvPr>
          <p:cNvSpPr/>
          <p:nvPr/>
        </p:nvSpPr>
        <p:spPr>
          <a:xfrm>
            <a:off x="1303979" y="3290125"/>
            <a:ext cx="9436587" cy="1066318"/>
          </a:xfrm>
          <a:prstGeom prst="rect">
            <a:avLst/>
          </a:prstGeom>
          <a:noFill/>
          <a:ln w="28575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EC0BEC-B968-6447-665E-78F758843641}"/>
              </a:ext>
            </a:extLst>
          </p:cNvPr>
          <p:cNvSpPr/>
          <p:nvPr/>
        </p:nvSpPr>
        <p:spPr>
          <a:xfrm>
            <a:off x="8941045" y="3393856"/>
            <a:ext cx="1675119" cy="858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Chemotherapy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</a:p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(eg, capecitabine, paclitaxel)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463974-7B56-6820-975F-08431C1F0297}"/>
              </a:ext>
            </a:extLst>
          </p:cNvPr>
          <p:cNvSpPr/>
          <p:nvPr/>
        </p:nvSpPr>
        <p:spPr>
          <a:xfrm>
            <a:off x="7288067" y="2104888"/>
            <a:ext cx="1491915" cy="8392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Fulvestrant + capivasertib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254362-94B4-1255-18A3-1DB2465FF780}"/>
              </a:ext>
            </a:extLst>
          </p:cNvPr>
          <p:cNvSpPr/>
          <p:nvPr/>
        </p:nvSpPr>
        <p:spPr>
          <a:xfrm>
            <a:off x="1416183" y="4731273"/>
            <a:ext cx="1851452" cy="118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Chemotherapy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(eg, capecitabine, paclitaxel, eribulin)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48CBEB-8FA2-0091-2F1F-7EB016EC53B6}"/>
              </a:ext>
            </a:extLst>
          </p:cNvPr>
          <p:cNvSpPr/>
          <p:nvPr/>
        </p:nvSpPr>
        <p:spPr>
          <a:xfrm>
            <a:off x="3392623" y="4731273"/>
            <a:ext cx="1471746" cy="118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Olaparib or talazoparib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(if </a:t>
            </a:r>
            <a:r>
              <a:rPr lang="en-US" sz="1200" i="1" dirty="0">
                <a:solidFill>
                  <a:prstClr val="black"/>
                </a:solidFill>
                <a:latin typeface="Poppins Medium" pitchFamily="2" charset="77"/>
                <a:cs typeface="Poppins Medium" pitchFamily="2" charset="77"/>
              </a:rPr>
              <a:t>BRCA</a:t>
            </a: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m)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DE45B0-65B8-8A11-DAA2-48E67B536335}"/>
              </a:ext>
            </a:extLst>
          </p:cNvPr>
          <p:cNvSpPr/>
          <p:nvPr/>
        </p:nvSpPr>
        <p:spPr>
          <a:xfrm>
            <a:off x="4989357" y="4731273"/>
            <a:ext cx="1471746" cy="118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T-DXd</a:t>
            </a:r>
          </a:p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(if HER2 low [IHC 1+/2+] or HER2 ultralow)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0A42EE-56D0-A203-BF58-2232D8E24F0B}"/>
              </a:ext>
            </a:extLst>
          </p:cNvPr>
          <p:cNvSpPr/>
          <p:nvPr/>
        </p:nvSpPr>
        <p:spPr>
          <a:xfrm>
            <a:off x="6586090" y="4731273"/>
            <a:ext cx="1843195" cy="118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Sacituzumab govitecan 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atopotamab deruxtecan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(after ≥1 prior CHT)</a:t>
            </a:r>
            <a:endParaRPr lang="en-US" sz="12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9014F0-B8CD-9287-AB40-D34ED92DB426}"/>
              </a:ext>
            </a:extLst>
          </p:cNvPr>
          <p:cNvSpPr/>
          <p:nvPr/>
        </p:nvSpPr>
        <p:spPr>
          <a:xfrm>
            <a:off x="8553691" y="4731273"/>
            <a:ext cx="2062474" cy="118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Biomarker positive* </a:t>
            </a:r>
          </a:p>
          <a:p>
            <a:pPr algn="ctr">
              <a:defRPr/>
            </a:pPr>
            <a:r>
              <a:rPr lang="pt-BR" sz="1200" dirty="0">
                <a:solidFill>
                  <a:prstClr val="black"/>
                </a:solidFill>
                <a:cs typeface="Calibri" panose="020F0502020204030204" pitchFamily="34" charset="0"/>
              </a:rPr>
              <a:t>(TMB-H, MSI-H/dMMR, NTRK, RET)</a:t>
            </a:r>
            <a:endParaRPr lang="en-US" sz="12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C8E03A-6623-5732-2444-35B2956449C8}"/>
              </a:ext>
            </a:extLst>
          </p:cNvPr>
          <p:cNvSpPr/>
          <p:nvPr/>
        </p:nvSpPr>
        <p:spPr>
          <a:xfrm>
            <a:off x="4666864" y="1773655"/>
            <a:ext cx="2446364" cy="1244844"/>
          </a:xfrm>
          <a:prstGeom prst="rect">
            <a:avLst/>
          </a:prstGeom>
          <a:noFill/>
          <a:ln w="28575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ESR1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mut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322F51A-6265-3CBE-8E1A-E6252DCE3115}"/>
              </a:ext>
            </a:extLst>
          </p:cNvPr>
          <p:cNvSpPr/>
          <p:nvPr/>
        </p:nvSpPr>
        <p:spPr>
          <a:xfrm>
            <a:off x="4725685" y="2104888"/>
            <a:ext cx="2328722" cy="830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Elacestrant</a:t>
            </a: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, 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mlunestrant</a:t>
            </a: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, or vepdegestrant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(post CDK4/6i progression)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8406EA-172E-3588-DEE6-C673C59BAD31}"/>
              </a:ext>
            </a:extLst>
          </p:cNvPr>
          <p:cNvSpPr/>
          <p:nvPr/>
        </p:nvSpPr>
        <p:spPr>
          <a:xfrm>
            <a:off x="1385597" y="2123360"/>
            <a:ext cx="1479296" cy="8605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AI or fulvestrant + everolimus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6098C1-571A-4F04-30B0-22329122D005}"/>
              </a:ext>
            </a:extLst>
          </p:cNvPr>
          <p:cNvSpPr/>
          <p:nvPr/>
        </p:nvSpPr>
        <p:spPr>
          <a:xfrm>
            <a:off x="6006527" y="3393856"/>
            <a:ext cx="1471746" cy="858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Olaparib or talazoparib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(if </a:t>
            </a:r>
            <a:r>
              <a:rPr lang="en-US" sz="1200" i="1" dirty="0">
                <a:solidFill>
                  <a:prstClr val="black"/>
                </a:solidFill>
                <a:latin typeface="Poppins Medium" pitchFamily="2" charset="77"/>
                <a:cs typeface="Poppins Medium" pitchFamily="2" charset="77"/>
              </a:rPr>
              <a:t>BRCA</a:t>
            </a: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m)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0CE4E9-13FB-7461-D5BF-09A0C5843252}"/>
              </a:ext>
            </a:extLst>
          </p:cNvPr>
          <p:cNvSpPr txBox="1"/>
          <p:nvPr/>
        </p:nvSpPr>
        <p:spPr>
          <a:xfrm>
            <a:off x="709712" y="501542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4L+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E4E7000-A2CC-9738-0B53-F3EF7EFC518E}"/>
              </a:ext>
            </a:extLst>
          </p:cNvPr>
          <p:cNvSpPr/>
          <p:nvPr/>
        </p:nvSpPr>
        <p:spPr>
          <a:xfrm>
            <a:off x="8867848" y="2104888"/>
            <a:ext cx="1746504" cy="8093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F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alibri" panose="020F0502020204030204" pitchFamily="34" charset="0"/>
              </a:rPr>
              <a:t>ulvestrant + alpelisib </a:t>
            </a:r>
          </a:p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(if </a:t>
            </a:r>
            <a:r>
              <a:rPr lang="en-US" sz="1200" i="1" dirty="0">
                <a:solidFill>
                  <a:prstClr val="black"/>
                </a:solidFill>
                <a:latin typeface="Poppins Medium" pitchFamily="2" charset="77"/>
                <a:cs typeface="Poppins Medium" pitchFamily="2" charset="77"/>
              </a:rPr>
              <a:t>PIK3CA</a:t>
            </a: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m)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B365EC-EDFF-97AD-7250-53AB6D43A62F}"/>
              </a:ext>
            </a:extLst>
          </p:cNvPr>
          <p:cNvSpPr/>
          <p:nvPr/>
        </p:nvSpPr>
        <p:spPr>
          <a:xfrm>
            <a:off x="1309139" y="1770070"/>
            <a:ext cx="3210983" cy="1248429"/>
          </a:xfrm>
          <a:prstGeom prst="rect">
            <a:avLst/>
          </a:prstGeom>
          <a:noFill/>
          <a:ln w="28575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PI3K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and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ESR1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wild type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576AB3-ECC3-133E-131E-CFD28E43894F}"/>
              </a:ext>
            </a:extLst>
          </p:cNvPr>
          <p:cNvSpPr/>
          <p:nvPr/>
        </p:nvSpPr>
        <p:spPr>
          <a:xfrm>
            <a:off x="7548421" y="3391822"/>
            <a:ext cx="1313242" cy="8623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T-DXd</a:t>
            </a:r>
          </a:p>
          <a:p>
            <a:pPr algn="ctr">
              <a:defRPr/>
            </a:pPr>
            <a:r>
              <a:rPr lang="en-US" sz="1200" dirty="0">
                <a:solidFill>
                  <a:prstClr val="black"/>
                </a:solidFill>
                <a:cs typeface="Calibri" panose="020F0502020204030204" pitchFamily="34" charset="0"/>
              </a:rPr>
              <a:t>(if HER2 low [IHC 1+/2+] or HER2 ultralow)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200E98D-8366-1D0C-28F6-604B186F22CC}"/>
              </a:ext>
            </a:extLst>
          </p:cNvPr>
          <p:cNvSpPr/>
          <p:nvPr/>
        </p:nvSpPr>
        <p:spPr>
          <a:xfrm>
            <a:off x="7334159" y="1114472"/>
            <a:ext cx="3406394" cy="4143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Fulvestrant + palbociclib + inavolisib </a:t>
            </a:r>
            <a:r>
              <a:rPr lang="en-US" sz="1200" dirty="0">
                <a:solidFill>
                  <a:schemeClr val="bg2"/>
                </a:solidFill>
                <a:cs typeface="Calibri" panose="020F0502020204030204" pitchFamily="34" charset="0"/>
              </a:rPr>
              <a:t>(if </a:t>
            </a:r>
            <a:r>
              <a:rPr lang="en-US" sz="1200" i="1" dirty="0">
                <a:solidFill>
                  <a:schemeClr val="bg2"/>
                </a:solidFill>
                <a:latin typeface="Poppins Medium" pitchFamily="2" charset="77"/>
                <a:cs typeface="Poppins Medium" pitchFamily="2" charset="77"/>
              </a:rPr>
              <a:t>PIK3CA</a:t>
            </a:r>
            <a:r>
              <a:rPr lang="en-US" sz="1200" dirty="0">
                <a:solidFill>
                  <a:schemeClr val="bg2"/>
                </a:solidFill>
                <a:cs typeface="Calibri" panose="020F0502020204030204" pitchFamily="34" charset="0"/>
              </a:rPr>
              <a:t>m)</a:t>
            </a:r>
          </a:p>
        </p:txBody>
      </p:sp>
      <p:sp>
        <p:nvSpPr>
          <p:cNvPr id="7174" name="TextBox 7173">
            <a:extLst>
              <a:ext uri="{FF2B5EF4-FFF2-40B4-BE49-F238E27FC236}">
                <a16:creationId xmlns:a16="http://schemas.microsoft.com/office/drawing/2014/main" id="{8B724944-6C95-140F-114D-6C649F21797F}"/>
              </a:ext>
            </a:extLst>
          </p:cNvPr>
          <p:cNvSpPr txBox="1"/>
          <p:nvPr/>
        </p:nvSpPr>
        <p:spPr bwMode="auto">
          <a:xfrm>
            <a:off x="1303977" y="6044396"/>
            <a:ext cx="105107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*TMB-H: pembrolizumab; MSI-H/dMMR: pembrolizumab, dostarlimab;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NTRK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fusion: larotrectinib, entrectinib;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fusion: selpercatinib.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1D1392-DD5E-21F0-6071-6D7C22EA328B}"/>
              </a:ext>
            </a:extLst>
          </p:cNvPr>
          <p:cNvSpPr/>
          <p:nvPr/>
        </p:nvSpPr>
        <p:spPr>
          <a:xfrm>
            <a:off x="2942328" y="2136052"/>
            <a:ext cx="1500359" cy="8605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Imlunestrant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+ abemaciclib</a:t>
            </a:r>
          </a:p>
        </p:txBody>
      </p:sp>
    </p:spTree>
    <p:extLst>
      <p:ext uri="{BB962C8B-B14F-4D97-AF65-F5344CB8AC3E}">
        <p14:creationId xmlns:p14="http://schemas.microsoft.com/office/powerpoint/2010/main" val="2882404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DA5CC9-389F-A4C5-8694-A6922A0C5224}"/>
              </a:ext>
            </a:extLst>
          </p:cNvPr>
          <p:cNvCxnSpPr>
            <a:cxnSpLocks/>
          </p:cNvCxnSpPr>
          <p:nvPr/>
        </p:nvCxnSpPr>
        <p:spPr>
          <a:xfrm flipH="1">
            <a:off x="1035432" y="3157208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A91EA-040B-BEA1-5A30-1B3B21315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11740260" cy="106627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sz="2000" kern="0" dirty="0">
                <a:solidFill>
                  <a:srgbClr val="000000"/>
                </a:solidFill>
              </a:rPr>
              <a:t>The importance of biomarker testing in ER+/HER2- MBC continues to increase and evolve</a:t>
            </a:r>
            <a:endParaRPr lang="en-US" sz="2000" dirty="0"/>
          </a:p>
          <a:p>
            <a:pPr lvl="2">
              <a:spcAft>
                <a:spcPts val="0"/>
              </a:spcAft>
            </a:pPr>
            <a:r>
              <a:rPr lang="en-US" sz="1800" dirty="0"/>
              <a:t>ctDNA testing revealed more </a:t>
            </a:r>
            <a:r>
              <a:rPr lang="en-US" sz="1800" i="1" dirty="0"/>
              <a:t>ESR1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mutations than contemporaneous biopsy</a:t>
            </a:r>
          </a:p>
          <a:p>
            <a:pPr>
              <a:spcAft>
                <a:spcPts val="0"/>
              </a:spcAft>
            </a:pPr>
            <a:endParaRPr lang="en-US" sz="20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3A8A298-D988-5804-B570-C05307499CC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16800" y="1767254"/>
            <a:ext cx="5644122" cy="620526"/>
          </a:xfrm>
        </p:spPr>
        <p:txBody>
          <a:bodyPr/>
          <a:lstStyle/>
          <a:p>
            <a:pPr lvl="2"/>
            <a:r>
              <a:rPr lang="en-US" sz="1800" dirty="0"/>
              <a:t>Different metastases may develop different resistance mutations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C92027-4AD8-8E8F-5FBD-B0849B33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Biomarker Testing in ER+/HER2- MBC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0D775-C67F-8E04-D6B9-8FD97BAE4B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28837" y="6302375"/>
            <a:ext cx="6040317" cy="327025"/>
          </a:xfrm>
        </p:spPr>
        <p:txBody>
          <a:bodyPr/>
          <a:lstStyle/>
          <a:p>
            <a:r>
              <a:rPr lang="en-US" dirty="0"/>
              <a:t>Turner. Lancet Oncol. 2020;21:1296. Pessoa. Crit Rev Oncol Hematol. 2020;155:103109. </a:t>
            </a:r>
            <a:br>
              <a:rPr lang="en-US" dirty="0"/>
            </a:br>
            <a:r>
              <a:rPr lang="en-US" dirty="0"/>
              <a:t>Burstein. JCO. 2023;41:3423.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33E4CE-AF78-258A-43CA-C2B153070B7C}"/>
              </a:ext>
            </a:extLst>
          </p:cNvPr>
          <p:cNvGrpSpPr/>
          <p:nvPr/>
        </p:nvGrpSpPr>
        <p:grpSpPr>
          <a:xfrm>
            <a:off x="9349711" y="2042817"/>
            <a:ext cx="1895699" cy="4260914"/>
            <a:chOff x="8088698" y="2244728"/>
            <a:chExt cx="1895699" cy="426091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A9BB359-A864-F22B-1ADD-A27D4CA9E3DD}"/>
                </a:ext>
              </a:extLst>
            </p:cNvPr>
            <p:cNvGrpSpPr/>
            <p:nvPr/>
          </p:nvGrpSpPr>
          <p:grpSpPr>
            <a:xfrm>
              <a:off x="8088698" y="2244728"/>
              <a:ext cx="1895699" cy="4260914"/>
              <a:chOff x="8088698" y="2244728"/>
              <a:chExt cx="1895699" cy="4260914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ECCEB5A7-59FF-F2CC-F48C-E005004994B7}"/>
                  </a:ext>
                </a:extLst>
              </p:cNvPr>
              <p:cNvGrpSpPr/>
              <p:nvPr/>
            </p:nvGrpSpPr>
            <p:grpSpPr>
              <a:xfrm>
                <a:off x="8088698" y="2244728"/>
                <a:ext cx="1895699" cy="4248570"/>
                <a:chOff x="2631391" y="1738755"/>
                <a:chExt cx="2020361" cy="4527958"/>
              </a:xfrm>
            </p:grpSpPr>
            <p:pic>
              <p:nvPicPr>
                <p:cNvPr id="70" name="Picture 3">
                  <a:extLst>
                    <a:ext uri="{FF2B5EF4-FFF2-40B4-BE49-F238E27FC236}">
                      <a16:creationId xmlns:a16="http://schemas.microsoft.com/office/drawing/2014/main" id="{2DA178E4-6C74-97B7-B246-2712F185AD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8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31391" y="1738755"/>
                  <a:ext cx="2020361" cy="45279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70">
                  <a:extLst>
                    <a:ext uri="{FF2B5EF4-FFF2-40B4-BE49-F238E27FC236}">
                      <a16:creationId xmlns:a16="http://schemas.microsoft.com/office/drawing/2014/main" id="{B3D687D4-4DAA-67E0-37BD-9988E3F08F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alphaModFix amt="8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81756" y="2541424"/>
                  <a:ext cx="252337" cy="318015"/>
                </a:xfrm>
                <a:prstGeom prst="rect">
                  <a:avLst/>
                </a:prstGeom>
              </p:spPr>
            </p:pic>
          </p:grp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C0CD798-6B16-E226-ADF7-4E576B440E0D}"/>
                  </a:ext>
                </a:extLst>
              </p:cNvPr>
              <p:cNvSpPr/>
              <p:nvPr/>
            </p:nvSpPr>
            <p:spPr bwMode="auto">
              <a:xfrm>
                <a:off x="8235049" y="5229163"/>
                <a:ext cx="1375184" cy="1276479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6D77842-3CC6-CD2B-46CF-2ABC9C03FED2}"/>
                </a:ext>
              </a:extLst>
            </p:cNvPr>
            <p:cNvGrpSpPr/>
            <p:nvPr/>
          </p:nvGrpSpPr>
          <p:grpSpPr>
            <a:xfrm>
              <a:off x="8421611" y="4328160"/>
              <a:ext cx="231827" cy="231827"/>
              <a:chOff x="8421611" y="4328160"/>
              <a:chExt cx="231827" cy="231827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7CA07F8-D5BC-595F-8468-2387DDCA1049}"/>
                  </a:ext>
                </a:extLst>
              </p:cNvPr>
              <p:cNvSpPr/>
              <p:nvPr/>
            </p:nvSpPr>
            <p:spPr bwMode="auto">
              <a:xfrm>
                <a:off x="8421611" y="4328160"/>
                <a:ext cx="231827" cy="23182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shade val="30000"/>
                      <a:satMod val="115000"/>
                      <a:alpha val="0"/>
                    </a:schemeClr>
                  </a:gs>
                  <a:gs pos="50000">
                    <a:schemeClr val="accent3">
                      <a:shade val="67500"/>
                      <a:satMod val="115000"/>
                      <a:alpha val="50000"/>
                    </a:schemeClr>
                  </a:gs>
                  <a:gs pos="100000">
                    <a:schemeClr val="accent3">
                      <a:shade val="100000"/>
                      <a:satMod val="115000"/>
                      <a:alpha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F6CB0792-9662-75E1-DD57-4B2F0B61F55E}"/>
                  </a:ext>
                </a:extLst>
              </p:cNvPr>
              <p:cNvSpPr/>
              <p:nvPr/>
            </p:nvSpPr>
            <p:spPr bwMode="auto">
              <a:xfrm>
                <a:off x="8495446" y="4395470"/>
                <a:ext cx="80677" cy="80677"/>
              </a:xfrm>
              <a:prstGeom prst="ellipse">
                <a:avLst/>
              </a:prstGeom>
              <a:blipFill>
                <a:blip r:embed="rId5"/>
                <a:tile tx="0" ty="0" sx="100000" sy="100000" flip="none" algn="tl"/>
              </a:blip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13A8706-F121-F5DA-860A-C01B9E1DB804}"/>
                </a:ext>
              </a:extLst>
            </p:cNvPr>
            <p:cNvGrpSpPr/>
            <p:nvPr/>
          </p:nvGrpSpPr>
          <p:grpSpPr>
            <a:xfrm>
              <a:off x="8550388" y="3513746"/>
              <a:ext cx="231827" cy="231827"/>
              <a:chOff x="8421611" y="4328160"/>
              <a:chExt cx="231827" cy="231827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E97D5EC5-4B66-B3D5-5D5E-DE7A4D8F288F}"/>
                  </a:ext>
                </a:extLst>
              </p:cNvPr>
              <p:cNvSpPr/>
              <p:nvPr/>
            </p:nvSpPr>
            <p:spPr bwMode="auto">
              <a:xfrm>
                <a:off x="8421611" y="4328160"/>
                <a:ext cx="231827" cy="23182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shade val="30000"/>
                      <a:satMod val="115000"/>
                      <a:alpha val="0"/>
                    </a:schemeClr>
                  </a:gs>
                  <a:gs pos="50000">
                    <a:schemeClr val="accent3">
                      <a:shade val="67500"/>
                      <a:satMod val="115000"/>
                      <a:alpha val="50000"/>
                    </a:schemeClr>
                  </a:gs>
                  <a:gs pos="100000">
                    <a:schemeClr val="accent3">
                      <a:shade val="100000"/>
                      <a:satMod val="115000"/>
                      <a:alpha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E411789D-BEAE-2BC1-A7DF-6E2ADE1A0EE0}"/>
                  </a:ext>
                </a:extLst>
              </p:cNvPr>
              <p:cNvSpPr/>
              <p:nvPr/>
            </p:nvSpPr>
            <p:spPr bwMode="auto">
              <a:xfrm>
                <a:off x="8495446" y="4395470"/>
                <a:ext cx="80677" cy="80677"/>
              </a:xfrm>
              <a:prstGeom prst="ellipse">
                <a:avLst/>
              </a:prstGeom>
              <a:blipFill>
                <a:blip r:embed="rId5"/>
                <a:tile tx="0" ty="0" sx="100000" sy="100000" flip="none" algn="tl"/>
              </a:blip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40774A0-5776-E0EA-F16B-1096D1549DA2}"/>
                </a:ext>
              </a:extLst>
            </p:cNvPr>
            <p:cNvGrpSpPr/>
            <p:nvPr/>
          </p:nvGrpSpPr>
          <p:grpSpPr>
            <a:xfrm>
              <a:off x="9027751" y="3264026"/>
              <a:ext cx="231827" cy="231827"/>
              <a:chOff x="8421611" y="4328160"/>
              <a:chExt cx="231827" cy="231827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D34CF461-6B81-415D-B4D9-66CE641419D1}"/>
                  </a:ext>
                </a:extLst>
              </p:cNvPr>
              <p:cNvSpPr/>
              <p:nvPr/>
            </p:nvSpPr>
            <p:spPr bwMode="auto">
              <a:xfrm>
                <a:off x="8421611" y="4328160"/>
                <a:ext cx="231827" cy="23182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shade val="30000"/>
                      <a:satMod val="115000"/>
                      <a:alpha val="0"/>
                    </a:schemeClr>
                  </a:gs>
                  <a:gs pos="50000">
                    <a:schemeClr val="accent3">
                      <a:shade val="67500"/>
                      <a:satMod val="115000"/>
                      <a:alpha val="50000"/>
                    </a:schemeClr>
                  </a:gs>
                  <a:gs pos="100000">
                    <a:schemeClr val="accent3">
                      <a:shade val="100000"/>
                      <a:satMod val="115000"/>
                      <a:alpha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7E6134E7-C9D3-AE00-C24E-045698A48E85}"/>
                  </a:ext>
                </a:extLst>
              </p:cNvPr>
              <p:cNvSpPr/>
              <p:nvPr/>
            </p:nvSpPr>
            <p:spPr bwMode="auto">
              <a:xfrm>
                <a:off x="8495446" y="4395470"/>
                <a:ext cx="80677" cy="80677"/>
              </a:xfrm>
              <a:prstGeom prst="ellipse">
                <a:avLst/>
              </a:prstGeom>
              <a:blipFill>
                <a:blip r:embed="rId5"/>
                <a:tile tx="0" ty="0" sx="100000" sy="100000" flip="none" algn="tl"/>
              </a:blip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27E14FE-7024-56C6-2A72-3620D9CC0A66}"/>
                </a:ext>
              </a:extLst>
            </p:cNvPr>
            <p:cNvGrpSpPr/>
            <p:nvPr/>
          </p:nvGrpSpPr>
          <p:grpSpPr>
            <a:xfrm>
              <a:off x="8565599" y="3086772"/>
              <a:ext cx="231827" cy="231827"/>
              <a:chOff x="8421611" y="4328160"/>
              <a:chExt cx="231827" cy="231827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8174B88-18EE-B8AA-6967-AE135199E399}"/>
                  </a:ext>
                </a:extLst>
              </p:cNvPr>
              <p:cNvSpPr/>
              <p:nvPr/>
            </p:nvSpPr>
            <p:spPr bwMode="auto">
              <a:xfrm>
                <a:off x="8421611" y="4328160"/>
                <a:ext cx="231827" cy="23182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shade val="30000"/>
                      <a:satMod val="115000"/>
                      <a:alpha val="0"/>
                    </a:schemeClr>
                  </a:gs>
                  <a:gs pos="50000">
                    <a:schemeClr val="accent3">
                      <a:shade val="67500"/>
                      <a:satMod val="115000"/>
                      <a:alpha val="50000"/>
                    </a:schemeClr>
                  </a:gs>
                  <a:gs pos="100000">
                    <a:schemeClr val="accent3">
                      <a:shade val="100000"/>
                      <a:satMod val="115000"/>
                      <a:alpha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61D597F-E4E9-99DF-E3AA-0C2CAFA0F113}"/>
                  </a:ext>
                </a:extLst>
              </p:cNvPr>
              <p:cNvSpPr/>
              <p:nvPr/>
            </p:nvSpPr>
            <p:spPr bwMode="auto">
              <a:xfrm>
                <a:off x="8495446" y="4395470"/>
                <a:ext cx="80677" cy="80677"/>
              </a:xfrm>
              <a:prstGeom prst="ellipse">
                <a:avLst/>
              </a:prstGeom>
              <a:blipFill>
                <a:blip r:embed="rId5"/>
                <a:tile tx="0" ty="0" sx="100000" sy="100000" flip="none" algn="tl"/>
              </a:blip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72" name="Text Box 15">
            <a:extLst>
              <a:ext uri="{FF2B5EF4-FFF2-40B4-BE49-F238E27FC236}">
                <a16:creationId xmlns:a16="http://schemas.microsoft.com/office/drawing/2014/main" id="{70FA0C7B-418A-E207-A7CC-7AF1F639F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0982" y="6028654"/>
            <a:ext cx="3576018" cy="246221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ea typeface="ＭＳ Ｐゴシック" charset="0"/>
                <a:cs typeface="Poppins Medium" pitchFamily="2" charset="77"/>
              </a:rPr>
              <a:t>Adapted from: Pessoa. Crit Rev Oncol Hematol. 2020.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C257951-5002-B17A-A018-0444A132AB52}"/>
              </a:ext>
            </a:extLst>
          </p:cNvPr>
          <p:cNvSpPr txBox="1"/>
          <p:nvPr/>
        </p:nvSpPr>
        <p:spPr bwMode="auto">
          <a:xfrm>
            <a:off x="4360402" y="3339067"/>
            <a:ext cx="26853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dPCR vs Tissue Sequencing</a:t>
            </a:r>
            <a:b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Binary Status Agreement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3717AA1-2BA3-24D9-D829-E102476DEE3D}"/>
              </a:ext>
            </a:extLst>
          </p:cNvPr>
          <p:cNvSpPr txBox="1"/>
          <p:nvPr/>
        </p:nvSpPr>
        <p:spPr bwMode="auto">
          <a:xfrm>
            <a:off x="773825" y="2350803"/>
            <a:ext cx="40470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Contemporaneous Paired Samples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0B4E12F-C3BB-3B91-F90D-CCBE9E124CE5}"/>
              </a:ext>
            </a:extLst>
          </p:cNvPr>
          <p:cNvSpPr txBox="1"/>
          <p:nvPr/>
        </p:nvSpPr>
        <p:spPr bwMode="auto">
          <a:xfrm>
            <a:off x="585997" y="3009326"/>
            <a:ext cx="5196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43E6CAD-58A8-235B-F88F-43FDEDE30621}"/>
              </a:ext>
            </a:extLst>
          </p:cNvPr>
          <p:cNvSpPr txBox="1"/>
          <p:nvPr/>
        </p:nvSpPr>
        <p:spPr bwMode="auto">
          <a:xfrm>
            <a:off x="670005" y="3626442"/>
            <a:ext cx="4315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8AA6444-F766-5805-0BB6-FADAB4236D39}"/>
              </a:ext>
            </a:extLst>
          </p:cNvPr>
          <p:cNvSpPr txBox="1"/>
          <p:nvPr/>
        </p:nvSpPr>
        <p:spPr bwMode="auto">
          <a:xfrm>
            <a:off x="652011" y="4281702"/>
            <a:ext cx="4475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EA3739-A14C-A434-AEF1-1370ECF1C70A}"/>
              </a:ext>
            </a:extLst>
          </p:cNvPr>
          <p:cNvSpPr txBox="1"/>
          <p:nvPr/>
        </p:nvSpPr>
        <p:spPr bwMode="auto">
          <a:xfrm>
            <a:off x="668041" y="4926237"/>
            <a:ext cx="4315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19933E4-BE8F-0DCE-B8D7-04970D154982}"/>
              </a:ext>
            </a:extLst>
          </p:cNvPr>
          <p:cNvSpPr txBox="1"/>
          <p:nvPr/>
        </p:nvSpPr>
        <p:spPr bwMode="auto">
          <a:xfrm>
            <a:off x="779465" y="5576134"/>
            <a:ext cx="3161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B4178A9-C015-6100-5A65-FD6C8A57E69B}"/>
              </a:ext>
            </a:extLst>
          </p:cNvPr>
          <p:cNvSpPr txBox="1"/>
          <p:nvPr/>
        </p:nvSpPr>
        <p:spPr bwMode="auto">
          <a:xfrm>
            <a:off x="1059931" y="5777838"/>
            <a:ext cx="9238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AKT1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(n = 39)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3481DB2-81BD-3862-CCD8-3F11C3E76F5E}"/>
              </a:ext>
            </a:extLst>
          </p:cNvPr>
          <p:cNvSpPr txBox="1"/>
          <p:nvPr/>
        </p:nvSpPr>
        <p:spPr bwMode="auto">
          <a:xfrm>
            <a:off x="1911622" y="5777838"/>
            <a:ext cx="9622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HER2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(n = 39)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86F5E7A-B968-1836-CBC4-E8124BF1DA60}"/>
              </a:ext>
            </a:extLst>
          </p:cNvPr>
          <p:cNvSpPr txBox="1"/>
          <p:nvPr/>
        </p:nvSpPr>
        <p:spPr bwMode="auto">
          <a:xfrm>
            <a:off x="2791779" y="5777838"/>
            <a:ext cx="9316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ESR1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(n = 39)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4AC6FA1-1416-8C51-7DC4-C822D0BF6E1F}"/>
              </a:ext>
            </a:extLst>
          </p:cNvPr>
          <p:cNvSpPr txBox="1"/>
          <p:nvPr/>
        </p:nvSpPr>
        <p:spPr bwMode="auto">
          <a:xfrm>
            <a:off x="3644843" y="5777838"/>
            <a:ext cx="9765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PIK3CA</a:t>
            </a:r>
            <a:b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(n = 39)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4CF9B94-3707-941A-510C-1173CF67496F}"/>
              </a:ext>
            </a:extLst>
          </p:cNvPr>
          <p:cNvSpPr txBox="1"/>
          <p:nvPr/>
        </p:nvSpPr>
        <p:spPr bwMode="auto">
          <a:xfrm>
            <a:off x="4771049" y="3846415"/>
            <a:ext cx="2323072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Concordant negative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Concordant positive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Discordant: tissue positive, 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dPCR negative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Discordant: tissue negative,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dPCR positive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AFA57DF-2478-040E-CDFD-EECD55891886}"/>
              </a:ext>
            </a:extLst>
          </p:cNvPr>
          <p:cNvSpPr/>
          <p:nvPr/>
        </p:nvSpPr>
        <p:spPr bwMode="auto">
          <a:xfrm>
            <a:off x="4674729" y="3924316"/>
            <a:ext cx="109728" cy="10972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4E50F7F-D9AA-AB16-7A18-759C9436CA9A}"/>
              </a:ext>
            </a:extLst>
          </p:cNvPr>
          <p:cNvSpPr/>
          <p:nvPr/>
        </p:nvSpPr>
        <p:spPr bwMode="auto">
          <a:xfrm>
            <a:off x="4674729" y="4112699"/>
            <a:ext cx="109728" cy="10972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D6BA0CE-8C49-EFA3-98F4-B4AE9E949748}"/>
              </a:ext>
            </a:extLst>
          </p:cNvPr>
          <p:cNvSpPr/>
          <p:nvPr/>
        </p:nvSpPr>
        <p:spPr bwMode="auto">
          <a:xfrm>
            <a:off x="4674729" y="4383018"/>
            <a:ext cx="109728" cy="10972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2949955-9E5A-1558-6696-94166E9616AF}"/>
              </a:ext>
            </a:extLst>
          </p:cNvPr>
          <p:cNvSpPr/>
          <p:nvPr/>
        </p:nvSpPr>
        <p:spPr bwMode="auto">
          <a:xfrm>
            <a:off x="4674729" y="4746205"/>
            <a:ext cx="109728" cy="109728"/>
          </a:xfrm>
          <a:prstGeom prst="rect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7B7575C-CB64-70D3-7ACF-2204B478710B}"/>
              </a:ext>
            </a:extLst>
          </p:cNvPr>
          <p:cNvSpPr txBox="1"/>
          <p:nvPr/>
        </p:nvSpPr>
        <p:spPr bwMode="auto">
          <a:xfrm>
            <a:off x="1336919" y="2643072"/>
            <a:ext cx="4619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91.2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0F94589-5844-7F13-E95C-F6CB0FC20D7E}"/>
              </a:ext>
            </a:extLst>
          </p:cNvPr>
          <p:cNvSpPr txBox="1"/>
          <p:nvPr/>
        </p:nvSpPr>
        <p:spPr bwMode="auto">
          <a:xfrm>
            <a:off x="2166600" y="2643072"/>
            <a:ext cx="4379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598F1F1-FF17-523E-EB5B-958911B22F35}"/>
              </a:ext>
            </a:extLst>
          </p:cNvPr>
          <p:cNvSpPr txBox="1"/>
          <p:nvPr/>
        </p:nvSpPr>
        <p:spPr bwMode="auto">
          <a:xfrm>
            <a:off x="3005779" y="2643072"/>
            <a:ext cx="503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57.9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12DB8B9-DACD-8BD7-3744-D9949BF5EED3}"/>
              </a:ext>
            </a:extLst>
          </p:cNvPr>
          <p:cNvSpPr txBox="1"/>
          <p:nvPr/>
        </p:nvSpPr>
        <p:spPr bwMode="auto">
          <a:xfrm>
            <a:off x="3850750" y="2643072"/>
            <a:ext cx="514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88.9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96.7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FF1CA70-AC02-B148-E3B0-FD539A9FBAA1}"/>
              </a:ext>
            </a:extLst>
          </p:cNvPr>
          <p:cNvSpPr/>
          <p:nvPr/>
        </p:nvSpPr>
        <p:spPr bwMode="auto">
          <a:xfrm>
            <a:off x="1355182" y="3143841"/>
            <a:ext cx="365760" cy="236136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D37438D-D0D4-C8C2-1ED8-0C7FC228A2C6}"/>
              </a:ext>
            </a:extLst>
          </p:cNvPr>
          <p:cNvSpPr/>
          <p:nvPr/>
        </p:nvSpPr>
        <p:spPr bwMode="auto">
          <a:xfrm>
            <a:off x="3065717" y="3143841"/>
            <a:ext cx="365760" cy="581551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152DDAF-D653-A4BE-E6E1-8382F118B6FB}"/>
              </a:ext>
            </a:extLst>
          </p:cNvPr>
          <p:cNvSpPr/>
          <p:nvPr/>
        </p:nvSpPr>
        <p:spPr bwMode="auto">
          <a:xfrm>
            <a:off x="3921555" y="3143841"/>
            <a:ext cx="365760" cy="93066"/>
          </a:xfrm>
          <a:prstGeom prst="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64C12FF-8AAD-9535-3CC7-245B6AA5294D}"/>
              </a:ext>
            </a:extLst>
          </p:cNvPr>
          <p:cNvSpPr/>
          <p:nvPr/>
        </p:nvSpPr>
        <p:spPr bwMode="auto">
          <a:xfrm>
            <a:off x="1355182" y="3360636"/>
            <a:ext cx="365760" cy="338554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A812BCE-6CF2-0DA0-05E3-C7CA6C7C7298}"/>
              </a:ext>
            </a:extLst>
          </p:cNvPr>
          <p:cNvSpPr/>
          <p:nvPr/>
        </p:nvSpPr>
        <p:spPr bwMode="auto">
          <a:xfrm>
            <a:off x="2202189" y="3142731"/>
            <a:ext cx="365760" cy="454042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0B96B6F5-F9FD-6DF6-45B3-D00DFEC7245C}"/>
              </a:ext>
            </a:extLst>
          </p:cNvPr>
          <p:cNvSpPr/>
          <p:nvPr/>
        </p:nvSpPr>
        <p:spPr bwMode="auto">
          <a:xfrm>
            <a:off x="3065717" y="3686415"/>
            <a:ext cx="365760" cy="1370686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59E915D-E26E-AB33-ECBB-202C73181227}"/>
              </a:ext>
            </a:extLst>
          </p:cNvPr>
          <p:cNvSpPr/>
          <p:nvPr/>
        </p:nvSpPr>
        <p:spPr bwMode="auto">
          <a:xfrm>
            <a:off x="3921555" y="3229543"/>
            <a:ext cx="365760" cy="8542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3C732B48-BEEB-95D8-5A1A-B58D4C2E5984}"/>
              </a:ext>
            </a:extLst>
          </p:cNvPr>
          <p:cNvSpPr/>
          <p:nvPr/>
        </p:nvSpPr>
        <p:spPr bwMode="auto">
          <a:xfrm>
            <a:off x="3921555" y="3292286"/>
            <a:ext cx="365760" cy="578162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AA1E49A-BEC4-0E0A-4F4A-81F1F7C0059B}"/>
              </a:ext>
            </a:extLst>
          </p:cNvPr>
          <p:cNvSpPr/>
          <p:nvPr/>
        </p:nvSpPr>
        <p:spPr bwMode="auto">
          <a:xfrm>
            <a:off x="1355182" y="3699189"/>
            <a:ext cx="365760" cy="2057801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7977B9A-16F5-342A-AA76-CCCDEE1BBBC6}"/>
              </a:ext>
            </a:extLst>
          </p:cNvPr>
          <p:cNvSpPr/>
          <p:nvPr/>
        </p:nvSpPr>
        <p:spPr bwMode="auto">
          <a:xfrm>
            <a:off x="2202189" y="3564495"/>
            <a:ext cx="365760" cy="2192492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B7C23BCC-982E-A753-826B-2F47827096DE}"/>
              </a:ext>
            </a:extLst>
          </p:cNvPr>
          <p:cNvSpPr/>
          <p:nvPr/>
        </p:nvSpPr>
        <p:spPr bwMode="auto">
          <a:xfrm>
            <a:off x="3065717" y="5034330"/>
            <a:ext cx="365760" cy="727716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FE920AF5-A7DE-0B8F-CEDA-6C3249F61CD1}"/>
              </a:ext>
            </a:extLst>
          </p:cNvPr>
          <p:cNvSpPr/>
          <p:nvPr/>
        </p:nvSpPr>
        <p:spPr bwMode="auto">
          <a:xfrm>
            <a:off x="3921555" y="3829372"/>
            <a:ext cx="365760" cy="1927615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33" name="Freeform 15">
            <a:extLst>
              <a:ext uri="{FF2B5EF4-FFF2-40B4-BE49-F238E27FC236}">
                <a16:creationId xmlns:a16="http://schemas.microsoft.com/office/drawing/2014/main" id="{6DB09086-2A3F-E108-4017-BF2BBA9ECBE8}"/>
              </a:ext>
            </a:extLst>
          </p:cNvPr>
          <p:cNvSpPr/>
          <p:nvPr/>
        </p:nvSpPr>
        <p:spPr bwMode="auto">
          <a:xfrm>
            <a:off x="1094874" y="3157208"/>
            <a:ext cx="3465094" cy="2604837"/>
          </a:xfrm>
          <a:custGeom>
            <a:avLst/>
            <a:gdLst>
              <a:gd name="connsiteX0" fmla="*/ 0 w 3465094"/>
              <a:gd name="connsiteY0" fmla="*/ 0 h 2604837"/>
              <a:gd name="connsiteX1" fmla="*/ 0 w 3465094"/>
              <a:gd name="connsiteY1" fmla="*/ 2604837 h 2604837"/>
              <a:gd name="connsiteX2" fmla="*/ 3465094 w 3465094"/>
              <a:gd name="connsiteY2" fmla="*/ 2604837 h 2604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5094" h="2604837">
                <a:moveTo>
                  <a:pt x="0" y="0"/>
                </a:moveTo>
                <a:lnTo>
                  <a:pt x="0" y="2604837"/>
                </a:lnTo>
                <a:lnTo>
                  <a:pt x="3465094" y="2604837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DCA7583-9A22-0B48-D40D-EDA8BFD63DC8}"/>
              </a:ext>
            </a:extLst>
          </p:cNvPr>
          <p:cNvGrpSpPr/>
          <p:nvPr/>
        </p:nvGrpSpPr>
        <p:grpSpPr>
          <a:xfrm>
            <a:off x="9414357" y="5423524"/>
            <a:ext cx="1466874" cy="560427"/>
            <a:chOff x="9139426" y="5625435"/>
            <a:chExt cx="1466874" cy="560427"/>
          </a:xfrm>
        </p:grpSpPr>
        <p:sp>
          <p:nvSpPr>
            <p:cNvPr id="135" name="Rounded Rectangle 107">
              <a:extLst>
                <a:ext uri="{FF2B5EF4-FFF2-40B4-BE49-F238E27FC236}">
                  <a16:creationId xmlns:a16="http://schemas.microsoft.com/office/drawing/2014/main" id="{E99521A3-32DC-F1B7-9BA4-DA80EA388C55}"/>
                </a:ext>
              </a:extLst>
            </p:cNvPr>
            <p:cNvSpPr/>
            <p:nvPr/>
          </p:nvSpPr>
          <p:spPr bwMode="auto">
            <a:xfrm>
              <a:off x="9177318" y="5682099"/>
              <a:ext cx="119243" cy="208828"/>
            </a:xfrm>
            <a:prstGeom prst="round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T</a:t>
              </a:r>
            </a:p>
          </p:txBody>
        </p:sp>
        <p:sp>
          <p:nvSpPr>
            <p:cNvPr id="136" name="Rounded Rectangle 108">
              <a:extLst>
                <a:ext uri="{FF2B5EF4-FFF2-40B4-BE49-F238E27FC236}">
                  <a16:creationId xmlns:a16="http://schemas.microsoft.com/office/drawing/2014/main" id="{E001C90B-406E-0EC5-BFB9-8D54FF338517}"/>
                </a:ext>
              </a:extLst>
            </p:cNvPr>
            <p:cNvSpPr/>
            <p:nvPr/>
          </p:nvSpPr>
          <p:spPr bwMode="auto">
            <a:xfrm>
              <a:off x="10095383" y="5682099"/>
              <a:ext cx="119243" cy="208828"/>
            </a:xfrm>
            <a:prstGeom prst="round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T</a:t>
              </a:r>
            </a:p>
          </p:txBody>
        </p:sp>
        <p:sp>
          <p:nvSpPr>
            <p:cNvPr id="137" name="Rounded Rectangle 110">
              <a:extLst>
                <a:ext uri="{FF2B5EF4-FFF2-40B4-BE49-F238E27FC236}">
                  <a16:creationId xmlns:a16="http://schemas.microsoft.com/office/drawing/2014/main" id="{2CAF5445-5672-0AEA-D1EA-87B23E78009A}"/>
                </a:ext>
              </a:extLst>
            </p:cNvPr>
            <p:cNvSpPr/>
            <p:nvPr/>
          </p:nvSpPr>
          <p:spPr bwMode="auto">
            <a:xfrm>
              <a:off x="9360931" y="5682099"/>
              <a:ext cx="119243" cy="208828"/>
            </a:xfrm>
            <a:prstGeom prst="round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</a:t>
              </a:r>
            </a:p>
          </p:txBody>
        </p:sp>
        <p:sp>
          <p:nvSpPr>
            <p:cNvPr id="138" name="Rounded Rectangle 111">
              <a:extLst>
                <a:ext uri="{FF2B5EF4-FFF2-40B4-BE49-F238E27FC236}">
                  <a16:creationId xmlns:a16="http://schemas.microsoft.com/office/drawing/2014/main" id="{9BCD282B-5853-47C9-D086-D44E369E4C0A}"/>
                </a:ext>
              </a:extLst>
            </p:cNvPr>
            <p:cNvSpPr/>
            <p:nvPr/>
          </p:nvSpPr>
          <p:spPr bwMode="auto">
            <a:xfrm>
              <a:off x="10462609" y="5682099"/>
              <a:ext cx="119243" cy="208828"/>
            </a:xfrm>
            <a:prstGeom prst="round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</a:t>
              </a:r>
            </a:p>
          </p:txBody>
        </p:sp>
        <p:sp>
          <p:nvSpPr>
            <p:cNvPr id="139" name="Rounded Rectangle 112">
              <a:extLst>
                <a:ext uri="{FF2B5EF4-FFF2-40B4-BE49-F238E27FC236}">
                  <a16:creationId xmlns:a16="http://schemas.microsoft.com/office/drawing/2014/main" id="{0566DD77-F03A-1D8B-1067-37B7168EFABD}"/>
                </a:ext>
              </a:extLst>
            </p:cNvPr>
            <p:cNvSpPr/>
            <p:nvPr/>
          </p:nvSpPr>
          <p:spPr bwMode="auto">
            <a:xfrm>
              <a:off x="9544544" y="5682099"/>
              <a:ext cx="119243" cy="208828"/>
            </a:xfrm>
            <a:prstGeom prst="round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</a:t>
              </a:r>
            </a:p>
          </p:txBody>
        </p:sp>
        <p:sp>
          <p:nvSpPr>
            <p:cNvPr id="140" name="Rounded Rectangle 113">
              <a:extLst>
                <a:ext uri="{FF2B5EF4-FFF2-40B4-BE49-F238E27FC236}">
                  <a16:creationId xmlns:a16="http://schemas.microsoft.com/office/drawing/2014/main" id="{7E19907F-E872-67C6-CA8C-8EB3CBCDC27E}"/>
                </a:ext>
              </a:extLst>
            </p:cNvPr>
            <p:cNvSpPr/>
            <p:nvPr/>
          </p:nvSpPr>
          <p:spPr bwMode="auto">
            <a:xfrm>
              <a:off x="9911770" y="5682099"/>
              <a:ext cx="119243" cy="208828"/>
            </a:xfrm>
            <a:prstGeom prst="round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</a:t>
              </a:r>
            </a:p>
          </p:txBody>
        </p:sp>
        <p:sp>
          <p:nvSpPr>
            <p:cNvPr id="141" name="Rounded Rectangle 114">
              <a:extLst>
                <a:ext uri="{FF2B5EF4-FFF2-40B4-BE49-F238E27FC236}">
                  <a16:creationId xmlns:a16="http://schemas.microsoft.com/office/drawing/2014/main" id="{2281F934-EC17-2601-933E-E35C16EEAC5D}"/>
                </a:ext>
              </a:extLst>
            </p:cNvPr>
            <p:cNvSpPr/>
            <p:nvPr/>
          </p:nvSpPr>
          <p:spPr bwMode="auto">
            <a:xfrm>
              <a:off x="9728157" y="5682099"/>
              <a:ext cx="119243" cy="208828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G</a:t>
              </a:r>
            </a:p>
          </p:txBody>
        </p:sp>
        <p:sp>
          <p:nvSpPr>
            <p:cNvPr id="142" name="Rounded Rectangle 115">
              <a:extLst>
                <a:ext uri="{FF2B5EF4-FFF2-40B4-BE49-F238E27FC236}">
                  <a16:creationId xmlns:a16="http://schemas.microsoft.com/office/drawing/2014/main" id="{D3846566-C4A3-5E78-61AE-F3198560C703}"/>
                </a:ext>
              </a:extLst>
            </p:cNvPr>
            <p:cNvSpPr/>
            <p:nvPr/>
          </p:nvSpPr>
          <p:spPr bwMode="auto">
            <a:xfrm>
              <a:off x="10278996" y="5682099"/>
              <a:ext cx="119243" cy="208828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G</a:t>
              </a:r>
            </a:p>
          </p:txBody>
        </p:sp>
        <p:sp>
          <p:nvSpPr>
            <p:cNvPr id="149" name="Rounded Rectangle 116">
              <a:extLst>
                <a:ext uri="{FF2B5EF4-FFF2-40B4-BE49-F238E27FC236}">
                  <a16:creationId xmlns:a16="http://schemas.microsoft.com/office/drawing/2014/main" id="{E503CBC5-09A2-D575-BA4A-CB413DE825CE}"/>
                </a:ext>
              </a:extLst>
            </p:cNvPr>
            <p:cNvSpPr/>
            <p:nvPr/>
          </p:nvSpPr>
          <p:spPr bwMode="auto">
            <a:xfrm>
              <a:off x="9177582" y="5926202"/>
              <a:ext cx="119243" cy="208828"/>
            </a:xfrm>
            <a:prstGeom prst="round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</a:t>
              </a:r>
            </a:p>
          </p:txBody>
        </p:sp>
        <p:sp>
          <p:nvSpPr>
            <p:cNvPr id="151" name="Rounded Rectangle 117">
              <a:extLst>
                <a:ext uri="{FF2B5EF4-FFF2-40B4-BE49-F238E27FC236}">
                  <a16:creationId xmlns:a16="http://schemas.microsoft.com/office/drawing/2014/main" id="{5F12B90D-6712-7372-8999-A5668998F505}"/>
                </a:ext>
              </a:extLst>
            </p:cNvPr>
            <p:cNvSpPr/>
            <p:nvPr/>
          </p:nvSpPr>
          <p:spPr bwMode="auto">
            <a:xfrm>
              <a:off x="10095647" y="5926202"/>
              <a:ext cx="119243" cy="208828"/>
            </a:xfrm>
            <a:prstGeom prst="round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</a:t>
              </a:r>
            </a:p>
          </p:txBody>
        </p:sp>
        <p:sp>
          <p:nvSpPr>
            <p:cNvPr id="153" name="Rounded Rectangle 118">
              <a:extLst>
                <a:ext uri="{FF2B5EF4-FFF2-40B4-BE49-F238E27FC236}">
                  <a16:creationId xmlns:a16="http://schemas.microsoft.com/office/drawing/2014/main" id="{2CD001CB-481D-F716-3091-B2E986C777A1}"/>
                </a:ext>
              </a:extLst>
            </p:cNvPr>
            <p:cNvSpPr/>
            <p:nvPr/>
          </p:nvSpPr>
          <p:spPr bwMode="auto">
            <a:xfrm>
              <a:off x="9361195" y="5926202"/>
              <a:ext cx="119243" cy="208828"/>
            </a:xfrm>
            <a:prstGeom prst="round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T</a:t>
              </a:r>
            </a:p>
          </p:txBody>
        </p:sp>
        <p:sp>
          <p:nvSpPr>
            <p:cNvPr id="155" name="Rounded Rectangle 119">
              <a:extLst>
                <a:ext uri="{FF2B5EF4-FFF2-40B4-BE49-F238E27FC236}">
                  <a16:creationId xmlns:a16="http://schemas.microsoft.com/office/drawing/2014/main" id="{7432F443-25A7-DD62-F901-DDF5F4540342}"/>
                </a:ext>
              </a:extLst>
            </p:cNvPr>
            <p:cNvSpPr/>
            <p:nvPr/>
          </p:nvSpPr>
          <p:spPr bwMode="auto">
            <a:xfrm>
              <a:off x="10462873" y="5926202"/>
              <a:ext cx="119243" cy="208828"/>
            </a:xfrm>
            <a:prstGeom prst="round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T</a:t>
              </a:r>
            </a:p>
          </p:txBody>
        </p:sp>
        <p:sp>
          <p:nvSpPr>
            <p:cNvPr id="157" name="Rounded Rectangle 120">
              <a:extLst>
                <a:ext uri="{FF2B5EF4-FFF2-40B4-BE49-F238E27FC236}">
                  <a16:creationId xmlns:a16="http://schemas.microsoft.com/office/drawing/2014/main" id="{6C9065A1-3A7E-8D67-E0F0-C6071A849884}"/>
                </a:ext>
              </a:extLst>
            </p:cNvPr>
            <p:cNvSpPr/>
            <p:nvPr/>
          </p:nvSpPr>
          <p:spPr bwMode="auto">
            <a:xfrm>
              <a:off x="9544808" y="5926202"/>
              <a:ext cx="119243" cy="208828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G</a:t>
              </a:r>
            </a:p>
          </p:txBody>
        </p:sp>
        <p:sp>
          <p:nvSpPr>
            <p:cNvPr id="158" name="Rounded Rectangle 121">
              <a:extLst>
                <a:ext uri="{FF2B5EF4-FFF2-40B4-BE49-F238E27FC236}">
                  <a16:creationId xmlns:a16="http://schemas.microsoft.com/office/drawing/2014/main" id="{E7E32AB2-4AC5-39DC-C899-414E20F2B685}"/>
                </a:ext>
              </a:extLst>
            </p:cNvPr>
            <p:cNvSpPr/>
            <p:nvPr/>
          </p:nvSpPr>
          <p:spPr bwMode="auto">
            <a:xfrm>
              <a:off x="9912034" y="5926202"/>
              <a:ext cx="119243" cy="208828"/>
            </a:xfrm>
            <a:prstGeom prst="round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G</a:t>
              </a:r>
            </a:p>
          </p:txBody>
        </p:sp>
        <p:sp>
          <p:nvSpPr>
            <p:cNvPr id="179" name="Rounded Rectangle 122">
              <a:extLst>
                <a:ext uri="{FF2B5EF4-FFF2-40B4-BE49-F238E27FC236}">
                  <a16:creationId xmlns:a16="http://schemas.microsoft.com/office/drawing/2014/main" id="{6859FC7F-C815-CD35-2283-509B52D9E9B4}"/>
                </a:ext>
              </a:extLst>
            </p:cNvPr>
            <p:cNvSpPr/>
            <p:nvPr/>
          </p:nvSpPr>
          <p:spPr bwMode="auto">
            <a:xfrm>
              <a:off x="9728421" y="5926202"/>
              <a:ext cx="119243" cy="208828"/>
            </a:xfrm>
            <a:prstGeom prst="round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</a:t>
              </a:r>
            </a:p>
          </p:txBody>
        </p:sp>
        <p:sp>
          <p:nvSpPr>
            <p:cNvPr id="180" name="Rounded Rectangle 123">
              <a:extLst>
                <a:ext uri="{FF2B5EF4-FFF2-40B4-BE49-F238E27FC236}">
                  <a16:creationId xmlns:a16="http://schemas.microsoft.com/office/drawing/2014/main" id="{27B8A4EF-D135-081E-F686-7B2FD706B629}"/>
                </a:ext>
              </a:extLst>
            </p:cNvPr>
            <p:cNvSpPr/>
            <p:nvPr/>
          </p:nvSpPr>
          <p:spPr bwMode="auto">
            <a:xfrm>
              <a:off x="10279260" y="5926202"/>
              <a:ext cx="119243" cy="208828"/>
            </a:xfrm>
            <a:prstGeom prst="round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</a:t>
              </a: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181F9806-9FE8-D4EA-0051-9240F455D2CB}"/>
                </a:ext>
              </a:extLst>
            </p:cNvPr>
            <p:cNvSpPr/>
            <p:nvPr/>
          </p:nvSpPr>
          <p:spPr bwMode="auto">
            <a:xfrm>
              <a:off x="9144000" y="5625435"/>
              <a:ext cx="1462300" cy="600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836A403-99EB-5060-4F19-5CCF41F162FD}"/>
                </a:ext>
              </a:extLst>
            </p:cNvPr>
            <p:cNvSpPr/>
            <p:nvPr/>
          </p:nvSpPr>
          <p:spPr bwMode="auto">
            <a:xfrm>
              <a:off x="9139426" y="6125792"/>
              <a:ext cx="1462300" cy="6007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</p:grpSp>
      <p:sp>
        <p:nvSpPr>
          <p:cNvPr id="183" name="TextBox 182">
            <a:extLst>
              <a:ext uri="{FF2B5EF4-FFF2-40B4-BE49-F238E27FC236}">
                <a16:creationId xmlns:a16="http://schemas.microsoft.com/office/drawing/2014/main" id="{A6063978-F760-B7C3-1668-61AEF14BE108}"/>
              </a:ext>
            </a:extLst>
          </p:cNvPr>
          <p:cNvSpPr txBox="1"/>
          <p:nvPr/>
        </p:nvSpPr>
        <p:spPr bwMode="auto">
          <a:xfrm>
            <a:off x="9592739" y="5154773"/>
            <a:ext cx="11929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DNA analysis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5E75350-5293-7F30-DB5A-950E12EC05E5}"/>
              </a:ext>
            </a:extLst>
          </p:cNvPr>
          <p:cNvSpPr txBox="1"/>
          <p:nvPr/>
        </p:nvSpPr>
        <p:spPr bwMode="auto">
          <a:xfrm>
            <a:off x="8251796" y="4727900"/>
            <a:ext cx="843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DNA 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isolation</a:t>
            </a:r>
          </a:p>
        </p:txBody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22D68576-0497-E2EA-90F7-D77B862464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24170" y="4925569"/>
            <a:ext cx="300681" cy="787883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67A940E7-54C7-9A02-D914-2DC0611059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73147" y="5213124"/>
            <a:ext cx="300681" cy="787883"/>
          </a:xfrm>
          <a:prstGeom prst="rect">
            <a:avLst/>
          </a:prstGeom>
        </p:spPr>
      </p:pic>
      <p:pic>
        <p:nvPicPr>
          <p:cNvPr id="219" name="Picture 218">
            <a:extLst>
              <a:ext uri="{FF2B5EF4-FFF2-40B4-BE49-F238E27FC236}">
                <a16:creationId xmlns:a16="http://schemas.microsoft.com/office/drawing/2014/main" id="{8EAF9667-50F2-4ED2-A5ED-49085234F9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70733" y="5471777"/>
            <a:ext cx="300681" cy="787883"/>
          </a:xfrm>
          <a:prstGeom prst="rect">
            <a:avLst/>
          </a:prstGeom>
        </p:spPr>
      </p:pic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7FC7BAD8-DD9D-FD77-4485-7394D524308B}"/>
              </a:ext>
            </a:extLst>
          </p:cNvPr>
          <p:cNvCxnSpPr/>
          <p:nvPr/>
        </p:nvCxnSpPr>
        <p:spPr bwMode="auto">
          <a:xfrm>
            <a:off x="8049700" y="4909146"/>
            <a:ext cx="218960" cy="23621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C40FA8C9-5789-2EED-548D-0732F5F8C42E}"/>
              </a:ext>
            </a:extLst>
          </p:cNvPr>
          <p:cNvCxnSpPr/>
          <p:nvPr/>
        </p:nvCxnSpPr>
        <p:spPr bwMode="auto">
          <a:xfrm flipH="1">
            <a:off x="7929546" y="3802249"/>
            <a:ext cx="97586" cy="441586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21A8E5D0-6A4A-1816-05DF-065CF92F6A68}"/>
              </a:ext>
            </a:extLst>
          </p:cNvPr>
          <p:cNvCxnSpPr>
            <a:cxnSpLocks/>
          </p:cNvCxnSpPr>
          <p:nvPr/>
        </p:nvCxnSpPr>
        <p:spPr bwMode="auto">
          <a:xfrm flipV="1">
            <a:off x="8777197" y="3690607"/>
            <a:ext cx="691957" cy="142925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407CDC87-231B-B3EC-4BF9-2899B448976C}"/>
              </a:ext>
            </a:extLst>
          </p:cNvPr>
          <p:cNvCxnSpPr>
            <a:cxnSpLocks/>
          </p:cNvCxnSpPr>
          <p:nvPr/>
        </p:nvCxnSpPr>
        <p:spPr bwMode="auto">
          <a:xfrm>
            <a:off x="9205031" y="3164679"/>
            <a:ext cx="318163" cy="403595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1302A82D-6372-9C73-B543-F4BD47BB512F}"/>
              </a:ext>
            </a:extLst>
          </p:cNvPr>
          <p:cNvSpPr txBox="1"/>
          <p:nvPr/>
        </p:nvSpPr>
        <p:spPr bwMode="auto">
          <a:xfrm>
            <a:off x="10389780" y="2295087"/>
            <a:ext cx="1266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Metastatic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breast cancer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C7E014FF-DEA5-E2A5-1701-888779DC0640}"/>
              </a:ext>
            </a:extLst>
          </p:cNvPr>
          <p:cNvSpPr txBox="1"/>
          <p:nvPr/>
        </p:nvSpPr>
        <p:spPr bwMode="auto">
          <a:xfrm>
            <a:off x="7459558" y="3199011"/>
            <a:ext cx="9476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Blood test</a:t>
            </a: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A848F0E5-AF1A-A4B3-0EB6-D540A2F3191F}"/>
              </a:ext>
            </a:extLst>
          </p:cNvPr>
          <p:cNvGrpSpPr/>
          <p:nvPr/>
        </p:nvGrpSpPr>
        <p:grpSpPr>
          <a:xfrm>
            <a:off x="8094714" y="2939006"/>
            <a:ext cx="1249720" cy="1101090"/>
            <a:chOff x="7390439" y="2292856"/>
            <a:chExt cx="1249720" cy="1101090"/>
          </a:xfrm>
        </p:grpSpPr>
        <p:sp>
          <p:nvSpPr>
            <p:cNvPr id="229" name="Freeform: Shape 15">
              <a:extLst>
                <a:ext uri="{FF2B5EF4-FFF2-40B4-BE49-F238E27FC236}">
                  <a16:creationId xmlns:a16="http://schemas.microsoft.com/office/drawing/2014/main" id="{4E457DD9-BFB4-EA21-408C-05DD3AE3C2EC}"/>
                </a:ext>
              </a:extLst>
            </p:cNvPr>
            <p:cNvSpPr/>
            <p:nvPr/>
          </p:nvSpPr>
          <p:spPr bwMode="auto">
            <a:xfrm rot="8100000">
              <a:off x="7390439" y="2501314"/>
              <a:ext cx="1249720" cy="622223"/>
            </a:xfrm>
            <a:custGeom>
              <a:avLst/>
              <a:gdLst>
                <a:gd name="connsiteX0" fmla="*/ 0 w 2234153"/>
                <a:gd name="connsiteY0" fmla="*/ 380214 h 1112363"/>
                <a:gd name="connsiteX1" fmla="*/ 810706 w 2234153"/>
                <a:gd name="connsiteY1" fmla="*/ 191678 h 1112363"/>
                <a:gd name="connsiteX2" fmla="*/ 1611984 w 2234153"/>
                <a:gd name="connsiteY2" fmla="*/ 75414 h 1112363"/>
                <a:gd name="connsiteX3" fmla="*/ 2234153 w 2234153"/>
                <a:gd name="connsiteY3" fmla="*/ 0 h 1112363"/>
                <a:gd name="connsiteX4" fmla="*/ 2234153 w 2234153"/>
                <a:gd name="connsiteY4" fmla="*/ 650449 h 1112363"/>
                <a:gd name="connsiteX5" fmla="*/ 1492578 w 2234153"/>
                <a:gd name="connsiteY5" fmla="*/ 747860 h 1112363"/>
                <a:gd name="connsiteX6" fmla="*/ 659877 w 2234153"/>
                <a:gd name="connsiteY6" fmla="*/ 889262 h 1112363"/>
                <a:gd name="connsiteX7" fmla="*/ 282805 w 2234153"/>
                <a:gd name="connsiteY7" fmla="*/ 999241 h 1112363"/>
                <a:gd name="connsiteX8" fmla="*/ 9427 w 2234153"/>
                <a:gd name="connsiteY8" fmla="*/ 1112363 h 1112363"/>
                <a:gd name="connsiteX9" fmla="*/ 0 w 2234153"/>
                <a:gd name="connsiteY9" fmla="*/ 380214 h 111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34153" h="1112363">
                  <a:moveTo>
                    <a:pt x="0" y="380214"/>
                  </a:moveTo>
                  <a:lnTo>
                    <a:pt x="810706" y="191678"/>
                  </a:lnTo>
                  <a:lnTo>
                    <a:pt x="1611984" y="75414"/>
                  </a:lnTo>
                  <a:lnTo>
                    <a:pt x="2234153" y="0"/>
                  </a:lnTo>
                  <a:lnTo>
                    <a:pt x="2234153" y="650449"/>
                  </a:lnTo>
                  <a:lnTo>
                    <a:pt x="1492578" y="747860"/>
                  </a:lnTo>
                  <a:lnTo>
                    <a:pt x="659877" y="889262"/>
                  </a:lnTo>
                  <a:lnTo>
                    <a:pt x="282805" y="999241"/>
                  </a:lnTo>
                  <a:lnTo>
                    <a:pt x="9427" y="1112363"/>
                  </a:lnTo>
                  <a:lnTo>
                    <a:pt x="0" y="38021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88D873C0-B5C2-801E-259F-DFE74F99CBF5}"/>
                </a:ext>
              </a:extLst>
            </p:cNvPr>
            <p:cNvGrpSpPr/>
            <p:nvPr/>
          </p:nvGrpSpPr>
          <p:grpSpPr>
            <a:xfrm rot="21128265">
              <a:off x="7672739" y="3168049"/>
              <a:ext cx="240675" cy="137595"/>
              <a:chOff x="7702200" y="4155871"/>
              <a:chExt cx="282318" cy="161403"/>
            </a:xfrm>
          </p:grpSpPr>
          <p:sp>
            <p:nvSpPr>
              <p:cNvPr id="258" name="Oval 146">
                <a:extLst>
                  <a:ext uri="{FF2B5EF4-FFF2-40B4-BE49-F238E27FC236}">
                    <a16:creationId xmlns:a16="http://schemas.microsoft.com/office/drawing/2014/main" id="{E94FA34F-9123-BD58-D810-10AF197D5677}"/>
                  </a:ext>
                </a:extLst>
              </p:cNvPr>
              <p:cNvSpPr/>
              <p:nvPr/>
            </p:nvSpPr>
            <p:spPr bwMode="auto">
              <a:xfrm>
                <a:off x="7702200" y="4155871"/>
                <a:ext cx="282318" cy="161403"/>
              </a:xfrm>
              <a:custGeom>
                <a:avLst/>
                <a:gdLst>
                  <a:gd name="connsiteX0" fmla="*/ 0 w 279946"/>
                  <a:gd name="connsiteY0" fmla="*/ 83474 h 166948"/>
                  <a:gd name="connsiteX1" fmla="*/ 139973 w 279946"/>
                  <a:gd name="connsiteY1" fmla="*/ 0 h 166948"/>
                  <a:gd name="connsiteX2" fmla="*/ 279946 w 279946"/>
                  <a:gd name="connsiteY2" fmla="*/ 83474 h 166948"/>
                  <a:gd name="connsiteX3" fmla="*/ 139973 w 279946"/>
                  <a:gd name="connsiteY3" fmla="*/ 166948 h 166948"/>
                  <a:gd name="connsiteX4" fmla="*/ 0 w 279946"/>
                  <a:gd name="connsiteY4" fmla="*/ 83474 h 166948"/>
                  <a:gd name="connsiteX0" fmla="*/ 53 w 279999"/>
                  <a:gd name="connsiteY0" fmla="*/ 83474 h 147354"/>
                  <a:gd name="connsiteX1" fmla="*/ 140026 w 279999"/>
                  <a:gd name="connsiteY1" fmla="*/ 0 h 147354"/>
                  <a:gd name="connsiteX2" fmla="*/ 279999 w 279999"/>
                  <a:gd name="connsiteY2" fmla="*/ 83474 h 147354"/>
                  <a:gd name="connsiteX3" fmla="*/ 153089 w 279999"/>
                  <a:gd name="connsiteY3" fmla="*/ 147354 h 147354"/>
                  <a:gd name="connsiteX4" fmla="*/ 53 w 279999"/>
                  <a:gd name="connsiteY4" fmla="*/ 83474 h 147354"/>
                  <a:gd name="connsiteX0" fmla="*/ 965 w 280911"/>
                  <a:gd name="connsiteY0" fmla="*/ 96536 h 160416"/>
                  <a:gd name="connsiteX1" fmla="*/ 108280 w 280911"/>
                  <a:gd name="connsiteY1" fmla="*/ 0 h 160416"/>
                  <a:gd name="connsiteX2" fmla="*/ 280911 w 280911"/>
                  <a:gd name="connsiteY2" fmla="*/ 96536 h 160416"/>
                  <a:gd name="connsiteX3" fmla="*/ 154001 w 280911"/>
                  <a:gd name="connsiteY3" fmla="*/ 160416 h 160416"/>
                  <a:gd name="connsiteX4" fmla="*/ 965 w 280911"/>
                  <a:gd name="connsiteY4" fmla="*/ 96536 h 160416"/>
                  <a:gd name="connsiteX0" fmla="*/ 516 w 282318"/>
                  <a:gd name="connsiteY0" fmla="*/ 97523 h 161403"/>
                  <a:gd name="connsiteX1" fmla="*/ 107831 w 282318"/>
                  <a:gd name="connsiteY1" fmla="*/ 987 h 161403"/>
                  <a:gd name="connsiteX2" fmla="*/ 217158 w 282318"/>
                  <a:gd name="connsiteY2" fmla="*/ 50368 h 161403"/>
                  <a:gd name="connsiteX3" fmla="*/ 280462 w 282318"/>
                  <a:gd name="connsiteY3" fmla="*/ 97523 h 161403"/>
                  <a:gd name="connsiteX4" fmla="*/ 153552 w 282318"/>
                  <a:gd name="connsiteY4" fmla="*/ 161403 h 161403"/>
                  <a:gd name="connsiteX5" fmla="*/ 516 w 282318"/>
                  <a:gd name="connsiteY5" fmla="*/ 97523 h 161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318" h="161403">
                    <a:moveTo>
                      <a:pt x="516" y="97523"/>
                    </a:moveTo>
                    <a:cubicBezTo>
                      <a:pt x="-7104" y="70787"/>
                      <a:pt x="71724" y="8846"/>
                      <a:pt x="107831" y="987"/>
                    </a:cubicBezTo>
                    <a:cubicBezTo>
                      <a:pt x="143938" y="-6872"/>
                      <a:pt x="188386" y="34279"/>
                      <a:pt x="217158" y="50368"/>
                    </a:cubicBezTo>
                    <a:cubicBezTo>
                      <a:pt x="245930" y="66457"/>
                      <a:pt x="292152" y="76840"/>
                      <a:pt x="280462" y="97523"/>
                    </a:cubicBezTo>
                    <a:cubicBezTo>
                      <a:pt x="268772" y="118206"/>
                      <a:pt x="230857" y="161403"/>
                      <a:pt x="153552" y="161403"/>
                    </a:cubicBezTo>
                    <a:cubicBezTo>
                      <a:pt x="76247" y="161403"/>
                      <a:pt x="8136" y="124259"/>
                      <a:pt x="516" y="975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59" name="Oval 147">
                <a:extLst>
                  <a:ext uri="{FF2B5EF4-FFF2-40B4-BE49-F238E27FC236}">
                    <a16:creationId xmlns:a16="http://schemas.microsoft.com/office/drawing/2014/main" id="{066C96DC-5941-EA08-5D4B-248FF088E5CF}"/>
                  </a:ext>
                </a:extLst>
              </p:cNvPr>
              <p:cNvSpPr/>
              <p:nvPr/>
            </p:nvSpPr>
            <p:spPr bwMode="auto">
              <a:xfrm>
                <a:off x="7742922" y="4195453"/>
                <a:ext cx="159750" cy="82238"/>
              </a:xfrm>
              <a:custGeom>
                <a:avLst/>
                <a:gdLst>
                  <a:gd name="connsiteX0" fmla="*/ 0 w 192400"/>
                  <a:gd name="connsiteY0" fmla="*/ 44687 h 89373"/>
                  <a:gd name="connsiteX1" fmla="*/ 96200 w 192400"/>
                  <a:gd name="connsiteY1" fmla="*/ 0 h 89373"/>
                  <a:gd name="connsiteX2" fmla="*/ 192400 w 192400"/>
                  <a:gd name="connsiteY2" fmla="*/ 44687 h 89373"/>
                  <a:gd name="connsiteX3" fmla="*/ 96200 w 192400"/>
                  <a:gd name="connsiteY3" fmla="*/ 89374 h 89373"/>
                  <a:gd name="connsiteX4" fmla="*/ 0 w 192400"/>
                  <a:gd name="connsiteY4" fmla="*/ 44687 h 89373"/>
                  <a:gd name="connsiteX0" fmla="*/ 0 w 159743"/>
                  <a:gd name="connsiteY0" fmla="*/ 51258 h 89470"/>
                  <a:gd name="connsiteX1" fmla="*/ 63543 w 159743"/>
                  <a:gd name="connsiteY1" fmla="*/ 40 h 89470"/>
                  <a:gd name="connsiteX2" fmla="*/ 159743 w 159743"/>
                  <a:gd name="connsiteY2" fmla="*/ 44727 h 89470"/>
                  <a:gd name="connsiteX3" fmla="*/ 63543 w 159743"/>
                  <a:gd name="connsiteY3" fmla="*/ 89414 h 89470"/>
                  <a:gd name="connsiteX4" fmla="*/ 0 w 159743"/>
                  <a:gd name="connsiteY4" fmla="*/ 51258 h 89470"/>
                  <a:gd name="connsiteX0" fmla="*/ 6 w 159749"/>
                  <a:gd name="connsiteY0" fmla="*/ 38251 h 76439"/>
                  <a:gd name="connsiteX1" fmla="*/ 60283 w 159749"/>
                  <a:gd name="connsiteY1" fmla="*/ 96 h 76439"/>
                  <a:gd name="connsiteX2" fmla="*/ 159749 w 159749"/>
                  <a:gd name="connsiteY2" fmla="*/ 31720 h 76439"/>
                  <a:gd name="connsiteX3" fmla="*/ 63549 w 159749"/>
                  <a:gd name="connsiteY3" fmla="*/ 76407 h 76439"/>
                  <a:gd name="connsiteX4" fmla="*/ 6 w 159749"/>
                  <a:gd name="connsiteY4" fmla="*/ 38251 h 76439"/>
                  <a:gd name="connsiteX0" fmla="*/ 7 w 159750"/>
                  <a:gd name="connsiteY0" fmla="*/ 44050 h 82238"/>
                  <a:gd name="connsiteX1" fmla="*/ 60284 w 159750"/>
                  <a:gd name="connsiteY1" fmla="*/ 5895 h 82238"/>
                  <a:gd name="connsiteX2" fmla="*/ 159750 w 159750"/>
                  <a:gd name="connsiteY2" fmla="*/ 37519 h 82238"/>
                  <a:gd name="connsiteX3" fmla="*/ 63550 w 159750"/>
                  <a:gd name="connsiteY3" fmla="*/ 82206 h 82238"/>
                  <a:gd name="connsiteX4" fmla="*/ 7 w 159750"/>
                  <a:gd name="connsiteY4" fmla="*/ 44050 h 8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50" h="82238">
                    <a:moveTo>
                      <a:pt x="7" y="44050"/>
                    </a:moveTo>
                    <a:cubicBezTo>
                      <a:pt x="-537" y="31332"/>
                      <a:pt x="27128" y="23311"/>
                      <a:pt x="60284" y="5895"/>
                    </a:cubicBezTo>
                    <a:cubicBezTo>
                      <a:pt x="93440" y="-11521"/>
                      <a:pt x="159750" y="12839"/>
                      <a:pt x="159750" y="37519"/>
                    </a:cubicBezTo>
                    <a:cubicBezTo>
                      <a:pt x="159750" y="62199"/>
                      <a:pt x="90174" y="81118"/>
                      <a:pt x="63550" y="82206"/>
                    </a:cubicBezTo>
                    <a:cubicBezTo>
                      <a:pt x="36926" y="83294"/>
                      <a:pt x="551" y="56768"/>
                      <a:pt x="7" y="4405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18C717A7-2489-BB7A-3CE0-488957A19CDD}"/>
                </a:ext>
              </a:extLst>
            </p:cNvPr>
            <p:cNvGrpSpPr/>
            <p:nvPr/>
          </p:nvGrpSpPr>
          <p:grpSpPr>
            <a:xfrm rot="21128265">
              <a:off x="7740567" y="2926375"/>
              <a:ext cx="240675" cy="137595"/>
              <a:chOff x="7702200" y="4155871"/>
              <a:chExt cx="282318" cy="161403"/>
            </a:xfrm>
          </p:grpSpPr>
          <p:sp>
            <p:nvSpPr>
              <p:cNvPr id="256" name="Oval 146">
                <a:extLst>
                  <a:ext uri="{FF2B5EF4-FFF2-40B4-BE49-F238E27FC236}">
                    <a16:creationId xmlns:a16="http://schemas.microsoft.com/office/drawing/2014/main" id="{728EADAA-5498-8FF3-D3F5-009B50BF52E4}"/>
                  </a:ext>
                </a:extLst>
              </p:cNvPr>
              <p:cNvSpPr/>
              <p:nvPr/>
            </p:nvSpPr>
            <p:spPr bwMode="auto">
              <a:xfrm>
                <a:off x="7702200" y="4155871"/>
                <a:ext cx="282318" cy="161403"/>
              </a:xfrm>
              <a:custGeom>
                <a:avLst/>
                <a:gdLst>
                  <a:gd name="connsiteX0" fmla="*/ 0 w 279946"/>
                  <a:gd name="connsiteY0" fmla="*/ 83474 h 166948"/>
                  <a:gd name="connsiteX1" fmla="*/ 139973 w 279946"/>
                  <a:gd name="connsiteY1" fmla="*/ 0 h 166948"/>
                  <a:gd name="connsiteX2" fmla="*/ 279946 w 279946"/>
                  <a:gd name="connsiteY2" fmla="*/ 83474 h 166948"/>
                  <a:gd name="connsiteX3" fmla="*/ 139973 w 279946"/>
                  <a:gd name="connsiteY3" fmla="*/ 166948 h 166948"/>
                  <a:gd name="connsiteX4" fmla="*/ 0 w 279946"/>
                  <a:gd name="connsiteY4" fmla="*/ 83474 h 166948"/>
                  <a:gd name="connsiteX0" fmla="*/ 53 w 279999"/>
                  <a:gd name="connsiteY0" fmla="*/ 83474 h 147354"/>
                  <a:gd name="connsiteX1" fmla="*/ 140026 w 279999"/>
                  <a:gd name="connsiteY1" fmla="*/ 0 h 147354"/>
                  <a:gd name="connsiteX2" fmla="*/ 279999 w 279999"/>
                  <a:gd name="connsiteY2" fmla="*/ 83474 h 147354"/>
                  <a:gd name="connsiteX3" fmla="*/ 153089 w 279999"/>
                  <a:gd name="connsiteY3" fmla="*/ 147354 h 147354"/>
                  <a:gd name="connsiteX4" fmla="*/ 53 w 279999"/>
                  <a:gd name="connsiteY4" fmla="*/ 83474 h 147354"/>
                  <a:gd name="connsiteX0" fmla="*/ 965 w 280911"/>
                  <a:gd name="connsiteY0" fmla="*/ 96536 h 160416"/>
                  <a:gd name="connsiteX1" fmla="*/ 108280 w 280911"/>
                  <a:gd name="connsiteY1" fmla="*/ 0 h 160416"/>
                  <a:gd name="connsiteX2" fmla="*/ 280911 w 280911"/>
                  <a:gd name="connsiteY2" fmla="*/ 96536 h 160416"/>
                  <a:gd name="connsiteX3" fmla="*/ 154001 w 280911"/>
                  <a:gd name="connsiteY3" fmla="*/ 160416 h 160416"/>
                  <a:gd name="connsiteX4" fmla="*/ 965 w 280911"/>
                  <a:gd name="connsiteY4" fmla="*/ 96536 h 160416"/>
                  <a:gd name="connsiteX0" fmla="*/ 516 w 282318"/>
                  <a:gd name="connsiteY0" fmla="*/ 97523 h 161403"/>
                  <a:gd name="connsiteX1" fmla="*/ 107831 w 282318"/>
                  <a:gd name="connsiteY1" fmla="*/ 987 h 161403"/>
                  <a:gd name="connsiteX2" fmla="*/ 217158 w 282318"/>
                  <a:gd name="connsiteY2" fmla="*/ 50368 h 161403"/>
                  <a:gd name="connsiteX3" fmla="*/ 280462 w 282318"/>
                  <a:gd name="connsiteY3" fmla="*/ 97523 h 161403"/>
                  <a:gd name="connsiteX4" fmla="*/ 153552 w 282318"/>
                  <a:gd name="connsiteY4" fmla="*/ 161403 h 161403"/>
                  <a:gd name="connsiteX5" fmla="*/ 516 w 282318"/>
                  <a:gd name="connsiteY5" fmla="*/ 97523 h 161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318" h="161403">
                    <a:moveTo>
                      <a:pt x="516" y="97523"/>
                    </a:moveTo>
                    <a:cubicBezTo>
                      <a:pt x="-7104" y="70787"/>
                      <a:pt x="71724" y="8846"/>
                      <a:pt x="107831" y="987"/>
                    </a:cubicBezTo>
                    <a:cubicBezTo>
                      <a:pt x="143938" y="-6872"/>
                      <a:pt x="188386" y="34279"/>
                      <a:pt x="217158" y="50368"/>
                    </a:cubicBezTo>
                    <a:cubicBezTo>
                      <a:pt x="245930" y="66457"/>
                      <a:pt x="292152" y="76840"/>
                      <a:pt x="280462" y="97523"/>
                    </a:cubicBezTo>
                    <a:cubicBezTo>
                      <a:pt x="268772" y="118206"/>
                      <a:pt x="230857" y="161403"/>
                      <a:pt x="153552" y="161403"/>
                    </a:cubicBezTo>
                    <a:cubicBezTo>
                      <a:pt x="76247" y="161403"/>
                      <a:pt x="8136" y="124259"/>
                      <a:pt x="516" y="975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57" name="Oval 147">
                <a:extLst>
                  <a:ext uri="{FF2B5EF4-FFF2-40B4-BE49-F238E27FC236}">
                    <a16:creationId xmlns:a16="http://schemas.microsoft.com/office/drawing/2014/main" id="{587C05AC-0DD3-EDF4-910B-ECC02B5C8A98}"/>
                  </a:ext>
                </a:extLst>
              </p:cNvPr>
              <p:cNvSpPr/>
              <p:nvPr/>
            </p:nvSpPr>
            <p:spPr bwMode="auto">
              <a:xfrm>
                <a:off x="7742922" y="4195453"/>
                <a:ext cx="159750" cy="82238"/>
              </a:xfrm>
              <a:custGeom>
                <a:avLst/>
                <a:gdLst>
                  <a:gd name="connsiteX0" fmla="*/ 0 w 192400"/>
                  <a:gd name="connsiteY0" fmla="*/ 44687 h 89373"/>
                  <a:gd name="connsiteX1" fmla="*/ 96200 w 192400"/>
                  <a:gd name="connsiteY1" fmla="*/ 0 h 89373"/>
                  <a:gd name="connsiteX2" fmla="*/ 192400 w 192400"/>
                  <a:gd name="connsiteY2" fmla="*/ 44687 h 89373"/>
                  <a:gd name="connsiteX3" fmla="*/ 96200 w 192400"/>
                  <a:gd name="connsiteY3" fmla="*/ 89374 h 89373"/>
                  <a:gd name="connsiteX4" fmla="*/ 0 w 192400"/>
                  <a:gd name="connsiteY4" fmla="*/ 44687 h 89373"/>
                  <a:gd name="connsiteX0" fmla="*/ 0 w 159743"/>
                  <a:gd name="connsiteY0" fmla="*/ 51258 h 89470"/>
                  <a:gd name="connsiteX1" fmla="*/ 63543 w 159743"/>
                  <a:gd name="connsiteY1" fmla="*/ 40 h 89470"/>
                  <a:gd name="connsiteX2" fmla="*/ 159743 w 159743"/>
                  <a:gd name="connsiteY2" fmla="*/ 44727 h 89470"/>
                  <a:gd name="connsiteX3" fmla="*/ 63543 w 159743"/>
                  <a:gd name="connsiteY3" fmla="*/ 89414 h 89470"/>
                  <a:gd name="connsiteX4" fmla="*/ 0 w 159743"/>
                  <a:gd name="connsiteY4" fmla="*/ 51258 h 89470"/>
                  <a:gd name="connsiteX0" fmla="*/ 6 w 159749"/>
                  <a:gd name="connsiteY0" fmla="*/ 38251 h 76439"/>
                  <a:gd name="connsiteX1" fmla="*/ 60283 w 159749"/>
                  <a:gd name="connsiteY1" fmla="*/ 96 h 76439"/>
                  <a:gd name="connsiteX2" fmla="*/ 159749 w 159749"/>
                  <a:gd name="connsiteY2" fmla="*/ 31720 h 76439"/>
                  <a:gd name="connsiteX3" fmla="*/ 63549 w 159749"/>
                  <a:gd name="connsiteY3" fmla="*/ 76407 h 76439"/>
                  <a:gd name="connsiteX4" fmla="*/ 6 w 159749"/>
                  <a:gd name="connsiteY4" fmla="*/ 38251 h 76439"/>
                  <a:gd name="connsiteX0" fmla="*/ 7 w 159750"/>
                  <a:gd name="connsiteY0" fmla="*/ 44050 h 82238"/>
                  <a:gd name="connsiteX1" fmla="*/ 60284 w 159750"/>
                  <a:gd name="connsiteY1" fmla="*/ 5895 h 82238"/>
                  <a:gd name="connsiteX2" fmla="*/ 159750 w 159750"/>
                  <a:gd name="connsiteY2" fmla="*/ 37519 h 82238"/>
                  <a:gd name="connsiteX3" fmla="*/ 63550 w 159750"/>
                  <a:gd name="connsiteY3" fmla="*/ 82206 h 82238"/>
                  <a:gd name="connsiteX4" fmla="*/ 7 w 159750"/>
                  <a:gd name="connsiteY4" fmla="*/ 44050 h 8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50" h="82238">
                    <a:moveTo>
                      <a:pt x="7" y="44050"/>
                    </a:moveTo>
                    <a:cubicBezTo>
                      <a:pt x="-537" y="31332"/>
                      <a:pt x="27128" y="23311"/>
                      <a:pt x="60284" y="5895"/>
                    </a:cubicBezTo>
                    <a:cubicBezTo>
                      <a:pt x="93440" y="-11521"/>
                      <a:pt x="159750" y="12839"/>
                      <a:pt x="159750" y="37519"/>
                    </a:cubicBezTo>
                    <a:cubicBezTo>
                      <a:pt x="159750" y="62199"/>
                      <a:pt x="90174" y="81118"/>
                      <a:pt x="63550" y="82206"/>
                    </a:cubicBezTo>
                    <a:cubicBezTo>
                      <a:pt x="36926" y="83294"/>
                      <a:pt x="551" y="56768"/>
                      <a:pt x="7" y="4405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4CAC5AF1-EBCF-AA73-28A4-933C1FA78097}"/>
                </a:ext>
              </a:extLst>
            </p:cNvPr>
            <p:cNvGrpSpPr/>
            <p:nvPr/>
          </p:nvGrpSpPr>
          <p:grpSpPr>
            <a:xfrm rot="21128265">
              <a:off x="8057909" y="2476751"/>
              <a:ext cx="240675" cy="137595"/>
              <a:chOff x="7702200" y="4155871"/>
              <a:chExt cx="282318" cy="161403"/>
            </a:xfrm>
          </p:grpSpPr>
          <p:sp>
            <p:nvSpPr>
              <p:cNvPr id="254" name="Oval 146">
                <a:extLst>
                  <a:ext uri="{FF2B5EF4-FFF2-40B4-BE49-F238E27FC236}">
                    <a16:creationId xmlns:a16="http://schemas.microsoft.com/office/drawing/2014/main" id="{4B09FA8B-66D3-72CB-5FB2-C9994E9E2426}"/>
                  </a:ext>
                </a:extLst>
              </p:cNvPr>
              <p:cNvSpPr/>
              <p:nvPr/>
            </p:nvSpPr>
            <p:spPr bwMode="auto">
              <a:xfrm>
                <a:off x="7702200" y="4155871"/>
                <a:ext cx="282318" cy="161403"/>
              </a:xfrm>
              <a:custGeom>
                <a:avLst/>
                <a:gdLst>
                  <a:gd name="connsiteX0" fmla="*/ 0 w 279946"/>
                  <a:gd name="connsiteY0" fmla="*/ 83474 h 166948"/>
                  <a:gd name="connsiteX1" fmla="*/ 139973 w 279946"/>
                  <a:gd name="connsiteY1" fmla="*/ 0 h 166948"/>
                  <a:gd name="connsiteX2" fmla="*/ 279946 w 279946"/>
                  <a:gd name="connsiteY2" fmla="*/ 83474 h 166948"/>
                  <a:gd name="connsiteX3" fmla="*/ 139973 w 279946"/>
                  <a:gd name="connsiteY3" fmla="*/ 166948 h 166948"/>
                  <a:gd name="connsiteX4" fmla="*/ 0 w 279946"/>
                  <a:gd name="connsiteY4" fmla="*/ 83474 h 166948"/>
                  <a:gd name="connsiteX0" fmla="*/ 53 w 279999"/>
                  <a:gd name="connsiteY0" fmla="*/ 83474 h 147354"/>
                  <a:gd name="connsiteX1" fmla="*/ 140026 w 279999"/>
                  <a:gd name="connsiteY1" fmla="*/ 0 h 147354"/>
                  <a:gd name="connsiteX2" fmla="*/ 279999 w 279999"/>
                  <a:gd name="connsiteY2" fmla="*/ 83474 h 147354"/>
                  <a:gd name="connsiteX3" fmla="*/ 153089 w 279999"/>
                  <a:gd name="connsiteY3" fmla="*/ 147354 h 147354"/>
                  <a:gd name="connsiteX4" fmla="*/ 53 w 279999"/>
                  <a:gd name="connsiteY4" fmla="*/ 83474 h 147354"/>
                  <a:gd name="connsiteX0" fmla="*/ 965 w 280911"/>
                  <a:gd name="connsiteY0" fmla="*/ 96536 h 160416"/>
                  <a:gd name="connsiteX1" fmla="*/ 108280 w 280911"/>
                  <a:gd name="connsiteY1" fmla="*/ 0 h 160416"/>
                  <a:gd name="connsiteX2" fmla="*/ 280911 w 280911"/>
                  <a:gd name="connsiteY2" fmla="*/ 96536 h 160416"/>
                  <a:gd name="connsiteX3" fmla="*/ 154001 w 280911"/>
                  <a:gd name="connsiteY3" fmla="*/ 160416 h 160416"/>
                  <a:gd name="connsiteX4" fmla="*/ 965 w 280911"/>
                  <a:gd name="connsiteY4" fmla="*/ 96536 h 160416"/>
                  <a:gd name="connsiteX0" fmla="*/ 516 w 282318"/>
                  <a:gd name="connsiteY0" fmla="*/ 97523 h 161403"/>
                  <a:gd name="connsiteX1" fmla="*/ 107831 w 282318"/>
                  <a:gd name="connsiteY1" fmla="*/ 987 h 161403"/>
                  <a:gd name="connsiteX2" fmla="*/ 217158 w 282318"/>
                  <a:gd name="connsiteY2" fmla="*/ 50368 h 161403"/>
                  <a:gd name="connsiteX3" fmla="*/ 280462 w 282318"/>
                  <a:gd name="connsiteY3" fmla="*/ 97523 h 161403"/>
                  <a:gd name="connsiteX4" fmla="*/ 153552 w 282318"/>
                  <a:gd name="connsiteY4" fmla="*/ 161403 h 161403"/>
                  <a:gd name="connsiteX5" fmla="*/ 516 w 282318"/>
                  <a:gd name="connsiteY5" fmla="*/ 97523 h 161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318" h="161403">
                    <a:moveTo>
                      <a:pt x="516" y="97523"/>
                    </a:moveTo>
                    <a:cubicBezTo>
                      <a:pt x="-7104" y="70787"/>
                      <a:pt x="71724" y="8846"/>
                      <a:pt x="107831" y="987"/>
                    </a:cubicBezTo>
                    <a:cubicBezTo>
                      <a:pt x="143938" y="-6872"/>
                      <a:pt x="188386" y="34279"/>
                      <a:pt x="217158" y="50368"/>
                    </a:cubicBezTo>
                    <a:cubicBezTo>
                      <a:pt x="245930" y="66457"/>
                      <a:pt x="292152" y="76840"/>
                      <a:pt x="280462" y="97523"/>
                    </a:cubicBezTo>
                    <a:cubicBezTo>
                      <a:pt x="268772" y="118206"/>
                      <a:pt x="230857" y="161403"/>
                      <a:pt x="153552" y="161403"/>
                    </a:cubicBezTo>
                    <a:cubicBezTo>
                      <a:pt x="76247" y="161403"/>
                      <a:pt x="8136" y="124259"/>
                      <a:pt x="516" y="9752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55" name="Oval 147">
                <a:extLst>
                  <a:ext uri="{FF2B5EF4-FFF2-40B4-BE49-F238E27FC236}">
                    <a16:creationId xmlns:a16="http://schemas.microsoft.com/office/drawing/2014/main" id="{2A07CBDB-0B1F-F2EC-1209-A178059BA50B}"/>
                  </a:ext>
                </a:extLst>
              </p:cNvPr>
              <p:cNvSpPr/>
              <p:nvPr/>
            </p:nvSpPr>
            <p:spPr bwMode="auto">
              <a:xfrm>
                <a:off x="7742922" y="4195453"/>
                <a:ext cx="159750" cy="82238"/>
              </a:xfrm>
              <a:custGeom>
                <a:avLst/>
                <a:gdLst>
                  <a:gd name="connsiteX0" fmla="*/ 0 w 192400"/>
                  <a:gd name="connsiteY0" fmla="*/ 44687 h 89373"/>
                  <a:gd name="connsiteX1" fmla="*/ 96200 w 192400"/>
                  <a:gd name="connsiteY1" fmla="*/ 0 h 89373"/>
                  <a:gd name="connsiteX2" fmla="*/ 192400 w 192400"/>
                  <a:gd name="connsiteY2" fmla="*/ 44687 h 89373"/>
                  <a:gd name="connsiteX3" fmla="*/ 96200 w 192400"/>
                  <a:gd name="connsiteY3" fmla="*/ 89374 h 89373"/>
                  <a:gd name="connsiteX4" fmla="*/ 0 w 192400"/>
                  <a:gd name="connsiteY4" fmla="*/ 44687 h 89373"/>
                  <a:gd name="connsiteX0" fmla="*/ 0 w 159743"/>
                  <a:gd name="connsiteY0" fmla="*/ 51258 h 89470"/>
                  <a:gd name="connsiteX1" fmla="*/ 63543 w 159743"/>
                  <a:gd name="connsiteY1" fmla="*/ 40 h 89470"/>
                  <a:gd name="connsiteX2" fmla="*/ 159743 w 159743"/>
                  <a:gd name="connsiteY2" fmla="*/ 44727 h 89470"/>
                  <a:gd name="connsiteX3" fmla="*/ 63543 w 159743"/>
                  <a:gd name="connsiteY3" fmla="*/ 89414 h 89470"/>
                  <a:gd name="connsiteX4" fmla="*/ 0 w 159743"/>
                  <a:gd name="connsiteY4" fmla="*/ 51258 h 89470"/>
                  <a:gd name="connsiteX0" fmla="*/ 6 w 159749"/>
                  <a:gd name="connsiteY0" fmla="*/ 38251 h 76439"/>
                  <a:gd name="connsiteX1" fmla="*/ 60283 w 159749"/>
                  <a:gd name="connsiteY1" fmla="*/ 96 h 76439"/>
                  <a:gd name="connsiteX2" fmla="*/ 159749 w 159749"/>
                  <a:gd name="connsiteY2" fmla="*/ 31720 h 76439"/>
                  <a:gd name="connsiteX3" fmla="*/ 63549 w 159749"/>
                  <a:gd name="connsiteY3" fmla="*/ 76407 h 76439"/>
                  <a:gd name="connsiteX4" fmla="*/ 6 w 159749"/>
                  <a:gd name="connsiteY4" fmla="*/ 38251 h 76439"/>
                  <a:gd name="connsiteX0" fmla="*/ 7 w 159750"/>
                  <a:gd name="connsiteY0" fmla="*/ 44050 h 82238"/>
                  <a:gd name="connsiteX1" fmla="*/ 60284 w 159750"/>
                  <a:gd name="connsiteY1" fmla="*/ 5895 h 82238"/>
                  <a:gd name="connsiteX2" fmla="*/ 159750 w 159750"/>
                  <a:gd name="connsiteY2" fmla="*/ 37519 h 82238"/>
                  <a:gd name="connsiteX3" fmla="*/ 63550 w 159750"/>
                  <a:gd name="connsiteY3" fmla="*/ 82206 h 82238"/>
                  <a:gd name="connsiteX4" fmla="*/ 7 w 159750"/>
                  <a:gd name="connsiteY4" fmla="*/ 44050 h 8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50" h="82238">
                    <a:moveTo>
                      <a:pt x="7" y="44050"/>
                    </a:moveTo>
                    <a:cubicBezTo>
                      <a:pt x="-537" y="31332"/>
                      <a:pt x="27128" y="23311"/>
                      <a:pt x="60284" y="5895"/>
                    </a:cubicBezTo>
                    <a:cubicBezTo>
                      <a:pt x="93440" y="-11521"/>
                      <a:pt x="159750" y="12839"/>
                      <a:pt x="159750" y="37519"/>
                    </a:cubicBezTo>
                    <a:cubicBezTo>
                      <a:pt x="159750" y="62199"/>
                      <a:pt x="90174" y="81118"/>
                      <a:pt x="63550" y="82206"/>
                    </a:cubicBezTo>
                    <a:cubicBezTo>
                      <a:pt x="36926" y="83294"/>
                      <a:pt x="551" y="56768"/>
                      <a:pt x="7" y="4405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8B88163C-C6C2-D2D9-3DF5-2559EB9637F0}"/>
                </a:ext>
              </a:extLst>
            </p:cNvPr>
            <p:cNvGrpSpPr/>
            <p:nvPr/>
          </p:nvGrpSpPr>
          <p:grpSpPr>
            <a:xfrm>
              <a:off x="8196238" y="2409402"/>
              <a:ext cx="156136" cy="129518"/>
              <a:chOff x="4728165" y="3064533"/>
              <a:chExt cx="410125" cy="340208"/>
            </a:xfrm>
          </p:grpSpPr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B7C2DF88-8B1D-BAC7-9657-B803F8F5774D}"/>
                  </a:ext>
                </a:extLst>
              </p:cNvPr>
              <p:cNvSpPr/>
              <p:nvPr/>
            </p:nvSpPr>
            <p:spPr bwMode="auto">
              <a:xfrm>
                <a:off x="4728165" y="3064533"/>
                <a:ext cx="410125" cy="340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F7DFE15A-C23B-0848-420C-3C2270FE1841}"/>
                  </a:ext>
                </a:extLst>
              </p:cNvPr>
              <p:cNvSpPr/>
              <p:nvPr/>
            </p:nvSpPr>
            <p:spPr bwMode="auto">
              <a:xfrm>
                <a:off x="4815944" y="3112866"/>
                <a:ext cx="287290" cy="23831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2627CE3C-1F19-6BE5-80C7-803C6E130A10}"/>
                </a:ext>
              </a:extLst>
            </p:cNvPr>
            <p:cNvGrpSpPr/>
            <p:nvPr/>
          </p:nvGrpSpPr>
          <p:grpSpPr>
            <a:xfrm>
              <a:off x="8022110" y="2704643"/>
              <a:ext cx="156136" cy="129518"/>
              <a:chOff x="4728165" y="3064533"/>
              <a:chExt cx="410125" cy="340208"/>
            </a:xfrm>
          </p:grpSpPr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378A0CEC-D809-BAD7-E0A7-E7A0257EA3B8}"/>
                  </a:ext>
                </a:extLst>
              </p:cNvPr>
              <p:cNvSpPr/>
              <p:nvPr/>
            </p:nvSpPr>
            <p:spPr bwMode="auto">
              <a:xfrm>
                <a:off x="4728165" y="3064533"/>
                <a:ext cx="410125" cy="340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FBC319FB-0787-771E-8EB1-71960FF80003}"/>
                  </a:ext>
                </a:extLst>
              </p:cNvPr>
              <p:cNvSpPr/>
              <p:nvPr/>
            </p:nvSpPr>
            <p:spPr bwMode="auto">
              <a:xfrm>
                <a:off x="4815944" y="3112866"/>
                <a:ext cx="287290" cy="23831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203CE167-12EB-4582-39CC-FC87A7AA68D2}"/>
                </a:ext>
              </a:extLst>
            </p:cNvPr>
            <p:cNvGrpSpPr/>
            <p:nvPr/>
          </p:nvGrpSpPr>
          <p:grpSpPr>
            <a:xfrm>
              <a:off x="7843540" y="3044201"/>
              <a:ext cx="156136" cy="129518"/>
              <a:chOff x="4728165" y="3064533"/>
              <a:chExt cx="410125" cy="340208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3715FF48-A07D-C56D-3D9B-22B9A2D634F4}"/>
                  </a:ext>
                </a:extLst>
              </p:cNvPr>
              <p:cNvSpPr/>
              <p:nvPr/>
            </p:nvSpPr>
            <p:spPr bwMode="auto">
              <a:xfrm>
                <a:off x="4728165" y="3064533"/>
                <a:ext cx="410125" cy="340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CF42F11D-4CCA-B309-44F2-D129B9E7953E}"/>
                  </a:ext>
                </a:extLst>
              </p:cNvPr>
              <p:cNvSpPr/>
              <p:nvPr/>
            </p:nvSpPr>
            <p:spPr bwMode="auto">
              <a:xfrm>
                <a:off x="4815944" y="3112866"/>
                <a:ext cx="287290" cy="238314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pic>
          <p:nvPicPr>
            <p:cNvPr id="236" name="Picture 235">
              <a:extLst>
                <a:ext uri="{FF2B5EF4-FFF2-40B4-BE49-F238E27FC236}">
                  <a16:creationId xmlns:a16="http://schemas.microsoft.com/office/drawing/2014/main" id="{1A28FD8A-E7F3-3048-A07B-76BB6FB34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0000">
              <a:off x="7999644" y="2817048"/>
              <a:ext cx="84729" cy="222019"/>
            </a:xfrm>
            <a:prstGeom prst="rect">
              <a:avLst/>
            </a:prstGeom>
          </p:spPr>
        </p:pic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E79ECD6E-30DE-AB02-B12E-BDECFB663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0000">
              <a:off x="8258631" y="2460363"/>
              <a:ext cx="84729" cy="222019"/>
            </a:xfrm>
            <a:prstGeom prst="rect">
              <a:avLst/>
            </a:prstGeom>
          </p:spPr>
        </p:pic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B9088795-554D-E068-931C-98689976F8C1}"/>
                </a:ext>
              </a:extLst>
            </p:cNvPr>
            <p:cNvGrpSpPr/>
            <p:nvPr/>
          </p:nvGrpSpPr>
          <p:grpSpPr>
            <a:xfrm rot="2035814">
              <a:off x="8171491" y="2292856"/>
              <a:ext cx="203709" cy="116461"/>
              <a:chOff x="7702200" y="4155871"/>
              <a:chExt cx="282318" cy="16140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46" name="Oval 146">
                <a:extLst>
                  <a:ext uri="{FF2B5EF4-FFF2-40B4-BE49-F238E27FC236}">
                    <a16:creationId xmlns:a16="http://schemas.microsoft.com/office/drawing/2014/main" id="{F80B2828-8B6D-A84C-2CFE-7EE9BC3B1A8D}"/>
                  </a:ext>
                </a:extLst>
              </p:cNvPr>
              <p:cNvSpPr/>
              <p:nvPr/>
            </p:nvSpPr>
            <p:spPr bwMode="auto">
              <a:xfrm>
                <a:off x="7702200" y="4155871"/>
                <a:ext cx="282318" cy="161403"/>
              </a:xfrm>
              <a:custGeom>
                <a:avLst/>
                <a:gdLst>
                  <a:gd name="connsiteX0" fmla="*/ 0 w 279946"/>
                  <a:gd name="connsiteY0" fmla="*/ 83474 h 166948"/>
                  <a:gd name="connsiteX1" fmla="*/ 139973 w 279946"/>
                  <a:gd name="connsiteY1" fmla="*/ 0 h 166948"/>
                  <a:gd name="connsiteX2" fmla="*/ 279946 w 279946"/>
                  <a:gd name="connsiteY2" fmla="*/ 83474 h 166948"/>
                  <a:gd name="connsiteX3" fmla="*/ 139973 w 279946"/>
                  <a:gd name="connsiteY3" fmla="*/ 166948 h 166948"/>
                  <a:gd name="connsiteX4" fmla="*/ 0 w 279946"/>
                  <a:gd name="connsiteY4" fmla="*/ 83474 h 166948"/>
                  <a:gd name="connsiteX0" fmla="*/ 53 w 279999"/>
                  <a:gd name="connsiteY0" fmla="*/ 83474 h 147354"/>
                  <a:gd name="connsiteX1" fmla="*/ 140026 w 279999"/>
                  <a:gd name="connsiteY1" fmla="*/ 0 h 147354"/>
                  <a:gd name="connsiteX2" fmla="*/ 279999 w 279999"/>
                  <a:gd name="connsiteY2" fmla="*/ 83474 h 147354"/>
                  <a:gd name="connsiteX3" fmla="*/ 153089 w 279999"/>
                  <a:gd name="connsiteY3" fmla="*/ 147354 h 147354"/>
                  <a:gd name="connsiteX4" fmla="*/ 53 w 279999"/>
                  <a:gd name="connsiteY4" fmla="*/ 83474 h 147354"/>
                  <a:gd name="connsiteX0" fmla="*/ 965 w 280911"/>
                  <a:gd name="connsiteY0" fmla="*/ 96536 h 160416"/>
                  <a:gd name="connsiteX1" fmla="*/ 108280 w 280911"/>
                  <a:gd name="connsiteY1" fmla="*/ 0 h 160416"/>
                  <a:gd name="connsiteX2" fmla="*/ 280911 w 280911"/>
                  <a:gd name="connsiteY2" fmla="*/ 96536 h 160416"/>
                  <a:gd name="connsiteX3" fmla="*/ 154001 w 280911"/>
                  <a:gd name="connsiteY3" fmla="*/ 160416 h 160416"/>
                  <a:gd name="connsiteX4" fmla="*/ 965 w 280911"/>
                  <a:gd name="connsiteY4" fmla="*/ 96536 h 160416"/>
                  <a:gd name="connsiteX0" fmla="*/ 516 w 282318"/>
                  <a:gd name="connsiteY0" fmla="*/ 97523 h 161403"/>
                  <a:gd name="connsiteX1" fmla="*/ 107831 w 282318"/>
                  <a:gd name="connsiteY1" fmla="*/ 987 h 161403"/>
                  <a:gd name="connsiteX2" fmla="*/ 217158 w 282318"/>
                  <a:gd name="connsiteY2" fmla="*/ 50368 h 161403"/>
                  <a:gd name="connsiteX3" fmla="*/ 280462 w 282318"/>
                  <a:gd name="connsiteY3" fmla="*/ 97523 h 161403"/>
                  <a:gd name="connsiteX4" fmla="*/ 153552 w 282318"/>
                  <a:gd name="connsiteY4" fmla="*/ 161403 h 161403"/>
                  <a:gd name="connsiteX5" fmla="*/ 516 w 282318"/>
                  <a:gd name="connsiteY5" fmla="*/ 97523 h 161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318" h="161403">
                    <a:moveTo>
                      <a:pt x="516" y="97523"/>
                    </a:moveTo>
                    <a:cubicBezTo>
                      <a:pt x="-7104" y="70787"/>
                      <a:pt x="71724" y="8846"/>
                      <a:pt x="107831" y="987"/>
                    </a:cubicBezTo>
                    <a:cubicBezTo>
                      <a:pt x="143938" y="-6872"/>
                      <a:pt x="188386" y="34279"/>
                      <a:pt x="217158" y="50368"/>
                    </a:cubicBezTo>
                    <a:cubicBezTo>
                      <a:pt x="245930" y="66457"/>
                      <a:pt x="292152" y="76840"/>
                      <a:pt x="280462" y="97523"/>
                    </a:cubicBezTo>
                    <a:cubicBezTo>
                      <a:pt x="268772" y="118206"/>
                      <a:pt x="230857" y="161403"/>
                      <a:pt x="153552" y="161403"/>
                    </a:cubicBezTo>
                    <a:cubicBezTo>
                      <a:pt x="76247" y="161403"/>
                      <a:pt x="8136" y="124259"/>
                      <a:pt x="516" y="97523"/>
                    </a:cubicBez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47" name="Oval 147">
                <a:extLst>
                  <a:ext uri="{FF2B5EF4-FFF2-40B4-BE49-F238E27FC236}">
                    <a16:creationId xmlns:a16="http://schemas.microsoft.com/office/drawing/2014/main" id="{9994C142-F291-B49D-E30E-067B8CE796BA}"/>
                  </a:ext>
                </a:extLst>
              </p:cNvPr>
              <p:cNvSpPr/>
              <p:nvPr/>
            </p:nvSpPr>
            <p:spPr bwMode="auto">
              <a:xfrm>
                <a:off x="7742922" y="4195453"/>
                <a:ext cx="159750" cy="82238"/>
              </a:xfrm>
              <a:custGeom>
                <a:avLst/>
                <a:gdLst>
                  <a:gd name="connsiteX0" fmla="*/ 0 w 192400"/>
                  <a:gd name="connsiteY0" fmla="*/ 44687 h 89373"/>
                  <a:gd name="connsiteX1" fmla="*/ 96200 w 192400"/>
                  <a:gd name="connsiteY1" fmla="*/ 0 h 89373"/>
                  <a:gd name="connsiteX2" fmla="*/ 192400 w 192400"/>
                  <a:gd name="connsiteY2" fmla="*/ 44687 h 89373"/>
                  <a:gd name="connsiteX3" fmla="*/ 96200 w 192400"/>
                  <a:gd name="connsiteY3" fmla="*/ 89374 h 89373"/>
                  <a:gd name="connsiteX4" fmla="*/ 0 w 192400"/>
                  <a:gd name="connsiteY4" fmla="*/ 44687 h 89373"/>
                  <a:gd name="connsiteX0" fmla="*/ 0 w 159743"/>
                  <a:gd name="connsiteY0" fmla="*/ 51258 h 89470"/>
                  <a:gd name="connsiteX1" fmla="*/ 63543 w 159743"/>
                  <a:gd name="connsiteY1" fmla="*/ 40 h 89470"/>
                  <a:gd name="connsiteX2" fmla="*/ 159743 w 159743"/>
                  <a:gd name="connsiteY2" fmla="*/ 44727 h 89470"/>
                  <a:gd name="connsiteX3" fmla="*/ 63543 w 159743"/>
                  <a:gd name="connsiteY3" fmla="*/ 89414 h 89470"/>
                  <a:gd name="connsiteX4" fmla="*/ 0 w 159743"/>
                  <a:gd name="connsiteY4" fmla="*/ 51258 h 89470"/>
                  <a:gd name="connsiteX0" fmla="*/ 6 w 159749"/>
                  <a:gd name="connsiteY0" fmla="*/ 38251 h 76439"/>
                  <a:gd name="connsiteX1" fmla="*/ 60283 w 159749"/>
                  <a:gd name="connsiteY1" fmla="*/ 96 h 76439"/>
                  <a:gd name="connsiteX2" fmla="*/ 159749 w 159749"/>
                  <a:gd name="connsiteY2" fmla="*/ 31720 h 76439"/>
                  <a:gd name="connsiteX3" fmla="*/ 63549 w 159749"/>
                  <a:gd name="connsiteY3" fmla="*/ 76407 h 76439"/>
                  <a:gd name="connsiteX4" fmla="*/ 6 w 159749"/>
                  <a:gd name="connsiteY4" fmla="*/ 38251 h 76439"/>
                  <a:gd name="connsiteX0" fmla="*/ 7 w 159750"/>
                  <a:gd name="connsiteY0" fmla="*/ 44050 h 82238"/>
                  <a:gd name="connsiteX1" fmla="*/ 60284 w 159750"/>
                  <a:gd name="connsiteY1" fmla="*/ 5895 h 82238"/>
                  <a:gd name="connsiteX2" fmla="*/ 159750 w 159750"/>
                  <a:gd name="connsiteY2" fmla="*/ 37519 h 82238"/>
                  <a:gd name="connsiteX3" fmla="*/ 63550 w 159750"/>
                  <a:gd name="connsiteY3" fmla="*/ 82206 h 82238"/>
                  <a:gd name="connsiteX4" fmla="*/ 7 w 159750"/>
                  <a:gd name="connsiteY4" fmla="*/ 44050 h 8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50" h="82238">
                    <a:moveTo>
                      <a:pt x="7" y="44050"/>
                    </a:moveTo>
                    <a:cubicBezTo>
                      <a:pt x="-537" y="31332"/>
                      <a:pt x="27128" y="23311"/>
                      <a:pt x="60284" y="5895"/>
                    </a:cubicBezTo>
                    <a:cubicBezTo>
                      <a:pt x="93440" y="-11521"/>
                      <a:pt x="159750" y="12839"/>
                      <a:pt x="159750" y="37519"/>
                    </a:cubicBezTo>
                    <a:cubicBezTo>
                      <a:pt x="159750" y="62199"/>
                      <a:pt x="90174" y="81118"/>
                      <a:pt x="63550" y="82206"/>
                    </a:cubicBezTo>
                    <a:cubicBezTo>
                      <a:pt x="36926" y="83294"/>
                      <a:pt x="551" y="56768"/>
                      <a:pt x="7" y="440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8647B473-42E5-4FE2-289D-D49B080215DC}"/>
                </a:ext>
              </a:extLst>
            </p:cNvPr>
            <p:cNvGrpSpPr/>
            <p:nvPr/>
          </p:nvGrpSpPr>
          <p:grpSpPr>
            <a:xfrm rot="2035814">
              <a:off x="7679618" y="3277485"/>
              <a:ext cx="203709" cy="116461"/>
              <a:chOff x="7702200" y="4155871"/>
              <a:chExt cx="282318" cy="161403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44" name="Oval 146">
                <a:extLst>
                  <a:ext uri="{FF2B5EF4-FFF2-40B4-BE49-F238E27FC236}">
                    <a16:creationId xmlns:a16="http://schemas.microsoft.com/office/drawing/2014/main" id="{B462BDFD-C49E-C0FD-9B10-571EC405905C}"/>
                  </a:ext>
                </a:extLst>
              </p:cNvPr>
              <p:cNvSpPr/>
              <p:nvPr/>
            </p:nvSpPr>
            <p:spPr bwMode="auto">
              <a:xfrm>
                <a:off x="7702200" y="4155871"/>
                <a:ext cx="282318" cy="161403"/>
              </a:xfrm>
              <a:custGeom>
                <a:avLst/>
                <a:gdLst>
                  <a:gd name="connsiteX0" fmla="*/ 0 w 279946"/>
                  <a:gd name="connsiteY0" fmla="*/ 83474 h 166948"/>
                  <a:gd name="connsiteX1" fmla="*/ 139973 w 279946"/>
                  <a:gd name="connsiteY1" fmla="*/ 0 h 166948"/>
                  <a:gd name="connsiteX2" fmla="*/ 279946 w 279946"/>
                  <a:gd name="connsiteY2" fmla="*/ 83474 h 166948"/>
                  <a:gd name="connsiteX3" fmla="*/ 139973 w 279946"/>
                  <a:gd name="connsiteY3" fmla="*/ 166948 h 166948"/>
                  <a:gd name="connsiteX4" fmla="*/ 0 w 279946"/>
                  <a:gd name="connsiteY4" fmla="*/ 83474 h 166948"/>
                  <a:gd name="connsiteX0" fmla="*/ 53 w 279999"/>
                  <a:gd name="connsiteY0" fmla="*/ 83474 h 147354"/>
                  <a:gd name="connsiteX1" fmla="*/ 140026 w 279999"/>
                  <a:gd name="connsiteY1" fmla="*/ 0 h 147354"/>
                  <a:gd name="connsiteX2" fmla="*/ 279999 w 279999"/>
                  <a:gd name="connsiteY2" fmla="*/ 83474 h 147354"/>
                  <a:gd name="connsiteX3" fmla="*/ 153089 w 279999"/>
                  <a:gd name="connsiteY3" fmla="*/ 147354 h 147354"/>
                  <a:gd name="connsiteX4" fmla="*/ 53 w 279999"/>
                  <a:gd name="connsiteY4" fmla="*/ 83474 h 147354"/>
                  <a:gd name="connsiteX0" fmla="*/ 965 w 280911"/>
                  <a:gd name="connsiteY0" fmla="*/ 96536 h 160416"/>
                  <a:gd name="connsiteX1" fmla="*/ 108280 w 280911"/>
                  <a:gd name="connsiteY1" fmla="*/ 0 h 160416"/>
                  <a:gd name="connsiteX2" fmla="*/ 280911 w 280911"/>
                  <a:gd name="connsiteY2" fmla="*/ 96536 h 160416"/>
                  <a:gd name="connsiteX3" fmla="*/ 154001 w 280911"/>
                  <a:gd name="connsiteY3" fmla="*/ 160416 h 160416"/>
                  <a:gd name="connsiteX4" fmla="*/ 965 w 280911"/>
                  <a:gd name="connsiteY4" fmla="*/ 96536 h 160416"/>
                  <a:gd name="connsiteX0" fmla="*/ 516 w 282318"/>
                  <a:gd name="connsiteY0" fmla="*/ 97523 h 161403"/>
                  <a:gd name="connsiteX1" fmla="*/ 107831 w 282318"/>
                  <a:gd name="connsiteY1" fmla="*/ 987 h 161403"/>
                  <a:gd name="connsiteX2" fmla="*/ 217158 w 282318"/>
                  <a:gd name="connsiteY2" fmla="*/ 50368 h 161403"/>
                  <a:gd name="connsiteX3" fmla="*/ 280462 w 282318"/>
                  <a:gd name="connsiteY3" fmla="*/ 97523 h 161403"/>
                  <a:gd name="connsiteX4" fmla="*/ 153552 w 282318"/>
                  <a:gd name="connsiteY4" fmla="*/ 161403 h 161403"/>
                  <a:gd name="connsiteX5" fmla="*/ 516 w 282318"/>
                  <a:gd name="connsiteY5" fmla="*/ 97523 h 161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2318" h="161403">
                    <a:moveTo>
                      <a:pt x="516" y="97523"/>
                    </a:moveTo>
                    <a:cubicBezTo>
                      <a:pt x="-7104" y="70787"/>
                      <a:pt x="71724" y="8846"/>
                      <a:pt x="107831" y="987"/>
                    </a:cubicBezTo>
                    <a:cubicBezTo>
                      <a:pt x="143938" y="-6872"/>
                      <a:pt x="188386" y="34279"/>
                      <a:pt x="217158" y="50368"/>
                    </a:cubicBezTo>
                    <a:cubicBezTo>
                      <a:pt x="245930" y="66457"/>
                      <a:pt x="292152" y="76840"/>
                      <a:pt x="280462" y="97523"/>
                    </a:cubicBezTo>
                    <a:cubicBezTo>
                      <a:pt x="268772" y="118206"/>
                      <a:pt x="230857" y="161403"/>
                      <a:pt x="153552" y="161403"/>
                    </a:cubicBezTo>
                    <a:cubicBezTo>
                      <a:pt x="76247" y="161403"/>
                      <a:pt x="8136" y="124259"/>
                      <a:pt x="516" y="97523"/>
                    </a:cubicBezTo>
                    <a:close/>
                  </a:path>
                </a:pathLst>
              </a:custGeom>
              <a:grpFill/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245" name="Oval 147">
                <a:extLst>
                  <a:ext uri="{FF2B5EF4-FFF2-40B4-BE49-F238E27FC236}">
                    <a16:creationId xmlns:a16="http://schemas.microsoft.com/office/drawing/2014/main" id="{EDE3EED4-A130-21AC-DB6D-E4C92ADD3E9C}"/>
                  </a:ext>
                </a:extLst>
              </p:cNvPr>
              <p:cNvSpPr/>
              <p:nvPr/>
            </p:nvSpPr>
            <p:spPr bwMode="auto">
              <a:xfrm>
                <a:off x="7742922" y="4195453"/>
                <a:ext cx="159750" cy="82238"/>
              </a:xfrm>
              <a:custGeom>
                <a:avLst/>
                <a:gdLst>
                  <a:gd name="connsiteX0" fmla="*/ 0 w 192400"/>
                  <a:gd name="connsiteY0" fmla="*/ 44687 h 89373"/>
                  <a:gd name="connsiteX1" fmla="*/ 96200 w 192400"/>
                  <a:gd name="connsiteY1" fmla="*/ 0 h 89373"/>
                  <a:gd name="connsiteX2" fmla="*/ 192400 w 192400"/>
                  <a:gd name="connsiteY2" fmla="*/ 44687 h 89373"/>
                  <a:gd name="connsiteX3" fmla="*/ 96200 w 192400"/>
                  <a:gd name="connsiteY3" fmla="*/ 89374 h 89373"/>
                  <a:gd name="connsiteX4" fmla="*/ 0 w 192400"/>
                  <a:gd name="connsiteY4" fmla="*/ 44687 h 89373"/>
                  <a:gd name="connsiteX0" fmla="*/ 0 w 159743"/>
                  <a:gd name="connsiteY0" fmla="*/ 51258 h 89470"/>
                  <a:gd name="connsiteX1" fmla="*/ 63543 w 159743"/>
                  <a:gd name="connsiteY1" fmla="*/ 40 h 89470"/>
                  <a:gd name="connsiteX2" fmla="*/ 159743 w 159743"/>
                  <a:gd name="connsiteY2" fmla="*/ 44727 h 89470"/>
                  <a:gd name="connsiteX3" fmla="*/ 63543 w 159743"/>
                  <a:gd name="connsiteY3" fmla="*/ 89414 h 89470"/>
                  <a:gd name="connsiteX4" fmla="*/ 0 w 159743"/>
                  <a:gd name="connsiteY4" fmla="*/ 51258 h 89470"/>
                  <a:gd name="connsiteX0" fmla="*/ 6 w 159749"/>
                  <a:gd name="connsiteY0" fmla="*/ 38251 h 76439"/>
                  <a:gd name="connsiteX1" fmla="*/ 60283 w 159749"/>
                  <a:gd name="connsiteY1" fmla="*/ 96 h 76439"/>
                  <a:gd name="connsiteX2" fmla="*/ 159749 w 159749"/>
                  <a:gd name="connsiteY2" fmla="*/ 31720 h 76439"/>
                  <a:gd name="connsiteX3" fmla="*/ 63549 w 159749"/>
                  <a:gd name="connsiteY3" fmla="*/ 76407 h 76439"/>
                  <a:gd name="connsiteX4" fmla="*/ 6 w 159749"/>
                  <a:gd name="connsiteY4" fmla="*/ 38251 h 76439"/>
                  <a:gd name="connsiteX0" fmla="*/ 7 w 159750"/>
                  <a:gd name="connsiteY0" fmla="*/ 44050 h 82238"/>
                  <a:gd name="connsiteX1" fmla="*/ 60284 w 159750"/>
                  <a:gd name="connsiteY1" fmla="*/ 5895 h 82238"/>
                  <a:gd name="connsiteX2" fmla="*/ 159750 w 159750"/>
                  <a:gd name="connsiteY2" fmla="*/ 37519 h 82238"/>
                  <a:gd name="connsiteX3" fmla="*/ 63550 w 159750"/>
                  <a:gd name="connsiteY3" fmla="*/ 82206 h 82238"/>
                  <a:gd name="connsiteX4" fmla="*/ 7 w 159750"/>
                  <a:gd name="connsiteY4" fmla="*/ 44050 h 8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750" h="82238">
                    <a:moveTo>
                      <a:pt x="7" y="44050"/>
                    </a:moveTo>
                    <a:cubicBezTo>
                      <a:pt x="-537" y="31332"/>
                      <a:pt x="27128" y="23311"/>
                      <a:pt x="60284" y="5895"/>
                    </a:cubicBezTo>
                    <a:cubicBezTo>
                      <a:pt x="93440" y="-11521"/>
                      <a:pt x="159750" y="12839"/>
                      <a:pt x="159750" y="37519"/>
                    </a:cubicBezTo>
                    <a:cubicBezTo>
                      <a:pt x="159750" y="62199"/>
                      <a:pt x="90174" y="81118"/>
                      <a:pt x="63550" y="82206"/>
                    </a:cubicBezTo>
                    <a:cubicBezTo>
                      <a:pt x="36926" y="83294"/>
                      <a:pt x="551" y="56768"/>
                      <a:pt x="7" y="4405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sp>
          <p:nvSpPr>
            <p:cNvPr id="240" name="Freeform: Shape 104">
              <a:extLst>
                <a:ext uri="{FF2B5EF4-FFF2-40B4-BE49-F238E27FC236}">
                  <a16:creationId xmlns:a16="http://schemas.microsoft.com/office/drawing/2014/main" id="{A9FD3578-908A-DCC2-0DD5-B35F6097BE9C}"/>
                </a:ext>
              </a:extLst>
            </p:cNvPr>
            <p:cNvSpPr/>
            <p:nvPr/>
          </p:nvSpPr>
          <p:spPr bwMode="auto">
            <a:xfrm>
              <a:off x="7938489" y="2593578"/>
              <a:ext cx="141117" cy="260282"/>
            </a:xfrm>
            <a:custGeom>
              <a:avLst/>
              <a:gdLst>
                <a:gd name="connsiteX0" fmla="*/ 0 w 257578"/>
                <a:gd name="connsiteY0" fmla="*/ 475087 h 475087"/>
                <a:gd name="connsiteX1" fmla="*/ 40068 w 257578"/>
                <a:gd name="connsiteY1" fmla="*/ 437882 h 475087"/>
                <a:gd name="connsiteX2" fmla="*/ 27189 w 257578"/>
                <a:gd name="connsiteY2" fmla="*/ 392090 h 475087"/>
                <a:gd name="connsiteX3" fmla="*/ 78704 w 257578"/>
                <a:gd name="connsiteY3" fmla="*/ 357746 h 475087"/>
                <a:gd name="connsiteX4" fmla="*/ 78704 w 257578"/>
                <a:gd name="connsiteY4" fmla="*/ 303369 h 475087"/>
                <a:gd name="connsiteX5" fmla="*/ 133082 w 257578"/>
                <a:gd name="connsiteY5" fmla="*/ 267594 h 475087"/>
                <a:gd name="connsiteX6" fmla="*/ 133082 w 257578"/>
                <a:gd name="connsiteY6" fmla="*/ 208924 h 475087"/>
                <a:gd name="connsiteX7" fmla="*/ 187459 w 257578"/>
                <a:gd name="connsiteY7" fmla="*/ 174580 h 475087"/>
                <a:gd name="connsiteX8" fmla="*/ 180304 w 257578"/>
                <a:gd name="connsiteY8" fmla="*/ 114479 h 475087"/>
                <a:gd name="connsiteX9" fmla="*/ 240406 w 257578"/>
                <a:gd name="connsiteY9" fmla="*/ 78704 h 475087"/>
                <a:gd name="connsiteX10" fmla="*/ 236113 w 257578"/>
                <a:gd name="connsiteY10" fmla="*/ 27189 h 475087"/>
                <a:gd name="connsiteX11" fmla="*/ 257578 w 257578"/>
                <a:gd name="connsiteY11" fmla="*/ 0 h 475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7578" h="475087">
                  <a:moveTo>
                    <a:pt x="0" y="475087"/>
                  </a:moveTo>
                  <a:cubicBezTo>
                    <a:pt x="17768" y="463401"/>
                    <a:pt x="35537" y="451715"/>
                    <a:pt x="40068" y="437882"/>
                  </a:cubicBezTo>
                  <a:cubicBezTo>
                    <a:pt x="44599" y="424049"/>
                    <a:pt x="20750" y="405446"/>
                    <a:pt x="27189" y="392090"/>
                  </a:cubicBezTo>
                  <a:cubicBezTo>
                    <a:pt x="33628" y="378734"/>
                    <a:pt x="70118" y="372533"/>
                    <a:pt x="78704" y="357746"/>
                  </a:cubicBezTo>
                  <a:cubicBezTo>
                    <a:pt x="87290" y="342959"/>
                    <a:pt x="69641" y="318394"/>
                    <a:pt x="78704" y="303369"/>
                  </a:cubicBezTo>
                  <a:cubicBezTo>
                    <a:pt x="87767" y="288344"/>
                    <a:pt x="124019" y="283335"/>
                    <a:pt x="133082" y="267594"/>
                  </a:cubicBezTo>
                  <a:cubicBezTo>
                    <a:pt x="142145" y="251853"/>
                    <a:pt x="124019" y="224426"/>
                    <a:pt x="133082" y="208924"/>
                  </a:cubicBezTo>
                  <a:cubicBezTo>
                    <a:pt x="142145" y="193422"/>
                    <a:pt x="179589" y="190321"/>
                    <a:pt x="187459" y="174580"/>
                  </a:cubicBezTo>
                  <a:cubicBezTo>
                    <a:pt x="195329" y="158839"/>
                    <a:pt x="171480" y="130458"/>
                    <a:pt x="180304" y="114479"/>
                  </a:cubicBezTo>
                  <a:cubicBezTo>
                    <a:pt x="189128" y="98500"/>
                    <a:pt x="231105" y="93252"/>
                    <a:pt x="240406" y="78704"/>
                  </a:cubicBezTo>
                  <a:cubicBezTo>
                    <a:pt x="249707" y="64156"/>
                    <a:pt x="233251" y="40306"/>
                    <a:pt x="236113" y="27189"/>
                  </a:cubicBezTo>
                  <a:cubicBezTo>
                    <a:pt x="238975" y="14072"/>
                    <a:pt x="248276" y="7036"/>
                    <a:pt x="257578" y="0"/>
                  </a:cubicBezTo>
                </a:path>
              </a:pathLst>
            </a:custGeom>
            <a:noFill/>
            <a:ln w="285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F2538F9E-3FFD-8D79-337F-504A3C039549}"/>
                </a:ext>
              </a:extLst>
            </p:cNvPr>
            <p:cNvSpPr/>
            <p:nvPr/>
          </p:nvSpPr>
          <p:spPr bwMode="auto">
            <a:xfrm>
              <a:off x="7805638" y="3112517"/>
              <a:ext cx="52700" cy="527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05F52159-DA44-DDED-63A6-2456B45A919B}"/>
                </a:ext>
              </a:extLst>
            </p:cNvPr>
            <p:cNvSpPr/>
            <p:nvPr/>
          </p:nvSpPr>
          <p:spPr bwMode="auto">
            <a:xfrm>
              <a:off x="7725851" y="3034037"/>
              <a:ext cx="52700" cy="527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9A607118-B0E8-5981-8AEB-8E769C8D126E}"/>
                </a:ext>
              </a:extLst>
            </p:cNvPr>
            <p:cNvSpPr/>
            <p:nvPr/>
          </p:nvSpPr>
          <p:spPr bwMode="auto">
            <a:xfrm>
              <a:off x="7611758" y="3169497"/>
              <a:ext cx="52700" cy="527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</p:grpSp>
      <p:pic>
        <p:nvPicPr>
          <p:cNvPr id="260" name="Graphic 259" descr="Needle with solid fill">
            <a:extLst>
              <a:ext uri="{FF2B5EF4-FFF2-40B4-BE49-F238E27FC236}">
                <a16:creationId xmlns:a16="http://schemas.microsoft.com/office/drawing/2014/main" id="{B9F001D0-8797-3EB0-7553-21BE249AE4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2142523">
            <a:off x="7808189" y="3323495"/>
            <a:ext cx="584416" cy="584416"/>
          </a:xfrm>
          <a:prstGeom prst="rect">
            <a:avLst/>
          </a:prstGeom>
        </p:spPr>
      </p:pic>
      <p:pic>
        <p:nvPicPr>
          <p:cNvPr id="261" name="Graphic 260" descr="Test tubes with solid fill">
            <a:extLst>
              <a:ext uri="{FF2B5EF4-FFF2-40B4-BE49-F238E27FC236}">
                <a16:creationId xmlns:a16="http://schemas.microsoft.com/office/drawing/2014/main" id="{A1C6FDD1-4A73-C973-5FFB-C96930D943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9593" y="4326013"/>
            <a:ext cx="523428" cy="523428"/>
          </a:xfrm>
          <a:prstGeom prst="rect">
            <a:avLst/>
          </a:prstGeom>
        </p:spPr>
      </p:pic>
      <p:sp>
        <p:nvSpPr>
          <p:cNvPr id="262" name="TextBox 261">
            <a:extLst>
              <a:ext uri="{FF2B5EF4-FFF2-40B4-BE49-F238E27FC236}">
                <a16:creationId xmlns:a16="http://schemas.microsoft.com/office/drawing/2014/main" id="{F4F648CE-8755-C0B0-019E-2FA03483C647}"/>
              </a:ext>
            </a:extLst>
          </p:cNvPr>
          <p:cNvSpPr txBox="1"/>
          <p:nvPr/>
        </p:nvSpPr>
        <p:spPr bwMode="auto">
          <a:xfrm rot="16200000">
            <a:off x="-786532" y="4301927"/>
            <a:ext cx="2688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%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1B633F61-4C97-2A76-58B4-F2ABC9E39A01}"/>
              </a:ext>
            </a:extLst>
          </p:cNvPr>
          <p:cNvSpPr txBox="1"/>
          <p:nvPr/>
        </p:nvSpPr>
        <p:spPr bwMode="auto">
          <a:xfrm>
            <a:off x="428992" y="2643072"/>
            <a:ext cx="1083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Sensitivity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Specificity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1C4C76-76B4-98B1-8FA8-29E3A5907FB8}"/>
              </a:ext>
            </a:extLst>
          </p:cNvPr>
          <p:cNvCxnSpPr>
            <a:cxnSpLocks/>
          </p:cNvCxnSpPr>
          <p:nvPr/>
        </p:nvCxnSpPr>
        <p:spPr>
          <a:xfrm flipH="1">
            <a:off x="1035432" y="380841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22241B-4DA7-40B8-C123-9D7E359A159D}"/>
              </a:ext>
            </a:extLst>
          </p:cNvPr>
          <p:cNvCxnSpPr>
            <a:cxnSpLocks/>
          </p:cNvCxnSpPr>
          <p:nvPr/>
        </p:nvCxnSpPr>
        <p:spPr>
          <a:xfrm flipH="1">
            <a:off x="1035432" y="4459626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149C42-73AA-F05D-3130-C8F40B6225C9}"/>
              </a:ext>
            </a:extLst>
          </p:cNvPr>
          <p:cNvCxnSpPr>
            <a:cxnSpLocks/>
          </p:cNvCxnSpPr>
          <p:nvPr/>
        </p:nvCxnSpPr>
        <p:spPr>
          <a:xfrm flipH="1">
            <a:off x="1035432" y="511083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DB8D2C-415B-7D58-950F-871EC420362A}"/>
              </a:ext>
            </a:extLst>
          </p:cNvPr>
          <p:cNvCxnSpPr>
            <a:cxnSpLocks/>
          </p:cNvCxnSpPr>
          <p:nvPr/>
        </p:nvCxnSpPr>
        <p:spPr>
          <a:xfrm flipH="1">
            <a:off x="1035432" y="576204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6937BEF-72DE-CF4B-B963-08290F57F735}"/>
              </a:ext>
            </a:extLst>
          </p:cNvPr>
          <p:cNvCxnSpPr>
            <a:cxnSpLocks/>
          </p:cNvCxnSpPr>
          <p:nvPr/>
        </p:nvCxnSpPr>
        <p:spPr>
          <a:xfrm>
            <a:off x="1094874" y="5762045"/>
            <a:ext cx="0" cy="601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27BC0F-4307-CCA1-22EB-75035B11E35C}"/>
              </a:ext>
            </a:extLst>
          </p:cNvPr>
          <p:cNvCxnSpPr>
            <a:cxnSpLocks/>
          </p:cNvCxnSpPr>
          <p:nvPr/>
        </p:nvCxnSpPr>
        <p:spPr>
          <a:xfrm>
            <a:off x="1960288" y="5762045"/>
            <a:ext cx="0" cy="601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0BA99E5-7414-A874-1C0F-3A3CADF51780}"/>
              </a:ext>
            </a:extLst>
          </p:cNvPr>
          <p:cNvCxnSpPr>
            <a:cxnSpLocks/>
          </p:cNvCxnSpPr>
          <p:nvPr/>
        </p:nvCxnSpPr>
        <p:spPr>
          <a:xfrm>
            <a:off x="2825702" y="5762045"/>
            <a:ext cx="0" cy="601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EB7DEA6-F015-7D90-44B9-E0289CBB5590}"/>
              </a:ext>
            </a:extLst>
          </p:cNvPr>
          <p:cNvCxnSpPr>
            <a:cxnSpLocks/>
          </p:cNvCxnSpPr>
          <p:nvPr/>
        </p:nvCxnSpPr>
        <p:spPr>
          <a:xfrm>
            <a:off x="3691116" y="5762045"/>
            <a:ext cx="0" cy="601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32AEC0C-C528-6BC0-4285-659D655B94C5}"/>
              </a:ext>
            </a:extLst>
          </p:cNvPr>
          <p:cNvCxnSpPr>
            <a:cxnSpLocks/>
          </p:cNvCxnSpPr>
          <p:nvPr/>
        </p:nvCxnSpPr>
        <p:spPr>
          <a:xfrm>
            <a:off x="4556530" y="5762045"/>
            <a:ext cx="0" cy="601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19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40591-2809-F800-FD99-0FC999D4B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504E570-72D7-C0AB-E6C1-74D2DE9D2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/>
              <a:t>Utility of Tumor Genomic Profiling in MBC</a:t>
            </a:r>
            <a:endParaRPr lang="en-US" altLang="en-US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21C3FA1-52C8-C3AB-EE24-A710415EAF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dirty="0"/>
              <a:t>When and how should tumor genomic profiling be performed?</a:t>
            </a:r>
          </a:p>
          <a:p>
            <a:pPr lvl="2"/>
            <a:r>
              <a:rPr lang="en-US" altLang="en-US" dirty="0"/>
              <a:t>Check genomics using metastatic tissue or ctDNA</a:t>
            </a:r>
          </a:p>
          <a:p>
            <a:pPr lvl="3"/>
            <a:r>
              <a:rPr lang="en-US" altLang="en-US" dirty="0"/>
              <a:t>Use biopsies from diagnosis of metastatic disease</a:t>
            </a:r>
          </a:p>
          <a:p>
            <a:pPr lvl="3"/>
            <a:r>
              <a:rPr lang="en-US" altLang="en-US" dirty="0"/>
              <a:t>Recheck using ctDNA at disease progression</a:t>
            </a:r>
          </a:p>
          <a:p>
            <a:pPr lvl="3"/>
            <a:r>
              <a:rPr lang="en-US" altLang="en-US" dirty="0"/>
              <a:t>Look for acquired alterations, like those in </a:t>
            </a:r>
            <a:r>
              <a:rPr lang="en-US" altLang="en-US" b="1" i="1" dirty="0"/>
              <a:t>ESR1</a:t>
            </a:r>
            <a:r>
              <a:rPr lang="en-US" altLang="en-US" dirty="0"/>
              <a:t>, HER2 (ERBB2), </a:t>
            </a:r>
            <a:r>
              <a:rPr lang="en-US" altLang="en-US" b="1" i="1" dirty="0"/>
              <a:t>PTEN</a:t>
            </a:r>
          </a:p>
          <a:p>
            <a:pPr lvl="2"/>
            <a:r>
              <a:rPr lang="en-US" altLang="en-US" dirty="0">
                <a:solidFill>
                  <a:schemeClr val="accent1"/>
                </a:solidFill>
              </a:rPr>
              <a:t>If needed, perform genomic tests on primary tissue for nonacquired alterations (eg, </a:t>
            </a:r>
            <a:r>
              <a:rPr lang="en-US" altLang="en-US" b="1" i="1" dirty="0">
                <a:solidFill>
                  <a:schemeClr val="accent1"/>
                </a:solidFill>
              </a:rPr>
              <a:t>PIK3CA</a:t>
            </a:r>
            <a:r>
              <a:rPr lang="en-US" altLang="en-US" dirty="0">
                <a:solidFill>
                  <a:schemeClr val="accent1"/>
                </a:solidFill>
              </a:rPr>
              <a:t>)</a:t>
            </a:r>
          </a:p>
          <a:p>
            <a:pPr lvl="2"/>
            <a:r>
              <a:rPr lang="en-US" altLang="en-US" dirty="0"/>
              <a:t>To determine combination partner with endocrine therapy based on the presence or absence of specific genomic alterations</a:t>
            </a:r>
          </a:p>
          <a:p>
            <a:pPr lvl="1"/>
            <a:endParaRPr lang="en-US" alt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06F98-A9DB-DF82-F8C7-F5D2E16FA0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36758" y="6302375"/>
            <a:ext cx="6455424" cy="327025"/>
          </a:xfrm>
        </p:spPr>
        <p:txBody>
          <a:bodyPr/>
          <a:lstStyle/>
          <a:p>
            <a:pPr lvl="0"/>
            <a:r>
              <a:rPr lang="en-US" altLang="en-US" dirty="0"/>
              <a:t>Xi. JCO Oncol Pract. 2024;20:1460.Bharde. J Liq Biopsy. 2024;7:100284. Yoo. Sci Rep. 2024;14:20252. </a:t>
            </a:r>
            <a:br>
              <a:rPr lang="en-US" altLang="en-US" dirty="0"/>
            </a:br>
            <a:r>
              <a:rPr lang="en-US" altLang="en-US" dirty="0"/>
              <a:t>Rizzolo. Appl Clin Genet. 2011;4:145.</a:t>
            </a:r>
          </a:p>
        </p:txBody>
      </p:sp>
    </p:spTree>
    <p:extLst>
      <p:ext uri="{BB962C8B-B14F-4D97-AF65-F5344CB8AC3E}">
        <p14:creationId xmlns:p14="http://schemas.microsoft.com/office/powerpoint/2010/main" val="1921329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35D60-5239-1320-1A26-1011EB00F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260C79C-33B0-1D50-76D8-4308732B0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Biomarkers Associated With FDA-Approved Therapies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29637C-82FF-B42C-6DF0-D3DC36E390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NCCN. Clinical practice guidelines in oncology: breast cancer. v2.2026. nccn.org.</a:t>
            </a:r>
          </a:p>
        </p:txBody>
      </p:sp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839C1A79-F7A3-418B-85F6-7BC2BABA7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40565"/>
              </p:ext>
            </p:extLst>
          </p:nvPr>
        </p:nvGraphicFramePr>
        <p:xfrm>
          <a:off x="231775" y="1126667"/>
          <a:ext cx="11080222" cy="2718896"/>
        </p:xfrm>
        <a:graphic>
          <a:graphicData uri="http://schemas.openxmlformats.org/drawingml/2006/table">
            <a:tbl>
              <a:tblPr/>
              <a:tblGrid>
                <a:gridCol w="1450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3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2086">
                  <a:extLst>
                    <a:ext uri="{9D8B030D-6E8A-4147-A177-3AD203B41FA5}">
                      <a16:colId xmlns:a16="http://schemas.microsoft.com/office/drawing/2014/main" val="356297234"/>
                    </a:ext>
                  </a:extLst>
                </a:gridCol>
                <a:gridCol w="1830540">
                  <a:extLst>
                    <a:ext uri="{9D8B030D-6E8A-4147-A177-3AD203B41FA5}">
                      <a16:colId xmlns:a16="http://schemas.microsoft.com/office/drawing/2014/main" val="829184131"/>
                    </a:ext>
                  </a:extLst>
                </a:gridCol>
              </a:tblGrid>
              <a:tr h="264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BC Subtype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Biomarker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Detection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Approved Agent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NCCN Category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HR+/HER2-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PIK3CA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-activating mutation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NGS, PCR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Inavolisib + palbociclib + fulvestrant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HR+/HER2-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PIK3CA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-activating mutation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55560">
                            <a:lumMod val="1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NGS, PCR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Alpelisib + fulvestrant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HR+/HER2-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PIK3CA/AKT1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-activating mutations or </a:t>
                      </a:r>
                      <a:r>
                        <a:rPr kumimoji="0" lang="en-US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PTEN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-inactivating mutations and genomic changes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55560">
                            <a:lumMod val="1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NGS, PCR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Capivasertib + fulvestrant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1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HR+/HER2-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ESR1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mutation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NGS, PCR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Elacestrant, imlunestrant, </a:t>
                      </a:r>
                      <a:r>
                        <a:rPr lang="en-US" sz="1400"/>
                        <a:t>vepdegestrant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1ADA40F4-7986-69BC-B0A6-193352F028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085541"/>
              </p:ext>
            </p:extLst>
          </p:nvPr>
        </p:nvGraphicFramePr>
        <p:xfrm>
          <a:off x="231775" y="3842669"/>
          <a:ext cx="11080222" cy="2475088"/>
        </p:xfrm>
        <a:graphic>
          <a:graphicData uri="http://schemas.openxmlformats.org/drawingml/2006/table">
            <a:tbl>
              <a:tblPr/>
              <a:tblGrid>
                <a:gridCol w="1430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4675">
                  <a:extLst>
                    <a:ext uri="{9D8B030D-6E8A-4147-A177-3AD203B41FA5}">
                      <a16:colId xmlns:a16="http://schemas.microsoft.com/office/drawing/2014/main" val="356297234"/>
                    </a:ext>
                  </a:extLst>
                </a:gridCol>
                <a:gridCol w="1744381">
                  <a:extLst>
                    <a:ext uri="{9D8B030D-6E8A-4147-A177-3AD203B41FA5}">
                      <a16:colId xmlns:a16="http://schemas.microsoft.com/office/drawing/2014/main" val="829184131"/>
                    </a:ext>
                  </a:extLst>
                </a:gridCol>
              </a:tblGrid>
              <a:tr h="255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BC Subtype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Biomarker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Detection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Approved Agent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NCCN Category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BRCA1/2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mutation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Germline seq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Olaparib, talazoparib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PALB2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mutation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55560">
                            <a:lumMod val="1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Germline seq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Olaparib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NTRK1/2/3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fusion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FISH, NGS, PCR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Larotrectinib, entrectinib, repotrectinib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MSI-H/dMMR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IHC, NGS, PCR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Pembrolizumab, dostarlimab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TMB (≥10 mut/Mb)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Pembrolizumab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15549"/>
                  </a:ext>
                </a:extLst>
              </a:tr>
              <a:tr h="2552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fusion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Selpercatinib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671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499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850C16-6245-7129-BFA2-3EE4342E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INAVO120: First-line Therapy for Early Relapse and </a:t>
            </a:r>
            <a:r>
              <a:rPr lang="en-US" i="1" dirty="0"/>
              <a:t>PIK3CA</a:t>
            </a:r>
            <a:r>
              <a:rPr lang="en-US" dirty="0"/>
              <a:t>-Mutated HR+/HER2- Advanced/Metastatic BC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D4969-AA0C-FF3D-5877-FB3E4799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International, double-blind, placebo-controlled, randomized phase III trial</a:t>
            </a:r>
            <a:b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b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20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cs typeface="Calibri" panose="020F0502020204030204" pitchFamily="34" charset="0"/>
              </a:rPr>
              <a:t>Primary endpoint: 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investigator-assessed PFS</a:t>
            </a:r>
          </a:p>
          <a:p>
            <a:r>
              <a:rPr lang="en-US" sz="2000" b="1" dirty="0">
                <a:solidFill>
                  <a:srgbClr val="000000"/>
                </a:solidFill>
                <a:cs typeface="Calibri" panose="020F0502020204030204" pitchFamily="34" charset="0"/>
              </a:rPr>
              <a:t>Key secondary endpoints: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 OS, investigator-assessed ORR, BOR, CBR, and DoR; PROs</a:t>
            </a: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4ED21A-4B7A-2B68-B8E5-6C8EAB34540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Jhaveri. NEJM. 2025;393:151.</a:t>
            </a:r>
          </a:p>
        </p:txBody>
      </p:sp>
      <p:sp>
        <p:nvSpPr>
          <p:cNvPr id="16" name="Line 54">
            <a:extLst>
              <a:ext uri="{FF2B5EF4-FFF2-40B4-BE49-F238E27FC236}">
                <a16:creationId xmlns:a16="http://schemas.microsoft.com/office/drawing/2014/main" id="{D2F4921D-14B8-3155-7DD7-BD9B98453C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5280" y="2244729"/>
            <a:ext cx="0" cy="610863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94ECA2-F17B-9F1A-E84A-239BC6CE3005}"/>
              </a:ext>
            </a:extLst>
          </p:cNvPr>
          <p:cNvSpPr txBox="1"/>
          <p:nvPr/>
        </p:nvSpPr>
        <p:spPr bwMode="auto">
          <a:xfrm>
            <a:off x="2767162" y="1714787"/>
            <a:ext cx="47162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Stratified by visceral disease, endocrine resistance, region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07C70F-E8F1-E090-7709-9A45AD29E417}"/>
              </a:ext>
            </a:extLst>
          </p:cNvPr>
          <p:cNvSpPr txBox="1"/>
          <p:nvPr/>
        </p:nvSpPr>
        <p:spPr>
          <a:xfrm>
            <a:off x="842861" y="2476865"/>
            <a:ext cx="4108799" cy="230832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Pre/postmenopausal women and men with </a:t>
            </a: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PIK3CA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-mutated HR+/HER2- advanced/metastatic BC;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 progression during or within 12 mo after completing adjuvant ET, fasting glucose &lt;126 mg/dL, A1C &lt;6.0%, 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and measureable disease 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according to RECIST v1.1</a:t>
            </a:r>
          </a:p>
          <a:p>
            <a:pPr marL="0" marR="0" lvl="0" indent="0" algn="ctr" defTabSz="1219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kern="0" dirty="0">
                <a:solidFill>
                  <a:srgbClr val="000000"/>
                </a:solidFill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325)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647025-266E-F2F4-0CB5-3F6F00BAE80C}"/>
              </a:ext>
            </a:extLst>
          </p:cNvPr>
          <p:cNvGrpSpPr/>
          <p:nvPr/>
        </p:nvGrpSpPr>
        <p:grpSpPr>
          <a:xfrm>
            <a:off x="4951660" y="2347816"/>
            <a:ext cx="5688323" cy="2437371"/>
            <a:chOff x="4395025" y="2510793"/>
            <a:chExt cx="5688323" cy="2062104"/>
          </a:xfrm>
        </p:grpSpPr>
        <p:sp>
          <p:nvSpPr>
            <p:cNvPr id="5" name="Rounded Rectangle 9">
              <a:extLst>
                <a:ext uri="{FF2B5EF4-FFF2-40B4-BE49-F238E27FC236}">
                  <a16:creationId xmlns:a16="http://schemas.microsoft.com/office/drawing/2014/main" id="{416A75B8-FD73-FE62-0ABE-691988A21854}"/>
                </a:ext>
              </a:extLst>
            </p:cNvPr>
            <p:cNvSpPr/>
            <p:nvPr/>
          </p:nvSpPr>
          <p:spPr bwMode="auto">
            <a:xfrm>
              <a:off x="5141858" y="2510793"/>
              <a:ext cx="4938313" cy="914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38100" cap="flat" cmpd="sng" algn="ctr">
              <a:noFill/>
              <a:prstDash val="solid"/>
            </a:ln>
            <a:effectLst/>
          </p:spPr>
          <p:txBody>
            <a:bodyPr lIns="162548" tIns="81273" rIns="162548" bIns="81273" anchor="ctr"/>
            <a:lstStyle/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Inavolisib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9 mg PO QD </a:t>
              </a: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+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Palbociclib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125 mg PO QD D1-D21 </a:t>
              </a: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+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Fulvestrant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500 mg C1D1/15 and Q4W</a:t>
              </a:r>
            </a:p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(n = 161)</a:t>
              </a:r>
              <a:endPara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6" name="Rounded Rectangle 10">
              <a:extLst>
                <a:ext uri="{FF2B5EF4-FFF2-40B4-BE49-F238E27FC236}">
                  <a16:creationId xmlns:a16="http://schemas.microsoft.com/office/drawing/2014/main" id="{884062BB-DEBB-1533-752A-A2596815AEA2}"/>
                </a:ext>
              </a:extLst>
            </p:cNvPr>
            <p:cNvSpPr/>
            <p:nvPr/>
          </p:nvSpPr>
          <p:spPr bwMode="auto">
            <a:xfrm>
              <a:off x="5141857" y="3658497"/>
              <a:ext cx="4941491" cy="9144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</a:schemeClr>
            </a:solidFill>
            <a:ln w="38100" cap="flat" cmpd="sng" algn="ctr">
              <a:noFill/>
              <a:prstDash val="solid"/>
            </a:ln>
            <a:effectLst/>
          </p:spPr>
          <p:txBody>
            <a:bodyPr lIns="162548" tIns="81273" rIns="162548" bIns="81273" anchor="ctr"/>
            <a:lstStyle/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Placebo </a:t>
              </a: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PO QD </a:t>
              </a:r>
              <a:r>
                <a:rPr kumimoji="0" lang="nl-BE" sz="160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+</a:t>
              </a:r>
              <a:br>
                <a:rPr kumimoji="0" lang="nl-BE" sz="160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</a:b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</a:t>
              </a:r>
              <a:r>
                <a:rPr lang="nl-BE" sz="1600" b="1" dirty="0">
                  <a:solidFill>
                    <a:srgbClr val="F9F3D9"/>
                  </a:solidFill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P</a:t>
              </a: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albociclib </a:t>
              </a: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125 mg PO QD D1-D21 </a:t>
              </a:r>
              <a:r>
                <a:rPr kumimoji="0" lang="nl-BE" sz="160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+</a:t>
              </a: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Fulvestrant </a:t>
              </a: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500 mg C1D1/15 and Q4W</a:t>
              </a:r>
              <a:endParaRPr kumimoji="0" lang="nl-BE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endParaRPr>
            </a:p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(n = 164)</a:t>
              </a:r>
            </a:p>
          </p:txBody>
        </p:sp>
        <p:sp>
          <p:nvSpPr>
            <p:cNvPr id="15" name="Line 53">
              <a:extLst>
                <a:ext uri="{FF2B5EF4-FFF2-40B4-BE49-F238E27FC236}">
                  <a16:creationId xmlns:a16="http://schemas.microsoft.com/office/drawing/2014/main" id="{80F54A55-4B4F-4AAC-BBBB-9DA521BF91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025" y="3764860"/>
              <a:ext cx="622300" cy="3508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Line 54">
              <a:extLst>
                <a:ext uri="{FF2B5EF4-FFF2-40B4-BE49-F238E27FC236}">
                  <a16:creationId xmlns:a16="http://schemas.microsoft.com/office/drawing/2014/main" id="{17E3C00D-9704-C364-1F3D-3378D6BCCD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95025" y="2940389"/>
              <a:ext cx="622300" cy="3476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069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0B225-36BE-5D43-A153-18391D43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9100671-631D-F8AA-E40E-C0E2B53A4541}"/>
              </a:ext>
            </a:extLst>
          </p:cNvPr>
          <p:cNvGrpSpPr/>
          <p:nvPr/>
        </p:nvGrpSpPr>
        <p:grpSpPr>
          <a:xfrm>
            <a:off x="1355725" y="2412232"/>
            <a:ext cx="4384675" cy="2143125"/>
            <a:chOff x="1355725" y="2759075"/>
            <a:chExt cx="4384675" cy="2143125"/>
          </a:xfrm>
        </p:grpSpPr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6B5C05F4-A8A7-7DC6-DF41-A4D289908837}"/>
                </a:ext>
              </a:extLst>
            </p:cNvPr>
            <p:cNvSpPr/>
            <p:nvPr/>
          </p:nvSpPr>
          <p:spPr>
            <a:xfrm>
              <a:off x="2044700" y="4019550"/>
              <a:ext cx="3695700" cy="882650"/>
            </a:xfrm>
            <a:custGeom>
              <a:avLst/>
              <a:gdLst>
                <a:gd name="csX0" fmla="*/ 3695700 w 3695700"/>
                <a:gd name="csY0" fmla="*/ 882650 h 882650"/>
                <a:gd name="csX1" fmla="*/ 2409825 w 3695700"/>
                <a:gd name="csY1" fmla="*/ 882650 h 882650"/>
                <a:gd name="csX2" fmla="*/ 2409825 w 3695700"/>
                <a:gd name="csY2" fmla="*/ 847725 h 882650"/>
                <a:gd name="csX3" fmla="*/ 2000250 w 3695700"/>
                <a:gd name="csY3" fmla="*/ 847725 h 882650"/>
                <a:gd name="csX4" fmla="*/ 2000250 w 3695700"/>
                <a:gd name="csY4" fmla="*/ 825500 h 882650"/>
                <a:gd name="csX5" fmla="*/ 1762125 w 3695700"/>
                <a:gd name="csY5" fmla="*/ 825500 h 882650"/>
                <a:gd name="csX6" fmla="*/ 1762125 w 3695700"/>
                <a:gd name="csY6" fmla="*/ 800100 h 882650"/>
                <a:gd name="csX7" fmla="*/ 1635125 w 3695700"/>
                <a:gd name="csY7" fmla="*/ 800100 h 882650"/>
                <a:gd name="csX8" fmla="*/ 1635125 w 3695700"/>
                <a:gd name="csY8" fmla="*/ 742950 h 882650"/>
                <a:gd name="csX9" fmla="*/ 1508125 w 3695700"/>
                <a:gd name="csY9" fmla="*/ 742950 h 882650"/>
                <a:gd name="csX10" fmla="*/ 1508125 w 3695700"/>
                <a:gd name="csY10" fmla="*/ 704850 h 882650"/>
                <a:gd name="csX11" fmla="*/ 1289050 w 3695700"/>
                <a:gd name="csY11" fmla="*/ 704850 h 882650"/>
                <a:gd name="csX12" fmla="*/ 1289050 w 3695700"/>
                <a:gd name="csY12" fmla="*/ 666750 h 882650"/>
                <a:gd name="csX13" fmla="*/ 1114425 w 3695700"/>
                <a:gd name="csY13" fmla="*/ 666750 h 882650"/>
                <a:gd name="csX14" fmla="*/ 1114425 w 3695700"/>
                <a:gd name="csY14" fmla="*/ 650875 h 882650"/>
                <a:gd name="csX15" fmla="*/ 968375 w 3695700"/>
                <a:gd name="csY15" fmla="*/ 650875 h 882650"/>
                <a:gd name="csX16" fmla="*/ 968375 w 3695700"/>
                <a:gd name="csY16" fmla="*/ 631825 h 882650"/>
                <a:gd name="csX17" fmla="*/ 847725 w 3695700"/>
                <a:gd name="csY17" fmla="*/ 631825 h 882650"/>
                <a:gd name="csX18" fmla="*/ 847725 w 3695700"/>
                <a:gd name="csY18" fmla="*/ 612775 h 882650"/>
                <a:gd name="csX19" fmla="*/ 742950 w 3695700"/>
                <a:gd name="csY19" fmla="*/ 612775 h 882650"/>
                <a:gd name="csX20" fmla="*/ 742950 w 3695700"/>
                <a:gd name="csY20" fmla="*/ 603250 h 882650"/>
                <a:gd name="csX21" fmla="*/ 682625 w 3695700"/>
                <a:gd name="csY21" fmla="*/ 603250 h 882650"/>
                <a:gd name="csX22" fmla="*/ 682625 w 3695700"/>
                <a:gd name="csY22" fmla="*/ 581025 h 882650"/>
                <a:gd name="csX23" fmla="*/ 600075 w 3695700"/>
                <a:gd name="csY23" fmla="*/ 581025 h 882650"/>
                <a:gd name="csX24" fmla="*/ 600075 w 3695700"/>
                <a:gd name="csY24" fmla="*/ 561975 h 882650"/>
                <a:gd name="csX25" fmla="*/ 561975 w 3695700"/>
                <a:gd name="csY25" fmla="*/ 561975 h 882650"/>
                <a:gd name="csX26" fmla="*/ 561975 w 3695700"/>
                <a:gd name="csY26" fmla="*/ 533400 h 882650"/>
                <a:gd name="csX27" fmla="*/ 546100 w 3695700"/>
                <a:gd name="csY27" fmla="*/ 533400 h 882650"/>
                <a:gd name="csX28" fmla="*/ 546100 w 3695700"/>
                <a:gd name="csY28" fmla="*/ 479425 h 882650"/>
                <a:gd name="csX29" fmla="*/ 492125 w 3695700"/>
                <a:gd name="csY29" fmla="*/ 479425 h 882650"/>
                <a:gd name="csX30" fmla="*/ 492125 w 3695700"/>
                <a:gd name="csY30" fmla="*/ 434975 h 882650"/>
                <a:gd name="csX31" fmla="*/ 431800 w 3695700"/>
                <a:gd name="csY31" fmla="*/ 434975 h 882650"/>
                <a:gd name="csX32" fmla="*/ 431800 w 3695700"/>
                <a:gd name="csY32" fmla="*/ 422275 h 882650"/>
                <a:gd name="csX33" fmla="*/ 415925 w 3695700"/>
                <a:gd name="csY33" fmla="*/ 422275 h 882650"/>
                <a:gd name="csX34" fmla="*/ 415925 w 3695700"/>
                <a:gd name="csY34" fmla="*/ 422275 h 882650"/>
                <a:gd name="csX35" fmla="*/ 415925 w 3695700"/>
                <a:gd name="csY35" fmla="*/ 396875 h 882650"/>
                <a:gd name="csX36" fmla="*/ 368300 w 3695700"/>
                <a:gd name="csY36" fmla="*/ 396875 h 882650"/>
                <a:gd name="csX37" fmla="*/ 368300 w 3695700"/>
                <a:gd name="csY37" fmla="*/ 371475 h 882650"/>
                <a:gd name="csX38" fmla="*/ 361950 w 3695700"/>
                <a:gd name="csY38" fmla="*/ 371475 h 882650"/>
                <a:gd name="csX39" fmla="*/ 361950 w 3695700"/>
                <a:gd name="csY39" fmla="*/ 371475 h 882650"/>
                <a:gd name="csX40" fmla="*/ 361950 w 3695700"/>
                <a:gd name="csY40" fmla="*/ 349250 h 882650"/>
                <a:gd name="csX41" fmla="*/ 298450 w 3695700"/>
                <a:gd name="csY41" fmla="*/ 349250 h 882650"/>
                <a:gd name="csX42" fmla="*/ 298450 w 3695700"/>
                <a:gd name="csY42" fmla="*/ 349250 h 882650"/>
                <a:gd name="csX43" fmla="*/ 298450 w 3695700"/>
                <a:gd name="csY43" fmla="*/ 323850 h 882650"/>
                <a:gd name="csX44" fmla="*/ 257175 w 3695700"/>
                <a:gd name="csY44" fmla="*/ 323850 h 882650"/>
                <a:gd name="csX45" fmla="*/ 257175 w 3695700"/>
                <a:gd name="csY45" fmla="*/ 273050 h 882650"/>
                <a:gd name="csX46" fmla="*/ 257175 w 3695700"/>
                <a:gd name="csY46" fmla="*/ 273050 h 882650"/>
                <a:gd name="csX47" fmla="*/ 228600 w 3695700"/>
                <a:gd name="csY47" fmla="*/ 273050 h 882650"/>
                <a:gd name="csX48" fmla="*/ 228600 w 3695700"/>
                <a:gd name="csY48" fmla="*/ 196850 h 882650"/>
                <a:gd name="csX49" fmla="*/ 203200 w 3695700"/>
                <a:gd name="csY49" fmla="*/ 196850 h 882650"/>
                <a:gd name="csX50" fmla="*/ 203200 w 3695700"/>
                <a:gd name="csY50" fmla="*/ 184150 h 882650"/>
                <a:gd name="csX51" fmla="*/ 161925 w 3695700"/>
                <a:gd name="csY51" fmla="*/ 184150 h 882650"/>
                <a:gd name="csX52" fmla="*/ 161925 w 3695700"/>
                <a:gd name="csY52" fmla="*/ 174625 h 882650"/>
                <a:gd name="csX53" fmla="*/ 133350 w 3695700"/>
                <a:gd name="csY53" fmla="*/ 174625 h 882650"/>
                <a:gd name="csX54" fmla="*/ 133350 w 3695700"/>
                <a:gd name="csY54" fmla="*/ 146050 h 882650"/>
                <a:gd name="csX55" fmla="*/ 98425 w 3695700"/>
                <a:gd name="csY55" fmla="*/ 146050 h 882650"/>
                <a:gd name="csX56" fmla="*/ 98425 w 3695700"/>
                <a:gd name="csY56" fmla="*/ 60325 h 882650"/>
                <a:gd name="csX57" fmla="*/ 82550 w 3695700"/>
                <a:gd name="csY57" fmla="*/ 60325 h 882650"/>
                <a:gd name="csX58" fmla="*/ 82550 w 3695700"/>
                <a:gd name="csY58" fmla="*/ 50800 h 882650"/>
                <a:gd name="csX59" fmla="*/ 69850 w 3695700"/>
                <a:gd name="csY59" fmla="*/ 50800 h 882650"/>
                <a:gd name="csX60" fmla="*/ 69850 w 3695700"/>
                <a:gd name="csY60" fmla="*/ 19050 h 882650"/>
                <a:gd name="csX61" fmla="*/ 0 w 3695700"/>
                <a:gd name="csY61" fmla="*/ 19050 h 882650"/>
                <a:gd name="csX62" fmla="*/ 0 w 3695700"/>
                <a:gd name="csY62" fmla="*/ 19050 h 882650"/>
                <a:gd name="csX63" fmla="*/ 0 w 3695700"/>
                <a:gd name="csY63" fmla="*/ 0 h 882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695700" h="882650">
                  <a:moveTo>
                    <a:pt x="3695700" y="882650"/>
                  </a:moveTo>
                  <a:lnTo>
                    <a:pt x="2409825" y="882650"/>
                  </a:lnTo>
                  <a:lnTo>
                    <a:pt x="2409825" y="847725"/>
                  </a:lnTo>
                  <a:lnTo>
                    <a:pt x="2000250" y="847725"/>
                  </a:lnTo>
                  <a:lnTo>
                    <a:pt x="2000250" y="825500"/>
                  </a:lnTo>
                  <a:lnTo>
                    <a:pt x="1762125" y="825500"/>
                  </a:lnTo>
                  <a:lnTo>
                    <a:pt x="1762125" y="800100"/>
                  </a:lnTo>
                  <a:lnTo>
                    <a:pt x="1635125" y="800100"/>
                  </a:lnTo>
                  <a:lnTo>
                    <a:pt x="1635125" y="742950"/>
                  </a:lnTo>
                  <a:lnTo>
                    <a:pt x="1508125" y="742950"/>
                  </a:lnTo>
                  <a:lnTo>
                    <a:pt x="1508125" y="704850"/>
                  </a:lnTo>
                  <a:lnTo>
                    <a:pt x="1289050" y="704850"/>
                  </a:lnTo>
                  <a:lnTo>
                    <a:pt x="1289050" y="666750"/>
                  </a:lnTo>
                  <a:lnTo>
                    <a:pt x="1114425" y="666750"/>
                  </a:lnTo>
                  <a:lnTo>
                    <a:pt x="1114425" y="650875"/>
                  </a:lnTo>
                  <a:lnTo>
                    <a:pt x="968375" y="650875"/>
                  </a:lnTo>
                  <a:lnTo>
                    <a:pt x="968375" y="631825"/>
                  </a:lnTo>
                  <a:lnTo>
                    <a:pt x="847725" y="631825"/>
                  </a:lnTo>
                  <a:lnTo>
                    <a:pt x="847725" y="612775"/>
                  </a:lnTo>
                  <a:lnTo>
                    <a:pt x="742950" y="612775"/>
                  </a:lnTo>
                  <a:lnTo>
                    <a:pt x="742950" y="603250"/>
                  </a:lnTo>
                  <a:lnTo>
                    <a:pt x="682625" y="603250"/>
                  </a:lnTo>
                  <a:lnTo>
                    <a:pt x="682625" y="581025"/>
                  </a:lnTo>
                  <a:lnTo>
                    <a:pt x="600075" y="581025"/>
                  </a:lnTo>
                  <a:lnTo>
                    <a:pt x="600075" y="561975"/>
                  </a:lnTo>
                  <a:lnTo>
                    <a:pt x="561975" y="561975"/>
                  </a:lnTo>
                  <a:lnTo>
                    <a:pt x="561975" y="533400"/>
                  </a:lnTo>
                  <a:lnTo>
                    <a:pt x="546100" y="533400"/>
                  </a:lnTo>
                  <a:lnTo>
                    <a:pt x="546100" y="479425"/>
                  </a:lnTo>
                  <a:lnTo>
                    <a:pt x="492125" y="479425"/>
                  </a:lnTo>
                  <a:lnTo>
                    <a:pt x="492125" y="434975"/>
                  </a:lnTo>
                  <a:lnTo>
                    <a:pt x="431800" y="434975"/>
                  </a:lnTo>
                  <a:lnTo>
                    <a:pt x="431800" y="422275"/>
                  </a:lnTo>
                  <a:lnTo>
                    <a:pt x="415925" y="422275"/>
                  </a:lnTo>
                  <a:lnTo>
                    <a:pt x="415925" y="422275"/>
                  </a:lnTo>
                  <a:lnTo>
                    <a:pt x="415925" y="396875"/>
                  </a:lnTo>
                  <a:lnTo>
                    <a:pt x="368300" y="396875"/>
                  </a:lnTo>
                  <a:lnTo>
                    <a:pt x="368300" y="371475"/>
                  </a:lnTo>
                  <a:lnTo>
                    <a:pt x="361950" y="371475"/>
                  </a:lnTo>
                  <a:lnTo>
                    <a:pt x="361950" y="371475"/>
                  </a:lnTo>
                  <a:lnTo>
                    <a:pt x="361950" y="349250"/>
                  </a:lnTo>
                  <a:lnTo>
                    <a:pt x="298450" y="349250"/>
                  </a:lnTo>
                  <a:lnTo>
                    <a:pt x="298450" y="349250"/>
                  </a:lnTo>
                  <a:lnTo>
                    <a:pt x="298450" y="323850"/>
                  </a:lnTo>
                  <a:lnTo>
                    <a:pt x="257175" y="323850"/>
                  </a:lnTo>
                  <a:lnTo>
                    <a:pt x="257175" y="273050"/>
                  </a:lnTo>
                  <a:lnTo>
                    <a:pt x="257175" y="273050"/>
                  </a:lnTo>
                  <a:lnTo>
                    <a:pt x="228600" y="273050"/>
                  </a:lnTo>
                  <a:lnTo>
                    <a:pt x="228600" y="196850"/>
                  </a:lnTo>
                  <a:lnTo>
                    <a:pt x="203200" y="196850"/>
                  </a:lnTo>
                  <a:lnTo>
                    <a:pt x="203200" y="184150"/>
                  </a:lnTo>
                  <a:lnTo>
                    <a:pt x="161925" y="184150"/>
                  </a:lnTo>
                  <a:lnTo>
                    <a:pt x="161925" y="174625"/>
                  </a:lnTo>
                  <a:lnTo>
                    <a:pt x="133350" y="174625"/>
                  </a:lnTo>
                  <a:lnTo>
                    <a:pt x="133350" y="146050"/>
                  </a:lnTo>
                  <a:lnTo>
                    <a:pt x="98425" y="146050"/>
                  </a:lnTo>
                  <a:lnTo>
                    <a:pt x="98425" y="60325"/>
                  </a:lnTo>
                  <a:lnTo>
                    <a:pt x="82550" y="60325"/>
                  </a:lnTo>
                  <a:lnTo>
                    <a:pt x="82550" y="50800"/>
                  </a:lnTo>
                  <a:lnTo>
                    <a:pt x="69850" y="50800"/>
                  </a:lnTo>
                  <a:lnTo>
                    <a:pt x="69850" y="19050"/>
                  </a:lnTo>
                  <a:lnTo>
                    <a:pt x="0" y="19050"/>
                  </a:lnTo>
                  <a:lnTo>
                    <a:pt x="0" y="1905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0AC85F4E-F705-FFDC-69A9-6B53431D6DD2}"/>
                </a:ext>
              </a:extLst>
            </p:cNvPr>
            <p:cNvGrpSpPr/>
            <p:nvPr/>
          </p:nvGrpSpPr>
          <p:grpSpPr>
            <a:xfrm>
              <a:off x="1355725" y="2759075"/>
              <a:ext cx="317500" cy="733425"/>
              <a:chOff x="1355725" y="2759075"/>
              <a:chExt cx="317500" cy="733425"/>
            </a:xfrm>
          </p:grpSpPr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AA5F1EC8-D0E9-DDD3-3A5D-5DA59C6CD1F6}"/>
                  </a:ext>
                </a:extLst>
              </p:cNvPr>
              <p:cNvSpPr/>
              <p:nvPr/>
            </p:nvSpPr>
            <p:spPr>
              <a:xfrm>
                <a:off x="1355725" y="2759075"/>
                <a:ext cx="149225" cy="127000"/>
              </a:xfrm>
              <a:custGeom>
                <a:avLst/>
                <a:gdLst>
                  <a:gd name="csX0" fmla="*/ 0 w 149225"/>
                  <a:gd name="csY0" fmla="*/ 0 h 127000"/>
                  <a:gd name="csX1" fmla="*/ 76200 w 149225"/>
                  <a:gd name="csY1" fmla="*/ 0 h 127000"/>
                  <a:gd name="csX2" fmla="*/ 76200 w 149225"/>
                  <a:gd name="csY2" fmla="*/ 47625 h 127000"/>
                  <a:gd name="csX3" fmla="*/ 104775 w 149225"/>
                  <a:gd name="csY3" fmla="*/ 47625 h 127000"/>
                  <a:gd name="csX4" fmla="*/ 104775 w 149225"/>
                  <a:gd name="csY4" fmla="*/ 79375 h 127000"/>
                  <a:gd name="csX5" fmla="*/ 149225 w 149225"/>
                  <a:gd name="csY5" fmla="*/ 79375 h 127000"/>
                  <a:gd name="csX6" fmla="*/ 149225 w 149225"/>
                  <a:gd name="csY6" fmla="*/ 127000 h 127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49225" h="127000">
                    <a:moveTo>
                      <a:pt x="0" y="0"/>
                    </a:moveTo>
                    <a:lnTo>
                      <a:pt x="76200" y="0"/>
                    </a:lnTo>
                    <a:lnTo>
                      <a:pt x="76200" y="47625"/>
                    </a:lnTo>
                    <a:lnTo>
                      <a:pt x="104775" y="47625"/>
                    </a:lnTo>
                    <a:lnTo>
                      <a:pt x="104775" y="79375"/>
                    </a:lnTo>
                    <a:lnTo>
                      <a:pt x="149225" y="79375"/>
                    </a:lnTo>
                    <a:lnTo>
                      <a:pt x="149225" y="12700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AA16DE65-4CC6-9535-4903-847C6CD875E1}"/>
                  </a:ext>
                </a:extLst>
              </p:cNvPr>
              <p:cNvSpPr/>
              <p:nvPr/>
            </p:nvSpPr>
            <p:spPr>
              <a:xfrm>
                <a:off x="1514475" y="2876550"/>
                <a:ext cx="158750" cy="615950"/>
              </a:xfrm>
              <a:custGeom>
                <a:avLst/>
                <a:gdLst>
                  <a:gd name="csX0" fmla="*/ 0 w 158750"/>
                  <a:gd name="csY0" fmla="*/ 0 h 615950"/>
                  <a:gd name="csX1" fmla="*/ 0 w 158750"/>
                  <a:gd name="csY1" fmla="*/ 69850 h 615950"/>
                  <a:gd name="csX2" fmla="*/ 6350 w 158750"/>
                  <a:gd name="csY2" fmla="*/ 69850 h 615950"/>
                  <a:gd name="csX3" fmla="*/ 6350 w 158750"/>
                  <a:gd name="csY3" fmla="*/ 238125 h 615950"/>
                  <a:gd name="csX4" fmla="*/ 9525 w 158750"/>
                  <a:gd name="csY4" fmla="*/ 238125 h 615950"/>
                  <a:gd name="csX5" fmla="*/ 9525 w 158750"/>
                  <a:gd name="csY5" fmla="*/ 320675 h 615950"/>
                  <a:gd name="csX6" fmla="*/ 34925 w 158750"/>
                  <a:gd name="csY6" fmla="*/ 320675 h 615950"/>
                  <a:gd name="csX7" fmla="*/ 34925 w 158750"/>
                  <a:gd name="csY7" fmla="*/ 365125 h 615950"/>
                  <a:gd name="csX8" fmla="*/ 50800 w 158750"/>
                  <a:gd name="csY8" fmla="*/ 365125 h 615950"/>
                  <a:gd name="csX9" fmla="*/ 50800 w 158750"/>
                  <a:gd name="csY9" fmla="*/ 406400 h 615950"/>
                  <a:gd name="csX10" fmla="*/ 50800 w 158750"/>
                  <a:gd name="csY10" fmla="*/ 406400 h 615950"/>
                  <a:gd name="csX11" fmla="*/ 50800 w 158750"/>
                  <a:gd name="csY11" fmla="*/ 406400 h 615950"/>
                  <a:gd name="csX12" fmla="*/ 82550 w 158750"/>
                  <a:gd name="csY12" fmla="*/ 406400 h 615950"/>
                  <a:gd name="csX13" fmla="*/ 82550 w 158750"/>
                  <a:gd name="csY13" fmla="*/ 441325 h 615950"/>
                  <a:gd name="csX14" fmla="*/ 117475 w 158750"/>
                  <a:gd name="csY14" fmla="*/ 441325 h 615950"/>
                  <a:gd name="csX15" fmla="*/ 117475 w 158750"/>
                  <a:gd name="csY15" fmla="*/ 460375 h 615950"/>
                  <a:gd name="csX16" fmla="*/ 152400 w 158750"/>
                  <a:gd name="csY16" fmla="*/ 460375 h 615950"/>
                  <a:gd name="csX17" fmla="*/ 152400 w 158750"/>
                  <a:gd name="csY17" fmla="*/ 520700 h 615950"/>
                  <a:gd name="csX18" fmla="*/ 158750 w 158750"/>
                  <a:gd name="csY18" fmla="*/ 520700 h 615950"/>
                  <a:gd name="csX19" fmla="*/ 158750 w 158750"/>
                  <a:gd name="csY19" fmla="*/ 615950 h 6159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158750" h="615950">
                    <a:moveTo>
                      <a:pt x="0" y="0"/>
                    </a:moveTo>
                    <a:lnTo>
                      <a:pt x="0" y="69850"/>
                    </a:lnTo>
                    <a:lnTo>
                      <a:pt x="6350" y="69850"/>
                    </a:lnTo>
                    <a:lnTo>
                      <a:pt x="6350" y="238125"/>
                    </a:lnTo>
                    <a:lnTo>
                      <a:pt x="9525" y="238125"/>
                    </a:lnTo>
                    <a:lnTo>
                      <a:pt x="9525" y="320675"/>
                    </a:lnTo>
                    <a:lnTo>
                      <a:pt x="34925" y="320675"/>
                    </a:lnTo>
                    <a:lnTo>
                      <a:pt x="34925" y="365125"/>
                    </a:lnTo>
                    <a:lnTo>
                      <a:pt x="50800" y="365125"/>
                    </a:lnTo>
                    <a:lnTo>
                      <a:pt x="50800" y="406400"/>
                    </a:lnTo>
                    <a:lnTo>
                      <a:pt x="50800" y="406400"/>
                    </a:lnTo>
                    <a:lnTo>
                      <a:pt x="50800" y="406400"/>
                    </a:lnTo>
                    <a:lnTo>
                      <a:pt x="82550" y="406400"/>
                    </a:lnTo>
                    <a:lnTo>
                      <a:pt x="82550" y="441325"/>
                    </a:lnTo>
                    <a:lnTo>
                      <a:pt x="117475" y="441325"/>
                    </a:lnTo>
                    <a:lnTo>
                      <a:pt x="117475" y="460375"/>
                    </a:lnTo>
                    <a:lnTo>
                      <a:pt x="152400" y="460375"/>
                    </a:lnTo>
                    <a:lnTo>
                      <a:pt x="152400" y="520700"/>
                    </a:lnTo>
                    <a:lnTo>
                      <a:pt x="158750" y="520700"/>
                    </a:lnTo>
                    <a:lnTo>
                      <a:pt x="158750" y="61595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51804AC2-981E-A0A6-A1D1-66D8F8087C1E}"/>
                </a:ext>
              </a:extLst>
            </p:cNvPr>
            <p:cNvSpPr/>
            <p:nvPr/>
          </p:nvSpPr>
          <p:spPr>
            <a:xfrm>
              <a:off x="1679575" y="3476625"/>
              <a:ext cx="368300" cy="536575"/>
            </a:xfrm>
            <a:custGeom>
              <a:avLst/>
              <a:gdLst>
                <a:gd name="csX0" fmla="*/ 0 w 368300"/>
                <a:gd name="csY0" fmla="*/ 0 h 536575"/>
                <a:gd name="csX1" fmla="*/ 0 w 368300"/>
                <a:gd name="csY1" fmla="*/ 57150 h 536575"/>
                <a:gd name="csX2" fmla="*/ 69850 w 368300"/>
                <a:gd name="csY2" fmla="*/ 57150 h 536575"/>
                <a:gd name="csX3" fmla="*/ 69850 w 368300"/>
                <a:gd name="csY3" fmla="*/ 57150 h 536575"/>
                <a:gd name="csX4" fmla="*/ 69850 w 368300"/>
                <a:gd name="csY4" fmla="*/ 57150 h 536575"/>
                <a:gd name="csX5" fmla="*/ 69850 w 368300"/>
                <a:gd name="csY5" fmla="*/ 85725 h 536575"/>
                <a:gd name="csX6" fmla="*/ 114300 w 368300"/>
                <a:gd name="csY6" fmla="*/ 85725 h 536575"/>
                <a:gd name="csX7" fmla="*/ 114300 w 368300"/>
                <a:gd name="csY7" fmla="*/ 95250 h 536575"/>
                <a:gd name="csX8" fmla="*/ 114300 w 368300"/>
                <a:gd name="csY8" fmla="*/ 95250 h 536575"/>
                <a:gd name="csX9" fmla="*/ 142875 w 368300"/>
                <a:gd name="csY9" fmla="*/ 95250 h 536575"/>
                <a:gd name="csX10" fmla="*/ 142875 w 368300"/>
                <a:gd name="csY10" fmla="*/ 155575 h 536575"/>
                <a:gd name="csX11" fmla="*/ 155575 w 368300"/>
                <a:gd name="csY11" fmla="*/ 155575 h 536575"/>
                <a:gd name="csX12" fmla="*/ 155575 w 368300"/>
                <a:gd name="csY12" fmla="*/ 209550 h 536575"/>
                <a:gd name="csX13" fmla="*/ 171450 w 368300"/>
                <a:gd name="csY13" fmla="*/ 209550 h 536575"/>
                <a:gd name="csX14" fmla="*/ 171450 w 368300"/>
                <a:gd name="csY14" fmla="*/ 260350 h 536575"/>
                <a:gd name="csX15" fmla="*/ 171450 w 368300"/>
                <a:gd name="csY15" fmla="*/ 260350 h 536575"/>
                <a:gd name="csX16" fmla="*/ 206375 w 368300"/>
                <a:gd name="csY16" fmla="*/ 260350 h 536575"/>
                <a:gd name="csX17" fmla="*/ 206375 w 368300"/>
                <a:gd name="csY17" fmla="*/ 320675 h 536575"/>
                <a:gd name="csX18" fmla="*/ 247650 w 368300"/>
                <a:gd name="csY18" fmla="*/ 320675 h 536575"/>
                <a:gd name="csX19" fmla="*/ 247650 w 368300"/>
                <a:gd name="csY19" fmla="*/ 355600 h 536575"/>
                <a:gd name="csX20" fmla="*/ 282575 w 368300"/>
                <a:gd name="csY20" fmla="*/ 355600 h 536575"/>
                <a:gd name="csX21" fmla="*/ 282575 w 368300"/>
                <a:gd name="csY21" fmla="*/ 415925 h 536575"/>
                <a:gd name="csX22" fmla="*/ 295275 w 368300"/>
                <a:gd name="csY22" fmla="*/ 415925 h 536575"/>
                <a:gd name="csX23" fmla="*/ 295275 w 368300"/>
                <a:gd name="csY23" fmla="*/ 469900 h 536575"/>
                <a:gd name="csX24" fmla="*/ 301625 w 368300"/>
                <a:gd name="csY24" fmla="*/ 469900 h 536575"/>
                <a:gd name="csX25" fmla="*/ 301625 w 368300"/>
                <a:gd name="csY25" fmla="*/ 536575 h 536575"/>
                <a:gd name="csX26" fmla="*/ 368300 w 368300"/>
                <a:gd name="csY26" fmla="*/ 536575 h 536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368300" h="536575">
                  <a:moveTo>
                    <a:pt x="0" y="0"/>
                  </a:moveTo>
                  <a:lnTo>
                    <a:pt x="0" y="57150"/>
                  </a:lnTo>
                  <a:lnTo>
                    <a:pt x="69850" y="57150"/>
                  </a:lnTo>
                  <a:lnTo>
                    <a:pt x="69850" y="57150"/>
                  </a:lnTo>
                  <a:lnTo>
                    <a:pt x="69850" y="57150"/>
                  </a:lnTo>
                  <a:lnTo>
                    <a:pt x="69850" y="85725"/>
                  </a:lnTo>
                  <a:lnTo>
                    <a:pt x="114300" y="85725"/>
                  </a:lnTo>
                  <a:lnTo>
                    <a:pt x="114300" y="95250"/>
                  </a:lnTo>
                  <a:lnTo>
                    <a:pt x="114300" y="95250"/>
                  </a:lnTo>
                  <a:lnTo>
                    <a:pt x="142875" y="95250"/>
                  </a:lnTo>
                  <a:lnTo>
                    <a:pt x="142875" y="155575"/>
                  </a:lnTo>
                  <a:lnTo>
                    <a:pt x="155575" y="155575"/>
                  </a:lnTo>
                  <a:lnTo>
                    <a:pt x="155575" y="209550"/>
                  </a:lnTo>
                  <a:lnTo>
                    <a:pt x="171450" y="209550"/>
                  </a:lnTo>
                  <a:lnTo>
                    <a:pt x="171450" y="260350"/>
                  </a:lnTo>
                  <a:lnTo>
                    <a:pt x="171450" y="260350"/>
                  </a:lnTo>
                  <a:lnTo>
                    <a:pt x="206375" y="260350"/>
                  </a:lnTo>
                  <a:lnTo>
                    <a:pt x="206375" y="320675"/>
                  </a:lnTo>
                  <a:lnTo>
                    <a:pt x="247650" y="320675"/>
                  </a:lnTo>
                  <a:lnTo>
                    <a:pt x="247650" y="355600"/>
                  </a:lnTo>
                  <a:lnTo>
                    <a:pt x="282575" y="355600"/>
                  </a:lnTo>
                  <a:lnTo>
                    <a:pt x="282575" y="415925"/>
                  </a:lnTo>
                  <a:lnTo>
                    <a:pt x="295275" y="415925"/>
                  </a:lnTo>
                  <a:lnTo>
                    <a:pt x="295275" y="469900"/>
                  </a:lnTo>
                  <a:lnTo>
                    <a:pt x="301625" y="469900"/>
                  </a:lnTo>
                  <a:lnTo>
                    <a:pt x="301625" y="536575"/>
                  </a:lnTo>
                  <a:lnTo>
                    <a:pt x="368300" y="536575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8" name="Straight Connector 637">
            <a:extLst>
              <a:ext uri="{FF2B5EF4-FFF2-40B4-BE49-F238E27FC236}">
                <a16:creationId xmlns:a16="http://schemas.microsoft.com/office/drawing/2014/main" id="{608A62B4-F444-EEDD-B4F1-FD36BBA5E536}"/>
              </a:ext>
            </a:extLst>
          </p:cNvPr>
          <p:cNvCxnSpPr>
            <a:cxnSpLocks/>
          </p:cNvCxnSpPr>
          <p:nvPr/>
        </p:nvCxnSpPr>
        <p:spPr>
          <a:xfrm flipV="1">
            <a:off x="9572787" y="3408553"/>
            <a:ext cx="0" cy="1369587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B60F5B7-1412-D94A-8C65-0E8C251E498D}"/>
              </a:ext>
            </a:extLst>
          </p:cNvPr>
          <p:cNvCxnSpPr>
            <a:cxnSpLocks/>
          </p:cNvCxnSpPr>
          <p:nvPr/>
        </p:nvCxnSpPr>
        <p:spPr>
          <a:xfrm flipV="1">
            <a:off x="2355395" y="3408553"/>
            <a:ext cx="0" cy="1344892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1FF4859-803D-801A-D900-06C570C08AFB}"/>
              </a:ext>
            </a:extLst>
          </p:cNvPr>
          <p:cNvCxnSpPr>
            <a:cxnSpLocks/>
          </p:cNvCxnSpPr>
          <p:nvPr/>
        </p:nvCxnSpPr>
        <p:spPr>
          <a:xfrm flipV="1">
            <a:off x="2843057" y="3619309"/>
            <a:ext cx="0" cy="1144083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EE4EBF8-17BA-B8DD-5E08-A718CDB09EB6}"/>
              </a:ext>
            </a:extLst>
          </p:cNvPr>
          <p:cNvCxnSpPr>
            <a:cxnSpLocks/>
          </p:cNvCxnSpPr>
          <p:nvPr/>
        </p:nvCxnSpPr>
        <p:spPr>
          <a:xfrm flipV="1">
            <a:off x="3351195" y="3788767"/>
            <a:ext cx="0" cy="1001975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B5068941-6778-AF49-E8E6-CAE8546BEB2F}"/>
              </a:ext>
            </a:extLst>
          </p:cNvPr>
          <p:cNvCxnSpPr/>
          <p:nvPr/>
        </p:nvCxnSpPr>
        <p:spPr>
          <a:xfrm flipV="1">
            <a:off x="1850096" y="2776160"/>
            <a:ext cx="0" cy="2025215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644019E4-E0B4-5547-E992-02B44F16B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INAVO120: PFS and OS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97CD4E-763B-1D54-1F70-1B138813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1345975"/>
            <a:ext cx="11739563" cy="56739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1800" dirty="0"/>
              <a:t>Median follow-up of 21.3 mo (inavolisib arm) and 21.5 mo (placebo arm)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F6176A5-2A35-5FDA-4F4A-D0111397A1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1325" y="6302375"/>
            <a:ext cx="6543675" cy="327025"/>
          </a:xfrm>
        </p:spPr>
        <p:txBody>
          <a:bodyPr/>
          <a:lstStyle/>
          <a:p>
            <a:pPr algn="ctr"/>
            <a:r>
              <a:rPr lang="en-US" dirty="0"/>
              <a:t>Jhaveri. NEJM. 2025;393:151.</a:t>
            </a:r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B6562C12-546A-C7F4-CDD8-2DCD4E02B0E5}"/>
              </a:ext>
            </a:extLst>
          </p:cNvPr>
          <p:cNvSpPr txBox="1"/>
          <p:nvPr/>
        </p:nvSpPr>
        <p:spPr bwMode="auto">
          <a:xfrm>
            <a:off x="145873" y="5019407"/>
            <a:ext cx="10711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</a:t>
            </a:r>
            <a:br>
              <a:rPr lang="en-US" sz="1200" b="1" dirty="0">
                <a:latin typeface="Poppins" pitchFamily="2" charset="77"/>
                <a:cs typeface="Poppins" pitchFamily="2" charset="77"/>
              </a:rPr>
            </a:b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Risk, n</a:t>
            </a:r>
            <a:b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Inavolisib</a:t>
            </a:r>
            <a:b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Placebo</a:t>
            </a: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F130A92E-3B4A-CB1D-5E46-BE52FE5C9E58}"/>
              </a:ext>
            </a:extLst>
          </p:cNvPr>
          <p:cNvSpPr txBox="1"/>
          <p:nvPr/>
        </p:nvSpPr>
        <p:spPr bwMode="auto">
          <a:xfrm>
            <a:off x="1155340" y="5388739"/>
            <a:ext cx="437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161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164</a:t>
            </a:r>
          </a:p>
        </p:txBody>
      </p:sp>
      <p:sp>
        <p:nvSpPr>
          <p:cNvPr id="451" name="TextBox 450">
            <a:extLst>
              <a:ext uri="{FF2B5EF4-FFF2-40B4-BE49-F238E27FC236}">
                <a16:creationId xmlns:a16="http://schemas.microsoft.com/office/drawing/2014/main" id="{1526D9C0-C9BE-7ADA-62F9-49B728C3D384}"/>
              </a:ext>
            </a:extLst>
          </p:cNvPr>
          <p:cNvSpPr txBox="1"/>
          <p:nvPr/>
        </p:nvSpPr>
        <p:spPr bwMode="auto">
          <a:xfrm>
            <a:off x="1416097" y="5388739"/>
            <a:ext cx="437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146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125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6F157838-2761-1103-D175-A7D9C42C6F46}"/>
              </a:ext>
            </a:extLst>
          </p:cNvPr>
          <p:cNvSpPr txBox="1"/>
          <p:nvPr/>
        </p:nvSpPr>
        <p:spPr bwMode="auto">
          <a:xfrm>
            <a:off x="1676854" y="5388739"/>
            <a:ext cx="4251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129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95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8DD944A9-0A3F-453A-04ED-17E6AEFA328D}"/>
              </a:ext>
            </a:extLst>
          </p:cNvPr>
          <p:cNvSpPr txBox="1"/>
          <p:nvPr/>
        </p:nvSpPr>
        <p:spPr bwMode="auto">
          <a:xfrm>
            <a:off x="1924788" y="5388739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112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74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0FBE1717-CBCF-C7DD-DD54-CC8259CC8DE7}"/>
              </a:ext>
            </a:extLst>
          </p:cNvPr>
          <p:cNvSpPr txBox="1"/>
          <p:nvPr/>
        </p:nvSpPr>
        <p:spPr bwMode="auto">
          <a:xfrm>
            <a:off x="2175973" y="5388739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50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9058EA08-C2AC-0D1B-336D-0031FCF9AF29}"/>
              </a:ext>
            </a:extLst>
          </p:cNvPr>
          <p:cNvSpPr txBox="1"/>
          <p:nvPr/>
        </p:nvSpPr>
        <p:spPr bwMode="auto">
          <a:xfrm>
            <a:off x="2427531" y="5388739"/>
            <a:ext cx="3754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73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34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56" name="TextBox 455">
            <a:extLst>
              <a:ext uri="{FF2B5EF4-FFF2-40B4-BE49-F238E27FC236}">
                <a16:creationId xmlns:a16="http://schemas.microsoft.com/office/drawing/2014/main" id="{90403F44-3CD0-3537-E3B1-C48E4AB23BCB}"/>
              </a:ext>
            </a:extLst>
          </p:cNvPr>
          <p:cNvSpPr txBox="1"/>
          <p:nvPr/>
        </p:nvSpPr>
        <p:spPr bwMode="auto">
          <a:xfrm>
            <a:off x="2683310" y="5388739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30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E477ACD0-BA3F-D165-281A-0279BC7C7664}"/>
              </a:ext>
            </a:extLst>
          </p:cNvPr>
          <p:cNvSpPr txBox="1"/>
          <p:nvPr/>
        </p:nvSpPr>
        <p:spPr bwMode="auto">
          <a:xfrm>
            <a:off x="2945501" y="5388739"/>
            <a:ext cx="372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57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24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E7DD0C7A-A55E-A231-CF47-C82E6E1A6878}"/>
              </a:ext>
            </a:extLst>
          </p:cNvPr>
          <p:cNvSpPr txBox="1"/>
          <p:nvPr/>
        </p:nvSpPr>
        <p:spPr bwMode="auto">
          <a:xfrm>
            <a:off x="3198074" y="5388739"/>
            <a:ext cx="38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21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4F7AC69A-C97F-5529-E63E-F18C6A07E23E}"/>
              </a:ext>
            </a:extLst>
          </p:cNvPr>
          <p:cNvSpPr txBox="1"/>
          <p:nvPr/>
        </p:nvSpPr>
        <p:spPr bwMode="auto">
          <a:xfrm>
            <a:off x="3429971" y="5388739"/>
            <a:ext cx="364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32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14</a:t>
            </a:r>
          </a:p>
        </p:txBody>
      </p:sp>
      <p:sp>
        <p:nvSpPr>
          <p:cNvPr id="460" name="TextBox 459">
            <a:extLst>
              <a:ext uri="{FF2B5EF4-FFF2-40B4-BE49-F238E27FC236}">
                <a16:creationId xmlns:a16="http://schemas.microsoft.com/office/drawing/2014/main" id="{3002F4B1-F655-00CC-E9C9-C6794B654444}"/>
              </a:ext>
            </a:extLst>
          </p:cNvPr>
          <p:cNvSpPr txBox="1"/>
          <p:nvPr/>
        </p:nvSpPr>
        <p:spPr bwMode="auto">
          <a:xfrm>
            <a:off x="4446781" y="5388739"/>
            <a:ext cx="293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F034DF6D-6E14-C889-54F1-E960F699C44B}"/>
              </a:ext>
            </a:extLst>
          </p:cNvPr>
          <p:cNvSpPr txBox="1"/>
          <p:nvPr/>
        </p:nvSpPr>
        <p:spPr bwMode="auto">
          <a:xfrm>
            <a:off x="4988695" y="5388739"/>
            <a:ext cx="271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A3EB9878-8911-B01C-3DE6-A31415C1EFD2}"/>
              </a:ext>
            </a:extLst>
          </p:cNvPr>
          <p:cNvSpPr txBox="1"/>
          <p:nvPr/>
        </p:nvSpPr>
        <p:spPr bwMode="auto">
          <a:xfrm>
            <a:off x="5489464" y="5388739"/>
            <a:ext cx="2391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DD269E-5C7C-B5D3-7C59-440F4E1BC380}"/>
              </a:ext>
            </a:extLst>
          </p:cNvPr>
          <p:cNvSpPr txBox="1"/>
          <p:nvPr/>
        </p:nvSpPr>
        <p:spPr bwMode="auto">
          <a:xfrm>
            <a:off x="1356441" y="5076367"/>
            <a:ext cx="41878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B1FB23-9DFE-830E-0F8A-43FB0FE17F2E}"/>
              </a:ext>
            </a:extLst>
          </p:cNvPr>
          <p:cNvSpPr txBox="1"/>
          <p:nvPr/>
        </p:nvSpPr>
        <p:spPr bwMode="auto">
          <a:xfrm>
            <a:off x="3695796" y="5388739"/>
            <a:ext cx="3706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11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2B5976-75DD-DB22-7FE0-5FFA50F82FF2}"/>
              </a:ext>
            </a:extLst>
          </p:cNvPr>
          <p:cNvSpPr txBox="1"/>
          <p:nvPr/>
        </p:nvSpPr>
        <p:spPr bwMode="auto">
          <a:xfrm>
            <a:off x="3957399" y="5388739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21410C-DD00-9EDD-9CA3-00206F9CA9E3}"/>
              </a:ext>
            </a:extLst>
          </p:cNvPr>
          <p:cNvSpPr txBox="1"/>
          <p:nvPr/>
        </p:nvSpPr>
        <p:spPr bwMode="auto">
          <a:xfrm>
            <a:off x="4218841" y="5388739"/>
            <a:ext cx="336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8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389B66-59D0-811B-D813-6712A6ECD130}"/>
              </a:ext>
            </a:extLst>
          </p:cNvPr>
          <p:cNvSpPr txBox="1"/>
          <p:nvPr/>
        </p:nvSpPr>
        <p:spPr bwMode="auto">
          <a:xfrm>
            <a:off x="4673969" y="5388739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4466B3-6A29-079E-FC1F-D7E4F907AE2E}"/>
              </a:ext>
            </a:extLst>
          </p:cNvPr>
          <p:cNvSpPr txBox="1"/>
          <p:nvPr/>
        </p:nvSpPr>
        <p:spPr bwMode="auto">
          <a:xfrm>
            <a:off x="5236675" y="5388739"/>
            <a:ext cx="2760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Poppins Medium" pitchFamily="2" charset="77"/>
                <a:cs typeface="Poppins Medium" pitchFamily="2" charset="77"/>
              </a:rPr>
              <a:t>3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6531028-7E71-50FA-5C4F-04667EF91428}"/>
              </a:ext>
            </a:extLst>
          </p:cNvPr>
          <p:cNvGrpSpPr/>
          <p:nvPr/>
        </p:nvGrpSpPr>
        <p:grpSpPr>
          <a:xfrm>
            <a:off x="1298025" y="2406354"/>
            <a:ext cx="4423982" cy="2448393"/>
            <a:chOff x="1298025" y="2442258"/>
            <a:chExt cx="4423982" cy="244839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ECC7E5E-703D-5861-14AE-608C9CB88385}"/>
                </a:ext>
              </a:extLst>
            </p:cNvPr>
            <p:cNvCxnSpPr>
              <a:cxnSpLocks/>
            </p:cNvCxnSpPr>
            <p:nvPr/>
          </p:nvCxnSpPr>
          <p:spPr>
            <a:xfrm>
              <a:off x="1355900" y="2442258"/>
              <a:ext cx="0" cy="23728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8AA1CB2-D5D4-C8F6-E452-3F527D89BA39}"/>
                </a:ext>
              </a:extLst>
            </p:cNvPr>
            <p:cNvCxnSpPr>
              <a:cxnSpLocks/>
            </p:cNvCxnSpPr>
            <p:nvPr/>
          </p:nvCxnSpPr>
          <p:spPr>
            <a:xfrm>
              <a:off x="1356441" y="4826643"/>
              <a:ext cx="436556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B5D035-2A49-A518-BF2D-34EAADD6CD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244225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EDC15FB-1EB1-E614-5515-CF807F3E16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3038354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F624810-3097-7AAD-410A-B2835A8B7F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363445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693D28C-E4BB-442F-9527-980DE1534C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423054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04E815-2F90-FB73-D9A2-3446340DD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482664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C79A41E-56AB-949C-41FB-EF3360962390}"/>
                </a:ext>
              </a:extLst>
            </p:cNvPr>
            <p:cNvCxnSpPr>
              <a:cxnSpLocks/>
            </p:cNvCxnSpPr>
            <p:nvPr/>
          </p:nvCxnSpPr>
          <p:spPr>
            <a:xfrm>
              <a:off x="1355900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D172B84-3816-1BC9-45DD-7A8654F692A4}"/>
                </a:ext>
              </a:extLst>
            </p:cNvPr>
            <p:cNvCxnSpPr>
              <a:cxnSpLocks/>
            </p:cNvCxnSpPr>
            <p:nvPr/>
          </p:nvCxnSpPr>
          <p:spPr>
            <a:xfrm>
              <a:off x="1604811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CF3FAED-155B-E351-6CC9-9FCF5757DFCE}"/>
                </a:ext>
              </a:extLst>
            </p:cNvPr>
            <p:cNvCxnSpPr>
              <a:cxnSpLocks/>
            </p:cNvCxnSpPr>
            <p:nvPr/>
          </p:nvCxnSpPr>
          <p:spPr>
            <a:xfrm>
              <a:off x="1853722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E04B228-8355-307E-228B-1498317AAB54}"/>
                </a:ext>
              </a:extLst>
            </p:cNvPr>
            <p:cNvCxnSpPr>
              <a:cxnSpLocks/>
            </p:cNvCxnSpPr>
            <p:nvPr/>
          </p:nvCxnSpPr>
          <p:spPr>
            <a:xfrm>
              <a:off x="2102633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269CDCB-270E-A5F2-1981-D5232790219E}"/>
                </a:ext>
              </a:extLst>
            </p:cNvPr>
            <p:cNvCxnSpPr>
              <a:cxnSpLocks/>
            </p:cNvCxnSpPr>
            <p:nvPr/>
          </p:nvCxnSpPr>
          <p:spPr>
            <a:xfrm>
              <a:off x="2351544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A58072B-9715-7C58-9D0C-D25D4CCD8D56}"/>
                </a:ext>
              </a:extLst>
            </p:cNvPr>
            <p:cNvCxnSpPr>
              <a:cxnSpLocks/>
            </p:cNvCxnSpPr>
            <p:nvPr/>
          </p:nvCxnSpPr>
          <p:spPr>
            <a:xfrm>
              <a:off x="2600455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0F64E39-0E1C-AF66-2C3C-B38F61C28C6F}"/>
                </a:ext>
              </a:extLst>
            </p:cNvPr>
            <p:cNvCxnSpPr>
              <a:cxnSpLocks/>
            </p:cNvCxnSpPr>
            <p:nvPr/>
          </p:nvCxnSpPr>
          <p:spPr>
            <a:xfrm>
              <a:off x="2849366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D3E282-0AF7-E711-8A52-2585090DD27C}"/>
                </a:ext>
              </a:extLst>
            </p:cNvPr>
            <p:cNvCxnSpPr>
              <a:cxnSpLocks/>
            </p:cNvCxnSpPr>
            <p:nvPr/>
          </p:nvCxnSpPr>
          <p:spPr>
            <a:xfrm>
              <a:off x="3098277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323E050-8A3E-764F-1713-0D062BC90626}"/>
                </a:ext>
              </a:extLst>
            </p:cNvPr>
            <p:cNvCxnSpPr>
              <a:cxnSpLocks/>
            </p:cNvCxnSpPr>
            <p:nvPr/>
          </p:nvCxnSpPr>
          <p:spPr>
            <a:xfrm>
              <a:off x="3347188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6F8E779-9658-6227-718D-17DF8947F633}"/>
                </a:ext>
              </a:extLst>
            </p:cNvPr>
            <p:cNvCxnSpPr>
              <a:cxnSpLocks/>
            </p:cNvCxnSpPr>
            <p:nvPr/>
          </p:nvCxnSpPr>
          <p:spPr>
            <a:xfrm>
              <a:off x="3596099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04A0956-9177-985A-F320-2DFEB750F9D9}"/>
                </a:ext>
              </a:extLst>
            </p:cNvPr>
            <p:cNvCxnSpPr>
              <a:cxnSpLocks/>
            </p:cNvCxnSpPr>
            <p:nvPr/>
          </p:nvCxnSpPr>
          <p:spPr>
            <a:xfrm>
              <a:off x="3845010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AF1AACD-3A3B-EAFB-6894-21465A3D22CE}"/>
                </a:ext>
              </a:extLst>
            </p:cNvPr>
            <p:cNvCxnSpPr>
              <a:cxnSpLocks/>
            </p:cNvCxnSpPr>
            <p:nvPr/>
          </p:nvCxnSpPr>
          <p:spPr>
            <a:xfrm>
              <a:off x="4093921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93DBEE3-BAB1-4B8F-29BE-AEF6FD62AFB2}"/>
                </a:ext>
              </a:extLst>
            </p:cNvPr>
            <p:cNvCxnSpPr>
              <a:cxnSpLocks/>
            </p:cNvCxnSpPr>
            <p:nvPr/>
          </p:nvCxnSpPr>
          <p:spPr>
            <a:xfrm>
              <a:off x="4342832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5C05AF6-1A78-2F24-0EAF-B3353AE11FE6}"/>
                </a:ext>
              </a:extLst>
            </p:cNvPr>
            <p:cNvCxnSpPr>
              <a:cxnSpLocks/>
            </p:cNvCxnSpPr>
            <p:nvPr/>
          </p:nvCxnSpPr>
          <p:spPr>
            <a:xfrm>
              <a:off x="4591743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92391CC-C515-4A81-8EF9-323877137362}"/>
                </a:ext>
              </a:extLst>
            </p:cNvPr>
            <p:cNvCxnSpPr>
              <a:cxnSpLocks/>
            </p:cNvCxnSpPr>
            <p:nvPr/>
          </p:nvCxnSpPr>
          <p:spPr>
            <a:xfrm>
              <a:off x="4840654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83B769B-D5BB-3DBC-042A-B656E1C7EBCD}"/>
                </a:ext>
              </a:extLst>
            </p:cNvPr>
            <p:cNvCxnSpPr>
              <a:cxnSpLocks/>
            </p:cNvCxnSpPr>
            <p:nvPr/>
          </p:nvCxnSpPr>
          <p:spPr>
            <a:xfrm>
              <a:off x="5089565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C7D1ED8-C0ED-0DBF-2018-83BA110521BE}"/>
                </a:ext>
              </a:extLst>
            </p:cNvPr>
            <p:cNvCxnSpPr>
              <a:cxnSpLocks/>
            </p:cNvCxnSpPr>
            <p:nvPr/>
          </p:nvCxnSpPr>
          <p:spPr>
            <a:xfrm>
              <a:off x="5338476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EC4AB38-B4E2-5072-65B3-48A91F2C590F}"/>
                </a:ext>
              </a:extLst>
            </p:cNvPr>
            <p:cNvCxnSpPr>
              <a:cxnSpLocks/>
            </p:cNvCxnSpPr>
            <p:nvPr/>
          </p:nvCxnSpPr>
          <p:spPr>
            <a:xfrm>
              <a:off x="5587395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B36D0C37-34C7-5CC1-8F47-92A6CE8AD41B}"/>
              </a:ext>
            </a:extLst>
          </p:cNvPr>
          <p:cNvSpPr txBox="1"/>
          <p:nvPr/>
        </p:nvSpPr>
        <p:spPr>
          <a:xfrm>
            <a:off x="5338476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51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8C79B10-4BFA-17AF-F98A-6F5BEBF7F373}"/>
              </a:ext>
            </a:extLst>
          </p:cNvPr>
          <p:cNvSpPr txBox="1"/>
          <p:nvPr/>
        </p:nvSpPr>
        <p:spPr>
          <a:xfrm>
            <a:off x="1115496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49A631F-8642-C647-242B-4BFAA85B3D89}"/>
              </a:ext>
            </a:extLst>
          </p:cNvPr>
          <p:cNvSpPr txBox="1"/>
          <p:nvPr/>
        </p:nvSpPr>
        <p:spPr>
          <a:xfrm>
            <a:off x="1363907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1C2C1E3-C1F4-FF3E-466E-13451FB7F087}"/>
              </a:ext>
            </a:extLst>
          </p:cNvPr>
          <p:cNvSpPr txBox="1"/>
          <p:nvPr/>
        </p:nvSpPr>
        <p:spPr>
          <a:xfrm>
            <a:off x="1612318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8465A36-DED7-7BCB-C9A0-ECB1C4DB1317}"/>
              </a:ext>
            </a:extLst>
          </p:cNvPr>
          <p:cNvSpPr txBox="1"/>
          <p:nvPr/>
        </p:nvSpPr>
        <p:spPr>
          <a:xfrm>
            <a:off x="1860729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9</a:t>
            </a:r>
          </a:p>
        </p:txBody>
      </p:sp>
      <p:sp>
        <p:nvSpPr>
          <p:cNvPr id="538" name="TextBox 537">
            <a:extLst>
              <a:ext uri="{FF2B5EF4-FFF2-40B4-BE49-F238E27FC236}">
                <a16:creationId xmlns:a16="http://schemas.microsoft.com/office/drawing/2014/main" id="{E315AFC9-C732-8D7D-652C-10B5D1F4FAB1}"/>
              </a:ext>
            </a:extLst>
          </p:cNvPr>
          <p:cNvSpPr txBox="1"/>
          <p:nvPr/>
        </p:nvSpPr>
        <p:spPr>
          <a:xfrm>
            <a:off x="210914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12</a:t>
            </a:r>
          </a:p>
        </p:txBody>
      </p:sp>
      <p:sp>
        <p:nvSpPr>
          <p:cNvPr id="541" name="TextBox 540">
            <a:extLst>
              <a:ext uri="{FF2B5EF4-FFF2-40B4-BE49-F238E27FC236}">
                <a16:creationId xmlns:a16="http://schemas.microsoft.com/office/drawing/2014/main" id="{97BCD254-B78F-E2A2-402A-6846300465DB}"/>
              </a:ext>
            </a:extLst>
          </p:cNvPr>
          <p:cNvSpPr txBox="1"/>
          <p:nvPr/>
        </p:nvSpPr>
        <p:spPr>
          <a:xfrm>
            <a:off x="235755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15</a:t>
            </a:r>
          </a:p>
        </p:txBody>
      </p:sp>
      <p:sp>
        <p:nvSpPr>
          <p:cNvPr id="572" name="TextBox 571">
            <a:extLst>
              <a:ext uri="{FF2B5EF4-FFF2-40B4-BE49-F238E27FC236}">
                <a16:creationId xmlns:a16="http://schemas.microsoft.com/office/drawing/2014/main" id="{197F0E14-FDE8-5965-FE4E-F57EC2CFD177}"/>
              </a:ext>
            </a:extLst>
          </p:cNvPr>
          <p:cNvSpPr txBox="1"/>
          <p:nvPr/>
        </p:nvSpPr>
        <p:spPr>
          <a:xfrm>
            <a:off x="260596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18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608EDBC-3644-25D1-CBDA-DA403B4C119C}"/>
              </a:ext>
            </a:extLst>
          </p:cNvPr>
          <p:cNvSpPr txBox="1"/>
          <p:nvPr/>
        </p:nvSpPr>
        <p:spPr>
          <a:xfrm>
            <a:off x="285437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2463663-525D-5582-CD5E-FB4E68841A1B}"/>
              </a:ext>
            </a:extLst>
          </p:cNvPr>
          <p:cNvSpPr txBox="1"/>
          <p:nvPr/>
        </p:nvSpPr>
        <p:spPr>
          <a:xfrm>
            <a:off x="310278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11F76AE-F1EF-9B3F-2EDF-002B7DD8F7FD}"/>
              </a:ext>
            </a:extLst>
          </p:cNvPr>
          <p:cNvSpPr txBox="1"/>
          <p:nvPr/>
        </p:nvSpPr>
        <p:spPr>
          <a:xfrm>
            <a:off x="335119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A32FC04-311C-1AE0-B0B0-80A74FB4F2E7}"/>
              </a:ext>
            </a:extLst>
          </p:cNvPr>
          <p:cNvSpPr txBox="1"/>
          <p:nvPr/>
        </p:nvSpPr>
        <p:spPr>
          <a:xfrm>
            <a:off x="359960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E42B19C-1D40-E72E-EFF4-F19EE878A31F}"/>
              </a:ext>
            </a:extLst>
          </p:cNvPr>
          <p:cNvSpPr txBox="1"/>
          <p:nvPr/>
        </p:nvSpPr>
        <p:spPr>
          <a:xfrm>
            <a:off x="384801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33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ECFF898-74F3-6056-793C-C1DF99AFABD1}"/>
              </a:ext>
            </a:extLst>
          </p:cNvPr>
          <p:cNvSpPr txBox="1"/>
          <p:nvPr/>
        </p:nvSpPr>
        <p:spPr>
          <a:xfrm>
            <a:off x="409642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4D1E200-24D1-504B-4A17-2A1323C19F14}"/>
              </a:ext>
            </a:extLst>
          </p:cNvPr>
          <p:cNvSpPr txBox="1"/>
          <p:nvPr/>
        </p:nvSpPr>
        <p:spPr>
          <a:xfrm>
            <a:off x="434483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4852675-EF0E-3E5E-ECD1-E9BC9E8A2726}"/>
              </a:ext>
            </a:extLst>
          </p:cNvPr>
          <p:cNvSpPr txBox="1"/>
          <p:nvPr/>
        </p:nvSpPr>
        <p:spPr>
          <a:xfrm>
            <a:off x="459324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D4513AA-5835-C08F-18C0-40703F4FE417}"/>
              </a:ext>
            </a:extLst>
          </p:cNvPr>
          <p:cNvSpPr txBox="1"/>
          <p:nvPr/>
        </p:nvSpPr>
        <p:spPr>
          <a:xfrm>
            <a:off x="484165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F3A0103-8BE4-86A7-DDF1-195C0BA5770B}"/>
              </a:ext>
            </a:extLst>
          </p:cNvPr>
          <p:cNvSpPr txBox="1"/>
          <p:nvPr/>
        </p:nvSpPr>
        <p:spPr>
          <a:xfrm>
            <a:off x="5090060" y="4886717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48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CC2CD85-A16D-C516-8AED-6CF0AF619AEF}"/>
              </a:ext>
            </a:extLst>
          </p:cNvPr>
          <p:cNvSpPr txBox="1"/>
          <p:nvPr/>
        </p:nvSpPr>
        <p:spPr>
          <a:xfrm>
            <a:off x="800203" y="229643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100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32C514F-5B1B-74E2-7AAF-CFCCB348B4E3}"/>
              </a:ext>
            </a:extLst>
          </p:cNvPr>
          <p:cNvSpPr txBox="1"/>
          <p:nvPr/>
        </p:nvSpPr>
        <p:spPr>
          <a:xfrm>
            <a:off x="800203" y="289213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75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91DF9A7-A044-152B-089C-73C3F08D6246}"/>
              </a:ext>
            </a:extLst>
          </p:cNvPr>
          <p:cNvSpPr txBox="1"/>
          <p:nvPr/>
        </p:nvSpPr>
        <p:spPr>
          <a:xfrm>
            <a:off x="800203" y="348783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50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4E92455-2044-FEC5-1518-34ABB89D35CF}"/>
              </a:ext>
            </a:extLst>
          </p:cNvPr>
          <p:cNvSpPr txBox="1"/>
          <p:nvPr/>
        </p:nvSpPr>
        <p:spPr>
          <a:xfrm>
            <a:off x="800203" y="408353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25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B86023A-A343-C97C-1F01-99C3867F7AEE}"/>
              </a:ext>
            </a:extLst>
          </p:cNvPr>
          <p:cNvSpPr txBox="1"/>
          <p:nvPr/>
        </p:nvSpPr>
        <p:spPr>
          <a:xfrm>
            <a:off x="800203" y="4679234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444D177-E242-EEE2-48EA-CF8D944E02B9}"/>
              </a:ext>
            </a:extLst>
          </p:cNvPr>
          <p:cNvSpPr txBox="1"/>
          <p:nvPr/>
        </p:nvSpPr>
        <p:spPr>
          <a:xfrm rot="16200000">
            <a:off x="-396300" y="3463108"/>
            <a:ext cx="2384388" cy="2708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A558979-E486-0C66-F90C-E90EB387F763}"/>
              </a:ext>
            </a:extLst>
          </p:cNvPr>
          <p:cNvGrpSpPr/>
          <p:nvPr/>
        </p:nvGrpSpPr>
        <p:grpSpPr>
          <a:xfrm>
            <a:off x="5189219" y="3429566"/>
            <a:ext cx="1452266" cy="379485"/>
            <a:chOff x="3503614" y="2442257"/>
            <a:chExt cx="1452266" cy="37948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741BB81-5593-CF7A-0CCE-04FEC513450E}"/>
                </a:ext>
              </a:extLst>
            </p:cNvPr>
            <p:cNvSpPr txBox="1"/>
            <p:nvPr/>
          </p:nvSpPr>
          <p:spPr>
            <a:xfrm>
              <a:off x="3738880" y="2442257"/>
              <a:ext cx="1217000" cy="37948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n-US" sz="1400" dirty="0" err="1"/>
                <a:t>Inavolisib</a:t>
              </a:r>
              <a:br>
                <a:rPr lang="en-US" sz="1400" dirty="0"/>
              </a:br>
              <a:r>
                <a:rPr lang="en-US" sz="1400" dirty="0"/>
                <a:t>Placebo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14CF094-E64C-56B1-5D19-C27AC047F5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3614" y="2549074"/>
              <a:ext cx="17078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0C5F8F4-D88C-7DC0-C01C-3DC4D9123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3614" y="2747124"/>
              <a:ext cx="17078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4451FB8D-988E-6DC5-466C-8844BCAA75CC}"/>
              </a:ext>
            </a:extLst>
          </p:cNvPr>
          <p:cNvSpPr txBox="1"/>
          <p:nvPr/>
        </p:nvSpPr>
        <p:spPr>
          <a:xfrm>
            <a:off x="1716610" y="2539070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83.4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9E561EC-1624-8F91-70C9-DE4755E18DB4}"/>
              </a:ext>
            </a:extLst>
          </p:cNvPr>
          <p:cNvSpPr txBox="1"/>
          <p:nvPr/>
        </p:nvSpPr>
        <p:spPr>
          <a:xfrm>
            <a:off x="2149378" y="3041856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58.0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D1D6682-8524-A5B7-B228-5B03F1B416B9}"/>
              </a:ext>
            </a:extLst>
          </p:cNvPr>
          <p:cNvSpPr txBox="1"/>
          <p:nvPr/>
        </p:nvSpPr>
        <p:spPr>
          <a:xfrm>
            <a:off x="2632666" y="3371933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49.7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86B27EF-57B0-C0C2-80F8-443049ADA21C}"/>
              </a:ext>
            </a:extLst>
          </p:cNvPr>
          <p:cNvSpPr txBox="1"/>
          <p:nvPr/>
        </p:nvSpPr>
        <p:spPr>
          <a:xfrm>
            <a:off x="3109187" y="3506081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41.8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5E65C14-657E-4CC1-6593-2218214EEDB0}"/>
              </a:ext>
            </a:extLst>
          </p:cNvPr>
          <p:cNvSpPr txBox="1"/>
          <p:nvPr/>
        </p:nvSpPr>
        <p:spPr>
          <a:xfrm>
            <a:off x="1347960" y="3408553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57.9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E54EA02-2121-5590-6C97-A5C2B7E07288}"/>
              </a:ext>
            </a:extLst>
          </p:cNvPr>
          <p:cNvSpPr txBox="1"/>
          <p:nvPr/>
        </p:nvSpPr>
        <p:spPr>
          <a:xfrm>
            <a:off x="2335871" y="4306528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20.5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026E7B5-C506-8D97-B942-EFAB541579F0}"/>
              </a:ext>
            </a:extLst>
          </p:cNvPr>
          <p:cNvSpPr txBox="1"/>
          <p:nvPr/>
        </p:nvSpPr>
        <p:spPr>
          <a:xfrm>
            <a:off x="2854373" y="4388625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16.7</a:t>
            </a:r>
          </a:p>
        </p:txBody>
      </p:sp>
      <p:graphicFrame>
        <p:nvGraphicFramePr>
          <p:cNvPr id="102" name="Table 101">
            <a:extLst>
              <a:ext uri="{FF2B5EF4-FFF2-40B4-BE49-F238E27FC236}">
                <a16:creationId xmlns:a16="http://schemas.microsoft.com/office/drawing/2014/main" id="{F729ACB9-2024-B160-F31B-E504A389D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030267"/>
              </p:ext>
            </p:extLst>
          </p:nvPr>
        </p:nvGraphicFramePr>
        <p:xfrm>
          <a:off x="2457562" y="1911548"/>
          <a:ext cx="3796285" cy="963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486">
                  <a:extLst>
                    <a:ext uri="{9D8B030D-6E8A-4147-A177-3AD203B41FA5}">
                      <a16:colId xmlns:a16="http://schemas.microsoft.com/office/drawing/2014/main" val="3470256105"/>
                    </a:ext>
                  </a:extLst>
                </a:gridCol>
                <a:gridCol w="1064973">
                  <a:extLst>
                    <a:ext uri="{9D8B030D-6E8A-4147-A177-3AD203B41FA5}">
                      <a16:colId xmlns:a16="http://schemas.microsoft.com/office/drawing/2014/main" val="2441386618"/>
                    </a:ext>
                  </a:extLst>
                </a:gridCol>
                <a:gridCol w="1307826">
                  <a:extLst>
                    <a:ext uri="{9D8B030D-6E8A-4147-A177-3AD203B41FA5}">
                      <a16:colId xmlns:a16="http://schemas.microsoft.com/office/drawing/2014/main" val="3360512107"/>
                    </a:ext>
                  </a:extLst>
                </a:gridCol>
              </a:tblGrid>
              <a:tr h="13220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No. of Patients With Event (%)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Median PFS, </a:t>
                      </a:r>
                      <a:br>
                        <a:rPr lang="en-US" sz="100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Mo (95% CI)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110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Inavolisib (n = 161)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103 (64.0)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17.2 (11.6-22.2)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024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Placebo (n = 164)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141 (86.0)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7.3 (5.9-9.2)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468508"/>
                  </a:ext>
                </a:extLst>
              </a:tr>
            </a:tbl>
          </a:graphicData>
        </a:graphic>
      </p:graphicFrame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EE72FA2-CEF0-F841-07DB-948FA39600C0}"/>
              </a:ext>
            </a:extLst>
          </p:cNvPr>
          <p:cNvCxnSpPr>
            <a:cxnSpLocks/>
          </p:cNvCxnSpPr>
          <p:nvPr/>
        </p:nvCxnSpPr>
        <p:spPr>
          <a:xfrm flipV="1">
            <a:off x="8077672" y="2763558"/>
            <a:ext cx="0" cy="1977285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7D3413D-4524-1F79-FF92-2EDB8D2B7D69}"/>
              </a:ext>
            </a:extLst>
          </p:cNvPr>
          <p:cNvCxnSpPr>
            <a:cxnSpLocks/>
          </p:cNvCxnSpPr>
          <p:nvPr/>
        </p:nvCxnSpPr>
        <p:spPr>
          <a:xfrm flipV="1">
            <a:off x="8565334" y="3041856"/>
            <a:ext cx="0" cy="1708934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3CD32C1-9538-35FC-45C9-A0472372A937}"/>
              </a:ext>
            </a:extLst>
          </p:cNvPr>
          <p:cNvCxnSpPr>
            <a:cxnSpLocks/>
          </p:cNvCxnSpPr>
          <p:nvPr/>
        </p:nvCxnSpPr>
        <p:spPr>
          <a:xfrm flipV="1">
            <a:off x="9073472" y="3268313"/>
            <a:ext cx="0" cy="1509827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7AB569E-439C-FA2D-910E-D4B20EE6A841}"/>
              </a:ext>
            </a:extLst>
          </p:cNvPr>
          <p:cNvCxnSpPr>
            <a:cxnSpLocks/>
          </p:cNvCxnSpPr>
          <p:nvPr/>
        </p:nvCxnSpPr>
        <p:spPr>
          <a:xfrm flipV="1">
            <a:off x="7572373" y="2539070"/>
            <a:ext cx="0" cy="2249703"/>
          </a:xfrm>
          <a:prstGeom prst="line">
            <a:avLst/>
          </a:prstGeom>
          <a:ln w="19050">
            <a:solidFill>
              <a:schemeClr val="tx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7682E00-E277-3F02-8C98-9C4801DA4379}"/>
              </a:ext>
            </a:extLst>
          </p:cNvPr>
          <p:cNvSpPr txBox="1"/>
          <p:nvPr/>
        </p:nvSpPr>
        <p:spPr bwMode="auto">
          <a:xfrm>
            <a:off x="5868150" y="5019407"/>
            <a:ext cx="10711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</a:t>
            </a:r>
            <a:br>
              <a:rPr lang="en-US" sz="1200" b="1" dirty="0">
                <a:latin typeface="Poppins" pitchFamily="2" charset="77"/>
                <a:cs typeface="Poppins" pitchFamily="2" charset="77"/>
              </a:rPr>
            </a:b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  <a:t>Risk, n</a:t>
            </a:r>
            <a:b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Inavolisib</a:t>
            </a:r>
            <a:br>
              <a:rPr kumimoji="0" lang="en-US" sz="1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itchFamily="2" charset="77"/>
                <a:cs typeface="Poppins" pitchFamily="2" charset="77"/>
              </a:rPr>
            </a:b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Placebo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5AD85E7-5D3A-C2A9-E77E-EFA1E59190F5}"/>
              </a:ext>
            </a:extLst>
          </p:cNvPr>
          <p:cNvSpPr txBox="1"/>
          <p:nvPr/>
        </p:nvSpPr>
        <p:spPr bwMode="auto">
          <a:xfrm>
            <a:off x="6877617" y="5388739"/>
            <a:ext cx="437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161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164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0F35851-77C3-D6B2-92C8-381710088ECB}"/>
              </a:ext>
            </a:extLst>
          </p:cNvPr>
          <p:cNvSpPr txBox="1"/>
          <p:nvPr/>
        </p:nvSpPr>
        <p:spPr bwMode="auto">
          <a:xfrm>
            <a:off x="7135807" y="5388739"/>
            <a:ext cx="4347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155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155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4C6A4AD-3710-029E-4435-0CB1947CB884}"/>
              </a:ext>
            </a:extLst>
          </p:cNvPr>
          <p:cNvSpPr txBox="1"/>
          <p:nvPr/>
        </p:nvSpPr>
        <p:spPr bwMode="auto">
          <a:xfrm>
            <a:off x="7390791" y="5388739"/>
            <a:ext cx="4363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149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142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09A13E1-C714-8CB4-6642-03E1C9D05269}"/>
              </a:ext>
            </a:extLst>
          </p:cNvPr>
          <p:cNvSpPr txBox="1"/>
          <p:nvPr/>
        </p:nvSpPr>
        <p:spPr bwMode="auto">
          <a:xfrm>
            <a:off x="7647378" y="5388739"/>
            <a:ext cx="4267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142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127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EBAB55E-F2CE-98C5-9603-EA6E393C4028}"/>
              </a:ext>
            </a:extLst>
          </p:cNvPr>
          <p:cNvSpPr txBox="1"/>
          <p:nvPr/>
        </p:nvSpPr>
        <p:spPr bwMode="auto">
          <a:xfrm>
            <a:off x="7894347" y="5388739"/>
            <a:ext cx="3914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131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119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A549E0A-862A-0BB7-7756-D6A0A01466B6}"/>
              </a:ext>
            </a:extLst>
          </p:cNvPr>
          <p:cNvSpPr txBox="1"/>
          <p:nvPr/>
        </p:nvSpPr>
        <p:spPr bwMode="auto">
          <a:xfrm>
            <a:off x="8106053" y="5388739"/>
            <a:ext cx="4379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114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104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1E10F05-5A3A-3B2E-4C6C-04A02A78132D}"/>
              </a:ext>
            </a:extLst>
          </p:cNvPr>
          <p:cNvSpPr txBox="1"/>
          <p:nvPr/>
        </p:nvSpPr>
        <p:spPr bwMode="auto">
          <a:xfrm>
            <a:off x="8385834" y="5388739"/>
            <a:ext cx="380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90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F49095A-C296-CB6D-2DF2-C53712A2FCF9}"/>
              </a:ext>
            </a:extLst>
          </p:cNvPr>
          <p:cNvSpPr txBox="1"/>
          <p:nvPr/>
        </p:nvSpPr>
        <p:spPr bwMode="auto">
          <a:xfrm>
            <a:off x="8662898" y="5388739"/>
            <a:ext cx="3802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88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77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064EAC5-75C6-E205-190A-D7FBF859E09A}"/>
              </a:ext>
            </a:extLst>
          </p:cNvPr>
          <p:cNvSpPr txBox="1"/>
          <p:nvPr/>
        </p:nvSpPr>
        <p:spPr bwMode="auto">
          <a:xfrm>
            <a:off x="8908063" y="5388739"/>
            <a:ext cx="3754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78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63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3D102E1-EB73-04E8-B54F-68A9C90B956F}"/>
              </a:ext>
            </a:extLst>
          </p:cNvPr>
          <p:cNvSpPr txBox="1"/>
          <p:nvPr/>
        </p:nvSpPr>
        <p:spPr bwMode="auto">
          <a:xfrm>
            <a:off x="9159052" y="5388739"/>
            <a:ext cx="381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67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48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0D0EBB6-6FBB-0159-5DE8-E8D870F02B8C}"/>
              </a:ext>
            </a:extLst>
          </p:cNvPr>
          <p:cNvSpPr txBox="1"/>
          <p:nvPr/>
        </p:nvSpPr>
        <p:spPr bwMode="auto">
          <a:xfrm>
            <a:off x="10143939" y="5388739"/>
            <a:ext cx="360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22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18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16048EC-22A7-4839-3D4A-FFE32E7EBE13}"/>
              </a:ext>
            </a:extLst>
          </p:cNvPr>
          <p:cNvSpPr txBox="1"/>
          <p:nvPr/>
        </p:nvSpPr>
        <p:spPr bwMode="auto">
          <a:xfrm>
            <a:off x="10667448" y="5388739"/>
            <a:ext cx="3305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13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C3BDE1C-AEFE-C5DD-BB42-6E93380B0C50}"/>
              </a:ext>
            </a:extLst>
          </p:cNvPr>
          <p:cNvSpPr txBox="1"/>
          <p:nvPr/>
        </p:nvSpPr>
        <p:spPr bwMode="auto">
          <a:xfrm>
            <a:off x="11201108" y="5388739"/>
            <a:ext cx="2391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EEBA684-CBD1-7D66-BE7C-C3BE05475F97}"/>
              </a:ext>
            </a:extLst>
          </p:cNvPr>
          <p:cNvSpPr txBox="1"/>
          <p:nvPr/>
        </p:nvSpPr>
        <p:spPr bwMode="auto">
          <a:xfrm>
            <a:off x="7078718" y="5063765"/>
            <a:ext cx="41878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A899B02-9E60-CFFF-9CBD-1D7AE3E23D96}"/>
              </a:ext>
            </a:extLst>
          </p:cNvPr>
          <p:cNvSpPr txBox="1"/>
          <p:nvPr/>
        </p:nvSpPr>
        <p:spPr bwMode="auto">
          <a:xfrm>
            <a:off x="9395190" y="5388739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54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42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8426AEEF-26BF-3FE0-3B91-80CEB0818720}"/>
              </a:ext>
            </a:extLst>
          </p:cNvPr>
          <p:cNvSpPr txBox="1"/>
          <p:nvPr/>
        </p:nvSpPr>
        <p:spPr bwMode="auto">
          <a:xfrm>
            <a:off x="9663226" y="5388739"/>
            <a:ext cx="3754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43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367D5FE-0583-AAF8-6173-17FA9EACBDEC}"/>
              </a:ext>
            </a:extLst>
          </p:cNvPr>
          <p:cNvSpPr txBox="1"/>
          <p:nvPr/>
        </p:nvSpPr>
        <p:spPr bwMode="auto">
          <a:xfrm>
            <a:off x="9892948" y="5388739"/>
            <a:ext cx="3754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34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32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F675543-1B71-070A-D88F-56FBE93EE9DE}"/>
              </a:ext>
            </a:extLst>
          </p:cNvPr>
          <p:cNvSpPr txBox="1"/>
          <p:nvPr/>
        </p:nvSpPr>
        <p:spPr bwMode="auto">
          <a:xfrm>
            <a:off x="10401766" y="5388739"/>
            <a:ext cx="336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19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10</a:t>
            </a:r>
          </a:p>
        </p:txBody>
      </p:sp>
      <p:sp>
        <p:nvSpPr>
          <p:cNvPr id="578" name="TextBox 577">
            <a:extLst>
              <a:ext uri="{FF2B5EF4-FFF2-40B4-BE49-F238E27FC236}">
                <a16:creationId xmlns:a16="http://schemas.microsoft.com/office/drawing/2014/main" id="{1F8A3971-75CD-1EE9-F6C1-CF927DF450F7}"/>
              </a:ext>
            </a:extLst>
          </p:cNvPr>
          <p:cNvSpPr txBox="1"/>
          <p:nvPr/>
        </p:nvSpPr>
        <p:spPr bwMode="auto">
          <a:xfrm>
            <a:off x="10937349" y="5388739"/>
            <a:ext cx="271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Poppins Medium" pitchFamily="2" charset="77"/>
                <a:cs typeface="Poppins Medium" pitchFamily="2" charset="77"/>
              </a:rPr>
              <a:t>7</a:t>
            </a:r>
            <a:br>
              <a:rPr lang="en-US" sz="1200" dirty="0">
                <a:latin typeface="Poppins Medium" pitchFamily="2" charset="77"/>
                <a:cs typeface="Poppins Medium" pitchFamily="2" charset="77"/>
              </a:rPr>
            </a:br>
            <a:r>
              <a:rPr lang="en-US" sz="1200" dirty="0">
                <a:latin typeface="Poppins Medium" pitchFamily="2" charset="77"/>
                <a:cs typeface="Poppins Medium" pitchFamily="2" charset="77"/>
              </a:rPr>
              <a:t>2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579" name="Group 578">
            <a:extLst>
              <a:ext uri="{FF2B5EF4-FFF2-40B4-BE49-F238E27FC236}">
                <a16:creationId xmlns:a16="http://schemas.microsoft.com/office/drawing/2014/main" id="{44DE1824-A9D2-3348-BC8B-0EDADED4B120}"/>
              </a:ext>
            </a:extLst>
          </p:cNvPr>
          <p:cNvGrpSpPr/>
          <p:nvPr/>
        </p:nvGrpSpPr>
        <p:grpSpPr>
          <a:xfrm>
            <a:off x="7020302" y="2393752"/>
            <a:ext cx="4423982" cy="2448393"/>
            <a:chOff x="1298025" y="2442258"/>
            <a:chExt cx="4423982" cy="2448393"/>
          </a:xfrm>
        </p:grpSpPr>
        <p:cxnSp>
          <p:nvCxnSpPr>
            <p:cNvPr id="580" name="Straight Connector 579">
              <a:extLst>
                <a:ext uri="{FF2B5EF4-FFF2-40B4-BE49-F238E27FC236}">
                  <a16:creationId xmlns:a16="http://schemas.microsoft.com/office/drawing/2014/main" id="{7792595F-C27B-D0B7-586B-9BD29947FB6F}"/>
                </a:ext>
              </a:extLst>
            </p:cNvPr>
            <p:cNvCxnSpPr>
              <a:cxnSpLocks/>
            </p:cNvCxnSpPr>
            <p:nvPr/>
          </p:nvCxnSpPr>
          <p:spPr>
            <a:xfrm>
              <a:off x="1355900" y="2442258"/>
              <a:ext cx="0" cy="237281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Straight Connector 580">
              <a:extLst>
                <a:ext uri="{FF2B5EF4-FFF2-40B4-BE49-F238E27FC236}">
                  <a16:creationId xmlns:a16="http://schemas.microsoft.com/office/drawing/2014/main" id="{E19E1D72-2A94-BF62-E485-E9ACC8DE27DB}"/>
                </a:ext>
              </a:extLst>
            </p:cNvPr>
            <p:cNvCxnSpPr>
              <a:cxnSpLocks/>
            </p:cNvCxnSpPr>
            <p:nvPr/>
          </p:nvCxnSpPr>
          <p:spPr>
            <a:xfrm>
              <a:off x="1356441" y="4826643"/>
              <a:ext cx="436556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Straight Connector 581">
              <a:extLst>
                <a:ext uri="{FF2B5EF4-FFF2-40B4-BE49-F238E27FC236}">
                  <a16:creationId xmlns:a16="http://schemas.microsoft.com/office/drawing/2014/main" id="{088CF9B9-79BF-9139-AA74-45FAAE6DD8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244225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Straight Connector 582">
              <a:extLst>
                <a:ext uri="{FF2B5EF4-FFF2-40B4-BE49-F238E27FC236}">
                  <a16:creationId xmlns:a16="http://schemas.microsoft.com/office/drawing/2014/main" id="{2AF6A32E-9650-ACF3-85C9-5F8E8688D7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3038354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Straight Connector 583">
              <a:extLst>
                <a:ext uri="{FF2B5EF4-FFF2-40B4-BE49-F238E27FC236}">
                  <a16:creationId xmlns:a16="http://schemas.microsoft.com/office/drawing/2014/main" id="{FDEC8996-3471-0B2B-D444-ECB2341476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3634450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Straight Connector 584">
              <a:extLst>
                <a:ext uri="{FF2B5EF4-FFF2-40B4-BE49-F238E27FC236}">
                  <a16:creationId xmlns:a16="http://schemas.microsoft.com/office/drawing/2014/main" id="{3D43AC47-C54F-8E44-9931-72EBDBADD6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4230546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Straight Connector 585">
              <a:extLst>
                <a:ext uri="{FF2B5EF4-FFF2-40B4-BE49-F238E27FC236}">
                  <a16:creationId xmlns:a16="http://schemas.microsoft.com/office/drawing/2014/main" id="{581E520C-B5BF-C3C1-9177-B2FC0B4A3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8025" y="4826643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Straight Connector 586">
              <a:extLst>
                <a:ext uri="{FF2B5EF4-FFF2-40B4-BE49-F238E27FC236}">
                  <a16:creationId xmlns:a16="http://schemas.microsoft.com/office/drawing/2014/main" id="{09DFC6E5-FFBC-8848-28DA-A7406AE387E5}"/>
                </a:ext>
              </a:extLst>
            </p:cNvPr>
            <p:cNvCxnSpPr>
              <a:cxnSpLocks/>
            </p:cNvCxnSpPr>
            <p:nvPr/>
          </p:nvCxnSpPr>
          <p:spPr>
            <a:xfrm>
              <a:off x="1355900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Straight Connector 587">
              <a:extLst>
                <a:ext uri="{FF2B5EF4-FFF2-40B4-BE49-F238E27FC236}">
                  <a16:creationId xmlns:a16="http://schemas.microsoft.com/office/drawing/2014/main" id="{EF2AB5C0-47EF-E04E-1614-A35049B084C3}"/>
                </a:ext>
              </a:extLst>
            </p:cNvPr>
            <p:cNvCxnSpPr>
              <a:cxnSpLocks/>
            </p:cNvCxnSpPr>
            <p:nvPr/>
          </p:nvCxnSpPr>
          <p:spPr>
            <a:xfrm>
              <a:off x="1604811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Straight Connector 588">
              <a:extLst>
                <a:ext uri="{FF2B5EF4-FFF2-40B4-BE49-F238E27FC236}">
                  <a16:creationId xmlns:a16="http://schemas.microsoft.com/office/drawing/2014/main" id="{AA364AC2-A24D-F41D-E5B0-CFD54082F58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722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0" name="Straight Connector 589">
              <a:extLst>
                <a:ext uri="{FF2B5EF4-FFF2-40B4-BE49-F238E27FC236}">
                  <a16:creationId xmlns:a16="http://schemas.microsoft.com/office/drawing/2014/main" id="{94CC692E-BE1B-C317-C36C-49AA48655A10}"/>
                </a:ext>
              </a:extLst>
            </p:cNvPr>
            <p:cNvCxnSpPr>
              <a:cxnSpLocks/>
            </p:cNvCxnSpPr>
            <p:nvPr/>
          </p:nvCxnSpPr>
          <p:spPr>
            <a:xfrm>
              <a:off x="2102633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Straight Connector 590">
              <a:extLst>
                <a:ext uri="{FF2B5EF4-FFF2-40B4-BE49-F238E27FC236}">
                  <a16:creationId xmlns:a16="http://schemas.microsoft.com/office/drawing/2014/main" id="{06A04A9D-C8A3-45FB-7A26-39F6D940A033}"/>
                </a:ext>
              </a:extLst>
            </p:cNvPr>
            <p:cNvCxnSpPr>
              <a:cxnSpLocks/>
            </p:cNvCxnSpPr>
            <p:nvPr/>
          </p:nvCxnSpPr>
          <p:spPr>
            <a:xfrm>
              <a:off x="2351544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Straight Connector 591">
              <a:extLst>
                <a:ext uri="{FF2B5EF4-FFF2-40B4-BE49-F238E27FC236}">
                  <a16:creationId xmlns:a16="http://schemas.microsoft.com/office/drawing/2014/main" id="{D2595E9B-F40E-F822-F19A-34DF116A7617}"/>
                </a:ext>
              </a:extLst>
            </p:cNvPr>
            <p:cNvCxnSpPr>
              <a:cxnSpLocks/>
            </p:cNvCxnSpPr>
            <p:nvPr/>
          </p:nvCxnSpPr>
          <p:spPr>
            <a:xfrm>
              <a:off x="2600455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>
              <a:extLst>
                <a:ext uri="{FF2B5EF4-FFF2-40B4-BE49-F238E27FC236}">
                  <a16:creationId xmlns:a16="http://schemas.microsoft.com/office/drawing/2014/main" id="{8F9E52F8-6CA7-E08C-E142-F7E243568299}"/>
                </a:ext>
              </a:extLst>
            </p:cNvPr>
            <p:cNvCxnSpPr>
              <a:cxnSpLocks/>
            </p:cNvCxnSpPr>
            <p:nvPr/>
          </p:nvCxnSpPr>
          <p:spPr>
            <a:xfrm>
              <a:off x="2849366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Straight Connector 593">
              <a:extLst>
                <a:ext uri="{FF2B5EF4-FFF2-40B4-BE49-F238E27FC236}">
                  <a16:creationId xmlns:a16="http://schemas.microsoft.com/office/drawing/2014/main" id="{BDC53235-843C-4CFF-727A-326BE572181F}"/>
                </a:ext>
              </a:extLst>
            </p:cNvPr>
            <p:cNvCxnSpPr>
              <a:cxnSpLocks/>
            </p:cNvCxnSpPr>
            <p:nvPr/>
          </p:nvCxnSpPr>
          <p:spPr>
            <a:xfrm>
              <a:off x="3098277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Straight Connector 594">
              <a:extLst>
                <a:ext uri="{FF2B5EF4-FFF2-40B4-BE49-F238E27FC236}">
                  <a16:creationId xmlns:a16="http://schemas.microsoft.com/office/drawing/2014/main" id="{B4E8457B-8BAF-7E6C-EBAC-FC368EEC03CA}"/>
                </a:ext>
              </a:extLst>
            </p:cNvPr>
            <p:cNvCxnSpPr>
              <a:cxnSpLocks/>
            </p:cNvCxnSpPr>
            <p:nvPr/>
          </p:nvCxnSpPr>
          <p:spPr>
            <a:xfrm>
              <a:off x="3347188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Straight Connector 595">
              <a:extLst>
                <a:ext uri="{FF2B5EF4-FFF2-40B4-BE49-F238E27FC236}">
                  <a16:creationId xmlns:a16="http://schemas.microsoft.com/office/drawing/2014/main" id="{53BF4E7D-165C-02D7-847D-11894CC039CD}"/>
                </a:ext>
              </a:extLst>
            </p:cNvPr>
            <p:cNvCxnSpPr>
              <a:cxnSpLocks/>
            </p:cNvCxnSpPr>
            <p:nvPr/>
          </p:nvCxnSpPr>
          <p:spPr>
            <a:xfrm>
              <a:off x="3596099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Connector 596">
              <a:extLst>
                <a:ext uri="{FF2B5EF4-FFF2-40B4-BE49-F238E27FC236}">
                  <a16:creationId xmlns:a16="http://schemas.microsoft.com/office/drawing/2014/main" id="{547BED55-2943-77B4-3FCF-86E2F8F4EB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5010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Straight Connector 597">
              <a:extLst>
                <a:ext uri="{FF2B5EF4-FFF2-40B4-BE49-F238E27FC236}">
                  <a16:creationId xmlns:a16="http://schemas.microsoft.com/office/drawing/2014/main" id="{479D6BBB-96A3-F852-1F62-D41EC2A5F9C6}"/>
                </a:ext>
              </a:extLst>
            </p:cNvPr>
            <p:cNvCxnSpPr>
              <a:cxnSpLocks/>
            </p:cNvCxnSpPr>
            <p:nvPr/>
          </p:nvCxnSpPr>
          <p:spPr>
            <a:xfrm>
              <a:off x="4093921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Straight Connector 598">
              <a:extLst>
                <a:ext uri="{FF2B5EF4-FFF2-40B4-BE49-F238E27FC236}">
                  <a16:creationId xmlns:a16="http://schemas.microsoft.com/office/drawing/2014/main" id="{406A177A-524B-24CD-FECA-C226CADD7EF5}"/>
                </a:ext>
              </a:extLst>
            </p:cNvPr>
            <p:cNvCxnSpPr>
              <a:cxnSpLocks/>
            </p:cNvCxnSpPr>
            <p:nvPr/>
          </p:nvCxnSpPr>
          <p:spPr>
            <a:xfrm>
              <a:off x="4342832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Straight Connector 599">
              <a:extLst>
                <a:ext uri="{FF2B5EF4-FFF2-40B4-BE49-F238E27FC236}">
                  <a16:creationId xmlns:a16="http://schemas.microsoft.com/office/drawing/2014/main" id="{C2CAE7A9-5775-A6EC-C165-5F3B566D8005}"/>
                </a:ext>
              </a:extLst>
            </p:cNvPr>
            <p:cNvCxnSpPr>
              <a:cxnSpLocks/>
            </p:cNvCxnSpPr>
            <p:nvPr/>
          </p:nvCxnSpPr>
          <p:spPr>
            <a:xfrm>
              <a:off x="4591743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Straight Connector 600">
              <a:extLst>
                <a:ext uri="{FF2B5EF4-FFF2-40B4-BE49-F238E27FC236}">
                  <a16:creationId xmlns:a16="http://schemas.microsoft.com/office/drawing/2014/main" id="{4D875657-94B0-1702-4FFE-34764B868C77}"/>
                </a:ext>
              </a:extLst>
            </p:cNvPr>
            <p:cNvCxnSpPr>
              <a:cxnSpLocks/>
            </p:cNvCxnSpPr>
            <p:nvPr/>
          </p:nvCxnSpPr>
          <p:spPr>
            <a:xfrm>
              <a:off x="4840654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Straight Connector 601">
              <a:extLst>
                <a:ext uri="{FF2B5EF4-FFF2-40B4-BE49-F238E27FC236}">
                  <a16:creationId xmlns:a16="http://schemas.microsoft.com/office/drawing/2014/main" id="{FDB33EFF-C967-DADE-7A8F-EE1F1271FD19}"/>
                </a:ext>
              </a:extLst>
            </p:cNvPr>
            <p:cNvCxnSpPr>
              <a:cxnSpLocks/>
            </p:cNvCxnSpPr>
            <p:nvPr/>
          </p:nvCxnSpPr>
          <p:spPr>
            <a:xfrm>
              <a:off x="5089565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Straight Connector 602">
              <a:extLst>
                <a:ext uri="{FF2B5EF4-FFF2-40B4-BE49-F238E27FC236}">
                  <a16:creationId xmlns:a16="http://schemas.microsoft.com/office/drawing/2014/main" id="{EAA4F1EB-DCD4-7307-1403-784ECB53F025}"/>
                </a:ext>
              </a:extLst>
            </p:cNvPr>
            <p:cNvCxnSpPr>
              <a:cxnSpLocks/>
            </p:cNvCxnSpPr>
            <p:nvPr/>
          </p:nvCxnSpPr>
          <p:spPr>
            <a:xfrm>
              <a:off x="5338476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52BC73D3-A379-4D45-491C-A42009A1743C}"/>
                </a:ext>
              </a:extLst>
            </p:cNvPr>
            <p:cNvCxnSpPr>
              <a:cxnSpLocks/>
            </p:cNvCxnSpPr>
            <p:nvPr/>
          </p:nvCxnSpPr>
          <p:spPr>
            <a:xfrm>
              <a:off x="5587395" y="482664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5" name="TextBox 604">
            <a:extLst>
              <a:ext uri="{FF2B5EF4-FFF2-40B4-BE49-F238E27FC236}">
                <a16:creationId xmlns:a16="http://schemas.microsoft.com/office/drawing/2014/main" id="{539476AB-FCFA-BD2F-1F83-89490A283B07}"/>
              </a:ext>
            </a:extLst>
          </p:cNvPr>
          <p:cNvSpPr txBox="1"/>
          <p:nvPr/>
        </p:nvSpPr>
        <p:spPr>
          <a:xfrm>
            <a:off x="11060753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51</a:t>
            </a:r>
          </a:p>
        </p:txBody>
      </p:sp>
      <p:sp>
        <p:nvSpPr>
          <p:cNvPr id="606" name="TextBox 605">
            <a:extLst>
              <a:ext uri="{FF2B5EF4-FFF2-40B4-BE49-F238E27FC236}">
                <a16:creationId xmlns:a16="http://schemas.microsoft.com/office/drawing/2014/main" id="{83200B84-CA8D-305C-0465-D5BFA631A707}"/>
              </a:ext>
            </a:extLst>
          </p:cNvPr>
          <p:cNvSpPr txBox="1"/>
          <p:nvPr/>
        </p:nvSpPr>
        <p:spPr>
          <a:xfrm>
            <a:off x="6837773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dirty="0"/>
              <a:t>0</a:t>
            </a:r>
          </a:p>
        </p:txBody>
      </p:sp>
      <p:sp>
        <p:nvSpPr>
          <p:cNvPr id="607" name="TextBox 606">
            <a:extLst>
              <a:ext uri="{FF2B5EF4-FFF2-40B4-BE49-F238E27FC236}">
                <a16:creationId xmlns:a16="http://schemas.microsoft.com/office/drawing/2014/main" id="{889942B5-8973-93BB-A9FB-A3A351E3B943}"/>
              </a:ext>
            </a:extLst>
          </p:cNvPr>
          <p:cNvSpPr txBox="1"/>
          <p:nvPr/>
        </p:nvSpPr>
        <p:spPr>
          <a:xfrm>
            <a:off x="7086184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</a:t>
            </a: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0DB13F24-0AB4-8712-6363-6A0F110D3CD0}"/>
              </a:ext>
            </a:extLst>
          </p:cNvPr>
          <p:cNvSpPr txBox="1"/>
          <p:nvPr/>
        </p:nvSpPr>
        <p:spPr>
          <a:xfrm>
            <a:off x="7334595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6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70A73292-F6A2-84C1-246A-E81C283CA2D2}"/>
              </a:ext>
            </a:extLst>
          </p:cNvPr>
          <p:cNvSpPr txBox="1"/>
          <p:nvPr/>
        </p:nvSpPr>
        <p:spPr>
          <a:xfrm>
            <a:off x="7583006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9</a:t>
            </a:r>
          </a:p>
        </p:txBody>
      </p:sp>
      <p:sp>
        <p:nvSpPr>
          <p:cNvPr id="610" name="TextBox 609">
            <a:extLst>
              <a:ext uri="{FF2B5EF4-FFF2-40B4-BE49-F238E27FC236}">
                <a16:creationId xmlns:a16="http://schemas.microsoft.com/office/drawing/2014/main" id="{8284C692-F3E6-2E38-68C6-970B68C4F728}"/>
              </a:ext>
            </a:extLst>
          </p:cNvPr>
          <p:cNvSpPr txBox="1"/>
          <p:nvPr/>
        </p:nvSpPr>
        <p:spPr>
          <a:xfrm>
            <a:off x="7831417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12</a:t>
            </a:r>
          </a:p>
        </p:txBody>
      </p:sp>
      <p:sp>
        <p:nvSpPr>
          <p:cNvPr id="611" name="TextBox 610">
            <a:extLst>
              <a:ext uri="{FF2B5EF4-FFF2-40B4-BE49-F238E27FC236}">
                <a16:creationId xmlns:a16="http://schemas.microsoft.com/office/drawing/2014/main" id="{F09A628D-021A-4973-23D9-9F3A959DFDA5}"/>
              </a:ext>
            </a:extLst>
          </p:cNvPr>
          <p:cNvSpPr txBox="1"/>
          <p:nvPr/>
        </p:nvSpPr>
        <p:spPr>
          <a:xfrm>
            <a:off x="8079828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15</a:t>
            </a:r>
          </a:p>
        </p:txBody>
      </p:sp>
      <p:sp>
        <p:nvSpPr>
          <p:cNvPr id="612" name="TextBox 611">
            <a:extLst>
              <a:ext uri="{FF2B5EF4-FFF2-40B4-BE49-F238E27FC236}">
                <a16:creationId xmlns:a16="http://schemas.microsoft.com/office/drawing/2014/main" id="{C3BC6F9B-42F7-2E65-902C-81F6ACF1EBA0}"/>
              </a:ext>
            </a:extLst>
          </p:cNvPr>
          <p:cNvSpPr txBox="1"/>
          <p:nvPr/>
        </p:nvSpPr>
        <p:spPr>
          <a:xfrm>
            <a:off x="8328239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18</a:t>
            </a:r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8E083C58-6B5E-34FE-09E7-7417806F815A}"/>
              </a:ext>
            </a:extLst>
          </p:cNvPr>
          <p:cNvSpPr txBox="1"/>
          <p:nvPr/>
        </p:nvSpPr>
        <p:spPr>
          <a:xfrm>
            <a:off x="8576650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21</a:t>
            </a: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814DF427-1BAB-CE9F-C639-A8E0524199B6}"/>
              </a:ext>
            </a:extLst>
          </p:cNvPr>
          <p:cNvSpPr txBox="1"/>
          <p:nvPr/>
        </p:nvSpPr>
        <p:spPr>
          <a:xfrm>
            <a:off x="8825061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24</a:t>
            </a:r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1CBB6654-7D03-EF28-4C54-7BEC7E2F01A8}"/>
              </a:ext>
            </a:extLst>
          </p:cNvPr>
          <p:cNvSpPr txBox="1"/>
          <p:nvPr/>
        </p:nvSpPr>
        <p:spPr>
          <a:xfrm>
            <a:off x="9073472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27</a:t>
            </a:r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073827DE-0358-1A56-FE96-B1B77C4601A9}"/>
              </a:ext>
            </a:extLst>
          </p:cNvPr>
          <p:cNvSpPr txBox="1"/>
          <p:nvPr/>
        </p:nvSpPr>
        <p:spPr>
          <a:xfrm>
            <a:off x="9321883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30</a:t>
            </a:r>
          </a:p>
        </p:txBody>
      </p:sp>
      <p:sp>
        <p:nvSpPr>
          <p:cNvPr id="617" name="TextBox 616">
            <a:extLst>
              <a:ext uri="{FF2B5EF4-FFF2-40B4-BE49-F238E27FC236}">
                <a16:creationId xmlns:a16="http://schemas.microsoft.com/office/drawing/2014/main" id="{8BD157A5-C330-6F8E-828B-56AEAF9BEBCD}"/>
              </a:ext>
            </a:extLst>
          </p:cNvPr>
          <p:cNvSpPr txBox="1"/>
          <p:nvPr/>
        </p:nvSpPr>
        <p:spPr>
          <a:xfrm>
            <a:off x="9570294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33</a:t>
            </a:r>
          </a:p>
        </p:txBody>
      </p:sp>
      <p:sp>
        <p:nvSpPr>
          <p:cNvPr id="618" name="TextBox 617">
            <a:extLst>
              <a:ext uri="{FF2B5EF4-FFF2-40B4-BE49-F238E27FC236}">
                <a16:creationId xmlns:a16="http://schemas.microsoft.com/office/drawing/2014/main" id="{9FCCA7B3-4EBE-687B-42A1-3C9F4D4646EE}"/>
              </a:ext>
            </a:extLst>
          </p:cNvPr>
          <p:cNvSpPr txBox="1"/>
          <p:nvPr/>
        </p:nvSpPr>
        <p:spPr>
          <a:xfrm>
            <a:off x="9818705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36</a:t>
            </a:r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F9FA0CFE-E4EC-C7F2-79BE-D89D5251E2F6}"/>
              </a:ext>
            </a:extLst>
          </p:cNvPr>
          <p:cNvSpPr txBox="1"/>
          <p:nvPr/>
        </p:nvSpPr>
        <p:spPr>
          <a:xfrm>
            <a:off x="10067116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39</a:t>
            </a:r>
          </a:p>
        </p:txBody>
      </p:sp>
      <p:sp>
        <p:nvSpPr>
          <p:cNvPr id="620" name="TextBox 619">
            <a:extLst>
              <a:ext uri="{FF2B5EF4-FFF2-40B4-BE49-F238E27FC236}">
                <a16:creationId xmlns:a16="http://schemas.microsoft.com/office/drawing/2014/main" id="{36D16D37-9754-E4C8-15BA-BB374660CE61}"/>
              </a:ext>
            </a:extLst>
          </p:cNvPr>
          <p:cNvSpPr txBox="1"/>
          <p:nvPr/>
        </p:nvSpPr>
        <p:spPr>
          <a:xfrm>
            <a:off x="10315527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42</a:t>
            </a:r>
          </a:p>
        </p:txBody>
      </p:sp>
      <p:sp>
        <p:nvSpPr>
          <p:cNvPr id="621" name="TextBox 620">
            <a:extLst>
              <a:ext uri="{FF2B5EF4-FFF2-40B4-BE49-F238E27FC236}">
                <a16:creationId xmlns:a16="http://schemas.microsoft.com/office/drawing/2014/main" id="{1BABDCCB-1A94-94F6-87C6-5D620998DA83}"/>
              </a:ext>
            </a:extLst>
          </p:cNvPr>
          <p:cNvSpPr txBox="1"/>
          <p:nvPr/>
        </p:nvSpPr>
        <p:spPr>
          <a:xfrm>
            <a:off x="10563938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45</a:t>
            </a:r>
          </a:p>
        </p:txBody>
      </p:sp>
      <p:sp>
        <p:nvSpPr>
          <p:cNvPr id="622" name="TextBox 621">
            <a:extLst>
              <a:ext uri="{FF2B5EF4-FFF2-40B4-BE49-F238E27FC236}">
                <a16:creationId xmlns:a16="http://schemas.microsoft.com/office/drawing/2014/main" id="{441EBB12-29D0-39F5-AB51-D1E62C665D60}"/>
              </a:ext>
            </a:extLst>
          </p:cNvPr>
          <p:cNvSpPr txBox="1"/>
          <p:nvPr/>
        </p:nvSpPr>
        <p:spPr>
          <a:xfrm>
            <a:off x="10812349" y="4874115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/>
              <a:t>48</a:t>
            </a:r>
          </a:p>
        </p:txBody>
      </p:sp>
      <p:sp>
        <p:nvSpPr>
          <p:cNvPr id="623" name="TextBox 622">
            <a:extLst>
              <a:ext uri="{FF2B5EF4-FFF2-40B4-BE49-F238E27FC236}">
                <a16:creationId xmlns:a16="http://schemas.microsoft.com/office/drawing/2014/main" id="{19EC008C-382E-719C-D500-3A4607D5411C}"/>
              </a:ext>
            </a:extLst>
          </p:cNvPr>
          <p:cNvSpPr txBox="1"/>
          <p:nvPr/>
        </p:nvSpPr>
        <p:spPr>
          <a:xfrm>
            <a:off x="6522480" y="2283833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100</a:t>
            </a:r>
          </a:p>
        </p:txBody>
      </p:sp>
      <p:sp>
        <p:nvSpPr>
          <p:cNvPr id="624" name="TextBox 623">
            <a:extLst>
              <a:ext uri="{FF2B5EF4-FFF2-40B4-BE49-F238E27FC236}">
                <a16:creationId xmlns:a16="http://schemas.microsoft.com/office/drawing/2014/main" id="{DA1DADD3-CE9A-BA89-521B-D9C3F0AD0CE7}"/>
              </a:ext>
            </a:extLst>
          </p:cNvPr>
          <p:cNvSpPr txBox="1"/>
          <p:nvPr/>
        </p:nvSpPr>
        <p:spPr>
          <a:xfrm>
            <a:off x="6522480" y="2879533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75</a:t>
            </a:r>
          </a:p>
        </p:txBody>
      </p:sp>
      <p:sp>
        <p:nvSpPr>
          <p:cNvPr id="625" name="TextBox 624">
            <a:extLst>
              <a:ext uri="{FF2B5EF4-FFF2-40B4-BE49-F238E27FC236}">
                <a16:creationId xmlns:a16="http://schemas.microsoft.com/office/drawing/2014/main" id="{98B383EC-8B05-1ED1-7CAA-115BBB6FD69B}"/>
              </a:ext>
            </a:extLst>
          </p:cNvPr>
          <p:cNvSpPr txBox="1"/>
          <p:nvPr/>
        </p:nvSpPr>
        <p:spPr>
          <a:xfrm>
            <a:off x="6522480" y="3475233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50</a:t>
            </a:r>
          </a:p>
        </p:txBody>
      </p:sp>
      <p:sp>
        <p:nvSpPr>
          <p:cNvPr id="626" name="TextBox 625">
            <a:extLst>
              <a:ext uri="{FF2B5EF4-FFF2-40B4-BE49-F238E27FC236}">
                <a16:creationId xmlns:a16="http://schemas.microsoft.com/office/drawing/2014/main" id="{2333F21A-5920-504C-34E6-B6370BC4B63F}"/>
              </a:ext>
            </a:extLst>
          </p:cNvPr>
          <p:cNvSpPr txBox="1"/>
          <p:nvPr/>
        </p:nvSpPr>
        <p:spPr>
          <a:xfrm>
            <a:off x="6522480" y="4070933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25</a:t>
            </a:r>
          </a:p>
        </p:txBody>
      </p:sp>
      <p:sp>
        <p:nvSpPr>
          <p:cNvPr id="627" name="TextBox 626">
            <a:extLst>
              <a:ext uri="{FF2B5EF4-FFF2-40B4-BE49-F238E27FC236}">
                <a16:creationId xmlns:a16="http://schemas.microsoft.com/office/drawing/2014/main" id="{B5BBE765-F450-B369-2974-EABDF20DA86F}"/>
              </a:ext>
            </a:extLst>
          </p:cNvPr>
          <p:cNvSpPr txBox="1"/>
          <p:nvPr/>
        </p:nvSpPr>
        <p:spPr>
          <a:xfrm>
            <a:off x="6522480" y="4666632"/>
            <a:ext cx="497822" cy="26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600" dirty="0"/>
              <a:t>0</a:t>
            </a:r>
          </a:p>
        </p:txBody>
      </p:sp>
      <p:sp>
        <p:nvSpPr>
          <p:cNvPr id="628" name="TextBox 627">
            <a:extLst>
              <a:ext uri="{FF2B5EF4-FFF2-40B4-BE49-F238E27FC236}">
                <a16:creationId xmlns:a16="http://schemas.microsoft.com/office/drawing/2014/main" id="{61ADE654-715B-648B-CFDD-58B5BFF83BB7}"/>
              </a:ext>
            </a:extLst>
          </p:cNvPr>
          <p:cNvSpPr txBox="1"/>
          <p:nvPr/>
        </p:nvSpPr>
        <p:spPr>
          <a:xfrm rot="16200000">
            <a:off x="5372727" y="3432477"/>
            <a:ext cx="2384388" cy="30693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OS (%)</a:t>
            </a:r>
          </a:p>
        </p:txBody>
      </p:sp>
      <p:sp>
        <p:nvSpPr>
          <p:cNvPr id="629" name="TextBox 628">
            <a:extLst>
              <a:ext uri="{FF2B5EF4-FFF2-40B4-BE49-F238E27FC236}">
                <a16:creationId xmlns:a16="http://schemas.microsoft.com/office/drawing/2014/main" id="{8654BA7C-5D90-BEA7-C82E-7AD59386D66D}"/>
              </a:ext>
            </a:extLst>
          </p:cNvPr>
          <p:cNvSpPr txBox="1"/>
          <p:nvPr/>
        </p:nvSpPr>
        <p:spPr>
          <a:xfrm>
            <a:off x="7372794" y="2251725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96.8</a:t>
            </a:r>
          </a:p>
        </p:txBody>
      </p:sp>
      <p:sp>
        <p:nvSpPr>
          <p:cNvPr id="630" name="TextBox 629">
            <a:extLst>
              <a:ext uri="{FF2B5EF4-FFF2-40B4-BE49-F238E27FC236}">
                <a16:creationId xmlns:a16="http://schemas.microsoft.com/office/drawing/2014/main" id="{76CE4A8E-29B3-BD1B-4152-23756C3E5D1C}"/>
              </a:ext>
            </a:extLst>
          </p:cNvPr>
          <p:cNvSpPr txBox="1"/>
          <p:nvPr/>
        </p:nvSpPr>
        <p:spPr>
          <a:xfrm>
            <a:off x="7860737" y="2446156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87.0</a:t>
            </a:r>
          </a:p>
        </p:txBody>
      </p:sp>
      <p:sp>
        <p:nvSpPr>
          <p:cNvPr id="631" name="TextBox 630">
            <a:extLst>
              <a:ext uri="{FF2B5EF4-FFF2-40B4-BE49-F238E27FC236}">
                <a16:creationId xmlns:a16="http://schemas.microsoft.com/office/drawing/2014/main" id="{DCF25F67-87F9-9EE5-D78A-984C7F7034C3}"/>
              </a:ext>
            </a:extLst>
          </p:cNvPr>
          <p:cNvSpPr txBox="1"/>
          <p:nvPr/>
        </p:nvSpPr>
        <p:spPr>
          <a:xfrm>
            <a:off x="8344568" y="2709454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74.3</a:t>
            </a:r>
          </a:p>
        </p:txBody>
      </p:sp>
      <p:sp>
        <p:nvSpPr>
          <p:cNvPr id="632" name="TextBox 631">
            <a:extLst>
              <a:ext uri="{FF2B5EF4-FFF2-40B4-BE49-F238E27FC236}">
                <a16:creationId xmlns:a16="http://schemas.microsoft.com/office/drawing/2014/main" id="{B5060B70-7B88-5972-9042-5BDF68ED47D5}"/>
              </a:ext>
            </a:extLst>
          </p:cNvPr>
          <p:cNvSpPr txBox="1"/>
          <p:nvPr/>
        </p:nvSpPr>
        <p:spPr>
          <a:xfrm>
            <a:off x="8798302" y="2943283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65.8</a:t>
            </a:r>
          </a:p>
        </p:txBody>
      </p:sp>
      <p:sp>
        <p:nvSpPr>
          <p:cNvPr id="633" name="TextBox 632">
            <a:extLst>
              <a:ext uri="{FF2B5EF4-FFF2-40B4-BE49-F238E27FC236}">
                <a16:creationId xmlns:a16="http://schemas.microsoft.com/office/drawing/2014/main" id="{05ADA709-A292-AD1D-C6B4-00334A166755}"/>
              </a:ext>
            </a:extLst>
          </p:cNvPr>
          <p:cNvSpPr txBox="1"/>
          <p:nvPr/>
        </p:nvSpPr>
        <p:spPr>
          <a:xfrm>
            <a:off x="7044990" y="2641190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90.1</a:t>
            </a:r>
          </a:p>
        </p:txBody>
      </p:sp>
      <p:sp>
        <p:nvSpPr>
          <p:cNvPr id="634" name="TextBox 633">
            <a:extLst>
              <a:ext uri="{FF2B5EF4-FFF2-40B4-BE49-F238E27FC236}">
                <a16:creationId xmlns:a16="http://schemas.microsoft.com/office/drawing/2014/main" id="{3C1D7E0F-E56C-E5F9-9323-BE9A28E9EFE9}"/>
              </a:ext>
            </a:extLst>
          </p:cNvPr>
          <p:cNvSpPr txBox="1"/>
          <p:nvPr/>
        </p:nvSpPr>
        <p:spPr>
          <a:xfrm>
            <a:off x="7558015" y="2968928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76.7</a:t>
            </a:r>
          </a:p>
        </p:txBody>
      </p:sp>
      <p:sp>
        <p:nvSpPr>
          <p:cNvPr id="635" name="TextBox 634">
            <a:extLst>
              <a:ext uri="{FF2B5EF4-FFF2-40B4-BE49-F238E27FC236}">
                <a16:creationId xmlns:a16="http://schemas.microsoft.com/office/drawing/2014/main" id="{9555860B-3FDC-4554-19F6-849BCB8EAADD}"/>
              </a:ext>
            </a:extLst>
          </p:cNvPr>
          <p:cNvSpPr txBox="1"/>
          <p:nvPr/>
        </p:nvSpPr>
        <p:spPr>
          <a:xfrm>
            <a:off x="8060622" y="3226923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67.2</a:t>
            </a:r>
          </a:p>
        </p:txBody>
      </p:sp>
      <p:sp>
        <p:nvSpPr>
          <p:cNvPr id="636" name="TextBox 635">
            <a:extLst>
              <a:ext uri="{FF2B5EF4-FFF2-40B4-BE49-F238E27FC236}">
                <a16:creationId xmlns:a16="http://schemas.microsoft.com/office/drawing/2014/main" id="{0E33A1A7-E117-FFB7-A86C-658A585A9B20}"/>
              </a:ext>
            </a:extLst>
          </p:cNvPr>
          <p:cNvSpPr txBox="1"/>
          <p:nvPr/>
        </p:nvSpPr>
        <p:spPr>
          <a:xfrm>
            <a:off x="8542684" y="3437464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56.3</a:t>
            </a:r>
          </a:p>
        </p:txBody>
      </p:sp>
      <p:graphicFrame>
        <p:nvGraphicFramePr>
          <p:cNvPr id="637" name="Table 636">
            <a:extLst>
              <a:ext uri="{FF2B5EF4-FFF2-40B4-BE49-F238E27FC236}">
                <a16:creationId xmlns:a16="http://schemas.microsoft.com/office/drawing/2014/main" id="{7E4395DE-E10B-BAF5-E0B3-A920865702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228335"/>
              </p:ext>
            </p:extLst>
          </p:nvPr>
        </p:nvGraphicFramePr>
        <p:xfrm>
          <a:off x="8308752" y="1751332"/>
          <a:ext cx="3671676" cy="963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283">
                  <a:extLst>
                    <a:ext uri="{9D8B030D-6E8A-4147-A177-3AD203B41FA5}">
                      <a16:colId xmlns:a16="http://schemas.microsoft.com/office/drawing/2014/main" val="3470256105"/>
                    </a:ext>
                  </a:extLst>
                </a:gridCol>
                <a:gridCol w="904973">
                  <a:extLst>
                    <a:ext uri="{9D8B030D-6E8A-4147-A177-3AD203B41FA5}">
                      <a16:colId xmlns:a16="http://schemas.microsoft.com/office/drawing/2014/main" val="2441386618"/>
                    </a:ext>
                  </a:extLst>
                </a:gridCol>
                <a:gridCol w="1356420">
                  <a:extLst>
                    <a:ext uri="{9D8B030D-6E8A-4147-A177-3AD203B41FA5}">
                      <a16:colId xmlns:a16="http://schemas.microsoft.com/office/drawing/2014/main" val="3360512107"/>
                    </a:ext>
                  </a:extLst>
                </a:gridCol>
              </a:tblGrid>
              <a:tr h="16888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No. of Deaths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Median OS, </a:t>
                      </a:r>
                      <a:br>
                        <a:rPr lang="en-US" sz="100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Mo (95% CI)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110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Inavolisib (n = 161)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72 (44.7)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34.0 (28.4-44.8)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024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Placebo (n = 164)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82 (50.0)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27.0 (22.8-38.7)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468508"/>
                  </a:ext>
                </a:extLst>
              </a:tr>
            </a:tbl>
          </a:graphicData>
        </a:graphic>
      </p:graphicFrame>
      <p:sp>
        <p:nvSpPr>
          <p:cNvPr id="639" name="TextBox 638">
            <a:extLst>
              <a:ext uri="{FF2B5EF4-FFF2-40B4-BE49-F238E27FC236}">
                <a16:creationId xmlns:a16="http://schemas.microsoft.com/office/drawing/2014/main" id="{D38122E8-E7E4-0EF7-AC86-720CD819FA40}"/>
              </a:ext>
            </a:extLst>
          </p:cNvPr>
          <p:cNvSpPr txBox="1"/>
          <p:nvPr/>
        </p:nvSpPr>
        <p:spPr>
          <a:xfrm>
            <a:off x="9376098" y="3155084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56.5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D07F181-8B6A-691E-72C5-533487F020E8}"/>
              </a:ext>
            </a:extLst>
          </p:cNvPr>
          <p:cNvSpPr txBox="1"/>
          <p:nvPr/>
        </p:nvSpPr>
        <p:spPr>
          <a:xfrm>
            <a:off x="9014222" y="3675538"/>
            <a:ext cx="616368" cy="2264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46.3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818F13BA-6566-C5F1-061A-B7239FC54F33}"/>
              </a:ext>
            </a:extLst>
          </p:cNvPr>
          <p:cNvSpPr txBox="1"/>
          <p:nvPr/>
        </p:nvSpPr>
        <p:spPr>
          <a:xfrm>
            <a:off x="10016457" y="2771861"/>
            <a:ext cx="2010883" cy="4785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dirty="0"/>
              <a:t>Stratified HR for death: 0.67 (95% CI: 0.48-0.94; </a:t>
            </a:r>
            <a:r>
              <a:rPr lang="en-US" sz="1000" i="1" dirty="0">
                <a:latin typeface="Poppins Medium" pitchFamily="2" charset="77"/>
                <a:cs typeface="Poppins Medium" pitchFamily="2" charset="77"/>
              </a:rPr>
              <a:t>P</a:t>
            </a:r>
            <a:r>
              <a:rPr lang="en-US" sz="1000" dirty="0">
                <a:latin typeface="Poppins Medium" pitchFamily="2" charset="77"/>
                <a:cs typeface="Poppins Medium" pitchFamily="2" charset="77"/>
              </a:rPr>
              <a:t> </a:t>
            </a:r>
            <a:r>
              <a:rPr lang="en-US" sz="1000" dirty="0"/>
              <a:t>= .02)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4CD4708-7F97-35E5-9151-4CA9DEE3D7DD}"/>
              </a:ext>
            </a:extLst>
          </p:cNvPr>
          <p:cNvSpPr txBox="1"/>
          <p:nvPr/>
        </p:nvSpPr>
        <p:spPr>
          <a:xfrm>
            <a:off x="3131770" y="2930199"/>
            <a:ext cx="2993082" cy="3586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dirty="0"/>
              <a:t>Stratified HR for disease progression or death: 0.43 (95% CI: 0.32-0.59)</a:t>
            </a:r>
          </a:p>
        </p:txBody>
      </p:sp>
      <p:sp>
        <p:nvSpPr>
          <p:cNvPr id="137" name="Freeform 136">
            <a:extLst>
              <a:ext uri="{FF2B5EF4-FFF2-40B4-BE49-F238E27FC236}">
                <a16:creationId xmlns:a16="http://schemas.microsoft.com/office/drawing/2014/main" id="{23D17209-32DB-32F0-0D05-5D5503DB1F72}"/>
              </a:ext>
            </a:extLst>
          </p:cNvPr>
          <p:cNvSpPr/>
          <p:nvPr/>
        </p:nvSpPr>
        <p:spPr>
          <a:xfrm>
            <a:off x="1352550" y="2405882"/>
            <a:ext cx="4337050" cy="1819275"/>
          </a:xfrm>
          <a:custGeom>
            <a:avLst/>
            <a:gdLst>
              <a:gd name="csX0" fmla="*/ 4337050 w 4337050"/>
              <a:gd name="csY0" fmla="*/ 1819275 h 1819275"/>
              <a:gd name="csX1" fmla="*/ 3498850 w 4337050"/>
              <a:gd name="csY1" fmla="*/ 1819275 h 1819275"/>
              <a:gd name="csX2" fmla="*/ 3498850 w 4337050"/>
              <a:gd name="csY2" fmla="*/ 1765300 h 1819275"/>
              <a:gd name="csX3" fmla="*/ 2911475 w 4337050"/>
              <a:gd name="csY3" fmla="*/ 1765300 h 1819275"/>
              <a:gd name="csX4" fmla="*/ 2911475 w 4337050"/>
              <a:gd name="csY4" fmla="*/ 1724025 h 1819275"/>
              <a:gd name="csX5" fmla="*/ 2711450 w 4337050"/>
              <a:gd name="csY5" fmla="*/ 1724025 h 1819275"/>
              <a:gd name="csX6" fmla="*/ 2711450 w 4337050"/>
              <a:gd name="csY6" fmla="*/ 1692275 h 1819275"/>
              <a:gd name="csX7" fmla="*/ 2527300 w 4337050"/>
              <a:gd name="csY7" fmla="*/ 1692275 h 1819275"/>
              <a:gd name="csX8" fmla="*/ 2527300 w 4337050"/>
              <a:gd name="csY8" fmla="*/ 1663700 h 1819275"/>
              <a:gd name="csX9" fmla="*/ 2508250 w 4337050"/>
              <a:gd name="csY9" fmla="*/ 1663700 h 1819275"/>
              <a:gd name="csX10" fmla="*/ 2508250 w 4337050"/>
              <a:gd name="csY10" fmla="*/ 1628775 h 1819275"/>
              <a:gd name="csX11" fmla="*/ 2381250 w 4337050"/>
              <a:gd name="csY11" fmla="*/ 1628775 h 1819275"/>
              <a:gd name="csX12" fmla="*/ 2381250 w 4337050"/>
              <a:gd name="csY12" fmla="*/ 1616075 h 1819275"/>
              <a:gd name="csX13" fmla="*/ 2324100 w 4337050"/>
              <a:gd name="csY13" fmla="*/ 1616075 h 1819275"/>
              <a:gd name="csX14" fmla="*/ 2324100 w 4337050"/>
              <a:gd name="csY14" fmla="*/ 1581150 h 1819275"/>
              <a:gd name="csX15" fmla="*/ 2260600 w 4337050"/>
              <a:gd name="csY15" fmla="*/ 1581150 h 1819275"/>
              <a:gd name="csX16" fmla="*/ 2260600 w 4337050"/>
              <a:gd name="csY16" fmla="*/ 1552575 h 1819275"/>
              <a:gd name="csX17" fmla="*/ 2254250 w 4337050"/>
              <a:gd name="csY17" fmla="*/ 1552575 h 1819275"/>
              <a:gd name="csX18" fmla="*/ 2254250 w 4337050"/>
              <a:gd name="csY18" fmla="*/ 1552575 h 1819275"/>
              <a:gd name="csX19" fmla="*/ 2254250 w 4337050"/>
              <a:gd name="csY19" fmla="*/ 1527175 h 1819275"/>
              <a:gd name="csX20" fmla="*/ 2254250 w 4337050"/>
              <a:gd name="csY20" fmla="*/ 1527175 h 1819275"/>
              <a:gd name="csX21" fmla="*/ 2228850 w 4337050"/>
              <a:gd name="csY21" fmla="*/ 1527175 h 1819275"/>
              <a:gd name="csX22" fmla="*/ 2228850 w 4337050"/>
              <a:gd name="csY22" fmla="*/ 1479550 h 1819275"/>
              <a:gd name="csX23" fmla="*/ 2162175 w 4337050"/>
              <a:gd name="csY23" fmla="*/ 1479550 h 1819275"/>
              <a:gd name="csX24" fmla="*/ 2162175 w 4337050"/>
              <a:gd name="csY24" fmla="*/ 1460500 h 1819275"/>
              <a:gd name="csX25" fmla="*/ 2152650 w 4337050"/>
              <a:gd name="csY25" fmla="*/ 1460500 h 1819275"/>
              <a:gd name="csX26" fmla="*/ 2152650 w 4337050"/>
              <a:gd name="csY26" fmla="*/ 1460500 h 1819275"/>
              <a:gd name="csX27" fmla="*/ 2152650 w 4337050"/>
              <a:gd name="csY27" fmla="*/ 1438275 h 1819275"/>
              <a:gd name="csX28" fmla="*/ 2152650 w 4337050"/>
              <a:gd name="csY28" fmla="*/ 1438275 h 1819275"/>
              <a:gd name="csX29" fmla="*/ 2152650 w 4337050"/>
              <a:gd name="csY29" fmla="*/ 1412875 h 1819275"/>
              <a:gd name="csX30" fmla="*/ 2032000 w 4337050"/>
              <a:gd name="csY30" fmla="*/ 1412875 h 1819275"/>
              <a:gd name="csX31" fmla="*/ 2032000 w 4337050"/>
              <a:gd name="csY31" fmla="*/ 1374775 h 1819275"/>
              <a:gd name="csX32" fmla="*/ 1863725 w 4337050"/>
              <a:gd name="csY32" fmla="*/ 1374775 h 1819275"/>
              <a:gd name="csX33" fmla="*/ 1863725 w 4337050"/>
              <a:gd name="csY33" fmla="*/ 1343025 h 1819275"/>
              <a:gd name="csX34" fmla="*/ 1816100 w 4337050"/>
              <a:gd name="csY34" fmla="*/ 1343025 h 1819275"/>
              <a:gd name="csX35" fmla="*/ 1816100 w 4337050"/>
              <a:gd name="csY35" fmla="*/ 1314450 h 1819275"/>
              <a:gd name="csX36" fmla="*/ 1765300 w 4337050"/>
              <a:gd name="csY36" fmla="*/ 1314450 h 1819275"/>
              <a:gd name="csX37" fmla="*/ 1765300 w 4337050"/>
              <a:gd name="csY37" fmla="*/ 1279525 h 1819275"/>
              <a:gd name="csX38" fmla="*/ 1704975 w 4337050"/>
              <a:gd name="csY38" fmla="*/ 1279525 h 1819275"/>
              <a:gd name="csX39" fmla="*/ 1704975 w 4337050"/>
              <a:gd name="csY39" fmla="*/ 1250950 h 1819275"/>
              <a:gd name="csX40" fmla="*/ 1704975 w 4337050"/>
              <a:gd name="csY40" fmla="*/ 1250950 h 1819275"/>
              <a:gd name="csX41" fmla="*/ 1679575 w 4337050"/>
              <a:gd name="csY41" fmla="*/ 1250950 h 1819275"/>
              <a:gd name="csX42" fmla="*/ 1679575 w 4337050"/>
              <a:gd name="csY42" fmla="*/ 1209675 h 1819275"/>
              <a:gd name="csX43" fmla="*/ 1527175 w 4337050"/>
              <a:gd name="csY43" fmla="*/ 1209675 h 1819275"/>
              <a:gd name="csX44" fmla="*/ 1527175 w 4337050"/>
              <a:gd name="csY44" fmla="*/ 1190625 h 1819275"/>
              <a:gd name="csX45" fmla="*/ 1441450 w 4337050"/>
              <a:gd name="csY45" fmla="*/ 1190625 h 1819275"/>
              <a:gd name="csX46" fmla="*/ 1441450 w 4337050"/>
              <a:gd name="csY46" fmla="*/ 1174750 h 1819275"/>
              <a:gd name="csX47" fmla="*/ 1397000 w 4337050"/>
              <a:gd name="csY47" fmla="*/ 1174750 h 1819275"/>
              <a:gd name="csX48" fmla="*/ 1397000 w 4337050"/>
              <a:gd name="csY48" fmla="*/ 1136650 h 1819275"/>
              <a:gd name="csX49" fmla="*/ 1260475 w 4337050"/>
              <a:gd name="csY49" fmla="*/ 1136650 h 1819275"/>
              <a:gd name="csX50" fmla="*/ 1260475 w 4337050"/>
              <a:gd name="csY50" fmla="*/ 1114425 h 1819275"/>
              <a:gd name="csX51" fmla="*/ 1238250 w 4337050"/>
              <a:gd name="csY51" fmla="*/ 1114425 h 1819275"/>
              <a:gd name="csX52" fmla="*/ 1238250 w 4337050"/>
              <a:gd name="csY52" fmla="*/ 1073150 h 1819275"/>
              <a:gd name="csX53" fmla="*/ 1181100 w 4337050"/>
              <a:gd name="csY53" fmla="*/ 1073150 h 1819275"/>
              <a:gd name="csX54" fmla="*/ 1181100 w 4337050"/>
              <a:gd name="csY54" fmla="*/ 1054100 h 1819275"/>
              <a:gd name="csX55" fmla="*/ 1174750 w 4337050"/>
              <a:gd name="csY55" fmla="*/ 1054100 h 1819275"/>
              <a:gd name="csX56" fmla="*/ 1174750 w 4337050"/>
              <a:gd name="csY56" fmla="*/ 1041400 h 1819275"/>
              <a:gd name="csX57" fmla="*/ 1130300 w 4337050"/>
              <a:gd name="csY57" fmla="*/ 1041400 h 1819275"/>
              <a:gd name="csX58" fmla="*/ 1130300 w 4337050"/>
              <a:gd name="csY58" fmla="*/ 1041400 h 1819275"/>
              <a:gd name="csX59" fmla="*/ 1130300 w 4337050"/>
              <a:gd name="csY59" fmla="*/ 1041400 h 1819275"/>
              <a:gd name="csX60" fmla="*/ 1130300 w 4337050"/>
              <a:gd name="csY60" fmla="*/ 1016000 h 1819275"/>
              <a:gd name="csX61" fmla="*/ 1069975 w 4337050"/>
              <a:gd name="csY61" fmla="*/ 1016000 h 1819275"/>
              <a:gd name="csX62" fmla="*/ 1069975 w 4337050"/>
              <a:gd name="csY62" fmla="*/ 993775 h 1819275"/>
              <a:gd name="csX63" fmla="*/ 974725 w 4337050"/>
              <a:gd name="csY63" fmla="*/ 993775 h 1819275"/>
              <a:gd name="csX64" fmla="*/ 974725 w 4337050"/>
              <a:gd name="csY64" fmla="*/ 962025 h 1819275"/>
              <a:gd name="csX65" fmla="*/ 958850 w 4337050"/>
              <a:gd name="csY65" fmla="*/ 962025 h 1819275"/>
              <a:gd name="csX66" fmla="*/ 958850 w 4337050"/>
              <a:gd name="csY66" fmla="*/ 917575 h 1819275"/>
              <a:gd name="csX67" fmla="*/ 939800 w 4337050"/>
              <a:gd name="csY67" fmla="*/ 917575 h 1819275"/>
              <a:gd name="csX68" fmla="*/ 939800 w 4337050"/>
              <a:gd name="csY68" fmla="*/ 876300 h 1819275"/>
              <a:gd name="csX69" fmla="*/ 923925 w 4337050"/>
              <a:gd name="csY69" fmla="*/ 876300 h 1819275"/>
              <a:gd name="csX70" fmla="*/ 923925 w 4337050"/>
              <a:gd name="csY70" fmla="*/ 825500 h 1819275"/>
              <a:gd name="csX71" fmla="*/ 787400 w 4337050"/>
              <a:gd name="csY71" fmla="*/ 825500 h 1819275"/>
              <a:gd name="csX72" fmla="*/ 787400 w 4337050"/>
              <a:gd name="csY72" fmla="*/ 784225 h 1819275"/>
              <a:gd name="csX73" fmla="*/ 774700 w 4337050"/>
              <a:gd name="csY73" fmla="*/ 784225 h 1819275"/>
              <a:gd name="csX74" fmla="*/ 774700 w 4337050"/>
              <a:gd name="csY74" fmla="*/ 730250 h 1819275"/>
              <a:gd name="csX75" fmla="*/ 765175 w 4337050"/>
              <a:gd name="csY75" fmla="*/ 730250 h 1819275"/>
              <a:gd name="csX76" fmla="*/ 765175 w 4337050"/>
              <a:gd name="csY76" fmla="*/ 641350 h 1819275"/>
              <a:gd name="csX77" fmla="*/ 730250 w 4337050"/>
              <a:gd name="csY77" fmla="*/ 641350 h 1819275"/>
              <a:gd name="csX78" fmla="*/ 730250 w 4337050"/>
              <a:gd name="csY78" fmla="*/ 609600 h 1819275"/>
              <a:gd name="csX79" fmla="*/ 692150 w 4337050"/>
              <a:gd name="csY79" fmla="*/ 609600 h 1819275"/>
              <a:gd name="csX80" fmla="*/ 673100 w 4337050"/>
              <a:gd name="csY80" fmla="*/ 571500 h 1819275"/>
              <a:gd name="csX81" fmla="*/ 638175 w 4337050"/>
              <a:gd name="csY81" fmla="*/ 571500 h 1819275"/>
              <a:gd name="csX82" fmla="*/ 638175 w 4337050"/>
              <a:gd name="csY82" fmla="*/ 520700 h 1819275"/>
              <a:gd name="csX83" fmla="*/ 628650 w 4337050"/>
              <a:gd name="csY83" fmla="*/ 520700 h 1819275"/>
              <a:gd name="csX84" fmla="*/ 628650 w 4337050"/>
              <a:gd name="csY84" fmla="*/ 476250 h 1819275"/>
              <a:gd name="csX85" fmla="*/ 622300 w 4337050"/>
              <a:gd name="csY85" fmla="*/ 476250 h 1819275"/>
              <a:gd name="csX86" fmla="*/ 622300 w 4337050"/>
              <a:gd name="csY86" fmla="*/ 415925 h 1819275"/>
              <a:gd name="csX87" fmla="*/ 622300 w 4337050"/>
              <a:gd name="csY87" fmla="*/ 415925 h 1819275"/>
              <a:gd name="csX88" fmla="*/ 593725 w 4337050"/>
              <a:gd name="csY88" fmla="*/ 415925 h 1819275"/>
              <a:gd name="csX89" fmla="*/ 593725 w 4337050"/>
              <a:gd name="csY89" fmla="*/ 400050 h 1819275"/>
              <a:gd name="csX90" fmla="*/ 565150 w 4337050"/>
              <a:gd name="csY90" fmla="*/ 400050 h 1819275"/>
              <a:gd name="csX91" fmla="*/ 565150 w 4337050"/>
              <a:gd name="csY91" fmla="*/ 390525 h 1819275"/>
              <a:gd name="csX92" fmla="*/ 508000 w 4337050"/>
              <a:gd name="csY92" fmla="*/ 390525 h 1819275"/>
              <a:gd name="csX93" fmla="*/ 508000 w 4337050"/>
              <a:gd name="csY93" fmla="*/ 374650 h 1819275"/>
              <a:gd name="csX94" fmla="*/ 495300 w 4337050"/>
              <a:gd name="csY94" fmla="*/ 374650 h 1819275"/>
              <a:gd name="csX95" fmla="*/ 495300 w 4337050"/>
              <a:gd name="csY95" fmla="*/ 374650 h 1819275"/>
              <a:gd name="csX96" fmla="*/ 476250 w 4337050"/>
              <a:gd name="csY96" fmla="*/ 355600 h 1819275"/>
              <a:gd name="csX97" fmla="*/ 476250 w 4337050"/>
              <a:gd name="csY97" fmla="*/ 295275 h 1819275"/>
              <a:gd name="csX98" fmla="*/ 447675 w 4337050"/>
              <a:gd name="csY98" fmla="*/ 295275 h 1819275"/>
              <a:gd name="csX99" fmla="*/ 447675 w 4337050"/>
              <a:gd name="csY99" fmla="*/ 269875 h 1819275"/>
              <a:gd name="csX100" fmla="*/ 447675 w 4337050"/>
              <a:gd name="csY100" fmla="*/ 269875 h 1819275"/>
              <a:gd name="csX101" fmla="*/ 415925 w 4337050"/>
              <a:gd name="csY101" fmla="*/ 269875 h 1819275"/>
              <a:gd name="csX102" fmla="*/ 415925 w 4337050"/>
              <a:gd name="csY102" fmla="*/ 250825 h 1819275"/>
              <a:gd name="csX103" fmla="*/ 371475 w 4337050"/>
              <a:gd name="csY103" fmla="*/ 250825 h 1819275"/>
              <a:gd name="csX104" fmla="*/ 371475 w 4337050"/>
              <a:gd name="csY104" fmla="*/ 234950 h 1819275"/>
              <a:gd name="csX105" fmla="*/ 330200 w 4337050"/>
              <a:gd name="csY105" fmla="*/ 234950 h 1819275"/>
              <a:gd name="csX106" fmla="*/ 330200 w 4337050"/>
              <a:gd name="csY106" fmla="*/ 209550 h 1819275"/>
              <a:gd name="csX107" fmla="*/ 317500 w 4337050"/>
              <a:gd name="csY107" fmla="*/ 209550 h 1819275"/>
              <a:gd name="csX108" fmla="*/ 317500 w 4337050"/>
              <a:gd name="csY108" fmla="*/ 155575 h 1819275"/>
              <a:gd name="csX109" fmla="*/ 263525 w 4337050"/>
              <a:gd name="csY109" fmla="*/ 155575 h 1819275"/>
              <a:gd name="csX110" fmla="*/ 263525 w 4337050"/>
              <a:gd name="csY110" fmla="*/ 149225 h 1819275"/>
              <a:gd name="csX111" fmla="*/ 187325 w 4337050"/>
              <a:gd name="csY111" fmla="*/ 149225 h 1819275"/>
              <a:gd name="csX112" fmla="*/ 187325 w 4337050"/>
              <a:gd name="csY112" fmla="*/ 101600 h 1819275"/>
              <a:gd name="csX113" fmla="*/ 187325 w 4337050"/>
              <a:gd name="csY113" fmla="*/ 101600 h 1819275"/>
              <a:gd name="csX114" fmla="*/ 158750 w 4337050"/>
              <a:gd name="csY114" fmla="*/ 101600 h 1819275"/>
              <a:gd name="csX115" fmla="*/ 158750 w 4337050"/>
              <a:gd name="csY115" fmla="*/ 41275 h 1819275"/>
              <a:gd name="csX116" fmla="*/ 92075 w 4337050"/>
              <a:gd name="csY116" fmla="*/ 41275 h 1819275"/>
              <a:gd name="csX117" fmla="*/ 92075 w 4337050"/>
              <a:gd name="csY117" fmla="*/ 28575 h 1819275"/>
              <a:gd name="csX118" fmla="*/ 19050 w 4337050"/>
              <a:gd name="csY118" fmla="*/ 28575 h 1819275"/>
              <a:gd name="csX119" fmla="*/ 19050 w 4337050"/>
              <a:gd name="csY119" fmla="*/ 0 h 1819275"/>
              <a:gd name="csX120" fmla="*/ 0 w 4337050"/>
              <a:gd name="csY120" fmla="*/ 0 h 1819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</a:cxnLst>
            <a:rect l="l" t="t" r="r" b="b"/>
            <a:pathLst>
              <a:path w="4337050" h="1819275">
                <a:moveTo>
                  <a:pt x="4337050" y="1819275"/>
                </a:moveTo>
                <a:lnTo>
                  <a:pt x="3498850" y="1819275"/>
                </a:lnTo>
                <a:lnTo>
                  <a:pt x="3498850" y="1765300"/>
                </a:lnTo>
                <a:lnTo>
                  <a:pt x="2911475" y="1765300"/>
                </a:lnTo>
                <a:lnTo>
                  <a:pt x="2911475" y="1724025"/>
                </a:lnTo>
                <a:lnTo>
                  <a:pt x="2711450" y="1724025"/>
                </a:lnTo>
                <a:lnTo>
                  <a:pt x="2711450" y="1692275"/>
                </a:lnTo>
                <a:lnTo>
                  <a:pt x="2527300" y="1692275"/>
                </a:lnTo>
                <a:lnTo>
                  <a:pt x="2527300" y="1663700"/>
                </a:lnTo>
                <a:lnTo>
                  <a:pt x="2508250" y="1663700"/>
                </a:lnTo>
                <a:lnTo>
                  <a:pt x="2508250" y="1628775"/>
                </a:lnTo>
                <a:lnTo>
                  <a:pt x="2381250" y="1628775"/>
                </a:lnTo>
                <a:lnTo>
                  <a:pt x="2381250" y="1616075"/>
                </a:lnTo>
                <a:lnTo>
                  <a:pt x="2324100" y="1616075"/>
                </a:lnTo>
                <a:lnTo>
                  <a:pt x="2324100" y="1581150"/>
                </a:lnTo>
                <a:lnTo>
                  <a:pt x="2260600" y="1581150"/>
                </a:lnTo>
                <a:lnTo>
                  <a:pt x="2260600" y="1552575"/>
                </a:lnTo>
                <a:lnTo>
                  <a:pt x="2254250" y="1552575"/>
                </a:lnTo>
                <a:lnTo>
                  <a:pt x="2254250" y="1552575"/>
                </a:lnTo>
                <a:lnTo>
                  <a:pt x="2254250" y="1527175"/>
                </a:lnTo>
                <a:lnTo>
                  <a:pt x="2254250" y="1527175"/>
                </a:lnTo>
                <a:lnTo>
                  <a:pt x="2228850" y="1527175"/>
                </a:lnTo>
                <a:lnTo>
                  <a:pt x="2228850" y="1479550"/>
                </a:lnTo>
                <a:lnTo>
                  <a:pt x="2162175" y="1479550"/>
                </a:lnTo>
                <a:lnTo>
                  <a:pt x="2162175" y="1460500"/>
                </a:lnTo>
                <a:lnTo>
                  <a:pt x="2152650" y="1460500"/>
                </a:lnTo>
                <a:lnTo>
                  <a:pt x="2152650" y="1460500"/>
                </a:lnTo>
                <a:lnTo>
                  <a:pt x="2152650" y="1438275"/>
                </a:lnTo>
                <a:lnTo>
                  <a:pt x="2152650" y="1438275"/>
                </a:lnTo>
                <a:lnTo>
                  <a:pt x="2152650" y="1412875"/>
                </a:lnTo>
                <a:lnTo>
                  <a:pt x="2032000" y="1412875"/>
                </a:lnTo>
                <a:lnTo>
                  <a:pt x="2032000" y="1374775"/>
                </a:lnTo>
                <a:lnTo>
                  <a:pt x="1863725" y="1374775"/>
                </a:lnTo>
                <a:lnTo>
                  <a:pt x="1863725" y="1343025"/>
                </a:lnTo>
                <a:lnTo>
                  <a:pt x="1816100" y="1343025"/>
                </a:lnTo>
                <a:lnTo>
                  <a:pt x="1816100" y="1314450"/>
                </a:lnTo>
                <a:lnTo>
                  <a:pt x="1765300" y="1314450"/>
                </a:lnTo>
                <a:lnTo>
                  <a:pt x="1765300" y="1279525"/>
                </a:lnTo>
                <a:lnTo>
                  <a:pt x="1704975" y="1279525"/>
                </a:lnTo>
                <a:lnTo>
                  <a:pt x="1704975" y="1250950"/>
                </a:lnTo>
                <a:lnTo>
                  <a:pt x="1704975" y="1250950"/>
                </a:lnTo>
                <a:lnTo>
                  <a:pt x="1679575" y="1250950"/>
                </a:lnTo>
                <a:lnTo>
                  <a:pt x="1679575" y="1209675"/>
                </a:lnTo>
                <a:lnTo>
                  <a:pt x="1527175" y="1209675"/>
                </a:lnTo>
                <a:lnTo>
                  <a:pt x="1527175" y="1190625"/>
                </a:lnTo>
                <a:lnTo>
                  <a:pt x="1441450" y="1190625"/>
                </a:lnTo>
                <a:lnTo>
                  <a:pt x="1441450" y="1174750"/>
                </a:lnTo>
                <a:lnTo>
                  <a:pt x="1397000" y="1174750"/>
                </a:lnTo>
                <a:lnTo>
                  <a:pt x="1397000" y="1136650"/>
                </a:lnTo>
                <a:lnTo>
                  <a:pt x="1260475" y="1136650"/>
                </a:lnTo>
                <a:lnTo>
                  <a:pt x="1260475" y="1114425"/>
                </a:lnTo>
                <a:lnTo>
                  <a:pt x="1238250" y="1114425"/>
                </a:lnTo>
                <a:lnTo>
                  <a:pt x="1238250" y="1073150"/>
                </a:lnTo>
                <a:lnTo>
                  <a:pt x="1181100" y="1073150"/>
                </a:lnTo>
                <a:lnTo>
                  <a:pt x="1181100" y="1054100"/>
                </a:lnTo>
                <a:lnTo>
                  <a:pt x="1174750" y="1054100"/>
                </a:lnTo>
                <a:lnTo>
                  <a:pt x="1174750" y="1041400"/>
                </a:lnTo>
                <a:lnTo>
                  <a:pt x="1130300" y="1041400"/>
                </a:lnTo>
                <a:lnTo>
                  <a:pt x="1130300" y="1041400"/>
                </a:lnTo>
                <a:lnTo>
                  <a:pt x="1130300" y="1041400"/>
                </a:lnTo>
                <a:lnTo>
                  <a:pt x="1130300" y="1016000"/>
                </a:lnTo>
                <a:lnTo>
                  <a:pt x="1069975" y="1016000"/>
                </a:lnTo>
                <a:lnTo>
                  <a:pt x="1069975" y="993775"/>
                </a:lnTo>
                <a:lnTo>
                  <a:pt x="974725" y="993775"/>
                </a:lnTo>
                <a:lnTo>
                  <a:pt x="974725" y="962025"/>
                </a:lnTo>
                <a:lnTo>
                  <a:pt x="958850" y="962025"/>
                </a:lnTo>
                <a:lnTo>
                  <a:pt x="958850" y="917575"/>
                </a:lnTo>
                <a:lnTo>
                  <a:pt x="939800" y="917575"/>
                </a:lnTo>
                <a:lnTo>
                  <a:pt x="939800" y="876300"/>
                </a:lnTo>
                <a:lnTo>
                  <a:pt x="923925" y="876300"/>
                </a:lnTo>
                <a:lnTo>
                  <a:pt x="923925" y="825500"/>
                </a:lnTo>
                <a:lnTo>
                  <a:pt x="787400" y="825500"/>
                </a:lnTo>
                <a:lnTo>
                  <a:pt x="787400" y="784225"/>
                </a:lnTo>
                <a:lnTo>
                  <a:pt x="774700" y="784225"/>
                </a:lnTo>
                <a:lnTo>
                  <a:pt x="774700" y="730250"/>
                </a:lnTo>
                <a:lnTo>
                  <a:pt x="765175" y="730250"/>
                </a:lnTo>
                <a:lnTo>
                  <a:pt x="765175" y="641350"/>
                </a:lnTo>
                <a:lnTo>
                  <a:pt x="730250" y="641350"/>
                </a:lnTo>
                <a:lnTo>
                  <a:pt x="730250" y="609600"/>
                </a:lnTo>
                <a:lnTo>
                  <a:pt x="692150" y="609600"/>
                </a:lnTo>
                <a:lnTo>
                  <a:pt x="673100" y="571500"/>
                </a:lnTo>
                <a:lnTo>
                  <a:pt x="638175" y="571500"/>
                </a:lnTo>
                <a:lnTo>
                  <a:pt x="638175" y="520700"/>
                </a:lnTo>
                <a:lnTo>
                  <a:pt x="628650" y="520700"/>
                </a:lnTo>
                <a:lnTo>
                  <a:pt x="628650" y="476250"/>
                </a:lnTo>
                <a:lnTo>
                  <a:pt x="622300" y="476250"/>
                </a:lnTo>
                <a:lnTo>
                  <a:pt x="622300" y="415925"/>
                </a:lnTo>
                <a:lnTo>
                  <a:pt x="622300" y="415925"/>
                </a:lnTo>
                <a:lnTo>
                  <a:pt x="593725" y="415925"/>
                </a:lnTo>
                <a:lnTo>
                  <a:pt x="593725" y="400050"/>
                </a:lnTo>
                <a:lnTo>
                  <a:pt x="565150" y="400050"/>
                </a:lnTo>
                <a:lnTo>
                  <a:pt x="565150" y="390525"/>
                </a:lnTo>
                <a:lnTo>
                  <a:pt x="508000" y="390525"/>
                </a:lnTo>
                <a:lnTo>
                  <a:pt x="508000" y="374650"/>
                </a:lnTo>
                <a:lnTo>
                  <a:pt x="495300" y="374650"/>
                </a:lnTo>
                <a:lnTo>
                  <a:pt x="495300" y="374650"/>
                </a:lnTo>
                <a:lnTo>
                  <a:pt x="476250" y="355600"/>
                </a:lnTo>
                <a:lnTo>
                  <a:pt x="476250" y="295275"/>
                </a:lnTo>
                <a:lnTo>
                  <a:pt x="447675" y="295275"/>
                </a:lnTo>
                <a:lnTo>
                  <a:pt x="447675" y="269875"/>
                </a:lnTo>
                <a:lnTo>
                  <a:pt x="447675" y="269875"/>
                </a:lnTo>
                <a:lnTo>
                  <a:pt x="415925" y="269875"/>
                </a:lnTo>
                <a:lnTo>
                  <a:pt x="415925" y="250825"/>
                </a:lnTo>
                <a:lnTo>
                  <a:pt x="371475" y="250825"/>
                </a:lnTo>
                <a:lnTo>
                  <a:pt x="371475" y="234950"/>
                </a:lnTo>
                <a:lnTo>
                  <a:pt x="330200" y="234950"/>
                </a:lnTo>
                <a:lnTo>
                  <a:pt x="330200" y="209550"/>
                </a:lnTo>
                <a:lnTo>
                  <a:pt x="317500" y="209550"/>
                </a:lnTo>
                <a:lnTo>
                  <a:pt x="317500" y="155575"/>
                </a:lnTo>
                <a:lnTo>
                  <a:pt x="263525" y="155575"/>
                </a:lnTo>
                <a:lnTo>
                  <a:pt x="263525" y="149225"/>
                </a:lnTo>
                <a:lnTo>
                  <a:pt x="187325" y="149225"/>
                </a:lnTo>
                <a:lnTo>
                  <a:pt x="187325" y="101600"/>
                </a:lnTo>
                <a:lnTo>
                  <a:pt x="187325" y="101600"/>
                </a:lnTo>
                <a:lnTo>
                  <a:pt x="158750" y="101600"/>
                </a:lnTo>
                <a:lnTo>
                  <a:pt x="158750" y="41275"/>
                </a:lnTo>
                <a:lnTo>
                  <a:pt x="92075" y="41275"/>
                </a:lnTo>
                <a:lnTo>
                  <a:pt x="92075" y="28575"/>
                </a:lnTo>
                <a:lnTo>
                  <a:pt x="19050" y="28575"/>
                </a:lnTo>
                <a:lnTo>
                  <a:pt x="1905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1B28749E-D5B5-15B4-BBB4-6D4D7EE0E384}"/>
              </a:ext>
            </a:extLst>
          </p:cNvPr>
          <p:cNvGrpSpPr/>
          <p:nvPr/>
        </p:nvGrpSpPr>
        <p:grpSpPr>
          <a:xfrm>
            <a:off x="1289978" y="2312102"/>
            <a:ext cx="4452037" cy="1988165"/>
            <a:chOff x="1289978" y="2658945"/>
            <a:chExt cx="4452037" cy="198816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25DCF5A-EEE2-0B5B-870D-8D938F18140A}"/>
                </a:ext>
              </a:extLst>
            </p:cNvPr>
            <p:cNvSpPr txBox="1"/>
            <p:nvPr/>
          </p:nvSpPr>
          <p:spPr>
            <a:xfrm>
              <a:off x="1860729" y="4362939"/>
              <a:ext cx="616368" cy="2264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31.3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F46B3CC-4D7D-5E3A-99F0-2AACFE224643}"/>
                </a:ext>
              </a:extLst>
            </p:cNvPr>
            <p:cNvSpPr txBox="1"/>
            <p:nvPr/>
          </p:nvSpPr>
          <p:spPr>
            <a:xfrm>
              <a:off x="4347635" y="443039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747CB72-1EF6-76FB-FFFE-196DEA3AE9A1}"/>
                </a:ext>
              </a:extLst>
            </p:cNvPr>
            <p:cNvSpPr txBox="1"/>
            <p:nvPr/>
          </p:nvSpPr>
          <p:spPr>
            <a:xfrm>
              <a:off x="4432700" y="443459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72BCE13-5D87-D238-4591-655B8D894236}"/>
                </a:ext>
              </a:extLst>
            </p:cNvPr>
            <p:cNvSpPr txBox="1"/>
            <p:nvPr/>
          </p:nvSpPr>
          <p:spPr>
            <a:xfrm>
              <a:off x="4361716" y="443121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8C0E6275-0D66-5A87-922D-4DC4AEC57AEC}"/>
                </a:ext>
              </a:extLst>
            </p:cNvPr>
            <p:cNvSpPr txBox="1"/>
            <p:nvPr/>
          </p:nvSpPr>
          <p:spPr>
            <a:xfrm>
              <a:off x="4449929" y="443563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2D96CC0-250D-F71A-E95C-2995634D652B}"/>
                </a:ext>
              </a:extLst>
            </p:cNvPr>
            <p:cNvSpPr txBox="1"/>
            <p:nvPr/>
          </p:nvSpPr>
          <p:spPr>
            <a:xfrm>
              <a:off x="4853822" y="449001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91EDBE88-E654-E9E0-1060-B230D92FFA52}"/>
                </a:ext>
              </a:extLst>
            </p:cNvPr>
            <p:cNvSpPr txBox="1"/>
            <p:nvPr/>
          </p:nvSpPr>
          <p:spPr>
            <a:xfrm>
              <a:off x="4875781" y="449172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430FBB3-FAC7-EC95-7559-195C395427CB}"/>
                </a:ext>
              </a:extLst>
            </p:cNvPr>
            <p:cNvSpPr txBox="1"/>
            <p:nvPr/>
          </p:nvSpPr>
          <p:spPr>
            <a:xfrm>
              <a:off x="4705449" y="443563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BAD73703-0279-D6FE-A927-7FB241A5B8AD}"/>
                </a:ext>
              </a:extLst>
            </p:cNvPr>
            <p:cNvSpPr txBox="1"/>
            <p:nvPr/>
          </p:nvSpPr>
          <p:spPr>
            <a:xfrm>
              <a:off x="5054735" y="449172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AE34C810-3C26-57BE-F0DA-3C5BC177EB9F}"/>
                </a:ext>
              </a:extLst>
            </p:cNvPr>
            <p:cNvSpPr txBox="1"/>
            <p:nvPr/>
          </p:nvSpPr>
          <p:spPr>
            <a:xfrm>
              <a:off x="5316926" y="449286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27D676A-0C80-5B03-BB1F-2B6395E31D9B}"/>
                </a:ext>
              </a:extLst>
            </p:cNvPr>
            <p:cNvSpPr txBox="1"/>
            <p:nvPr/>
          </p:nvSpPr>
          <p:spPr>
            <a:xfrm>
              <a:off x="5571885" y="449155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F87BC05A-17BD-9AD2-0437-63A800DCAA74}"/>
                </a:ext>
              </a:extLst>
            </p:cNvPr>
            <p:cNvSpPr txBox="1"/>
            <p:nvPr/>
          </p:nvSpPr>
          <p:spPr>
            <a:xfrm>
              <a:off x="5117612" y="449335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2F6D9AC-6F78-623C-54A8-F0E18C245397}"/>
                </a:ext>
              </a:extLst>
            </p:cNvPr>
            <p:cNvSpPr txBox="1"/>
            <p:nvPr/>
          </p:nvSpPr>
          <p:spPr>
            <a:xfrm>
              <a:off x="5344097" y="449286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1ACF0F-4D18-3B90-FFB9-7CEEDFCC91B9}"/>
                </a:ext>
              </a:extLst>
            </p:cNvPr>
            <p:cNvSpPr txBox="1"/>
            <p:nvPr/>
          </p:nvSpPr>
          <p:spPr>
            <a:xfrm>
              <a:off x="5097073" y="449286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408D3CD-D02C-3057-CFB6-C7AE80121386}"/>
                </a:ext>
              </a:extLst>
            </p:cNvPr>
            <p:cNvSpPr txBox="1"/>
            <p:nvPr/>
          </p:nvSpPr>
          <p:spPr>
            <a:xfrm>
              <a:off x="5075863" y="449172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18025BA-F052-35D5-DDCC-1100F4079B55}"/>
                </a:ext>
              </a:extLst>
            </p:cNvPr>
            <p:cNvSpPr txBox="1"/>
            <p:nvPr/>
          </p:nvSpPr>
          <p:spPr>
            <a:xfrm>
              <a:off x="4183178" y="443160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F4092F48-25B9-D0B6-5968-4B9DE12D3699}"/>
                </a:ext>
              </a:extLst>
            </p:cNvPr>
            <p:cNvSpPr txBox="1"/>
            <p:nvPr/>
          </p:nvSpPr>
          <p:spPr>
            <a:xfrm>
              <a:off x="4144037" y="439591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1B8D9A4C-A44C-EF68-2280-C2BF48E267E6}"/>
                </a:ext>
              </a:extLst>
            </p:cNvPr>
            <p:cNvSpPr txBox="1"/>
            <p:nvPr/>
          </p:nvSpPr>
          <p:spPr>
            <a:xfrm>
              <a:off x="3954025" y="436293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97A4991-55D9-9B52-965D-AA2313F27584}"/>
                </a:ext>
              </a:extLst>
            </p:cNvPr>
            <p:cNvSpPr txBox="1"/>
            <p:nvPr/>
          </p:nvSpPr>
          <p:spPr>
            <a:xfrm>
              <a:off x="4109217" y="439591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104EB1F6-2B96-36C9-479E-06AE079F52D9}"/>
                </a:ext>
              </a:extLst>
            </p:cNvPr>
            <p:cNvSpPr txBox="1"/>
            <p:nvPr/>
          </p:nvSpPr>
          <p:spPr>
            <a:xfrm>
              <a:off x="3975153" y="436293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7D8FBBB6-DC05-DAD5-D216-EF24C7E7772E}"/>
                </a:ext>
              </a:extLst>
            </p:cNvPr>
            <p:cNvSpPr txBox="1"/>
            <p:nvPr/>
          </p:nvSpPr>
          <p:spPr>
            <a:xfrm>
              <a:off x="3594257" y="425072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6B872D1-22A8-0FFD-0794-8A6ED1FD7E6C}"/>
                </a:ext>
              </a:extLst>
            </p:cNvPr>
            <p:cNvSpPr txBox="1"/>
            <p:nvPr/>
          </p:nvSpPr>
          <p:spPr>
            <a:xfrm>
              <a:off x="3752829" y="429962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921F570D-D189-060F-0C68-EFC93B153043}"/>
                </a:ext>
              </a:extLst>
            </p:cNvPr>
            <p:cNvSpPr txBox="1"/>
            <p:nvPr/>
          </p:nvSpPr>
          <p:spPr>
            <a:xfrm>
              <a:off x="3730167" y="429866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0CADD9B-F52D-24D1-6641-1DD3BC0392A8}"/>
                </a:ext>
              </a:extLst>
            </p:cNvPr>
            <p:cNvSpPr txBox="1"/>
            <p:nvPr/>
          </p:nvSpPr>
          <p:spPr>
            <a:xfrm>
              <a:off x="3712132" y="429993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503D9510-9DFB-EDC5-27B1-47B777E173C2}"/>
                </a:ext>
              </a:extLst>
            </p:cNvPr>
            <p:cNvSpPr txBox="1"/>
            <p:nvPr/>
          </p:nvSpPr>
          <p:spPr>
            <a:xfrm>
              <a:off x="3256122" y="403963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E6E096B-9380-2BB0-927C-24BFD4A0EC22}"/>
                </a:ext>
              </a:extLst>
            </p:cNvPr>
            <p:cNvSpPr txBox="1"/>
            <p:nvPr/>
          </p:nvSpPr>
          <p:spPr>
            <a:xfrm>
              <a:off x="3365292" y="408940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9FB0EF9-9DA6-39CA-0239-653A05123155}"/>
                </a:ext>
              </a:extLst>
            </p:cNvPr>
            <p:cNvSpPr txBox="1"/>
            <p:nvPr/>
          </p:nvSpPr>
          <p:spPr>
            <a:xfrm>
              <a:off x="3277933" y="403709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40C61F3-A7E9-90C2-0618-B0A2AF897259}"/>
                </a:ext>
              </a:extLst>
            </p:cNvPr>
            <p:cNvSpPr txBox="1"/>
            <p:nvPr/>
          </p:nvSpPr>
          <p:spPr>
            <a:xfrm>
              <a:off x="3474115" y="415473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A2A2E21-59D6-154D-67A7-CC565DCC40C0}"/>
                </a:ext>
              </a:extLst>
            </p:cNvPr>
            <p:cNvSpPr txBox="1"/>
            <p:nvPr/>
          </p:nvSpPr>
          <p:spPr>
            <a:xfrm>
              <a:off x="3499839" y="416966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F4C7C3C-C18B-3365-5730-6F153330A21B}"/>
                </a:ext>
              </a:extLst>
            </p:cNvPr>
            <p:cNvSpPr txBox="1"/>
            <p:nvPr/>
          </p:nvSpPr>
          <p:spPr>
            <a:xfrm>
              <a:off x="2525899" y="379174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E89F7B00-9743-1384-A552-722421C0E89F}"/>
                </a:ext>
              </a:extLst>
            </p:cNvPr>
            <p:cNvSpPr txBox="1"/>
            <p:nvPr/>
          </p:nvSpPr>
          <p:spPr>
            <a:xfrm>
              <a:off x="2661398" y="380563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CAB6F26-DA6E-1B23-5297-5AE78323126D}"/>
                </a:ext>
              </a:extLst>
            </p:cNvPr>
            <p:cNvSpPr txBox="1"/>
            <p:nvPr/>
          </p:nvSpPr>
          <p:spPr>
            <a:xfrm>
              <a:off x="2678206" y="383551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91CE8DCB-F4FD-D38C-0A1C-F654838127C3}"/>
                </a:ext>
              </a:extLst>
            </p:cNvPr>
            <p:cNvSpPr txBox="1"/>
            <p:nvPr/>
          </p:nvSpPr>
          <p:spPr>
            <a:xfrm>
              <a:off x="2763948" y="385700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A55536DC-9E28-2DE8-115D-76C0492168CE}"/>
                </a:ext>
              </a:extLst>
            </p:cNvPr>
            <p:cNvSpPr txBox="1"/>
            <p:nvPr/>
          </p:nvSpPr>
          <p:spPr>
            <a:xfrm>
              <a:off x="2836370" y="387881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4FA89C79-4A6D-2931-A4C7-D36029386BF9}"/>
                </a:ext>
              </a:extLst>
            </p:cNvPr>
            <p:cNvSpPr txBox="1"/>
            <p:nvPr/>
          </p:nvSpPr>
          <p:spPr>
            <a:xfrm>
              <a:off x="2980080" y="395334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06A42016-193E-E628-88FD-AD989626BF2E}"/>
                </a:ext>
              </a:extLst>
            </p:cNvPr>
            <p:cNvSpPr txBox="1"/>
            <p:nvPr/>
          </p:nvSpPr>
          <p:spPr>
            <a:xfrm>
              <a:off x="3136911" y="404020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45F413F7-148A-57DA-9106-7A61C5AEC1CC}"/>
                </a:ext>
              </a:extLst>
            </p:cNvPr>
            <p:cNvSpPr txBox="1"/>
            <p:nvPr/>
          </p:nvSpPr>
          <p:spPr>
            <a:xfrm>
              <a:off x="3105747" y="400250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A092A156-A47F-BD24-A15C-6CB212F00585}"/>
                </a:ext>
              </a:extLst>
            </p:cNvPr>
            <p:cNvSpPr txBox="1"/>
            <p:nvPr/>
          </p:nvSpPr>
          <p:spPr>
            <a:xfrm>
              <a:off x="1430729" y="273582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6F17F13A-2B41-B81B-C2C4-F02F386377A8}"/>
                </a:ext>
              </a:extLst>
            </p:cNvPr>
            <p:cNvSpPr txBox="1"/>
            <p:nvPr/>
          </p:nvSpPr>
          <p:spPr>
            <a:xfrm>
              <a:off x="1289978" y="265894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E4C212A-E68D-837B-9B68-0993D4202FD5}"/>
                </a:ext>
              </a:extLst>
            </p:cNvPr>
            <p:cNvSpPr txBox="1"/>
            <p:nvPr/>
          </p:nvSpPr>
          <p:spPr>
            <a:xfrm>
              <a:off x="2364161" y="369007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AB2C0ED9-A919-2371-5A77-03653B0E703C}"/>
                </a:ext>
              </a:extLst>
            </p:cNvPr>
            <p:cNvSpPr txBox="1"/>
            <p:nvPr/>
          </p:nvSpPr>
          <p:spPr>
            <a:xfrm>
              <a:off x="1588141" y="285507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397" name="TextBox 396">
              <a:extLst>
                <a:ext uri="{FF2B5EF4-FFF2-40B4-BE49-F238E27FC236}">
                  <a16:creationId xmlns:a16="http://schemas.microsoft.com/office/drawing/2014/main" id="{2262A6A5-7677-BF62-0167-29ABE790DD9B}"/>
                </a:ext>
              </a:extLst>
            </p:cNvPr>
            <p:cNvSpPr txBox="1"/>
            <p:nvPr/>
          </p:nvSpPr>
          <p:spPr>
            <a:xfrm>
              <a:off x="2343118" y="36791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74E179E8-2B95-C5F9-9ED0-8CCFAA526E86}"/>
                </a:ext>
              </a:extLst>
            </p:cNvPr>
            <p:cNvSpPr txBox="1"/>
            <p:nvPr/>
          </p:nvSpPr>
          <p:spPr>
            <a:xfrm>
              <a:off x="1886914" y="308848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A12A447B-6B6F-EEE6-7BDC-0CCEF7A6EF0F}"/>
                </a:ext>
              </a:extLst>
            </p:cNvPr>
            <p:cNvSpPr txBox="1"/>
            <p:nvPr/>
          </p:nvSpPr>
          <p:spPr>
            <a:xfrm>
              <a:off x="2504520" y="374842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</p:grpSp>
      <p:grpSp>
        <p:nvGrpSpPr>
          <p:cNvPr id="661" name="Group 660">
            <a:extLst>
              <a:ext uri="{FF2B5EF4-FFF2-40B4-BE49-F238E27FC236}">
                <a16:creationId xmlns:a16="http://schemas.microsoft.com/office/drawing/2014/main" id="{D87720A4-AD4C-A848-05A2-13AA232CBC0A}"/>
              </a:ext>
            </a:extLst>
          </p:cNvPr>
          <p:cNvGrpSpPr/>
          <p:nvPr/>
        </p:nvGrpSpPr>
        <p:grpSpPr>
          <a:xfrm>
            <a:off x="1867734" y="3397920"/>
            <a:ext cx="3938449" cy="1234811"/>
            <a:chOff x="1867734" y="3744763"/>
            <a:chExt cx="3938449" cy="1234811"/>
          </a:xfrm>
        </p:grpSpPr>
        <p:sp>
          <p:nvSpPr>
            <p:cNvPr id="642" name="TextBox 641">
              <a:extLst>
                <a:ext uri="{FF2B5EF4-FFF2-40B4-BE49-F238E27FC236}">
                  <a16:creationId xmlns:a16="http://schemas.microsoft.com/office/drawing/2014/main" id="{0C0C2996-4E3E-B5A0-36B1-0F478049CB1D}"/>
                </a:ext>
              </a:extLst>
            </p:cNvPr>
            <p:cNvSpPr txBox="1"/>
            <p:nvPr/>
          </p:nvSpPr>
          <p:spPr>
            <a:xfrm>
              <a:off x="3429470" y="46443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04E18488-BA1A-D73A-1C11-C3637C6AA847}"/>
                </a:ext>
              </a:extLst>
            </p:cNvPr>
            <p:cNvSpPr txBox="1"/>
            <p:nvPr/>
          </p:nvSpPr>
          <p:spPr>
            <a:xfrm>
              <a:off x="3499818" y="468337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45" name="TextBox 644">
              <a:extLst>
                <a:ext uri="{FF2B5EF4-FFF2-40B4-BE49-F238E27FC236}">
                  <a16:creationId xmlns:a16="http://schemas.microsoft.com/office/drawing/2014/main" id="{A493F8CA-6677-81B5-7A77-9B7DB81714D6}"/>
                </a:ext>
              </a:extLst>
            </p:cNvPr>
            <p:cNvSpPr txBox="1"/>
            <p:nvPr/>
          </p:nvSpPr>
          <p:spPr>
            <a:xfrm>
              <a:off x="4183178" y="478504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46" name="TextBox 645">
              <a:extLst>
                <a:ext uri="{FF2B5EF4-FFF2-40B4-BE49-F238E27FC236}">
                  <a16:creationId xmlns:a16="http://schemas.microsoft.com/office/drawing/2014/main" id="{9D7701DC-95AC-F1E5-15FE-9343CCC6595B}"/>
                </a:ext>
              </a:extLst>
            </p:cNvPr>
            <p:cNvSpPr txBox="1"/>
            <p:nvPr/>
          </p:nvSpPr>
          <p:spPr>
            <a:xfrm>
              <a:off x="4214815" y="478964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45F51213-914C-E4E8-14F6-4F68B79399DB}"/>
                </a:ext>
              </a:extLst>
            </p:cNvPr>
            <p:cNvSpPr txBox="1"/>
            <p:nvPr/>
          </p:nvSpPr>
          <p:spPr>
            <a:xfrm>
              <a:off x="4394325" y="482260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48" name="TextBox 647">
              <a:extLst>
                <a:ext uri="{FF2B5EF4-FFF2-40B4-BE49-F238E27FC236}">
                  <a16:creationId xmlns:a16="http://schemas.microsoft.com/office/drawing/2014/main" id="{845B2D93-B281-8A8B-5BE3-B3AED2D54627}"/>
                </a:ext>
              </a:extLst>
            </p:cNvPr>
            <p:cNvSpPr txBox="1"/>
            <p:nvPr/>
          </p:nvSpPr>
          <p:spPr>
            <a:xfrm>
              <a:off x="4416456" y="482384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49" name="TextBox 648">
              <a:extLst>
                <a:ext uri="{FF2B5EF4-FFF2-40B4-BE49-F238E27FC236}">
                  <a16:creationId xmlns:a16="http://schemas.microsoft.com/office/drawing/2014/main" id="{80283D75-5E51-3FEE-0008-6031FD7267B6}"/>
                </a:ext>
              </a:extLst>
            </p:cNvPr>
            <p:cNvSpPr txBox="1"/>
            <p:nvPr/>
          </p:nvSpPr>
          <p:spPr>
            <a:xfrm>
              <a:off x="4863747" y="482140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1AD3A9DE-0DA8-A63D-B5EC-A499FB80D8C4}"/>
                </a:ext>
              </a:extLst>
            </p:cNvPr>
            <p:cNvSpPr txBox="1"/>
            <p:nvPr/>
          </p:nvSpPr>
          <p:spPr>
            <a:xfrm>
              <a:off x="4689574" y="48235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282DE5EE-CDD5-45A3-1282-ACC5F7C09CDA}"/>
                </a:ext>
              </a:extLst>
            </p:cNvPr>
            <p:cNvSpPr txBox="1"/>
            <p:nvPr/>
          </p:nvSpPr>
          <p:spPr>
            <a:xfrm>
              <a:off x="4667157" y="482086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2" name="TextBox 651">
              <a:extLst>
                <a:ext uri="{FF2B5EF4-FFF2-40B4-BE49-F238E27FC236}">
                  <a16:creationId xmlns:a16="http://schemas.microsoft.com/office/drawing/2014/main" id="{83E1970D-9C40-5BD5-D781-B4425A09E715}"/>
                </a:ext>
              </a:extLst>
            </p:cNvPr>
            <p:cNvSpPr txBox="1"/>
            <p:nvPr/>
          </p:nvSpPr>
          <p:spPr>
            <a:xfrm>
              <a:off x="5636053" y="482581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CBACBB27-CA3E-3810-794C-0D6C3C48B133}"/>
                </a:ext>
              </a:extLst>
            </p:cNvPr>
            <p:cNvSpPr txBox="1"/>
            <p:nvPr/>
          </p:nvSpPr>
          <p:spPr>
            <a:xfrm>
              <a:off x="2680681" y="453814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15EBBA1E-E261-C723-8100-8EE4F4167711}"/>
                </a:ext>
              </a:extLst>
            </p:cNvPr>
            <p:cNvSpPr txBox="1"/>
            <p:nvPr/>
          </p:nvSpPr>
          <p:spPr>
            <a:xfrm>
              <a:off x="2816000" y="457125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32930DE8-B359-D05D-5452-8648CF499F43}"/>
                </a:ext>
              </a:extLst>
            </p:cNvPr>
            <p:cNvSpPr txBox="1"/>
            <p:nvPr/>
          </p:nvSpPr>
          <p:spPr>
            <a:xfrm>
              <a:off x="2966557" y="458414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E218825C-8629-801D-790A-34AFAC8A74C9}"/>
                </a:ext>
              </a:extLst>
            </p:cNvPr>
            <p:cNvSpPr txBox="1"/>
            <p:nvPr/>
          </p:nvSpPr>
          <p:spPr>
            <a:xfrm>
              <a:off x="2979404" y="458414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7" name="TextBox 656">
              <a:extLst>
                <a:ext uri="{FF2B5EF4-FFF2-40B4-BE49-F238E27FC236}">
                  <a16:creationId xmlns:a16="http://schemas.microsoft.com/office/drawing/2014/main" id="{5AD16E76-CF47-6249-C40A-5FDF15D6B3F8}"/>
                </a:ext>
              </a:extLst>
            </p:cNvPr>
            <p:cNvSpPr txBox="1"/>
            <p:nvPr/>
          </p:nvSpPr>
          <p:spPr>
            <a:xfrm>
              <a:off x="3285707" y="46443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id="{0C852748-3FE7-F0C4-27F4-44FDA29F5BA3}"/>
                </a:ext>
              </a:extLst>
            </p:cNvPr>
            <p:cNvSpPr txBox="1"/>
            <p:nvPr/>
          </p:nvSpPr>
          <p:spPr>
            <a:xfrm>
              <a:off x="2501278" y="443037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56DE79B8-93D3-A79B-23C0-8D0180515D6D}"/>
                </a:ext>
              </a:extLst>
            </p:cNvPr>
            <p:cNvSpPr txBox="1"/>
            <p:nvPr/>
          </p:nvSpPr>
          <p:spPr>
            <a:xfrm>
              <a:off x="2531998" y="450726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F87878A7-0EA4-7680-9732-B1421550519F}"/>
                </a:ext>
              </a:extLst>
            </p:cNvPr>
            <p:cNvSpPr txBox="1"/>
            <p:nvPr/>
          </p:nvSpPr>
          <p:spPr>
            <a:xfrm>
              <a:off x="1867734" y="374476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</p:grpSp>
      <p:sp>
        <p:nvSpPr>
          <p:cNvPr id="662" name="Freeform 661">
            <a:extLst>
              <a:ext uri="{FF2B5EF4-FFF2-40B4-BE49-F238E27FC236}">
                <a16:creationId xmlns:a16="http://schemas.microsoft.com/office/drawing/2014/main" id="{69F9DD95-7AA8-B6C9-2F92-13119B2CE9A4}"/>
              </a:ext>
            </a:extLst>
          </p:cNvPr>
          <p:cNvSpPr/>
          <p:nvPr/>
        </p:nvSpPr>
        <p:spPr>
          <a:xfrm>
            <a:off x="7088990" y="2418659"/>
            <a:ext cx="4485976" cy="2007220"/>
          </a:xfrm>
          <a:custGeom>
            <a:avLst/>
            <a:gdLst>
              <a:gd name="csX0" fmla="*/ 4485976 w 4485976"/>
              <a:gd name="csY0" fmla="*/ 2007220 h 2007220"/>
              <a:gd name="csX1" fmla="*/ 4157811 w 4485976"/>
              <a:gd name="csY1" fmla="*/ 2007220 h 2007220"/>
              <a:gd name="csX2" fmla="*/ 4157811 w 4485976"/>
              <a:gd name="csY2" fmla="*/ 1650381 h 2007220"/>
              <a:gd name="csX3" fmla="*/ 3654413 w 4485976"/>
              <a:gd name="csY3" fmla="*/ 1650381 h 2007220"/>
              <a:gd name="csX4" fmla="*/ 3654413 w 4485976"/>
              <a:gd name="csY4" fmla="*/ 1507008 h 2007220"/>
              <a:gd name="csX5" fmla="*/ 3389970 w 4485976"/>
              <a:gd name="csY5" fmla="*/ 1507008 h 2007220"/>
              <a:gd name="csX6" fmla="*/ 3389970 w 4485976"/>
              <a:gd name="csY6" fmla="*/ 1424170 h 2007220"/>
              <a:gd name="csX7" fmla="*/ 3233853 w 4485976"/>
              <a:gd name="csY7" fmla="*/ 1424170 h 2007220"/>
              <a:gd name="csX8" fmla="*/ 3233853 w 4485976"/>
              <a:gd name="csY8" fmla="*/ 1376380 h 2007220"/>
              <a:gd name="csX9" fmla="*/ 2988526 w 4485976"/>
              <a:gd name="csY9" fmla="*/ 1376380 h 2007220"/>
              <a:gd name="csX10" fmla="*/ 2988526 w 4485976"/>
              <a:gd name="csY10" fmla="*/ 1347705 h 2007220"/>
              <a:gd name="csX11" fmla="*/ 2870642 w 4485976"/>
              <a:gd name="csY11" fmla="*/ 1347705 h 2007220"/>
              <a:gd name="csX12" fmla="*/ 2870642 w 4485976"/>
              <a:gd name="csY12" fmla="*/ 1319030 h 2007220"/>
              <a:gd name="csX13" fmla="*/ 2666734 w 4485976"/>
              <a:gd name="csY13" fmla="*/ 1319030 h 2007220"/>
              <a:gd name="csX14" fmla="*/ 2666734 w 4485976"/>
              <a:gd name="csY14" fmla="*/ 1287170 h 2007220"/>
              <a:gd name="csX15" fmla="*/ 2593455 w 4485976"/>
              <a:gd name="csY15" fmla="*/ 1287170 h 2007220"/>
              <a:gd name="csX16" fmla="*/ 2593455 w 4485976"/>
              <a:gd name="csY16" fmla="*/ 1261681 h 2007220"/>
              <a:gd name="csX17" fmla="*/ 2446896 w 4485976"/>
              <a:gd name="csY17" fmla="*/ 1261681 h 2007220"/>
              <a:gd name="csX18" fmla="*/ 2446896 w 4485976"/>
              <a:gd name="csY18" fmla="*/ 1210704 h 2007220"/>
              <a:gd name="csX19" fmla="*/ 2341756 w 4485976"/>
              <a:gd name="csY19" fmla="*/ 1210704 h 2007220"/>
              <a:gd name="csX20" fmla="*/ 2341756 w 4485976"/>
              <a:gd name="csY20" fmla="*/ 1185216 h 2007220"/>
              <a:gd name="csX21" fmla="*/ 2239802 w 4485976"/>
              <a:gd name="csY21" fmla="*/ 1185216 h 2007220"/>
              <a:gd name="csX22" fmla="*/ 2239802 w 4485976"/>
              <a:gd name="csY22" fmla="*/ 1140611 h 2007220"/>
              <a:gd name="csX23" fmla="*/ 2195197 w 4485976"/>
              <a:gd name="csY23" fmla="*/ 1140611 h 2007220"/>
              <a:gd name="csX24" fmla="*/ 2195197 w 4485976"/>
              <a:gd name="csY24" fmla="*/ 1108750 h 2007220"/>
              <a:gd name="csX25" fmla="*/ 2035894 w 4485976"/>
              <a:gd name="csY25" fmla="*/ 1108750 h 2007220"/>
              <a:gd name="csX26" fmla="*/ 2035894 w 4485976"/>
              <a:gd name="csY26" fmla="*/ 994052 h 2007220"/>
              <a:gd name="csX27" fmla="*/ 2007219 w 4485976"/>
              <a:gd name="csY27" fmla="*/ 994052 h 2007220"/>
              <a:gd name="csX28" fmla="*/ 1946684 w 4485976"/>
              <a:gd name="csY28" fmla="*/ 994052 h 2007220"/>
              <a:gd name="csX29" fmla="*/ 1946684 w 4485976"/>
              <a:gd name="csY29" fmla="*/ 994052 h 2007220"/>
              <a:gd name="csX30" fmla="*/ 1946684 w 4485976"/>
              <a:gd name="csY30" fmla="*/ 959005 h 2007220"/>
              <a:gd name="csX31" fmla="*/ 1867032 w 4485976"/>
              <a:gd name="csY31" fmla="*/ 959005 h 2007220"/>
              <a:gd name="csX32" fmla="*/ 1867032 w 4485976"/>
              <a:gd name="csY32" fmla="*/ 930331 h 2007220"/>
              <a:gd name="csX33" fmla="*/ 1828800 w 4485976"/>
              <a:gd name="csY33" fmla="*/ 930331 h 2007220"/>
              <a:gd name="csX34" fmla="*/ 1828800 w 4485976"/>
              <a:gd name="csY34" fmla="*/ 885726 h 2007220"/>
              <a:gd name="csX35" fmla="*/ 1765078 w 4485976"/>
              <a:gd name="csY35" fmla="*/ 885726 h 2007220"/>
              <a:gd name="csX36" fmla="*/ 1765078 w 4485976"/>
              <a:gd name="csY36" fmla="*/ 844307 h 2007220"/>
              <a:gd name="csX37" fmla="*/ 1694985 w 4485976"/>
              <a:gd name="csY37" fmla="*/ 844307 h 2007220"/>
              <a:gd name="csX38" fmla="*/ 1694985 w 4485976"/>
              <a:gd name="csY38" fmla="*/ 799702 h 2007220"/>
              <a:gd name="csX39" fmla="*/ 1615333 w 4485976"/>
              <a:gd name="csY39" fmla="*/ 799702 h 2007220"/>
              <a:gd name="csX40" fmla="*/ 1615333 w 4485976"/>
              <a:gd name="csY40" fmla="*/ 764655 h 2007220"/>
              <a:gd name="csX41" fmla="*/ 1395495 w 4485976"/>
              <a:gd name="csY41" fmla="*/ 764655 h 2007220"/>
              <a:gd name="csX42" fmla="*/ 1395495 w 4485976"/>
              <a:gd name="csY42" fmla="*/ 710492 h 2007220"/>
              <a:gd name="csX43" fmla="*/ 1344518 w 4485976"/>
              <a:gd name="csY43" fmla="*/ 710492 h 2007220"/>
              <a:gd name="csX44" fmla="*/ 1344518 w 4485976"/>
              <a:gd name="csY44" fmla="*/ 678632 h 2007220"/>
              <a:gd name="csX45" fmla="*/ 1255308 w 4485976"/>
              <a:gd name="csY45" fmla="*/ 678632 h 2007220"/>
              <a:gd name="csX46" fmla="*/ 1201145 w 4485976"/>
              <a:gd name="csY46" fmla="*/ 614911 h 2007220"/>
              <a:gd name="csX47" fmla="*/ 1124680 w 4485976"/>
              <a:gd name="csY47" fmla="*/ 614911 h 2007220"/>
              <a:gd name="csX48" fmla="*/ 1054586 w 4485976"/>
              <a:gd name="csY48" fmla="*/ 535259 h 2007220"/>
              <a:gd name="csX49" fmla="*/ 965377 w 4485976"/>
              <a:gd name="csY49" fmla="*/ 535259 h 2007220"/>
              <a:gd name="csX50" fmla="*/ 965377 w 4485976"/>
              <a:gd name="csY50" fmla="*/ 522515 h 2007220"/>
              <a:gd name="csX51" fmla="*/ 927144 w 4485976"/>
              <a:gd name="csY51" fmla="*/ 522515 h 2007220"/>
              <a:gd name="csX52" fmla="*/ 927144 w 4485976"/>
              <a:gd name="csY52" fmla="*/ 474724 h 2007220"/>
              <a:gd name="csX53" fmla="*/ 860236 w 4485976"/>
              <a:gd name="csY53" fmla="*/ 474724 h 2007220"/>
              <a:gd name="csX54" fmla="*/ 860236 w 4485976"/>
              <a:gd name="csY54" fmla="*/ 455607 h 2007220"/>
              <a:gd name="csX55" fmla="*/ 774213 w 4485976"/>
              <a:gd name="csY55" fmla="*/ 455607 h 2007220"/>
              <a:gd name="csX56" fmla="*/ 774213 w 4485976"/>
              <a:gd name="csY56" fmla="*/ 407816 h 2007220"/>
              <a:gd name="csX57" fmla="*/ 720050 w 4485976"/>
              <a:gd name="csY57" fmla="*/ 407816 h 2007220"/>
              <a:gd name="csX58" fmla="*/ 720050 w 4485976"/>
              <a:gd name="csY58" fmla="*/ 375956 h 2007220"/>
              <a:gd name="csX59" fmla="*/ 627654 w 4485976"/>
              <a:gd name="csY59" fmla="*/ 375956 h 2007220"/>
              <a:gd name="csX60" fmla="*/ 627654 w 4485976"/>
              <a:gd name="csY60" fmla="*/ 328165 h 2007220"/>
              <a:gd name="csX61" fmla="*/ 605351 w 4485976"/>
              <a:gd name="csY61" fmla="*/ 328165 h 2007220"/>
              <a:gd name="csX62" fmla="*/ 605351 w 4485976"/>
              <a:gd name="csY62" fmla="*/ 296304 h 2007220"/>
              <a:gd name="csX63" fmla="*/ 541630 w 4485976"/>
              <a:gd name="csY63" fmla="*/ 296304 h 2007220"/>
              <a:gd name="csX64" fmla="*/ 541630 w 4485976"/>
              <a:gd name="csY64" fmla="*/ 213467 h 2007220"/>
              <a:gd name="csX65" fmla="*/ 487467 w 4485976"/>
              <a:gd name="csY65" fmla="*/ 213467 h 2007220"/>
              <a:gd name="csX66" fmla="*/ 487467 w 4485976"/>
              <a:gd name="csY66" fmla="*/ 159304 h 2007220"/>
              <a:gd name="csX67" fmla="*/ 356839 w 4485976"/>
              <a:gd name="csY67" fmla="*/ 159304 h 2007220"/>
              <a:gd name="csX68" fmla="*/ 356839 w 4485976"/>
              <a:gd name="csY68" fmla="*/ 130629 h 2007220"/>
              <a:gd name="csX69" fmla="*/ 293117 w 4485976"/>
              <a:gd name="csY69" fmla="*/ 130629 h 2007220"/>
              <a:gd name="csX70" fmla="*/ 293117 w 4485976"/>
              <a:gd name="csY70" fmla="*/ 101954 h 2007220"/>
              <a:gd name="csX71" fmla="*/ 223024 w 4485976"/>
              <a:gd name="csY71" fmla="*/ 101954 h 2007220"/>
              <a:gd name="csX72" fmla="*/ 223024 w 4485976"/>
              <a:gd name="csY72" fmla="*/ 31861 h 2007220"/>
              <a:gd name="csX73" fmla="*/ 101954 w 4485976"/>
              <a:gd name="csY73" fmla="*/ 31861 h 2007220"/>
              <a:gd name="csX74" fmla="*/ 101954 w 4485976"/>
              <a:gd name="csY74" fmla="*/ 0 h 2007220"/>
              <a:gd name="csX75" fmla="*/ 0 w 4485976"/>
              <a:gd name="csY75" fmla="*/ 0 h 2007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4485976" h="2007220">
                <a:moveTo>
                  <a:pt x="4485976" y="2007220"/>
                </a:moveTo>
                <a:lnTo>
                  <a:pt x="4157811" y="2007220"/>
                </a:lnTo>
                <a:lnTo>
                  <a:pt x="4157811" y="1650381"/>
                </a:lnTo>
                <a:lnTo>
                  <a:pt x="3654413" y="1650381"/>
                </a:lnTo>
                <a:lnTo>
                  <a:pt x="3654413" y="1507008"/>
                </a:lnTo>
                <a:lnTo>
                  <a:pt x="3389970" y="1507008"/>
                </a:lnTo>
                <a:lnTo>
                  <a:pt x="3389970" y="1424170"/>
                </a:lnTo>
                <a:lnTo>
                  <a:pt x="3233853" y="1424170"/>
                </a:lnTo>
                <a:lnTo>
                  <a:pt x="3233853" y="1376380"/>
                </a:lnTo>
                <a:lnTo>
                  <a:pt x="2988526" y="1376380"/>
                </a:lnTo>
                <a:lnTo>
                  <a:pt x="2988526" y="1347705"/>
                </a:lnTo>
                <a:lnTo>
                  <a:pt x="2870642" y="1347705"/>
                </a:lnTo>
                <a:lnTo>
                  <a:pt x="2870642" y="1319030"/>
                </a:lnTo>
                <a:lnTo>
                  <a:pt x="2666734" y="1319030"/>
                </a:lnTo>
                <a:lnTo>
                  <a:pt x="2666734" y="1287170"/>
                </a:lnTo>
                <a:lnTo>
                  <a:pt x="2593455" y="1287170"/>
                </a:lnTo>
                <a:lnTo>
                  <a:pt x="2593455" y="1261681"/>
                </a:lnTo>
                <a:lnTo>
                  <a:pt x="2446896" y="1261681"/>
                </a:lnTo>
                <a:lnTo>
                  <a:pt x="2446896" y="1210704"/>
                </a:lnTo>
                <a:lnTo>
                  <a:pt x="2341756" y="1210704"/>
                </a:lnTo>
                <a:lnTo>
                  <a:pt x="2341756" y="1185216"/>
                </a:lnTo>
                <a:lnTo>
                  <a:pt x="2239802" y="1185216"/>
                </a:lnTo>
                <a:lnTo>
                  <a:pt x="2239802" y="1140611"/>
                </a:lnTo>
                <a:lnTo>
                  <a:pt x="2195197" y="1140611"/>
                </a:lnTo>
                <a:lnTo>
                  <a:pt x="2195197" y="1108750"/>
                </a:lnTo>
                <a:lnTo>
                  <a:pt x="2035894" y="1108750"/>
                </a:lnTo>
                <a:lnTo>
                  <a:pt x="2035894" y="994052"/>
                </a:lnTo>
                <a:lnTo>
                  <a:pt x="2007219" y="994052"/>
                </a:lnTo>
                <a:lnTo>
                  <a:pt x="1946684" y="994052"/>
                </a:lnTo>
                <a:lnTo>
                  <a:pt x="1946684" y="994052"/>
                </a:lnTo>
                <a:lnTo>
                  <a:pt x="1946684" y="959005"/>
                </a:lnTo>
                <a:lnTo>
                  <a:pt x="1867032" y="959005"/>
                </a:lnTo>
                <a:lnTo>
                  <a:pt x="1867032" y="930331"/>
                </a:lnTo>
                <a:lnTo>
                  <a:pt x="1828800" y="930331"/>
                </a:lnTo>
                <a:lnTo>
                  <a:pt x="1828800" y="885726"/>
                </a:lnTo>
                <a:lnTo>
                  <a:pt x="1765078" y="885726"/>
                </a:lnTo>
                <a:lnTo>
                  <a:pt x="1765078" y="844307"/>
                </a:lnTo>
                <a:lnTo>
                  <a:pt x="1694985" y="844307"/>
                </a:lnTo>
                <a:lnTo>
                  <a:pt x="1694985" y="799702"/>
                </a:lnTo>
                <a:lnTo>
                  <a:pt x="1615333" y="799702"/>
                </a:lnTo>
                <a:lnTo>
                  <a:pt x="1615333" y="764655"/>
                </a:lnTo>
                <a:lnTo>
                  <a:pt x="1395495" y="764655"/>
                </a:lnTo>
                <a:lnTo>
                  <a:pt x="1395495" y="710492"/>
                </a:lnTo>
                <a:lnTo>
                  <a:pt x="1344518" y="710492"/>
                </a:lnTo>
                <a:lnTo>
                  <a:pt x="1344518" y="678632"/>
                </a:lnTo>
                <a:lnTo>
                  <a:pt x="1255308" y="678632"/>
                </a:lnTo>
                <a:lnTo>
                  <a:pt x="1201145" y="614911"/>
                </a:lnTo>
                <a:lnTo>
                  <a:pt x="1124680" y="614911"/>
                </a:lnTo>
                <a:lnTo>
                  <a:pt x="1054586" y="535259"/>
                </a:lnTo>
                <a:lnTo>
                  <a:pt x="965377" y="535259"/>
                </a:lnTo>
                <a:lnTo>
                  <a:pt x="965377" y="522515"/>
                </a:lnTo>
                <a:lnTo>
                  <a:pt x="927144" y="522515"/>
                </a:lnTo>
                <a:lnTo>
                  <a:pt x="927144" y="474724"/>
                </a:lnTo>
                <a:lnTo>
                  <a:pt x="860236" y="474724"/>
                </a:lnTo>
                <a:lnTo>
                  <a:pt x="860236" y="455607"/>
                </a:lnTo>
                <a:lnTo>
                  <a:pt x="774213" y="455607"/>
                </a:lnTo>
                <a:lnTo>
                  <a:pt x="774213" y="407816"/>
                </a:lnTo>
                <a:lnTo>
                  <a:pt x="720050" y="407816"/>
                </a:lnTo>
                <a:lnTo>
                  <a:pt x="720050" y="375956"/>
                </a:lnTo>
                <a:lnTo>
                  <a:pt x="627654" y="375956"/>
                </a:lnTo>
                <a:lnTo>
                  <a:pt x="627654" y="328165"/>
                </a:lnTo>
                <a:lnTo>
                  <a:pt x="605351" y="328165"/>
                </a:lnTo>
                <a:lnTo>
                  <a:pt x="605351" y="296304"/>
                </a:lnTo>
                <a:lnTo>
                  <a:pt x="541630" y="296304"/>
                </a:lnTo>
                <a:lnTo>
                  <a:pt x="541630" y="213467"/>
                </a:lnTo>
                <a:lnTo>
                  <a:pt x="487467" y="213467"/>
                </a:lnTo>
                <a:lnTo>
                  <a:pt x="487467" y="159304"/>
                </a:lnTo>
                <a:lnTo>
                  <a:pt x="356839" y="159304"/>
                </a:lnTo>
                <a:lnTo>
                  <a:pt x="356839" y="130629"/>
                </a:lnTo>
                <a:lnTo>
                  <a:pt x="293117" y="130629"/>
                </a:lnTo>
                <a:lnTo>
                  <a:pt x="293117" y="101954"/>
                </a:lnTo>
                <a:lnTo>
                  <a:pt x="223024" y="101954"/>
                </a:lnTo>
                <a:lnTo>
                  <a:pt x="223024" y="31861"/>
                </a:lnTo>
                <a:lnTo>
                  <a:pt x="101954" y="31861"/>
                </a:lnTo>
                <a:lnTo>
                  <a:pt x="101954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5" name="Group 664">
            <a:extLst>
              <a:ext uri="{FF2B5EF4-FFF2-40B4-BE49-F238E27FC236}">
                <a16:creationId xmlns:a16="http://schemas.microsoft.com/office/drawing/2014/main" id="{AC6D1D16-05A6-E1F8-2A75-A768E06C4A1A}"/>
              </a:ext>
            </a:extLst>
          </p:cNvPr>
          <p:cNvGrpSpPr/>
          <p:nvPr/>
        </p:nvGrpSpPr>
        <p:grpSpPr>
          <a:xfrm>
            <a:off x="7079431" y="2412287"/>
            <a:ext cx="4377651" cy="1892522"/>
            <a:chOff x="7079431" y="2759130"/>
            <a:chExt cx="4377651" cy="1892522"/>
          </a:xfrm>
        </p:grpSpPr>
        <p:sp>
          <p:nvSpPr>
            <p:cNvPr id="663" name="Freeform 662">
              <a:extLst>
                <a:ext uri="{FF2B5EF4-FFF2-40B4-BE49-F238E27FC236}">
                  <a16:creationId xmlns:a16="http://schemas.microsoft.com/office/drawing/2014/main" id="{21A2905A-973A-D000-AE7D-FA771F440369}"/>
                </a:ext>
              </a:extLst>
            </p:cNvPr>
            <p:cNvSpPr/>
            <p:nvPr/>
          </p:nvSpPr>
          <p:spPr>
            <a:xfrm>
              <a:off x="8905045" y="3565205"/>
              <a:ext cx="2552037" cy="1086447"/>
            </a:xfrm>
            <a:custGeom>
              <a:avLst/>
              <a:gdLst>
                <a:gd name="csX0" fmla="*/ 2552037 w 2552037"/>
                <a:gd name="csY0" fmla="*/ 1086447 h 1086447"/>
                <a:gd name="csX1" fmla="*/ 2415036 w 2552037"/>
                <a:gd name="csY1" fmla="*/ 1086447 h 1086447"/>
                <a:gd name="csX2" fmla="*/ 2415036 w 2552037"/>
                <a:gd name="csY2" fmla="*/ 634026 h 1086447"/>
                <a:gd name="csX3" fmla="*/ 1918010 w 2552037"/>
                <a:gd name="csY3" fmla="*/ 634026 h 1086447"/>
                <a:gd name="csX4" fmla="*/ 1918010 w 2552037"/>
                <a:gd name="csY4" fmla="*/ 570304 h 1086447"/>
                <a:gd name="csX5" fmla="*/ 1449659 w 2552037"/>
                <a:gd name="csY5" fmla="*/ 570304 h 1086447"/>
                <a:gd name="csX6" fmla="*/ 1449659 w 2552037"/>
                <a:gd name="csY6" fmla="*/ 528886 h 1086447"/>
                <a:gd name="csX7" fmla="*/ 1328588 w 2552037"/>
                <a:gd name="csY7" fmla="*/ 528886 h 1086447"/>
                <a:gd name="csX8" fmla="*/ 1328588 w 2552037"/>
                <a:gd name="csY8" fmla="*/ 452420 h 1086447"/>
                <a:gd name="csX9" fmla="*/ 1188402 w 2552037"/>
                <a:gd name="csY9" fmla="*/ 452420 h 1086447"/>
                <a:gd name="csX10" fmla="*/ 1188402 w 2552037"/>
                <a:gd name="csY10" fmla="*/ 420559 h 1086447"/>
                <a:gd name="csX11" fmla="*/ 1083262 w 2552037"/>
                <a:gd name="csY11" fmla="*/ 420559 h 1086447"/>
                <a:gd name="csX12" fmla="*/ 1083262 w 2552037"/>
                <a:gd name="csY12" fmla="*/ 382327 h 1086447"/>
                <a:gd name="csX13" fmla="*/ 1016354 w 2552037"/>
                <a:gd name="csY13" fmla="*/ 382327 h 1086447"/>
                <a:gd name="csX14" fmla="*/ 1016354 w 2552037"/>
                <a:gd name="csY14" fmla="*/ 350466 h 1086447"/>
                <a:gd name="csX15" fmla="*/ 933517 w 2552037"/>
                <a:gd name="csY15" fmla="*/ 350466 h 1086447"/>
                <a:gd name="csX16" fmla="*/ 933517 w 2552037"/>
                <a:gd name="csY16" fmla="*/ 289931 h 1086447"/>
                <a:gd name="csX17" fmla="*/ 895284 w 2552037"/>
                <a:gd name="csY17" fmla="*/ 289931 h 1086447"/>
                <a:gd name="csX18" fmla="*/ 895284 w 2552037"/>
                <a:gd name="csY18" fmla="*/ 235768 h 1086447"/>
                <a:gd name="csX19" fmla="*/ 697748 w 2552037"/>
                <a:gd name="csY19" fmla="*/ 235768 h 1086447"/>
                <a:gd name="csX20" fmla="*/ 697748 w 2552037"/>
                <a:gd name="csY20" fmla="*/ 200721 h 1086447"/>
                <a:gd name="csX21" fmla="*/ 579864 w 2552037"/>
                <a:gd name="csY21" fmla="*/ 200721 h 1086447"/>
                <a:gd name="csX22" fmla="*/ 579864 w 2552037"/>
                <a:gd name="csY22" fmla="*/ 156116 h 1086447"/>
                <a:gd name="csX23" fmla="*/ 455607 w 2552037"/>
                <a:gd name="csY23" fmla="*/ 156116 h 1086447"/>
                <a:gd name="csX24" fmla="*/ 455607 w 2552037"/>
                <a:gd name="csY24" fmla="*/ 89209 h 1086447"/>
                <a:gd name="csX25" fmla="*/ 369584 w 2552037"/>
                <a:gd name="csY25" fmla="*/ 89209 h 1086447"/>
                <a:gd name="csX26" fmla="*/ 369584 w 2552037"/>
                <a:gd name="csY26" fmla="*/ 47790 h 1086447"/>
                <a:gd name="csX27" fmla="*/ 305862 w 2552037"/>
                <a:gd name="csY27" fmla="*/ 47790 h 1086447"/>
                <a:gd name="csX28" fmla="*/ 305862 w 2552037"/>
                <a:gd name="csY28" fmla="*/ 47790 h 1086447"/>
                <a:gd name="csX29" fmla="*/ 305862 w 2552037"/>
                <a:gd name="csY29" fmla="*/ 19116 h 1086447"/>
                <a:gd name="csX30" fmla="*/ 207094 w 2552037"/>
                <a:gd name="csY30" fmla="*/ 19116 h 1086447"/>
                <a:gd name="csX31" fmla="*/ 207094 w 2552037"/>
                <a:gd name="csY31" fmla="*/ 19116 h 1086447"/>
                <a:gd name="csX32" fmla="*/ 207094 w 2552037"/>
                <a:gd name="csY32" fmla="*/ 19116 h 1086447"/>
                <a:gd name="csX33" fmla="*/ 207094 w 2552037"/>
                <a:gd name="csY33" fmla="*/ 19116 h 1086447"/>
                <a:gd name="csX34" fmla="*/ 187978 w 2552037"/>
                <a:gd name="csY34" fmla="*/ 0 h 1086447"/>
                <a:gd name="csX35" fmla="*/ 0 w 2552037"/>
                <a:gd name="csY35" fmla="*/ 0 h 10864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552037" h="1086447">
                  <a:moveTo>
                    <a:pt x="2552037" y="1086447"/>
                  </a:moveTo>
                  <a:lnTo>
                    <a:pt x="2415036" y="1086447"/>
                  </a:lnTo>
                  <a:lnTo>
                    <a:pt x="2415036" y="634026"/>
                  </a:lnTo>
                  <a:lnTo>
                    <a:pt x="1918010" y="634026"/>
                  </a:lnTo>
                  <a:lnTo>
                    <a:pt x="1918010" y="570304"/>
                  </a:lnTo>
                  <a:lnTo>
                    <a:pt x="1449659" y="570304"/>
                  </a:lnTo>
                  <a:lnTo>
                    <a:pt x="1449659" y="528886"/>
                  </a:lnTo>
                  <a:lnTo>
                    <a:pt x="1328588" y="528886"/>
                  </a:lnTo>
                  <a:lnTo>
                    <a:pt x="1328588" y="452420"/>
                  </a:lnTo>
                  <a:lnTo>
                    <a:pt x="1188402" y="452420"/>
                  </a:lnTo>
                  <a:lnTo>
                    <a:pt x="1188402" y="420559"/>
                  </a:lnTo>
                  <a:lnTo>
                    <a:pt x="1083262" y="420559"/>
                  </a:lnTo>
                  <a:lnTo>
                    <a:pt x="1083262" y="382327"/>
                  </a:lnTo>
                  <a:lnTo>
                    <a:pt x="1016354" y="382327"/>
                  </a:lnTo>
                  <a:lnTo>
                    <a:pt x="1016354" y="350466"/>
                  </a:lnTo>
                  <a:lnTo>
                    <a:pt x="933517" y="350466"/>
                  </a:lnTo>
                  <a:lnTo>
                    <a:pt x="933517" y="289931"/>
                  </a:lnTo>
                  <a:lnTo>
                    <a:pt x="895284" y="289931"/>
                  </a:lnTo>
                  <a:lnTo>
                    <a:pt x="895284" y="235768"/>
                  </a:lnTo>
                  <a:lnTo>
                    <a:pt x="697748" y="235768"/>
                  </a:lnTo>
                  <a:lnTo>
                    <a:pt x="697748" y="200721"/>
                  </a:lnTo>
                  <a:lnTo>
                    <a:pt x="579864" y="200721"/>
                  </a:lnTo>
                  <a:lnTo>
                    <a:pt x="579864" y="156116"/>
                  </a:lnTo>
                  <a:lnTo>
                    <a:pt x="455607" y="156116"/>
                  </a:lnTo>
                  <a:lnTo>
                    <a:pt x="455607" y="89209"/>
                  </a:lnTo>
                  <a:lnTo>
                    <a:pt x="369584" y="89209"/>
                  </a:lnTo>
                  <a:lnTo>
                    <a:pt x="369584" y="47790"/>
                  </a:lnTo>
                  <a:lnTo>
                    <a:pt x="305862" y="47790"/>
                  </a:lnTo>
                  <a:lnTo>
                    <a:pt x="305862" y="47790"/>
                  </a:lnTo>
                  <a:lnTo>
                    <a:pt x="305862" y="19116"/>
                  </a:lnTo>
                  <a:lnTo>
                    <a:pt x="207094" y="19116"/>
                  </a:lnTo>
                  <a:lnTo>
                    <a:pt x="207094" y="19116"/>
                  </a:lnTo>
                  <a:lnTo>
                    <a:pt x="207094" y="19116"/>
                  </a:lnTo>
                  <a:lnTo>
                    <a:pt x="207094" y="19116"/>
                  </a:lnTo>
                  <a:lnTo>
                    <a:pt x="187978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Freeform 663">
              <a:extLst>
                <a:ext uri="{FF2B5EF4-FFF2-40B4-BE49-F238E27FC236}">
                  <a16:creationId xmlns:a16="http://schemas.microsoft.com/office/drawing/2014/main" id="{8654594E-959B-D6B0-D544-06A5E7649D77}"/>
                </a:ext>
              </a:extLst>
            </p:cNvPr>
            <p:cNvSpPr/>
            <p:nvPr/>
          </p:nvSpPr>
          <p:spPr>
            <a:xfrm>
              <a:off x="7079431" y="2759130"/>
              <a:ext cx="1889336" cy="796516"/>
            </a:xfrm>
            <a:custGeom>
              <a:avLst/>
              <a:gdLst>
                <a:gd name="csX0" fmla="*/ 0 w 1889336"/>
                <a:gd name="csY0" fmla="*/ 0 h 796516"/>
                <a:gd name="csX1" fmla="*/ 50977 w 1889336"/>
                <a:gd name="csY1" fmla="*/ 0 h 796516"/>
                <a:gd name="csX2" fmla="*/ 50977 w 1889336"/>
                <a:gd name="csY2" fmla="*/ 28675 h 796516"/>
                <a:gd name="csX3" fmla="*/ 344095 w 1889336"/>
                <a:gd name="csY3" fmla="*/ 28675 h 796516"/>
                <a:gd name="csX4" fmla="*/ 344095 w 1889336"/>
                <a:gd name="csY4" fmla="*/ 50977 h 796516"/>
                <a:gd name="csX5" fmla="*/ 455607 w 1889336"/>
                <a:gd name="csY5" fmla="*/ 50977 h 796516"/>
                <a:gd name="csX6" fmla="*/ 455607 w 1889336"/>
                <a:gd name="csY6" fmla="*/ 70094 h 796516"/>
                <a:gd name="csX7" fmla="*/ 579864 w 1889336"/>
                <a:gd name="csY7" fmla="*/ 70094 h 796516"/>
                <a:gd name="csX8" fmla="*/ 579864 w 1889336"/>
                <a:gd name="csY8" fmla="*/ 86024 h 796516"/>
                <a:gd name="csX9" fmla="*/ 637213 w 1889336"/>
                <a:gd name="csY9" fmla="*/ 86024 h 796516"/>
                <a:gd name="csX10" fmla="*/ 637213 w 1889336"/>
                <a:gd name="csY10" fmla="*/ 86024 h 796516"/>
                <a:gd name="csX11" fmla="*/ 637213 w 1889336"/>
                <a:gd name="csY11" fmla="*/ 108326 h 796516"/>
                <a:gd name="csX12" fmla="*/ 729609 w 1889336"/>
                <a:gd name="csY12" fmla="*/ 108326 h 796516"/>
                <a:gd name="csX13" fmla="*/ 729609 w 1889336"/>
                <a:gd name="csY13" fmla="*/ 146559 h 796516"/>
                <a:gd name="csX14" fmla="*/ 793330 w 1889336"/>
                <a:gd name="csY14" fmla="*/ 146559 h 796516"/>
                <a:gd name="csX15" fmla="*/ 793330 w 1889336"/>
                <a:gd name="csY15" fmla="*/ 216653 h 796516"/>
                <a:gd name="csX16" fmla="*/ 863423 w 1889336"/>
                <a:gd name="csY16" fmla="*/ 216653 h 796516"/>
                <a:gd name="csX17" fmla="*/ 863423 w 1889336"/>
                <a:gd name="csY17" fmla="*/ 248513 h 796516"/>
                <a:gd name="csX18" fmla="*/ 943075 w 1889336"/>
                <a:gd name="csY18" fmla="*/ 248513 h 796516"/>
                <a:gd name="csX19" fmla="*/ 943075 w 1889336"/>
                <a:gd name="csY19" fmla="*/ 277188 h 796516"/>
                <a:gd name="csX20" fmla="*/ 984494 w 1889336"/>
                <a:gd name="csY20" fmla="*/ 277188 h 796516"/>
                <a:gd name="csX21" fmla="*/ 984494 w 1889336"/>
                <a:gd name="csY21" fmla="*/ 305862 h 796516"/>
                <a:gd name="csX22" fmla="*/ 1089634 w 1889336"/>
                <a:gd name="csY22" fmla="*/ 305862 h 796516"/>
                <a:gd name="csX23" fmla="*/ 1089634 w 1889336"/>
                <a:gd name="csY23" fmla="*/ 360025 h 796516"/>
                <a:gd name="csX24" fmla="*/ 1140611 w 1889336"/>
                <a:gd name="csY24" fmla="*/ 360025 h 796516"/>
                <a:gd name="csX25" fmla="*/ 1140611 w 1889336"/>
                <a:gd name="csY25" fmla="*/ 391886 h 796516"/>
                <a:gd name="csX26" fmla="*/ 1220262 w 1889336"/>
                <a:gd name="csY26" fmla="*/ 391886 h 796516"/>
                <a:gd name="csX27" fmla="*/ 1220262 w 1889336"/>
                <a:gd name="csY27" fmla="*/ 442863 h 796516"/>
                <a:gd name="csX28" fmla="*/ 1283984 w 1889336"/>
                <a:gd name="csY28" fmla="*/ 442863 h 796516"/>
                <a:gd name="csX29" fmla="*/ 1283984 w 1889336"/>
                <a:gd name="csY29" fmla="*/ 477910 h 796516"/>
                <a:gd name="csX30" fmla="*/ 1360449 w 1889336"/>
                <a:gd name="csY30" fmla="*/ 477910 h 796516"/>
                <a:gd name="csX31" fmla="*/ 1360449 w 1889336"/>
                <a:gd name="csY31" fmla="*/ 512956 h 796516"/>
                <a:gd name="csX32" fmla="*/ 1401868 w 1889336"/>
                <a:gd name="csY32" fmla="*/ 512956 h 796516"/>
                <a:gd name="csX33" fmla="*/ 1401868 w 1889336"/>
                <a:gd name="csY33" fmla="*/ 560747 h 796516"/>
                <a:gd name="csX34" fmla="*/ 1481520 w 1889336"/>
                <a:gd name="csY34" fmla="*/ 560747 h 796516"/>
                <a:gd name="csX35" fmla="*/ 1481520 w 1889336"/>
                <a:gd name="csY35" fmla="*/ 602166 h 796516"/>
                <a:gd name="csX36" fmla="*/ 1551613 w 1889336"/>
                <a:gd name="csY36" fmla="*/ 602166 h 796516"/>
                <a:gd name="csX37" fmla="*/ 1551613 w 1889336"/>
                <a:gd name="csY37" fmla="*/ 643585 h 796516"/>
                <a:gd name="csX38" fmla="*/ 1640823 w 1889336"/>
                <a:gd name="csY38" fmla="*/ 643585 h 796516"/>
                <a:gd name="csX39" fmla="*/ 1640823 w 1889336"/>
                <a:gd name="csY39" fmla="*/ 681818 h 796516"/>
                <a:gd name="csX40" fmla="*/ 1720474 w 1889336"/>
                <a:gd name="csY40" fmla="*/ 681818 h 796516"/>
                <a:gd name="csX41" fmla="*/ 1720474 w 1889336"/>
                <a:gd name="csY41" fmla="*/ 748725 h 796516"/>
                <a:gd name="csX42" fmla="*/ 1803312 w 1889336"/>
                <a:gd name="csY42" fmla="*/ 748725 h 796516"/>
                <a:gd name="csX43" fmla="*/ 1803312 w 1889336"/>
                <a:gd name="csY43" fmla="*/ 796516 h 796516"/>
                <a:gd name="csX44" fmla="*/ 1889336 w 1889336"/>
                <a:gd name="csY44" fmla="*/ 796516 h 7965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889336" h="796516">
                  <a:moveTo>
                    <a:pt x="0" y="0"/>
                  </a:moveTo>
                  <a:lnTo>
                    <a:pt x="50977" y="0"/>
                  </a:lnTo>
                  <a:lnTo>
                    <a:pt x="50977" y="28675"/>
                  </a:lnTo>
                  <a:lnTo>
                    <a:pt x="344095" y="28675"/>
                  </a:lnTo>
                  <a:lnTo>
                    <a:pt x="344095" y="50977"/>
                  </a:lnTo>
                  <a:lnTo>
                    <a:pt x="455607" y="50977"/>
                  </a:lnTo>
                  <a:lnTo>
                    <a:pt x="455607" y="70094"/>
                  </a:lnTo>
                  <a:lnTo>
                    <a:pt x="579864" y="70094"/>
                  </a:lnTo>
                  <a:lnTo>
                    <a:pt x="579864" y="86024"/>
                  </a:lnTo>
                  <a:lnTo>
                    <a:pt x="637213" y="86024"/>
                  </a:lnTo>
                  <a:lnTo>
                    <a:pt x="637213" y="86024"/>
                  </a:lnTo>
                  <a:lnTo>
                    <a:pt x="637213" y="108326"/>
                  </a:lnTo>
                  <a:lnTo>
                    <a:pt x="729609" y="108326"/>
                  </a:lnTo>
                  <a:lnTo>
                    <a:pt x="729609" y="146559"/>
                  </a:lnTo>
                  <a:lnTo>
                    <a:pt x="793330" y="146559"/>
                  </a:lnTo>
                  <a:lnTo>
                    <a:pt x="793330" y="216653"/>
                  </a:lnTo>
                  <a:lnTo>
                    <a:pt x="863423" y="216653"/>
                  </a:lnTo>
                  <a:lnTo>
                    <a:pt x="863423" y="248513"/>
                  </a:lnTo>
                  <a:lnTo>
                    <a:pt x="943075" y="248513"/>
                  </a:lnTo>
                  <a:lnTo>
                    <a:pt x="943075" y="277188"/>
                  </a:lnTo>
                  <a:lnTo>
                    <a:pt x="984494" y="277188"/>
                  </a:lnTo>
                  <a:lnTo>
                    <a:pt x="984494" y="305862"/>
                  </a:lnTo>
                  <a:lnTo>
                    <a:pt x="1089634" y="305862"/>
                  </a:lnTo>
                  <a:lnTo>
                    <a:pt x="1089634" y="360025"/>
                  </a:lnTo>
                  <a:lnTo>
                    <a:pt x="1140611" y="360025"/>
                  </a:lnTo>
                  <a:lnTo>
                    <a:pt x="1140611" y="391886"/>
                  </a:lnTo>
                  <a:lnTo>
                    <a:pt x="1220262" y="391886"/>
                  </a:lnTo>
                  <a:lnTo>
                    <a:pt x="1220262" y="442863"/>
                  </a:lnTo>
                  <a:lnTo>
                    <a:pt x="1283984" y="442863"/>
                  </a:lnTo>
                  <a:lnTo>
                    <a:pt x="1283984" y="477910"/>
                  </a:lnTo>
                  <a:lnTo>
                    <a:pt x="1360449" y="477910"/>
                  </a:lnTo>
                  <a:lnTo>
                    <a:pt x="1360449" y="512956"/>
                  </a:lnTo>
                  <a:lnTo>
                    <a:pt x="1401868" y="512956"/>
                  </a:lnTo>
                  <a:lnTo>
                    <a:pt x="1401868" y="560747"/>
                  </a:lnTo>
                  <a:lnTo>
                    <a:pt x="1481520" y="560747"/>
                  </a:lnTo>
                  <a:lnTo>
                    <a:pt x="1481520" y="602166"/>
                  </a:lnTo>
                  <a:lnTo>
                    <a:pt x="1551613" y="602166"/>
                  </a:lnTo>
                  <a:lnTo>
                    <a:pt x="1551613" y="643585"/>
                  </a:lnTo>
                  <a:lnTo>
                    <a:pt x="1640823" y="643585"/>
                  </a:lnTo>
                  <a:lnTo>
                    <a:pt x="1640823" y="681818"/>
                  </a:lnTo>
                  <a:lnTo>
                    <a:pt x="1720474" y="681818"/>
                  </a:lnTo>
                  <a:lnTo>
                    <a:pt x="1720474" y="748725"/>
                  </a:lnTo>
                  <a:lnTo>
                    <a:pt x="1803312" y="748725"/>
                  </a:lnTo>
                  <a:lnTo>
                    <a:pt x="1803312" y="796516"/>
                  </a:lnTo>
                  <a:lnTo>
                    <a:pt x="1889336" y="796516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6" name="TextBox 665">
            <a:extLst>
              <a:ext uri="{FF2B5EF4-FFF2-40B4-BE49-F238E27FC236}">
                <a16:creationId xmlns:a16="http://schemas.microsoft.com/office/drawing/2014/main" id="{98512E1E-A1E2-E00A-E80A-94D9E5DF270D}"/>
              </a:ext>
            </a:extLst>
          </p:cNvPr>
          <p:cNvSpPr txBox="1"/>
          <p:nvPr/>
        </p:nvSpPr>
        <p:spPr>
          <a:xfrm>
            <a:off x="7025254" y="2324425"/>
            <a:ext cx="170130" cy="15375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+</a:t>
            </a:r>
          </a:p>
        </p:txBody>
      </p:sp>
      <p:grpSp>
        <p:nvGrpSpPr>
          <p:cNvPr id="733" name="Group 732">
            <a:extLst>
              <a:ext uri="{FF2B5EF4-FFF2-40B4-BE49-F238E27FC236}">
                <a16:creationId xmlns:a16="http://schemas.microsoft.com/office/drawing/2014/main" id="{DEAB0219-F096-CF23-5C73-E703EE4C51F2}"/>
              </a:ext>
            </a:extLst>
          </p:cNvPr>
          <p:cNvGrpSpPr/>
          <p:nvPr/>
        </p:nvGrpSpPr>
        <p:grpSpPr>
          <a:xfrm>
            <a:off x="7178642" y="2363775"/>
            <a:ext cx="4348316" cy="2015601"/>
            <a:chOff x="7178642" y="2710618"/>
            <a:chExt cx="4348316" cy="2015601"/>
          </a:xfrm>
        </p:grpSpPr>
        <p:sp>
          <p:nvSpPr>
            <p:cNvPr id="667" name="TextBox 666">
              <a:extLst>
                <a:ext uri="{FF2B5EF4-FFF2-40B4-BE49-F238E27FC236}">
                  <a16:creationId xmlns:a16="http://schemas.microsoft.com/office/drawing/2014/main" id="{FCEA6B9D-9C6D-7248-7AEE-DA898460222C}"/>
                </a:ext>
              </a:extLst>
            </p:cNvPr>
            <p:cNvSpPr txBox="1"/>
            <p:nvPr/>
          </p:nvSpPr>
          <p:spPr>
            <a:xfrm>
              <a:off x="7178642" y="271061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68" name="TextBox 667">
              <a:extLst>
                <a:ext uri="{FF2B5EF4-FFF2-40B4-BE49-F238E27FC236}">
                  <a16:creationId xmlns:a16="http://schemas.microsoft.com/office/drawing/2014/main" id="{5ADFEF7E-AC58-C509-979C-23F9DFC15107}"/>
                </a:ext>
              </a:extLst>
            </p:cNvPr>
            <p:cNvSpPr txBox="1"/>
            <p:nvPr/>
          </p:nvSpPr>
          <p:spPr>
            <a:xfrm>
              <a:off x="7270566" y="271380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69" name="TextBox 668">
              <a:extLst>
                <a:ext uri="{FF2B5EF4-FFF2-40B4-BE49-F238E27FC236}">
                  <a16:creationId xmlns:a16="http://schemas.microsoft.com/office/drawing/2014/main" id="{FF4BF887-6F17-305E-B2DC-E193B493C3CC}"/>
                </a:ext>
              </a:extLst>
            </p:cNvPr>
            <p:cNvSpPr txBox="1"/>
            <p:nvPr/>
          </p:nvSpPr>
          <p:spPr>
            <a:xfrm>
              <a:off x="7635275" y="276596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0" name="TextBox 669">
              <a:extLst>
                <a:ext uri="{FF2B5EF4-FFF2-40B4-BE49-F238E27FC236}">
                  <a16:creationId xmlns:a16="http://schemas.microsoft.com/office/drawing/2014/main" id="{BF2E66C7-BB7B-6466-94B0-BFB9E2965EC8}"/>
                </a:ext>
              </a:extLst>
            </p:cNvPr>
            <p:cNvSpPr txBox="1"/>
            <p:nvPr/>
          </p:nvSpPr>
          <p:spPr>
            <a:xfrm>
              <a:off x="7359546" y="273000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1" name="TextBox 670">
              <a:extLst>
                <a:ext uri="{FF2B5EF4-FFF2-40B4-BE49-F238E27FC236}">
                  <a16:creationId xmlns:a16="http://schemas.microsoft.com/office/drawing/2014/main" id="{B0F1BA06-7963-FE03-3B7F-3583192EA2FF}"/>
                </a:ext>
              </a:extLst>
            </p:cNvPr>
            <p:cNvSpPr txBox="1"/>
            <p:nvPr/>
          </p:nvSpPr>
          <p:spPr>
            <a:xfrm>
              <a:off x="7396737" y="273000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2" name="TextBox 671">
              <a:extLst>
                <a:ext uri="{FF2B5EF4-FFF2-40B4-BE49-F238E27FC236}">
                  <a16:creationId xmlns:a16="http://schemas.microsoft.com/office/drawing/2014/main" id="{9CFD462A-34E1-4F58-DD58-80C939BD2A14}"/>
                </a:ext>
              </a:extLst>
            </p:cNvPr>
            <p:cNvSpPr txBox="1"/>
            <p:nvPr/>
          </p:nvSpPr>
          <p:spPr>
            <a:xfrm>
              <a:off x="7410812" y="273215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3" name="TextBox 672">
              <a:extLst>
                <a:ext uri="{FF2B5EF4-FFF2-40B4-BE49-F238E27FC236}">
                  <a16:creationId xmlns:a16="http://schemas.microsoft.com/office/drawing/2014/main" id="{22E147AB-B253-01BC-CB4A-8A7B29D1A9EA}"/>
                </a:ext>
              </a:extLst>
            </p:cNvPr>
            <p:cNvSpPr txBox="1"/>
            <p:nvPr/>
          </p:nvSpPr>
          <p:spPr>
            <a:xfrm>
              <a:off x="7426042" y="272934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4" name="TextBox 673">
              <a:extLst>
                <a:ext uri="{FF2B5EF4-FFF2-40B4-BE49-F238E27FC236}">
                  <a16:creationId xmlns:a16="http://schemas.microsoft.com/office/drawing/2014/main" id="{119AF4DA-CF76-E4AD-9D03-D5AA3226725E}"/>
                </a:ext>
              </a:extLst>
            </p:cNvPr>
            <p:cNvSpPr txBox="1"/>
            <p:nvPr/>
          </p:nvSpPr>
          <p:spPr>
            <a:xfrm>
              <a:off x="8092733" y="299914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5" name="TextBox 674">
              <a:extLst>
                <a:ext uri="{FF2B5EF4-FFF2-40B4-BE49-F238E27FC236}">
                  <a16:creationId xmlns:a16="http://schemas.microsoft.com/office/drawing/2014/main" id="{0FEAA139-5029-1083-D21C-6D36B65C42CA}"/>
                </a:ext>
              </a:extLst>
            </p:cNvPr>
            <p:cNvSpPr txBox="1"/>
            <p:nvPr/>
          </p:nvSpPr>
          <p:spPr>
            <a:xfrm>
              <a:off x="8184170" y="307299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6" name="TextBox 675">
              <a:extLst>
                <a:ext uri="{FF2B5EF4-FFF2-40B4-BE49-F238E27FC236}">
                  <a16:creationId xmlns:a16="http://schemas.microsoft.com/office/drawing/2014/main" id="{3D221625-C3D4-6F5D-CD77-6C21A0CF3BF2}"/>
                </a:ext>
              </a:extLst>
            </p:cNvPr>
            <p:cNvSpPr txBox="1"/>
            <p:nvPr/>
          </p:nvSpPr>
          <p:spPr>
            <a:xfrm>
              <a:off x="8236438" y="310910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7" name="TextBox 676">
              <a:extLst>
                <a:ext uri="{FF2B5EF4-FFF2-40B4-BE49-F238E27FC236}">
                  <a16:creationId xmlns:a16="http://schemas.microsoft.com/office/drawing/2014/main" id="{1A54D266-951B-49D8-6E4C-5F32F0FADE4D}"/>
                </a:ext>
              </a:extLst>
            </p:cNvPr>
            <p:cNvSpPr txBox="1"/>
            <p:nvPr/>
          </p:nvSpPr>
          <p:spPr>
            <a:xfrm>
              <a:off x="8285801" y="315891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8" name="TextBox 677">
              <a:extLst>
                <a:ext uri="{FF2B5EF4-FFF2-40B4-BE49-F238E27FC236}">
                  <a16:creationId xmlns:a16="http://schemas.microsoft.com/office/drawing/2014/main" id="{C95BA591-BF21-3E1E-88AB-D609DBFD55A1}"/>
                </a:ext>
              </a:extLst>
            </p:cNvPr>
            <p:cNvSpPr txBox="1"/>
            <p:nvPr/>
          </p:nvSpPr>
          <p:spPr>
            <a:xfrm>
              <a:off x="8341143" y="315306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79" name="TextBox 678">
              <a:extLst>
                <a:ext uri="{FF2B5EF4-FFF2-40B4-BE49-F238E27FC236}">
                  <a16:creationId xmlns:a16="http://schemas.microsoft.com/office/drawing/2014/main" id="{3B765309-BACF-3312-1B60-A1C411FB9579}"/>
                </a:ext>
              </a:extLst>
            </p:cNvPr>
            <p:cNvSpPr txBox="1"/>
            <p:nvPr/>
          </p:nvSpPr>
          <p:spPr>
            <a:xfrm>
              <a:off x="8426093" y="324446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0" name="TextBox 679">
              <a:extLst>
                <a:ext uri="{FF2B5EF4-FFF2-40B4-BE49-F238E27FC236}">
                  <a16:creationId xmlns:a16="http://schemas.microsoft.com/office/drawing/2014/main" id="{8A50EF27-A2B3-5E7D-2D5D-66EBD9F649F6}"/>
                </a:ext>
              </a:extLst>
            </p:cNvPr>
            <p:cNvSpPr txBox="1"/>
            <p:nvPr/>
          </p:nvSpPr>
          <p:spPr>
            <a:xfrm>
              <a:off x="8479306" y="325084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1" name="TextBox 680">
              <a:extLst>
                <a:ext uri="{FF2B5EF4-FFF2-40B4-BE49-F238E27FC236}">
                  <a16:creationId xmlns:a16="http://schemas.microsoft.com/office/drawing/2014/main" id="{7ED65028-E4B2-A6B8-5B95-E22926BD871E}"/>
                </a:ext>
              </a:extLst>
            </p:cNvPr>
            <p:cNvSpPr txBox="1"/>
            <p:nvPr/>
          </p:nvSpPr>
          <p:spPr>
            <a:xfrm>
              <a:off x="8521015" y="329038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2" name="TextBox 681">
              <a:extLst>
                <a:ext uri="{FF2B5EF4-FFF2-40B4-BE49-F238E27FC236}">
                  <a16:creationId xmlns:a16="http://schemas.microsoft.com/office/drawing/2014/main" id="{7C42265E-CE5F-A689-D94F-11A954185DB2}"/>
                </a:ext>
              </a:extLst>
            </p:cNvPr>
            <p:cNvSpPr txBox="1"/>
            <p:nvPr/>
          </p:nvSpPr>
          <p:spPr>
            <a:xfrm>
              <a:off x="8547180" y="329357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3" name="TextBox 682">
              <a:extLst>
                <a:ext uri="{FF2B5EF4-FFF2-40B4-BE49-F238E27FC236}">
                  <a16:creationId xmlns:a16="http://schemas.microsoft.com/office/drawing/2014/main" id="{ED0F21F5-2CF4-0194-994E-619E915D01AD}"/>
                </a:ext>
              </a:extLst>
            </p:cNvPr>
            <p:cNvSpPr txBox="1"/>
            <p:nvPr/>
          </p:nvSpPr>
          <p:spPr>
            <a:xfrm>
              <a:off x="8628382" y="332868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4" name="TextBox 683">
              <a:extLst>
                <a:ext uri="{FF2B5EF4-FFF2-40B4-BE49-F238E27FC236}">
                  <a16:creationId xmlns:a16="http://schemas.microsoft.com/office/drawing/2014/main" id="{C50D3804-E843-56A7-A3A7-F85ECF8C37ED}"/>
                </a:ext>
              </a:extLst>
            </p:cNvPr>
            <p:cNvSpPr txBox="1"/>
            <p:nvPr/>
          </p:nvSpPr>
          <p:spPr>
            <a:xfrm>
              <a:off x="8774101" y="344077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5" name="TextBox 684">
              <a:extLst>
                <a:ext uri="{FF2B5EF4-FFF2-40B4-BE49-F238E27FC236}">
                  <a16:creationId xmlns:a16="http://schemas.microsoft.com/office/drawing/2014/main" id="{F9776EE0-B926-E587-F2AF-19BB8C3DCF09}"/>
                </a:ext>
              </a:extLst>
            </p:cNvPr>
            <p:cNvSpPr txBox="1"/>
            <p:nvPr/>
          </p:nvSpPr>
          <p:spPr>
            <a:xfrm>
              <a:off x="8810309" y="345821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6" name="TextBox 685">
              <a:extLst>
                <a:ext uri="{FF2B5EF4-FFF2-40B4-BE49-F238E27FC236}">
                  <a16:creationId xmlns:a16="http://schemas.microsoft.com/office/drawing/2014/main" id="{704087B7-DD74-6482-BA5E-FF8E82C29135}"/>
                </a:ext>
              </a:extLst>
            </p:cNvPr>
            <p:cNvSpPr txBox="1"/>
            <p:nvPr/>
          </p:nvSpPr>
          <p:spPr>
            <a:xfrm>
              <a:off x="8895374" y="348562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7" name="TextBox 686">
              <a:extLst>
                <a:ext uri="{FF2B5EF4-FFF2-40B4-BE49-F238E27FC236}">
                  <a16:creationId xmlns:a16="http://schemas.microsoft.com/office/drawing/2014/main" id="{0D470D31-1DB2-757E-A0DC-375301D01AAE}"/>
                </a:ext>
              </a:extLst>
            </p:cNvPr>
            <p:cNvSpPr txBox="1"/>
            <p:nvPr/>
          </p:nvSpPr>
          <p:spPr>
            <a:xfrm>
              <a:off x="8992108" y="348351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8" name="TextBox 687">
              <a:extLst>
                <a:ext uri="{FF2B5EF4-FFF2-40B4-BE49-F238E27FC236}">
                  <a16:creationId xmlns:a16="http://schemas.microsoft.com/office/drawing/2014/main" id="{BFC08251-52EE-6E3B-3EA8-4FAE43D08800}"/>
                </a:ext>
              </a:extLst>
            </p:cNvPr>
            <p:cNvSpPr txBox="1"/>
            <p:nvPr/>
          </p:nvSpPr>
          <p:spPr>
            <a:xfrm>
              <a:off x="9010709" y="348252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89" name="TextBox 688">
              <a:extLst>
                <a:ext uri="{FF2B5EF4-FFF2-40B4-BE49-F238E27FC236}">
                  <a16:creationId xmlns:a16="http://schemas.microsoft.com/office/drawing/2014/main" id="{1282030F-C45B-C725-82D4-02D4FC2E846A}"/>
                </a:ext>
              </a:extLst>
            </p:cNvPr>
            <p:cNvSpPr txBox="1"/>
            <p:nvPr/>
          </p:nvSpPr>
          <p:spPr>
            <a:xfrm>
              <a:off x="8839192" y="347181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0" name="TextBox 689">
              <a:extLst>
                <a:ext uri="{FF2B5EF4-FFF2-40B4-BE49-F238E27FC236}">
                  <a16:creationId xmlns:a16="http://schemas.microsoft.com/office/drawing/2014/main" id="{55D5B995-EC6A-F5E1-660E-7637E36197F9}"/>
                </a:ext>
              </a:extLst>
            </p:cNvPr>
            <p:cNvSpPr txBox="1"/>
            <p:nvPr/>
          </p:nvSpPr>
          <p:spPr>
            <a:xfrm>
              <a:off x="9026499" y="348178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1" name="TextBox 690">
              <a:extLst>
                <a:ext uri="{FF2B5EF4-FFF2-40B4-BE49-F238E27FC236}">
                  <a16:creationId xmlns:a16="http://schemas.microsoft.com/office/drawing/2014/main" id="{9961EA24-1CE5-64DE-CC22-70BE1D32C483}"/>
                </a:ext>
              </a:extLst>
            </p:cNvPr>
            <p:cNvSpPr txBox="1"/>
            <p:nvPr/>
          </p:nvSpPr>
          <p:spPr>
            <a:xfrm>
              <a:off x="9129286" y="351916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2" name="TextBox 691">
              <a:extLst>
                <a:ext uri="{FF2B5EF4-FFF2-40B4-BE49-F238E27FC236}">
                  <a16:creationId xmlns:a16="http://schemas.microsoft.com/office/drawing/2014/main" id="{92E0CFD1-BDE0-1396-5745-9E827A165D09}"/>
                </a:ext>
              </a:extLst>
            </p:cNvPr>
            <p:cNvSpPr txBox="1"/>
            <p:nvPr/>
          </p:nvSpPr>
          <p:spPr>
            <a:xfrm>
              <a:off x="9167989" y="351874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3" name="TextBox 692">
              <a:extLst>
                <a:ext uri="{FF2B5EF4-FFF2-40B4-BE49-F238E27FC236}">
                  <a16:creationId xmlns:a16="http://schemas.microsoft.com/office/drawing/2014/main" id="{E2CD8A5D-F576-3F0A-4007-144A45549675}"/>
                </a:ext>
              </a:extLst>
            </p:cNvPr>
            <p:cNvSpPr txBox="1"/>
            <p:nvPr/>
          </p:nvSpPr>
          <p:spPr>
            <a:xfrm>
              <a:off x="9149090" y="351820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4" name="TextBox 693">
              <a:extLst>
                <a:ext uri="{FF2B5EF4-FFF2-40B4-BE49-F238E27FC236}">
                  <a16:creationId xmlns:a16="http://schemas.microsoft.com/office/drawing/2014/main" id="{B3651183-D8E4-C66F-B95A-0AAF4198B21D}"/>
                </a:ext>
              </a:extLst>
            </p:cNvPr>
            <p:cNvSpPr txBox="1"/>
            <p:nvPr/>
          </p:nvSpPr>
          <p:spPr>
            <a:xfrm>
              <a:off x="9198421" y="357555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5" name="TextBox 694">
              <a:extLst>
                <a:ext uri="{FF2B5EF4-FFF2-40B4-BE49-F238E27FC236}">
                  <a16:creationId xmlns:a16="http://schemas.microsoft.com/office/drawing/2014/main" id="{A11A3AA3-247E-9E3A-CBC8-22EA41575071}"/>
                </a:ext>
              </a:extLst>
            </p:cNvPr>
            <p:cNvSpPr txBox="1"/>
            <p:nvPr/>
          </p:nvSpPr>
          <p:spPr>
            <a:xfrm>
              <a:off x="9239132" y="357016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6" name="TextBox 695">
              <a:extLst>
                <a:ext uri="{FF2B5EF4-FFF2-40B4-BE49-F238E27FC236}">
                  <a16:creationId xmlns:a16="http://schemas.microsoft.com/office/drawing/2014/main" id="{95B0D41F-2FC5-91ED-FD61-7377C9E07457}"/>
                </a:ext>
              </a:extLst>
            </p:cNvPr>
            <p:cNvSpPr txBox="1"/>
            <p:nvPr/>
          </p:nvSpPr>
          <p:spPr>
            <a:xfrm>
              <a:off x="9325516" y="364189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7" name="TextBox 696">
              <a:extLst>
                <a:ext uri="{FF2B5EF4-FFF2-40B4-BE49-F238E27FC236}">
                  <a16:creationId xmlns:a16="http://schemas.microsoft.com/office/drawing/2014/main" id="{AB9D416D-DE9F-954F-63C2-CE1BD213331B}"/>
                </a:ext>
              </a:extLst>
            </p:cNvPr>
            <p:cNvSpPr txBox="1"/>
            <p:nvPr/>
          </p:nvSpPr>
          <p:spPr>
            <a:xfrm>
              <a:off x="9370758" y="364189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8" name="TextBox 697">
              <a:extLst>
                <a:ext uri="{FF2B5EF4-FFF2-40B4-BE49-F238E27FC236}">
                  <a16:creationId xmlns:a16="http://schemas.microsoft.com/office/drawing/2014/main" id="{BEF6EC16-59AA-468E-E6D5-3F895B7FB8D6}"/>
                </a:ext>
              </a:extLst>
            </p:cNvPr>
            <p:cNvSpPr txBox="1"/>
            <p:nvPr/>
          </p:nvSpPr>
          <p:spPr>
            <a:xfrm>
              <a:off x="9345312" y="364189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699" name="TextBox 698">
              <a:extLst>
                <a:ext uri="{FF2B5EF4-FFF2-40B4-BE49-F238E27FC236}">
                  <a16:creationId xmlns:a16="http://schemas.microsoft.com/office/drawing/2014/main" id="{563ACC9E-C0ED-7E4D-51DC-D7882F5D29E3}"/>
                </a:ext>
              </a:extLst>
            </p:cNvPr>
            <p:cNvSpPr txBox="1"/>
            <p:nvPr/>
          </p:nvSpPr>
          <p:spPr>
            <a:xfrm>
              <a:off x="9419739" y="368064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0" name="TextBox 699">
              <a:extLst>
                <a:ext uri="{FF2B5EF4-FFF2-40B4-BE49-F238E27FC236}">
                  <a16:creationId xmlns:a16="http://schemas.microsoft.com/office/drawing/2014/main" id="{618A9FE4-5103-075E-3D55-ADED5C03F577}"/>
                </a:ext>
              </a:extLst>
            </p:cNvPr>
            <p:cNvSpPr txBox="1"/>
            <p:nvPr/>
          </p:nvSpPr>
          <p:spPr>
            <a:xfrm>
              <a:off x="9465381" y="368060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1" name="TextBox 700">
              <a:extLst>
                <a:ext uri="{FF2B5EF4-FFF2-40B4-BE49-F238E27FC236}">
                  <a16:creationId xmlns:a16="http://schemas.microsoft.com/office/drawing/2014/main" id="{96950566-F502-04C3-6C92-6A5E44BBB50F}"/>
                </a:ext>
              </a:extLst>
            </p:cNvPr>
            <p:cNvSpPr txBox="1"/>
            <p:nvPr/>
          </p:nvSpPr>
          <p:spPr>
            <a:xfrm>
              <a:off x="9521940" y="370776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2" name="TextBox 701">
              <a:extLst>
                <a:ext uri="{FF2B5EF4-FFF2-40B4-BE49-F238E27FC236}">
                  <a16:creationId xmlns:a16="http://schemas.microsoft.com/office/drawing/2014/main" id="{A516DBE4-F53D-06D9-309B-5CB0E604A9E2}"/>
                </a:ext>
              </a:extLst>
            </p:cNvPr>
            <p:cNvSpPr txBox="1"/>
            <p:nvPr/>
          </p:nvSpPr>
          <p:spPr>
            <a:xfrm>
              <a:off x="9558295" y="371877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3" name="TextBox 702">
              <a:extLst>
                <a:ext uri="{FF2B5EF4-FFF2-40B4-BE49-F238E27FC236}">
                  <a16:creationId xmlns:a16="http://schemas.microsoft.com/office/drawing/2014/main" id="{69EF127B-B095-0E28-3DE1-259B196B04FF}"/>
                </a:ext>
              </a:extLst>
            </p:cNvPr>
            <p:cNvSpPr txBox="1"/>
            <p:nvPr/>
          </p:nvSpPr>
          <p:spPr>
            <a:xfrm>
              <a:off x="9588724" y="371877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4" name="TextBox 703">
              <a:extLst>
                <a:ext uri="{FF2B5EF4-FFF2-40B4-BE49-F238E27FC236}">
                  <a16:creationId xmlns:a16="http://schemas.microsoft.com/office/drawing/2014/main" id="{2734D26F-11AD-01C9-4FD9-DA1E2FD9A577}"/>
                </a:ext>
              </a:extLst>
            </p:cNvPr>
            <p:cNvSpPr txBox="1"/>
            <p:nvPr/>
          </p:nvSpPr>
          <p:spPr>
            <a:xfrm>
              <a:off x="9624720" y="371877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5" name="TextBox 704">
              <a:extLst>
                <a:ext uri="{FF2B5EF4-FFF2-40B4-BE49-F238E27FC236}">
                  <a16:creationId xmlns:a16="http://schemas.microsoft.com/office/drawing/2014/main" id="{592823F9-4BEC-0439-C80E-5077252B54B7}"/>
                </a:ext>
              </a:extLst>
            </p:cNvPr>
            <p:cNvSpPr txBox="1"/>
            <p:nvPr/>
          </p:nvSpPr>
          <p:spPr>
            <a:xfrm>
              <a:off x="9814090" y="384058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46057D9F-E860-EE41-87EF-D8283BCD37C3}"/>
                </a:ext>
              </a:extLst>
            </p:cNvPr>
            <p:cNvSpPr txBox="1"/>
            <p:nvPr/>
          </p:nvSpPr>
          <p:spPr>
            <a:xfrm>
              <a:off x="9865109" y="386862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CE40F046-7370-62FF-5957-1986B2035DF9}"/>
                </a:ext>
              </a:extLst>
            </p:cNvPr>
            <p:cNvSpPr txBox="1"/>
            <p:nvPr/>
          </p:nvSpPr>
          <p:spPr>
            <a:xfrm>
              <a:off x="9884225" y="386971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8" name="TextBox 707">
              <a:extLst>
                <a:ext uri="{FF2B5EF4-FFF2-40B4-BE49-F238E27FC236}">
                  <a16:creationId xmlns:a16="http://schemas.microsoft.com/office/drawing/2014/main" id="{8DBA8C70-D7F1-4F49-A304-A588CDD8A225}"/>
                </a:ext>
              </a:extLst>
            </p:cNvPr>
            <p:cNvSpPr txBox="1"/>
            <p:nvPr/>
          </p:nvSpPr>
          <p:spPr>
            <a:xfrm>
              <a:off x="9924537" y="390201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09" name="TextBox 708">
              <a:extLst>
                <a:ext uri="{FF2B5EF4-FFF2-40B4-BE49-F238E27FC236}">
                  <a16:creationId xmlns:a16="http://schemas.microsoft.com/office/drawing/2014/main" id="{A029F5DB-D0D2-6E8B-6795-665AB4F860B5}"/>
                </a:ext>
              </a:extLst>
            </p:cNvPr>
            <p:cNvSpPr txBox="1"/>
            <p:nvPr/>
          </p:nvSpPr>
          <p:spPr>
            <a:xfrm>
              <a:off x="9985524" y="390178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0" name="TextBox 709">
              <a:extLst>
                <a:ext uri="{FF2B5EF4-FFF2-40B4-BE49-F238E27FC236}">
                  <a16:creationId xmlns:a16="http://schemas.microsoft.com/office/drawing/2014/main" id="{3287C52A-3AAB-FCB4-F907-A17BE4B25F29}"/>
                </a:ext>
              </a:extLst>
            </p:cNvPr>
            <p:cNvSpPr txBox="1"/>
            <p:nvPr/>
          </p:nvSpPr>
          <p:spPr>
            <a:xfrm>
              <a:off x="10006899" y="392562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1" name="TextBox 710">
              <a:extLst>
                <a:ext uri="{FF2B5EF4-FFF2-40B4-BE49-F238E27FC236}">
                  <a16:creationId xmlns:a16="http://schemas.microsoft.com/office/drawing/2014/main" id="{15DC040D-3F36-F93B-4799-C548867D07F3}"/>
                </a:ext>
              </a:extLst>
            </p:cNvPr>
            <p:cNvSpPr txBox="1"/>
            <p:nvPr/>
          </p:nvSpPr>
          <p:spPr>
            <a:xfrm>
              <a:off x="10083090" y="393564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2" name="TextBox 711">
              <a:extLst>
                <a:ext uri="{FF2B5EF4-FFF2-40B4-BE49-F238E27FC236}">
                  <a16:creationId xmlns:a16="http://schemas.microsoft.com/office/drawing/2014/main" id="{C5BC23F5-284E-1725-7FD8-30BA219D24AF}"/>
                </a:ext>
              </a:extLst>
            </p:cNvPr>
            <p:cNvSpPr txBox="1"/>
            <p:nvPr/>
          </p:nvSpPr>
          <p:spPr>
            <a:xfrm>
              <a:off x="11356828" y="457246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3" name="TextBox 712">
              <a:extLst>
                <a:ext uri="{FF2B5EF4-FFF2-40B4-BE49-F238E27FC236}">
                  <a16:creationId xmlns:a16="http://schemas.microsoft.com/office/drawing/2014/main" id="{B597A017-1022-F517-A7A4-C693C292196A}"/>
                </a:ext>
              </a:extLst>
            </p:cNvPr>
            <p:cNvSpPr txBox="1"/>
            <p:nvPr/>
          </p:nvSpPr>
          <p:spPr>
            <a:xfrm>
              <a:off x="10123497" y="393431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4" name="TextBox 713">
              <a:extLst>
                <a:ext uri="{FF2B5EF4-FFF2-40B4-BE49-F238E27FC236}">
                  <a16:creationId xmlns:a16="http://schemas.microsoft.com/office/drawing/2014/main" id="{A22F6592-DE20-AC47-FBAD-35D478F5D9D3}"/>
                </a:ext>
              </a:extLst>
            </p:cNvPr>
            <p:cNvSpPr txBox="1"/>
            <p:nvPr/>
          </p:nvSpPr>
          <p:spPr>
            <a:xfrm>
              <a:off x="10164969" y="399711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5" name="TextBox 714">
              <a:extLst>
                <a:ext uri="{FF2B5EF4-FFF2-40B4-BE49-F238E27FC236}">
                  <a16:creationId xmlns:a16="http://schemas.microsoft.com/office/drawing/2014/main" id="{A830C702-D6D1-71BE-D298-53BD678DE50D}"/>
                </a:ext>
              </a:extLst>
            </p:cNvPr>
            <p:cNvSpPr txBox="1"/>
            <p:nvPr/>
          </p:nvSpPr>
          <p:spPr>
            <a:xfrm>
              <a:off x="10252372" y="400250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2157951D-5B8C-A5A5-C149-1E50ED8F2EFD}"/>
                </a:ext>
              </a:extLst>
            </p:cNvPr>
            <p:cNvSpPr txBox="1"/>
            <p:nvPr/>
          </p:nvSpPr>
          <p:spPr>
            <a:xfrm>
              <a:off x="10184703" y="399926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7" name="TextBox 716">
              <a:extLst>
                <a:ext uri="{FF2B5EF4-FFF2-40B4-BE49-F238E27FC236}">
                  <a16:creationId xmlns:a16="http://schemas.microsoft.com/office/drawing/2014/main" id="{050C6E03-F387-712F-41A7-B92DE7F0CC9E}"/>
                </a:ext>
              </a:extLst>
            </p:cNvPr>
            <p:cNvSpPr txBox="1"/>
            <p:nvPr/>
          </p:nvSpPr>
          <p:spPr>
            <a:xfrm>
              <a:off x="10207658" y="399854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8" name="TextBox 717">
              <a:extLst>
                <a:ext uri="{FF2B5EF4-FFF2-40B4-BE49-F238E27FC236}">
                  <a16:creationId xmlns:a16="http://schemas.microsoft.com/office/drawing/2014/main" id="{73079EC7-7521-F113-0F2C-4C6D99B98D39}"/>
                </a:ext>
              </a:extLst>
            </p:cNvPr>
            <p:cNvSpPr txBox="1"/>
            <p:nvPr/>
          </p:nvSpPr>
          <p:spPr>
            <a:xfrm>
              <a:off x="10231318" y="400250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19" name="TextBox 718">
              <a:extLst>
                <a:ext uri="{FF2B5EF4-FFF2-40B4-BE49-F238E27FC236}">
                  <a16:creationId xmlns:a16="http://schemas.microsoft.com/office/drawing/2014/main" id="{82A909A3-F6A8-48EB-073E-4612D1741AA9}"/>
                </a:ext>
              </a:extLst>
            </p:cNvPr>
            <p:cNvSpPr txBox="1"/>
            <p:nvPr/>
          </p:nvSpPr>
          <p:spPr>
            <a:xfrm>
              <a:off x="10325128" y="405235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F3046665-943E-FF38-4BD8-BFE02D7A5E57}"/>
                </a:ext>
              </a:extLst>
            </p:cNvPr>
            <p:cNvSpPr txBox="1"/>
            <p:nvPr/>
          </p:nvSpPr>
          <p:spPr>
            <a:xfrm>
              <a:off x="10501630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A849796E-BA6E-F4C9-61D7-757394438BA1}"/>
                </a:ext>
              </a:extLst>
            </p:cNvPr>
            <p:cNvSpPr txBox="1"/>
            <p:nvPr/>
          </p:nvSpPr>
          <p:spPr>
            <a:xfrm>
              <a:off x="10665207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56791DD6-B2AB-E552-F2C4-57707833BF3B}"/>
                </a:ext>
              </a:extLst>
            </p:cNvPr>
            <p:cNvSpPr txBox="1"/>
            <p:nvPr/>
          </p:nvSpPr>
          <p:spPr>
            <a:xfrm>
              <a:off x="10545537" y="406510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21EEC04F-6D8A-00A3-3C8D-2329B37FEB2A}"/>
                </a:ext>
              </a:extLst>
            </p:cNvPr>
            <p:cNvSpPr txBox="1"/>
            <p:nvPr/>
          </p:nvSpPr>
          <p:spPr>
            <a:xfrm>
              <a:off x="10524439" y="406191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C56BABBD-DA97-43F6-AE10-978C10EB80BA}"/>
                </a:ext>
              </a:extLst>
            </p:cNvPr>
            <p:cNvSpPr txBox="1"/>
            <p:nvPr/>
          </p:nvSpPr>
          <p:spPr>
            <a:xfrm>
              <a:off x="11234516" y="412139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5" name="TextBox 724">
              <a:extLst>
                <a:ext uri="{FF2B5EF4-FFF2-40B4-BE49-F238E27FC236}">
                  <a16:creationId xmlns:a16="http://schemas.microsoft.com/office/drawing/2014/main" id="{A9AB6B8E-88C2-EE5E-8382-D80E315855C0}"/>
                </a:ext>
              </a:extLst>
            </p:cNvPr>
            <p:cNvSpPr txBox="1"/>
            <p:nvPr/>
          </p:nvSpPr>
          <p:spPr>
            <a:xfrm>
              <a:off x="10815976" y="411968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D8A8BE9A-4457-B421-7F3A-1D005375604F}"/>
                </a:ext>
              </a:extLst>
            </p:cNvPr>
            <p:cNvSpPr txBox="1"/>
            <p:nvPr/>
          </p:nvSpPr>
          <p:spPr>
            <a:xfrm>
              <a:off x="10848081" y="411968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3D2A6EFF-78D3-5986-21F7-F415A841975C}"/>
                </a:ext>
              </a:extLst>
            </p:cNvPr>
            <p:cNvSpPr txBox="1"/>
            <p:nvPr/>
          </p:nvSpPr>
          <p:spPr>
            <a:xfrm>
              <a:off x="10702399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8" name="TextBox 727">
              <a:extLst>
                <a:ext uri="{FF2B5EF4-FFF2-40B4-BE49-F238E27FC236}">
                  <a16:creationId xmlns:a16="http://schemas.microsoft.com/office/drawing/2014/main" id="{582249BA-E38A-63A9-3EF0-C6B199106739}"/>
                </a:ext>
              </a:extLst>
            </p:cNvPr>
            <p:cNvSpPr txBox="1"/>
            <p:nvPr/>
          </p:nvSpPr>
          <p:spPr>
            <a:xfrm>
              <a:off x="11008073" y="412286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39C605A0-6E55-D1B0-DBF6-B4080050047E}"/>
                </a:ext>
              </a:extLst>
            </p:cNvPr>
            <p:cNvSpPr txBox="1"/>
            <p:nvPr/>
          </p:nvSpPr>
          <p:spPr>
            <a:xfrm>
              <a:off x="10859608" y="411649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0" name="TextBox 729">
              <a:extLst>
                <a:ext uri="{FF2B5EF4-FFF2-40B4-BE49-F238E27FC236}">
                  <a16:creationId xmlns:a16="http://schemas.microsoft.com/office/drawing/2014/main" id="{E712ED0D-C1A9-E6B7-9557-3717431C6AC7}"/>
                </a:ext>
              </a:extLst>
            </p:cNvPr>
            <p:cNvSpPr txBox="1"/>
            <p:nvPr/>
          </p:nvSpPr>
          <p:spPr>
            <a:xfrm>
              <a:off x="11050489" y="412286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1" name="TextBox 730">
              <a:extLst>
                <a:ext uri="{FF2B5EF4-FFF2-40B4-BE49-F238E27FC236}">
                  <a16:creationId xmlns:a16="http://schemas.microsoft.com/office/drawing/2014/main" id="{DE2443EC-D51E-5171-B926-2F1EB485B4F0}"/>
                </a:ext>
              </a:extLst>
            </p:cNvPr>
            <p:cNvSpPr txBox="1"/>
            <p:nvPr/>
          </p:nvSpPr>
          <p:spPr>
            <a:xfrm>
              <a:off x="11171727" y="411968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2" name="TextBox 731">
              <a:extLst>
                <a:ext uri="{FF2B5EF4-FFF2-40B4-BE49-F238E27FC236}">
                  <a16:creationId xmlns:a16="http://schemas.microsoft.com/office/drawing/2014/main" id="{74082DF8-2E91-8FA2-1F61-BBADB4DEC0A1}"/>
                </a:ext>
              </a:extLst>
            </p:cNvPr>
            <p:cNvSpPr txBox="1"/>
            <p:nvPr/>
          </p:nvSpPr>
          <p:spPr>
            <a:xfrm>
              <a:off x="11089952" y="412286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+</a:t>
              </a:r>
            </a:p>
          </p:txBody>
        </p:sp>
      </p:grpSp>
      <p:grpSp>
        <p:nvGrpSpPr>
          <p:cNvPr id="788" name="Group 787">
            <a:extLst>
              <a:ext uri="{FF2B5EF4-FFF2-40B4-BE49-F238E27FC236}">
                <a16:creationId xmlns:a16="http://schemas.microsoft.com/office/drawing/2014/main" id="{6F14564A-738C-56BB-A7E0-DC5C4B201F71}"/>
              </a:ext>
            </a:extLst>
          </p:cNvPr>
          <p:cNvGrpSpPr/>
          <p:nvPr/>
        </p:nvGrpSpPr>
        <p:grpSpPr>
          <a:xfrm>
            <a:off x="7222846" y="2403224"/>
            <a:ext cx="4430210" cy="2093410"/>
            <a:chOff x="7222846" y="2750067"/>
            <a:chExt cx="4430210" cy="2093410"/>
          </a:xfrm>
        </p:grpSpPr>
        <p:sp>
          <p:nvSpPr>
            <p:cNvPr id="734" name="TextBox 733">
              <a:extLst>
                <a:ext uri="{FF2B5EF4-FFF2-40B4-BE49-F238E27FC236}">
                  <a16:creationId xmlns:a16="http://schemas.microsoft.com/office/drawing/2014/main" id="{780DEE8A-7D37-7D95-6601-DA5C7A7AE1DA}"/>
                </a:ext>
              </a:extLst>
            </p:cNvPr>
            <p:cNvSpPr txBox="1"/>
            <p:nvPr/>
          </p:nvSpPr>
          <p:spPr>
            <a:xfrm>
              <a:off x="11482926" y="46897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35" name="TextBox 734">
              <a:extLst>
                <a:ext uri="{FF2B5EF4-FFF2-40B4-BE49-F238E27FC236}">
                  <a16:creationId xmlns:a16="http://schemas.microsoft.com/office/drawing/2014/main" id="{D26D4AB0-352D-3809-0DC2-60B0A4E0EFD7}"/>
                </a:ext>
              </a:extLst>
            </p:cNvPr>
            <p:cNvSpPr txBox="1"/>
            <p:nvPr/>
          </p:nvSpPr>
          <p:spPr>
            <a:xfrm>
              <a:off x="10706585" y="433623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FE036BA5-9885-3383-7346-2146F4264268}"/>
                </a:ext>
              </a:extLst>
            </p:cNvPr>
            <p:cNvSpPr txBox="1"/>
            <p:nvPr/>
          </p:nvSpPr>
          <p:spPr>
            <a:xfrm>
              <a:off x="10794825" y="433623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37" name="TextBox 736">
              <a:extLst>
                <a:ext uri="{FF2B5EF4-FFF2-40B4-BE49-F238E27FC236}">
                  <a16:creationId xmlns:a16="http://schemas.microsoft.com/office/drawing/2014/main" id="{572976DB-BA04-87BE-145A-8EEAC5868ACB}"/>
                </a:ext>
              </a:extLst>
            </p:cNvPr>
            <p:cNvSpPr txBox="1"/>
            <p:nvPr/>
          </p:nvSpPr>
          <p:spPr>
            <a:xfrm>
              <a:off x="10950963" y="433623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38" name="TextBox 737">
              <a:extLst>
                <a:ext uri="{FF2B5EF4-FFF2-40B4-BE49-F238E27FC236}">
                  <a16:creationId xmlns:a16="http://schemas.microsoft.com/office/drawing/2014/main" id="{56ED6280-2EDF-030A-9F62-58912E646CDF}"/>
                </a:ext>
              </a:extLst>
            </p:cNvPr>
            <p:cNvSpPr txBox="1"/>
            <p:nvPr/>
          </p:nvSpPr>
          <p:spPr>
            <a:xfrm>
              <a:off x="7222846" y="275006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39" name="TextBox 738">
              <a:extLst>
                <a:ext uri="{FF2B5EF4-FFF2-40B4-BE49-F238E27FC236}">
                  <a16:creationId xmlns:a16="http://schemas.microsoft.com/office/drawing/2014/main" id="{AB5E11BE-EC6A-0CC7-189A-362653BA4D91}"/>
                </a:ext>
              </a:extLst>
            </p:cNvPr>
            <p:cNvSpPr txBox="1"/>
            <p:nvPr/>
          </p:nvSpPr>
          <p:spPr>
            <a:xfrm>
              <a:off x="7461373" y="284331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0" name="TextBox 739">
              <a:extLst>
                <a:ext uri="{FF2B5EF4-FFF2-40B4-BE49-F238E27FC236}">
                  <a16:creationId xmlns:a16="http://schemas.microsoft.com/office/drawing/2014/main" id="{693F34B3-5B92-C848-29C4-CA6D544A54A3}"/>
                </a:ext>
              </a:extLst>
            </p:cNvPr>
            <p:cNvSpPr txBox="1"/>
            <p:nvPr/>
          </p:nvSpPr>
          <p:spPr>
            <a:xfrm>
              <a:off x="7391100" y="284220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94E74CAE-738D-A62E-DC2B-406E2EDF7E1A}"/>
                </a:ext>
              </a:extLst>
            </p:cNvPr>
            <p:cNvSpPr txBox="1"/>
            <p:nvPr/>
          </p:nvSpPr>
          <p:spPr>
            <a:xfrm>
              <a:off x="7411914" y="284220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B657DE64-A79A-0176-E911-1BA2992267D4}"/>
                </a:ext>
              </a:extLst>
            </p:cNvPr>
            <p:cNvSpPr txBox="1"/>
            <p:nvPr/>
          </p:nvSpPr>
          <p:spPr>
            <a:xfrm>
              <a:off x="7520632" y="290305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3" name="TextBox 742">
              <a:extLst>
                <a:ext uri="{FF2B5EF4-FFF2-40B4-BE49-F238E27FC236}">
                  <a16:creationId xmlns:a16="http://schemas.microsoft.com/office/drawing/2014/main" id="{DEAB47D6-4E01-D6F3-4EF7-2C0143E805E2}"/>
                </a:ext>
              </a:extLst>
            </p:cNvPr>
            <p:cNvSpPr txBox="1"/>
            <p:nvPr/>
          </p:nvSpPr>
          <p:spPr>
            <a:xfrm>
              <a:off x="7715682" y="307469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4" name="TextBox 743">
              <a:extLst>
                <a:ext uri="{FF2B5EF4-FFF2-40B4-BE49-F238E27FC236}">
                  <a16:creationId xmlns:a16="http://schemas.microsoft.com/office/drawing/2014/main" id="{2C990FAE-3ACE-4611-C62E-B906A9782BEF}"/>
                </a:ext>
              </a:extLst>
            </p:cNvPr>
            <p:cNvSpPr txBox="1"/>
            <p:nvPr/>
          </p:nvSpPr>
          <p:spPr>
            <a:xfrm>
              <a:off x="7826204" y="314353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93E2CBDC-94B2-C192-94A8-4B0AB122CDA4}"/>
                </a:ext>
              </a:extLst>
            </p:cNvPr>
            <p:cNvSpPr txBox="1"/>
            <p:nvPr/>
          </p:nvSpPr>
          <p:spPr>
            <a:xfrm>
              <a:off x="8030513" y="321669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C0461548-8D31-2E72-2B8E-59D03F1EE8F0}"/>
                </a:ext>
              </a:extLst>
            </p:cNvPr>
            <p:cNvSpPr txBox="1"/>
            <p:nvPr/>
          </p:nvSpPr>
          <p:spPr>
            <a:xfrm>
              <a:off x="8112498" y="326571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FDEF254E-9912-AB5D-E852-5B669223B8AA}"/>
                </a:ext>
              </a:extLst>
            </p:cNvPr>
            <p:cNvSpPr txBox="1"/>
            <p:nvPr/>
          </p:nvSpPr>
          <p:spPr>
            <a:xfrm>
              <a:off x="8137329" y="328677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8" name="TextBox 747">
              <a:extLst>
                <a:ext uri="{FF2B5EF4-FFF2-40B4-BE49-F238E27FC236}">
                  <a16:creationId xmlns:a16="http://schemas.microsoft.com/office/drawing/2014/main" id="{95A01104-159D-A633-606D-55522B5025CE}"/>
                </a:ext>
              </a:extLst>
            </p:cNvPr>
            <p:cNvSpPr txBox="1"/>
            <p:nvPr/>
          </p:nvSpPr>
          <p:spPr>
            <a:xfrm>
              <a:off x="8178513" y="329992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AD8A0022-3B78-42FA-246A-ABA94E52D3F1}"/>
                </a:ext>
              </a:extLst>
            </p:cNvPr>
            <p:cNvSpPr txBox="1"/>
            <p:nvPr/>
          </p:nvSpPr>
          <p:spPr>
            <a:xfrm>
              <a:off x="8196994" y="32991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0" name="TextBox 749">
              <a:extLst>
                <a:ext uri="{FF2B5EF4-FFF2-40B4-BE49-F238E27FC236}">
                  <a16:creationId xmlns:a16="http://schemas.microsoft.com/office/drawing/2014/main" id="{6E308248-7E60-8C9D-8438-EAEBC2306C82}"/>
                </a:ext>
              </a:extLst>
            </p:cNvPr>
            <p:cNvSpPr txBox="1"/>
            <p:nvPr/>
          </p:nvSpPr>
          <p:spPr>
            <a:xfrm>
              <a:off x="8230088" y="3338645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13A27BFD-7D16-5C24-7E9F-B91D67C9D1D1}"/>
                </a:ext>
              </a:extLst>
            </p:cNvPr>
            <p:cNvSpPr txBox="1"/>
            <p:nvPr/>
          </p:nvSpPr>
          <p:spPr>
            <a:xfrm>
              <a:off x="8282628" y="336605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2" name="TextBox 751">
              <a:extLst>
                <a:ext uri="{FF2B5EF4-FFF2-40B4-BE49-F238E27FC236}">
                  <a16:creationId xmlns:a16="http://schemas.microsoft.com/office/drawing/2014/main" id="{27F28311-E023-2942-D6FB-7A5C3D69062D}"/>
                </a:ext>
              </a:extLst>
            </p:cNvPr>
            <p:cNvSpPr txBox="1"/>
            <p:nvPr/>
          </p:nvSpPr>
          <p:spPr>
            <a:xfrm>
              <a:off x="8373864" y="33944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3" name="TextBox 752">
              <a:extLst>
                <a:ext uri="{FF2B5EF4-FFF2-40B4-BE49-F238E27FC236}">
                  <a16:creationId xmlns:a16="http://schemas.microsoft.com/office/drawing/2014/main" id="{86BCF266-1D22-2CD5-1210-078BFA74206E}"/>
                </a:ext>
              </a:extLst>
            </p:cNvPr>
            <p:cNvSpPr txBox="1"/>
            <p:nvPr/>
          </p:nvSpPr>
          <p:spPr>
            <a:xfrm>
              <a:off x="8321848" y="336410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4" name="TextBox 753">
              <a:extLst>
                <a:ext uri="{FF2B5EF4-FFF2-40B4-BE49-F238E27FC236}">
                  <a16:creationId xmlns:a16="http://schemas.microsoft.com/office/drawing/2014/main" id="{3379A591-300A-4080-012F-96791C0CCE11}"/>
                </a:ext>
              </a:extLst>
            </p:cNvPr>
            <p:cNvSpPr txBox="1"/>
            <p:nvPr/>
          </p:nvSpPr>
          <p:spPr>
            <a:xfrm>
              <a:off x="8414744" y="344170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5" name="TextBox 754">
              <a:extLst>
                <a:ext uri="{FF2B5EF4-FFF2-40B4-BE49-F238E27FC236}">
                  <a16:creationId xmlns:a16="http://schemas.microsoft.com/office/drawing/2014/main" id="{1471A399-A0EA-FC8C-380C-4CD42C7968FB}"/>
                </a:ext>
              </a:extLst>
            </p:cNvPr>
            <p:cNvSpPr txBox="1"/>
            <p:nvPr/>
          </p:nvSpPr>
          <p:spPr>
            <a:xfrm>
              <a:off x="8511158" y="344688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5FC38F36-B634-8016-7B3D-08D3A6A107A2}"/>
                </a:ext>
              </a:extLst>
            </p:cNvPr>
            <p:cNvSpPr txBox="1"/>
            <p:nvPr/>
          </p:nvSpPr>
          <p:spPr>
            <a:xfrm>
              <a:off x="8612474" y="345059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7" name="TextBox 756">
              <a:extLst>
                <a:ext uri="{FF2B5EF4-FFF2-40B4-BE49-F238E27FC236}">
                  <a16:creationId xmlns:a16="http://schemas.microsoft.com/office/drawing/2014/main" id="{897D1AF9-12CE-657D-3DD6-A70AE811D54B}"/>
                </a:ext>
              </a:extLst>
            </p:cNvPr>
            <p:cNvSpPr txBox="1"/>
            <p:nvPr/>
          </p:nvSpPr>
          <p:spPr>
            <a:xfrm>
              <a:off x="8541352" y="344869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8" name="TextBox 757">
              <a:extLst>
                <a:ext uri="{FF2B5EF4-FFF2-40B4-BE49-F238E27FC236}">
                  <a16:creationId xmlns:a16="http://schemas.microsoft.com/office/drawing/2014/main" id="{67DA9900-C71A-2EA6-6D7E-22D193D3F8E6}"/>
                </a:ext>
              </a:extLst>
            </p:cNvPr>
            <p:cNvSpPr txBox="1"/>
            <p:nvPr/>
          </p:nvSpPr>
          <p:spPr>
            <a:xfrm>
              <a:off x="8686059" y="348279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59" name="TextBox 758">
              <a:extLst>
                <a:ext uri="{FF2B5EF4-FFF2-40B4-BE49-F238E27FC236}">
                  <a16:creationId xmlns:a16="http://schemas.microsoft.com/office/drawing/2014/main" id="{59153AF6-2F06-C340-3D04-FD5D5862BDFC}"/>
                </a:ext>
              </a:extLst>
            </p:cNvPr>
            <p:cNvSpPr txBox="1"/>
            <p:nvPr/>
          </p:nvSpPr>
          <p:spPr>
            <a:xfrm>
              <a:off x="8735006" y="352557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0" name="TextBox 759">
              <a:extLst>
                <a:ext uri="{FF2B5EF4-FFF2-40B4-BE49-F238E27FC236}">
                  <a16:creationId xmlns:a16="http://schemas.microsoft.com/office/drawing/2014/main" id="{41A15E98-DDAD-FEDC-A992-C4D6B835B5F7}"/>
                </a:ext>
              </a:extLst>
            </p:cNvPr>
            <p:cNvSpPr txBox="1"/>
            <p:nvPr/>
          </p:nvSpPr>
          <p:spPr>
            <a:xfrm>
              <a:off x="8800784" y="357555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1" name="TextBox 760">
              <a:extLst>
                <a:ext uri="{FF2B5EF4-FFF2-40B4-BE49-F238E27FC236}">
                  <a16:creationId xmlns:a16="http://schemas.microsoft.com/office/drawing/2014/main" id="{369F5CF1-45B5-31D5-7FC2-CAA9FCF1A10F}"/>
                </a:ext>
              </a:extLst>
            </p:cNvPr>
            <p:cNvSpPr txBox="1"/>
            <p:nvPr/>
          </p:nvSpPr>
          <p:spPr>
            <a:xfrm>
              <a:off x="8936356" y="3649672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2" name="TextBox 761">
              <a:extLst>
                <a:ext uri="{FF2B5EF4-FFF2-40B4-BE49-F238E27FC236}">
                  <a16:creationId xmlns:a16="http://schemas.microsoft.com/office/drawing/2014/main" id="{63550B9A-C519-EE53-39EC-8C53DF2BF343}"/>
                </a:ext>
              </a:extLst>
            </p:cNvPr>
            <p:cNvSpPr txBox="1"/>
            <p:nvPr/>
          </p:nvSpPr>
          <p:spPr>
            <a:xfrm>
              <a:off x="9023409" y="369916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3" name="TextBox 762">
              <a:extLst>
                <a:ext uri="{FF2B5EF4-FFF2-40B4-BE49-F238E27FC236}">
                  <a16:creationId xmlns:a16="http://schemas.microsoft.com/office/drawing/2014/main" id="{73638303-0EA7-3A8A-2100-16B3A8EC857D}"/>
                </a:ext>
              </a:extLst>
            </p:cNvPr>
            <p:cNvSpPr txBox="1"/>
            <p:nvPr/>
          </p:nvSpPr>
          <p:spPr>
            <a:xfrm>
              <a:off x="9047017" y="376549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4" name="TextBox 763">
              <a:extLst>
                <a:ext uri="{FF2B5EF4-FFF2-40B4-BE49-F238E27FC236}">
                  <a16:creationId xmlns:a16="http://schemas.microsoft.com/office/drawing/2014/main" id="{CFBBB00F-30DE-BEE4-4631-175898E44B91}"/>
                </a:ext>
              </a:extLst>
            </p:cNvPr>
            <p:cNvSpPr txBox="1"/>
            <p:nvPr/>
          </p:nvSpPr>
          <p:spPr>
            <a:xfrm>
              <a:off x="9116531" y="378857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5" name="TextBox 764">
              <a:extLst>
                <a:ext uri="{FF2B5EF4-FFF2-40B4-BE49-F238E27FC236}">
                  <a16:creationId xmlns:a16="http://schemas.microsoft.com/office/drawing/2014/main" id="{C7F3736C-AF68-D13B-6032-579BD4869C33}"/>
                </a:ext>
              </a:extLst>
            </p:cNvPr>
            <p:cNvSpPr txBox="1"/>
            <p:nvPr/>
          </p:nvSpPr>
          <p:spPr>
            <a:xfrm>
              <a:off x="9227816" y="381432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9A19DAF9-B398-27F3-B092-5635848ABB22}"/>
                </a:ext>
              </a:extLst>
            </p:cNvPr>
            <p:cNvSpPr txBox="1"/>
            <p:nvPr/>
          </p:nvSpPr>
          <p:spPr>
            <a:xfrm>
              <a:off x="9244061" y="383200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7" name="TextBox 766">
              <a:extLst>
                <a:ext uri="{FF2B5EF4-FFF2-40B4-BE49-F238E27FC236}">
                  <a16:creationId xmlns:a16="http://schemas.microsoft.com/office/drawing/2014/main" id="{F28394FC-C064-77F9-C0F1-E250E1C414F6}"/>
                </a:ext>
              </a:extLst>
            </p:cNvPr>
            <p:cNvSpPr txBox="1"/>
            <p:nvPr/>
          </p:nvSpPr>
          <p:spPr>
            <a:xfrm>
              <a:off x="9354870" y="388927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8" name="TextBox 767">
              <a:extLst>
                <a:ext uri="{FF2B5EF4-FFF2-40B4-BE49-F238E27FC236}">
                  <a16:creationId xmlns:a16="http://schemas.microsoft.com/office/drawing/2014/main" id="{26AC1D65-1990-A8AE-5212-34BDC65B91E4}"/>
                </a:ext>
              </a:extLst>
            </p:cNvPr>
            <p:cNvSpPr txBox="1"/>
            <p:nvPr/>
          </p:nvSpPr>
          <p:spPr>
            <a:xfrm>
              <a:off x="9377108" y="388909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69" name="TextBox 768">
              <a:extLst>
                <a:ext uri="{FF2B5EF4-FFF2-40B4-BE49-F238E27FC236}">
                  <a16:creationId xmlns:a16="http://schemas.microsoft.com/office/drawing/2014/main" id="{20F084B4-D7E3-00DB-D3AD-0BBB8CC6B73D}"/>
                </a:ext>
              </a:extLst>
            </p:cNvPr>
            <p:cNvSpPr txBox="1"/>
            <p:nvPr/>
          </p:nvSpPr>
          <p:spPr>
            <a:xfrm>
              <a:off x="9529559" y="394523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0" name="TextBox 769">
              <a:extLst>
                <a:ext uri="{FF2B5EF4-FFF2-40B4-BE49-F238E27FC236}">
                  <a16:creationId xmlns:a16="http://schemas.microsoft.com/office/drawing/2014/main" id="{8B4E3920-CC99-386D-FDE2-C8B92F6C6EB8}"/>
                </a:ext>
              </a:extLst>
            </p:cNvPr>
            <p:cNvSpPr txBox="1"/>
            <p:nvPr/>
          </p:nvSpPr>
          <p:spPr>
            <a:xfrm>
              <a:off x="9573926" y="394205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53E21CD6-E1C4-6BEE-FC36-35F5C748F3DB}"/>
                </a:ext>
              </a:extLst>
            </p:cNvPr>
            <p:cNvSpPr txBox="1"/>
            <p:nvPr/>
          </p:nvSpPr>
          <p:spPr>
            <a:xfrm>
              <a:off x="9634234" y="3975503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2" name="TextBox 771">
              <a:extLst>
                <a:ext uri="{FF2B5EF4-FFF2-40B4-BE49-F238E27FC236}">
                  <a16:creationId xmlns:a16="http://schemas.microsoft.com/office/drawing/2014/main" id="{1845606C-7638-877A-476E-C703CDDB55C0}"/>
                </a:ext>
              </a:extLst>
            </p:cNvPr>
            <p:cNvSpPr txBox="1"/>
            <p:nvPr/>
          </p:nvSpPr>
          <p:spPr>
            <a:xfrm>
              <a:off x="9697032" y="4002899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3" name="TextBox 772">
              <a:extLst>
                <a:ext uri="{FF2B5EF4-FFF2-40B4-BE49-F238E27FC236}">
                  <a16:creationId xmlns:a16="http://schemas.microsoft.com/office/drawing/2014/main" id="{3296B402-4EA0-AC26-5458-1B7F4637CC8C}"/>
                </a:ext>
              </a:extLst>
            </p:cNvPr>
            <p:cNvSpPr txBox="1"/>
            <p:nvPr/>
          </p:nvSpPr>
          <p:spPr>
            <a:xfrm>
              <a:off x="9943809" y="4030274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4" name="TextBox 773">
              <a:extLst>
                <a:ext uri="{FF2B5EF4-FFF2-40B4-BE49-F238E27FC236}">
                  <a16:creationId xmlns:a16="http://schemas.microsoft.com/office/drawing/2014/main" id="{919ABF04-FC6B-F120-FEBA-57C055757B38}"/>
                </a:ext>
              </a:extLst>
            </p:cNvPr>
            <p:cNvSpPr txBox="1"/>
            <p:nvPr/>
          </p:nvSpPr>
          <p:spPr>
            <a:xfrm>
              <a:off x="10016457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5" name="TextBox 774">
              <a:extLst>
                <a:ext uri="{FF2B5EF4-FFF2-40B4-BE49-F238E27FC236}">
                  <a16:creationId xmlns:a16="http://schemas.microsoft.com/office/drawing/2014/main" id="{37633D46-46A8-44FA-8163-0345EF9E930F}"/>
                </a:ext>
              </a:extLst>
            </p:cNvPr>
            <p:cNvSpPr txBox="1"/>
            <p:nvPr/>
          </p:nvSpPr>
          <p:spPr>
            <a:xfrm>
              <a:off x="10188586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C27369BE-C73B-7931-819E-F56D5D377483}"/>
                </a:ext>
              </a:extLst>
            </p:cNvPr>
            <p:cNvSpPr txBox="1"/>
            <p:nvPr/>
          </p:nvSpPr>
          <p:spPr>
            <a:xfrm>
              <a:off x="10113939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630D5EE9-21EB-2B52-FF27-403913D85F2D}"/>
                </a:ext>
              </a:extLst>
            </p:cNvPr>
            <p:cNvSpPr txBox="1"/>
            <p:nvPr/>
          </p:nvSpPr>
          <p:spPr>
            <a:xfrm>
              <a:off x="10079904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8" name="TextBox 777">
              <a:extLst>
                <a:ext uri="{FF2B5EF4-FFF2-40B4-BE49-F238E27FC236}">
                  <a16:creationId xmlns:a16="http://schemas.microsoft.com/office/drawing/2014/main" id="{ADA0AAA3-D1EC-88BC-1075-6FCF3C47D69B}"/>
                </a:ext>
              </a:extLst>
            </p:cNvPr>
            <p:cNvSpPr txBox="1"/>
            <p:nvPr/>
          </p:nvSpPr>
          <p:spPr>
            <a:xfrm>
              <a:off x="10047983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79" name="TextBox 778">
              <a:extLst>
                <a:ext uri="{FF2B5EF4-FFF2-40B4-BE49-F238E27FC236}">
                  <a16:creationId xmlns:a16="http://schemas.microsoft.com/office/drawing/2014/main" id="{C6B02192-4A35-EEE7-32C7-97ABE6AD6A33}"/>
                </a:ext>
              </a:extLst>
            </p:cNvPr>
            <p:cNvSpPr txBox="1"/>
            <p:nvPr/>
          </p:nvSpPr>
          <p:spPr>
            <a:xfrm>
              <a:off x="10032049" y="4058731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906481B9-7B2D-EA2C-270A-A7B3AB2D8953}"/>
                </a:ext>
              </a:extLst>
            </p:cNvPr>
            <p:cNvSpPr txBox="1"/>
            <p:nvPr/>
          </p:nvSpPr>
          <p:spPr>
            <a:xfrm>
              <a:off x="10359510" y="411021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C0E3DC3A-475F-7802-8B64-AFD66B8A2A71}"/>
                </a:ext>
              </a:extLst>
            </p:cNvPr>
            <p:cNvSpPr txBox="1"/>
            <p:nvPr/>
          </p:nvSpPr>
          <p:spPr>
            <a:xfrm>
              <a:off x="10240876" y="410397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2" name="TextBox 781">
              <a:extLst>
                <a:ext uri="{FF2B5EF4-FFF2-40B4-BE49-F238E27FC236}">
                  <a16:creationId xmlns:a16="http://schemas.microsoft.com/office/drawing/2014/main" id="{873968D0-807E-6AE1-3FCB-5FA272D12B03}"/>
                </a:ext>
              </a:extLst>
            </p:cNvPr>
            <p:cNvSpPr txBox="1"/>
            <p:nvPr/>
          </p:nvSpPr>
          <p:spPr>
            <a:xfrm>
              <a:off x="10261897" y="4105247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3" name="TextBox 782">
              <a:extLst>
                <a:ext uri="{FF2B5EF4-FFF2-40B4-BE49-F238E27FC236}">
                  <a16:creationId xmlns:a16="http://schemas.microsoft.com/office/drawing/2014/main" id="{622F7A50-F127-CCD8-E1B5-2149B7C32DC7}"/>
                </a:ext>
              </a:extLst>
            </p:cNvPr>
            <p:cNvSpPr txBox="1"/>
            <p:nvPr/>
          </p:nvSpPr>
          <p:spPr>
            <a:xfrm>
              <a:off x="10344784" y="4110328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4" name="TextBox 783">
              <a:extLst>
                <a:ext uri="{FF2B5EF4-FFF2-40B4-BE49-F238E27FC236}">
                  <a16:creationId xmlns:a16="http://schemas.microsoft.com/office/drawing/2014/main" id="{18B91943-F908-B517-B405-6E18F01C1ADD}"/>
                </a:ext>
              </a:extLst>
            </p:cNvPr>
            <p:cNvSpPr txBox="1"/>
            <p:nvPr/>
          </p:nvSpPr>
          <p:spPr>
            <a:xfrm>
              <a:off x="10374591" y="4111576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5" name="TextBox 784">
              <a:extLst>
                <a:ext uri="{FF2B5EF4-FFF2-40B4-BE49-F238E27FC236}">
                  <a16:creationId xmlns:a16="http://schemas.microsoft.com/office/drawing/2014/main" id="{DBBDDF63-E8EA-B1C6-0E00-B3977A5757AE}"/>
                </a:ext>
              </a:extLst>
            </p:cNvPr>
            <p:cNvSpPr txBox="1"/>
            <p:nvPr/>
          </p:nvSpPr>
          <p:spPr>
            <a:xfrm>
              <a:off x="10517740" y="419200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12DFBE7E-8CDA-CFBD-360E-3609D38AF81A}"/>
                </a:ext>
              </a:extLst>
            </p:cNvPr>
            <p:cNvSpPr txBox="1"/>
            <p:nvPr/>
          </p:nvSpPr>
          <p:spPr>
            <a:xfrm>
              <a:off x="10592639" y="419200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C6EE91EA-70AD-5005-11BD-CE92895518C7}"/>
                </a:ext>
              </a:extLst>
            </p:cNvPr>
            <p:cNvSpPr txBox="1"/>
            <p:nvPr/>
          </p:nvSpPr>
          <p:spPr>
            <a:xfrm>
              <a:off x="10628251" y="4192000"/>
              <a:ext cx="170130" cy="15375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245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6C75F-40F5-F3BE-5DA2-8BA937C81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ADAE25-54FA-BB0C-FC06-A1C46D4BC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CAPItello-291: Capivasertib + Fulvestrant in AI-Resistant, </a:t>
            </a:r>
            <a:br>
              <a:rPr lang="en-US" dirty="0"/>
            </a:br>
            <a:r>
              <a:rPr lang="en-US" dirty="0"/>
              <a:t>HR+/HER2- ABC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3EF314-D2CD-0B08-A4BE-2D820C61C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International, double-blind, randomized phase III trial</a:t>
            </a: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br>
              <a:rPr lang="en-US" sz="2000" b="1" dirty="0">
                <a:solidFill>
                  <a:srgbClr val="000000"/>
                </a:solidFill>
                <a:cs typeface="Calibri" panose="020F0502020204030204" pitchFamily="34" charset="0"/>
              </a:rPr>
            </a:b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cs typeface="Calibri" panose="020F0502020204030204" pitchFamily="34" charset="0"/>
              </a:rPr>
              <a:t>Coprimary endpoints: 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investigator-assessed PFS in overall population and in 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PIK3CA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/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AKT1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/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PTEN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-altered population (≥1 qualifying 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PIK3CA, AKT1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, or 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PTEN 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alteration)</a:t>
            </a:r>
          </a:p>
          <a:p>
            <a:r>
              <a:rPr lang="en-US" sz="2000" b="1" dirty="0">
                <a:solidFill>
                  <a:srgbClr val="000000"/>
                </a:solidFill>
                <a:cs typeface="Calibri" panose="020F0502020204030204" pitchFamily="34" charset="0"/>
              </a:rPr>
              <a:t>Key secondary endpoints: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 OS and ORR in overall population and in 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PIK3CA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/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AKT1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/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PTEN</a:t>
            </a: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-altered population</a:t>
            </a:r>
            <a:endParaRPr lang="en-US" sz="2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313D29B-5377-700B-1BD1-64C7563F68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Turner. NEJM. 2023;22:2058.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EDCC5D-B190-7B75-437A-65308609C8E2}"/>
              </a:ext>
            </a:extLst>
          </p:cNvPr>
          <p:cNvGrpSpPr/>
          <p:nvPr/>
        </p:nvGrpSpPr>
        <p:grpSpPr>
          <a:xfrm>
            <a:off x="5131910" y="2302965"/>
            <a:ext cx="5688323" cy="2316350"/>
            <a:chOff x="4395025" y="2510793"/>
            <a:chExt cx="5688323" cy="1959716"/>
          </a:xfrm>
        </p:grpSpPr>
        <p:sp>
          <p:nvSpPr>
            <p:cNvPr id="11" name="Rounded Rectangle 9">
              <a:extLst>
                <a:ext uri="{FF2B5EF4-FFF2-40B4-BE49-F238E27FC236}">
                  <a16:creationId xmlns:a16="http://schemas.microsoft.com/office/drawing/2014/main" id="{B6EE3113-4BE1-CF36-229D-32D4DDD8D894}"/>
                </a:ext>
              </a:extLst>
            </p:cNvPr>
            <p:cNvSpPr/>
            <p:nvPr/>
          </p:nvSpPr>
          <p:spPr bwMode="auto">
            <a:xfrm>
              <a:off x="5141858" y="2510793"/>
              <a:ext cx="4938313" cy="914400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38100" cap="flat" cmpd="sng" algn="ctr">
              <a:noFill/>
              <a:prstDash val="solid"/>
            </a:ln>
            <a:effectLst/>
          </p:spPr>
          <p:txBody>
            <a:bodyPr lIns="162548" tIns="81273" rIns="162548" bIns="81273" anchor="ctr"/>
            <a:lstStyle/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Capivasertib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400 mg PO </a:t>
              </a:r>
              <a:r>
                <a:rPr lang="en-US" sz="1600" dirty="0">
                  <a:solidFill>
                    <a:srgbClr val="F9F3D9"/>
                  </a:solidFill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BID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endParaRPr>
            </a:p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(4 days on, 3 days off) </a:t>
              </a: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+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Fulvestrant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500 mg C1D1/15, then Q4W</a:t>
              </a:r>
            </a:p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(n = 355)</a:t>
              </a:r>
              <a:endParaRPr kumimoji="0" lang="nl-BE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2" name="Rounded Rectangle 10">
              <a:extLst>
                <a:ext uri="{FF2B5EF4-FFF2-40B4-BE49-F238E27FC236}">
                  <a16:creationId xmlns:a16="http://schemas.microsoft.com/office/drawing/2014/main" id="{3B3CB33E-0E8B-2EFA-915B-584077EED27E}"/>
                </a:ext>
              </a:extLst>
            </p:cNvPr>
            <p:cNvSpPr/>
            <p:nvPr/>
          </p:nvSpPr>
          <p:spPr bwMode="auto">
            <a:xfrm>
              <a:off x="5141857" y="3556109"/>
              <a:ext cx="4941491" cy="9144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50000"/>
              </a:schemeClr>
            </a:solidFill>
            <a:ln w="38100" cap="flat" cmpd="sng" algn="ctr">
              <a:noFill/>
              <a:prstDash val="solid"/>
            </a:ln>
            <a:effectLst/>
          </p:spPr>
          <p:txBody>
            <a:bodyPr lIns="162548" tIns="81273" rIns="162548" bIns="81273" anchor="ctr"/>
            <a:lstStyle/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Placebo </a:t>
              </a: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PO BID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(4 days on, 3 days off) </a:t>
              </a: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+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endParaRPr>
            </a:p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 </a:t>
              </a:r>
              <a:r>
                <a:rPr lang="nl-BE" sz="1600" b="1" dirty="0">
                  <a:solidFill>
                    <a:srgbClr val="F9F3D9"/>
                  </a:solidFill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F</a:t>
              </a:r>
              <a:r>
                <a:rPr kumimoji="0" lang="nl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ulvestrant </a:t>
              </a: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500 mg C1D1/15, then Q4W</a:t>
              </a:r>
            </a:p>
            <a:p>
              <a:pPr marL="0" marR="0" lvl="0" indent="0" algn="ctr" defTabSz="121908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Arial Unicode MS" panose="020B0604020202020204" pitchFamily="34" charset="-128"/>
                  <a:cs typeface="Arial" panose="020B0604020202020204" pitchFamily="34" charset="0"/>
                </a:rPr>
                <a:t>(n = 353)</a:t>
              </a:r>
              <a:endParaRPr kumimoji="0" lang="nl-BE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3" name="Line 53">
              <a:extLst>
                <a:ext uri="{FF2B5EF4-FFF2-40B4-BE49-F238E27FC236}">
                  <a16:creationId xmlns:a16="http://schemas.microsoft.com/office/drawing/2014/main" id="{19462B11-793B-09F6-B46E-4BC428461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025" y="3554185"/>
              <a:ext cx="622300" cy="42636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Line 54">
              <a:extLst>
                <a:ext uri="{FF2B5EF4-FFF2-40B4-BE49-F238E27FC236}">
                  <a16:creationId xmlns:a16="http://schemas.microsoft.com/office/drawing/2014/main" id="{A0588F25-19E9-4CB7-A699-86556BB92A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95025" y="2940389"/>
              <a:ext cx="622300" cy="42636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" name="Line 54">
            <a:extLst>
              <a:ext uri="{FF2B5EF4-FFF2-40B4-BE49-F238E27FC236}">
                <a16:creationId xmlns:a16="http://schemas.microsoft.com/office/drawing/2014/main" id="{73AF4111-8211-9AF8-5F6D-50595786A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4151" y="2153220"/>
            <a:ext cx="0" cy="624587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450E0C-F919-2546-FDA5-CD0095D28432}"/>
              </a:ext>
            </a:extLst>
          </p:cNvPr>
          <p:cNvSpPr txBox="1"/>
          <p:nvPr/>
        </p:nvSpPr>
        <p:spPr bwMode="auto">
          <a:xfrm>
            <a:off x="2858173" y="1630000"/>
            <a:ext cx="52940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Stratified by liver metastases (yes vs no), prior CDK4/6i (yes vs no), region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1F175E-66E4-AFA2-2BF6-62CF0A699543}"/>
              </a:ext>
            </a:extLst>
          </p:cNvPr>
          <p:cNvSpPr txBox="1"/>
          <p:nvPr/>
        </p:nvSpPr>
        <p:spPr>
          <a:xfrm>
            <a:off x="700335" y="2310991"/>
            <a:ext cx="4431575" cy="2308324"/>
          </a:xfrm>
          <a:prstGeom prst="rect">
            <a:avLst/>
          </a:prstGeom>
          <a:noFill/>
          <a:ln w="28575"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lvl="0" algn="ctr" defTabSz="1219114"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  <a:t>Pre-/postmenopausal women and men with HR+/HER2- ABC;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  <a:t> recurrence or progression on or &lt;12 mo from end of adjuvant AI, or PD on prior AI for ABC; 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  <a:t>≤2 lines of ET and </a:t>
            </a:r>
            <a:r>
              <a:rPr lang="en-GB" sz="1600" kern="0" dirty="0">
                <a:solidFill>
                  <a:srgbClr val="00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≤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  <a:t>1 line of CT for ABC; 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  <a:t>no prior SERD, mTORi, PI3Ki, or AKTi; A1C &lt;8.0% and diabetes not requiring insulin permitted; prior CDK4/6i permitted</a:t>
            </a:r>
          </a:p>
          <a:p>
            <a:pPr lvl="0" algn="ctr" defTabSz="1219114">
              <a:defRPr/>
            </a:pPr>
            <a:r>
              <a:rPr lang="en-GB" sz="1600" kern="0" dirty="0">
                <a:solidFill>
                  <a:srgbClr val="00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(N = 708)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05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0FCAAC9-49C2-AAC0-8CFC-27EC1A6211EA}"/>
              </a:ext>
            </a:extLst>
          </p:cNvPr>
          <p:cNvGrpSpPr/>
          <p:nvPr/>
        </p:nvGrpSpPr>
        <p:grpSpPr>
          <a:xfrm>
            <a:off x="1260049" y="2205872"/>
            <a:ext cx="3791376" cy="2016878"/>
            <a:chOff x="1260049" y="2205872"/>
            <a:chExt cx="3791376" cy="2016878"/>
          </a:xfrm>
        </p:grpSpPr>
        <p:sp>
          <p:nvSpPr>
            <p:cNvPr id="730" name="Freeform 729">
              <a:extLst>
                <a:ext uri="{FF2B5EF4-FFF2-40B4-BE49-F238E27FC236}">
                  <a16:creationId xmlns:a16="http://schemas.microsoft.com/office/drawing/2014/main" id="{BAE1DDA7-4160-DD23-2A2B-405A3E639299}"/>
                </a:ext>
              </a:extLst>
            </p:cNvPr>
            <p:cNvSpPr/>
            <p:nvPr/>
          </p:nvSpPr>
          <p:spPr>
            <a:xfrm>
              <a:off x="4041775" y="3883025"/>
              <a:ext cx="1009650" cy="339725"/>
            </a:xfrm>
            <a:custGeom>
              <a:avLst/>
              <a:gdLst>
                <a:gd name="csX0" fmla="*/ 1009650 w 1009650"/>
                <a:gd name="csY0" fmla="*/ 339725 h 339725"/>
                <a:gd name="csX1" fmla="*/ 847725 w 1009650"/>
                <a:gd name="csY1" fmla="*/ 339725 h 339725"/>
                <a:gd name="csX2" fmla="*/ 847725 w 1009650"/>
                <a:gd name="csY2" fmla="*/ 234950 h 339725"/>
                <a:gd name="csX3" fmla="*/ 285750 w 1009650"/>
                <a:gd name="csY3" fmla="*/ 234950 h 339725"/>
                <a:gd name="csX4" fmla="*/ 285750 w 1009650"/>
                <a:gd name="csY4" fmla="*/ 206375 h 339725"/>
                <a:gd name="csX5" fmla="*/ 241300 w 1009650"/>
                <a:gd name="csY5" fmla="*/ 206375 h 339725"/>
                <a:gd name="csX6" fmla="*/ 241300 w 1009650"/>
                <a:gd name="csY6" fmla="*/ 136525 h 339725"/>
                <a:gd name="csX7" fmla="*/ 149225 w 1009650"/>
                <a:gd name="csY7" fmla="*/ 136525 h 339725"/>
                <a:gd name="csX8" fmla="*/ 149225 w 1009650"/>
                <a:gd name="csY8" fmla="*/ 92075 h 339725"/>
                <a:gd name="csX9" fmla="*/ 120650 w 1009650"/>
                <a:gd name="csY9" fmla="*/ 92075 h 339725"/>
                <a:gd name="csX10" fmla="*/ 120650 w 1009650"/>
                <a:gd name="csY10" fmla="*/ 41275 h 339725"/>
                <a:gd name="csX11" fmla="*/ 41275 w 1009650"/>
                <a:gd name="csY11" fmla="*/ 41275 h 339725"/>
                <a:gd name="csX12" fmla="*/ 41275 w 1009650"/>
                <a:gd name="csY12" fmla="*/ 0 h 339725"/>
                <a:gd name="csX13" fmla="*/ 0 w 1009650"/>
                <a:gd name="csY13" fmla="*/ 0 h 339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009650" h="339725">
                  <a:moveTo>
                    <a:pt x="1009650" y="339725"/>
                  </a:moveTo>
                  <a:lnTo>
                    <a:pt x="847725" y="339725"/>
                  </a:lnTo>
                  <a:lnTo>
                    <a:pt x="847725" y="234950"/>
                  </a:lnTo>
                  <a:lnTo>
                    <a:pt x="285750" y="234950"/>
                  </a:lnTo>
                  <a:lnTo>
                    <a:pt x="285750" y="206375"/>
                  </a:lnTo>
                  <a:lnTo>
                    <a:pt x="241300" y="206375"/>
                  </a:lnTo>
                  <a:lnTo>
                    <a:pt x="241300" y="136525"/>
                  </a:lnTo>
                  <a:lnTo>
                    <a:pt x="149225" y="136525"/>
                  </a:lnTo>
                  <a:lnTo>
                    <a:pt x="149225" y="92075"/>
                  </a:lnTo>
                  <a:lnTo>
                    <a:pt x="120650" y="92075"/>
                  </a:lnTo>
                  <a:lnTo>
                    <a:pt x="120650" y="41275"/>
                  </a:lnTo>
                  <a:lnTo>
                    <a:pt x="41275" y="41275"/>
                  </a:lnTo>
                  <a:lnTo>
                    <a:pt x="412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C36D33E-AB2D-C469-6511-CE7D6B16F145}"/>
                </a:ext>
              </a:extLst>
            </p:cNvPr>
            <p:cNvSpPr/>
            <p:nvPr/>
          </p:nvSpPr>
          <p:spPr>
            <a:xfrm>
              <a:off x="1260049" y="2205872"/>
              <a:ext cx="2799761" cy="1668544"/>
            </a:xfrm>
            <a:custGeom>
              <a:avLst/>
              <a:gdLst>
                <a:gd name="csX0" fmla="*/ 0 w 2799761"/>
                <a:gd name="csY0" fmla="*/ 0 h 1668544"/>
                <a:gd name="csX1" fmla="*/ 122549 w 2799761"/>
                <a:gd name="csY1" fmla="*/ 0 h 1668544"/>
                <a:gd name="csX2" fmla="*/ 122549 w 2799761"/>
                <a:gd name="csY2" fmla="*/ 25138 h 1668544"/>
                <a:gd name="csX3" fmla="*/ 197963 w 2799761"/>
                <a:gd name="csY3" fmla="*/ 25138 h 1668544"/>
                <a:gd name="csX4" fmla="*/ 197963 w 2799761"/>
                <a:gd name="csY4" fmla="*/ 65988 h 1668544"/>
                <a:gd name="csX5" fmla="*/ 282805 w 2799761"/>
                <a:gd name="csY5" fmla="*/ 65988 h 1668544"/>
                <a:gd name="csX6" fmla="*/ 282805 w 2799761"/>
                <a:gd name="csY6" fmla="*/ 97410 h 1668544"/>
                <a:gd name="csX7" fmla="*/ 383357 w 2799761"/>
                <a:gd name="csY7" fmla="*/ 97410 h 1668544"/>
                <a:gd name="csX8" fmla="*/ 383357 w 2799761"/>
                <a:gd name="csY8" fmla="*/ 128833 h 1668544"/>
                <a:gd name="csX9" fmla="*/ 452487 w 2799761"/>
                <a:gd name="csY9" fmla="*/ 128833 h 1668544"/>
                <a:gd name="csX10" fmla="*/ 452487 w 2799761"/>
                <a:gd name="csY10" fmla="*/ 147687 h 1668544"/>
                <a:gd name="csX11" fmla="*/ 524759 w 2799761"/>
                <a:gd name="csY11" fmla="*/ 147687 h 1668544"/>
                <a:gd name="csX12" fmla="*/ 524759 w 2799761"/>
                <a:gd name="csY12" fmla="*/ 182252 h 1668544"/>
                <a:gd name="csX13" fmla="*/ 575036 w 2799761"/>
                <a:gd name="csY13" fmla="*/ 182252 h 1668544"/>
                <a:gd name="csX14" fmla="*/ 575036 w 2799761"/>
                <a:gd name="csY14" fmla="*/ 235670 h 1668544"/>
                <a:gd name="csX15" fmla="*/ 678730 w 2799761"/>
                <a:gd name="csY15" fmla="*/ 235670 h 1668544"/>
                <a:gd name="csX16" fmla="*/ 678730 w 2799761"/>
                <a:gd name="csY16" fmla="*/ 273377 h 1668544"/>
                <a:gd name="csX17" fmla="*/ 722722 w 2799761"/>
                <a:gd name="csY17" fmla="*/ 273377 h 1668544"/>
                <a:gd name="csX18" fmla="*/ 722722 w 2799761"/>
                <a:gd name="csY18" fmla="*/ 320512 h 1668544"/>
                <a:gd name="csX19" fmla="*/ 757287 w 2799761"/>
                <a:gd name="csY19" fmla="*/ 320512 h 1668544"/>
                <a:gd name="csX20" fmla="*/ 757287 w 2799761"/>
                <a:gd name="csY20" fmla="*/ 380215 h 1668544"/>
                <a:gd name="csX21" fmla="*/ 769856 w 2799761"/>
                <a:gd name="csY21" fmla="*/ 392784 h 1668544"/>
                <a:gd name="csX22" fmla="*/ 769856 w 2799761"/>
                <a:gd name="csY22" fmla="*/ 446202 h 1668544"/>
                <a:gd name="csX23" fmla="*/ 813848 w 2799761"/>
                <a:gd name="csY23" fmla="*/ 446202 h 1668544"/>
                <a:gd name="csX24" fmla="*/ 813848 w 2799761"/>
                <a:gd name="csY24" fmla="*/ 474483 h 1668544"/>
                <a:gd name="csX25" fmla="*/ 870409 w 2799761"/>
                <a:gd name="csY25" fmla="*/ 474483 h 1668544"/>
                <a:gd name="csX26" fmla="*/ 870409 w 2799761"/>
                <a:gd name="csY26" fmla="*/ 524759 h 1668544"/>
                <a:gd name="csX27" fmla="*/ 914400 w 2799761"/>
                <a:gd name="csY27" fmla="*/ 524759 h 1668544"/>
                <a:gd name="csX28" fmla="*/ 914400 w 2799761"/>
                <a:gd name="csY28" fmla="*/ 543613 h 1668544"/>
                <a:gd name="csX29" fmla="*/ 980388 w 2799761"/>
                <a:gd name="csY29" fmla="*/ 543613 h 1668544"/>
                <a:gd name="csX30" fmla="*/ 980388 w 2799761"/>
                <a:gd name="csY30" fmla="*/ 581320 h 1668544"/>
                <a:gd name="csX31" fmla="*/ 1018095 w 2799761"/>
                <a:gd name="csY31" fmla="*/ 581320 h 1668544"/>
                <a:gd name="csX32" fmla="*/ 1018095 w 2799761"/>
                <a:gd name="csY32" fmla="*/ 628454 h 1668544"/>
                <a:gd name="csX33" fmla="*/ 1065229 w 2799761"/>
                <a:gd name="csY33" fmla="*/ 628454 h 1668544"/>
                <a:gd name="csX34" fmla="*/ 1065229 w 2799761"/>
                <a:gd name="csY34" fmla="*/ 663019 h 1668544"/>
                <a:gd name="csX35" fmla="*/ 1112363 w 2799761"/>
                <a:gd name="csY35" fmla="*/ 663019 h 1668544"/>
                <a:gd name="csX36" fmla="*/ 1112363 w 2799761"/>
                <a:gd name="csY36" fmla="*/ 716437 h 1668544"/>
                <a:gd name="csX37" fmla="*/ 1190920 w 2799761"/>
                <a:gd name="csY37" fmla="*/ 716437 h 1668544"/>
                <a:gd name="csX38" fmla="*/ 1190920 w 2799761"/>
                <a:gd name="csY38" fmla="*/ 747860 h 1668544"/>
                <a:gd name="csX39" fmla="*/ 1250623 w 2799761"/>
                <a:gd name="csY39" fmla="*/ 747860 h 1668544"/>
                <a:gd name="csX40" fmla="*/ 1250623 w 2799761"/>
                <a:gd name="csY40" fmla="*/ 794994 h 1668544"/>
                <a:gd name="csX41" fmla="*/ 1332322 w 2799761"/>
                <a:gd name="csY41" fmla="*/ 794994 h 1668544"/>
                <a:gd name="csX42" fmla="*/ 1332322 w 2799761"/>
                <a:gd name="csY42" fmla="*/ 826417 h 1668544"/>
                <a:gd name="csX43" fmla="*/ 1395167 w 2799761"/>
                <a:gd name="csY43" fmla="*/ 826417 h 1668544"/>
                <a:gd name="csX44" fmla="*/ 1395167 w 2799761"/>
                <a:gd name="csY44" fmla="*/ 864124 h 1668544"/>
                <a:gd name="csX45" fmla="*/ 1461155 w 2799761"/>
                <a:gd name="csY45" fmla="*/ 864124 h 1668544"/>
                <a:gd name="csX46" fmla="*/ 1461155 w 2799761"/>
                <a:gd name="csY46" fmla="*/ 908116 h 1668544"/>
                <a:gd name="csX47" fmla="*/ 1533427 w 2799761"/>
                <a:gd name="csY47" fmla="*/ 908116 h 1668544"/>
                <a:gd name="csX48" fmla="*/ 1549139 w 2799761"/>
                <a:gd name="csY48" fmla="*/ 930112 h 1668544"/>
                <a:gd name="csX49" fmla="*/ 1549139 w 2799761"/>
                <a:gd name="csY49" fmla="*/ 958392 h 1668544"/>
                <a:gd name="csX50" fmla="*/ 1608842 w 2799761"/>
                <a:gd name="csY50" fmla="*/ 958392 h 1668544"/>
                <a:gd name="csX51" fmla="*/ 1608842 w 2799761"/>
                <a:gd name="csY51" fmla="*/ 996099 h 1668544"/>
                <a:gd name="csX52" fmla="*/ 1671687 w 2799761"/>
                <a:gd name="csY52" fmla="*/ 996099 h 1668544"/>
                <a:gd name="csX53" fmla="*/ 1671687 w 2799761"/>
                <a:gd name="csY53" fmla="*/ 1046375 h 1668544"/>
                <a:gd name="csX54" fmla="*/ 1734532 w 2799761"/>
                <a:gd name="csY54" fmla="*/ 1046375 h 1668544"/>
                <a:gd name="csX55" fmla="*/ 1734532 w 2799761"/>
                <a:gd name="csY55" fmla="*/ 1087225 h 1668544"/>
                <a:gd name="csX56" fmla="*/ 1831943 w 2799761"/>
                <a:gd name="csY56" fmla="*/ 1087225 h 1668544"/>
                <a:gd name="csX57" fmla="*/ 1831943 w 2799761"/>
                <a:gd name="csY57" fmla="*/ 1140643 h 1668544"/>
                <a:gd name="csX58" fmla="*/ 1901073 w 2799761"/>
                <a:gd name="csY58" fmla="*/ 1140643 h 1668544"/>
                <a:gd name="csX59" fmla="*/ 1901073 w 2799761"/>
                <a:gd name="csY59" fmla="*/ 1184635 h 1668544"/>
                <a:gd name="csX60" fmla="*/ 1923069 w 2799761"/>
                <a:gd name="csY60" fmla="*/ 1206631 h 1668544"/>
                <a:gd name="csX61" fmla="*/ 1938780 w 2799761"/>
                <a:gd name="csY61" fmla="*/ 1222342 h 1668544"/>
                <a:gd name="csX62" fmla="*/ 1998483 w 2799761"/>
                <a:gd name="csY62" fmla="*/ 1222342 h 1668544"/>
                <a:gd name="csX63" fmla="*/ 1998483 w 2799761"/>
                <a:gd name="csY63" fmla="*/ 1282046 h 1668544"/>
                <a:gd name="csX64" fmla="*/ 2051902 w 2799761"/>
                <a:gd name="csY64" fmla="*/ 1282046 h 1668544"/>
                <a:gd name="csX65" fmla="*/ 2051902 w 2799761"/>
                <a:gd name="csY65" fmla="*/ 1326037 h 1668544"/>
                <a:gd name="csX66" fmla="*/ 2108462 w 2799761"/>
                <a:gd name="csY66" fmla="*/ 1326037 h 1668544"/>
                <a:gd name="csX67" fmla="*/ 2108462 w 2799761"/>
                <a:gd name="csY67" fmla="*/ 1370029 h 1668544"/>
                <a:gd name="csX68" fmla="*/ 2249864 w 2799761"/>
                <a:gd name="csY68" fmla="*/ 1370029 h 1668544"/>
                <a:gd name="csX69" fmla="*/ 2256149 w 2799761"/>
                <a:gd name="csY69" fmla="*/ 1376314 h 1668544"/>
                <a:gd name="csX70" fmla="*/ 2306425 w 2799761"/>
                <a:gd name="csY70" fmla="*/ 1376314 h 1668544"/>
                <a:gd name="csX71" fmla="*/ 2306425 w 2799761"/>
                <a:gd name="csY71" fmla="*/ 1439159 h 1668544"/>
                <a:gd name="csX72" fmla="*/ 2362986 w 2799761"/>
                <a:gd name="csY72" fmla="*/ 1439159 h 1668544"/>
                <a:gd name="csX73" fmla="*/ 2362986 w 2799761"/>
                <a:gd name="csY73" fmla="*/ 1464297 h 1668544"/>
                <a:gd name="csX74" fmla="*/ 2494961 w 2799761"/>
                <a:gd name="csY74" fmla="*/ 1464297 h 1668544"/>
                <a:gd name="csX75" fmla="*/ 2494961 w 2799761"/>
                <a:gd name="csY75" fmla="*/ 1517716 h 1668544"/>
                <a:gd name="csX76" fmla="*/ 2551522 w 2799761"/>
                <a:gd name="csY76" fmla="*/ 1517716 h 1668544"/>
                <a:gd name="csX77" fmla="*/ 2551522 w 2799761"/>
                <a:gd name="csY77" fmla="*/ 1552281 h 1668544"/>
                <a:gd name="csX78" fmla="*/ 2617510 w 2799761"/>
                <a:gd name="csY78" fmla="*/ 1552281 h 1668544"/>
                <a:gd name="csX79" fmla="*/ 2617510 w 2799761"/>
                <a:gd name="csY79" fmla="*/ 1615126 h 1668544"/>
                <a:gd name="csX80" fmla="*/ 2771481 w 2799761"/>
                <a:gd name="csY80" fmla="*/ 1615126 h 1668544"/>
                <a:gd name="csX81" fmla="*/ 2771481 w 2799761"/>
                <a:gd name="csY81" fmla="*/ 1646549 h 1668544"/>
                <a:gd name="csX82" fmla="*/ 2799761 w 2799761"/>
                <a:gd name="csY82" fmla="*/ 1646549 h 1668544"/>
                <a:gd name="csX83" fmla="*/ 2799761 w 2799761"/>
                <a:gd name="csY83" fmla="*/ 1668544 h 16685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</a:cxnLst>
              <a:rect l="l" t="t" r="r" b="b"/>
              <a:pathLst>
                <a:path w="2799761" h="1668544">
                  <a:moveTo>
                    <a:pt x="0" y="0"/>
                  </a:moveTo>
                  <a:lnTo>
                    <a:pt x="122549" y="0"/>
                  </a:lnTo>
                  <a:lnTo>
                    <a:pt x="122549" y="25138"/>
                  </a:lnTo>
                  <a:lnTo>
                    <a:pt x="197963" y="25138"/>
                  </a:lnTo>
                  <a:lnTo>
                    <a:pt x="197963" y="65988"/>
                  </a:lnTo>
                  <a:lnTo>
                    <a:pt x="282805" y="65988"/>
                  </a:lnTo>
                  <a:lnTo>
                    <a:pt x="282805" y="97410"/>
                  </a:lnTo>
                  <a:lnTo>
                    <a:pt x="383357" y="97410"/>
                  </a:lnTo>
                  <a:lnTo>
                    <a:pt x="383357" y="128833"/>
                  </a:lnTo>
                  <a:lnTo>
                    <a:pt x="452487" y="128833"/>
                  </a:lnTo>
                  <a:lnTo>
                    <a:pt x="452487" y="147687"/>
                  </a:lnTo>
                  <a:lnTo>
                    <a:pt x="524759" y="147687"/>
                  </a:lnTo>
                  <a:lnTo>
                    <a:pt x="524759" y="182252"/>
                  </a:lnTo>
                  <a:lnTo>
                    <a:pt x="575036" y="182252"/>
                  </a:lnTo>
                  <a:lnTo>
                    <a:pt x="575036" y="235670"/>
                  </a:lnTo>
                  <a:lnTo>
                    <a:pt x="678730" y="235670"/>
                  </a:lnTo>
                  <a:lnTo>
                    <a:pt x="678730" y="273377"/>
                  </a:lnTo>
                  <a:lnTo>
                    <a:pt x="722722" y="273377"/>
                  </a:lnTo>
                  <a:lnTo>
                    <a:pt x="722722" y="320512"/>
                  </a:lnTo>
                  <a:lnTo>
                    <a:pt x="757287" y="320512"/>
                  </a:lnTo>
                  <a:lnTo>
                    <a:pt x="757287" y="380215"/>
                  </a:lnTo>
                  <a:lnTo>
                    <a:pt x="769856" y="392784"/>
                  </a:lnTo>
                  <a:lnTo>
                    <a:pt x="769856" y="446202"/>
                  </a:lnTo>
                  <a:lnTo>
                    <a:pt x="813848" y="446202"/>
                  </a:lnTo>
                  <a:lnTo>
                    <a:pt x="813848" y="474483"/>
                  </a:lnTo>
                  <a:lnTo>
                    <a:pt x="870409" y="474483"/>
                  </a:lnTo>
                  <a:lnTo>
                    <a:pt x="870409" y="524759"/>
                  </a:lnTo>
                  <a:lnTo>
                    <a:pt x="914400" y="524759"/>
                  </a:lnTo>
                  <a:lnTo>
                    <a:pt x="914400" y="543613"/>
                  </a:lnTo>
                  <a:lnTo>
                    <a:pt x="980388" y="543613"/>
                  </a:lnTo>
                  <a:lnTo>
                    <a:pt x="980388" y="581320"/>
                  </a:lnTo>
                  <a:lnTo>
                    <a:pt x="1018095" y="581320"/>
                  </a:lnTo>
                  <a:lnTo>
                    <a:pt x="1018095" y="628454"/>
                  </a:lnTo>
                  <a:lnTo>
                    <a:pt x="1065229" y="628454"/>
                  </a:lnTo>
                  <a:lnTo>
                    <a:pt x="1065229" y="663019"/>
                  </a:lnTo>
                  <a:lnTo>
                    <a:pt x="1112363" y="663019"/>
                  </a:lnTo>
                  <a:lnTo>
                    <a:pt x="1112363" y="716437"/>
                  </a:lnTo>
                  <a:lnTo>
                    <a:pt x="1190920" y="716437"/>
                  </a:lnTo>
                  <a:lnTo>
                    <a:pt x="1190920" y="747860"/>
                  </a:lnTo>
                  <a:lnTo>
                    <a:pt x="1250623" y="747860"/>
                  </a:lnTo>
                  <a:lnTo>
                    <a:pt x="1250623" y="794994"/>
                  </a:lnTo>
                  <a:lnTo>
                    <a:pt x="1332322" y="794994"/>
                  </a:lnTo>
                  <a:lnTo>
                    <a:pt x="1332322" y="826417"/>
                  </a:lnTo>
                  <a:lnTo>
                    <a:pt x="1395167" y="826417"/>
                  </a:lnTo>
                  <a:lnTo>
                    <a:pt x="1395167" y="864124"/>
                  </a:lnTo>
                  <a:lnTo>
                    <a:pt x="1461155" y="864124"/>
                  </a:lnTo>
                  <a:lnTo>
                    <a:pt x="1461155" y="908116"/>
                  </a:lnTo>
                  <a:lnTo>
                    <a:pt x="1533427" y="908116"/>
                  </a:lnTo>
                  <a:lnTo>
                    <a:pt x="1549139" y="930112"/>
                  </a:lnTo>
                  <a:lnTo>
                    <a:pt x="1549139" y="958392"/>
                  </a:lnTo>
                  <a:lnTo>
                    <a:pt x="1608842" y="958392"/>
                  </a:lnTo>
                  <a:lnTo>
                    <a:pt x="1608842" y="996099"/>
                  </a:lnTo>
                  <a:lnTo>
                    <a:pt x="1671687" y="996099"/>
                  </a:lnTo>
                  <a:lnTo>
                    <a:pt x="1671687" y="1046375"/>
                  </a:lnTo>
                  <a:lnTo>
                    <a:pt x="1734532" y="1046375"/>
                  </a:lnTo>
                  <a:lnTo>
                    <a:pt x="1734532" y="1087225"/>
                  </a:lnTo>
                  <a:lnTo>
                    <a:pt x="1831943" y="1087225"/>
                  </a:lnTo>
                  <a:lnTo>
                    <a:pt x="1831943" y="1140643"/>
                  </a:lnTo>
                  <a:lnTo>
                    <a:pt x="1901073" y="1140643"/>
                  </a:lnTo>
                  <a:lnTo>
                    <a:pt x="1901073" y="1184635"/>
                  </a:lnTo>
                  <a:lnTo>
                    <a:pt x="1923069" y="1206631"/>
                  </a:lnTo>
                  <a:lnTo>
                    <a:pt x="1938780" y="1222342"/>
                  </a:lnTo>
                  <a:lnTo>
                    <a:pt x="1998483" y="1222342"/>
                  </a:lnTo>
                  <a:lnTo>
                    <a:pt x="1998483" y="1282046"/>
                  </a:lnTo>
                  <a:lnTo>
                    <a:pt x="2051902" y="1282046"/>
                  </a:lnTo>
                  <a:lnTo>
                    <a:pt x="2051902" y="1326037"/>
                  </a:lnTo>
                  <a:lnTo>
                    <a:pt x="2108462" y="1326037"/>
                  </a:lnTo>
                  <a:lnTo>
                    <a:pt x="2108462" y="1370029"/>
                  </a:lnTo>
                  <a:lnTo>
                    <a:pt x="2249864" y="1370029"/>
                  </a:lnTo>
                  <a:lnTo>
                    <a:pt x="2256149" y="1376314"/>
                  </a:lnTo>
                  <a:lnTo>
                    <a:pt x="2306425" y="1376314"/>
                  </a:lnTo>
                  <a:lnTo>
                    <a:pt x="2306425" y="1439159"/>
                  </a:lnTo>
                  <a:lnTo>
                    <a:pt x="2362986" y="1439159"/>
                  </a:lnTo>
                  <a:lnTo>
                    <a:pt x="2362986" y="1464297"/>
                  </a:lnTo>
                  <a:lnTo>
                    <a:pt x="2494961" y="1464297"/>
                  </a:lnTo>
                  <a:lnTo>
                    <a:pt x="2494961" y="1517716"/>
                  </a:lnTo>
                  <a:lnTo>
                    <a:pt x="2551522" y="1517716"/>
                  </a:lnTo>
                  <a:lnTo>
                    <a:pt x="2551522" y="1552281"/>
                  </a:lnTo>
                  <a:lnTo>
                    <a:pt x="2617510" y="1552281"/>
                  </a:lnTo>
                  <a:lnTo>
                    <a:pt x="2617510" y="1615126"/>
                  </a:lnTo>
                  <a:lnTo>
                    <a:pt x="2771481" y="1615126"/>
                  </a:lnTo>
                  <a:lnTo>
                    <a:pt x="2771481" y="1646549"/>
                  </a:lnTo>
                  <a:lnTo>
                    <a:pt x="2799761" y="1646549"/>
                  </a:lnTo>
                  <a:lnTo>
                    <a:pt x="2799761" y="1668544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67E8775-CAFF-DFAE-79B4-2B03B9CE2888}"/>
              </a:ext>
            </a:extLst>
          </p:cNvPr>
          <p:cNvSpPr/>
          <p:nvPr/>
        </p:nvSpPr>
        <p:spPr>
          <a:xfrm>
            <a:off x="1250623" y="2202730"/>
            <a:ext cx="3820998" cy="1923068"/>
          </a:xfrm>
          <a:custGeom>
            <a:avLst/>
            <a:gdLst>
              <a:gd name="csX0" fmla="*/ 0 w 3820998"/>
              <a:gd name="csY0" fmla="*/ 0 h 1923068"/>
              <a:gd name="csX1" fmla="*/ 166540 w 3820998"/>
              <a:gd name="csY1" fmla="*/ 0 h 1923068"/>
              <a:gd name="csX2" fmla="*/ 166540 w 3820998"/>
              <a:gd name="csY2" fmla="*/ 21996 h 1923068"/>
              <a:gd name="csX3" fmla="*/ 289088 w 3820998"/>
              <a:gd name="csY3" fmla="*/ 21996 h 1923068"/>
              <a:gd name="csX4" fmla="*/ 289088 w 3820998"/>
              <a:gd name="csY4" fmla="*/ 43992 h 1923068"/>
              <a:gd name="csX5" fmla="*/ 411637 w 3820998"/>
              <a:gd name="csY5" fmla="*/ 43992 h 1923068"/>
              <a:gd name="csX6" fmla="*/ 411637 w 3820998"/>
              <a:gd name="csY6" fmla="*/ 72272 h 1923068"/>
              <a:gd name="csX7" fmla="*/ 531043 w 3820998"/>
              <a:gd name="csY7" fmla="*/ 72272 h 1923068"/>
              <a:gd name="csX8" fmla="*/ 531043 w 3820998"/>
              <a:gd name="csY8" fmla="*/ 97410 h 1923068"/>
              <a:gd name="csX9" fmla="*/ 590746 w 3820998"/>
              <a:gd name="csY9" fmla="*/ 97410 h 1923068"/>
              <a:gd name="csX10" fmla="*/ 590746 w 3820998"/>
              <a:gd name="csY10" fmla="*/ 135117 h 1923068"/>
              <a:gd name="csX11" fmla="*/ 659876 w 3820998"/>
              <a:gd name="csY11" fmla="*/ 135117 h 1923068"/>
              <a:gd name="csX12" fmla="*/ 659876 w 3820998"/>
              <a:gd name="csY12" fmla="*/ 150829 h 1923068"/>
              <a:gd name="csX13" fmla="*/ 703868 w 3820998"/>
              <a:gd name="csY13" fmla="*/ 150829 h 1923068"/>
              <a:gd name="csX14" fmla="*/ 732148 w 3820998"/>
              <a:gd name="csY14" fmla="*/ 179109 h 1923068"/>
              <a:gd name="csX15" fmla="*/ 732148 w 3820998"/>
              <a:gd name="csY15" fmla="*/ 213674 h 1923068"/>
              <a:gd name="csX16" fmla="*/ 776140 w 3820998"/>
              <a:gd name="csY16" fmla="*/ 213674 h 1923068"/>
              <a:gd name="csX17" fmla="*/ 776140 w 3820998"/>
              <a:gd name="csY17" fmla="*/ 251381 h 1923068"/>
              <a:gd name="csX18" fmla="*/ 816989 w 3820998"/>
              <a:gd name="csY18" fmla="*/ 251381 h 1923068"/>
              <a:gd name="csX19" fmla="*/ 829558 w 3820998"/>
              <a:gd name="csY19" fmla="*/ 263950 h 1923068"/>
              <a:gd name="csX20" fmla="*/ 879835 w 3820998"/>
              <a:gd name="csY20" fmla="*/ 263950 h 1923068"/>
              <a:gd name="csX21" fmla="*/ 879835 w 3820998"/>
              <a:gd name="csY21" fmla="*/ 317369 h 1923068"/>
              <a:gd name="csX22" fmla="*/ 914400 w 3820998"/>
              <a:gd name="csY22" fmla="*/ 317369 h 1923068"/>
              <a:gd name="csX23" fmla="*/ 914400 w 3820998"/>
              <a:gd name="csY23" fmla="*/ 345649 h 1923068"/>
              <a:gd name="csX24" fmla="*/ 964676 w 3820998"/>
              <a:gd name="csY24" fmla="*/ 345649 h 1923068"/>
              <a:gd name="csX25" fmla="*/ 964676 w 3820998"/>
              <a:gd name="csY25" fmla="*/ 389641 h 1923068"/>
              <a:gd name="csX26" fmla="*/ 1002383 w 3820998"/>
              <a:gd name="csY26" fmla="*/ 389641 h 1923068"/>
              <a:gd name="csX27" fmla="*/ 1002383 w 3820998"/>
              <a:gd name="csY27" fmla="*/ 433633 h 1923068"/>
              <a:gd name="csX28" fmla="*/ 1109220 w 3820998"/>
              <a:gd name="csY28" fmla="*/ 433633 h 1923068"/>
              <a:gd name="csX29" fmla="*/ 1109220 w 3820998"/>
              <a:gd name="csY29" fmla="*/ 465056 h 1923068"/>
              <a:gd name="csX30" fmla="*/ 1190919 w 3820998"/>
              <a:gd name="csY30" fmla="*/ 465056 h 1923068"/>
              <a:gd name="csX31" fmla="*/ 1190919 w 3820998"/>
              <a:gd name="csY31" fmla="*/ 546755 h 1923068"/>
              <a:gd name="csX32" fmla="*/ 1272618 w 3820998"/>
              <a:gd name="csY32" fmla="*/ 546755 h 1923068"/>
              <a:gd name="csX33" fmla="*/ 1272618 w 3820998"/>
              <a:gd name="csY33" fmla="*/ 587604 h 1923068"/>
              <a:gd name="csX34" fmla="*/ 1354317 w 3820998"/>
              <a:gd name="csY34" fmla="*/ 587604 h 1923068"/>
              <a:gd name="csX35" fmla="*/ 1354317 w 3820998"/>
              <a:gd name="csY35" fmla="*/ 619027 h 1923068"/>
              <a:gd name="csX36" fmla="*/ 1442301 w 3820998"/>
              <a:gd name="csY36" fmla="*/ 619027 h 1923068"/>
              <a:gd name="csX37" fmla="*/ 1442301 w 3820998"/>
              <a:gd name="csY37" fmla="*/ 669303 h 1923068"/>
              <a:gd name="csX38" fmla="*/ 1486292 w 3820998"/>
              <a:gd name="csY38" fmla="*/ 669303 h 1923068"/>
              <a:gd name="csX39" fmla="*/ 1486292 w 3820998"/>
              <a:gd name="csY39" fmla="*/ 707010 h 1923068"/>
              <a:gd name="csX40" fmla="*/ 1561707 w 3820998"/>
              <a:gd name="csY40" fmla="*/ 707010 h 1923068"/>
              <a:gd name="csX41" fmla="*/ 1561707 w 3820998"/>
              <a:gd name="csY41" fmla="*/ 751002 h 1923068"/>
              <a:gd name="csX42" fmla="*/ 1627695 w 3820998"/>
              <a:gd name="csY42" fmla="*/ 751002 h 1923068"/>
              <a:gd name="csX43" fmla="*/ 1627695 w 3820998"/>
              <a:gd name="csY43" fmla="*/ 788709 h 1923068"/>
              <a:gd name="csX44" fmla="*/ 1684255 w 3820998"/>
              <a:gd name="csY44" fmla="*/ 788709 h 1923068"/>
              <a:gd name="csX45" fmla="*/ 1684255 w 3820998"/>
              <a:gd name="csY45" fmla="*/ 813847 h 1923068"/>
              <a:gd name="csX46" fmla="*/ 1765954 w 3820998"/>
              <a:gd name="csY46" fmla="*/ 813847 h 1923068"/>
              <a:gd name="csX47" fmla="*/ 1765954 w 3820998"/>
              <a:gd name="csY47" fmla="*/ 864124 h 1923068"/>
              <a:gd name="csX48" fmla="*/ 1850796 w 3820998"/>
              <a:gd name="csY48" fmla="*/ 864124 h 1923068"/>
              <a:gd name="csX49" fmla="*/ 1850796 w 3820998"/>
              <a:gd name="csY49" fmla="*/ 904973 h 1923068"/>
              <a:gd name="csX50" fmla="*/ 1929352 w 3820998"/>
              <a:gd name="csY50" fmla="*/ 904973 h 1923068"/>
              <a:gd name="csX51" fmla="*/ 1929352 w 3820998"/>
              <a:gd name="csY51" fmla="*/ 952107 h 1923068"/>
              <a:gd name="csX52" fmla="*/ 1989055 w 3820998"/>
              <a:gd name="csY52" fmla="*/ 952107 h 1923068"/>
              <a:gd name="csX53" fmla="*/ 1989055 w 3820998"/>
              <a:gd name="csY53" fmla="*/ 996099 h 1923068"/>
              <a:gd name="csX54" fmla="*/ 2092750 w 3820998"/>
              <a:gd name="csY54" fmla="*/ 996099 h 1923068"/>
              <a:gd name="csX55" fmla="*/ 2092750 w 3820998"/>
              <a:gd name="csY55" fmla="*/ 1074656 h 1923068"/>
              <a:gd name="csX56" fmla="*/ 2130457 w 3820998"/>
              <a:gd name="csY56" fmla="*/ 1074656 h 1923068"/>
              <a:gd name="csX57" fmla="*/ 2130457 w 3820998"/>
              <a:gd name="csY57" fmla="*/ 1131216 h 1923068"/>
              <a:gd name="csX58" fmla="*/ 2237295 w 3820998"/>
              <a:gd name="csY58" fmla="*/ 1131216 h 1923068"/>
              <a:gd name="csX59" fmla="*/ 2237295 w 3820998"/>
              <a:gd name="csY59" fmla="*/ 1194062 h 1923068"/>
              <a:gd name="csX60" fmla="*/ 2350416 w 3820998"/>
              <a:gd name="csY60" fmla="*/ 1194062 h 1923068"/>
              <a:gd name="csX61" fmla="*/ 2350416 w 3820998"/>
              <a:gd name="csY61" fmla="*/ 1244338 h 1923068"/>
              <a:gd name="csX62" fmla="*/ 2450969 w 3820998"/>
              <a:gd name="csY62" fmla="*/ 1244338 h 1923068"/>
              <a:gd name="csX63" fmla="*/ 2450969 w 3820998"/>
              <a:gd name="csY63" fmla="*/ 1275761 h 1923068"/>
              <a:gd name="csX64" fmla="*/ 2494961 w 3820998"/>
              <a:gd name="csY64" fmla="*/ 1275761 h 1923068"/>
              <a:gd name="csX65" fmla="*/ 2494961 w 3820998"/>
              <a:gd name="csY65" fmla="*/ 1313468 h 1923068"/>
              <a:gd name="csX66" fmla="*/ 2548379 w 3820998"/>
              <a:gd name="csY66" fmla="*/ 1313468 h 1923068"/>
              <a:gd name="csX67" fmla="*/ 2548379 w 3820998"/>
              <a:gd name="csY67" fmla="*/ 1348033 h 1923068"/>
              <a:gd name="csX68" fmla="*/ 2683497 w 3820998"/>
              <a:gd name="csY68" fmla="*/ 1348033 h 1923068"/>
              <a:gd name="csX69" fmla="*/ 2683497 w 3820998"/>
              <a:gd name="csY69" fmla="*/ 1395167 h 1923068"/>
              <a:gd name="csX70" fmla="*/ 2743200 w 3820998"/>
              <a:gd name="csY70" fmla="*/ 1395167 h 1923068"/>
              <a:gd name="csX71" fmla="*/ 2743200 w 3820998"/>
              <a:gd name="csY71" fmla="*/ 1432874 h 1923068"/>
              <a:gd name="csX72" fmla="*/ 2840610 w 3820998"/>
              <a:gd name="csY72" fmla="*/ 1432874 h 1923068"/>
              <a:gd name="csX73" fmla="*/ 2840610 w 3820998"/>
              <a:gd name="csY73" fmla="*/ 1458012 h 1923068"/>
              <a:gd name="csX74" fmla="*/ 2887744 w 3820998"/>
              <a:gd name="csY74" fmla="*/ 1458012 h 1923068"/>
              <a:gd name="csX75" fmla="*/ 2887744 w 3820998"/>
              <a:gd name="csY75" fmla="*/ 1492577 h 1923068"/>
              <a:gd name="csX76" fmla="*/ 3032288 w 3820998"/>
              <a:gd name="csY76" fmla="*/ 1492577 h 1923068"/>
              <a:gd name="csX77" fmla="*/ 3032288 w 3820998"/>
              <a:gd name="csY77" fmla="*/ 1558565 h 1923068"/>
              <a:gd name="csX78" fmla="*/ 3139125 w 3820998"/>
              <a:gd name="csY78" fmla="*/ 1558565 h 1923068"/>
              <a:gd name="csX79" fmla="*/ 3139125 w 3820998"/>
              <a:gd name="csY79" fmla="*/ 1599414 h 1923068"/>
              <a:gd name="csX80" fmla="*/ 3198829 w 3820998"/>
              <a:gd name="csY80" fmla="*/ 1599414 h 1923068"/>
              <a:gd name="csX81" fmla="*/ 3198829 w 3820998"/>
              <a:gd name="csY81" fmla="*/ 1690540 h 1923068"/>
              <a:gd name="csX82" fmla="*/ 3239678 w 3820998"/>
              <a:gd name="csY82" fmla="*/ 1690540 h 1923068"/>
              <a:gd name="csX83" fmla="*/ 3239678 w 3820998"/>
              <a:gd name="csY83" fmla="*/ 1737674 h 1923068"/>
              <a:gd name="csX84" fmla="*/ 3544478 w 3820998"/>
              <a:gd name="csY84" fmla="*/ 1737674 h 1923068"/>
              <a:gd name="csX85" fmla="*/ 3544478 w 3820998"/>
              <a:gd name="csY85" fmla="*/ 1923068 h 1923068"/>
              <a:gd name="csX86" fmla="*/ 3820998 w 3820998"/>
              <a:gd name="csY86" fmla="*/ 1923068 h 19230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</a:cxnLst>
            <a:rect l="l" t="t" r="r" b="b"/>
            <a:pathLst>
              <a:path w="3820998" h="1923068">
                <a:moveTo>
                  <a:pt x="0" y="0"/>
                </a:moveTo>
                <a:lnTo>
                  <a:pt x="166540" y="0"/>
                </a:lnTo>
                <a:lnTo>
                  <a:pt x="166540" y="21996"/>
                </a:lnTo>
                <a:lnTo>
                  <a:pt x="289088" y="21996"/>
                </a:lnTo>
                <a:lnTo>
                  <a:pt x="289088" y="43992"/>
                </a:lnTo>
                <a:lnTo>
                  <a:pt x="411637" y="43992"/>
                </a:lnTo>
                <a:lnTo>
                  <a:pt x="411637" y="72272"/>
                </a:lnTo>
                <a:lnTo>
                  <a:pt x="531043" y="72272"/>
                </a:lnTo>
                <a:lnTo>
                  <a:pt x="531043" y="97410"/>
                </a:lnTo>
                <a:lnTo>
                  <a:pt x="590746" y="97410"/>
                </a:lnTo>
                <a:lnTo>
                  <a:pt x="590746" y="135117"/>
                </a:lnTo>
                <a:lnTo>
                  <a:pt x="659876" y="135117"/>
                </a:lnTo>
                <a:lnTo>
                  <a:pt x="659876" y="150829"/>
                </a:lnTo>
                <a:lnTo>
                  <a:pt x="703868" y="150829"/>
                </a:lnTo>
                <a:lnTo>
                  <a:pt x="732148" y="179109"/>
                </a:lnTo>
                <a:lnTo>
                  <a:pt x="732148" y="213674"/>
                </a:lnTo>
                <a:lnTo>
                  <a:pt x="776140" y="213674"/>
                </a:lnTo>
                <a:lnTo>
                  <a:pt x="776140" y="251381"/>
                </a:lnTo>
                <a:lnTo>
                  <a:pt x="816989" y="251381"/>
                </a:lnTo>
                <a:lnTo>
                  <a:pt x="829558" y="263950"/>
                </a:lnTo>
                <a:lnTo>
                  <a:pt x="879835" y="263950"/>
                </a:lnTo>
                <a:lnTo>
                  <a:pt x="879835" y="317369"/>
                </a:lnTo>
                <a:lnTo>
                  <a:pt x="914400" y="317369"/>
                </a:lnTo>
                <a:lnTo>
                  <a:pt x="914400" y="345649"/>
                </a:lnTo>
                <a:lnTo>
                  <a:pt x="964676" y="345649"/>
                </a:lnTo>
                <a:lnTo>
                  <a:pt x="964676" y="389641"/>
                </a:lnTo>
                <a:lnTo>
                  <a:pt x="1002383" y="389641"/>
                </a:lnTo>
                <a:lnTo>
                  <a:pt x="1002383" y="433633"/>
                </a:lnTo>
                <a:lnTo>
                  <a:pt x="1109220" y="433633"/>
                </a:lnTo>
                <a:lnTo>
                  <a:pt x="1109220" y="465056"/>
                </a:lnTo>
                <a:lnTo>
                  <a:pt x="1190919" y="465056"/>
                </a:lnTo>
                <a:lnTo>
                  <a:pt x="1190919" y="546755"/>
                </a:lnTo>
                <a:lnTo>
                  <a:pt x="1272618" y="546755"/>
                </a:lnTo>
                <a:lnTo>
                  <a:pt x="1272618" y="587604"/>
                </a:lnTo>
                <a:lnTo>
                  <a:pt x="1354317" y="587604"/>
                </a:lnTo>
                <a:lnTo>
                  <a:pt x="1354317" y="619027"/>
                </a:lnTo>
                <a:lnTo>
                  <a:pt x="1442301" y="619027"/>
                </a:lnTo>
                <a:lnTo>
                  <a:pt x="1442301" y="669303"/>
                </a:lnTo>
                <a:lnTo>
                  <a:pt x="1486292" y="669303"/>
                </a:lnTo>
                <a:lnTo>
                  <a:pt x="1486292" y="707010"/>
                </a:lnTo>
                <a:lnTo>
                  <a:pt x="1561707" y="707010"/>
                </a:lnTo>
                <a:lnTo>
                  <a:pt x="1561707" y="751002"/>
                </a:lnTo>
                <a:lnTo>
                  <a:pt x="1627695" y="751002"/>
                </a:lnTo>
                <a:lnTo>
                  <a:pt x="1627695" y="788709"/>
                </a:lnTo>
                <a:lnTo>
                  <a:pt x="1684255" y="788709"/>
                </a:lnTo>
                <a:lnTo>
                  <a:pt x="1684255" y="813847"/>
                </a:lnTo>
                <a:lnTo>
                  <a:pt x="1765954" y="813847"/>
                </a:lnTo>
                <a:lnTo>
                  <a:pt x="1765954" y="864124"/>
                </a:lnTo>
                <a:lnTo>
                  <a:pt x="1850796" y="864124"/>
                </a:lnTo>
                <a:lnTo>
                  <a:pt x="1850796" y="904973"/>
                </a:lnTo>
                <a:lnTo>
                  <a:pt x="1929352" y="904973"/>
                </a:lnTo>
                <a:lnTo>
                  <a:pt x="1929352" y="952107"/>
                </a:lnTo>
                <a:lnTo>
                  <a:pt x="1989055" y="952107"/>
                </a:lnTo>
                <a:lnTo>
                  <a:pt x="1989055" y="996099"/>
                </a:lnTo>
                <a:lnTo>
                  <a:pt x="2092750" y="996099"/>
                </a:lnTo>
                <a:lnTo>
                  <a:pt x="2092750" y="1074656"/>
                </a:lnTo>
                <a:lnTo>
                  <a:pt x="2130457" y="1074656"/>
                </a:lnTo>
                <a:lnTo>
                  <a:pt x="2130457" y="1131216"/>
                </a:lnTo>
                <a:lnTo>
                  <a:pt x="2237295" y="1131216"/>
                </a:lnTo>
                <a:lnTo>
                  <a:pt x="2237295" y="1194062"/>
                </a:lnTo>
                <a:lnTo>
                  <a:pt x="2350416" y="1194062"/>
                </a:lnTo>
                <a:lnTo>
                  <a:pt x="2350416" y="1244338"/>
                </a:lnTo>
                <a:lnTo>
                  <a:pt x="2450969" y="1244338"/>
                </a:lnTo>
                <a:lnTo>
                  <a:pt x="2450969" y="1275761"/>
                </a:lnTo>
                <a:lnTo>
                  <a:pt x="2494961" y="1275761"/>
                </a:lnTo>
                <a:lnTo>
                  <a:pt x="2494961" y="1313468"/>
                </a:lnTo>
                <a:lnTo>
                  <a:pt x="2548379" y="1313468"/>
                </a:lnTo>
                <a:lnTo>
                  <a:pt x="2548379" y="1348033"/>
                </a:lnTo>
                <a:lnTo>
                  <a:pt x="2683497" y="1348033"/>
                </a:lnTo>
                <a:lnTo>
                  <a:pt x="2683497" y="1395167"/>
                </a:lnTo>
                <a:lnTo>
                  <a:pt x="2743200" y="1395167"/>
                </a:lnTo>
                <a:lnTo>
                  <a:pt x="2743200" y="1432874"/>
                </a:lnTo>
                <a:lnTo>
                  <a:pt x="2840610" y="1432874"/>
                </a:lnTo>
                <a:lnTo>
                  <a:pt x="2840610" y="1458012"/>
                </a:lnTo>
                <a:lnTo>
                  <a:pt x="2887744" y="1458012"/>
                </a:lnTo>
                <a:lnTo>
                  <a:pt x="2887744" y="1492577"/>
                </a:lnTo>
                <a:lnTo>
                  <a:pt x="3032288" y="1492577"/>
                </a:lnTo>
                <a:lnTo>
                  <a:pt x="3032288" y="1558565"/>
                </a:lnTo>
                <a:lnTo>
                  <a:pt x="3139125" y="1558565"/>
                </a:lnTo>
                <a:lnTo>
                  <a:pt x="3139125" y="1599414"/>
                </a:lnTo>
                <a:lnTo>
                  <a:pt x="3198829" y="1599414"/>
                </a:lnTo>
                <a:lnTo>
                  <a:pt x="3198829" y="1690540"/>
                </a:lnTo>
                <a:lnTo>
                  <a:pt x="3239678" y="1690540"/>
                </a:lnTo>
                <a:lnTo>
                  <a:pt x="3239678" y="1737674"/>
                </a:lnTo>
                <a:lnTo>
                  <a:pt x="3544478" y="1737674"/>
                </a:lnTo>
                <a:lnTo>
                  <a:pt x="3544478" y="1923068"/>
                </a:lnTo>
                <a:lnTo>
                  <a:pt x="3820998" y="1923068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9" name="Group 918">
            <a:extLst>
              <a:ext uri="{FF2B5EF4-FFF2-40B4-BE49-F238E27FC236}">
                <a16:creationId xmlns:a16="http://schemas.microsoft.com/office/drawing/2014/main" id="{C96BB416-2F23-A23C-71AA-FE43A4690B9D}"/>
              </a:ext>
            </a:extLst>
          </p:cNvPr>
          <p:cNvGrpSpPr/>
          <p:nvPr/>
        </p:nvGrpSpPr>
        <p:grpSpPr>
          <a:xfrm>
            <a:off x="7342094" y="2141493"/>
            <a:ext cx="3621665" cy="2171704"/>
            <a:chOff x="7342094" y="2141493"/>
            <a:chExt cx="3621665" cy="2171704"/>
          </a:xfrm>
        </p:grpSpPr>
        <p:sp>
          <p:nvSpPr>
            <p:cNvPr id="877" name="TextBox 876">
              <a:extLst>
                <a:ext uri="{FF2B5EF4-FFF2-40B4-BE49-F238E27FC236}">
                  <a16:creationId xmlns:a16="http://schemas.microsoft.com/office/drawing/2014/main" id="{991C0DF7-9AC7-C483-A7FC-6E618FD3E0F1}"/>
                </a:ext>
              </a:extLst>
            </p:cNvPr>
            <p:cNvSpPr txBox="1"/>
            <p:nvPr/>
          </p:nvSpPr>
          <p:spPr>
            <a:xfrm>
              <a:off x="7342094" y="214149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78" name="TextBox 877">
              <a:extLst>
                <a:ext uri="{FF2B5EF4-FFF2-40B4-BE49-F238E27FC236}">
                  <a16:creationId xmlns:a16="http://schemas.microsoft.com/office/drawing/2014/main" id="{F85A3B68-D95F-3B2D-EE9E-DFBB9D9066B1}"/>
                </a:ext>
              </a:extLst>
            </p:cNvPr>
            <p:cNvSpPr txBox="1"/>
            <p:nvPr/>
          </p:nvSpPr>
          <p:spPr>
            <a:xfrm>
              <a:off x="7383990" y="214149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79" name="TextBox 878">
              <a:extLst>
                <a:ext uri="{FF2B5EF4-FFF2-40B4-BE49-F238E27FC236}">
                  <a16:creationId xmlns:a16="http://schemas.microsoft.com/office/drawing/2014/main" id="{BB908111-8FA3-C0C1-5E3F-4B0FFFA16B79}"/>
                </a:ext>
              </a:extLst>
            </p:cNvPr>
            <p:cNvSpPr txBox="1"/>
            <p:nvPr/>
          </p:nvSpPr>
          <p:spPr>
            <a:xfrm>
              <a:off x="7646633" y="226243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0" name="TextBox 879">
              <a:extLst>
                <a:ext uri="{FF2B5EF4-FFF2-40B4-BE49-F238E27FC236}">
                  <a16:creationId xmlns:a16="http://schemas.microsoft.com/office/drawing/2014/main" id="{1D5DE947-B0AE-969D-E66F-936FA0E4EFEF}"/>
                </a:ext>
              </a:extLst>
            </p:cNvPr>
            <p:cNvSpPr txBox="1"/>
            <p:nvPr/>
          </p:nvSpPr>
          <p:spPr>
            <a:xfrm>
              <a:off x="7921851" y="241853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1" name="TextBox 880">
              <a:extLst>
                <a:ext uri="{FF2B5EF4-FFF2-40B4-BE49-F238E27FC236}">
                  <a16:creationId xmlns:a16="http://schemas.microsoft.com/office/drawing/2014/main" id="{EE686F43-32A8-A11E-4A8C-C93D6CBA4155}"/>
                </a:ext>
              </a:extLst>
            </p:cNvPr>
            <p:cNvSpPr txBox="1"/>
            <p:nvPr/>
          </p:nvSpPr>
          <p:spPr>
            <a:xfrm>
              <a:off x="8204801" y="25570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2" name="TextBox 881">
              <a:extLst>
                <a:ext uri="{FF2B5EF4-FFF2-40B4-BE49-F238E27FC236}">
                  <a16:creationId xmlns:a16="http://schemas.microsoft.com/office/drawing/2014/main" id="{FA09DAE9-2822-1F29-68F4-831C1489D821}"/>
                </a:ext>
              </a:extLst>
            </p:cNvPr>
            <p:cNvSpPr txBox="1"/>
            <p:nvPr/>
          </p:nvSpPr>
          <p:spPr>
            <a:xfrm>
              <a:off x="8471379" y="268294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3" name="TextBox 882">
              <a:extLst>
                <a:ext uri="{FF2B5EF4-FFF2-40B4-BE49-F238E27FC236}">
                  <a16:creationId xmlns:a16="http://schemas.microsoft.com/office/drawing/2014/main" id="{4A9EFD6D-1DBB-5EB5-244E-B28B4276EA0E}"/>
                </a:ext>
              </a:extLst>
            </p:cNvPr>
            <p:cNvSpPr txBox="1"/>
            <p:nvPr/>
          </p:nvSpPr>
          <p:spPr>
            <a:xfrm>
              <a:off x="8497279" y="268294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4" name="TextBox 883">
              <a:extLst>
                <a:ext uri="{FF2B5EF4-FFF2-40B4-BE49-F238E27FC236}">
                  <a16:creationId xmlns:a16="http://schemas.microsoft.com/office/drawing/2014/main" id="{CE283006-B297-D299-7CE8-271277892A4D}"/>
                </a:ext>
              </a:extLst>
            </p:cNvPr>
            <p:cNvSpPr txBox="1"/>
            <p:nvPr/>
          </p:nvSpPr>
          <p:spPr>
            <a:xfrm>
              <a:off x="8636198" y="281932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5" name="TextBox 884">
              <a:extLst>
                <a:ext uri="{FF2B5EF4-FFF2-40B4-BE49-F238E27FC236}">
                  <a16:creationId xmlns:a16="http://schemas.microsoft.com/office/drawing/2014/main" id="{513FFE01-273D-259D-25E3-2D77B36B58F5}"/>
                </a:ext>
              </a:extLst>
            </p:cNvPr>
            <p:cNvSpPr txBox="1"/>
            <p:nvPr/>
          </p:nvSpPr>
          <p:spPr>
            <a:xfrm>
              <a:off x="8677408" y="287768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6" name="TextBox 885">
              <a:extLst>
                <a:ext uri="{FF2B5EF4-FFF2-40B4-BE49-F238E27FC236}">
                  <a16:creationId xmlns:a16="http://schemas.microsoft.com/office/drawing/2014/main" id="{E6FD9D59-F448-5B41-BC07-0FF32FAA670B}"/>
                </a:ext>
              </a:extLst>
            </p:cNvPr>
            <p:cNvSpPr txBox="1"/>
            <p:nvPr/>
          </p:nvSpPr>
          <p:spPr>
            <a:xfrm>
              <a:off x="8710527" y="28808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7" name="TextBox 886">
              <a:extLst>
                <a:ext uri="{FF2B5EF4-FFF2-40B4-BE49-F238E27FC236}">
                  <a16:creationId xmlns:a16="http://schemas.microsoft.com/office/drawing/2014/main" id="{7FDD8DB0-CF05-8D61-AC8B-2B40F85DC488}"/>
                </a:ext>
              </a:extLst>
            </p:cNvPr>
            <p:cNvSpPr txBox="1"/>
            <p:nvPr/>
          </p:nvSpPr>
          <p:spPr>
            <a:xfrm>
              <a:off x="8729577" y="28808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8" name="TextBox 887">
              <a:extLst>
                <a:ext uri="{FF2B5EF4-FFF2-40B4-BE49-F238E27FC236}">
                  <a16:creationId xmlns:a16="http://schemas.microsoft.com/office/drawing/2014/main" id="{119BF94A-2502-131A-25E1-03CAA333FB13}"/>
                </a:ext>
              </a:extLst>
            </p:cNvPr>
            <p:cNvSpPr txBox="1"/>
            <p:nvPr/>
          </p:nvSpPr>
          <p:spPr>
            <a:xfrm>
              <a:off x="8743963" y="289885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89" name="TextBox 888">
              <a:extLst>
                <a:ext uri="{FF2B5EF4-FFF2-40B4-BE49-F238E27FC236}">
                  <a16:creationId xmlns:a16="http://schemas.microsoft.com/office/drawing/2014/main" id="{EC3C5C92-607B-CB1D-F792-EDB65096F608}"/>
                </a:ext>
              </a:extLst>
            </p:cNvPr>
            <p:cNvSpPr txBox="1"/>
            <p:nvPr/>
          </p:nvSpPr>
          <p:spPr>
            <a:xfrm>
              <a:off x="8833749" y="293284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0" name="TextBox 889">
              <a:extLst>
                <a:ext uri="{FF2B5EF4-FFF2-40B4-BE49-F238E27FC236}">
                  <a16:creationId xmlns:a16="http://schemas.microsoft.com/office/drawing/2014/main" id="{450D7BD4-BD04-583C-519F-33BCD941B816}"/>
                </a:ext>
              </a:extLst>
            </p:cNvPr>
            <p:cNvSpPr txBox="1"/>
            <p:nvPr/>
          </p:nvSpPr>
          <p:spPr>
            <a:xfrm>
              <a:off x="8852799" y="294927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1" name="TextBox 890">
              <a:extLst>
                <a:ext uri="{FF2B5EF4-FFF2-40B4-BE49-F238E27FC236}">
                  <a16:creationId xmlns:a16="http://schemas.microsoft.com/office/drawing/2014/main" id="{9D974E0E-557E-C227-3AEC-39512046B285}"/>
                </a:ext>
              </a:extLst>
            </p:cNvPr>
            <p:cNvSpPr txBox="1"/>
            <p:nvPr/>
          </p:nvSpPr>
          <p:spPr>
            <a:xfrm>
              <a:off x="8893425" y="296208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2" name="TextBox 891">
              <a:extLst>
                <a:ext uri="{FF2B5EF4-FFF2-40B4-BE49-F238E27FC236}">
                  <a16:creationId xmlns:a16="http://schemas.microsoft.com/office/drawing/2014/main" id="{61C57130-F5AE-73F6-FBDD-6985869ED72C}"/>
                </a:ext>
              </a:extLst>
            </p:cNvPr>
            <p:cNvSpPr txBox="1"/>
            <p:nvPr/>
          </p:nvSpPr>
          <p:spPr>
            <a:xfrm>
              <a:off x="8912475" y="299062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3" name="TextBox 892">
              <a:extLst>
                <a:ext uri="{FF2B5EF4-FFF2-40B4-BE49-F238E27FC236}">
                  <a16:creationId xmlns:a16="http://schemas.microsoft.com/office/drawing/2014/main" id="{BDA3E0BE-DD2D-F797-5409-C9320C3CD393}"/>
                </a:ext>
              </a:extLst>
            </p:cNvPr>
            <p:cNvSpPr txBox="1"/>
            <p:nvPr/>
          </p:nvSpPr>
          <p:spPr>
            <a:xfrm>
              <a:off x="8990647" y="302048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4" name="TextBox 893">
              <a:extLst>
                <a:ext uri="{FF2B5EF4-FFF2-40B4-BE49-F238E27FC236}">
                  <a16:creationId xmlns:a16="http://schemas.microsoft.com/office/drawing/2014/main" id="{6CC8BE7F-F293-4AFA-A71C-FDD9C35D3352}"/>
                </a:ext>
              </a:extLst>
            </p:cNvPr>
            <p:cNvSpPr txBox="1"/>
            <p:nvPr/>
          </p:nvSpPr>
          <p:spPr>
            <a:xfrm>
              <a:off x="9031749" y="305873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5" name="TextBox 894">
              <a:extLst>
                <a:ext uri="{FF2B5EF4-FFF2-40B4-BE49-F238E27FC236}">
                  <a16:creationId xmlns:a16="http://schemas.microsoft.com/office/drawing/2014/main" id="{9FFC413B-CB92-03CD-AB50-5C080059F81B}"/>
                </a:ext>
              </a:extLst>
            </p:cNvPr>
            <p:cNvSpPr txBox="1"/>
            <p:nvPr/>
          </p:nvSpPr>
          <p:spPr>
            <a:xfrm>
              <a:off x="9085856" y="309408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6" name="TextBox 895">
              <a:extLst>
                <a:ext uri="{FF2B5EF4-FFF2-40B4-BE49-F238E27FC236}">
                  <a16:creationId xmlns:a16="http://schemas.microsoft.com/office/drawing/2014/main" id="{CFE2AB7B-20F4-10E0-C5DD-2396809FDB1C}"/>
                </a:ext>
              </a:extLst>
            </p:cNvPr>
            <p:cNvSpPr txBox="1"/>
            <p:nvPr/>
          </p:nvSpPr>
          <p:spPr>
            <a:xfrm>
              <a:off x="9165248" y="314635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7" name="TextBox 896">
              <a:extLst>
                <a:ext uri="{FF2B5EF4-FFF2-40B4-BE49-F238E27FC236}">
                  <a16:creationId xmlns:a16="http://schemas.microsoft.com/office/drawing/2014/main" id="{05DBDAE7-AAA4-1D06-CACF-26FE1DB2A63B}"/>
                </a:ext>
              </a:extLst>
            </p:cNvPr>
            <p:cNvSpPr txBox="1"/>
            <p:nvPr/>
          </p:nvSpPr>
          <p:spPr>
            <a:xfrm>
              <a:off x="9194997" y="318988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8" name="TextBox 897">
              <a:extLst>
                <a:ext uri="{FF2B5EF4-FFF2-40B4-BE49-F238E27FC236}">
                  <a16:creationId xmlns:a16="http://schemas.microsoft.com/office/drawing/2014/main" id="{62650CCD-677A-F7AD-0A85-E126FA4D082E}"/>
                </a:ext>
              </a:extLst>
            </p:cNvPr>
            <p:cNvSpPr txBox="1"/>
            <p:nvPr/>
          </p:nvSpPr>
          <p:spPr>
            <a:xfrm>
              <a:off x="9225441" y="322483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99" name="TextBox 898">
              <a:extLst>
                <a:ext uri="{FF2B5EF4-FFF2-40B4-BE49-F238E27FC236}">
                  <a16:creationId xmlns:a16="http://schemas.microsoft.com/office/drawing/2014/main" id="{425F2490-4B9A-FFD0-E73E-A9C4A80D1D64}"/>
                </a:ext>
              </a:extLst>
            </p:cNvPr>
            <p:cNvSpPr txBox="1"/>
            <p:nvPr/>
          </p:nvSpPr>
          <p:spPr>
            <a:xfrm>
              <a:off x="9273198" y="324508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0" name="TextBox 899">
              <a:extLst>
                <a:ext uri="{FF2B5EF4-FFF2-40B4-BE49-F238E27FC236}">
                  <a16:creationId xmlns:a16="http://schemas.microsoft.com/office/drawing/2014/main" id="{A0FC6167-DF09-03B7-37A9-3CD2C7B0EEDF}"/>
                </a:ext>
              </a:extLst>
            </p:cNvPr>
            <p:cNvSpPr txBox="1"/>
            <p:nvPr/>
          </p:nvSpPr>
          <p:spPr>
            <a:xfrm>
              <a:off x="9311430" y="324494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1" name="TextBox 900">
              <a:extLst>
                <a:ext uri="{FF2B5EF4-FFF2-40B4-BE49-F238E27FC236}">
                  <a16:creationId xmlns:a16="http://schemas.microsoft.com/office/drawing/2014/main" id="{2F8C2107-42FB-18DB-2FED-5E15784EFA2E}"/>
                </a:ext>
              </a:extLst>
            </p:cNvPr>
            <p:cNvSpPr txBox="1"/>
            <p:nvPr/>
          </p:nvSpPr>
          <p:spPr>
            <a:xfrm>
              <a:off x="9380470" y="327290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2" name="TextBox 901">
              <a:extLst>
                <a:ext uri="{FF2B5EF4-FFF2-40B4-BE49-F238E27FC236}">
                  <a16:creationId xmlns:a16="http://schemas.microsoft.com/office/drawing/2014/main" id="{1B325A4B-1F15-12A6-1E17-D522221B308B}"/>
                </a:ext>
              </a:extLst>
            </p:cNvPr>
            <p:cNvSpPr txBox="1"/>
            <p:nvPr/>
          </p:nvSpPr>
          <p:spPr>
            <a:xfrm>
              <a:off x="9556245" y="341800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3" name="TextBox 902">
              <a:extLst>
                <a:ext uri="{FF2B5EF4-FFF2-40B4-BE49-F238E27FC236}">
                  <a16:creationId xmlns:a16="http://schemas.microsoft.com/office/drawing/2014/main" id="{3BBDA441-F7AC-ECCF-DE6F-D099F811F9BC}"/>
                </a:ext>
              </a:extLst>
            </p:cNvPr>
            <p:cNvSpPr txBox="1"/>
            <p:nvPr/>
          </p:nvSpPr>
          <p:spPr>
            <a:xfrm>
              <a:off x="9588749" y="34192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4" name="TextBox 903">
              <a:extLst>
                <a:ext uri="{FF2B5EF4-FFF2-40B4-BE49-F238E27FC236}">
                  <a16:creationId xmlns:a16="http://schemas.microsoft.com/office/drawing/2014/main" id="{24CE41FA-262C-1DCE-D8CC-0950425415CC}"/>
                </a:ext>
              </a:extLst>
            </p:cNvPr>
            <p:cNvSpPr txBox="1"/>
            <p:nvPr/>
          </p:nvSpPr>
          <p:spPr>
            <a:xfrm>
              <a:off x="9608104" y="345572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5" name="TextBox 904">
              <a:extLst>
                <a:ext uri="{FF2B5EF4-FFF2-40B4-BE49-F238E27FC236}">
                  <a16:creationId xmlns:a16="http://schemas.microsoft.com/office/drawing/2014/main" id="{0A1999D8-AF01-6D9D-EFD7-72B2D73CD5F3}"/>
                </a:ext>
              </a:extLst>
            </p:cNvPr>
            <p:cNvSpPr txBox="1"/>
            <p:nvPr/>
          </p:nvSpPr>
          <p:spPr>
            <a:xfrm>
              <a:off x="9525000" y="336717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6" name="TextBox 905">
              <a:extLst>
                <a:ext uri="{FF2B5EF4-FFF2-40B4-BE49-F238E27FC236}">
                  <a16:creationId xmlns:a16="http://schemas.microsoft.com/office/drawing/2014/main" id="{85A6F8AA-5789-ABB3-7F3A-89A20F6E61D1}"/>
                </a:ext>
              </a:extLst>
            </p:cNvPr>
            <p:cNvSpPr txBox="1"/>
            <p:nvPr/>
          </p:nvSpPr>
          <p:spPr>
            <a:xfrm>
              <a:off x="10849195" y="415709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7" name="TextBox 906">
              <a:extLst>
                <a:ext uri="{FF2B5EF4-FFF2-40B4-BE49-F238E27FC236}">
                  <a16:creationId xmlns:a16="http://schemas.microsoft.com/office/drawing/2014/main" id="{ACA550F6-CDCC-ACE9-EFD3-B136ED6750AC}"/>
                </a:ext>
              </a:extLst>
            </p:cNvPr>
            <p:cNvSpPr txBox="1"/>
            <p:nvPr/>
          </p:nvSpPr>
          <p:spPr>
            <a:xfrm>
              <a:off x="9636811" y="345890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D466EA1E-8D81-2D58-35F3-1F76364E275E}"/>
                </a:ext>
              </a:extLst>
            </p:cNvPr>
            <p:cNvSpPr txBox="1"/>
            <p:nvPr/>
          </p:nvSpPr>
          <p:spPr>
            <a:xfrm>
              <a:off x="9677897" y="345890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09" name="TextBox 908">
              <a:extLst>
                <a:ext uri="{FF2B5EF4-FFF2-40B4-BE49-F238E27FC236}">
                  <a16:creationId xmlns:a16="http://schemas.microsoft.com/office/drawing/2014/main" id="{7B256450-95B5-AF78-B18E-61D253D53650}"/>
                </a:ext>
              </a:extLst>
            </p:cNvPr>
            <p:cNvSpPr txBox="1"/>
            <p:nvPr/>
          </p:nvSpPr>
          <p:spPr>
            <a:xfrm>
              <a:off x="9854863" y="358346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0" name="TextBox 909">
              <a:extLst>
                <a:ext uri="{FF2B5EF4-FFF2-40B4-BE49-F238E27FC236}">
                  <a16:creationId xmlns:a16="http://schemas.microsoft.com/office/drawing/2014/main" id="{8069B2B4-ED42-C6AE-ACAF-3EAC894EAA92}"/>
                </a:ext>
              </a:extLst>
            </p:cNvPr>
            <p:cNvSpPr txBox="1"/>
            <p:nvPr/>
          </p:nvSpPr>
          <p:spPr>
            <a:xfrm>
              <a:off x="9870490" y="36251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1" name="TextBox 910">
              <a:extLst>
                <a:ext uri="{FF2B5EF4-FFF2-40B4-BE49-F238E27FC236}">
                  <a16:creationId xmlns:a16="http://schemas.microsoft.com/office/drawing/2014/main" id="{13B8B349-B351-A278-500D-EB2A96740240}"/>
                </a:ext>
              </a:extLst>
            </p:cNvPr>
            <p:cNvSpPr txBox="1"/>
            <p:nvPr/>
          </p:nvSpPr>
          <p:spPr>
            <a:xfrm>
              <a:off x="10154652" y="36292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2" name="TextBox 911">
              <a:extLst>
                <a:ext uri="{FF2B5EF4-FFF2-40B4-BE49-F238E27FC236}">
                  <a16:creationId xmlns:a16="http://schemas.microsoft.com/office/drawing/2014/main" id="{64802EA8-6AD9-8B40-F801-D4A1B5B4D335}"/>
                </a:ext>
              </a:extLst>
            </p:cNvPr>
            <p:cNvSpPr txBox="1"/>
            <p:nvPr/>
          </p:nvSpPr>
          <p:spPr>
            <a:xfrm>
              <a:off x="9953477" y="362923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3" name="TextBox 912">
              <a:extLst>
                <a:ext uri="{FF2B5EF4-FFF2-40B4-BE49-F238E27FC236}">
                  <a16:creationId xmlns:a16="http://schemas.microsoft.com/office/drawing/2014/main" id="{F52121E3-A56B-CEA4-45C5-EB6F23937817}"/>
                </a:ext>
              </a:extLst>
            </p:cNvPr>
            <p:cNvSpPr txBox="1"/>
            <p:nvPr/>
          </p:nvSpPr>
          <p:spPr>
            <a:xfrm>
              <a:off x="10049613" y="363168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4" name="TextBox 913">
              <a:extLst>
                <a:ext uri="{FF2B5EF4-FFF2-40B4-BE49-F238E27FC236}">
                  <a16:creationId xmlns:a16="http://schemas.microsoft.com/office/drawing/2014/main" id="{4970874C-F23B-4149-CDD0-D634B0DB05E4}"/>
                </a:ext>
              </a:extLst>
            </p:cNvPr>
            <p:cNvSpPr txBox="1"/>
            <p:nvPr/>
          </p:nvSpPr>
          <p:spPr>
            <a:xfrm>
              <a:off x="10534502" y="387010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5" name="TextBox 914">
              <a:extLst>
                <a:ext uri="{FF2B5EF4-FFF2-40B4-BE49-F238E27FC236}">
                  <a16:creationId xmlns:a16="http://schemas.microsoft.com/office/drawing/2014/main" id="{BC1A92BC-2E0F-8760-CD70-7077E3704E41}"/>
                </a:ext>
              </a:extLst>
            </p:cNvPr>
            <p:cNvSpPr txBox="1"/>
            <p:nvPr/>
          </p:nvSpPr>
          <p:spPr>
            <a:xfrm>
              <a:off x="10420385" y="387010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6" name="TextBox 915">
              <a:extLst>
                <a:ext uri="{FF2B5EF4-FFF2-40B4-BE49-F238E27FC236}">
                  <a16:creationId xmlns:a16="http://schemas.microsoft.com/office/drawing/2014/main" id="{532C50A9-F206-CF25-F56E-FFDB23380CA0}"/>
                </a:ext>
              </a:extLst>
            </p:cNvPr>
            <p:cNvSpPr txBox="1"/>
            <p:nvPr/>
          </p:nvSpPr>
          <p:spPr>
            <a:xfrm>
              <a:off x="9978877" y="362836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7" name="TextBox 916">
              <a:extLst>
                <a:ext uri="{FF2B5EF4-FFF2-40B4-BE49-F238E27FC236}">
                  <a16:creationId xmlns:a16="http://schemas.microsoft.com/office/drawing/2014/main" id="{76504D32-1F43-1221-358A-5101F709641C}"/>
                </a:ext>
              </a:extLst>
            </p:cNvPr>
            <p:cNvSpPr txBox="1"/>
            <p:nvPr/>
          </p:nvSpPr>
          <p:spPr>
            <a:xfrm>
              <a:off x="9997754" y="362836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18" name="TextBox 917">
              <a:extLst>
                <a:ext uri="{FF2B5EF4-FFF2-40B4-BE49-F238E27FC236}">
                  <a16:creationId xmlns:a16="http://schemas.microsoft.com/office/drawing/2014/main" id="{5493BEA2-0E7E-4895-1B5E-4950431ACB58}"/>
                </a:ext>
              </a:extLst>
            </p:cNvPr>
            <p:cNvSpPr txBox="1"/>
            <p:nvPr/>
          </p:nvSpPr>
          <p:spPr>
            <a:xfrm>
              <a:off x="10013629" y="36292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</p:grpSp>
      <p:sp>
        <p:nvSpPr>
          <p:cNvPr id="866" name="Freeform 865">
            <a:extLst>
              <a:ext uri="{FF2B5EF4-FFF2-40B4-BE49-F238E27FC236}">
                <a16:creationId xmlns:a16="http://schemas.microsoft.com/office/drawing/2014/main" id="{7965A6E5-65D7-DA07-C09B-52DD793EE180}"/>
              </a:ext>
            </a:extLst>
          </p:cNvPr>
          <p:cNvSpPr/>
          <p:nvPr/>
        </p:nvSpPr>
        <p:spPr>
          <a:xfrm>
            <a:off x="7115175" y="2209800"/>
            <a:ext cx="263525" cy="63500"/>
          </a:xfrm>
          <a:custGeom>
            <a:avLst/>
            <a:gdLst>
              <a:gd name="csX0" fmla="*/ 0 w 263525"/>
              <a:gd name="csY0" fmla="*/ 0 h 63500"/>
              <a:gd name="csX1" fmla="*/ 117475 w 263525"/>
              <a:gd name="csY1" fmla="*/ 0 h 63500"/>
              <a:gd name="csX2" fmla="*/ 117475 w 263525"/>
              <a:gd name="csY2" fmla="*/ 9525 h 63500"/>
              <a:gd name="csX3" fmla="*/ 225425 w 263525"/>
              <a:gd name="csY3" fmla="*/ 9525 h 63500"/>
              <a:gd name="csX4" fmla="*/ 225425 w 263525"/>
              <a:gd name="csY4" fmla="*/ 63500 h 63500"/>
              <a:gd name="csX5" fmla="*/ 263525 w 263525"/>
              <a:gd name="csY5" fmla="*/ 63500 h 6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63525" h="63500">
                <a:moveTo>
                  <a:pt x="0" y="0"/>
                </a:moveTo>
                <a:lnTo>
                  <a:pt x="117475" y="0"/>
                </a:lnTo>
                <a:lnTo>
                  <a:pt x="117475" y="9525"/>
                </a:lnTo>
                <a:lnTo>
                  <a:pt x="225425" y="9525"/>
                </a:lnTo>
                <a:lnTo>
                  <a:pt x="225425" y="63500"/>
                </a:lnTo>
                <a:lnTo>
                  <a:pt x="263525" y="6350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3" name="Group 802">
            <a:extLst>
              <a:ext uri="{FF2B5EF4-FFF2-40B4-BE49-F238E27FC236}">
                <a16:creationId xmlns:a16="http://schemas.microsoft.com/office/drawing/2014/main" id="{5E9FB805-C547-AEE0-550F-AF1E75DB1220}"/>
              </a:ext>
            </a:extLst>
          </p:cNvPr>
          <p:cNvGrpSpPr/>
          <p:nvPr/>
        </p:nvGrpSpPr>
        <p:grpSpPr>
          <a:xfrm>
            <a:off x="1381957" y="2150129"/>
            <a:ext cx="3749867" cy="2076682"/>
            <a:chOff x="1381957" y="2150129"/>
            <a:chExt cx="3749867" cy="2076682"/>
          </a:xfrm>
        </p:grpSpPr>
        <p:sp>
          <p:nvSpPr>
            <p:cNvPr id="733" name="TextBox 732">
              <a:extLst>
                <a:ext uri="{FF2B5EF4-FFF2-40B4-BE49-F238E27FC236}">
                  <a16:creationId xmlns:a16="http://schemas.microsoft.com/office/drawing/2014/main" id="{557CB6A9-543B-2FE0-7240-9A6254C33325}"/>
                </a:ext>
              </a:extLst>
            </p:cNvPr>
            <p:cNvSpPr txBox="1"/>
            <p:nvPr/>
          </p:nvSpPr>
          <p:spPr>
            <a:xfrm>
              <a:off x="5017260" y="407071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4" name="TextBox 733">
              <a:extLst>
                <a:ext uri="{FF2B5EF4-FFF2-40B4-BE49-F238E27FC236}">
                  <a16:creationId xmlns:a16="http://schemas.microsoft.com/office/drawing/2014/main" id="{C63D6F8E-F375-12E9-C916-B7F87B979408}"/>
                </a:ext>
              </a:extLst>
            </p:cNvPr>
            <p:cNvSpPr txBox="1"/>
            <p:nvPr/>
          </p:nvSpPr>
          <p:spPr>
            <a:xfrm>
              <a:off x="1381957" y="215012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5" name="TextBox 734">
              <a:extLst>
                <a:ext uri="{FF2B5EF4-FFF2-40B4-BE49-F238E27FC236}">
                  <a16:creationId xmlns:a16="http://schemas.microsoft.com/office/drawing/2014/main" id="{007D7905-AD9D-07CA-2A8A-43801F2A8385}"/>
                </a:ext>
              </a:extLst>
            </p:cNvPr>
            <p:cNvSpPr txBox="1"/>
            <p:nvPr/>
          </p:nvSpPr>
          <p:spPr>
            <a:xfrm>
              <a:off x="4983439" y="407071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AE4238BE-E205-0209-39E8-F9B3161151C8}"/>
                </a:ext>
              </a:extLst>
            </p:cNvPr>
            <p:cNvSpPr txBox="1"/>
            <p:nvPr/>
          </p:nvSpPr>
          <p:spPr>
            <a:xfrm>
              <a:off x="1527641" y="217161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7" name="TextBox 736">
              <a:extLst>
                <a:ext uri="{FF2B5EF4-FFF2-40B4-BE49-F238E27FC236}">
                  <a16:creationId xmlns:a16="http://schemas.microsoft.com/office/drawing/2014/main" id="{2D44F816-C83C-6FAC-8901-7B362BFA3B6B}"/>
                </a:ext>
              </a:extLst>
            </p:cNvPr>
            <p:cNvSpPr txBox="1"/>
            <p:nvPr/>
          </p:nvSpPr>
          <p:spPr>
            <a:xfrm>
              <a:off x="1462174" y="216428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8" name="TextBox 737">
              <a:extLst>
                <a:ext uri="{FF2B5EF4-FFF2-40B4-BE49-F238E27FC236}">
                  <a16:creationId xmlns:a16="http://schemas.microsoft.com/office/drawing/2014/main" id="{DEEDA0DD-3AB5-FED5-15CE-C0C9141C3CEB}"/>
                </a:ext>
              </a:extLst>
            </p:cNvPr>
            <p:cNvSpPr txBox="1"/>
            <p:nvPr/>
          </p:nvSpPr>
          <p:spPr>
            <a:xfrm>
              <a:off x="1485509" y="216286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39" name="TextBox 738">
              <a:extLst>
                <a:ext uri="{FF2B5EF4-FFF2-40B4-BE49-F238E27FC236}">
                  <a16:creationId xmlns:a16="http://schemas.microsoft.com/office/drawing/2014/main" id="{123EB296-31F1-3970-BB16-DF24D18D411E}"/>
                </a:ext>
              </a:extLst>
            </p:cNvPr>
            <p:cNvSpPr txBox="1"/>
            <p:nvPr/>
          </p:nvSpPr>
          <p:spPr>
            <a:xfrm>
              <a:off x="1447897" y="216428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0" name="TextBox 739">
              <a:extLst>
                <a:ext uri="{FF2B5EF4-FFF2-40B4-BE49-F238E27FC236}">
                  <a16:creationId xmlns:a16="http://schemas.microsoft.com/office/drawing/2014/main" id="{6888B146-D99D-3CFF-46DF-6FF34205A8C3}"/>
                </a:ext>
              </a:extLst>
            </p:cNvPr>
            <p:cNvSpPr txBox="1"/>
            <p:nvPr/>
          </p:nvSpPr>
          <p:spPr>
            <a:xfrm>
              <a:off x="1732059" y="222023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15A82D1D-F403-714C-F7CF-0A7B71C6F165}"/>
                </a:ext>
              </a:extLst>
            </p:cNvPr>
            <p:cNvSpPr txBox="1"/>
            <p:nvPr/>
          </p:nvSpPr>
          <p:spPr>
            <a:xfrm>
              <a:off x="1759330" y="223106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FB4D166A-BF9D-292C-AA43-E36B86531E13}"/>
                </a:ext>
              </a:extLst>
            </p:cNvPr>
            <p:cNvSpPr txBox="1"/>
            <p:nvPr/>
          </p:nvSpPr>
          <p:spPr>
            <a:xfrm>
              <a:off x="1790095" y="225803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3" name="TextBox 742">
              <a:extLst>
                <a:ext uri="{FF2B5EF4-FFF2-40B4-BE49-F238E27FC236}">
                  <a16:creationId xmlns:a16="http://schemas.microsoft.com/office/drawing/2014/main" id="{61883CCA-8298-033B-B020-CD09E457AE9C}"/>
                </a:ext>
              </a:extLst>
            </p:cNvPr>
            <p:cNvSpPr txBox="1"/>
            <p:nvPr/>
          </p:nvSpPr>
          <p:spPr>
            <a:xfrm>
              <a:off x="1815495" y="226472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4" name="TextBox 743">
              <a:extLst>
                <a:ext uri="{FF2B5EF4-FFF2-40B4-BE49-F238E27FC236}">
                  <a16:creationId xmlns:a16="http://schemas.microsoft.com/office/drawing/2014/main" id="{E2F80E4E-C3BA-A250-6CEB-87AA2AF2B635}"/>
                </a:ext>
              </a:extLst>
            </p:cNvPr>
            <p:cNvSpPr txBox="1"/>
            <p:nvPr/>
          </p:nvSpPr>
          <p:spPr>
            <a:xfrm>
              <a:off x="2072296" y="242407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8D7C1F99-A1AE-94D3-9D92-4C13187A3837}"/>
                </a:ext>
              </a:extLst>
            </p:cNvPr>
            <p:cNvSpPr txBox="1"/>
            <p:nvPr/>
          </p:nvSpPr>
          <p:spPr>
            <a:xfrm>
              <a:off x="2239366" y="25803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F8E0DA7E-1E19-E10C-62CF-8467662D61C8}"/>
                </a:ext>
              </a:extLst>
            </p:cNvPr>
            <p:cNvSpPr txBox="1"/>
            <p:nvPr/>
          </p:nvSpPr>
          <p:spPr>
            <a:xfrm>
              <a:off x="2317461" y="259854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241D0C6D-2B3B-2C86-A580-66D0F36FBEFB}"/>
                </a:ext>
              </a:extLst>
            </p:cNvPr>
            <p:cNvSpPr txBox="1"/>
            <p:nvPr/>
          </p:nvSpPr>
          <p:spPr>
            <a:xfrm>
              <a:off x="2351446" y="260962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8" name="TextBox 747">
              <a:extLst>
                <a:ext uri="{FF2B5EF4-FFF2-40B4-BE49-F238E27FC236}">
                  <a16:creationId xmlns:a16="http://schemas.microsoft.com/office/drawing/2014/main" id="{09C2049B-EE72-9C15-7F96-4C33DACF1C5F}"/>
                </a:ext>
              </a:extLst>
            </p:cNvPr>
            <p:cNvSpPr txBox="1"/>
            <p:nvPr/>
          </p:nvSpPr>
          <p:spPr>
            <a:xfrm>
              <a:off x="2490571" y="271958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E3B43D29-F7E9-3303-9CEE-079B783C6119}"/>
                </a:ext>
              </a:extLst>
            </p:cNvPr>
            <p:cNvSpPr txBox="1"/>
            <p:nvPr/>
          </p:nvSpPr>
          <p:spPr>
            <a:xfrm>
              <a:off x="2580391" y="276032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0" name="TextBox 749">
              <a:extLst>
                <a:ext uri="{FF2B5EF4-FFF2-40B4-BE49-F238E27FC236}">
                  <a16:creationId xmlns:a16="http://schemas.microsoft.com/office/drawing/2014/main" id="{567048BF-6FDE-22C3-BC8D-86527615DD28}"/>
                </a:ext>
              </a:extLst>
            </p:cNvPr>
            <p:cNvSpPr txBox="1"/>
            <p:nvPr/>
          </p:nvSpPr>
          <p:spPr>
            <a:xfrm>
              <a:off x="2628463" y="277954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BFD498B5-AB38-EE47-9E1A-051FB455598F}"/>
                </a:ext>
              </a:extLst>
            </p:cNvPr>
            <p:cNvSpPr txBox="1"/>
            <p:nvPr/>
          </p:nvSpPr>
          <p:spPr>
            <a:xfrm>
              <a:off x="2645274" y="278507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2" name="TextBox 751">
              <a:extLst>
                <a:ext uri="{FF2B5EF4-FFF2-40B4-BE49-F238E27FC236}">
                  <a16:creationId xmlns:a16="http://schemas.microsoft.com/office/drawing/2014/main" id="{05C52D48-8ACC-5348-FE7E-8A28A9991E12}"/>
                </a:ext>
              </a:extLst>
            </p:cNvPr>
            <p:cNvSpPr txBox="1"/>
            <p:nvPr/>
          </p:nvSpPr>
          <p:spPr>
            <a:xfrm>
              <a:off x="2681252" y="282544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3" name="TextBox 752">
              <a:extLst>
                <a:ext uri="{FF2B5EF4-FFF2-40B4-BE49-F238E27FC236}">
                  <a16:creationId xmlns:a16="http://schemas.microsoft.com/office/drawing/2014/main" id="{2258A94A-9866-5035-7113-034B50D05622}"/>
                </a:ext>
              </a:extLst>
            </p:cNvPr>
            <p:cNvSpPr txBox="1"/>
            <p:nvPr/>
          </p:nvSpPr>
          <p:spPr>
            <a:xfrm>
              <a:off x="2738534" y="283977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4" name="TextBox 753">
              <a:extLst>
                <a:ext uri="{FF2B5EF4-FFF2-40B4-BE49-F238E27FC236}">
                  <a16:creationId xmlns:a16="http://schemas.microsoft.com/office/drawing/2014/main" id="{BA237A13-C959-E13B-F14C-1B4EDEC2D4C6}"/>
                </a:ext>
              </a:extLst>
            </p:cNvPr>
            <p:cNvSpPr txBox="1"/>
            <p:nvPr/>
          </p:nvSpPr>
          <p:spPr>
            <a:xfrm>
              <a:off x="2786534" y="288838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5" name="TextBox 754">
              <a:extLst>
                <a:ext uri="{FF2B5EF4-FFF2-40B4-BE49-F238E27FC236}">
                  <a16:creationId xmlns:a16="http://schemas.microsoft.com/office/drawing/2014/main" id="{D953F5CA-CC22-1931-F078-D3ED0F0431BE}"/>
                </a:ext>
              </a:extLst>
            </p:cNvPr>
            <p:cNvSpPr txBox="1"/>
            <p:nvPr/>
          </p:nvSpPr>
          <p:spPr>
            <a:xfrm>
              <a:off x="2810829" y="289950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C1B0E754-43E3-EEC5-8B9B-2558D0A38DBF}"/>
                </a:ext>
              </a:extLst>
            </p:cNvPr>
            <p:cNvSpPr txBox="1"/>
            <p:nvPr/>
          </p:nvSpPr>
          <p:spPr>
            <a:xfrm>
              <a:off x="2915874" y="296415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7" name="TextBox 756">
              <a:extLst>
                <a:ext uri="{FF2B5EF4-FFF2-40B4-BE49-F238E27FC236}">
                  <a16:creationId xmlns:a16="http://schemas.microsoft.com/office/drawing/2014/main" id="{15B0F58A-6B60-9D83-9CCA-CCDA1B97CEE4}"/>
                </a:ext>
              </a:extLst>
            </p:cNvPr>
            <p:cNvSpPr txBox="1"/>
            <p:nvPr/>
          </p:nvSpPr>
          <p:spPr>
            <a:xfrm>
              <a:off x="2843816" y="292288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8" name="TextBox 757">
              <a:extLst>
                <a:ext uri="{FF2B5EF4-FFF2-40B4-BE49-F238E27FC236}">
                  <a16:creationId xmlns:a16="http://schemas.microsoft.com/office/drawing/2014/main" id="{E0B1A872-8C61-612B-566C-06FB239D7104}"/>
                </a:ext>
              </a:extLst>
            </p:cNvPr>
            <p:cNvSpPr txBox="1"/>
            <p:nvPr/>
          </p:nvSpPr>
          <p:spPr>
            <a:xfrm>
              <a:off x="2867433" y="293558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59" name="TextBox 758">
              <a:extLst>
                <a:ext uri="{FF2B5EF4-FFF2-40B4-BE49-F238E27FC236}">
                  <a16:creationId xmlns:a16="http://schemas.microsoft.com/office/drawing/2014/main" id="{8010B78A-E761-6571-EB39-A3A443066116}"/>
                </a:ext>
              </a:extLst>
            </p:cNvPr>
            <p:cNvSpPr txBox="1"/>
            <p:nvPr/>
          </p:nvSpPr>
          <p:spPr>
            <a:xfrm>
              <a:off x="3124625" y="305988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0" name="TextBox 759">
              <a:extLst>
                <a:ext uri="{FF2B5EF4-FFF2-40B4-BE49-F238E27FC236}">
                  <a16:creationId xmlns:a16="http://schemas.microsoft.com/office/drawing/2014/main" id="{BED1B57A-4B2C-D64B-428C-35444454E778}"/>
                </a:ext>
              </a:extLst>
            </p:cNvPr>
            <p:cNvSpPr txBox="1"/>
            <p:nvPr/>
          </p:nvSpPr>
          <p:spPr>
            <a:xfrm>
              <a:off x="3057261" y="303001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1" name="TextBox 760">
              <a:extLst>
                <a:ext uri="{FF2B5EF4-FFF2-40B4-BE49-F238E27FC236}">
                  <a16:creationId xmlns:a16="http://schemas.microsoft.com/office/drawing/2014/main" id="{FCFD931C-3DF8-87A0-B8BB-ED779E68BA89}"/>
                </a:ext>
              </a:extLst>
            </p:cNvPr>
            <p:cNvSpPr txBox="1"/>
            <p:nvPr/>
          </p:nvSpPr>
          <p:spPr>
            <a:xfrm>
              <a:off x="2966443" y="298673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2" name="TextBox 761">
              <a:extLst>
                <a:ext uri="{FF2B5EF4-FFF2-40B4-BE49-F238E27FC236}">
                  <a16:creationId xmlns:a16="http://schemas.microsoft.com/office/drawing/2014/main" id="{DB8528CF-EC9E-A3A2-77DE-18EABCC407C2}"/>
                </a:ext>
              </a:extLst>
            </p:cNvPr>
            <p:cNvSpPr txBox="1"/>
            <p:nvPr/>
          </p:nvSpPr>
          <p:spPr>
            <a:xfrm>
              <a:off x="3025009" y="298981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3" name="TextBox 762">
              <a:extLst>
                <a:ext uri="{FF2B5EF4-FFF2-40B4-BE49-F238E27FC236}">
                  <a16:creationId xmlns:a16="http://schemas.microsoft.com/office/drawing/2014/main" id="{8A695CD5-F38C-F889-93F9-50FCDD2092C9}"/>
                </a:ext>
              </a:extLst>
            </p:cNvPr>
            <p:cNvSpPr txBox="1"/>
            <p:nvPr/>
          </p:nvSpPr>
          <p:spPr>
            <a:xfrm>
              <a:off x="2983032" y="298952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4" name="TextBox 763">
              <a:extLst>
                <a:ext uri="{FF2B5EF4-FFF2-40B4-BE49-F238E27FC236}">
                  <a16:creationId xmlns:a16="http://schemas.microsoft.com/office/drawing/2014/main" id="{CD073C42-F88A-4EC4-ADB0-E58D4A74317C}"/>
                </a:ext>
              </a:extLst>
            </p:cNvPr>
            <p:cNvSpPr txBox="1"/>
            <p:nvPr/>
          </p:nvSpPr>
          <p:spPr>
            <a:xfrm>
              <a:off x="2998711" y="298703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5" name="TextBox 764">
              <a:extLst>
                <a:ext uri="{FF2B5EF4-FFF2-40B4-BE49-F238E27FC236}">
                  <a16:creationId xmlns:a16="http://schemas.microsoft.com/office/drawing/2014/main" id="{93A8D538-9FDD-41FC-5ED7-00C8C26DDCE0}"/>
                </a:ext>
              </a:extLst>
            </p:cNvPr>
            <p:cNvSpPr txBox="1"/>
            <p:nvPr/>
          </p:nvSpPr>
          <p:spPr>
            <a:xfrm>
              <a:off x="3008236" y="299020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962F2899-0ACC-C134-11DD-4474F517852E}"/>
                </a:ext>
              </a:extLst>
            </p:cNvPr>
            <p:cNvSpPr txBox="1"/>
            <p:nvPr/>
          </p:nvSpPr>
          <p:spPr>
            <a:xfrm>
              <a:off x="3297225" y="318134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7" name="TextBox 766">
              <a:extLst>
                <a:ext uri="{FF2B5EF4-FFF2-40B4-BE49-F238E27FC236}">
                  <a16:creationId xmlns:a16="http://schemas.microsoft.com/office/drawing/2014/main" id="{CAF12277-C608-C1CA-847C-E8D9D8850133}"/>
                </a:ext>
              </a:extLst>
            </p:cNvPr>
            <p:cNvSpPr txBox="1"/>
            <p:nvPr/>
          </p:nvSpPr>
          <p:spPr>
            <a:xfrm>
              <a:off x="3157923" y="308492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8" name="TextBox 767">
              <a:extLst>
                <a:ext uri="{FF2B5EF4-FFF2-40B4-BE49-F238E27FC236}">
                  <a16:creationId xmlns:a16="http://schemas.microsoft.com/office/drawing/2014/main" id="{FE777C44-AD37-80F7-4EE7-5F836C6A4860}"/>
                </a:ext>
              </a:extLst>
            </p:cNvPr>
            <p:cNvSpPr txBox="1"/>
            <p:nvPr/>
          </p:nvSpPr>
          <p:spPr>
            <a:xfrm>
              <a:off x="3181907" y="311123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69" name="TextBox 768">
              <a:extLst>
                <a:ext uri="{FF2B5EF4-FFF2-40B4-BE49-F238E27FC236}">
                  <a16:creationId xmlns:a16="http://schemas.microsoft.com/office/drawing/2014/main" id="{6CEA3971-8E23-3F3F-0C33-DB24894C62D2}"/>
                </a:ext>
              </a:extLst>
            </p:cNvPr>
            <p:cNvSpPr txBox="1"/>
            <p:nvPr/>
          </p:nvSpPr>
          <p:spPr>
            <a:xfrm>
              <a:off x="3236014" y="31333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0" name="TextBox 769">
              <a:extLst>
                <a:ext uri="{FF2B5EF4-FFF2-40B4-BE49-F238E27FC236}">
                  <a16:creationId xmlns:a16="http://schemas.microsoft.com/office/drawing/2014/main" id="{1B1DE0E5-3C91-FBC3-B8B7-23B2A9B586CA}"/>
                </a:ext>
              </a:extLst>
            </p:cNvPr>
            <p:cNvSpPr txBox="1"/>
            <p:nvPr/>
          </p:nvSpPr>
          <p:spPr>
            <a:xfrm>
              <a:off x="3207420" y="311924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1" name="TextBox 770">
              <a:extLst>
                <a:ext uri="{FF2B5EF4-FFF2-40B4-BE49-F238E27FC236}">
                  <a16:creationId xmlns:a16="http://schemas.microsoft.com/office/drawing/2014/main" id="{01B5601B-F2FC-44E5-0E06-EC16135CA7A3}"/>
                </a:ext>
              </a:extLst>
            </p:cNvPr>
            <p:cNvSpPr txBox="1"/>
            <p:nvPr/>
          </p:nvSpPr>
          <p:spPr>
            <a:xfrm>
              <a:off x="3343945" y="326455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2" name="TextBox 771">
              <a:extLst>
                <a:ext uri="{FF2B5EF4-FFF2-40B4-BE49-F238E27FC236}">
                  <a16:creationId xmlns:a16="http://schemas.microsoft.com/office/drawing/2014/main" id="{DC38552E-27C1-ACC0-B9E4-3E2DCF7B0324}"/>
                </a:ext>
              </a:extLst>
            </p:cNvPr>
            <p:cNvSpPr txBox="1"/>
            <p:nvPr/>
          </p:nvSpPr>
          <p:spPr>
            <a:xfrm>
              <a:off x="3418761" y="327642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3" name="TextBox 772">
              <a:extLst>
                <a:ext uri="{FF2B5EF4-FFF2-40B4-BE49-F238E27FC236}">
                  <a16:creationId xmlns:a16="http://schemas.microsoft.com/office/drawing/2014/main" id="{B93561C5-8032-547A-7484-0C0A25D74E76}"/>
                </a:ext>
              </a:extLst>
            </p:cNvPr>
            <p:cNvSpPr txBox="1"/>
            <p:nvPr/>
          </p:nvSpPr>
          <p:spPr>
            <a:xfrm>
              <a:off x="3438116" y="328912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4" name="TextBox 773">
              <a:extLst>
                <a:ext uri="{FF2B5EF4-FFF2-40B4-BE49-F238E27FC236}">
                  <a16:creationId xmlns:a16="http://schemas.microsoft.com/office/drawing/2014/main" id="{3E025F85-AB9F-BB73-ABD9-5A1B8C3A199A}"/>
                </a:ext>
              </a:extLst>
            </p:cNvPr>
            <p:cNvSpPr txBox="1"/>
            <p:nvPr/>
          </p:nvSpPr>
          <p:spPr>
            <a:xfrm>
              <a:off x="3465995" y="331760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5" name="TextBox 774">
              <a:extLst>
                <a:ext uri="{FF2B5EF4-FFF2-40B4-BE49-F238E27FC236}">
                  <a16:creationId xmlns:a16="http://schemas.microsoft.com/office/drawing/2014/main" id="{CD7596CB-8304-1D96-D600-6C1FBE2A7492}"/>
                </a:ext>
              </a:extLst>
            </p:cNvPr>
            <p:cNvSpPr txBox="1"/>
            <p:nvPr/>
          </p:nvSpPr>
          <p:spPr>
            <a:xfrm>
              <a:off x="3516236" y="335095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60497F52-D449-F20F-C294-950549CD9931}"/>
                </a:ext>
              </a:extLst>
            </p:cNvPr>
            <p:cNvSpPr txBox="1"/>
            <p:nvPr/>
          </p:nvSpPr>
          <p:spPr>
            <a:xfrm>
              <a:off x="3589457" y="337841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DD7049BE-830C-317F-2498-F5EA507C8C24}"/>
                </a:ext>
              </a:extLst>
            </p:cNvPr>
            <p:cNvSpPr txBox="1"/>
            <p:nvPr/>
          </p:nvSpPr>
          <p:spPr>
            <a:xfrm>
              <a:off x="3662199" y="341512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8" name="TextBox 777">
              <a:extLst>
                <a:ext uri="{FF2B5EF4-FFF2-40B4-BE49-F238E27FC236}">
                  <a16:creationId xmlns:a16="http://schemas.microsoft.com/office/drawing/2014/main" id="{5673EF01-ECA4-2D48-C39C-78401CE0E9DE}"/>
                </a:ext>
              </a:extLst>
            </p:cNvPr>
            <p:cNvSpPr txBox="1"/>
            <p:nvPr/>
          </p:nvSpPr>
          <p:spPr>
            <a:xfrm>
              <a:off x="3924207" y="35253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79" name="TextBox 778">
              <a:extLst>
                <a:ext uri="{FF2B5EF4-FFF2-40B4-BE49-F238E27FC236}">
                  <a16:creationId xmlns:a16="http://schemas.microsoft.com/office/drawing/2014/main" id="{E7B3530B-AE6A-3DBB-E26F-2576A136FE6F}"/>
                </a:ext>
              </a:extLst>
            </p:cNvPr>
            <p:cNvSpPr txBox="1"/>
            <p:nvPr/>
          </p:nvSpPr>
          <p:spPr>
            <a:xfrm>
              <a:off x="3850296" y="348682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5334AC1F-713B-62F1-5771-6B49F371FAC8}"/>
                </a:ext>
              </a:extLst>
            </p:cNvPr>
            <p:cNvSpPr txBox="1"/>
            <p:nvPr/>
          </p:nvSpPr>
          <p:spPr>
            <a:xfrm>
              <a:off x="3816948" y="348365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E159630A-F4CC-2DBD-B243-E45AA4320726}"/>
                </a:ext>
              </a:extLst>
            </p:cNvPr>
            <p:cNvSpPr txBox="1"/>
            <p:nvPr/>
          </p:nvSpPr>
          <p:spPr>
            <a:xfrm>
              <a:off x="3697671" y="345254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2" name="TextBox 781">
              <a:extLst>
                <a:ext uri="{FF2B5EF4-FFF2-40B4-BE49-F238E27FC236}">
                  <a16:creationId xmlns:a16="http://schemas.microsoft.com/office/drawing/2014/main" id="{AED495A3-5AB4-4EC5-5A42-DFDD08F17603}"/>
                </a:ext>
              </a:extLst>
            </p:cNvPr>
            <p:cNvSpPr txBox="1"/>
            <p:nvPr/>
          </p:nvSpPr>
          <p:spPr>
            <a:xfrm>
              <a:off x="3735732" y="345446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3" name="TextBox 782">
              <a:extLst>
                <a:ext uri="{FF2B5EF4-FFF2-40B4-BE49-F238E27FC236}">
                  <a16:creationId xmlns:a16="http://schemas.microsoft.com/office/drawing/2014/main" id="{299FCAD9-BF0E-52EA-D913-E0466C7C67B9}"/>
                </a:ext>
              </a:extLst>
            </p:cNvPr>
            <p:cNvSpPr txBox="1"/>
            <p:nvPr/>
          </p:nvSpPr>
          <p:spPr>
            <a:xfrm>
              <a:off x="3716094" y="34536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4" name="TextBox 783">
              <a:extLst>
                <a:ext uri="{FF2B5EF4-FFF2-40B4-BE49-F238E27FC236}">
                  <a16:creationId xmlns:a16="http://schemas.microsoft.com/office/drawing/2014/main" id="{6AD2539D-7B3B-FCF9-7EF4-C84B78A0F99E}"/>
                </a:ext>
              </a:extLst>
            </p:cNvPr>
            <p:cNvSpPr txBox="1"/>
            <p:nvPr/>
          </p:nvSpPr>
          <p:spPr>
            <a:xfrm>
              <a:off x="3754326" y="347688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5" name="TextBox 784">
              <a:extLst>
                <a:ext uri="{FF2B5EF4-FFF2-40B4-BE49-F238E27FC236}">
                  <a16:creationId xmlns:a16="http://schemas.microsoft.com/office/drawing/2014/main" id="{2287200D-3589-0295-6268-F357F3E29F20}"/>
                </a:ext>
              </a:extLst>
            </p:cNvPr>
            <p:cNvSpPr txBox="1"/>
            <p:nvPr/>
          </p:nvSpPr>
          <p:spPr>
            <a:xfrm>
              <a:off x="3770789" y="348005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E9177296-A956-779B-F8F2-508B80B26DAF}"/>
                </a:ext>
              </a:extLst>
            </p:cNvPr>
            <p:cNvSpPr txBox="1"/>
            <p:nvPr/>
          </p:nvSpPr>
          <p:spPr>
            <a:xfrm>
              <a:off x="3994189" y="357713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ACAB8015-3750-089C-0C5A-E2C096D09C75}"/>
                </a:ext>
              </a:extLst>
            </p:cNvPr>
            <p:cNvSpPr txBox="1"/>
            <p:nvPr/>
          </p:nvSpPr>
          <p:spPr>
            <a:xfrm>
              <a:off x="4011466" y="357692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8" name="TextBox 787">
              <a:extLst>
                <a:ext uri="{FF2B5EF4-FFF2-40B4-BE49-F238E27FC236}">
                  <a16:creationId xmlns:a16="http://schemas.microsoft.com/office/drawing/2014/main" id="{E95A1A95-E0F3-DD2A-18CC-A8776F9CCDE0}"/>
                </a:ext>
              </a:extLst>
            </p:cNvPr>
            <p:cNvSpPr txBox="1"/>
            <p:nvPr/>
          </p:nvSpPr>
          <p:spPr>
            <a:xfrm>
              <a:off x="4240873" y="370050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89" name="TextBox 788">
              <a:extLst>
                <a:ext uri="{FF2B5EF4-FFF2-40B4-BE49-F238E27FC236}">
                  <a16:creationId xmlns:a16="http://schemas.microsoft.com/office/drawing/2014/main" id="{5202E365-A0CC-8D45-4776-C0A0B8577DAE}"/>
                </a:ext>
              </a:extLst>
            </p:cNvPr>
            <p:cNvSpPr txBox="1"/>
            <p:nvPr/>
          </p:nvSpPr>
          <p:spPr>
            <a:xfrm>
              <a:off x="4610989" y="38767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0" name="TextBox 789">
              <a:extLst>
                <a:ext uri="{FF2B5EF4-FFF2-40B4-BE49-F238E27FC236}">
                  <a16:creationId xmlns:a16="http://schemas.microsoft.com/office/drawing/2014/main" id="{D63B643A-F5CD-E0C0-B826-1ABD397AA697}"/>
                </a:ext>
              </a:extLst>
            </p:cNvPr>
            <p:cNvSpPr txBox="1"/>
            <p:nvPr/>
          </p:nvSpPr>
          <p:spPr>
            <a:xfrm>
              <a:off x="4574130" y="387322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1" name="TextBox 790">
              <a:extLst>
                <a:ext uri="{FF2B5EF4-FFF2-40B4-BE49-F238E27FC236}">
                  <a16:creationId xmlns:a16="http://schemas.microsoft.com/office/drawing/2014/main" id="{9164298B-BE78-BC6D-1744-66AD3E7F1648}"/>
                </a:ext>
              </a:extLst>
            </p:cNvPr>
            <p:cNvSpPr txBox="1"/>
            <p:nvPr/>
          </p:nvSpPr>
          <p:spPr>
            <a:xfrm>
              <a:off x="4541664" y="387359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2" name="TextBox 791">
              <a:extLst>
                <a:ext uri="{FF2B5EF4-FFF2-40B4-BE49-F238E27FC236}">
                  <a16:creationId xmlns:a16="http://schemas.microsoft.com/office/drawing/2014/main" id="{D6F1031B-1E8F-251C-545C-98B319CA1D54}"/>
                </a:ext>
              </a:extLst>
            </p:cNvPr>
            <p:cNvSpPr txBox="1"/>
            <p:nvPr/>
          </p:nvSpPr>
          <p:spPr>
            <a:xfrm>
              <a:off x="4738999" y="38767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3" name="TextBox 792">
              <a:extLst>
                <a:ext uri="{FF2B5EF4-FFF2-40B4-BE49-F238E27FC236}">
                  <a16:creationId xmlns:a16="http://schemas.microsoft.com/office/drawing/2014/main" id="{59DCCD15-AF06-6689-E069-035DAB51F23C}"/>
                </a:ext>
              </a:extLst>
            </p:cNvPr>
            <p:cNvSpPr txBox="1"/>
            <p:nvPr/>
          </p:nvSpPr>
          <p:spPr>
            <a:xfrm>
              <a:off x="4678542" y="38767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4" name="TextBox 793">
              <a:extLst>
                <a:ext uri="{FF2B5EF4-FFF2-40B4-BE49-F238E27FC236}">
                  <a16:creationId xmlns:a16="http://schemas.microsoft.com/office/drawing/2014/main" id="{F05BE96D-0B37-F610-69DD-A44B3A341CAA}"/>
                </a:ext>
              </a:extLst>
            </p:cNvPr>
            <p:cNvSpPr txBox="1"/>
            <p:nvPr/>
          </p:nvSpPr>
          <p:spPr>
            <a:xfrm>
              <a:off x="4430927" y="382463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5" name="TextBox 794">
              <a:extLst>
                <a:ext uri="{FF2B5EF4-FFF2-40B4-BE49-F238E27FC236}">
                  <a16:creationId xmlns:a16="http://schemas.microsoft.com/office/drawing/2014/main" id="{628CC6A1-4896-A258-8CB7-2FA851FC45C4}"/>
                </a:ext>
              </a:extLst>
            </p:cNvPr>
            <p:cNvSpPr txBox="1"/>
            <p:nvPr/>
          </p:nvSpPr>
          <p:spPr>
            <a:xfrm>
              <a:off x="4274439" y="36994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6" name="TextBox 795">
              <a:extLst>
                <a:ext uri="{FF2B5EF4-FFF2-40B4-BE49-F238E27FC236}">
                  <a16:creationId xmlns:a16="http://schemas.microsoft.com/office/drawing/2014/main" id="{589F62D8-8734-02FE-9A1B-91C0061847F5}"/>
                </a:ext>
              </a:extLst>
            </p:cNvPr>
            <p:cNvSpPr txBox="1"/>
            <p:nvPr/>
          </p:nvSpPr>
          <p:spPr>
            <a:xfrm>
              <a:off x="4103255" y="36224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7" name="TextBox 796">
              <a:extLst>
                <a:ext uri="{FF2B5EF4-FFF2-40B4-BE49-F238E27FC236}">
                  <a16:creationId xmlns:a16="http://schemas.microsoft.com/office/drawing/2014/main" id="{740FE4C5-9982-9890-BB35-9C1CD3BF80C6}"/>
                </a:ext>
              </a:extLst>
            </p:cNvPr>
            <p:cNvSpPr txBox="1"/>
            <p:nvPr/>
          </p:nvSpPr>
          <p:spPr>
            <a:xfrm>
              <a:off x="4129205" y="36224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8" name="TextBox 797">
              <a:extLst>
                <a:ext uri="{FF2B5EF4-FFF2-40B4-BE49-F238E27FC236}">
                  <a16:creationId xmlns:a16="http://schemas.microsoft.com/office/drawing/2014/main" id="{598F76EF-9A91-77DE-60ED-BE2A3205A8CF}"/>
                </a:ext>
              </a:extLst>
            </p:cNvPr>
            <p:cNvSpPr txBox="1"/>
            <p:nvPr/>
          </p:nvSpPr>
          <p:spPr>
            <a:xfrm>
              <a:off x="4183591" y="36224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799" name="TextBox 798">
              <a:extLst>
                <a:ext uri="{FF2B5EF4-FFF2-40B4-BE49-F238E27FC236}">
                  <a16:creationId xmlns:a16="http://schemas.microsoft.com/office/drawing/2014/main" id="{0819C047-C9E5-189D-7A00-F25D5E9A224E}"/>
                </a:ext>
              </a:extLst>
            </p:cNvPr>
            <p:cNvSpPr txBox="1"/>
            <p:nvPr/>
          </p:nvSpPr>
          <p:spPr>
            <a:xfrm>
              <a:off x="4141257" y="362054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9A89A3FA-5ABD-BEE3-4C92-FEE7896D1F70}"/>
                </a:ext>
              </a:extLst>
            </p:cNvPr>
            <p:cNvSpPr txBox="1"/>
            <p:nvPr/>
          </p:nvSpPr>
          <p:spPr>
            <a:xfrm>
              <a:off x="4155808" y="362096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5A553EF4-1140-EF0C-8910-BB43E9287F80}"/>
                </a:ext>
              </a:extLst>
            </p:cNvPr>
            <p:cNvSpPr txBox="1"/>
            <p:nvPr/>
          </p:nvSpPr>
          <p:spPr>
            <a:xfrm>
              <a:off x="4170280" y="362054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accent1"/>
                  </a:solidFill>
                </a:rPr>
                <a:t>+</a:t>
              </a:r>
            </a:p>
          </p:txBody>
        </p:sp>
      </p:grpSp>
      <p:grpSp>
        <p:nvGrpSpPr>
          <p:cNvPr id="864" name="Group 863">
            <a:extLst>
              <a:ext uri="{FF2B5EF4-FFF2-40B4-BE49-F238E27FC236}">
                <a16:creationId xmlns:a16="http://schemas.microsoft.com/office/drawing/2014/main" id="{3D0F7B58-AFAF-B48F-2C45-A625406AD268}"/>
              </a:ext>
            </a:extLst>
          </p:cNvPr>
          <p:cNvGrpSpPr/>
          <p:nvPr/>
        </p:nvGrpSpPr>
        <p:grpSpPr>
          <a:xfrm>
            <a:off x="1204798" y="2126484"/>
            <a:ext cx="3905639" cy="2182610"/>
            <a:chOff x="1204798" y="2126484"/>
            <a:chExt cx="3905639" cy="2182610"/>
          </a:xfrm>
        </p:grpSpPr>
        <p:sp>
          <p:nvSpPr>
            <p:cNvPr id="802" name="TextBox 801">
              <a:extLst>
                <a:ext uri="{FF2B5EF4-FFF2-40B4-BE49-F238E27FC236}">
                  <a16:creationId xmlns:a16="http://schemas.microsoft.com/office/drawing/2014/main" id="{E1B87298-3C15-7A1F-C9EF-93C6DAB7A4E8}"/>
                </a:ext>
              </a:extLst>
            </p:cNvPr>
            <p:cNvSpPr txBox="1"/>
            <p:nvPr/>
          </p:nvSpPr>
          <p:spPr>
            <a:xfrm>
              <a:off x="4262883" y="404084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04" name="TextBox 803">
              <a:extLst>
                <a:ext uri="{FF2B5EF4-FFF2-40B4-BE49-F238E27FC236}">
                  <a16:creationId xmlns:a16="http://schemas.microsoft.com/office/drawing/2014/main" id="{47FD6BE3-64EA-44AD-0C18-F75FF91447C4}"/>
                </a:ext>
              </a:extLst>
            </p:cNvPr>
            <p:cNvSpPr txBox="1"/>
            <p:nvPr/>
          </p:nvSpPr>
          <p:spPr>
            <a:xfrm>
              <a:off x="4324309" y="404065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05" name="TextBox 804">
              <a:extLst>
                <a:ext uri="{FF2B5EF4-FFF2-40B4-BE49-F238E27FC236}">
                  <a16:creationId xmlns:a16="http://schemas.microsoft.com/office/drawing/2014/main" id="{5B69BFDC-B5D0-6E67-8EA2-F8AF11A26794}"/>
                </a:ext>
              </a:extLst>
            </p:cNvPr>
            <p:cNvSpPr txBox="1"/>
            <p:nvPr/>
          </p:nvSpPr>
          <p:spPr>
            <a:xfrm>
              <a:off x="4410471" y="40422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06" name="TextBox 805">
              <a:extLst>
                <a:ext uri="{FF2B5EF4-FFF2-40B4-BE49-F238E27FC236}">
                  <a16:creationId xmlns:a16="http://schemas.microsoft.com/office/drawing/2014/main" id="{DDC3F118-608F-AA7B-5D46-DC28640C970C}"/>
                </a:ext>
              </a:extLst>
            </p:cNvPr>
            <p:cNvSpPr txBox="1"/>
            <p:nvPr/>
          </p:nvSpPr>
          <p:spPr>
            <a:xfrm>
              <a:off x="4558255" y="404401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07" name="TextBox 806">
              <a:extLst>
                <a:ext uri="{FF2B5EF4-FFF2-40B4-BE49-F238E27FC236}">
                  <a16:creationId xmlns:a16="http://schemas.microsoft.com/office/drawing/2014/main" id="{04FBC059-27EF-D8C5-89CB-5358F6F75A19}"/>
                </a:ext>
              </a:extLst>
            </p:cNvPr>
            <p:cNvSpPr txBox="1"/>
            <p:nvPr/>
          </p:nvSpPr>
          <p:spPr>
            <a:xfrm>
              <a:off x="4602121" y="404383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08" name="TextBox 807">
              <a:extLst>
                <a:ext uri="{FF2B5EF4-FFF2-40B4-BE49-F238E27FC236}">
                  <a16:creationId xmlns:a16="http://schemas.microsoft.com/office/drawing/2014/main" id="{BB06890C-FF89-64BA-65F0-A3FDA98208B5}"/>
                </a:ext>
              </a:extLst>
            </p:cNvPr>
            <p:cNvSpPr txBox="1"/>
            <p:nvPr/>
          </p:nvSpPr>
          <p:spPr>
            <a:xfrm>
              <a:off x="4628275" y="404543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09" name="TextBox 808">
              <a:extLst>
                <a:ext uri="{FF2B5EF4-FFF2-40B4-BE49-F238E27FC236}">
                  <a16:creationId xmlns:a16="http://schemas.microsoft.com/office/drawing/2014/main" id="{895E28C2-1045-62C4-0D7C-FC0682C47493}"/>
                </a:ext>
              </a:extLst>
            </p:cNvPr>
            <p:cNvSpPr txBox="1"/>
            <p:nvPr/>
          </p:nvSpPr>
          <p:spPr>
            <a:xfrm>
              <a:off x="4735824" y="404401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0" name="TextBox 809">
              <a:extLst>
                <a:ext uri="{FF2B5EF4-FFF2-40B4-BE49-F238E27FC236}">
                  <a16:creationId xmlns:a16="http://schemas.microsoft.com/office/drawing/2014/main" id="{C126E3F4-E59C-9E48-29DF-BA67A3C10CA7}"/>
                </a:ext>
              </a:extLst>
            </p:cNvPr>
            <p:cNvSpPr txBox="1"/>
            <p:nvPr/>
          </p:nvSpPr>
          <p:spPr>
            <a:xfrm>
              <a:off x="4795665" y="404401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1" name="TextBox 810">
              <a:extLst>
                <a:ext uri="{FF2B5EF4-FFF2-40B4-BE49-F238E27FC236}">
                  <a16:creationId xmlns:a16="http://schemas.microsoft.com/office/drawing/2014/main" id="{BAD16585-1337-26DF-F223-56F37B088DC0}"/>
                </a:ext>
              </a:extLst>
            </p:cNvPr>
            <p:cNvSpPr txBox="1"/>
            <p:nvPr/>
          </p:nvSpPr>
          <p:spPr>
            <a:xfrm>
              <a:off x="4848805" y="414876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2" name="TextBox 811">
              <a:extLst>
                <a:ext uri="{FF2B5EF4-FFF2-40B4-BE49-F238E27FC236}">
                  <a16:creationId xmlns:a16="http://schemas.microsoft.com/office/drawing/2014/main" id="{9F12C1A5-2467-203F-C1F9-380667D55D54}"/>
                </a:ext>
              </a:extLst>
            </p:cNvPr>
            <p:cNvSpPr txBox="1"/>
            <p:nvPr/>
          </p:nvSpPr>
          <p:spPr>
            <a:xfrm>
              <a:off x="4885377" y="414876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3" name="TextBox 812">
              <a:extLst>
                <a:ext uri="{FF2B5EF4-FFF2-40B4-BE49-F238E27FC236}">
                  <a16:creationId xmlns:a16="http://schemas.microsoft.com/office/drawing/2014/main" id="{04D26497-FD4E-275E-A677-4AA718EDC5F1}"/>
                </a:ext>
              </a:extLst>
            </p:cNvPr>
            <p:cNvSpPr txBox="1"/>
            <p:nvPr/>
          </p:nvSpPr>
          <p:spPr>
            <a:xfrm>
              <a:off x="4995873" y="415299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4" name="TextBox 813">
              <a:extLst>
                <a:ext uri="{FF2B5EF4-FFF2-40B4-BE49-F238E27FC236}">
                  <a16:creationId xmlns:a16="http://schemas.microsoft.com/office/drawing/2014/main" id="{E408FBBA-339A-3850-F937-49745E2872E1}"/>
                </a:ext>
              </a:extLst>
            </p:cNvPr>
            <p:cNvSpPr txBox="1"/>
            <p:nvPr/>
          </p:nvSpPr>
          <p:spPr>
            <a:xfrm>
              <a:off x="4176487" y="394092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5" name="TextBox 814">
              <a:extLst>
                <a:ext uri="{FF2B5EF4-FFF2-40B4-BE49-F238E27FC236}">
                  <a16:creationId xmlns:a16="http://schemas.microsoft.com/office/drawing/2014/main" id="{0BAB34CE-3EF9-B4A6-CB81-B06DDA93BECA}"/>
                </a:ext>
              </a:extLst>
            </p:cNvPr>
            <p:cNvSpPr txBox="1"/>
            <p:nvPr/>
          </p:nvSpPr>
          <p:spPr>
            <a:xfrm>
              <a:off x="1347610" y="21573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6" name="TextBox 815">
              <a:extLst>
                <a:ext uri="{FF2B5EF4-FFF2-40B4-BE49-F238E27FC236}">
                  <a16:creationId xmlns:a16="http://schemas.microsoft.com/office/drawing/2014/main" id="{5063612D-3B4A-9D74-E5FA-E6CB835E4A6C}"/>
                </a:ext>
              </a:extLst>
            </p:cNvPr>
            <p:cNvSpPr txBox="1"/>
            <p:nvPr/>
          </p:nvSpPr>
          <p:spPr>
            <a:xfrm>
              <a:off x="1204798" y="212648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7" name="TextBox 816">
              <a:extLst>
                <a:ext uri="{FF2B5EF4-FFF2-40B4-BE49-F238E27FC236}">
                  <a16:creationId xmlns:a16="http://schemas.microsoft.com/office/drawing/2014/main" id="{8A545F62-90A2-AB74-B619-FDBF86C2646B}"/>
                </a:ext>
              </a:extLst>
            </p:cNvPr>
            <p:cNvSpPr txBox="1"/>
            <p:nvPr/>
          </p:nvSpPr>
          <p:spPr>
            <a:xfrm>
              <a:off x="1382648" y="216603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8" name="TextBox 817">
              <a:extLst>
                <a:ext uri="{FF2B5EF4-FFF2-40B4-BE49-F238E27FC236}">
                  <a16:creationId xmlns:a16="http://schemas.microsoft.com/office/drawing/2014/main" id="{B5BB465E-F5CB-29F2-D97E-2D20002BC50D}"/>
                </a:ext>
              </a:extLst>
            </p:cNvPr>
            <p:cNvSpPr txBox="1"/>
            <p:nvPr/>
          </p:nvSpPr>
          <p:spPr>
            <a:xfrm>
              <a:off x="1426493" y="218045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19" name="TextBox 818">
              <a:extLst>
                <a:ext uri="{FF2B5EF4-FFF2-40B4-BE49-F238E27FC236}">
                  <a16:creationId xmlns:a16="http://schemas.microsoft.com/office/drawing/2014/main" id="{C366A3B8-A8C4-952E-667C-64BBD43A6E5A}"/>
                </a:ext>
              </a:extLst>
            </p:cNvPr>
            <p:cNvSpPr txBox="1"/>
            <p:nvPr/>
          </p:nvSpPr>
          <p:spPr>
            <a:xfrm>
              <a:off x="1468524" y="221709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0" name="TextBox 819">
              <a:extLst>
                <a:ext uri="{FF2B5EF4-FFF2-40B4-BE49-F238E27FC236}">
                  <a16:creationId xmlns:a16="http://schemas.microsoft.com/office/drawing/2014/main" id="{4A731CDC-6A73-9749-61BD-B13F782549F3}"/>
                </a:ext>
              </a:extLst>
            </p:cNvPr>
            <p:cNvSpPr txBox="1"/>
            <p:nvPr/>
          </p:nvSpPr>
          <p:spPr>
            <a:xfrm>
              <a:off x="1517879" y="222976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1" name="TextBox 820">
              <a:extLst>
                <a:ext uri="{FF2B5EF4-FFF2-40B4-BE49-F238E27FC236}">
                  <a16:creationId xmlns:a16="http://schemas.microsoft.com/office/drawing/2014/main" id="{073E9CFC-210C-8D88-5176-FB4F5DA2F0C3}"/>
                </a:ext>
              </a:extLst>
            </p:cNvPr>
            <p:cNvSpPr txBox="1"/>
            <p:nvPr/>
          </p:nvSpPr>
          <p:spPr>
            <a:xfrm>
              <a:off x="1578640" y="224233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2" name="TextBox 821">
              <a:extLst>
                <a:ext uri="{FF2B5EF4-FFF2-40B4-BE49-F238E27FC236}">
                  <a16:creationId xmlns:a16="http://schemas.microsoft.com/office/drawing/2014/main" id="{D2955545-3D40-3ABE-25C0-5D0584C03895}"/>
                </a:ext>
              </a:extLst>
            </p:cNvPr>
            <p:cNvSpPr txBox="1"/>
            <p:nvPr/>
          </p:nvSpPr>
          <p:spPr>
            <a:xfrm>
              <a:off x="1750062" y="232038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3" name="TextBox 822">
              <a:extLst>
                <a:ext uri="{FF2B5EF4-FFF2-40B4-BE49-F238E27FC236}">
                  <a16:creationId xmlns:a16="http://schemas.microsoft.com/office/drawing/2014/main" id="{AE21B3C1-2DF5-6D4C-76A9-050473923645}"/>
                </a:ext>
              </a:extLst>
            </p:cNvPr>
            <p:cNvSpPr txBox="1"/>
            <p:nvPr/>
          </p:nvSpPr>
          <p:spPr>
            <a:xfrm>
              <a:off x="1772864" y="233290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4" name="TextBox 823">
              <a:extLst>
                <a:ext uri="{FF2B5EF4-FFF2-40B4-BE49-F238E27FC236}">
                  <a16:creationId xmlns:a16="http://schemas.microsoft.com/office/drawing/2014/main" id="{36218039-E548-92D1-47A1-A2DFD324AF5D}"/>
                </a:ext>
              </a:extLst>
            </p:cNvPr>
            <p:cNvSpPr txBox="1"/>
            <p:nvPr/>
          </p:nvSpPr>
          <p:spPr>
            <a:xfrm>
              <a:off x="1800553" y="235675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5" name="TextBox 824">
              <a:extLst>
                <a:ext uri="{FF2B5EF4-FFF2-40B4-BE49-F238E27FC236}">
                  <a16:creationId xmlns:a16="http://schemas.microsoft.com/office/drawing/2014/main" id="{D3650FFF-5DD4-78F9-FE8F-56E196A5FCBE}"/>
                </a:ext>
              </a:extLst>
            </p:cNvPr>
            <p:cNvSpPr txBox="1"/>
            <p:nvPr/>
          </p:nvSpPr>
          <p:spPr>
            <a:xfrm>
              <a:off x="2080909" y="262549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6" name="TextBox 825">
              <a:extLst>
                <a:ext uri="{FF2B5EF4-FFF2-40B4-BE49-F238E27FC236}">
                  <a16:creationId xmlns:a16="http://schemas.microsoft.com/office/drawing/2014/main" id="{56705AD0-34F8-B7BE-D78F-57437BB04D86}"/>
                </a:ext>
              </a:extLst>
            </p:cNvPr>
            <p:cNvSpPr txBox="1"/>
            <p:nvPr/>
          </p:nvSpPr>
          <p:spPr>
            <a:xfrm>
              <a:off x="2254982" y="278739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7" name="TextBox 826">
              <a:extLst>
                <a:ext uri="{FF2B5EF4-FFF2-40B4-BE49-F238E27FC236}">
                  <a16:creationId xmlns:a16="http://schemas.microsoft.com/office/drawing/2014/main" id="{C71637B6-BF3F-61A1-0699-5DDECF276590}"/>
                </a:ext>
              </a:extLst>
            </p:cNvPr>
            <p:cNvSpPr txBox="1"/>
            <p:nvPr/>
          </p:nvSpPr>
          <p:spPr>
            <a:xfrm>
              <a:off x="2330466" y="283814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8" name="TextBox 827">
              <a:extLst>
                <a:ext uri="{FF2B5EF4-FFF2-40B4-BE49-F238E27FC236}">
                  <a16:creationId xmlns:a16="http://schemas.microsoft.com/office/drawing/2014/main" id="{3997490F-EFAC-CBF2-EE9F-97363A646A66}"/>
                </a:ext>
              </a:extLst>
            </p:cNvPr>
            <p:cNvSpPr txBox="1"/>
            <p:nvPr/>
          </p:nvSpPr>
          <p:spPr>
            <a:xfrm>
              <a:off x="2390743" y="287250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29" name="TextBox 828">
              <a:extLst>
                <a:ext uri="{FF2B5EF4-FFF2-40B4-BE49-F238E27FC236}">
                  <a16:creationId xmlns:a16="http://schemas.microsoft.com/office/drawing/2014/main" id="{D778E27C-A956-7225-C083-447A4067E64F}"/>
                </a:ext>
              </a:extLst>
            </p:cNvPr>
            <p:cNvSpPr txBox="1"/>
            <p:nvPr/>
          </p:nvSpPr>
          <p:spPr>
            <a:xfrm>
              <a:off x="2438500" y="2901949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0" name="TextBox 829">
              <a:extLst>
                <a:ext uri="{FF2B5EF4-FFF2-40B4-BE49-F238E27FC236}">
                  <a16:creationId xmlns:a16="http://schemas.microsoft.com/office/drawing/2014/main" id="{206A8A72-3F97-20C4-CC3B-1715BC7A07AC}"/>
                </a:ext>
              </a:extLst>
            </p:cNvPr>
            <p:cNvSpPr txBox="1"/>
            <p:nvPr/>
          </p:nvSpPr>
          <p:spPr>
            <a:xfrm>
              <a:off x="2573975" y="299458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1" name="TextBox 830">
              <a:extLst>
                <a:ext uri="{FF2B5EF4-FFF2-40B4-BE49-F238E27FC236}">
                  <a16:creationId xmlns:a16="http://schemas.microsoft.com/office/drawing/2014/main" id="{786EA338-404F-3A36-E4FD-8D831C7E7B5C}"/>
                </a:ext>
              </a:extLst>
            </p:cNvPr>
            <p:cNvSpPr txBox="1"/>
            <p:nvPr/>
          </p:nvSpPr>
          <p:spPr>
            <a:xfrm>
              <a:off x="2600020" y="299660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2" name="TextBox 831">
              <a:extLst>
                <a:ext uri="{FF2B5EF4-FFF2-40B4-BE49-F238E27FC236}">
                  <a16:creationId xmlns:a16="http://schemas.microsoft.com/office/drawing/2014/main" id="{B7914CD0-A077-9BE2-0142-6459FFF57909}"/>
                </a:ext>
              </a:extLst>
            </p:cNvPr>
            <p:cNvSpPr txBox="1"/>
            <p:nvPr/>
          </p:nvSpPr>
          <p:spPr>
            <a:xfrm>
              <a:off x="2669870" y="304271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3" name="TextBox 832">
              <a:extLst>
                <a:ext uri="{FF2B5EF4-FFF2-40B4-BE49-F238E27FC236}">
                  <a16:creationId xmlns:a16="http://schemas.microsoft.com/office/drawing/2014/main" id="{9D3B9DC3-D3EC-2CEB-B9A0-3BA62C2299A4}"/>
                </a:ext>
              </a:extLst>
            </p:cNvPr>
            <p:cNvSpPr txBox="1"/>
            <p:nvPr/>
          </p:nvSpPr>
          <p:spPr>
            <a:xfrm>
              <a:off x="2721043" y="306190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4" name="TextBox 833">
              <a:extLst>
                <a:ext uri="{FF2B5EF4-FFF2-40B4-BE49-F238E27FC236}">
                  <a16:creationId xmlns:a16="http://schemas.microsoft.com/office/drawing/2014/main" id="{8ED326C1-240E-2A21-8D7C-BEC0BBD5459D}"/>
                </a:ext>
              </a:extLst>
            </p:cNvPr>
            <p:cNvSpPr txBox="1"/>
            <p:nvPr/>
          </p:nvSpPr>
          <p:spPr>
            <a:xfrm>
              <a:off x="2743027" y="306508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5" name="TextBox 834">
              <a:extLst>
                <a:ext uri="{FF2B5EF4-FFF2-40B4-BE49-F238E27FC236}">
                  <a16:creationId xmlns:a16="http://schemas.microsoft.com/office/drawing/2014/main" id="{C6A59B8A-11BB-DD5B-F713-4AE46A721D63}"/>
                </a:ext>
              </a:extLst>
            </p:cNvPr>
            <p:cNvSpPr txBox="1"/>
            <p:nvPr/>
          </p:nvSpPr>
          <p:spPr>
            <a:xfrm>
              <a:off x="2820659" y="313408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6" name="TextBox 835">
              <a:extLst>
                <a:ext uri="{FF2B5EF4-FFF2-40B4-BE49-F238E27FC236}">
                  <a16:creationId xmlns:a16="http://schemas.microsoft.com/office/drawing/2014/main" id="{1CC6E94F-A9AF-CAEE-DBA6-E621BB950173}"/>
                </a:ext>
              </a:extLst>
            </p:cNvPr>
            <p:cNvSpPr txBox="1"/>
            <p:nvPr/>
          </p:nvSpPr>
          <p:spPr>
            <a:xfrm>
              <a:off x="2846676" y="314072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7" name="TextBox 836">
              <a:extLst>
                <a:ext uri="{FF2B5EF4-FFF2-40B4-BE49-F238E27FC236}">
                  <a16:creationId xmlns:a16="http://schemas.microsoft.com/office/drawing/2014/main" id="{26A770C5-73B7-B694-3862-7005F83D6BE2}"/>
                </a:ext>
              </a:extLst>
            </p:cNvPr>
            <p:cNvSpPr txBox="1"/>
            <p:nvPr/>
          </p:nvSpPr>
          <p:spPr>
            <a:xfrm>
              <a:off x="2877941" y="314635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8" name="TextBox 837">
              <a:extLst>
                <a:ext uri="{FF2B5EF4-FFF2-40B4-BE49-F238E27FC236}">
                  <a16:creationId xmlns:a16="http://schemas.microsoft.com/office/drawing/2014/main" id="{6BAA25E7-FE25-E489-B058-CFE8F424B651}"/>
                </a:ext>
              </a:extLst>
            </p:cNvPr>
            <p:cNvSpPr txBox="1"/>
            <p:nvPr/>
          </p:nvSpPr>
          <p:spPr>
            <a:xfrm>
              <a:off x="2909685" y="317367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39" name="TextBox 838">
              <a:extLst>
                <a:ext uri="{FF2B5EF4-FFF2-40B4-BE49-F238E27FC236}">
                  <a16:creationId xmlns:a16="http://schemas.microsoft.com/office/drawing/2014/main" id="{F3F0331C-758F-5B29-E908-6D4478E815DD}"/>
                </a:ext>
              </a:extLst>
            </p:cNvPr>
            <p:cNvSpPr txBox="1"/>
            <p:nvPr/>
          </p:nvSpPr>
          <p:spPr>
            <a:xfrm>
              <a:off x="2941573" y="32051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0" name="TextBox 839">
              <a:extLst>
                <a:ext uri="{FF2B5EF4-FFF2-40B4-BE49-F238E27FC236}">
                  <a16:creationId xmlns:a16="http://schemas.microsoft.com/office/drawing/2014/main" id="{149A9034-09D4-9B23-8920-5D3CC1D26381}"/>
                </a:ext>
              </a:extLst>
            </p:cNvPr>
            <p:cNvSpPr txBox="1"/>
            <p:nvPr/>
          </p:nvSpPr>
          <p:spPr>
            <a:xfrm>
              <a:off x="2966806" y="320472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1" name="TextBox 840">
              <a:extLst>
                <a:ext uri="{FF2B5EF4-FFF2-40B4-BE49-F238E27FC236}">
                  <a16:creationId xmlns:a16="http://schemas.microsoft.com/office/drawing/2014/main" id="{68B58B1B-27B8-C72A-1307-8452C127E9FF}"/>
                </a:ext>
              </a:extLst>
            </p:cNvPr>
            <p:cNvSpPr txBox="1"/>
            <p:nvPr/>
          </p:nvSpPr>
          <p:spPr>
            <a:xfrm>
              <a:off x="2995536" y="320446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2" name="TextBox 841">
              <a:extLst>
                <a:ext uri="{FF2B5EF4-FFF2-40B4-BE49-F238E27FC236}">
                  <a16:creationId xmlns:a16="http://schemas.microsoft.com/office/drawing/2014/main" id="{43516FC4-E74D-27E0-3845-32AA3A439DFE}"/>
                </a:ext>
              </a:extLst>
            </p:cNvPr>
            <p:cNvSpPr txBox="1"/>
            <p:nvPr/>
          </p:nvSpPr>
          <p:spPr>
            <a:xfrm>
              <a:off x="3039219" y="325983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3" name="TextBox 842">
              <a:extLst>
                <a:ext uri="{FF2B5EF4-FFF2-40B4-BE49-F238E27FC236}">
                  <a16:creationId xmlns:a16="http://schemas.microsoft.com/office/drawing/2014/main" id="{C47BB9C9-9C31-6E82-4AAF-BBB100F2E62F}"/>
                </a:ext>
              </a:extLst>
            </p:cNvPr>
            <p:cNvSpPr txBox="1"/>
            <p:nvPr/>
          </p:nvSpPr>
          <p:spPr>
            <a:xfrm>
              <a:off x="3127800" y="332925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4" name="TextBox 843">
              <a:extLst>
                <a:ext uri="{FF2B5EF4-FFF2-40B4-BE49-F238E27FC236}">
                  <a16:creationId xmlns:a16="http://schemas.microsoft.com/office/drawing/2014/main" id="{A984CD96-929C-CCBA-E2D1-EF986459E2DD}"/>
                </a:ext>
              </a:extLst>
            </p:cNvPr>
            <p:cNvSpPr txBox="1"/>
            <p:nvPr/>
          </p:nvSpPr>
          <p:spPr>
            <a:xfrm>
              <a:off x="3290910" y="347688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5" name="TextBox 844">
              <a:extLst>
                <a:ext uri="{FF2B5EF4-FFF2-40B4-BE49-F238E27FC236}">
                  <a16:creationId xmlns:a16="http://schemas.microsoft.com/office/drawing/2014/main" id="{5C456066-40EF-ED35-1893-3532F3A888DE}"/>
                </a:ext>
              </a:extLst>
            </p:cNvPr>
            <p:cNvSpPr txBox="1"/>
            <p:nvPr/>
          </p:nvSpPr>
          <p:spPr>
            <a:xfrm>
              <a:off x="3325800" y="348047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6" name="TextBox 845">
              <a:extLst>
                <a:ext uri="{FF2B5EF4-FFF2-40B4-BE49-F238E27FC236}">
                  <a16:creationId xmlns:a16="http://schemas.microsoft.com/office/drawing/2014/main" id="{B6AF80CB-EC5A-BC4C-2CDF-044142D8F379}"/>
                </a:ext>
              </a:extLst>
            </p:cNvPr>
            <p:cNvSpPr txBox="1"/>
            <p:nvPr/>
          </p:nvSpPr>
          <p:spPr>
            <a:xfrm>
              <a:off x="3160407" y="336400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7" name="TextBox 846">
              <a:extLst>
                <a:ext uri="{FF2B5EF4-FFF2-40B4-BE49-F238E27FC236}">
                  <a16:creationId xmlns:a16="http://schemas.microsoft.com/office/drawing/2014/main" id="{469860A1-D16A-4A07-8A8C-20537F5A611C}"/>
                </a:ext>
              </a:extLst>
            </p:cNvPr>
            <p:cNvSpPr txBox="1"/>
            <p:nvPr/>
          </p:nvSpPr>
          <p:spPr>
            <a:xfrm>
              <a:off x="3185082" y="338586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8" name="TextBox 847">
              <a:extLst>
                <a:ext uri="{FF2B5EF4-FFF2-40B4-BE49-F238E27FC236}">
                  <a16:creationId xmlns:a16="http://schemas.microsoft.com/office/drawing/2014/main" id="{F4EBD84D-4FC6-093F-42E5-8B89A469C748}"/>
                </a:ext>
              </a:extLst>
            </p:cNvPr>
            <p:cNvSpPr txBox="1"/>
            <p:nvPr/>
          </p:nvSpPr>
          <p:spPr>
            <a:xfrm>
              <a:off x="3401672" y="351095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49" name="TextBox 848">
              <a:extLst>
                <a:ext uri="{FF2B5EF4-FFF2-40B4-BE49-F238E27FC236}">
                  <a16:creationId xmlns:a16="http://schemas.microsoft.com/office/drawing/2014/main" id="{59BE5198-CE08-257D-D691-124B8DCB2D88}"/>
                </a:ext>
              </a:extLst>
            </p:cNvPr>
            <p:cNvSpPr txBox="1"/>
            <p:nvPr/>
          </p:nvSpPr>
          <p:spPr>
            <a:xfrm>
              <a:off x="3428591" y="351095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0" name="TextBox 849">
              <a:extLst>
                <a:ext uri="{FF2B5EF4-FFF2-40B4-BE49-F238E27FC236}">
                  <a16:creationId xmlns:a16="http://schemas.microsoft.com/office/drawing/2014/main" id="{A28FCBC8-72A1-D3BA-BCC0-729B61DEFC4E}"/>
                </a:ext>
              </a:extLst>
            </p:cNvPr>
            <p:cNvSpPr txBox="1"/>
            <p:nvPr/>
          </p:nvSpPr>
          <p:spPr>
            <a:xfrm>
              <a:off x="3562205" y="356740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1" name="TextBox 850">
              <a:extLst>
                <a:ext uri="{FF2B5EF4-FFF2-40B4-BE49-F238E27FC236}">
                  <a16:creationId xmlns:a16="http://schemas.microsoft.com/office/drawing/2014/main" id="{FF4C99D2-7743-F611-F88A-4ABB07B3DC66}"/>
                </a:ext>
              </a:extLst>
            </p:cNvPr>
            <p:cNvSpPr txBox="1"/>
            <p:nvPr/>
          </p:nvSpPr>
          <p:spPr>
            <a:xfrm>
              <a:off x="3456470" y="351413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2" name="TextBox 851">
              <a:extLst>
                <a:ext uri="{FF2B5EF4-FFF2-40B4-BE49-F238E27FC236}">
                  <a16:creationId xmlns:a16="http://schemas.microsoft.com/office/drawing/2014/main" id="{E6E1ACDE-BAD3-D203-59D6-F14A8E141D69}"/>
                </a:ext>
              </a:extLst>
            </p:cNvPr>
            <p:cNvSpPr txBox="1"/>
            <p:nvPr/>
          </p:nvSpPr>
          <p:spPr>
            <a:xfrm>
              <a:off x="3485873" y="351428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3" name="TextBox 852">
              <a:extLst>
                <a:ext uri="{FF2B5EF4-FFF2-40B4-BE49-F238E27FC236}">
                  <a16:creationId xmlns:a16="http://schemas.microsoft.com/office/drawing/2014/main" id="{AEE3E74E-D5C6-334B-894F-C472FFC10C80}"/>
                </a:ext>
              </a:extLst>
            </p:cNvPr>
            <p:cNvSpPr txBox="1"/>
            <p:nvPr/>
          </p:nvSpPr>
          <p:spPr>
            <a:xfrm>
              <a:off x="3592632" y="360095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4" name="TextBox 853">
              <a:extLst>
                <a:ext uri="{FF2B5EF4-FFF2-40B4-BE49-F238E27FC236}">
                  <a16:creationId xmlns:a16="http://schemas.microsoft.com/office/drawing/2014/main" id="{7E49E86F-CC60-E0B3-2441-F84AE62D3C79}"/>
                </a:ext>
              </a:extLst>
            </p:cNvPr>
            <p:cNvSpPr txBox="1"/>
            <p:nvPr/>
          </p:nvSpPr>
          <p:spPr>
            <a:xfrm>
              <a:off x="3626591" y="360509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5" name="TextBox 854">
              <a:extLst>
                <a:ext uri="{FF2B5EF4-FFF2-40B4-BE49-F238E27FC236}">
                  <a16:creationId xmlns:a16="http://schemas.microsoft.com/office/drawing/2014/main" id="{4AB027E5-ECE7-8B3B-0D28-6CD0E0870EDF}"/>
                </a:ext>
              </a:extLst>
            </p:cNvPr>
            <p:cNvSpPr txBox="1"/>
            <p:nvPr/>
          </p:nvSpPr>
          <p:spPr>
            <a:xfrm>
              <a:off x="3763851" y="364710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6" name="TextBox 855">
              <a:extLst>
                <a:ext uri="{FF2B5EF4-FFF2-40B4-BE49-F238E27FC236}">
                  <a16:creationId xmlns:a16="http://schemas.microsoft.com/office/drawing/2014/main" id="{66F90998-F8F2-8ED8-5045-348290F362F6}"/>
                </a:ext>
              </a:extLst>
            </p:cNvPr>
            <p:cNvSpPr txBox="1"/>
            <p:nvPr/>
          </p:nvSpPr>
          <p:spPr>
            <a:xfrm>
              <a:off x="3879625" y="376340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7" name="TextBox 856">
              <a:extLst>
                <a:ext uri="{FF2B5EF4-FFF2-40B4-BE49-F238E27FC236}">
                  <a16:creationId xmlns:a16="http://schemas.microsoft.com/office/drawing/2014/main" id="{D4118CB8-17E1-E746-E91B-7647ED52246E}"/>
                </a:ext>
              </a:extLst>
            </p:cNvPr>
            <p:cNvSpPr txBox="1"/>
            <p:nvPr/>
          </p:nvSpPr>
          <p:spPr>
            <a:xfrm>
              <a:off x="3676876" y="361293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8" name="TextBox 857">
              <a:extLst>
                <a:ext uri="{FF2B5EF4-FFF2-40B4-BE49-F238E27FC236}">
                  <a16:creationId xmlns:a16="http://schemas.microsoft.com/office/drawing/2014/main" id="{E8FB36C9-DC38-0E94-3EB0-A2A09A858119}"/>
                </a:ext>
              </a:extLst>
            </p:cNvPr>
            <p:cNvSpPr txBox="1"/>
            <p:nvPr/>
          </p:nvSpPr>
          <p:spPr>
            <a:xfrm>
              <a:off x="3697671" y="363642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59" name="TextBox 858">
              <a:extLst>
                <a:ext uri="{FF2B5EF4-FFF2-40B4-BE49-F238E27FC236}">
                  <a16:creationId xmlns:a16="http://schemas.microsoft.com/office/drawing/2014/main" id="{BA63089E-95E6-1D8C-C47C-8342550F42A4}"/>
                </a:ext>
              </a:extLst>
            </p:cNvPr>
            <p:cNvSpPr txBox="1"/>
            <p:nvPr/>
          </p:nvSpPr>
          <p:spPr>
            <a:xfrm>
              <a:off x="3719552" y="363642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60" name="TextBox 859">
              <a:extLst>
                <a:ext uri="{FF2B5EF4-FFF2-40B4-BE49-F238E27FC236}">
                  <a16:creationId xmlns:a16="http://schemas.microsoft.com/office/drawing/2014/main" id="{BBA69C26-65DE-AD3E-0D89-7ADD680C014C}"/>
                </a:ext>
              </a:extLst>
            </p:cNvPr>
            <p:cNvSpPr txBox="1"/>
            <p:nvPr/>
          </p:nvSpPr>
          <p:spPr>
            <a:xfrm>
              <a:off x="3936907" y="376340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61" name="TextBox 860">
              <a:extLst>
                <a:ext uri="{FF2B5EF4-FFF2-40B4-BE49-F238E27FC236}">
                  <a16:creationId xmlns:a16="http://schemas.microsoft.com/office/drawing/2014/main" id="{E70D320F-F786-7EE7-F7C6-F9F8F323F62F}"/>
                </a:ext>
              </a:extLst>
            </p:cNvPr>
            <p:cNvSpPr txBox="1"/>
            <p:nvPr/>
          </p:nvSpPr>
          <p:spPr>
            <a:xfrm>
              <a:off x="3984017" y="376023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62" name="TextBox 861">
              <a:extLst>
                <a:ext uri="{FF2B5EF4-FFF2-40B4-BE49-F238E27FC236}">
                  <a16:creationId xmlns:a16="http://schemas.microsoft.com/office/drawing/2014/main" id="{E51E50B6-F458-6F26-9F2B-45054DE91925}"/>
                </a:ext>
              </a:extLst>
            </p:cNvPr>
            <p:cNvSpPr txBox="1"/>
            <p:nvPr/>
          </p:nvSpPr>
          <p:spPr>
            <a:xfrm>
              <a:off x="4062398" y="384145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863" name="TextBox 862">
              <a:extLst>
                <a:ext uri="{FF2B5EF4-FFF2-40B4-BE49-F238E27FC236}">
                  <a16:creationId xmlns:a16="http://schemas.microsoft.com/office/drawing/2014/main" id="{E759D4FE-A650-47CA-B180-0A22B93F4E71}"/>
                </a:ext>
              </a:extLst>
            </p:cNvPr>
            <p:cNvSpPr txBox="1"/>
            <p:nvPr/>
          </p:nvSpPr>
          <p:spPr>
            <a:xfrm>
              <a:off x="4137837" y="39254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EBA6D0-CD7E-E6AA-B978-635BCA23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CAPItello-291: PFS in Overall Population and Patients With AKT-Pathway Alteration</a:t>
            </a:r>
          </a:p>
        </p:txBody>
      </p:sp>
      <p:sp>
        <p:nvSpPr>
          <p:cNvPr id="6" name="Content Placeholder 19">
            <a:extLst>
              <a:ext uri="{FF2B5EF4-FFF2-40B4-BE49-F238E27FC236}">
                <a16:creationId xmlns:a16="http://schemas.microsoft.com/office/drawing/2014/main" id="{347DD205-A5EA-1D8A-5BD9-7E399BFD2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415250"/>
            <a:ext cx="11852852" cy="860954"/>
          </a:xfrm>
        </p:spPr>
        <p:txBody>
          <a:bodyPr/>
          <a:lstStyle/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en-US" sz="1300" dirty="0"/>
              <a:t>Study met dual primary endpoints, showing significantly prolonged PFS with capivasertib + FULV vs placebo + FULV in overall and AKT pathway–altered populations</a:t>
            </a: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en-US" sz="1300" dirty="0"/>
              <a:t>Exploratory analysis observed improved PFS in nonaltered subpopulation (hazard ratio: 0.70; 95% CI: 0.56-0.88)</a:t>
            </a:r>
          </a:p>
          <a:p>
            <a:pPr>
              <a:spcBef>
                <a:spcPts val="200"/>
              </a:spcBef>
              <a:spcAft>
                <a:spcPts val="0"/>
              </a:spcAft>
            </a:pPr>
            <a:r>
              <a:rPr lang="en-US" sz="1300" dirty="0"/>
              <a:t>OS immature</a:t>
            </a:r>
          </a:p>
        </p:txBody>
      </p:sp>
      <p:sp>
        <p:nvSpPr>
          <p:cNvPr id="356" name="Content Placeholder 355">
            <a:extLst>
              <a:ext uri="{FF2B5EF4-FFF2-40B4-BE49-F238E27FC236}">
                <a16:creationId xmlns:a16="http://schemas.microsoft.com/office/drawing/2014/main" id="{AF38B785-4B97-E2D2-01EE-F5D262EB5A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Turner. SABCS 2022. Abstr GS3-04. Turner. NEJM. 2023;388:2058.</a:t>
            </a:r>
          </a:p>
        </p:txBody>
      </p:sp>
      <p:graphicFrame>
        <p:nvGraphicFramePr>
          <p:cNvPr id="543" name="Content Placeholder 85">
            <a:extLst>
              <a:ext uri="{FF2B5EF4-FFF2-40B4-BE49-F238E27FC236}">
                <a16:creationId xmlns:a16="http://schemas.microsoft.com/office/drawing/2014/main" id="{CC3D7E89-9E9C-2079-1E5A-3178B3612F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851443"/>
              </p:ext>
            </p:extLst>
          </p:nvPr>
        </p:nvGraphicFramePr>
        <p:xfrm>
          <a:off x="3133868" y="1565553"/>
          <a:ext cx="3040007" cy="133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058">
                  <a:extLst>
                    <a:ext uri="{9D8B030D-6E8A-4147-A177-3AD203B41FA5}">
                      <a16:colId xmlns:a16="http://schemas.microsoft.com/office/drawing/2014/main" val="583502108"/>
                    </a:ext>
                  </a:extLst>
                </a:gridCol>
                <a:gridCol w="1110764">
                  <a:extLst>
                    <a:ext uri="{9D8B030D-6E8A-4147-A177-3AD203B41FA5}">
                      <a16:colId xmlns:a16="http://schemas.microsoft.com/office/drawing/2014/main" val="3497614344"/>
                    </a:ext>
                  </a:extLst>
                </a:gridCol>
                <a:gridCol w="832185">
                  <a:extLst>
                    <a:ext uri="{9D8B030D-6E8A-4147-A177-3AD203B41FA5}">
                      <a16:colId xmlns:a16="http://schemas.microsoft.com/office/drawing/2014/main" val="3669591814"/>
                    </a:ext>
                  </a:extLst>
                </a:gridCol>
              </a:tblGrid>
              <a:tr h="32375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/>
                        <a:t>Capivasertib+ FULV</a:t>
                      </a:r>
                      <a:br>
                        <a:rPr lang="en-US" sz="1000"/>
                      </a:br>
                      <a:r>
                        <a:rPr lang="en-US" sz="1000"/>
                        <a:t>(n = 355)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/>
                        <a:t>Placebo </a:t>
                      </a:r>
                      <a:br>
                        <a:rPr lang="en-US" sz="1000"/>
                      </a:br>
                      <a:r>
                        <a:rPr lang="en-US" sz="1000"/>
                        <a:t>+ FULV</a:t>
                      </a:r>
                      <a:br>
                        <a:rPr lang="en-US" sz="1000"/>
                      </a:br>
                      <a:r>
                        <a:rPr lang="en-US" sz="1000"/>
                        <a:t>(n = 353)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108096"/>
                  </a:ext>
                </a:extLst>
              </a:tr>
              <a:tr h="14849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Events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176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207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706164"/>
                  </a:ext>
                </a:extLst>
              </a:tr>
              <a:tr h="23612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/>
                        <a:t>Median PFS, mo (95% CI)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14.7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(13.6-16.4)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12.5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(11.3-13.4)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1846"/>
                  </a:ext>
                </a:extLst>
              </a:tr>
              <a:tr h="148490">
                <a:tc gridSpan="3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/>
                        <a:t>Adjusted HR: </a:t>
                      </a:r>
                      <a:r>
                        <a:rPr lang="en-US" sz="1000" b="1" i="0">
                          <a:latin typeface="Poppins" pitchFamily="2" charset="77"/>
                          <a:cs typeface="Poppins" pitchFamily="2" charset="77"/>
                        </a:rPr>
                        <a:t>0.70</a:t>
                      </a:r>
                      <a:r>
                        <a:rPr lang="en-US" sz="1000"/>
                        <a:t> (95% CI: 0.57-0.86)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203752"/>
                  </a:ext>
                </a:extLst>
              </a:tr>
            </a:tbl>
          </a:graphicData>
        </a:graphic>
      </p:graphicFrame>
      <p:sp>
        <p:nvSpPr>
          <p:cNvPr id="544" name="TextBox 543">
            <a:extLst>
              <a:ext uri="{FF2B5EF4-FFF2-40B4-BE49-F238E27FC236}">
                <a16:creationId xmlns:a16="http://schemas.microsoft.com/office/drawing/2014/main" id="{BF67DFDC-0899-DB8C-BEBF-67D71683F607}"/>
              </a:ext>
            </a:extLst>
          </p:cNvPr>
          <p:cNvSpPr txBox="1"/>
          <p:nvPr/>
        </p:nvSpPr>
        <p:spPr>
          <a:xfrm>
            <a:off x="1268627" y="1294782"/>
            <a:ext cx="3945924" cy="237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dirty="0">
                <a:latin typeface="Poppins" pitchFamily="2" charset="77"/>
                <a:cs typeface="Poppins" pitchFamily="2" charset="77"/>
              </a:rPr>
              <a:t>Overall population</a:t>
            </a:r>
          </a:p>
        </p:txBody>
      </p:sp>
      <p:grpSp>
        <p:nvGrpSpPr>
          <p:cNvPr id="727" name="Group 726">
            <a:extLst>
              <a:ext uri="{FF2B5EF4-FFF2-40B4-BE49-F238E27FC236}">
                <a16:creationId xmlns:a16="http://schemas.microsoft.com/office/drawing/2014/main" id="{FFA28AFF-0F35-B0E1-384E-E004153151ED}"/>
              </a:ext>
            </a:extLst>
          </p:cNvPr>
          <p:cNvGrpSpPr/>
          <p:nvPr/>
        </p:nvGrpSpPr>
        <p:grpSpPr>
          <a:xfrm>
            <a:off x="1194487" y="2207664"/>
            <a:ext cx="4020064" cy="2387077"/>
            <a:chOff x="1194487" y="2103754"/>
            <a:chExt cx="4020064" cy="2387077"/>
          </a:xfrm>
        </p:grpSpPr>
        <p:grpSp>
          <p:nvGrpSpPr>
            <p:cNvPr id="546" name="Group 545">
              <a:extLst>
                <a:ext uri="{FF2B5EF4-FFF2-40B4-BE49-F238E27FC236}">
                  <a16:creationId xmlns:a16="http://schemas.microsoft.com/office/drawing/2014/main" id="{1ED82F39-8846-B5C6-93BC-166FB48BF194}"/>
                </a:ext>
              </a:extLst>
            </p:cNvPr>
            <p:cNvGrpSpPr/>
            <p:nvPr/>
          </p:nvGrpSpPr>
          <p:grpSpPr>
            <a:xfrm>
              <a:off x="1194487" y="2103754"/>
              <a:ext cx="4020064" cy="2323070"/>
              <a:chOff x="1194487" y="2603157"/>
              <a:chExt cx="4020064" cy="2323070"/>
            </a:xfrm>
          </p:grpSpPr>
          <p:cxnSp>
            <p:nvCxnSpPr>
              <p:cNvPr id="562" name="Straight Connector 561">
                <a:extLst>
                  <a:ext uri="{FF2B5EF4-FFF2-40B4-BE49-F238E27FC236}">
                    <a16:creationId xmlns:a16="http://schemas.microsoft.com/office/drawing/2014/main" id="{7F228416-96D0-F67B-9A8F-9478EF275E1E}"/>
                  </a:ext>
                </a:extLst>
              </p:cNvPr>
              <p:cNvCxnSpPr/>
              <p:nvPr/>
            </p:nvCxnSpPr>
            <p:spPr>
              <a:xfrm>
                <a:off x="1260389" y="2603157"/>
                <a:ext cx="0" cy="232307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3" name="Straight Connector 562">
                <a:extLst>
                  <a:ext uri="{FF2B5EF4-FFF2-40B4-BE49-F238E27FC236}">
                    <a16:creationId xmlns:a16="http://schemas.microsoft.com/office/drawing/2014/main" id="{C805ED9E-9444-2097-6D9C-145878A8AD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8627" y="4926227"/>
                <a:ext cx="39459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4" name="Straight Connector 563">
                <a:extLst>
                  <a:ext uri="{FF2B5EF4-FFF2-40B4-BE49-F238E27FC236}">
                    <a16:creationId xmlns:a16="http://schemas.microsoft.com/office/drawing/2014/main" id="{4BE03E0A-DE56-CA9B-945B-F36B838144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260315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Connector 564">
                <a:extLst>
                  <a:ext uri="{FF2B5EF4-FFF2-40B4-BE49-F238E27FC236}">
                    <a16:creationId xmlns:a16="http://schemas.microsoft.com/office/drawing/2014/main" id="{A2080571-4772-FB28-DCB0-91ABB1E955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283546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6" name="Straight Connector 565">
                <a:extLst>
                  <a:ext uri="{FF2B5EF4-FFF2-40B4-BE49-F238E27FC236}">
                    <a16:creationId xmlns:a16="http://schemas.microsoft.com/office/drawing/2014/main" id="{FCFA4377-28DB-2A1C-F017-C6B9977D5F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06777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7" name="Straight Connector 566">
                <a:extLst>
                  <a:ext uri="{FF2B5EF4-FFF2-40B4-BE49-F238E27FC236}">
                    <a16:creationId xmlns:a16="http://schemas.microsoft.com/office/drawing/2014/main" id="{21262842-3208-A00B-1D4F-A54270126D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30007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8" name="Straight Connector 567">
                <a:extLst>
                  <a:ext uri="{FF2B5EF4-FFF2-40B4-BE49-F238E27FC236}">
                    <a16:creationId xmlns:a16="http://schemas.microsoft.com/office/drawing/2014/main" id="{5CD3B2D8-3175-A097-CF14-D1FC753079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532385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>
                <a:extLst>
                  <a:ext uri="{FF2B5EF4-FFF2-40B4-BE49-F238E27FC236}">
                    <a16:creationId xmlns:a16="http://schemas.microsoft.com/office/drawing/2014/main" id="{61F06F5B-6037-2069-6B5C-3F59CBEE16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76469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>
                <a:extLst>
                  <a:ext uri="{FF2B5EF4-FFF2-40B4-BE49-F238E27FC236}">
                    <a16:creationId xmlns:a16="http://schemas.microsoft.com/office/drawing/2014/main" id="{B6085DA3-6ED5-7A7B-8291-41DD49E879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996999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>
                <a:extLst>
                  <a:ext uri="{FF2B5EF4-FFF2-40B4-BE49-F238E27FC236}">
                    <a16:creationId xmlns:a16="http://schemas.microsoft.com/office/drawing/2014/main" id="{FFA6B88B-AB8D-5A6D-C1F4-0FBACF2C05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22930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>
                <a:extLst>
                  <a:ext uri="{FF2B5EF4-FFF2-40B4-BE49-F238E27FC236}">
                    <a16:creationId xmlns:a16="http://schemas.microsoft.com/office/drawing/2014/main" id="{DEE5111C-A589-3D0E-90B5-44E8A8B5D0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461613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>
                <a:extLst>
                  <a:ext uri="{FF2B5EF4-FFF2-40B4-BE49-F238E27FC236}">
                    <a16:creationId xmlns:a16="http://schemas.microsoft.com/office/drawing/2014/main" id="{E80C4F37-B8C5-1D1D-CB5F-6B11AE88B8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69392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Straight Connector 573">
                <a:extLst>
                  <a:ext uri="{FF2B5EF4-FFF2-40B4-BE49-F238E27FC236}">
                    <a16:creationId xmlns:a16="http://schemas.microsoft.com/office/drawing/2014/main" id="{6846339E-86A3-217B-5B9B-44BC2D8B87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92622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7" name="Straight Connector 546">
              <a:extLst>
                <a:ext uri="{FF2B5EF4-FFF2-40B4-BE49-F238E27FC236}">
                  <a16:creationId xmlns:a16="http://schemas.microsoft.com/office/drawing/2014/main" id="{9DEADAB1-3D5E-C612-7F24-762E88C2D6B2}"/>
                </a:ext>
              </a:extLst>
            </p:cNvPr>
            <p:cNvCxnSpPr>
              <a:cxnSpLocks/>
            </p:cNvCxnSpPr>
            <p:nvPr/>
          </p:nvCxnSpPr>
          <p:spPr>
            <a:xfrm>
              <a:off x="1258495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Straight Connector 547">
              <a:extLst>
                <a:ext uri="{FF2B5EF4-FFF2-40B4-BE49-F238E27FC236}">
                  <a16:creationId xmlns:a16="http://schemas.microsoft.com/office/drawing/2014/main" id="{155443B8-544F-C2E5-BD7B-9225991D282D}"/>
                </a:ext>
              </a:extLst>
            </p:cNvPr>
            <p:cNvCxnSpPr>
              <a:cxnSpLocks/>
            </p:cNvCxnSpPr>
            <p:nvPr/>
          </p:nvCxnSpPr>
          <p:spPr>
            <a:xfrm>
              <a:off x="1562461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>
              <a:extLst>
                <a:ext uri="{FF2B5EF4-FFF2-40B4-BE49-F238E27FC236}">
                  <a16:creationId xmlns:a16="http://schemas.microsoft.com/office/drawing/2014/main" id="{F4331B98-28A3-B8B8-A95A-B870F1BD34CF}"/>
                </a:ext>
              </a:extLst>
            </p:cNvPr>
            <p:cNvCxnSpPr>
              <a:cxnSpLocks/>
            </p:cNvCxnSpPr>
            <p:nvPr/>
          </p:nvCxnSpPr>
          <p:spPr>
            <a:xfrm>
              <a:off x="1866427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Straight Connector 549">
              <a:extLst>
                <a:ext uri="{FF2B5EF4-FFF2-40B4-BE49-F238E27FC236}">
                  <a16:creationId xmlns:a16="http://schemas.microsoft.com/office/drawing/2014/main" id="{4FE486F4-ACEE-CD1E-C4A4-DDC5FB9277B6}"/>
                </a:ext>
              </a:extLst>
            </p:cNvPr>
            <p:cNvCxnSpPr>
              <a:cxnSpLocks/>
            </p:cNvCxnSpPr>
            <p:nvPr/>
          </p:nvCxnSpPr>
          <p:spPr>
            <a:xfrm>
              <a:off x="2170393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Connector 550">
              <a:extLst>
                <a:ext uri="{FF2B5EF4-FFF2-40B4-BE49-F238E27FC236}">
                  <a16:creationId xmlns:a16="http://schemas.microsoft.com/office/drawing/2014/main" id="{AC6015DB-7871-8CF9-39AD-1D554EA339CE}"/>
                </a:ext>
              </a:extLst>
            </p:cNvPr>
            <p:cNvCxnSpPr>
              <a:cxnSpLocks/>
            </p:cNvCxnSpPr>
            <p:nvPr/>
          </p:nvCxnSpPr>
          <p:spPr>
            <a:xfrm>
              <a:off x="2474359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Connector 551">
              <a:extLst>
                <a:ext uri="{FF2B5EF4-FFF2-40B4-BE49-F238E27FC236}">
                  <a16:creationId xmlns:a16="http://schemas.microsoft.com/office/drawing/2014/main" id="{2B2EC8B5-F488-D76E-6BE8-50118E43B9A4}"/>
                </a:ext>
              </a:extLst>
            </p:cNvPr>
            <p:cNvCxnSpPr>
              <a:cxnSpLocks/>
            </p:cNvCxnSpPr>
            <p:nvPr/>
          </p:nvCxnSpPr>
          <p:spPr>
            <a:xfrm>
              <a:off x="2778325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id="{F7C09B80-55F1-2CDC-AFCA-87960FB7CA3C}"/>
                </a:ext>
              </a:extLst>
            </p:cNvPr>
            <p:cNvCxnSpPr>
              <a:cxnSpLocks/>
            </p:cNvCxnSpPr>
            <p:nvPr/>
          </p:nvCxnSpPr>
          <p:spPr>
            <a:xfrm>
              <a:off x="3082291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105F6DD6-7268-5D8C-63C1-44EDD2627EED}"/>
                </a:ext>
              </a:extLst>
            </p:cNvPr>
            <p:cNvCxnSpPr>
              <a:cxnSpLocks/>
            </p:cNvCxnSpPr>
            <p:nvPr/>
          </p:nvCxnSpPr>
          <p:spPr>
            <a:xfrm>
              <a:off x="3386257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id="{D9DDAC6D-6445-D6D7-2F5F-E661ACC4A789}"/>
                </a:ext>
              </a:extLst>
            </p:cNvPr>
            <p:cNvCxnSpPr>
              <a:cxnSpLocks/>
            </p:cNvCxnSpPr>
            <p:nvPr/>
          </p:nvCxnSpPr>
          <p:spPr>
            <a:xfrm>
              <a:off x="3690223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Straight Connector 555">
              <a:extLst>
                <a:ext uri="{FF2B5EF4-FFF2-40B4-BE49-F238E27FC236}">
                  <a16:creationId xmlns:a16="http://schemas.microsoft.com/office/drawing/2014/main" id="{43C6A3C0-F1F7-E91F-1987-EB71F104B013}"/>
                </a:ext>
              </a:extLst>
            </p:cNvPr>
            <p:cNvCxnSpPr>
              <a:cxnSpLocks/>
            </p:cNvCxnSpPr>
            <p:nvPr/>
          </p:nvCxnSpPr>
          <p:spPr>
            <a:xfrm>
              <a:off x="3994189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Straight Connector 556">
              <a:extLst>
                <a:ext uri="{FF2B5EF4-FFF2-40B4-BE49-F238E27FC236}">
                  <a16:creationId xmlns:a16="http://schemas.microsoft.com/office/drawing/2014/main" id="{880ADAFF-E90D-E18C-19E6-30C2D63E9BFC}"/>
                </a:ext>
              </a:extLst>
            </p:cNvPr>
            <p:cNvCxnSpPr>
              <a:cxnSpLocks/>
            </p:cNvCxnSpPr>
            <p:nvPr/>
          </p:nvCxnSpPr>
          <p:spPr>
            <a:xfrm>
              <a:off x="4298155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Straight Connector 557">
              <a:extLst>
                <a:ext uri="{FF2B5EF4-FFF2-40B4-BE49-F238E27FC236}">
                  <a16:creationId xmlns:a16="http://schemas.microsoft.com/office/drawing/2014/main" id="{E443275F-E6AC-3AFE-BB0F-AA392C75958C}"/>
                </a:ext>
              </a:extLst>
            </p:cNvPr>
            <p:cNvCxnSpPr>
              <a:cxnSpLocks/>
            </p:cNvCxnSpPr>
            <p:nvPr/>
          </p:nvCxnSpPr>
          <p:spPr>
            <a:xfrm>
              <a:off x="4602121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Straight Connector 558">
              <a:extLst>
                <a:ext uri="{FF2B5EF4-FFF2-40B4-BE49-F238E27FC236}">
                  <a16:creationId xmlns:a16="http://schemas.microsoft.com/office/drawing/2014/main" id="{A0DBE15B-8BC0-E41A-CFA6-05E56D9052DA}"/>
                </a:ext>
              </a:extLst>
            </p:cNvPr>
            <p:cNvCxnSpPr>
              <a:cxnSpLocks/>
            </p:cNvCxnSpPr>
            <p:nvPr/>
          </p:nvCxnSpPr>
          <p:spPr>
            <a:xfrm>
              <a:off x="4906087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8C9AC6C8-0822-CA15-3FBC-9B147B2D6DAD}"/>
                </a:ext>
              </a:extLst>
            </p:cNvPr>
            <p:cNvCxnSpPr>
              <a:cxnSpLocks/>
            </p:cNvCxnSpPr>
            <p:nvPr/>
          </p:nvCxnSpPr>
          <p:spPr>
            <a:xfrm>
              <a:off x="5210047" y="4426823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5" name="TextBox 574">
            <a:extLst>
              <a:ext uri="{FF2B5EF4-FFF2-40B4-BE49-F238E27FC236}">
                <a16:creationId xmlns:a16="http://schemas.microsoft.com/office/drawing/2014/main" id="{BC51C68F-1EFD-7BFF-3AA6-E09692A07E72}"/>
              </a:ext>
            </a:extLst>
          </p:cNvPr>
          <p:cNvSpPr txBox="1"/>
          <p:nvPr/>
        </p:nvSpPr>
        <p:spPr>
          <a:xfrm>
            <a:off x="1268627" y="4812001"/>
            <a:ext cx="3945924" cy="1931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 From Randomization</a:t>
            </a:r>
          </a:p>
        </p:txBody>
      </p:sp>
      <p:sp>
        <p:nvSpPr>
          <p:cNvPr id="576" name="TextBox 575">
            <a:extLst>
              <a:ext uri="{FF2B5EF4-FFF2-40B4-BE49-F238E27FC236}">
                <a16:creationId xmlns:a16="http://schemas.microsoft.com/office/drawing/2014/main" id="{F82E4263-8AEE-D2CF-9682-6682FF73CBF1}"/>
              </a:ext>
            </a:extLst>
          </p:cNvPr>
          <p:cNvSpPr txBox="1"/>
          <p:nvPr/>
        </p:nvSpPr>
        <p:spPr>
          <a:xfrm rot="16200000">
            <a:off x="-396523" y="3270608"/>
            <a:ext cx="2319031" cy="1931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PFS (%)</a:t>
            </a:r>
          </a:p>
        </p:txBody>
      </p:sp>
      <p:sp>
        <p:nvSpPr>
          <p:cNvPr id="577" name="TextBox 576">
            <a:extLst>
              <a:ext uri="{FF2B5EF4-FFF2-40B4-BE49-F238E27FC236}">
                <a16:creationId xmlns:a16="http://schemas.microsoft.com/office/drawing/2014/main" id="{6ABC1395-C2CA-4480-051D-1F760401B82F}"/>
              </a:ext>
            </a:extLst>
          </p:cNvPr>
          <p:cNvSpPr txBox="1"/>
          <p:nvPr/>
        </p:nvSpPr>
        <p:spPr>
          <a:xfrm>
            <a:off x="729766" y="2141494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100</a:t>
            </a:r>
          </a:p>
        </p:txBody>
      </p:sp>
      <p:sp>
        <p:nvSpPr>
          <p:cNvPr id="578" name="TextBox 577">
            <a:extLst>
              <a:ext uri="{FF2B5EF4-FFF2-40B4-BE49-F238E27FC236}">
                <a16:creationId xmlns:a16="http://schemas.microsoft.com/office/drawing/2014/main" id="{DB34EA91-56E0-132F-EA39-4575C873AD23}"/>
              </a:ext>
            </a:extLst>
          </p:cNvPr>
          <p:cNvSpPr txBox="1"/>
          <p:nvPr/>
        </p:nvSpPr>
        <p:spPr>
          <a:xfrm>
            <a:off x="729766" y="2373196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90</a:t>
            </a:r>
          </a:p>
        </p:txBody>
      </p:sp>
      <p:sp>
        <p:nvSpPr>
          <p:cNvPr id="579" name="TextBox 578">
            <a:extLst>
              <a:ext uri="{FF2B5EF4-FFF2-40B4-BE49-F238E27FC236}">
                <a16:creationId xmlns:a16="http://schemas.microsoft.com/office/drawing/2014/main" id="{418FB53C-F6C4-0091-55FD-F4E634FD5553}"/>
              </a:ext>
            </a:extLst>
          </p:cNvPr>
          <p:cNvSpPr txBox="1"/>
          <p:nvPr/>
        </p:nvSpPr>
        <p:spPr>
          <a:xfrm>
            <a:off x="729766" y="2604898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80</a:t>
            </a:r>
          </a:p>
        </p:txBody>
      </p:sp>
      <p:sp>
        <p:nvSpPr>
          <p:cNvPr id="580" name="TextBox 579">
            <a:extLst>
              <a:ext uri="{FF2B5EF4-FFF2-40B4-BE49-F238E27FC236}">
                <a16:creationId xmlns:a16="http://schemas.microsoft.com/office/drawing/2014/main" id="{0905A77D-96FE-B019-B641-2236059BC214}"/>
              </a:ext>
            </a:extLst>
          </p:cNvPr>
          <p:cNvSpPr txBox="1"/>
          <p:nvPr/>
        </p:nvSpPr>
        <p:spPr>
          <a:xfrm>
            <a:off x="729766" y="2836600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70</a:t>
            </a:r>
          </a:p>
        </p:txBody>
      </p:sp>
      <p:sp>
        <p:nvSpPr>
          <p:cNvPr id="581" name="TextBox 580">
            <a:extLst>
              <a:ext uri="{FF2B5EF4-FFF2-40B4-BE49-F238E27FC236}">
                <a16:creationId xmlns:a16="http://schemas.microsoft.com/office/drawing/2014/main" id="{8AAB5C77-26E9-BD6D-19FA-8CEF17839E76}"/>
              </a:ext>
            </a:extLst>
          </p:cNvPr>
          <p:cNvSpPr txBox="1"/>
          <p:nvPr/>
        </p:nvSpPr>
        <p:spPr>
          <a:xfrm>
            <a:off x="729766" y="3068302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60</a:t>
            </a:r>
          </a:p>
        </p:txBody>
      </p:sp>
      <p:sp>
        <p:nvSpPr>
          <p:cNvPr id="582" name="TextBox 581">
            <a:extLst>
              <a:ext uri="{FF2B5EF4-FFF2-40B4-BE49-F238E27FC236}">
                <a16:creationId xmlns:a16="http://schemas.microsoft.com/office/drawing/2014/main" id="{51BB7D04-E401-D1F0-817A-7FA13A332794}"/>
              </a:ext>
            </a:extLst>
          </p:cNvPr>
          <p:cNvSpPr txBox="1"/>
          <p:nvPr/>
        </p:nvSpPr>
        <p:spPr>
          <a:xfrm>
            <a:off x="729766" y="3300004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50</a:t>
            </a:r>
          </a:p>
        </p:txBody>
      </p:sp>
      <p:sp>
        <p:nvSpPr>
          <p:cNvPr id="583" name="TextBox 582">
            <a:extLst>
              <a:ext uri="{FF2B5EF4-FFF2-40B4-BE49-F238E27FC236}">
                <a16:creationId xmlns:a16="http://schemas.microsoft.com/office/drawing/2014/main" id="{A7A7669F-D194-DB4D-0C3A-D41C6919C787}"/>
              </a:ext>
            </a:extLst>
          </p:cNvPr>
          <p:cNvSpPr txBox="1"/>
          <p:nvPr/>
        </p:nvSpPr>
        <p:spPr>
          <a:xfrm>
            <a:off x="729766" y="3531706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40</a:t>
            </a:r>
          </a:p>
        </p:txBody>
      </p:sp>
      <p:sp>
        <p:nvSpPr>
          <p:cNvPr id="584" name="TextBox 583">
            <a:extLst>
              <a:ext uri="{FF2B5EF4-FFF2-40B4-BE49-F238E27FC236}">
                <a16:creationId xmlns:a16="http://schemas.microsoft.com/office/drawing/2014/main" id="{29F7DC5D-BD68-4192-1640-01B1C8268777}"/>
              </a:ext>
            </a:extLst>
          </p:cNvPr>
          <p:cNvSpPr txBox="1"/>
          <p:nvPr/>
        </p:nvSpPr>
        <p:spPr>
          <a:xfrm>
            <a:off x="729766" y="3763408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30</a:t>
            </a:r>
          </a:p>
        </p:txBody>
      </p:sp>
      <p:sp>
        <p:nvSpPr>
          <p:cNvPr id="585" name="TextBox 584">
            <a:extLst>
              <a:ext uri="{FF2B5EF4-FFF2-40B4-BE49-F238E27FC236}">
                <a16:creationId xmlns:a16="http://schemas.microsoft.com/office/drawing/2014/main" id="{9F9CDD33-BF55-B41B-89FF-5240C7AD64B1}"/>
              </a:ext>
            </a:extLst>
          </p:cNvPr>
          <p:cNvSpPr txBox="1"/>
          <p:nvPr/>
        </p:nvSpPr>
        <p:spPr>
          <a:xfrm>
            <a:off x="729766" y="3995110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20</a:t>
            </a:r>
          </a:p>
        </p:txBody>
      </p:sp>
      <p:sp>
        <p:nvSpPr>
          <p:cNvPr id="586" name="TextBox 585">
            <a:extLst>
              <a:ext uri="{FF2B5EF4-FFF2-40B4-BE49-F238E27FC236}">
                <a16:creationId xmlns:a16="http://schemas.microsoft.com/office/drawing/2014/main" id="{FADE759E-14B3-BF12-0FF5-40536D8ADD93}"/>
              </a:ext>
            </a:extLst>
          </p:cNvPr>
          <p:cNvSpPr txBox="1"/>
          <p:nvPr/>
        </p:nvSpPr>
        <p:spPr>
          <a:xfrm>
            <a:off x="729766" y="4226812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10</a:t>
            </a:r>
          </a:p>
        </p:txBody>
      </p:sp>
      <p:sp>
        <p:nvSpPr>
          <p:cNvPr id="587" name="TextBox 586">
            <a:extLst>
              <a:ext uri="{FF2B5EF4-FFF2-40B4-BE49-F238E27FC236}">
                <a16:creationId xmlns:a16="http://schemas.microsoft.com/office/drawing/2014/main" id="{DD1E2763-2726-BE97-BF16-766F6584C700}"/>
              </a:ext>
            </a:extLst>
          </p:cNvPr>
          <p:cNvSpPr txBox="1"/>
          <p:nvPr/>
        </p:nvSpPr>
        <p:spPr>
          <a:xfrm>
            <a:off x="729766" y="4458512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0</a:t>
            </a:r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9460A3C0-9CE0-EC88-F7F9-11B0634DD5C3}"/>
              </a:ext>
            </a:extLst>
          </p:cNvPr>
          <p:cNvSpPr txBox="1"/>
          <p:nvPr/>
        </p:nvSpPr>
        <p:spPr>
          <a:xfrm>
            <a:off x="1111427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589" name="TextBox 588">
            <a:extLst>
              <a:ext uri="{FF2B5EF4-FFF2-40B4-BE49-F238E27FC236}">
                <a16:creationId xmlns:a16="http://schemas.microsoft.com/office/drawing/2014/main" id="{CAC97627-41B7-1C1A-0A1E-C679D3160232}"/>
              </a:ext>
            </a:extLst>
          </p:cNvPr>
          <p:cNvSpPr txBox="1"/>
          <p:nvPr/>
        </p:nvSpPr>
        <p:spPr>
          <a:xfrm>
            <a:off x="1415393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590" name="TextBox 589">
            <a:extLst>
              <a:ext uri="{FF2B5EF4-FFF2-40B4-BE49-F238E27FC236}">
                <a16:creationId xmlns:a16="http://schemas.microsoft.com/office/drawing/2014/main" id="{240C8D48-798C-EE77-CB8E-BD97CC2F6AFA}"/>
              </a:ext>
            </a:extLst>
          </p:cNvPr>
          <p:cNvSpPr txBox="1"/>
          <p:nvPr/>
        </p:nvSpPr>
        <p:spPr>
          <a:xfrm>
            <a:off x="1719359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4</a:t>
            </a:r>
          </a:p>
        </p:txBody>
      </p:sp>
      <p:sp>
        <p:nvSpPr>
          <p:cNvPr id="591" name="TextBox 590">
            <a:extLst>
              <a:ext uri="{FF2B5EF4-FFF2-40B4-BE49-F238E27FC236}">
                <a16:creationId xmlns:a16="http://schemas.microsoft.com/office/drawing/2014/main" id="{A1CB45B7-91F9-FB1C-F6AA-0F8F15A66227}"/>
              </a:ext>
            </a:extLst>
          </p:cNvPr>
          <p:cNvSpPr txBox="1"/>
          <p:nvPr/>
        </p:nvSpPr>
        <p:spPr>
          <a:xfrm>
            <a:off x="2023325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592" name="TextBox 591">
            <a:extLst>
              <a:ext uri="{FF2B5EF4-FFF2-40B4-BE49-F238E27FC236}">
                <a16:creationId xmlns:a16="http://schemas.microsoft.com/office/drawing/2014/main" id="{E743576F-4502-B40E-C1AA-D89D36CB7F76}"/>
              </a:ext>
            </a:extLst>
          </p:cNvPr>
          <p:cNvSpPr txBox="1"/>
          <p:nvPr/>
        </p:nvSpPr>
        <p:spPr>
          <a:xfrm>
            <a:off x="2327291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8</a:t>
            </a:r>
          </a:p>
        </p:txBody>
      </p:sp>
      <p:sp>
        <p:nvSpPr>
          <p:cNvPr id="593" name="TextBox 592">
            <a:extLst>
              <a:ext uri="{FF2B5EF4-FFF2-40B4-BE49-F238E27FC236}">
                <a16:creationId xmlns:a16="http://schemas.microsoft.com/office/drawing/2014/main" id="{B6FBB45E-5561-A2D8-C020-BFD83AEC8FB3}"/>
              </a:ext>
            </a:extLst>
          </p:cNvPr>
          <p:cNvSpPr txBox="1"/>
          <p:nvPr/>
        </p:nvSpPr>
        <p:spPr>
          <a:xfrm>
            <a:off x="2631257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10</a:t>
            </a: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7B04535D-1702-43AE-D76F-2C441DB29844}"/>
              </a:ext>
            </a:extLst>
          </p:cNvPr>
          <p:cNvSpPr txBox="1"/>
          <p:nvPr/>
        </p:nvSpPr>
        <p:spPr>
          <a:xfrm>
            <a:off x="2935223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12</a:t>
            </a:r>
          </a:p>
        </p:txBody>
      </p:sp>
      <p:sp>
        <p:nvSpPr>
          <p:cNvPr id="595" name="TextBox 594">
            <a:extLst>
              <a:ext uri="{FF2B5EF4-FFF2-40B4-BE49-F238E27FC236}">
                <a16:creationId xmlns:a16="http://schemas.microsoft.com/office/drawing/2014/main" id="{61504766-C8B7-D45D-4D90-4DEDFD2EA495}"/>
              </a:ext>
            </a:extLst>
          </p:cNvPr>
          <p:cNvSpPr txBox="1"/>
          <p:nvPr/>
        </p:nvSpPr>
        <p:spPr>
          <a:xfrm>
            <a:off x="3239189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14</a:t>
            </a:r>
          </a:p>
        </p:txBody>
      </p:sp>
      <p:sp>
        <p:nvSpPr>
          <p:cNvPr id="596" name="TextBox 595">
            <a:extLst>
              <a:ext uri="{FF2B5EF4-FFF2-40B4-BE49-F238E27FC236}">
                <a16:creationId xmlns:a16="http://schemas.microsoft.com/office/drawing/2014/main" id="{42E66B99-FDDF-04DF-2825-3CCD98B384D9}"/>
              </a:ext>
            </a:extLst>
          </p:cNvPr>
          <p:cNvSpPr txBox="1"/>
          <p:nvPr/>
        </p:nvSpPr>
        <p:spPr>
          <a:xfrm>
            <a:off x="3543155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16</a:t>
            </a:r>
          </a:p>
        </p:txBody>
      </p:sp>
      <p:sp>
        <p:nvSpPr>
          <p:cNvPr id="597" name="TextBox 596">
            <a:extLst>
              <a:ext uri="{FF2B5EF4-FFF2-40B4-BE49-F238E27FC236}">
                <a16:creationId xmlns:a16="http://schemas.microsoft.com/office/drawing/2014/main" id="{8A161B4E-9CDB-17C5-EEB1-DD38C65C205D}"/>
              </a:ext>
            </a:extLst>
          </p:cNvPr>
          <p:cNvSpPr txBox="1"/>
          <p:nvPr/>
        </p:nvSpPr>
        <p:spPr>
          <a:xfrm>
            <a:off x="3847121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18</a:t>
            </a: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300EFFB7-507E-EF00-362D-C5D2FDF935EB}"/>
              </a:ext>
            </a:extLst>
          </p:cNvPr>
          <p:cNvSpPr txBox="1"/>
          <p:nvPr/>
        </p:nvSpPr>
        <p:spPr>
          <a:xfrm>
            <a:off x="4151087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20</a:t>
            </a:r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C7A55CCE-D065-2C88-B840-63011D588ADE}"/>
              </a:ext>
            </a:extLst>
          </p:cNvPr>
          <p:cNvSpPr txBox="1"/>
          <p:nvPr/>
        </p:nvSpPr>
        <p:spPr>
          <a:xfrm>
            <a:off x="4455053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22</a:t>
            </a:r>
          </a:p>
        </p:txBody>
      </p:sp>
      <p:sp>
        <p:nvSpPr>
          <p:cNvPr id="600" name="TextBox 599">
            <a:extLst>
              <a:ext uri="{FF2B5EF4-FFF2-40B4-BE49-F238E27FC236}">
                <a16:creationId xmlns:a16="http://schemas.microsoft.com/office/drawing/2014/main" id="{5F1D69B6-069D-8B26-EA21-E3905E781C3A}"/>
              </a:ext>
            </a:extLst>
          </p:cNvPr>
          <p:cNvSpPr txBox="1"/>
          <p:nvPr/>
        </p:nvSpPr>
        <p:spPr>
          <a:xfrm>
            <a:off x="4759019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24</a:t>
            </a: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EE0DD98D-1351-3B19-FAAA-720604731B3C}"/>
              </a:ext>
            </a:extLst>
          </p:cNvPr>
          <p:cNvSpPr txBox="1"/>
          <p:nvPr/>
        </p:nvSpPr>
        <p:spPr>
          <a:xfrm>
            <a:off x="5062979" y="4625698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26</a:t>
            </a:r>
          </a:p>
        </p:txBody>
      </p:sp>
      <p:sp>
        <p:nvSpPr>
          <p:cNvPr id="603" name="TextBox 602">
            <a:extLst>
              <a:ext uri="{FF2B5EF4-FFF2-40B4-BE49-F238E27FC236}">
                <a16:creationId xmlns:a16="http://schemas.microsoft.com/office/drawing/2014/main" id="{5A968E09-217B-D097-23C5-FF4B3B94334C}"/>
              </a:ext>
            </a:extLst>
          </p:cNvPr>
          <p:cNvSpPr txBox="1"/>
          <p:nvPr/>
        </p:nvSpPr>
        <p:spPr>
          <a:xfrm>
            <a:off x="76588" y="4841847"/>
            <a:ext cx="1017981" cy="50161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algn="r"/>
            <a:r>
              <a:rPr lang="en-US" sz="1000" b="1" dirty="0">
                <a:latin typeface="Poppins" pitchFamily="2" charset="77"/>
                <a:cs typeface="Poppins" pitchFamily="2" charset="77"/>
              </a:rPr>
              <a:t>Patients at </a:t>
            </a:r>
            <a:br>
              <a:rPr lang="en-US" sz="1000" b="1" dirty="0">
                <a:latin typeface="Poppins" pitchFamily="2" charset="77"/>
                <a:cs typeface="Poppins" pitchFamily="2" charset="77"/>
              </a:rPr>
            </a:br>
            <a:r>
              <a:rPr lang="en-US" sz="1000" b="1" dirty="0">
                <a:latin typeface="Poppins" pitchFamily="2" charset="77"/>
                <a:cs typeface="Poppins" pitchFamily="2" charset="77"/>
              </a:rPr>
              <a:t>Risk, n</a:t>
            </a:r>
            <a:br>
              <a:rPr lang="en-US" sz="1000" dirty="0"/>
            </a:br>
            <a:r>
              <a:rPr lang="en-US" sz="1000" dirty="0">
                <a:solidFill>
                  <a:schemeClr val="accent1"/>
                </a:solidFill>
              </a:rPr>
              <a:t>Capivasertib</a:t>
            </a:r>
          </a:p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Placebo</a:t>
            </a:r>
          </a:p>
        </p:txBody>
      </p:sp>
      <p:sp>
        <p:nvSpPr>
          <p:cNvPr id="604" name="TextBox 603">
            <a:extLst>
              <a:ext uri="{FF2B5EF4-FFF2-40B4-BE49-F238E27FC236}">
                <a16:creationId xmlns:a16="http://schemas.microsoft.com/office/drawing/2014/main" id="{7EEDAD27-72CE-399E-C50A-4DC3712656FD}"/>
              </a:ext>
            </a:extLst>
          </p:cNvPr>
          <p:cNvSpPr txBox="1"/>
          <p:nvPr/>
        </p:nvSpPr>
        <p:spPr>
          <a:xfrm>
            <a:off x="1077060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355</a:t>
            </a:r>
            <a:br>
              <a:rPr lang="en-US" sz="1000" dirty="0"/>
            </a:br>
            <a:r>
              <a:rPr lang="en-US" sz="1000" dirty="0"/>
              <a:t>353</a:t>
            </a:r>
          </a:p>
        </p:txBody>
      </p:sp>
      <p:sp>
        <p:nvSpPr>
          <p:cNvPr id="605" name="TextBox 604">
            <a:extLst>
              <a:ext uri="{FF2B5EF4-FFF2-40B4-BE49-F238E27FC236}">
                <a16:creationId xmlns:a16="http://schemas.microsoft.com/office/drawing/2014/main" id="{D5C45329-3860-1574-4BF4-5C0A80FECEA5}"/>
              </a:ext>
            </a:extLst>
          </p:cNvPr>
          <p:cNvSpPr txBox="1"/>
          <p:nvPr/>
        </p:nvSpPr>
        <p:spPr>
          <a:xfrm>
            <a:off x="1381957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334</a:t>
            </a:r>
            <a:br>
              <a:rPr lang="en-US" sz="1000" dirty="0"/>
            </a:br>
            <a:r>
              <a:rPr lang="en-US" sz="1000" dirty="0"/>
              <a:t>321</a:t>
            </a:r>
          </a:p>
        </p:txBody>
      </p:sp>
      <p:sp>
        <p:nvSpPr>
          <p:cNvPr id="606" name="TextBox 605">
            <a:extLst>
              <a:ext uri="{FF2B5EF4-FFF2-40B4-BE49-F238E27FC236}">
                <a16:creationId xmlns:a16="http://schemas.microsoft.com/office/drawing/2014/main" id="{6DB9FFD7-A558-389A-F595-EEA28930EB76}"/>
              </a:ext>
            </a:extLst>
          </p:cNvPr>
          <p:cNvSpPr txBox="1"/>
          <p:nvPr/>
        </p:nvSpPr>
        <p:spPr>
          <a:xfrm>
            <a:off x="1686854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315</a:t>
            </a:r>
            <a:br>
              <a:rPr lang="en-US" sz="1000" dirty="0"/>
            </a:br>
            <a:r>
              <a:rPr lang="en-US" sz="1000" dirty="0"/>
              <a:t>294</a:t>
            </a:r>
          </a:p>
        </p:txBody>
      </p:sp>
      <p:sp>
        <p:nvSpPr>
          <p:cNvPr id="607" name="TextBox 606">
            <a:extLst>
              <a:ext uri="{FF2B5EF4-FFF2-40B4-BE49-F238E27FC236}">
                <a16:creationId xmlns:a16="http://schemas.microsoft.com/office/drawing/2014/main" id="{5257D38F-0616-83FA-3477-EA78809FEE9C}"/>
              </a:ext>
            </a:extLst>
          </p:cNvPr>
          <p:cNvSpPr txBox="1"/>
          <p:nvPr/>
        </p:nvSpPr>
        <p:spPr>
          <a:xfrm>
            <a:off x="1991751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283</a:t>
            </a:r>
            <a:br>
              <a:rPr lang="en-US" sz="1000" dirty="0"/>
            </a:br>
            <a:r>
              <a:rPr lang="en-US" sz="1000" dirty="0"/>
              <a:t>252</a:t>
            </a: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39648CAF-21EF-E06E-E77E-FED89EE58FD8}"/>
              </a:ext>
            </a:extLst>
          </p:cNvPr>
          <p:cNvSpPr txBox="1"/>
          <p:nvPr/>
        </p:nvSpPr>
        <p:spPr>
          <a:xfrm>
            <a:off x="2296648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248</a:t>
            </a:r>
            <a:br>
              <a:rPr lang="en-US" sz="1000" dirty="0"/>
            </a:br>
            <a:r>
              <a:rPr lang="en-US" sz="1000" dirty="0"/>
              <a:t>216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A32E7149-79C3-81B5-E93C-1A91DE858AFA}"/>
              </a:ext>
            </a:extLst>
          </p:cNvPr>
          <p:cNvSpPr txBox="1"/>
          <p:nvPr/>
        </p:nvSpPr>
        <p:spPr>
          <a:xfrm>
            <a:off x="2601545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218</a:t>
            </a:r>
            <a:br>
              <a:rPr lang="en-US" sz="1000" dirty="0"/>
            </a:br>
            <a:r>
              <a:rPr lang="en-US" sz="1000" dirty="0"/>
              <a:t>185</a:t>
            </a:r>
          </a:p>
        </p:txBody>
      </p:sp>
      <p:sp>
        <p:nvSpPr>
          <p:cNvPr id="610" name="TextBox 609">
            <a:extLst>
              <a:ext uri="{FF2B5EF4-FFF2-40B4-BE49-F238E27FC236}">
                <a16:creationId xmlns:a16="http://schemas.microsoft.com/office/drawing/2014/main" id="{69C6CCE4-BF76-D0A0-5DC9-161343CEAD98}"/>
              </a:ext>
            </a:extLst>
          </p:cNvPr>
          <p:cNvSpPr txBox="1"/>
          <p:nvPr/>
        </p:nvSpPr>
        <p:spPr>
          <a:xfrm>
            <a:off x="2906442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164</a:t>
            </a:r>
            <a:br>
              <a:rPr lang="en-US" sz="1000" dirty="0"/>
            </a:br>
            <a:r>
              <a:rPr lang="en-US" sz="1000" dirty="0"/>
              <a:t>137</a:t>
            </a:r>
          </a:p>
        </p:txBody>
      </p:sp>
      <p:sp>
        <p:nvSpPr>
          <p:cNvPr id="611" name="TextBox 610">
            <a:extLst>
              <a:ext uri="{FF2B5EF4-FFF2-40B4-BE49-F238E27FC236}">
                <a16:creationId xmlns:a16="http://schemas.microsoft.com/office/drawing/2014/main" id="{5EAC39B1-D1D4-F341-234B-A31450355E03}"/>
              </a:ext>
            </a:extLst>
          </p:cNvPr>
          <p:cNvSpPr txBox="1"/>
          <p:nvPr/>
        </p:nvSpPr>
        <p:spPr>
          <a:xfrm>
            <a:off x="3211339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108</a:t>
            </a:r>
            <a:br>
              <a:rPr lang="en-US" sz="1000" dirty="0"/>
            </a:br>
            <a:r>
              <a:rPr lang="en-US" sz="1000" dirty="0"/>
              <a:t>88</a:t>
            </a:r>
          </a:p>
        </p:txBody>
      </p:sp>
      <p:sp>
        <p:nvSpPr>
          <p:cNvPr id="612" name="TextBox 611">
            <a:extLst>
              <a:ext uri="{FF2B5EF4-FFF2-40B4-BE49-F238E27FC236}">
                <a16:creationId xmlns:a16="http://schemas.microsoft.com/office/drawing/2014/main" id="{A04038DD-F4D1-9103-8918-07CE20FDC6EB}"/>
              </a:ext>
            </a:extLst>
          </p:cNvPr>
          <p:cNvSpPr txBox="1"/>
          <p:nvPr/>
        </p:nvSpPr>
        <p:spPr>
          <a:xfrm>
            <a:off x="3516236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78</a:t>
            </a:r>
            <a:br>
              <a:rPr lang="en-US" sz="1000" dirty="0"/>
            </a:br>
            <a:r>
              <a:rPr lang="en-US" sz="1000" dirty="0"/>
              <a:t>63</a:t>
            </a:r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18B10E0F-755D-7BAC-A86E-9141FFA20496}"/>
              </a:ext>
            </a:extLst>
          </p:cNvPr>
          <p:cNvSpPr txBox="1"/>
          <p:nvPr/>
        </p:nvSpPr>
        <p:spPr>
          <a:xfrm>
            <a:off x="3821133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48</a:t>
            </a:r>
            <a:br>
              <a:rPr lang="en-US" sz="1000" dirty="0"/>
            </a:br>
            <a:r>
              <a:rPr lang="en-US" sz="1000" dirty="0"/>
              <a:t>33</a:t>
            </a: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0305CB7A-B109-9788-B41C-F55682AD4C95}"/>
              </a:ext>
            </a:extLst>
          </p:cNvPr>
          <p:cNvSpPr txBox="1"/>
          <p:nvPr/>
        </p:nvSpPr>
        <p:spPr>
          <a:xfrm>
            <a:off x="4126030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20</a:t>
            </a:r>
            <a:br>
              <a:rPr lang="en-US" sz="1000" dirty="0"/>
            </a:br>
            <a:r>
              <a:rPr lang="en-US" sz="1000" dirty="0"/>
              <a:t>14</a:t>
            </a:r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2B4063B9-009C-8559-137C-2F778BB21A69}"/>
              </a:ext>
            </a:extLst>
          </p:cNvPr>
          <p:cNvSpPr txBox="1"/>
          <p:nvPr/>
        </p:nvSpPr>
        <p:spPr>
          <a:xfrm>
            <a:off x="4430927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11</a:t>
            </a:r>
            <a:br>
              <a:rPr lang="en-US" sz="1000" dirty="0"/>
            </a:br>
            <a:r>
              <a:rPr lang="en-US" sz="1000" dirty="0"/>
              <a:t>9</a:t>
            </a:r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B8FF5D77-2412-C8D0-D988-45120C42748D}"/>
              </a:ext>
            </a:extLst>
          </p:cNvPr>
          <p:cNvSpPr txBox="1"/>
          <p:nvPr/>
        </p:nvSpPr>
        <p:spPr>
          <a:xfrm>
            <a:off x="4735824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2</a:t>
            </a:r>
            <a:br>
              <a:rPr lang="en-US" sz="1000" dirty="0"/>
            </a:br>
            <a:r>
              <a:rPr lang="en-US" sz="1000" dirty="0"/>
              <a:t>2</a:t>
            </a:r>
          </a:p>
        </p:txBody>
      </p:sp>
      <p:sp>
        <p:nvSpPr>
          <p:cNvPr id="618" name="TextBox 617">
            <a:extLst>
              <a:ext uri="{FF2B5EF4-FFF2-40B4-BE49-F238E27FC236}">
                <a16:creationId xmlns:a16="http://schemas.microsoft.com/office/drawing/2014/main" id="{F2D42FDB-2693-D57A-34CB-16F6CE50E312}"/>
              </a:ext>
            </a:extLst>
          </p:cNvPr>
          <p:cNvSpPr txBox="1"/>
          <p:nvPr/>
        </p:nvSpPr>
        <p:spPr>
          <a:xfrm>
            <a:off x="5040721" y="5046811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0</a:t>
            </a:r>
            <a:br>
              <a:rPr lang="en-US" sz="1000" dirty="0"/>
            </a:br>
            <a:r>
              <a:rPr lang="en-US" sz="1000" dirty="0"/>
              <a:t>0</a:t>
            </a:r>
          </a:p>
        </p:txBody>
      </p:sp>
      <p:graphicFrame>
        <p:nvGraphicFramePr>
          <p:cNvPr id="619" name="Content Placeholder 85">
            <a:extLst>
              <a:ext uri="{FF2B5EF4-FFF2-40B4-BE49-F238E27FC236}">
                <a16:creationId xmlns:a16="http://schemas.microsoft.com/office/drawing/2014/main" id="{F73F3127-207E-4518-3D3D-94BD6AE19F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7777712"/>
              </p:ext>
            </p:extLst>
          </p:nvPr>
        </p:nvGraphicFramePr>
        <p:xfrm>
          <a:off x="8949473" y="1565553"/>
          <a:ext cx="3037339" cy="133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269">
                  <a:extLst>
                    <a:ext uri="{9D8B030D-6E8A-4147-A177-3AD203B41FA5}">
                      <a16:colId xmlns:a16="http://schemas.microsoft.com/office/drawing/2014/main" val="583502108"/>
                    </a:ext>
                  </a:extLst>
                </a:gridCol>
                <a:gridCol w="1060259">
                  <a:extLst>
                    <a:ext uri="{9D8B030D-6E8A-4147-A177-3AD203B41FA5}">
                      <a16:colId xmlns:a16="http://schemas.microsoft.com/office/drawing/2014/main" val="3497614344"/>
                    </a:ext>
                  </a:extLst>
                </a:gridCol>
                <a:gridCol w="856811">
                  <a:extLst>
                    <a:ext uri="{9D8B030D-6E8A-4147-A177-3AD203B41FA5}">
                      <a16:colId xmlns:a16="http://schemas.microsoft.com/office/drawing/2014/main" val="3669591814"/>
                    </a:ext>
                  </a:extLst>
                </a:gridCol>
              </a:tblGrid>
              <a:tr h="13244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/>
                        <a:t>Capivasertib+ FULV</a:t>
                      </a:r>
                      <a:br>
                        <a:rPr lang="en-US" sz="1000"/>
                      </a:br>
                      <a:r>
                        <a:rPr lang="en-US" sz="1000"/>
                        <a:t>(n = 155)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/>
                        <a:t>Placebo </a:t>
                      </a:r>
                      <a:br>
                        <a:rPr lang="en-US" sz="1000"/>
                      </a:br>
                      <a:r>
                        <a:rPr lang="en-US" sz="1000"/>
                        <a:t>+ FULV</a:t>
                      </a:r>
                      <a:br>
                        <a:rPr lang="en-US" sz="1000"/>
                      </a:br>
                      <a:r>
                        <a:rPr lang="en-US" sz="1000"/>
                        <a:t>(n = 134)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108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/>
                        <a:t>Events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79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87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706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/>
                        <a:t>Median PFS, mo (95% CI)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15.5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(13.2-17.6)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/>
                        <a:t>10.8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(8.1-12.7)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1846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/>
                        <a:t>Adjusted HR: </a:t>
                      </a:r>
                      <a:r>
                        <a:rPr lang="en-US" sz="1000" b="1" i="0">
                          <a:latin typeface="Poppins" pitchFamily="2" charset="77"/>
                          <a:cs typeface="Poppins" pitchFamily="2" charset="77"/>
                        </a:rPr>
                        <a:t>0.52</a:t>
                      </a:r>
                      <a:r>
                        <a:rPr lang="en-US" sz="1000"/>
                        <a:t> (95% CI: 0.38-0.71)</a:t>
                      </a:r>
                      <a:endParaRPr lang="en-US" sz="10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203752"/>
                  </a:ext>
                </a:extLst>
              </a:tr>
            </a:tbl>
          </a:graphicData>
        </a:graphic>
      </p:graphicFrame>
      <p:sp>
        <p:nvSpPr>
          <p:cNvPr id="620" name="TextBox 619">
            <a:extLst>
              <a:ext uri="{FF2B5EF4-FFF2-40B4-BE49-F238E27FC236}">
                <a16:creationId xmlns:a16="http://schemas.microsoft.com/office/drawing/2014/main" id="{C9454DA2-DC20-B931-3BAE-CCBE1509CE32}"/>
              </a:ext>
            </a:extLst>
          </p:cNvPr>
          <p:cNvSpPr txBox="1"/>
          <p:nvPr/>
        </p:nvSpPr>
        <p:spPr>
          <a:xfrm>
            <a:off x="6725586" y="1294781"/>
            <a:ext cx="4993888" cy="237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b="1" i="1" dirty="0">
                <a:latin typeface="Poppins" pitchFamily="2" charset="77"/>
                <a:cs typeface="Poppins" pitchFamily="2" charset="77"/>
              </a:rPr>
              <a:t>PIK3CA/AKT1/PTEN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-altered population</a:t>
            </a:r>
          </a:p>
        </p:txBody>
      </p:sp>
      <p:grpSp>
        <p:nvGrpSpPr>
          <p:cNvPr id="728" name="Group 727">
            <a:extLst>
              <a:ext uri="{FF2B5EF4-FFF2-40B4-BE49-F238E27FC236}">
                <a16:creationId xmlns:a16="http://schemas.microsoft.com/office/drawing/2014/main" id="{4A320F7C-25F0-B6AB-984D-268E5FD25645}"/>
              </a:ext>
            </a:extLst>
          </p:cNvPr>
          <p:cNvGrpSpPr/>
          <p:nvPr/>
        </p:nvGrpSpPr>
        <p:grpSpPr>
          <a:xfrm>
            <a:off x="7060509" y="2207663"/>
            <a:ext cx="4020064" cy="2387077"/>
            <a:chOff x="7060509" y="2103753"/>
            <a:chExt cx="4020064" cy="2387077"/>
          </a:xfrm>
        </p:grpSpPr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08F83B41-E2F0-1826-A148-6C9558246A01}"/>
                </a:ext>
              </a:extLst>
            </p:cNvPr>
            <p:cNvGrpSpPr/>
            <p:nvPr/>
          </p:nvGrpSpPr>
          <p:grpSpPr>
            <a:xfrm>
              <a:off x="7060509" y="2103753"/>
              <a:ext cx="4020064" cy="2323070"/>
              <a:chOff x="1194487" y="2603157"/>
              <a:chExt cx="4020064" cy="2323070"/>
            </a:xfrm>
          </p:grpSpPr>
          <p:cxnSp>
            <p:nvCxnSpPr>
              <p:cNvPr id="638" name="Straight Connector 637">
                <a:extLst>
                  <a:ext uri="{FF2B5EF4-FFF2-40B4-BE49-F238E27FC236}">
                    <a16:creationId xmlns:a16="http://schemas.microsoft.com/office/drawing/2014/main" id="{7E472C3D-A793-E75E-E469-6D45AF57A0BD}"/>
                  </a:ext>
                </a:extLst>
              </p:cNvPr>
              <p:cNvCxnSpPr/>
              <p:nvPr/>
            </p:nvCxnSpPr>
            <p:spPr>
              <a:xfrm>
                <a:off x="1260389" y="2603157"/>
                <a:ext cx="0" cy="232307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9" name="Straight Connector 638">
                <a:extLst>
                  <a:ext uri="{FF2B5EF4-FFF2-40B4-BE49-F238E27FC236}">
                    <a16:creationId xmlns:a16="http://schemas.microsoft.com/office/drawing/2014/main" id="{23649B4C-6594-1893-8F48-DA3584FB82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8627" y="4926227"/>
                <a:ext cx="394592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0" name="Straight Connector 639">
                <a:extLst>
                  <a:ext uri="{FF2B5EF4-FFF2-40B4-BE49-F238E27FC236}">
                    <a16:creationId xmlns:a16="http://schemas.microsoft.com/office/drawing/2014/main" id="{AF44564D-9108-EEA1-B759-EF5CE353FD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260315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>
                <a:extLst>
                  <a:ext uri="{FF2B5EF4-FFF2-40B4-BE49-F238E27FC236}">
                    <a16:creationId xmlns:a16="http://schemas.microsoft.com/office/drawing/2014/main" id="{AAE5A23F-FD18-4BAB-9AF2-2BE8122AD1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283546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>
                <a:extLst>
                  <a:ext uri="{FF2B5EF4-FFF2-40B4-BE49-F238E27FC236}">
                    <a16:creationId xmlns:a16="http://schemas.microsoft.com/office/drawing/2014/main" id="{13373C25-0BCB-4270-0EB2-AEF8112188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06777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3" name="Straight Connector 642">
                <a:extLst>
                  <a:ext uri="{FF2B5EF4-FFF2-40B4-BE49-F238E27FC236}">
                    <a16:creationId xmlns:a16="http://schemas.microsoft.com/office/drawing/2014/main" id="{2B9D6199-8D30-35D6-2034-FA0D2E9EE0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30007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Straight Connector 643">
                <a:extLst>
                  <a:ext uri="{FF2B5EF4-FFF2-40B4-BE49-F238E27FC236}">
                    <a16:creationId xmlns:a16="http://schemas.microsoft.com/office/drawing/2014/main" id="{C22437F0-2D99-F687-DBBA-4346E2B386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532385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Straight Connector 644">
                <a:extLst>
                  <a:ext uri="{FF2B5EF4-FFF2-40B4-BE49-F238E27FC236}">
                    <a16:creationId xmlns:a16="http://schemas.microsoft.com/office/drawing/2014/main" id="{C5073100-A6D0-5F45-D2BD-90D69CEFAA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76469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Straight Connector 645">
                <a:extLst>
                  <a:ext uri="{FF2B5EF4-FFF2-40B4-BE49-F238E27FC236}">
                    <a16:creationId xmlns:a16="http://schemas.microsoft.com/office/drawing/2014/main" id="{02F5E345-0737-372E-B1AC-C03E68FCB7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3996999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>
                <a:extLst>
                  <a:ext uri="{FF2B5EF4-FFF2-40B4-BE49-F238E27FC236}">
                    <a16:creationId xmlns:a16="http://schemas.microsoft.com/office/drawing/2014/main" id="{F80058BD-2AE7-4E9C-43E6-180C5E7FC6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22930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" name="Straight Connector 647">
                <a:extLst>
                  <a:ext uri="{FF2B5EF4-FFF2-40B4-BE49-F238E27FC236}">
                    <a16:creationId xmlns:a16="http://schemas.microsoft.com/office/drawing/2014/main" id="{E4362E85-ACF1-8605-3C82-49B9D8A2F1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461613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" name="Straight Connector 648">
                <a:extLst>
                  <a:ext uri="{FF2B5EF4-FFF2-40B4-BE49-F238E27FC236}">
                    <a16:creationId xmlns:a16="http://schemas.microsoft.com/office/drawing/2014/main" id="{0CB93B1B-4D05-68BB-DC1A-FA107D191C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69392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649">
                <a:extLst>
                  <a:ext uri="{FF2B5EF4-FFF2-40B4-BE49-F238E27FC236}">
                    <a16:creationId xmlns:a16="http://schemas.microsoft.com/office/drawing/2014/main" id="{F70872CB-019B-6D28-A781-5D3261FC7D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94487" y="492622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3" name="Straight Connector 622">
              <a:extLst>
                <a:ext uri="{FF2B5EF4-FFF2-40B4-BE49-F238E27FC236}">
                  <a16:creationId xmlns:a16="http://schemas.microsoft.com/office/drawing/2014/main" id="{D1872A57-0EAA-5574-8BA1-BD508357BD58}"/>
                </a:ext>
              </a:extLst>
            </p:cNvPr>
            <p:cNvCxnSpPr>
              <a:cxnSpLocks/>
            </p:cNvCxnSpPr>
            <p:nvPr/>
          </p:nvCxnSpPr>
          <p:spPr>
            <a:xfrm>
              <a:off x="7124517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Straight Connector 623">
              <a:extLst>
                <a:ext uri="{FF2B5EF4-FFF2-40B4-BE49-F238E27FC236}">
                  <a16:creationId xmlns:a16="http://schemas.microsoft.com/office/drawing/2014/main" id="{361189C9-7416-E8EE-27E0-ABE53A877A18}"/>
                </a:ext>
              </a:extLst>
            </p:cNvPr>
            <p:cNvCxnSpPr>
              <a:cxnSpLocks/>
            </p:cNvCxnSpPr>
            <p:nvPr/>
          </p:nvCxnSpPr>
          <p:spPr>
            <a:xfrm>
              <a:off x="7428483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Straight Connector 624">
              <a:extLst>
                <a:ext uri="{FF2B5EF4-FFF2-40B4-BE49-F238E27FC236}">
                  <a16:creationId xmlns:a16="http://schemas.microsoft.com/office/drawing/2014/main" id="{8C35D1FB-C2EE-FD20-7A8F-99EAC783C480}"/>
                </a:ext>
              </a:extLst>
            </p:cNvPr>
            <p:cNvCxnSpPr>
              <a:cxnSpLocks/>
            </p:cNvCxnSpPr>
            <p:nvPr/>
          </p:nvCxnSpPr>
          <p:spPr>
            <a:xfrm>
              <a:off x="7732449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Straight Connector 625">
              <a:extLst>
                <a:ext uri="{FF2B5EF4-FFF2-40B4-BE49-F238E27FC236}">
                  <a16:creationId xmlns:a16="http://schemas.microsoft.com/office/drawing/2014/main" id="{704AA7C8-845B-BCEF-6FBA-992F5A9C5D1F}"/>
                </a:ext>
              </a:extLst>
            </p:cNvPr>
            <p:cNvCxnSpPr>
              <a:cxnSpLocks/>
            </p:cNvCxnSpPr>
            <p:nvPr/>
          </p:nvCxnSpPr>
          <p:spPr>
            <a:xfrm>
              <a:off x="8036415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Straight Connector 626">
              <a:extLst>
                <a:ext uri="{FF2B5EF4-FFF2-40B4-BE49-F238E27FC236}">
                  <a16:creationId xmlns:a16="http://schemas.microsoft.com/office/drawing/2014/main" id="{7AADB09C-5687-5AE5-0709-4EEC32B600C7}"/>
                </a:ext>
              </a:extLst>
            </p:cNvPr>
            <p:cNvCxnSpPr>
              <a:cxnSpLocks/>
            </p:cNvCxnSpPr>
            <p:nvPr/>
          </p:nvCxnSpPr>
          <p:spPr>
            <a:xfrm>
              <a:off x="8340381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Straight Connector 627">
              <a:extLst>
                <a:ext uri="{FF2B5EF4-FFF2-40B4-BE49-F238E27FC236}">
                  <a16:creationId xmlns:a16="http://schemas.microsoft.com/office/drawing/2014/main" id="{1107E889-653D-4262-36D1-4EE92435CB63}"/>
                </a:ext>
              </a:extLst>
            </p:cNvPr>
            <p:cNvCxnSpPr>
              <a:cxnSpLocks/>
            </p:cNvCxnSpPr>
            <p:nvPr/>
          </p:nvCxnSpPr>
          <p:spPr>
            <a:xfrm>
              <a:off x="8644347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Straight Connector 628">
              <a:extLst>
                <a:ext uri="{FF2B5EF4-FFF2-40B4-BE49-F238E27FC236}">
                  <a16:creationId xmlns:a16="http://schemas.microsoft.com/office/drawing/2014/main" id="{16664519-9AF5-E82E-F142-0C5730158AA9}"/>
                </a:ext>
              </a:extLst>
            </p:cNvPr>
            <p:cNvCxnSpPr>
              <a:cxnSpLocks/>
            </p:cNvCxnSpPr>
            <p:nvPr/>
          </p:nvCxnSpPr>
          <p:spPr>
            <a:xfrm>
              <a:off x="8948313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0" name="Straight Connector 629">
              <a:extLst>
                <a:ext uri="{FF2B5EF4-FFF2-40B4-BE49-F238E27FC236}">
                  <a16:creationId xmlns:a16="http://schemas.microsoft.com/office/drawing/2014/main" id="{049B4A56-E553-6896-9047-33FA235EC5DC}"/>
                </a:ext>
              </a:extLst>
            </p:cNvPr>
            <p:cNvCxnSpPr>
              <a:cxnSpLocks/>
            </p:cNvCxnSpPr>
            <p:nvPr/>
          </p:nvCxnSpPr>
          <p:spPr>
            <a:xfrm>
              <a:off x="9252279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Straight Connector 630">
              <a:extLst>
                <a:ext uri="{FF2B5EF4-FFF2-40B4-BE49-F238E27FC236}">
                  <a16:creationId xmlns:a16="http://schemas.microsoft.com/office/drawing/2014/main" id="{11C0C427-C181-5A4C-11CC-BD8FBB5B9901}"/>
                </a:ext>
              </a:extLst>
            </p:cNvPr>
            <p:cNvCxnSpPr>
              <a:cxnSpLocks/>
            </p:cNvCxnSpPr>
            <p:nvPr/>
          </p:nvCxnSpPr>
          <p:spPr>
            <a:xfrm>
              <a:off x="9556245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Straight Connector 631">
              <a:extLst>
                <a:ext uri="{FF2B5EF4-FFF2-40B4-BE49-F238E27FC236}">
                  <a16:creationId xmlns:a16="http://schemas.microsoft.com/office/drawing/2014/main" id="{85465B5B-BC33-F311-1E67-B8763EE1092F}"/>
                </a:ext>
              </a:extLst>
            </p:cNvPr>
            <p:cNvCxnSpPr>
              <a:cxnSpLocks/>
            </p:cNvCxnSpPr>
            <p:nvPr/>
          </p:nvCxnSpPr>
          <p:spPr>
            <a:xfrm>
              <a:off x="9860211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3" name="Straight Connector 632">
              <a:extLst>
                <a:ext uri="{FF2B5EF4-FFF2-40B4-BE49-F238E27FC236}">
                  <a16:creationId xmlns:a16="http://schemas.microsoft.com/office/drawing/2014/main" id="{B6334405-C07E-6484-0E82-AA1F920D7ABA}"/>
                </a:ext>
              </a:extLst>
            </p:cNvPr>
            <p:cNvCxnSpPr>
              <a:cxnSpLocks/>
            </p:cNvCxnSpPr>
            <p:nvPr/>
          </p:nvCxnSpPr>
          <p:spPr>
            <a:xfrm>
              <a:off x="10164177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Straight Connector 633">
              <a:extLst>
                <a:ext uri="{FF2B5EF4-FFF2-40B4-BE49-F238E27FC236}">
                  <a16:creationId xmlns:a16="http://schemas.microsoft.com/office/drawing/2014/main" id="{01F56444-ABF8-AC66-10F7-A3A95BB81F87}"/>
                </a:ext>
              </a:extLst>
            </p:cNvPr>
            <p:cNvCxnSpPr>
              <a:cxnSpLocks/>
            </p:cNvCxnSpPr>
            <p:nvPr/>
          </p:nvCxnSpPr>
          <p:spPr>
            <a:xfrm>
              <a:off x="10468143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Straight Connector 634">
              <a:extLst>
                <a:ext uri="{FF2B5EF4-FFF2-40B4-BE49-F238E27FC236}">
                  <a16:creationId xmlns:a16="http://schemas.microsoft.com/office/drawing/2014/main" id="{DE59C25F-4B89-203B-CBB7-3DE2F8DCA2CE}"/>
                </a:ext>
              </a:extLst>
            </p:cNvPr>
            <p:cNvCxnSpPr>
              <a:cxnSpLocks/>
            </p:cNvCxnSpPr>
            <p:nvPr/>
          </p:nvCxnSpPr>
          <p:spPr>
            <a:xfrm>
              <a:off x="10772109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Straight Connector 636">
              <a:extLst>
                <a:ext uri="{FF2B5EF4-FFF2-40B4-BE49-F238E27FC236}">
                  <a16:creationId xmlns:a16="http://schemas.microsoft.com/office/drawing/2014/main" id="{F651FE60-C3F9-C4EE-7F5C-6DDDA1ED6602}"/>
                </a:ext>
              </a:extLst>
            </p:cNvPr>
            <p:cNvCxnSpPr>
              <a:cxnSpLocks/>
            </p:cNvCxnSpPr>
            <p:nvPr/>
          </p:nvCxnSpPr>
          <p:spPr>
            <a:xfrm>
              <a:off x="11076069" y="442682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1" name="TextBox 650">
            <a:extLst>
              <a:ext uri="{FF2B5EF4-FFF2-40B4-BE49-F238E27FC236}">
                <a16:creationId xmlns:a16="http://schemas.microsoft.com/office/drawing/2014/main" id="{67FDF5A6-C6BA-578E-CF9A-BD188FA471B2}"/>
              </a:ext>
            </a:extLst>
          </p:cNvPr>
          <p:cNvSpPr txBox="1"/>
          <p:nvPr/>
        </p:nvSpPr>
        <p:spPr>
          <a:xfrm>
            <a:off x="7134649" y="4812000"/>
            <a:ext cx="3945924" cy="1931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 From Randomization</a:t>
            </a: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C78B6EEC-31B4-0B22-5FF8-4D3FF10EA9B7}"/>
              </a:ext>
            </a:extLst>
          </p:cNvPr>
          <p:cNvSpPr txBox="1"/>
          <p:nvPr/>
        </p:nvSpPr>
        <p:spPr>
          <a:xfrm rot="16200000">
            <a:off x="5469499" y="3270607"/>
            <a:ext cx="2319031" cy="1931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PFS (%)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ED89DFAD-544F-B256-B220-B4CA6240EE71}"/>
              </a:ext>
            </a:extLst>
          </p:cNvPr>
          <p:cNvSpPr txBox="1"/>
          <p:nvPr/>
        </p:nvSpPr>
        <p:spPr>
          <a:xfrm>
            <a:off x="6595788" y="2141493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100</a:t>
            </a:r>
          </a:p>
        </p:txBody>
      </p:sp>
      <p:sp>
        <p:nvSpPr>
          <p:cNvPr id="654" name="TextBox 653">
            <a:extLst>
              <a:ext uri="{FF2B5EF4-FFF2-40B4-BE49-F238E27FC236}">
                <a16:creationId xmlns:a16="http://schemas.microsoft.com/office/drawing/2014/main" id="{D90916F1-4CD7-EE0B-EF5A-A70DC409FC04}"/>
              </a:ext>
            </a:extLst>
          </p:cNvPr>
          <p:cNvSpPr txBox="1"/>
          <p:nvPr/>
        </p:nvSpPr>
        <p:spPr>
          <a:xfrm>
            <a:off x="6595788" y="2373195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90</a:t>
            </a:r>
          </a:p>
        </p:txBody>
      </p:sp>
      <p:sp>
        <p:nvSpPr>
          <p:cNvPr id="655" name="TextBox 654">
            <a:extLst>
              <a:ext uri="{FF2B5EF4-FFF2-40B4-BE49-F238E27FC236}">
                <a16:creationId xmlns:a16="http://schemas.microsoft.com/office/drawing/2014/main" id="{231905DA-9221-C8C8-2CE8-98B787C379C4}"/>
              </a:ext>
            </a:extLst>
          </p:cNvPr>
          <p:cNvSpPr txBox="1"/>
          <p:nvPr/>
        </p:nvSpPr>
        <p:spPr>
          <a:xfrm>
            <a:off x="6595788" y="2604897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80</a:t>
            </a:r>
          </a:p>
        </p:txBody>
      </p:sp>
      <p:sp>
        <p:nvSpPr>
          <p:cNvPr id="656" name="TextBox 655">
            <a:extLst>
              <a:ext uri="{FF2B5EF4-FFF2-40B4-BE49-F238E27FC236}">
                <a16:creationId xmlns:a16="http://schemas.microsoft.com/office/drawing/2014/main" id="{16992155-1F18-9EC1-863F-C88647174B35}"/>
              </a:ext>
            </a:extLst>
          </p:cNvPr>
          <p:cNvSpPr txBox="1"/>
          <p:nvPr/>
        </p:nvSpPr>
        <p:spPr>
          <a:xfrm>
            <a:off x="6595788" y="2836599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70</a:t>
            </a:r>
          </a:p>
        </p:txBody>
      </p:sp>
      <p:sp>
        <p:nvSpPr>
          <p:cNvPr id="657" name="TextBox 656">
            <a:extLst>
              <a:ext uri="{FF2B5EF4-FFF2-40B4-BE49-F238E27FC236}">
                <a16:creationId xmlns:a16="http://schemas.microsoft.com/office/drawing/2014/main" id="{B33BF8EB-BCCC-970C-F85F-D713C8149747}"/>
              </a:ext>
            </a:extLst>
          </p:cNvPr>
          <p:cNvSpPr txBox="1"/>
          <p:nvPr/>
        </p:nvSpPr>
        <p:spPr>
          <a:xfrm>
            <a:off x="6595788" y="3068301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60</a:t>
            </a:r>
          </a:p>
        </p:txBody>
      </p:sp>
      <p:sp>
        <p:nvSpPr>
          <p:cNvPr id="658" name="TextBox 657">
            <a:extLst>
              <a:ext uri="{FF2B5EF4-FFF2-40B4-BE49-F238E27FC236}">
                <a16:creationId xmlns:a16="http://schemas.microsoft.com/office/drawing/2014/main" id="{BE79ACD3-28CB-B944-569E-588C4AB2A685}"/>
              </a:ext>
            </a:extLst>
          </p:cNvPr>
          <p:cNvSpPr txBox="1"/>
          <p:nvPr/>
        </p:nvSpPr>
        <p:spPr>
          <a:xfrm>
            <a:off x="6595788" y="3300003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50</a:t>
            </a:r>
          </a:p>
        </p:txBody>
      </p:sp>
      <p:sp>
        <p:nvSpPr>
          <p:cNvPr id="659" name="TextBox 658">
            <a:extLst>
              <a:ext uri="{FF2B5EF4-FFF2-40B4-BE49-F238E27FC236}">
                <a16:creationId xmlns:a16="http://schemas.microsoft.com/office/drawing/2014/main" id="{C3718FBD-B831-E734-699C-016717BB8B35}"/>
              </a:ext>
            </a:extLst>
          </p:cNvPr>
          <p:cNvSpPr txBox="1"/>
          <p:nvPr/>
        </p:nvSpPr>
        <p:spPr>
          <a:xfrm>
            <a:off x="6595788" y="3531705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40</a:t>
            </a:r>
          </a:p>
        </p:txBody>
      </p:sp>
      <p:sp>
        <p:nvSpPr>
          <p:cNvPr id="660" name="TextBox 659">
            <a:extLst>
              <a:ext uri="{FF2B5EF4-FFF2-40B4-BE49-F238E27FC236}">
                <a16:creationId xmlns:a16="http://schemas.microsoft.com/office/drawing/2014/main" id="{4DD912A8-E537-E393-E33C-2C19818532C9}"/>
              </a:ext>
            </a:extLst>
          </p:cNvPr>
          <p:cNvSpPr txBox="1"/>
          <p:nvPr/>
        </p:nvSpPr>
        <p:spPr>
          <a:xfrm>
            <a:off x="6595788" y="3763407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30</a:t>
            </a:r>
          </a:p>
        </p:txBody>
      </p:sp>
      <p:sp>
        <p:nvSpPr>
          <p:cNvPr id="661" name="TextBox 660">
            <a:extLst>
              <a:ext uri="{FF2B5EF4-FFF2-40B4-BE49-F238E27FC236}">
                <a16:creationId xmlns:a16="http://schemas.microsoft.com/office/drawing/2014/main" id="{40F0709F-F1E7-876A-9CCD-88D5A4EE51BA}"/>
              </a:ext>
            </a:extLst>
          </p:cNvPr>
          <p:cNvSpPr txBox="1"/>
          <p:nvPr/>
        </p:nvSpPr>
        <p:spPr>
          <a:xfrm>
            <a:off x="6595788" y="3995109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20</a:t>
            </a:r>
          </a:p>
        </p:txBody>
      </p:sp>
      <p:sp>
        <p:nvSpPr>
          <p:cNvPr id="662" name="TextBox 661">
            <a:extLst>
              <a:ext uri="{FF2B5EF4-FFF2-40B4-BE49-F238E27FC236}">
                <a16:creationId xmlns:a16="http://schemas.microsoft.com/office/drawing/2014/main" id="{000877BF-488A-6E89-C0B8-FE1BD93EC25B}"/>
              </a:ext>
            </a:extLst>
          </p:cNvPr>
          <p:cNvSpPr txBox="1"/>
          <p:nvPr/>
        </p:nvSpPr>
        <p:spPr>
          <a:xfrm>
            <a:off x="6595788" y="4226811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10</a:t>
            </a:r>
          </a:p>
        </p:txBody>
      </p:sp>
      <p:sp>
        <p:nvSpPr>
          <p:cNvPr id="663" name="TextBox 662">
            <a:extLst>
              <a:ext uri="{FF2B5EF4-FFF2-40B4-BE49-F238E27FC236}">
                <a16:creationId xmlns:a16="http://schemas.microsoft.com/office/drawing/2014/main" id="{4B3FB768-57AC-E982-3839-31B2CD0758B8}"/>
              </a:ext>
            </a:extLst>
          </p:cNvPr>
          <p:cNvSpPr txBox="1"/>
          <p:nvPr/>
        </p:nvSpPr>
        <p:spPr>
          <a:xfrm>
            <a:off x="6595788" y="4458511"/>
            <a:ext cx="445939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US" sz="1200" dirty="0"/>
              <a:t>0</a:t>
            </a:r>
          </a:p>
        </p:txBody>
      </p:sp>
      <p:sp>
        <p:nvSpPr>
          <p:cNvPr id="664" name="TextBox 663">
            <a:extLst>
              <a:ext uri="{FF2B5EF4-FFF2-40B4-BE49-F238E27FC236}">
                <a16:creationId xmlns:a16="http://schemas.microsoft.com/office/drawing/2014/main" id="{1A27D93A-5956-A168-33DD-A5984343C900}"/>
              </a:ext>
            </a:extLst>
          </p:cNvPr>
          <p:cNvSpPr txBox="1"/>
          <p:nvPr/>
        </p:nvSpPr>
        <p:spPr>
          <a:xfrm>
            <a:off x="6977449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0</a:t>
            </a:r>
          </a:p>
        </p:txBody>
      </p:sp>
      <p:sp>
        <p:nvSpPr>
          <p:cNvPr id="665" name="TextBox 664">
            <a:extLst>
              <a:ext uri="{FF2B5EF4-FFF2-40B4-BE49-F238E27FC236}">
                <a16:creationId xmlns:a16="http://schemas.microsoft.com/office/drawing/2014/main" id="{B6F598D3-934C-41B7-3151-8054A2EAAA7B}"/>
              </a:ext>
            </a:extLst>
          </p:cNvPr>
          <p:cNvSpPr txBox="1"/>
          <p:nvPr/>
        </p:nvSpPr>
        <p:spPr>
          <a:xfrm>
            <a:off x="7281415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666" name="TextBox 665">
            <a:extLst>
              <a:ext uri="{FF2B5EF4-FFF2-40B4-BE49-F238E27FC236}">
                <a16:creationId xmlns:a16="http://schemas.microsoft.com/office/drawing/2014/main" id="{85F3192B-EB20-3ED4-77EB-1D5A2882B1A0}"/>
              </a:ext>
            </a:extLst>
          </p:cNvPr>
          <p:cNvSpPr txBox="1"/>
          <p:nvPr/>
        </p:nvSpPr>
        <p:spPr>
          <a:xfrm>
            <a:off x="7585381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4</a:t>
            </a:r>
          </a:p>
        </p:txBody>
      </p:sp>
      <p:sp>
        <p:nvSpPr>
          <p:cNvPr id="667" name="TextBox 666">
            <a:extLst>
              <a:ext uri="{FF2B5EF4-FFF2-40B4-BE49-F238E27FC236}">
                <a16:creationId xmlns:a16="http://schemas.microsoft.com/office/drawing/2014/main" id="{757DA851-D362-BA8F-8149-A69436584A4D}"/>
              </a:ext>
            </a:extLst>
          </p:cNvPr>
          <p:cNvSpPr txBox="1"/>
          <p:nvPr/>
        </p:nvSpPr>
        <p:spPr>
          <a:xfrm>
            <a:off x="7889347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668" name="TextBox 667">
            <a:extLst>
              <a:ext uri="{FF2B5EF4-FFF2-40B4-BE49-F238E27FC236}">
                <a16:creationId xmlns:a16="http://schemas.microsoft.com/office/drawing/2014/main" id="{82DFBA90-1CBA-DACE-FD12-472F86D76FFA}"/>
              </a:ext>
            </a:extLst>
          </p:cNvPr>
          <p:cNvSpPr txBox="1"/>
          <p:nvPr/>
        </p:nvSpPr>
        <p:spPr>
          <a:xfrm>
            <a:off x="8193313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8</a:t>
            </a:r>
          </a:p>
        </p:txBody>
      </p:sp>
      <p:sp>
        <p:nvSpPr>
          <p:cNvPr id="669" name="TextBox 668">
            <a:extLst>
              <a:ext uri="{FF2B5EF4-FFF2-40B4-BE49-F238E27FC236}">
                <a16:creationId xmlns:a16="http://schemas.microsoft.com/office/drawing/2014/main" id="{E0BFDF08-604E-F0C9-8EA6-6FCF8D671A7B}"/>
              </a:ext>
            </a:extLst>
          </p:cNvPr>
          <p:cNvSpPr txBox="1"/>
          <p:nvPr/>
        </p:nvSpPr>
        <p:spPr>
          <a:xfrm>
            <a:off x="8497279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10</a:t>
            </a:r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72B5151F-EE90-7804-9D9D-FAEE7638589C}"/>
              </a:ext>
            </a:extLst>
          </p:cNvPr>
          <p:cNvSpPr txBox="1"/>
          <p:nvPr/>
        </p:nvSpPr>
        <p:spPr>
          <a:xfrm>
            <a:off x="8801245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12</a:t>
            </a:r>
          </a:p>
        </p:txBody>
      </p:sp>
      <p:sp>
        <p:nvSpPr>
          <p:cNvPr id="671" name="TextBox 670">
            <a:extLst>
              <a:ext uri="{FF2B5EF4-FFF2-40B4-BE49-F238E27FC236}">
                <a16:creationId xmlns:a16="http://schemas.microsoft.com/office/drawing/2014/main" id="{BD1AED31-34C2-E299-7348-F74D04C0FBC4}"/>
              </a:ext>
            </a:extLst>
          </p:cNvPr>
          <p:cNvSpPr txBox="1"/>
          <p:nvPr/>
        </p:nvSpPr>
        <p:spPr>
          <a:xfrm>
            <a:off x="9105211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14</a:t>
            </a:r>
          </a:p>
        </p:txBody>
      </p:sp>
      <p:sp>
        <p:nvSpPr>
          <p:cNvPr id="672" name="TextBox 671">
            <a:extLst>
              <a:ext uri="{FF2B5EF4-FFF2-40B4-BE49-F238E27FC236}">
                <a16:creationId xmlns:a16="http://schemas.microsoft.com/office/drawing/2014/main" id="{2684BCA6-1981-2714-5498-9B34549AD015}"/>
              </a:ext>
            </a:extLst>
          </p:cNvPr>
          <p:cNvSpPr txBox="1"/>
          <p:nvPr/>
        </p:nvSpPr>
        <p:spPr>
          <a:xfrm>
            <a:off x="9409177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16</a:t>
            </a:r>
          </a:p>
        </p:txBody>
      </p:sp>
      <p:sp>
        <p:nvSpPr>
          <p:cNvPr id="673" name="TextBox 672">
            <a:extLst>
              <a:ext uri="{FF2B5EF4-FFF2-40B4-BE49-F238E27FC236}">
                <a16:creationId xmlns:a16="http://schemas.microsoft.com/office/drawing/2014/main" id="{6E7BBB5E-8B0B-6396-C0C5-DFDE522CE947}"/>
              </a:ext>
            </a:extLst>
          </p:cNvPr>
          <p:cNvSpPr txBox="1"/>
          <p:nvPr/>
        </p:nvSpPr>
        <p:spPr>
          <a:xfrm>
            <a:off x="9713143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18</a:t>
            </a:r>
          </a:p>
        </p:txBody>
      </p:sp>
      <p:sp>
        <p:nvSpPr>
          <p:cNvPr id="674" name="TextBox 673">
            <a:extLst>
              <a:ext uri="{FF2B5EF4-FFF2-40B4-BE49-F238E27FC236}">
                <a16:creationId xmlns:a16="http://schemas.microsoft.com/office/drawing/2014/main" id="{BD27718C-617B-8D99-2A9A-96CCC661EEFA}"/>
              </a:ext>
            </a:extLst>
          </p:cNvPr>
          <p:cNvSpPr txBox="1"/>
          <p:nvPr/>
        </p:nvSpPr>
        <p:spPr>
          <a:xfrm>
            <a:off x="10017109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20</a:t>
            </a:r>
          </a:p>
        </p:txBody>
      </p:sp>
      <p:sp>
        <p:nvSpPr>
          <p:cNvPr id="675" name="TextBox 674">
            <a:extLst>
              <a:ext uri="{FF2B5EF4-FFF2-40B4-BE49-F238E27FC236}">
                <a16:creationId xmlns:a16="http://schemas.microsoft.com/office/drawing/2014/main" id="{A162E04A-7429-0693-87C0-060A40FACF65}"/>
              </a:ext>
            </a:extLst>
          </p:cNvPr>
          <p:cNvSpPr txBox="1"/>
          <p:nvPr/>
        </p:nvSpPr>
        <p:spPr>
          <a:xfrm>
            <a:off x="10321075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22</a:t>
            </a:r>
          </a:p>
        </p:txBody>
      </p:sp>
      <p:sp>
        <p:nvSpPr>
          <p:cNvPr id="676" name="TextBox 675">
            <a:extLst>
              <a:ext uri="{FF2B5EF4-FFF2-40B4-BE49-F238E27FC236}">
                <a16:creationId xmlns:a16="http://schemas.microsoft.com/office/drawing/2014/main" id="{9C0D0690-22CF-9C72-A947-C3243BE5CC39}"/>
              </a:ext>
            </a:extLst>
          </p:cNvPr>
          <p:cNvSpPr txBox="1"/>
          <p:nvPr/>
        </p:nvSpPr>
        <p:spPr>
          <a:xfrm>
            <a:off x="10625041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24</a:t>
            </a:r>
          </a:p>
        </p:txBody>
      </p:sp>
      <p:sp>
        <p:nvSpPr>
          <p:cNvPr id="678" name="TextBox 677">
            <a:extLst>
              <a:ext uri="{FF2B5EF4-FFF2-40B4-BE49-F238E27FC236}">
                <a16:creationId xmlns:a16="http://schemas.microsoft.com/office/drawing/2014/main" id="{E746F44B-1149-3EE2-3061-ABAC6879A915}"/>
              </a:ext>
            </a:extLst>
          </p:cNvPr>
          <p:cNvSpPr txBox="1"/>
          <p:nvPr/>
        </p:nvSpPr>
        <p:spPr>
          <a:xfrm>
            <a:off x="10929001" y="4625697"/>
            <a:ext cx="294136" cy="1561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200" dirty="0"/>
              <a:t>26</a:t>
            </a:r>
          </a:p>
        </p:txBody>
      </p:sp>
      <p:sp>
        <p:nvSpPr>
          <p:cNvPr id="679" name="TextBox 678">
            <a:extLst>
              <a:ext uri="{FF2B5EF4-FFF2-40B4-BE49-F238E27FC236}">
                <a16:creationId xmlns:a16="http://schemas.microsoft.com/office/drawing/2014/main" id="{2B9DD4B7-9C4A-210E-2712-7C4765DEE889}"/>
              </a:ext>
            </a:extLst>
          </p:cNvPr>
          <p:cNvSpPr txBox="1"/>
          <p:nvPr/>
        </p:nvSpPr>
        <p:spPr>
          <a:xfrm>
            <a:off x="5942610" y="4841846"/>
            <a:ext cx="1017981" cy="501616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algn="r"/>
            <a:r>
              <a:rPr lang="en-US" sz="1000" b="1" dirty="0">
                <a:latin typeface="Poppins" pitchFamily="2" charset="77"/>
                <a:cs typeface="Poppins" pitchFamily="2" charset="77"/>
              </a:rPr>
              <a:t>Patients at </a:t>
            </a:r>
            <a:br>
              <a:rPr lang="en-US" sz="1000" b="1" dirty="0">
                <a:latin typeface="Poppins" pitchFamily="2" charset="77"/>
                <a:cs typeface="Poppins" pitchFamily="2" charset="77"/>
              </a:rPr>
            </a:br>
            <a:r>
              <a:rPr lang="en-US" sz="1000" b="1" dirty="0">
                <a:latin typeface="Poppins" pitchFamily="2" charset="77"/>
                <a:cs typeface="Poppins" pitchFamily="2" charset="77"/>
              </a:rPr>
              <a:t>Risk, n</a:t>
            </a:r>
            <a:br>
              <a:rPr lang="en-US" sz="1000" dirty="0"/>
            </a:br>
            <a:r>
              <a:rPr lang="en-US" sz="1000" dirty="0">
                <a:solidFill>
                  <a:schemeClr val="accent1"/>
                </a:solidFill>
              </a:rPr>
              <a:t>Capivasertib</a:t>
            </a:r>
          </a:p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Placebo</a:t>
            </a:r>
          </a:p>
        </p:txBody>
      </p:sp>
      <p:sp>
        <p:nvSpPr>
          <p:cNvPr id="680" name="TextBox 679">
            <a:extLst>
              <a:ext uri="{FF2B5EF4-FFF2-40B4-BE49-F238E27FC236}">
                <a16:creationId xmlns:a16="http://schemas.microsoft.com/office/drawing/2014/main" id="{3B1A7327-9A2E-1D91-91FD-02A1E47AF261}"/>
              </a:ext>
            </a:extLst>
          </p:cNvPr>
          <p:cNvSpPr txBox="1"/>
          <p:nvPr/>
        </p:nvSpPr>
        <p:spPr>
          <a:xfrm>
            <a:off x="6943082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155</a:t>
            </a:r>
            <a:br>
              <a:rPr lang="en-US" sz="1000" dirty="0"/>
            </a:br>
            <a:r>
              <a:rPr lang="en-US" sz="1000" dirty="0"/>
              <a:t>134</a:t>
            </a:r>
          </a:p>
        </p:txBody>
      </p:sp>
      <p:sp>
        <p:nvSpPr>
          <p:cNvPr id="681" name="TextBox 680">
            <a:extLst>
              <a:ext uri="{FF2B5EF4-FFF2-40B4-BE49-F238E27FC236}">
                <a16:creationId xmlns:a16="http://schemas.microsoft.com/office/drawing/2014/main" id="{1C167A1A-8E30-02B0-B8B3-4907A4B199CD}"/>
              </a:ext>
            </a:extLst>
          </p:cNvPr>
          <p:cNvSpPr txBox="1"/>
          <p:nvPr/>
        </p:nvSpPr>
        <p:spPr>
          <a:xfrm>
            <a:off x="7247979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151</a:t>
            </a:r>
            <a:br>
              <a:rPr lang="en-US" sz="1000" dirty="0"/>
            </a:br>
            <a:r>
              <a:rPr lang="en-US" sz="1000" dirty="0"/>
              <a:t>124</a:t>
            </a:r>
          </a:p>
        </p:txBody>
      </p:sp>
      <p:sp>
        <p:nvSpPr>
          <p:cNvPr id="682" name="TextBox 681">
            <a:extLst>
              <a:ext uri="{FF2B5EF4-FFF2-40B4-BE49-F238E27FC236}">
                <a16:creationId xmlns:a16="http://schemas.microsoft.com/office/drawing/2014/main" id="{F4F4BC5C-A68D-AF07-07F2-90984FE4B300}"/>
              </a:ext>
            </a:extLst>
          </p:cNvPr>
          <p:cNvSpPr txBox="1"/>
          <p:nvPr/>
        </p:nvSpPr>
        <p:spPr>
          <a:xfrm>
            <a:off x="7552876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140</a:t>
            </a:r>
            <a:br>
              <a:rPr lang="en-US" sz="1000" dirty="0"/>
            </a:br>
            <a:r>
              <a:rPr lang="en-US" sz="1000" dirty="0"/>
              <a:t>113</a:t>
            </a:r>
          </a:p>
        </p:txBody>
      </p:sp>
      <p:sp>
        <p:nvSpPr>
          <p:cNvPr id="683" name="TextBox 682">
            <a:extLst>
              <a:ext uri="{FF2B5EF4-FFF2-40B4-BE49-F238E27FC236}">
                <a16:creationId xmlns:a16="http://schemas.microsoft.com/office/drawing/2014/main" id="{59279CF0-710D-66AD-8014-5F85733BEA93}"/>
              </a:ext>
            </a:extLst>
          </p:cNvPr>
          <p:cNvSpPr txBox="1"/>
          <p:nvPr/>
        </p:nvSpPr>
        <p:spPr>
          <a:xfrm>
            <a:off x="7857773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129</a:t>
            </a:r>
            <a:br>
              <a:rPr lang="en-US" sz="1000" dirty="0"/>
            </a:br>
            <a:r>
              <a:rPr lang="en-US" sz="1000" dirty="0"/>
              <a:t>89</a:t>
            </a:r>
          </a:p>
        </p:txBody>
      </p:sp>
      <p:sp>
        <p:nvSpPr>
          <p:cNvPr id="684" name="TextBox 683">
            <a:extLst>
              <a:ext uri="{FF2B5EF4-FFF2-40B4-BE49-F238E27FC236}">
                <a16:creationId xmlns:a16="http://schemas.microsoft.com/office/drawing/2014/main" id="{74A4AFF1-ABAF-DCB7-597F-F420214A152B}"/>
              </a:ext>
            </a:extLst>
          </p:cNvPr>
          <p:cNvSpPr txBox="1"/>
          <p:nvPr/>
        </p:nvSpPr>
        <p:spPr>
          <a:xfrm>
            <a:off x="8162670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118</a:t>
            </a:r>
            <a:br>
              <a:rPr lang="en-US" sz="1000" dirty="0"/>
            </a:br>
            <a:r>
              <a:rPr lang="en-US" sz="1000" dirty="0"/>
              <a:t>72</a:t>
            </a:r>
          </a:p>
        </p:txBody>
      </p:sp>
      <p:sp>
        <p:nvSpPr>
          <p:cNvPr id="685" name="TextBox 684">
            <a:extLst>
              <a:ext uri="{FF2B5EF4-FFF2-40B4-BE49-F238E27FC236}">
                <a16:creationId xmlns:a16="http://schemas.microsoft.com/office/drawing/2014/main" id="{4F1A9E91-791D-D6A7-0034-E9FECF3C22EE}"/>
              </a:ext>
            </a:extLst>
          </p:cNvPr>
          <p:cNvSpPr txBox="1"/>
          <p:nvPr/>
        </p:nvSpPr>
        <p:spPr>
          <a:xfrm>
            <a:off x="8467567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105</a:t>
            </a:r>
            <a:br>
              <a:rPr lang="en-US" sz="1000" dirty="0"/>
            </a:br>
            <a:r>
              <a:rPr lang="en-US" sz="1000" dirty="0"/>
              <a:t>63</a:t>
            </a:r>
          </a:p>
        </p:txBody>
      </p:sp>
      <p:sp>
        <p:nvSpPr>
          <p:cNvPr id="686" name="TextBox 685">
            <a:extLst>
              <a:ext uri="{FF2B5EF4-FFF2-40B4-BE49-F238E27FC236}">
                <a16:creationId xmlns:a16="http://schemas.microsoft.com/office/drawing/2014/main" id="{D4CA61EC-5111-9302-3120-B0E7E3DE074F}"/>
              </a:ext>
            </a:extLst>
          </p:cNvPr>
          <p:cNvSpPr txBox="1"/>
          <p:nvPr/>
        </p:nvSpPr>
        <p:spPr>
          <a:xfrm>
            <a:off x="8772464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76</a:t>
            </a:r>
            <a:br>
              <a:rPr lang="en-US" sz="1000" dirty="0"/>
            </a:br>
            <a:r>
              <a:rPr lang="en-US" sz="1000" dirty="0"/>
              <a:t>45</a:t>
            </a:r>
          </a:p>
        </p:txBody>
      </p:sp>
      <p:sp>
        <p:nvSpPr>
          <p:cNvPr id="687" name="TextBox 686">
            <a:extLst>
              <a:ext uri="{FF2B5EF4-FFF2-40B4-BE49-F238E27FC236}">
                <a16:creationId xmlns:a16="http://schemas.microsoft.com/office/drawing/2014/main" id="{40A22C8A-85D3-8DE6-AE7F-DB005600A7FD}"/>
              </a:ext>
            </a:extLst>
          </p:cNvPr>
          <p:cNvSpPr txBox="1"/>
          <p:nvPr/>
        </p:nvSpPr>
        <p:spPr>
          <a:xfrm>
            <a:off x="9077361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53</a:t>
            </a:r>
            <a:br>
              <a:rPr lang="en-US" sz="1000" dirty="0"/>
            </a:br>
            <a:r>
              <a:rPr lang="en-US" sz="1000" dirty="0"/>
              <a:t>29</a:t>
            </a:r>
          </a:p>
        </p:txBody>
      </p:sp>
      <p:sp>
        <p:nvSpPr>
          <p:cNvPr id="688" name="TextBox 687">
            <a:extLst>
              <a:ext uri="{FF2B5EF4-FFF2-40B4-BE49-F238E27FC236}">
                <a16:creationId xmlns:a16="http://schemas.microsoft.com/office/drawing/2014/main" id="{42DFF1D4-5084-96DE-19FA-C838F4D5DD30}"/>
              </a:ext>
            </a:extLst>
          </p:cNvPr>
          <p:cNvSpPr txBox="1"/>
          <p:nvPr/>
        </p:nvSpPr>
        <p:spPr>
          <a:xfrm>
            <a:off x="9382258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38</a:t>
            </a:r>
            <a:br>
              <a:rPr lang="en-US" sz="1000" dirty="0"/>
            </a:br>
            <a:r>
              <a:rPr lang="en-US" sz="1000" dirty="0"/>
              <a:t>22</a:t>
            </a:r>
          </a:p>
        </p:txBody>
      </p:sp>
      <p:sp>
        <p:nvSpPr>
          <p:cNvPr id="689" name="TextBox 688">
            <a:extLst>
              <a:ext uri="{FF2B5EF4-FFF2-40B4-BE49-F238E27FC236}">
                <a16:creationId xmlns:a16="http://schemas.microsoft.com/office/drawing/2014/main" id="{AFDF14E8-960C-0D56-0459-EBCD93EA14E0}"/>
              </a:ext>
            </a:extLst>
          </p:cNvPr>
          <p:cNvSpPr txBox="1"/>
          <p:nvPr/>
        </p:nvSpPr>
        <p:spPr>
          <a:xfrm>
            <a:off x="9687155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22</a:t>
            </a:r>
            <a:br>
              <a:rPr lang="en-US" sz="1000" dirty="0"/>
            </a:br>
            <a:r>
              <a:rPr lang="en-US" sz="1000" dirty="0"/>
              <a:t>11</a:t>
            </a:r>
          </a:p>
        </p:txBody>
      </p:sp>
      <p:sp>
        <p:nvSpPr>
          <p:cNvPr id="690" name="TextBox 689">
            <a:extLst>
              <a:ext uri="{FF2B5EF4-FFF2-40B4-BE49-F238E27FC236}">
                <a16:creationId xmlns:a16="http://schemas.microsoft.com/office/drawing/2014/main" id="{35548282-39FB-A05F-F80E-9546218A0D97}"/>
              </a:ext>
            </a:extLst>
          </p:cNvPr>
          <p:cNvSpPr txBox="1"/>
          <p:nvPr/>
        </p:nvSpPr>
        <p:spPr>
          <a:xfrm>
            <a:off x="9992052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8</a:t>
            </a:r>
            <a:br>
              <a:rPr lang="en-US" sz="1000" dirty="0"/>
            </a:br>
            <a:r>
              <a:rPr lang="en-US" sz="1000" dirty="0"/>
              <a:t>7</a:t>
            </a:r>
          </a:p>
        </p:txBody>
      </p:sp>
      <p:sp>
        <p:nvSpPr>
          <p:cNvPr id="691" name="TextBox 690">
            <a:extLst>
              <a:ext uri="{FF2B5EF4-FFF2-40B4-BE49-F238E27FC236}">
                <a16:creationId xmlns:a16="http://schemas.microsoft.com/office/drawing/2014/main" id="{C9DD7468-43FB-DBCE-A7EE-4EFF744D6056}"/>
              </a:ext>
            </a:extLst>
          </p:cNvPr>
          <p:cNvSpPr txBox="1"/>
          <p:nvPr/>
        </p:nvSpPr>
        <p:spPr>
          <a:xfrm>
            <a:off x="10296949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5</a:t>
            </a:r>
            <a:br>
              <a:rPr lang="en-US" sz="1000" dirty="0"/>
            </a:br>
            <a:r>
              <a:rPr lang="en-US" sz="1000" dirty="0"/>
              <a:t>4</a:t>
            </a:r>
          </a:p>
        </p:txBody>
      </p:sp>
      <p:sp>
        <p:nvSpPr>
          <p:cNvPr id="693" name="TextBox 692">
            <a:extLst>
              <a:ext uri="{FF2B5EF4-FFF2-40B4-BE49-F238E27FC236}">
                <a16:creationId xmlns:a16="http://schemas.microsoft.com/office/drawing/2014/main" id="{7C1DD1B5-D86A-B171-C85A-F4E4D43AD3AD}"/>
              </a:ext>
            </a:extLst>
          </p:cNvPr>
          <p:cNvSpPr txBox="1"/>
          <p:nvPr/>
        </p:nvSpPr>
        <p:spPr>
          <a:xfrm>
            <a:off x="10601846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1</a:t>
            </a:r>
            <a:br>
              <a:rPr lang="en-US" sz="1000" dirty="0"/>
            </a:br>
            <a:r>
              <a:rPr lang="en-US" sz="1000" dirty="0"/>
              <a:t>0</a:t>
            </a:r>
          </a:p>
        </p:txBody>
      </p:sp>
      <p:sp>
        <p:nvSpPr>
          <p:cNvPr id="694" name="TextBox 693">
            <a:extLst>
              <a:ext uri="{FF2B5EF4-FFF2-40B4-BE49-F238E27FC236}">
                <a16:creationId xmlns:a16="http://schemas.microsoft.com/office/drawing/2014/main" id="{4AC5FCDE-17D1-E4F3-BEB2-FC8FAE9145DC}"/>
              </a:ext>
            </a:extLst>
          </p:cNvPr>
          <p:cNvSpPr txBox="1"/>
          <p:nvPr/>
        </p:nvSpPr>
        <p:spPr>
          <a:xfrm>
            <a:off x="10906743" y="5046810"/>
            <a:ext cx="362870" cy="3334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1000" dirty="0"/>
              <a:t>0</a:t>
            </a:r>
            <a:br>
              <a:rPr lang="en-US" sz="1000" dirty="0"/>
            </a:br>
            <a:r>
              <a:rPr lang="en-US" sz="1000" dirty="0"/>
              <a:t>0</a:t>
            </a:r>
          </a:p>
        </p:txBody>
      </p:sp>
      <p:grpSp>
        <p:nvGrpSpPr>
          <p:cNvPr id="953" name="Group 952">
            <a:extLst>
              <a:ext uri="{FF2B5EF4-FFF2-40B4-BE49-F238E27FC236}">
                <a16:creationId xmlns:a16="http://schemas.microsoft.com/office/drawing/2014/main" id="{015E9DBE-C81F-6A3A-0CEC-F22377AE32AC}"/>
              </a:ext>
            </a:extLst>
          </p:cNvPr>
          <p:cNvGrpSpPr/>
          <p:nvPr/>
        </p:nvGrpSpPr>
        <p:grpSpPr>
          <a:xfrm>
            <a:off x="7069428" y="2133245"/>
            <a:ext cx="3754670" cy="2071936"/>
            <a:chOff x="7069428" y="2125007"/>
            <a:chExt cx="3754670" cy="2071936"/>
          </a:xfrm>
        </p:grpSpPr>
        <p:sp>
          <p:nvSpPr>
            <p:cNvPr id="920" name="TextBox 919">
              <a:extLst>
                <a:ext uri="{FF2B5EF4-FFF2-40B4-BE49-F238E27FC236}">
                  <a16:creationId xmlns:a16="http://schemas.microsoft.com/office/drawing/2014/main" id="{6A649559-8F86-E958-27AF-B96415FBF537}"/>
                </a:ext>
              </a:extLst>
            </p:cNvPr>
            <p:cNvSpPr txBox="1"/>
            <p:nvPr/>
          </p:nvSpPr>
          <p:spPr>
            <a:xfrm>
              <a:off x="7069428" y="212500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1" name="TextBox 920">
              <a:extLst>
                <a:ext uri="{FF2B5EF4-FFF2-40B4-BE49-F238E27FC236}">
                  <a16:creationId xmlns:a16="http://schemas.microsoft.com/office/drawing/2014/main" id="{5A411A15-4F32-5170-ACD3-44A9890C186B}"/>
                </a:ext>
              </a:extLst>
            </p:cNvPr>
            <p:cNvSpPr txBox="1"/>
            <p:nvPr/>
          </p:nvSpPr>
          <p:spPr>
            <a:xfrm>
              <a:off x="7271585" y="216299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2" name="TextBox 921">
              <a:extLst>
                <a:ext uri="{FF2B5EF4-FFF2-40B4-BE49-F238E27FC236}">
                  <a16:creationId xmlns:a16="http://schemas.microsoft.com/office/drawing/2014/main" id="{63156F3B-1CED-3E82-6919-87D790EF5B6C}"/>
                </a:ext>
              </a:extLst>
            </p:cNvPr>
            <p:cNvSpPr txBox="1"/>
            <p:nvPr/>
          </p:nvSpPr>
          <p:spPr>
            <a:xfrm>
              <a:off x="7327760" y="221333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3" name="TextBox 922">
              <a:extLst>
                <a:ext uri="{FF2B5EF4-FFF2-40B4-BE49-F238E27FC236}">
                  <a16:creationId xmlns:a16="http://schemas.microsoft.com/office/drawing/2014/main" id="{F2D96738-6E95-B244-5D1E-E8F97A753775}"/>
                </a:ext>
              </a:extLst>
            </p:cNvPr>
            <p:cNvSpPr txBox="1"/>
            <p:nvPr/>
          </p:nvSpPr>
          <p:spPr>
            <a:xfrm>
              <a:off x="7371201" y="222735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4" name="TextBox 923">
              <a:extLst>
                <a:ext uri="{FF2B5EF4-FFF2-40B4-BE49-F238E27FC236}">
                  <a16:creationId xmlns:a16="http://schemas.microsoft.com/office/drawing/2014/main" id="{EF9D8702-F234-7BDB-BA1B-82EE8065CFFA}"/>
                </a:ext>
              </a:extLst>
            </p:cNvPr>
            <p:cNvSpPr txBox="1"/>
            <p:nvPr/>
          </p:nvSpPr>
          <p:spPr>
            <a:xfrm>
              <a:off x="7595660" y="231593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5" name="TextBox 924">
              <a:extLst>
                <a:ext uri="{FF2B5EF4-FFF2-40B4-BE49-F238E27FC236}">
                  <a16:creationId xmlns:a16="http://schemas.microsoft.com/office/drawing/2014/main" id="{DE61852B-1949-C370-D855-CE038EF6A1EB}"/>
                </a:ext>
              </a:extLst>
            </p:cNvPr>
            <p:cNvSpPr txBox="1"/>
            <p:nvPr/>
          </p:nvSpPr>
          <p:spPr>
            <a:xfrm>
              <a:off x="7622177" y="232655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6" name="TextBox 925">
              <a:extLst>
                <a:ext uri="{FF2B5EF4-FFF2-40B4-BE49-F238E27FC236}">
                  <a16:creationId xmlns:a16="http://schemas.microsoft.com/office/drawing/2014/main" id="{888EE63F-D14E-8A46-9276-1C0BD02B6790}"/>
                </a:ext>
              </a:extLst>
            </p:cNvPr>
            <p:cNvSpPr txBox="1"/>
            <p:nvPr/>
          </p:nvSpPr>
          <p:spPr>
            <a:xfrm>
              <a:off x="7765258" y="2436097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7" name="TextBox 926">
              <a:extLst>
                <a:ext uri="{FF2B5EF4-FFF2-40B4-BE49-F238E27FC236}">
                  <a16:creationId xmlns:a16="http://schemas.microsoft.com/office/drawing/2014/main" id="{D5A2C2EC-E1AB-3C2F-5D48-B37E9D78A5B6}"/>
                </a:ext>
              </a:extLst>
            </p:cNvPr>
            <p:cNvSpPr txBox="1"/>
            <p:nvPr/>
          </p:nvSpPr>
          <p:spPr>
            <a:xfrm>
              <a:off x="7934551" y="274104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8" name="TextBox 927">
              <a:extLst>
                <a:ext uri="{FF2B5EF4-FFF2-40B4-BE49-F238E27FC236}">
                  <a16:creationId xmlns:a16="http://schemas.microsoft.com/office/drawing/2014/main" id="{8FA3EDFB-B0FC-7E2B-8842-1F4E26248DE0}"/>
                </a:ext>
              </a:extLst>
            </p:cNvPr>
            <p:cNvSpPr txBox="1"/>
            <p:nvPr/>
          </p:nvSpPr>
          <p:spPr>
            <a:xfrm>
              <a:off x="8126201" y="295891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9" name="TextBox 928">
              <a:extLst>
                <a:ext uri="{FF2B5EF4-FFF2-40B4-BE49-F238E27FC236}">
                  <a16:creationId xmlns:a16="http://schemas.microsoft.com/office/drawing/2014/main" id="{4EEEF6B9-8F6E-19BC-E763-13E3817C6B96}"/>
                </a:ext>
              </a:extLst>
            </p:cNvPr>
            <p:cNvSpPr txBox="1"/>
            <p:nvPr/>
          </p:nvSpPr>
          <p:spPr>
            <a:xfrm>
              <a:off x="8708733" y="330258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0" name="TextBox 929">
              <a:extLst>
                <a:ext uri="{FF2B5EF4-FFF2-40B4-BE49-F238E27FC236}">
                  <a16:creationId xmlns:a16="http://schemas.microsoft.com/office/drawing/2014/main" id="{D8CC152B-CCAB-4F74-7606-A7676FD6CC38}"/>
                </a:ext>
              </a:extLst>
            </p:cNvPr>
            <p:cNvSpPr txBox="1"/>
            <p:nvPr/>
          </p:nvSpPr>
          <p:spPr>
            <a:xfrm>
              <a:off x="8802978" y="3347775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1" name="TextBox 930">
              <a:extLst>
                <a:ext uri="{FF2B5EF4-FFF2-40B4-BE49-F238E27FC236}">
                  <a16:creationId xmlns:a16="http://schemas.microsoft.com/office/drawing/2014/main" id="{DF81B63C-B253-FEAE-C99A-22C7626014D5}"/>
                </a:ext>
              </a:extLst>
            </p:cNvPr>
            <p:cNvSpPr txBox="1"/>
            <p:nvPr/>
          </p:nvSpPr>
          <p:spPr>
            <a:xfrm>
              <a:off x="8756663" y="334460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2" name="TextBox 931">
              <a:extLst>
                <a:ext uri="{FF2B5EF4-FFF2-40B4-BE49-F238E27FC236}">
                  <a16:creationId xmlns:a16="http://schemas.microsoft.com/office/drawing/2014/main" id="{1AC927B3-131C-1535-5B2A-3892C898CEBB}"/>
                </a:ext>
              </a:extLst>
            </p:cNvPr>
            <p:cNvSpPr txBox="1"/>
            <p:nvPr/>
          </p:nvSpPr>
          <p:spPr>
            <a:xfrm>
              <a:off x="8833749" y="3370000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3" name="TextBox 932">
              <a:extLst>
                <a:ext uri="{FF2B5EF4-FFF2-40B4-BE49-F238E27FC236}">
                  <a16:creationId xmlns:a16="http://schemas.microsoft.com/office/drawing/2014/main" id="{7F2EE039-507F-E033-EB2C-961A79F568AA}"/>
                </a:ext>
              </a:extLst>
            </p:cNvPr>
            <p:cNvSpPr txBox="1"/>
            <p:nvPr/>
          </p:nvSpPr>
          <p:spPr>
            <a:xfrm>
              <a:off x="8881888" y="340161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4" name="TextBox 933">
              <a:extLst>
                <a:ext uri="{FF2B5EF4-FFF2-40B4-BE49-F238E27FC236}">
                  <a16:creationId xmlns:a16="http://schemas.microsoft.com/office/drawing/2014/main" id="{9E58BDC2-9DA4-8095-F201-F7ABDCD722E2}"/>
                </a:ext>
              </a:extLst>
            </p:cNvPr>
            <p:cNvSpPr txBox="1"/>
            <p:nvPr/>
          </p:nvSpPr>
          <p:spPr>
            <a:xfrm>
              <a:off x="9036564" y="355121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5" name="TextBox 934">
              <a:extLst>
                <a:ext uri="{FF2B5EF4-FFF2-40B4-BE49-F238E27FC236}">
                  <a16:creationId xmlns:a16="http://schemas.microsoft.com/office/drawing/2014/main" id="{6111B884-1D69-8730-1F03-B2ED53FC0BBF}"/>
                </a:ext>
              </a:extLst>
            </p:cNvPr>
            <p:cNvSpPr txBox="1"/>
            <p:nvPr/>
          </p:nvSpPr>
          <p:spPr>
            <a:xfrm>
              <a:off x="9057845" y="355121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6" name="TextBox 935">
              <a:extLst>
                <a:ext uri="{FF2B5EF4-FFF2-40B4-BE49-F238E27FC236}">
                  <a16:creationId xmlns:a16="http://schemas.microsoft.com/office/drawing/2014/main" id="{78AC5AF9-7608-668D-33EB-4267556194A8}"/>
                </a:ext>
              </a:extLst>
            </p:cNvPr>
            <p:cNvSpPr txBox="1"/>
            <p:nvPr/>
          </p:nvSpPr>
          <p:spPr>
            <a:xfrm>
              <a:off x="9291438" y="372670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7" name="TextBox 936">
              <a:extLst>
                <a:ext uri="{FF2B5EF4-FFF2-40B4-BE49-F238E27FC236}">
                  <a16:creationId xmlns:a16="http://schemas.microsoft.com/office/drawing/2014/main" id="{891AB50D-E610-D084-40DE-187A1ED447D9}"/>
                </a:ext>
              </a:extLst>
            </p:cNvPr>
            <p:cNvSpPr txBox="1"/>
            <p:nvPr/>
          </p:nvSpPr>
          <p:spPr>
            <a:xfrm>
              <a:off x="9314605" y="372670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8" name="TextBox 937">
              <a:extLst>
                <a:ext uri="{FF2B5EF4-FFF2-40B4-BE49-F238E27FC236}">
                  <a16:creationId xmlns:a16="http://schemas.microsoft.com/office/drawing/2014/main" id="{7EDAC732-6488-FCE2-1D47-682D844945F5}"/>
                </a:ext>
              </a:extLst>
            </p:cNvPr>
            <p:cNvSpPr txBox="1"/>
            <p:nvPr/>
          </p:nvSpPr>
          <p:spPr>
            <a:xfrm>
              <a:off x="9540875" y="3760232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9" name="TextBox 938">
              <a:extLst>
                <a:ext uri="{FF2B5EF4-FFF2-40B4-BE49-F238E27FC236}">
                  <a16:creationId xmlns:a16="http://schemas.microsoft.com/office/drawing/2014/main" id="{1B2A263E-A9A3-7FC9-17DF-A07D644A6004}"/>
                </a:ext>
              </a:extLst>
            </p:cNvPr>
            <p:cNvSpPr txBox="1"/>
            <p:nvPr/>
          </p:nvSpPr>
          <p:spPr>
            <a:xfrm>
              <a:off x="9739297" y="3920461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0" name="TextBox 939">
              <a:extLst>
                <a:ext uri="{FF2B5EF4-FFF2-40B4-BE49-F238E27FC236}">
                  <a16:creationId xmlns:a16="http://schemas.microsoft.com/office/drawing/2014/main" id="{645CF43A-E54A-8285-8A39-9051C3E86B30}"/>
                </a:ext>
              </a:extLst>
            </p:cNvPr>
            <p:cNvSpPr txBox="1"/>
            <p:nvPr/>
          </p:nvSpPr>
          <p:spPr>
            <a:xfrm>
              <a:off x="9565770" y="377300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1" name="TextBox 940">
              <a:extLst>
                <a:ext uri="{FF2B5EF4-FFF2-40B4-BE49-F238E27FC236}">
                  <a16:creationId xmlns:a16="http://schemas.microsoft.com/office/drawing/2014/main" id="{324FABC4-3950-361F-AFEA-7FD9E8EED6A0}"/>
                </a:ext>
              </a:extLst>
            </p:cNvPr>
            <p:cNvSpPr txBox="1"/>
            <p:nvPr/>
          </p:nvSpPr>
          <p:spPr>
            <a:xfrm>
              <a:off x="9588749" y="37812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2" name="TextBox 941">
              <a:extLst>
                <a:ext uri="{FF2B5EF4-FFF2-40B4-BE49-F238E27FC236}">
                  <a16:creationId xmlns:a16="http://schemas.microsoft.com/office/drawing/2014/main" id="{B688EA16-FCB6-6B83-4F2F-01CDAB2D4C7A}"/>
                </a:ext>
              </a:extLst>
            </p:cNvPr>
            <p:cNvSpPr txBox="1"/>
            <p:nvPr/>
          </p:nvSpPr>
          <p:spPr>
            <a:xfrm>
              <a:off x="9741149" y="39336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3" name="TextBox 942">
              <a:extLst>
                <a:ext uri="{FF2B5EF4-FFF2-40B4-BE49-F238E27FC236}">
                  <a16:creationId xmlns:a16="http://schemas.microsoft.com/office/drawing/2014/main" id="{9488C438-2BB8-A532-6BB2-300AD6AA124A}"/>
                </a:ext>
              </a:extLst>
            </p:cNvPr>
            <p:cNvSpPr txBox="1"/>
            <p:nvPr/>
          </p:nvSpPr>
          <p:spPr>
            <a:xfrm>
              <a:off x="9956347" y="392363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4" name="TextBox 943">
              <a:extLst>
                <a:ext uri="{FF2B5EF4-FFF2-40B4-BE49-F238E27FC236}">
                  <a16:creationId xmlns:a16="http://schemas.microsoft.com/office/drawing/2014/main" id="{23C7E4B1-0C5B-2656-6E34-A7EAE95105F9}"/>
                </a:ext>
              </a:extLst>
            </p:cNvPr>
            <p:cNvSpPr txBox="1"/>
            <p:nvPr/>
          </p:nvSpPr>
          <p:spPr>
            <a:xfrm>
              <a:off x="9624981" y="3781286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5" name="TextBox 944">
              <a:extLst>
                <a:ext uri="{FF2B5EF4-FFF2-40B4-BE49-F238E27FC236}">
                  <a16:creationId xmlns:a16="http://schemas.microsoft.com/office/drawing/2014/main" id="{479BEDD0-3F6B-F869-A8D6-D863E471F441}"/>
                </a:ext>
              </a:extLst>
            </p:cNvPr>
            <p:cNvSpPr txBox="1"/>
            <p:nvPr/>
          </p:nvSpPr>
          <p:spPr>
            <a:xfrm>
              <a:off x="10040088" y="397231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6" name="TextBox 945">
              <a:extLst>
                <a:ext uri="{FF2B5EF4-FFF2-40B4-BE49-F238E27FC236}">
                  <a16:creationId xmlns:a16="http://schemas.microsoft.com/office/drawing/2014/main" id="{12346DD3-D52D-06F1-55F6-C4206475345E}"/>
                </a:ext>
              </a:extLst>
            </p:cNvPr>
            <p:cNvSpPr txBox="1"/>
            <p:nvPr/>
          </p:nvSpPr>
          <p:spPr>
            <a:xfrm>
              <a:off x="10117277" y="40376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7" name="TextBox 946">
              <a:extLst>
                <a:ext uri="{FF2B5EF4-FFF2-40B4-BE49-F238E27FC236}">
                  <a16:creationId xmlns:a16="http://schemas.microsoft.com/office/drawing/2014/main" id="{84BD47EB-E3AD-5387-021F-3776577A6AF0}"/>
                </a:ext>
              </a:extLst>
            </p:cNvPr>
            <p:cNvSpPr txBox="1"/>
            <p:nvPr/>
          </p:nvSpPr>
          <p:spPr>
            <a:xfrm>
              <a:off x="10709534" y="403449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8" name="TextBox 947">
              <a:extLst>
                <a:ext uri="{FF2B5EF4-FFF2-40B4-BE49-F238E27FC236}">
                  <a16:creationId xmlns:a16="http://schemas.microsoft.com/office/drawing/2014/main" id="{AEAC02DC-EF58-D4E0-00C0-631DAA7D7882}"/>
                </a:ext>
              </a:extLst>
            </p:cNvPr>
            <p:cNvSpPr txBox="1"/>
            <p:nvPr/>
          </p:nvSpPr>
          <p:spPr>
            <a:xfrm>
              <a:off x="10183981" y="403766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49" name="TextBox 948">
              <a:extLst>
                <a:ext uri="{FF2B5EF4-FFF2-40B4-BE49-F238E27FC236}">
                  <a16:creationId xmlns:a16="http://schemas.microsoft.com/office/drawing/2014/main" id="{5C9FD6A7-304A-8E91-C8AB-61488FC188F5}"/>
                </a:ext>
              </a:extLst>
            </p:cNvPr>
            <p:cNvSpPr txBox="1"/>
            <p:nvPr/>
          </p:nvSpPr>
          <p:spPr>
            <a:xfrm>
              <a:off x="10273318" y="4040843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0" name="TextBox 949">
              <a:extLst>
                <a:ext uri="{FF2B5EF4-FFF2-40B4-BE49-F238E27FC236}">
                  <a16:creationId xmlns:a16="http://schemas.microsoft.com/office/drawing/2014/main" id="{062FD1F2-E830-403C-D587-FAC9F1E7C3B3}"/>
                </a:ext>
              </a:extLst>
            </p:cNvPr>
            <p:cNvSpPr txBox="1"/>
            <p:nvPr/>
          </p:nvSpPr>
          <p:spPr>
            <a:xfrm>
              <a:off x="10455442" y="4038554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1" name="TextBox 950">
              <a:extLst>
                <a:ext uri="{FF2B5EF4-FFF2-40B4-BE49-F238E27FC236}">
                  <a16:creationId xmlns:a16="http://schemas.microsoft.com/office/drawing/2014/main" id="{2402D0BE-F9EC-3DE4-F82B-59C639169EBF}"/>
                </a:ext>
              </a:extLst>
            </p:cNvPr>
            <p:cNvSpPr txBox="1"/>
            <p:nvPr/>
          </p:nvSpPr>
          <p:spPr>
            <a:xfrm>
              <a:off x="10602511" y="403131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2" name="TextBox 951">
              <a:extLst>
                <a:ext uri="{FF2B5EF4-FFF2-40B4-BE49-F238E27FC236}">
                  <a16:creationId xmlns:a16="http://schemas.microsoft.com/office/drawing/2014/main" id="{19E42C1E-D8B2-BF9F-80BD-85ECEB263B50}"/>
                </a:ext>
              </a:extLst>
            </p:cNvPr>
            <p:cNvSpPr txBox="1"/>
            <p:nvPr/>
          </p:nvSpPr>
          <p:spPr>
            <a:xfrm>
              <a:off x="10657545" y="4031318"/>
              <a:ext cx="114564" cy="1561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99196F6-468F-9C37-77DA-270B93F92081}"/>
              </a:ext>
            </a:extLst>
          </p:cNvPr>
          <p:cNvGrpSpPr/>
          <p:nvPr/>
        </p:nvGrpSpPr>
        <p:grpSpPr>
          <a:xfrm>
            <a:off x="7118350" y="2209800"/>
            <a:ext cx="3790951" cy="2025650"/>
            <a:chOff x="7118350" y="2209800"/>
            <a:chExt cx="3790951" cy="2025650"/>
          </a:xfrm>
        </p:grpSpPr>
        <p:sp>
          <p:nvSpPr>
            <p:cNvPr id="871" name="Freeform 870">
              <a:extLst>
                <a:ext uri="{FF2B5EF4-FFF2-40B4-BE49-F238E27FC236}">
                  <a16:creationId xmlns:a16="http://schemas.microsoft.com/office/drawing/2014/main" id="{ED3A9712-D106-BE2B-EE48-BE0000EE02D1}"/>
                </a:ext>
              </a:extLst>
            </p:cNvPr>
            <p:cNvSpPr/>
            <p:nvPr/>
          </p:nvSpPr>
          <p:spPr>
            <a:xfrm>
              <a:off x="9128126" y="3184525"/>
              <a:ext cx="1781175" cy="1050925"/>
            </a:xfrm>
            <a:custGeom>
              <a:avLst/>
              <a:gdLst>
                <a:gd name="csX0" fmla="*/ 1812925 w 1812925"/>
                <a:gd name="csY0" fmla="*/ 1130302 h 1130302"/>
                <a:gd name="csX1" fmla="*/ 1574800 w 1812925"/>
                <a:gd name="csY1" fmla="*/ 1130302 h 1130302"/>
                <a:gd name="csX2" fmla="*/ 1574800 w 1812925"/>
                <a:gd name="csY2" fmla="*/ 828677 h 1130302"/>
                <a:gd name="csX3" fmla="*/ 1263650 w 1812925"/>
                <a:gd name="csY3" fmla="*/ 828677 h 1130302"/>
                <a:gd name="csX4" fmla="*/ 1263650 w 1812925"/>
                <a:gd name="csY4" fmla="*/ 720727 h 1130302"/>
                <a:gd name="csX5" fmla="*/ 1219200 w 1812925"/>
                <a:gd name="csY5" fmla="*/ 720727 h 1130302"/>
                <a:gd name="csX6" fmla="*/ 1219200 w 1812925"/>
                <a:gd name="csY6" fmla="*/ 596902 h 1130302"/>
                <a:gd name="csX7" fmla="*/ 831850 w 1812925"/>
                <a:gd name="csY7" fmla="*/ 596902 h 1130302"/>
                <a:gd name="csX8" fmla="*/ 831850 w 1812925"/>
                <a:gd name="csY8" fmla="*/ 555627 h 1130302"/>
                <a:gd name="csX9" fmla="*/ 755650 w 1812925"/>
                <a:gd name="csY9" fmla="*/ 555627 h 1130302"/>
                <a:gd name="csX10" fmla="*/ 755650 w 1812925"/>
                <a:gd name="csY10" fmla="*/ 504827 h 1130302"/>
                <a:gd name="csX11" fmla="*/ 708025 w 1812925"/>
                <a:gd name="csY11" fmla="*/ 504827 h 1130302"/>
                <a:gd name="csX12" fmla="*/ 708025 w 1812925"/>
                <a:gd name="csY12" fmla="*/ 473077 h 1130302"/>
                <a:gd name="csX13" fmla="*/ 685800 w 1812925"/>
                <a:gd name="csY13" fmla="*/ 473077 h 1130302"/>
                <a:gd name="csX14" fmla="*/ 685800 w 1812925"/>
                <a:gd name="csY14" fmla="*/ 434977 h 1130302"/>
                <a:gd name="csX15" fmla="*/ 565150 w 1812925"/>
                <a:gd name="csY15" fmla="*/ 434977 h 1130302"/>
                <a:gd name="csX16" fmla="*/ 565150 w 1812925"/>
                <a:gd name="csY16" fmla="*/ 393702 h 1130302"/>
                <a:gd name="csX17" fmla="*/ 508000 w 1812925"/>
                <a:gd name="csY17" fmla="*/ 393702 h 1130302"/>
                <a:gd name="csX18" fmla="*/ 508000 w 1812925"/>
                <a:gd name="csY18" fmla="*/ 358777 h 1130302"/>
                <a:gd name="csX19" fmla="*/ 492125 w 1812925"/>
                <a:gd name="csY19" fmla="*/ 358777 h 1130302"/>
                <a:gd name="csX20" fmla="*/ 492125 w 1812925"/>
                <a:gd name="csY20" fmla="*/ 342902 h 1130302"/>
                <a:gd name="csX21" fmla="*/ 447675 w 1812925"/>
                <a:gd name="csY21" fmla="*/ 342902 h 1130302"/>
                <a:gd name="csX22" fmla="*/ 447675 w 1812925"/>
                <a:gd name="csY22" fmla="*/ 301627 h 1130302"/>
                <a:gd name="csX23" fmla="*/ 403225 w 1812925"/>
                <a:gd name="csY23" fmla="*/ 301627 h 1130302"/>
                <a:gd name="csX24" fmla="*/ 403225 w 1812925"/>
                <a:gd name="csY24" fmla="*/ 266702 h 1130302"/>
                <a:gd name="csX25" fmla="*/ 381000 w 1812925"/>
                <a:gd name="csY25" fmla="*/ 266702 h 1130302"/>
                <a:gd name="csX26" fmla="*/ 381000 w 1812925"/>
                <a:gd name="csY26" fmla="*/ 247652 h 1130302"/>
                <a:gd name="csX27" fmla="*/ 320675 w 1812925"/>
                <a:gd name="csY27" fmla="*/ 247652 h 1130302"/>
                <a:gd name="csX28" fmla="*/ 320675 w 1812925"/>
                <a:gd name="csY28" fmla="*/ 247652 h 1130302"/>
                <a:gd name="csX29" fmla="*/ 320675 w 1812925"/>
                <a:gd name="csY29" fmla="*/ 212727 h 1130302"/>
                <a:gd name="csX30" fmla="*/ 234950 w 1812925"/>
                <a:gd name="csY30" fmla="*/ 212727 h 1130302"/>
                <a:gd name="csX31" fmla="*/ 234950 w 1812925"/>
                <a:gd name="csY31" fmla="*/ 193677 h 1130302"/>
                <a:gd name="csX32" fmla="*/ 155575 w 1812925"/>
                <a:gd name="csY32" fmla="*/ 193677 h 1130302"/>
                <a:gd name="csX33" fmla="*/ 155575 w 1812925"/>
                <a:gd name="csY33" fmla="*/ 158752 h 1130302"/>
                <a:gd name="csX34" fmla="*/ 127000 w 1812925"/>
                <a:gd name="csY34" fmla="*/ 158752 h 1130302"/>
                <a:gd name="csX35" fmla="*/ 127000 w 1812925"/>
                <a:gd name="csY35" fmla="*/ 123827 h 1130302"/>
                <a:gd name="csX36" fmla="*/ 98425 w 1812925"/>
                <a:gd name="csY36" fmla="*/ 123827 h 1130302"/>
                <a:gd name="csX37" fmla="*/ 98425 w 1812925"/>
                <a:gd name="csY37" fmla="*/ 79377 h 1130302"/>
                <a:gd name="csX38" fmla="*/ 31750 w 1812925"/>
                <a:gd name="csY38" fmla="*/ 79377 h 1130302"/>
                <a:gd name="csX39" fmla="*/ 31750 w 1812925"/>
                <a:gd name="csY39" fmla="*/ 15877 h 1130302"/>
                <a:gd name="csX40" fmla="*/ 3175 w 1812925"/>
                <a:gd name="csY40" fmla="*/ 2 h 1130302"/>
                <a:gd name="csX41" fmla="*/ 0 w 1812925"/>
                <a:gd name="csY41" fmla="*/ 3177 h 1130302"/>
                <a:gd name="csX0" fmla="*/ 1809750 w 1809750"/>
                <a:gd name="csY0" fmla="*/ 1130302 h 1130302"/>
                <a:gd name="csX1" fmla="*/ 1571625 w 1809750"/>
                <a:gd name="csY1" fmla="*/ 1130302 h 1130302"/>
                <a:gd name="csX2" fmla="*/ 1571625 w 1809750"/>
                <a:gd name="csY2" fmla="*/ 828677 h 1130302"/>
                <a:gd name="csX3" fmla="*/ 1260475 w 1809750"/>
                <a:gd name="csY3" fmla="*/ 828677 h 1130302"/>
                <a:gd name="csX4" fmla="*/ 1260475 w 1809750"/>
                <a:gd name="csY4" fmla="*/ 720727 h 1130302"/>
                <a:gd name="csX5" fmla="*/ 1216025 w 1809750"/>
                <a:gd name="csY5" fmla="*/ 720727 h 1130302"/>
                <a:gd name="csX6" fmla="*/ 1216025 w 1809750"/>
                <a:gd name="csY6" fmla="*/ 596902 h 1130302"/>
                <a:gd name="csX7" fmla="*/ 828675 w 1809750"/>
                <a:gd name="csY7" fmla="*/ 596902 h 1130302"/>
                <a:gd name="csX8" fmla="*/ 828675 w 1809750"/>
                <a:gd name="csY8" fmla="*/ 555627 h 1130302"/>
                <a:gd name="csX9" fmla="*/ 752475 w 1809750"/>
                <a:gd name="csY9" fmla="*/ 555627 h 1130302"/>
                <a:gd name="csX10" fmla="*/ 752475 w 1809750"/>
                <a:gd name="csY10" fmla="*/ 504827 h 1130302"/>
                <a:gd name="csX11" fmla="*/ 704850 w 1809750"/>
                <a:gd name="csY11" fmla="*/ 504827 h 1130302"/>
                <a:gd name="csX12" fmla="*/ 704850 w 1809750"/>
                <a:gd name="csY12" fmla="*/ 473077 h 1130302"/>
                <a:gd name="csX13" fmla="*/ 682625 w 1809750"/>
                <a:gd name="csY13" fmla="*/ 473077 h 1130302"/>
                <a:gd name="csX14" fmla="*/ 682625 w 1809750"/>
                <a:gd name="csY14" fmla="*/ 434977 h 1130302"/>
                <a:gd name="csX15" fmla="*/ 561975 w 1809750"/>
                <a:gd name="csY15" fmla="*/ 434977 h 1130302"/>
                <a:gd name="csX16" fmla="*/ 561975 w 1809750"/>
                <a:gd name="csY16" fmla="*/ 393702 h 1130302"/>
                <a:gd name="csX17" fmla="*/ 504825 w 1809750"/>
                <a:gd name="csY17" fmla="*/ 393702 h 1130302"/>
                <a:gd name="csX18" fmla="*/ 504825 w 1809750"/>
                <a:gd name="csY18" fmla="*/ 358777 h 1130302"/>
                <a:gd name="csX19" fmla="*/ 488950 w 1809750"/>
                <a:gd name="csY19" fmla="*/ 358777 h 1130302"/>
                <a:gd name="csX20" fmla="*/ 488950 w 1809750"/>
                <a:gd name="csY20" fmla="*/ 342902 h 1130302"/>
                <a:gd name="csX21" fmla="*/ 444500 w 1809750"/>
                <a:gd name="csY21" fmla="*/ 342902 h 1130302"/>
                <a:gd name="csX22" fmla="*/ 444500 w 1809750"/>
                <a:gd name="csY22" fmla="*/ 301627 h 1130302"/>
                <a:gd name="csX23" fmla="*/ 400050 w 1809750"/>
                <a:gd name="csY23" fmla="*/ 301627 h 1130302"/>
                <a:gd name="csX24" fmla="*/ 400050 w 1809750"/>
                <a:gd name="csY24" fmla="*/ 266702 h 1130302"/>
                <a:gd name="csX25" fmla="*/ 377825 w 1809750"/>
                <a:gd name="csY25" fmla="*/ 266702 h 1130302"/>
                <a:gd name="csX26" fmla="*/ 377825 w 1809750"/>
                <a:gd name="csY26" fmla="*/ 247652 h 1130302"/>
                <a:gd name="csX27" fmla="*/ 317500 w 1809750"/>
                <a:gd name="csY27" fmla="*/ 247652 h 1130302"/>
                <a:gd name="csX28" fmla="*/ 317500 w 1809750"/>
                <a:gd name="csY28" fmla="*/ 247652 h 1130302"/>
                <a:gd name="csX29" fmla="*/ 317500 w 1809750"/>
                <a:gd name="csY29" fmla="*/ 212727 h 1130302"/>
                <a:gd name="csX30" fmla="*/ 231775 w 1809750"/>
                <a:gd name="csY30" fmla="*/ 212727 h 1130302"/>
                <a:gd name="csX31" fmla="*/ 231775 w 1809750"/>
                <a:gd name="csY31" fmla="*/ 193677 h 1130302"/>
                <a:gd name="csX32" fmla="*/ 152400 w 1809750"/>
                <a:gd name="csY32" fmla="*/ 193677 h 1130302"/>
                <a:gd name="csX33" fmla="*/ 152400 w 1809750"/>
                <a:gd name="csY33" fmla="*/ 158752 h 1130302"/>
                <a:gd name="csX34" fmla="*/ 123825 w 1809750"/>
                <a:gd name="csY34" fmla="*/ 158752 h 1130302"/>
                <a:gd name="csX35" fmla="*/ 123825 w 1809750"/>
                <a:gd name="csY35" fmla="*/ 123827 h 1130302"/>
                <a:gd name="csX36" fmla="*/ 95250 w 1809750"/>
                <a:gd name="csY36" fmla="*/ 123827 h 1130302"/>
                <a:gd name="csX37" fmla="*/ 95250 w 1809750"/>
                <a:gd name="csY37" fmla="*/ 79377 h 1130302"/>
                <a:gd name="csX38" fmla="*/ 28575 w 1809750"/>
                <a:gd name="csY38" fmla="*/ 79377 h 1130302"/>
                <a:gd name="csX39" fmla="*/ 28575 w 1809750"/>
                <a:gd name="csY39" fmla="*/ 15877 h 1130302"/>
                <a:gd name="csX40" fmla="*/ 0 w 1809750"/>
                <a:gd name="csY40" fmla="*/ 2 h 1130302"/>
                <a:gd name="csX0" fmla="*/ 1809750 w 1809750"/>
                <a:gd name="csY0" fmla="*/ 1130300 h 1130300"/>
                <a:gd name="csX1" fmla="*/ 1571625 w 1809750"/>
                <a:gd name="csY1" fmla="*/ 1130300 h 1130300"/>
                <a:gd name="csX2" fmla="*/ 1571625 w 1809750"/>
                <a:gd name="csY2" fmla="*/ 828675 h 1130300"/>
                <a:gd name="csX3" fmla="*/ 1260475 w 1809750"/>
                <a:gd name="csY3" fmla="*/ 828675 h 1130300"/>
                <a:gd name="csX4" fmla="*/ 1260475 w 1809750"/>
                <a:gd name="csY4" fmla="*/ 720725 h 1130300"/>
                <a:gd name="csX5" fmla="*/ 1216025 w 1809750"/>
                <a:gd name="csY5" fmla="*/ 720725 h 1130300"/>
                <a:gd name="csX6" fmla="*/ 1216025 w 1809750"/>
                <a:gd name="csY6" fmla="*/ 596900 h 1130300"/>
                <a:gd name="csX7" fmla="*/ 828675 w 1809750"/>
                <a:gd name="csY7" fmla="*/ 596900 h 1130300"/>
                <a:gd name="csX8" fmla="*/ 828675 w 1809750"/>
                <a:gd name="csY8" fmla="*/ 555625 h 1130300"/>
                <a:gd name="csX9" fmla="*/ 752475 w 1809750"/>
                <a:gd name="csY9" fmla="*/ 555625 h 1130300"/>
                <a:gd name="csX10" fmla="*/ 752475 w 1809750"/>
                <a:gd name="csY10" fmla="*/ 504825 h 1130300"/>
                <a:gd name="csX11" fmla="*/ 704850 w 1809750"/>
                <a:gd name="csY11" fmla="*/ 504825 h 1130300"/>
                <a:gd name="csX12" fmla="*/ 704850 w 1809750"/>
                <a:gd name="csY12" fmla="*/ 473075 h 1130300"/>
                <a:gd name="csX13" fmla="*/ 682625 w 1809750"/>
                <a:gd name="csY13" fmla="*/ 473075 h 1130300"/>
                <a:gd name="csX14" fmla="*/ 682625 w 1809750"/>
                <a:gd name="csY14" fmla="*/ 434975 h 1130300"/>
                <a:gd name="csX15" fmla="*/ 561975 w 1809750"/>
                <a:gd name="csY15" fmla="*/ 434975 h 1130300"/>
                <a:gd name="csX16" fmla="*/ 561975 w 1809750"/>
                <a:gd name="csY16" fmla="*/ 393700 h 1130300"/>
                <a:gd name="csX17" fmla="*/ 504825 w 1809750"/>
                <a:gd name="csY17" fmla="*/ 393700 h 1130300"/>
                <a:gd name="csX18" fmla="*/ 504825 w 1809750"/>
                <a:gd name="csY18" fmla="*/ 358775 h 1130300"/>
                <a:gd name="csX19" fmla="*/ 488950 w 1809750"/>
                <a:gd name="csY19" fmla="*/ 358775 h 1130300"/>
                <a:gd name="csX20" fmla="*/ 488950 w 1809750"/>
                <a:gd name="csY20" fmla="*/ 342900 h 1130300"/>
                <a:gd name="csX21" fmla="*/ 444500 w 1809750"/>
                <a:gd name="csY21" fmla="*/ 342900 h 1130300"/>
                <a:gd name="csX22" fmla="*/ 444500 w 1809750"/>
                <a:gd name="csY22" fmla="*/ 301625 h 1130300"/>
                <a:gd name="csX23" fmla="*/ 400050 w 1809750"/>
                <a:gd name="csY23" fmla="*/ 301625 h 1130300"/>
                <a:gd name="csX24" fmla="*/ 400050 w 1809750"/>
                <a:gd name="csY24" fmla="*/ 266700 h 1130300"/>
                <a:gd name="csX25" fmla="*/ 377825 w 1809750"/>
                <a:gd name="csY25" fmla="*/ 266700 h 1130300"/>
                <a:gd name="csX26" fmla="*/ 377825 w 1809750"/>
                <a:gd name="csY26" fmla="*/ 247650 h 1130300"/>
                <a:gd name="csX27" fmla="*/ 317500 w 1809750"/>
                <a:gd name="csY27" fmla="*/ 247650 h 1130300"/>
                <a:gd name="csX28" fmla="*/ 317500 w 1809750"/>
                <a:gd name="csY28" fmla="*/ 247650 h 1130300"/>
                <a:gd name="csX29" fmla="*/ 317500 w 1809750"/>
                <a:gd name="csY29" fmla="*/ 212725 h 1130300"/>
                <a:gd name="csX30" fmla="*/ 231775 w 1809750"/>
                <a:gd name="csY30" fmla="*/ 212725 h 1130300"/>
                <a:gd name="csX31" fmla="*/ 231775 w 1809750"/>
                <a:gd name="csY31" fmla="*/ 193675 h 1130300"/>
                <a:gd name="csX32" fmla="*/ 152400 w 1809750"/>
                <a:gd name="csY32" fmla="*/ 193675 h 1130300"/>
                <a:gd name="csX33" fmla="*/ 152400 w 1809750"/>
                <a:gd name="csY33" fmla="*/ 158750 h 1130300"/>
                <a:gd name="csX34" fmla="*/ 123825 w 1809750"/>
                <a:gd name="csY34" fmla="*/ 158750 h 1130300"/>
                <a:gd name="csX35" fmla="*/ 123825 w 1809750"/>
                <a:gd name="csY35" fmla="*/ 123825 h 1130300"/>
                <a:gd name="csX36" fmla="*/ 95250 w 1809750"/>
                <a:gd name="csY36" fmla="*/ 123825 h 1130300"/>
                <a:gd name="csX37" fmla="*/ 95250 w 1809750"/>
                <a:gd name="csY37" fmla="*/ 79375 h 1130300"/>
                <a:gd name="csX38" fmla="*/ 28575 w 1809750"/>
                <a:gd name="csY38" fmla="*/ 79375 h 1130300"/>
                <a:gd name="csX39" fmla="*/ 0 w 1809750"/>
                <a:gd name="csY39" fmla="*/ 0 h 1130300"/>
                <a:gd name="csX0" fmla="*/ 1781175 w 1781175"/>
                <a:gd name="csY0" fmla="*/ 1050925 h 1050925"/>
                <a:gd name="csX1" fmla="*/ 1543050 w 1781175"/>
                <a:gd name="csY1" fmla="*/ 1050925 h 1050925"/>
                <a:gd name="csX2" fmla="*/ 1543050 w 1781175"/>
                <a:gd name="csY2" fmla="*/ 749300 h 1050925"/>
                <a:gd name="csX3" fmla="*/ 1231900 w 1781175"/>
                <a:gd name="csY3" fmla="*/ 749300 h 1050925"/>
                <a:gd name="csX4" fmla="*/ 1231900 w 1781175"/>
                <a:gd name="csY4" fmla="*/ 641350 h 1050925"/>
                <a:gd name="csX5" fmla="*/ 1187450 w 1781175"/>
                <a:gd name="csY5" fmla="*/ 641350 h 1050925"/>
                <a:gd name="csX6" fmla="*/ 1187450 w 1781175"/>
                <a:gd name="csY6" fmla="*/ 517525 h 1050925"/>
                <a:gd name="csX7" fmla="*/ 800100 w 1781175"/>
                <a:gd name="csY7" fmla="*/ 517525 h 1050925"/>
                <a:gd name="csX8" fmla="*/ 800100 w 1781175"/>
                <a:gd name="csY8" fmla="*/ 476250 h 1050925"/>
                <a:gd name="csX9" fmla="*/ 723900 w 1781175"/>
                <a:gd name="csY9" fmla="*/ 476250 h 1050925"/>
                <a:gd name="csX10" fmla="*/ 723900 w 1781175"/>
                <a:gd name="csY10" fmla="*/ 425450 h 1050925"/>
                <a:gd name="csX11" fmla="*/ 676275 w 1781175"/>
                <a:gd name="csY11" fmla="*/ 425450 h 1050925"/>
                <a:gd name="csX12" fmla="*/ 676275 w 1781175"/>
                <a:gd name="csY12" fmla="*/ 393700 h 1050925"/>
                <a:gd name="csX13" fmla="*/ 654050 w 1781175"/>
                <a:gd name="csY13" fmla="*/ 393700 h 1050925"/>
                <a:gd name="csX14" fmla="*/ 654050 w 1781175"/>
                <a:gd name="csY14" fmla="*/ 355600 h 1050925"/>
                <a:gd name="csX15" fmla="*/ 533400 w 1781175"/>
                <a:gd name="csY15" fmla="*/ 355600 h 1050925"/>
                <a:gd name="csX16" fmla="*/ 533400 w 1781175"/>
                <a:gd name="csY16" fmla="*/ 314325 h 1050925"/>
                <a:gd name="csX17" fmla="*/ 476250 w 1781175"/>
                <a:gd name="csY17" fmla="*/ 314325 h 1050925"/>
                <a:gd name="csX18" fmla="*/ 476250 w 1781175"/>
                <a:gd name="csY18" fmla="*/ 279400 h 1050925"/>
                <a:gd name="csX19" fmla="*/ 460375 w 1781175"/>
                <a:gd name="csY19" fmla="*/ 279400 h 1050925"/>
                <a:gd name="csX20" fmla="*/ 460375 w 1781175"/>
                <a:gd name="csY20" fmla="*/ 263525 h 1050925"/>
                <a:gd name="csX21" fmla="*/ 415925 w 1781175"/>
                <a:gd name="csY21" fmla="*/ 263525 h 1050925"/>
                <a:gd name="csX22" fmla="*/ 415925 w 1781175"/>
                <a:gd name="csY22" fmla="*/ 222250 h 1050925"/>
                <a:gd name="csX23" fmla="*/ 371475 w 1781175"/>
                <a:gd name="csY23" fmla="*/ 222250 h 1050925"/>
                <a:gd name="csX24" fmla="*/ 371475 w 1781175"/>
                <a:gd name="csY24" fmla="*/ 187325 h 1050925"/>
                <a:gd name="csX25" fmla="*/ 349250 w 1781175"/>
                <a:gd name="csY25" fmla="*/ 187325 h 1050925"/>
                <a:gd name="csX26" fmla="*/ 349250 w 1781175"/>
                <a:gd name="csY26" fmla="*/ 168275 h 1050925"/>
                <a:gd name="csX27" fmla="*/ 288925 w 1781175"/>
                <a:gd name="csY27" fmla="*/ 168275 h 1050925"/>
                <a:gd name="csX28" fmla="*/ 288925 w 1781175"/>
                <a:gd name="csY28" fmla="*/ 168275 h 1050925"/>
                <a:gd name="csX29" fmla="*/ 288925 w 1781175"/>
                <a:gd name="csY29" fmla="*/ 133350 h 1050925"/>
                <a:gd name="csX30" fmla="*/ 203200 w 1781175"/>
                <a:gd name="csY30" fmla="*/ 133350 h 1050925"/>
                <a:gd name="csX31" fmla="*/ 203200 w 1781175"/>
                <a:gd name="csY31" fmla="*/ 114300 h 1050925"/>
                <a:gd name="csX32" fmla="*/ 123825 w 1781175"/>
                <a:gd name="csY32" fmla="*/ 114300 h 1050925"/>
                <a:gd name="csX33" fmla="*/ 123825 w 1781175"/>
                <a:gd name="csY33" fmla="*/ 79375 h 1050925"/>
                <a:gd name="csX34" fmla="*/ 95250 w 1781175"/>
                <a:gd name="csY34" fmla="*/ 79375 h 1050925"/>
                <a:gd name="csX35" fmla="*/ 95250 w 1781175"/>
                <a:gd name="csY35" fmla="*/ 44450 h 1050925"/>
                <a:gd name="csX36" fmla="*/ 66675 w 1781175"/>
                <a:gd name="csY36" fmla="*/ 44450 h 1050925"/>
                <a:gd name="csX37" fmla="*/ 66675 w 1781175"/>
                <a:gd name="csY37" fmla="*/ 0 h 1050925"/>
                <a:gd name="csX38" fmla="*/ 0 w 1781175"/>
                <a:gd name="csY38" fmla="*/ 0 h 1050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781175" h="1050925">
                  <a:moveTo>
                    <a:pt x="1781175" y="1050925"/>
                  </a:moveTo>
                  <a:lnTo>
                    <a:pt x="1543050" y="1050925"/>
                  </a:lnTo>
                  <a:lnTo>
                    <a:pt x="1543050" y="749300"/>
                  </a:lnTo>
                  <a:lnTo>
                    <a:pt x="1231900" y="749300"/>
                  </a:lnTo>
                  <a:lnTo>
                    <a:pt x="1231900" y="641350"/>
                  </a:lnTo>
                  <a:lnTo>
                    <a:pt x="1187450" y="641350"/>
                  </a:lnTo>
                  <a:lnTo>
                    <a:pt x="1187450" y="517525"/>
                  </a:lnTo>
                  <a:lnTo>
                    <a:pt x="800100" y="517525"/>
                  </a:lnTo>
                  <a:lnTo>
                    <a:pt x="800100" y="476250"/>
                  </a:lnTo>
                  <a:lnTo>
                    <a:pt x="723900" y="476250"/>
                  </a:lnTo>
                  <a:lnTo>
                    <a:pt x="723900" y="425450"/>
                  </a:lnTo>
                  <a:lnTo>
                    <a:pt x="676275" y="425450"/>
                  </a:lnTo>
                  <a:lnTo>
                    <a:pt x="676275" y="393700"/>
                  </a:lnTo>
                  <a:lnTo>
                    <a:pt x="654050" y="393700"/>
                  </a:lnTo>
                  <a:lnTo>
                    <a:pt x="654050" y="355600"/>
                  </a:lnTo>
                  <a:lnTo>
                    <a:pt x="533400" y="355600"/>
                  </a:lnTo>
                  <a:lnTo>
                    <a:pt x="533400" y="314325"/>
                  </a:lnTo>
                  <a:lnTo>
                    <a:pt x="476250" y="314325"/>
                  </a:lnTo>
                  <a:lnTo>
                    <a:pt x="476250" y="279400"/>
                  </a:lnTo>
                  <a:lnTo>
                    <a:pt x="460375" y="279400"/>
                  </a:lnTo>
                  <a:lnTo>
                    <a:pt x="460375" y="263525"/>
                  </a:lnTo>
                  <a:lnTo>
                    <a:pt x="415925" y="263525"/>
                  </a:lnTo>
                  <a:lnTo>
                    <a:pt x="415925" y="222250"/>
                  </a:lnTo>
                  <a:lnTo>
                    <a:pt x="371475" y="222250"/>
                  </a:lnTo>
                  <a:lnTo>
                    <a:pt x="371475" y="187325"/>
                  </a:lnTo>
                  <a:lnTo>
                    <a:pt x="349250" y="187325"/>
                  </a:lnTo>
                  <a:lnTo>
                    <a:pt x="349250" y="168275"/>
                  </a:lnTo>
                  <a:lnTo>
                    <a:pt x="288925" y="168275"/>
                  </a:lnTo>
                  <a:lnTo>
                    <a:pt x="288925" y="168275"/>
                  </a:lnTo>
                  <a:lnTo>
                    <a:pt x="288925" y="133350"/>
                  </a:lnTo>
                  <a:lnTo>
                    <a:pt x="203200" y="133350"/>
                  </a:lnTo>
                  <a:lnTo>
                    <a:pt x="203200" y="114300"/>
                  </a:lnTo>
                  <a:lnTo>
                    <a:pt x="123825" y="114300"/>
                  </a:lnTo>
                  <a:lnTo>
                    <a:pt x="123825" y="79375"/>
                  </a:lnTo>
                  <a:lnTo>
                    <a:pt x="95250" y="79375"/>
                  </a:lnTo>
                  <a:lnTo>
                    <a:pt x="95250" y="44450"/>
                  </a:lnTo>
                  <a:lnTo>
                    <a:pt x="66675" y="44450"/>
                  </a:lnTo>
                  <a:lnTo>
                    <a:pt x="666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3" name="Freeform 872">
              <a:extLst>
                <a:ext uri="{FF2B5EF4-FFF2-40B4-BE49-F238E27FC236}">
                  <a16:creationId xmlns:a16="http://schemas.microsoft.com/office/drawing/2014/main" id="{E377B618-8D8A-F40E-5A67-08B2351CF5BB}"/>
                </a:ext>
              </a:extLst>
            </p:cNvPr>
            <p:cNvSpPr/>
            <p:nvPr/>
          </p:nvSpPr>
          <p:spPr>
            <a:xfrm>
              <a:off x="7118350" y="2209800"/>
              <a:ext cx="511175" cy="41275"/>
            </a:xfrm>
            <a:custGeom>
              <a:avLst/>
              <a:gdLst>
                <a:gd name="csX0" fmla="*/ 0 w 511175"/>
                <a:gd name="csY0" fmla="*/ 0 h 41275"/>
                <a:gd name="csX1" fmla="*/ 104775 w 511175"/>
                <a:gd name="csY1" fmla="*/ 0 h 41275"/>
                <a:gd name="csX2" fmla="*/ 104775 w 511175"/>
                <a:gd name="csY2" fmla="*/ 9525 h 41275"/>
                <a:gd name="csX3" fmla="*/ 327025 w 511175"/>
                <a:gd name="csY3" fmla="*/ 9525 h 41275"/>
                <a:gd name="csX4" fmla="*/ 327025 w 511175"/>
                <a:gd name="csY4" fmla="*/ 22225 h 41275"/>
                <a:gd name="csX5" fmla="*/ 409575 w 511175"/>
                <a:gd name="csY5" fmla="*/ 22225 h 41275"/>
                <a:gd name="csX6" fmla="*/ 409575 w 511175"/>
                <a:gd name="csY6" fmla="*/ 41275 h 41275"/>
                <a:gd name="csX7" fmla="*/ 511175 w 511175"/>
                <a:gd name="csY7" fmla="*/ 41275 h 41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11175" h="41275">
                  <a:moveTo>
                    <a:pt x="0" y="0"/>
                  </a:moveTo>
                  <a:lnTo>
                    <a:pt x="104775" y="0"/>
                  </a:lnTo>
                  <a:lnTo>
                    <a:pt x="104775" y="9525"/>
                  </a:lnTo>
                  <a:lnTo>
                    <a:pt x="327025" y="9525"/>
                  </a:lnTo>
                  <a:lnTo>
                    <a:pt x="327025" y="22225"/>
                  </a:lnTo>
                  <a:lnTo>
                    <a:pt x="409575" y="22225"/>
                  </a:lnTo>
                  <a:lnTo>
                    <a:pt x="409575" y="41275"/>
                  </a:lnTo>
                  <a:lnTo>
                    <a:pt x="511175" y="412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5" name="Freeform 874">
              <a:extLst>
                <a:ext uri="{FF2B5EF4-FFF2-40B4-BE49-F238E27FC236}">
                  <a16:creationId xmlns:a16="http://schemas.microsoft.com/office/drawing/2014/main" id="{D2960DB4-40FC-6E94-581C-607F2805E18E}"/>
                </a:ext>
              </a:extLst>
            </p:cNvPr>
            <p:cNvSpPr/>
            <p:nvPr/>
          </p:nvSpPr>
          <p:spPr>
            <a:xfrm>
              <a:off x="8874125" y="3019425"/>
              <a:ext cx="257175" cy="161925"/>
            </a:xfrm>
            <a:custGeom>
              <a:avLst/>
              <a:gdLst>
                <a:gd name="csX0" fmla="*/ 0 w 257175"/>
                <a:gd name="csY0" fmla="*/ 0 h 161925"/>
                <a:gd name="csX1" fmla="*/ 76200 w 257175"/>
                <a:gd name="csY1" fmla="*/ 0 h 161925"/>
                <a:gd name="csX2" fmla="*/ 76200 w 257175"/>
                <a:gd name="csY2" fmla="*/ 57150 h 161925"/>
                <a:gd name="csX3" fmla="*/ 139700 w 257175"/>
                <a:gd name="csY3" fmla="*/ 57150 h 161925"/>
                <a:gd name="csX4" fmla="*/ 139700 w 257175"/>
                <a:gd name="csY4" fmla="*/ 76200 h 161925"/>
                <a:gd name="csX5" fmla="*/ 200025 w 257175"/>
                <a:gd name="csY5" fmla="*/ 76200 h 161925"/>
                <a:gd name="csX6" fmla="*/ 200025 w 257175"/>
                <a:gd name="csY6" fmla="*/ 120650 h 161925"/>
                <a:gd name="csX7" fmla="*/ 257175 w 257175"/>
                <a:gd name="csY7" fmla="*/ 120650 h 161925"/>
                <a:gd name="csX8" fmla="*/ 257175 w 257175"/>
                <a:gd name="csY8" fmla="*/ 161925 h 161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57175" h="161925">
                  <a:moveTo>
                    <a:pt x="0" y="0"/>
                  </a:moveTo>
                  <a:lnTo>
                    <a:pt x="76200" y="0"/>
                  </a:lnTo>
                  <a:lnTo>
                    <a:pt x="76200" y="57150"/>
                  </a:lnTo>
                  <a:lnTo>
                    <a:pt x="139700" y="57150"/>
                  </a:lnTo>
                  <a:lnTo>
                    <a:pt x="139700" y="76200"/>
                  </a:lnTo>
                  <a:lnTo>
                    <a:pt x="200025" y="76200"/>
                  </a:lnTo>
                  <a:lnTo>
                    <a:pt x="200025" y="120650"/>
                  </a:lnTo>
                  <a:lnTo>
                    <a:pt x="257175" y="120650"/>
                  </a:lnTo>
                  <a:lnTo>
                    <a:pt x="257175" y="1619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9EF15D-6181-5E9B-DE1D-2B19D49DBD45}"/>
                </a:ext>
              </a:extLst>
            </p:cNvPr>
            <p:cNvSpPr/>
            <p:nvPr/>
          </p:nvSpPr>
          <p:spPr>
            <a:xfrm>
              <a:off x="7598004" y="2246722"/>
              <a:ext cx="1269476" cy="757286"/>
            </a:xfrm>
            <a:custGeom>
              <a:avLst/>
              <a:gdLst>
                <a:gd name="csX0" fmla="*/ 0 w 1269476"/>
                <a:gd name="csY0" fmla="*/ 0 h 757286"/>
                <a:gd name="csX1" fmla="*/ 69130 w 1269476"/>
                <a:gd name="csY1" fmla="*/ 0 h 757286"/>
                <a:gd name="csX2" fmla="*/ 69130 w 1269476"/>
                <a:gd name="csY2" fmla="*/ 43991 h 757286"/>
                <a:gd name="csX3" fmla="*/ 103695 w 1269476"/>
                <a:gd name="csY3" fmla="*/ 43991 h 757286"/>
                <a:gd name="csX4" fmla="*/ 103695 w 1269476"/>
                <a:gd name="csY4" fmla="*/ 103694 h 757286"/>
                <a:gd name="csX5" fmla="*/ 226243 w 1269476"/>
                <a:gd name="csY5" fmla="*/ 103694 h 757286"/>
                <a:gd name="csX6" fmla="*/ 226243 w 1269476"/>
                <a:gd name="csY6" fmla="*/ 141402 h 757286"/>
                <a:gd name="csX7" fmla="*/ 245097 w 1269476"/>
                <a:gd name="csY7" fmla="*/ 141402 h 757286"/>
                <a:gd name="csX8" fmla="*/ 245097 w 1269476"/>
                <a:gd name="csY8" fmla="*/ 172824 h 757286"/>
                <a:gd name="csX9" fmla="*/ 301658 w 1269476"/>
                <a:gd name="csY9" fmla="*/ 172824 h 757286"/>
                <a:gd name="csX10" fmla="*/ 301658 w 1269476"/>
                <a:gd name="csY10" fmla="*/ 213674 h 757286"/>
                <a:gd name="csX11" fmla="*/ 342507 w 1269476"/>
                <a:gd name="csY11" fmla="*/ 213674 h 757286"/>
                <a:gd name="csX12" fmla="*/ 342507 w 1269476"/>
                <a:gd name="csY12" fmla="*/ 241954 h 757286"/>
                <a:gd name="csX13" fmla="*/ 399068 w 1269476"/>
                <a:gd name="csY13" fmla="*/ 241954 h 757286"/>
                <a:gd name="csX14" fmla="*/ 399068 w 1269476"/>
                <a:gd name="csY14" fmla="*/ 267092 h 757286"/>
                <a:gd name="csX15" fmla="*/ 474483 w 1269476"/>
                <a:gd name="csY15" fmla="*/ 267092 h 757286"/>
                <a:gd name="csX16" fmla="*/ 474483 w 1269476"/>
                <a:gd name="csY16" fmla="*/ 307942 h 757286"/>
                <a:gd name="csX17" fmla="*/ 509048 w 1269476"/>
                <a:gd name="csY17" fmla="*/ 307942 h 757286"/>
                <a:gd name="csX18" fmla="*/ 509048 w 1269476"/>
                <a:gd name="csY18" fmla="*/ 333080 h 757286"/>
                <a:gd name="csX19" fmla="*/ 537328 w 1269476"/>
                <a:gd name="csY19" fmla="*/ 333080 h 757286"/>
                <a:gd name="csX20" fmla="*/ 537328 w 1269476"/>
                <a:gd name="csY20" fmla="*/ 358218 h 757286"/>
                <a:gd name="csX21" fmla="*/ 644165 w 1269476"/>
                <a:gd name="csY21" fmla="*/ 358218 h 757286"/>
                <a:gd name="csX22" fmla="*/ 644165 w 1269476"/>
                <a:gd name="csY22" fmla="*/ 373930 h 757286"/>
                <a:gd name="csX23" fmla="*/ 685015 w 1269476"/>
                <a:gd name="csY23" fmla="*/ 373930 h 757286"/>
                <a:gd name="csX24" fmla="*/ 685015 w 1269476"/>
                <a:gd name="csY24" fmla="*/ 399068 h 757286"/>
                <a:gd name="csX25" fmla="*/ 757287 w 1269476"/>
                <a:gd name="csY25" fmla="*/ 399068 h 757286"/>
                <a:gd name="csX26" fmla="*/ 757287 w 1269476"/>
                <a:gd name="csY26" fmla="*/ 436775 h 757286"/>
                <a:gd name="csX27" fmla="*/ 820132 w 1269476"/>
                <a:gd name="csY27" fmla="*/ 436775 h 757286"/>
                <a:gd name="csX28" fmla="*/ 820132 w 1269476"/>
                <a:gd name="csY28" fmla="*/ 474482 h 757286"/>
                <a:gd name="csX29" fmla="*/ 870408 w 1269476"/>
                <a:gd name="csY29" fmla="*/ 474482 h 757286"/>
                <a:gd name="csX30" fmla="*/ 870408 w 1269476"/>
                <a:gd name="csY30" fmla="*/ 499620 h 757286"/>
                <a:gd name="csX31" fmla="*/ 933254 w 1269476"/>
                <a:gd name="csY31" fmla="*/ 499620 h 757286"/>
                <a:gd name="csX32" fmla="*/ 933254 w 1269476"/>
                <a:gd name="csY32" fmla="*/ 534185 h 757286"/>
                <a:gd name="csX33" fmla="*/ 986672 w 1269476"/>
                <a:gd name="csY33" fmla="*/ 534185 h 757286"/>
                <a:gd name="csX34" fmla="*/ 986672 w 1269476"/>
                <a:gd name="csY34" fmla="*/ 562466 h 757286"/>
                <a:gd name="csX35" fmla="*/ 986672 w 1269476"/>
                <a:gd name="csY35" fmla="*/ 600173 h 757286"/>
                <a:gd name="csX36" fmla="*/ 1074656 w 1269476"/>
                <a:gd name="csY36" fmla="*/ 600173 h 757286"/>
                <a:gd name="csX37" fmla="*/ 1074656 w 1269476"/>
                <a:gd name="csY37" fmla="*/ 653591 h 757286"/>
                <a:gd name="csX38" fmla="*/ 1118648 w 1269476"/>
                <a:gd name="csY38" fmla="*/ 653591 h 757286"/>
                <a:gd name="csX39" fmla="*/ 1118648 w 1269476"/>
                <a:gd name="csY39" fmla="*/ 722721 h 757286"/>
                <a:gd name="csX40" fmla="*/ 1269476 w 1269476"/>
                <a:gd name="csY40" fmla="*/ 722721 h 757286"/>
                <a:gd name="csX41" fmla="*/ 1269476 w 1269476"/>
                <a:gd name="csY41" fmla="*/ 757286 h 757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1269476" h="757286">
                  <a:moveTo>
                    <a:pt x="0" y="0"/>
                  </a:moveTo>
                  <a:lnTo>
                    <a:pt x="69130" y="0"/>
                  </a:lnTo>
                  <a:lnTo>
                    <a:pt x="69130" y="43991"/>
                  </a:lnTo>
                  <a:lnTo>
                    <a:pt x="103695" y="43991"/>
                  </a:lnTo>
                  <a:lnTo>
                    <a:pt x="103695" y="103694"/>
                  </a:lnTo>
                  <a:lnTo>
                    <a:pt x="226243" y="103694"/>
                  </a:lnTo>
                  <a:lnTo>
                    <a:pt x="226243" y="141402"/>
                  </a:lnTo>
                  <a:lnTo>
                    <a:pt x="245097" y="141402"/>
                  </a:lnTo>
                  <a:lnTo>
                    <a:pt x="245097" y="172824"/>
                  </a:lnTo>
                  <a:lnTo>
                    <a:pt x="301658" y="172824"/>
                  </a:lnTo>
                  <a:lnTo>
                    <a:pt x="301658" y="213674"/>
                  </a:lnTo>
                  <a:lnTo>
                    <a:pt x="342507" y="213674"/>
                  </a:lnTo>
                  <a:lnTo>
                    <a:pt x="342507" y="241954"/>
                  </a:lnTo>
                  <a:lnTo>
                    <a:pt x="399068" y="241954"/>
                  </a:lnTo>
                  <a:lnTo>
                    <a:pt x="399068" y="267092"/>
                  </a:lnTo>
                  <a:lnTo>
                    <a:pt x="474483" y="267092"/>
                  </a:lnTo>
                  <a:lnTo>
                    <a:pt x="474483" y="307942"/>
                  </a:lnTo>
                  <a:lnTo>
                    <a:pt x="509048" y="307942"/>
                  </a:lnTo>
                  <a:lnTo>
                    <a:pt x="509048" y="333080"/>
                  </a:lnTo>
                  <a:lnTo>
                    <a:pt x="537328" y="333080"/>
                  </a:lnTo>
                  <a:lnTo>
                    <a:pt x="537328" y="358218"/>
                  </a:lnTo>
                  <a:lnTo>
                    <a:pt x="644165" y="358218"/>
                  </a:lnTo>
                  <a:lnTo>
                    <a:pt x="644165" y="373930"/>
                  </a:lnTo>
                  <a:lnTo>
                    <a:pt x="685015" y="373930"/>
                  </a:lnTo>
                  <a:lnTo>
                    <a:pt x="685015" y="399068"/>
                  </a:lnTo>
                  <a:lnTo>
                    <a:pt x="757287" y="399068"/>
                  </a:lnTo>
                  <a:lnTo>
                    <a:pt x="757287" y="436775"/>
                  </a:lnTo>
                  <a:lnTo>
                    <a:pt x="820132" y="436775"/>
                  </a:lnTo>
                  <a:lnTo>
                    <a:pt x="820132" y="474482"/>
                  </a:lnTo>
                  <a:lnTo>
                    <a:pt x="870408" y="474482"/>
                  </a:lnTo>
                  <a:lnTo>
                    <a:pt x="870408" y="499620"/>
                  </a:lnTo>
                  <a:lnTo>
                    <a:pt x="933254" y="499620"/>
                  </a:lnTo>
                  <a:lnTo>
                    <a:pt x="933254" y="534185"/>
                  </a:lnTo>
                  <a:lnTo>
                    <a:pt x="986672" y="534185"/>
                  </a:lnTo>
                  <a:lnTo>
                    <a:pt x="986672" y="562466"/>
                  </a:lnTo>
                  <a:lnTo>
                    <a:pt x="986672" y="600173"/>
                  </a:lnTo>
                  <a:lnTo>
                    <a:pt x="1074656" y="600173"/>
                  </a:lnTo>
                  <a:lnTo>
                    <a:pt x="1074656" y="653591"/>
                  </a:lnTo>
                  <a:lnTo>
                    <a:pt x="1118648" y="653591"/>
                  </a:lnTo>
                  <a:lnTo>
                    <a:pt x="1118648" y="722721"/>
                  </a:lnTo>
                  <a:lnTo>
                    <a:pt x="1269476" y="722721"/>
                  </a:lnTo>
                  <a:lnTo>
                    <a:pt x="1269476" y="757286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201CC2-43EB-F1E8-CF16-8E2379EC23E8}"/>
              </a:ext>
            </a:extLst>
          </p:cNvPr>
          <p:cNvGrpSpPr/>
          <p:nvPr/>
        </p:nvGrpSpPr>
        <p:grpSpPr>
          <a:xfrm>
            <a:off x="7340338" y="2281286"/>
            <a:ext cx="3435612" cy="1833514"/>
            <a:chOff x="7340338" y="2281286"/>
            <a:chExt cx="3435612" cy="1833514"/>
          </a:xfrm>
        </p:grpSpPr>
        <p:sp>
          <p:nvSpPr>
            <p:cNvPr id="865" name="Freeform 864">
              <a:extLst>
                <a:ext uri="{FF2B5EF4-FFF2-40B4-BE49-F238E27FC236}">
                  <a16:creationId xmlns:a16="http://schemas.microsoft.com/office/drawing/2014/main" id="{FD116062-D8FE-0A71-C7FD-C4ADB8FCA573}"/>
                </a:ext>
              </a:extLst>
            </p:cNvPr>
            <p:cNvSpPr/>
            <p:nvPr/>
          </p:nvSpPr>
          <p:spPr>
            <a:xfrm>
              <a:off x="8540750" y="3305175"/>
              <a:ext cx="2235200" cy="809625"/>
            </a:xfrm>
            <a:custGeom>
              <a:avLst/>
              <a:gdLst>
                <a:gd name="csX0" fmla="*/ 2235200 w 2235200"/>
                <a:gd name="csY0" fmla="*/ 809625 h 809625"/>
                <a:gd name="csX1" fmla="*/ 2235200 w 2235200"/>
                <a:gd name="csY1" fmla="*/ 809625 h 809625"/>
                <a:gd name="csX2" fmla="*/ 1600200 w 2235200"/>
                <a:gd name="csY2" fmla="*/ 809625 h 809625"/>
                <a:gd name="csX3" fmla="*/ 1600200 w 2235200"/>
                <a:gd name="csY3" fmla="*/ 749300 h 809625"/>
                <a:gd name="csX4" fmla="*/ 1485900 w 2235200"/>
                <a:gd name="csY4" fmla="*/ 749300 h 809625"/>
                <a:gd name="csX5" fmla="*/ 1485900 w 2235200"/>
                <a:gd name="csY5" fmla="*/ 695325 h 809625"/>
                <a:gd name="csX6" fmla="*/ 1209675 w 2235200"/>
                <a:gd name="csY6" fmla="*/ 695325 h 809625"/>
                <a:gd name="csX7" fmla="*/ 1209675 w 2235200"/>
                <a:gd name="csY7" fmla="*/ 650875 h 809625"/>
                <a:gd name="csX8" fmla="*/ 1203325 w 2235200"/>
                <a:gd name="csY8" fmla="*/ 650875 h 809625"/>
                <a:gd name="csX9" fmla="*/ 1203325 w 2235200"/>
                <a:gd name="csY9" fmla="*/ 609600 h 809625"/>
                <a:gd name="csX10" fmla="*/ 1162050 w 2235200"/>
                <a:gd name="csY10" fmla="*/ 609600 h 809625"/>
                <a:gd name="csX11" fmla="*/ 1162050 w 2235200"/>
                <a:gd name="csY11" fmla="*/ 565150 h 809625"/>
                <a:gd name="csX12" fmla="*/ 1069975 w 2235200"/>
                <a:gd name="csY12" fmla="*/ 565150 h 809625"/>
                <a:gd name="csX13" fmla="*/ 1069975 w 2235200"/>
                <a:gd name="csY13" fmla="*/ 527050 h 809625"/>
                <a:gd name="csX14" fmla="*/ 965200 w 2235200"/>
                <a:gd name="csY14" fmla="*/ 527050 h 809625"/>
                <a:gd name="csX15" fmla="*/ 965200 w 2235200"/>
                <a:gd name="csY15" fmla="*/ 492125 h 809625"/>
                <a:gd name="csX16" fmla="*/ 806450 w 2235200"/>
                <a:gd name="csY16" fmla="*/ 492125 h 809625"/>
                <a:gd name="csX17" fmla="*/ 806450 w 2235200"/>
                <a:gd name="csY17" fmla="*/ 466725 h 809625"/>
                <a:gd name="csX18" fmla="*/ 730250 w 2235200"/>
                <a:gd name="csY18" fmla="*/ 466725 h 809625"/>
                <a:gd name="csX19" fmla="*/ 730250 w 2235200"/>
                <a:gd name="csY19" fmla="*/ 434975 h 809625"/>
                <a:gd name="csX20" fmla="*/ 644525 w 2235200"/>
                <a:gd name="csY20" fmla="*/ 434975 h 809625"/>
                <a:gd name="csX21" fmla="*/ 644525 w 2235200"/>
                <a:gd name="csY21" fmla="*/ 377825 h 809625"/>
                <a:gd name="csX22" fmla="*/ 609600 w 2235200"/>
                <a:gd name="csY22" fmla="*/ 377825 h 809625"/>
                <a:gd name="csX23" fmla="*/ 609600 w 2235200"/>
                <a:gd name="csY23" fmla="*/ 349250 h 809625"/>
                <a:gd name="csX24" fmla="*/ 546100 w 2235200"/>
                <a:gd name="csY24" fmla="*/ 349250 h 809625"/>
                <a:gd name="csX25" fmla="*/ 546100 w 2235200"/>
                <a:gd name="csY25" fmla="*/ 304800 h 809625"/>
                <a:gd name="csX26" fmla="*/ 523875 w 2235200"/>
                <a:gd name="csY26" fmla="*/ 304800 h 809625"/>
                <a:gd name="csX27" fmla="*/ 523875 w 2235200"/>
                <a:gd name="csY27" fmla="*/ 260350 h 809625"/>
                <a:gd name="csX28" fmla="*/ 479425 w 2235200"/>
                <a:gd name="csY28" fmla="*/ 260350 h 809625"/>
                <a:gd name="csX29" fmla="*/ 479425 w 2235200"/>
                <a:gd name="csY29" fmla="*/ 209550 h 809625"/>
                <a:gd name="csX30" fmla="*/ 403225 w 2235200"/>
                <a:gd name="csY30" fmla="*/ 209550 h 809625"/>
                <a:gd name="csX31" fmla="*/ 403225 w 2235200"/>
                <a:gd name="csY31" fmla="*/ 139700 h 809625"/>
                <a:gd name="csX32" fmla="*/ 342900 w 2235200"/>
                <a:gd name="csY32" fmla="*/ 139700 h 809625"/>
                <a:gd name="csX33" fmla="*/ 342900 w 2235200"/>
                <a:gd name="csY33" fmla="*/ 120650 h 809625"/>
                <a:gd name="csX34" fmla="*/ 247650 w 2235200"/>
                <a:gd name="csY34" fmla="*/ 120650 h 809625"/>
                <a:gd name="csX35" fmla="*/ 247650 w 2235200"/>
                <a:gd name="csY35" fmla="*/ 88900 h 809625"/>
                <a:gd name="csX36" fmla="*/ 225425 w 2235200"/>
                <a:gd name="csY36" fmla="*/ 88900 h 809625"/>
                <a:gd name="csX37" fmla="*/ 225425 w 2235200"/>
                <a:gd name="csY37" fmla="*/ 44450 h 809625"/>
                <a:gd name="csX38" fmla="*/ 127000 w 2235200"/>
                <a:gd name="csY38" fmla="*/ 44450 h 809625"/>
                <a:gd name="csX39" fmla="*/ 127000 w 2235200"/>
                <a:gd name="csY39" fmla="*/ 19050 h 809625"/>
                <a:gd name="csX40" fmla="*/ 44450 w 2235200"/>
                <a:gd name="csY40" fmla="*/ 19050 h 809625"/>
                <a:gd name="csX41" fmla="*/ 44450 w 2235200"/>
                <a:gd name="csY41" fmla="*/ 0 h 809625"/>
                <a:gd name="csX42" fmla="*/ 0 w 2235200"/>
                <a:gd name="csY42" fmla="*/ 0 h 809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235200" h="809625">
                  <a:moveTo>
                    <a:pt x="2235200" y="809625"/>
                  </a:moveTo>
                  <a:lnTo>
                    <a:pt x="2235200" y="809625"/>
                  </a:lnTo>
                  <a:lnTo>
                    <a:pt x="1600200" y="809625"/>
                  </a:lnTo>
                  <a:lnTo>
                    <a:pt x="1600200" y="749300"/>
                  </a:lnTo>
                  <a:lnTo>
                    <a:pt x="1485900" y="749300"/>
                  </a:lnTo>
                  <a:lnTo>
                    <a:pt x="1485900" y="695325"/>
                  </a:lnTo>
                  <a:lnTo>
                    <a:pt x="1209675" y="695325"/>
                  </a:lnTo>
                  <a:lnTo>
                    <a:pt x="1209675" y="650875"/>
                  </a:lnTo>
                  <a:lnTo>
                    <a:pt x="1203325" y="650875"/>
                  </a:lnTo>
                  <a:lnTo>
                    <a:pt x="1203325" y="609600"/>
                  </a:lnTo>
                  <a:lnTo>
                    <a:pt x="1162050" y="609600"/>
                  </a:lnTo>
                  <a:lnTo>
                    <a:pt x="1162050" y="565150"/>
                  </a:lnTo>
                  <a:lnTo>
                    <a:pt x="1069975" y="565150"/>
                  </a:lnTo>
                  <a:lnTo>
                    <a:pt x="1069975" y="527050"/>
                  </a:lnTo>
                  <a:lnTo>
                    <a:pt x="965200" y="527050"/>
                  </a:lnTo>
                  <a:lnTo>
                    <a:pt x="965200" y="492125"/>
                  </a:lnTo>
                  <a:lnTo>
                    <a:pt x="806450" y="492125"/>
                  </a:lnTo>
                  <a:lnTo>
                    <a:pt x="806450" y="466725"/>
                  </a:lnTo>
                  <a:lnTo>
                    <a:pt x="730250" y="466725"/>
                  </a:lnTo>
                  <a:lnTo>
                    <a:pt x="730250" y="434975"/>
                  </a:lnTo>
                  <a:lnTo>
                    <a:pt x="644525" y="434975"/>
                  </a:lnTo>
                  <a:lnTo>
                    <a:pt x="644525" y="377825"/>
                  </a:lnTo>
                  <a:lnTo>
                    <a:pt x="609600" y="377825"/>
                  </a:lnTo>
                  <a:lnTo>
                    <a:pt x="609600" y="349250"/>
                  </a:lnTo>
                  <a:lnTo>
                    <a:pt x="546100" y="349250"/>
                  </a:lnTo>
                  <a:lnTo>
                    <a:pt x="546100" y="304800"/>
                  </a:lnTo>
                  <a:lnTo>
                    <a:pt x="523875" y="304800"/>
                  </a:lnTo>
                  <a:lnTo>
                    <a:pt x="523875" y="260350"/>
                  </a:lnTo>
                  <a:lnTo>
                    <a:pt x="479425" y="260350"/>
                  </a:lnTo>
                  <a:lnTo>
                    <a:pt x="479425" y="209550"/>
                  </a:lnTo>
                  <a:lnTo>
                    <a:pt x="403225" y="209550"/>
                  </a:lnTo>
                  <a:lnTo>
                    <a:pt x="403225" y="139700"/>
                  </a:lnTo>
                  <a:lnTo>
                    <a:pt x="342900" y="139700"/>
                  </a:lnTo>
                  <a:lnTo>
                    <a:pt x="342900" y="120650"/>
                  </a:lnTo>
                  <a:lnTo>
                    <a:pt x="247650" y="120650"/>
                  </a:lnTo>
                  <a:lnTo>
                    <a:pt x="247650" y="88900"/>
                  </a:lnTo>
                  <a:lnTo>
                    <a:pt x="225425" y="88900"/>
                  </a:lnTo>
                  <a:lnTo>
                    <a:pt x="225425" y="44450"/>
                  </a:lnTo>
                  <a:lnTo>
                    <a:pt x="127000" y="44450"/>
                  </a:lnTo>
                  <a:lnTo>
                    <a:pt x="127000" y="19050"/>
                  </a:lnTo>
                  <a:lnTo>
                    <a:pt x="44450" y="19050"/>
                  </a:lnTo>
                  <a:lnTo>
                    <a:pt x="4445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9" name="Freeform 868">
              <a:extLst>
                <a:ext uri="{FF2B5EF4-FFF2-40B4-BE49-F238E27FC236}">
                  <a16:creationId xmlns:a16="http://schemas.microsoft.com/office/drawing/2014/main" id="{8A5169F2-A131-A87B-7E03-C6C0E338BC79}"/>
                </a:ext>
              </a:extLst>
            </p:cNvPr>
            <p:cNvSpPr/>
            <p:nvPr/>
          </p:nvSpPr>
          <p:spPr>
            <a:xfrm>
              <a:off x="8343900" y="3206750"/>
              <a:ext cx="196850" cy="69850"/>
            </a:xfrm>
            <a:custGeom>
              <a:avLst/>
              <a:gdLst>
                <a:gd name="csX0" fmla="*/ 0 w 196850"/>
                <a:gd name="csY0" fmla="*/ 0 h 69850"/>
                <a:gd name="csX1" fmla="*/ 104775 w 196850"/>
                <a:gd name="csY1" fmla="*/ 0 h 69850"/>
                <a:gd name="csX2" fmla="*/ 104775 w 196850"/>
                <a:gd name="csY2" fmla="*/ 34925 h 69850"/>
                <a:gd name="csX3" fmla="*/ 146050 w 196850"/>
                <a:gd name="csY3" fmla="*/ 34925 h 69850"/>
                <a:gd name="csX4" fmla="*/ 146050 w 196850"/>
                <a:gd name="csY4" fmla="*/ 69850 h 69850"/>
                <a:gd name="csX5" fmla="*/ 196850 w 196850"/>
                <a:gd name="csY5" fmla="*/ 69850 h 69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96850" h="69850">
                  <a:moveTo>
                    <a:pt x="0" y="0"/>
                  </a:moveTo>
                  <a:lnTo>
                    <a:pt x="104775" y="0"/>
                  </a:lnTo>
                  <a:lnTo>
                    <a:pt x="104775" y="34925"/>
                  </a:lnTo>
                  <a:lnTo>
                    <a:pt x="146050" y="34925"/>
                  </a:lnTo>
                  <a:lnTo>
                    <a:pt x="146050" y="69850"/>
                  </a:lnTo>
                  <a:lnTo>
                    <a:pt x="196850" y="6985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F30F324-327A-DF1B-363D-DF36AD2702F5}"/>
                </a:ext>
              </a:extLst>
            </p:cNvPr>
            <p:cNvSpPr/>
            <p:nvPr/>
          </p:nvSpPr>
          <p:spPr>
            <a:xfrm>
              <a:off x="7340338" y="2281286"/>
              <a:ext cx="1102936" cy="926969"/>
            </a:xfrm>
            <a:custGeom>
              <a:avLst/>
              <a:gdLst>
                <a:gd name="csX0" fmla="*/ 0 w 1102936"/>
                <a:gd name="csY0" fmla="*/ 0 h 926969"/>
                <a:gd name="csX1" fmla="*/ 91126 w 1102936"/>
                <a:gd name="csY1" fmla="*/ 0 h 926969"/>
                <a:gd name="csX2" fmla="*/ 91126 w 1102936"/>
                <a:gd name="csY2" fmla="*/ 37708 h 926969"/>
                <a:gd name="csX3" fmla="*/ 179109 w 1102936"/>
                <a:gd name="csY3" fmla="*/ 37708 h 926969"/>
                <a:gd name="csX4" fmla="*/ 179109 w 1102936"/>
                <a:gd name="csY4" fmla="*/ 50277 h 926969"/>
                <a:gd name="csX5" fmla="*/ 241955 w 1102936"/>
                <a:gd name="csY5" fmla="*/ 50277 h 926969"/>
                <a:gd name="csX6" fmla="*/ 241955 w 1102936"/>
                <a:gd name="csY6" fmla="*/ 69130 h 926969"/>
                <a:gd name="csX7" fmla="*/ 317369 w 1102936"/>
                <a:gd name="csY7" fmla="*/ 69130 h 926969"/>
                <a:gd name="csX8" fmla="*/ 317369 w 1102936"/>
                <a:gd name="csY8" fmla="*/ 116264 h 926969"/>
                <a:gd name="csX9" fmla="*/ 345650 w 1102936"/>
                <a:gd name="csY9" fmla="*/ 116264 h 926969"/>
                <a:gd name="csX10" fmla="*/ 345650 w 1102936"/>
                <a:gd name="csY10" fmla="*/ 147687 h 926969"/>
                <a:gd name="csX11" fmla="*/ 395926 w 1102936"/>
                <a:gd name="csY11" fmla="*/ 147687 h 926969"/>
                <a:gd name="csX12" fmla="*/ 395926 w 1102936"/>
                <a:gd name="csY12" fmla="*/ 204248 h 926969"/>
                <a:gd name="csX13" fmla="*/ 433633 w 1102936"/>
                <a:gd name="csY13" fmla="*/ 204248 h 926969"/>
                <a:gd name="csX14" fmla="*/ 433633 w 1102936"/>
                <a:gd name="csY14" fmla="*/ 238813 h 926969"/>
                <a:gd name="csX15" fmla="*/ 493336 w 1102936"/>
                <a:gd name="csY15" fmla="*/ 238813 h 926969"/>
                <a:gd name="csX16" fmla="*/ 493336 w 1102936"/>
                <a:gd name="csY16" fmla="*/ 267093 h 926969"/>
                <a:gd name="csX17" fmla="*/ 543613 w 1102936"/>
                <a:gd name="csY17" fmla="*/ 267093 h 926969"/>
                <a:gd name="csX18" fmla="*/ 543613 w 1102936"/>
                <a:gd name="csY18" fmla="*/ 323654 h 926969"/>
                <a:gd name="csX19" fmla="*/ 578177 w 1102936"/>
                <a:gd name="csY19" fmla="*/ 323654 h 926969"/>
                <a:gd name="csX20" fmla="*/ 578177 w 1102936"/>
                <a:gd name="csY20" fmla="*/ 452487 h 926969"/>
                <a:gd name="csX21" fmla="*/ 622169 w 1102936"/>
                <a:gd name="csY21" fmla="*/ 452487 h 926969"/>
                <a:gd name="csX22" fmla="*/ 622169 w 1102936"/>
                <a:gd name="csY22" fmla="*/ 502763 h 926969"/>
                <a:gd name="csX23" fmla="*/ 641023 w 1102936"/>
                <a:gd name="csY23" fmla="*/ 502763 h 926969"/>
                <a:gd name="csX24" fmla="*/ 641023 w 1102936"/>
                <a:gd name="csY24" fmla="*/ 559324 h 926969"/>
                <a:gd name="csX25" fmla="*/ 697584 w 1102936"/>
                <a:gd name="csY25" fmla="*/ 559324 h 926969"/>
                <a:gd name="csX26" fmla="*/ 697584 w 1102936"/>
                <a:gd name="csY26" fmla="*/ 637881 h 926969"/>
                <a:gd name="csX27" fmla="*/ 766714 w 1102936"/>
                <a:gd name="csY27" fmla="*/ 637881 h 926969"/>
                <a:gd name="csX28" fmla="*/ 766714 w 1102936"/>
                <a:gd name="csY28" fmla="*/ 688157 h 926969"/>
                <a:gd name="csX29" fmla="*/ 816990 w 1102936"/>
                <a:gd name="csY29" fmla="*/ 688157 h 926969"/>
                <a:gd name="csX30" fmla="*/ 816990 w 1102936"/>
                <a:gd name="csY30" fmla="*/ 747860 h 926969"/>
                <a:gd name="csX31" fmla="*/ 873551 w 1102936"/>
                <a:gd name="csY31" fmla="*/ 747860 h 926969"/>
                <a:gd name="csX32" fmla="*/ 873551 w 1102936"/>
                <a:gd name="csY32" fmla="*/ 829559 h 926969"/>
                <a:gd name="csX33" fmla="*/ 964676 w 1102936"/>
                <a:gd name="csY33" fmla="*/ 829559 h 926969"/>
                <a:gd name="csX34" fmla="*/ 964676 w 1102936"/>
                <a:gd name="csY34" fmla="*/ 867266 h 926969"/>
                <a:gd name="csX35" fmla="*/ 1005526 w 1102936"/>
                <a:gd name="csY35" fmla="*/ 867266 h 926969"/>
                <a:gd name="csX36" fmla="*/ 1005526 w 1102936"/>
                <a:gd name="csY36" fmla="*/ 926969 h 926969"/>
                <a:gd name="csX37" fmla="*/ 1102936 w 1102936"/>
                <a:gd name="csY37" fmla="*/ 926969 h 9269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1102936" h="926969">
                  <a:moveTo>
                    <a:pt x="0" y="0"/>
                  </a:moveTo>
                  <a:lnTo>
                    <a:pt x="91126" y="0"/>
                  </a:lnTo>
                  <a:lnTo>
                    <a:pt x="91126" y="37708"/>
                  </a:lnTo>
                  <a:lnTo>
                    <a:pt x="179109" y="37708"/>
                  </a:lnTo>
                  <a:lnTo>
                    <a:pt x="179109" y="50277"/>
                  </a:lnTo>
                  <a:lnTo>
                    <a:pt x="241955" y="50277"/>
                  </a:lnTo>
                  <a:lnTo>
                    <a:pt x="241955" y="69130"/>
                  </a:lnTo>
                  <a:lnTo>
                    <a:pt x="317369" y="69130"/>
                  </a:lnTo>
                  <a:lnTo>
                    <a:pt x="317369" y="116264"/>
                  </a:lnTo>
                  <a:lnTo>
                    <a:pt x="345650" y="116264"/>
                  </a:lnTo>
                  <a:lnTo>
                    <a:pt x="345650" y="147687"/>
                  </a:lnTo>
                  <a:lnTo>
                    <a:pt x="395926" y="147687"/>
                  </a:lnTo>
                  <a:lnTo>
                    <a:pt x="395926" y="204248"/>
                  </a:lnTo>
                  <a:lnTo>
                    <a:pt x="433633" y="204248"/>
                  </a:lnTo>
                  <a:lnTo>
                    <a:pt x="433633" y="238813"/>
                  </a:lnTo>
                  <a:lnTo>
                    <a:pt x="493336" y="238813"/>
                  </a:lnTo>
                  <a:lnTo>
                    <a:pt x="493336" y="267093"/>
                  </a:lnTo>
                  <a:lnTo>
                    <a:pt x="543613" y="267093"/>
                  </a:lnTo>
                  <a:lnTo>
                    <a:pt x="543613" y="323654"/>
                  </a:lnTo>
                  <a:lnTo>
                    <a:pt x="578177" y="323654"/>
                  </a:lnTo>
                  <a:lnTo>
                    <a:pt x="578177" y="452487"/>
                  </a:lnTo>
                  <a:lnTo>
                    <a:pt x="622169" y="452487"/>
                  </a:lnTo>
                  <a:lnTo>
                    <a:pt x="622169" y="502763"/>
                  </a:lnTo>
                  <a:lnTo>
                    <a:pt x="641023" y="502763"/>
                  </a:lnTo>
                  <a:lnTo>
                    <a:pt x="641023" y="559324"/>
                  </a:lnTo>
                  <a:lnTo>
                    <a:pt x="697584" y="559324"/>
                  </a:lnTo>
                  <a:lnTo>
                    <a:pt x="697584" y="637881"/>
                  </a:lnTo>
                  <a:lnTo>
                    <a:pt x="766714" y="637881"/>
                  </a:lnTo>
                  <a:lnTo>
                    <a:pt x="766714" y="688157"/>
                  </a:lnTo>
                  <a:lnTo>
                    <a:pt x="816990" y="688157"/>
                  </a:lnTo>
                  <a:lnTo>
                    <a:pt x="816990" y="747860"/>
                  </a:lnTo>
                  <a:lnTo>
                    <a:pt x="873551" y="747860"/>
                  </a:lnTo>
                  <a:lnTo>
                    <a:pt x="873551" y="829559"/>
                  </a:lnTo>
                  <a:lnTo>
                    <a:pt x="964676" y="829559"/>
                  </a:lnTo>
                  <a:lnTo>
                    <a:pt x="964676" y="867266"/>
                  </a:lnTo>
                  <a:lnTo>
                    <a:pt x="1005526" y="867266"/>
                  </a:lnTo>
                  <a:lnTo>
                    <a:pt x="1005526" y="926969"/>
                  </a:lnTo>
                  <a:lnTo>
                    <a:pt x="1102936" y="926969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8889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5612C-30A1-25BD-EE4C-40E16BAEB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D190A-AF63-E7CD-9525-EF5B57F88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CAPItello-291: OS</a:t>
            </a:r>
          </a:p>
        </p:txBody>
      </p:sp>
      <p:sp>
        <p:nvSpPr>
          <p:cNvPr id="356" name="Content Placeholder 355">
            <a:extLst>
              <a:ext uri="{FF2B5EF4-FFF2-40B4-BE49-F238E27FC236}">
                <a16:creationId xmlns:a16="http://schemas.microsoft.com/office/drawing/2014/main" id="{E92153F9-F57D-116C-BD26-9A62707A9F8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Rugo. ESMO Breast 2026. Abstr 417O.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3AD3A36-6C28-87D7-B8E3-B2F2E863ABB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67302" y="5165000"/>
            <a:ext cx="5504036" cy="434975"/>
          </a:xfrm>
        </p:spPr>
        <p:txBody>
          <a:bodyPr/>
          <a:lstStyle/>
          <a:p>
            <a:r>
              <a:rPr lang="en-US" sz="1600" dirty="0"/>
              <a:t>OS not formally tested in overall population as statistical difference not seen in altered population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6C4E60-B193-8C15-ED6A-D55F13E86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275" y="1982293"/>
            <a:ext cx="5860653" cy="2871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55B4A2-EF6F-BE27-A72A-02F9A8A15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72" y="1942774"/>
            <a:ext cx="5860653" cy="29096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631486-AECB-9CA3-7117-90130487FFFD}"/>
              </a:ext>
            </a:extLst>
          </p:cNvPr>
          <p:cNvSpPr txBox="1"/>
          <p:nvPr/>
        </p:nvSpPr>
        <p:spPr>
          <a:xfrm>
            <a:off x="7551526" y="1294782"/>
            <a:ext cx="3945924" cy="237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Overall population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AEB56E-92B3-AD0F-A1C0-3A502015E13C}"/>
              </a:ext>
            </a:extLst>
          </p:cNvPr>
          <p:cNvSpPr txBox="1"/>
          <p:nvPr/>
        </p:nvSpPr>
        <p:spPr>
          <a:xfrm>
            <a:off x="885743" y="1294781"/>
            <a:ext cx="4993888" cy="2374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PIK3CA/AKT1/PTEN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-altered population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70D12B-A2F1-11AA-A084-FB8253818F11}"/>
              </a:ext>
            </a:extLst>
          </p:cNvPr>
          <p:cNvSpPr/>
          <p:nvPr/>
        </p:nvSpPr>
        <p:spPr>
          <a:xfrm>
            <a:off x="5810596" y="2145252"/>
            <a:ext cx="390699" cy="128530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CA6229-DE43-1414-6CCD-4CC4FBB51B96}"/>
              </a:ext>
            </a:extLst>
          </p:cNvPr>
          <p:cNvSpPr/>
          <p:nvPr/>
        </p:nvSpPr>
        <p:spPr>
          <a:xfrm>
            <a:off x="11280550" y="2018610"/>
            <a:ext cx="799358" cy="134043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241FE6E-9992-0209-7E39-7B0FC5EEC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5766" y="1793596"/>
            <a:ext cx="2235162" cy="11798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0FB020-10B3-704E-ECD6-F913F408B8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8237" y="1844157"/>
            <a:ext cx="1818084" cy="11948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6396C0-BD80-A947-4701-2B623B75F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1609" y="3619769"/>
            <a:ext cx="1286054" cy="266737"/>
          </a:xfrm>
          <a:prstGeom prst="rect">
            <a:avLst/>
          </a:prstGeom>
        </p:spPr>
      </p:pic>
      <p:sp>
        <p:nvSpPr>
          <p:cNvPr id="22" name="Content Placeholder 11">
            <a:extLst>
              <a:ext uri="{FF2B5EF4-FFF2-40B4-BE49-F238E27FC236}">
                <a16:creationId xmlns:a16="http://schemas.microsoft.com/office/drawing/2014/main" id="{7402CEEC-9F95-B2CA-B155-913E8A63C7C5}"/>
              </a:ext>
            </a:extLst>
          </p:cNvPr>
          <p:cNvSpPr txBox="1">
            <a:spLocks/>
          </p:cNvSpPr>
          <p:nvPr/>
        </p:nvSpPr>
        <p:spPr>
          <a:xfrm>
            <a:off x="231078" y="5165000"/>
            <a:ext cx="5504036" cy="434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OS analysis underpowered; trend favoring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capivasertib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+ FULV but no statistical significance reached </a:t>
            </a:r>
          </a:p>
        </p:txBody>
      </p:sp>
    </p:spTree>
    <p:extLst>
      <p:ext uri="{BB962C8B-B14F-4D97-AF65-F5344CB8AC3E}">
        <p14:creationId xmlns:p14="http://schemas.microsoft.com/office/powerpoint/2010/main" val="152629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3BE7D-4727-8E27-3C18-EB4DF53F2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4566C57-09DE-3B98-6261-0FF36EF9C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Select PI3K Pathway Trials in ER+/HER2- MBC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FDA3BE-97F1-446D-2C02-50A885B1CA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lvl="0" algn="ctr"/>
            <a:r>
              <a:rPr lang="en-US" altLang="en-US" dirty="0"/>
              <a:t>1. Hurvitz. JCO. 2026;44:1108. 2. ClinicalTrials.gov.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6197DE-C9B8-BADE-A06A-64AC7FEC3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213832"/>
              </p:ext>
            </p:extLst>
          </p:nvPr>
        </p:nvGraphicFramePr>
        <p:xfrm>
          <a:off x="228600" y="1333500"/>
          <a:ext cx="11740260" cy="3871040"/>
        </p:xfrm>
        <a:graphic>
          <a:graphicData uri="http://schemas.openxmlformats.org/drawingml/2006/table">
            <a:tbl>
              <a:tblPr/>
              <a:tblGrid>
                <a:gridCol w="2446762">
                  <a:extLst>
                    <a:ext uri="{9D8B030D-6E8A-4147-A177-3AD203B41FA5}">
                      <a16:colId xmlns:a16="http://schemas.microsoft.com/office/drawing/2014/main" val="567319033"/>
                    </a:ext>
                  </a:extLst>
                </a:gridCol>
                <a:gridCol w="1197129">
                  <a:extLst>
                    <a:ext uri="{9D8B030D-6E8A-4147-A177-3AD203B41FA5}">
                      <a16:colId xmlns:a16="http://schemas.microsoft.com/office/drawing/2014/main" val="3315695236"/>
                    </a:ext>
                  </a:extLst>
                </a:gridCol>
                <a:gridCol w="4655742">
                  <a:extLst>
                    <a:ext uri="{9D8B030D-6E8A-4147-A177-3AD203B41FA5}">
                      <a16:colId xmlns:a16="http://schemas.microsoft.com/office/drawing/2014/main" val="3325269686"/>
                    </a:ext>
                  </a:extLst>
                </a:gridCol>
                <a:gridCol w="3440627">
                  <a:extLst>
                    <a:ext uri="{9D8B030D-6E8A-4147-A177-3AD203B41FA5}">
                      <a16:colId xmlns:a16="http://schemas.microsoft.com/office/drawing/2014/main" val="27366423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 Arms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Setting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718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VIKTORIA-1</a:t>
                      </a:r>
                      <a:r>
                        <a:rPr lang="en-US" sz="1600" b="0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NCT05501886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Gedatolisib + palbociclib + fulvestrant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Gedatolisib + fulvestrant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Fulvestrant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PD during/after prior CDK4/6i + AI,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PIK3CA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WT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671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CAPItello-292</a:t>
                      </a:r>
                      <a:r>
                        <a:rPr lang="en-US" sz="1600" b="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NCT04862663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895*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Capivasertib + CDK4/6i + fulvestrant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CDK4/6i + fulvestrant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 prior ET in advanced setting (phase Ib), recurrence or progression on/after ET </a:t>
                      </a:r>
                      <a:b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(phase III),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any AKT status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954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VIKTORIA-2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(NCT06757634)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674*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Gedatolisib + CDK4/6i + fulvestrant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CDK4/6i + fulvestrant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PD during or within 12 mo of adjuvant ET and no prior systemic therapy for ABC, </a:t>
                      </a:r>
                      <a:b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any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PIK3CA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status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242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NCT04650581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Ipatasertib + fulvestrant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Fulvestrant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PD on prior CDK4/6i + AI; </a:t>
                      </a:r>
                      <a:b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any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AKT status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1323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DD77C40-8891-D2B6-3B38-32D8850C29FE}"/>
              </a:ext>
            </a:extLst>
          </p:cNvPr>
          <p:cNvSpPr txBox="1"/>
          <p:nvPr/>
        </p:nvSpPr>
        <p:spPr>
          <a:xfrm>
            <a:off x="377813" y="5336015"/>
            <a:ext cx="4244009" cy="32702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400" dirty="0"/>
              <a:t>*Estimated N.</a:t>
            </a:r>
          </a:p>
        </p:txBody>
      </p:sp>
    </p:spTree>
    <p:extLst>
      <p:ext uri="{BB962C8B-B14F-4D97-AF65-F5344CB8AC3E}">
        <p14:creationId xmlns:p14="http://schemas.microsoft.com/office/powerpoint/2010/main" val="4161146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FA7B5-F7E2-648A-706A-396AF03F3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F197281-D911-2E35-6A56-E959AEC42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Novel Endocrine Therapies May Address Endocrine Resistance in MBC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6EB2FBA-1096-6AE7-00B2-8F72BA3A142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Adapted from Hernando. Int J Mol Sci. 2021;22:7812. </a:t>
            </a:r>
            <a:r>
              <a:rPr lang="en-GB" dirty="0"/>
              <a:t>Bardia. NEJM. 2018;379:1946.</a:t>
            </a:r>
            <a:r>
              <a:rPr lang="en-US" altLang="en-US" dirty="0"/>
              <a:t> </a:t>
            </a:r>
          </a:p>
        </p:txBody>
      </p:sp>
      <p:sp>
        <p:nvSpPr>
          <p:cNvPr id="9247" name="Rectangle 9246">
            <a:extLst>
              <a:ext uri="{FF2B5EF4-FFF2-40B4-BE49-F238E27FC236}">
                <a16:creationId xmlns:a16="http://schemas.microsoft.com/office/drawing/2014/main" id="{BFAEB32A-3133-20C4-F029-169ED47237A2}"/>
              </a:ext>
            </a:extLst>
          </p:cNvPr>
          <p:cNvSpPr/>
          <p:nvPr/>
        </p:nvSpPr>
        <p:spPr bwMode="auto">
          <a:xfrm>
            <a:off x="5530342" y="3733776"/>
            <a:ext cx="3647416" cy="190507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Key advantages</a:t>
            </a:r>
          </a:p>
          <a:p>
            <a:pPr marL="3429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Oral formulation</a:t>
            </a:r>
          </a:p>
          <a:p>
            <a:pPr marL="3429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Higher potency</a:t>
            </a:r>
          </a:p>
          <a:p>
            <a:pPr marL="3429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Activity in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ESR1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-mutant MBC</a:t>
            </a:r>
          </a:p>
          <a:p>
            <a:pPr marL="3429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Activity in post-ET and CDK4/6i treated patients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AE5C50-240D-8305-0513-B31B9C153CB2}"/>
              </a:ext>
            </a:extLst>
          </p:cNvPr>
          <p:cNvGrpSpPr/>
          <p:nvPr/>
        </p:nvGrpSpPr>
        <p:grpSpPr>
          <a:xfrm>
            <a:off x="5904633" y="1333500"/>
            <a:ext cx="6066707" cy="3958796"/>
            <a:chOff x="6328693" y="1610219"/>
            <a:chExt cx="5471102" cy="3570139"/>
          </a:xfrm>
        </p:grpSpPr>
        <p:sp>
          <p:nvSpPr>
            <p:cNvPr id="22" name="Diamond 21">
              <a:extLst>
                <a:ext uri="{FF2B5EF4-FFF2-40B4-BE49-F238E27FC236}">
                  <a16:creationId xmlns:a16="http://schemas.microsoft.com/office/drawing/2014/main" id="{9DBBEC26-F6B3-74DC-6AE7-B7F543C8504B}"/>
                </a:ext>
              </a:extLst>
            </p:cNvPr>
            <p:cNvSpPr/>
            <p:nvPr/>
          </p:nvSpPr>
          <p:spPr bwMode="auto">
            <a:xfrm>
              <a:off x="6328693" y="1610219"/>
              <a:ext cx="2108231" cy="1719854"/>
            </a:xfrm>
            <a:prstGeom prst="diamond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Diamond 22">
              <a:extLst>
                <a:ext uri="{FF2B5EF4-FFF2-40B4-BE49-F238E27FC236}">
                  <a16:creationId xmlns:a16="http://schemas.microsoft.com/office/drawing/2014/main" id="{74B6A961-BB4C-0671-39F6-025D99821D8A}"/>
                </a:ext>
              </a:extLst>
            </p:cNvPr>
            <p:cNvSpPr/>
            <p:nvPr/>
          </p:nvSpPr>
          <p:spPr bwMode="auto">
            <a:xfrm>
              <a:off x="8567064" y="1610219"/>
              <a:ext cx="2108231" cy="1719854"/>
            </a:xfrm>
            <a:prstGeom prst="diamond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65890C8C-38A7-88B7-F4F7-8EC041A28335}"/>
                </a:ext>
              </a:extLst>
            </p:cNvPr>
            <p:cNvSpPr/>
            <p:nvPr/>
          </p:nvSpPr>
          <p:spPr bwMode="auto">
            <a:xfrm>
              <a:off x="7452696" y="2530481"/>
              <a:ext cx="2108231" cy="1719854"/>
            </a:xfrm>
            <a:prstGeom prst="diamond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Diamond 24">
              <a:extLst>
                <a:ext uri="{FF2B5EF4-FFF2-40B4-BE49-F238E27FC236}">
                  <a16:creationId xmlns:a16="http://schemas.microsoft.com/office/drawing/2014/main" id="{6D5F1E07-FFF9-EF4E-08C3-BBF1CC6A183D}"/>
                </a:ext>
              </a:extLst>
            </p:cNvPr>
            <p:cNvSpPr/>
            <p:nvPr/>
          </p:nvSpPr>
          <p:spPr bwMode="auto">
            <a:xfrm>
              <a:off x="9691564" y="2530481"/>
              <a:ext cx="2108231" cy="1719854"/>
            </a:xfrm>
            <a:prstGeom prst="diamond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Diamond 25">
              <a:extLst>
                <a:ext uri="{FF2B5EF4-FFF2-40B4-BE49-F238E27FC236}">
                  <a16:creationId xmlns:a16="http://schemas.microsoft.com/office/drawing/2014/main" id="{D1DBE786-BD5C-FA1A-DA0D-D0BB31117792}"/>
                </a:ext>
              </a:extLst>
            </p:cNvPr>
            <p:cNvSpPr/>
            <p:nvPr/>
          </p:nvSpPr>
          <p:spPr bwMode="auto">
            <a:xfrm>
              <a:off x="8567064" y="3460504"/>
              <a:ext cx="2108231" cy="1719854"/>
            </a:xfrm>
            <a:prstGeom prst="diamond">
              <a:avLst/>
            </a:prstGeom>
            <a:solidFill>
              <a:schemeClr val="accent5">
                <a:lumMod val="75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50" name="Rectangle 9249">
              <a:extLst>
                <a:ext uri="{FF2B5EF4-FFF2-40B4-BE49-F238E27FC236}">
                  <a16:creationId xmlns:a16="http://schemas.microsoft.com/office/drawing/2014/main" id="{F50F8986-5E64-11AA-D54F-A8B86680D8F5}"/>
                </a:ext>
              </a:extLst>
            </p:cNvPr>
            <p:cNvSpPr/>
            <p:nvPr/>
          </p:nvSpPr>
          <p:spPr bwMode="auto">
            <a:xfrm>
              <a:off x="8963226" y="2232215"/>
              <a:ext cx="1339514" cy="78793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Camizestrant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Elacestrant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Fulvestrant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Giredestrant Imlunestrant</a:t>
              </a:r>
            </a:p>
          </p:txBody>
        </p:sp>
        <p:sp>
          <p:nvSpPr>
            <p:cNvPr id="9251" name="Rectangle 9250">
              <a:extLst>
                <a:ext uri="{FF2B5EF4-FFF2-40B4-BE49-F238E27FC236}">
                  <a16:creationId xmlns:a16="http://schemas.microsoft.com/office/drawing/2014/main" id="{F1B286EF-D783-E6BD-0190-A897F52E97F0}"/>
                </a:ext>
              </a:extLst>
            </p:cNvPr>
            <p:cNvSpPr/>
            <p:nvPr/>
          </p:nvSpPr>
          <p:spPr bwMode="auto">
            <a:xfrm>
              <a:off x="6727313" y="2255787"/>
              <a:ext cx="1387963" cy="590975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Tamoxifen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Lasofoxifene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Bazedoxifene</a:t>
              </a:r>
            </a:p>
          </p:txBody>
        </p:sp>
        <p:sp>
          <p:nvSpPr>
            <p:cNvPr id="9252" name="Rectangle 9251">
              <a:extLst>
                <a:ext uri="{FF2B5EF4-FFF2-40B4-BE49-F238E27FC236}">
                  <a16:creationId xmlns:a16="http://schemas.microsoft.com/office/drawing/2014/main" id="{47D9FF02-A56A-5196-289B-CDC1DC95F2F0}"/>
                </a:ext>
              </a:extLst>
            </p:cNvPr>
            <p:cNvSpPr/>
            <p:nvPr/>
          </p:nvSpPr>
          <p:spPr bwMode="auto">
            <a:xfrm>
              <a:off x="7849398" y="3320312"/>
              <a:ext cx="1387963" cy="397433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Vepdegestrant AC699</a:t>
              </a:r>
            </a:p>
          </p:txBody>
        </p:sp>
        <p:sp>
          <p:nvSpPr>
            <p:cNvPr id="9253" name="Rectangle 9252">
              <a:extLst>
                <a:ext uri="{FF2B5EF4-FFF2-40B4-BE49-F238E27FC236}">
                  <a16:creationId xmlns:a16="http://schemas.microsoft.com/office/drawing/2014/main" id="{EE33401C-72F0-F5DC-661F-200122DFB829}"/>
                </a:ext>
              </a:extLst>
            </p:cNvPr>
            <p:cNvSpPr/>
            <p:nvPr/>
          </p:nvSpPr>
          <p:spPr bwMode="auto">
            <a:xfrm>
              <a:off x="10098058" y="3320312"/>
              <a:ext cx="1387963" cy="28087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Palazestrant</a:t>
              </a:r>
            </a:p>
          </p:txBody>
        </p:sp>
        <p:sp>
          <p:nvSpPr>
            <p:cNvPr id="9254" name="Rectangle 9253">
              <a:extLst>
                <a:ext uri="{FF2B5EF4-FFF2-40B4-BE49-F238E27FC236}">
                  <a16:creationId xmlns:a16="http://schemas.microsoft.com/office/drawing/2014/main" id="{8FACFC79-363E-856E-FFB2-4AF62FAB824D}"/>
                </a:ext>
              </a:extLst>
            </p:cNvPr>
            <p:cNvSpPr/>
            <p:nvPr/>
          </p:nvSpPr>
          <p:spPr bwMode="auto">
            <a:xfrm>
              <a:off x="8967549" y="4234114"/>
              <a:ext cx="1387963" cy="280872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H3B-6545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BC8A7C5-8192-694B-43C0-D6804A1D9521}"/>
                </a:ext>
              </a:extLst>
            </p:cNvPr>
            <p:cNvSpPr txBox="1"/>
            <p:nvPr/>
          </p:nvSpPr>
          <p:spPr bwMode="auto">
            <a:xfrm>
              <a:off x="9271025" y="1892738"/>
              <a:ext cx="7040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SERD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FF73617-4B48-3AD3-B3F7-4FA97E57EAF8}"/>
                </a:ext>
              </a:extLst>
            </p:cNvPr>
            <p:cNvSpPr txBox="1"/>
            <p:nvPr/>
          </p:nvSpPr>
          <p:spPr bwMode="auto">
            <a:xfrm>
              <a:off x="10308560" y="3079424"/>
              <a:ext cx="889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CERAN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D09B8E9-9E8B-30A6-7918-598ECFAA05BA}"/>
                </a:ext>
              </a:extLst>
            </p:cNvPr>
            <p:cNvSpPr txBox="1"/>
            <p:nvPr/>
          </p:nvSpPr>
          <p:spPr bwMode="auto">
            <a:xfrm>
              <a:off x="9191675" y="4005719"/>
              <a:ext cx="8627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SERCA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4ADC3B4-3F0C-F608-650E-285CE1A413F7}"/>
                </a:ext>
              </a:extLst>
            </p:cNvPr>
            <p:cNvSpPr txBox="1"/>
            <p:nvPr/>
          </p:nvSpPr>
          <p:spPr bwMode="auto">
            <a:xfrm>
              <a:off x="7010752" y="1994100"/>
              <a:ext cx="7441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SERM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371ED0-4A01-7886-AC85-B5E80FEB58BF}"/>
                </a:ext>
              </a:extLst>
            </p:cNvPr>
            <p:cNvSpPr txBox="1"/>
            <p:nvPr/>
          </p:nvSpPr>
          <p:spPr bwMode="auto">
            <a:xfrm>
              <a:off x="7986161" y="3026575"/>
              <a:ext cx="10374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PROTAC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977F9E-B59D-ECF1-054A-DB0CDE2B56EA}"/>
              </a:ext>
            </a:extLst>
          </p:cNvPr>
          <p:cNvGrpSpPr/>
          <p:nvPr/>
        </p:nvGrpSpPr>
        <p:grpSpPr>
          <a:xfrm>
            <a:off x="349676" y="1659962"/>
            <a:ext cx="5090951" cy="3923991"/>
            <a:chOff x="564038" y="1839614"/>
            <a:chExt cx="5090951" cy="392399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F791260-68E6-D3C9-BB8E-A184C6C10E27}"/>
                </a:ext>
              </a:extLst>
            </p:cNvPr>
            <p:cNvSpPr/>
            <p:nvPr/>
          </p:nvSpPr>
          <p:spPr bwMode="auto">
            <a:xfrm>
              <a:off x="564038" y="3145367"/>
              <a:ext cx="5090950" cy="2612660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bg1"/>
                </a:gs>
              </a:gsLst>
              <a:lin ang="5400000" scaled="1"/>
              <a:tileRect/>
            </a:gra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cxnSp>
          <p:nvCxnSpPr>
            <p:cNvPr id="9543" name="Straight Connector 9542">
              <a:extLst>
                <a:ext uri="{FF2B5EF4-FFF2-40B4-BE49-F238E27FC236}">
                  <a16:creationId xmlns:a16="http://schemas.microsoft.com/office/drawing/2014/main" id="{8BDFFCC7-5BCD-7DFA-1BF0-5595250B54FA}"/>
                </a:ext>
              </a:extLst>
            </p:cNvPr>
            <p:cNvCxnSpPr/>
            <p:nvPr/>
          </p:nvCxnSpPr>
          <p:spPr bwMode="auto">
            <a:xfrm>
              <a:off x="609759" y="3150296"/>
              <a:ext cx="5045229" cy="0"/>
            </a:xfrm>
            <a:prstGeom prst="line">
              <a:avLst/>
            </a:prstGeom>
            <a:noFill/>
            <a:ln w="28575" cap="flat" cmpd="sng" algn="ctr">
              <a:solidFill>
                <a:schemeClr val="accent5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652688E-8454-D476-845E-F8B334BFEF2A}"/>
                </a:ext>
              </a:extLst>
            </p:cNvPr>
            <p:cNvGrpSpPr/>
            <p:nvPr/>
          </p:nvGrpSpPr>
          <p:grpSpPr>
            <a:xfrm>
              <a:off x="682155" y="4425276"/>
              <a:ext cx="4972834" cy="1310343"/>
              <a:chOff x="675892" y="4834425"/>
              <a:chExt cx="4972834" cy="1100017"/>
            </a:xfrm>
          </p:grpSpPr>
          <p:sp>
            <p:nvSpPr>
              <p:cNvPr id="9752" name="Freeform 15">
                <a:extLst>
                  <a:ext uri="{FF2B5EF4-FFF2-40B4-BE49-F238E27FC236}">
                    <a16:creationId xmlns:a16="http://schemas.microsoft.com/office/drawing/2014/main" id="{36384683-A85C-936E-C9F9-BF262191444A}"/>
                  </a:ext>
                </a:extLst>
              </p:cNvPr>
              <p:cNvSpPr/>
              <p:nvPr/>
            </p:nvSpPr>
            <p:spPr bwMode="auto">
              <a:xfrm>
                <a:off x="675893" y="4834425"/>
                <a:ext cx="4972833" cy="1096189"/>
              </a:xfrm>
              <a:custGeom>
                <a:avLst/>
                <a:gdLst>
                  <a:gd name="connsiteX0" fmla="*/ 0 w 4972833"/>
                  <a:gd name="connsiteY0" fmla="*/ 1096027 h 1096027"/>
                  <a:gd name="connsiteX1" fmla="*/ 4972833 w 4972833"/>
                  <a:gd name="connsiteY1" fmla="*/ 1096027 h 1096027"/>
                  <a:gd name="connsiteX2" fmla="*/ 2373683 w 4972833"/>
                  <a:gd name="connsiteY2" fmla="*/ 0 h 1096027"/>
                  <a:gd name="connsiteX3" fmla="*/ 0 w 4972833"/>
                  <a:gd name="connsiteY3" fmla="*/ 1096027 h 1096027"/>
                  <a:gd name="connsiteX0" fmla="*/ 61246 w 5081878"/>
                  <a:gd name="connsiteY0" fmla="*/ 1096027 h 1096027"/>
                  <a:gd name="connsiteX1" fmla="*/ 5034079 w 5081878"/>
                  <a:gd name="connsiteY1" fmla="*/ 1096027 h 1096027"/>
                  <a:gd name="connsiteX2" fmla="*/ 2434929 w 5081878"/>
                  <a:gd name="connsiteY2" fmla="*/ 0 h 1096027"/>
                  <a:gd name="connsiteX3" fmla="*/ 61246 w 5081878"/>
                  <a:gd name="connsiteY3" fmla="*/ 1096027 h 1096027"/>
                  <a:gd name="connsiteX0" fmla="*/ 101984 w 5152015"/>
                  <a:gd name="connsiteY0" fmla="*/ 1096152 h 1096152"/>
                  <a:gd name="connsiteX1" fmla="*/ 5074817 w 5152015"/>
                  <a:gd name="connsiteY1" fmla="*/ 1096152 h 1096152"/>
                  <a:gd name="connsiteX2" fmla="*/ 2475667 w 5152015"/>
                  <a:gd name="connsiteY2" fmla="*/ 125 h 1096152"/>
                  <a:gd name="connsiteX3" fmla="*/ 101984 w 5152015"/>
                  <a:gd name="connsiteY3" fmla="*/ 1096152 h 1096152"/>
                  <a:gd name="connsiteX0" fmla="*/ 101984 w 5074817"/>
                  <a:gd name="connsiteY0" fmla="*/ 1096189 h 1096189"/>
                  <a:gd name="connsiteX1" fmla="*/ 5074817 w 5074817"/>
                  <a:gd name="connsiteY1" fmla="*/ 1096189 h 1096189"/>
                  <a:gd name="connsiteX2" fmla="*/ 2475667 w 5074817"/>
                  <a:gd name="connsiteY2" fmla="*/ 162 h 1096189"/>
                  <a:gd name="connsiteX3" fmla="*/ 101984 w 5074817"/>
                  <a:gd name="connsiteY3" fmla="*/ 1096189 h 1096189"/>
                  <a:gd name="connsiteX0" fmla="*/ 0 w 4972833"/>
                  <a:gd name="connsiteY0" fmla="*/ 1096189 h 1096189"/>
                  <a:gd name="connsiteX1" fmla="*/ 4972833 w 4972833"/>
                  <a:gd name="connsiteY1" fmla="*/ 1096189 h 1096189"/>
                  <a:gd name="connsiteX2" fmla="*/ 2373683 w 4972833"/>
                  <a:gd name="connsiteY2" fmla="*/ 162 h 1096189"/>
                  <a:gd name="connsiteX3" fmla="*/ 0 w 4972833"/>
                  <a:gd name="connsiteY3" fmla="*/ 1096189 h 109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72833" h="1096189">
                    <a:moveTo>
                      <a:pt x="0" y="1096189"/>
                    </a:moveTo>
                    <a:lnTo>
                      <a:pt x="4972833" y="1096189"/>
                    </a:lnTo>
                    <a:cubicBezTo>
                      <a:pt x="4904984" y="700575"/>
                      <a:pt x="4204571" y="-12364"/>
                      <a:pt x="2373683" y="162"/>
                    </a:cubicBezTo>
                    <a:cubicBezTo>
                      <a:pt x="542795" y="12688"/>
                      <a:pt x="105427" y="719365"/>
                      <a:pt x="0" y="1096189"/>
                    </a:cubicBez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53" name="Freeform 16">
                <a:extLst>
                  <a:ext uri="{FF2B5EF4-FFF2-40B4-BE49-F238E27FC236}">
                    <a16:creationId xmlns:a16="http://schemas.microsoft.com/office/drawing/2014/main" id="{547294AD-851E-98FB-97D0-D54DE7FEAAD8}"/>
                  </a:ext>
                </a:extLst>
              </p:cNvPr>
              <p:cNvSpPr/>
              <p:nvPr/>
            </p:nvSpPr>
            <p:spPr bwMode="auto">
              <a:xfrm>
                <a:off x="675892" y="4838253"/>
                <a:ext cx="4972833" cy="1096189"/>
              </a:xfrm>
              <a:custGeom>
                <a:avLst/>
                <a:gdLst>
                  <a:gd name="connsiteX0" fmla="*/ 0 w 4972833"/>
                  <a:gd name="connsiteY0" fmla="*/ 1096027 h 1096027"/>
                  <a:gd name="connsiteX1" fmla="*/ 4972833 w 4972833"/>
                  <a:gd name="connsiteY1" fmla="*/ 1096027 h 1096027"/>
                  <a:gd name="connsiteX2" fmla="*/ 2373683 w 4972833"/>
                  <a:gd name="connsiteY2" fmla="*/ 0 h 1096027"/>
                  <a:gd name="connsiteX3" fmla="*/ 0 w 4972833"/>
                  <a:gd name="connsiteY3" fmla="*/ 1096027 h 1096027"/>
                  <a:gd name="connsiteX0" fmla="*/ 61246 w 5081878"/>
                  <a:gd name="connsiteY0" fmla="*/ 1096027 h 1096027"/>
                  <a:gd name="connsiteX1" fmla="*/ 5034079 w 5081878"/>
                  <a:gd name="connsiteY1" fmla="*/ 1096027 h 1096027"/>
                  <a:gd name="connsiteX2" fmla="*/ 2434929 w 5081878"/>
                  <a:gd name="connsiteY2" fmla="*/ 0 h 1096027"/>
                  <a:gd name="connsiteX3" fmla="*/ 61246 w 5081878"/>
                  <a:gd name="connsiteY3" fmla="*/ 1096027 h 1096027"/>
                  <a:gd name="connsiteX0" fmla="*/ 101984 w 5152015"/>
                  <a:gd name="connsiteY0" fmla="*/ 1096152 h 1096152"/>
                  <a:gd name="connsiteX1" fmla="*/ 5074817 w 5152015"/>
                  <a:gd name="connsiteY1" fmla="*/ 1096152 h 1096152"/>
                  <a:gd name="connsiteX2" fmla="*/ 2475667 w 5152015"/>
                  <a:gd name="connsiteY2" fmla="*/ 125 h 1096152"/>
                  <a:gd name="connsiteX3" fmla="*/ 101984 w 5152015"/>
                  <a:gd name="connsiteY3" fmla="*/ 1096152 h 1096152"/>
                  <a:gd name="connsiteX0" fmla="*/ 101984 w 5074817"/>
                  <a:gd name="connsiteY0" fmla="*/ 1096189 h 1096189"/>
                  <a:gd name="connsiteX1" fmla="*/ 5074817 w 5074817"/>
                  <a:gd name="connsiteY1" fmla="*/ 1096189 h 1096189"/>
                  <a:gd name="connsiteX2" fmla="*/ 2475667 w 5074817"/>
                  <a:gd name="connsiteY2" fmla="*/ 162 h 1096189"/>
                  <a:gd name="connsiteX3" fmla="*/ 101984 w 5074817"/>
                  <a:gd name="connsiteY3" fmla="*/ 1096189 h 1096189"/>
                  <a:gd name="connsiteX0" fmla="*/ 0 w 4972833"/>
                  <a:gd name="connsiteY0" fmla="*/ 1096189 h 1096189"/>
                  <a:gd name="connsiteX1" fmla="*/ 4972833 w 4972833"/>
                  <a:gd name="connsiteY1" fmla="*/ 1096189 h 1096189"/>
                  <a:gd name="connsiteX2" fmla="*/ 2373683 w 4972833"/>
                  <a:gd name="connsiteY2" fmla="*/ 162 h 1096189"/>
                  <a:gd name="connsiteX3" fmla="*/ 0 w 4972833"/>
                  <a:gd name="connsiteY3" fmla="*/ 1096189 h 1096189"/>
                  <a:gd name="connsiteX0" fmla="*/ 0 w 4972833"/>
                  <a:gd name="connsiteY0" fmla="*/ 1096189 h 1100222"/>
                  <a:gd name="connsiteX1" fmla="*/ 2351578 w 4972833"/>
                  <a:gd name="connsiteY1" fmla="*/ 1100222 h 1100222"/>
                  <a:gd name="connsiteX2" fmla="*/ 4972833 w 4972833"/>
                  <a:gd name="connsiteY2" fmla="*/ 1096189 h 1100222"/>
                  <a:gd name="connsiteX3" fmla="*/ 2373683 w 4972833"/>
                  <a:gd name="connsiteY3" fmla="*/ 162 h 1100222"/>
                  <a:gd name="connsiteX4" fmla="*/ 0 w 4972833"/>
                  <a:gd name="connsiteY4" fmla="*/ 1096189 h 1100222"/>
                  <a:gd name="connsiteX0" fmla="*/ 2351578 w 4972833"/>
                  <a:gd name="connsiteY0" fmla="*/ 1100222 h 1191662"/>
                  <a:gd name="connsiteX1" fmla="*/ 4972833 w 4972833"/>
                  <a:gd name="connsiteY1" fmla="*/ 1096189 h 1191662"/>
                  <a:gd name="connsiteX2" fmla="*/ 2373683 w 4972833"/>
                  <a:gd name="connsiteY2" fmla="*/ 162 h 1191662"/>
                  <a:gd name="connsiteX3" fmla="*/ 0 w 4972833"/>
                  <a:gd name="connsiteY3" fmla="*/ 1096189 h 1191662"/>
                  <a:gd name="connsiteX4" fmla="*/ 2443018 w 4972833"/>
                  <a:gd name="connsiteY4" fmla="*/ 1191662 h 1191662"/>
                  <a:gd name="connsiteX0" fmla="*/ 2351578 w 4972833"/>
                  <a:gd name="connsiteY0" fmla="*/ 1100222 h 1100222"/>
                  <a:gd name="connsiteX1" fmla="*/ 4972833 w 4972833"/>
                  <a:gd name="connsiteY1" fmla="*/ 1096189 h 1100222"/>
                  <a:gd name="connsiteX2" fmla="*/ 2373683 w 4972833"/>
                  <a:gd name="connsiteY2" fmla="*/ 162 h 1100222"/>
                  <a:gd name="connsiteX3" fmla="*/ 0 w 4972833"/>
                  <a:gd name="connsiteY3" fmla="*/ 1096189 h 1100222"/>
                  <a:gd name="connsiteX0" fmla="*/ 4972833 w 4972833"/>
                  <a:gd name="connsiteY0" fmla="*/ 1096189 h 1096189"/>
                  <a:gd name="connsiteX1" fmla="*/ 2373683 w 4972833"/>
                  <a:gd name="connsiteY1" fmla="*/ 162 h 1096189"/>
                  <a:gd name="connsiteX2" fmla="*/ 0 w 4972833"/>
                  <a:gd name="connsiteY2" fmla="*/ 1096189 h 109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72833" h="1096189">
                    <a:moveTo>
                      <a:pt x="4972833" y="1096189"/>
                    </a:moveTo>
                    <a:cubicBezTo>
                      <a:pt x="4904984" y="700575"/>
                      <a:pt x="4204571" y="-12364"/>
                      <a:pt x="2373683" y="162"/>
                    </a:cubicBezTo>
                    <a:cubicBezTo>
                      <a:pt x="542795" y="12688"/>
                      <a:pt x="105427" y="719365"/>
                      <a:pt x="0" y="1096189"/>
                    </a:cubicBezTo>
                  </a:path>
                </a:pathLst>
              </a:custGeom>
              <a:noFill/>
              <a:ln w="19050">
                <a:solidFill>
                  <a:schemeClr val="accent5"/>
                </a:solidFill>
                <a:prstDash val="sysDash"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sp>
          <p:nvSpPr>
            <p:cNvPr id="42" name="Freeform 9546">
              <a:extLst>
                <a:ext uri="{FF2B5EF4-FFF2-40B4-BE49-F238E27FC236}">
                  <a16:creationId xmlns:a16="http://schemas.microsoft.com/office/drawing/2014/main" id="{AA079FD6-16C4-67F8-0CD0-86BFC2A7E979}"/>
                </a:ext>
              </a:extLst>
            </p:cNvPr>
            <p:cNvSpPr/>
            <p:nvPr/>
          </p:nvSpPr>
          <p:spPr bwMode="auto">
            <a:xfrm>
              <a:off x="4411209" y="5261081"/>
              <a:ext cx="355600" cy="136525"/>
            </a:xfrm>
            <a:custGeom>
              <a:avLst/>
              <a:gdLst>
                <a:gd name="connsiteX0" fmla="*/ 0 w 355600"/>
                <a:gd name="connsiteY0" fmla="*/ 0 h 136525"/>
                <a:gd name="connsiteX1" fmla="*/ 0 w 355600"/>
                <a:gd name="connsiteY1" fmla="*/ 136525 h 136525"/>
                <a:gd name="connsiteX2" fmla="*/ 355600 w 355600"/>
                <a:gd name="connsiteY2" fmla="*/ 136525 h 13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600" h="136525">
                  <a:moveTo>
                    <a:pt x="0" y="0"/>
                  </a:moveTo>
                  <a:lnTo>
                    <a:pt x="0" y="136525"/>
                  </a:lnTo>
                  <a:lnTo>
                    <a:pt x="355600" y="136525"/>
                  </a:ln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C7BFCFE-9BA7-2CA5-BBC1-3A6614EE0DA8}"/>
                </a:ext>
              </a:extLst>
            </p:cNvPr>
            <p:cNvSpPr txBox="1"/>
            <p:nvPr/>
          </p:nvSpPr>
          <p:spPr bwMode="auto">
            <a:xfrm rot="19532218">
              <a:off x="730601" y="4982567"/>
              <a:ext cx="1008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4DA1BB">
                      <a:lumMod val="50000"/>
                    </a:srgb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Nucleus</a:t>
              </a:r>
            </a:p>
          </p:txBody>
        </p:sp>
        <p:grpSp>
          <p:nvGrpSpPr>
            <p:cNvPr id="9536" name="Group 9535">
              <a:extLst>
                <a:ext uri="{FF2B5EF4-FFF2-40B4-BE49-F238E27FC236}">
                  <a16:creationId xmlns:a16="http://schemas.microsoft.com/office/drawing/2014/main" id="{301E4285-4062-C7B4-A45B-8110E095500F}"/>
                </a:ext>
              </a:extLst>
            </p:cNvPr>
            <p:cNvGrpSpPr/>
            <p:nvPr/>
          </p:nvGrpSpPr>
          <p:grpSpPr>
            <a:xfrm>
              <a:off x="3348272" y="2307408"/>
              <a:ext cx="993597" cy="484604"/>
              <a:chOff x="3348272" y="2307408"/>
              <a:chExt cx="993597" cy="484604"/>
            </a:xfrm>
          </p:grpSpPr>
          <p:sp>
            <p:nvSpPr>
              <p:cNvPr id="9746" name="Oval 9745">
                <a:extLst>
                  <a:ext uri="{FF2B5EF4-FFF2-40B4-BE49-F238E27FC236}">
                    <a16:creationId xmlns:a16="http://schemas.microsoft.com/office/drawing/2014/main" id="{AE8A79D3-0327-574D-9203-90E650968821}"/>
                  </a:ext>
                </a:extLst>
              </p:cNvPr>
              <p:cNvSpPr/>
              <p:nvPr/>
            </p:nvSpPr>
            <p:spPr bwMode="auto">
              <a:xfrm>
                <a:off x="3348272" y="2389284"/>
                <a:ext cx="189152" cy="189152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47" name="Oval 9746">
                <a:extLst>
                  <a:ext uri="{FF2B5EF4-FFF2-40B4-BE49-F238E27FC236}">
                    <a16:creationId xmlns:a16="http://schemas.microsoft.com/office/drawing/2014/main" id="{21A03892-9916-E1CE-F125-79942CA00900}"/>
                  </a:ext>
                </a:extLst>
              </p:cNvPr>
              <p:cNvSpPr/>
              <p:nvPr/>
            </p:nvSpPr>
            <p:spPr bwMode="auto">
              <a:xfrm>
                <a:off x="3700697" y="2307408"/>
                <a:ext cx="189152" cy="189152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48" name="Oval 9747">
                <a:extLst>
                  <a:ext uri="{FF2B5EF4-FFF2-40B4-BE49-F238E27FC236}">
                    <a16:creationId xmlns:a16="http://schemas.microsoft.com/office/drawing/2014/main" id="{90F41F8C-BFFE-6162-5C51-802FC0369348}"/>
                  </a:ext>
                </a:extLst>
              </p:cNvPr>
              <p:cNvSpPr/>
              <p:nvPr/>
            </p:nvSpPr>
            <p:spPr bwMode="auto">
              <a:xfrm>
                <a:off x="3562824" y="2568645"/>
                <a:ext cx="189152" cy="189152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49" name="Oval 9748">
                <a:extLst>
                  <a:ext uri="{FF2B5EF4-FFF2-40B4-BE49-F238E27FC236}">
                    <a16:creationId xmlns:a16="http://schemas.microsoft.com/office/drawing/2014/main" id="{069EB529-CFDF-04A0-DF8D-9229D051FDED}"/>
                  </a:ext>
                </a:extLst>
              </p:cNvPr>
              <p:cNvSpPr/>
              <p:nvPr/>
            </p:nvSpPr>
            <p:spPr bwMode="auto">
              <a:xfrm>
                <a:off x="3912074" y="2508994"/>
                <a:ext cx="189152" cy="189152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50" name="Oval 9749">
                <a:extLst>
                  <a:ext uri="{FF2B5EF4-FFF2-40B4-BE49-F238E27FC236}">
                    <a16:creationId xmlns:a16="http://schemas.microsoft.com/office/drawing/2014/main" id="{4FC696B2-6D2E-CD3E-97AB-FE7E3D17BF60}"/>
                  </a:ext>
                </a:extLst>
              </p:cNvPr>
              <p:cNvSpPr/>
              <p:nvPr/>
            </p:nvSpPr>
            <p:spPr bwMode="auto">
              <a:xfrm>
                <a:off x="4152717" y="2602860"/>
                <a:ext cx="189152" cy="189152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51" name="Oval 9750">
                <a:extLst>
                  <a:ext uri="{FF2B5EF4-FFF2-40B4-BE49-F238E27FC236}">
                    <a16:creationId xmlns:a16="http://schemas.microsoft.com/office/drawing/2014/main" id="{AF29C903-D611-E1B4-2CEF-66E71CEEE7BE}"/>
                  </a:ext>
                </a:extLst>
              </p:cNvPr>
              <p:cNvSpPr/>
              <p:nvPr/>
            </p:nvSpPr>
            <p:spPr bwMode="auto">
              <a:xfrm>
                <a:off x="4077280" y="2337438"/>
                <a:ext cx="189152" cy="189152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sp>
          <p:nvSpPr>
            <p:cNvPr id="9537" name="Oval 9536">
              <a:extLst>
                <a:ext uri="{FF2B5EF4-FFF2-40B4-BE49-F238E27FC236}">
                  <a16:creationId xmlns:a16="http://schemas.microsoft.com/office/drawing/2014/main" id="{FFA58B76-0B82-8BC7-1571-714D08A9A89A}"/>
                </a:ext>
              </a:extLst>
            </p:cNvPr>
            <p:cNvSpPr/>
            <p:nvPr/>
          </p:nvSpPr>
          <p:spPr bwMode="auto">
            <a:xfrm>
              <a:off x="2164970" y="4066059"/>
              <a:ext cx="189152" cy="18915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538" name="Oval 9537">
              <a:extLst>
                <a:ext uri="{FF2B5EF4-FFF2-40B4-BE49-F238E27FC236}">
                  <a16:creationId xmlns:a16="http://schemas.microsoft.com/office/drawing/2014/main" id="{9488BF7F-2402-3879-EB32-2707C8BCA23D}"/>
                </a:ext>
              </a:extLst>
            </p:cNvPr>
            <p:cNvSpPr/>
            <p:nvPr/>
          </p:nvSpPr>
          <p:spPr bwMode="auto">
            <a:xfrm>
              <a:off x="2548012" y="4066059"/>
              <a:ext cx="189152" cy="18915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539" name="Oval 9538">
              <a:extLst>
                <a:ext uri="{FF2B5EF4-FFF2-40B4-BE49-F238E27FC236}">
                  <a16:creationId xmlns:a16="http://schemas.microsoft.com/office/drawing/2014/main" id="{24E7CA92-7456-5513-BEB0-A1C790F492DA}"/>
                </a:ext>
              </a:extLst>
            </p:cNvPr>
            <p:cNvSpPr/>
            <p:nvPr/>
          </p:nvSpPr>
          <p:spPr bwMode="auto">
            <a:xfrm>
              <a:off x="1829114" y="4867046"/>
              <a:ext cx="189152" cy="18915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540" name="Oval 9539">
              <a:extLst>
                <a:ext uri="{FF2B5EF4-FFF2-40B4-BE49-F238E27FC236}">
                  <a16:creationId xmlns:a16="http://schemas.microsoft.com/office/drawing/2014/main" id="{0CFA974C-BA4C-C793-35F2-BA9E386CE99B}"/>
                </a:ext>
              </a:extLst>
            </p:cNvPr>
            <p:cNvSpPr/>
            <p:nvPr/>
          </p:nvSpPr>
          <p:spPr bwMode="auto">
            <a:xfrm>
              <a:off x="2223468" y="4866414"/>
              <a:ext cx="189152" cy="18915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550" name="TextBox 9549">
              <a:extLst>
                <a:ext uri="{FF2B5EF4-FFF2-40B4-BE49-F238E27FC236}">
                  <a16:creationId xmlns:a16="http://schemas.microsoft.com/office/drawing/2014/main" id="{80465B7E-8C9F-1AE5-6170-5B8BE7F1895F}"/>
                </a:ext>
              </a:extLst>
            </p:cNvPr>
            <p:cNvSpPr txBox="1"/>
            <p:nvPr/>
          </p:nvSpPr>
          <p:spPr bwMode="auto">
            <a:xfrm>
              <a:off x="1148608" y="1839614"/>
              <a:ext cx="38892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itchFamily="2" charset="77"/>
                  <a:cs typeface="Poppins" pitchFamily="2" charset="77"/>
                </a:rPr>
                <a:t>SERDs: Mechanism of Action</a:t>
              </a:r>
            </a:p>
          </p:txBody>
        </p:sp>
        <p:sp>
          <p:nvSpPr>
            <p:cNvPr id="9552" name="TextBox 9551">
              <a:extLst>
                <a:ext uri="{FF2B5EF4-FFF2-40B4-BE49-F238E27FC236}">
                  <a16:creationId xmlns:a16="http://schemas.microsoft.com/office/drawing/2014/main" id="{827B39EE-F2C9-4C50-5FBF-0E51CDC21CF6}"/>
                </a:ext>
              </a:extLst>
            </p:cNvPr>
            <p:cNvSpPr txBox="1"/>
            <p:nvPr/>
          </p:nvSpPr>
          <p:spPr bwMode="auto">
            <a:xfrm>
              <a:off x="1175348" y="2241602"/>
              <a:ext cx="62869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SERD</a:t>
              </a:r>
            </a:p>
          </p:txBody>
        </p:sp>
        <p:sp>
          <p:nvSpPr>
            <p:cNvPr id="9555" name="TextBox 9554">
              <a:extLst>
                <a:ext uri="{FF2B5EF4-FFF2-40B4-BE49-F238E27FC236}">
                  <a16:creationId xmlns:a16="http://schemas.microsoft.com/office/drawing/2014/main" id="{7F442C07-A3B9-97AE-BFC9-A9CD7C2358B5}"/>
                </a:ext>
              </a:extLst>
            </p:cNvPr>
            <p:cNvSpPr txBox="1"/>
            <p:nvPr/>
          </p:nvSpPr>
          <p:spPr bwMode="auto">
            <a:xfrm>
              <a:off x="4164524" y="2241602"/>
              <a:ext cx="9749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Estrogen</a:t>
              </a:r>
            </a:p>
          </p:txBody>
        </p:sp>
        <p:sp>
          <p:nvSpPr>
            <p:cNvPr id="9557" name="TextBox 9556">
              <a:extLst>
                <a:ext uri="{FF2B5EF4-FFF2-40B4-BE49-F238E27FC236}">
                  <a16:creationId xmlns:a16="http://schemas.microsoft.com/office/drawing/2014/main" id="{A4EFF38B-F3BE-6BFE-F5DC-8E14E384F4C8}"/>
                </a:ext>
              </a:extLst>
            </p:cNvPr>
            <p:cNvSpPr txBox="1"/>
            <p:nvPr/>
          </p:nvSpPr>
          <p:spPr bwMode="auto">
            <a:xfrm>
              <a:off x="4456769" y="3517710"/>
              <a:ext cx="115448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ER</a:t>
              </a:r>
              <a:r>
                <a:rPr kumimoji="0" lang="el-GR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Poppins Medium" pitchFamily="2" charset="77"/>
                </a:rPr>
                <a:t>α</a:t>
              </a:r>
              <a:b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</a:b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degradation</a:t>
              </a:r>
            </a:p>
          </p:txBody>
        </p:sp>
        <p:sp>
          <p:nvSpPr>
            <p:cNvPr id="9558" name="TextBox 9557">
              <a:extLst>
                <a:ext uri="{FF2B5EF4-FFF2-40B4-BE49-F238E27FC236}">
                  <a16:creationId xmlns:a16="http://schemas.microsoft.com/office/drawing/2014/main" id="{3174ACE2-E44C-E8C7-E161-3768647FEC84}"/>
                </a:ext>
              </a:extLst>
            </p:cNvPr>
            <p:cNvSpPr txBox="1"/>
            <p:nvPr/>
          </p:nvSpPr>
          <p:spPr bwMode="auto">
            <a:xfrm>
              <a:off x="1988982" y="3525456"/>
              <a:ext cx="21419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Estrogen receptor </a:t>
              </a:r>
              <a:r>
                <a:rPr kumimoji="0" lang="el-GR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Poppins Medium" pitchFamily="2" charset="77"/>
                </a:rPr>
                <a:t>α</a:t>
              </a: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 (ER</a:t>
              </a:r>
              <a:r>
                <a:rPr kumimoji="0" lang="el-GR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Poppins Medium" pitchFamily="2" charset="77"/>
                </a:rPr>
                <a:t>α</a:t>
              </a: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)</a:t>
              </a:r>
            </a:p>
          </p:txBody>
        </p:sp>
        <p:sp>
          <p:nvSpPr>
            <p:cNvPr id="9559" name="TextBox 9558">
              <a:extLst>
                <a:ext uri="{FF2B5EF4-FFF2-40B4-BE49-F238E27FC236}">
                  <a16:creationId xmlns:a16="http://schemas.microsoft.com/office/drawing/2014/main" id="{A49A4A61-E2BF-03F3-3C4F-593E42DBF997}"/>
                </a:ext>
              </a:extLst>
            </p:cNvPr>
            <p:cNvSpPr txBox="1"/>
            <p:nvPr/>
          </p:nvSpPr>
          <p:spPr bwMode="auto">
            <a:xfrm>
              <a:off x="2253477" y="4475008"/>
              <a:ext cx="161294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Estrogen response</a:t>
              </a:r>
              <a:b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</a:b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element (ERE)</a:t>
              </a:r>
            </a:p>
          </p:txBody>
        </p:sp>
        <p:grpSp>
          <p:nvGrpSpPr>
            <p:cNvPr id="9561" name="Group 9560">
              <a:extLst>
                <a:ext uri="{FF2B5EF4-FFF2-40B4-BE49-F238E27FC236}">
                  <a16:creationId xmlns:a16="http://schemas.microsoft.com/office/drawing/2014/main" id="{3EC038E4-7BB4-B175-3DC0-49B8A7F87751}"/>
                </a:ext>
              </a:extLst>
            </p:cNvPr>
            <p:cNvGrpSpPr/>
            <p:nvPr/>
          </p:nvGrpSpPr>
          <p:grpSpPr>
            <a:xfrm>
              <a:off x="4465047" y="5298289"/>
              <a:ext cx="147529" cy="155250"/>
              <a:chOff x="4465047" y="5298289"/>
              <a:chExt cx="147529" cy="155250"/>
            </a:xfrm>
          </p:grpSpPr>
          <p:cxnSp>
            <p:nvCxnSpPr>
              <p:cNvPr id="9744" name="Straight Connector 9743">
                <a:extLst>
                  <a:ext uri="{FF2B5EF4-FFF2-40B4-BE49-F238E27FC236}">
                    <a16:creationId xmlns:a16="http://schemas.microsoft.com/office/drawing/2014/main" id="{009BD021-00C3-0C2C-5AAC-819E7AF1DED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65047" y="5298289"/>
                <a:ext cx="147529" cy="155250"/>
              </a:xfrm>
              <a:prstGeom prst="lin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45" name="Straight Connector 9744">
                <a:extLst>
                  <a:ext uri="{FF2B5EF4-FFF2-40B4-BE49-F238E27FC236}">
                    <a16:creationId xmlns:a16="http://schemas.microsoft.com/office/drawing/2014/main" id="{181C268E-15C9-714C-1295-7EA1502610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465659" y="5299714"/>
                <a:ext cx="146304" cy="152400"/>
              </a:xfrm>
              <a:prstGeom prst="lin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569" name="Group 9568">
              <a:extLst>
                <a:ext uri="{FF2B5EF4-FFF2-40B4-BE49-F238E27FC236}">
                  <a16:creationId xmlns:a16="http://schemas.microsoft.com/office/drawing/2014/main" id="{A59F0539-9051-9A88-99B9-C207E358AEB1}"/>
                </a:ext>
              </a:extLst>
            </p:cNvPr>
            <p:cNvGrpSpPr/>
            <p:nvPr/>
          </p:nvGrpSpPr>
          <p:grpSpPr>
            <a:xfrm>
              <a:off x="2087582" y="4133541"/>
              <a:ext cx="730542" cy="171964"/>
              <a:chOff x="2087582" y="4133541"/>
              <a:chExt cx="730542" cy="171964"/>
            </a:xfrm>
          </p:grpSpPr>
          <p:sp>
            <p:nvSpPr>
              <p:cNvPr id="9742" name="Oval 43">
                <a:extLst>
                  <a:ext uri="{FF2B5EF4-FFF2-40B4-BE49-F238E27FC236}">
                    <a16:creationId xmlns:a16="http://schemas.microsoft.com/office/drawing/2014/main" id="{DC621FE0-02E9-C183-BCBA-4F0EBACA7F9B}"/>
                  </a:ext>
                </a:extLst>
              </p:cNvPr>
              <p:cNvSpPr/>
              <p:nvPr/>
            </p:nvSpPr>
            <p:spPr bwMode="auto">
              <a:xfrm>
                <a:off x="2087582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43" name="Oval 43">
                <a:extLst>
                  <a:ext uri="{FF2B5EF4-FFF2-40B4-BE49-F238E27FC236}">
                    <a16:creationId xmlns:a16="http://schemas.microsoft.com/office/drawing/2014/main" id="{C2600486-1F48-FC05-7F3A-9079F44E5DD4}"/>
                  </a:ext>
                </a:extLst>
              </p:cNvPr>
              <p:cNvSpPr/>
              <p:nvPr/>
            </p:nvSpPr>
            <p:spPr bwMode="auto">
              <a:xfrm>
                <a:off x="2474196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571" name="Group 9570">
              <a:extLst>
                <a:ext uri="{FF2B5EF4-FFF2-40B4-BE49-F238E27FC236}">
                  <a16:creationId xmlns:a16="http://schemas.microsoft.com/office/drawing/2014/main" id="{5E43C915-4B9F-4B41-575C-F632BF922460}"/>
                </a:ext>
              </a:extLst>
            </p:cNvPr>
            <p:cNvGrpSpPr/>
            <p:nvPr/>
          </p:nvGrpSpPr>
          <p:grpSpPr>
            <a:xfrm>
              <a:off x="2672099" y="3375960"/>
              <a:ext cx="730542" cy="171964"/>
              <a:chOff x="2087582" y="4133541"/>
              <a:chExt cx="730542" cy="171964"/>
            </a:xfrm>
          </p:grpSpPr>
          <p:sp>
            <p:nvSpPr>
              <p:cNvPr id="9740" name="Oval 43">
                <a:extLst>
                  <a:ext uri="{FF2B5EF4-FFF2-40B4-BE49-F238E27FC236}">
                    <a16:creationId xmlns:a16="http://schemas.microsoft.com/office/drawing/2014/main" id="{48767203-69C1-EA7C-9697-B72EF8F4A2B5}"/>
                  </a:ext>
                </a:extLst>
              </p:cNvPr>
              <p:cNvSpPr/>
              <p:nvPr/>
            </p:nvSpPr>
            <p:spPr bwMode="auto">
              <a:xfrm>
                <a:off x="2087582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41" name="Oval 43">
                <a:extLst>
                  <a:ext uri="{FF2B5EF4-FFF2-40B4-BE49-F238E27FC236}">
                    <a16:creationId xmlns:a16="http://schemas.microsoft.com/office/drawing/2014/main" id="{6DEE43E9-0F70-186E-B0D1-E56DAEF29D71}"/>
                  </a:ext>
                </a:extLst>
              </p:cNvPr>
              <p:cNvSpPr/>
              <p:nvPr/>
            </p:nvSpPr>
            <p:spPr bwMode="auto">
              <a:xfrm>
                <a:off x="2474196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573" name="Group 9572">
              <a:extLst>
                <a:ext uri="{FF2B5EF4-FFF2-40B4-BE49-F238E27FC236}">
                  <a16:creationId xmlns:a16="http://schemas.microsoft.com/office/drawing/2014/main" id="{130121EF-1D4F-A4D4-3D9B-325E84F0D8B7}"/>
                </a:ext>
              </a:extLst>
            </p:cNvPr>
            <p:cNvGrpSpPr/>
            <p:nvPr/>
          </p:nvGrpSpPr>
          <p:grpSpPr>
            <a:xfrm>
              <a:off x="3260240" y="4133541"/>
              <a:ext cx="730542" cy="171964"/>
              <a:chOff x="2087582" y="4133541"/>
              <a:chExt cx="730542" cy="171964"/>
            </a:xfrm>
          </p:grpSpPr>
          <p:sp>
            <p:nvSpPr>
              <p:cNvPr id="9738" name="Oval 43">
                <a:extLst>
                  <a:ext uri="{FF2B5EF4-FFF2-40B4-BE49-F238E27FC236}">
                    <a16:creationId xmlns:a16="http://schemas.microsoft.com/office/drawing/2014/main" id="{655AE5F6-83EA-CE00-E6C4-FC8DDF6B1F84}"/>
                  </a:ext>
                </a:extLst>
              </p:cNvPr>
              <p:cNvSpPr/>
              <p:nvPr/>
            </p:nvSpPr>
            <p:spPr bwMode="auto">
              <a:xfrm>
                <a:off x="2087582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9" name="Oval 43">
                <a:extLst>
                  <a:ext uri="{FF2B5EF4-FFF2-40B4-BE49-F238E27FC236}">
                    <a16:creationId xmlns:a16="http://schemas.microsoft.com/office/drawing/2014/main" id="{6DC20B53-D44F-3F59-A18A-CBB2BAE9F70F}"/>
                  </a:ext>
                </a:extLst>
              </p:cNvPr>
              <p:cNvSpPr/>
              <p:nvPr/>
            </p:nvSpPr>
            <p:spPr bwMode="auto">
              <a:xfrm>
                <a:off x="2474196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574" name="Group 9573">
              <a:extLst>
                <a:ext uri="{FF2B5EF4-FFF2-40B4-BE49-F238E27FC236}">
                  <a16:creationId xmlns:a16="http://schemas.microsoft.com/office/drawing/2014/main" id="{1B4E02D6-93ED-B222-2938-C3B26664548B}"/>
                </a:ext>
              </a:extLst>
            </p:cNvPr>
            <p:cNvGrpSpPr/>
            <p:nvPr/>
          </p:nvGrpSpPr>
          <p:grpSpPr>
            <a:xfrm>
              <a:off x="1753458" y="4942655"/>
              <a:ext cx="730542" cy="171964"/>
              <a:chOff x="2087582" y="4133541"/>
              <a:chExt cx="730542" cy="171964"/>
            </a:xfrm>
          </p:grpSpPr>
          <p:sp>
            <p:nvSpPr>
              <p:cNvPr id="9736" name="Oval 43">
                <a:extLst>
                  <a:ext uri="{FF2B5EF4-FFF2-40B4-BE49-F238E27FC236}">
                    <a16:creationId xmlns:a16="http://schemas.microsoft.com/office/drawing/2014/main" id="{F1E4C100-C366-E942-41B6-A364C104DA9E}"/>
                  </a:ext>
                </a:extLst>
              </p:cNvPr>
              <p:cNvSpPr/>
              <p:nvPr/>
            </p:nvSpPr>
            <p:spPr bwMode="auto">
              <a:xfrm>
                <a:off x="2087582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7" name="Oval 43">
                <a:extLst>
                  <a:ext uri="{FF2B5EF4-FFF2-40B4-BE49-F238E27FC236}">
                    <a16:creationId xmlns:a16="http://schemas.microsoft.com/office/drawing/2014/main" id="{586BAC53-F00A-D90C-1835-7E95E47C81A2}"/>
                  </a:ext>
                </a:extLst>
              </p:cNvPr>
              <p:cNvSpPr/>
              <p:nvPr/>
            </p:nvSpPr>
            <p:spPr bwMode="auto">
              <a:xfrm>
                <a:off x="2474196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575" name="Group 9574">
              <a:extLst>
                <a:ext uri="{FF2B5EF4-FFF2-40B4-BE49-F238E27FC236}">
                  <a16:creationId xmlns:a16="http://schemas.microsoft.com/office/drawing/2014/main" id="{C2CABF95-9DB8-52C3-367B-96BDC57E528A}"/>
                </a:ext>
              </a:extLst>
            </p:cNvPr>
            <p:cNvGrpSpPr/>
            <p:nvPr/>
          </p:nvGrpSpPr>
          <p:grpSpPr>
            <a:xfrm>
              <a:off x="3623533" y="4942655"/>
              <a:ext cx="730542" cy="171964"/>
              <a:chOff x="2087582" y="4133541"/>
              <a:chExt cx="730542" cy="171964"/>
            </a:xfrm>
          </p:grpSpPr>
          <p:sp>
            <p:nvSpPr>
              <p:cNvPr id="9734" name="Oval 43">
                <a:extLst>
                  <a:ext uri="{FF2B5EF4-FFF2-40B4-BE49-F238E27FC236}">
                    <a16:creationId xmlns:a16="http://schemas.microsoft.com/office/drawing/2014/main" id="{4DC6A825-4AB2-45F3-E08E-D51BD8322966}"/>
                  </a:ext>
                </a:extLst>
              </p:cNvPr>
              <p:cNvSpPr/>
              <p:nvPr/>
            </p:nvSpPr>
            <p:spPr bwMode="auto">
              <a:xfrm>
                <a:off x="2087582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5" name="Oval 43">
                <a:extLst>
                  <a:ext uri="{FF2B5EF4-FFF2-40B4-BE49-F238E27FC236}">
                    <a16:creationId xmlns:a16="http://schemas.microsoft.com/office/drawing/2014/main" id="{E0F62350-A16B-51D9-35CC-4CB3F3E0AC85}"/>
                  </a:ext>
                </a:extLst>
              </p:cNvPr>
              <p:cNvSpPr/>
              <p:nvPr/>
            </p:nvSpPr>
            <p:spPr bwMode="auto">
              <a:xfrm>
                <a:off x="2474196" y="4133541"/>
                <a:ext cx="343928" cy="171964"/>
              </a:xfrm>
              <a:custGeom>
                <a:avLst/>
                <a:gdLst>
                  <a:gd name="connsiteX0" fmla="*/ 0 w 343927"/>
                  <a:gd name="connsiteY0" fmla="*/ 171964 h 343927"/>
                  <a:gd name="connsiteX1" fmla="*/ 171964 w 343927"/>
                  <a:gd name="connsiteY1" fmla="*/ 0 h 343927"/>
                  <a:gd name="connsiteX2" fmla="*/ 343928 w 343927"/>
                  <a:gd name="connsiteY2" fmla="*/ 171964 h 343927"/>
                  <a:gd name="connsiteX3" fmla="*/ 171964 w 343927"/>
                  <a:gd name="connsiteY3" fmla="*/ 343928 h 343927"/>
                  <a:gd name="connsiteX4" fmla="*/ 0 w 343927"/>
                  <a:gd name="connsiteY4" fmla="*/ 171964 h 343927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4" fmla="*/ 263404 w 343928"/>
                  <a:gd name="connsiteY4" fmla="*/ 91440 h 343928"/>
                  <a:gd name="connsiteX0" fmla="*/ 171964 w 343928"/>
                  <a:gd name="connsiteY0" fmla="*/ 0 h 343928"/>
                  <a:gd name="connsiteX1" fmla="*/ 343928 w 343928"/>
                  <a:gd name="connsiteY1" fmla="*/ 171964 h 343928"/>
                  <a:gd name="connsiteX2" fmla="*/ 171964 w 343928"/>
                  <a:gd name="connsiteY2" fmla="*/ 343928 h 343928"/>
                  <a:gd name="connsiteX3" fmla="*/ 0 w 343928"/>
                  <a:gd name="connsiteY3" fmla="*/ 171964 h 343928"/>
                  <a:gd name="connsiteX0" fmla="*/ 343928 w 343928"/>
                  <a:gd name="connsiteY0" fmla="*/ 0 h 171964"/>
                  <a:gd name="connsiteX1" fmla="*/ 171964 w 343928"/>
                  <a:gd name="connsiteY1" fmla="*/ 171964 h 171964"/>
                  <a:gd name="connsiteX2" fmla="*/ 0 w 343928"/>
                  <a:gd name="connsiteY2" fmla="*/ 0 h 17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3928" h="171964">
                    <a:moveTo>
                      <a:pt x="343928" y="0"/>
                    </a:moveTo>
                    <a:cubicBezTo>
                      <a:pt x="343928" y="94973"/>
                      <a:pt x="266937" y="171964"/>
                      <a:pt x="171964" y="171964"/>
                    </a:cubicBezTo>
                    <a:cubicBezTo>
                      <a:pt x="76991" y="171964"/>
                      <a:pt x="0" y="94973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682E7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sp>
          <p:nvSpPr>
            <p:cNvPr id="9576" name="TextBox 9575">
              <a:extLst>
                <a:ext uri="{FF2B5EF4-FFF2-40B4-BE49-F238E27FC236}">
                  <a16:creationId xmlns:a16="http://schemas.microsoft.com/office/drawing/2014/main" id="{11E906B4-A942-7695-AB4A-F6F03360BE29}"/>
                </a:ext>
              </a:extLst>
            </p:cNvPr>
            <p:cNvSpPr txBox="1"/>
            <p:nvPr/>
          </p:nvSpPr>
          <p:spPr bwMode="auto">
            <a:xfrm>
              <a:off x="2929790" y="5104177"/>
              <a:ext cx="60786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3’    5’</a:t>
              </a:r>
            </a:p>
          </p:txBody>
        </p:sp>
        <p:sp>
          <p:nvSpPr>
            <p:cNvPr id="9581" name="TextBox 9580">
              <a:extLst>
                <a:ext uri="{FF2B5EF4-FFF2-40B4-BE49-F238E27FC236}">
                  <a16:creationId xmlns:a16="http://schemas.microsoft.com/office/drawing/2014/main" id="{B6CA7F5E-EFE3-9889-7B2F-2F7E54E2129F}"/>
                </a:ext>
              </a:extLst>
            </p:cNvPr>
            <p:cNvSpPr txBox="1"/>
            <p:nvPr/>
          </p:nvSpPr>
          <p:spPr bwMode="auto">
            <a:xfrm>
              <a:off x="1262174" y="5400685"/>
              <a:ext cx="1330814" cy="362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ts val="104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Estrogen </a:t>
              </a:r>
              <a:b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</a:b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response gene</a:t>
              </a:r>
            </a:p>
          </p:txBody>
        </p:sp>
        <p:sp>
          <p:nvSpPr>
            <p:cNvPr id="9583" name="TextBox 9582">
              <a:extLst>
                <a:ext uri="{FF2B5EF4-FFF2-40B4-BE49-F238E27FC236}">
                  <a16:creationId xmlns:a16="http://schemas.microsoft.com/office/drawing/2014/main" id="{EC679E68-A125-8200-2453-2D7E95F9EA87}"/>
                </a:ext>
              </a:extLst>
            </p:cNvPr>
            <p:cNvSpPr txBox="1"/>
            <p:nvPr/>
          </p:nvSpPr>
          <p:spPr bwMode="auto">
            <a:xfrm>
              <a:off x="1297669" y="5086148"/>
              <a:ext cx="3193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5’</a:t>
              </a:r>
            </a:p>
          </p:txBody>
        </p:sp>
        <p:sp>
          <p:nvSpPr>
            <p:cNvPr id="9585" name="TextBox 9584">
              <a:extLst>
                <a:ext uri="{FF2B5EF4-FFF2-40B4-BE49-F238E27FC236}">
                  <a16:creationId xmlns:a16="http://schemas.microsoft.com/office/drawing/2014/main" id="{C162773B-982B-FC62-CFCB-5138AD0C6142}"/>
                </a:ext>
              </a:extLst>
            </p:cNvPr>
            <p:cNvSpPr txBox="1"/>
            <p:nvPr/>
          </p:nvSpPr>
          <p:spPr bwMode="auto">
            <a:xfrm>
              <a:off x="4867664" y="5100298"/>
              <a:ext cx="3129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3’</a:t>
              </a:r>
            </a:p>
          </p:txBody>
        </p:sp>
        <p:cxnSp>
          <p:nvCxnSpPr>
            <p:cNvPr id="9586" name="Straight Connector 9585">
              <a:extLst>
                <a:ext uri="{FF2B5EF4-FFF2-40B4-BE49-F238E27FC236}">
                  <a16:creationId xmlns:a16="http://schemas.microsoft.com/office/drawing/2014/main" id="{E0C9EDA7-043D-CC58-D085-13F28E9451C7}"/>
                </a:ext>
              </a:extLst>
            </p:cNvPr>
            <p:cNvCxnSpPr/>
            <p:nvPr/>
          </p:nvCxnSpPr>
          <p:spPr bwMode="auto">
            <a:xfrm flipV="1">
              <a:off x="4006650" y="4305505"/>
              <a:ext cx="612395" cy="560909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587" name="Straight Connector 9586">
              <a:extLst>
                <a:ext uri="{FF2B5EF4-FFF2-40B4-BE49-F238E27FC236}">
                  <a16:creationId xmlns:a16="http://schemas.microsoft.com/office/drawing/2014/main" id="{942F9818-D333-DDFF-28C0-19E3EF3D08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61264" y="4345006"/>
              <a:ext cx="297752" cy="510484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9588" name="TextBox 9587">
              <a:extLst>
                <a:ext uri="{FF2B5EF4-FFF2-40B4-BE49-F238E27FC236}">
                  <a16:creationId xmlns:a16="http://schemas.microsoft.com/office/drawing/2014/main" id="{239B7DCD-10A7-49FC-EA3E-957E575D8B3D}"/>
                </a:ext>
              </a:extLst>
            </p:cNvPr>
            <p:cNvSpPr txBox="1"/>
            <p:nvPr/>
          </p:nvSpPr>
          <p:spPr bwMode="auto">
            <a:xfrm>
              <a:off x="2810557" y="5299642"/>
              <a:ext cx="12073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Transcription</a:t>
              </a:r>
            </a:p>
          </p:txBody>
        </p:sp>
        <p:sp>
          <p:nvSpPr>
            <p:cNvPr id="9589" name="TextBox 9588">
              <a:extLst>
                <a:ext uri="{FF2B5EF4-FFF2-40B4-BE49-F238E27FC236}">
                  <a16:creationId xmlns:a16="http://schemas.microsoft.com/office/drawing/2014/main" id="{7E6FC436-8A29-8488-69BE-5C600EFCFAE1}"/>
                </a:ext>
              </a:extLst>
            </p:cNvPr>
            <p:cNvSpPr txBox="1"/>
            <p:nvPr/>
          </p:nvSpPr>
          <p:spPr bwMode="auto">
            <a:xfrm>
              <a:off x="4357220" y="5254672"/>
              <a:ext cx="113364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ER</a:t>
              </a:r>
              <a:r>
                <a:rPr kumimoji="0" lang="el-GR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Poppins Medium" pitchFamily="2" charset="77"/>
                </a:rPr>
                <a:t>α</a:t>
              </a:r>
              <a:b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</a:b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antagonism</a:t>
              </a:r>
            </a:p>
          </p:txBody>
        </p:sp>
        <p:sp>
          <p:nvSpPr>
            <p:cNvPr id="9590" name="Freeform 9545">
              <a:extLst>
                <a:ext uri="{FF2B5EF4-FFF2-40B4-BE49-F238E27FC236}">
                  <a16:creationId xmlns:a16="http://schemas.microsoft.com/office/drawing/2014/main" id="{9D435FA6-1D52-F5A1-48BF-953C84360F51}"/>
                </a:ext>
              </a:extLst>
            </p:cNvPr>
            <p:cNvSpPr/>
            <p:nvPr/>
          </p:nvSpPr>
          <p:spPr bwMode="auto">
            <a:xfrm>
              <a:off x="2527300" y="5313917"/>
              <a:ext cx="355600" cy="136525"/>
            </a:xfrm>
            <a:custGeom>
              <a:avLst/>
              <a:gdLst>
                <a:gd name="connsiteX0" fmla="*/ 0 w 355600"/>
                <a:gd name="connsiteY0" fmla="*/ 0 h 136525"/>
                <a:gd name="connsiteX1" fmla="*/ 0 w 355600"/>
                <a:gd name="connsiteY1" fmla="*/ 136525 h 136525"/>
                <a:gd name="connsiteX2" fmla="*/ 355600 w 355600"/>
                <a:gd name="connsiteY2" fmla="*/ 136525 h 13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600" h="136525">
                  <a:moveTo>
                    <a:pt x="0" y="0"/>
                  </a:moveTo>
                  <a:lnTo>
                    <a:pt x="0" y="136525"/>
                  </a:lnTo>
                  <a:lnTo>
                    <a:pt x="355600" y="136525"/>
                  </a:lnTo>
                </a:path>
              </a:pathLst>
            </a:custGeom>
            <a:noFill/>
            <a:ln w="28575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9591" name="TextBox 9590">
              <a:extLst>
                <a:ext uri="{FF2B5EF4-FFF2-40B4-BE49-F238E27FC236}">
                  <a16:creationId xmlns:a16="http://schemas.microsoft.com/office/drawing/2014/main" id="{5F8147F1-4597-228A-1541-1B883CEAC2BA}"/>
                </a:ext>
              </a:extLst>
            </p:cNvPr>
            <p:cNvSpPr txBox="1"/>
            <p:nvPr/>
          </p:nvSpPr>
          <p:spPr bwMode="auto">
            <a:xfrm>
              <a:off x="1595991" y="2699804"/>
              <a:ext cx="12763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Competitive</a:t>
              </a:r>
              <a:b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</a:br>
              <a:r>
                <a:rPr kumimoji="0" lang="en-US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binding to ER</a:t>
              </a:r>
              <a:r>
                <a:rPr kumimoji="0" lang="el-GR" sz="12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Poppins Medium" pitchFamily="2" charset="77"/>
                </a:rPr>
                <a:t>α</a:t>
              </a:r>
              <a:endPara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cxnSp>
          <p:nvCxnSpPr>
            <p:cNvPr id="9592" name="Straight Connector 9591">
              <a:extLst>
                <a:ext uri="{FF2B5EF4-FFF2-40B4-BE49-F238E27FC236}">
                  <a16:creationId xmlns:a16="http://schemas.microsoft.com/office/drawing/2014/main" id="{AAAFB850-E833-6FFD-314E-0A034EAA08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5217" y="3780836"/>
              <a:ext cx="184283" cy="320364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593" name="Straight Connector 9592">
              <a:extLst>
                <a:ext uri="{FF2B5EF4-FFF2-40B4-BE49-F238E27FC236}">
                  <a16:creationId xmlns:a16="http://schemas.microsoft.com/office/drawing/2014/main" id="{2DC6D95D-A15B-72EF-5A79-E92C8B8ABC2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67205" y="3781160"/>
              <a:ext cx="182880" cy="32004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594" name="Straight Connector 9593">
              <a:extLst>
                <a:ext uri="{FF2B5EF4-FFF2-40B4-BE49-F238E27FC236}">
                  <a16:creationId xmlns:a16="http://schemas.microsoft.com/office/drawing/2014/main" id="{F292D8FA-2197-1C15-ADB8-9C0038C96C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37164" y="2683876"/>
              <a:ext cx="143050" cy="673217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595" name="Straight Connector 9594">
              <a:extLst>
                <a:ext uri="{FF2B5EF4-FFF2-40B4-BE49-F238E27FC236}">
                  <a16:creationId xmlns:a16="http://schemas.microsoft.com/office/drawing/2014/main" id="{DFE59FE6-7936-CD12-C7BD-5B8BAC9719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99637" y="2750943"/>
              <a:ext cx="501987" cy="212212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596" name="Straight Connector 9595">
              <a:extLst>
                <a:ext uri="{FF2B5EF4-FFF2-40B4-BE49-F238E27FC236}">
                  <a16:creationId xmlns:a16="http://schemas.microsoft.com/office/drawing/2014/main" id="{3EFE23B5-5B36-8092-D3DE-F3F96FA839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54416" y="4199540"/>
              <a:ext cx="601102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597" name="Straight Connector 9596">
              <a:extLst>
                <a:ext uri="{FF2B5EF4-FFF2-40B4-BE49-F238E27FC236}">
                  <a16:creationId xmlns:a16="http://schemas.microsoft.com/office/drawing/2014/main" id="{4206DD6D-F757-C243-D33F-39AB00DB682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27935" y="2683876"/>
              <a:ext cx="235907" cy="673217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9598" name="Group 9597">
              <a:extLst>
                <a:ext uri="{FF2B5EF4-FFF2-40B4-BE49-F238E27FC236}">
                  <a16:creationId xmlns:a16="http://schemas.microsoft.com/office/drawing/2014/main" id="{F5E52F9D-6D00-6EC5-68F6-D843552F7F3C}"/>
                </a:ext>
              </a:extLst>
            </p:cNvPr>
            <p:cNvGrpSpPr/>
            <p:nvPr/>
          </p:nvGrpSpPr>
          <p:grpSpPr>
            <a:xfrm>
              <a:off x="1556779" y="2337756"/>
              <a:ext cx="1117007" cy="405030"/>
              <a:chOff x="1556779" y="2337756"/>
              <a:chExt cx="1117007" cy="405030"/>
            </a:xfrm>
          </p:grpSpPr>
          <p:sp>
            <p:nvSpPr>
              <p:cNvPr id="9728" name="Freeform 9561">
                <a:extLst>
                  <a:ext uri="{FF2B5EF4-FFF2-40B4-BE49-F238E27FC236}">
                    <a16:creationId xmlns:a16="http://schemas.microsoft.com/office/drawing/2014/main" id="{7EF6942A-48DB-41C5-9017-3E7E96533536}"/>
                  </a:ext>
                </a:extLst>
              </p:cNvPr>
              <p:cNvSpPr/>
              <p:nvPr/>
            </p:nvSpPr>
            <p:spPr bwMode="auto">
              <a:xfrm>
                <a:off x="1767583" y="2337756"/>
                <a:ext cx="196850" cy="180975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29" name="Freeform 9562">
                <a:extLst>
                  <a:ext uri="{FF2B5EF4-FFF2-40B4-BE49-F238E27FC236}">
                    <a16:creationId xmlns:a16="http://schemas.microsoft.com/office/drawing/2014/main" id="{8A849836-C227-9B11-0790-0EDE127FE279}"/>
                  </a:ext>
                </a:extLst>
              </p:cNvPr>
              <p:cNvSpPr/>
              <p:nvPr/>
            </p:nvSpPr>
            <p:spPr bwMode="auto">
              <a:xfrm>
                <a:off x="1556779" y="2524235"/>
                <a:ext cx="196850" cy="180975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0" name="Freeform 9563">
                <a:extLst>
                  <a:ext uri="{FF2B5EF4-FFF2-40B4-BE49-F238E27FC236}">
                    <a16:creationId xmlns:a16="http://schemas.microsoft.com/office/drawing/2014/main" id="{ABF0652F-B87A-EF7D-2DA4-8E40C31859D9}"/>
                  </a:ext>
                </a:extLst>
              </p:cNvPr>
              <p:cNvSpPr/>
              <p:nvPr/>
            </p:nvSpPr>
            <p:spPr bwMode="auto">
              <a:xfrm>
                <a:off x="2280086" y="2340610"/>
                <a:ext cx="196850" cy="180975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1" name="Freeform 9564">
                <a:extLst>
                  <a:ext uri="{FF2B5EF4-FFF2-40B4-BE49-F238E27FC236}">
                    <a16:creationId xmlns:a16="http://schemas.microsoft.com/office/drawing/2014/main" id="{5776CC2B-6A50-6E02-61BE-4832F2908E9C}"/>
                  </a:ext>
                </a:extLst>
              </p:cNvPr>
              <p:cNvSpPr/>
              <p:nvPr/>
            </p:nvSpPr>
            <p:spPr bwMode="auto">
              <a:xfrm>
                <a:off x="1879962" y="2532664"/>
                <a:ext cx="196850" cy="180975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2" name="Freeform 9565">
                <a:extLst>
                  <a:ext uri="{FF2B5EF4-FFF2-40B4-BE49-F238E27FC236}">
                    <a16:creationId xmlns:a16="http://schemas.microsoft.com/office/drawing/2014/main" id="{4564613E-BE22-E31B-A5C0-F33C465CD7EE}"/>
                  </a:ext>
                </a:extLst>
              </p:cNvPr>
              <p:cNvSpPr/>
              <p:nvPr/>
            </p:nvSpPr>
            <p:spPr bwMode="auto">
              <a:xfrm>
                <a:off x="2476936" y="2537107"/>
                <a:ext cx="196850" cy="180975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33" name="Freeform 9566">
                <a:extLst>
                  <a:ext uri="{FF2B5EF4-FFF2-40B4-BE49-F238E27FC236}">
                    <a16:creationId xmlns:a16="http://schemas.microsoft.com/office/drawing/2014/main" id="{1F8B4C69-02FE-026A-7A28-0C695DFDABE2}"/>
                  </a:ext>
                </a:extLst>
              </p:cNvPr>
              <p:cNvSpPr/>
              <p:nvPr/>
            </p:nvSpPr>
            <p:spPr bwMode="auto">
              <a:xfrm>
                <a:off x="2192631" y="2561811"/>
                <a:ext cx="196850" cy="180975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599" name="Group 9598">
              <a:extLst>
                <a:ext uri="{FF2B5EF4-FFF2-40B4-BE49-F238E27FC236}">
                  <a16:creationId xmlns:a16="http://schemas.microsoft.com/office/drawing/2014/main" id="{8D6F8254-B7F1-1F89-9377-804131862FB0}"/>
                </a:ext>
              </a:extLst>
            </p:cNvPr>
            <p:cNvGrpSpPr/>
            <p:nvPr/>
          </p:nvGrpSpPr>
          <p:grpSpPr>
            <a:xfrm>
              <a:off x="3315462" y="4048048"/>
              <a:ext cx="616939" cy="221984"/>
              <a:chOff x="3315462" y="4048048"/>
              <a:chExt cx="616939" cy="221984"/>
            </a:xfrm>
          </p:grpSpPr>
          <p:sp>
            <p:nvSpPr>
              <p:cNvPr id="9726" name="Freeform 9569">
                <a:extLst>
                  <a:ext uri="{FF2B5EF4-FFF2-40B4-BE49-F238E27FC236}">
                    <a16:creationId xmlns:a16="http://schemas.microsoft.com/office/drawing/2014/main" id="{AD4BDF20-D6AB-F280-B24D-17238E5AF294}"/>
                  </a:ext>
                </a:extLst>
              </p:cNvPr>
              <p:cNvSpPr/>
              <p:nvPr/>
            </p:nvSpPr>
            <p:spPr bwMode="auto">
              <a:xfrm>
                <a:off x="3315462" y="4048048"/>
                <a:ext cx="231797" cy="213104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27" name="Freeform 9571">
                <a:extLst>
                  <a:ext uri="{FF2B5EF4-FFF2-40B4-BE49-F238E27FC236}">
                    <a16:creationId xmlns:a16="http://schemas.microsoft.com/office/drawing/2014/main" id="{86D7303F-3C33-F237-123F-393E0CD917E0}"/>
                  </a:ext>
                </a:extLst>
              </p:cNvPr>
              <p:cNvSpPr/>
              <p:nvPr/>
            </p:nvSpPr>
            <p:spPr bwMode="auto">
              <a:xfrm>
                <a:off x="3700604" y="4056928"/>
                <a:ext cx="231797" cy="213104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600" name="Group 9599">
              <a:extLst>
                <a:ext uri="{FF2B5EF4-FFF2-40B4-BE49-F238E27FC236}">
                  <a16:creationId xmlns:a16="http://schemas.microsoft.com/office/drawing/2014/main" id="{FBCCD856-5AC1-C7FE-7FF3-0933C0B53CD5}"/>
                </a:ext>
              </a:extLst>
            </p:cNvPr>
            <p:cNvGrpSpPr/>
            <p:nvPr/>
          </p:nvGrpSpPr>
          <p:grpSpPr>
            <a:xfrm>
              <a:off x="3674364" y="4835213"/>
              <a:ext cx="616939" cy="221984"/>
              <a:chOff x="3315462" y="4048048"/>
              <a:chExt cx="616939" cy="221984"/>
            </a:xfrm>
          </p:grpSpPr>
          <p:sp>
            <p:nvSpPr>
              <p:cNvPr id="9724" name="Freeform 9578">
                <a:extLst>
                  <a:ext uri="{FF2B5EF4-FFF2-40B4-BE49-F238E27FC236}">
                    <a16:creationId xmlns:a16="http://schemas.microsoft.com/office/drawing/2014/main" id="{00F350CE-E1DC-E504-8C97-2772232A29F5}"/>
                  </a:ext>
                </a:extLst>
              </p:cNvPr>
              <p:cNvSpPr/>
              <p:nvPr/>
            </p:nvSpPr>
            <p:spPr bwMode="auto">
              <a:xfrm>
                <a:off x="3315462" y="4048048"/>
                <a:ext cx="231797" cy="213104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25" name="Freeform 9579">
                <a:extLst>
                  <a:ext uri="{FF2B5EF4-FFF2-40B4-BE49-F238E27FC236}">
                    <a16:creationId xmlns:a16="http://schemas.microsoft.com/office/drawing/2014/main" id="{634AD476-41CB-9DC4-0FED-54721F3308DF}"/>
                  </a:ext>
                </a:extLst>
              </p:cNvPr>
              <p:cNvSpPr/>
              <p:nvPr/>
            </p:nvSpPr>
            <p:spPr bwMode="auto">
              <a:xfrm>
                <a:off x="3700604" y="4056928"/>
                <a:ext cx="231797" cy="213104"/>
              </a:xfrm>
              <a:custGeom>
                <a:avLst/>
                <a:gdLst>
                  <a:gd name="connsiteX0" fmla="*/ 76200 w 196850"/>
                  <a:gd name="connsiteY0" fmla="*/ 0 h 180975"/>
                  <a:gd name="connsiteX1" fmla="*/ 0 w 196850"/>
                  <a:gd name="connsiteY1" fmla="*/ 69850 h 180975"/>
                  <a:gd name="connsiteX2" fmla="*/ 25400 w 196850"/>
                  <a:gd name="connsiteY2" fmla="*/ 155575 h 180975"/>
                  <a:gd name="connsiteX3" fmla="*/ 123825 w 196850"/>
                  <a:gd name="connsiteY3" fmla="*/ 180975 h 180975"/>
                  <a:gd name="connsiteX4" fmla="*/ 196850 w 196850"/>
                  <a:gd name="connsiteY4" fmla="*/ 114300 h 180975"/>
                  <a:gd name="connsiteX5" fmla="*/ 174625 w 196850"/>
                  <a:gd name="connsiteY5" fmla="*/ 22225 h 180975"/>
                  <a:gd name="connsiteX6" fmla="*/ 76200 w 196850"/>
                  <a:gd name="connsiteY6" fmla="*/ 0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6850" h="180975">
                    <a:moveTo>
                      <a:pt x="76200" y="0"/>
                    </a:moveTo>
                    <a:lnTo>
                      <a:pt x="0" y="69850"/>
                    </a:lnTo>
                    <a:lnTo>
                      <a:pt x="25400" y="155575"/>
                    </a:lnTo>
                    <a:lnTo>
                      <a:pt x="123825" y="180975"/>
                    </a:lnTo>
                    <a:lnTo>
                      <a:pt x="196850" y="114300"/>
                    </a:lnTo>
                    <a:lnTo>
                      <a:pt x="174625" y="22225"/>
                    </a:lnTo>
                    <a:lnTo>
                      <a:pt x="762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601" name="Graphic 9588">
              <a:extLst>
                <a:ext uri="{FF2B5EF4-FFF2-40B4-BE49-F238E27FC236}">
                  <a16:creationId xmlns:a16="http://schemas.microsoft.com/office/drawing/2014/main" id="{59451894-5BBA-7DFA-2393-DE8175FEED9B}"/>
                </a:ext>
              </a:extLst>
            </p:cNvPr>
            <p:cNvGrpSpPr/>
            <p:nvPr/>
          </p:nvGrpSpPr>
          <p:grpSpPr>
            <a:xfrm>
              <a:off x="4700542" y="4039350"/>
              <a:ext cx="109626" cy="220129"/>
              <a:chOff x="10022350" y="4021062"/>
              <a:chExt cx="109626" cy="220129"/>
            </a:xfrm>
          </p:grpSpPr>
          <p:sp>
            <p:nvSpPr>
              <p:cNvPr id="9722" name="Freeform 9617">
                <a:extLst>
                  <a:ext uri="{FF2B5EF4-FFF2-40B4-BE49-F238E27FC236}">
                    <a16:creationId xmlns:a16="http://schemas.microsoft.com/office/drawing/2014/main" id="{478E95F8-8472-46E1-2352-D3E569A335EA}"/>
                  </a:ext>
                </a:extLst>
              </p:cNvPr>
              <p:cNvSpPr/>
              <p:nvPr/>
            </p:nvSpPr>
            <p:spPr>
              <a:xfrm>
                <a:off x="10026736" y="4026324"/>
                <a:ext cx="98224" cy="209605"/>
              </a:xfrm>
              <a:custGeom>
                <a:avLst/>
                <a:gdLst>
                  <a:gd name="connsiteX0" fmla="*/ 73669 w 98224"/>
                  <a:gd name="connsiteY0" fmla="*/ 0 h 209605"/>
                  <a:gd name="connsiteX1" fmla="*/ 49112 w 98224"/>
                  <a:gd name="connsiteY1" fmla="*/ 24556 h 209605"/>
                  <a:gd name="connsiteX2" fmla="*/ 52621 w 98224"/>
                  <a:gd name="connsiteY2" fmla="*/ 37712 h 209605"/>
                  <a:gd name="connsiteX3" fmla="*/ 42096 w 98224"/>
                  <a:gd name="connsiteY3" fmla="*/ 35080 h 209605"/>
                  <a:gd name="connsiteX4" fmla="*/ 17540 w 98224"/>
                  <a:gd name="connsiteY4" fmla="*/ 59637 h 209605"/>
                  <a:gd name="connsiteX5" fmla="*/ 23679 w 98224"/>
                  <a:gd name="connsiteY5" fmla="*/ 75423 h 209605"/>
                  <a:gd name="connsiteX6" fmla="*/ 0 w 98224"/>
                  <a:gd name="connsiteY6" fmla="*/ 99979 h 209605"/>
                  <a:gd name="connsiteX7" fmla="*/ 11401 w 98224"/>
                  <a:gd name="connsiteY7" fmla="*/ 121028 h 209605"/>
                  <a:gd name="connsiteX8" fmla="*/ 0 w 98224"/>
                  <a:gd name="connsiteY8" fmla="*/ 142076 h 209605"/>
                  <a:gd name="connsiteX9" fmla="*/ 19294 w 98224"/>
                  <a:gd name="connsiteY9" fmla="*/ 165755 h 209605"/>
                  <a:gd name="connsiteX10" fmla="*/ 9647 w 98224"/>
                  <a:gd name="connsiteY10" fmla="*/ 185049 h 209605"/>
                  <a:gd name="connsiteX11" fmla="*/ 34203 w 98224"/>
                  <a:gd name="connsiteY11" fmla="*/ 209605 h 209605"/>
                  <a:gd name="connsiteX12" fmla="*/ 58759 w 98224"/>
                  <a:gd name="connsiteY12" fmla="*/ 185049 h 209605"/>
                  <a:gd name="connsiteX13" fmla="*/ 39465 w 98224"/>
                  <a:gd name="connsiteY13" fmla="*/ 161370 h 209605"/>
                  <a:gd name="connsiteX14" fmla="*/ 49112 w 98224"/>
                  <a:gd name="connsiteY14" fmla="*/ 142076 h 209605"/>
                  <a:gd name="connsiteX15" fmla="*/ 37711 w 98224"/>
                  <a:gd name="connsiteY15" fmla="*/ 121028 h 209605"/>
                  <a:gd name="connsiteX16" fmla="*/ 49112 w 98224"/>
                  <a:gd name="connsiteY16" fmla="*/ 99979 h 209605"/>
                  <a:gd name="connsiteX17" fmla="*/ 42973 w 98224"/>
                  <a:gd name="connsiteY17" fmla="*/ 84193 h 209605"/>
                  <a:gd name="connsiteX18" fmla="*/ 66653 w 98224"/>
                  <a:gd name="connsiteY18" fmla="*/ 59637 h 209605"/>
                  <a:gd name="connsiteX19" fmla="*/ 63144 w 98224"/>
                  <a:gd name="connsiteY19" fmla="*/ 46482 h 209605"/>
                  <a:gd name="connsiteX20" fmla="*/ 73669 w 98224"/>
                  <a:gd name="connsiteY20" fmla="*/ 49113 h 209605"/>
                  <a:gd name="connsiteX21" fmla="*/ 98225 w 98224"/>
                  <a:gd name="connsiteY21" fmla="*/ 24556 h 209605"/>
                  <a:gd name="connsiteX22" fmla="*/ 73669 w 98224"/>
                  <a:gd name="connsiteY22" fmla="*/ 0 h 209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8224" h="209605">
                    <a:moveTo>
                      <a:pt x="73669" y="0"/>
                    </a:moveTo>
                    <a:cubicBezTo>
                      <a:pt x="60513" y="0"/>
                      <a:pt x="49112" y="11401"/>
                      <a:pt x="49112" y="24556"/>
                    </a:cubicBezTo>
                    <a:cubicBezTo>
                      <a:pt x="49112" y="37712"/>
                      <a:pt x="50867" y="34203"/>
                      <a:pt x="52621" y="37712"/>
                    </a:cubicBezTo>
                    <a:cubicBezTo>
                      <a:pt x="49112" y="35957"/>
                      <a:pt x="45604" y="35080"/>
                      <a:pt x="42096" y="35080"/>
                    </a:cubicBezTo>
                    <a:cubicBezTo>
                      <a:pt x="28941" y="35080"/>
                      <a:pt x="17540" y="45605"/>
                      <a:pt x="17540" y="59637"/>
                    </a:cubicBezTo>
                    <a:cubicBezTo>
                      <a:pt x="17540" y="73669"/>
                      <a:pt x="20171" y="71038"/>
                      <a:pt x="23679" y="75423"/>
                    </a:cubicBezTo>
                    <a:cubicBezTo>
                      <a:pt x="10524" y="75423"/>
                      <a:pt x="0" y="86824"/>
                      <a:pt x="0" y="99979"/>
                    </a:cubicBezTo>
                    <a:cubicBezTo>
                      <a:pt x="0" y="113134"/>
                      <a:pt x="4385" y="116643"/>
                      <a:pt x="11401" y="121028"/>
                    </a:cubicBezTo>
                    <a:cubicBezTo>
                      <a:pt x="4385" y="125413"/>
                      <a:pt x="0" y="133306"/>
                      <a:pt x="0" y="142076"/>
                    </a:cubicBezTo>
                    <a:cubicBezTo>
                      <a:pt x="0" y="150846"/>
                      <a:pt x="7893" y="163124"/>
                      <a:pt x="19294" y="165755"/>
                    </a:cubicBezTo>
                    <a:cubicBezTo>
                      <a:pt x="13155" y="170140"/>
                      <a:pt x="9647" y="177156"/>
                      <a:pt x="9647" y="185049"/>
                    </a:cubicBezTo>
                    <a:cubicBezTo>
                      <a:pt x="9647" y="198204"/>
                      <a:pt x="21048" y="209605"/>
                      <a:pt x="34203" y="209605"/>
                    </a:cubicBezTo>
                    <a:cubicBezTo>
                      <a:pt x="47358" y="209605"/>
                      <a:pt x="58759" y="198204"/>
                      <a:pt x="58759" y="185049"/>
                    </a:cubicBezTo>
                    <a:cubicBezTo>
                      <a:pt x="58759" y="171894"/>
                      <a:pt x="50867" y="164001"/>
                      <a:pt x="39465" y="161370"/>
                    </a:cubicBezTo>
                    <a:cubicBezTo>
                      <a:pt x="45604" y="156985"/>
                      <a:pt x="49112" y="149969"/>
                      <a:pt x="49112" y="142076"/>
                    </a:cubicBezTo>
                    <a:cubicBezTo>
                      <a:pt x="49112" y="134183"/>
                      <a:pt x="44727" y="125413"/>
                      <a:pt x="37711" y="121028"/>
                    </a:cubicBezTo>
                    <a:cubicBezTo>
                      <a:pt x="44727" y="116643"/>
                      <a:pt x="49112" y="108749"/>
                      <a:pt x="49112" y="99979"/>
                    </a:cubicBezTo>
                    <a:cubicBezTo>
                      <a:pt x="49112" y="91209"/>
                      <a:pt x="46481" y="88578"/>
                      <a:pt x="42973" y="84193"/>
                    </a:cubicBezTo>
                    <a:cubicBezTo>
                      <a:pt x="56128" y="84193"/>
                      <a:pt x="66653" y="72792"/>
                      <a:pt x="66653" y="59637"/>
                    </a:cubicBezTo>
                    <a:cubicBezTo>
                      <a:pt x="66653" y="46482"/>
                      <a:pt x="64898" y="49990"/>
                      <a:pt x="63144" y="46482"/>
                    </a:cubicBezTo>
                    <a:cubicBezTo>
                      <a:pt x="66653" y="48236"/>
                      <a:pt x="70161" y="49113"/>
                      <a:pt x="73669" y="49113"/>
                    </a:cubicBezTo>
                    <a:cubicBezTo>
                      <a:pt x="86824" y="49113"/>
                      <a:pt x="98225" y="37712"/>
                      <a:pt x="98225" y="24556"/>
                    </a:cubicBezTo>
                    <a:cubicBezTo>
                      <a:pt x="98225" y="11401"/>
                      <a:pt x="87701" y="0"/>
                      <a:pt x="73669" y="0"/>
                    </a:cubicBezTo>
                    <a:close/>
                  </a:path>
                </a:pathLst>
              </a:custGeom>
              <a:solidFill>
                <a:srgbClr val="662D9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23" name="Freeform 9618">
                <a:extLst>
                  <a:ext uri="{FF2B5EF4-FFF2-40B4-BE49-F238E27FC236}">
                    <a16:creationId xmlns:a16="http://schemas.microsoft.com/office/drawing/2014/main" id="{40DEF236-002E-7F75-4138-9EFC8C4E5339}"/>
                  </a:ext>
                </a:extLst>
              </p:cNvPr>
              <p:cNvSpPr/>
              <p:nvPr/>
            </p:nvSpPr>
            <p:spPr>
              <a:xfrm>
                <a:off x="10022350" y="4021062"/>
                <a:ext cx="109626" cy="220129"/>
              </a:xfrm>
              <a:custGeom>
                <a:avLst/>
                <a:gdLst>
                  <a:gd name="connsiteX0" fmla="*/ 38588 w 109626"/>
                  <a:gd name="connsiteY0" fmla="*/ 220130 h 220129"/>
                  <a:gd name="connsiteX1" fmla="*/ 8770 w 109626"/>
                  <a:gd name="connsiteY1" fmla="*/ 190311 h 220129"/>
                  <a:gd name="connsiteX2" fmla="*/ 14909 w 109626"/>
                  <a:gd name="connsiteY2" fmla="*/ 172771 h 220129"/>
                  <a:gd name="connsiteX3" fmla="*/ 0 w 109626"/>
                  <a:gd name="connsiteY3" fmla="*/ 147338 h 220129"/>
                  <a:gd name="connsiteX4" fmla="*/ 8770 w 109626"/>
                  <a:gd name="connsiteY4" fmla="*/ 126290 h 220129"/>
                  <a:gd name="connsiteX5" fmla="*/ 0 w 109626"/>
                  <a:gd name="connsiteY5" fmla="*/ 105241 h 220129"/>
                  <a:gd name="connsiteX6" fmla="*/ 21048 w 109626"/>
                  <a:gd name="connsiteY6" fmla="*/ 77177 h 220129"/>
                  <a:gd name="connsiteX7" fmla="*/ 18417 w 109626"/>
                  <a:gd name="connsiteY7" fmla="*/ 64899 h 220129"/>
                  <a:gd name="connsiteX8" fmla="*/ 49989 w 109626"/>
                  <a:gd name="connsiteY8" fmla="*/ 35957 h 220129"/>
                  <a:gd name="connsiteX9" fmla="*/ 49989 w 109626"/>
                  <a:gd name="connsiteY9" fmla="*/ 29819 h 220129"/>
                  <a:gd name="connsiteX10" fmla="*/ 79808 w 109626"/>
                  <a:gd name="connsiteY10" fmla="*/ 0 h 220129"/>
                  <a:gd name="connsiteX11" fmla="*/ 109626 w 109626"/>
                  <a:gd name="connsiteY11" fmla="*/ 29819 h 220129"/>
                  <a:gd name="connsiteX12" fmla="*/ 78054 w 109626"/>
                  <a:gd name="connsiteY12" fmla="*/ 58760 h 220129"/>
                  <a:gd name="connsiteX13" fmla="*/ 78054 w 109626"/>
                  <a:gd name="connsiteY13" fmla="*/ 64899 h 220129"/>
                  <a:gd name="connsiteX14" fmla="*/ 57006 w 109626"/>
                  <a:gd name="connsiteY14" fmla="*/ 92963 h 220129"/>
                  <a:gd name="connsiteX15" fmla="*/ 59637 w 109626"/>
                  <a:gd name="connsiteY15" fmla="*/ 105241 h 220129"/>
                  <a:gd name="connsiteX16" fmla="*/ 50867 w 109626"/>
                  <a:gd name="connsiteY16" fmla="*/ 126290 h 220129"/>
                  <a:gd name="connsiteX17" fmla="*/ 59637 w 109626"/>
                  <a:gd name="connsiteY17" fmla="*/ 147338 h 220129"/>
                  <a:gd name="connsiteX18" fmla="*/ 53497 w 109626"/>
                  <a:gd name="connsiteY18" fmla="*/ 164878 h 220129"/>
                  <a:gd name="connsiteX19" fmla="*/ 68407 w 109626"/>
                  <a:gd name="connsiteY19" fmla="*/ 190311 h 220129"/>
                  <a:gd name="connsiteX20" fmla="*/ 38588 w 109626"/>
                  <a:gd name="connsiteY20" fmla="*/ 220130 h 220129"/>
                  <a:gd name="connsiteX21" fmla="*/ 34203 w 109626"/>
                  <a:gd name="connsiteY21" fmla="*/ 169263 h 220129"/>
                  <a:gd name="connsiteX22" fmla="*/ 27187 w 109626"/>
                  <a:gd name="connsiteY22" fmla="*/ 174525 h 220129"/>
                  <a:gd name="connsiteX23" fmla="*/ 19294 w 109626"/>
                  <a:gd name="connsiteY23" fmla="*/ 190311 h 220129"/>
                  <a:gd name="connsiteX24" fmla="*/ 38588 w 109626"/>
                  <a:gd name="connsiteY24" fmla="*/ 209606 h 220129"/>
                  <a:gd name="connsiteX25" fmla="*/ 57882 w 109626"/>
                  <a:gd name="connsiteY25" fmla="*/ 190311 h 220129"/>
                  <a:gd name="connsiteX26" fmla="*/ 42973 w 109626"/>
                  <a:gd name="connsiteY26" fmla="*/ 171017 h 220129"/>
                  <a:gd name="connsiteX27" fmla="*/ 34203 w 109626"/>
                  <a:gd name="connsiteY27" fmla="*/ 169263 h 220129"/>
                  <a:gd name="connsiteX28" fmla="*/ 37711 w 109626"/>
                  <a:gd name="connsiteY28" fmla="*/ 85947 h 220129"/>
                  <a:gd name="connsiteX29" fmla="*/ 28941 w 109626"/>
                  <a:gd name="connsiteY29" fmla="*/ 85947 h 220129"/>
                  <a:gd name="connsiteX30" fmla="*/ 9647 w 109626"/>
                  <a:gd name="connsiteY30" fmla="*/ 105241 h 220129"/>
                  <a:gd name="connsiteX31" fmla="*/ 19294 w 109626"/>
                  <a:gd name="connsiteY31" fmla="*/ 121905 h 220129"/>
                  <a:gd name="connsiteX32" fmla="*/ 26310 w 109626"/>
                  <a:gd name="connsiteY32" fmla="*/ 126290 h 220129"/>
                  <a:gd name="connsiteX33" fmla="*/ 19294 w 109626"/>
                  <a:gd name="connsiteY33" fmla="*/ 130675 h 220129"/>
                  <a:gd name="connsiteX34" fmla="*/ 9647 w 109626"/>
                  <a:gd name="connsiteY34" fmla="*/ 147338 h 220129"/>
                  <a:gd name="connsiteX35" fmla="*/ 24556 w 109626"/>
                  <a:gd name="connsiteY35" fmla="*/ 166632 h 220129"/>
                  <a:gd name="connsiteX36" fmla="*/ 33326 w 109626"/>
                  <a:gd name="connsiteY36" fmla="*/ 168386 h 220129"/>
                  <a:gd name="connsiteX37" fmla="*/ 40342 w 109626"/>
                  <a:gd name="connsiteY37" fmla="*/ 163124 h 220129"/>
                  <a:gd name="connsiteX38" fmla="*/ 48236 w 109626"/>
                  <a:gd name="connsiteY38" fmla="*/ 147338 h 220129"/>
                  <a:gd name="connsiteX39" fmla="*/ 38588 w 109626"/>
                  <a:gd name="connsiteY39" fmla="*/ 130675 h 220129"/>
                  <a:gd name="connsiteX40" fmla="*/ 31572 w 109626"/>
                  <a:gd name="connsiteY40" fmla="*/ 126290 h 220129"/>
                  <a:gd name="connsiteX41" fmla="*/ 38588 w 109626"/>
                  <a:gd name="connsiteY41" fmla="*/ 121905 h 220129"/>
                  <a:gd name="connsiteX42" fmla="*/ 48236 w 109626"/>
                  <a:gd name="connsiteY42" fmla="*/ 105241 h 220129"/>
                  <a:gd name="connsiteX43" fmla="*/ 42973 w 109626"/>
                  <a:gd name="connsiteY43" fmla="*/ 92086 h 220129"/>
                  <a:gd name="connsiteX44" fmla="*/ 36834 w 109626"/>
                  <a:gd name="connsiteY44" fmla="*/ 85070 h 220129"/>
                  <a:gd name="connsiteX45" fmla="*/ 47358 w 109626"/>
                  <a:gd name="connsiteY45" fmla="*/ 45605 h 220129"/>
                  <a:gd name="connsiteX46" fmla="*/ 28064 w 109626"/>
                  <a:gd name="connsiteY46" fmla="*/ 64899 h 220129"/>
                  <a:gd name="connsiteX47" fmla="*/ 33326 w 109626"/>
                  <a:gd name="connsiteY47" fmla="*/ 78054 h 220129"/>
                  <a:gd name="connsiteX48" fmla="*/ 39465 w 109626"/>
                  <a:gd name="connsiteY48" fmla="*/ 85070 h 220129"/>
                  <a:gd name="connsiteX49" fmla="*/ 48236 w 109626"/>
                  <a:gd name="connsiteY49" fmla="*/ 85070 h 220129"/>
                  <a:gd name="connsiteX50" fmla="*/ 67529 w 109626"/>
                  <a:gd name="connsiteY50" fmla="*/ 65776 h 220129"/>
                  <a:gd name="connsiteX51" fmla="*/ 64022 w 109626"/>
                  <a:gd name="connsiteY51" fmla="*/ 55252 h 220129"/>
                  <a:gd name="connsiteX52" fmla="*/ 61391 w 109626"/>
                  <a:gd name="connsiteY52" fmla="*/ 50867 h 220129"/>
                  <a:gd name="connsiteX53" fmla="*/ 56128 w 109626"/>
                  <a:gd name="connsiteY53" fmla="*/ 48236 h 220129"/>
                  <a:gd name="connsiteX54" fmla="*/ 48236 w 109626"/>
                  <a:gd name="connsiteY54" fmla="*/ 46482 h 220129"/>
                  <a:gd name="connsiteX55" fmla="*/ 64898 w 109626"/>
                  <a:gd name="connsiteY55" fmla="*/ 44728 h 220129"/>
                  <a:gd name="connsiteX56" fmla="*/ 70161 w 109626"/>
                  <a:gd name="connsiteY56" fmla="*/ 47359 h 220129"/>
                  <a:gd name="connsiteX57" fmla="*/ 78054 w 109626"/>
                  <a:gd name="connsiteY57" fmla="*/ 49113 h 220129"/>
                  <a:gd name="connsiteX58" fmla="*/ 97348 w 109626"/>
                  <a:gd name="connsiteY58" fmla="*/ 29819 h 220129"/>
                  <a:gd name="connsiteX59" fmla="*/ 78054 w 109626"/>
                  <a:gd name="connsiteY59" fmla="*/ 10524 h 220129"/>
                  <a:gd name="connsiteX60" fmla="*/ 58759 w 109626"/>
                  <a:gd name="connsiteY60" fmla="*/ 29819 h 220129"/>
                  <a:gd name="connsiteX61" fmla="*/ 62268 w 109626"/>
                  <a:gd name="connsiteY61" fmla="*/ 40343 h 220129"/>
                  <a:gd name="connsiteX62" fmla="*/ 64898 w 109626"/>
                  <a:gd name="connsiteY62" fmla="*/ 44728 h 220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09626" h="220129">
                    <a:moveTo>
                      <a:pt x="38588" y="220130"/>
                    </a:moveTo>
                    <a:cubicBezTo>
                      <a:pt x="21925" y="220130"/>
                      <a:pt x="8770" y="206975"/>
                      <a:pt x="8770" y="190311"/>
                    </a:cubicBezTo>
                    <a:cubicBezTo>
                      <a:pt x="8770" y="173648"/>
                      <a:pt x="10524" y="178033"/>
                      <a:pt x="14909" y="172771"/>
                    </a:cubicBezTo>
                    <a:cubicBezTo>
                      <a:pt x="6139" y="167509"/>
                      <a:pt x="0" y="157862"/>
                      <a:pt x="0" y="147338"/>
                    </a:cubicBezTo>
                    <a:cubicBezTo>
                      <a:pt x="0" y="136814"/>
                      <a:pt x="3508" y="131552"/>
                      <a:pt x="8770" y="126290"/>
                    </a:cubicBezTo>
                    <a:cubicBezTo>
                      <a:pt x="3508" y="121028"/>
                      <a:pt x="0" y="113135"/>
                      <a:pt x="0" y="105241"/>
                    </a:cubicBezTo>
                    <a:cubicBezTo>
                      <a:pt x="0" y="92086"/>
                      <a:pt x="8770" y="80685"/>
                      <a:pt x="21048" y="77177"/>
                    </a:cubicBezTo>
                    <a:cubicBezTo>
                      <a:pt x="19294" y="73669"/>
                      <a:pt x="18417" y="69284"/>
                      <a:pt x="18417" y="64899"/>
                    </a:cubicBezTo>
                    <a:cubicBezTo>
                      <a:pt x="18417" y="48236"/>
                      <a:pt x="33326" y="34204"/>
                      <a:pt x="49989" y="35957"/>
                    </a:cubicBezTo>
                    <a:cubicBezTo>
                      <a:pt x="49989" y="34204"/>
                      <a:pt x="49989" y="32449"/>
                      <a:pt x="49989" y="29819"/>
                    </a:cubicBezTo>
                    <a:cubicBezTo>
                      <a:pt x="49989" y="13155"/>
                      <a:pt x="63144" y="0"/>
                      <a:pt x="79808" y="0"/>
                    </a:cubicBezTo>
                    <a:cubicBezTo>
                      <a:pt x="96471" y="0"/>
                      <a:pt x="109626" y="13155"/>
                      <a:pt x="109626" y="29819"/>
                    </a:cubicBezTo>
                    <a:cubicBezTo>
                      <a:pt x="109626" y="46482"/>
                      <a:pt x="94717" y="60514"/>
                      <a:pt x="78054" y="58760"/>
                    </a:cubicBezTo>
                    <a:cubicBezTo>
                      <a:pt x="78054" y="60514"/>
                      <a:pt x="78054" y="62268"/>
                      <a:pt x="78054" y="64899"/>
                    </a:cubicBezTo>
                    <a:cubicBezTo>
                      <a:pt x="78054" y="78054"/>
                      <a:pt x="69284" y="89455"/>
                      <a:pt x="57006" y="92963"/>
                    </a:cubicBezTo>
                    <a:cubicBezTo>
                      <a:pt x="58759" y="96471"/>
                      <a:pt x="59637" y="100856"/>
                      <a:pt x="59637" y="105241"/>
                    </a:cubicBezTo>
                    <a:cubicBezTo>
                      <a:pt x="59637" y="113135"/>
                      <a:pt x="56128" y="121028"/>
                      <a:pt x="50867" y="126290"/>
                    </a:cubicBezTo>
                    <a:cubicBezTo>
                      <a:pt x="56128" y="131552"/>
                      <a:pt x="59637" y="139445"/>
                      <a:pt x="59637" y="147338"/>
                    </a:cubicBezTo>
                    <a:cubicBezTo>
                      <a:pt x="59637" y="155231"/>
                      <a:pt x="57882" y="159616"/>
                      <a:pt x="53497" y="164878"/>
                    </a:cubicBezTo>
                    <a:cubicBezTo>
                      <a:pt x="62268" y="170140"/>
                      <a:pt x="68407" y="179787"/>
                      <a:pt x="68407" y="190311"/>
                    </a:cubicBezTo>
                    <a:cubicBezTo>
                      <a:pt x="68407" y="206975"/>
                      <a:pt x="55252" y="220130"/>
                      <a:pt x="38588" y="220130"/>
                    </a:cubicBezTo>
                    <a:close/>
                    <a:moveTo>
                      <a:pt x="34203" y="169263"/>
                    </a:moveTo>
                    <a:lnTo>
                      <a:pt x="27187" y="174525"/>
                    </a:lnTo>
                    <a:cubicBezTo>
                      <a:pt x="21925" y="178033"/>
                      <a:pt x="19294" y="184172"/>
                      <a:pt x="19294" y="190311"/>
                    </a:cubicBezTo>
                    <a:cubicBezTo>
                      <a:pt x="19294" y="200836"/>
                      <a:pt x="28064" y="209606"/>
                      <a:pt x="38588" y="209606"/>
                    </a:cubicBezTo>
                    <a:cubicBezTo>
                      <a:pt x="49112" y="209606"/>
                      <a:pt x="57882" y="200836"/>
                      <a:pt x="57882" y="190311"/>
                    </a:cubicBezTo>
                    <a:cubicBezTo>
                      <a:pt x="57882" y="179787"/>
                      <a:pt x="51743" y="173648"/>
                      <a:pt x="42973" y="171017"/>
                    </a:cubicBezTo>
                    <a:lnTo>
                      <a:pt x="34203" y="169263"/>
                    </a:lnTo>
                    <a:close/>
                    <a:moveTo>
                      <a:pt x="37711" y="85947"/>
                    </a:moveTo>
                    <a:lnTo>
                      <a:pt x="28941" y="85947"/>
                    </a:lnTo>
                    <a:cubicBezTo>
                      <a:pt x="18417" y="85947"/>
                      <a:pt x="9647" y="94717"/>
                      <a:pt x="9647" y="105241"/>
                    </a:cubicBezTo>
                    <a:cubicBezTo>
                      <a:pt x="9647" y="115765"/>
                      <a:pt x="13155" y="118396"/>
                      <a:pt x="19294" y="121905"/>
                    </a:cubicBezTo>
                    <a:lnTo>
                      <a:pt x="26310" y="126290"/>
                    </a:lnTo>
                    <a:lnTo>
                      <a:pt x="19294" y="130675"/>
                    </a:lnTo>
                    <a:cubicBezTo>
                      <a:pt x="13155" y="134183"/>
                      <a:pt x="9647" y="140322"/>
                      <a:pt x="9647" y="147338"/>
                    </a:cubicBezTo>
                    <a:cubicBezTo>
                      <a:pt x="9647" y="154354"/>
                      <a:pt x="15786" y="164001"/>
                      <a:pt x="24556" y="166632"/>
                    </a:cubicBezTo>
                    <a:lnTo>
                      <a:pt x="33326" y="168386"/>
                    </a:lnTo>
                    <a:lnTo>
                      <a:pt x="40342" y="163124"/>
                    </a:lnTo>
                    <a:cubicBezTo>
                      <a:pt x="45604" y="159616"/>
                      <a:pt x="48236" y="153477"/>
                      <a:pt x="48236" y="147338"/>
                    </a:cubicBezTo>
                    <a:cubicBezTo>
                      <a:pt x="48236" y="141199"/>
                      <a:pt x="44727" y="134183"/>
                      <a:pt x="38588" y="130675"/>
                    </a:cubicBezTo>
                    <a:lnTo>
                      <a:pt x="31572" y="126290"/>
                    </a:lnTo>
                    <a:lnTo>
                      <a:pt x="38588" y="121905"/>
                    </a:lnTo>
                    <a:cubicBezTo>
                      <a:pt x="44727" y="118396"/>
                      <a:pt x="48236" y="112258"/>
                      <a:pt x="48236" y="105241"/>
                    </a:cubicBezTo>
                    <a:cubicBezTo>
                      <a:pt x="48236" y="98225"/>
                      <a:pt x="46481" y="96471"/>
                      <a:pt x="42973" y="92086"/>
                    </a:cubicBezTo>
                    <a:lnTo>
                      <a:pt x="36834" y="85070"/>
                    </a:lnTo>
                    <a:close/>
                    <a:moveTo>
                      <a:pt x="47358" y="45605"/>
                    </a:moveTo>
                    <a:cubicBezTo>
                      <a:pt x="36834" y="45605"/>
                      <a:pt x="28064" y="54375"/>
                      <a:pt x="28064" y="64899"/>
                    </a:cubicBezTo>
                    <a:cubicBezTo>
                      <a:pt x="28064" y="75423"/>
                      <a:pt x="30695" y="75423"/>
                      <a:pt x="33326" y="78054"/>
                    </a:cubicBezTo>
                    <a:lnTo>
                      <a:pt x="39465" y="85070"/>
                    </a:lnTo>
                    <a:lnTo>
                      <a:pt x="48236" y="85070"/>
                    </a:lnTo>
                    <a:cubicBezTo>
                      <a:pt x="58759" y="85070"/>
                      <a:pt x="67529" y="76300"/>
                      <a:pt x="67529" y="65776"/>
                    </a:cubicBezTo>
                    <a:cubicBezTo>
                      <a:pt x="67529" y="55252"/>
                      <a:pt x="66653" y="58760"/>
                      <a:pt x="64022" y="55252"/>
                    </a:cubicBezTo>
                    <a:lnTo>
                      <a:pt x="61391" y="50867"/>
                    </a:lnTo>
                    <a:lnTo>
                      <a:pt x="56128" y="48236"/>
                    </a:lnTo>
                    <a:cubicBezTo>
                      <a:pt x="53497" y="47359"/>
                      <a:pt x="50867" y="46482"/>
                      <a:pt x="48236" y="46482"/>
                    </a:cubicBezTo>
                    <a:close/>
                    <a:moveTo>
                      <a:pt x="64898" y="44728"/>
                    </a:moveTo>
                    <a:lnTo>
                      <a:pt x="70161" y="47359"/>
                    </a:lnTo>
                    <a:cubicBezTo>
                      <a:pt x="72792" y="48236"/>
                      <a:pt x="75423" y="49113"/>
                      <a:pt x="78054" y="49113"/>
                    </a:cubicBezTo>
                    <a:cubicBezTo>
                      <a:pt x="88578" y="49113"/>
                      <a:pt x="97348" y="40343"/>
                      <a:pt x="97348" y="29819"/>
                    </a:cubicBezTo>
                    <a:cubicBezTo>
                      <a:pt x="97348" y="19294"/>
                      <a:pt x="88578" y="10524"/>
                      <a:pt x="78054" y="10524"/>
                    </a:cubicBezTo>
                    <a:cubicBezTo>
                      <a:pt x="67529" y="10524"/>
                      <a:pt x="58759" y="19294"/>
                      <a:pt x="58759" y="29819"/>
                    </a:cubicBezTo>
                    <a:cubicBezTo>
                      <a:pt x="58759" y="40343"/>
                      <a:pt x="59637" y="36835"/>
                      <a:pt x="62268" y="40343"/>
                    </a:cubicBezTo>
                    <a:lnTo>
                      <a:pt x="64898" y="44728"/>
                    </a:lnTo>
                    <a:close/>
                  </a:path>
                </a:pathLst>
              </a:custGeom>
              <a:solidFill>
                <a:srgbClr val="2622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602" name="Graphic 9588">
              <a:extLst>
                <a:ext uri="{FF2B5EF4-FFF2-40B4-BE49-F238E27FC236}">
                  <a16:creationId xmlns:a16="http://schemas.microsoft.com/office/drawing/2014/main" id="{91FE722C-44C8-8DBA-2D37-161DD701CC99}"/>
                </a:ext>
              </a:extLst>
            </p:cNvPr>
            <p:cNvGrpSpPr/>
            <p:nvPr/>
          </p:nvGrpSpPr>
          <p:grpSpPr>
            <a:xfrm>
              <a:off x="5078993" y="4332548"/>
              <a:ext cx="175680" cy="183157"/>
              <a:chOff x="10400801" y="4314260"/>
              <a:chExt cx="175680" cy="183157"/>
            </a:xfrm>
          </p:grpSpPr>
          <p:sp>
            <p:nvSpPr>
              <p:cNvPr id="9720" name="Freeform 9620">
                <a:extLst>
                  <a:ext uri="{FF2B5EF4-FFF2-40B4-BE49-F238E27FC236}">
                    <a16:creationId xmlns:a16="http://schemas.microsoft.com/office/drawing/2014/main" id="{060C5980-099A-FB15-ACA6-E788D049EEEB}"/>
                  </a:ext>
                </a:extLst>
              </p:cNvPr>
              <p:cNvSpPr/>
              <p:nvPr/>
            </p:nvSpPr>
            <p:spPr>
              <a:xfrm>
                <a:off x="10411815" y="4331454"/>
                <a:ext cx="163332" cy="165963"/>
              </a:xfrm>
              <a:custGeom>
                <a:avLst/>
                <a:gdLst>
                  <a:gd name="connsiteX0" fmla="*/ 151827 w 163332"/>
                  <a:gd name="connsiteY0" fmla="*/ 121131 h 165963"/>
                  <a:gd name="connsiteX1" fmla="*/ 138672 w 163332"/>
                  <a:gd name="connsiteY1" fmla="*/ 117623 h 165963"/>
                  <a:gd name="connsiteX2" fmla="*/ 146565 w 163332"/>
                  <a:gd name="connsiteY2" fmla="*/ 109730 h 165963"/>
                  <a:gd name="connsiteX3" fmla="*/ 138672 w 163332"/>
                  <a:gd name="connsiteY3" fmla="*/ 76404 h 165963"/>
                  <a:gd name="connsiteX4" fmla="*/ 122008 w 163332"/>
                  <a:gd name="connsiteY4" fmla="*/ 72896 h 165963"/>
                  <a:gd name="connsiteX5" fmla="*/ 113238 w 163332"/>
                  <a:gd name="connsiteY5" fmla="*/ 39570 h 165963"/>
                  <a:gd name="connsiteX6" fmla="*/ 89559 w 163332"/>
                  <a:gd name="connsiteY6" fmla="*/ 39570 h 165963"/>
                  <a:gd name="connsiteX7" fmla="*/ 78158 w 163332"/>
                  <a:gd name="connsiteY7" fmla="*/ 18521 h 165963"/>
                  <a:gd name="connsiteX8" fmla="*/ 48340 w 163332"/>
                  <a:gd name="connsiteY8" fmla="*/ 22029 h 165963"/>
                  <a:gd name="connsiteX9" fmla="*/ 36939 w 163332"/>
                  <a:gd name="connsiteY9" fmla="*/ 3612 h 165963"/>
                  <a:gd name="connsiteX10" fmla="*/ 3612 w 163332"/>
                  <a:gd name="connsiteY10" fmla="*/ 11505 h 165963"/>
                  <a:gd name="connsiteX11" fmla="*/ 11505 w 163332"/>
                  <a:gd name="connsiteY11" fmla="*/ 44832 h 165963"/>
                  <a:gd name="connsiteX12" fmla="*/ 41324 w 163332"/>
                  <a:gd name="connsiteY12" fmla="*/ 41324 h 165963"/>
                  <a:gd name="connsiteX13" fmla="*/ 52725 w 163332"/>
                  <a:gd name="connsiteY13" fmla="*/ 59741 h 165963"/>
                  <a:gd name="connsiteX14" fmla="*/ 76404 w 163332"/>
                  <a:gd name="connsiteY14" fmla="*/ 59741 h 165963"/>
                  <a:gd name="connsiteX15" fmla="*/ 87805 w 163332"/>
                  <a:gd name="connsiteY15" fmla="*/ 80789 h 165963"/>
                  <a:gd name="connsiteX16" fmla="*/ 104468 w 163332"/>
                  <a:gd name="connsiteY16" fmla="*/ 84297 h 165963"/>
                  <a:gd name="connsiteX17" fmla="*/ 113238 w 163332"/>
                  <a:gd name="connsiteY17" fmla="*/ 117623 h 165963"/>
                  <a:gd name="connsiteX18" fmla="*/ 126393 w 163332"/>
                  <a:gd name="connsiteY18" fmla="*/ 121131 h 165963"/>
                  <a:gd name="connsiteX19" fmla="*/ 118501 w 163332"/>
                  <a:gd name="connsiteY19" fmla="*/ 129025 h 165963"/>
                  <a:gd name="connsiteX20" fmla="*/ 126393 w 163332"/>
                  <a:gd name="connsiteY20" fmla="*/ 162351 h 165963"/>
                  <a:gd name="connsiteX21" fmla="*/ 159720 w 163332"/>
                  <a:gd name="connsiteY21" fmla="*/ 154458 h 165963"/>
                  <a:gd name="connsiteX22" fmla="*/ 151827 w 163332"/>
                  <a:gd name="connsiteY22" fmla="*/ 121131 h 165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3332" h="165963">
                    <a:moveTo>
                      <a:pt x="151827" y="121131"/>
                    </a:moveTo>
                    <a:cubicBezTo>
                      <a:pt x="147442" y="118501"/>
                      <a:pt x="143057" y="117623"/>
                      <a:pt x="138672" y="117623"/>
                    </a:cubicBezTo>
                    <a:cubicBezTo>
                      <a:pt x="141303" y="115870"/>
                      <a:pt x="143934" y="113238"/>
                      <a:pt x="146565" y="109730"/>
                    </a:cubicBezTo>
                    <a:cubicBezTo>
                      <a:pt x="153581" y="98329"/>
                      <a:pt x="150073" y="83420"/>
                      <a:pt x="138672" y="76404"/>
                    </a:cubicBezTo>
                    <a:cubicBezTo>
                      <a:pt x="133410" y="72896"/>
                      <a:pt x="127271" y="72019"/>
                      <a:pt x="122008" y="72896"/>
                    </a:cubicBezTo>
                    <a:cubicBezTo>
                      <a:pt x="129025" y="61495"/>
                      <a:pt x="124640" y="46586"/>
                      <a:pt x="113238" y="39570"/>
                    </a:cubicBezTo>
                    <a:cubicBezTo>
                      <a:pt x="105346" y="35185"/>
                      <a:pt x="96575" y="35185"/>
                      <a:pt x="89559" y="39570"/>
                    </a:cubicBezTo>
                    <a:cubicBezTo>
                      <a:pt x="89559" y="31677"/>
                      <a:pt x="85174" y="22906"/>
                      <a:pt x="78158" y="18521"/>
                    </a:cubicBezTo>
                    <a:cubicBezTo>
                      <a:pt x="68511" y="12382"/>
                      <a:pt x="56233" y="14136"/>
                      <a:pt x="48340" y="22029"/>
                    </a:cubicBezTo>
                    <a:cubicBezTo>
                      <a:pt x="48340" y="15013"/>
                      <a:pt x="43955" y="7997"/>
                      <a:pt x="36939" y="3612"/>
                    </a:cubicBezTo>
                    <a:cubicBezTo>
                      <a:pt x="25537" y="-3404"/>
                      <a:pt x="10629" y="104"/>
                      <a:pt x="3612" y="11505"/>
                    </a:cubicBezTo>
                    <a:cubicBezTo>
                      <a:pt x="-3404" y="22906"/>
                      <a:pt x="104" y="37815"/>
                      <a:pt x="11505" y="44832"/>
                    </a:cubicBezTo>
                    <a:cubicBezTo>
                      <a:pt x="21152" y="50971"/>
                      <a:pt x="33431" y="49217"/>
                      <a:pt x="41324" y="41324"/>
                    </a:cubicBezTo>
                    <a:cubicBezTo>
                      <a:pt x="41324" y="48340"/>
                      <a:pt x="45709" y="55356"/>
                      <a:pt x="52725" y="59741"/>
                    </a:cubicBezTo>
                    <a:cubicBezTo>
                      <a:pt x="60618" y="64126"/>
                      <a:pt x="69388" y="64126"/>
                      <a:pt x="76404" y="59741"/>
                    </a:cubicBezTo>
                    <a:cubicBezTo>
                      <a:pt x="76404" y="67634"/>
                      <a:pt x="80789" y="76404"/>
                      <a:pt x="87805" y="80789"/>
                    </a:cubicBezTo>
                    <a:cubicBezTo>
                      <a:pt x="93067" y="84297"/>
                      <a:pt x="99206" y="85174"/>
                      <a:pt x="104468" y="84297"/>
                    </a:cubicBezTo>
                    <a:cubicBezTo>
                      <a:pt x="97452" y="95698"/>
                      <a:pt x="101837" y="110607"/>
                      <a:pt x="113238" y="117623"/>
                    </a:cubicBezTo>
                    <a:cubicBezTo>
                      <a:pt x="117623" y="120255"/>
                      <a:pt x="122008" y="121131"/>
                      <a:pt x="126393" y="121131"/>
                    </a:cubicBezTo>
                    <a:cubicBezTo>
                      <a:pt x="123763" y="122886"/>
                      <a:pt x="121132" y="125516"/>
                      <a:pt x="118501" y="129025"/>
                    </a:cubicBezTo>
                    <a:cubicBezTo>
                      <a:pt x="111485" y="140426"/>
                      <a:pt x="114992" y="155335"/>
                      <a:pt x="126393" y="162351"/>
                    </a:cubicBezTo>
                    <a:cubicBezTo>
                      <a:pt x="137795" y="169367"/>
                      <a:pt x="152704" y="165859"/>
                      <a:pt x="159720" y="154458"/>
                    </a:cubicBezTo>
                    <a:cubicBezTo>
                      <a:pt x="166736" y="143057"/>
                      <a:pt x="163228" y="128148"/>
                      <a:pt x="151827" y="121131"/>
                    </a:cubicBezTo>
                    <a:close/>
                  </a:path>
                </a:pathLst>
              </a:custGeom>
              <a:solidFill>
                <a:srgbClr val="662D9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21" name="Freeform 9621">
                <a:extLst>
                  <a:ext uri="{FF2B5EF4-FFF2-40B4-BE49-F238E27FC236}">
                    <a16:creationId xmlns:a16="http://schemas.microsoft.com/office/drawing/2014/main" id="{EC4950CA-E91B-5303-BBA0-3B6EA465DC95}"/>
                  </a:ext>
                </a:extLst>
              </p:cNvPr>
              <p:cNvSpPr/>
              <p:nvPr/>
            </p:nvSpPr>
            <p:spPr>
              <a:xfrm>
                <a:off x="10400801" y="4314260"/>
                <a:ext cx="175680" cy="176418"/>
              </a:xfrm>
              <a:custGeom>
                <a:avLst/>
                <a:gdLst>
                  <a:gd name="connsiteX0" fmla="*/ 145723 w 175680"/>
                  <a:gd name="connsiteY0" fmla="*/ 176419 h 176418"/>
                  <a:gd name="connsiteX1" fmla="*/ 130814 w 175680"/>
                  <a:gd name="connsiteY1" fmla="*/ 172034 h 176418"/>
                  <a:gd name="connsiteX2" fmla="*/ 121167 w 175680"/>
                  <a:gd name="connsiteY2" fmla="*/ 131691 h 176418"/>
                  <a:gd name="connsiteX3" fmla="*/ 122044 w 175680"/>
                  <a:gd name="connsiteY3" fmla="*/ 129937 h 176418"/>
                  <a:gd name="connsiteX4" fmla="*/ 116782 w 175680"/>
                  <a:gd name="connsiteY4" fmla="*/ 127306 h 176418"/>
                  <a:gd name="connsiteX5" fmla="*/ 103627 w 175680"/>
                  <a:gd name="connsiteY5" fmla="*/ 94856 h 176418"/>
                  <a:gd name="connsiteX6" fmla="*/ 91348 w 175680"/>
                  <a:gd name="connsiteY6" fmla="*/ 90471 h 176418"/>
                  <a:gd name="connsiteX7" fmla="*/ 78193 w 175680"/>
                  <a:gd name="connsiteY7" fmla="*/ 72054 h 176418"/>
                  <a:gd name="connsiteX8" fmla="*/ 56268 w 175680"/>
                  <a:gd name="connsiteY8" fmla="*/ 68546 h 176418"/>
                  <a:gd name="connsiteX9" fmla="*/ 43990 w 175680"/>
                  <a:gd name="connsiteY9" fmla="*/ 54514 h 176418"/>
                  <a:gd name="connsiteX10" fmla="*/ 14171 w 175680"/>
                  <a:gd name="connsiteY10" fmla="*/ 54514 h 176418"/>
                  <a:gd name="connsiteX11" fmla="*/ 4525 w 175680"/>
                  <a:gd name="connsiteY11" fmla="*/ 14172 h 176418"/>
                  <a:gd name="connsiteX12" fmla="*/ 44867 w 175680"/>
                  <a:gd name="connsiteY12" fmla="*/ 4524 h 176418"/>
                  <a:gd name="connsiteX13" fmla="*/ 57145 w 175680"/>
                  <a:gd name="connsiteY13" fmla="*/ 18557 h 176418"/>
                  <a:gd name="connsiteX14" fmla="*/ 86963 w 175680"/>
                  <a:gd name="connsiteY14" fmla="*/ 18557 h 176418"/>
                  <a:gd name="connsiteX15" fmla="*/ 100118 w 175680"/>
                  <a:gd name="connsiteY15" fmla="*/ 36974 h 176418"/>
                  <a:gd name="connsiteX16" fmla="*/ 122044 w 175680"/>
                  <a:gd name="connsiteY16" fmla="*/ 40482 h 176418"/>
                  <a:gd name="connsiteX17" fmla="*/ 135199 w 175680"/>
                  <a:gd name="connsiteY17" fmla="*/ 72931 h 176418"/>
                  <a:gd name="connsiteX18" fmla="*/ 147477 w 175680"/>
                  <a:gd name="connsiteY18" fmla="*/ 77316 h 176418"/>
                  <a:gd name="connsiteX19" fmla="*/ 157124 w 175680"/>
                  <a:gd name="connsiteY19" fmla="*/ 117659 h 176418"/>
                  <a:gd name="connsiteX20" fmla="*/ 156247 w 175680"/>
                  <a:gd name="connsiteY20" fmla="*/ 119413 h 176418"/>
                  <a:gd name="connsiteX21" fmla="*/ 161509 w 175680"/>
                  <a:gd name="connsiteY21" fmla="*/ 122044 h 176418"/>
                  <a:gd name="connsiteX22" fmla="*/ 161509 w 175680"/>
                  <a:gd name="connsiteY22" fmla="*/ 122044 h 176418"/>
                  <a:gd name="connsiteX23" fmla="*/ 171157 w 175680"/>
                  <a:gd name="connsiteY23" fmla="*/ 162386 h 176418"/>
                  <a:gd name="connsiteX24" fmla="*/ 145723 w 175680"/>
                  <a:gd name="connsiteY24" fmla="*/ 176419 h 176418"/>
                  <a:gd name="connsiteX25" fmla="*/ 139584 w 175680"/>
                  <a:gd name="connsiteY25" fmla="*/ 127306 h 176418"/>
                  <a:gd name="connsiteX26" fmla="*/ 135199 w 175680"/>
                  <a:gd name="connsiteY26" fmla="*/ 130814 h 176418"/>
                  <a:gd name="connsiteX27" fmla="*/ 129060 w 175680"/>
                  <a:gd name="connsiteY27" fmla="*/ 136953 h 176418"/>
                  <a:gd name="connsiteX28" fmla="*/ 135199 w 175680"/>
                  <a:gd name="connsiteY28" fmla="*/ 164141 h 176418"/>
                  <a:gd name="connsiteX29" fmla="*/ 162386 w 175680"/>
                  <a:gd name="connsiteY29" fmla="*/ 158001 h 176418"/>
                  <a:gd name="connsiteX30" fmla="*/ 156247 w 175680"/>
                  <a:gd name="connsiteY30" fmla="*/ 130814 h 176418"/>
                  <a:gd name="connsiteX31" fmla="*/ 145723 w 175680"/>
                  <a:gd name="connsiteY31" fmla="*/ 128183 h 176418"/>
                  <a:gd name="connsiteX32" fmla="*/ 140461 w 175680"/>
                  <a:gd name="connsiteY32" fmla="*/ 128183 h 176418"/>
                  <a:gd name="connsiteX33" fmla="*/ 119413 w 175680"/>
                  <a:gd name="connsiteY33" fmla="*/ 84333 h 176418"/>
                  <a:gd name="connsiteX34" fmla="*/ 115028 w 175680"/>
                  <a:gd name="connsiteY34" fmla="*/ 92226 h 176418"/>
                  <a:gd name="connsiteX35" fmla="*/ 122044 w 175680"/>
                  <a:gd name="connsiteY35" fmla="*/ 118536 h 176418"/>
                  <a:gd name="connsiteX36" fmla="*/ 132568 w 175680"/>
                  <a:gd name="connsiteY36" fmla="*/ 121167 h 176418"/>
                  <a:gd name="connsiteX37" fmla="*/ 137830 w 175680"/>
                  <a:gd name="connsiteY37" fmla="*/ 121167 h 176418"/>
                  <a:gd name="connsiteX38" fmla="*/ 142215 w 175680"/>
                  <a:gd name="connsiteY38" fmla="*/ 117659 h 176418"/>
                  <a:gd name="connsiteX39" fmla="*/ 148354 w 175680"/>
                  <a:gd name="connsiteY39" fmla="*/ 111520 h 176418"/>
                  <a:gd name="connsiteX40" fmla="*/ 150985 w 175680"/>
                  <a:gd name="connsiteY40" fmla="*/ 96611 h 176418"/>
                  <a:gd name="connsiteX41" fmla="*/ 142215 w 175680"/>
                  <a:gd name="connsiteY41" fmla="*/ 84333 h 176418"/>
                  <a:gd name="connsiteX42" fmla="*/ 129060 w 175680"/>
                  <a:gd name="connsiteY42" fmla="*/ 81701 h 176418"/>
                  <a:gd name="connsiteX43" fmla="*/ 120289 w 175680"/>
                  <a:gd name="connsiteY43" fmla="*/ 83455 h 176418"/>
                  <a:gd name="connsiteX44" fmla="*/ 86963 w 175680"/>
                  <a:gd name="connsiteY44" fmla="*/ 57145 h 176418"/>
                  <a:gd name="connsiteX45" fmla="*/ 86963 w 175680"/>
                  <a:gd name="connsiteY45" fmla="*/ 65038 h 176418"/>
                  <a:gd name="connsiteX46" fmla="*/ 96611 w 175680"/>
                  <a:gd name="connsiteY46" fmla="*/ 81701 h 176418"/>
                  <a:gd name="connsiteX47" fmla="*/ 109766 w 175680"/>
                  <a:gd name="connsiteY47" fmla="*/ 84333 h 176418"/>
                  <a:gd name="connsiteX48" fmla="*/ 118536 w 175680"/>
                  <a:gd name="connsiteY48" fmla="*/ 82578 h 176418"/>
                  <a:gd name="connsiteX49" fmla="*/ 122921 w 175680"/>
                  <a:gd name="connsiteY49" fmla="*/ 74685 h 176418"/>
                  <a:gd name="connsiteX50" fmla="*/ 115904 w 175680"/>
                  <a:gd name="connsiteY50" fmla="*/ 48375 h 176418"/>
                  <a:gd name="connsiteX51" fmla="*/ 96611 w 175680"/>
                  <a:gd name="connsiteY51" fmla="*/ 48375 h 176418"/>
                  <a:gd name="connsiteX52" fmla="*/ 89594 w 175680"/>
                  <a:gd name="connsiteY52" fmla="*/ 51883 h 176418"/>
                  <a:gd name="connsiteX53" fmla="*/ 89594 w 175680"/>
                  <a:gd name="connsiteY53" fmla="*/ 43990 h 176418"/>
                  <a:gd name="connsiteX54" fmla="*/ 79947 w 175680"/>
                  <a:gd name="connsiteY54" fmla="*/ 27327 h 176418"/>
                  <a:gd name="connsiteX55" fmla="*/ 56268 w 175680"/>
                  <a:gd name="connsiteY55" fmla="*/ 29958 h 176418"/>
                  <a:gd name="connsiteX56" fmla="*/ 50129 w 175680"/>
                  <a:gd name="connsiteY56" fmla="*/ 36097 h 176418"/>
                  <a:gd name="connsiteX57" fmla="*/ 50129 w 175680"/>
                  <a:gd name="connsiteY57" fmla="*/ 44867 h 176418"/>
                  <a:gd name="connsiteX58" fmla="*/ 59776 w 175680"/>
                  <a:gd name="connsiteY58" fmla="*/ 59776 h 176418"/>
                  <a:gd name="connsiteX59" fmla="*/ 79070 w 175680"/>
                  <a:gd name="connsiteY59" fmla="*/ 59776 h 176418"/>
                  <a:gd name="connsiteX60" fmla="*/ 86086 w 175680"/>
                  <a:gd name="connsiteY60" fmla="*/ 56268 h 176418"/>
                  <a:gd name="connsiteX61" fmla="*/ 29081 w 175680"/>
                  <a:gd name="connsiteY61" fmla="*/ 9787 h 176418"/>
                  <a:gd name="connsiteX62" fmla="*/ 24696 w 175680"/>
                  <a:gd name="connsiteY62" fmla="*/ 9787 h 176418"/>
                  <a:gd name="connsiteX63" fmla="*/ 12417 w 175680"/>
                  <a:gd name="connsiteY63" fmla="*/ 18557 h 176418"/>
                  <a:gd name="connsiteX64" fmla="*/ 9786 w 175680"/>
                  <a:gd name="connsiteY64" fmla="*/ 33466 h 176418"/>
                  <a:gd name="connsiteX65" fmla="*/ 18556 w 175680"/>
                  <a:gd name="connsiteY65" fmla="*/ 45744 h 176418"/>
                  <a:gd name="connsiteX66" fmla="*/ 42236 w 175680"/>
                  <a:gd name="connsiteY66" fmla="*/ 43113 h 176418"/>
                  <a:gd name="connsiteX67" fmla="*/ 48375 w 175680"/>
                  <a:gd name="connsiteY67" fmla="*/ 36974 h 176418"/>
                  <a:gd name="connsiteX68" fmla="*/ 48375 w 175680"/>
                  <a:gd name="connsiteY68" fmla="*/ 28204 h 176418"/>
                  <a:gd name="connsiteX69" fmla="*/ 38728 w 175680"/>
                  <a:gd name="connsiteY69" fmla="*/ 13295 h 176418"/>
                  <a:gd name="connsiteX70" fmla="*/ 28203 w 175680"/>
                  <a:gd name="connsiteY70" fmla="*/ 10664 h 176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75680" h="176418">
                    <a:moveTo>
                      <a:pt x="145723" y="176419"/>
                    </a:moveTo>
                    <a:cubicBezTo>
                      <a:pt x="140461" y="176419"/>
                      <a:pt x="135199" y="174664"/>
                      <a:pt x="130814" y="172034"/>
                    </a:cubicBezTo>
                    <a:cubicBezTo>
                      <a:pt x="116782" y="163263"/>
                      <a:pt x="112397" y="145723"/>
                      <a:pt x="121167" y="131691"/>
                    </a:cubicBezTo>
                    <a:cubicBezTo>
                      <a:pt x="121167" y="131691"/>
                      <a:pt x="121167" y="130814"/>
                      <a:pt x="122044" y="129937"/>
                    </a:cubicBezTo>
                    <a:cubicBezTo>
                      <a:pt x="120289" y="129937"/>
                      <a:pt x="118536" y="128183"/>
                      <a:pt x="116782" y="127306"/>
                    </a:cubicBezTo>
                    <a:cubicBezTo>
                      <a:pt x="105381" y="120290"/>
                      <a:pt x="100118" y="107135"/>
                      <a:pt x="103627" y="94856"/>
                    </a:cubicBezTo>
                    <a:cubicBezTo>
                      <a:pt x="99242" y="94856"/>
                      <a:pt x="94856" y="93103"/>
                      <a:pt x="91348" y="90471"/>
                    </a:cubicBezTo>
                    <a:cubicBezTo>
                      <a:pt x="84332" y="86086"/>
                      <a:pt x="79947" y="79947"/>
                      <a:pt x="78193" y="72054"/>
                    </a:cubicBezTo>
                    <a:cubicBezTo>
                      <a:pt x="70300" y="73808"/>
                      <a:pt x="62407" y="72054"/>
                      <a:pt x="56268" y="68546"/>
                    </a:cubicBezTo>
                    <a:cubicBezTo>
                      <a:pt x="51006" y="65038"/>
                      <a:pt x="46621" y="59776"/>
                      <a:pt x="43990" y="54514"/>
                    </a:cubicBezTo>
                    <a:cubicBezTo>
                      <a:pt x="35220" y="59776"/>
                      <a:pt x="23818" y="59776"/>
                      <a:pt x="14171" y="54514"/>
                    </a:cubicBezTo>
                    <a:cubicBezTo>
                      <a:pt x="139" y="45744"/>
                      <a:pt x="-4246" y="28204"/>
                      <a:pt x="4525" y="14172"/>
                    </a:cubicBezTo>
                    <a:cubicBezTo>
                      <a:pt x="13295" y="139"/>
                      <a:pt x="30835" y="-4246"/>
                      <a:pt x="44867" y="4524"/>
                    </a:cubicBezTo>
                    <a:cubicBezTo>
                      <a:pt x="50129" y="8032"/>
                      <a:pt x="54514" y="13295"/>
                      <a:pt x="57145" y="18557"/>
                    </a:cubicBezTo>
                    <a:cubicBezTo>
                      <a:pt x="65915" y="13295"/>
                      <a:pt x="77316" y="13295"/>
                      <a:pt x="86963" y="18557"/>
                    </a:cubicBezTo>
                    <a:cubicBezTo>
                      <a:pt x="93979" y="22942"/>
                      <a:pt x="98364" y="29081"/>
                      <a:pt x="100118" y="36974"/>
                    </a:cubicBezTo>
                    <a:cubicBezTo>
                      <a:pt x="108012" y="35220"/>
                      <a:pt x="115904" y="36974"/>
                      <a:pt x="122044" y="40482"/>
                    </a:cubicBezTo>
                    <a:cubicBezTo>
                      <a:pt x="133445" y="47498"/>
                      <a:pt x="138707" y="60653"/>
                      <a:pt x="135199" y="72931"/>
                    </a:cubicBezTo>
                    <a:cubicBezTo>
                      <a:pt x="139584" y="72931"/>
                      <a:pt x="143969" y="74685"/>
                      <a:pt x="147477" y="77316"/>
                    </a:cubicBezTo>
                    <a:cubicBezTo>
                      <a:pt x="161509" y="86086"/>
                      <a:pt x="165894" y="103627"/>
                      <a:pt x="157124" y="117659"/>
                    </a:cubicBezTo>
                    <a:cubicBezTo>
                      <a:pt x="157124" y="117659"/>
                      <a:pt x="157124" y="118536"/>
                      <a:pt x="156247" y="119413"/>
                    </a:cubicBezTo>
                    <a:cubicBezTo>
                      <a:pt x="158001" y="119413"/>
                      <a:pt x="159755" y="121167"/>
                      <a:pt x="161509" y="122044"/>
                    </a:cubicBezTo>
                    <a:lnTo>
                      <a:pt x="161509" y="122044"/>
                    </a:lnTo>
                    <a:cubicBezTo>
                      <a:pt x="175542" y="130814"/>
                      <a:pt x="179927" y="148354"/>
                      <a:pt x="171157" y="162386"/>
                    </a:cubicBezTo>
                    <a:cubicBezTo>
                      <a:pt x="165894" y="171156"/>
                      <a:pt x="156247" y="176419"/>
                      <a:pt x="145723" y="176419"/>
                    </a:cubicBezTo>
                    <a:close/>
                    <a:moveTo>
                      <a:pt x="139584" y="127306"/>
                    </a:moveTo>
                    <a:lnTo>
                      <a:pt x="135199" y="130814"/>
                    </a:lnTo>
                    <a:cubicBezTo>
                      <a:pt x="132568" y="132568"/>
                      <a:pt x="130814" y="134322"/>
                      <a:pt x="129060" y="136953"/>
                    </a:cubicBezTo>
                    <a:cubicBezTo>
                      <a:pt x="123798" y="145723"/>
                      <a:pt x="126429" y="158001"/>
                      <a:pt x="135199" y="164141"/>
                    </a:cubicBezTo>
                    <a:cubicBezTo>
                      <a:pt x="143969" y="169402"/>
                      <a:pt x="156247" y="166771"/>
                      <a:pt x="162386" y="158001"/>
                    </a:cubicBezTo>
                    <a:cubicBezTo>
                      <a:pt x="167648" y="149231"/>
                      <a:pt x="165017" y="136953"/>
                      <a:pt x="156247" y="130814"/>
                    </a:cubicBezTo>
                    <a:cubicBezTo>
                      <a:pt x="152739" y="129060"/>
                      <a:pt x="150108" y="128183"/>
                      <a:pt x="145723" y="128183"/>
                    </a:cubicBezTo>
                    <a:lnTo>
                      <a:pt x="140461" y="128183"/>
                    </a:lnTo>
                    <a:close/>
                    <a:moveTo>
                      <a:pt x="119413" y="84333"/>
                    </a:moveTo>
                    <a:lnTo>
                      <a:pt x="115028" y="92226"/>
                    </a:lnTo>
                    <a:cubicBezTo>
                      <a:pt x="109766" y="100996"/>
                      <a:pt x="112397" y="113274"/>
                      <a:pt x="122044" y="118536"/>
                    </a:cubicBezTo>
                    <a:cubicBezTo>
                      <a:pt x="125552" y="120290"/>
                      <a:pt x="129060" y="121167"/>
                      <a:pt x="132568" y="121167"/>
                    </a:cubicBezTo>
                    <a:lnTo>
                      <a:pt x="137830" y="121167"/>
                    </a:lnTo>
                    <a:cubicBezTo>
                      <a:pt x="137830" y="121167"/>
                      <a:pt x="142215" y="117659"/>
                      <a:pt x="142215" y="117659"/>
                    </a:cubicBezTo>
                    <a:cubicBezTo>
                      <a:pt x="144846" y="115905"/>
                      <a:pt x="146600" y="114151"/>
                      <a:pt x="148354" y="111520"/>
                    </a:cubicBezTo>
                    <a:cubicBezTo>
                      <a:pt x="150985" y="107135"/>
                      <a:pt x="151862" y="101873"/>
                      <a:pt x="150985" y="96611"/>
                    </a:cubicBezTo>
                    <a:cubicBezTo>
                      <a:pt x="150108" y="91348"/>
                      <a:pt x="146600" y="86963"/>
                      <a:pt x="142215" y="84333"/>
                    </a:cubicBezTo>
                    <a:cubicBezTo>
                      <a:pt x="136953" y="80825"/>
                      <a:pt x="131691" y="81701"/>
                      <a:pt x="129060" y="81701"/>
                    </a:cubicBezTo>
                    <a:lnTo>
                      <a:pt x="120289" y="83455"/>
                    </a:lnTo>
                    <a:close/>
                    <a:moveTo>
                      <a:pt x="86963" y="57145"/>
                    </a:moveTo>
                    <a:lnTo>
                      <a:pt x="86963" y="65038"/>
                    </a:lnTo>
                    <a:cubicBezTo>
                      <a:pt x="86963" y="72054"/>
                      <a:pt x="90471" y="78193"/>
                      <a:pt x="96611" y="81701"/>
                    </a:cubicBezTo>
                    <a:cubicBezTo>
                      <a:pt x="101872" y="85210"/>
                      <a:pt x="107134" y="84333"/>
                      <a:pt x="109766" y="84333"/>
                    </a:cubicBezTo>
                    <a:lnTo>
                      <a:pt x="118536" y="82578"/>
                    </a:lnTo>
                    <a:lnTo>
                      <a:pt x="122921" y="74685"/>
                    </a:lnTo>
                    <a:cubicBezTo>
                      <a:pt x="128183" y="65915"/>
                      <a:pt x="125552" y="53637"/>
                      <a:pt x="115904" y="48375"/>
                    </a:cubicBezTo>
                    <a:cubicBezTo>
                      <a:pt x="109766" y="44867"/>
                      <a:pt x="102749" y="44867"/>
                      <a:pt x="96611" y="48375"/>
                    </a:cubicBezTo>
                    <a:lnTo>
                      <a:pt x="89594" y="51883"/>
                    </a:lnTo>
                    <a:lnTo>
                      <a:pt x="89594" y="43990"/>
                    </a:lnTo>
                    <a:cubicBezTo>
                      <a:pt x="89594" y="36974"/>
                      <a:pt x="86086" y="30835"/>
                      <a:pt x="79947" y="27327"/>
                    </a:cubicBezTo>
                    <a:cubicBezTo>
                      <a:pt x="72054" y="22942"/>
                      <a:pt x="62407" y="23819"/>
                      <a:pt x="56268" y="29958"/>
                    </a:cubicBezTo>
                    <a:lnTo>
                      <a:pt x="50129" y="36097"/>
                    </a:lnTo>
                    <a:lnTo>
                      <a:pt x="50129" y="44867"/>
                    </a:lnTo>
                    <a:cubicBezTo>
                      <a:pt x="51883" y="51006"/>
                      <a:pt x="54514" y="56268"/>
                      <a:pt x="59776" y="59776"/>
                    </a:cubicBezTo>
                    <a:cubicBezTo>
                      <a:pt x="65915" y="63284"/>
                      <a:pt x="72931" y="63284"/>
                      <a:pt x="79070" y="59776"/>
                    </a:cubicBezTo>
                    <a:lnTo>
                      <a:pt x="86086" y="56268"/>
                    </a:lnTo>
                    <a:close/>
                    <a:moveTo>
                      <a:pt x="29081" y="9787"/>
                    </a:moveTo>
                    <a:cubicBezTo>
                      <a:pt x="27327" y="9787"/>
                      <a:pt x="25572" y="9787"/>
                      <a:pt x="24696" y="9787"/>
                    </a:cubicBezTo>
                    <a:cubicBezTo>
                      <a:pt x="19433" y="10664"/>
                      <a:pt x="15048" y="14172"/>
                      <a:pt x="12417" y="18557"/>
                    </a:cubicBezTo>
                    <a:cubicBezTo>
                      <a:pt x="9786" y="22942"/>
                      <a:pt x="8910" y="28204"/>
                      <a:pt x="9786" y="33466"/>
                    </a:cubicBezTo>
                    <a:cubicBezTo>
                      <a:pt x="10663" y="38728"/>
                      <a:pt x="14171" y="43113"/>
                      <a:pt x="18556" y="45744"/>
                    </a:cubicBezTo>
                    <a:cubicBezTo>
                      <a:pt x="26450" y="50129"/>
                      <a:pt x="36097" y="49252"/>
                      <a:pt x="42236" y="43113"/>
                    </a:cubicBezTo>
                    <a:lnTo>
                      <a:pt x="48375" y="36974"/>
                    </a:lnTo>
                    <a:lnTo>
                      <a:pt x="48375" y="28204"/>
                    </a:lnTo>
                    <a:cubicBezTo>
                      <a:pt x="46621" y="22065"/>
                      <a:pt x="43990" y="16803"/>
                      <a:pt x="38728" y="13295"/>
                    </a:cubicBezTo>
                    <a:cubicBezTo>
                      <a:pt x="35220" y="11540"/>
                      <a:pt x="32588" y="10664"/>
                      <a:pt x="28203" y="10664"/>
                    </a:cubicBezTo>
                    <a:close/>
                  </a:path>
                </a:pathLst>
              </a:custGeom>
              <a:solidFill>
                <a:srgbClr val="2622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603" name="Graphic 9588">
              <a:extLst>
                <a:ext uri="{FF2B5EF4-FFF2-40B4-BE49-F238E27FC236}">
                  <a16:creationId xmlns:a16="http://schemas.microsoft.com/office/drawing/2014/main" id="{FC0515AE-4FD7-164A-6A8E-3C4E41ED7AA7}"/>
                </a:ext>
              </a:extLst>
            </p:cNvPr>
            <p:cNvGrpSpPr/>
            <p:nvPr/>
          </p:nvGrpSpPr>
          <p:grpSpPr>
            <a:xfrm>
              <a:off x="4873274" y="4431073"/>
              <a:ext cx="447653" cy="150890"/>
              <a:chOff x="10195082" y="4412785"/>
              <a:chExt cx="447653" cy="150890"/>
            </a:xfrm>
          </p:grpSpPr>
          <p:sp>
            <p:nvSpPr>
              <p:cNvPr id="9718" name="Freeform 9623">
                <a:extLst>
                  <a:ext uri="{FF2B5EF4-FFF2-40B4-BE49-F238E27FC236}">
                    <a16:creationId xmlns:a16="http://schemas.microsoft.com/office/drawing/2014/main" id="{5420DBEC-6FFE-D05E-F1CD-CBAC7FDF70B2}"/>
                  </a:ext>
                </a:extLst>
              </p:cNvPr>
              <p:cNvSpPr/>
              <p:nvPr/>
            </p:nvSpPr>
            <p:spPr>
              <a:xfrm>
                <a:off x="10199652" y="4418794"/>
                <a:ext cx="440481" cy="140591"/>
              </a:xfrm>
              <a:custGeom>
                <a:avLst/>
                <a:gdLst>
                  <a:gd name="connsiteX0" fmla="*/ 419211 w 440481"/>
                  <a:gd name="connsiteY0" fmla="*/ 77177 h 140591"/>
                  <a:gd name="connsiteX1" fmla="*/ 391146 w 440481"/>
                  <a:gd name="connsiteY1" fmla="*/ 97348 h 140591"/>
                  <a:gd name="connsiteX2" fmla="*/ 377115 w 440481"/>
                  <a:gd name="connsiteY2" fmla="*/ 89455 h 140591"/>
                  <a:gd name="connsiteX3" fmla="*/ 350804 w 440481"/>
                  <a:gd name="connsiteY3" fmla="*/ 104364 h 140591"/>
                  <a:gd name="connsiteX4" fmla="*/ 333264 w 440481"/>
                  <a:gd name="connsiteY4" fmla="*/ 92086 h 140591"/>
                  <a:gd name="connsiteX5" fmla="*/ 310461 w 440481"/>
                  <a:gd name="connsiteY5" fmla="*/ 100856 h 140591"/>
                  <a:gd name="connsiteX6" fmla="*/ 291167 w 440481"/>
                  <a:gd name="connsiteY6" fmla="*/ 85947 h 140591"/>
                  <a:gd name="connsiteX7" fmla="*/ 274504 w 440481"/>
                  <a:gd name="connsiteY7" fmla="*/ 89455 h 140591"/>
                  <a:gd name="connsiteX8" fmla="*/ 253456 w 440481"/>
                  <a:gd name="connsiteY8" fmla="*/ 62268 h 140591"/>
                  <a:gd name="connsiteX9" fmla="*/ 240301 w 440481"/>
                  <a:gd name="connsiteY9" fmla="*/ 64022 h 140591"/>
                  <a:gd name="connsiteX10" fmla="*/ 243809 w 440481"/>
                  <a:gd name="connsiteY10" fmla="*/ 54375 h 140591"/>
                  <a:gd name="connsiteX11" fmla="*/ 223638 w 440481"/>
                  <a:gd name="connsiteY11" fmla="*/ 26310 h 140591"/>
                  <a:gd name="connsiteX12" fmla="*/ 195573 w 440481"/>
                  <a:gd name="connsiteY12" fmla="*/ 46482 h 140591"/>
                  <a:gd name="connsiteX13" fmla="*/ 195573 w 440481"/>
                  <a:gd name="connsiteY13" fmla="*/ 47359 h 140591"/>
                  <a:gd name="connsiteX14" fmla="*/ 185049 w 440481"/>
                  <a:gd name="connsiteY14" fmla="*/ 44728 h 140591"/>
                  <a:gd name="connsiteX15" fmla="*/ 160493 w 440481"/>
                  <a:gd name="connsiteY15" fmla="*/ 63145 h 140591"/>
                  <a:gd name="connsiteX16" fmla="*/ 141198 w 440481"/>
                  <a:gd name="connsiteY16" fmla="*/ 52621 h 140591"/>
                  <a:gd name="connsiteX17" fmla="*/ 120150 w 440481"/>
                  <a:gd name="connsiteY17" fmla="*/ 64022 h 140591"/>
                  <a:gd name="connsiteX18" fmla="*/ 99979 w 440481"/>
                  <a:gd name="connsiteY18" fmla="*/ 51744 h 140591"/>
                  <a:gd name="connsiteX19" fmla="*/ 83316 w 440481"/>
                  <a:gd name="connsiteY19" fmla="*/ 57006 h 140591"/>
                  <a:gd name="connsiteX20" fmla="*/ 59637 w 440481"/>
                  <a:gd name="connsiteY20" fmla="*/ 32449 h 140591"/>
                  <a:gd name="connsiteX21" fmla="*/ 46481 w 440481"/>
                  <a:gd name="connsiteY21" fmla="*/ 35957 h 140591"/>
                  <a:gd name="connsiteX22" fmla="*/ 49112 w 440481"/>
                  <a:gd name="connsiteY22" fmla="*/ 25433 h 140591"/>
                  <a:gd name="connsiteX23" fmla="*/ 25433 w 440481"/>
                  <a:gd name="connsiteY23" fmla="*/ 0 h 140591"/>
                  <a:gd name="connsiteX24" fmla="*/ 0 w 440481"/>
                  <a:gd name="connsiteY24" fmla="*/ 23679 h 140591"/>
                  <a:gd name="connsiteX25" fmla="*/ 23679 w 440481"/>
                  <a:gd name="connsiteY25" fmla="*/ 49113 h 140591"/>
                  <a:gd name="connsiteX26" fmla="*/ 36834 w 440481"/>
                  <a:gd name="connsiteY26" fmla="*/ 45605 h 140591"/>
                  <a:gd name="connsiteX27" fmla="*/ 34203 w 440481"/>
                  <a:gd name="connsiteY27" fmla="*/ 56129 h 140591"/>
                  <a:gd name="connsiteX28" fmla="*/ 57882 w 440481"/>
                  <a:gd name="connsiteY28" fmla="*/ 81562 h 140591"/>
                  <a:gd name="connsiteX29" fmla="*/ 74546 w 440481"/>
                  <a:gd name="connsiteY29" fmla="*/ 76300 h 140591"/>
                  <a:gd name="connsiteX30" fmla="*/ 98225 w 440481"/>
                  <a:gd name="connsiteY30" fmla="*/ 100856 h 140591"/>
                  <a:gd name="connsiteX31" fmla="*/ 119273 w 440481"/>
                  <a:gd name="connsiteY31" fmla="*/ 89455 h 140591"/>
                  <a:gd name="connsiteX32" fmla="*/ 139444 w 440481"/>
                  <a:gd name="connsiteY32" fmla="*/ 101733 h 140591"/>
                  <a:gd name="connsiteX33" fmla="*/ 164001 w 440481"/>
                  <a:gd name="connsiteY33" fmla="*/ 83316 h 140591"/>
                  <a:gd name="connsiteX34" fmla="*/ 183295 w 440481"/>
                  <a:gd name="connsiteY34" fmla="*/ 93840 h 140591"/>
                  <a:gd name="connsiteX35" fmla="*/ 208728 w 440481"/>
                  <a:gd name="connsiteY35" fmla="*/ 71915 h 140591"/>
                  <a:gd name="connsiteX36" fmla="*/ 216621 w 440481"/>
                  <a:gd name="connsiteY36" fmla="*/ 74546 h 140591"/>
                  <a:gd name="connsiteX37" fmla="*/ 229776 w 440481"/>
                  <a:gd name="connsiteY37" fmla="*/ 72792 h 140591"/>
                  <a:gd name="connsiteX38" fmla="*/ 226269 w 440481"/>
                  <a:gd name="connsiteY38" fmla="*/ 82439 h 140591"/>
                  <a:gd name="connsiteX39" fmla="*/ 246440 w 440481"/>
                  <a:gd name="connsiteY39" fmla="*/ 110503 h 140591"/>
                  <a:gd name="connsiteX40" fmla="*/ 263103 w 440481"/>
                  <a:gd name="connsiteY40" fmla="*/ 106995 h 140591"/>
                  <a:gd name="connsiteX41" fmla="*/ 284151 w 440481"/>
                  <a:gd name="connsiteY41" fmla="*/ 134183 h 140591"/>
                  <a:gd name="connsiteX42" fmla="*/ 306954 w 440481"/>
                  <a:gd name="connsiteY42" fmla="*/ 125413 h 140591"/>
                  <a:gd name="connsiteX43" fmla="*/ 326247 w 440481"/>
                  <a:gd name="connsiteY43" fmla="*/ 140322 h 140591"/>
                  <a:gd name="connsiteX44" fmla="*/ 352558 w 440481"/>
                  <a:gd name="connsiteY44" fmla="*/ 125413 h 140591"/>
                  <a:gd name="connsiteX45" fmla="*/ 370098 w 440481"/>
                  <a:gd name="connsiteY45" fmla="*/ 137691 h 140591"/>
                  <a:gd name="connsiteX46" fmla="*/ 398162 w 440481"/>
                  <a:gd name="connsiteY46" fmla="*/ 117519 h 140591"/>
                  <a:gd name="connsiteX47" fmla="*/ 412195 w 440481"/>
                  <a:gd name="connsiteY47" fmla="*/ 125413 h 140591"/>
                  <a:gd name="connsiteX48" fmla="*/ 440259 w 440481"/>
                  <a:gd name="connsiteY48" fmla="*/ 105241 h 140591"/>
                  <a:gd name="connsiteX49" fmla="*/ 420088 w 440481"/>
                  <a:gd name="connsiteY49" fmla="*/ 77177 h 140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40481" h="140591">
                    <a:moveTo>
                      <a:pt x="419211" y="77177"/>
                    </a:moveTo>
                    <a:cubicBezTo>
                      <a:pt x="406056" y="75423"/>
                      <a:pt x="393777" y="84193"/>
                      <a:pt x="391146" y="97348"/>
                    </a:cubicBezTo>
                    <a:cubicBezTo>
                      <a:pt x="387638" y="92963"/>
                      <a:pt x="382376" y="90332"/>
                      <a:pt x="377115" y="89455"/>
                    </a:cubicBezTo>
                    <a:cubicBezTo>
                      <a:pt x="365713" y="87701"/>
                      <a:pt x="355189" y="94717"/>
                      <a:pt x="350804" y="104364"/>
                    </a:cubicBezTo>
                    <a:cubicBezTo>
                      <a:pt x="347296" y="98225"/>
                      <a:pt x="341157" y="92963"/>
                      <a:pt x="333264" y="92086"/>
                    </a:cubicBezTo>
                    <a:cubicBezTo>
                      <a:pt x="324494" y="91209"/>
                      <a:pt x="316601" y="94717"/>
                      <a:pt x="310461" y="100856"/>
                    </a:cubicBezTo>
                    <a:cubicBezTo>
                      <a:pt x="306954" y="92963"/>
                      <a:pt x="299937" y="87701"/>
                      <a:pt x="291167" y="85947"/>
                    </a:cubicBezTo>
                    <a:cubicBezTo>
                      <a:pt x="285028" y="85070"/>
                      <a:pt x="278889" y="85947"/>
                      <a:pt x="274504" y="89455"/>
                    </a:cubicBezTo>
                    <a:cubicBezTo>
                      <a:pt x="276258" y="76300"/>
                      <a:pt x="267488" y="64022"/>
                      <a:pt x="253456" y="62268"/>
                    </a:cubicBezTo>
                    <a:cubicBezTo>
                      <a:pt x="249071" y="62268"/>
                      <a:pt x="243809" y="62268"/>
                      <a:pt x="240301" y="64022"/>
                    </a:cubicBezTo>
                    <a:cubicBezTo>
                      <a:pt x="242055" y="61391"/>
                      <a:pt x="243809" y="57883"/>
                      <a:pt x="243809" y="54375"/>
                    </a:cubicBezTo>
                    <a:cubicBezTo>
                      <a:pt x="245563" y="41220"/>
                      <a:pt x="236793" y="28942"/>
                      <a:pt x="223638" y="26310"/>
                    </a:cubicBezTo>
                    <a:cubicBezTo>
                      <a:pt x="210483" y="23679"/>
                      <a:pt x="198204" y="33327"/>
                      <a:pt x="195573" y="46482"/>
                    </a:cubicBezTo>
                    <a:cubicBezTo>
                      <a:pt x="195573" y="46482"/>
                      <a:pt x="195573" y="46482"/>
                      <a:pt x="195573" y="47359"/>
                    </a:cubicBezTo>
                    <a:cubicBezTo>
                      <a:pt x="192065" y="45605"/>
                      <a:pt x="188557" y="44728"/>
                      <a:pt x="185049" y="44728"/>
                    </a:cubicBezTo>
                    <a:cubicBezTo>
                      <a:pt x="173648" y="44728"/>
                      <a:pt x="163124" y="51744"/>
                      <a:pt x="160493" y="63145"/>
                    </a:cubicBezTo>
                    <a:cubicBezTo>
                      <a:pt x="156108" y="57006"/>
                      <a:pt x="149092" y="52621"/>
                      <a:pt x="141198" y="52621"/>
                    </a:cubicBezTo>
                    <a:cubicBezTo>
                      <a:pt x="132428" y="52621"/>
                      <a:pt x="124535" y="57006"/>
                      <a:pt x="120150" y="64022"/>
                    </a:cubicBezTo>
                    <a:cubicBezTo>
                      <a:pt x="115765" y="57006"/>
                      <a:pt x="108749" y="51744"/>
                      <a:pt x="99979" y="51744"/>
                    </a:cubicBezTo>
                    <a:cubicBezTo>
                      <a:pt x="93840" y="51744"/>
                      <a:pt x="87701" y="53498"/>
                      <a:pt x="83316" y="57006"/>
                    </a:cubicBezTo>
                    <a:cubicBezTo>
                      <a:pt x="83316" y="43851"/>
                      <a:pt x="72792" y="32449"/>
                      <a:pt x="59637" y="32449"/>
                    </a:cubicBezTo>
                    <a:cubicBezTo>
                      <a:pt x="54374" y="32449"/>
                      <a:pt x="49989" y="33327"/>
                      <a:pt x="46481" y="35957"/>
                    </a:cubicBezTo>
                    <a:cubicBezTo>
                      <a:pt x="48236" y="32449"/>
                      <a:pt x="49112" y="28942"/>
                      <a:pt x="49112" y="25433"/>
                    </a:cubicBezTo>
                    <a:cubicBezTo>
                      <a:pt x="49112" y="12278"/>
                      <a:pt x="39465" y="877"/>
                      <a:pt x="25433" y="0"/>
                    </a:cubicBezTo>
                    <a:cubicBezTo>
                      <a:pt x="12278" y="0"/>
                      <a:pt x="877" y="9647"/>
                      <a:pt x="0" y="23679"/>
                    </a:cubicBezTo>
                    <a:cubicBezTo>
                      <a:pt x="0" y="36835"/>
                      <a:pt x="9647" y="48236"/>
                      <a:pt x="23679" y="49113"/>
                    </a:cubicBezTo>
                    <a:cubicBezTo>
                      <a:pt x="28941" y="49113"/>
                      <a:pt x="33326" y="48236"/>
                      <a:pt x="36834" y="45605"/>
                    </a:cubicBezTo>
                    <a:cubicBezTo>
                      <a:pt x="35080" y="49113"/>
                      <a:pt x="34203" y="52621"/>
                      <a:pt x="34203" y="56129"/>
                    </a:cubicBezTo>
                    <a:cubicBezTo>
                      <a:pt x="34203" y="69284"/>
                      <a:pt x="43851" y="80685"/>
                      <a:pt x="57882" y="81562"/>
                    </a:cubicBezTo>
                    <a:cubicBezTo>
                      <a:pt x="64022" y="81562"/>
                      <a:pt x="70161" y="79808"/>
                      <a:pt x="74546" y="76300"/>
                    </a:cubicBezTo>
                    <a:cubicBezTo>
                      <a:pt x="74546" y="89455"/>
                      <a:pt x="85070" y="100856"/>
                      <a:pt x="98225" y="100856"/>
                    </a:cubicBezTo>
                    <a:cubicBezTo>
                      <a:pt x="106995" y="100856"/>
                      <a:pt x="114888" y="96471"/>
                      <a:pt x="119273" y="89455"/>
                    </a:cubicBezTo>
                    <a:cubicBezTo>
                      <a:pt x="123658" y="96471"/>
                      <a:pt x="130674" y="101733"/>
                      <a:pt x="139444" y="101733"/>
                    </a:cubicBezTo>
                    <a:cubicBezTo>
                      <a:pt x="150845" y="101733"/>
                      <a:pt x="161370" y="94717"/>
                      <a:pt x="164001" y="83316"/>
                    </a:cubicBezTo>
                    <a:cubicBezTo>
                      <a:pt x="168386" y="89455"/>
                      <a:pt x="175402" y="93840"/>
                      <a:pt x="183295" y="93840"/>
                    </a:cubicBezTo>
                    <a:cubicBezTo>
                      <a:pt x="196450" y="93840"/>
                      <a:pt x="206974" y="84193"/>
                      <a:pt x="208728" y="71915"/>
                    </a:cubicBezTo>
                    <a:cubicBezTo>
                      <a:pt x="211359" y="72792"/>
                      <a:pt x="213990" y="73669"/>
                      <a:pt x="216621" y="74546"/>
                    </a:cubicBezTo>
                    <a:cubicBezTo>
                      <a:pt x="221006" y="74546"/>
                      <a:pt x="226269" y="74546"/>
                      <a:pt x="229776" y="72792"/>
                    </a:cubicBezTo>
                    <a:cubicBezTo>
                      <a:pt x="228023" y="75423"/>
                      <a:pt x="226269" y="78931"/>
                      <a:pt x="226269" y="82439"/>
                    </a:cubicBezTo>
                    <a:cubicBezTo>
                      <a:pt x="224514" y="95594"/>
                      <a:pt x="233285" y="107872"/>
                      <a:pt x="246440" y="110503"/>
                    </a:cubicBezTo>
                    <a:cubicBezTo>
                      <a:pt x="252579" y="111380"/>
                      <a:pt x="258718" y="110503"/>
                      <a:pt x="263103" y="106995"/>
                    </a:cubicBezTo>
                    <a:cubicBezTo>
                      <a:pt x="261349" y="120151"/>
                      <a:pt x="270119" y="132429"/>
                      <a:pt x="284151" y="134183"/>
                    </a:cubicBezTo>
                    <a:cubicBezTo>
                      <a:pt x="292921" y="135060"/>
                      <a:pt x="300815" y="131552"/>
                      <a:pt x="306954" y="125413"/>
                    </a:cubicBezTo>
                    <a:cubicBezTo>
                      <a:pt x="310461" y="133306"/>
                      <a:pt x="317477" y="138568"/>
                      <a:pt x="326247" y="140322"/>
                    </a:cubicBezTo>
                    <a:cubicBezTo>
                      <a:pt x="337649" y="142076"/>
                      <a:pt x="348173" y="135060"/>
                      <a:pt x="352558" y="125413"/>
                    </a:cubicBezTo>
                    <a:cubicBezTo>
                      <a:pt x="356066" y="131552"/>
                      <a:pt x="362205" y="136814"/>
                      <a:pt x="370098" y="137691"/>
                    </a:cubicBezTo>
                    <a:cubicBezTo>
                      <a:pt x="383253" y="139445"/>
                      <a:pt x="395532" y="130675"/>
                      <a:pt x="398162" y="117519"/>
                    </a:cubicBezTo>
                    <a:cubicBezTo>
                      <a:pt x="401671" y="121904"/>
                      <a:pt x="406933" y="124536"/>
                      <a:pt x="412195" y="125413"/>
                    </a:cubicBezTo>
                    <a:cubicBezTo>
                      <a:pt x="425350" y="127167"/>
                      <a:pt x="437628" y="118396"/>
                      <a:pt x="440259" y="105241"/>
                    </a:cubicBezTo>
                    <a:cubicBezTo>
                      <a:pt x="442013" y="92086"/>
                      <a:pt x="433243" y="79808"/>
                      <a:pt x="420088" y="77177"/>
                    </a:cubicBezTo>
                    <a:close/>
                  </a:path>
                </a:pathLst>
              </a:custGeom>
              <a:solidFill>
                <a:srgbClr val="662D9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719" name="Freeform 9624">
                <a:extLst>
                  <a:ext uri="{FF2B5EF4-FFF2-40B4-BE49-F238E27FC236}">
                    <a16:creationId xmlns:a16="http://schemas.microsoft.com/office/drawing/2014/main" id="{B2999B8C-78A0-1293-5627-438B072C0ADF}"/>
                  </a:ext>
                </a:extLst>
              </p:cNvPr>
              <p:cNvSpPr/>
              <p:nvPr/>
            </p:nvSpPr>
            <p:spPr>
              <a:xfrm>
                <a:off x="10195082" y="4412785"/>
                <a:ext cx="447653" cy="150890"/>
              </a:xfrm>
              <a:custGeom>
                <a:avLst/>
                <a:gdLst>
                  <a:gd name="connsiteX0" fmla="*/ 332387 w 447653"/>
                  <a:gd name="connsiteY0" fmla="*/ 150013 h 150890"/>
                  <a:gd name="connsiteX1" fmla="*/ 328002 w 447653"/>
                  <a:gd name="connsiteY1" fmla="*/ 150013 h 150890"/>
                  <a:gd name="connsiteX2" fmla="*/ 308708 w 447653"/>
                  <a:gd name="connsiteY2" fmla="*/ 138612 h 150890"/>
                  <a:gd name="connsiteX3" fmla="*/ 286783 w 447653"/>
                  <a:gd name="connsiteY3" fmla="*/ 143874 h 150890"/>
                  <a:gd name="connsiteX4" fmla="*/ 262226 w 447653"/>
                  <a:gd name="connsiteY4" fmla="*/ 119318 h 150890"/>
                  <a:gd name="connsiteX5" fmla="*/ 249948 w 447653"/>
                  <a:gd name="connsiteY5" fmla="*/ 120195 h 150890"/>
                  <a:gd name="connsiteX6" fmla="*/ 230654 w 447653"/>
                  <a:gd name="connsiteY6" fmla="*/ 108793 h 150890"/>
                  <a:gd name="connsiteX7" fmla="*/ 225392 w 447653"/>
                  <a:gd name="connsiteY7" fmla="*/ 86868 h 150890"/>
                  <a:gd name="connsiteX8" fmla="*/ 225392 w 447653"/>
                  <a:gd name="connsiteY8" fmla="*/ 85114 h 150890"/>
                  <a:gd name="connsiteX9" fmla="*/ 219253 w 447653"/>
                  <a:gd name="connsiteY9" fmla="*/ 85114 h 150890"/>
                  <a:gd name="connsiteX10" fmla="*/ 215745 w 447653"/>
                  <a:gd name="connsiteY10" fmla="*/ 85114 h 150890"/>
                  <a:gd name="connsiteX11" fmla="*/ 186804 w 447653"/>
                  <a:gd name="connsiteY11" fmla="*/ 105285 h 150890"/>
                  <a:gd name="connsiteX12" fmla="*/ 169263 w 447653"/>
                  <a:gd name="connsiteY12" fmla="*/ 98269 h 150890"/>
                  <a:gd name="connsiteX13" fmla="*/ 142953 w 447653"/>
                  <a:gd name="connsiteY13" fmla="*/ 112302 h 150890"/>
                  <a:gd name="connsiteX14" fmla="*/ 122781 w 447653"/>
                  <a:gd name="connsiteY14" fmla="*/ 102655 h 150890"/>
                  <a:gd name="connsiteX15" fmla="*/ 101734 w 447653"/>
                  <a:gd name="connsiteY15" fmla="*/ 110548 h 150890"/>
                  <a:gd name="connsiteX16" fmla="*/ 74546 w 447653"/>
                  <a:gd name="connsiteY16" fmla="*/ 88622 h 150890"/>
                  <a:gd name="connsiteX17" fmla="*/ 62268 w 447653"/>
                  <a:gd name="connsiteY17" fmla="*/ 91253 h 150890"/>
                  <a:gd name="connsiteX18" fmla="*/ 34204 w 447653"/>
                  <a:gd name="connsiteY18" fmla="*/ 60558 h 150890"/>
                  <a:gd name="connsiteX19" fmla="*/ 34204 w 447653"/>
                  <a:gd name="connsiteY19" fmla="*/ 58804 h 150890"/>
                  <a:gd name="connsiteX20" fmla="*/ 28064 w 447653"/>
                  <a:gd name="connsiteY20" fmla="*/ 58804 h 150890"/>
                  <a:gd name="connsiteX21" fmla="*/ 7893 w 447653"/>
                  <a:gd name="connsiteY21" fmla="*/ 49157 h 150890"/>
                  <a:gd name="connsiteX22" fmla="*/ 0 w 447653"/>
                  <a:gd name="connsiteY22" fmla="*/ 28109 h 150890"/>
                  <a:gd name="connsiteX23" fmla="*/ 30695 w 447653"/>
                  <a:gd name="connsiteY23" fmla="*/ 44 h 150890"/>
                  <a:gd name="connsiteX24" fmla="*/ 50867 w 447653"/>
                  <a:gd name="connsiteY24" fmla="*/ 9691 h 150890"/>
                  <a:gd name="connsiteX25" fmla="*/ 58760 w 447653"/>
                  <a:gd name="connsiteY25" fmla="*/ 30740 h 150890"/>
                  <a:gd name="connsiteX26" fmla="*/ 58760 w 447653"/>
                  <a:gd name="connsiteY26" fmla="*/ 32494 h 150890"/>
                  <a:gd name="connsiteX27" fmla="*/ 64899 w 447653"/>
                  <a:gd name="connsiteY27" fmla="*/ 32494 h 150890"/>
                  <a:gd name="connsiteX28" fmla="*/ 92086 w 447653"/>
                  <a:gd name="connsiteY28" fmla="*/ 54419 h 150890"/>
                  <a:gd name="connsiteX29" fmla="*/ 104364 w 447653"/>
                  <a:gd name="connsiteY29" fmla="*/ 51788 h 150890"/>
                  <a:gd name="connsiteX30" fmla="*/ 124536 w 447653"/>
                  <a:gd name="connsiteY30" fmla="*/ 61435 h 150890"/>
                  <a:gd name="connsiteX31" fmla="*/ 145584 w 447653"/>
                  <a:gd name="connsiteY31" fmla="*/ 53542 h 150890"/>
                  <a:gd name="connsiteX32" fmla="*/ 163124 w 447653"/>
                  <a:gd name="connsiteY32" fmla="*/ 60558 h 150890"/>
                  <a:gd name="connsiteX33" fmla="*/ 189435 w 447653"/>
                  <a:gd name="connsiteY33" fmla="*/ 46526 h 150890"/>
                  <a:gd name="connsiteX34" fmla="*/ 195574 w 447653"/>
                  <a:gd name="connsiteY34" fmla="*/ 47403 h 150890"/>
                  <a:gd name="connsiteX35" fmla="*/ 206097 w 447653"/>
                  <a:gd name="connsiteY35" fmla="*/ 33371 h 150890"/>
                  <a:gd name="connsiteX36" fmla="*/ 228023 w 447653"/>
                  <a:gd name="connsiteY36" fmla="*/ 28109 h 150890"/>
                  <a:gd name="connsiteX37" fmla="*/ 252579 w 447653"/>
                  <a:gd name="connsiteY37" fmla="*/ 61435 h 150890"/>
                  <a:gd name="connsiteX38" fmla="*/ 252579 w 447653"/>
                  <a:gd name="connsiteY38" fmla="*/ 63189 h 150890"/>
                  <a:gd name="connsiteX39" fmla="*/ 258718 w 447653"/>
                  <a:gd name="connsiteY39" fmla="*/ 63189 h 150890"/>
                  <a:gd name="connsiteX40" fmla="*/ 283275 w 447653"/>
                  <a:gd name="connsiteY40" fmla="*/ 87745 h 150890"/>
                  <a:gd name="connsiteX41" fmla="*/ 295553 w 447653"/>
                  <a:gd name="connsiteY41" fmla="*/ 86868 h 150890"/>
                  <a:gd name="connsiteX42" fmla="*/ 314847 w 447653"/>
                  <a:gd name="connsiteY42" fmla="*/ 98269 h 150890"/>
                  <a:gd name="connsiteX43" fmla="*/ 336772 w 447653"/>
                  <a:gd name="connsiteY43" fmla="*/ 93007 h 150890"/>
                  <a:gd name="connsiteX44" fmla="*/ 353436 w 447653"/>
                  <a:gd name="connsiteY44" fmla="*/ 101777 h 150890"/>
                  <a:gd name="connsiteX45" fmla="*/ 380623 w 447653"/>
                  <a:gd name="connsiteY45" fmla="*/ 90376 h 150890"/>
                  <a:gd name="connsiteX46" fmla="*/ 392024 w 447653"/>
                  <a:gd name="connsiteY46" fmla="*/ 94761 h 150890"/>
                  <a:gd name="connsiteX47" fmla="*/ 422719 w 447653"/>
                  <a:gd name="connsiteY47" fmla="*/ 78098 h 150890"/>
                  <a:gd name="connsiteX48" fmla="*/ 422719 w 447653"/>
                  <a:gd name="connsiteY48" fmla="*/ 78098 h 150890"/>
                  <a:gd name="connsiteX49" fmla="*/ 447275 w 447653"/>
                  <a:gd name="connsiteY49" fmla="*/ 111425 h 150890"/>
                  <a:gd name="connsiteX50" fmla="*/ 435874 w 447653"/>
                  <a:gd name="connsiteY50" fmla="*/ 130719 h 150890"/>
                  <a:gd name="connsiteX51" fmla="*/ 413949 w 447653"/>
                  <a:gd name="connsiteY51" fmla="*/ 135981 h 150890"/>
                  <a:gd name="connsiteX52" fmla="*/ 402548 w 447653"/>
                  <a:gd name="connsiteY52" fmla="*/ 131596 h 150890"/>
                  <a:gd name="connsiteX53" fmla="*/ 371853 w 447653"/>
                  <a:gd name="connsiteY53" fmla="*/ 148259 h 150890"/>
                  <a:gd name="connsiteX54" fmla="*/ 355189 w 447653"/>
                  <a:gd name="connsiteY54" fmla="*/ 139489 h 150890"/>
                  <a:gd name="connsiteX55" fmla="*/ 332387 w 447653"/>
                  <a:gd name="connsiteY55" fmla="*/ 150890 h 150890"/>
                  <a:gd name="connsiteX56" fmla="*/ 311339 w 447653"/>
                  <a:gd name="connsiteY56" fmla="*/ 121072 h 150890"/>
                  <a:gd name="connsiteX57" fmla="*/ 314847 w 447653"/>
                  <a:gd name="connsiteY57" fmla="*/ 128965 h 150890"/>
                  <a:gd name="connsiteX58" fmla="*/ 329756 w 447653"/>
                  <a:gd name="connsiteY58" fmla="*/ 140366 h 150890"/>
                  <a:gd name="connsiteX59" fmla="*/ 350804 w 447653"/>
                  <a:gd name="connsiteY59" fmla="*/ 128088 h 150890"/>
                  <a:gd name="connsiteX60" fmla="*/ 354312 w 447653"/>
                  <a:gd name="connsiteY60" fmla="*/ 119318 h 150890"/>
                  <a:gd name="connsiteX61" fmla="*/ 349927 w 447653"/>
                  <a:gd name="connsiteY61" fmla="*/ 111425 h 150890"/>
                  <a:gd name="connsiteX62" fmla="*/ 335895 w 447653"/>
                  <a:gd name="connsiteY62" fmla="*/ 100900 h 150890"/>
                  <a:gd name="connsiteX63" fmla="*/ 318355 w 447653"/>
                  <a:gd name="connsiteY63" fmla="*/ 107917 h 150890"/>
                  <a:gd name="connsiteX64" fmla="*/ 313093 w 447653"/>
                  <a:gd name="connsiteY64" fmla="*/ 114056 h 150890"/>
                  <a:gd name="connsiteX65" fmla="*/ 309585 w 447653"/>
                  <a:gd name="connsiteY65" fmla="*/ 106163 h 150890"/>
                  <a:gd name="connsiteX66" fmla="*/ 294676 w 447653"/>
                  <a:gd name="connsiteY66" fmla="*/ 94761 h 150890"/>
                  <a:gd name="connsiteX67" fmla="*/ 281521 w 447653"/>
                  <a:gd name="connsiteY67" fmla="*/ 97392 h 150890"/>
                  <a:gd name="connsiteX68" fmla="*/ 273627 w 447653"/>
                  <a:gd name="connsiteY68" fmla="*/ 102655 h 150890"/>
                  <a:gd name="connsiteX69" fmla="*/ 273627 w 447653"/>
                  <a:gd name="connsiteY69" fmla="*/ 111425 h 150890"/>
                  <a:gd name="connsiteX70" fmla="*/ 288537 w 447653"/>
                  <a:gd name="connsiteY70" fmla="*/ 133350 h 150890"/>
                  <a:gd name="connsiteX71" fmla="*/ 306077 w 447653"/>
                  <a:gd name="connsiteY71" fmla="*/ 126334 h 150890"/>
                  <a:gd name="connsiteX72" fmla="*/ 311339 w 447653"/>
                  <a:gd name="connsiteY72" fmla="*/ 120195 h 150890"/>
                  <a:gd name="connsiteX73" fmla="*/ 355189 w 447653"/>
                  <a:gd name="connsiteY73" fmla="*/ 119318 h 150890"/>
                  <a:gd name="connsiteX74" fmla="*/ 359574 w 447653"/>
                  <a:gd name="connsiteY74" fmla="*/ 127211 h 150890"/>
                  <a:gd name="connsiteX75" fmla="*/ 373607 w 447653"/>
                  <a:gd name="connsiteY75" fmla="*/ 137735 h 150890"/>
                  <a:gd name="connsiteX76" fmla="*/ 395532 w 447653"/>
                  <a:gd name="connsiteY76" fmla="*/ 121949 h 150890"/>
                  <a:gd name="connsiteX77" fmla="*/ 397286 w 447653"/>
                  <a:gd name="connsiteY77" fmla="*/ 112302 h 150890"/>
                  <a:gd name="connsiteX78" fmla="*/ 391147 w 447653"/>
                  <a:gd name="connsiteY78" fmla="*/ 105285 h 150890"/>
                  <a:gd name="connsiteX79" fmla="*/ 379746 w 447653"/>
                  <a:gd name="connsiteY79" fmla="*/ 99147 h 150890"/>
                  <a:gd name="connsiteX80" fmla="*/ 358698 w 447653"/>
                  <a:gd name="connsiteY80" fmla="*/ 111425 h 150890"/>
                  <a:gd name="connsiteX81" fmla="*/ 355189 w 447653"/>
                  <a:gd name="connsiteY81" fmla="*/ 120195 h 150890"/>
                  <a:gd name="connsiteX82" fmla="*/ 398163 w 447653"/>
                  <a:gd name="connsiteY82" fmla="*/ 112302 h 150890"/>
                  <a:gd name="connsiteX83" fmla="*/ 404302 w 447653"/>
                  <a:gd name="connsiteY83" fmla="*/ 119318 h 150890"/>
                  <a:gd name="connsiteX84" fmla="*/ 415703 w 447653"/>
                  <a:gd name="connsiteY84" fmla="*/ 125457 h 150890"/>
                  <a:gd name="connsiteX85" fmla="*/ 430612 w 447653"/>
                  <a:gd name="connsiteY85" fmla="*/ 121949 h 150890"/>
                  <a:gd name="connsiteX86" fmla="*/ 438505 w 447653"/>
                  <a:gd name="connsiteY86" fmla="*/ 108793 h 150890"/>
                  <a:gd name="connsiteX87" fmla="*/ 421842 w 447653"/>
                  <a:gd name="connsiteY87" fmla="*/ 86868 h 150890"/>
                  <a:gd name="connsiteX88" fmla="*/ 421842 w 447653"/>
                  <a:gd name="connsiteY88" fmla="*/ 86868 h 150890"/>
                  <a:gd name="connsiteX89" fmla="*/ 399917 w 447653"/>
                  <a:gd name="connsiteY89" fmla="*/ 102655 h 150890"/>
                  <a:gd name="connsiteX90" fmla="*/ 398163 w 447653"/>
                  <a:gd name="connsiteY90" fmla="*/ 111425 h 150890"/>
                  <a:gd name="connsiteX91" fmla="*/ 240301 w 447653"/>
                  <a:gd name="connsiteY91" fmla="*/ 75467 h 150890"/>
                  <a:gd name="connsiteX92" fmla="*/ 236793 w 447653"/>
                  <a:gd name="connsiteY92" fmla="*/ 79852 h 150890"/>
                  <a:gd name="connsiteX93" fmla="*/ 233285 w 447653"/>
                  <a:gd name="connsiteY93" fmla="*/ 87745 h 150890"/>
                  <a:gd name="connsiteX94" fmla="*/ 236793 w 447653"/>
                  <a:gd name="connsiteY94" fmla="*/ 102655 h 150890"/>
                  <a:gd name="connsiteX95" fmla="*/ 249948 w 447653"/>
                  <a:gd name="connsiteY95" fmla="*/ 110548 h 150890"/>
                  <a:gd name="connsiteX96" fmla="*/ 263103 w 447653"/>
                  <a:gd name="connsiteY96" fmla="*/ 107917 h 150890"/>
                  <a:gd name="connsiteX97" fmla="*/ 270996 w 447653"/>
                  <a:gd name="connsiteY97" fmla="*/ 102655 h 150890"/>
                  <a:gd name="connsiteX98" fmla="*/ 270996 w 447653"/>
                  <a:gd name="connsiteY98" fmla="*/ 93884 h 150890"/>
                  <a:gd name="connsiteX99" fmla="*/ 256087 w 447653"/>
                  <a:gd name="connsiteY99" fmla="*/ 71959 h 150890"/>
                  <a:gd name="connsiteX100" fmla="*/ 245563 w 447653"/>
                  <a:gd name="connsiteY100" fmla="*/ 73713 h 150890"/>
                  <a:gd name="connsiteX101" fmla="*/ 240301 w 447653"/>
                  <a:gd name="connsiteY101" fmla="*/ 76344 h 150890"/>
                  <a:gd name="connsiteX102" fmla="*/ 122781 w 447653"/>
                  <a:gd name="connsiteY102" fmla="*/ 84237 h 150890"/>
                  <a:gd name="connsiteX103" fmla="*/ 127167 w 447653"/>
                  <a:gd name="connsiteY103" fmla="*/ 91253 h 150890"/>
                  <a:gd name="connsiteX104" fmla="*/ 143830 w 447653"/>
                  <a:gd name="connsiteY104" fmla="*/ 100900 h 150890"/>
                  <a:gd name="connsiteX105" fmla="*/ 163124 w 447653"/>
                  <a:gd name="connsiteY105" fmla="*/ 86868 h 150890"/>
                  <a:gd name="connsiteX106" fmla="*/ 165755 w 447653"/>
                  <a:gd name="connsiteY106" fmla="*/ 78098 h 150890"/>
                  <a:gd name="connsiteX107" fmla="*/ 160493 w 447653"/>
                  <a:gd name="connsiteY107" fmla="*/ 70205 h 150890"/>
                  <a:gd name="connsiteX108" fmla="*/ 145584 w 447653"/>
                  <a:gd name="connsiteY108" fmla="*/ 61435 h 150890"/>
                  <a:gd name="connsiteX109" fmla="*/ 128921 w 447653"/>
                  <a:gd name="connsiteY109" fmla="*/ 70205 h 150890"/>
                  <a:gd name="connsiteX110" fmla="*/ 124536 w 447653"/>
                  <a:gd name="connsiteY110" fmla="*/ 77221 h 150890"/>
                  <a:gd name="connsiteX111" fmla="*/ 120151 w 447653"/>
                  <a:gd name="connsiteY111" fmla="*/ 70205 h 150890"/>
                  <a:gd name="connsiteX112" fmla="*/ 103488 w 447653"/>
                  <a:gd name="connsiteY112" fmla="*/ 60558 h 150890"/>
                  <a:gd name="connsiteX113" fmla="*/ 90333 w 447653"/>
                  <a:gd name="connsiteY113" fmla="*/ 64943 h 150890"/>
                  <a:gd name="connsiteX114" fmla="*/ 83316 w 447653"/>
                  <a:gd name="connsiteY114" fmla="*/ 71082 h 150890"/>
                  <a:gd name="connsiteX115" fmla="*/ 83316 w 447653"/>
                  <a:gd name="connsiteY115" fmla="*/ 79852 h 150890"/>
                  <a:gd name="connsiteX116" fmla="*/ 101734 w 447653"/>
                  <a:gd name="connsiteY116" fmla="*/ 100023 h 150890"/>
                  <a:gd name="connsiteX117" fmla="*/ 118396 w 447653"/>
                  <a:gd name="connsiteY117" fmla="*/ 91253 h 150890"/>
                  <a:gd name="connsiteX118" fmla="*/ 122781 w 447653"/>
                  <a:gd name="connsiteY118" fmla="*/ 84237 h 150890"/>
                  <a:gd name="connsiteX119" fmla="*/ 166632 w 447653"/>
                  <a:gd name="connsiteY119" fmla="*/ 78098 h 150890"/>
                  <a:gd name="connsiteX120" fmla="*/ 171894 w 447653"/>
                  <a:gd name="connsiteY120" fmla="*/ 85991 h 150890"/>
                  <a:gd name="connsiteX121" fmla="*/ 186804 w 447653"/>
                  <a:gd name="connsiteY121" fmla="*/ 94761 h 150890"/>
                  <a:gd name="connsiteX122" fmla="*/ 206975 w 447653"/>
                  <a:gd name="connsiteY122" fmla="*/ 77221 h 150890"/>
                  <a:gd name="connsiteX123" fmla="*/ 206975 w 447653"/>
                  <a:gd name="connsiteY123" fmla="*/ 70205 h 150890"/>
                  <a:gd name="connsiteX124" fmla="*/ 213991 w 447653"/>
                  <a:gd name="connsiteY124" fmla="*/ 73713 h 150890"/>
                  <a:gd name="connsiteX125" fmla="*/ 220130 w 447653"/>
                  <a:gd name="connsiteY125" fmla="*/ 75467 h 150890"/>
                  <a:gd name="connsiteX126" fmla="*/ 230654 w 447653"/>
                  <a:gd name="connsiteY126" fmla="*/ 73713 h 150890"/>
                  <a:gd name="connsiteX127" fmla="*/ 235916 w 447653"/>
                  <a:gd name="connsiteY127" fmla="*/ 71082 h 150890"/>
                  <a:gd name="connsiteX128" fmla="*/ 239424 w 447653"/>
                  <a:gd name="connsiteY128" fmla="*/ 66697 h 150890"/>
                  <a:gd name="connsiteX129" fmla="*/ 242932 w 447653"/>
                  <a:gd name="connsiteY129" fmla="*/ 58804 h 150890"/>
                  <a:gd name="connsiteX130" fmla="*/ 226269 w 447653"/>
                  <a:gd name="connsiteY130" fmla="*/ 36879 h 150890"/>
                  <a:gd name="connsiteX131" fmla="*/ 211360 w 447653"/>
                  <a:gd name="connsiteY131" fmla="*/ 40387 h 150890"/>
                  <a:gd name="connsiteX132" fmla="*/ 203467 w 447653"/>
                  <a:gd name="connsiteY132" fmla="*/ 53542 h 150890"/>
                  <a:gd name="connsiteX133" fmla="*/ 203467 w 447653"/>
                  <a:gd name="connsiteY133" fmla="*/ 54419 h 150890"/>
                  <a:gd name="connsiteX134" fmla="*/ 203467 w 447653"/>
                  <a:gd name="connsiteY134" fmla="*/ 61435 h 150890"/>
                  <a:gd name="connsiteX135" fmla="*/ 196451 w 447653"/>
                  <a:gd name="connsiteY135" fmla="*/ 57927 h 150890"/>
                  <a:gd name="connsiteX136" fmla="*/ 188557 w 447653"/>
                  <a:gd name="connsiteY136" fmla="*/ 55296 h 150890"/>
                  <a:gd name="connsiteX137" fmla="*/ 169263 w 447653"/>
                  <a:gd name="connsiteY137" fmla="*/ 69328 h 150890"/>
                  <a:gd name="connsiteX138" fmla="*/ 166632 w 447653"/>
                  <a:gd name="connsiteY138" fmla="*/ 78098 h 150890"/>
                  <a:gd name="connsiteX139" fmla="*/ 48236 w 447653"/>
                  <a:gd name="connsiteY139" fmla="*/ 46526 h 150890"/>
                  <a:gd name="connsiteX140" fmla="*/ 45605 w 447653"/>
                  <a:gd name="connsiteY140" fmla="*/ 51788 h 150890"/>
                  <a:gd name="connsiteX141" fmla="*/ 42974 w 447653"/>
                  <a:gd name="connsiteY141" fmla="*/ 59681 h 150890"/>
                  <a:gd name="connsiteX142" fmla="*/ 48236 w 447653"/>
                  <a:gd name="connsiteY142" fmla="*/ 73713 h 150890"/>
                  <a:gd name="connsiteX143" fmla="*/ 61391 w 447653"/>
                  <a:gd name="connsiteY143" fmla="*/ 79852 h 150890"/>
                  <a:gd name="connsiteX144" fmla="*/ 74546 w 447653"/>
                  <a:gd name="connsiteY144" fmla="*/ 75467 h 150890"/>
                  <a:gd name="connsiteX145" fmla="*/ 81562 w 447653"/>
                  <a:gd name="connsiteY145" fmla="*/ 69328 h 150890"/>
                  <a:gd name="connsiteX146" fmla="*/ 81562 w 447653"/>
                  <a:gd name="connsiteY146" fmla="*/ 60558 h 150890"/>
                  <a:gd name="connsiteX147" fmla="*/ 63145 w 447653"/>
                  <a:gd name="connsiteY147" fmla="*/ 40387 h 150890"/>
                  <a:gd name="connsiteX148" fmla="*/ 52621 w 447653"/>
                  <a:gd name="connsiteY148" fmla="*/ 43018 h 150890"/>
                  <a:gd name="connsiteX149" fmla="*/ 48236 w 447653"/>
                  <a:gd name="connsiteY149" fmla="*/ 45649 h 150890"/>
                  <a:gd name="connsiteX150" fmla="*/ 28942 w 447653"/>
                  <a:gd name="connsiteY150" fmla="*/ 8814 h 150890"/>
                  <a:gd name="connsiteX151" fmla="*/ 15787 w 447653"/>
                  <a:gd name="connsiteY151" fmla="*/ 14076 h 150890"/>
                  <a:gd name="connsiteX152" fmla="*/ 9647 w 447653"/>
                  <a:gd name="connsiteY152" fmla="*/ 27232 h 150890"/>
                  <a:gd name="connsiteX153" fmla="*/ 14909 w 447653"/>
                  <a:gd name="connsiteY153" fmla="*/ 41264 h 150890"/>
                  <a:gd name="connsiteX154" fmla="*/ 28064 w 447653"/>
                  <a:gd name="connsiteY154" fmla="*/ 47403 h 150890"/>
                  <a:gd name="connsiteX155" fmla="*/ 38589 w 447653"/>
                  <a:gd name="connsiteY155" fmla="*/ 44772 h 150890"/>
                  <a:gd name="connsiteX156" fmla="*/ 42974 w 447653"/>
                  <a:gd name="connsiteY156" fmla="*/ 42141 h 150890"/>
                  <a:gd name="connsiteX157" fmla="*/ 45605 w 447653"/>
                  <a:gd name="connsiteY157" fmla="*/ 36879 h 150890"/>
                  <a:gd name="connsiteX158" fmla="*/ 48236 w 447653"/>
                  <a:gd name="connsiteY158" fmla="*/ 28986 h 150890"/>
                  <a:gd name="connsiteX159" fmla="*/ 42974 w 447653"/>
                  <a:gd name="connsiteY159" fmla="*/ 14953 h 150890"/>
                  <a:gd name="connsiteX160" fmla="*/ 29819 w 447653"/>
                  <a:gd name="connsiteY160" fmla="*/ 8814 h 150890"/>
                  <a:gd name="connsiteX161" fmla="*/ 29819 w 447653"/>
                  <a:gd name="connsiteY161" fmla="*/ 8814 h 150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</a:cxnLst>
                <a:rect l="l" t="t" r="r" b="b"/>
                <a:pathLst>
                  <a:path w="447653" h="150890">
                    <a:moveTo>
                      <a:pt x="332387" y="150013"/>
                    </a:moveTo>
                    <a:cubicBezTo>
                      <a:pt x="330633" y="150013"/>
                      <a:pt x="329756" y="150013"/>
                      <a:pt x="328002" y="150013"/>
                    </a:cubicBezTo>
                    <a:cubicBezTo>
                      <a:pt x="320109" y="149136"/>
                      <a:pt x="313093" y="144751"/>
                      <a:pt x="308708" y="138612"/>
                    </a:cubicBezTo>
                    <a:cubicBezTo>
                      <a:pt x="302569" y="142997"/>
                      <a:pt x="294676" y="145628"/>
                      <a:pt x="286783" y="143874"/>
                    </a:cubicBezTo>
                    <a:cubicBezTo>
                      <a:pt x="273627" y="142120"/>
                      <a:pt x="263980" y="131596"/>
                      <a:pt x="262226" y="119318"/>
                    </a:cubicBezTo>
                    <a:cubicBezTo>
                      <a:pt x="257841" y="120195"/>
                      <a:pt x="253456" y="121072"/>
                      <a:pt x="249948" y="120195"/>
                    </a:cubicBezTo>
                    <a:cubicBezTo>
                      <a:pt x="242055" y="119318"/>
                      <a:pt x="235039" y="114933"/>
                      <a:pt x="230654" y="108793"/>
                    </a:cubicBezTo>
                    <a:cubicBezTo>
                      <a:pt x="226269" y="102655"/>
                      <a:pt x="223638" y="94761"/>
                      <a:pt x="225392" y="86868"/>
                    </a:cubicBezTo>
                    <a:cubicBezTo>
                      <a:pt x="225392" y="86868"/>
                      <a:pt x="225392" y="85114"/>
                      <a:pt x="225392" y="85114"/>
                    </a:cubicBezTo>
                    <a:cubicBezTo>
                      <a:pt x="223638" y="85114"/>
                      <a:pt x="221884" y="85114"/>
                      <a:pt x="219253" y="85114"/>
                    </a:cubicBezTo>
                    <a:cubicBezTo>
                      <a:pt x="218376" y="85114"/>
                      <a:pt x="216622" y="85114"/>
                      <a:pt x="215745" y="85114"/>
                    </a:cubicBezTo>
                    <a:cubicBezTo>
                      <a:pt x="211360" y="97392"/>
                      <a:pt x="199959" y="105285"/>
                      <a:pt x="186804" y="105285"/>
                    </a:cubicBezTo>
                    <a:cubicBezTo>
                      <a:pt x="180664" y="105285"/>
                      <a:pt x="174525" y="102655"/>
                      <a:pt x="169263" y="98269"/>
                    </a:cubicBezTo>
                    <a:cubicBezTo>
                      <a:pt x="164001" y="107040"/>
                      <a:pt x="153477" y="112302"/>
                      <a:pt x="142953" y="112302"/>
                    </a:cubicBezTo>
                    <a:cubicBezTo>
                      <a:pt x="135060" y="112302"/>
                      <a:pt x="128044" y="108793"/>
                      <a:pt x="122781" y="102655"/>
                    </a:cubicBezTo>
                    <a:cubicBezTo>
                      <a:pt x="117520" y="107917"/>
                      <a:pt x="109626" y="110548"/>
                      <a:pt x="101734" y="110548"/>
                    </a:cubicBezTo>
                    <a:cubicBezTo>
                      <a:pt x="88578" y="110548"/>
                      <a:pt x="78054" y="100900"/>
                      <a:pt x="74546" y="88622"/>
                    </a:cubicBezTo>
                    <a:cubicBezTo>
                      <a:pt x="70161" y="90376"/>
                      <a:pt x="66653" y="91253"/>
                      <a:pt x="62268" y="91253"/>
                    </a:cubicBezTo>
                    <a:cubicBezTo>
                      <a:pt x="45605" y="91253"/>
                      <a:pt x="33327" y="77221"/>
                      <a:pt x="34204" y="60558"/>
                    </a:cubicBezTo>
                    <a:cubicBezTo>
                      <a:pt x="34204" y="60558"/>
                      <a:pt x="34204" y="58804"/>
                      <a:pt x="34204" y="58804"/>
                    </a:cubicBezTo>
                    <a:cubicBezTo>
                      <a:pt x="32449" y="58804"/>
                      <a:pt x="29819" y="58804"/>
                      <a:pt x="28064" y="58804"/>
                    </a:cubicBezTo>
                    <a:cubicBezTo>
                      <a:pt x="20172" y="58804"/>
                      <a:pt x="13155" y="55296"/>
                      <a:pt x="7893" y="49157"/>
                    </a:cubicBezTo>
                    <a:cubicBezTo>
                      <a:pt x="2631" y="43018"/>
                      <a:pt x="0" y="36002"/>
                      <a:pt x="0" y="28109"/>
                    </a:cubicBezTo>
                    <a:cubicBezTo>
                      <a:pt x="0" y="11445"/>
                      <a:pt x="14909" y="-833"/>
                      <a:pt x="30695" y="44"/>
                    </a:cubicBezTo>
                    <a:cubicBezTo>
                      <a:pt x="38589" y="44"/>
                      <a:pt x="45605" y="3552"/>
                      <a:pt x="50867" y="9691"/>
                    </a:cubicBezTo>
                    <a:cubicBezTo>
                      <a:pt x="56129" y="15831"/>
                      <a:pt x="58760" y="22847"/>
                      <a:pt x="58760" y="30740"/>
                    </a:cubicBezTo>
                    <a:cubicBezTo>
                      <a:pt x="58760" y="30740"/>
                      <a:pt x="58760" y="32494"/>
                      <a:pt x="58760" y="32494"/>
                    </a:cubicBezTo>
                    <a:cubicBezTo>
                      <a:pt x="60514" y="32494"/>
                      <a:pt x="63145" y="32494"/>
                      <a:pt x="64899" y="32494"/>
                    </a:cubicBezTo>
                    <a:cubicBezTo>
                      <a:pt x="78054" y="32494"/>
                      <a:pt x="88578" y="42141"/>
                      <a:pt x="92086" y="54419"/>
                    </a:cubicBezTo>
                    <a:cubicBezTo>
                      <a:pt x="96471" y="52665"/>
                      <a:pt x="99979" y="51788"/>
                      <a:pt x="104364" y="51788"/>
                    </a:cubicBezTo>
                    <a:cubicBezTo>
                      <a:pt x="112258" y="51788"/>
                      <a:pt x="119274" y="55296"/>
                      <a:pt x="124536" y="61435"/>
                    </a:cubicBezTo>
                    <a:cubicBezTo>
                      <a:pt x="129798" y="56173"/>
                      <a:pt x="137691" y="53542"/>
                      <a:pt x="145584" y="53542"/>
                    </a:cubicBezTo>
                    <a:cubicBezTo>
                      <a:pt x="151723" y="53542"/>
                      <a:pt x="157862" y="56173"/>
                      <a:pt x="163124" y="60558"/>
                    </a:cubicBezTo>
                    <a:cubicBezTo>
                      <a:pt x="168386" y="51788"/>
                      <a:pt x="178034" y="46526"/>
                      <a:pt x="189435" y="46526"/>
                    </a:cubicBezTo>
                    <a:cubicBezTo>
                      <a:pt x="191189" y="46526"/>
                      <a:pt x="193820" y="46526"/>
                      <a:pt x="195574" y="47403"/>
                    </a:cubicBezTo>
                    <a:cubicBezTo>
                      <a:pt x="197327" y="41264"/>
                      <a:pt x="200836" y="36879"/>
                      <a:pt x="206097" y="33371"/>
                    </a:cubicBezTo>
                    <a:cubicBezTo>
                      <a:pt x="212237" y="28986"/>
                      <a:pt x="220130" y="26355"/>
                      <a:pt x="228023" y="28109"/>
                    </a:cubicBezTo>
                    <a:cubicBezTo>
                      <a:pt x="243809" y="30740"/>
                      <a:pt x="255210" y="45649"/>
                      <a:pt x="252579" y="61435"/>
                    </a:cubicBezTo>
                    <a:cubicBezTo>
                      <a:pt x="252579" y="61435"/>
                      <a:pt x="252579" y="63189"/>
                      <a:pt x="252579" y="63189"/>
                    </a:cubicBezTo>
                    <a:cubicBezTo>
                      <a:pt x="254333" y="63189"/>
                      <a:pt x="256087" y="63189"/>
                      <a:pt x="258718" y="63189"/>
                    </a:cubicBezTo>
                    <a:cubicBezTo>
                      <a:pt x="271873" y="64943"/>
                      <a:pt x="281521" y="75467"/>
                      <a:pt x="283275" y="87745"/>
                    </a:cubicBezTo>
                    <a:cubicBezTo>
                      <a:pt x="287660" y="86868"/>
                      <a:pt x="292045" y="85991"/>
                      <a:pt x="295553" y="86868"/>
                    </a:cubicBezTo>
                    <a:cubicBezTo>
                      <a:pt x="303446" y="87745"/>
                      <a:pt x="310462" y="92130"/>
                      <a:pt x="314847" y="98269"/>
                    </a:cubicBezTo>
                    <a:cubicBezTo>
                      <a:pt x="320986" y="93884"/>
                      <a:pt x="328879" y="91253"/>
                      <a:pt x="336772" y="93007"/>
                    </a:cubicBezTo>
                    <a:cubicBezTo>
                      <a:pt x="342911" y="93884"/>
                      <a:pt x="349051" y="97392"/>
                      <a:pt x="353436" y="101777"/>
                    </a:cubicBezTo>
                    <a:cubicBezTo>
                      <a:pt x="359574" y="93884"/>
                      <a:pt x="370099" y="89499"/>
                      <a:pt x="380623" y="90376"/>
                    </a:cubicBezTo>
                    <a:cubicBezTo>
                      <a:pt x="385008" y="90376"/>
                      <a:pt x="388516" y="92130"/>
                      <a:pt x="392024" y="94761"/>
                    </a:cubicBezTo>
                    <a:cubicBezTo>
                      <a:pt x="397286" y="83360"/>
                      <a:pt x="409564" y="76344"/>
                      <a:pt x="422719" y="78098"/>
                    </a:cubicBezTo>
                    <a:lnTo>
                      <a:pt x="422719" y="78098"/>
                    </a:lnTo>
                    <a:cubicBezTo>
                      <a:pt x="438505" y="80729"/>
                      <a:pt x="449907" y="95638"/>
                      <a:pt x="447275" y="111425"/>
                    </a:cubicBezTo>
                    <a:cubicBezTo>
                      <a:pt x="446399" y="119318"/>
                      <a:pt x="442014" y="126334"/>
                      <a:pt x="435874" y="130719"/>
                    </a:cubicBezTo>
                    <a:cubicBezTo>
                      <a:pt x="429735" y="135104"/>
                      <a:pt x="421842" y="137735"/>
                      <a:pt x="413949" y="135981"/>
                    </a:cubicBezTo>
                    <a:cubicBezTo>
                      <a:pt x="409564" y="135981"/>
                      <a:pt x="406056" y="134227"/>
                      <a:pt x="402548" y="131596"/>
                    </a:cubicBezTo>
                    <a:cubicBezTo>
                      <a:pt x="397286" y="142997"/>
                      <a:pt x="385008" y="150013"/>
                      <a:pt x="371853" y="148259"/>
                    </a:cubicBezTo>
                    <a:cubicBezTo>
                      <a:pt x="365713" y="147382"/>
                      <a:pt x="359574" y="143874"/>
                      <a:pt x="355189" y="139489"/>
                    </a:cubicBezTo>
                    <a:cubicBezTo>
                      <a:pt x="349927" y="146505"/>
                      <a:pt x="341157" y="150890"/>
                      <a:pt x="332387" y="150890"/>
                    </a:cubicBezTo>
                    <a:close/>
                    <a:moveTo>
                      <a:pt x="311339" y="121072"/>
                    </a:moveTo>
                    <a:lnTo>
                      <a:pt x="314847" y="128965"/>
                    </a:lnTo>
                    <a:cubicBezTo>
                      <a:pt x="317478" y="135104"/>
                      <a:pt x="322740" y="139489"/>
                      <a:pt x="329756" y="140366"/>
                    </a:cubicBezTo>
                    <a:cubicBezTo>
                      <a:pt x="338526" y="142120"/>
                      <a:pt x="347296" y="136858"/>
                      <a:pt x="350804" y="128088"/>
                    </a:cubicBezTo>
                    <a:lnTo>
                      <a:pt x="354312" y="119318"/>
                    </a:lnTo>
                    <a:lnTo>
                      <a:pt x="349927" y="111425"/>
                    </a:lnTo>
                    <a:cubicBezTo>
                      <a:pt x="347296" y="106163"/>
                      <a:pt x="342034" y="102655"/>
                      <a:pt x="335895" y="100900"/>
                    </a:cubicBezTo>
                    <a:cubicBezTo>
                      <a:pt x="328879" y="100023"/>
                      <a:pt x="322740" y="102655"/>
                      <a:pt x="318355" y="107917"/>
                    </a:cubicBezTo>
                    <a:lnTo>
                      <a:pt x="313093" y="114056"/>
                    </a:lnTo>
                    <a:lnTo>
                      <a:pt x="309585" y="106163"/>
                    </a:lnTo>
                    <a:cubicBezTo>
                      <a:pt x="306954" y="100023"/>
                      <a:pt x="301692" y="95638"/>
                      <a:pt x="294676" y="94761"/>
                    </a:cubicBezTo>
                    <a:cubicBezTo>
                      <a:pt x="288537" y="94761"/>
                      <a:pt x="284152" y="95638"/>
                      <a:pt x="281521" y="97392"/>
                    </a:cubicBezTo>
                    <a:lnTo>
                      <a:pt x="273627" y="102655"/>
                    </a:lnTo>
                    <a:lnTo>
                      <a:pt x="273627" y="111425"/>
                    </a:lnTo>
                    <a:cubicBezTo>
                      <a:pt x="270996" y="121949"/>
                      <a:pt x="278012" y="131596"/>
                      <a:pt x="288537" y="133350"/>
                    </a:cubicBezTo>
                    <a:cubicBezTo>
                      <a:pt x="295553" y="134227"/>
                      <a:pt x="301692" y="131596"/>
                      <a:pt x="306077" y="126334"/>
                    </a:cubicBezTo>
                    <a:lnTo>
                      <a:pt x="311339" y="120195"/>
                    </a:lnTo>
                    <a:close/>
                    <a:moveTo>
                      <a:pt x="355189" y="119318"/>
                    </a:moveTo>
                    <a:lnTo>
                      <a:pt x="359574" y="127211"/>
                    </a:lnTo>
                    <a:cubicBezTo>
                      <a:pt x="362206" y="132473"/>
                      <a:pt x="367468" y="136858"/>
                      <a:pt x="373607" y="137735"/>
                    </a:cubicBezTo>
                    <a:cubicBezTo>
                      <a:pt x="384131" y="139489"/>
                      <a:pt x="393778" y="132473"/>
                      <a:pt x="395532" y="121949"/>
                    </a:cubicBezTo>
                    <a:lnTo>
                      <a:pt x="397286" y="112302"/>
                    </a:lnTo>
                    <a:lnTo>
                      <a:pt x="391147" y="105285"/>
                    </a:lnTo>
                    <a:cubicBezTo>
                      <a:pt x="387639" y="101777"/>
                      <a:pt x="384131" y="100023"/>
                      <a:pt x="379746" y="99147"/>
                    </a:cubicBezTo>
                    <a:cubicBezTo>
                      <a:pt x="370976" y="98269"/>
                      <a:pt x="362206" y="102655"/>
                      <a:pt x="358698" y="111425"/>
                    </a:cubicBezTo>
                    <a:lnTo>
                      <a:pt x="355189" y="120195"/>
                    </a:lnTo>
                    <a:close/>
                    <a:moveTo>
                      <a:pt x="398163" y="112302"/>
                    </a:moveTo>
                    <a:lnTo>
                      <a:pt x="404302" y="119318"/>
                    </a:lnTo>
                    <a:cubicBezTo>
                      <a:pt x="407810" y="122826"/>
                      <a:pt x="411318" y="124580"/>
                      <a:pt x="415703" y="125457"/>
                    </a:cubicBezTo>
                    <a:cubicBezTo>
                      <a:pt x="420965" y="125457"/>
                      <a:pt x="426227" y="125457"/>
                      <a:pt x="430612" y="121949"/>
                    </a:cubicBezTo>
                    <a:cubicBezTo>
                      <a:pt x="434998" y="118441"/>
                      <a:pt x="437628" y="114056"/>
                      <a:pt x="438505" y="108793"/>
                    </a:cubicBezTo>
                    <a:cubicBezTo>
                      <a:pt x="440259" y="98269"/>
                      <a:pt x="432367" y="88622"/>
                      <a:pt x="421842" y="86868"/>
                    </a:cubicBezTo>
                    <a:lnTo>
                      <a:pt x="421842" y="86868"/>
                    </a:lnTo>
                    <a:cubicBezTo>
                      <a:pt x="411318" y="85114"/>
                      <a:pt x="401671" y="92130"/>
                      <a:pt x="399917" y="102655"/>
                    </a:cubicBezTo>
                    <a:lnTo>
                      <a:pt x="398163" y="111425"/>
                    </a:lnTo>
                    <a:close/>
                    <a:moveTo>
                      <a:pt x="240301" y="75467"/>
                    </a:moveTo>
                    <a:lnTo>
                      <a:pt x="236793" y="79852"/>
                    </a:lnTo>
                    <a:cubicBezTo>
                      <a:pt x="235039" y="82483"/>
                      <a:pt x="234162" y="85114"/>
                      <a:pt x="233285" y="87745"/>
                    </a:cubicBezTo>
                    <a:cubicBezTo>
                      <a:pt x="233285" y="93007"/>
                      <a:pt x="233285" y="98269"/>
                      <a:pt x="236793" y="102655"/>
                    </a:cubicBezTo>
                    <a:cubicBezTo>
                      <a:pt x="240301" y="107040"/>
                      <a:pt x="244686" y="109670"/>
                      <a:pt x="249948" y="110548"/>
                    </a:cubicBezTo>
                    <a:cubicBezTo>
                      <a:pt x="256087" y="110548"/>
                      <a:pt x="260472" y="109670"/>
                      <a:pt x="263103" y="107917"/>
                    </a:cubicBezTo>
                    <a:lnTo>
                      <a:pt x="270996" y="102655"/>
                    </a:lnTo>
                    <a:lnTo>
                      <a:pt x="270996" y="93884"/>
                    </a:lnTo>
                    <a:cubicBezTo>
                      <a:pt x="273627" y="83360"/>
                      <a:pt x="266611" y="73713"/>
                      <a:pt x="256087" y="71959"/>
                    </a:cubicBezTo>
                    <a:cubicBezTo>
                      <a:pt x="252579" y="71959"/>
                      <a:pt x="249071" y="71959"/>
                      <a:pt x="245563" y="73713"/>
                    </a:cubicBezTo>
                    <a:lnTo>
                      <a:pt x="240301" y="76344"/>
                    </a:lnTo>
                    <a:close/>
                    <a:moveTo>
                      <a:pt x="122781" y="84237"/>
                    </a:moveTo>
                    <a:lnTo>
                      <a:pt x="127167" y="91253"/>
                    </a:lnTo>
                    <a:cubicBezTo>
                      <a:pt x="130675" y="97392"/>
                      <a:pt x="136814" y="100900"/>
                      <a:pt x="143830" y="100900"/>
                    </a:cubicBezTo>
                    <a:cubicBezTo>
                      <a:pt x="152600" y="100900"/>
                      <a:pt x="160493" y="95638"/>
                      <a:pt x="163124" y="86868"/>
                    </a:cubicBezTo>
                    <a:lnTo>
                      <a:pt x="165755" y="78098"/>
                    </a:lnTo>
                    <a:lnTo>
                      <a:pt x="160493" y="70205"/>
                    </a:lnTo>
                    <a:cubicBezTo>
                      <a:pt x="156985" y="64943"/>
                      <a:pt x="151723" y="62312"/>
                      <a:pt x="145584" y="61435"/>
                    </a:cubicBezTo>
                    <a:cubicBezTo>
                      <a:pt x="138568" y="61435"/>
                      <a:pt x="132429" y="64066"/>
                      <a:pt x="128921" y="70205"/>
                    </a:cubicBezTo>
                    <a:lnTo>
                      <a:pt x="124536" y="77221"/>
                    </a:lnTo>
                    <a:lnTo>
                      <a:pt x="120151" y="70205"/>
                    </a:lnTo>
                    <a:cubicBezTo>
                      <a:pt x="116643" y="64066"/>
                      <a:pt x="110504" y="60558"/>
                      <a:pt x="103488" y="60558"/>
                    </a:cubicBezTo>
                    <a:cubicBezTo>
                      <a:pt x="97348" y="60558"/>
                      <a:pt x="92963" y="63189"/>
                      <a:pt x="90333" y="64943"/>
                    </a:cubicBezTo>
                    <a:lnTo>
                      <a:pt x="83316" y="71082"/>
                    </a:lnTo>
                    <a:lnTo>
                      <a:pt x="83316" y="79852"/>
                    </a:lnTo>
                    <a:cubicBezTo>
                      <a:pt x="83316" y="90376"/>
                      <a:pt x="91209" y="99147"/>
                      <a:pt x="101734" y="100023"/>
                    </a:cubicBezTo>
                    <a:cubicBezTo>
                      <a:pt x="108750" y="100023"/>
                      <a:pt x="114889" y="97392"/>
                      <a:pt x="118396" y="91253"/>
                    </a:cubicBezTo>
                    <a:lnTo>
                      <a:pt x="122781" y="84237"/>
                    </a:lnTo>
                    <a:close/>
                    <a:moveTo>
                      <a:pt x="166632" y="78098"/>
                    </a:moveTo>
                    <a:lnTo>
                      <a:pt x="171894" y="85991"/>
                    </a:lnTo>
                    <a:cubicBezTo>
                      <a:pt x="175402" y="91253"/>
                      <a:pt x="180664" y="93884"/>
                      <a:pt x="186804" y="94761"/>
                    </a:cubicBezTo>
                    <a:cubicBezTo>
                      <a:pt x="197327" y="94761"/>
                      <a:pt x="206097" y="87745"/>
                      <a:pt x="206975" y="77221"/>
                    </a:cubicBezTo>
                    <a:lnTo>
                      <a:pt x="206975" y="70205"/>
                    </a:lnTo>
                    <a:cubicBezTo>
                      <a:pt x="206975" y="70205"/>
                      <a:pt x="213991" y="73713"/>
                      <a:pt x="213991" y="73713"/>
                    </a:cubicBezTo>
                    <a:cubicBezTo>
                      <a:pt x="215745" y="74590"/>
                      <a:pt x="218376" y="75467"/>
                      <a:pt x="220130" y="75467"/>
                    </a:cubicBezTo>
                    <a:cubicBezTo>
                      <a:pt x="223638" y="75467"/>
                      <a:pt x="227146" y="75467"/>
                      <a:pt x="230654" y="73713"/>
                    </a:cubicBezTo>
                    <a:lnTo>
                      <a:pt x="235916" y="71082"/>
                    </a:lnTo>
                    <a:lnTo>
                      <a:pt x="239424" y="66697"/>
                    </a:lnTo>
                    <a:cubicBezTo>
                      <a:pt x="241178" y="64066"/>
                      <a:pt x="242055" y="61435"/>
                      <a:pt x="242932" y="58804"/>
                    </a:cubicBezTo>
                    <a:cubicBezTo>
                      <a:pt x="244686" y="48280"/>
                      <a:pt x="236793" y="38633"/>
                      <a:pt x="226269" y="36879"/>
                    </a:cubicBezTo>
                    <a:cubicBezTo>
                      <a:pt x="221007" y="36879"/>
                      <a:pt x="215745" y="36879"/>
                      <a:pt x="211360" y="40387"/>
                    </a:cubicBezTo>
                    <a:cubicBezTo>
                      <a:pt x="206975" y="43895"/>
                      <a:pt x="204344" y="48280"/>
                      <a:pt x="203467" y="53542"/>
                    </a:cubicBezTo>
                    <a:cubicBezTo>
                      <a:pt x="203467" y="53542"/>
                      <a:pt x="203467" y="53542"/>
                      <a:pt x="203467" y="54419"/>
                    </a:cubicBezTo>
                    <a:lnTo>
                      <a:pt x="203467" y="61435"/>
                    </a:lnTo>
                    <a:cubicBezTo>
                      <a:pt x="203467" y="61435"/>
                      <a:pt x="196451" y="57927"/>
                      <a:pt x="196451" y="57927"/>
                    </a:cubicBezTo>
                    <a:cubicBezTo>
                      <a:pt x="193820" y="56173"/>
                      <a:pt x="191189" y="56173"/>
                      <a:pt x="188557" y="55296"/>
                    </a:cubicBezTo>
                    <a:cubicBezTo>
                      <a:pt x="179787" y="55296"/>
                      <a:pt x="171894" y="60558"/>
                      <a:pt x="169263" y="69328"/>
                    </a:cubicBezTo>
                    <a:lnTo>
                      <a:pt x="166632" y="78098"/>
                    </a:lnTo>
                    <a:close/>
                    <a:moveTo>
                      <a:pt x="48236" y="46526"/>
                    </a:moveTo>
                    <a:lnTo>
                      <a:pt x="45605" y="51788"/>
                    </a:lnTo>
                    <a:cubicBezTo>
                      <a:pt x="43851" y="54419"/>
                      <a:pt x="43851" y="57050"/>
                      <a:pt x="42974" y="59681"/>
                    </a:cubicBezTo>
                    <a:cubicBezTo>
                      <a:pt x="42974" y="64943"/>
                      <a:pt x="44728" y="70205"/>
                      <a:pt x="48236" y="73713"/>
                    </a:cubicBezTo>
                    <a:cubicBezTo>
                      <a:pt x="51744" y="77221"/>
                      <a:pt x="57006" y="79852"/>
                      <a:pt x="61391" y="79852"/>
                    </a:cubicBezTo>
                    <a:cubicBezTo>
                      <a:pt x="67530" y="79852"/>
                      <a:pt x="71915" y="77221"/>
                      <a:pt x="74546" y="75467"/>
                    </a:cubicBezTo>
                    <a:lnTo>
                      <a:pt x="81562" y="69328"/>
                    </a:lnTo>
                    <a:lnTo>
                      <a:pt x="81562" y="60558"/>
                    </a:lnTo>
                    <a:cubicBezTo>
                      <a:pt x="81562" y="50034"/>
                      <a:pt x="73669" y="41264"/>
                      <a:pt x="63145" y="40387"/>
                    </a:cubicBezTo>
                    <a:cubicBezTo>
                      <a:pt x="59637" y="40387"/>
                      <a:pt x="56129" y="40387"/>
                      <a:pt x="52621" y="43018"/>
                    </a:cubicBezTo>
                    <a:lnTo>
                      <a:pt x="48236" y="45649"/>
                    </a:lnTo>
                    <a:close/>
                    <a:moveTo>
                      <a:pt x="28942" y="8814"/>
                    </a:moveTo>
                    <a:cubicBezTo>
                      <a:pt x="23679" y="8814"/>
                      <a:pt x="19294" y="10568"/>
                      <a:pt x="15787" y="14076"/>
                    </a:cubicBezTo>
                    <a:cubicBezTo>
                      <a:pt x="12278" y="17584"/>
                      <a:pt x="9647" y="22847"/>
                      <a:pt x="9647" y="27232"/>
                    </a:cubicBezTo>
                    <a:cubicBezTo>
                      <a:pt x="9647" y="31617"/>
                      <a:pt x="11402" y="37756"/>
                      <a:pt x="14909" y="41264"/>
                    </a:cubicBezTo>
                    <a:cubicBezTo>
                      <a:pt x="18418" y="44772"/>
                      <a:pt x="23679" y="47403"/>
                      <a:pt x="28064" y="47403"/>
                    </a:cubicBezTo>
                    <a:cubicBezTo>
                      <a:pt x="31573" y="47403"/>
                      <a:pt x="35080" y="47403"/>
                      <a:pt x="38589" y="44772"/>
                    </a:cubicBezTo>
                    <a:lnTo>
                      <a:pt x="42974" y="42141"/>
                    </a:lnTo>
                    <a:lnTo>
                      <a:pt x="45605" y="36879"/>
                    </a:lnTo>
                    <a:cubicBezTo>
                      <a:pt x="47359" y="34248"/>
                      <a:pt x="47359" y="31617"/>
                      <a:pt x="48236" y="28986"/>
                    </a:cubicBezTo>
                    <a:cubicBezTo>
                      <a:pt x="48236" y="23724"/>
                      <a:pt x="46482" y="18461"/>
                      <a:pt x="42974" y="14953"/>
                    </a:cubicBezTo>
                    <a:cubicBezTo>
                      <a:pt x="39465" y="11445"/>
                      <a:pt x="34204" y="8814"/>
                      <a:pt x="29819" y="8814"/>
                    </a:cubicBezTo>
                    <a:cubicBezTo>
                      <a:pt x="29819" y="8814"/>
                      <a:pt x="29819" y="8814"/>
                      <a:pt x="29819" y="8814"/>
                    </a:cubicBezTo>
                    <a:close/>
                  </a:path>
                </a:pathLst>
              </a:custGeom>
              <a:solidFill>
                <a:srgbClr val="2622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9604" name="Graphic 9588">
              <a:extLst>
                <a:ext uri="{FF2B5EF4-FFF2-40B4-BE49-F238E27FC236}">
                  <a16:creationId xmlns:a16="http://schemas.microsoft.com/office/drawing/2014/main" id="{FA58E313-2727-5060-15BB-55AE67ABEC91}"/>
                </a:ext>
              </a:extLst>
            </p:cNvPr>
            <p:cNvGrpSpPr/>
            <p:nvPr/>
          </p:nvGrpSpPr>
          <p:grpSpPr>
            <a:xfrm>
              <a:off x="4971859" y="3984535"/>
              <a:ext cx="377234" cy="306401"/>
              <a:chOff x="10293667" y="3966247"/>
              <a:chExt cx="377234" cy="306401"/>
            </a:xfrm>
          </p:grpSpPr>
          <p:grpSp>
            <p:nvGrpSpPr>
              <p:cNvPr id="9712" name="Graphic 9588">
                <a:extLst>
                  <a:ext uri="{FF2B5EF4-FFF2-40B4-BE49-F238E27FC236}">
                    <a16:creationId xmlns:a16="http://schemas.microsoft.com/office/drawing/2014/main" id="{17CA940E-A217-2E23-1EE6-A774978E6BCD}"/>
                  </a:ext>
                </a:extLst>
              </p:cNvPr>
              <p:cNvGrpSpPr/>
              <p:nvPr/>
            </p:nvGrpSpPr>
            <p:grpSpPr>
              <a:xfrm>
                <a:off x="10293667" y="3971162"/>
                <a:ext cx="313096" cy="301486"/>
                <a:chOff x="10293667" y="3971162"/>
                <a:chExt cx="313096" cy="301486"/>
              </a:xfrm>
            </p:grpSpPr>
            <p:sp>
              <p:nvSpPr>
                <p:cNvPr id="9716" name="Freeform 9627">
                  <a:extLst>
                    <a:ext uri="{FF2B5EF4-FFF2-40B4-BE49-F238E27FC236}">
                      <a16:creationId xmlns:a16="http://schemas.microsoft.com/office/drawing/2014/main" id="{0FB5CB26-7ADE-DCE8-3374-44DDE9906B81}"/>
                    </a:ext>
                  </a:extLst>
                </p:cNvPr>
                <p:cNvSpPr/>
                <p:nvPr/>
              </p:nvSpPr>
              <p:spPr>
                <a:xfrm>
                  <a:off x="10297700" y="3974549"/>
                  <a:ext cx="305909" cy="290999"/>
                </a:xfrm>
                <a:custGeom>
                  <a:avLst/>
                  <a:gdLst>
                    <a:gd name="connsiteX0" fmla="*/ 295469 w 305909"/>
                    <a:gd name="connsiteY0" fmla="*/ 4301 h 290999"/>
                    <a:gd name="connsiteX1" fmla="*/ 261265 w 305909"/>
                    <a:gd name="connsiteY1" fmla="*/ 10440 h 290999"/>
                    <a:gd name="connsiteX2" fmla="*/ 257758 w 305909"/>
                    <a:gd name="connsiteY2" fmla="*/ 31488 h 290999"/>
                    <a:gd name="connsiteX3" fmla="*/ 243725 w 305909"/>
                    <a:gd name="connsiteY3" fmla="*/ 41136 h 290999"/>
                    <a:gd name="connsiteX4" fmla="*/ 240217 w 305909"/>
                    <a:gd name="connsiteY4" fmla="*/ 61307 h 290999"/>
                    <a:gd name="connsiteX5" fmla="*/ 240217 w 305909"/>
                    <a:gd name="connsiteY5" fmla="*/ 61307 h 290999"/>
                    <a:gd name="connsiteX6" fmla="*/ 206014 w 305909"/>
                    <a:gd name="connsiteY6" fmla="*/ 67446 h 290999"/>
                    <a:gd name="connsiteX7" fmla="*/ 201629 w 305909"/>
                    <a:gd name="connsiteY7" fmla="*/ 80601 h 290999"/>
                    <a:gd name="connsiteX8" fmla="*/ 198998 w 305909"/>
                    <a:gd name="connsiteY8" fmla="*/ 78847 h 290999"/>
                    <a:gd name="connsiteX9" fmla="*/ 164794 w 305909"/>
                    <a:gd name="connsiteY9" fmla="*/ 84986 h 290999"/>
                    <a:gd name="connsiteX10" fmla="*/ 162163 w 305909"/>
                    <a:gd name="connsiteY10" fmla="*/ 89371 h 290999"/>
                    <a:gd name="connsiteX11" fmla="*/ 162163 w 305909"/>
                    <a:gd name="connsiteY11" fmla="*/ 89371 h 290999"/>
                    <a:gd name="connsiteX12" fmla="*/ 127960 w 305909"/>
                    <a:gd name="connsiteY12" fmla="*/ 95510 h 290999"/>
                    <a:gd name="connsiteX13" fmla="*/ 130591 w 305909"/>
                    <a:gd name="connsiteY13" fmla="*/ 126206 h 290999"/>
                    <a:gd name="connsiteX14" fmla="*/ 122698 w 305909"/>
                    <a:gd name="connsiteY14" fmla="*/ 133222 h 290999"/>
                    <a:gd name="connsiteX15" fmla="*/ 127960 w 305909"/>
                    <a:gd name="connsiteY15" fmla="*/ 165671 h 290999"/>
                    <a:gd name="connsiteX16" fmla="*/ 106912 w 305909"/>
                    <a:gd name="connsiteY16" fmla="*/ 176195 h 290999"/>
                    <a:gd name="connsiteX17" fmla="*/ 108666 w 305909"/>
                    <a:gd name="connsiteY17" fmla="*/ 205137 h 290999"/>
                    <a:gd name="connsiteX18" fmla="*/ 83232 w 305909"/>
                    <a:gd name="connsiteY18" fmla="*/ 214784 h 290999"/>
                    <a:gd name="connsiteX19" fmla="*/ 79724 w 305909"/>
                    <a:gd name="connsiteY19" fmla="*/ 232324 h 290999"/>
                    <a:gd name="connsiteX20" fmla="*/ 47275 w 305909"/>
                    <a:gd name="connsiteY20" fmla="*/ 239340 h 290999"/>
                    <a:gd name="connsiteX21" fmla="*/ 42890 w 305909"/>
                    <a:gd name="connsiteY21" fmla="*/ 249864 h 290999"/>
                    <a:gd name="connsiteX22" fmla="*/ 38505 w 305909"/>
                    <a:gd name="connsiteY22" fmla="*/ 246356 h 290999"/>
                    <a:gd name="connsiteX23" fmla="*/ 4301 w 305909"/>
                    <a:gd name="connsiteY23" fmla="*/ 252495 h 290999"/>
                    <a:gd name="connsiteX24" fmla="*/ 10441 w 305909"/>
                    <a:gd name="connsiteY24" fmla="*/ 286699 h 290999"/>
                    <a:gd name="connsiteX25" fmla="*/ 44644 w 305909"/>
                    <a:gd name="connsiteY25" fmla="*/ 280560 h 290999"/>
                    <a:gd name="connsiteX26" fmla="*/ 49029 w 305909"/>
                    <a:gd name="connsiteY26" fmla="*/ 270035 h 290999"/>
                    <a:gd name="connsiteX27" fmla="*/ 53414 w 305909"/>
                    <a:gd name="connsiteY27" fmla="*/ 273543 h 290999"/>
                    <a:gd name="connsiteX28" fmla="*/ 87617 w 305909"/>
                    <a:gd name="connsiteY28" fmla="*/ 267405 h 290999"/>
                    <a:gd name="connsiteX29" fmla="*/ 91126 w 305909"/>
                    <a:gd name="connsiteY29" fmla="*/ 249864 h 290999"/>
                    <a:gd name="connsiteX30" fmla="*/ 123575 w 305909"/>
                    <a:gd name="connsiteY30" fmla="*/ 242848 h 290999"/>
                    <a:gd name="connsiteX31" fmla="*/ 121821 w 305909"/>
                    <a:gd name="connsiteY31" fmla="*/ 213907 h 290999"/>
                    <a:gd name="connsiteX32" fmla="*/ 147254 w 305909"/>
                    <a:gd name="connsiteY32" fmla="*/ 204260 h 290999"/>
                    <a:gd name="connsiteX33" fmla="*/ 141992 w 305909"/>
                    <a:gd name="connsiteY33" fmla="*/ 171810 h 290999"/>
                    <a:gd name="connsiteX34" fmla="*/ 163040 w 305909"/>
                    <a:gd name="connsiteY34" fmla="*/ 161286 h 290999"/>
                    <a:gd name="connsiteX35" fmla="*/ 160409 w 305909"/>
                    <a:gd name="connsiteY35" fmla="*/ 130591 h 290999"/>
                    <a:gd name="connsiteX36" fmla="*/ 168302 w 305909"/>
                    <a:gd name="connsiteY36" fmla="*/ 123575 h 290999"/>
                    <a:gd name="connsiteX37" fmla="*/ 170933 w 305909"/>
                    <a:gd name="connsiteY37" fmla="*/ 119190 h 290999"/>
                    <a:gd name="connsiteX38" fmla="*/ 170933 w 305909"/>
                    <a:gd name="connsiteY38" fmla="*/ 119190 h 290999"/>
                    <a:gd name="connsiteX39" fmla="*/ 205137 w 305909"/>
                    <a:gd name="connsiteY39" fmla="*/ 113051 h 290999"/>
                    <a:gd name="connsiteX40" fmla="*/ 209522 w 305909"/>
                    <a:gd name="connsiteY40" fmla="*/ 99895 h 290999"/>
                    <a:gd name="connsiteX41" fmla="*/ 212153 w 305909"/>
                    <a:gd name="connsiteY41" fmla="*/ 101649 h 290999"/>
                    <a:gd name="connsiteX42" fmla="*/ 246356 w 305909"/>
                    <a:gd name="connsiteY42" fmla="*/ 95510 h 290999"/>
                    <a:gd name="connsiteX43" fmla="*/ 249864 w 305909"/>
                    <a:gd name="connsiteY43" fmla="*/ 75339 h 290999"/>
                    <a:gd name="connsiteX44" fmla="*/ 249864 w 305909"/>
                    <a:gd name="connsiteY44" fmla="*/ 75339 h 290999"/>
                    <a:gd name="connsiteX45" fmla="*/ 284068 w 305909"/>
                    <a:gd name="connsiteY45" fmla="*/ 69200 h 290999"/>
                    <a:gd name="connsiteX46" fmla="*/ 287576 w 305909"/>
                    <a:gd name="connsiteY46" fmla="*/ 48152 h 290999"/>
                    <a:gd name="connsiteX47" fmla="*/ 301608 w 305909"/>
                    <a:gd name="connsiteY47" fmla="*/ 38505 h 290999"/>
                    <a:gd name="connsiteX48" fmla="*/ 295469 w 305909"/>
                    <a:gd name="connsiteY48" fmla="*/ 4301 h 290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305909" h="290999">
                      <a:moveTo>
                        <a:pt x="295469" y="4301"/>
                      </a:moveTo>
                      <a:cubicBezTo>
                        <a:pt x="284068" y="-3592"/>
                        <a:pt x="269159" y="-84"/>
                        <a:pt x="261265" y="10440"/>
                      </a:cubicBezTo>
                      <a:cubicBezTo>
                        <a:pt x="256880" y="16579"/>
                        <a:pt x="256003" y="24472"/>
                        <a:pt x="257758" y="31488"/>
                      </a:cubicBezTo>
                      <a:cubicBezTo>
                        <a:pt x="252495" y="33243"/>
                        <a:pt x="247233" y="35874"/>
                        <a:pt x="243725" y="41136"/>
                      </a:cubicBezTo>
                      <a:cubicBezTo>
                        <a:pt x="239340" y="47275"/>
                        <a:pt x="238463" y="55168"/>
                        <a:pt x="240217" y="61307"/>
                      </a:cubicBezTo>
                      <a:cubicBezTo>
                        <a:pt x="240217" y="61307"/>
                        <a:pt x="240217" y="61307"/>
                        <a:pt x="240217" y="61307"/>
                      </a:cubicBezTo>
                      <a:cubicBezTo>
                        <a:pt x="228816" y="53414"/>
                        <a:pt x="213907" y="56922"/>
                        <a:pt x="206014" y="67446"/>
                      </a:cubicBezTo>
                      <a:cubicBezTo>
                        <a:pt x="203383" y="70954"/>
                        <a:pt x="201629" y="76216"/>
                        <a:pt x="201629" y="80601"/>
                      </a:cubicBezTo>
                      <a:cubicBezTo>
                        <a:pt x="201629" y="80601"/>
                        <a:pt x="199875" y="78847"/>
                        <a:pt x="198998" y="78847"/>
                      </a:cubicBezTo>
                      <a:cubicBezTo>
                        <a:pt x="187597" y="70954"/>
                        <a:pt x="172687" y="74462"/>
                        <a:pt x="164794" y="84986"/>
                      </a:cubicBezTo>
                      <a:cubicBezTo>
                        <a:pt x="163917" y="86740"/>
                        <a:pt x="163040" y="88494"/>
                        <a:pt x="162163" y="89371"/>
                      </a:cubicBezTo>
                      <a:cubicBezTo>
                        <a:pt x="162163" y="89371"/>
                        <a:pt x="162163" y="89371"/>
                        <a:pt x="162163" y="89371"/>
                      </a:cubicBezTo>
                      <a:cubicBezTo>
                        <a:pt x="150762" y="81478"/>
                        <a:pt x="135853" y="84986"/>
                        <a:pt x="127960" y="95510"/>
                      </a:cubicBezTo>
                      <a:cubicBezTo>
                        <a:pt x="120944" y="105158"/>
                        <a:pt x="122698" y="118313"/>
                        <a:pt x="130591" y="126206"/>
                      </a:cubicBezTo>
                      <a:cubicBezTo>
                        <a:pt x="127960" y="127960"/>
                        <a:pt x="124452" y="130591"/>
                        <a:pt x="122698" y="133222"/>
                      </a:cubicBezTo>
                      <a:cubicBezTo>
                        <a:pt x="115682" y="143746"/>
                        <a:pt x="117436" y="157778"/>
                        <a:pt x="127960" y="165671"/>
                      </a:cubicBezTo>
                      <a:cubicBezTo>
                        <a:pt x="120067" y="165671"/>
                        <a:pt x="112174" y="169179"/>
                        <a:pt x="106912" y="176195"/>
                      </a:cubicBezTo>
                      <a:cubicBezTo>
                        <a:pt x="100772" y="184965"/>
                        <a:pt x="101649" y="197244"/>
                        <a:pt x="108666" y="205137"/>
                      </a:cubicBezTo>
                      <a:cubicBezTo>
                        <a:pt x="99018" y="202506"/>
                        <a:pt x="88494" y="206891"/>
                        <a:pt x="83232" y="214784"/>
                      </a:cubicBezTo>
                      <a:cubicBezTo>
                        <a:pt x="79724" y="220046"/>
                        <a:pt x="78847" y="226185"/>
                        <a:pt x="79724" y="232324"/>
                      </a:cubicBezTo>
                      <a:cubicBezTo>
                        <a:pt x="68323" y="226185"/>
                        <a:pt x="54291" y="228816"/>
                        <a:pt x="47275" y="239340"/>
                      </a:cubicBezTo>
                      <a:cubicBezTo>
                        <a:pt x="44644" y="242848"/>
                        <a:pt x="43767" y="246356"/>
                        <a:pt x="42890" y="249864"/>
                      </a:cubicBezTo>
                      <a:cubicBezTo>
                        <a:pt x="42013" y="248987"/>
                        <a:pt x="40259" y="247233"/>
                        <a:pt x="38505" y="246356"/>
                      </a:cubicBezTo>
                      <a:cubicBezTo>
                        <a:pt x="27103" y="238463"/>
                        <a:pt x="12195" y="241971"/>
                        <a:pt x="4301" y="252495"/>
                      </a:cubicBezTo>
                      <a:cubicBezTo>
                        <a:pt x="-3592" y="263019"/>
                        <a:pt x="-84" y="278806"/>
                        <a:pt x="10441" y="286699"/>
                      </a:cubicBezTo>
                      <a:cubicBezTo>
                        <a:pt x="20965" y="294592"/>
                        <a:pt x="36751" y="291084"/>
                        <a:pt x="44644" y="280560"/>
                      </a:cubicBezTo>
                      <a:cubicBezTo>
                        <a:pt x="47275" y="277051"/>
                        <a:pt x="48152" y="273543"/>
                        <a:pt x="49029" y="270035"/>
                      </a:cubicBezTo>
                      <a:cubicBezTo>
                        <a:pt x="49906" y="270912"/>
                        <a:pt x="51660" y="272666"/>
                        <a:pt x="53414" y="273543"/>
                      </a:cubicBezTo>
                      <a:cubicBezTo>
                        <a:pt x="64815" y="281436"/>
                        <a:pt x="79724" y="277928"/>
                        <a:pt x="87617" y="267405"/>
                      </a:cubicBezTo>
                      <a:cubicBezTo>
                        <a:pt x="91126" y="262142"/>
                        <a:pt x="92002" y="256003"/>
                        <a:pt x="91126" y="249864"/>
                      </a:cubicBezTo>
                      <a:cubicBezTo>
                        <a:pt x="102527" y="256003"/>
                        <a:pt x="116559" y="253372"/>
                        <a:pt x="123575" y="242848"/>
                      </a:cubicBezTo>
                      <a:cubicBezTo>
                        <a:pt x="129714" y="234078"/>
                        <a:pt x="128837" y="221800"/>
                        <a:pt x="121821" y="213907"/>
                      </a:cubicBezTo>
                      <a:cubicBezTo>
                        <a:pt x="131468" y="216538"/>
                        <a:pt x="141992" y="212153"/>
                        <a:pt x="147254" y="204260"/>
                      </a:cubicBezTo>
                      <a:cubicBezTo>
                        <a:pt x="154270" y="193735"/>
                        <a:pt x="152516" y="179703"/>
                        <a:pt x="141992" y="171810"/>
                      </a:cubicBezTo>
                      <a:cubicBezTo>
                        <a:pt x="149885" y="171810"/>
                        <a:pt x="157778" y="168302"/>
                        <a:pt x="163040" y="161286"/>
                      </a:cubicBezTo>
                      <a:cubicBezTo>
                        <a:pt x="170057" y="151639"/>
                        <a:pt x="168302" y="138484"/>
                        <a:pt x="160409" y="130591"/>
                      </a:cubicBezTo>
                      <a:cubicBezTo>
                        <a:pt x="163040" y="128837"/>
                        <a:pt x="166548" y="126206"/>
                        <a:pt x="168302" y="123575"/>
                      </a:cubicBezTo>
                      <a:cubicBezTo>
                        <a:pt x="169179" y="121821"/>
                        <a:pt x="170057" y="120067"/>
                        <a:pt x="170933" y="119190"/>
                      </a:cubicBezTo>
                      <a:cubicBezTo>
                        <a:pt x="170933" y="119190"/>
                        <a:pt x="170933" y="119190"/>
                        <a:pt x="170933" y="119190"/>
                      </a:cubicBezTo>
                      <a:cubicBezTo>
                        <a:pt x="182334" y="127083"/>
                        <a:pt x="197244" y="123575"/>
                        <a:pt x="205137" y="113051"/>
                      </a:cubicBezTo>
                      <a:cubicBezTo>
                        <a:pt x="207768" y="109543"/>
                        <a:pt x="209522" y="104280"/>
                        <a:pt x="209522" y="99895"/>
                      </a:cubicBezTo>
                      <a:cubicBezTo>
                        <a:pt x="209522" y="99895"/>
                        <a:pt x="211276" y="101649"/>
                        <a:pt x="212153" y="101649"/>
                      </a:cubicBezTo>
                      <a:cubicBezTo>
                        <a:pt x="223554" y="109543"/>
                        <a:pt x="238463" y="106034"/>
                        <a:pt x="246356" y="95510"/>
                      </a:cubicBezTo>
                      <a:cubicBezTo>
                        <a:pt x="250741" y="89371"/>
                        <a:pt x="251618" y="81478"/>
                        <a:pt x="249864" y="75339"/>
                      </a:cubicBezTo>
                      <a:cubicBezTo>
                        <a:pt x="249864" y="75339"/>
                        <a:pt x="249864" y="75339"/>
                        <a:pt x="249864" y="75339"/>
                      </a:cubicBezTo>
                      <a:cubicBezTo>
                        <a:pt x="261265" y="83232"/>
                        <a:pt x="276175" y="79724"/>
                        <a:pt x="284068" y="69200"/>
                      </a:cubicBezTo>
                      <a:cubicBezTo>
                        <a:pt x="288453" y="63061"/>
                        <a:pt x="289330" y="55168"/>
                        <a:pt x="287576" y="48152"/>
                      </a:cubicBezTo>
                      <a:cubicBezTo>
                        <a:pt x="292838" y="46398"/>
                        <a:pt x="298100" y="43767"/>
                        <a:pt x="301608" y="38505"/>
                      </a:cubicBezTo>
                      <a:cubicBezTo>
                        <a:pt x="309501" y="27103"/>
                        <a:pt x="305993" y="12194"/>
                        <a:pt x="295469" y="4301"/>
                      </a:cubicBezTo>
                      <a:close/>
                    </a:path>
                  </a:pathLst>
                </a:custGeom>
                <a:solidFill>
                  <a:srgbClr val="662D91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9717" name="Freeform 9628">
                  <a:extLst>
                    <a:ext uri="{FF2B5EF4-FFF2-40B4-BE49-F238E27FC236}">
                      <a16:creationId xmlns:a16="http://schemas.microsoft.com/office/drawing/2014/main" id="{B23BE2FC-5673-89BD-D607-E01BDDDD117B}"/>
                    </a:ext>
                  </a:extLst>
                </p:cNvPr>
                <p:cNvSpPr/>
                <p:nvPr/>
              </p:nvSpPr>
              <p:spPr>
                <a:xfrm>
                  <a:off x="10293667" y="3971162"/>
                  <a:ext cx="313096" cy="301486"/>
                </a:xfrm>
                <a:custGeom>
                  <a:avLst/>
                  <a:gdLst>
                    <a:gd name="connsiteX0" fmla="*/ 29382 w 313096"/>
                    <a:gd name="connsiteY0" fmla="*/ 301487 h 301486"/>
                    <a:gd name="connsiteX1" fmla="*/ 12719 w 313096"/>
                    <a:gd name="connsiteY1" fmla="*/ 296225 h 301486"/>
                    <a:gd name="connsiteX2" fmla="*/ 4826 w 313096"/>
                    <a:gd name="connsiteY2" fmla="*/ 255005 h 301486"/>
                    <a:gd name="connsiteX3" fmla="*/ 24120 w 313096"/>
                    <a:gd name="connsiteY3" fmla="*/ 242727 h 301486"/>
                    <a:gd name="connsiteX4" fmla="*/ 44291 w 313096"/>
                    <a:gd name="connsiteY4" fmla="*/ 246235 h 301486"/>
                    <a:gd name="connsiteX5" fmla="*/ 46922 w 313096"/>
                    <a:gd name="connsiteY5" fmla="*/ 240973 h 301486"/>
                    <a:gd name="connsiteX6" fmla="*/ 78495 w 313096"/>
                    <a:gd name="connsiteY6" fmla="*/ 229572 h 301486"/>
                    <a:gd name="connsiteX7" fmla="*/ 82880 w 313096"/>
                    <a:gd name="connsiteY7" fmla="*/ 217294 h 301486"/>
                    <a:gd name="connsiteX8" fmla="*/ 103928 w 313096"/>
                    <a:gd name="connsiteY8" fmla="*/ 205016 h 301486"/>
                    <a:gd name="connsiteX9" fmla="*/ 107436 w 313096"/>
                    <a:gd name="connsiteY9" fmla="*/ 178705 h 301486"/>
                    <a:gd name="connsiteX10" fmla="*/ 122345 w 313096"/>
                    <a:gd name="connsiteY10" fmla="*/ 167304 h 301486"/>
                    <a:gd name="connsiteX11" fmla="*/ 122345 w 313096"/>
                    <a:gd name="connsiteY11" fmla="*/ 135732 h 301486"/>
                    <a:gd name="connsiteX12" fmla="*/ 127607 w 313096"/>
                    <a:gd name="connsiteY12" fmla="*/ 130470 h 301486"/>
                    <a:gd name="connsiteX13" fmla="*/ 127607 w 313096"/>
                    <a:gd name="connsiteY13" fmla="*/ 98020 h 301486"/>
                    <a:gd name="connsiteX14" fmla="*/ 163565 w 313096"/>
                    <a:gd name="connsiteY14" fmla="*/ 87496 h 301486"/>
                    <a:gd name="connsiteX15" fmla="*/ 163565 w 313096"/>
                    <a:gd name="connsiteY15" fmla="*/ 87496 h 301486"/>
                    <a:gd name="connsiteX16" fmla="*/ 200399 w 313096"/>
                    <a:gd name="connsiteY16" fmla="*/ 77849 h 301486"/>
                    <a:gd name="connsiteX17" fmla="*/ 203907 w 313096"/>
                    <a:gd name="connsiteY17" fmla="*/ 70833 h 301486"/>
                    <a:gd name="connsiteX18" fmla="*/ 223201 w 313096"/>
                    <a:gd name="connsiteY18" fmla="*/ 58555 h 301486"/>
                    <a:gd name="connsiteX19" fmla="*/ 236357 w 313096"/>
                    <a:gd name="connsiteY19" fmla="*/ 58555 h 301486"/>
                    <a:gd name="connsiteX20" fmla="*/ 241618 w 313096"/>
                    <a:gd name="connsiteY20" fmla="*/ 43646 h 301486"/>
                    <a:gd name="connsiteX21" fmla="*/ 254774 w 313096"/>
                    <a:gd name="connsiteY21" fmla="*/ 33122 h 301486"/>
                    <a:gd name="connsiteX22" fmla="*/ 259159 w 313096"/>
                    <a:gd name="connsiteY22" fmla="*/ 12950 h 301486"/>
                    <a:gd name="connsiteX23" fmla="*/ 278453 w 313096"/>
                    <a:gd name="connsiteY23" fmla="*/ 672 h 301486"/>
                    <a:gd name="connsiteX24" fmla="*/ 300378 w 313096"/>
                    <a:gd name="connsiteY24" fmla="*/ 5057 h 301486"/>
                    <a:gd name="connsiteX25" fmla="*/ 308271 w 313096"/>
                    <a:gd name="connsiteY25" fmla="*/ 46277 h 301486"/>
                    <a:gd name="connsiteX26" fmla="*/ 295116 w 313096"/>
                    <a:gd name="connsiteY26" fmla="*/ 56801 h 301486"/>
                    <a:gd name="connsiteX27" fmla="*/ 290731 w 313096"/>
                    <a:gd name="connsiteY27" fmla="*/ 76972 h 301486"/>
                    <a:gd name="connsiteX28" fmla="*/ 271437 w 313096"/>
                    <a:gd name="connsiteY28" fmla="*/ 89250 h 301486"/>
                    <a:gd name="connsiteX29" fmla="*/ 258282 w 313096"/>
                    <a:gd name="connsiteY29" fmla="*/ 89250 h 301486"/>
                    <a:gd name="connsiteX30" fmla="*/ 253020 w 313096"/>
                    <a:gd name="connsiteY30" fmla="*/ 104159 h 301486"/>
                    <a:gd name="connsiteX31" fmla="*/ 216185 w 313096"/>
                    <a:gd name="connsiteY31" fmla="*/ 113806 h 301486"/>
                    <a:gd name="connsiteX32" fmla="*/ 212677 w 313096"/>
                    <a:gd name="connsiteY32" fmla="*/ 120823 h 301486"/>
                    <a:gd name="connsiteX33" fmla="*/ 193383 w 313096"/>
                    <a:gd name="connsiteY33" fmla="*/ 133101 h 301486"/>
                    <a:gd name="connsiteX34" fmla="*/ 175843 w 313096"/>
                    <a:gd name="connsiteY34" fmla="*/ 131347 h 301486"/>
                    <a:gd name="connsiteX35" fmla="*/ 175843 w 313096"/>
                    <a:gd name="connsiteY35" fmla="*/ 131347 h 301486"/>
                    <a:gd name="connsiteX36" fmla="*/ 170581 w 313096"/>
                    <a:gd name="connsiteY36" fmla="*/ 136609 h 301486"/>
                    <a:gd name="connsiteX37" fmla="*/ 170581 w 313096"/>
                    <a:gd name="connsiteY37" fmla="*/ 169058 h 301486"/>
                    <a:gd name="connsiteX38" fmla="*/ 155671 w 313096"/>
                    <a:gd name="connsiteY38" fmla="*/ 180459 h 301486"/>
                    <a:gd name="connsiteX39" fmla="*/ 155671 w 313096"/>
                    <a:gd name="connsiteY39" fmla="*/ 212032 h 301486"/>
                    <a:gd name="connsiteX40" fmla="*/ 134624 w 313096"/>
                    <a:gd name="connsiteY40" fmla="*/ 224310 h 301486"/>
                    <a:gd name="connsiteX41" fmla="*/ 131115 w 313096"/>
                    <a:gd name="connsiteY41" fmla="*/ 250620 h 301486"/>
                    <a:gd name="connsiteX42" fmla="*/ 99543 w 313096"/>
                    <a:gd name="connsiteY42" fmla="*/ 262021 h 301486"/>
                    <a:gd name="connsiteX43" fmla="*/ 95158 w 313096"/>
                    <a:gd name="connsiteY43" fmla="*/ 274299 h 301486"/>
                    <a:gd name="connsiteX44" fmla="*/ 55693 w 313096"/>
                    <a:gd name="connsiteY44" fmla="*/ 283070 h 301486"/>
                    <a:gd name="connsiteX45" fmla="*/ 53061 w 313096"/>
                    <a:gd name="connsiteY45" fmla="*/ 288332 h 301486"/>
                    <a:gd name="connsiteX46" fmla="*/ 28505 w 313096"/>
                    <a:gd name="connsiteY46" fmla="*/ 301487 h 301486"/>
                    <a:gd name="connsiteX47" fmla="*/ 29382 w 313096"/>
                    <a:gd name="connsiteY47" fmla="*/ 252374 h 301486"/>
                    <a:gd name="connsiteX48" fmla="*/ 25874 w 313096"/>
                    <a:gd name="connsiteY48" fmla="*/ 252374 h 301486"/>
                    <a:gd name="connsiteX49" fmla="*/ 13596 w 313096"/>
                    <a:gd name="connsiteY49" fmla="*/ 260267 h 301486"/>
                    <a:gd name="connsiteX50" fmla="*/ 18858 w 313096"/>
                    <a:gd name="connsiteY50" fmla="*/ 287455 h 301486"/>
                    <a:gd name="connsiteX51" fmla="*/ 46045 w 313096"/>
                    <a:gd name="connsiteY51" fmla="*/ 282193 h 301486"/>
                    <a:gd name="connsiteX52" fmla="*/ 49553 w 313096"/>
                    <a:gd name="connsiteY52" fmla="*/ 273422 h 301486"/>
                    <a:gd name="connsiteX53" fmla="*/ 49553 w 313096"/>
                    <a:gd name="connsiteY53" fmla="*/ 264652 h 301486"/>
                    <a:gd name="connsiteX54" fmla="*/ 44291 w 313096"/>
                    <a:gd name="connsiteY54" fmla="*/ 257636 h 301486"/>
                    <a:gd name="connsiteX55" fmla="*/ 40783 w 313096"/>
                    <a:gd name="connsiteY55" fmla="*/ 255005 h 301486"/>
                    <a:gd name="connsiteX56" fmla="*/ 29382 w 313096"/>
                    <a:gd name="connsiteY56" fmla="*/ 251497 h 301486"/>
                    <a:gd name="connsiteX57" fmla="*/ 50430 w 313096"/>
                    <a:gd name="connsiteY57" fmla="*/ 264652 h 301486"/>
                    <a:gd name="connsiteX58" fmla="*/ 56569 w 313096"/>
                    <a:gd name="connsiteY58" fmla="*/ 271668 h 301486"/>
                    <a:gd name="connsiteX59" fmla="*/ 60078 w 313096"/>
                    <a:gd name="connsiteY59" fmla="*/ 274299 h 301486"/>
                    <a:gd name="connsiteX60" fmla="*/ 87265 w 313096"/>
                    <a:gd name="connsiteY60" fmla="*/ 269037 h 301486"/>
                    <a:gd name="connsiteX61" fmla="*/ 90773 w 313096"/>
                    <a:gd name="connsiteY61" fmla="*/ 255005 h 301486"/>
                    <a:gd name="connsiteX62" fmla="*/ 89019 w 313096"/>
                    <a:gd name="connsiteY62" fmla="*/ 246235 h 301486"/>
                    <a:gd name="connsiteX63" fmla="*/ 81126 w 313096"/>
                    <a:gd name="connsiteY63" fmla="*/ 241850 h 301486"/>
                    <a:gd name="connsiteX64" fmla="*/ 54815 w 313096"/>
                    <a:gd name="connsiteY64" fmla="*/ 247112 h 301486"/>
                    <a:gd name="connsiteX65" fmla="*/ 51308 w 313096"/>
                    <a:gd name="connsiteY65" fmla="*/ 255882 h 301486"/>
                    <a:gd name="connsiteX66" fmla="*/ 51308 w 313096"/>
                    <a:gd name="connsiteY66" fmla="*/ 264652 h 301486"/>
                    <a:gd name="connsiteX67" fmla="*/ 89896 w 313096"/>
                    <a:gd name="connsiteY67" fmla="*/ 246235 h 301486"/>
                    <a:gd name="connsiteX68" fmla="*/ 97789 w 313096"/>
                    <a:gd name="connsiteY68" fmla="*/ 250620 h 301486"/>
                    <a:gd name="connsiteX69" fmla="*/ 124099 w 313096"/>
                    <a:gd name="connsiteY69" fmla="*/ 245358 h 301486"/>
                    <a:gd name="connsiteX70" fmla="*/ 123222 w 313096"/>
                    <a:gd name="connsiteY70" fmla="*/ 221679 h 301486"/>
                    <a:gd name="connsiteX71" fmla="*/ 118837 w 313096"/>
                    <a:gd name="connsiteY71" fmla="*/ 216417 h 301486"/>
                    <a:gd name="connsiteX72" fmla="*/ 112698 w 313096"/>
                    <a:gd name="connsiteY72" fmla="*/ 214663 h 301486"/>
                    <a:gd name="connsiteX73" fmla="*/ 92527 w 313096"/>
                    <a:gd name="connsiteY73" fmla="*/ 222556 h 301486"/>
                    <a:gd name="connsiteX74" fmla="*/ 89019 w 313096"/>
                    <a:gd name="connsiteY74" fmla="*/ 236588 h 301486"/>
                    <a:gd name="connsiteX75" fmla="*/ 90773 w 313096"/>
                    <a:gd name="connsiteY75" fmla="*/ 245358 h 301486"/>
                    <a:gd name="connsiteX76" fmla="*/ 121468 w 313096"/>
                    <a:gd name="connsiteY76" fmla="*/ 212032 h 301486"/>
                    <a:gd name="connsiteX77" fmla="*/ 127607 w 313096"/>
                    <a:gd name="connsiteY77" fmla="*/ 213786 h 301486"/>
                    <a:gd name="connsiteX78" fmla="*/ 147779 w 313096"/>
                    <a:gd name="connsiteY78" fmla="*/ 205892 h 301486"/>
                    <a:gd name="connsiteX79" fmla="*/ 144270 w 313096"/>
                    <a:gd name="connsiteY79" fmla="*/ 179582 h 301486"/>
                    <a:gd name="connsiteX80" fmla="*/ 139009 w 313096"/>
                    <a:gd name="connsiteY80" fmla="*/ 175197 h 301486"/>
                    <a:gd name="connsiteX81" fmla="*/ 132869 w 313096"/>
                    <a:gd name="connsiteY81" fmla="*/ 175197 h 301486"/>
                    <a:gd name="connsiteX82" fmla="*/ 116206 w 313096"/>
                    <a:gd name="connsiteY82" fmla="*/ 183090 h 301486"/>
                    <a:gd name="connsiteX83" fmla="*/ 117083 w 313096"/>
                    <a:gd name="connsiteY83" fmla="*/ 206770 h 301486"/>
                    <a:gd name="connsiteX84" fmla="*/ 121468 w 313096"/>
                    <a:gd name="connsiteY84" fmla="*/ 212032 h 301486"/>
                    <a:gd name="connsiteX85" fmla="*/ 141639 w 313096"/>
                    <a:gd name="connsiteY85" fmla="*/ 170812 h 301486"/>
                    <a:gd name="connsiteX86" fmla="*/ 147779 w 313096"/>
                    <a:gd name="connsiteY86" fmla="*/ 170812 h 301486"/>
                    <a:gd name="connsiteX87" fmla="*/ 164442 w 313096"/>
                    <a:gd name="connsiteY87" fmla="*/ 162919 h 301486"/>
                    <a:gd name="connsiteX88" fmla="*/ 162687 w 313096"/>
                    <a:gd name="connsiteY88" fmla="*/ 138363 h 301486"/>
                    <a:gd name="connsiteX89" fmla="*/ 158302 w 313096"/>
                    <a:gd name="connsiteY89" fmla="*/ 133978 h 301486"/>
                    <a:gd name="connsiteX90" fmla="*/ 163565 w 313096"/>
                    <a:gd name="connsiteY90" fmla="*/ 130470 h 301486"/>
                    <a:gd name="connsiteX91" fmla="*/ 169704 w 313096"/>
                    <a:gd name="connsiteY91" fmla="*/ 124331 h 301486"/>
                    <a:gd name="connsiteX92" fmla="*/ 171458 w 313096"/>
                    <a:gd name="connsiteY92" fmla="*/ 120823 h 301486"/>
                    <a:gd name="connsiteX93" fmla="*/ 173212 w 313096"/>
                    <a:gd name="connsiteY93" fmla="*/ 116438 h 301486"/>
                    <a:gd name="connsiteX94" fmla="*/ 179351 w 313096"/>
                    <a:gd name="connsiteY94" fmla="*/ 119068 h 301486"/>
                    <a:gd name="connsiteX95" fmla="*/ 193383 w 313096"/>
                    <a:gd name="connsiteY95" fmla="*/ 121700 h 301486"/>
                    <a:gd name="connsiteX96" fmla="*/ 205661 w 313096"/>
                    <a:gd name="connsiteY96" fmla="*/ 113806 h 301486"/>
                    <a:gd name="connsiteX97" fmla="*/ 209169 w 313096"/>
                    <a:gd name="connsiteY97" fmla="*/ 103282 h 301486"/>
                    <a:gd name="connsiteX98" fmla="*/ 209169 w 313096"/>
                    <a:gd name="connsiteY98" fmla="*/ 94512 h 301486"/>
                    <a:gd name="connsiteX99" fmla="*/ 203030 w 313096"/>
                    <a:gd name="connsiteY99" fmla="*/ 88373 h 301486"/>
                    <a:gd name="connsiteX100" fmla="*/ 201276 w 313096"/>
                    <a:gd name="connsiteY100" fmla="*/ 86619 h 301486"/>
                    <a:gd name="connsiteX101" fmla="*/ 174089 w 313096"/>
                    <a:gd name="connsiteY101" fmla="*/ 91881 h 301486"/>
                    <a:gd name="connsiteX102" fmla="*/ 172335 w 313096"/>
                    <a:gd name="connsiteY102" fmla="*/ 95389 h 301486"/>
                    <a:gd name="connsiteX103" fmla="*/ 169704 w 313096"/>
                    <a:gd name="connsiteY103" fmla="*/ 102405 h 301486"/>
                    <a:gd name="connsiteX104" fmla="*/ 164442 w 313096"/>
                    <a:gd name="connsiteY104" fmla="*/ 97143 h 301486"/>
                    <a:gd name="connsiteX105" fmla="*/ 137254 w 313096"/>
                    <a:gd name="connsiteY105" fmla="*/ 102405 h 301486"/>
                    <a:gd name="connsiteX106" fmla="*/ 139009 w 313096"/>
                    <a:gd name="connsiteY106" fmla="*/ 126962 h 301486"/>
                    <a:gd name="connsiteX107" fmla="*/ 143394 w 313096"/>
                    <a:gd name="connsiteY107" fmla="*/ 131347 h 301486"/>
                    <a:gd name="connsiteX108" fmla="*/ 138131 w 313096"/>
                    <a:gd name="connsiteY108" fmla="*/ 134855 h 301486"/>
                    <a:gd name="connsiteX109" fmla="*/ 131992 w 313096"/>
                    <a:gd name="connsiteY109" fmla="*/ 140994 h 301486"/>
                    <a:gd name="connsiteX110" fmla="*/ 135500 w 313096"/>
                    <a:gd name="connsiteY110" fmla="*/ 167304 h 301486"/>
                    <a:gd name="connsiteX111" fmla="*/ 140762 w 313096"/>
                    <a:gd name="connsiteY111" fmla="*/ 171689 h 301486"/>
                    <a:gd name="connsiteX112" fmla="*/ 210923 w 313096"/>
                    <a:gd name="connsiteY112" fmla="*/ 93635 h 301486"/>
                    <a:gd name="connsiteX113" fmla="*/ 217939 w 313096"/>
                    <a:gd name="connsiteY113" fmla="*/ 99774 h 301486"/>
                    <a:gd name="connsiteX114" fmla="*/ 219693 w 313096"/>
                    <a:gd name="connsiteY114" fmla="*/ 101528 h 301486"/>
                    <a:gd name="connsiteX115" fmla="*/ 246881 w 313096"/>
                    <a:gd name="connsiteY115" fmla="*/ 96266 h 301486"/>
                    <a:gd name="connsiteX116" fmla="*/ 249512 w 313096"/>
                    <a:gd name="connsiteY116" fmla="*/ 79603 h 301486"/>
                    <a:gd name="connsiteX117" fmla="*/ 247758 w 313096"/>
                    <a:gd name="connsiteY117" fmla="*/ 72587 h 301486"/>
                    <a:gd name="connsiteX118" fmla="*/ 242496 w 313096"/>
                    <a:gd name="connsiteY118" fmla="*/ 68202 h 301486"/>
                    <a:gd name="connsiteX119" fmla="*/ 227586 w 313096"/>
                    <a:gd name="connsiteY119" fmla="*/ 64694 h 301486"/>
                    <a:gd name="connsiteX120" fmla="*/ 215308 w 313096"/>
                    <a:gd name="connsiteY120" fmla="*/ 72587 h 301486"/>
                    <a:gd name="connsiteX121" fmla="*/ 211800 w 313096"/>
                    <a:gd name="connsiteY121" fmla="*/ 83111 h 301486"/>
                    <a:gd name="connsiteX122" fmla="*/ 211800 w 313096"/>
                    <a:gd name="connsiteY122" fmla="*/ 91881 h 301486"/>
                    <a:gd name="connsiteX123" fmla="*/ 251266 w 313096"/>
                    <a:gd name="connsiteY123" fmla="*/ 69079 h 301486"/>
                    <a:gd name="connsiteX124" fmla="*/ 257405 w 313096"/>
                    <a:gd name="connsiteY124" fmla="*/ 74341 h 301486"/>
                    <a:gd name="connsiteX125" fmla="*/ 271437 w 313096"/>
                    <a:gd name="connsiteY125" fmla="*/ 76972 h 301486"/>
                    <a:gd name="connsiteX126" fmla="*/ 283715 w 313096"/>
                    <a:gd name="connsiteY126" fmla="*/ 69079 h 301486"/>
                    <a:gd name="connsiteX127" fmla="*/ 286346 w 313096"/>
                    <a:gd name="connsiteY127" fmla="*/ 52416 h 301486"/>
                    <a:gd name="connsiteX128" fmla="*/ 284592 w 313096"/>
                    <a:gd name="connsiteY128" fmla="*/ 47154 h 301486"/>
                    <a:gd name="connsiteX129" fmla="*/ 289854 w 313096"/>
                    <a:gd name="connsiteY129" fmla="*/ 47154 h 301486"/>
                    <a:gd name="connsiteX130" fmla="*/ 301256 w 313096"/>
                    <a:gd name="connsiteY130" fmla="*/ 38384 h 301486"/>
                    <a:gd name="connsiteX131" fmla="*/ 295993 w 313096"/>
                    <a:gd name="connsiteY131" fmla="*/ 11196 h 301486"/>
                    <a:gd name="connsiteX132" fmla="*/ 295993 w 313096"/>
                    <a:gd name="connsiteY132" fmla="*/ 11196 h 301486"/>
                    <a:gd name="connsiteX133" fmla="*/ 281084 w 313096"/>
                    <a:gd name="connsiteY133" fmla="*/ 8565 h 301486"/>
                    <a:gd name="connsiteX134" fmla="*/ 268806 w 313096"/>
                    <a:gd name="connsiteY134" fmla="*/ 16458 h 301486"/>
                    <a:gd name="connsiteX135" fmla="*/ 266175 w 313096"/>
                    <a:gd name="connsiteY135" fmla="*/ 33122 h 301486"/>
                    <a:gd name="connsiteX136" fmla="*/ 267929 w 313096"/>
                    <a:gd name="connsiteY136" fmla="*/ 38384 h 301486"/>
                    <a:gd name="connsiteX137" fmla="*/ 262667 w 313096"/>
                    <a:gd name="connsiteY137" fmla="*/ 38384 h 301486"/>
                    <a:gd name="connsiteX138" fmla="*/ 251266 w 313096"/>
                    <a:gd name="connsiteY138" fmla="*/ 47154 h 301486"/>
                    <a:gd name="connsiteX139" fmla="*/ 248635 w 313096"/>
                    <a:gd name="connsiteY139" fmla="*/ 63817 h 301486"/>
                    <a:gd name="connsiteX140" fmla="*/ 250388 w 313096"/>
                    <a:gd name="connsiteY140" fmla="*/ 69956 h 301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</a:cxnLst>
                  <a:rect l="l" t="t" r="r" b="b"/>
                  <a:pathLst>
                    <a:path w="313096" h="301486">
                      <a:moveTo>
                        <a:pt x="29382" y="301487"/>
                      </a:moveTo>
                      <a:cubicBezTo>
                        <a:pt x="23243" y="301487"/>
                        <a:pt x="17981" y="299733"/>
                        <a:pt x="12719" y="296225"/>
                      </a:cubicBezTo>
                      <a:cubicBezTo>
                        <a:pt x="-436" y="287455"/>
                        <a:pt x="-3945" y="269037"/>
                        <a:pt x="4826" y="255005"/>
                      </a:cubicBezTo>
                      <a:cubicBezTo>
                        <a:pt x="9211" y="248866"/>
                        <a:pt x="16227" y="244481"/>
                        <a:pt x="24120" y="242727"/>
                      </a:cubicBezTo>
                      <a:cubicBezTo>
                        <a:pt x="31136" y="240973"/>
                        <a:pt x="38152" y="242727"/>
                        <a:pt x="44291" y="246235"/>
                      </a:cubicBezTo>
                      <a:cubicBezTo>
                        <a:pt x="44291" y="244481"/>
                        <a:pt x="46045" y="242727"/>
                        <a:pt x="46922" y="240973"/>
                      </a:cubicBezTo>
                      <a:cubicBezTo>
                        <a:pt x="53938" y="230449"/>
                        <a:pt x="67094" y="226064"/>
                        <a:pt x="78495" y="229572"/>
                      </a:cubicBezTo>
                      <a:cubicBezTo>
                        <a:pt x="78495" y="225187"/>
                        <a:pt x="81126" y="220802"/>
                        <a:pt x="82880" y="217294"/>
                      </a:cubicBezTo>
                      <a:cubicBezTo>
                        <a:pt x="88142" y="210278"/>
                        <a:pt x="95158" y="205892"/>
                        <a:pt x="103928" y="205016"/>
                      </a:cubicBezTo>
                      <a:cubicBezTo>
                        <a:pt x="100420" y="196246"/>
                        <a:pt x="102174" y="186598"/>
                        <a:pt x="107436" y="178705"/>
                      </a:cubicBezTo>
                      <a:cubicBezTo>
                        <a:pt x="110944" y="173443"/>
                        <a:pt x="116206" y="169058"/>
                        <a:pt x="122345" y="167304"/>
                      </a:cubicBezTo>
                      <a:cubicBezTo>
                        <a:pt x="116206" y="157657"/>
                        <a:pt x="116206" y="145379"/>
                        <a:pt x="122345" y="135732"/>
                      </a:cubicBezTo>
                      <a:cubicBezTo>
                        <a:pt x="124099" y="133978"/>
                        <a:pt x="124976" y="132224"/>
                        <a:pt x="127607" y="130470"/>
                      </a:cubicBezTo>
                      <a:cubicBezTo>
                        <a:pt x="121468" y="120823"/>
                        <a:pt x="121468" y="107667"/>
                        <a:pt x="127607" y="98020"/>
                      </a:cubicBezTo>
                      <a:cubicBezTo>
                        <a:pt x="135500" y="85742"/>
                        <a:pt x="151286" y="82234"/>
                        <a:pt x="163565" y="87496"/>
                      </a:cubicBezTo>
                      <a:cubicBezTo>
                        <a:pt x="163565" y="87496"/>
                        <a:pt x="163565" y="87496"/>
                        <a:pt x="163565" y="87496"/>
                      </a:cubicBezTo>
                      <a:cubicBezTo>
                        <a:pt x="171458" y="75218"/>
                        <a:pt x="188121" y="71710"/>
                        <a:pt x="200399" y="77849"/>
                      </a:cubicBezTo>
                      <a:cubicBezTo>
                        <a:pt x="200399" y="75218"/>
                        <a:pt x="202153" y="72587"/>
                        <a:pt x="203907" y="70833"/>
                      </a:cubicBezTo>
                      <a:cubicBezTo>
                        <a:pt x="208292" y="64694"/>
                        <a:pt x="215308" y="60309"/>
                        <a:pt x="223201" y="58555"/>
                      </a:cubicBezTo>
                      <a:cubicBezTo>
                        <a:pt x="227586" y="58555"/>
                        <a:pt x="231971" y="58555"/>
                        <a:pt x="236357" y="58555"/>
                      </a:cubicBezTo>
                      <a:cubicBezTo>
                        <a:pt x="236357" y="53293"/>
                        <a:pt x="238111" y="48031"/>
                        <a:pt x="241618" y="43646"/>
                      </a:cubicBezTo>
                      <a:cubicBezTo>
                        <a:pt x="245127" y="39260"/>
                        <a:pt x="249512" y="35752"/>
                        <a:pt x="254774" y="33122"/>
                      </a:cubicBezTo>
                      <a:cubicBezTo>
                        <a:pt x="253897" y="26105"/>
                        <a:pt x="254774" y="19089"/>
                        <a:pt x="259159" y="12950"/>
                      </a:cubicBezTo>
                      <a:cubicBezTo>
                        <a:pt x="263544" y="6811"/>
                        <a:pt x="270560" y="2426"/>
                        <a:pt x="278453" y="672"/>
                      </a:cubicBezTo>
                      <a:cubicBezTo>
                        <a:pt x="286346" y="-1082"/>
                        <a:pt x="294239" y="672"/>
                        <a:pt x="300378" y="5057"/>
                      </a:cubicBezTo>
                      <a:cubicBezTo>
                        <a:pt x="313533" y="13827"/>
                        <a:pt x="317042" y="32245"/>
                        <a:pt x="308271" y="46277"/>
                      </a:cubicBezTo>
                      <a:cubicBezTo>
                        <a:pt x="304763" y="50662"/>
                        <a:pt x="300378" y="54170"/>
                        <a:pt x="295116" y="56801"/>
                      </a:cubicBezTo>
                      <a:cubicBezTo>
                        <a:pt x="295993" y="63817"/>
                        <a:pt x="295116" y="70833"/>
                        <a:pt x="290731" y="76972"/>
                      </a:cubicBezTo>
                      <a:cubicBezTo>
                        <a:pt x="286346" y="83111"/>
                        <a:pt x="279330" y="87496"/>
                        <a:pt x="271437" y="89250"/>
                      </a:cubicBezTo>
                      <a:cubicBezTo>
                        <a:pt x="267052" y="89250"/>
                        <a:pt x="262667" y="89250"/>
                        <a:pt x="258282" y="89250"/>
                      </a:cubicBezTo>
                      <a:cubicBezTo>
                        <a:pt x="258282" y="94512"/>
                        <a:pt x="256528" y="99774"/>
                        <a:pt x="253020" y="104159"/>
                      </a:cubicBezTo>
                      <a:cubicBezTo>
                        <a:pt x="245127" y="116438"/>
                        <a:pt x="228463" y="119946"/>
                        <a:pt x="216185" y="113806"/>
                      </a:cubicBezTo>
                      <a:cubicBezTo>
                        <a:pt x="216185" y="116438"/>
                        <a:pt x="214431" y="119068"/>
                        <a:pt x="212677" y="120823"/>
                      </a:cubicBezTo>
                      <a:cubicBezTo>
                        <a:pt x="208292" y="126962"/>
                        <a:pt x="201276" y="131347"/>
                        <a:pt x="193383" y="133101"/>
                      </a:cubicBezTo>
                      <a:cubicBezTo>
                        <a:pt x="187244" y="133978"/>
                        <a:pt x="181105" y="133101"/>
                        <a:pt x="175843" y="131347"/>
                      </a:cubicBezTo>
                      <a:cubicBezTo>
                        <a:pt x="175843" y="131347"/>
                        <a:pt x="175843" y="131347"/>
                        <a:pt x="175843" y="131347"/>
                      </a:cubicBezTo>
                      <a:cubicBezTo>
                        <a:pt x="174089" y="133101"/>
                        <a:pt x="173212" y="134855"/>
                        <a:pt x="170581" y="136609"/>
                      </a:cubicBezTo>
                      <a:cubicBezTo>
                        <a:pt x="176720" y="146256"/>
                        <a:pt x="176720" y="159411"/>
                        <a:pt x="170581" y="169058"/>
                      </a:cubicBezTo>
                      <a:cubicBezTo>
                        <a:pt x="167072" y="174320"/>
                        <a:pt x="161811" y="178705"/>
                        <a:pt x="155671" y="180459"/>
                      </a:cubicBezTo>
                      <a:cubicBezTo>
                        <a:pt x="161811" y="190106"/>
                        <a:pt x="161811" y="202384"/>
                        <a:pt x="155671" y="212032"/>
                      </a:cubicBezTo>
                      <a:cubicBezTo>
                        <a:pt x="150410" y="219048"/>
                        <a:pt x="143394" y="223433"/>
                        <a:pt x="134624" y="224310"/>
                      </a:cubicBezTo>
                      <a:cubicBezTo>
                        <a:pt x="138131" y="233080"/>
                        <a:pt x="136377" y="242727"/>
                        <a:pt x="131115" y="250620"/>
                      </a:cubicBezTo>
                      <a:cubicBezTo>
                        <a:pt x="124099" y="261144"/>
                        <a:pt x="110944" y="265529"/>
                        <a:pt x="99543" y="262021"/>
                      </a:cubicBezTo>
                      <a:cubicBezTo>
                        <a:pt x="99543" y="266406"/>
                        <a:pt x="96912" y="270791"/>
                        <a:pt x="95158" y="274299"/>
                      </a:cubicBezTo>
                      <a:cubicBezTo>
                        <a:pt x="86388" y="287455"/>
                        <a:pt x="68848" y="290963"/>
                        <a:pt x="55693" y="283070"/>
                      </a:cubicBezTo>
                      <a:cubicBezTo>
                        <a:pt x="55693" y="284823"/>
                        <a:pt x="53938" y="286578"/>
                        <a:pt x="53061" y="288332"/>
                      </a:cubicBezTo>
                      <a:cubicBezTo>
                        <a:pt x="47799" y="297102"/>
                        <a:pt x="38152" y="301487"/>
                        <a:pt x="28505" y="301487"/>
                      </a:cubicBezTo>
                      <a:close/>
                      <a:moveTo>
                        <a:pt x="29382" y="252374"/>
                      </a:moveTo>
                      <a:cubicBezTo>
                        <a:pt x="28505" y="252374"/>
                        <a:pt x="26751" y="252374"/>
                        <a:pt x="25874" y="252374"/>
                      </a:cubicBezTo>
                      <a:cubicBezTo>
                        <a:pt x="20612" y="253251"/>
                        <a:pt x="16227" y="255882"/>
                        <a:pt x="13596" y="260267"/>
                      </a:cubicBezTo>
                      <a:cubicBezTo>
                        <a:pt x="7457" y="269037"/>
                        <a:pt x="10088" y="281315"/>
                        <a:pt x="18858" y="287455"/>
                      </a:cubicBezTo>
                      <a:cubicBezTo>
                        <a:pt x="27628" y="293594"/>
                        <a:pt x="39906" y="290963"/>
                        <a:pt x="46045" y="282193"/>
                      </a:cubicBezTo>
                      <a:cubicBezTo>
                        <a:pt x="47799" y="279562"/>
                        <a:pt x="48676" y="276930"/>
                        <a:pt x="49553" y="273422"/>
                      </a:cubicBezTo>
                      <a:lnTo>
                        <a:pt x="49553" y="264652"/>
                      </a:lnTo>
                      <a:cubicBezTo>
                        <a:pt x="50430" y="264652"/>
                        <a:pt x="44291" y="257636"/>
                        <a:pt x="44291" y="257636"/>
                      </a:cubicBezTo>
                      <a:cubicBezTo>
                        <a:pt x="43414" y="256759"/>
                        <a:pt x="42537" y="255882"/>
                        <a:pt x="40783" y="255005"/>
                      </a:cubicBezTo>
                      <a:cubicBezTo>
                        <a:pt x="37275" y="252374"/>
                        <a:pt x="33767" y="251497"/>
                        <a:pt x="29382" y="251497"/>
                      </a:cubicBezTo>
                      <a:close/>
                      <a:moveTo>
                        <a:pt x="50430" y="264652"/>
                      </a:moveTo>
                      <a:lnTo>
                        <a:pt x="56569" y="271668"/>
                      </a:lnTo>
                      <a:cubicBezTo>
                        <a:pt x="57446" y="272545"/>
                        <a:pt x="58323" y="273422"/>
                        <a:pt x="60078" y="274299"/>
                      </a:cubicBezTo>
                      <a:cubicBezTo>
                        <a:pt x="68848" y="280438"/>
                        <a:pt x="81126" y="277807"/>
                        <a:pt x="87265" y="269037"/>
                      </a:cubicBezTo>
                      <a:cubicBezTo>
                        <a:pt x="89896" y="264652"/>
                        <a:pt x="90773" y="260267"/>
                        <a:pt x="90773" y="255005"/>
                      </a:cubicBezTo>
                      <a:lnTo>
                        <a:pt x="89019" y="246235"/>
                      </a:lnTo>
                      <a:lnTo>
                        <a:pt x="81126" y="241850"/>
                      </a:lnTo>
                      <a:cubicBezTo>
                        <a:pt x="72355" y="236588"/>
                        <a:pt x="60954" y="239219"/>
                        <a:pt x="54815" y="247112"/>
                      </a:cubicBezTo>
                      <a:cubicBezTo>
                        <a:pt x="53061" y="249743"/>
                        <a:pt x="52184" y="252374"/>
                        <a:pt x="51308" y="255882"/>
                      </a:cubicBezTo>
                      <a:lnTo>
                        <a:pt x="51308" y="264652"/>
                      </a:lnTo>
                      <a:close/>
                      <a:moveTo>
                        <a:pt x="89896" y="246235"/>
                      </a:moveTo>
                      <a:lnTo>
                        <a:pt x="97789" y="250620"/>
                      </a:lnTo>
                      <a:cubicBezTo>
                        <a:pt x="106559" y="255882"/>
                        <a:pt x="117960" y="253251"/>
                        <a:pt x="124099" y="245358"/>
                      </a:cubicBezTo>
                      <a:cubicBezTo>
                        <a:pt x="129361" y="238342"/>
                        <a:pt x="128484" y="228695"/>
                        <a:pt x="123222" y="221679"/>
                      </a:cubicBezTo>
                      <a:lnTo>
                        <a:pt x="118837" y="216417"/>
                      </a:lnTo>
                      <a:lnTo>
                        <a:pt x="112698" y="214663"/>
                      </a:lnTo>
                      <a:cubicBezTo>
                        <a:pt x="104805" y="212909"/>
                        <a:pt x="96912" y="215540"/>
                        <a:pt x="92527" y="222556"/>
                      </a:cubicBezTo>
                      <a:cubicBezTo>
                        <a:pt x="89896" y="226941"/>
                        <a:pt x="89019" y="231326"/>
                        <a:pt x="89019" y="236588"/>
                      </a:cubicBezTo>
                      <a:lnTo>
                        <a:pt x="90773" y="245358"/>
                      </a:lnTo>
                      <a:close/>
                      <a:moveTo>
                        <a:pt x="121468" y="212032"/>
                      </a:moveTo>
                      <a:lnTo>
                        <a:pt x="127607" y="213786"/>
                      </a:lnTo>
                      <a:cubicBezTo>
                        <a:pt x="135500" y="215540"/>
                        <a:pt x="143394" y="212909"/>
                        <a:pt x="147779" y="205892"/>
                      </a:cubicBezTo>
                      <a:cubicBezTo>
                        <a:pt x="153917" y="197122"/>
                        <a:pt x="152164" y="186598"/>
                        <a:pt x="144270" y="179582"/>
                      </a:cubicBezTo>
                      <a:lnTo>
                        <a:pt x="139009" y="175197"/>
                      </a:lnTo>
                      <a:lnTo>
                        <a:pt x="132869" y="175197"/>
                      </a:lnTo>
                      <a:cubicBezTo>
                        <a:pt x="125853" y="175197"/>
                        <a:pt x="119714" y="177828"/>
                        <a:pt x="116206" y="183090"/>
                      </a:cubicBezTo>
                      <a:cubicBezTo>
                        <a:pt x="110944" y="190106"/>
                        <a:pt x="111821" y="199754"/>
                        <a:pt x="117083" y="206770"/>
                      </a:cubicBezTo>
                      <a:lnTo>
                        <a:pt x="121468" y="212032"/>
                      </a:lnTo>
                      <a:close/>
                      <a:moveTo>
                        <a:pt x="141639" y="170812"/>
                      </a:moveTo>
                      <a:lnTo>
                        <a:pt x="147779" y="170812"/>
                      </a:lnTo>
                      <a:cubicBezTo>
                        <a:pt x="154795" y="170812"/>
                        <a:pt x="160934" y="168181"/>
                        <a:pt x="164442" y="162919"/>
                      </a:cubicBezTo>
                      <a:cubicBezTo>
                        <a:pt x="169704" y="155026"/>
                        <a:pt x="168827" y="145379"/>
                        <a:pt x="162687" y="138363"/>
                      </a:cubicBezTo>
                      <a:lnTo>
                        <a:pt x="158302" y="133978"/>
                      </a:lnTo>
                      <a:lnTo>
                        <a:pt x="163565" y="130470"/>
                      </a:lnTo>
                      <a:cubicBezTo>
                        <a:pt x="166196" y="128716"/>
                        <a:pt x="167950" y="126962"/>
                        <a:pt x="169704" y="124331"/>
                      </a:cubicBezTo>
                      <a:cubicBezTo>
                        <a:pt x="169704" y="123454"/>
                        <a:pt x="171458" y="121700"/>
                        <a:pt x="171458" y="120823"/>
                      </a:cubicBezTo>
                      <a:lnTo>
                        <a:pt x="173212" y="116438"/>
                      </a:lnTo>
                      <a:lnTo>
                        <a:pt x="179351" y="119068"/>
                      </a:lnTo>
                      <a:cubicBezTo>
                        <a:pt x="183736" y="121700"/>
                        <a:pt x="188998" y="122576"/>
                        <a:pt x="193383" y="121700"/>
                      </a:cubicBezTo>
                      <a:cubicBezTo>
                        <a:pt x="198645" y="120823"/>
                        <a:pt x="203030" y="118191"/>
                        <a:pt x="205661" y="113806"/>
                      </a:cubicBezTo>
                      <a:cubicBezTo>
                        <a:pt x="207415" y="111175"/>
                        <a:pt x="209169" y="107667"/>
                        <a:pt x="209169" y="103282"/>
                      </a:cubicBezTo>
                      <a:lnTo>
                        <a:pt x="209169" y="94512"/>
                      </a:lnTo>
                      <a:cubicBezTo>
                        <a:pt x="209169" y="94512"/>
                        <a:pt x="203030" y="88373"/>
                        <a:pt x="203030" y="88373"/>
                      </a:cubicBezTo>
                      <a:cubicBezTo>
                        <a:pt x="202153" y="88373"/>
                        <a:pt x="201276" y="87496"/>
                        <a:pt x="201276" y="86619"/>
                      </a:cubicBezTo>
                      <a:cubicBezTo>
                        <a:pt x="192506" y="80480"/>
                        <a:pt x="180228" y="83111"/>
                        <a:pt x="174089" y="91881"/>
                      </a:cubicBezTo>
                      <a:cubicBezTo>
                        <a:pt x="174089" y="92758"/>
                        <a:pt x="172335" y="94512"/>
                        <a:pt x="172335" y="95389"/>
                      </a:cubicBezTo>
                      <a:lnTo>
                        <a:pt x="169704" y="102405"/>
                      </a:lnTo>
                      <a:lnTo>
                        <a:pt x="164442" y="97143"/>
                      </a:lnTo>
                      <a:cubicBezTo>
                        <a:pt x="155671" y="91004"/>
                        <a:pt x="143394" y="93635"/>
                        <a:pt x="137254" y="102405"/>
                      </a:cubicBezTo>
                      <a:cubicBezTo>
                        <a:pt x="131992" y="110298"/>
                        <a:pt x="132869" y="119946"/>
                        <a:pt x="139009" y="126962"/>
                      </a:cubicBezTo>
                      <a:lnTo>
                        <a:pt x="143394" y="131347"/>
                      </a:lnTo>
                      <a:lnTo>
                        <a:pt x="138131" y="134855"/>
                      </a:lnTo>
                      <a:cubicBezTo>
                        <a:pt x="135500" y="136609"/>
                        <a:pt x="133746" y="138363"/>
                        <a:pt x="131992" y="140994"/>
                      </a:cubicBezTo>
                      <a:cubicBezTo>
                        <a:pt x="125853" y="149764"/>
                        <a:pt x="127607" y="160288"/>
                        <a:pt x="135500" y="167304"/>
                      </a:cubicBezTo>
                      <a:lnTo>
                        <a:pt x="140762" y="171689"/>
                      </a:lnTo>
                      <a:close/>
                      <a:moveTo>
                        <a:pt x="210923" y="93635"/>
                      </a:moveTo>
                      <a:lnTo>
                        <a:pt x="217939" y="99774"/>
                      </a:lnTo>
                      <a:cubicBezTo>
                        <a:pt x="218816" y="99774"/>
                        <a:pt x="219693" y="100651"/>
                        <a:pt x="219693" y="101528"/>
                      </a:cubicBezTo>
                      <a:cubicBezTo>
                        <a:pt x="228463" y="107667"/>
                        <a:pt x="240742" y="105036"/>
                        <a:pt x="246881" y="96266"/>
                      </a:cubicBezTo>
                      <a:cubicBezTo>
                        <a:pt x="250388" y="91881"/>
                        <a:pt x="251266" y="85742"/>
                        <a:pt x="249512" y="79603"/>
                      </a:cubicBezTo>
                      <a:lnTo>
                        <a:pt x="247758" y="72587"/>
                      </a:lnTo>
                      <a:lnTo>
                        <a:pt x="242496" y="68202"/>
                      </a:lnTo>
                      <a:cubicBezTo>
                        <a:pt x="238111" y="65571"/>
                        <a:pt x="232848" y="63817"/>
                        <a:pt x="227586" y="64694"/>
                      </a:cubicBezTo>
                      <a:cubicBezTo>
                        <a:pt x="222325" y="65571"/>
                        <a:pt x="217939" y="68202"/>
                        <a:pt x="215308" y="72587"/>
                      </a:cubicBezTo>
                      <a:cubicBezTo>
                        <a:pt x="213554" y="75218"/>
                        <a:pt x="211800" y="78726"/>
                        <a:pt x="211800" y="83111"/>
                      </a:cubicBezTo>
                      <a:lnTo>
                        <a:pt x="211800" y="91881"/>
                      </a:lnTo>
                      <a:close/>
                      <a:moveTo>
                        <a:pt x="251266" y="69079"/>
                      </a:moveTo>
                      <a:lnTo>
                        <a:pt x="257405" y="74341"/>
                      </a:lnTo>
                      <a:cubicBezTo>
                        <a:pt x="261790" y="76972"/>
                        <a:pt x="267052" y="77849"/>
                        <a:pt x="271437" y="76972"/>
                      </a:cubicBezTo>
                      <a:cubicBezTo>
                        <a:pt x="276699" y="76095"/>
                        <a:pt x="281084" y="73464"/>
                        <a:pt x="283715" y="69079"/>
                      </a:cubicBezTo>
                      <a:cubicBezTo>
                        <a:pt x="287223" y="64694"/>
                        <a:pt x="288100" y="58555"/>
                        <a:pt x="286346" y="52416"/>
                      </a:cubicBezTo>
                      <a:lnTo>
                        <a:pt x="284592" y="47154"/>
                      </a:lnTo>
                      <a:lnTo>
                        <a:pt x="289854" y="47154"/>
                      </a:lnTo>
                      <a:cubicBezTo>
                        <a:pt x="294239" y="44523"/>
                        <a:pt x="298624" y="41892"/>
                        <a:pt x="301256" y="38384"/>
                      </a:cubicBezTo>
                      <a:cubicBezTo>
                        <a:pt x="307394" y="29614"/>
                        <a:pt x="304763" y="17335"/>
                        <a:pt x="295993" y="11196"/>
                      </a:cubicBezTo>
                      <a:lnTo>
                        <a:pt x="295993" y="11196"/>
                      </a:lnTo>
                      <a:cubicBezTo>
                        <a:pt x="291608" y="8565"/>
                        <a:pt x="286346" y="6811"/>
                        <a:pt x="281084" y="8565"/>
                      </a:cubicBezTo>
                      <a:cubicBezTo>
                        <a:pt x="275822" y="9442"/>
                        <a:pt x="271437" y="12073"/>
                        <a:pt x="268806" y="16458"/>
                      </a:cubicBezTo>
                      <a:cubicBezTo>
                        <a:pt x="265298" y="20843"/>
                        <a:pt x="264421" y="26982"/>
                        <a:pt x="266175" y="33122"/>
                      </a:cubicBezTo>
                      <a:lnTo>
                        <a:pt x="267929" y="38384"/>
                      </a:lnTo>
                      <a:lnTo>
                        <a:pt x="262667" y="38384"/>
                      </a:lnTo>
                      <a:cubicBezTo>
                        <a:pt x="258282" y="41015"/>
                        <a:pt x="253897" y="43646"/>
                        <a:pt x="251266" y="47154"/>
                      </a:cubicBezTo>
                      <a:cubicBezTo>
                        <a:pt x="247758" y="51539"/>
                        <a:pt x="246881" y="57678"/>
                        <a:pt x="248635" y="63817"/>
                      </a:cubicBezTo>
                      <a:lnTo>
                        <a:pt x="250388" y="69956"/>
                      </a:lnTo>
                      <a:close/>
                    </a:path>
                  </a:pathLst>
                </a:custGeom>
                <a:solidFill>
                  <a:srgbClr val="262262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9713" name="Graphic 9588">
                <a:extLst>
                  <a:ext uri="{FF2B5EF4-FFF2-40B4-BE49-F238E27FC236}">
                    <a16:creationId xmlns:a16="http://schemas.microsoft.com/office/drawing/2014/main" id="{CA4231F0-BD29-F48F-0373-3F6F41EB2A8E}"/>
                  </a:ext>
                </a:extLst>
              </p:cNvPr>
              <p:cNvGrpSpPr/>
              <p:nvPr/>
            </p:nvGrpSpPr>
            <p:grpSpPr>
              <a:xfrm>
                <a:off x="10611906" y="3966247"/>
                <a:ext cx="58995" cy="59200"/>
                <a:chOff x="10611906" y="3966247"/>
                <a:chExt cx="58995" cy="59200"/>
              </a:xfrm>
            </p:grpSpPr>
            <p:sp>
              <p:nvSpPr>
                <p:cNvPr id="9714" name="Freeform 9630">
                  <a:extLst>
                    <a:ext uri="{FF2B5EF4-FFF2-40B4-BE49-F238E27FC236}">
                      <a16:creationId xmlns:a16="http://schemas.microsoft.com/office/drawing/2014/main" id="{A62BE4DC-5334-0FBA-2738-A3DA19E8BB30}"/>
                    </a:ext>
                  </a:extLst>
                </p:cNvPr>
                <p:cNvSpPr/>
                <p:nvPr/>
              </p:nvSpPr>
              <p:spPr>
                <a:xfrm>
                  <a:off x="10617047" y="3971156"/>
                  <a:ext cx="48944" cy="48944"/>
                </a:xfrm>
                <a:custGeom>
                  <a:avLst/>
                  <a:gdLst>
                    <a:gd name="connsiteX0" fmla="*/ 38504 w 48944"/>
                    <a:gd name="connsiteY0" fmla="*/ 4301 h 48944"/>
                    <a:gd name="connsiteX1" fmla="*/ 4301 w 48944"/>
                    <a:gd name="connsiteY1" fmla="*/ 10440 h 48944"/>
                    <a:gd name="connsiteX2" fmla="*/ 10441 w 48944"/>
                    <a:gd name="connsiteY2" fmla="*/ 44644 h 48944"/>
                    <a:gd name="connsiteX3" fmla="*/ 44644 w 48944"/>
                    <a:gd name="connsiteY3" fmla="*/ 38505 h 48944"/>
                    <a:gd name="connsiteX4" fmla="*/ 38504 w 48944"/>
                    <a:gd name="connsiteY4" fmla="*/ 4301 h 48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44" h="48944">
                      <a:moveTo>
                        <a:pt x="38504" y="4301"/>
                      </a:moveTo>
                      <a:cubicBezTo>
                        <a:pt x="27103" y="-3592"/>
                        <a:pt x="12194" y="-84"/>
                        <a:pt x="4301" y="10440"/>
                      </a:cubicBezTo>
                      <a:cubicBezTo>
                        <a:pt x="-3592" y="21841"/>
                        <a:pt x="-84" y="36750"/>
                        <a:pt x="10441" y="44644"/>
                      </a:cubicBezTo>
                      <a:cubicBezTo>
                        <a:pt x="21842" y="52537"/>
                        <a:pt x="36751" y="49029"/>
                        <a:pt x="44644" y="38505"/>
                      </a:cubicBezTo>
                      <a:cubicBezTo>
                        <a:pt x="52537" y="27104"/>
                        <a:pt x="49029" y="12194"/>
                        <a:pt x="38504" y="4301"/>
                      </a:cubicBezTo>
                      <a:close/>
                    </a:path>
                  </a:pathLst>
                </a:custGeom>
                <a:solidFill>
                  <a:srgbClr val="662D91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9715" name="Freeform 9631">
                  <a:extLst>
                    <a:ext uri="{FF2B5EF4-FFF2-40B4-BE49-F238E27FC236}">
                      <a16:creationId xmlns:a16="http://schemas.microsoft.com/office/drawing/2014/main" id="{A721D7DA-04AD-5D18-357E-C4E978867A14}"/>
                    </a:ext>
                  </a:extLst>
                </p:cNvPr>
                <p:cNvSpPr/>
                <p:nvPr/>
              </p:nvSpPr>
              <p:spPr>
                <a:xfrm>
                  <a:off x="10611906" y="3966247"/>
                  <a:ext cx="58995" cy="59200"/>
                </a:xfrm>
                <a:custGeom>
                  <a:avLst/>
                  <a:gdLst>
                    <a:gd name="connsiteX0" fmla="*/ 29613 w 58995"/>
                    <a:gd name="connsiteY0" fmla="*/ 59200 h 59200"/>
                    <a:gd name="connsiteX1" fmla="*/ 12950 w 58995"/>
                    <a:gd name="connsiteY1" fmla="*/ 53938 h 59200"/>
                    <a:gd name="connsiteX2" fmla="*/ 672 w 58995"/>
                    <a:gd name="connsiteY2" fmla="*/ 34644 h 59200"/>
                    <a:gd name="connsiteX3" fmla="*/ 5057 w 58995"/>
                    <a:gd name="connsiteY3" fmla="*/ 12719 h 59200"/>
                    <a:gd name="connsiteX4" fmla="*/ 46277 w 58995"/>
                    <a:gd name="connsiteY4" fmla="*/ 4826 h 59200"/>
                    <a:gd name="connsiteX5" fmla="*/ 46277 w 58995"/>
                    <a:gd name="connsiteY5" fmla="*/ 4826 h 59200"/>
                    <a:gd name="connsiteX6" fmla="*/ 54170 w 58995"/>
                    <a:gd name="connsiteY6" fmla="*/ 46045 h 59200"/>
                    <a:gd name="connsiteX7" fmla="*/ 34875 w 58995"/>
                    <a:gd name="connsiteY7" fmla="*/ 58323 h 59200"/>
                    <a:gd name="connsiteX8" fmla="*/ 29613 w 58995"/>
                    <a:gd name="connsiteY8" fmla="*/ 58323 h 59200"/>
                    <a:gd name="connsiteX9" fmla="*/ 29613 w 58995"/>
                    <a:gd name="connsiteY9" fmla="*/ 10088 h 59200"/>
                    <a:gd name="connsiteX10" fmla="*/ 13827 w 58995"/>
                    <a:gd name="connsiteY10" fmla="*/ 18858 h 59200"/>
                    <a:gd name="connsiteX11" fmla="*/ 11196 w 58995"/>
                    <a:gd name="connsiteY11" fmla="*/ 33767 h 59200"/>
                    <a:gd name="connsiteX12" fmla="*/ 19089 w 58995"/>
                    <a:gd name="connsiteY12" fmla="*/ 46045 h 59200"/>
                    <a:gd name="connsiteX13" fmla="*/ 33998 w 58995"/>
                    <a:gd name="connsiteY13" fmla="*/ 48676 h 59200"/>
                    <a:gd name="connsiteX14" fmla="*/ 46277 w 58995"/>
                    <a:gd name="connsiteY14" fmla="*/ 40783 h 59200"/>
                    <a:gd name="connsiteX15" fmla="*/ 41014 w 58995"/>
                    <a:gd name="connsiteY15" fmla="*/ 13596 h 59200"/>
                    <a:gd name="connsiteX16" fmla="*/ 29613 w 58995"/>
                    <a:gd name="connsiteY16" fmla="*/ 10088 h 59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8995" h="59200">
                      <a:moveTo>
                        <a:pt x="29613" y="59200"/>
                      </a:moveTo>
                      <a:cubicBezTo>
                        <a:pt x="23474" y="59200"/>
                        <a:pt x="18212" y="57446"/>
                        <a:pt x="12950" y="53938"/>
                      </a:cubicBezTo>
                      <a:cubicBezTo>
                        <a:pt x="6811" y="49553"/>
                        <a:pt x="2426" y="42537"/>
                        <a:pt x="672" y="34644"/>
                      </a:cubicBezTo>
                      <a:cubicBezTo>
                        <a:pt x="-1082" y="26751"/>
                        <a:pt x="672" y="18858"/>
                        <a:pt x="5057" y="12719"/>
                      </a:cubicBezTo>
                      <a:cubicBezTo>
                        <a:pt x="13827" y="-437"/>
                        <a:pt x="32244" y="-3945"/>
                        <a:pt x="46277" y="4826"/>
                      </a:cubicBezTo>
                      <a:lnTo>
                        <a:pt x="46277" y="4826"/>
                      </a:lnTo>
                      <a:cubicBezTo>
                        <a:pt x="59432" y="13596"/>
                        <a:pt x="62940" y="32013"/>
                        <a:pt x="54170" y="46045"/>
                      </a:cubicBezTo>
                      <a:cubicBezTo>
                        <a:pt x="49785" y="52184"/>
                        <a:pt x="42769" y="56569"/>
                        <a:pt x="34875" y="58323"/>
                      </a:cubicBezTo>
                      <a:cubicBezTo>
                        <a:pt x="33122" y="58323"/>
                        <a:pt x="31368" y="58323"/>
                        <a:pt x="29613" y="58323"/>
                      </a:cubicBezTo>
                      <a:close/>
                      <a:moveTo>
                        <a:pt x="29613" y="10088"/>
                      </a:moveTo>
                      <a:cubicBezTo>
                        <a:pt x="23474" y="10088"/>
                        <a:pt x="17335" y="12719"/>
                        <a:pt x="13827" y="18858"/>
                      </a:cubicBezTo>
                      <a:cubicBezTo>
                        <a:pt x="11196" y="23243"/>
                        <a:pt x="9442" y="28505"/>
                        <a:pt x="11196" y="33767"/>
                      </a:cubicBezTo>
                      <a:cubicBezTo>
                        <a:pt x="12073" y="39029"/>
                        <a:pt x="14704" y="43414"/>
                        <a:pt x="19089" y="46045"/>
                      </a:cubicBezTo>
                      <a:cubicBezTo>
                        <a:pt x="23474" y="48676"/>
                        <a:pt x="28737" y="50430"/>
                        <a:pt x="33998" y="48676"/>
                      </a:cubicBezTo>
                      <a:cubicBezTo>
                        <a:pt x="39260" y="47799"/>
                        <a:pt x="43645" y="45168"/>
                        <a:pt x="46277" y="40783"/>
                      </a:cubicBezTo>
                      <a:cubicBezTo>
                        <a:pt x="52415" y="32013"/>
                        <a:pt x="49785" y="19735"/>
                        <a:pt x="41014" y="13596"/>
                      </a:cubicBezTo>
                      <a:cubicBezTo>
                        <a:pt x="37507" y="10965"/>
                        <a:pt x="33998" y="10088"/>
                        <a:pt x="29613" y="10088"/>
                      </a:cubicBezTo>
                      <a:close/>
                    </a:path>
                  </a:pathLst>
                </a:custGeom>
                <a:solidFill>
                  <a:srgbClr val="262262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</p:grpSp>
        <p:grpSp>
          <p:nvGrpSpPr>
            <p:cNvPr id="9605" name="Graphic 9588">
              <a:extLst>
                <a:ext uri="{FF2B5EF4-FFF2-40B4-BE49-F238E27FC236}">
                  <a16:creationId xmlns:a16="http://schemas.microsoft.com/office/drawing/2014/main" id="{2448C66C-3EBB-8F3B-3DE0-F5E75B07A98C}"/>
                </a:ext>
              </a:extLst>
            </p:cNvPr>
            <p:cNvGrpSpPr/>
            <p:nvPr/>
          </p:nvGrpSpPr>
          <p:grpSpPr>
            <a:xfrm>
              <a:off x="4984419" y="4159631"/>
              <a:ext cx="412745" cy="245432"/>
              <a:chOff x="10306227" y="4141343"/>
              <a:chExt cx="412745" cy="245432"/>
            </a:xfrm>
          </p:grpSpPr>
          <p:grpSp>
            <p:nvGrpSpPr>
              <p:cNvPr id="9671" name="Graphic 9588">
                <a:extLst>
                  <a:ext uri="{FF2B5EF4-FFF2-40B4-BE49-F238E27FC236}">
                    <a16:creationId xmlns:a16="http://schemas.microsoft.com/office/drawing/2014/main" id="{8A107ABE-7FCA-EE58-9BE0-761FB9AC7B9C}"/>
                  </a:ext>
                </a:extLst>
              </p:cNvPr>
              <p:cNvGrpSpPr/>
              <p:nvPr/>
            </p:nvGrpSpPr>
            <p:grpSpPr>
              <a:xfrm>
                <a:off x="10306227" y="4141343"/>
                <a:ext cx="58432" cy="59505"/>
                <a:chOff x="10306227" y="4141343"/>
                <a:chExt cx="58432" cy="59505"/>
              </a:xfrm>
            </p:grpSpPr>
            <p:sp>
              <p:nvSpPr>
                <p:cNvPr id="9709" name="Freeform 9634">
                  <a:extLst>
                    <a:ext uri="{FF2B5EF4-FFF2-40B4-BE49-F238E27FC236}">
                      <a16:creationId xmlns:a16="http://schemas.microsoft.com/office/drawing/2014/main" id="{A32E6910-C5E1-0E97-8320-4A5BE6099481}"/>
                    </a:ext>
                  </a:extLst>
                </p:cNvPr>
                <p:cNvSpPr/>
                <p:nvPr/>
              </p:nvSpPr>
              <p:spPr>
                <a:xfrm>
                  <a:off x="10310452" y="4146916"/>
                  <a:ext cx="49106" cy="49106"/>
                </a:xfrm>
                <a:custGeom>
                  <a:avLst/>
                  <a:gdLst>
                    <a:gd name="connsiteX0" fmla="*/ 32885 w 49106"/>
                    <a:gd name="connsiteY0" fmla="*/ 1312 h 49106"/>
                    <a:gd name="connsiteX1" fmla="*/ 1312 w 49106"/>
                    <a:gd name="connsiteY1" fmla="*/ 16222 h 49106"/>
                    <a:gd name="connsiteX2" fmla="*/ 16221 w 49106"/>
                    <a:gd name="connsiteY2" fmla="*/ 47794 h 49106"/>
                    <a:gd name="connsiteX3" fmla="*/ 47794 w 49106"/>
                    <a:gd name="connsiteY3" fmla="*/ 32885 h 49106"/>
                    <a:gd name="connsiteX4" fmla="*/ 32885 w 49106"/>
                    <a:gd name="connsiteY4" fmla="*/ 1312 h 4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106" h="49106">
                      <a:moveTo>
                        <a:pt x="32885" y="1312"/>
                      </a:moveTo>
                      <a:cubicBezTo>
                        <a:pt x="19729" y="-3073"/>
                        <a:pt x="6574" y="3944"/>
                        <a:pt x="1312" y="16222"/>
                      </a:cubicBezTo>
                      <a:cubicBezTo>
                        <a:pt x="-3073" y="29377"/>
                        <a:pt x="3943" y="42532"/>
                        <a:pt x="16221" y="47794"/>
                      </a:cubicBezTo>
                      <a:cubicBezTo>
                        <a:pt x="29376" y="52179"/>
                        <a:pt x="42531" y="45163"/>
                        <a:pt x="47794" y="32885"/>
                      </a:cubicBezTo>
                      <a:cubicBezTo>
                        <a:pt x="52179" y="19730"/>
                        <a:pt x="45163" y="6574"/>
                        <a:pt x="32885" y="1312"/>
                      </a:cubicBezTo>
                      <a:close/>
                    </a:path>
                  </a:pathLst>
                </a:custGeom>
                <a:solidFill>
                  <a:srgbClr val="662D91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9711" name="Freeform 9635">
                  <a:extLst>
                    <a:ext uri="{FF2B5EF4-FFF2-40B4-BE49-F238E27FC236}">
                      <a16:creationId xmlns:a16="http://schemas.microsoft.com/office/drawing/2014/main" id="{A65F911C-6EC3-4C41-9D26-E7FC10284979}"/>
                    </a:ext>
                  </a:extLst>
                </p:cNvPr>
                <p:cNvSpPr/>
                <p:nvPr/>
              </p:nvSpPr>
              <p:spPr>
                <a:xfrm>
                  <a:off x="10306227" y="4141343"/>
                  <a:ext cx="58432" cy="59505"/>
                </a:xfrm>
                <a:custGeom>
                  <a:avLst/>
                  <a:gdLst>
                    <a:gd name="connsiteX0" fmla="*/ 29216 w 58432"/>
                    <a:gd name="connsiteY0" fmla="*/ 59506 h 59505"/>
                    <a:gd name="connsiteX1" fmla="*/ 19569 w 58432"/>
                    <a:gd name="connsiteY1" fmla="*/ 57752 h 59505"/>
                    <a:gd name="connsiteX2" fmla="*/ 2906 w 58432"/>
                    <a:gd name="connsiteY2" fmla="*/ 42843 h 59505"/>
                    <a:gd name="connsiteX3" fmla="*/ 1152 w 58432"/>
                    <a:gd name="connsiteY3" fmla="*/ 20041 h 59505"/>
                    <a:gd name="connsiteX4" fmla="*/ 38864 w 58432"/>
                    <a:gd name="connsiteY4" fmla="*/ 1623 h 59505"/>
                    <a:gd name="connsiteX5" fmla="*/ 55526 w 58432"/>
                    <a:gd name="connsiteY5" fmla="*/ 16533 h 59505"/>
                    <a:gd name="connsiteX6" fmla="*/ 57281 w 58432"/>
                    <a:gd name="connsiteY6" fmla="*/ 39335 h 59505"/>
                    <a:gd name="connsiteX7" fmla="*/ 29216 w 58432"/>
                    <a:gd name="connsiteY7" fmla="*/ 59506 h 59505"/>
                    <a:gd name="connsiteX8" fmla="*/ 29216 w 58432"/>
                    <a:gd name="connsiteY8" fmla="*/ 10394 h 59505"/>
                    <a:gd name="connsiteX9" fmla="*/ 10799 w 58432"/>
                    <a:gd name="connsiteY9" fmla="*/ 23549 h 59505"/>
                    <a:gd name="connsiteX10" fmla="*/ 11676 w 58432"/>
                    <a:gd name="connsiteY10" fmla="*/ 38458 h 59505"/>
                    <a:gd name="connsiteX11" fmla="*/ 23078 w 58432"/>
                    <a:gd name="connsiteY11" fmla="*/ 48105 h 59505"/>
                    <a:gd name="connsiteX12" fmla="*/ 47634 w 58432"/>
                    <a:gd name="connsiteY12" fmla="*/ 35827 h 59505"/>
                    <a:gd name="connsiteX13" fmla="*/ 35355 w 58432"/>
                    <a:gd name="connsiteY13" fmla="*/ 11270 h 59505"/>
                    <a:gd name="connsiteX14" fmla="*/ 29216 w 58432"/>
                    <a:gd name="connsiteY14" fmla="*/ 10394 h 595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8432" h="59505">
                      <a:moveTo>
                        <a:pt x="29216" y="59506"/>
                      </a:moveTo>
                      <a:cubicBezTo>
                        <a:pt x="25708" y="59506"/>
                        <a:pt x="23078" y="59506"/>
                        <a:pt x="19569" y="57752"/>
                      </a:cubicBezTo>
                      <a:cubicBezTo>
                        <a:pt x="12553" y="55121"/>
                        <a:pt x="6414" y="49859"/>
                        <a:pt x="2906" y="42843"/>
                      </a:cubicBezTo>
                      <a:cubicBezTo>
                        <a:pt x="-602" y="35827"/>
                        <a:pt x="-602" y="27934"/>
                        <a:pt x="1152" y="20041"/>
                      </a:cubicBezTo>
                      <a:cubicBezTo>
                        <a:pt x="6414" y="4254"/>
                        <a:pt x="23078" y="-3639"/>
                        <a:pt x="38864" y="1623"/>
                      </a:cubicBezTo>
                      <a:cubicBezTo>
                        <a:pt x="45880" y="4254"/>
                        <a:pt x="52019" y="9517"/>
                        <a:pt x="55526" y="16533"/>
                      </a:cubicBezTo>
                      <a:cubicBezTo>
                        <a:pt x="59035" y="23549"/>
                        <a:pt x="59035" y="31442"/>
                        <a:pt x="57281" y="39335"/>
                      </a:cubicBezTo>
                      <a:cubicBezTo>
                        <a:pt x="52896" y="51613"/>
                        <a:pt x="41495" y="59506"/>
                        <a:pt x="29216" y="59506"/>
                      </a:cubicBezTo>
                      <a:close/>
                      <a:moveTo>
                        <a:pt x="29216" y="10394"/>
                      </a:moveTo>
                      <a:cubicBezTo>
                        <a:pt x="21323" y="10394"/>
                        <a:pt x="13430" y="15655"/>
                        <a:pt x="10799" y="23549"/>
                      </a:cubicBezTo>
                      <a:cubicBezTo>
                        <a:pt x="9045" y="28811"/>
                        <a:pt x="9045" y="34073"/>
                        <a:pt x="11676" y="38458"/>
                      </a:cubicBezTo>
                      <a:cubicBezTo>
                        <a:pt x="14307" y="42843"/>
                        <a:pt x="17815" y="46351"/>
                        <a:pt x="23078" y="48105"/>
                      </a:cubicBezTo>
                      <a:cubicBezTo>
                        <a:pt x="33601" y="51613"/>
                        <a:pt x="44125" y="46351"/>
                        <a:pt x="47634" y="35827"/>
                      </a:cubicBezTo>
                      <a:cubicBezTo>
                        <a:pt x="51141" y="25303"/>
                        <a:pt x="45880" y="14779"/>
                        <a:pt x="35355" y="11270"/>
                      </a:cubicBezTo>
                      <a:cubicBezTo>
                        <a:pt x="33601" y="11270"/>
                        <a:pt x="30970" y="10394"/>
                        <a:pt x="29216" y="10394"/>
                      </a:cubicBezTo>
                      <a:close/>
                    </a:path>
                  </a:pathLst>
                </a:custGeom>
                <a:solidFill>
                  <a:srgbClr val="262262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  <p:grpSp>
            <p:nvGrpSpPr>
              <p:cNvPr id="9672" name="Graphic 9588">
                <a:extLst>
                  <a:ext uri="{FF2B5EF4-FFF2-40B4-BE49-F238E27FC236}">
                    <a16:creationId xmlns:a16="http://schemas.microsoft.com/office/drawing/2014/main" id="{E24F5785-1A79-27F5-45F2-CFA4BEF7A157}"/>
                  </a:ext>
                </a:extLst>
              </p:cNvPr>
              <p:cNvGrpSpPr/>
              <p:nvPr/>
            </p:nvGrpSpPr>
            <p:grpSpPr>
              <a:xfrm>
                <a:off x="10361318" y="4143568"/>
                <a:ext cx="357653" cy="243206"/>
                <a:chOff x="10361318" y="4143568"/>
                <a:chExt cx="357653" cy="243206"/>
              </a:xfrm>
            </p:grpSpPr>
            <p:sp>
              <p:nvSpPr>
                <p:cNvPr id="9706" name="Freeform 9637">
                  <a:extLst>
                    <a:ext uri="{FF2B5EF4-FFF2-40B4-BE49-F238E27FC236}">
                      <a16:creationId xmlns:a16="http://schemas.microsoft.com/office/drawing/2014/main" id="{3E30F251-0E1D-FCF5-F398-C6749C4A7C4F}"/>
                    </a:ext>
                  </a:extLst>
                </p:cNvPr>
                <p:cNvSpPr/>
                <p:nvPr/>
              </p:nvSpPr>
              <p:spPr>
                <a:xfrm>
                  <a:off x="10361318" y="4149547"/>
                  <a:ext cx="352551" cy="232401"/>
                </a:xfrm>
                <a:custGeom>
                  <a:avLst/>
                  <a:gdLst>
                    <a:gd name="connsiteX0" fmla="*/ 336331 w 352551"/>
                    <a:gd name="connsiteY0" fmla="*/ 184608 h 232401"/>
                    <a:gd name="connsiteX1" fmla="*/ 324929 w 352551"/>
                    <a:gd name="connsiteY1" fmla="*/ 183730 h 232401"/>
                    <a:gd name="connsiteX2" fmla="*/ 327560 w 352551"/>
                    <a:gd name="connsiteY2" fmla="*/ 179345 h 232401"/>
                    <a:gd name="connsiteX3" fmla="*/ 312651 w 352551"/>
                    <a:gd name="connsiteY3" fmla="*/ 147773 h 232401"/>
                    <a:gd name="connsiteX4" fmla="*/ 295111 w 352551"/>
                    <a:gd name="connsiteY4" fmla="*/ 147773 h 232401"/>
                    <a:gd name="connsiteX5" fmla="*/ 279325 w 352551"/>
                    <a:gd name="connsiteY5" fmla="*/ 117955 h 232401"/>
                    <a:gd name="connsiteX6" fmla="*/ 251260 w 352551"/>
                    <a:gd name="connsiteY6" fmla="*/ 126725 h 232401"/>
                    <a:gd name="connsiteX7" fmla="*/ 234597 w 352551"/>
                    <a:gd name="connsiteY7" fmla="*/ 104800 h 232401"/>
                    <a:gd name="connsiteX8" fmla="*/ 203902 w 352551"/>
                    <a:gd name="connsiteY8" fmla="*/ 117955 h 232401"/>
                    <a:gd name="connsiteX9" fmla="*/ 188116 w 352551"/>
                    <a:gd name="connsiteY9" fmla="*/ 100414 h 232401"/>
                    <a:gd name="connsiteX10" fmla="*/ 159174 w 352551"/>
                    <a:gd name="connsiteY10" fmla="*/ 110939 h 232401"/>
                    <a:gd name="connsiteX11" fmla="*/ 150404 w 352551"/>
                    <a:gd name="connsiteY11" fmla="*/ 105677 h 232401"/>
                    <a:gd name="connsiteX12" fmla="*/ 145142 w 352551"/>
                    <a:gd name="connsiteY12" fmla="*/ 104800 h 232401"/>
                    <a:gd name="connsiteX13" fmla="*/ 145142 w 352551"/>
                    <a:gd name="connsiteY13" fmla="*/ 104800 h 232401"/>
                    <a:gd name="connsiteX14" fmla="*/ 130233 w 352551"/>
                    <a:gd name="connsiteY14" fmla="*/ 73227 h 232401"/>
                    <a:gd name="connsiteX15" fmla="*/ 117078 w 352551"/>
                    <a:gd name="connsiteY15" fmla="*/ 73227 h 232401"/>
                    <a:gd name="connsiteX16" fmla="*/ 117955 w 352551"/>
                    <a:gd name="connsiteY16" fmla="*/ 70596 h 232401"/>
                    <a:gd name="connsiteX17" fmla="*/ 103045 w 352551"/>
                    <a:gd name="connsiteY17" fmla="*/ 39024 h 232401"/>
                    <a:gd name="connsiteX18" fmla="*/ 81997 w 352551"/>
                    <a:gd name="connsiteY18" fmla="*/ 41655 h 232401"/>
                    <a:gd name="connsiteX19" fmla="*/ 81997 w 352551"/>
                    <a:gd name="connsiteY19" fmla="*/ 41655 h 232401"/>
                    <a:gd name="connsiteX20" fmla="*/ 67088 w 352551"/>
                    <a:gd name="connsiteY20" fmla="*/ 10082 h 232401"/>
                    <a:gd name="connsiteX21" fmla="*/ 46040 w 352551"/>
                    <a:gd name="connsiteY21" fmla="*/ 12713 h 232401"/>
                    <a:gd name="connsiteX22" fmla="*/ 32885 w 352551"/>
                    <a:gd name="connsiteY22" fmla="*/ 1312 h 232401"/>
                    <a:gd name="connsiteX23" fmla="*/ 1312 w 352551"/>
                    <a:gd name="connsiteY23" fmla="*/ 16221 h 232401"/>
                    <a:gd name="connsiteX24" fmla="*/ 16222 w 352551"/>
                    <a:gd name="connsiteY24" fmla="*/ 47794 h 232401"/>
                    <a:gd name="connsiteX25" fmla="*/ 37270 w 352551"/>
                    <a:gd name="connsiteY25" fmla="*/ 45163 h 232401"/>
                    <a:gd name="connsiteX26" fmla="*/ 50425 w 352551"/>
                    <a:gd name="connsiteY26" fmla="*/ 56564 h 232401"/>
                    <a:gd name="connsiteX27" fmla="*/ 71473 w 352551"/>
                    <a:gd name="connsiteY27" fmla="*/ 53933 h 232401"/>
                    <a:gd name="connsiteX28" fmla="*/ 71473 w 352551"/>
                    <a:gd name="connsiteY28" fmla="*/ 53933 h 232401"/>
                    <a:gd name="connsiteX29" fmla="*/ 86383 w 352551"/>
                    <a:gd name="connsiteY29" fmla="*/ 85505 h 232401"/>
                    <a:gd name="connsiteX30" fmla="*/ 99538 w 352551"/>
                    <a:gd name="connsiteY30" fmla="*/ 85505 h 232401"/>
                    <a:gd name="connsiteX31" fmla="*/ 98660 w 352551"/>
                    <a:gd name="connsiteY31" fmla="*/ 88136 h 232401"/>
                    <a:gd name="connsiteX32" fmla="*/ 113570 w 352551"/>
                    <a:gd name="connsiteY32" fmla="*/ 119709 h 232401"/>
                    <a:gd name="connsiteX33" fmla="*/ 118831 w 352551"/>
                    <a:gd name="connsiteY33" fmla="*/ 120586 h 232401"/>
                    <a:gd name="connsiteX34" fmla="*/ 118831 w 352551"/>
                    <a:gd name="connsiteY34" fmla="*/ 120586 h 232401"/>
                    <a:gd name="connsiteX35" fmla="*/ 133741 w 352551"/>
                    <a:gd name="connsiteY35" fmla="*/ 152158 h 232401"/>
                    <a:gd name="connsiteX36" fmla="*/ 162682 w 352551"/>
                    <a:gd name="connsiteY36" fmla="*/ 141634 h 232401"/>
                    <a:gd name="connsiteX37" fmla="*/ 171452 w 352551"/>
                    <a:gd name="connsiteY37" fmla="*/ 146896 h 232401"/>
                    <a:gd name="connsiteX38" fmla="*/ 202147 w 352551"/>
                    <a:gd name="connsiteY38" fmla="*/ 133741 h 232401"/>
                    <a:gd name="connsiteX39" fmla="*/ 217934 w 352551"/>
                    <a:gd name="connsiteY39" fmla="*/ 151281 h 232401"/>
                    <a:gd name="connsiteX40" fmla="*/ 245998 w 352551"/>
                    <a:gd name="connsiteY40" fmla="*/ 142511 h 232401"/>
                    <a:gd name="connsiteX41" fmla="*/ 262661 w 352551"/>
                    <a:gd name="connsiteY41" fmla="*/ 164436 h 232401"/>
                    <a:gd name="connsiteX42" fmla="*/ 280202 w 352551"/>
                    <a:gd name="connsiteY42" fmla="*/ 164436 h 232401"/>
                    <a:gd name="connsiteX43" fmla="*/ 295988 w 352551"/>
                    <a:gd name="connsiteY43" fmla="*/ 194255 h 232401"/>
                    <a:gd name="connsiteX44" fmla="*/ 307389 w 352551"/>
                    <a:gd name="connsiteY44" fmla="*/ 195132 h 232401"/>
                    <a:gd name="connsiteX45" fmla="*/ 304758 w 352551"/>
                    <a:gd name="connsiteY45" fmla="*/ 199517 h 232401"/>
                    <a:gd name="connsiteX46" fmla="*/ 319667 w 352551"/>
                    <a:gd name="connsiteY46" fmla="*/ 231089 h 232401"/>
                    <a:gd name="connsiteX47" fmla="*/ 351239 w 352551"/>
                    <a:gd name="connsiteY47" fmla="*/ 216180 h 232401"/>
                    <a:gd name="connsiteX48" fmla="*/ 336331 w 352551"/>
                    <a:gd name="connsiteY48" fmla="*/ 184608 h 232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352551" h="232401">
                      <a:moveTo>
                        <a:pt x="336331" y="184608"/>
                      </a:moveTo>
                      <a:cubicBezTo>
                        <a:pt x="332822" y="183730"/>
                        <a:pt x="328437" y="182853"/>
                        <a:pt x="324929" y="183730"/>
                      </a:cubicBezTo>
                      <a:cubicBezTo>
                        <a:pt x="325806" y="181977"/>
                        <a:pt x="326683" y="181100"/>
                        <a:pt x="327560" y="179345"/>
                      </a:cubicBezTo>
                      <a:cubicBezTo>
                        <a:pt x="331945" y="166190"/>
                        <a:pt x="324929" y="153035"/>
                        <a:pt x="312651" y="147773"/>
                      </a:cubicBezTo>
                      <a:cubicBezTo>
                        <a:pt x="306512" y="146019"/>
                        <a:pt x="300373" y="146019"/>
                        <a:pt x="295111" y="147773"/>
                      </a:cubicBezTo>
                      <a:cubicBezTo>
                        <a:pt x="298619" y="135495"/>
                        <a:pt x="291603" y="122340"/>
                        <a:pt x="279325" y="117955"/>
                      </a:cubicBezTo>
                      <a:cubicBezTo>
                        <a:pt x="268801" y="114447"/>
                        <a:pt x="257400" y="117955"/>
                        <a:pt x="251260" y="126725"/>
                      </a:cubicBezTo>
                      <a:cubicBezTo>
                        <a:pt x="251260" y="117078"/>
                        <a:pt x="245121" y="107431"/>
                        <a:pt x="234597" y="104800"/>
                      </a:cubicBezTo>
                      <a:cubicBezTo>
                        <a:pt x="222319" y="100414"/>
                        <a:pt x="209164" y="106554"/>
                        <a:pt x="203902" y="117955"/>
                      </a:cubicBezTo>
                      <a:cubicBezTo>
                        <a:pt x="202147" y="110062"/>
                        <a:pt x="196009" y="103046"/>
                        <a:pt x="188116" y="100414"/>
                      </a:cubicBezTo>
                      <a:cubicBezTo>
                        <a:pt x="176714" y="96906"/>
                        <a:pt x="165313" y="100414"/>
                        <a:pt x="159174" y="110939"/>
                      </a:cubicBezTo>
                      <a:cubicBezTo>
                        <a:pt x="156543" y="108308"/>
                        <a:pt x="153912" y="106554"/>
                        <a:pt x="150404" y="105677"/>
                      </a:cubicBezTo>
                      <a:cubicBezTo>
                        <a:pt x="148650" y="105677"/>
                        <a:pt x="146896" y="104800"/>
                        <a:pt x="145142" y="104800"/>
                      </a:cubicBezTo>
                      <a:cubicBezTo>
                        <a:pt x="145142" y="104800"/>
                        <a:pt x="145142" y="104800"/>
                        <a:pt x="145142" y="104800"/>
                      </a:cubicBezTo>
                      <a:cubicBezTo>
                        <a:pt x="149527" y="91644"/>
                        <a:pt x="142511" y="78489"/>
                        <a:pt x="130233" y="73227"/>
                      </a:cubicBezTo>
                      <a:cubicBezTo>
                        <a:pt x="125848" y="71473"/>
                        <a:pt x="121463" y="71473"/>
                        <a:pt x="117078" y="73227"/>
                      </a:cubicBezTo>
                      <a:cubicBezTo>
                        <a:pt x="117078" y="72350"/>
                        <a:pt x="117955" y="71473"/>
                        <a:pt x="117955" y="70596"/>
                      </a:cubicBezTo>
                      <a:cubicBezTo>
                        <a:pt x="122340" y="57441"/>
                        <a:pt x="115324" y="44286"/>
                        <a:pt x="103045" y="39024"/>
                      </a:cubicBezTo>
                      <a:cubicBezTo>
                        <a:pt x="96029" y="36393"/>
                        <a:pt x="88136" y="37270"/>
                        <a:pt x="81997" y="41655"/>
                      </a:cubicBezTo>
                      <a:cubicBezTo>
                        <a:pt x="81997" y="41655"/>
                        <a:pt x="81997" y="41655"/>
                        <a:pt x="81997" y="41655"/>
                      </a:cubicBezTo>
                      <a:cubicBezTo>
                        <a:pt x="86383" y="28500"/>
                        <a:pt x="79366" y="15345"/>
                        <a:pt x="67088" y="10082"/>
                      </a:cubicBezTo>
                      <a:cubicBezTo>
                        <a:pt x="60072" y="7451"/>
                        <a:pt x="52179" y="8328"/>
                        <a:pt x="46040" y="12713"/>
                      </a:cubicBezTo>
                      <a:cubicBezTo>
                        <a:pt x="43409" y="7451"/>
                        <a:pt x="39024" y="3066"/>
                        <a:pt x="32885" y="1312"/>
                      </a:cubicBezTo>
                      <a:cubicBezTo>
                        <a:pt x="19729" y="-3073"/>
                        <a:pt x="6574" y="3943"/>
                        <a:pt x="1312" y="16221"/>
                      </a:cubicBezTo>
                      <a:cubicBezTo>
                        <a:pt x="-3073" y="29377"/>
                        <a:pt x="3943" y="42532"/>
                        <a:pt x="16222" y="47794"/>
                      </a:cubicBezTo>
                      <a:cubicBezTo>
                        <a:pt x="23238" y="50425"/>
                        <a:pt x="31130" y="49548"/>
                        <a:pt x="37270" y="45163"/>
                      </a:cubicBezTo>
                      <a:cubicBezTo>
                        <a:pt x="39901" y="50425"/>
                        <a:pt x="44286" y="54810"/>
                        <a:pt x="50425" y="56564"/>
                      </a:cubicBezTo>
                      <a:cubicBezTo>
                        <a:pt x="57441" y="59195"/>
                        <a:pt x="65334" y="58318"/>
                        <a:pt x="71473" y="53933"/>
                      </a:cubicBezTo>
                      <a:cubicBezTo>
                        <a:pt x="71473" y="53933"/>
                        <a:pt x="71473" y="53933"/>
                        <a:pt x="71473" y="53933"/>
                      </a:cubicBezTo>
                      <a:cubicBezTo>
                        <a:pt x="67088" y="67088"/>
                        <a:pt x="74104" y="80243"/>
                        <a:pt x="86383" y="85505"/>
                      </a:cubicBezTo>
                      <a:cubicBezTo>
                        <a:pt x="90768" y="87259"/>
                        <a:pt x="95153" y="87259"/>
                        <a:pt x="99538" y="85505"/>
                      </a:cubicBezTo>
                      <a:cubicBezTo>
                        <a:pt x="99538" y="86382"/>
                        <a:pt x="98660" y="87259"/>
                        <a:pt x="98660" y="88136"/>
                      </a:cubicBezTo>
                      <a:cubicBezTo>
                        <a:pt x="94275" y="101292"/>
                        <a:pt x="101291" y="114447"/>
                        <a:pt x="113570" y="119709"/>
                      </a:cubicBezTo>
                      <a:cubicBezTo>
                        <a:pt x="115324" y="119709"/>
                        <a:pt x="117078" y="120586"/>
                        <a:pt x="118831" y="120586"/>
                      </a:cubicBezTo>
                      <a:cubicBezTo>
                        <a:pt x="118831" y="120586"/>
                        <a:pt x="118831" y="120586"/>
                        <a:pt x="118831" y="120586"/>
                      </a:cubicBezTo>
                      <a:cubicBezTo>
                        <a:pt x="114446" y="133741"/>
                        <a:pt x="121463" y="146896"/>
                        <a:pt x="133741" y="152158"/>
                      </a:cubicBezTo>
                      <a:cubicBezTo>
                        <a:pt x="145142" y="155666"/>
                        <a:pt x="156543" y="152158"/>
                        <a:pt x="162682" y="141634"/>
                      </a:cubicBezTo>
                      <a:cubicBezTo>
                        <a:pt x="165313" y="144265"/>
                        <a:pt x="167944" y="146019"/>
                        <a:pt x="171452" y="146896"/>
                      </a:cubicBezTo>
                      <a:cubicBezTo>
                        <a:pt x="183730" y="151281"/>
                        <a:pt x="196886" y="145142"/>
                        <a:pt x="202147" y="133741"/>
                      </a:cubicBezTo>
                      <a:cubicBezTo>
                        <a:pt x="203902" y="141634"/>
                        <a:pt x="210041" y="148650"/>
                        <a:pt x="217934" y="151281"/>
                      </a:cubicBezTo>
                      <a:cubicBezTo>
                        <a:pt x="228458" y="154789"/>
                        <a:pt x="239859" y="151281"/>
                        <a:pt x="245998" y="142511"/>
                      </a:cubicBezTo>
                      <a:cubicBezTo>
                        <a:pt x="245998" y="152158"/>
                        <a:pt x="252137" y="161805"/>
                        <a:pt x="262661" y="164436"/>
                      </a:cubicBezTo>
                      <a:cubicBezTo>
                        <a:pt x="268801" y="166190"/>
                        <a:pt x="274940" y="166190"/>
                        <a:pt x="280202" y="164436"/>
                      </a:cubicBezTo>
                      <a:cubicBezTo>
                        <a:pt x="276693" y="176714"/>
                        <a:pt x="283710" y="189870"/>
                        <a:pt x="295988" y="194255"/>
                      </a:cubicBezTo>
                      <a:cubicBezTo>
                        <a:pt x="299496" y="195132"/>
                        <a:pt x="303881" y="196009"/>
                        <a:pt x="307389" y="195132"/>
                      </a:cubicBezTo>
                      <a:cubicBezTo>
                        <a:pt x="306512" y="196886"/>
                        <a:pt x="305635" y="197763"/>
                        <a:pt x="304758" y="199517"/>
                      </a:cubicBezTo>
                      <a:cubicBezTo>
                        <a:pt x="300373" y="212672"/>
                        <a:pt x="307389" y="225827"/>
                        <a:pt x="319667" y="231089"/>
                      </a:cubicBezTo>
                      <a:cubicBezTo>
                        <a:pt x="332822" y="235474"/>
                        <a:pt x="345977" y="228458"/>
                        <a:pt x="351239" y="216180"/>
                      </a:cubicBezTo>
                      <a:cubicBezTo>
                        <a:pt x="355624" y="203025"/>
                        <a:pt x="348608" y="189870"/>
                        <a:pt x="336331" y="184608"/>
                      </a:cubicBezTo>
                      <a:close/>
                    </a:path>
                  </a:pathLst>
                </a:custGeom>
                <a:solidFill>
                  <a:srgbClr val="662D91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  <p:sp>
              <p:nvSpPr>
                <p:cNvPr id="9707" name="Freeform 9638">
                  <a:extLst>
                    <a:ext uri="{FF2B5EF4-FFF2-40B4-BE49-F238E27FC236}">
                      <a16:creationId xmlns:a16="http://schemas.microsoft.com/office/drawing/2014/main" id="{A4A837A3-D4E1-6AEF-2730-C59DB8992D85}"/>
                    </a:ext>
                  </a:extLst>
                </p:cNvPr>
                <p:cNvSpPr/>
                <p:nvPr/>
              </p:nvSpPr>
              <p:spPr>
                <a:xfrm>
                  <a:off x="10361478" y="4143568"/>
                  <a:ext cx="357493" cy="243206"/>
                </a:xfrm>
                <a:custGeom>
                  <a:avLst/>
                  <a:gdLst>
                    <a:gd name="connsiteX0" fmla="*/ 328277 w 357493"/>
                    <a:gd name="connsiteY0" fmla="*/ 243207 h 243206"/>
                    <a:gd name="connsiteX1" fmla="*/ 318630 w 357493"/>
                    <a:gd name="connsiteY1" fmla="*/ 241453 h 243206"/>
                    <a:gd name="connsiteX2" fmla="*/ 301967 w 357493"/>
                    <a:gd name="connsiteY2" fmla="*/ 226544 h 243206"/>
                    <a:gd name="connsiteX3" fmla="*/ 300213 w 357493"/>
                    <a:gd name="connsiteY3" fmla="*/ 205496 h 243206"/>
                    <a:gd name="connsiteX4" fmla="*/ 294951 w 357493"/>
                    <a:gd name="connsiteY4" fmla="*/ 204619 h 243206"/>
                    <a:gd name="connsiteX5" fmla="*/ 275656 w 357493"/>
                    <a:gd name="connsiteY5" fmla="*/ 177431 h 243206"/>
                    <a:gd name="connsiteX6" fmla="*/ 262501 w 357493"/>
                    <a:gd name="connsiteY6" fmla="*/ 175677 h 243206"/>
                    <a:gd name="connsiteX7" fmla="*/ 244961 w 357493"/>
                    <a:gd name="connsiteY7" fmla="*/ 159014 h 243206"/>
                    <a:gd name="connsiteX8" fmla="*/ 218651 w 357493"/>
                    <a:gd name="connsiteY8" fmla="*/ 162522 h 243206"/>
                    <a:gd name="connsiteX9" fmla="*/ 203741 w 357493"/>
                    <a:gd name="connsiteY9" fmla="*/ 151121 h 243206"/>
                    <a:gd name="connsiteX10" fmla="*/ 173046 w 357493"/>
                    <a:gd name="connsiteY10" fmla="*/ 159014 h 243206"/>
                    <a:gd name="connsiteX11" fmla="*/ 166907 w 357493"/>
                    <a:gd name="connsiteY11" fmla="*/ 155506 h 243206"/>
                    <a:gd name="connsiteX12" fmla="*/ 135335 w 357493"/>
                    <a:gd name="connsiteY12" fmla="*/ 163399 h 243206"/>
                    <a:gd name="connsiteX13" fmla="*/ 116040 w 357493"/>
                    <a:gd name="connsiteY13" fmla="*/ 130950 h 243206"/>
                    <a:gd name="connsiteX14" fmla="*/ 116040 w 357493"/>
                    <a:gd name="connsiteY14" fmla="*/ 130950 h 243206"/>
                    <a:gd name="connsiteX15" fmla="*/ 96746 w 357493"/>
                    <a:gd name="connsiteY15" fmla="*/ 97623 h 243206"/>
                    <a:gd name="connsiteX16" fmla="*/ 88853 w 357493"/>
                    <a:gd name="connsiteY16" fmla="*/ 95869 h 243206"/>
                    <a:gd name="connsiteX17" fmla="*/ 72190 w 357493"/>
                    <a:gd name="connsiteY17" fmla="*/ 80960 h 243206"/>
                    <a:gd name="connsiteX18" fmla="*/ 69559 w 357493"/>
                    <a:gd name="connsiteY18" fmla="*/ 67805 h 243206"/>
                    <a:gd name="connsiteX19" fmla="*/ 53773 w 357493"/>
                    <a:gd name="connsiteY19" fmla="*/ 66928 h 243206"/>
                    <a:gd name="connsiteX20" fmla="*/ 40618 w 357493"/>
                    <a:gd name="connsiteY20" fmla="*/ 57281 h 243206"/>
                    <a:gd name="connsiteX21" fmla="*/ 19569 w 357493"/>
                    <a:gd name="connsiteY21" fmla="*/ 57281 h 243206"/>
                    <a:gd name="connsiteX22" fmla="*/ 2906 w 357493"/>
                    <a:gd name="connsiteY22" fmla="*/ 42372 h 243206"/>
                    <a:gd name="connsiteX23" fmla="*/ 1152 w 357493"/>
                    <a:gd name="connsiteY23" fmla="*/ 19569 h 243206"/>
                    <a:gd name="connsiteX24" fmla="*/ 16061 w 357493"/>
                    <a:gd name="connsiteY24" fmla="*/ 2906 h 243206"/>
                    <a:gd name="connsiteX25" fmla="*/ 38864 w 357493"/>
                    <a:gd name="connsiteY25" fmla="*/ 1152 h 243206"/>
                    <a:gd name="connsiteX26" fmla="*/ 52019 w 357493"/>
                    <a:gd name="connsiteY26" fmla="*/ 10799 h 243206"/>
                    <a:gd name="connsiteX27" fmla="*/ 73067 w 357493"/>
                    <a:gd name="connsiteY27" fmla="*/ 10799 h 243206"/>
                    <a:gd name="connsiteX28" fmla="*/ 89730 w 357493"/>
                    <a:gd name="connsiteY28" fmla="*/ 25708 h 243206"/>
                    <a:gd name="connsiteX29" fmla="*/ 92361 w 357493"/>
                    <a:gd name="connsiteY29" fmla="*/ 38864 h 243206"/>
                    <a:gd name="connsiteX30" fmla="*/ 108148 w 357493"/>
                    <a:gd name="connsiteY30" fmla="*/ 39740 h 243206"/>
                    <a:gd name="connsiteX31" fmla="*/ 124810 w 357493"/>
                    <a:gd name="connsiteY31" fmla="*/ 54650 h 243206"/>
                    <a:gd name="connsiteX32" fmla="*/ 127441 w 357493"/>
                    <a:gd name="connsiteY32" fmla="*/ 73067 h 243206"/>
                    <a:gd name="connsiteX33" fmla="*/ 135335 w 357493"/>
                    <a:gd name="connsiteY33" fmla="*/ 74821 h 243206"/>
                    <a:gd name="connsiteX34" fmla="*/ 151998 w 357493"/>
                    <a:gd name="connsiteY34" fmla="*/ 89730 h 243206"/>
                    <a:gd name="connsiteX35" fmla="*/ 154629 w 357493"/>
                    <a:gd name="connsiteY35" fmla="*/ 107270 h 243206"/>
                    <a:gd name="connsiteX36" fmla="*/ 154629 w 357493"/>
                    <a:gd name="connsiteY36" fmla="*/ 107270 h 243206"/>
                    <a:gd name="connsiteX37" fmla="*/ 160768 w 357493"/>
                    <a:gd name="connsiteY37" fmla="*/ 110778 h 243206"/>
                    <a:gd name="connsiteX38" fmla="*/ 192340 w 357493"/>
                    <a:gd name="connsiteY38" fmla="*/ 102885 h 243206"/>
                    <a:gd name="connsiteX39" fmla="*/ 207250 w 357493"/>
                    <a:gd name="connsiteY39" fmla="*/ 114286 h 243206"/>
                    <a:gd name="connsiteX40" fmla="*/ 237945 w 357493"/>
                    <a:gd name="connsiteY40" fmla="*/ 106393 h 243206"/>
                    <a:gd name="connsiteX41" fmla="*/ 255485 w 357493"/>
                    <a:gd name="connsiteY41" fmla="*/ 123056 h 243206"/>
                    <a:gd name="connsiteX42" fmla="*/ 281796 w 357493"/>
                    <a:gd name="connsiteY42" fmla="*/ 119548 h 243206"/>
                    <a:gd name="connsiteX43" fmla="*/ 301090 w 357493"/>
                    <a:gd name="connsiteY43" fmla="*/ 146736 h 243206"/>
                    <a:gd name="connsiteX44" fmla="*/ 314245 w 357493"/>
                    <a:gd name="connsiteY44" fmla="*/ 148490 h 243206"/>
                    <a:gd name="connsiteX45" fmla="*/ 330908 w 357493"/>
                    <a:gd name="connsiteY45" fmla="*/ 163399 h 243206"/>
                    <a:gd name="connsiteX46" fmla="*/ 332662 w 357493"/>
                    <a:gd name="connsiteY46" fmla="*/ 184447 h 243206"/>
                    <a:gd name="connsiteX47" fmla="*/ 337924 w 357493"/>
                    <a:gd name="connsiteY47" fmla="*/ 185324 h 243206"/>
                    <a:gd name="connsiteX48" fmla="*/ 337924 w 357493"/>
                    <a:gd name="connsiteY48" fmla="*/ 185324 h 243206"/>
                    <a:gd name="connsiteX49" fmla="*/ 354587 w 357493"/>
                    <a:gd name="connsiteY49" fmla="*/ 200234 h 243206"/>
                    <a:gd name="connsiteX50" fmla="*/ 356341 w 357493"/>
                    <a:gd name="connsiteY50" fmla="*/ 223036 h 243206"/>
                    <a:gd name="connsiteX51" fmla="*/ 341432 w 357493"/>
                    <a:gd name="connsiteY51" fmla="*/ 239699 h 243206"/>
                    <a:gd name="connsiteX52" fmla="*/ 328277 w 357493"/>
                    <a:gd name="connsiteY52" fmla="*/ 242330 h 243206"/>
                    <a:gd name="connsiteX53" fmla="*/ 315999 w 357493"/>
                    <a:gd name="connsiteY53" fmla="*/ 195848 h 243206"/>
                    <a:gd name="connsiteX54" fmla="*/ 311614 w 357493"/>
                    <a:gd name="connsiteY54" fmla="*/ 203741 h 243206"/>
                    <a:gd name="connsiteX55" fmla="*/ 309860 w 357493"/>
                    <a:gd name="connsiteY55" fmla="*/ 207249 h 243206"/>
                    <a:gd name="connsiteX56" fmla="*/ 322138 w 357493"/>
                    <a:gd name="connsiteY56" fmla="*/ 231806 h 243206"/>
                    <a:gd name="connsiteX57" fmla="*/ 346694 w 357493"/>
                    <a:gd name="connsiteY57" fmla="*/ 219528 h 243206"/>
                    <a:gd name="connsiteX58" fmla="*/ 345817 w 357493"/>
                    <a:gd name="connsiteY58" fmla="*/ 204619 h 243206"/>
                    <a:gd name="connsiteX59" fmla="*/ 334416 w 357493"/>
                    <a:gd name="connsiteY59" fmla="*/ 194971 h 243206"/>
                    <a:gd name="connsiteX60" fmla="*/ 334416 w 357493"/>
                    <a:gd name="connsiteY60" fmla="*/ 194971 h 243206"/>
                    <a:gd name="connsiteX61" fmla="*/ 325646 w 357493"/>
                    <a:gd name="connsiteY61" fmla="*/ 194971 h 243206"/>
                    <a:gd name="connsiteX62" fmla="*/ 315999 w 357493"/>
                    <a:gd name="connsiteY62" fmla="*/ 194971 h 243206"/>
                    <a:gd name="connsiteX63" fmla="*/ 287935 w 357493"/>
                    <a:gd name="connsiteY63" fmla="*/ 162522 h 243206"/>
                    <a:gd name="connsiteX64" fmla="*/ 285303 w 357493"/>
                    <a:gd name="connsiteY64" fmla="*/ 171292 h 243206"/>
                    <a:gd name="connsiteX65" fmla="*/ 297582 w 357493"/>
                    <a:gd name="connsiteY65" fmla="*/ 194971 h 243206"/>
                    <a:gd name="connsiteX66" fmla="*/ 306352 w 357493"/>
                    <a:gd name="connsiteY66" fmla="*/ 194971 h 243206"/>
                    <a:gd name="connsiteX67" fmla="*/ 315999 w 357493"/>
                    <a:gd name="connsiteY67" fmla="*/ 194971 h 243206"/>
                    <a:gd name="connsiteX68" fmla="*/ 320384 w 357493"/>
                    <a:gd name="connsiteY68" fmla="*/ 186201 h 243206"/>
                    <a:gd name="connsiteX69" fmla="*/ 322138 w 357493"/>
                    <a:gd name="connsiteY69" fmla="*/ 182693 h 243206"/>
                    <a:gd name="connsiteX70" fmla="*/ 321261 w 357493"/>
                    <a:gd name="connsiteY70" fmla="*/ 167784 h 243206"/>
                    <a:gd name="connsiteX71" fmla="*/ 309860 w 357493"/>
                    <a:gd name="connsiteY71" fmla="*/ 158137 h 243206"/>
                    <a:gd name="connsiteX72" fmla="*/ 295828 w 357493"/>
                    <a:gd name="connsiteY72" fmla="*/ 158137 h 243206"/>
                    <a:gd name="connsiteX73" fmla="*/ 287057 w 357493"/>
                    <a:gd name="connsiteY73" fmla="*/ 161645 h 243206"/>
                    <a:gd name="connsiteX74" fmla="*/ 251100 w 357493"/>
                    <a:gd name="connsiteY74" fmla="*/ 142351 h 243206"/>
                    <a:gd name="connsiteX75" fmla="*/ 251100 w 357493"/>
                    <a:gd name="connsiteY75" fmla="*/ 148490 h 243206"/>
                    <a:gd name="connsiteX76" fmla="*/ 264255 w 357493"/>
                    <a:gd name="connsiteY76" fmla="*/ 166030 h 243206"/>
                    <a:gd name="connsiteX77" fmla="*/ 278287 w 357493"/>
                    <a:gd name="connsiteY77" fmla="*/ 166030 h 243206"/>
                    <a:gd name="connsiteX78" fmla="*/ 287057 w 357493"/>
                    <a:gd name="connsiteY78" fmla="*/ 162522 h 243206"/>
                    <a:gd name="connsiteX79" fmla="*/ 289688 w 357493"/>
                    <a:gd name="connsiteY79" fmla="*/ 153752 h 243206"/>
                    <a:gd name="connsiteX80" fmla="*/ 277411 w 357493"/>
                    <a:gd name="connsiteY80" fmla="*/ 130073 h 243206"/>
                    <a:gd name="connsiteX81" fmla="*/ 255485 w 357493"/>
                    <a:gd name="connsiteY81" fmla="*/ 137089 h 243206"/>
                    <a:gd name="connsiteX82" fmla="*/ 251977 w 357493"/>
                    <a:gd name="connsiteY82" fmla="*/ 142351 h 243206"/>
                    <a:gd name="connsiteX83" fmla="*/ 109024 w 357493"/>
                    <a:gd name="connsiteY83" fmla="*/ 86222 h 243206"/>
                    <a:gd name="connsiteX84" fmla="*/ 104639 w 357493"/>
                    <a:gd name="connsiteY84" fmla="*/ 94115 h 243206"/>
                    <a:gd name="connsiteX85" fmla="*/ 103763 w 357493"/>
                    <a:gd name="connsiteY85" fmla="*/ 96746 h 243206"/>
                    <a:gd name="connsiteX86" fmla="*/ 116040 w 357493"/>
                    <a:gd name="connsiteY86" fmla="*/ 121303 h 243206"/>
                    <a:gd name="connsiteX87" fmla="*/ 120425 w 357493"/>
                    <a:gd name="connsiteY87" fmla="*/ 122180 h 243206"/>
                    <a:gd name="connsiteX88" fmla="*/ 126565 w 357493"/>
                    <a:gd name="connsiteY88" fmla="*/ 122180 h 243206"/>
                    <a:gd name="connsiteX89" fmla="*/ 124810 w 357493"/>
                    <a:gd name="connsiteY89" fmla="*/ 128319 h 243206"/>
                    <a:gd name="connsiteX90" fmla="*/ 137089 w 357493"/>
                    <a:gd name="connsiteY90" fmla="*/ 152875 h 243206"/>
                    <a:gd name="connsiteX91" fmla="*/ 159891 w 357493"/>
                    <a:gd name="connsiteY91" fmla="*/ 144982 h 243206"/>
                    <a:gd name="connsiteX92" fmla="*/ 163399 w 357493"/>
                    <a:gd name="connsiteY92" fmla="*/ 139720 h 243206"/>
                    <a:gd name="connsiteX93" fmla="*/ 167784 w 357493"/>
                    <a:gd name="connsiteY93" fmla="*/ 144105 h 243206"/>
                    <a:gd name="connsiteX94" fmla="*/ 174800 w 357493"/>
                    <a:gd name="connsiteY94" fmla="*/ 148490 h 243206"/>
                    <a:gd name="connsiteX95" fmla="*/ 199356 w 357493"/>
                    <a:gd name="connsiteY95" fmla="*/ 137966 h 243206"/>
                    <a:gd name="connsiteX96" fmla="*/ 201987 w 357493"/>
                    <a:gd name="connsiteY96" fmla="*/ 131827 h 243206"/>
                    <a:gd name="connsiteX97" fmla="*/ 200234 w 357493"/>
                    <a:gd name="connsiteY97" fmla="*/ 125688 h 243206"/>
                    <a:gd name="connsiteX98" fmla="*/ 187955 w 357493"/>
                    <a:gd name="connsiteY98" fmla="*/ 111655 h 243206"/>
                    <a:gd name="connsiteX99" fmla="*/ 165153 w 357493"/>
                    <a:gd name="connsiteY99" fmla="*/ 119548 h 243206"/>
                    <a:gd name="connsiteX100" fmla="*/ 161645 w 357493"/>
                    <a:gd name="connsiteY100" fmla="*/ 124811 h 243206"/>
                    <a:gd name="connsiteX101" fmla="*/ 157260 w 357493"/>
                    <a:gd name="connsiteY101" fmla="*/ 120425 h 243206"/>
                    <a:gd name="connsiteX102" fmla="*/ 150244 w 357493"/>
                    <a:gd name="connsiteY102" fmla="*/ 116040 h 243206"/>
                    <a:gd name="connsiteX103" fmla="*/ 145859 w 357493"/>
                    <a:gd name="connsiteY103" fmla="*/ 115163 h 243206"/>
                    <a:gd name="connsiteX104" fmla="*/ 139720 w 357493"/>
                    <a:gd name="connsiteY104" fmla="*/ 115163 h 243206"/>
                    <a:gd name="connsiteX105" fmla="*/ 141474 w 357493"/>
                    <a:gd name="connsiteY105" fmla="*/ 109024 h 243206"/>
                    <a:gd name="connsiteX106" fmla="*/ 141474 w 357493"/>
                    <a:gd name="connsiteY106" fmla="*/ 109024 h 243206"/>
                    <a:gd name="connsiteX107" fmla="*/ 141474 w 357493"/>
                    <a:gd name="connsiteY107" fmla="*/ 109024 h 243206"/>
                    <a:gd name="connsiteX108" fmla="*/ 140597 w 357493"/>
                    <a:gd name="connsiteY108" fmla="*/ 94115 h 243206"/>
                    <a:gd name="connsiteX109" fmla="*/ 129196 w 357493"/>
                    <a:gd name="connsiteY109" fmla="*/ 84468 h 243206"/>
                    <a:gd name="connsiteX110" fmla="*/ 118671 w 357493"/>
                    <a:gd name="connsiteY110" fmla="*/ 84468 h 243206"/>
                    <a:gd name="connsiteX111" fmla="*/ 109901 w 357493"/>
                    <a:gd name="connsiteY111" fmla="*/ 86222 h 243206"/>
                    <a:gd name="connsiteX112" fmla="*/ 206372 w 357493"/>
                    <a:gd name="connsiteY112" fmla="*/ 132704 h 243206"/>
                    <a:gd name="connsiteX113" fmla="*/ 208126 w 357493"/>
                    <a:gd name="connsiteY113" fmla="*/ 138843 h 243206"/>
                    <a:gd name="connsiteX114" fmla="*/ 220405 w 357493"/>
                    <a:gd name="connsiteY114" fmla="*/ 152875 h 243206"/>
                    <a:gd name="connsiteX115" fmla="*/ 242330 w 357493"/>
                    <a:gd name="connsiteY115" fmla="*/ 145859 h 243206"/>
                    <a:gd name="connsiteX116" fmla="*/ 245838 w 357493"/>
                    <a:gd name="connsiteY116" fmla="*/ 140597 h 243206"/>
                    <a:gd name="connsiteX117" fmla="*/ 245838 w 357493"/>
                    <a:gd name="connsiteY117" fmla="*/ 134458 h 243206"/>
                    <a:gd name="connsiteX118" fmla="*/ 232683 w 357493"/>
                    <a:gd name="connsiteY118" fmla="*/ 116918 h 243206"/>
                    <a:gd name="connsiteX119" fmla="*/ 208126 w 357493"/>
                    <a:gd name="connsiteY119" fmla="*/ 127441 h 243206"/>
                    <a:gd name="connsiteX120" fmla="*/ 205496 w 357493"/>
                    <a:gd name="connsiteY120" fmla="*/ 133581 h 243206"/>
                    <a:gd name="connsiteX121" fmla="*/ 79206 w 357493"/>
                    <a:gd name="connsiteY121" fmla="*/ 55527 h 243206"/>
                    <a:gd name="connsiteX122" fmla="*/ 76575 w 357493"/>
                    <a:gd name="connsiteY122" fmla="*/ 62543 h 243206"/>
                    <a:gd name="connsiteX123" fmla="*/ 76575 w 357493"/>
                    <a:gd name="connsiteY123" fmla="*/ 77452 h 243206"/>
                    <a:gd name="connsiteX124" fmla="*/ 87976 w 357493"/>
                    <a:gd name="connsiteY124" fmla="*/ 87099 h 243206"/>
                    <a:gd name="connsiteX125" fmla="*/ 98500 w 357493"/>
                    <a:gd name="connsiteY125" fmla="*/ 87099 h 243206"/>
                    <a:gd name="connsiteX126" fmla="*/ 107270 w 357493"/>
                    <a:gd name="connsiteY126" fmla="*/ 85345 h 243206"/>
                    <a:gd name="connsiteX127" fmla="*/ 111655 w 357493"/>
                    <a:gd name="connsiteY127" fmla="*/ 77452 h 243206"/>
                    <a:gd name="connsiteX128" fmla="*/ 112533 w 357493"/>
                    <a:gd name="connsiteY128" fmla="*/ 74821 h 243206"/>
                    <a:gd name="connsiteX129" fmla="*/ 111655 w 357493"/>
                    <a:gd name="connsiteY129" fmla="*/ 59912 h 243206"/>
                    <a:gd name="connsiteX130" fmla="*/ 100254 w 357493"/>
                    <a:gd name="connsiteY130" fmla="*/ 50265 h 243206"/>
                    <a:gd name="connsiteX131" fmla="*/ 83591 w 357493"/>
                    <a:gd name="connsiteY131" fmla="*/ 52019 h 243206"/>
                    <a:gd name="connsiteX132" fmla="*/ 77452 w 357493"/>
                    <a:gd name="connsiteY132" fmla="*/ 55527 h 243206"/>
                    <a:gd name="connsiteX133" fmla="*/ 39740 w 357493"/>
                    <a:gd name="connsiteY133" fmla="*/ 44125 h 243206"/>
                    <a:gd name="connsiteX134" fmla="*/ 42372 w 357493"/>
                    <a:gd name="connsiteY134" fmla="*/ 48511 h 243206"/>
                    <a:gd name="connsiteX135" fmla="*/ 52896 w 357493"/>
                    <a:gd name="connsiteY135" fmla="*/ 57281 h 243206"/>
                    <a:gd name="connsiteX136" fmla="*/ 69559 w 357493"/>
                    <a:gd name="connsiteY136" fmla="*/ 55527 h 243206"/>
                    <a:gd name="connsiteX137" fmla="*/ 75698 w 357493"/>
                    <a:gd name="connsiteY137" fmla="*/ 52019 h 243206"/>
                    <a:gd name="connsiteX138" fmla="*/ 78329 w 357493"/>
                    <a:gd name="connsiteY138" fmla="*/ 45003 h 243206"/>
                    <a:gd name="connsiteX139" fmla="*/ 66051 w 357493"/>
                    <a:gd name="connsiteY139" fmla="*/ 20446 h 243206"/>
                    <a:gd name="connsiteX140" fmla="*/ 49388 w 357493"/>
                    <a:gd name="connsiteY140" fmla="*/ 22200 h 243206"/>
                    <a:gd name="connsiteX141" fmla="*/ 45003 w 357493"/>
                    <a:gd name="connsiteY141" fmla="*/ 24831 h 243206"/>
                    <a:gd name="connsiteX142" fmla="*/ 42372 w 357493"/>
                    <a:gd name="connsiteY142" fmla="*/ 20446 h 243206"/>
                    <a:gd name="connsiteX143" fmla="*/ 31848 w 357493"/>
                    <a:gd name="connsiteY143" fmla="*/ 11676 h 243206"/>
                    <a:gd name="connsiteX144" fmla="*/ 16938 w 357493"/>
                    <a:gd name="connsiteY144" fmla="*/ 12553 h 243206"/>
                    <a:gd name="connsiteX145" fmla="*/ 7291 w 357493"/>
                    <a:gd name="connsiteY145" fmla="*/ 23954 h 243206"/>
                    <a:gd name="connsiteX146" fmla="*/ 8168 w 357493"/>
                    <a:gd name="connsiteY146" fmla="*/ 38864 h 243206"/>
                    <a:gd name="connsiteX147" fmla="*/ 19569 w 357493"/>
                    <a:gd name="connsiteY147" fmla="*/ 48511 h 243206"/>
                    <a:gd name="connsiteX148" fmla="*/ 36233 w 357493"/>
                    <a:gd name="connsiteY148" fmla="*/ 46757 h 243206"/>
                    <a:gd name="connsiteX149" fmla="*/ 40618 w 357493"/>
                    <a:gd name="connsiteY149" fmla="*/ 44125 h 24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357493" h="243206">
                      <a:moveTo>
                        <a:pt x="328277" y="243207"/>
                      </a:moveTo>
                      <a:cubicBezTo>
                        <a:pt x="324769" y="243207"/>
                        <a:pt x="322138" y="243207"/>
                        <a:pt x="318630" y="241453"/>
                      </a:cubicBezTo>
                      <a:cubicBezTo>
                        <a:pt x="311614" y="238822"/>
                        <a:pt x="305475" y="233560"/>
                        <a:pt x="301967" y="226544"/>
                      </a:cubicBezTo>
                      <a:cubicBezTo>
                        <a:pt x="298458" y="220405"/>
                        <a:pt x="298458" y="212512"/>
                        <a:pt x="300213" y="205496"/>
                      </a:cubicBezTo>
                      <a:cubicBezTo>
                        <a:pt x="298458" y="205496"/>
                        <a:pt x="296705" y="205496"/>
                        <a:pt x="294951" y="204619"/>
                      </a:cubicBezTo>
                      <a:cubicBezTo>
                        <a:pt x="282672" y="200234"/>
                        <a:pt x="275656" y="188832"/>
                        <a:pt x="275656" y="177431"/>
                      </a:cubicBezTo>
                      <a:cubicBezTo>
                        <a:pt x="271271" y="177431"/>
                        <a:pt x="266886" y="177431"/>
                        <a:pt x="262501" y="175677"/>
                      </a:cubicBezTo>
                      <a:cubicBezTo>
                        <a:pt x="253731" y="173046"/>
                        <a:pt x="247592" y="166907"/>
                        <a:pt x="244961" y="159014"/>
                      </a:cubicBezTo>
                      <a:cubicBezTo>
                        <a:pt x="237068" y="164276"/>
                        <a:pt x="227421" y="166030"/>
                        <a:pt x="218651" y="162522"/>
                      </a:cubicBezTo>
                      <a:cubicBezTo>
                        <a:pt x="212512" y="160768"/>
                        <a:pt x="207250" y="156383"/>
                        <a:pt x="203741" y="151121"/>
                      </a:cubicBezTo>
                      <a:cubicBezTo>
                        <a:pt x="195849" y="159014"/>
                        <a:pt x="184447" y="162522"/>
                        <a:pt x="173046" y="159014"/>
                      </a:cubicBezTo>
                      <a:cubicBezTo>
                        <a:pt x="170415" y="159014"/>
                        <a:pt x="168661" y="157260"/>
                        <a:pt x="166907" y="155506"/>
                      </a:cubicBezTo>
                      <a:cubicBezTo>
                        <a:pt x="159014" y="164276"/>
                        <a:pt x="146736" y="167784"/>
                        <a:pt x="135335" y="163399"/>
                      </a:cubicBezTo>
                      <a:cubicBezTo>
                        <a:pt x="122180" y="159014"/>
                        <a:pt x="113409" y="144982"/>
                        <a:pt x="116040" y="130950"/>
                      </a:cubicBezTo>
                      <a:cubicBezTo>
                        <a:pt x="116040" y="130950"/>
                        <a:pt x="116040" y="130950"/>
                        <a:pt x="116040" y="130950"/>
                      </a:cubicBezTo>
                      <a:cubicBezTo>
                        <a:pt x="102008" y="126565"/>
                        <a:pt x="94115" y="111655"/>
                        <a:pt x="96746" y="97623"/>
                      </a:cubicBezTo>
                      <a:cubicBezTo>
                        <a:pt x="94115" y="97623"/>
                        <a:pt x="91484" y="97623"/>
                        <a:pt x="88853" y="95869"/>
                      </a:cubicBezTo>
                      <a:cubicBezTo>
                        <a:pt x="81837" y="93238"/>
                        <a:pt x="75698" y="87976"/>
                        <a:pt x="72190" y="80960"/>
                      </a:cubicBezTo>
                      <a:cubicBezTo>
                        <a:pt x="70436" y="76575"/>
                        <a:pt x="69559" y="72190"/>
                        <a:pt x="69559" y="67805"/>
                      </a:cubicBezTo>
                      <a:cubicBezTo>
                        <a:pt x="64297" y="68682"/>
                        <a:pt x="59035" y="68682"/>
                        <a:pt x="53773" y="66928"/>
                      </a:cubicBezTo>
                      <a:cubicBezTo>
                        <a:pt x="48510" y="65174"/>
                        <a:pt x="44125" y="61666"/>
                        <a:pt x="40618" y="57281"/>
                      </a:cubicBezTo>
                      <a:cubicBezTo>
                        <a:pt x="33602" y="59912"/>
                        <a:pt x="26585" y="59912"/>
                        <a:pt x="19569" y="57281"/>
                      </a:cubicBezTo>
                      <a:cubicBezTo>
                        <a:pt x="12553" y="54650"/>
                        <a:pt x="6414" y="49388"/>
                        <a:pt x="2906" y="42372"/>
                      </a:cubicBezTo>
                      <a:cubicBezTo>
                        <a:pt x="-602" y="35355"/>
                        <a:pt x="-602" y="27462"/>
                        <a:pt x="1152" y="19569"/>
                      </a:cubicBezTo>
                      <a:cubicBezTo>
                        <a:pt x="3783" y="12553"/>
                        <a:pt x="9045" y="6414"/>
                        <a:pt x="16061" y="2906"/>
                      </a:cubicBezTo>
                      <a:cubicBezTo>
                        <a:pt x="23077" y="-602"/>
                        <a:pt x="30970" y="-602"/>
                        <a:pt x="38864" y="1152"/>
                      </a:cubicBezTo>
                      <a:cubicBezTo>
                        <a:pt x="44125" y="2906"/>
                        <a:pt x="48510" y="6414"/>
                        <a:pt x="52019" y="10799"/>
                      </a:cubicBezTo>
                      <a:cubicBezTo>
                        <a:pt x="59035" y="8168"/>
                        <a:pt x="66051" y="8168"/>
                        <a:pt x="73067" y="10799"/>
                      </a:cubicBezTo>
                      <a:cubicBezTo>
                        <a:pt x="80083" y="13430"/>
                        <a:pt x="86222" y="18692"/>
                        <a:pt x="89730" y="25708"/>
                      </a:cubicBezTo>
                      <a:cubicBezTo>
                        <a:pt x="91484" y="30094"/>
                        <a:pt x="92361" y="34479"/>
                        <a:pt x="92361" y="38864"/>
                      </a:cubicBezTo>
                      <a:cubicBezTo>
                        <a:pt x="97623" y="37987"/>
                        <a:pt x="102885" y="37987"/>
                        <a:pt x="108148" y="39740"/>
                      </a:cubicBezTo>
                      <a:cubicBezTo>
                        <a:pt x="115164" y="42372"/>
                        <a:pt x="121303" y="47634"/>
                        <a:pt x="124810" y="54650"/>
                      </a:cubicBezTo>
                      <a:cubicBezTo>
                        <a:pt x="127441" y="60789"/>
                        <a:pt x="128319" y="66928"/>
                        <a:pt x="127441" y="73067"/>
                      </a:cubicBezTo>
                      <a:cubicBezTo>
                        <a:pt x="130073" y="73067"/>
                        <a:pt x="132704" y="73067"/>
                        <a:pt x="135335" y="74821"/>
                      </a:cubicBezTo>
                      <a:cubicBezTo>
                        <a:pt x="142351" y="77452"/>
                        <a:pt x="148490" y="82714"/>
                        <a:pt x="151998" y="89730"/>
                      </a:cubicBezTo>
                      <a:cubicBezTo>
                        <a:pt x="154629" y="94992"/>
                        <a:pt x="155506" y="101131"/>
                        <a:pt x="154629" y="107270"/>
                      </a:cubicBezTo>
                      <a:cubicBezTo>
                        <a:pt x="154629" y="107270"/>
                        <a:pt x="154629" y="107270"/>
                        <a:pt x="154629" y="107270"/>
                      </a:cubicBezTo>
                      <a:cubicBezTo>
                        <a:pt x="157260" y="107270"/>
                        <a:pt x="159014" y="109024"/>
                        <a:pt x="160768" y="110778"/>
                      </a:cubicBezTo>
                      <a:cubicBezTo>
                        <a:pt x="168661" y="102008"/>
                        <a:pt x="180939" y="98500"/>
                        <a:pt x="192340" y="102885"/>
                      </a:cubicBezTo>
                      <a:cubicBezTo>
                        <a:pt x="198480" y="104639"/>
                        <a:pt x="203741" y="109024"/>
                        <a:pt x="207250" y="114286"/>
                      </a:cubicBezTo>
                      <a:cubicBezTo>
                        <a:pt x="215142" y="106393"/>
                        <a:pt x="226544" y="102885"/>
                        <a:pt x="237945" y="106393"/>
                      </a:cubicBezTo>
                      <a:cubicBezTo>
                        <a:pt x="246715" y="109024"/>
                        <a:pt x="252854" y="115163"/>
                        <a:pt x="255485" y="123056"/>
                      </a:cubicBezTo>
                      <a:cubicBezTo>
                        <a:pt x="263378" y="117795"/>
                        <a:pt x="273025" y="116040"/>
                        <a:pt x="281796" y="119548"/>
                      </a:cubicBezTo>
                      <a:cubicBezTo>
                        <a:pt x="294073" y="123933"/>
                        <a:pt x="301090" y="135335"/>
                        <a:pt x="301090" y="146736"/>
                      </a:cubicBezTo>
                      <a:cubicBezTo>
                        <a:pt x="305475" y="146736"/>
                        <a:pt x="309860" y="146736"/>
                        <a:pt x="314245" y="148490"/>
                      </a:cubicBezTo>
                      <a:cubicBezTo>
                        <a:pt x="321261" y="151121"/>
                        <a:pt x="327400" y="156383"/>
                        <a:pt x="330908" y="163399"/>
                      </a:cubicBezTo>
                      <a:cubicBezTo>
                        <a:pt x="334416" y="169538"/>
                        <a:pt x="334416" y="177431"/>
                        <a:pt x="332662" y="184447"/>
                      </a:cubicBezTo>
                      <a:cubicBezTo>
                        <a:pt x="334416" y="184447"/>
                        <a:pt x="336170" y="184447"/>
                        <a:pt x="337924" y="185324"/>
                      </a:cubicBezTo>
                      <a:lnTo>
                        <a:pt x="337924" y="185324"/>
                      </a:lnTo>
                      <a:cubicBezTo>
                        <a:pt x="344940" y="187955"/>
                        <a:pt x="351079" y="193217"/>
                        <a:pt x="354587" y="200234"/>
                      </a:cubicBezTo>
                      <a:cubicBezTo>
                        <a:pt x="358096" y="207249"/>
                        <a:pt x="358096" y="215143"/>
                        <a:pt x="356341" y="223036"/>
                      </a:cubicBezTo>
                      <a:cubicBezTo>
                        <a:pt x="353711" y="230052"/>
                        <a:pt x="348448" y="236191"/>
                        <a:pt x="341432" y="239699"/>
                      </a:cubicBezTo>
                      <a:cubicBezTo>
                        <a:pt x="337047" y="241453"/>
                        <a:pt x="332662" y="242330"/>
                        <a:pt x="328277" y="242330"/>
                      </a:cubicBezTo>
                      <a:close/>
                      <a:moveTo>
                        <a:pt x="315999" y="195848"/>
                      </a:moveTo>
                      <a:lnTo>
                        <a:pt x="311614" y="203741"/>
                      </a:lnTo>
                      <a:cubicBezTo>
                        <a:pt x="311614" y="204619"/>
                        <a:pt x="309860" y="206372"/>
                        <a:pt x="309860" y="207249"/>
                      </a:cubicBezTo>
                      <a:cubicBezTo>
                        <a:pt x="306352" y="217774"/>
                        <a:pt x="311614" y="228298"/>
                        <a:pt x="322138" y="231806"/>
                      </a:cubicBezTo>
                      <a:cubicBezTo>
                        <a:pt x="332662" y="235314"/>
                        <a:pt x="343186" y="230052"/>
                        <a:pt x="346694" y="219528"/>
                      </a:cubicBezTo>
                      <a:cubicBezTo>
                        <a:pt x="348448" y="214266"/>
                        <a:pt x="348448" y="209004"/>
                        <a:pt x="345817" y="204619"/>
                      </a:cubicBezTo>
                      <a:cubicBezTo>
                        <a:pt x="343186" y="200234"/>
                        <a:pt x="339678" y="196726"/>
                        <a:pt x="334416" y="194971"/>
                      </a:cubicBezTo>
                      <a:lnTo>
                        <a:pt x="334416" y="194971"/>
                      </a:lnTo>
                      <a:cubicBezTo>
                        <a:pt x="331785" y="194094"/>
                        <a:pt x="328277" y="194094"/>
                        <a:pt x="325646" y="194971"/>
                      </a:cubicBezTo>
                      <a:lnTo>
                        <a:pt x="315999" y="194971"/>
                      </a:lnTo>
                      <a:close/>
                      <a:moveTo>
                        <a:pt x="287935" y="162522"/>
                      </a:moveTo>
                      <a:lnTo>
                        <a:pt x="285303" y="171292"/>
                      </a:lnTo>
                      <a:cubicBezTo>
                        <a:pt x="282672" y="180939"/>
                        <a:pt x="287935" y="191463"/>
                        <a:pt x="297582" y="194971"/>
                      </a:cubicBezTo>
                      <a:cubicBezTo>
                        <a:pt x="300213" y="195848"/>
                        <a:pt x="303721" y="195848"/>
                        <a:pt x="306352" y="194971"/>
                      </a:cubicBezTo>
                      <a:lnTo>
                        <a:pt x="315999" y="194971"/>
                      </a:lnTo>
                      <a:cubicBezTo>
                        <a:pt x="315999" y="194094"/>
                        <a:pt x="320384" y="186201"/>
                        <a:pt x="320384" y="186201"/>
                      </a:cubicBezTo>
                      <a:cubicBezTo>
                        <a:pt x="320384" y="185324"/>
                        <a:pt x="322138" y="183570"/>
                        <a:pt x="322138" y="182693"/>
                      </a:cubicBezTo>
                      <a:cubicBezTo>
                        <a:pt x="323892" y="177431"/>
                        <a:pt x="323892" y="172169"/>
                        <a:pt x="321261" y="167784"/>
                      </a:cubicBezTo>
                      <a:cubicBezTo>
                        <a:pt x="318630" y="163399"/>
                        <a:pt x="315122" y="159891"/>
                        <a:pt x="309860" y="158137"/>
                      </a:cubicBezTo>
                      <a:cubicBezTo>
                        <a:pt x="305475" y="156383"/>
                        <a:pt x="300213" y="156383"/>
                        <a:pt x="295828" y="158137"/>
                      </a:cubicBezTo>
                      <a:lnTo>
                        <a:pt x="287057" y="161645"/>
                      </a:lnTo>
                      <a:close/>
                      <a:moveTo>
                        <a:pt x="251100" y="142351"/>
                      </a:moveTo>
                      <a:lnTo>
                        <a:pt x="251100" y="148490"/>
                      </a:lnTo>
                      <a:cubicBezTo>
                        <a:pt x="251100" y="156383"/>
                        <a:pt x="256362" y="163399"/>
                        <a:pt x="264255" y="166030"/>
                      </a:cubicBezTo>
                      <a:cubicBezTo>
                        <a:pt x="268640" y="167784"/>
                        <a:pt x="273902" y="167784"/>
                        <a:pt x="278287" y="166030"/>
                      </a:cubicBezTo>
                      <a:lnTo>
                        <a:pt x="287057" y="162522"/>
                      </a:lnTo>
                      <a:lnTo>
                        <a:pt x="289688" y="153752"/>
                      </a:lnTo>
                      <a:cubicBezTo>
                        <a:pt x="292320" y="144105"/>
                        <a:pt x="287057" y="133581"/>
                        <a:pt x="277411" y="130073"/>
                      </a:cubicBezTo>
                      <a:cubicBezTo>
                        <a:pt x="269517" y="127441"/>
                        <a:pt x="260747" y="130073"/>
                        <a:pt x="255485" y="137089"/>
                      </a:cubicBezTo>
                      <a:lnTo>
                        <a:pt x="251977" y="142351"/>
                      </a:lnTo>
                      <a:close/>
                      <a:moveTo>
                        <a:pt x="109024" y="86222"/>
                      </a:moveTo>
                      <a:lnTo>
                        <a:pt x="104639" y="94115"/>
                      </a:lnTo>
                      <a:cubicBezTo>
                        <a:pt x="104639" y="94992"/>
                        <a:pt x="104639" y="95869"/>
                        <a:pt x="103763" y="96746"/>
                      </a:cubicBezTo>
                      <a:cubicBezTo>
                        <a:pt x="100254" y="107270"/>
                        <a:pt x="105516" y="117795"/>
                        <a:pt x="116040" y="121303"/>
                      </a:cubicBezTo>
                      <a:cubicBezTo>
                        <a:pt x="116918" y="121303"/>
                        <a:pt x="118671" y="121303"/>
                        <a:pt x="120425" y="122180"/>
                      </a:cubicBezTo>
                      <a:lnTo>
                        <a:pt x="126565" y="122180"/>
                      </a:lnTo>
                      <a:cubicBezTo>
                        <a:pt x="126565" y="122180"/>
                        <a:pt x="124810" y="128319"/>
                        <a:pt x="124810" y="128319"/>
                      </a:cubicBezTo>
                      <a:cubicBezTo>
                        <a:pt x="121303" y="138843"/>
                        <a:pt x="126565" y="149367"/>
                        <a:pt x="137089" y="152875"/>
                      </a:cubicBezTo>
                      <a:cubicBezTo>
                        <a:pt x="145859" y="155506"/>
                        <a:pt x="155506" y="152875"/>
                        <a:pt x="159891" y="144982"/>
                      </a:cubicBezTo>
                      <a:lnTo>
                        <a:pt x="163399" y="139720"/>
                      </a:lnTo>
                      <a:lnTo>
                        <a:pt x="167784" y="144105"/>
                      </a:lnTo>
                      <a:cubicBezTo>
                        <a:pt x="169538" y="145859"/>
                        <a:pt x="172169" y="147613"/>
                        <a:pt x="174800" y="148490"/>
                      </a:cubicBezTo>
                      <a:cubicBezTo>
                        <a:pt x="184447" y="151998"/>
                        <a:pt x="194971" y="147613"/>
                        <a:pt x="199356" y="137966"/>
                      </a:cubicBezTo>
                      <a:lnTo>
                        <a:pt x="201987" y="131827"/>
                      </a:lnTo>
                      <a:lnTo>
                        <a:pt x="200234" y="125688"/>
                      </a:lnTo>
                      <a:cubicBezTo>
                        <a:pt x="198480" y="119548"/>
                        <a:pt x="194095" y="114286"/>
                        <a:pt x="187955" y="111655"/>
                      </a:cubicBezTo>
                      <a:cubicBezTo>
                        <a:pt x="179185" y="109024"/>
                        <a:pt x="169538" y="111655"/>
                        <a:pt x="165153" y="119548"/>
                      </a:cubicBezTo>
                      <a:lnTo>
                        <a:pt x="161645" y="124811"/>
                      </a:lnTo>
                      <a:lnTo>
                        <a:pt x="157260" y="120425"/>
                      </a:lnTo>
                      <a:cubicBezTo>
                        <a:pt x="155506" y="118671"/>
                        <a:pt x="152875" y="116918"/>
                        <a:pt x="150244" y="116040"/>
                      </a:cubicBezTo>
                      <a:cubicBezTo>
                        <a:pt x="149367" y="116040"/>
                        <a:pt x="147613" y="116040"/>
                        <a:pt x="145859" y="115163"/>
                      </a:cubicBezTo>
                      <a:lnTo>
                        <a:pt x="139720" y="115163"/>
                      </a:lnTo>
                      <a:cubicBezTo>
                        <a:pt x="139720" y="115163"/>
                        <a:pt x="141474" y="109024"/>
                        <a:pt x="141474" y="109024"/>
                      </a:cubicBezTo>
                      <a:lnTo>
                        <a:pt x="141474" y="109024"/>
                      </a:lnTo>
                      <a:cubicBezTo>
                        <a:pt x="141474" y="109024"/>
                        <a:pt x="141474" y="109024"/>
                        <a:pt x="141474" y="109024"/>
                      </a:cubicBezTo>
                      <a:cubicBezTo>
                        <a:pt x="143228" y="103762"/>
                        <a:pt x="143228" y="98500"/>
                        <a:pt x="140597" y="94115"/>
                      </a:cubicBezTo>
                      <a:cubicBezTo>
                        <a:pt x="137966" y="89730"/>
                        <a:pt x="134458" y="86222"/>
                        <a:pt x="129196" y="84468"/>
                      </a:cubicBezTo>
                      <a:cubicBezTo>
                        <a:pt x="125688" y="83591"/>
                        <a:pt x="122180" y="82714"/>
                        <a:pt x="118671" y="84468"/>
                      </a:cubicBezTo>
                      <a:lnTo>
                        <a:pt x="109901" y="86222"/>
                      </a:lnTo>
                      <a:close/>
                      <a:moveTo>
                        <a:pt x="206372" y="132704"/>
                      </a:moveTo>
                      <a:lnTo>
                        <a:pt x="208126" y="138843"/>
                      </a:lnTo>
                      <a:cubicBezTo>
                        <a:pt x="209881" y="144982"/>
                        <a:pt x="214266" y="150244"/>
                        <a:pt x="220405" y="152875"/>
                      </a:cubicBezTo>
                      <a:cubicBezTo>
                        <a:pt x="228298" y="155506"/>
                        <a:pt x="237068" y="152875"/>
                        <a:pt x="242330" y="145859"/>
                      </a:cubicBezTo>
                      <a:lnTo>
                        <a:pt x="245838" y="140597"/>
                      </a:lnTo>
                      <a:lnTo>
                        <a:pt x="245838" y="134458"/>
                      </a:lnTo>
                      <a:cubicBezTo>
                        <a:pt x="245838" y="126565"/>
                        <a:pt x="240576" y="119548"/>
                        <a:pt x="232683" y="116918"/>
                      </a:cubicBezTo>
                      <a:cubicBezTo>
                        <a:pt x="223036" y="113410"/>
                        <a:pt x="212512" y="117795"/>
                        <a:pt x="208126" y="127441"/>
                      </a:cubicBezTo>
                      <a:lnTo>
                        <a:pt x="205496" y="133581"/>
                      </a:lnTo>
                      <a:close/>
                      <a:moveTo>
                        <a:pt x="79206" y="55527"/>
                      </a:moveTo>
                      <a:lnTo>
                        <a:pt x="76575" y="62543"/>
                      </a:lnTo>
                      <a:cubicBezTo>
                        <a:pt x="74821" y="67805"/>
                        <a:pt x="74821" y="73067"/>
                        <a:pt x="76575" y="77452"/>
                      </a:cubicBezTo>
                      <a:cubicBezTo>
                        <a:pt x="79206" y="81837"/>
                        <a:pt x="82714" y="85345"/>
                        <a:pt x="87976" y="87099"/>
                      </a:cubicBezTo>
                      <a:cubicBezTo>
                        <a:pt x="91484" y="87976"/>
                        <a:pt x="94992" y="88853"/>
                        <a:pt x="98500" y="87099"/>
                      </a:cubicBezTo>
                      <a:lnTo>
                        <a:pt x="107270" y="85345"/>
                      </a:lnTo>
                      <a:lnTo>
                        <a:pt x="111655" y="77452"/>
                      </a:lnTo>
                      <a:cubicBezTo>
                        <a:pt x="111655" y="76575"/>
                        <a:pt x="111655" y="75698"/>
                        <a:pt x="112533" y="74821"/>
                      </a:cubicBezTo>
                      <a:cubicBezTo>
                        <a:pt x="114286" y="69559"/>
                        <a:pt x="114286" y="64297"/>
                        <a:pt x="111655" y="59912"/>
                      </a:cubicBezTo>
                      <a:cubicBezTo>
                        <a:pt x="109024" y="55527"/>
                        <a:pt x="105516" y="52019"/>
                        <a:pt x="100254" y="50265"/>
                      </a:cubicBezTo>
                      <a:cubicBezTo>
                        <a:pt x="94992" y="48511"/>
                        <a:pt x="88853" y="49388"/>
                        <a:pt x="83591" y="52019"/>
                      </a:cubicBezTo>
                      <a:lnTo>
                        <a:pt x="77452" y="55527"/>
                      </a:lnTo>
                      <a:close/>
                      <a:moveTo>
                        <a:pt x="39740" y="44125"/>
                      </a:moveTo>
                      <a:lnTo>
                        <a:pt x="42372" y="48511"/>
                      </a:lnTo>
                      <a:cubicBezTo>
                        <a:pt x="45003" y="52896"/>
                        <a:pt x="48510" y="56404"/>
                        <a:pt x="52896" y="57281"/>
                      </a:cubicBezTo>
                      <a:cubicBezTo>
                        <a:pt x="58158" y="59035"/>
                        <a:pt x="64297" y="58158"/>
                        <a:pt x="69559" y="55527"/>
                      </a:cubicBezTo>
                      <a:lnTo>
                        <a:pt x="75698" y="52019"/>
                      </a:lnTo>
                      <a:lnTo>
                        <a:pt x="78329" y="45003"/>
                      </a:lnTo>
                      <a:cubicBezTo>
                        <a:pt x="81837" y="34479"/>
                        <a:pt x="76575" y="23954"/>
                        <a:pt x="66051" y="20446"/>
                      </a:cubicBezTo>
                      <a:cubicBezTo>
                        <a:pt x="60789" y="18692"/>
                        <a:pt x="54650" y="19569"/>
                        <a:pt x="49388" y="22200"/>
                      </a:cubicBezTo>
                      <a:lnTo>
                        <a:pt x="45003" y="24831"/>
                      </a:lnTo>
                      <a:lnTo>
                        <a:pt x="42372" y="20446"/>
                      </a:lnTo>
                      <a:cubicBezTo>
                        <a:pt x="39740" y="16061"/>
                        <a:pt x="36233" y="12553"/>
                        <a:pt x="31848" y="11676"/>
                      </a:cubicBezTo>
                      <a:cubicBezTo>
                        <a:pt x="26585" y="9922"/>
                        <a:pt x="21323" y="9922"/>
                        <a:pt x="16938" y="12553"/>
                      </a:cubicBezTo>
                      <a:cubicBezTo>
                        <a:pt x="12553" y="15184"/>
                        <a:pt x="9045" y="18692"/>
                        <a:pt x="7291" y="23954"/>
                      </a:cubicBezTo>
                      <a:cubicBezTo>
                        <a:pt x="5537" y="29216"/>
                        <a:pt x="5537" y="34479"/>
                        <a:pt x="8168" y="38864"/>
                      </a:cubicBezTo>
                      <a:cubicBezTo>
                        <a:pt x="10799" y="43249"/>
                        <a:pt x="14307" y="46757"/>
                        <a:pt x="19569" y="48511"/>
                      </a:cubicBezTo>
                      <a:cubicBezTo>
                        <a:pt x="24832" y="50265"/>
                        <a:pt x="30970" y="49388"/>
                        <a:pt x="36233" y="46757"/>
                      </a:cubicBezTo>
                      <a:lnTo>
                        <a:pt x="40618" y="44125"/>
                      </a:lnTo>
                      <a:close/>
                    </a:path>
                  </a:pathLst>
                </a:custGeom>
                <a:solidFill>
                  <a:srgbClr val="262262"/>
                </a:solidFill>
                <a:ln w="87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endParaRPr>
                </a:p>
              </p:txBody>
            </p:sp>
          </p:grpSp>
        </p:grpSp>
        <p:grpSp>
          <p:nvGrpSpPr>
            <p:cNvPr id="9606" name="Group 9605">
              <a:extLst>
                <a:ext uri="{FF2B5EF4-FFF2-40B4-BE49-F238E27FC236}">
                  <a16:creationId xmlns:a16="http://schemas.microsoft.com/office/drawing/2014/main" id="{5C77D588-3007-B923-AA5C-8186A01870F9}"/>
                </a:ext>
              </a:extLst>
            </p:cNvPr>
            <p:cNvGrpSpPr/>
            <p:nvPr/>
          </p:nvGrpSpPr>
          <p:grpSpPr>
            <a:xfrm>
              <a:off x="1522896" y="5110573"/>
              <a:ext cx="1522489" cy="181931"/>
              <a:chOff x="1474898" y="5158718"/>
              <a:chExt cx="1522489" cy="181931"/>
            </a:xfrm>
          </p:grpSpPr>
          <p:sp>
            <p:nvSpPr>
              <p:cNvPr id="9243" name="Freeform 9639">
                <a:extLst>
                  <a:ext uri="{FF2B5EF4-FFF2-40B4-BE49-F238E27FC236}">
                    <a16:creationId xmlns:a16="http://schemas.microsoft.com/office/drawing/2014/main" id="{DD15F3F8-B30A-54AC-24A5-6C842A2522CF}"/>
                  </a:ext>
                </a:extLst>
              </p:cNvPr>
              <p:cNvSpPr/>
              <p:nvPr/>
            </p:nvSpPr>
            <p:spPr>
              <a:xfrm>
                <a:off x="1572246" y="5171191"/>
                <a:ext cx="17540" cy="114011"/>
              </a:xfrm>
              <a:custGeom>
                <a:avLst/>
                <a:gdLst>
                  <a:gd name="connsiteX0" fmla="*/ 0 w 17540"/>
                  <a:gd name="connsiteY0" fmla="*/ 0 h 114011"/>
                  <a:gd name="connsiteX1" fmla="*/ 17540 w 17540"/>
                  <a:gd name="connsiteY1" fmla="*/ 0 h 114011"/>
                  <a:gd name="connsiteX2" fmla="*/ 17540 w 17540"/>
                  <a:gd name="connsiteY2" fmla="*/ 114011 h 114011"/>
                  <a:gd name="connsiteX3" fmla="*/ 0 w 17540"/>
                  <a:gd name="connsiteY3" fmla="*/ 114011 h 11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14011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14011"/>
                    </a:lnTo>
                    <a:lnTo>
                      <a:pt x="0" y="114011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4" name="Freeform 9640">
                <a:extLst>
                  <a:ext uri="{FF2B5EF4-FFF2-40B4-BE49-F238E27FC236}">
                    <a16:creationId xmlns:a16="http://schemas.microsoft.com/office/drawing/2014/main" id="{AC8B3BFE-AC47-C366-1109-E83070249E31}"/>
                  </a:ext>
                </a:extLst>
              </p:cNvPr>
              <p:cNvSpPr/>
              <p:nvPr/>
            </p:nvSpPr>
            <p:spPr>
              <a:xfrm>
                <a:off x="1525764" y="5237844"/>
                <a:ext cx="17540" cy="78930"/>
              </a:xfrm>
              <a:custGeom>
                <a:avLst/>
                <a:gdLst>
                  <a:gd name="connsiteX0" fmla="*/ 0 w 17540"/>
                  <a:gd name="connsiteY0" fmla="*/ 0 h 78930"/>
                  <a:gd name="connsiteX1" fmla="*/ 17540 w 17540"/>
                  <a:gd name="connsiteY1" fmla="*/ 0 h 78930"/>
                  <a:gd name="connsiteX2" fmla="*/ 17540 w 17540"/>
                  <a:gd name="connsiteY2" fmla="*/ 78931 h 78930"/>
                  <a:gd name="connsiteX3" fmla="*/ 0 w 17540"/>
                  <a:gd name="connsiteY3" fmla="*/ 78931 h 7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78930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78931"/>
                    </a:lnTo>
                    <a:lnTo>
                      <a:pt x="0" y="78931"/>
                    </a:lnTo>
                    <a:close/>
                  </a:path>
                </a:pathLst>
              </a:custGeom>
              <a:solidFill>
                <a:srgbClr val="27AAE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5" name="Freeform 9641">
                <a:extLst>
                  <a:ext uri="{FF2B5EF4-FFF2-40B4-BE49-F238E27FC236}">
                    <a16:creationId xmlns:a16="http://schemas.microsoft.com/office/drawing/2014/main" id="{C975045D-8776-2FED-AA21-EB15A30363B9}"/>
                  </a:ext>
                </a:extLst>
              </p:cNvPr>
              <p:cNvSpPr/>
              <p:nvPr/>
            </p:nvSpPr>
            <p:spPr>
              <a:xfrm>
                <a:off x="1762557" y="5183469"/>
                <a:ext cx="17540" cy="132428"/>
              </a:xfrm>
              <a:custGeom>
                <a:avLst/>
                <a:gdLst>
                  <a:gd name="connsiteX0" fmla="*/ 0 w 17540"/>
                  <a:gd name="connsiteY0" fmla="*/ 0 h 132428"/>
                  <a:gd name="connsiteX1" fmla="*/ 17540 w 17540"/>
                  <a:gd name="connsiteY1" fmla="*/ 0 h 132428"/>
                  <a:gd name="connsiteX2" fmla="*/ 17540 w 17540"/>
                  <a:gd name="connsiteY2" fmla="*/ 132429 h 132428"/>
                  <a:gd name="connsiteX3" fmla="*/ 0 w 17540"/>
                  <a:gd name="connsiteY3" fmla="*/ 132429 h 13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32428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32429"/>
                    </a:lnTo>
                    <a:lnTo>
                      <a:pt x="0" y="132429"/>
                    </a:lnTo>
                    <a:close/>
                  </a:path>
                </a:pathLst>
              </a:custGeom>
              <a:solidFill>
                <a:srgbClr val="27AAE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6" name="Freeform 9642">
                <a:extLst>
                  <a:ext uri="{FF2B5EF4-FFF2-40B4-BE49-F238E27FC236}">
                    <a16:creationId xmlns:a16="http://schemas.microsoft.com/office/drawing/2014/main" id="{2F3B05C0-569C-DF01-C73A-A31727B5F4A7}"/>
                  </a:ext>
                </a:extLst>
              </p:cNvPr>
              <p:cNvSpPr/>
              <p:nvPr/>
            </p:nvSpPr>
            <p:spPr>
              <a:xfrm>
                <a:off x="1715199" y="5166806"/>
                <a:ext cx="17540" cy="114011"/>
              </a:xfrm>
              <a:custGeom>
                <a:avLst/>
                <a:gdLst>
                  <a:gd name="connsiteX0" fmla="*/ 0 w 17540"/>
                  <a:gd name="connsiteY0" fmla="*/ 0 h 114011"/>
                  <a:gd name="connsiteX1" fmla="*/ 17540 w 17540"/>
                  <a:gd name="connsiteY1" fmla="*/ 0 h 114011"/>
                  <a:gd name="connsiteX2" fmla="*/ 17540 w 17540"/>
                  <a:gd name="connsiteY2" fmla="*/ 114011 h 114011"/>
                  <a:gd name="connsiteX3" fmla="*/ 0 w 17540"/>
                  <a:gd name="connsiteY3" fmla="*/ 114011 h 11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14011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14011"/>
                    </a:lnTo>
                    <a:lnTo>
                      <a:pt x="0" y="114011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8" name="Freeform 9643">
                <a:extLst>
                  <a:ext uri="{FF2B5EF4-FFF2-40B4-BE49-F238E27FC236}">
                    <a16:creationId xmlns:a16="http://schemas.microsoft.com/office/drawing/2014/main" id="{60AB42F7-5A14-8ACC-122C-8CB3595DF6D0}"/>
                  </a:ext>
                </a:extLst>
              </p:cNvPr>
              <p:cNvSpPr/>
              <p:nvPr/>
            </p:nvSpPr>
            <p:spPr>
              <a:xfrm>
                <a:off x="1812547" y="5215919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27AAE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9" name="Freeform 9644">
                <a:extLst>
                  <a:ext uri="{FF2B5EF4-FFF2-40B4-BE49-F238E27FC236}">
                    <a16:creationId xmlns:a16="http://schemas.microsoft.com/office/drawing/2014/main" id="{19052AE4-A386-F029-CA90-12AAB9C9B01F}"/>
                  </a:ext>
                </a:extLst>
              </p:cNvPr>
              <p:cNvSpPr/>
              <p:nvPr/>
            </p:nvSpPr>
            <p:spPr>
              <a:xfrm>
                <a:off x="2230881" y="5179961"/>
                <a:ext cx="17540" cy="145583"/>
              </a:xfrm>
              <a:custGeom>
                <a:avLst/>
                <a:gdLst>
                  <a:gd name="connsiteX0" fmla="*/ 0 w 17540"/>
                  <a:gd name="connsiteY0" fmla="*/ 0 h 145583"/>
                  <a:gd name="connsiteX1" fmla="*/ 17540 w 17540"/>
                  <a:gd name="connsiteY1" fmla="*/ 0 h 145583"/>
                  <a:gd name="connsiteX2" fmla="*/ 17540 w 17540"/>
                  <a:gd name="connsiteY2" fmla="*/ 145584 h 145583"/>
                  <a:gd name="connsiteX3" fmla="*/ 0 w 17540"/>
                  <a:gd name="connsiteY3" fmla="*/ 145584 h 145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45583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45584"/>
                    </a:lnTo>
                    <a:lnTo>
                      <a:pt x="0" y="145584"/>
                    </a:lnTo>
                    <a:close/>
                  </a:path>
                </a:pathLst>
              </a:custGeom>
              <a:solidFill>
                <a:srgbClr val="F15A29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55" name="Freeform 9645">
                <a:extLst>
                  <a:ext uri="{FF2B5EF4-FFF2-40B4-BE49-F238E27FC236}">
                    <a16:creationId xmlns:a16="http://schemas.microsoft.com/office/drawing/2014/main" id="{2EAFA170-FF22-3103-6341-E9C89F78BCD1}"/>
                  </a:ext>
                </a:extLst>
              </p:cNvPr>
              <p:cNvSpPr/>
              <p:nvPr/>
            </p:nvSpPr>
            <p:spPr>
              <a:xfrm>
                <a:off x="2184399" y="5182592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BE1E2D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56" name="Freeform 9646">
                <a:extLst>
                  <a:ext uri="{FF2B5EF4-FFF2-40B4-BE49-F238E27FC236}">
                    <a16:creationId xmlns:a16="http://schemas.microsoft.com/office/drawing/2014/main" id="{A17D5257-DCEB-3528-CE59-79CEB85D6EF3}"/>
                  </a:ext>
                </a:extLst>
              </p:cNvPr>
              <p:cNvSpPr/>
              <p:nvPr/>
            </p:nvSpPr>
            <p:spPr>
              <a:xfrm>
                <a:off x="2280870" y="5212411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57" name="Freeform 9647">
                <a:extLst>
                  <a:ext uri="{FF2B5EF4-FFF2-40B4-BE49-F238E27FC236}">
                    <a16:creationId xmlns:a16="http://schemas.microsoft.com/office/drawing/2014/main" id="{EFE10F96-0B7C-5E9B-0F01-BD23DF68F3D3}"/>
                  </a:ext>
                </a:extLst>
              </p:cNvPr>
              <p:cNvSpPr/>
              <p:nvPr/>
            </p:nvSpPr>
            <p:spPr>
              <a:xfrm>
                <a:off x="2004612" y="5172068"/>
                <a:ext cx="17540" cy="132428"/>
              </a:xfrm>
              <a:custGeom>
                <a:avLst/>
                <a:gdLst>
                  <a:gd name="connsiteX0" fmla="*/ 0 w 17540"/>
                  <a:gd name="connsiteY0" fmla="*/ 0 h 132428"/>
                  <a:gd name="connsiteX1" fmla="*/ 17540 w 17540"/>
                  <a:gd name="connsiteY1" fmla="*/ 0 h 132428"/>
                  <a:gd name="connsiteX2" fmla="*/ 17540 w 17540"/>
                  <a:gd name="connsiteY2" fmla="*/ 132429 h 132428"/>
                  <a:gd name="connsiteX3" fmla="*/ 0 w 17540"/>
                  <a:gd name="connsiteY3" fmla="*/ 132429 h 13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32428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32429"/>
                    </a:lnTo>
                    <a:lnTo>
                      <a:pt x="0" y="132429"/>
                    </a:lnTo>
                    <a:close/>
                  </a:path>
                </a:pathLst>
              </a:custGeom>
              <a:solidFill>
                <a:srgbClr val="BE1E2D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58" name="Freeform 9648">
                <a:extLst>
                  <a:ext uri="{FF2B5EF4-FFF2-40B4-BE49-F238E27FC236}">
                    <a16:creationId xmlns:a16="http://schemas.microsoft.com/office/drawing/2014/main" id="{5124F0FF-576C-0B7A-79F8-E55AA35911AC}"/>
                  </a:ext>
                </a:extLst>
              </p:cNvPr>
              <p:cNvSpPr/>
              <p:nvPr/>
            </p:nvSpPr>
            <p:spPr>
              <a:xfrm>
                <a:off x="2051971" y="5177330"/>
                <a:ext cx="17540" cy="85070"/>
              </a:xfrm>
              <a:custGeom>
                <a:avLst/>
                <a:gdLst>
                  <a:gd name="connsiteX0" fmla="*/ 0 w 17540"/>
                  <a:gd name="connsiteY0" fmla="*/ 0 h 85070"/>
                  <a:gd name="connsiteX1" fmla="*/ 17540 w 17540"/>
                  <a:gd name="connsiteY1" fmla="*/ 0 h 85070"/>
                  <a:gd name="connsiteX2" fmla="*/ 17540 w 17540"/>
                  <a:gd name="connsiteY2" fmla="*/ 85070 h 85070"/>
                  <a:gd name="connsiteX3" fmla="*/ 0 w 17540"/>
                  <a:gd name="connsiteY3" fmla="*/ 85070 h 85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85070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85070"/>
                    </a:lnTo>
                    <a:lnTo>
                      <a:pt x="0" y="85070"/>
                    </a:lnTo>
                    <a:close/>
                  </a:path>
                </a:pathLst>
              </a:custGeom>
              <a:solidFill>
                <a:srgbClr val="BE1E2D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59" name="Freeform 9649">
                <a:extLst>
                  <a:ext uri="{FF2B5EF4-FFF2-40B4-BE49-F238E27FC236}">
                    <a16:creationId xmlns:a16="http://schemas.microsoft.com/office/drawing/2014/main" id="{DCAF9261-6CB8-70BA-6F67-75E6545A214E}"/>
                  </a:ext>
                </a:extLst>
              </p:cNvPr>
              <p:cNvSpPr/>
              <p:nvPr/>
            </p:nvSpPr>
            <p:spPr>
              <a:xfrm>
                <a:off x="1954622" y="5214165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EF413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0" name="Freeform 9650">
                <a:extLst>
                  <a:ext uri="{FF2B5EF4-FFF2-40B4-BE49-F238E27FC236}">
                    <a16:creationId xmlns:a16="http://schemas.microsoft.com/office/drawing/2014/main" id="{E7DBA3ED-7F43-B58D-A472-0DB3907F87A0}"/>
                  </a:ext>
                </a:extLst>
              </p:cNvPr>
              <p:cNvSpPr/>
              <p:nvPr/>
            </p:nvSpPr>
            <p:spPr>
              <a:xfrm>
                <a:off x="2701835" y="5170314"/>
                <a:ext cx="17540" cy="155230"/>
              </a:xfrm>
              <a:custGeom>
                <a:avLst/>
                <a:gdLst>
                  <a:gd name="connsiteX0" fmla="*/ 0 w 17540"/>
                  <a:gd name="connsiteY0" fmla="*/ 0 h 155230"/>
                  <a:gd name="connsiteX1" fmla="*/ 17540 w 17540"/>
                  <a:gd name="connsiteY1" fmla="*/ 0 h 155230"/>
                  <a:gd name="connsiteX2" fmla="*/ 17540 w 17540"/>
                  <a:gd name="connsiteY2" fmla="*/ 155231 h 155230"/>
                  <a:gd name="connsiteX3" fmla="*/ 0 w 17540"/>
                  <a:gd name="connsiteY3" fmla="*/ 155231 h 155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55230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55231"/>
                    </a:lnTo>
                    <a:lnTo>
                      <a:pt x="0" y="155231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1" name="Freeform 9651">
                <a:extLst>
                  <a:ext uri="{FF2B5EF4-FFF2-40B4-BE49-F238E27FC236}">
                    <a16:creationId xmlns:a16="http://schemas.microsoft.com/office/drawing/2014/main" id="{AA3FDCC2-DE75-AA5B-2BEC-9F8E6B717708}"/>
                  </a:ext>
                </a:extLst>
              </p:cNvPr>
              <p:cNvSpPr/>
              <p:nvPr/>
            </p:nvSpPr>
            <p:spPr>
              <a:xfrm>
                <a:off x="2654477" y="5179084"/>
                <a:ext cx="17540" cy="110503"/>
              </a:xfrm>
              <a:custGeom>
                <a:avLst/>
                <a:gdLst>
                  <a:gd name="connsiteX0" fmla="*/ 0 w 17540"/>
                  <a:gd name="connsiteY0" fmla="*/ 0 h 110503"/>
                  <a:gd name="connsiteX1" fmla="*/ 17540 w 17540"/>
                  <a:gd name="connsiteY1" fmla="*/ 0 h 110503"/>
                  <a:gd name="connsiteX2" fmla="*/ 17540 w 17540"/>
                  <a:gd name="connsiteY2" fmla="*/ 110503 h 110503"/>
                  <a:gd name="connsiteX3" fmla="*/ 0 w 17540"/>
                  <a:gd name="connsiteY3" fmla="*/ 110503 h 110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10503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10503"/>
                    </a:lnTo>
                    <a:lnTo>
                      <a:pt x="0" y="110503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2" name="Freeform 9652">
                <a:extLst>
                  <a:ext uri="{FF2B5EF4-FFF2-40B4-BE49-F238E27FC236}">
                    <a16:creationId xmlns:a16="http://schemas.microsoft.com/office/drawing/2014/main" id="{7F8B65CF-B8A9-9916-5582-AFD7DA17452D}"/>
                  </a:ext>
                </a:extLst>
              </p:cNvPr>
              <p:cNvSpPr/>
              <p:nvPr/>
            </p:nvSpPr>
            <p:spPr>
              <a:xfrm>
                <a:off x="2750948" y="5225566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3" name="Freeform 9653">
                <a:extLst>
                  <a:ext uri="{FF2B5EF4-FFF2-40B4-BE49-F238E27FC236}">
                    <a16:creationId xmlns:a16="http://schemas.microsoft.com/office/drawing/2014/main" id="{CAF8DB25-3FA4-693A-611D-EDBA0F5557BD}"/>
                  </a:ext>
                </a:extLst>
              </p:cNvPr>
              <p:cNvSpPr/>
              <p:nvPr/>
            </p:nvSpPr>
            <p:spPr>
              <a:xfrm>
                <a:off x="2465920" y="5181715"/>
                <a:ext cx="17540" cy="132428"/>
              </a:xfrm>
              <a:custGeom>
                <a:avLst/>
                <a:gdLst>
                  <a:gd name="connsiteX0" fmla="*/ 0 w 17540"/>
                  <a:gd name="connsiteY0" fmla="*/ 0 h 132428"/>
                  <a:gd name="connsiteX1" fmla="*/ 17540 w 17540"/>
                  <a:gd name="connsiteY1" fmla="*/ 0 h 132428"/>
                  <a:gd name="connsiteX2" fmla="*/ 17540 w 17540"/>
                  <a:gd name="connsiteY2" fmla="*/ 132429 h 132428"/>
                  <a:gd name="connsiteX3" fmla="*/ 0 w 17540"/>
                  <a:gd name="connsiteY3" fmla="*/ 132429 h 13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32428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32429"/>
                    </a:lnTo>
                    <a:lnTo>
                      <a:pt x="0" y="132429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4" name="Freeform 9654">
                <a:extLst>
                  <a:ext uri="{FF2B5EF4-FFF2-40B4-BE49-F238E27FC236}">
                    <a16:creationId xmlns:a16="http://schemas.microsoft.com/office/drawing/2014/main" id="{7E58BE24-587C-81C3-3FF6-634FD25F2414}"/>
                  </a:ext>
                </a:extLst>
              </p:cNvPr>
              <p:cNvSpPr/>
              <p:nvPr/>
            </p:nvSpPr>
            <p:spPr>
              <a:xfrm>
                <a:off x="2512401" y="5177330"/>
                <a:ext cx="17540" cy="100856"/>
              </a:xfrm>
              <a:custGeom>
                <a:avLst/>
                <a:gdLst>
                  <a:gd name="connsiteX0" fmla="*/ 0 w 17540"/>
                  <a:gd name="connsiteY0" fmla="*/ 0 h 100856"/>
                  <a:gd name="connsiteX1" fmla="*/ 17540 w 17540"/>
                  <a:gd name="connsiteY1" fmla="*/ 0 h 100856"/>
                  <a:gd name="connsiteX2" fmla="*/ 17540 w 17540"/>
                  <a:gd name="connsiteY2" fmla="*/ 100856 h 100856"/>
                  <a:gd name="connsiteX3" fmla="*/ 0 w 17540"/>
                  <a:gd name="connsiteY3" fmla="*/ 100856 h 100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0856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0856"/>
                    </a:lnTo>
                    <a:lnTo>
                      <a:pt x="0" y="100856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5" name="Freeform 9655">
                <a:extLst>
                  <a:ext uri="{FF2B5EF4-FFF2-40B4-BE49-F238E27FC236}">
                    <a16:creationId xmlns:a16="http://schemas.microsoft.com/office/drawing/2014/main" id="{5E158926-344E-918E-1B4B-41F9AF9EAFCB}"/>
                  </a:ext>
                </a:extLst>
              </p:cNvPr>
              <p:cNvSpPr/>
              <p:nvPr/>
            </p:nvSpPr>
            <p:spPr>
              <a:xfrm>
                <a:off x="2415930" y="5198379"/>
                <a:ext cx="17540" cy="129797"/>
              </a:xfrm>
              <a:custGeom>
                <a:avLst/>
                <a:gdLst>
                  <a:gd name="connsiteX0" fmla="*/ 0 w 17540"/>
                  <a:gd name="connsiteY0" fmla="*/ 0 h 129797"/>
                  <a:gd name="connsiteX1" fmla="*/ 17540 w 17540"/>
                  <a:gd name="connsiteY1" fmla="*/ 0 h 129797"/>
                  <a:gd name="connsiteX2" fmla="*/ 17540 w 17540"/>
                  <a:gd name="connsiteY2" fmla="*/ 129797 h 129797"/>
                  <a:gd name="connsiteX3" fmla="*/ 0 w 17540"/>
                  <a:gd name="connsiteY3" fmla="*/ 129797 h 129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29797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29797"/>
                    </a:lnTo>
                    <a:lnTo>
                      <a:pt x="0" y="129797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6" name="Freeform 9656">
                <a:extLst>
                  <a:ext uri="{FF2B5EF4-FFF2-40B4-BE49-F238E27FC236}">
                    <a16:creationId xmlns:a16="http://schemas.microsoft.com/office/drawing/2014/main" id="{19E100F8-8977-F1E0-2CAF-984CF27813ED}"/>
                  </a:ext>
                </a:extLst>
              </p:cNvPr>
              <p:cNvSpPr/>
              <p:nvPr/>
            </p:nvSpPr>
            <p:spPr>
              <a:xfrm>
                <a:off x="2937751" y="5176453"/>
                <a:ext cx="17540" cy="145583"/>
              </a:xfrm>
              <a:custGeom>
                <a:avLst/>
                <a:gdLst>
                  <a:gd name="connsiteX0" fmla="*/ 0 w 17540"/>
                  <a:gd name="connsiteY0" fmla="*/ 0 h 145583"/>
                  <a:gd name="connsiteX1" fmla="*/ 17540 w 17540"/>
                  <a:gd name="connsiteY1" fmla="*/ 0 h 145583"/>
                  <a:gd name="connsiteX2" fmla="*/ 17540 w 17540"/>
                  <a:gd name="connsiteY2" fmla="*/ 145584 h 145583"/>
                  <a:gd name="connsiteX3" fmla="*/ 0 w 17540"/>
                  <a:gd name="connsiteY3" fmla="*/ 145584 h 145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45583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45584"/>
                    </a:lnTo>
                    <a:lnTo>
                      <a:pt x="0" y="145584"/>
                    </a:lnTo>
                    <a:close/>
                  </a:path>
                </a:pathLst>
              </a:custGeom>
              <a:solidFill>
                <a:srgbClr val="82CBE7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7" name="Freeform 9657">
                <a:extLst>
                  <a:ext uri="{FF2B5EF4-FFF2-40B4-BE49-F238E27FC236}">
                    <a16:creationId xmlns:a16="http://schemas.microsoft.com/office/drawing/2014/main" id="{8D7273DB-234C-75B3-D3E8-365563DD0039}"/>
                  </a:ext>
                </a:extLst>
              </p:cNvPr>
              <p:cNvSpPr/>
              <p:nvPr/>
            </p:nvSpPr>
            <p:spPr>
              <a:xfrm>
                <a:off x="2888639" y="5199256"/>
                <a:ext cx="17540" cy="129797"/>
              </a:xfrm>
              <a:custGeom>
                <a:avLst/>
                <a:gdLst>
                  <a:gd name="connsiteX0" fmla="*/ 0 w 17540"/>
                  <a:gd name="connsiteY0" fmla="*/ 0 h 129797"/>
                  <a:gd name="connsiteX1" fmla="*/ 17540 w 17540"/>
                  <a:gd name="connsiteY1" fmla="*/ 0 h 129797"/>
                  <a:gd name="connsiteX2" fmla="*/ 17540 w 17540"/>
                  <a:gd name="connsiteY2" fmla="*/ 129797 h 129797"/>
                  <a:gd name="connsiteX3" fmla="*/ 0 w 17540"/>
                  <a:gd name="connsiteY3" fmla="*/ 129797 h 129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29797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29797"/>
                    </a:lnTo>
                    <a:lnTo>
                      <a:pt x="0" y="129797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8" name="Freeform 9658">
                <a:extLst>
                  <a:ext uri="{FF2B5EF4-FFF2-40B4-BE49-F238E27FC236}">
                    <a16:creationId xmlns:a16="http://schemas.microsoft.com/office/drawing/2014/main" id="{392D07D2-53D8-CF25-901E-F24F23B53CBE}"/>
                  </a:ext>
                </a:extLst>
              </p:cNvPr>
              <p:cNvSpPr/>
              <p:nvPr/>
            </p:nvSpPr>
            <p:spPr>
              <a:xfrm>
                <a:off x="1474898" y="5158718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4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4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8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0D4B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69" name="Freeform 9659">
                <a:extLst>
                  <a:ext uri="{FF2B5EF4-FFF2-40B4-BE49-F238E27FC236}">
                    <a16:creationId xmlns:a16="http://schemas.microsoft.com/office/drawing/2014/main" id="{60895D4F-1333-A4B4-4C8F-AF9DA03706E0}"/>
                  </a:ext>
                </a:extLst>
              </p:cNvPr>
              <p:cNvSpPr/>
              <p:nvPr/>
            </p:nvSpPr>
            <p:spPr>
              <a:xfrm>
                <a:off x="1546813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9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4B7995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0" name="Freeform 9660">
                <a:extLst>
                  <a:ext uri="{FF2B5EF4-FFF2-40B4-BE49-F238E27FC236}">
                    <a16:creationId xmlns:a16="http://schemas.microsoft.com/office/drawing/2014/main" id="{BF1A57F8-2A58-B80A-8682-A04B49EF5E25}"/>
                  </a:ext>
                </a:extLst>
              </p:cNvPr>
              <p:cNvSpPr/>
              <p:nvPr/>
            </p:nvSpPr>
            <p:spPr>
              <a:xfrm>
                <a:off x="2231758" y="5163980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60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60" y="12473"/>
                      <a:pt x="287660" y="12473"/>
                    </a:cubicBezTo>
                    <a:cubicBezTo>
                      <a:pt x="287660" y="12473"/>
                      <a:pt x="208729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0D4B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1" name="Freeform 9661">
                <a:extLst>
                  <a:ext uri="{FF2B5EF4-FFF2-40B4-BE49-F238E27FC236}">
                    <a16:creationId xmlns:a16="http://schemas.microsoft.com/office/drawing/2014/main" id="{2ECF89B1-795B-0AD2-4257-D96880787E02}"/>
                  </a:ext>
                </a:extLst>
              </p:cNvPr>
              <p:cNvSpPr/>
              <p:nvPr/>
            </p:nvSpPr>
            <p:spPr>
              <a:xfrm>
                <a:off x="2193169" y="5173370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5 w 287659"/>
                  <a:gd name="connsiteY2" fmla="*/ 135512 h 167279"/>
                  <a:gd name="connsiteX3" fmla="*/ 287659 w 287659"/>
                  <a:gd name="connsiteY3" fmla="*/ 154807 h 167279"/>
                  <a:gd name="connsiteX4" fmla="*/ 181541 w 287659"/>
                  <a:gd name="connsiteY4" fmla="*/ 154807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0"/>
                      <a:pt x="86824" y="13608"/>
                    </a:cubicBezTo>
                    <a:cubicBezTo>
                      <a:pt x="108749" y="34656"/>
                      <a:pt x="186803" y="115341"/>
                      <a:pt x="206975" y="135512"/>
                    </a:cubicBezTo>
                    <a:cubicBezTo>
                      <a:pt x="227146" y="155683"/>
                      <a:pt x="287659" y="154807"/>
                      <a:pt x="287659" y="154807"/>
                    </a:cubicBezTo>
                    <a:cubicBezTo>
                      <a:pt x="287659" y="154807"/>
                      <a:pt x="208728" y="182871"/>
                      <a:pt x="181541" y="154807"/>
                    </a:cubicBezTo>
                    <a:cubicBezTo>
                      <a:pt x="154354" y="126742"/>
                      <a:pt x="99102" y="70614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4B7995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2" name="Freeform 9662">
                <a:extLst>
                  <a:ext uri="{FF2B5EF4-FFF2-40B4-BE49-F238E27FC236}">
                    <a16:creationId xmlns:a16="http://schemas.microsoft.com/office/drawing/2014/main" id="{605C0606-48EE-048A-3243-ACDB7E12B8A3}"/>
                  </a:ext>
                </a:extLst>
              </p:cNvPr>
              <p:cNvSpPr/>
              <p:nvPr/>
            </p:nvSpPr>
            <p:spPr>
              <a:xfrm>
                <a:off x="1935328" y="5168365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8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BD212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3" name="Freeform 9663">
                <a:extLst>
                  <a:ext uri="{FF2B5EF4-FFF2-40B4-BE49-F238E27FC236}">
                    <a16:creationId xmlns:a16="http://schemas.microsoft.com/office/drawing/2014/main" id="{4AD16637-6059-E49D-442F-18AC153EB5BC}"/>
                  </a:ext>
                </a:extLst>
              </p:cNvPr>
              <p:cNvSpPr/>
              <p:nvPr/>
            </p:nvSpPr>
            <p:spPr>
              <a:xfrm>
                <a:off x="2013382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5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5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8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8C131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4" name="Freeform 9664">
                <a:extLst>
                  <a:ext uri="{FF2B5EF4-FFF2-40B4-BE49-F238E27FC236}">
                    <a16:creationId xmlns:a16="http://schemas.microsoft.com/office/drawing/2014/main" id="{EBEDD299-4835-7145-E819-77E94D261304}"/>
                  </a:ext>
                </a:extLst>
              </p:cNvPr>
              <p:cNvSpPr/>
              <p:nvPr/>
            </p:nvSpPr>
            <p:spPr>
              <a:xfrm>
                <a:off x="1713445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9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8C131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5" name="Freeform 9665">
                <a:extLst>
                  <a:ext uri="{FF2B5EF4-FFF2-40B4-BE49-F238E27FC236}">
                    <a16:creationId xmlns:a16="http://schemas.microsoft.com/office/drawing/2014/main" id="{871414C9-08BF-39BE-32B8-C3E08245AF29}"/>
                  </a:ext>
                </a:extLst>
              </p:cNvPr>
              <p:cNvSpPr/>
              <p:nvPr/>
            </p:nvSpPr>
            <p:spPr>
              <a:xfrm>
                <a:off x="1791498" y="5158718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9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BD212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6" name="Freeform 9666">
                <a:extLst>
                  <a:ext uri="{FF2B5EF4-FFF2-40B4-BE49-F238E27FC236}">
                    <a16:creationId xmlns:a16="http://schemas.microsoft.com/office/drawing/2014/main" id="{B59FC955-F182-D221-BF71-373BD3A5ABBF}"/>
                  </a:ext>
                </a:extLst>
              </p:cNvPr>
              <p:cNvSpPr/>
              <p:nvPr/>
            </p:nvSpPr>
            <p:spPr>
              <a:xfrm>
                <a:off x="2425577" y="5163980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8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497D3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7" name="Freeform 9667">
                <a:extLst>
                  <a:ext uri="{FF2B5EF4-FFF2-40B4-BE49-F238E27FC236}">
                    <a16:creationId xmlns:a16="http://schemas.microsoft.com/office/drawing/2014/main" id="{341E37CE-ADAC-0E11-E22A-8B30795A2D5D}"/>
                  </a:ext>
                </a:extLst>
              </p:cNvPr>
              <p:cNvSpPr/>
              <p:nvPr/>
            </p:nvSpPr>
            <p:spPr>
              <a:xfrm>
                <a:off x="2479952" y="5163723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8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2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5E9A4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8" name="Freeform 9668">
                <a:extLst>
                  <a:ext uri="{FF2B5EF4-FFF2-40B4-BE49-F238E27FC236}">
                    <a16:creationId xmlns:a16="http://schemas.microsoft.com/office/drawing/2014/main" id="{566FE3E2-CFCB-1182-2117-EF28716EFD61}"/>
                  </a:ext>
                </a:extLst>
              </p:cNvPr>
              <p:cNvSpPr/>
              <p:nvPr/>
            </p:nvSpPr>
            <p:spPr>
              <a:xfrm>
                <a:off x="2709728" y="5168365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60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60" y="12473"/>
                      <a:pt x="287660" y="12473"/>
                    </a:cubicBezTo>
                    <a:cubicBezTo>
                      <a:pt x="287660" y="12473"/>
                      <a:pt x="208729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497D3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79" name="Freeform 9669">
                <a:extLst>
                  <a:ext uri="{FF2B5EF4-FFF2-40B4-BE49-F238E27FC236}">
                    <a16:creationId xmlns:a16="http://schemas.microsoft.com/office/drawing/2014/main" id="{27A32778-5032-565D-8881-F218E1A50F62}"/>
                  </a:ext>
                </a:extLst>
              </p:cNvPr>
              <p:cNvSpPr/>
              <p:nvPr/>
            </p:nvSpPr>
            <p:spPr>
              <a:xfrm>
                <a:off x="2659739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8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5E9A4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cxnSp>
          <p:nvCxnSpPr>
            <p:cNvPr id="9607" name="Straight Connector 9606">
              <a:extLst>
                <a:ext uri="{FF2B5EF4-FFF2-40B4-BE49-F238E27FC236}">
                  <a16:creationId xmlns:a16="http://schemas.microsoft.com/office/drawing/2014/main" id="{30F8906C-6A57-3360-A88F-296C2D7C1C4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929169" y="5308229"/>
              <a:ext cx="0" cy="144703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9608" name="Straight Connector 9607">
              <a:extLst>
                <a:ext uri="{FF2B5EF4-FFF2-40B4-BE49-F238E27FC236}">
                  <a16:creationId xmlns:a16="http://schemas.microsoft.com/office/drawing/2014/main" id="{8E9A4B93-370D-4F12-EA7E-2266E6661D4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816841" y="4880611"/>
              <a:ext cx="227232" cy="27432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grpSp>
          <p:nvGrpSpPr>
            <p:cNvPr id="9609" name="Group 9608">
              <a:extLst>
                <a:ext uri="{FF2B5EF4-FFF2-40B4-BE49-F238E27FC236}">
                  <a16:creationId xmlns:a16="http://schemas.microsoft.com/office/drawing/2014/main" id="{E9091C4F-F699-2470-206E-86733F3CF6DC}"/>
                </a:ext>
              </a:extLst>
            </p:cNvPr>
            <p:cNvGrpSpPr/>
            <p:nvPr/>
          </p:nvGrpSpPr>
          <p:grpSpPr>
            <a:xfrm>
              <a:off x="3418371" y="5101048"/>
              <a:ext cx="1522489" cy="181931"/>
              <a:chOff x="1474898" y="5158718"/>
              <a:chExt cx="1522489" cy="181931"/>
            </a:xfrm>
          </p:grpSpPr>
          <p:sp>
            <p:nvSpPr>
              <p:cNvPr id="9611" name="Freeform 9674">
                <a:extLst>
                  <a:ext uri="{FF2B5EF4-FFF2-40B4-BE49-F238E27FC236}">
                    <a16:creationId xmlns:a16="http://schemas.microsoft.com/office/drawing/2014/main" id="{D33866F1-166F-D25D-BD3F-F1F27EEC3C11}"/>
                  </a:ext>
                </a:extLst>
              </p:cNvPr>
              <p:cNvSpPr/>
              <p:nvPr/>
            </p:nvSpPr>
            <p:spPr>
              <a:xfrm>
                <a:off x="1572246" y="5171191"/>
                <a:ext cx="17540" cy="114011"/>
              </a:xfrm>
              <a:custGeom>
                <a:avLst/>
                <a:gdLst>
                  <a:gd name="connsiteX0" fmla="*/ 0 w 17540"/>
                  <a:gd name="connsiteY0" fmla="*/ 0 h 114011"/>
                  <a:gd name="connsiteX1" fmla="*/ 17540 w 17540"/>
                  <a:gd name="connsiteY1" fmla="*/ 0 h 114011"/>
                  <a:gd name="connsiteX2" fmla="*/ 17540 w 17540"/>
                  <a:gd name="connsiteY2" fmla="*/ 114011 h 114011"/>
                  <a:gd name="connsiteX3" fmla="*/ 0 w 17540"/>
                  <a:gd name="connsiteY3" fmla="*/ 114011 h 11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14011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14011"/>
                    </a:lnTo>
                    <a:lnTo>
                      <a:pt x="0" y="114011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612" name="Freeform 9675">
                <a:extLst>
                  <a:ext uri="{FF2B5EF4-FFF2-40B4-BE49-F238E27FC236}">
                    <a16:creationId xmlns:a16="http://schemas.microsoft.com/office/drawing/2014/main" id="{40D7E324-A477-2901-9627-44823AA7A824}"/>
                  </a:ext>
                </a:extLst>
              </p:cNvPr>
              <p:cNvSpPr/>
              <p:nvPr/>
            </p:nvSpPr>
            <p:spPr>
              <a:xfrm>
                <a:off x="1525764" y="5237844"/>
                <a:ext cx="17540" cy="78930"/>
              </a:xfrm>
              <a:custGeom>
                <a:avLst/>
                <a:gdLst>
                  <a:gd name="connsiteX0" fmla="*/ 0 w 17540"/>
                  <a:gd name="connsiteY0" fmla="*/ 0 h 78930"/>
                  <a:gd name="connsiteX1" fmla="*/ 17540 w 17540"/>
                  <a:gd name="connsiteY1" fmla="*/ 0 h 78930"/>
                  <a:gd name="connsiteX2" fmla="*/ 17540 w 17540"/>
                  <a:gd name="connsiteY2" fmla="*/ 78931 h 78930"/>
                  <a:gd name="connsiteX3" fmla="*/ 0 w 17540"/>
                  <a:gd name="connsiteY3" fmla="*/ 78931 h 7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78930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78931"/>
                    </a:lnTo>
                    <a:lnTo>
                      <a:pt x="0" y="78931"/>
                    </a:lnTo>
                    <a:close/>
                  </a:path>
                </a:pathLst>
              </a:custGeom>
              <a:solidFill>
                <a:srgbClr val="27AAE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613" name="Freeform 9676">
                <a:extLst>
                  <a:ext uri="{FF2B5EF4-FFF2-40B4-BE49-F238E27FC236}">
                    <a16:creationId xmlns:a16="http://schemas.microsoft.com/office/drawing/2014/main" id="{BB744414-E65E-7965-33CF-F8C1A810C933}"/>
                  </a:ext>
                </a:extLst>
              </p:cNvPr>
              <p:cNvSpPr/>
              <p:nvPr/>
            </p:nvSpPr>
            <p:spPr>
              <a:xfrm>
                <a:off x="1762557" y="5183469"/>
                <a:ext cx="17540" cy="132428"/>
              </a:xfrm>
              <a:custGeom>
                <a:avLst/>
                <a:gdLst>
                  <a:gd name="connsiteX0" fmla="*/ 0 w 17540"/>
                  <a:gd name="connsiteY0" fmla="*/ 0 h 132428"/>
                  <a:gd name="connsiteX1" fmla="*/ 17540 w 17540"/>
                  <a:gd name="connsiteY1" fmla="*/ 0 h 132428"/>
                  <a:gd name="connsiteX2" fmla="*/ 17540 w 17540"/>
                  <a:gd name="connsiteY2" fmla="*/ 132429 h 132428"/>
                  <a:gd name="connsiteX3" fmla="*/ 0 w 17540"/>
                  <a:gd name="connsiteY3" fmla="*/ 132429 h 13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32428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32429"/>
                    </a:lnTo>
                    <a:lnTo>
                      <a:pt x="0" y="132429"/>
                    </a:lnTo>
                    <a:close/>
                  </a:path>
                </a:pathLst>
              </a:custGeom>
              <a:solidFill>
                <a:srgbClr val="27AAE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614" name="Freeform 9677">
                <a:extLst>
                  <a:ext uri="{FF2B5EF4-FFF2-40B4-BE49-F238E27FC236}">
                    <a16:creationId xmlns:a16="http://schemas.microsoft.com/office/drawing/2014/main" id="{BBAD846E-D8E2-E2B3-8A14-1EE99E6B47E2}"/>
                  </a:ext>
                </a:extLst>
              </p:cNvPr>
              <p:cNvSpPr/>
              <p:nvPr/>
            </p:nvSpPr>
            <p:spPr>
              <a:xfrm>
                <a:off x="1715199" y="5166806"/>
                <a:ext cx="17540" cy="114011"/>
              </a:xfrm>
              <a:custGeom>
                <a:avLst/>
                <a:gdLst>
                  <a:gd name="connsiteX0" fmla="*/ 0 w 17540"/>
                  <a:gd name="connsiteY0" fmla="*/ 0 h 114011"/>
                  <a:gd name="connsiteX1" fmla="*/ 17540 w 17540"/>
                  <a:gd name="connsiteY1" fmla="*/ 0 h 114011"/>
                  <a:gd name="connsiteX2" fmla="*/ 17540 w 17540"/>
                  <a:gd name="connsiteY2" fmla="*/ 114011 h 114011"/>
                  <a:gd name="connsiteX3" fmla="*/ 0 w 17540"/>
                  <a:gd name="connsiteY3" fmla="*/ 114011 h 114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14011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14011"/>
                    </a:lnTo>
                    <a:lnTo>
                      <a:pt x="0" y="114011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615" name="Freeform 9678">
                <a:extLst>
                  <a:ext uri="{FF2B5EF4-FFF2-40B4-BE49-F238E27FC236}">
                    <a16:creationId xmlns:a16="http://schemas.microsoft.com/office/drawing/2014/main" id="{CF93DA3E-B162-0930-2ECF-71440AAD3E51}"/>
                  </a:ext>
                </a:extLst>
              </p:cNvPr>
              <p:cNvSpPr/>
              <p:nvPr/>
            </p:nvSpPr>
            <p:spPr>
              <a:xfrm>
                <a:off x="1812547" y="5215919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27AAE1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616" name="Freeform 9679">
                <a:extLst>
                  <a:ext uri="{FF2B5EF4-FFF2-40B4-BE49-F238E27FC236}">
                    <a16:creationId xmlns:a16="http://schemas.microsoft.com/office/drawing/2014/main" id="{D2CE04A1-DF51-4EB8-5149-B1158EF88F34}"/>
                  </a:ext>
                </a:extLst>
              </p:cNvPr>
              <p:cNvSpPr/>
              <p:nvPr/>
            </p:nvSpPr>
            <p:spPr>
              <a:xfrm>
                <a:off x="2230881" y="5179961"/>
                <a:ext cx="17540" cy="145583"/>
              </a:xfrm>
              <a:custGeom>
                <a:avLst/>
                <a:gdLst>
                  <a:gd name="connsiteX0" fmla="*/ 0 w 17540"/>
                  <a:gd name="connsiteY0" fmla="*/ 0 h 145583"/>
                  <a:gd name="connsiteX1" fmla="*/ 17540 w 17540"/>
                  <a:gd name="connsiteY1" fmla="*/ 0 h 145583"/>
                  <a:gd name="connsiteX2" fmla="*/ 17540 w 17540"/>
                  <a:gd name="connsiteY2" fmla="*/ 145584 h 145583"/>
                  <a:gd name="connsiteX3" fmla="*/ 0 w 17540"/>
                  <a:gd name="connsiteY3" fmla="*/ 145584 h 145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45583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45584"/>
                    </a:lnTo>
                    <a:lnTo>
                      <a:pt x="0" y="145584"/>
                    </a:lnTo>
                    <a:close/>
                  </a:path>
                </a:pathLst>
              </a:custGeom>
              <a:solidFill>
                <a:srgbClr val="F15A29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16" name="Freeform 9680">
                <a:extLst>
                  <a:ext uri="{FF2B5EF4-FFF2-40B4-BE49-F238E27FC236}">
                    <a16:creationId xmlns:a16="http://schemas.microsoft.com/office/drawing/2014/main" id="{E2E17C27-ACA4-FE6E-76F6-695A2F9E5FB6}"/>
                  </a:ext>
                </a:extLst>
              </p:cNvPr>
              <p:cNvSpPr/>
              <p:nvPr/>
            </p:nvSpPr>
            <p:spPr>
              <a:xfrm>
                <a:off x="2184399" y="5182592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BE1E2D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17" name="Freeform 9681">
                <a:extLst>
                  <a:ext uri="{FF2B5EF4-FFF2-40B4-BE49-F238E27FC236}">
                    <a16:creationId xmlns:a16="http://schemas.microsoft.com/office/drawing/2014/main" id="{6E0457D2-4363-E31C-6FC2-35BBF9850C65}"/>
                  </a:ext>
                </a:extLst>
              </p:cNvPr>
              <p:cNvSpPr/>
              <p:nvPr/>
            </p:nvSpPr>
            <p:spPr>
              <a:xfrm>
                <a:off x="2280870" y="5212411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19" name="Freeform 9682">
                <a:extLst>
                  <a:ext uri="{FF2B5EF4-FFF2-40B4-BE49-F238E27FC236}">
                    <a16:creationId xmlns:a16="http://schemas.microsoft.com/office/drawing/2014/main" id="{A95674F5-30AC-FDBD-61D1-962591702A43}"/>
                  </a:ext>
                </a:extLst>
              </p:cNvPr>
              <p:cNvSpPr/>
              <p:nvPr/>
            </p:nvSpPr>
            <p:spPr>
              <a:xfrm>
                <a:off x="2004612" y="5172068"/>
                <a:ext cx="17540" cy="132428"/>
              </a:xfrm>
              <a:custGeom>
                <a:avLst/>
                <a:gdLst>
                  <a:gd name="connsiteX0" fmla="*/ 0 w 17540"/>
                  <a:gd name="connsiteY0" fmla="*/ 0 h 132428"/>
                  <a:gd name="connsiteX1" fmla="*/ 17540 w 17540"/>
                  <a:gd name="connsiteY1" fmla="*/ 0 h 132428"/>
                  <a:gd name="connsiteX2" fmla="*/ 17540 w 17540"/>
                  <a:gd name="connsiteY2" fmla="*/ 132429 h 132428"/>
                  <a:gd name="connsiteX3" fmla="*/ 0 w 17540"/>
                  <a:gd name="connsiteY3" fmla="*/ 132429 h 13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32428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32429"/>
                    </a:lnTo>
                    <a:lnTo>
                      <a:pt x="0" y="132429"/>
                    </a:lnTo>
                    <a:close/>
                  </a:path>
                </a:pathLst>
              </a:custGeom>
              <a:solidFill>
                <a:srgbClr val="BE1E2D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0" name="Freeform 9683">
                <a:extLst>
                  <a:ext uri="{FF2B5EF4-FFF2-40B4-BE49-F238E27FC236}">
                    <a16:creationId xmlns:a16="http://schemas.microsoft.com/office/drawing/2014/main" id="{444B80FD-1855-8DC3-77DA-72C4D359F81A}"/>
                  </a:ext>
                </a:extLst>
              </p:cNvPr>
              <p:cNvSpPr/>
              <p:nvPr/>
            </p:nvSpPr>
            <p:spPr>
              <a:xfrm>
                <a:off x="2051971" y="5177330"/>
                <a:ext cx="17540" cy="85070"/>
              </a:xfrm>
              <a:custGeom>
                <a:avLst/>
                <a:gdLst>
                  <a:gd name="connsiteX0" fmla="*/ 0 w 17540"/>
                  <a:gd name="connsiteY0" fmla="*/ 0 h 85070"/>
                  <a:gd name="connsiteX1" fmla="*/ 17540 w 17540"/>
                  <a:gd name="connsiteY1" fmla="*/ 0 h 85070"/>
                  <a:gd name="connsiteX2" fmla="*/ 17540 w 17540"/>
                  <a:gd name="connsiteY2" fmla="*/ 85070 h 85070"/>
                  <a:gd name="connsiteX3" fmla="*/ 0 w 17540"/>
                  <a:gd name="connsiteY3" fmla="*/ 85070 h 85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85070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85070"/>
                    </a:lnTo>
                    <a:lnTo>
                      <a:pt x="0" y="85070"/>
                    </a:lnTo>
                    <a:close/>
                  </a:path>
                </a:pathLst>
              </a:custGeom>
              <a:solidFill>
                <a:srgbClr val="BE1E2D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2" name="Freeform 9684">
                <a:extLst>
                  <a:ext uri="{FF2B5EF4-FFF2-40B4-BE49-F238E27FC236}">
                    <a16:creationId xmlns:a16="http://schemas.microsoft.com/office/drawing/2014/main" id="{77CA48F4-9947-8642-DC92-FCA211E5746B}"/>
                  </a:ext>
                </a:extLst>
              </p:cNvPr>
              <p:cNvSpPr/>
              <p:nvPr/>
            </p:nvSpPr>
            <p:spPr>
              <a:xfrm>
                <a:off x="1954622" y="5214165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EF413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3" name="Freeform 9685">
                <a:extLst>
                  <a:ext uri="{FF2B5EF4-FFF2-40B4-BE49-F238E27FC236}">
                    <a16:creationId xmlns:a16="http://schemas.microsoft.com/office/drawing/2014/main" id="{5447C6A4-0C18-DC58-5789-9F29F84232CF}"/>
                  </a:ext>
                </a:extLst>
              </p:cNvPr>
              <p:cNvSpPr/>
              <p:nvPr/>
            </p:nvSpPr>
            <p:spPr>
              <a:xfrm>
                <a:off x="2701835" y="5170314"/>
                <a:ext cx="17540" cy="155230"/>
              </a:xfrm>
              <a:custGeom>
                <a:avLst/>
                <a:gdLst>
                  <a:gd name="connsiteX0" fmla="*/ 0 w 17540"/>
                  <a:gd name="connsiteY0" fmla="*/ 0 h 155230"/>
                  <a:gd name="connsiteX1" fmla="*/ 17540 w 17540"/>
                  <a:gd name="connsiteY1" fmla="*/ 0 h 155230"/>
                  <a:gd name="connsiteX2" fmla="*/ 17540 w 17540"/>
                  <a:gd name="connsiteY2" fmla="*/ 155231 h 155230"/>
                  <a:gd name="connsiteX3" fmla="*/ 0 w 17540"/>
                  <a:gd name="connsiteY3" fmla="*/ 155231 h 155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55230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55231"/>
                    </a:lnTo>
                    <a:lnTo>
                      <a:pt x="0" y="155231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4" name="Freeform 9686">
                <a:extLst>
                  <a:ext uri="{FF2B5EF4-FFF2-40B4-BE49-F238E27FC236}">
                    <a16:creationId xmlns:a16="http://schemas.microsoft.com/office/drawing/2014/main" id="{19EFE1A0-09B8-E881-5BEE-D61160FA8049}"/>
                  </a:ext>
                </a:extLst>
              </p:cNvPr>
              <p:cNvSpPr/>
              <p:nvPr/>
            </p:nvSpPr>
            <p:spPr>
              <a:xfrm>
                <a:off x="2654477" y="5179084"/>
                <a:ext cx="17540" cy="110503"/>
              </a:xfrm>
              <a:custGeom>
                <a:avLst/>
                <a:gdLst>
                  <a:gd name="connsiteX0" fmla="*/ 0 w 17540"/>
                  <a:gd name="connsiteY0" fmla="*/ 0 h 110503"/>
                  <a:gd name="connsiteX1" fmla="*/ 17540 w 17540"/>
                  <a:gd name="connsiteY1" fmla="*/ 0 h 110503"/>
                  <a:gd name="connsiteX2" fmla="*/ 17540 w 17540"/>
                  <a:gd name="connsiteY2" fmla="*/ 110503 h 110503"/>
                  <a:gd name="connsiteX3" fmla="*/ 0 w 17540"/>
                  <a:gd name="connsiteY3" fmla="*/ 110503 h 110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10503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10503"/>
                    </a:lnTo>
                    <a:lnTo>
                      <a:pt x="0" y="110503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5" name="Freeform 9687">
                <a:extLst>
                  <a:ext uri="{FF2B5EF4-FFF2-40B4-BE49-F238E27FC236}">
                    <a16:creationId xmlns:a16="http://schemas.microsoft.com/office/drawing/2014/main" id="{3E482158-C603-11BB-9B8D-B18F6B5BB27F}"/>
                  </a:ext>
                </a:extLst>
              </p:cNvPr>
              <p:cNvSpPr/>
              <p:nvPr/>
            </p:nvSpPr>
            <p:spPr>
              <a:xfrm>
                <a:off x="2750948" y="5225566"/>
                <a:ext cx="17540" cy="107872"/>
              </a:xfrm>
              <a:custGeom>
                <a:avLst/>
                <a:gdLst>
                  <a:gd name="connsiteX0" fmla="*/ 0 w 17540"/>
                  <a:gd name="connsiteY0" fmla="*/ 0 h 107872"/>
                  <a:gd name="connsiteX1" fmla="*/ 17540 w 17540"/>
                  <a:gd name="connsiteY1" fmla="*/ 0 h 107872"/>
                  <a:gd name="connsiteX2" fmla="*/ 17540 w 17540"/>
                  <a:gd name="connsiteY2" fmla="*/ 107872 h 107872"/>
                  <a:gd name="connsiteX3" fmla="*/ 0 w 17540"/>
                  <a:gd name="connsiteY3" fmla="*/ 107872 h 10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7872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7872"/>
                    </a:lnTo>
                    <a:lnTo>
                      <a:pt x="0" y="107872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6" name="Freeform 9688">
                <a:extLst>
                  <a:ext uri="{FF2B5EF4-FFF2-40B4-BE49-F238E27FC236}">
                    <a16:creationId xmlns:a16="http://schemas.microsoft.com/office/drawing/2014/main" id="{5639A37C-471F-F9D4-1462-A445D5AE67AB}"/>
                  </a:ext>
                </a:extLst>
              </p:cNvPr>
              <p:cNvSpPr/>
              <p:nvPr/>
            </p:nvSpPr>
            <p:spPr>
              <a:xfrm>
                <a:off x="2465920" y="5181715"/>
                <a:ext cx="17540" cy="132428"/>
              </a:xfrm>
              <a:custGeom>
                <a:avLst/>
                <a:gdLst>
                  <a:gd name="connsiteX0" fmla="*/ 0 w 17540"/>
                  <a:gd name="connsiteY0" fmla="*/ 0 h 132428"/>
                  <a:gd name="connsiteX1" fmla="*/ 17540 w 17540"/>
                  <a:gd name="connsiteY1" fmla="*/ 0 h 132428"/>
                  <a:gd name="connsiteX2" fmla="*/ 17540 w 17540"/>
                  <a:gd name="connsiteY2" fmla="*/ 132429 h 132428"/>
                  <a:gd name="connsiteX3" fmla="*/ 0 w 17540"/>
                  <a:gd name="connsiteY3" fmla="*/ 132429 h 13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32428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32429"/>
                    </a:lnTo>
                    <a:lnTo>
                      <a:pt x="0" y="132429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7" name="Freeform 9689">
                <a:extLst>
                  <a:ext uri="{FF2B5EF4-FFF2-40B4-BE49-F238E27FC236}">
                    <a16:creationId xmlns:a16="http://schemas.microsoft.com/office/drawing/2014/main" id="{8403724B-FE79-3B3D-7096-88EA778907B3}"/>
                  </a:ext>
                </a:extLst>
              </p:cNvPr>
              <p:cNvSpPr/>
              <p:nvPr/>
            </p:nvSpPr>
            <p:spPr>
              <a:xfrm>
                <a:off x="2512401" y="5177330"/>
                <a:ext cx="17540" cy="100856"/>
              </a:xfrm>
              <a:custGeom>
                <a:avLst/>
                <a:gdLst>
                  <a:gd name="connsiteX0" fmla="*/ 0 w 17540"/>
                  <a:gd name="connsiteY0" fmla="*/ 0 h 100856"/>
                  <a:gd name="connsiteX1" fmla="*/ 17540 w 17540"/>
                  <a:gd name="connsiteY1" fmla="*/ 0 h 100856"/>
                  <a:gd name="connsiteX2" fmla="*/ 17540 w 17540"/>
                  <a:gd name="connsiteY2" fmla="*/ 100856 h 100856"/>
                  <a:gd name="connsiteX3" fmla="*/ 0 w 17540"/>
                  <a:gd name="connsiteY3" fmla="*/ 100856 h 100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00856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00856"/>
                    </a:lnTo>
                    <a:lnTo>
                      <a:pt x="0" y="100856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8" name="Freeform 9690">
                <a:extLst>
                  <a:ext uri="{FF2B5EF4-FFF2-40B4-BE49-F238E27FC236}">
                    <a16:creationId xmlns:a16="http://schemas.microsoft.com/office/drawing/2014/main" id="{D9894256-7ADF-42CF-9DA0-9CF4A8E71B06}"/>
                  </a:ext>
                </a:extLst>
              </p:cNvPr>
              <p:cNvSpPr/>
              <p:nvPr/>
            </p:nvSpPr>
            <p:spPr>
              <a:xfrm>
                <a:off x="2415930" y="5198379"/>
                <a:ext cx="17540" cy="129797"/>
              </a:xfrm>
              <a:custGeom>
                <a:avLst/>
                <a:gdLst>
                  <a:gd name="connsiteX0" fmla="*/ 0 w 17540"/>
                  <a:gd name="connsiteY0" fmla="*/ 0 h 129797"/>
                  <a:gd name="connsiteX1" fmla="*/ 17540 w 17540"/>
                  <a:gd name="connsiteY1" fmla="*/ 0 h 129797"/>
                  <a:gd name="connsiteX2" fmla="*/ 17540 w 17540"/>
                  <a:gd name="connsiteY2" fmla="*/ 129797 h 129797"/>
                  <a:gd name="connsiteX3" fmla="*/ 0 w 17540"/>
                  <a:gd name="connsiteY3" fmla="*/ 129797 h 129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29797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29797"/>
                    </a:lnTo>
                    <a:lnTo>
                      <a:pt x="0" y="129797"/>
                    </a:lnTo>
                    <a:close/>
                  </a:path>
                </a:pathLst>
              </a:custGeom>
              <a:solidFill>
                <a:srgbClr val="1C75BC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29" name="Freeform 9691">
                <a:extLst>
                  <a:ext uri="{FF2B5EF4-FFF2-40B4-BE49-F238E27FC236}">
                    <a16:creationId xmlns:a16="http://schemas.microsoft.com/office/drawing/2014/main" id="{1E78BC38-637E-F58F-9112-56125097965E}"/>
                  </a:ext>
                </a:extLst>
              </p:cNvPr>
              <p:cNvSpPr/>
              <p:nvPr/>
            </p:nvSpPr>
            <p:spPr>
              <a:xfrm>
                <a:off x="2937751" y="5176453"/>
                <a:ext cx="17540" cy="145583"/>
              </a:xfrm>
              <a:custGeom>
                <a:avLst/>
                <a:gdLst>
                  <a:gd name="connsiteX0" fmla="*/ 0 w 17540"/>
                  <a:gd name="connsiteY0" fmla="*/ 0 h 145583"/>
                  <a:gd name="connsiteX1" fmla="*/ 17540 w 17540"/>
                  <a:gd name="connsiteY1" fmla="*/ 0 h 145583"/>
                  <a:gd name="connsiteX2" fmla="*/ 17540 w 17540"/>
                  <a:gd name="connsiteY2" fmla="*/ 145584 h 145583"/>
                  <a:gd name="connsiteX3" fmla="*/ 0 w 17540"/>
                  <a:gd name="connsiteY3" fmla="*/ 145584 h 145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45583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45584"/>
                    </a:lnTo>
                    <a:lnTo>
                      <a:pt x="0" y="145584"/>
                    </a:lnTo>
                    <a:close/>
                  </a:path>
                </a:pathLst>
              </a:custGeom>
              <a:solidFill>
                <a:srgbClr val="82CBE7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0" name="Freeform 9692">
                <a:extLst>
                  <a:ext uri="{FF2B5EF4-FFF2-40B4-BE49-F238E27FC236}">
                    <a16:creationId xmlns:a16="http://schemas.microsoft.com/office/drawing/2014/main" id="{8F1A9DFC-6DEE-5BFB-1356-6FD2C5C05DAC}"/>
                  </a:ext>
                </a:extLst>
              </p:cNvPr>
              <p:cNvSpPr/>
              <p:nvPr/>
            </p:nvSpPr>
            <p:spPr>
              <a:xfrm>
                <a:off x="2888639" y="5199256"/>
                <a:ext cx="17540" cy="129797"/>
              </a:xfrm>
              <a:custGeom>
                <a:avLst/>
                <a:gdLst>
                  <a:gd name="connsiteX0" fmla="*/ 0 w 17540"/>
                  <a:gd name="connsiteY0" fmla="*/ 0 h 129797"/>
                  <a:gd name="connsiteX1" fmla="*/ 17540 w 17540"/>
                  <a:gd name="connsiteY1" fmla="*/ 0 h 129797"/>
                  <a:gd name="connsiteX2" fmla="*/ 17540 w 17540"/>
                  <a:gd name="connsiteY2" fmla="*/ 129797 h 129797"/>
                  <a:gd name="connsiteX3" fmla="*/ 0 w 17540"/>
                  <a:gd name="connsiteY3" fmla="*/ 129797 h 129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40" h="129797">
                    <a:moveTo>
                      <a:pt x="0" y="0"/>
                    </a:moveTo>
                    <a:lnTo>
                      <a:pt x="17540" y="0"/>
                    </a:lnTo>
                    <a:lnTo>
                      <a:pt x="17540" y="129797"/>
                    </a:lnTo>
                    <a:lnTo>
                      <a:pt x="0" y="129797"/>
                    </a:lnTo>
                    <a:close/>
                  </a:path>
                </a:pathLst>
              </a:custGeom>
              <a:solidFill>
                <a:srgbClr val="00944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1" name="Freeform 9693">
                <a:extLst>
                  <a:ext uri="{FF2B5EF4-FFF2-40B4-BE49-F238E27FC236}">
                    <a16:creationId xmlns:a16="http://schemas.microsoft.com/office/drawing/2014/main" id="{063B1710-FF77-A898-8E49-93010AD91096}"/>
                  </a:ext>
                </a:extLst>
              </p:cNvPr>
              <p:cNvSpPr/>
              <p:nvPr/>
            </p:nvSpPr>
            <p:spPr>
              <a:xfrm>
                <a:off x="1474898" y="5158718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4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4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8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0D4B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2" name="Freeform 9694">
                <a:extLst>
                  <a:ext uri="{FF2B5EF4-FFF2-40B4-BE49-F238E27FC236}">
                    <a16:creationId xmlns:a16="http://schemas.microsoft.com/office/drawing/2014/main" id="{F6BE5157-4C4A-6957-85D5-BAAD6FD21055}"/>
                  </a:ext>
                </a:extLst>
              </p:cNvPr>
              <p:cNvSpPr/>
              <p:nvPr/>
            </p:nvSpPr>
            <p:spPr>
              <a:xfrm>
                <a:off x="1546813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9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4B7995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3" name="Freeform 9695">
                <a:extLst>
                  <a:ext uri="{FF2B5EF4-FFF2-40B4-BE49-F238E27FC236}">
                    <a16:creationId xmlns:a16="http://schemas.microsoft.com/office/drawing/2014/main" id="{8D42F4DC-F893-CE35-E42D-7353FAC2CF02}"/>
                  </a:ext>
                </a:extLst>
              </p:cNvPr>
              <p:cNvSpPr/>
              <p:nvPr/>
            </p:nvSpPr>
            <p:spPr>
              <a:xfrm>
                <a:off x="2231758" y="5163980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60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60" y="12473"/>
                      <a:pt x="287660" y="12473"/>
                    </a:cubicBezTo>
                    <a:cubicBezTo>
                      <a:pt x="287660" y="12473"/>
                      <a:pt x="208729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0D4B6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4" name="Freeform 9696">
                <a:extLst>
                  <a:ext uri="{FF2B5EF4-FFF2-40B4-BE49-F238E27FC236}">
                    <a16:creationId xmlns:a16="http://schemas.microsoft.com/office/drawing/2014/main" id="{4EF9E32B-148A-88FC-E75F-A513E63FDDA7}"/>
                  </a:ext>
                </a:extLst>
              </p:cNvPr>
              <p:cNvSpPr/>
              <p:nvPr/>
            </p:nvSpPr>
            <p:spPr>
              <a:xfrm>
                <a:off x="2193169" y="5173370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5 w 287659"/>
                  <a:gd name="connsiteY2" fmla="*/ 135512 h 167279"/>
                  <a:gd name="connsiteX3" fmla="*/ 287659 w 287659"/>
                  <a:gd name="connsiteY3" fmla="*/ 154807 h 167279"/>
                  <a:gd name="connsiteX4" fmla="*/ 181541 w 287659"/>
                  <a:gd name="connsiteY4" fmla="*/ 154807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0"/>
                      <a:pt x="86824" y="13608"/>
                    </a:cubicBezTo>
                    <a:cubicBezTo>
                      <a:pt x="108749" y="34656"/>
                      <a:pt x="186803" y="115341"/>
                      <a:pt x="206975" y="135512"/>
                    </a:cubicBezTo>
                    <a:cubicBezTo>
                      <a:pt x="227146" y="155683"/>
                      <a:pt x="287659" y="154807"/>
                      <a:pt x="287659" y="154807"/>
                    </a:cubicBezTo>
                    <a:cubicBezTo>
                      <a:pt x="287659" y="154807"/>
                      <a:pt x="208728" y="182871"/>
                      <a:pt x="181541" y="154807"/>
                    </a:cubicBezTo>
                    <a:cubicBezTo>
                      <a:pt x="154354" y="126742"/>
                      <a:pt x="99102" y="70614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4B7995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5" name="Freeform 9697">
                <a:extLst>
                  <a:ext uri="{FF2B5EF4-FFF2-40B4-BE49-F238E27FC236}">
                    <a16:creationId xmlns:a16="http://schemas.microsoft.com/office/drawing/2014/main" id="{EEABB9F3-F5DF-B38F-2B1D-6424C9A48A54}"/>
                  </a:ext>
                </a:extLst>
              </p:cNvPr>
              <p:cNvSpPr/>
              <p:nvPr/>
            </p:nvSpPr>
            <p:spPr>
              <a:xfrm>
                <a:off x="1935328" y="5168365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8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BD212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6" name="Freeform 9698">
                <a:extLst>
                  <a:ext uri="{FF2B5EF4-FFF2-40B4-BE49-F238E27FC236}">
                    <a16:creationId xmlns:a16="http://schemas.microsoft.com/office/drawing/2014/main" id="{672DD1DB-FE37-AA6C-9C93-7DDD505D0F53}"/>
                  </a:ext>
                </a:extLst>
              </p:cNvPr>
              <p:cNvSpPr/>
              <p:nvPr/>
            </p:nvSpPr>
            <p:spPr>
              <a:xfrm>
                <a:off x="2013382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5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5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8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8C131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7" name="Freeform 9699">
                <a:extLst>
                  <a:ext uri="{FF2B5EF4-FFF2-40B4-BE49-F238E27FC236}">
                    <a16:creationId xmlns:a16="http://schemas.microsoft.com/office/drawing/2014/main" id="{2ECB70EE-38AA-D9A4-F468-6238C7A95B46}"/>
                  </a:ext>
                </a:extLst>
              </p:cNvPr>
              <p:cNvSpPr/>
              <p:nvPr/>
            </p:nvSpPr>
            <p:spPr>
              <a:xfrm>
                <a:off x="1713445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9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8C131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8" name="Freeform 9700">
                <a:extLst>
                  <a:ext uri="{FF2B5EF4-FFF2-40B4-BE49-F238E27FC236}">
                    <a16:creationId xmlns:a16="http://schemas.microsoft.com/office/drawing/2014/main" id="{846B1DD7-BC3F-5EFE-0255-DBC38BC226AA}"/>
                  </a:ext>
                </a:extLst>
              </p:cNvPr>
              <p:cNvSpPr/>
              <p:nvPr/>
            </p:nvSpPr>
            <p:spPr>
              <a:xfrm>
                <a:off x="1791498" y="5158718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9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BD2126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39" name="Freeform 9701">
                <a:extLst>
                  <a:ext uri="{FF2B5EF4-FFF2-40B4-BE49-F238E27FC236}">
                    <a16:creationId xmlns:a16="http://schemas.microsoft.com/office/drawing/2014/main" id="{C2723ECA-6CAB-117F-E27F-AD3E56CC2ACB}"/>
                  </a:ext>
                </a:extLst>
              </p:cNvPr>
              <p:cNvSpPr/>
              <p:nvPr/>
            </p:nvSpPr>
            <p:spPr>
              <a:xfrm>
                <a:off x="2425577" y="5163980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59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59" y="12473"/>
                      <a:pt x="287659" y="12473"/>
                    </a:cubicBezTo>
                    <a:cubicBezTo>
                      <a:pt x="287659" y="12473"/>
                      <a:pt x="208728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497D3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0" name="Freeform 9702">
                <a:extLst>
                  <a:ext uri="{FF2B5EF4-FFF2-40B4-BE49-F238E27FC236}">
                    <a16:creationId xmlns:a16="http://schemas.microsoft.com/office/drawing/2014/main" id="{D86E012C-CC47-2F15-1372-03EDF77A6F7B}"/>
                  </a:ext>
                </a:extLst>
              </p:cNvPr>
              <p:cNvSpPr/>
              <p:nvPr/>
            </p:nvSpPr>
            <p:spPr>
              <a:xfrm>
                <a:off x="2479952" y="5163723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8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2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5E9A4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1" name="Freeform 9703">
                <a:extLst>
                  <a:ext uri="{FF2B5EF4-FFF2-40B4-BE49-F238E27FC236}">
                    <a16:creationId xmlns:a16="http://schemas.microsoft.com/office/drawing/2014/main" id="{140063E9-CEB4-ED9B-49DF-52A19F209FEC}"/>
                  </a:ext>
                </a:extLst>
              </p:cNvPr>
              <p:cNvSpPr/>
              <p:nvPr/>
            </p:nvSpPr>
            <p:spPr>
              <a:xfrm>
                <a:off x="2709728" y="5168365"/>
                <a:ext cx="287659" cy="167279"/>
              </a:xfrm>
              <a:custGeom>
                <a:avLst/>
                <a:gdLst>
                  <a:gd name="connsiteX0" fmla="*/ 0 w 287659"/>
                  <a:gd name="connsiteY0" fmla="*/ 165073 h 167279"/>
                  <a:gd name="connsiteX1" fmla="*/ 86824 w 287659"/>
                  <a:gd name="connsiteY1" fmla="*/ 153672 h 167279"/>
                  <a:gd name="connsiteX2" fmla="*/ 206975 w 287659"/>
                  <a:gd name="connsiteY2" fmla="*/ 31767 h 167279"/>
                  <a:gd name="connsiteX3" fmla="*/ 287660 w 287659"/>
                  <a:gd name="connsiteY3" fmla="*/ 12473 h 167279"/>
                  <a:gd name="connsiteX4" fmla="*/ 181541 w 287659"/>
                  <a:gd name="connsiteY4" fmla="*/ 12473 h 167279"/>
                  <a:gd name="connsiteX5" fmla="*/ 67530 w 287659"/>
                  <a:gd name="connsiteY5" fmla="*/ 132624 h 167279"/>
                  <a:gd name="connsiteX6" fmla="*/ 877 w 287659"/>
                  <a:gd name="connsiteY6" fmla="*/ 16595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165073"/>
                    </a:moveTo>
                    <a:cubicBezTo>
                      <a:pt x="0" y="165073"/>
                      <a:pt x="64899" y="174720"/>
                      <a:pt x="86824" y="153672"/>
                    </a:cubicBezTo>
                    <a:cubicBezTo>
                      <a:pt x="108749" y="132624"/>
                      <a:pt x="186803" y="51938"/>
                      <a:pt x="206975" y="31767"/>
                    </a:cubicBezTo>
                    <a:cubicBezTo>
                      <a:pt x="227146" y="11596"/>
                      <a:pt x="287660" y="12473"/>
                      <a:pt x="287660" y="12473"/>
                    </a:cubicBezTo>
                    <a:cubicBezTo>
                      <a:pt x="287660" y="12473"/>
                      <a:pt x="208729" y="-15591"/>
                      <a:pt x="181541" y="12473"/>
                    </a:cubicBezTo>
                    <a:cubicBezTo>
                      <a:pt x="154354" y="40537"/>
                      <a:pt x="99102" y="96666"/>
                      <a:pt x="67530" y="132624"/>
                    </a:cubicBezTo>
                    <a:cubicBezTo>
                      <a:pt x="35957" y="168581"/>
                      <a:pt x="877" y="165950"/>
                      <a:pt x="877" y="165950"/>
                    </a:cubicBezTo>
                    <a:close/>
                  </a:path>
                </a:pathLst>
              </a:custGeom>
              <a:solidFill>
                <a:srgbClr val="497D34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9242" name="Freeform 9704">
                <a:extLst>
                  <a:ext uri="{FF2B5EF4-FFF2-40B4-BE49-F238E27FC236}">
                    <a16:creationId xmlns:a16="http://schemas.microsoft.com/office/drawing/2014/main" id="{1136278D-FF91-67F0-36CA-EE4C745BB2D0}"/>
                  </a:ext>
                </a:extLst>
              </p:cNvPr>
              <p:cNvSpPr/>
              <p:nvPr/>
            </p:nvSpPr>
            <p:spPr>
              <a:xfrm>
                <a:off x="2659739" y="5167231"/>
                <a:ext cx="287659" cy="167279"/>
              </a:xfrm>
              <a:custGeom>
                <a:avLst/>
                <a:gdLst>
                  <a:gd name="connsiteX0" fmla="*/ 0 w 287659"/>
                  <a:gd name="connsiteY0" fmla="*/ 2207 h 167279"/>
                  <a:gd name="connsiteX1" fmla="*/ 86824 w 287659"/>
                  <a:gd name="connsiteY1" fmla="*/ 13608 h 167279"/>
                  <a:gd name="connsiteX2" fmla="*/ 206974 w 287659"/>
                  <a:gd name="connsiteY2" fmla="*/ 135512 h 167279"/>
                  <a:gd name="connsiteX3" fmla="*/ 287659 w 287659"/>
                  <a:gd name="connsiteY3" fmla="*/ 154806 h 167279"/>
                  <a:gd name="connsiteX4" fmla="*/ 181541 w 287659"/>
                  <a:gd name="connsiteY4" fmla="*/ 154806 h 167279"/>
                  <a:gd name="connsiteX5" fmla="*/ 67530 w 287659"/>
                  <a:gd name="connsiteY5" fmla="*/ 34656 h 167279"/>
                  <a:gd name="connsiteX6" fmla="*/ 877 w 287659"/>
                  <a:gd name="connsiteY6" fmla="*/ 1330 h 167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7659" h="167279">
                    <a:moveTo>
                      <a:pt x="0" y="2207"/>
                    </a:moveTo>
                    <a:cubicBezTo>
                      <a:pt x="0" y="2207"/>
                      <a:pt x="64899" y="-7441"/>
                      <a:pt x="86824" y="13608"/>
                    </a:cubicBezTo>
                    <a:cubicBezTo>
                      <a:pt x="108749" y="34656"/>
                      <a:pt x="186803" y="115341"/>
                      <a:pt x="206974" y="135512"/>
                    </a:cubicBezTo>
                    <a:cubicBezTo>
                      <a:pt x="227146" y="155683"/>
                      <a:pt x="287659" y="154806"/>
                      <a:pt x="287659" y="154806"/>
                    </a:cubicBezTo>
                    <a:cubicBezTo>
                      <a:pt x="287659" y="154806"/>
                      <a:pt x="208728" y="182871"/>
                      <a:pt x="181541" y="154806"/>
                    </a:cubicBezTo>
                    <a:cubicBezTo>
                      <a:pt x="154354" y="126742"/>
                      <a:pt x="99102" y="70613"/>
                      <a:pt x="67530" y="34656"/>
                    </a:cubicBezTo>
                    <a:cubicBezTo>
                      <a:pt x="35957" y="-1301"/>
                      <a:pt x="877" y="1330"/>
                      <a:pt x="877" y="1330"/>
                    </a:cubicBezTo>
                    <a:close/>
                  </a:path>
                </a:pathLst>
              </a:custGeom>
              <a:solidFill>
                <a:srgbClr val="5E9A42"/>
              </a:solidFill>
              <a:ln w="876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cxnSp>
          <p:nvCxnSpPr>
            <p:cNvPr id="9610" name="Straight Connector 9609">
              <a:extLst>
                <a:ext uri="{FF2B5EF4-FFF2-40B4-BE49-F238E27FC236}">
                  <a16:creationId xmlns:a16="http://schemas.microsoft.com/office/drawing/2014/main" id="{DB4A50A9-E201-A0F4-63F1-A85B1FF300C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66760" y="4332548"/>
              <a:ext cx="271729" cy="5398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37411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A0661-5968-9CB1-782B-312A1D23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814A59D-B099-7DEB-0624-8943EABD53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/>
              <a:t>ESR1</a:t>
            </a:r>
            <a:r>
              <a:rPr lang="en-US" altLang="en-US" dirty="0"/>
              <a:t> Mutations in Advanced Breast Cancer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0C3752C-2D71-0D71-D6CC-F1E56E3B1B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6667433" cy="475488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b="1" i="1" kern="0" dirty="0">
                <a:solidFill>
                  <a:srgbClr val="000000"/>
                </a:solidFill>
                <a:latin typeface="+mn-lt"/>
              </a:rPr>
              <a:t>ESR1</a:t>
            </a:r>
            <a:r>
              <a:rPr lang="en-US" altLang="en-US" b="1" kern="0" dirty="0">
                <a:solidFill>
                  <a:srgbClr val="000000"/>
                </a:solidFill>
                <a:latin typeface="+mn-lt"/>
              </a:rPr>
              <a:t>m: major acquired mutation in ER+ MBC</a:t>
            </a:r>
            <a:r>
              <a:rPr lang="en-US" altLang="en-US" b="1" kern="0" baseline="30000" dirty="0">
                <a:solidFill>
                  <a:srgbClr val="000000"/>
                </a:solidFill>
                <a:latin typeface="+mn-lt"/>
              </a:rPr>
              <a:t>1-4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Acquired through prior AI therapy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Function in a ligand-independent manner</a:t>
            </a:r>
          </a:p>
          <a:p>
            <a:pPr lvl="2">
              <a:spcAft>
                <a:spcPts val="0"/>
              </a:spcAft>
            </a:pPr>
            <a:r>
              <a:rPr lang="en-US" altLang="en-US" dirty="0"/>
              <a:t>Rare in primary tumors (&lt;1%) but highly enriched in MBC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8EC5A-035C-9AEE-4A34-305754EDCAD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6407" y="6302375"/>
            <a:ext cx="7019936" cy="327025"/>
          </a:xfrm>
        </p:spPr>
        <p:txBody>
          <a:bodyPr/>
          <a:lstStyle/>
          <a:p>
            <a:r>
              <a:rPr lang="en-US" altLang="en-US" dirty="0">
                <a:latin typeface="+mn-lt"/>
                <a:cs typeface="Arial" panose="020B0604020202020204" pitchFamily="34" charset="0"/>
              </a:rPr>
              <a:t>1. Yates. Endocrinology. 2024;165:bqae111. 2. Toy. Nat Genet. 2013;45:1439. 3. Jeselsohn. Nat Rev Clin Oncol. 2015;12:573. 4. Ross. Mod Pathol. 2019;32:81. 5. Hortobagyi. Ann Oncol. 2018;29:1541. 6. Chandarlapaty. JAMA Oncol. 2016;2:1310. 7. Spoerke. Nat Commun. 2016;7:11579. 8. Cristofanilli. </a:t>
            </a:r>
            <a:r>
              <a:rPr lang="it-IT" altLang="en-US" dirty="0">
                <a:latin typeface="+mn-lt"/>
                <a:cs typeface="Arial" panose="020B0604020202020204" pitchFamily="34" charset="0"/>
              </a:rPr>
              <a:t>Lancet Oncol. 2016;17:425. </a:t>
            </a:r>
            <a:br>
              <a:rPr lang="it-IT" altLang="en-US" dirty="0">
                <a:latin typeface="+mn-lt"/>
                <a:cs typeface="Arial" panose="020B0604020202020204" pitchFamily="34" charset="0"/>
              </a:rPr>
            </a:br>
            <a:r>
              <a:rPr lang="it-IT" altLang="en-US" dirty="0">
                <a:latin typeface="+mn-lt"/>
                <a:cs typeface="Arial" panose="020B0604020202020204" pitchFamily="34" charset="0"/>
              </a:rPr>
              <a:t>9. Fribbens. JCO. 2016;34:2961.</a:t>
            </a:r>
            <a:endParaRPr lang="en-US" altLang="en-US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6B29FC92-F0C2-2164-226B-6C9E2803A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413175"/>
              </p:ext>
            </p:extLst>
          </p:nvPr>
        </p:nvGraphicFramePr>
        <p:xfrm>
          <a:off x="228600" y="3940829"/>
          <a:ext cx="11732322" cy="1828896"/>
        </p:xfrm>
        <a:graphic>
          <a:graphicData uri="http://schemas.openxmlformats.org/drawingml/2006/table">
            <a:tbl>
              <a:tblPr/>
              <a:tblGrid>
                <a:gridCol w="2954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3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1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1732">
                  <a:extLst>
                    <a:ext uri="{9D8B030D-6E8A-4147-A177-3AD203B41FA5}">
                      <a16:colId xmlns:a16="http://schemas.microsoft.com/office/drawing/2014/main" val="1874453325"/>
                    </a:ext>
                  </a:extLst>
                </a:gridCol>
              </a:tblGrid>
              <a:tr h="2270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Trial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Treatment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ER+ MBC Patient Population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ESR1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Mut, n/N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MONALEESA-2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L="3429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L="6858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L="10287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L="13716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L="17145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L="20574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L="24003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L="27432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Letrozole ± ribociclib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First 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18/427 (4)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BOLERO-2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6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L="3429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L="6858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L="10287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L="13716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L="17145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L="20574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L="24003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L="27432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Exemestane ± everolimus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After PD on ET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156/541 (28.8)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FERGI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L="3429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L="6858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L="10287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L="13716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L="17145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L="20574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L="24003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L="27432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Fulvestrant ± pictilisib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After PD on ET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57/153 (37.3)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PALOMA-3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8,9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L="3429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L="6858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L="10287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L="13716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L="17145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L="20574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L="24003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L="27432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Fulvestrant ± palbociclib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After PD on ET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91/360 (25.3)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5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SOFeA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9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1pPr>
                      <a:lvl2pPr marL="3429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2pPr>
                      <a:lvl3pPr marL="6858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3pPr>
                      <a:lvl4pPr marL="10287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4pPr>
                      <a:lvl5pPr marL="13716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5pPr>
                      <a:lvl6pPr marL="17145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6pPr>
                      <a:lvl7pPr marL="20574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7pPr>
                      <a:lvl8pPr marL="24003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8pPr>
                      <a:lvl9pPr marL="2743200" marR="0" algn="l" defTabSz="3429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Trebuchet MS"/>
                          <a:sym typeface="Arial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Fulvestrant ± anastrozole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After PD on ET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63/161 (39.1)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31455"/>
                  </a:ext>
                </a:extLst>
              </a:tr>
            </a:tbl>
          </a:graphicData>
        </a:graphic>
      </p:graphicFrame>
      <p:grpSp>
        <p:nvGrpSpPr>
          <p:cNvPr id="9561" name="Group 9560">
            <a:extLst>
              <a:ext uri="{FF2B5EF4-FFF2-40B4-BE49-F238E27FC236}">
                <a16:creationId xmlns:a16="http://schemas.microsoft.com/office/drawing/2014/main" id="{6C738369-158A-09DA-D9D1-D87FCA429C9F}"/>
              </a:ext>
            </a:extLst>
          </p:cNvPr>
          <p:cNvGrpSpPr/>
          <p:nvPr/>
        </p:nvGrpSpPr>
        <p:grpSpPr>
          <a:xfrm>
            <a:off x="7010398" y="1004270"/>
            <a:ext cx="5181603" cy="2855906"/>
            <a:chOff x="7010398" y="1004270"/>
            <a:chExt cx="5181603" cy="2855906"/>
          </a:xfrm>
        </p:grpSpPr>
        <p:grpSp>
          <p:nvGrpSpPr>
            <p:cNvPr id="9461" name="Group 9460">
              <a:extLst>
                <a:ext uri="{FF2B5EF4-FFF2-40B4-BE49-F238E27FC236}">
                  <a16:creationId xmlns:a16="http://schemas.microsoft.com/office/drawing/2014/main" id="{5A3FB59A-773E-F216-7B32-F4B428255775}"/>
                </a:ext>
              </a:extLst>
            </p:cNvPr>
            <p:cNvGrpSpPr/>
            <p:nvPr/>
          </p:nvGrpSpPr>
          <p:grpSpPr>
            <a:xfrm>
              <a:off x="8130162" y="1386245"/>
              <a:ext cx="3833935" cy="2214345"/>
              <a:chOff x="8130162" y="1386245"/>
              <a:chExt cx="3833935" cy="2214345"/>
            </a:xfrm>
          </p:grpSpPr>
          <p:grpSp>
            <p:nvGrpSpPr>
              <p:cNvPr id="9332" name="Group 9331">
                <a:extLst>
                  <a:ext uri="{FF2B5EF4-FFF2-40B4-BE49-F238E27FC236}">
                    <a16:creationId xmlns:a16="http://schemas.microsoft.com/office/drawing/2014/main" id="{205863D7-0261-A259-8958-C1E75FE62ED8}"/>
                  </a:ext>
                </a:extLst>
              </p:cNvPr>
              <p:cNvGrpSpPr/>
              <p:nvPr/>
            </p:nvGrpSpPr>
            <p:grpSpPr>
              <a:xfrm>
                <a:off x="11192850" y="2879648"/>
                <a:ext cx="49098" cy="620744"/>
                <a:chOff x="8130162" y="3273682"/>
                <a:chExt cx="49098" cy="620744"/>
              </a:xfrm>
            </p:grpSpPr>
            <p:cxnSp>
              <p:nvCxnSpPr>
                <p:cNvPr id="9333" name="Straight Connector 9332">
                  <a:extLst>
                    <a:ext uri="{FF2B5EF4-FFF2-40B4-BE49-F238E27FC236}">
                      <a16:creationId xmlns:a16="http://schemas.microsoft.com/office/drawing/2014/main" id="{0055053C-D9FE-0F16-A24F-D6844D2B2D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9619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34" name="Oval 9333">
                  <a:extLst>
                    <a:ext uri="{FF2B5EF4-FFF2-40B4-BE49-F238E27FC236}">
                      <a16:creationId xmlns:a16="http://schemas.microsoft.com/office/drawing/2014/main" id="{9E0AE9AB-063B-EA0D-BF3A-499B290C4394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41" name="Group 9340">
                <a:extLst>
                  <a:ext uri="{FF2B5EF4-FFF2-40B4-BE49-F238E27FC236}">
                    <a16:creationId xmlns:a16="http://schemas.microsoft.com/office/drawing/2014/main" id="{80F32FE0-3180-F4D6-1ADF-A75581DCC0E2}"/>
                  </a:ext>
                </a:extLst>
              </p:cNvPr>
              <p:cNvGrpSpPr/>
              <p:nvPr/>
            </p:nvGrpSpPr>
            <p:grpSpPr>
              <a:xfrm>
                <a:off x="11207874" y="2547223"/>
                <a:ext cx="49098" cy="953169"/>
                <a:chOff x="8130162" y="3273682"/>
                <a:chExt cx="49098" cy="953169"/>
              </a:xfrm>
            </p:grpSpPr>
            <p:cxnSp>
              <p:nvCxnSpPr>
                <p:cNvPr id="9342" name="Straight Connector 9341">
                  <a:extLst>
                    <a:ext uri="{FF2B5EF4-FFF2-40B4-BE49-F238E27FC236}">
                      <a16:creationId xmlns:a16="http://schemas.microsoft.com/office/drawing/2014/main" id="{B507E7CD-F546-3D73-32D5-7CDAD1B059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92862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43" name="Oval 9342">
                  <a:extLst>
                    <a:ext uri="{FF2B5EF4-FFF2-40B4-BE49-F238E27FC236}">
                      <a16:creationId xmlns:a16="http://schemas.microsoft.com/office/drawing/2014/main" id="{8EF84F2E-A4D3-C2BE-67F5-A097CA3383ED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14" name="Group 9313">
                <a:extLst>
                  <a:ext uri="{FF2B5EF4-FFF2-40B4-BE49-F238E27FC236}">
                    <a16:creationId xmlns:a16="http://schemas.microsoft.com/office/drawing/2014/main" id="{3CF04FD7-60FF-7C44-350A-C69E28847AA6}"/>
                  </a:ext>
                </a:extLst>
              </p:cNvPr>
              <p:cNvGrpSpPr/>
              <p:nvPr/>
            </p:nvGrpSpPr>
            <p:grpSpPr>
              <a:xfrm>
                <a:off x="11158820" y="1437572"/>
                <a:ext cx="49098" cy="2062820"/>
                <a:chOff x="8130162" y="3273682"/>
                <a:chExt cx="49098" cy="2062820"/>
              </a:xfrm>
            </p:grpSpPr>
            <p:cxnSp>
              <p:nvCxnSpPr>
                <p:cNvPr id="9315" name="Straight Connector 9314">
                  <a:extLst>
                    <a:ext uri="{FF2B5EF4-FFF2-40B4-BE49-F238E27FC236}">
                      <a16:creationId xmlns:a16="http://schemas.microsoft.com/office/drawing/2014/main" id="{C208072B-B3CD-9F82-BFA3-4938169227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203827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16" name="Oval 9315">
                  <a:extLst>
                    <a:ext uri="{FF2B5EF4-FFF2-40B4-BE49-F238E27FC236}">
                      <a16:creationId xmlns:a16="http://schemas.microsoft.com/office/drawing/2014/main" id="{FD4BA426-DBF3-C369-7DD9-0F2100004879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20" name="Group 9319">
                <a:extLst>
                  <a:ext uri="{FF2B5EF4-FFF2-40B4-BE49-F238E27FC236}">
                    <a16:creationId xmlns:a16="http://schemas.microsoft.com/office/drawing/2014/main" id="{D4603DCB-B011-286E-6E73-5942EF4496FB}"/>
                  </a:ext>
                </a:extLst>
              </p:cNvPr>
              <p:cNvGrpSpPr/>
              <p:nvPr/>
            </p:nvGrpSpPr>
            <p:grpSpPr>
              <a:xfrm>
                <a:off x="11106591" y="2988160"/>
                <a:ext cx="49098" cy="539265"/>
                <a:chOff x="8130162" y="3273682"/>
                <a:chExt cx="49098" cy="539265"/>
              </a:xfrm>
            </p:grpSpPr>
            <p:cxnSp>
              <p:nvCxnSpPr>
                <p:cNvPr id="9321" name="Straight Connector 9320">
                  <a:extLst>
                    <a:ext uri="{FF2B5EF4-FFF2-40B4-BE49-F238E27FC236}">
                      <a16:creationId xmlns:a16="http://schemas.microsoft.com/office/drawing/2014/main" id="{BD0290B7-548A-C9BD-2BA0-DED3D8E84D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1471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22" name="Oval 9321">
                  <a:extLst>
                    <a:ext uri="{FF2B5EF4-FFF2-40B4-BE49-F238E27FC236}">
                      <a16:creationId xmlns:a16="http://schemas.microsoft.com/office/drawing/2014/main" id="{7E5CBF0A-1E62-3404-DA77-55653F5446E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23" name="Group 9322">
                <a:extLst>
                  <a:ext uri="{FF2B5EF4-FFF2-40B4-BE49-F238E27FC236}">
                    <a16:creationId xmlns:a16="http://schemas.microsoft.com/office/drawing/2014/main" id="{29699783-F7F2-29B9-227C-51A07C83936C}"/>
                  </a:ext>
                </a:extLst>
              </p:cNvPr>
              <p:cNvGrpSpPr/>
              <p:nvPr/>
            </p:nvGrpSpPr>
            <p:grpSpPr>
              <a:xfrm>
                <a:off x="11085217" y="2933600"/>
                <a:ext cx="49098" cy="593825"/>
                <a:chOff x="8130162" y="3273682"/>
                <a:chExt cx="49098" cy="593825"/>
              </a:xfrm>
            </p:grpSpPr>
            <p:cxnSp>
              <p:nvCxnSpPr>
                <p:cNvPr id="9324" name="Straight Connector 9323">
                  <a:extLst>
                    <a:ext uri="{FF2B5EF4-FFF2-40B4-BE49-F238E27FC236}">
                      <a16:creationId xmlns:a16="http://schemas.microsoft.com/office/drawing/2014/main" id="{7FAEF213-A53E-E616-EEDB-6E22858710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6927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25" name="Oval 9324">
                  <a:extLst>
                    <a:ext uri="{FF2B5EF4-FFF2-40B4-BE49-F238E27FC236}">
                      <a16:creationId xmlns:a16="http://schemas.microsoft.com/office/drawing/2014/main" id="{0829DBBA-C3DA-6212-DFD5-FE45B9300213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FFD4A5B-ABE5-2193-2A6E-EA8648CC48F0}"/>
                  </a:ext>
                </a:extLst>
              </p:cNvPr>
              <p:cNvGrpSpPr/>
              <p:nvPr/>
            </p:nvGrpSpPr>
            <p:grpSpPr>
              <a:xfrm>
                <a:off x="8130162" y="3273682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7A6FC902-89A6-F4A2-1A05-9BFDD258D3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AA3BEDEF-3503-7F91-63ED-BCA7B32ED877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8EC07853-6694-E86B-9207-47227D4BF95D}"/>
                  </a:ext>
                </a:extLst>
              </p:cNvPr>
              <p:cNvGrpSpPr/>
              <p:nvPr/>
            </p:nvGrpSpPr>
            <p:grpSpPr>
              <a:xfrm>
                <a:off x="8383877" y="3095717"/>
                <a:ext cx="49098" cy="461630"/>
                <a:chOff x="8130162" y="3273682"/>
                <a:chExt cx="49098" cy="461630"/>
              </a:xfrm>
            </p:grpSpPr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9D00207B-9D48-ACFC-F62F-DD9C854A4A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3708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145529B5-1D64-818B-53FC-03D375F74676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03CD499-C67B-393B-C126-FB7FF96CE691}"/>
                  </a:ext>
                </a:extLst>
              </p:cNvPr>
              <p:cNvGrpSpPr/>
              <p:nvPr/>
            </p:nvGrpSpPr>
            <p:grpSpPr>
              <a:xfrm>
                <a:off x="8464128" y="3273329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90D2C40F-453D-EDAF-5F12-6575ADA67F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EC17793C-E8D8-9780-1ACC-9BE57CFA255D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3886E39-5560-7884-149C-AC818B8B3283}"/>
                  </a:ext>
                </a:extLst>
              </p:cNvPr>
              <p:cNvGrpSpPr/>
              <p:nvPr/>
            </p:nvGrpSpPr>
            <p:grpSpPr>
              <a:xfrm>
                <a:off x="8619703" y="2650329"/>
                <a:ext cx="49098" cy="907018"/>
                <a:chOff x="8130162" y="3273682"/>
                <a:chExt cx="49098" cy="907018"/>
              </a:xfrm>
            </p:grpSpPr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A3BC49B4-FC95-CA44-5394-702B6E7BFD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88246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22CDE136-6958-84C1-8F34-3D4221EABF1F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F1440FA-B5E8-A463-A846-C2B4F42D27C5}"/>
                  </a:ext>
                </a:extLst>
              </p:cNvPr>
              <p:cNvGrpSpPr/>
              <p:nvPr/>
            </p:nvGrpSpPr>
            <p:grpSpPr>
              <a:xfrm>
                <a:off x="8712285" y="3277465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C953E399-8728-15DB-C761-C8E7B4DD6D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9E0FCC3-32EE-4FEF-5D26-DE0C9D30D4DD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C508FBD6-BBB2-CA1B-640E-CBC693F401A5}"/>
                  </a:ext>
                </a:extLst>
              </p:cNvPr>
              <p:cNvGrpSpPr/>
              <p:nvPr/>
            </p:nvGrpSpPr>
            <p:grpSpPr>
              <a:xfrm>
                <a:off x="8736834" y="2422165"/>
                <a:ext cx="49098" cy="1135182"/>
                <a:chOff x="8130162" y="3273682"/>
                <a:chExt cx="49098" cy="1135182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C8AF4E7D-FB3D-0C1F-5C37-B694C7D64C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111063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6E5AECFA-5C99-1944-AB2C-1413F6502C9E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1724432-90F8-A3C1-3C54-061566B8C1FC}"/>
                  </a:ext>
                </a:extLst>
              </p:cNvPr>
              <p:cNvGrpSpPr/>
              <p:nvPr/>
            </p:nvGrpSpPr>
            <p:grpSpPr>
              <a:xfrm>
                <a:off x="8779582" y="2632989"/>
                <a:ext cx="49098" cy="924358"/>
                <a:chOff x="8130162" y="3273682"/>
                <a:chExt cx="49098" cy="924358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B6FDB729-B490-4A51-4C6E-D4919CA17A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89980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767EBFF3-A7BC-8F7E-A392-3C00C0AF874C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91F17A3-D154-93F8-095E-D411ADF5EC55}"/>
                  </a:ext>
                </a:extLst>
              </p:cNvPr>
              <p:cNvGrpSpPr/>
              <p:nvPr/>
            </p:nvGrpSpPr>
            <p:grpSpPr>
              <a:xfrm>
                <a:off x="9083280" y="1734311"/>
                <a:ext cx="49098" cy="1823036"/>
                <a:chOff x="8130162" y="3273682"/>
                <a:chExt cx="49098" cy="1823036"/>
              </a:xfrm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A648BE9A-F944-41D2-091E-59C68F1E82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17984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661BA135-06FB-29E2-306B-B9F256D0C182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16" name="Group 9215">
                <a:extLst>
                  <a:ext uri="{FF2B5EF4-FFF2-40B4-BE49-F238E27FC236}">
                    <a16:creationId xmlns:a16="http://schemas.microsoft.com/office/drawing/2014/main" id="{F4BABB61-E6C4-A5FB-40A9-7F3F9B343C19}"/>
                  </a:ext>
                </a:extLst>
              </p:cNvPr>
              <p:cNvGrpSpPr/>
              <p:nvPr/>
            </p:nvGrpSpPr>
            <p:grpSpPr>
              <a:xfrm>
                <a:off x="8935662" y="3035343"/>
                <a:ext cx="49098" cy="522004"/>
                <a:chOff x="8130162" y="3273682"/>
                <a:chExt cx="49098" cy="522004"/>
              </a:xfrm>
            </p:grpSpPr>
            <p:cxnSp>
              <p:nvCxnSpPr>
                <p:cNvPr id="9217" name="Straight Connector 9216">
                  <a:extLst>
                    <a:ext uri="{FF2B5EF4-FFF2-40B4-BE49-F238E27FC236}">
                      <a16:creationId xmlns:a16="http://schemas.microsoft.com/office/drawing/2014/main" id="{2539DFB6-C0D7-A232-36A2-3F55044D14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9745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20" name="Oval 9219">
                  <a:extLst>
                    <a:ext uri="{FF2B5EF4-FFF2-40B4-BE49-F238E27FC236}">
                      <a16:creationId xmlns:a16="http://schemas.microsoft.com/office/drawing/2014/main" id="{580EE182-0574-F66F-6759-A163F4600F13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21" name="Group 9220">
                <a:extLst>
                  <a:ext uri="{FF2B5EF4-FFF2-40B4-BE49-F238E27FC236}">
                    <a16:creationId xmlns:a16="http://schemas.microsoft.com/office/drawing/2014/main" id="{3DF28068-5358-ED9E-C666-BA2BE7B31F16}"/>
                  </a:ext>
                </a:extLst>
              </p:cNvPr>
              <p:cNvGrpSpPr/>
              <p:nvPr/>
            </p:nvGrpSpPr>
            <p:grpSpPr>
              <a:xfrm>
                <a:off x="9008190" y="3358808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22" name="Straight Connector 9221">
                  <a:extLst>
                    <a:ext uri="{FF2B5EF4-FFF2-40B4-BE49-F238E27FC236}">
                      <a16:creationId xmlns:a16="http://schemas.microsoft.com/office/drawing/2014/main" id="{A988DD58-EF82-1831-2CC6-473E04D735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23" name="Oval 9222">
                  <a:extLst>
                    <a:ext uri="{FF2B5EF4-FFF2-40B4-BE49-F238E27FC236}">
                      <a16:creationId xmlns:a16="http://schemas.microsoft.com/office/drawing/2014/main" id="{345A305B-F069-0AF4-4106-8F4D8A8FDDF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27" name="Group 9226">
                <a:extLst>
                  <a:ext uri="{FF2B5EF4-FFF2-40B4-BE49-F238E27FC236}">
                    <a16:creationId xmlns:a16="http://schemas.microsoft.com/office/drawing/2014/main" id="{EA6D2791-2124-AD53-0E26-F946B2C73C2E}"/>
                  </a:ext>
                </a:extLst>
              </p:cNvPr>
              <p:cNvGrpSpPr/>
              <p:nvPr/>
            </p:nvGrpSpPr>
            <p:grpSpPr>
              <a:xfrm>
                <a:off x="9029564" y="3070527"/>
                <a:ext cx="49098" cy="486820"/>
                <a:chOff x="8130162" y="3273682"/>
                <a:chExt cx="49098" cy="486820"/>
              </a:xfrm>
            </p:grpSpPr>
            <p:cxnSp>
              <p:nvCxnSpPr>
                <p:cNvPr id="9228" name="Straight Connector 9227">
                  <a:extLst>
                    <a:ext uri="{FF2B5EF4-FFF2-40B4-BE49-F238E27FC236}">
                      <a16:creationId xmlns:a16="http://schemas.microsoft.com/office/drawing/2014/main" id="{0C579E05-A13C-FC7A-5543-1A40706667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6227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29" name="Oval 9228">
                  <a:extLst>
                    <a:ext uri="{FF2B5EF4-FFF2-40B4-BE49-F238E27FC236}">
                      <a16:creationId xmlns:a16="http://schemas.microsoft.com/office/drawing/2014/main" id="{6706DF53-7B11-D87D-DCD8-C522F5931028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30" name="Group 9229">
                <a:extLst>
                  <a:ext uri="{FF2B5EF4-FFF2-40B4-BE49-F238E27FC236}">
                    <a16:creationId xmlns:a16="http://schemas.microsoft.com/office/drawing/2014/main" id="{C4C38E50-D600-CB02-A870-2D3BC67C53A6}"/>
                  </a:ext>
                </a:extLst>
              </p:cNvPr>
              <p:cNvGrpSpPr/>
              <p:nvPr/>
            </p:nvGrpSpPr>
            <p:grpSpPr>
              <a:xfrm>
                <a:off x="9128460" y="3279748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31" name="Straight Connector 9230">
                  <a:extLst>
                    <a:ext uri="{FF2B5EF4-FFF2-40B4-BE49-F238E27FC236}">
                      <a16:creationId xmlns:a16="http://schemas.microsoft.com/office/drawing/2014/main" id="{FE379A65-4098-317B-A178-A988D8BB98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2" name="Oval 9231">
                  <a:extLst>
                    <a:ext uri="{FF2B5EF4-FFF2-40B4-BE49-F238E27FC236}">
                      <a16:creationId xmlns:a16="http://schemas.microsoft.com/office/drawing/2014/main" id="{59FA0AA8-B57B-2DC8-8C70-FF44BB8405AB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33" name="Group 9232">
                <a:extLst>
                  <a:ext uri="{FF2B5EF4-FFF2-40B4-BE49-F238E27FC236}">
                    <a16:creationId xmlns:a16="http://schemas.microsoft.com/office/drawing/2014/main" id="{120728AE-7D42-6D36-8605-B78966E71A1F}"/>
                  </a:ext>
                </a:extLst>
              </p:cNvPr>
              <p:cNvGrpSpPr/>
              <p:nvPr/>
            </p:nvGrpSpPr>
            <p:grpSpPr>
              <a:xfrm>
                <a:off x="9165269" y="3300123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34" name="Straight Connector 9233">
                  <a:extLst>
                    <a:ext uri="{FF2B5EF4-FFF2-40B4-BE49-F238E27FC236}">
                      <a16:creationId xmlns:a16="http://schemas.microsoft.com/office/drawing/2014/main" id="{71EF45C6-2B9D-450C-72DC-3BE4C4CFB9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5" name="Oval 9234">
                  <a:extLst>
                    <a:ext uri="{FF2B5EF4-FFF2-40B4-BE49-F238E27FC236}">
                      <a16:creationId xmlns:a16="http://schemas.microsoft.com/office/drawing/2014/main" id="{0E5FA477-A0C6-FAD6-78BD-217BEBD5EC8D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39" name="Group 9238">
                <a:extLst>
                  <a:ext uri="{FF2B5EF4-FFF2-40B4-BE49-F238E27FC236}">
                    <a16:creationId xmlns:a16="http://schemas.microsoft.com/office/drawing/2014/main" id="{CAEDDC30-D461-0AF9-4755-4E3B84DBB6AB}"/>
                  </a:ext>
                </a:extLst>
              </p:cNvPr>
              <p:cNvGrpSpPr/>
              <p:nvPr/>
            </p:nvGrpSpPr>
            <p:grpSpPr>
              <a:xfrm>
                <a:off x="9205984" y="3030148"/>
                <a:ext cx="49098" cy="527199"/>
                <a:chOff x="8130162" y="3273682"/>
                <a:chExt cx="49098" cy="527199"/>
              </a:xfrm>
            </p:grpSpPr>
            <p:cxnSp>
              <p:nvCxnSpPr>
                <p:cNvPr id="9240" name="Straight Connector 9239">
                  <a:extLst>
                    <a:ext uri="{FF2B5EF4-FFF2-40B4-BE49-F238E27FC236}">
                      <a16:creationId xmlns:a16="http://schemas.microsoft.com/office/drawing/2014/main" id="{D3879B90-7176-1C88-1F05-EBDF3A3E31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0265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41" name="Oval 9240">
                  <a:extLst>
                    <a:ext uri="{FF2B5EF4-FFF2-40B4-BE49-F238E27FC236}">
                      <a16:creationId xmlns:a16="http://schemas.microsoft.com/office/drawing/2014/main" id="{6E473248-5AA7-8200-D3CC-6E31357531A9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42" name="Group 9241">
                <a:extLst>
                  <a:ext uri="{FF2B5EF4-FFF2-40B4-BE49-F238E27FC236}">
                    <a16:creationId xmlns:a16="http://schemas.microsoft.com/office/drawing/2014/main" id="{3E3A89F4-16B0-CFC1-8AA2-5C70638EA472}"/>
                  </a:ext>
                </a:extLst>
              </p:cNvPr>
              <p:cNvGrpSpPr/>
              <p:nvPr/>
            </p:nvGrpSpPr>
            <p:grpSpPr>
              <a:xfrm>
                <a:off x="9260760" y="3289980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43" name="Straight Connector 9242">
                  <a:extLst>
                    <a:ext uri="{FF2B5EF4-FFF2-40B4-BE49-F238E27FC236}">
                      <a16:creationId xmlns:a16="http://schemas.microsoft.com/office/drawing/2014/main" id="{1C136EFA-CBC2-8935-495F-61C01605CA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44" name="Oval 9243">
                  <a:extLst>
                    <a:ext uri="{FF2B5EF4-FFF2-40B4-BE49-F238E27FC236}">
                      <a16:creationId xmlns:a16="http://schemas.microsoft.com/office/drawing/2014/main" id="{5B58284A-3704-C5DC-D8CD-EF3B156F6FE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45" name="Group 9244">
                <a:extLst>
                  <a:ext uri="{FF2B5EF4-FFF2-40B4-BE49-F238E27FC236}">
                    <a16:creationId xmlns:a16="http://schemas.microsoft.com/office/drawing/2014/main" id="{383D4AD9-0C9E-3F70-C0F7-98B0DADBC5C4}"/>
                  </a:ext>
                </a:extLst>
              </p:cNvPr>
              <p:cNvGrpSpPr/>
              <p:nvPr/>
            </p:nvGrpSpPr>
            <p:grpSpPr>
              <a:xfrm>
                <a:off x="9317837" y="3289980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46" name="Straight Connector 9245">
                  <a:extLst>
                    <a:ext uri="{FF2B5EF4-FFF2-40B4-BE49-F238E27FC236}">
                      <a16:creationId xmlns:a16="http://schemas.microsoft.com/office/drawing/2014/main" id="{E0CF7D99-EC21-1EC0-27FC-08AE3D6713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47" name="Oval 9246">
                  <a:extLst>
                    <a:ext uri="{FF2B5EF4-FFF2-40B4-BE49-F238E27FC236}">
                      <a16:creationId xmlns:a16="http://schemas.microsoft.com/office/drawing/2014/main" id="{1AFDB35B-8AC6-F251-0CA1-01AD19D29B7E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48" name="Group 9247">
                <a:extLst>
                  <a:ext uri="{FF2B5EF4-FFF2-40B4-BE49-F238E27FC236}">
                    <a16:creationId xmlns:a16="http://schemas.microsoft.com/office/drawing/2014/main" id="{AA27FC18-5961-12E4-F459-5C0A5AF50E82}"/>
                  </a:ext>
                </a:extLst>
              </p:cNvPr>
              <p:cNvGrpSpPr/>
              <p:nvPr/>
            </p:nvGrpSpPr>
            <p:grpSpPr>
              <a:xfrm>
                <a:off x="9342386" y="2529417"/>
                <a:ext cx="49098" cy="1027930"/>
                <a:chOff x="8130162" y="3273682"/>
                <a:chExt cx="49098" cy="1027930"/>
              </a:xfrm>
            </p:grpSpPr>
            <p:cxnSp>
              <p:nvCxnSpPr>
                <p:cNvPr id="9249" name="Straight Connector 9248">
                  <a:extLst>
                    <a:ext uri="{FF2B5EF4-FFF2-40B4-BE49-F238E27FC236}">
                      <a16:creationId xmlns:a16="http://schemas.microsoft.com/office/drawing/2014/main" id="{FA3919FF-F7AF-5578-325C-8B991C5482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100338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50" name="Oval 9249">
                  <a:extLst>
                    <a:ext uri="{FF2B5EF4-FFF2-40B4-BE49-F238E27FC236}">
                      <a16:creationId xmlns:a16="http://schemas.microsoft.com/office/drawing/2014/main" id="{D1E58C50-EA5A-7941-C8A0-275CE026C816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51" name="Group 9250">
                <a:extLst>
                  <a:ext uri="{FF2B5EF4-FFF2-40B4-BE49-F238E27FC236}">
                    <a16:creationId xmlns:a16="http://schemas.microsoft.com/office/drawing/2014/main" id="{74B884F7-179D-3FAC-379D-8F3A07670C93}"/>
                  </a:ext>
                </a:extLst>
              </p:cNvPr>
              <p:cNvGrpSpPr/>
              <p:nvPr/>
            </p:nvGrpSpPr>
            <p:grpSpPr>
              <a:xfrm>
                <a:off x="9495537" y="3054398"/>
                <a:ext cx="49098" cy="502949"/>
                <a:chOff x="8130162" y="3273682"/>
                <a:chExt cx="49098" cy="502949"/>
              </a:xfrm>
            </p:grpSpPr>
            <p:cxnSp>
              <p:nvCxnSpPr>
                <p:cNvPr id="9252" name="Straight Connector 9251">
                  <a:extLst>
                    <a:ext uri="{FF2B5EF4-FFF2-40B4-BE49-F238E27FC236}">
                      <a16:creationId xmlns:a16="http://schemas.microsoft.com/office/drawing/2014/main" id="{82A78C93-A960-DE46-EB07-2CFF21C926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784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53" name="Oval 9252">
                  <a:extLst>
                    <a:ext uri="{FF2B5EF4-FFF2-40B4-BE49-F238E27FC236}">
                      <a16:creationId xmlns:a16="http://schemas.microsoft.com/office/drawing/2014/main" id="{1382C133-E940-C51C-4774-9DD560757453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54" name="Group 9253">
                <a:extLst>
                  <a:ext uri="{FF2B5EF4-FFF2-40B4-BE49-F238E27FC236}">
                    <a16:creationId xmlns:a16="http://schemas.microsoft.com/office/drawing/2014/main" id="{17D33FCE-0412-C547-6366-4396D1BD5DBA}"/>
                  </a:ext>
                </a:extLst>
              </p:cNvPr>
              <p:cNvGrpSpPr/>
              <p:nvPr/>
            </p:nvGrpSpPr>
            <p:grpSpPr>
              <a:xfrm>
                <a:off x="9532245" y="2901549"/>
                <a:ext cx="49098" cy="655798"/>
                <a:chOff x="8130162" y="3273682"/>
                <a:chExt cx="49098" cy="655798"/>
              </a:xfrm>
            </p:grpSpPr>
            <p:cxnSp>
              <p:nvCxnSpPr>
                <p:cNvPr id="9255" name="Straight Connector 9254">
                  <a:extLst>
                    <a:ext uri="{FF2B5EF4-FFF2-40B4-BE49-F238E27FC236}">
                      <a16:creationId xmlns:a16="http://schemas.microsoft.com/office/drawing/2014/main" id="{1FFD3C3C-AD5B-304B-7994-2D2352E04A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312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56" name="Oval 9255">
                  <a:extLst>
                    <a:ext uri="{FF2B5EF4-FFF2-40B4-BE49-F238E27FC236}">
                      <a16:creationId xmlns:a16="http://schemas.microsoft.com/office/drawing/2014/main" id="{64A9540C-3A70-AD51-2A90-BD4150C75F2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57" name="Group 9256">
                <a:extLst>
                  <a:ext uri="{FF2B5EF4-FFF2-40B4-BE49-F238E27FC236}">
                    <a16:creationId xmlns:a16="http://schemas.microsoft.com/office/drawing/2014/main" id="{B73C84FA-9133-05F1-233D-806BAA0815C5}"/>
                  </a:ext>
                </a:extLst>
              </p:cNvPr>
              <p:cNvGrpSpPr/>
              <p:nvPr/>
            </p:nvGrpSpPr>
            <p:grpSpPr>
              <a:xfrm>
                <a:off x="9555571" y="3051836"/>
                <a:ext cx="49098" cy="505511"/>
                <a:chOff x="8130162" y="3273682"/>
                <a:chExt cx="49098" cy="505511"/>
              </a:xfrm>
            </p:grpSpPr>
            <p:cxnSp>
              <p:nvCxnSpPr>
                <p:cNvPr id="9258" name="Straight Connector 9257">
                  <a:extLst>
                    <a:ext uri="{FF2B5EF4-FFF2-40B4-BE49-F238E27FC236}">
                      <a16:creationId xmlns:a16="http://schemas.microsoft.com/office/drawing/2014/main" id="{E03E3040-40FF-1949-A3F2-A737C493F4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8096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59" name="Oval 9258">
                  <a:extLst>
                    <a:ext uri="{FF2B5EF4-FFF2-40B4-BE49-F238E27FC236}">
                      <a16:creationId xmlns:a16="http://schemas.microsoft.com/office/drawing/2014/main" id="{65349BF2-BE13-29EE-F9A9-03415195079C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60" name="Group 9259">
                <a:extLst>
                  <a:ext uri="{FF2B5EF4-FFF2-40B4-BE49-F238E27FC236}">
                    <a16:creationId xmlns:a16="http://schemas.microsoft.com/office/drawing/2014/main" id="{2EE53350-AE95-6B3D-FFCA-29D021638134}"/>
                  </a:ext>
                </a:extLst>
              </p:cNvPr>
              <p:cNvGrpSpPr/>
              <p:nvPr/>
            </p:nvGrpSpPr>
            <p:grpSpPr>
              <a:xfrm>
                <a:off x="9573811" y="3096031"/>
                <a:ext cx="49098" cy="488544"/>
                <a:chOff x="8130162" y="3273682"/>
                <a:chExt cx="49098" cy="488544"/>
              </a:xfrm>
            </p:grpSpPr>
            <p:cxnSp>
              <p:nvCxnSpPr>
                <p:cNvPr id="9261" name="Straight Connector 9260">
                  <a:extLst>
                    <a:ext uri="{FF2B5EF4-FFF2-40B4-BE49-F238E27FC236}">
                      <a16:creationId xmlns:a16="http://schemas.microsoft.com/office/drawing/2014/main" id="{ECAFD24B-3C1C-2182-CF13-59FB4E43D6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6399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62" name="Oval 9261">
                  <a:extLst>
                    <a:ext uri="{FF2B5EF4-FFF2-40B4-BE49-F238E27FC236}">
                      <a16:creationId xmlns:a16="http://schemas.microsoft.com/office/drawing/2014/main" id="{604A878B-F954-83EA-19D3-94D942651BCA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63" name="Group 9262">
                <a:extLst>
                  <a:ext uri="{FF2B5EF4-FFF2-40B4-BE49-F238E27FC236}">
                    <a16:creationId xmlns:a16="http://schemas.microsoft.com/office/drawing/2014/main" id="{BB52775B-F403-0149-B77A-AC4182C24F72}"/>
                  </a:ext>
                </a:extLst>
              </p:cNvPr>
              <p:cNvGrpSpPr/>
              <p:nvPr/>
            </p:nvGrpSpPr>
            <p:grpSpPr>
              <a:xfrm>
                <a:off x="9721519" y="3298593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64" name="Straight Connector 9263">
                  <a:extLst>
                    <a:ext uri="{FF2B5EF4-FFF2-40B4-BE49-F238E27FC236}">
                      <a16:creationId xmlns:a16="http://schemas.microsoft.com/office/drawing/2014/main" id="{EB885D72-EEBE-D5C7-0E4D-B134A2149D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65" name="Oval 9264">
                  <a:extLst>
                    <a:ext uri="{FF2B5EF4-FFF2-40B4-BE49-F238E27FC236}">
                      <a16:creationId xmlns:a16="http://schemas.microsoft.com/office/drawing/2014/main" id="{0E5B61A1-7232-93A9-885F-4D412C10792E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66" name="Group 9265">
                <a:extLst>
                  <a:ext uri="{FF2B5EF4-FFF2-40B4-BE49-F238E27FC236}">
                    <a16:creationId xmlns:a16="http://schemas.microsoft.com/office/drawing/2014/main" id="{DF80080D-0BD0-F229-45B9-9EB0FE37F263}"/>
                  </a:ext>
                </a:extLst>
              </p:cNvPr>
              <p:cNvGrpSpPr/>
              <p:nvPr/>
            </p:nvGrpSpPr>
            <p:grpSpPr>
              <a:xfrm>
                <a:off x="9858044" y="2907146"/>
                <a:ext cx="49098" cy="650201"/>
                <a:chOff x="8130162" y="3273682"/>
                <a:chExt cx="49098" cy="650201"/>
              </a:xfrm>
            </p:grpSpPr>
            <p:cxnSp>
              <p:nvCxnSpPr>
                <p:cNvPr id="9267" name="Straight Connector 9266">
                  <a:extLst>
                    <a:ext uri="{FF2B5EF4-FFF2-40B4-BE49-F238E27FC236}">
                      <a16:creationId xmlns:a16="http://schemas.microsoft.com/office/drawing/2014/main" id="{D440CEE9-04AD-26EA-6A07-8B575B90CB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2565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68" name="Oval 9267">
                  <a:extLst>
                    <a:ext uri="{FF2B5EF4-FFF2-40B4-BE49-F238E27FC236}">
                      <a16:creationId xmlns:a16="http://schemas.microsoft.com/office/drawing/2014/main" id="{FAA9EE3B-2B3C-A5FE-9355-490CC2CB4E9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69" name="Group 9268">
                <a:extLst>
                  <a:ext uri="{FF2B5EF4-FFF2-40B4-BE49-F238E27FC236}">
                    <a16:creationId xmlns:a16="http://schemas.microsoft.com/office/drawing/2014/main" id="{979081FE-BE78-AE64-80B4-E5B13C772375}"/>
                  </a:ext>
                </a:extLst>
              </p:cNvPr>
              <p:cNvGrpSpPr/>
              <p:nvPr/>
            </p:nvGrpSpPr>
            <p:grpSpPr>
              <a:xfrm>
                <a:off x="10140619" y="2430346"/>
                <a:ext cx="49098" cy="1127001"/>
                <a:chOff x="8130162" y="3273682"/>
                <a:chExt cx="49098" cy="1127001"/>
              </a:xfrm>
            </p:grpSpPr>
            <p:cxnSp>
              <p:nvCxnSpPr>
                <p:cNvPr id="9270" name="Straight Connector 9269">
                  <a:extLst>
                    <a:ext uri="{FF2B5EF4-FFF2-40B4-BE49-F238E27FC236}">
                      <a16:creationId xmlns:a16="http://schemas.microsoft.com/office/drawing/2014/main" id="{553EA4CC-9208-41B2-18C1-FE64F05BD0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110245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71" name="Oval 9270">
                  <a:extLst>
                    <a:ext uri="{FF2B5EF4-FFF2-40B4-BE49-F238E27FC236}">
                      <a16:creationId xmlns:a16="http://schemas.microsoft.com/office/drawing/2014/main" id="{F598E847-05A7-E7EC-D458-C635B746618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72" name="Group 9271">
                <a:extLst>
                  <a:ext uri="{FF2B5EF4-FFF2-40B4-BE49-F238E27FC236}">
                    <a16:creationId xmlns:a16="http://schemas.microsoft.com/office/drawing/2014/main" id="{258EFBB6-EC1A-9916-6131-7F8096ABA5D1}"/>
                  </a:ext>
                </a:extLst>
              </p:cNvPr>
              <p:cNvGrpSpPr/>
              <p:nvPr/>
            </p:nvGrpSpPr>
            <p:grpSpPr>
              <a:xfrm>
                <a:off x="10021359" y="3096521"/>
                <a:ext cx="49098" cy="460826"/>
                <a:chOff x="8130162" y="3273682"/>
                <a:chExt cx="49098" cy="460826"/>
              </a:xfrm>
            </p:grpSpPr>
            <p:cxnSp>
              <p:nvCxnSpPr>
                <p:cNvPr id="9273" name="Straight Connector 9272">
                  <a:extLst>
                    <a:ext uri="{FF2B5EF4-FFF2-40B4-BE49-F238E27FC236}">
                      <a16:creationId xmlns:a16="http://schemas.microsoft.com/office/drawing/2014/main" id="{436F17C8-A68B-7E91-3A19-EC873A9FC4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3627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74" name="Oval 9273">
                  <a:extLst>
                    <a:ext uri="{FF2B5EF4-FFF2-40B4-BE49-F238E27FC236}">
                      <a16:creationId xmlns:a16="http://schemas.microsoft.com/office/drawing/2014/main" id="{734182BD-E70F-4406-C9C0-9CD047CB6B5A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75" name="Group 9274">
                <a:extLst>
                  <a:ext uri="{FF2B5EF4-FFF2-40B4-BE49-F238E27FC236}">
                    <a16:creationId xmlns:a16="http://schemas.microsoft.com/office/drawing/2014/main" id="{49BF8A43-0CB5-8914-07CA-D60547D368EE}"/>
                  </a:ext>
                </a:extLst>
              </p:cNvPr>
              <p:cNvGrpSpPr/>
              <p:nvPr/>
            </p:nvGrpSpPr>
            <p:grpSpPr>
              <a:xfrm>
                <a:off x="10116609" y="3156680"/>
                <a:ext cx="49098" cy="400667"/>
                <a:chOff x="8130162" y="3273682"/>
                <a:chExt cx="49098" cy="400667"/>
              </a:xfrm>
            </p:grpSpPr>
            <p:cxnSp>
              <p:nvCxnSpPr>
                <p:cNvPr id="9276" name="Straight Connector 9275">
                  <a:extLst>
                    <a:ext uri="{FF2B5EF4-FFF2-40B4-BE49-F238E27FC236}">
                      <a16:creationId xmlns:a16="http://schemas.microsoft.com/office/drawing/2014/main" id="{9EC5AD54-9601-E32B-BDAC-68B6B83E45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7611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77" name="Oval 9276">
                  <a:extLst>
                    <a:ext uri="{FF2B5EF4-FFF2-40B4-BE49-F238E27FC236}">
                      <a16:creationId xmlns:a16="http://schemas.microsoft.com/office/drawing/2014/main" id="{1E2274AC-7611-ADE5-7208-F23E9F6FF378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78" name="Group 9277">
                <a:extLst>
                  <a:ext uri="{FF2B5EF4-FFF2-40B4-BE49-F238E27FC236}">
                    <a16:creationId xmlns:a16="http://schemas.microsoft.com/office/drawing/2014/main" id="{BB4C0804-6877-CAE8-B4D1-4CC083BF7DB8}"/>
                  </a:ext>
                </a:extLst>
              </p:cNvPr>
              <p:cNvGrpSpPr/>
              <p:nvPr/>
            </p:nvGrpSpPr>
            <p:grpSpPr>
              <a:xfrm>
                <a:off x="10246784" y="3287087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79" name="Straight Connector 9278">
                  <a:extLst>
                    <a:ext uri="{FF2B5EF4-FFF2-40B4-BE49-F238E27FC236}">
                      <a16:creationId xmlns:a16="http://schemas.microsoft.com/office/drawing/2014/main" id="{AE6CFA61-7886-01D9-70CC-BAF940A6D7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0" name="Oval 9279">
                  <a:extLst>
                    <a:ext uri="{FF2B5EF4-FFF2-40B4-BE49-F238E27FC236}">
                      <a16:creationId xmlns:a16="http://schemas.microsoft.com/office/drawing/2014/main" id="{9B7D3328-3C7F-7E01-BA86-EEBA5614A5F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81" name="Group 9280">
                <a:extLst>
                  <a:ext uri="{FF2B5EF4-FFF2-40B4-BE49-F238E27FC236}">
                    <a16:creationId xmlns:a16="http://schemas.microsoft.com/office/drawing/2014/main" id="{323AAB55-D511-EAD8-FFC1-AE00FE71C87E}"/>
                  </a:ext>
                </a:extLst>
              </p:cNvPr>
              <p:cNvGrpSpPr/>
              <p:nvPr/>
            </p:nvGrpSpPr>
            <p:grpSpPr>
              <a:xfrm>
                <a:off x="10221384" y="3098192"/>
                <a:ext cx="49098" cy="459155"/>
                <a:chOff x="8130162" y="3273682"/>
                <a:chExt cx="49098" cy="459155"/>
              </a:xfrm>
            </p:grpSpPr>
            <p:cxnSp>
              <p:nvCxnSpPr>
                <p:cNvPr id="9282" name="Straight Connector 9281">
                  <a:extLst>
                    <a:ext uri="{FF2B5EF4-FFF2-40B4-BE49-F238E27FC236}">
                      <a16:creationId xmlns:a16="http://schemas.microsoft.com/office/drawing/2014/main" id="{2F912953-4A42-A4AD-B158-0C0BC07BC7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3460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3" name="Oval 9282">
                  <a:extLst>
                    <a:ext uri="{FF2B5EF4-FFF2-40B4-BE49-F238E27FC236}">
                      <a16:creationId xmlns:a16="http://schemas.microsoft.com/office/drawing/2014/main" id="{36A4A513-D8F6-B66D-CE86-119AD0F0FD5E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84" name="Group 9283">
                <a:extLst>
                  <a:ext uri="{FF2B5EF4-FFF2-40B4-BE49-F238E27FC236}">
                    <a16:creationId xmlns:a16="http://schemas.microsoft.com/office/drawing/2014/main" id="{983432BF-1318-F587-9E45-2AD06908C077}"/>
                  </a:ext>
                </a:extLst>
              </p:cNvPr>
              <p:cNvGrpSpPr/>
              <p:nvPr/>
            </p:nvGrpSpPr>
            <p:grpSpPr>
              <a:xfrm>
                <a:off x="10684934" y="3028246"/>
                <a:ext cx="49098" cy="529101"/>
                <a:chOff x="8130162" y="3273682"/>
                <a:chExt cx="49098" cy="529101"/>
              </a:xfrm>
            </p:grpSpPr>
            <p:cxnSp>
              <p:nvCxnSpPr>
                <p:cNvPr id="9285" name="Straight Connector 9284">
                  <a:extLst>
                    <a:ext uri="{FF2B5EF4-FFF2-40B4-BE49-F238E27FC236}">
                      <a16:creationId xmlns:a16="http://schemas.microsoft.com/office/drawing/2014/main" id="{4B96B15A-5AAF-4216-B9AA-108D368903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0455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6" name="Oval 9285">
                  <a:extLst>
                    <a:ext uri="{FF2B5EF4-FFF2-40B4-BE49-F238E27FC236}">
                      <a16:creationId xmlns:a16="http://schemas.microsoft.com/office/drawing/2014/main" id="{9DDC4CAF-2FC0-EE97-7F61-BB6BE91C613B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87" name="Group 9286">
                <a:extLst>
                  <a:ext uri="{FF2B5EF4-FFF2-40B4-BE49-F238E27FC236}">
                    <a16:creationId xmlns:a16="http://schemas.microsoft.com/office/drawing/2014/main" id="{0C778D60-7DC4-E618-69F8-4F2AFEE6F746}"/>
                  </a:ext>
                </a:extLst>
              </p:cNvPr>
              <p:cNvGrpSpPr/>
              <p:nvPr/>
            </p:nvGrpSpPr>
            <p:grpSpPr>
              <a:xfrm>
                <a:off x="10846859" y="3264979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88" name="Straight Connector 9287">
                  <a:extLst>
                    <a:ext uri="{FF2B5EF4-FFF2-40B4-BE49-F238E27FC236}">
                      <a16:creationId xmlns:a16="http://schemas.microsoft.com/office/drawing/2014/main" id="{8580A7AE-8CB7-8BF2-A9A5-405A11AA05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89" name="Oval 9288">
                  <a:extLst>
                    <a:ext uri="{FF2B5EF4-FFF2-40B4-BE49-F238E27FC236}">
                      <a16:creationId xmlns:a16="http://schemas.microsoft.com/office/drawing/2014/main" id="{AFE61CBD-93B5-C3E7-BF48-394DAE385EAD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90" name="Group 9289">
                <a:extLst>
                  <a:ext uri="{FF2B5EF4-FFF2-40B4-BE49-F238E27FC236}">
                    <a16:creationId xmlns:a16="http://schemas.microsoft.com/office/drawing/2014/main" id="{312A0AEA-813E-097F-25B2-0766B8B8D91F}"/>
                  </a:ext>
                </a:extLst>
              </p:cNvPr>
              <p:cNvGrpSpPr/>
              <p:nvPr/>
            </p:nvGrpSpPr>
            <p:grpSpPr>
              <a:xfrm>
                <a:off x="10930592" y="3135194"/>
                <a:ext cx="49098" cy="422153"/>
                <a:chOff x="8130162" y="3273682"/>
                <a:chExt cx="49098" cy="422153"/>
              </a:xfrm>
            </p:grpSpPr>
            <p:cxnSp>
              <p:nvCxnSpPr>
                <p:cNvPr id="9291" name="Straight Connector 9290">
                  <a:extLst>
                    <a:ext uri="{FF2B5EF4-FFF2-40B4-BE49-F238E27FC236}">
                      <a16:creationId xmlns:a16="http://schemas.microsoft.com/office/drawing/2014/main" id="{888A44F9-300C-5697-F1E9-73228C459B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9760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92" name="Oval 9291">
                  <a:extLst>
                    <a:ext uri="{FF2B5EF4-FFF2-40B4-BE49-F238E27FC236}">
                      <a16:creationId xmlns:a16="http://schemas.microsoft.com/office/drawing/2014/main" id="{3C81E63D-A9D2-70D1-2D51-D1E5B369313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93" name="Group 9292">
                <a:extLst>
                  <a:ext uri="{FF2B5EF4-FFF2-40B4-BE49-F238E27FC236}">
                    <a16:creationId xmlns:a16="http://schemas.microsoft.com/office/drawing/2014/main" id="{8A8DCCFC-E72B-2A46-35FC-B1896B35BF9F}"/>
                  </a:ext>
                </a:extLst>
              </p:cNvPr>
              <p:cNvGrpSpPr/>
              <p:nvPr/>
            </p:nvGrpSpPr>
            <p:grpSpPr>
              <a:xfrm>
                <a:off x="10954926" y="2575224"/>
                <a:ext cx="49098" cy="982123"/>
                <a:chOff x="8130162" y="3273682"/>
                <a:chExt cx="49098" cy="982123"/>
              </a:xfrm>
            </p:grpSpPr>
            <p:cxnSp>
              <p:nvCxnSpPr>
                <p:cNvPr id="9294" name="Straight Connector 9293">
                  <a:extLst>
                    <a:ext uri="{FF2B5EF4-FFF2-40B4-BE49-F238E27FC236}">
                      <a16:creationId xmlns:a16="http://schemas.microsoft.com/office/drawing/2014/main" id="{C1D4D444-D721-6160-F286-365CF130C7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9575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95" name="Oval 9294">
                  <a:extLst>
                    <a:ext uri="{FF2B5EF4-FFF2-40B4-BE49-F238E27FC236}">
                      <a16:creationId xmlns:a16="http://schemas.microsoft.com/office/drawing/2014/main" id="{81AD3BEE-D057-BDF8-BA42-2E18C213428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96" name="Group 9295">
                <a:extLst>
                  <a:ext uri="{FF2B5EF4-FFF2-40B4-BE49-F238E27FC236}">
                    <a16:creationId xmlns:a16="http://schemas.microsoft.com/office/drawing/2014/main" id="{D37433FB-8416-C1E6-1E12-D724765F5986}"/>
                  </a:ext>
                </a:extLst>
              </p:cNvPr>
              <p:cNvGrpSpPr/>
              <p:nvPr/>
            </p:nvGrpSpPr>
            <p:grpSpPr>
              <a:xfrm>
                <a:off x="10940312" y="3311293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97" name="Straight Connector 9296">
                  <a:extLst>
                    <a:ext uri="{FF2B5EF4-FFF2-40B4-BE49-F238E27FC236}">
                      <a16:creationId xmlns:a16="http://schemas.microsoft.com/office/drawing/2014/main" id="{C8622389-8E5A-CE58-311E-331FF35FC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98" name="Oval 9297">
                  <a:extLst>
                    <a:ext uri="{FF2B5EF4-FFF2-40B4-BE49-F238E27FC236}">
                      <a16:creationId xmlns:a16="http://schemas.microsoft.com/office/drawing/2014/main" id="{A18AB93B-5747-9C69-FE85-AEE981D19AB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99" name="Group 9298">
                <a:extLst>
                  <a:ext uri="{FF2B5EF4-FFF2-40B4-BE49-F238E27FC236}">
                    <a16:creationId xmlns:a16="http://schemas.microsoft.com/office/drawing/2014/main" id="{DC0455E5-4CE6-A286-4E80-4AA1A7520EB3}"/>
                  </a:ext>
                </a:extLst>
              </p:cNvPr>
              <p:cNvGrpSpPr/>
              <p:nvPr/>
            </p:nvGrpSpPr>
            <p:grpSpPr>
              <a:xfrm>
                <a:off x="10996247" y="3311293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00" name="Straight Connector 9299">
                  <a:extLst>
                    <a:ext uri="{FF2B5EF4-FFF2-40B4-BE49-F238E27FC236}">
                      <a16:creationId xmlns:a16="http://schemas.microsoft.com/office/drawing/2014/main" id="{867A2B9D-0303-CA92-EE45-7F1ABCD18C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01" name="Oval 9300">
                  <a:extLst>
                    <a:ext uri="{FF2B5EF4-FFF2-40B4-BE49-F238E27FC236}">
                      <a16:creationId xmlns:a16="http://schemas.microsoft.com/office/drawing/2014/main" id="{3C71FAC6-68F2-94DE-A9D9-11D9A2313DAC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02" name="Group 9301">
                <a:extLst>
                  <a:ext uri="{FF2B5EF4-FFF2-40B4-BE49-F238E27FC236}">
                    <a16:creationId xmlns:a16="http://schemas.microsoft.com/office/drawing/2014/main" id="{41E69E29-3949-7DE2-D7AF-6E9694EC7266}"/>
                  </a:ext>
                </a:extLst>
              </p:cNvPr>
              <p:cNvGrpSpPr/>
              <p:nvPr/>
            </p:nvGrpSpPr>
            <p:grpSpPr>
              <a:xfrm>
                <a:off x="11082042" y="3290379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03" name="Straight Connector 9302">
                  <a:extLst>
                    <a:ext uri="{FF2B5EF4-FFF2-40B4-BE49-F238E27FC236}">
                      <a16:creationId xmlns:a16="http://schemas.microsoft.com/office/drawing/2014/main" id="{1B1B1C52-620A-A387-3D9F-19462C8CBF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04" name="Oval 9303">
                  <a:extLst>
                    <a:ext uri="{FF2B5EF4-FFF2-40B4-BE49-F238E27FC236}">
                      <a16:creationId xmlns:a16="http://schemas.microsoft.com/office/drawing/2014/main" id="{E49BE2CC-AFCA-9CA8-20D1-455AF413A2DB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05" name="Group 9304">
                <a:extLst>
                  <a:ext uri="{FF2B5EF4-FFF2-40B4-BE49-F238E27FC236}">
                    <a16:creationId xmlns:a16="http://schemas.microsoft.com/office/drawing/2014/main" id="{1DE18A4F-EFBB-EBBF-0E2F-065272537A08}"/>
                  </a:ext>
                </a:extLst>
              </p:cNvPr>
              <p:cNvGrpSpPr/>
              <p:nvPr/>
            </p:nvGrpSpPr>
            <p:grpSpPr>
              <a:xfrm>
                <a:off x="11047954" y="3308118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06" name="Straight Connector 9305">
                  <a:extLst>
                    <a:ext uri="{FF2B5EF4-FFF2-40B4-BE49-F238E27FC236}">
                      <a16:creationId xmlns:a16="http://schemas.microsoft.com/office/drawing/2014/main" id="{CBD70161-F255-9C10-51A1-846F96B075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07" name="Oval 9306">
                  <a:extLst>
                    <a:ext uri="{FF2B5EF4-FFF2-40B4-BE49-F238E27FC236}">
                      <a16:creationId xmlns:a16="http://schemas.microsoft.com/office/drawing/2014/main" id="{A6B5D686-B213-16B8-09F9-725D44077AA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08" name="Group 9307">
                <a:extLst>
                  <a:ext uri="{FF2B5EF4-FFF2-40B4-BE49-F238E27FC236}">
                    <a16:creationId xmlns:a16="http://schemas.microsoft.com/office/drawing/2014/main" id="{D7C794C3-344A-E0E5-D32D-8539853CA45B}"/>
                  </a:ext>
                </a:extLst>
              </p:cNvPr>
              <p:cNvGrpSpPr/>
              <p:nvPr/>
            </p:nvGrpSpPr>
            <p:grpSpPr>
              <a:xfrm>
                <a:off x="11127028" y="1863666"/>
                <a:ext cx="49098" cy="1660584"/>
                <a:chOff x="8130162" y="3273682"/>
                <a:chExt cx="49098" cy="1660584"/>
              </a:xfrm>
            </p:grpSpPr>
            <p:cxnSp>
              <p:nvCxnSpPr>
                <p:cNvPr id="9309" name="Straight Connector 9308">
                  <a:extLst>
                    <a:ext uri="{FF2B5EF4-FFF2-40B4-BE49-F238E27FC236}">
                      <a16:creationId xmlns:a16="http://schemas.microsoft.com/office/drawing/2014/main" id="{1A0C9F3C-316A-F113-AE33-4C21CEE42E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163603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10" name="Oval 9309">
                  <a:extLst>
                    <a:ext uri="{FF2B5EF4-FFF2-40B4-BE49-F238E27FC236}">
                      <a16:creationId xmlns:a16="http://schemas.microsoft.com/office/drawing/2014/main" id="{F334F518-0F12-598D-A73D-95D1FC988D3A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17" name="Group 9316">
                <a:extLst>
                  <a:ext uri="{FF2B5EF4-FFF2-40B4-BE49-F238E27FC236}">
                    <a16:creationId xmlns:a16="http://schemas.microsoft.com/office/drawing/2014/main" id="{C58444BD-82A9-21A3-843F-08C0C2D71992}"/>
                  </a:ext>
                </a:extLst>
              </p:cNvPr>
              <p:cNvGrpSpPr/>
              <p:nvPr/>
            </p:nvGrpSpPr>
            <p:grpSpPr>
              <a:xfrm>
                <a:off x="11112941" y="3078390"/>
                <a:ext cx="49098" cy="455385"/>
                <a:chOff x="8130162" y="3273682"/>
                <a:chExt cx="49098" cy="455385"/>
              </a:xfrm>
            </p:grpSpPr>
            <p:cxnSp>
              <p:nvCxnSpPr>
                <p:cNvPr id="9318" name="Straight Connector 9317">
                  <a:extLst>
                    <a:ext uri="{FF2B5EF4-FFF2-40B4-BE49-F238E27FC236}">
                      <a16:creationId xmlns:a16="http://schemas.microsoft.com/office/drawing/2014/main" id="{B0A74354-0836-3090-98F7-B1D8852F4C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3083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19" name="Oval 9318">
                  <a:extLst>
                    <a:ext uri="{FF2B5EF4-FFF2-40B4-BE49-F238E27FC236}">
                      <a16:creationId xmlns:a16="http://schemas.microsoft.com/office/drawing/2014/main" id="{1A8C58BA-9C32-D485-7C78-0AC694043126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26" name="Group 9325">
                <a:extLst>
                  <a:ext uri="{FF2B5EF4-FFF2-40B4-BE49-F238E27FC236}">
                    <a16:creationId xmlns:a16="http://schemas.microsoft.com/office/drawing/2014/main" id="{30562585-9EC3-67FC-08CA-3602CB76057E}"/>
                  </a:ext>
                </a:extLst>
              </p:cNvPr>
              <p:cNvGrpSpPr/>
              <p:nvPr/>
            </p:nvGrpSpPr>
            <p:grpSpPr>
              <a:xfrm>
                <a:off x="11183325" y="2963858"/>
                <a:ext cx="49098" cy="569917"/>
                <a:chOff x="8130162" y="3273682"/>
                <a:chExt cx="49098" cy="569917"/>
              </a:xfrm>
            </p:grpSpPr>
            <p:cxnSp>
              <p:nvCxnSpPr>
                <p:cNvPr id="9327" name="Straight Connector 9326">
                  <a:extLst>
                    <a:ext uri="{FF2B5EF4-FFF2-40B4-BE49-F238E27FC236}">
                      <a16:creationId xmlns:a16="http://schemas.microsoft.com/office/drawing/2014/main" id="{DDBE6045-4852-EA93-5171-D0B11639F4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4536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28" name="Oval 9327">
                  <a:extLst>
                    <a:ext uri="{FF2B5EF4-FFF2-40B4-BE49-F238E27FC236}">
                      <a16:creationId xmlns:a16="http://schemas.microsoft.com/office/drawing/2014/main" id="{71C53B24-14DC-3195-13DC-30BB36FCDEFF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29" name="Group 9328">
                <a:extLst>
                  <a:ext uri="{FF2B5EF4-FFF2-40B4-BE49-F238E27FC236}">
                    <a16:creationId xmlns:a16="http://schemas.microsoft.com/office/drawing/2014/main" id="{600CB8E1-61A4-33A5-CD46-AE9AF01D064B}"/>
                  </a:ext>
                </a:extLst>
              </p:cNvPr>
              <p:cNvGrpSpPr/>
              <p:nvPr/>
            </p:nvGrpSpPr>
            <p:grpSpPr>
              <a:xfrm>
                <a:off x="11160691" y="2907146"/>
                <a:ext cx="49098" cy="623454"/>
                <a:chOff x="8130162" y="3273682"/>
                <a:chExt cx="49098" cy="623454"/>
              </a:xfrm>
            </p:grpSpPr>
            <p:cxnSp>
              <p:nvCxnSpPr>
                <p:cNvPr id="9330" name="Straight Connector 9329">
                  <a:extLst>
                    <a:ext uri="{FF2B5EF4-FFF2-40B4-BE49-F238E27FC236}">
                      <a16:creationId xmlns:a16="http://schemas.microsoft.com/office/drawing/2014/main" id="{711A69A0-1D2C-B3F5-CCA2-41A67AFDB2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9890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31" name="Oval 9330">
                  <a:extLst>
                    <a:ext uri="{FF2B5EF4-FFF2-40B4-BE49-F238E27FC236}">
                      <a16:creationId xmlns:a16="http://schemas.microsoft.com/office/drawing/2014/main" id="{E3EFE305-A98D-A5A8-0C80-309DD3FF864A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35" name="Group 9334">
                <a:extLst>
                  <a:ext uri="{FF2B5EF4-FFF2-40B4-BE49-F238E27FC236}">
                    <a16:creationId xmlns:a16="http://schemas.microsoft.com/office/drawing/2014/main" id="{B2AB356E-CEB3-C7E1-DED5-C61FAC61ED07}"/>
                  </a:ext>
                </a:extLst>
              </p:cNvPr>
              <p:cNvGrpSpPr/>
              <p:nvPr/>
            </p:nvGrpSpPr>
            <p:grpSpPr>
              <a:xfrm>
                <a:off x="11235598" y="2963858"/>
                <a:ext cx="49098" cy="536534"/>
                <a:chOff x="8130162" y="3273682"/>
                <a:chExt cx="49098" cy="536534"/>
              </a:xfrm>
            </p:grpSpPr>
            <p:cxnSp>
              <p:nvCxnSpPr>
                <p:cNvPr id="9336" name="Straight Connector 9335">
                  <a:extLst>
                    <a:ext uri="{FF2B5EF4-FFF2-40B4-BE49-F238E27FC236}">
                      <a16:creationId xmlns:a16="http://schemas.microsoft.com/office/drawing/2014/main" id="{B4EEC11F-6724-63BB-321A-4C7D1CA8C8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119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37" name="Oval 9336">
                  <a:extLst>
                    <a:ext uri="{FF2B5EF4-FFF2-40B4-BE49-F238E27FC236}">
                      <a16:creationId xmlns:a16="http://schemas.microsoft.com/office/drawing/2014/main" id="{B03F1F04-10CB-29B1-E995-2270CB4A890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38" name="Group 9337">
                <a:extLst>
                  <a:ext uri="{FF2B5EF4-FFF2-40B4-BE49-F238E27FC236}">
                    <a16:creationId xmlns:a16="http://schemas.microsoft.com/office/drawing/2014/main" id="{9C47AD24-4B74-9BCD-4B01-10075CF6EF38}"/>
                  </a:ext>
                </a:extLst>
              </p:cNvPr>
              <p:cNvGrpSpPr/>
              <p:nvPr/>
            </p:nvGrpSpPr>
            <p:grpSpPr>
              <a:xfrm>
                <a:off x="11318148" y="2933600"/>
                <a:ext cx="49098" cy="623747"/>
                <a:chOff x="8130162" y="3273682"/>
                <a:chExt cx="49098" cy="623747"/>
              </a:xfrm>
            </p:grpSpPr>
            <p:cxnSp>
              <p:nvCxnSpPr>
                <p:cNvPr id="9339" name="Straight Connector 9338">
                  <a:extLst>
                    <a:ext uri="{FF2B5EF4-FFF2-40B4-BE49-F238E27FC236}">
                      <a16:creationId xmlns:a16="http://schemas.microsoft.com/office/drawing/2014/main" id="{6EBE5ADE-4729-BADB-B6C9-DDEC6AEBDB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9919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40" name="Oval 9339">
                  <a:extLst>
                    <a:ext uri="{FF2B5EF4-FFF2-40B4-BE49-F238E27FC236}">
                      <a16:creationId xmlns:a16="http://schemas.microsoft.com/office/drawing/2014/main" id="{AD279CF9-A455-9BAF-E56F-482143E33523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44" name="Group 9343">
                <a:extLst>
                  <a:ext uri="{FF2B5EF4-FFF2-40B4-BE49-F238E27FC236}">
                    <a16:creationId xmlns:a16="http://schemas.microsoft.com/office/drawing/2014/main" id="{919BDECB-FF9B-B037-9528-07F2E3E4C66E}"/>
                  </a:ext>
                </a:extLst>
              </p:cNvPr>
              <p:cNvGrpSpPr/>
              <p:nvPr/>
            </p:nvGrpSpPr>
            <p:grpSpPr>
              <a:xfrm>
                <a:off x="11306299" y="3274504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45" name="Straight Connector 9344">
                  <a:extLst>
                    <a:ext uri="{FF2B5EF4-FFF2-40B4-BE49-F238E27FC236}">
                      <a16:creationId xmlns:a16="http://schemas.microsoft.com/office/drawing/2014/main" id="{BC2E5055-F6A0-3F47-0A86-2A535D05DB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46" name="Oval 9345">
                  <a:extLst>
                    <a:ext uri="{FF2B5EF4-FFF2-40B4-BE49-F238E27FC236}">
                      <a16:creationId xmlns:a16="http://schemas.microsoft.com/office/drawing/2014/main" id="{76957FDA-8D97-5D3C-CDC5-633AF17E155F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47" name="Group 9346">
                <a:extLst>
                  <a:ext uri="{FF2B5EF4-FFF2-40B4-BE49-F238E27FC236}">
                    <a16:creationId xmlns:a16="http://schemas.microsoft.com/office/drawing/2014/main" id="{7C8500A8-4BDE-27B9-1B10-69B46789EDF9}"/>
                  </a:ext>
                </a:extLst>
              </p:cNvPr>
              <p:cNvGrpSpPr/>
              <p:nvPr/>
            </p:nvGrpSpPr>
            <p:grpSpPr>
              <a:xfrm>
                <a:off x="11372974" y="3169013"/>
                <a:ext cx="49098" cy="355237"/>
                <a:chOff x="8130162" y="3273682"/>
                <a:chExt cx="49098" cy="355237"/>
              </a:xfrm>
            </p:grpSpPr>
            <p:cxnSp>
              <p:nvCxnSpPr>
                <p:cNvPr id="9348" name="Straight Connector 9347">
                  <a:extLst>
                    <a:ext uri="{FF2B5EF4-FFF2-40B4-BE49-F238E27FC236}">
                      <a16:creationId xmlns:a16="http://schemas.microsoft.com/office/drawing/2014/main" id="{CE481DEC-0476-298E-3E64-7B442C12EC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3068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49" name="Oval 9348">
                  <a:extLst>
                    <a:ext uri="{FF2B5EF4-FFF2-40B4-BE49-F238E27FC236}">
                      <a16:creationId xmlns:a16="http://schemas.microsoft.com/office/drawing/2014/main" id="{B415B827-82B3-C492-9F83-71132DBAF1DD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50" name="Group 9349">
                <a:extLst>
                  <a:ext uri="{FF2B5EF4-FFF2-40B4-BE49-F238E27FC236}">
                    <a16:creationId xmlns:a16="http://schemas.microsoft.com/office/drawing/2014/main" id="{5B86A484-32BB-C671-2569-03ECED557C7C}"/>
                  </a:ext>
                </a:extLst>
              </p:cNvPr>
              <p:cNvGrpSpPr/>
              <p:nvPr/>
            </p:nvGrpSpPr>
            <p:grpSpPr>
              <a:xfrm>
                <a:off x="11481108" y="3271329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51" name="Straight Connector 9350">
                  <a:extLst>
                    <a:ext uri="{FF2B5EF4-FFF2-40B4-BE49-F238E27FC236}">
                      <a16:creationId xmlns:a16="http://schemas.microsoft.com/office/drawing/2014/main" id="{14682EA0-DEE8-AB16-F61F-965A89D07E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52" name="Oval 9351">
                  <a:extLst>
                    <a:ext uri="{FF2B5EF4-FFF2-40B4-BE49-F238E27FC236}">
                      <a16:creationId xmlns:a16="http://schemas.microsoft.com/office/drawing/2014/main" id="{82795EC0-F9A5-BF54-34FB-5B6E3C01C582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53" name="Group 9352">
                <a:extLst>
                  <a:ext uri="{FF2B5EF4-FFF2-40B4-BE49-F238E27FC236}">
                    <a16:creationId xmlns:a16="http://schemas.microsoft.com/office/drawing/2014/main" id="{7525A174-58A7-8195-9F6F-40FA00448525}"/>
                  </a:ext>
                </a:extLst>
              </p:cNvPr>
              <p:cNvGrpSpPr/>
              <p:nvPr/>
            </p:nvGrpSpPr>
            <p:grpSpPr>
              <a:xfrm>
                <a:off x="11533381" y="3304943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54" name="Straight Connector 9353">
                  <a:extLst>
                    <a:ext uri="{FF2B5EF4-FFF2-40B4-BE49-F238E27FC236}">
                      <a16:creationId xmlns:a16="http://schemas.microsoft.com/office/drawing/2014/main" id="{B9A2F8E0-26ED-D0AF-474C-895E3D9517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55" name="Oval 9354">
                  <a:extLst>
                    <a:ext uri="{FF2B5EF4-FFF2-40B4-BE49-F238E27FC236}">
                      <a16:creationId xmlns:a16="http://schemas.microsoft.com/office/drawing/2014/main" id="{0107C8B8-9CF7-CB30-B50D-FC5C69E5D74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56" name="Group 9355">
                <a:extLst>
                  <a:ext uri="{FF2B5EF4-FFF2-40B4-BE49-F238E27FC236}">
                    <a16:creationId xmlns:a16="http://schemas.microsoft.com/office/drawing/2014/main" id="{30180FC5-E7FC-5D54-8A47-5E1B9EACA0C0}"/>
                  </a:ext>
                </a:extLst>
              </p:cNvPr>
              <p:cNvGrpSpPr/>
              <p:nvPr/>
            </p:nvGrpSpPr>
            <p:grpSpPr>
              <a:xfrm>
                <a:off x="11663114" y="3271329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57" name="Straight Connector 9356">
                  <a:extLst>
                    <a:ext uri="{FF2B5EF4-FFF2-40B4-BE49-F238E27FC236}">
                      <a16:creationId xmlns:a16="http://schemas.microsoft.com/office/drawing/2014/main" id="{F8B9BFB2-F3DA-2296-D257-3A0EEE0C3D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58" name="Oval 9357">
                  <a:extLst>
                    <a:ext uri="{FF2B5EF4-FFF2-40B4-BE49-F238E27FC236}">
                      <a16:creationId xmlns:a16="http://schemas.microsoft.com/office/drawing/2014/main" id="{FFED8DC2-5FBD-E6AE-0C9C-20E887986AFB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59" name="Group 9358">
                <a:extLst>
                  <a:ext uri="{FF2B5EF4-FFF2-40B4-BE49-F238E27FC236}">
                    <a16:creationId xmlns:a16="http://schemas.microsoft.com/office/drawing/2014/main" id="{ED988056-AF55-B49A-B1CB-B4857A4A557F}"/>
                  </a:ext>
                </a:extLst>
              </p:cNvPr>
              <p:cNvGrpSpPr/>
              <p:nvPr/>
            </p:nvGrpSpPr>
            <p:grpSpPr>
              <a:xfrm>
                <a:off x="11763683" y="3277679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60" name="Straight Connector 9359">
                  <a:extLst>
                    <a:ext uri="{FF2B5EF4-FFF2-40B4-BE49-F238E27FC236}">
                      <a16:creationId xmlns:a16="http://schemas.microsoft.com/office/drawing/2014/main" id="{54B97CB2-6C82-69CA-1D5C-BD1FFCCED9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61" name="Oval 9360">
                  <a:extLst>
                    <a:ext uri="{FF2B5EF4-FFF2-40B4-BE49-F238E27FC236}">
                      <a16:creationId xmlns:a16="http://schemas.microsoft.com/office/drawing/2014/main" id="{B2C6DC8D-BDA3-2539-3FFD-D5981439E94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62" name="Group 9361">
                <a:extLst>
                  <a:ext uri="{FF2B5EF4-FFF2-40B4-BE49-F238E27FC236}">
                    <a16:creationId xmlns:a16="http://schemas.microsoft.com/office/drawing/2014/main" id="{90ACB1ED-4800-9F7A-319A-103FB78A62FE}"/>
                  </a:ext>
                </a:extLst>
              </p:cNvPr>
              <p:cNvGrpSpPr/>
              <p:nvPr/>
            </p:nvGrpSpPr>
            <p:grpSpPr>
              <a:xfrm>
                <a:off x="11739314" y="3333587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63" name="Straight Connector 9362">
                  <a:extLst>
                    <a:ext uri="{FF2B5EF4-FFF2-40B4-BE49-F238E27FC236}">
                      <a16:creationId xmlns:a16="http://schemas.microsoft.com/office/drawing/2014/main" id="{7CDE137B-F47B-7D4B-57FB-93D8CCE828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64" name="Oval 9363">
                  <a:extLst>
                    <a:ext uri="{FF2B5EF4-FFF2-40B4-BE49-F238E27FC236}">
                      <a16:creationId xmlns:a16="http://schemas.microsoft.com/office/drawing/2014/main" id="{0176642F-289A-ACED-541A-96BC4096F3BB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65" name="Group 9364">
                <a:extLst>
                  <a:ext uri="{FF2B5EF4-FFF2-40B4-BE49-F238E27FC236}">
                    <a16:creationId xmlns:a16="http://schemas.microsoft.com/office/drawing/2014/main" id="{5A74D4CA-3995-B5D1-25ED-A41337358F16}"/>
                  </a:ext>
                </a:extLst>
              </p:cNvPr>
              <p:cNvGrpSpPr/>
              <p:nvPr/>
            </p:nvGrpSpPr>
            <p:grpSpPr>
              <a:xfrm>
                <a:off x="11844089" y="3321934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66" name="Straight Connector 9365">
                  <a:extLst>
                    <a:ext uri="{FF2B5EF4-FFF2-40B4-BE49-F238E27FC236}">
                      <a16:creationId xmlns:a16="http://schemas.microsoft.com/office/drawing/2014/main" id="{C90ADEBB-055C-CC3B-986E-43E55619EE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67" name="Oval 9366">
                  <a:extLst>
                    <a:ext uri="{FF2B5EF4-FFF2-40B4-BE49-F238E27FC236}">
                      <a16:creationId xmlns:a16="http://schemas.microsoft.com/office/drawing/2014/main" id="{27BCBBB8-321F-C943-74A2-ADA2EDED2B2C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68" name="Group 9367">
                <a:extLst>
                  <a:ext uri="{FF2B5EF4-FFF2-40B4-BE49-F238E27FC236}">
                    <a16:creationId xmlns:a16="http://schemas.microsoft.com/office/drawing/2014/main" id="{89044C93-F33F-680E-FC1F-755B27B908E6}"/>
                  </a:ext>
                </a:extLst>
              </p:cNvPr>
              <p:cNvGrpSpPr/>
              <p:nvPr/>
            </p:nvGrpSpPr>
            <p:grpSpPr>
              <a:xfrm>
                <a:off x="11914999" y="3321934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369" name="Straight Connector 9368">
                  <a:extLst>
                    <a:ext uri="{FF2B5EF4-FFF2-40B4-BE49-F238E27FC236}">
                      <a16:creationId xmlns:a16="http://schemas.microsoft.com/office/drawing/2014/main" id="{0733DFA1-5493-218B-F9B3-B36F29442B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70" name="Oval 9369">
                  <a:extLst>
                    <a:ext uri="{FF2B5EF4-FFF2-40B4-BE49-F238E27FC236}">
                      <a16:creationId xmlns:a16="http://schemas.microsoft.com/office/drawing/2014/main" id="{D84CD1B8-62DA-8815-4F97-A1A9599E84FF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78" name="Group 9377">
                <a:extLst>
                  <a:ext uri="{FF2B5EF4-FFF2-40B4-BE49-F238E27FC236}">
                    <a16:creationId xmlns:a16="http://schemas.microsoft.com/office/drawing/2014/main" id="{17F9758B-E3DA-EC23-3179-4A7AC6D97B67}"/>
                  </a:ext>
                </a:extLst>
              </p:cNvPr>
              <p:cNvGrpSpPr/>
              <p:nvPr/>
            </p:nvGrpSpPr>
            <p:grpSpPr>
              <a:xfrm>
                <a:off x="9063668" y="2794291"/>
                <a:ext cx="49098" cy="763056"/>
                <a:chOff x="8130162" y="3273682"/>
                <a:chExt cx="49098" cy="763056"/>
              </a:xfrm>
            </p:grpSpPr>
            <p:cxnSp>
              <p:nvCxnSpPr>
                <p:cNvPr id="9379" name="Straight Connector 9378">
                  <a:extLst>
                    <a:ext uri="{FF2B5EF4-FFF2-40B4-BE49-F238E27FC236}">
                      <a16:creationId xmlns:a16="http://schemas.microsoft.com/office/drawing/2014/main" id="{7E269FC6-43D7-EF26-D6B6-BBD585582B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73850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80" name="Oval 9379">
                  <a:extLst>
                    <a:ext uri="{FF2B5EF4-FFF2-40B4-BE49-F238E27FC236}">
                      <a16:creationId xmlns:a16="http://schemas.microsoft.com/office/drawing/2014/main" id="{CFAF0CE1-596C-CCD3-008B-761668A0F772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11" name="Group 9310">
                <a:extLst>
                  <a:ext uri="{FF2B5EF4-FFF2-40B4-BE49-F238E27FC236}">
                    <a16:creationId xmlns:a16="http://schemas.microsoft.com/office/drawing/2014/main" id="{A0AABB65-5058-4C24-D9AF-73F42DFE10F9}"/>
                  </a:ext>
                </a:extLst>
              </p:cNvPr>
              <p:cNvGrpSpPr/>
              <p:nvPr/>
            </p:nvGrpSpPr>
            <p:grpSpPr>
              <a:xfrm>
                <a:off x="11144213" y="1386245"/>
                <a:ext cx="49098" cy="2114147"/>
                <a:chOff x="8130162" y="3273682"/>
                <a:chExt cx="49098" cy="2114147"/>
              </a:xfrm>
            </p:grpSpPr>
            <p:cxnSp>
              <p:nvCxnSpPr>
                <p:cNvPr id="9312" name="Straight Connector 9311">
                  <a:extLst>
                    <a:ext uri="{FF2B5EF4-FFF2-40B4-BE49-F238E27FC236}">
                      <a16:creationId xmlns:a16="http://schemas.microsoft.com/office/drawing/2014/main" id="{A2DC14C2-19BB-085A-9201-9863DB02B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208959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13" name="Oval 9312">
                  <a:extLst>
                    <a:ext uri="{FF2B5EF4-FFF2-40B4-BE49-F238E27FC236}">
                      <a16:creationId xmlns:a16="http://schemas.microsoft.com/office/drawing/2014/main" id="{BC41F46B-36F7-D13D-09BF-4F2F4EB36B72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24" name="Group 9223">
                <a:extLst>
                  <a:ext uri="{FF2B5EF4-FFF2-40B4-BE49-F238E27FC236}">
                    <a16:creationId xmlns:a16="http://schemas.microsoft.com/office/drawing/2014/main" id="{F7FBAFF8-EF22-D984-8C62-F7BB560C8F60}"/>
                  </a:ext>
                </a:extLst>
              </p:cNvPr>
              <p:cNvGrpSpPr/>
              <p:nvPr/>
            </p:nvGrpSpPr>
            <p:grpSpPr>
              <a:xfrm>
                <a:off x="9103681" y="3365177"/>
                <a:ext cx="49098" cy="235413"/>
                <a:chOff x="8130162" y="3273682"/>
                <a:chExt cx="49098" cy="235413"/>
              </a:xfrm>
            </p:grpSpPr>
            <p:cxnSp>
              <p:nvCxnSpPr>
                <p:cNvPr id="9225" name="Straight Connector 9224">
                  <a:extLst>
                    <a:ext uri="{FF2B5EF4-FFF2-40B4-BE49-F238E27FC236}">
                      <a16:creationId xmlns:a16="http://schemas.microsoft.com/office/drawing/2014/main" id="{67D48B25-F151-82D5-F28E-A1DA1AEF31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54941" y="3298231"/>
                  <a:ext cx="0" cy="21086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26" name="Oval 9225">
                  <a:extLst>
                    <a:ext uri="{FF2B5EF4-FFF2-40B4-BE49-F238E27FC236}">
                      <a16:creationId xmlns:a16="http://schemas.microsoft.com/office/drawing/2014/main" id="{83E74DC7-04AD-0678-68BB-B86EAEAF28FA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52081EE-8896-1600-D250-BC8F7EA80113}"/>
                </a:ext>
              </a:extLst>
            </p:cNvPr>
            <p:cNvSpPr txBox="1"/>
            <p:nvPr/>
          </p:nvSpPr>
          <p:spPr>
            <a:xfrm>
              <a:off x="10072284" y="1863666"/>
              <a:ext cx="1088407" cy="4763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000" dirty="0"/>
                <a:t>L536H (n = 132)</a:t>
              </a:r>
              <a:br>
                <a:rPr lang="en-US" sz="1000" dirty="0"/>
              </a:br>
              <a:r>
                <a:rPr lang="en-US" sz="1000" dirty="0"/>
                <a:t>L536P (n = 107)</a:t>
              </a:r>
              <a:br>
                <a:rPr lang="en-US" sz="1000" dirty="0"/>
              </a:br>
              <a:r>
                <a:rPr lang="en-US" sz="1000" dirty="0"/>
                <a:t>L536R (n = 60)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6DC7BF-0EB8-FA0D-EB79-EFF149D2A132}"/>
                </a:ext>
              </a:extLst>
            </p:cNvPr>
            <p:cNvSpPr txBox="1"/>
            <p:nvPr/>
          </p:nvSpPr>
          <p:spPr>
            <a:xfrm>
              <a:off x="7010398" y="1521152"/>
              <a:ext cx="48225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1000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AB0096-3962-6DF4-212C-A390273F0C55}"/>
                </a:ext>
              </a:extLst>
            </p:cNvPr>
            <p:cNvSpPr txBox="1"/>
            <p:nvPr/>
          </p:nvSpPr>
          <p:spPr>
            <a:xfrm>
              <a:off x="7010398" y="2171352"/>
              <a:ext cx="48225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5C3344-A25B-47C2-7182-DCC780D034F3}"/>
                </a:ext>
              </a:extLst>
            </p:cNvPr>
            <p:cNvSpPr txBox="1"/>
            <p:nvPr/>
          </p:nvSpPr>
          <p:spPr>
            <a:xfrm>
              <a:off x="7010398" y="2821552"/>
              <a:ext cx="48225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142784-5FF5-3809-6584-FFE7530E06FA}"/>
                </a:ext>
              </a:extLst>
            </p:cNvPr>
            <p:cNvSpPr txBox="1"/>
            <p:nvPr/>
          </p:nvSpPr>
          <p:spPr>
            <a:xfrm>
              <a:off x="7010398" y="3471753"/>
              <a:ext cx="48225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A0079-05EF-253E-C47C-30765366272C}"/>
                </a:ext>
              </a:extLst>
            </p:cNvPr>
            <p:cNvSpPr txBox="1"/>
            <p:nvPr/>
          </p:nvSpPr>
          <p:spPr>
            <a:xfrm>
              <a:off x="7860080" y="3688987"/>
              <a:ext cx="48225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310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3423BB-8CAF-63CF-83A9-57943F602451}"/>
                </a:ext>
              </a:extLst>
            </p:cNvPr>
            <p:cNvSpPr txBox="1"/>
            <p:nvPr/>
          </p:nvSpPr>
          <p:spPr>
            <a:xfrm>
              <a:off x="11047954" y="3688987"/>
              <a:ext cx="48225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547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B75535-EAF4-EBD5-0F62-A3A8BA9C6F26}"/>
                </a:ext>
              </a:extLst>
            </p:cNvPr>
            <p:cNvSpPr txBox="1"/>
            <p:nvPr/>
          </p:nvSpPr>
          <p:spPr>
            <a:xfrm>
              <a:off x="7569896" y="1004270"/>
              <a:ext cx="4401442" cy="17118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b="1" i="1" dirty="0">
                  <a:latin typeface="Poppins" pitchFamily="2" charset="77"/>
                  <a:cs typeface="Poppins" pitchFamily="2" charset="77"/>
                </a:rPr>
                <a:t>ESR1</a:t>
              </a:r>
              <a:r>
                <a:rPr lang="en-US" sz="1400" b="1" dirty="0">
                  <a:latin typeface="Poppins" pitchFamily="2" charset="77"/>
                  <a:cs typeface="Poppins" pitchFamily="2" charset="77"/>
                </a:rPr>
                <a:t> gene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457A78-97B9-34C1-998E-B5DFA919F95D}"/>
                </a:ext>
              </a:extLst>
            </p:cNvPr>
            <p:cNvSpPr txBox="1"/>
            <p:nvPr/>
          </p:nvSpPr>
          <p:spPr>
            <a:xfrm>
              <a:off x="7890714" y="1585870"/>
              <a:ext cx="1217115" cy="21294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000" dirty="0"/>
                <a:t>E380Q (n = 417)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4656CD-5BE1-6A04-7EA0-6BE7B42F59B1}"/>
                </a:ext>
              </a:extLst>
            </p:cNvPr>
            <p:cNvSpPr txBox="1"/>
            <p:nvPr/>
          </p:nvSpPr>
          <p:spPr>
            <a:xfrm>
              <a:off x="10045908" y="1265766"/>
              <a:ext cx="1088407" cy="47637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000" dirty="0"/>
                <a:t>Y537S (n = 1029)</a:t>
              </a:r>
              <a:br>
                <a:rPr lang="en-US" sz="1000" dirty="0"/>
              </a:br>
              <a:r>
                <a:rPr lang="en-US" sz="1000" dirty="0"/>
                <a:t>Y537N (n = 508)</a:t>
              </a:r>
              <a:br>
                <a:rPr lang="en-US" sz="1000" dirty="0"/>
              </a:br>
              <a:r>
                <a:rPr lang="en-US" sz="1000" dirty="0"/>
                <a:t>Y537C (n = 193)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A0AA28-5E64-603F-D541-C659DD472175}"/>
                </a:ext>
              </a:extLst>
            </p:cNvPr>
            <p:cNvSpPr txBox="1"/>
            <p:nvPr/>
          </p:nvSpPr>
          <p:spPr>
            <a:xfrm>
              <a:off x="11232423" y="1469685"/>
              <a:ext cx="959578" cy="17118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r>
                <a:rPr lang="en-US" sz="1000" dirty="0"/>
                <a:t>D538G (1475)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C2FB6FB-DC65-BB34-C973-9F312512BF2D}"/>
                </a:ext>
              </a:extLst>
            </p:cNvPr>
            <p:cNvSpPr txBox="1"/>
            <p:nvPr/>
          </p:nvSpPr>
          <p:spPr>
            <a:xfrm>
              <a:off x="7722176" y="1817287"/>
              <a:ext cx="1341492" cy="56912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>
                <a:spcAft>
                  <a:spcPts val="500"/>
                </a:spcAft>
              </a:pPr>
              <a:r>
                <a:rPr lang="en-US" sz="800" dirty="0"/>
                <a:t>Characterized as missense mutation</a:t>
              </a:r>
            </a:p>
            <a:p>
              <a:pPr>
                <a:spcAft>
                  <a:spcPts val="500"/>
                </a:spcAft>
              </a:pPr>
              <a:r>
                <a:rPr lang="en-US" sz="800" dirty="0"/>
                <a:t>Characterized as variant of uncertain significance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FA0DE19-0383-E6D1-6AFE-E62AB9C92348}"/>
                </a:ext>
              </a:extLst>
            </p:cNvPr>
            <p:cNvSpPr/>
            <p:nvPr/>
          </p:nvSpPr>
          <p:spPr>
            <a:xfrm>
              <a:off x="7628110" y="1852018"/>
              <a:ext cx="64533" cy="64533"/>
            </a:xfrm>
            <a:prstGeom prst="ellipse">
              <a:avLst/>
            </a:prstGeom>
            <a:solidFill>
              <a:schemeClr val="accent6"/>
            </a:solidFill>
            <a:ln w="63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836619-1ED8-F6A1-9478-537F8891B95F}"/>
                </a:ext>
              </a:extLst>
            </p:cNvPr>
            <p:cNvSpPr/>
            <p:nvPr/>
          </p:nvSpPr>
          <p:spPr>
            <a:xfrm>
              <a:off x="7628110" y="2147711"/>
              <a:ext cx="64533" cy="64533"/>
            </a:xfrm>
            <a:prstGeom prst="ellipse">
              <a:avLst/>
            </a:prstGeom>
            <a:solidFill>
              <a:schemeClr val="accent1"/>
            </a:solidFill>
            <a:ln w="63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60" name="Group 9559">
              <a:extLst>
                <a:ext uri="{FF2B5EF4-FFF2-40B4-BE49-F238E27FC236}">
                  <a16:creationId xmlns:a16="http://schemas.microsoft.com/office/drawing/2014/main" id="{7E74ED58-0C02-465F-2666-515726508445}"/>
                </a:ext>
              </a:extLst>
            </p:cNvPr>
            <p:cNvGrpSpPr/>
            <p:nvPr/>
          </p:nvGrpSpPr>
          <p:grpSpPr>
            <a:xfrm>
              <a:off x="8936834" y="1891690"/>
              <a:ext cx="2872772" cy="1771739"/>
              <a:chOff x="8936834" y="1891690"/>
              <a:chExt cx="2872772" cy="1771739"/>
            </a:xfrm>
          </p:grpSpPr>
          <p:grpSp>
            <p:nvGrpSpPr>
              <p:cNvPr id="9236" name="Group 9235">
                <a:extLst>
                  <a:ext uri="{FF2B5EF4-FFF2-40B4-BE49-F238E27FC236}">
                    <a16:creationId xmlns:a16="http://schemas.microsoft.com/office/drawing/2014/main" id="{9BFEDC6E-97CE-3F08-0A9C-B426917E9812}"/>
                  </a:ext>
                </a:extLst>
              </p:cNvPr>
              <p:cNvGrpSpPr/>
              <p:nvPr/>
            </p:nvGrpSpPr>
            <p:grpSpPr>
              <a:xfrm>
                <a:off x="9181435" y="2897676"/>
                <a:ext cx="49098" cy="745266"/>
                <a:chOff x="8130162" y="3273682"/>
                <a:chExt cx="49098" cy="745266"/>
              </a:xfrm>
            </p:grpSpPr>
            <p:cxnSp>
              <p:nvCxnSpPr>
                <p:cNvPr id="9237" name="Straight Connector 9236">
                  <a:extLst>
                    <a:ext uri="{FF2B5EF4-FFF2-40B4-BE49-F238E27FC236}">
                      <a16:creationId xmlns:a16="http://schemas.microsoft.com/office/drawing/2014/main" id="{C65CCC8F-7855-B6AA-919A-093A547073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72071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238" name="Oval 9237">
                  <a:extLst>
                    <a:ext uri="{FF2B5EF4-FFF2-40B4-BE49-F238E27FC236}">
                      <a16:creationId xmlns:a16="http://schemas.microsoft.com/office/drawing/2014/main" id="{FCBB2F53-DCCB-C7A4-F071-BFDD85F5C22C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6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58" name="Group 9457">
                <a:extLst>
                  <a:ext uri="{FF2B5EF4-FFF2-40B4-BE49-F238E27FC236}">
                    <a16:creationId xmlns:a16="http://schemas.microsoft.com/office/drawing/2014/main" id="{63137900-9F97-476B-0E15-1AC6DBCBB893}"/>
                  </a:ext>
                </a:extLst>
              </p:cNvPr>
              <p:cNvGrpSpPr/>
              <p:nvPr/>
            </p:nvGrpSpPr>
            <p:grpSpPr>
              <a:xfrm>
                <a:off x="8936834" y="2992741"/>
                <a:ext cx="49098" cy="564606"/>
                <a:chOff x="8130162" y="3273682"/>
                <a:chExt cx="49098" cy="564606"/>
              </a:xfrm>
            </p:grpSpPr>
            <p:cxnSp>
              <p:nvCxnSpPr>
                <p:cNvPr id="9459" name="Straight Connector 9458">
                  <a:extLst>
                    <a:ext uri="{FF2B5EF4-FFF2-40B4-BE49-F238E27FC236}">
                      <a16:creationId xmlns:a16="http://schemas.microsoft.com/office/drawing/2014/main" id="{001E711B-BF56-2B49-A6F3-CCC48DD390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4005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60" name="Oval 9459">
                  <a:extLst>
                    <a:ext uri="{FF2B5EF4-FFF2-40B4-BE49-F238E27FC236}">
                      <a16:creationId xmlns:a16="http://schemas.microsoft.com/office/drawing/2014/main" id="{FA76B375-D3D4-8001-890B-7BEE4F4696F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73" name="Group 9472">
                <a:extLst>
                  <a:ext uri="{FF2B5EF4-FFF2-40B4-BE49-F238E27FC236}">
                    <a16:creationId xmlns:a16="http://schemas.microsoft.com/office/drawing/2014/main" id="{15989960-4CD1-BC38-E2BF-FCA1C4FBCF72}"/>
                  </a:ext>
                </a:extLst>
              </p:cNvPr>
              <p:cNvGrpSpPr/>
              <p:nvPr/>
            </p:nvGrpSpPr>
            <p:grpSpPr>
              <a:xfrm>
                <a:off x="9029594" y="3097829"/>
                <a:ext cx="49098" cy="489921"/>
                <a:chOff x="8130162" y="3273682"/>
                <a:chExt cx="49098" cy="489921"/>
              </a:xfrm>
            </p:grpSpPr>
            <p:cxnSp>
              <p:nvCxnSpPr>
                <p:cNvPr id="9474" name="Straight Connector 9473">
                  <a:extLst>
                    <a:ext uri="{FF2B5EF4-FFF2-40B4-BE49-F238E27FC236}">
                      <a16:creationId xmlns:a16="http://schemas.microsoft.com/office/drawing/2014/main" id="{401747FA-75C0-523B-8BA2-7E15CF0EAF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4653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75" name="Oval 9474">
                  <a:extLst>
                    <a:ext uri="{FF2B5EF4-FFF2-40B4-BE49-F238E27FC236}">
                      <a16:creationId xmlns:a16="http://schemas.microsoft.com/office/drawing/2014/main" id="{07D6E693-ED5D-E334-26F3-8C5F1E971FC8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77" name="Group 9476">
                <a:extLst>
                  <a:ext uri="{FF2B5EF4-FFF2-40B4-BE49-F238E27FC236}">
                    <a16:creationId xmlns:a16="http://schemas.microsoft.com/office/drawing/2014/main" id="{3C971E21-2A16-F355-D524-19C7A94A9A07}"/>
                  </a:ext>
                </a:extLst>
              </p:cNvPr>
              <p:cNvGrpSpPr/>
              <p:nvPr/>
            </p:nvGrpSpPr>
            <p:grpSpPr>
              <a:xfrm>
                <a:off x="9073755" y="2834789"/>
                <a:ext cx="49098" cy="695811"/>
                <a:chOff x="8130162" y="3273682"/>
                <a:chExt cx="49098" cy="695811"/>
              </a:xfrm>
            </p:grpSpPr>
            <p:cxnSp>
              <p:nvCxnSpPr>
                <p:cNvPr id="9478" name="Straight Connector 9477">
                  <a:extLst>
                    <a:ext uri="{FF2B5EF4-FFF2-40B4-BE49-F238E27FC236}">
                      <a16:creationId xmlns:a16="http://schemas.microsoft.com/office/drawing/2014/main" id="{46C2993A-4FF3-D02F-2115-EF459E8213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7126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79" name="Oval 9478">
                  <a:extLst>
                    <a:ext uri="{FF2B5EF4-FFF2-40B4-BE49-F238E27FC236}">
                      <a16:creationId xmlns:a16="http://schemas.microsoft.com/office/drawing/2014/main" id="{ABC9F1BB-4C80-EFE1-F20C-3D03A0DF16B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81" name="Group 9480">
                <a:extLst>
                  <a:ext uri="{FF2B5EF4-FFF2-40B4-BE49-F238E27FC236}">
                    <a16:creationId xmlns:a16="http://schemas.microsoft.com/office/drawing/2014/main" id="{C7CA8A14-F217-4761-7B29-8EBBC1BBEEAB}"/>
                  </a:ext>
                </a:extLst>
              </p:cNvPr>
              <p:cNvGrpSpPr/>
              <p:nvPr/>
            </p:nvGrpSpPr>
            <p:grpSpPr>
              <a:xfrm>
                <a:off x="9127481" y="3306006"/>
                <a:ext cx="49098" cy="303969"/>
                <a:chOff x="8130162" y="3273682"/>
                <a:chExt cx="49098" cy="303969"/>
              </a:xfrm>
            </p:grpSpPr>
            <p:cxnSp>
              <p:nvCxnSpPr>
                <p:cNvPr id="9482" name="Straight Connector 9481">
                  <a:extLst>
                    <a:ext uri="{FF2B5EF4-FFF2-40B4-BE49-F238E27FC236}">
                      <a16:creationId xmlns:a16="http://schemas.microsoft.com/office/drawing/2014/main" id="{0B4BD7AD-014C-2C23-7FFE-77B0CE2899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27942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83" name="Oval 9482">
                  <a:extLst>
                    <a:ext uri="{FF2B5EF4-FFF2-40B4-BE49-F238E27FC236}">
                      <a16:creationId xmlns:a16="http://schemas.microsoft.com/office/drawing/2014/main" id="{DB0F60CB-6326-A1F3-C527-905BC3C7921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85" name="Group 9484">
                <a:extLst>
                  <a:ext uri="{FF2B5EF4-FFF2-40B4-BE49-F238E27FC236}">
                    <a16:creationId xmlns:a16="http://schemas.microsoft.com/office/drawing/2014/main" id="{CB944F42-09C1-B0C4-A002-04D54D9A436E}"/>
                  </a:ext>
                </a:extLst>
              </p:cNvPr>
              <p:cNvGrpSpPr/>
              <p:nvPr/>
            </p:nvGrpSpPr>
            <p:grpSpPr>
              <a:xfrm>
                <a:off x="9340206" y="2568422"/>
                <a:ext cx="49098" cy="988925"/>
                <a:chOff x="8130162" y="3273682"/>
                <a:chExt cx="49098" cy="988925"/>
              </a:xfrm>
            </p:grpSpPr>
            <p:cxnSp>
              <p:nvCxnSpPr>
                <p:cNvPr id="9486" name="Straight Connector 9485">
                  <a:extLst>
                    <a:ext uri="{FF2B5EF4-FFF2-40B4-BE49-F238E27FC236}">
                      <a16:creationId xmlns:a16="http://schemas.microsoft.com/office/drawing/2014/main" id="{A40728CF-03F0-058B-F173-D277ED8DFA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96437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87" name="Oval 9486">
                  <a:extLst>
                    <a:ext uri="{FF2B5EF4-FFF2-40B4-BE49-F238E27FC236}">
                      <a16:creationId xmlns:a16="http://schemas.microsoft.com/office/drawing/2014/main" id="{1BA82111-AD54-F279-8448-676688F16C5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89" name="Group 9488">
                <a:extLst>
                  <a:ext uri="{FF2B5EF4-FFF2-40B4-BE49-F238E27FC236}">
                    <a16:creationId xmlns:a16="http://schemas.microsoft.com/office/drawing/2014/main" id="{2A016FDE-10D9-D53F-0877-ABFFC82A8A23}"/>
                  </a:ext>
                </a:extLst>
              </p:cNvPr>
              <p:cNvGrpSpPr/>
              <p:nvPr/>
            </p:nvGrpSpPr>
            <p:grpSpPr>
              <a:xfrm>
                <a:off x="9530914" y="2945653"/>
                <a:ext cx="49098" cy="661147"/>
                <a:chOff x="8130162" y="3273682"/>
                <a:chExt cx="49098" cy="661147"/>
              </a:xfrm>
            </p:grpSpPr>
            <p:cxnSp>
              <p:nvCxnSpPr>
                <p:cNvPr id="9490" name="Straight Connector 9489">
                  <a:extLst>
                    <a:ext uri="{FF2B5EF4-FFF2-40B4-BE49-F238E27FC236}">
                      <a16:creationId xmlns:a16="http://schemas.microsoft.com/office/drawing/2014/main" id="{2D3EB7E4-8D5F-C031-59BD-D80FBAB326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3659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91" name="Oval 9490">
                  <a:extLst>
                    <a:ext uri="{FF2B5EF4-FFF2-40B4-BE49-F238E27FC236}">
                      <a16:creationId xmlns:a16="http://schemas.microsoft.com/office/drawing/2014/main" id="{C5644FEF-2318-B65D-2EAB-3248FD775D7E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93" name="Group 9492">
                <a:extLst>
                  <a:ext uri="{FF2B5EF4-FFF2-40B4-BE49-F238E27FC236}">
                    <a16:creationId xmlns:a16="http://schemas.microsoft.com/office/drawing/2014/main" id="{08230BBD-3D9E-2874-A43D-C5150FFCD4C8}"/>
                  </a:ext>
                </a:extLst>
              </p:cNvPr>
              <p:cNvGrpSpPr/>
              <p:nvPr/>
            </p:nvGrpSpPr>
            <p:grpSpPr>
              <a:xfrm>
                <a:off x="9857939" y="2948828"/>
                <a:ext cx="49098" cy="661147"/>
                <a:chOff x="8130162" y="3273682"/>
                <a:chExt cx="49098" cy="661147"/>
              </a:xfrm>
            </p:grpSpPr>
            <p:cxnSp>
              <p:nvCxnSpPr>
                <p:cNvPr id="9494" name="Straight Connector 9493">
                  <a:extLst>
                    <a:ext uri="{FF2B5EF4-FFF2-40B4-BE49-F238E27FC236}">
                      <a16:creationId xmlns:a16="http://schemas.microsoft.com/office/drawing/2014/main" id="{A5EF01D6-D942-FEF8-6AD1-2EE57031A9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3659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95" name="Oval 9494">
                  <a:extLst>
                    <a:ext uri="{FF2B5EF4-FFF2-40B4-BE49-F238E27FC236}">
                      <a16:creationId xmlns:a16="http://schemas.microsoft.com/office/drawing/2014/main" id="{1CD7B92B-2FB7-6046-18B5-D284C06227D4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496" name="Group 9495">
                <a:extLst>
                  <a:ext uri="{FF2B5EF4-FFF2-40B4-BE49-F238E27FC236}">
                    <a16:creationId xmlns:a16="http://schemas.microsoft.com/office/drawing/2014/main" id="{EC68CFF7-87DA-8D9D-8693-38D3CA397337}"/>
                  </a:ext>
                </a:extLst>
              </p:cNvPr>
              <p:cNvGrpSpPr/>
              <p:nvPr/>
            </p:nvGrpSpPr>
            <p:grpSpPr>
              <a:xfrm>
                <a:off x="10115114" y="3195854"/>
                <a:ext cx="49098" cy="391896"/>
                <a:chOff x="8130162" y="3273682"/>
                <a:chExt cx="49098" cy="391896"/>
              </a:xfrm>
            </p:grpSpPr>
            <p:cxnSp>
              <p:nvCxnSpPr>
                <p:cNvPr id="9497" name="Straight Connector 9496">
                  <a:extLst>
                    <a:ext uri="{FF2B5EF4-FFF2-40B4-BE49-F238E27FC236}">
                      <a16:creationId xmlns:a16="http://schemas.microsoft.com/office/drawing/2014/main" id="{00232EDC-DE36-AA0B-3AE2-88650E6931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6734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98" name="Oval 9497">
                  <a:extLst>
                    <a:ext uri="{FF2B5EF4-FFF2-40B4-BE49-F238E27FC236}">
                      <a16:creationId xmlns:a16="http://schemas.microsoft.com/office/drawing/2014/main" id="{12AD2906-4B87-C0B5-DEEF-EA32DF158A87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00" name="Group 9499">
                <a:extLst>
                  <a:ext uri="{FF2B5EF4-FFF2-40B4-BE49-F238E27FC236}">
                    <a16:creationId xmlns:a16="http://schemas.microsoft.com/office/drawing/2014/main" id="{4520AB59-30A2-05A1-966B-1D6552EA8474}"/>
                  </a:ext>
                </a:extLst>
              </p:cNvPr>
              <p:cNvGrpSpPr/>
              <p:nvPr/>
            </p:nvGrpSpPr>
            <p:grpSpPr>
              <a:xfrm>
                <a:off x="10845364" y="3313822"/>
                <a:ext cx="49098" cy="270753"/>
                <a:chOff x="8130162" y="3273682"/>
                <a:chExt cx="49098" cy="270753"/>
              </a:xfrm>
            </p:grpSpPr>
            <p:cxnSp>
              <p:nvCxnSpPr>
                <p:cNvPr id="9501" name="Straight Connector 9500">
                  <a:extLst>
                    <a:ext uri="{FF2B5EF4-FFF2-40B4-BE49-F238E27FC236}">
                      <a16:creationId xmlns:a16="http://schemas.microsoft.com/office/drawing/2014/main" id="{BA35B153-B28C-5755-D917-04F1A84CB0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24620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02" name="Oval 9501">
                  <a:extLst>
                    <a:ext uri="{FF2B5EF4-FFF2-40B4-BE49-F238E27FC236}">
                      <a16:creationId xmlns:a16="http://schemas.microsoft.com/office/drawing/2014/main" id="{EFE86EB7-A9FA-4A7E-C6D6-B46BC3BE97B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04" name="Group 9503">
                <a:extLst>
                  <a:ext uri="{FF2B5EF4-FFF2-40B4-BE49-F238E27FC236}">
                    <a16:creationId xmlns:a16="http://schemas.microsoft.com/office/drawing/2014/main" id="{FBAB4821-44E8-941D-228D-7AA04C836800}"/>
                  </a:ext>
                </a:extLst>
              </p:cNvPr>
              <p:cNvGrpSpPr/>
              <p:nvPr/>
            </p:nvGrpSpPr>
            <p:grpSpPr>
              <a:xfrm>
                <a:off x="10954290" y="2608383"/>
                <a:ext cx="49098" cy="948964"/>
                <a:chOff x="8130162" y="3273682"/>
                <a:chExt cx="49098" cy="948964"/>
              </a:xfrm>
            </p:grpSpPr>
            <p:cxnSp>
              <p:nvCxnSpPr>
                <p:cNvPr id="9505" name="Straight Connector 9504">
                  <a:extLst>
                    <a:ext uri="{FF2B5EF4-FFF2-40B4-BE49-F238E27FC236}">
                      <a16:creationId xmlns:a16="http://schemas.microsoft.com/office/drawing/2014/main" id="{FBB495C3-2D5C-7237-3A40-7E50ED77AC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92441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06" name="Oval 9505">
                  <a:extLst>
                    <a:ext uri="{FF2B5EF4-FFF2-40B4-BE49-F238E27FC236}">
                      <a16:creationId xmlns:a16="http://schemas.microsoft.com/office/drawing/2014/main" id="{3C8D9C32-512C-6A1B-26BC-0228F93218C7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08" name="Group 9507">
                <a:extLst>
                  <a:ext uri="{FF2B5EF4-FFF2-40B4-BE49-F238E27FC236}">
                    <a16:creationId xmlns:a16="http://schemas.microsoft.com/office/drawing/2014/main" id="{A6AE388C-2ABA-B92D-6E28-7B33477775C3}"/>
                  </a:ext>
                </a:extLst>
              </p:cNvPr>
              <p:cNvGrpSpPr/>
              <p:nvPr/>
            </p:nvGrpSpPr>
            <p:grpSpPr>
              <a:xfrm>
                <a:off x="11127028" y="1891690"/>
                <a:ext cx="49098" cy="1665657"/>
                <a:chOff x="8130162" y="3273682"/>
                <a:chExt cx="49098" cy="1665657"/>
              </a:xfrm>
            </p:grpSpPr>
            <p:cxnSp>
              <p:nvCxnSpPr>
                <p:cNvPr id="9509" name="Straight Connector 9508">
                  <a:extLst>
                    <a:ext uri="{FF2B5EF4-FFF2-40B4-BE49-F238E27FC236}">
                      <a16:creationId xmlns:a16="http://schemas.microsoft.com/office/drawing/2014/main" id="{77D8F557-0483-7BA0-1EE3-004559367C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16411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10" name="Oval 9509">
                  <a:extLst>
                    <a:ext uri="{FF2B5EF4-FFF2-40B4-BE49-F238E27FC236}">
                      <a16:creationId xmlns:a16="http://schemas.microsoft.com/office/drawing/2014/main" id="{D7E6FE44-870F-2573-A4E2-143E2721D975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12" name="Group 9511">
                <a:extLst>
                  <a:ext uri="{FF2B5EF4-FFF2-40B4-BE49-F238E27FC236}">
                    <a16:creationId xmlns:a16="http://schemas.microsoft.com/office/drawing/2014/main" id="{A01F0ED7-3793-A080-9684-03FE36AA5CF8}"/>
                  </a:ext>
                </a:extLst>
              </p:cNvPr>
              <p:cNvGrpSpPr/>
              <p:nvPr/>
            </p:nvGrpSpPr>
            <p:grpSpPr>
              <a:xfrm>
                <a:off x="11085833" y="2951277"/>
                <a:ext cx="49098" cy="642823"/>
                <a:chOff x="8130162" y="3273682"/>
                <a:chExt cx="49098" cy="642823"/>
              </a:xfrm>
            </p:grpSpPr>
            <p:cxnSp>
              <p:nvCxnSpPr>
                <p:cNvPr id="9513" name="Straight Connector 9512">
                  <a:extLst>
                    <a:ext uri="{FF2B5EF4-FFF2-40B4-BE49-F238E27FC236}">
                      <a16:creationId xmlns:a16="http://schemas.microsoft.com/office/drawing/2014/main" id="{56E82186-3339-E831-039E-6D10AE39AA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182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14" name="Oval 9513">
                  <a:extLst>
                    <a:ext uri="{FF2B5EF4-FFF2-40B4-BE49-F238E27FC236}">
                      <a16:creationId xmlns:a16="http://schemas.microsoft.com/office/drawing/2014/main" id="{8C04A5F5-69CB-081A-D8BC-0F8EA932FEC6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16" name="Group 9515">
                <a:extLst>
                  <a:ext uri="{FF2B5EF4-FFF2-40B4-BE49-F238E27FC236}">
                    <a16:creationId xmlns:a16="http://schemas.microsoft.com/office/drawing/2014/main" id="{A54F81B1-CBD3-1673-475B-846B1F05B2BA}"/>
                  </a:ext>
                </a:extLst>
              </p:cNvPr>
              <p:cNvGrpSpPr/>
              <p:nvPr/>
            </p:nvGrpSpPr>
            <p:grpSpPr>
              <a:xfrm>
                <a:off x="11099872" y="3020606"/>
                <a:ext cx="49098" cy="642823"/>
                <a:chOff x="8130162" y="3273682"/>
                <a:chExt cx="49098" cy="642823"/>
              </a:xfrm>
            </p:grpSpPr>
            <p:cxnSp>
              <p:nvCxnSpPr>
                <p:cNvPr id="9517" name="Straight Connector 9516">
                  <a:extLst>
                    <a:ext uri="{FF2B5EF4-FFF2-40B4-BE49-F238E27FC236}">
                      <a16:creationId xmlns:a16="http://schemas.microsoft.com/office/drawing/2014/main" id="{A8F2E0E4-4C8D-A032-3EC5-8ECE5BE1D7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1827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18" name="Oval 9517">
                  <a:extLst>
                    <a:ext uri="{FF2B5EF4-FFF2-40B4-BE49-F238E27FC236}">
                      <a16:creationId xmlns:a16="http://schemas.microsoft.com/office/drawing/2014/main" id="{CF12DF39-707D-19BC-A1A4-6222AF45815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19" name="Group 9518">
                <a:extLst>
                  <a:ext uri="{FF2B5EF4-FFF2-40B4-BE49-F238E27FC236}">
                    <a16:creationId xmlns:a16="http://schemas.microsoft.com/office/drawing/2014/main" id="{9FA4A0F4-7B2F-9B43-E03F-DA4F8FE702DC}"/>
                  </a:ext>
                </a:extLst>
              </p:cNvPr>
              <p:cNvGrpSpPr/>
              <p:nvPr/>
            </p:nvGrpSpPr>
            <p:grpSpPr>
              <a:xfrm>
                <a:off x="11114768" y="3107588"/>
                <a:ext cx="49098" cy="535354"/>
                <a:chOff x="8130162" y="3273682"/>
                <a:chExt cx="49098" cy="535354"/>
              </a:xfrm>
            </p:grpSpPr>
            <p:cxnSp>
              <p:nvCxnSpPr>
                <p:cNvPr id="9520" name="Straight Connector 9519">
                  <a:extLst>
                    <a:ext uri="{FF2B5EF4-FFF2-40B4-BE49-F238E27FC236}">
                      <a16:creationId xmlns:a16="http://schemas.microsoft.com/office/drawing/2014/main" id="{AFDB6248-7532-5114-5BA0-8317BC42B8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51080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21" name="Oval 9520">
                  <a:extLst>
                    <a:ext uri="{FF2B5EF4-FFF2-40B4-BE49-F238E27FC236}">
                      <a16:creationId xmlns:a16="http://schemas.microsoft.com/office/drawing/2014/main" id="{F58984DC-1D67-7964-DEAF-3A70D5D81E92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23" name="Group 9522">
                <a:extLst>
                  <a:ext uri="{FF2B5EF4-FFF2-40B4-BE49-F238E27FC236}">
                    <a16:creationId xmlns:a16="http://schemas.microsoft.com/office/drawing/2014/main" id="{CA1B0929-2354-3656-3AAB-623C091615D6}"/>
                  </a:ext>
                </a:extLst>
              </p:cNvPr>
              <p:cNvGrpSpPr/>
              <p:nvPr/>
            </p:nvGrpSpPr>
            <p:grpSpPr>
              <a:xfrm>
                <a:off x="11207874" y="2583713"/>
                <a:ext cx="49098" cy="1010977"/>
                <a:chOff x="8130162" y="3273682"/>
                <a:chExt cx="49098" cy="1010977"/>
              </a:xfrm>
            </p:grpSpPr>
            <p:cxnSp>
              <p:nvCxnSpPr>
                <p:cNvPr id="9524" name="Straight Connector 9523">
                  <a:extLst>
                    <a:ext uri="{FF2B5EF4-FFF2-40B4-BE49-F238E27FC236}">
                      <a16:creationId xmlns:a16="http://schemas.microsoft.com/office/drawing/2014/main" id="{2590E0B4-49B0-2716-5F5B-917F994820A2}"/>
                    </a:ext>
                  </a:extLst>
                </p:cNvPr>
                <p:cNvCxnSpPr>
                  <a:cxnSpLocks/>
                  <a:endCxn id="14" idx="3"/>
                </p:cNvCxnSpPr>
                <p:nvPr/>
              </p:nvCxnSpPr>
              <p:spPr>
                <a:xfrm>
                  <a:off x="8154941" y="3298231"/>
                  <a:ext cx="0" cy="98642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25" name="Oval 9524">
                  <a:extLst>
                    <a:ext uri="{FF2B5EF4-FFF2-40B4-BE49-F238E27FC236}">
                      <a16:creationId xmlns:a16="http://schemas.microsoft.com/office/drawing/2014/main" id="{8A3BBB3A-B5E0-1D0D-850B-12F4F6E8F32F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27" name="Group 9526">
                <a:extLst>
                  <a:ext uri="{FF2B5EF4-FFF2-40B4-BE49-F238E27FC236}">
                    <a16:creationId xmlns:a16="http://schemas.microsoft.com/office/drawing/2014/main" id="{AA593E80-0EAF-85C4-59CA-6A7A804B5FF1}"/>
                  </a:ext>
                </a:extLst>
              </p:cNvPr>
              <p:cNvGrpSpPr/>
              <p:nvPr/>
            </p:nvGrpSpPr>
            <p:grpSpPr>
              <a:xfrm>
                <a:off x="11201524" y="2910321"/>
                <a:ext cx="49098" cy="684369"/>
                <a:chOff x="8130162" y="3273682"/>
                <a:chExt cx="49098" cy="684369"/>
              </a:xfrm>
            </p:grpSpPr>
            <p:cxnSp>
              <p:nvCxnSpPr>
                <p:cNvPr id="9528" name="Straight Connector 9527">
                  <a:extLst>
                    <a:ext uri="{FF2B5EF4-FFF2-40B4-BE49-F238E27FC236}">
                      <a16:creationId xmlns:a16="http://schemas.microsoft.com/office/drawing/2014/main" id="{BDD553EF-4B8B-47A3-24D9-1C761A6197BD}"/>
                    </a:ext>
                  </a:extLst>
                </p:cNvPr>
                <p:cNvCxnSpPr>
                  <a:cxnSpLocks/>
                  <a:endCxn id="14" idx="3"/>
                </p:cNvCxnSpPr>
                <p:nvPr/>
              </p:nvCxnSpPr>
              <p:spPr>
                <a:xfrm>
                  <a:off x="8154941" y="3298231"/>
                  <a:ext cx="0" cy="65982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29" name="Oval 9528">
                  <a:extLst>
                    <a:ext uri="{FF2B5EF4-FFF2-40B4-BE49-F238E27FC236}">
                      <a16:creationId xmlns:a16="http://schemas.microsoft.com/office/drawing/2014/main" id="{48447517-F893-4D20-836B-FA4390979859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31" name="Group 9530">
                <a:extLst>
                  <a:ext uri="{FF2B5EF4-FFF2-40B4-BE49-F238E27FC236}">
                    <a16:creationId xmlns:a16="http://schemas.microsoft.com/office/drawing/2014/main" id="{2F667AEC-F8A9-DE2F-13DB-C27B33425BE8}"/>
                  </a:ext>
                </a:extLst>
              </p:cNvPr>
              <p:cNvGrpSpPr/>
              <p:nvPr/>
            </p:nvGrpSpPr>
            <p:grpSpPr>
              <a:xfrm>
                <a:off x="11315824" y="2972662"/>
                <a:ext cx="49098" cy="684369"/>
                <a:chOff x="8130162" y="3273682"/>
                <a:chExt cx="49098" cy="684369"/>
              </a:xfrm>
            </p:grpSpPr>
            <p:cxnSp>
              <p:nvCxnSpPr>
                <p:cNvPr id="9532" name="Straight Connector 9531">
                  <a:extLst>
                    <a:ext uri="{FF2B5EF4-FFF2-40B4-BE49-F238E27FC236}">
                      <a16:creationId xmlns:a16="http://schemas.microsoft.com/office/drawing/2014/main" id="{4D24B79A-44A5-490C-6FAF-E1BF25A9FA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5982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33" name="Oval 9532">
                  <a:extLst>
                    <a:ext uri="{FF2B5EF4-FFF2-40B4-BE49-F238E27FC236}">
                      <a16:creationId xmlns:a16="http://schemas.microsoft.com/office/drawing/2014/main" id="{29E9DAD4-73FD-CD9C-ECC2-1D326D89F63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34" name="Group 9533">
                <a:extLst>
                  <a:ext uri="{FF2B5EF4-FFF2-40B4-BE49-F238E27FC236}">
                    <a16:creationId xmlns:a16="http://schemas.microsoft.com/office/drawing/2014/main" id="{A436D2FD-2DCF-2169-59C8-27CEDB60AEB5}"/>
                  </a:ext>
                </a:extLst>
              </p:cNvPr>
              <p:cNvGrpSpPr/>
              <p:nvPr/>
            </p:nvGrpSpPr>
            <p:grpSpPr>
              <a:xfrm>
                <a:off x="11183325" y="3004618"/>
                <a:ext cx="49098" cy="638324"/>
                <a:chOff x="8130162" y="3273682"/>
                <a:chExt cx="49098" cy="638324"/>
              </a:xfrm>
            </p:grpSpPr>
            <p:cxnSp>
              <p:nvCxnSpPr>
                <p:cNvPr id="9535" name="Straight Connector 9534">
                  <a:extLst>
                    <a:ext uri="{FF2B5EF4-FFF2-40B4-BE49-F238E27FC236}">
                      <a16:creationId xmlns:a16="http://schemas.microsoft.com/office/drawing/2014/main" id="{8BF7692A-FA5E-D0CD-E5AB-5DC84A7A7A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1377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36" name="Oval 9535">
                  <a:extLst>
                    <a:ext uri="{FF2B5EF4-FFF2-40B4-BE49-F238E27FC236}">
                      <a16:creationId xmlns:a16="http://schemas.microsoft.com/office/drawing/2014/main" id="{3E3A5D87-D290-F4BB-0EE2-2753ED8F92D8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38" name="Group 9537">
                <a:extLst>
                  <a:ext uri="{FF2B5EF4-FFF2-40B4-BE49-F238E27FC236}">
                    <a16:creationId xmlns:a16="http://schemas.microsoft.com/office/drawing/2014/main" id="{73B473B6-6A3D-69CF-20D5-B26CFE80965B}"/>
                  </a:ext>
                </a:extLst>
              </p:cNvPr>
              <p:cNvGrpSpPr/>
              <p:nvPr/>
            </p:nvGrpSpPr>
            <p:grpSpPr>
              <a:xfrm>
                <a:off x="11239982" y="3004076"/>
                <a:ext cx="49098" cy="638324"/>
                <a:chOff x="8130162" y="3273682"/>
                <a:chExt cx="49098" cy="638324"/>
              </a:xfrm>
            </p:grpSpPr>
            <p:cxnSp>
              <p:nvCxnSpPr>
                <p:cNvPr id="9539" name="Straight Connector 9538">
                  <a:extLst>
                    <a:ext uri="{FF2B5EF4-FFF2-40B4-BE49-F238E27FC236}">
                      <a16:creationId xmlns:a16="http://schemas.microsoft.com/office/drawing/2014/main" id="{7DBB54D1-591D-80D9-843D-60A4F90EB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1377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40" name="Oval 9539">
                  <a:extLst>
                    <a:ext uri="{FF2B5EF4-FFF2-40B4-BE49-F238E27FC236}">
                      <a16:creationId xmlns:a16="http://schemas.microsoft.com/office/drawing/2014/main" id="{EF0A193F-F5DA-EA6B-DE9E-74214F67149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41" name="Group 9540">
                <a:extLst>
                  <a:ext uri="{FF2B5EF4-FFF2-40B4-BE49-F238E27FC236}">
                    <a16:creationId xmlns:a16="http://schemas.microsoft.com/office/drawing/2014/main" id="{C1EEEA78-892E-0803-31BE-AB2180B58FC0}"/>
                  </a:ext>
                </a:extLst>
              </p:cNvPr>
              <p:cNvGrpSpPr/>
              <p:nvPr/>
            </p:nvGrpSpPr>
            <p:grpSpPr>
              <a:xfrm>
                <a:off x="11226073" y="3021004"/>
                <a:ext cx="49098" cy="638324"/>
                <a:chOff x="8130162" y="3273682"/>
                <a:chExt cx="49098" cy="638324"/>
              </a:xfrm>
            </p:grpSpPr>
            <p:cxnSp>
              <p:nvCxnSpPr>
                <p:cNvPr id="9542" name="Straight Connector 9541">
                  <a:extLst>
                    <a:ext uri="{FF2B5EF4-FFF2-40B4-BE49-F238E27FC236}">
                      <a16:creationId xmlns:a16="http://schemas.microsoft.com/office/drawing/2014/main" id="{873482A7-E71A-8981-7BA7-FFA062FED2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61377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43" name="Oval 9542">
                  <a:extLst>
                    <a:ext uri="{FF2B5EF4-FFF2-40B4-BE49-F238E27FC236}">
                      <a16:creationId xmlns:a16="http://schemas.microsoft.com/office/drawing/2014/main" id="{C36AECB7-FD1B-568C-46CF-B89641FC3BDB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44" name="Group 9543">
                <a:extLst>
                  <a:ext uri="{FF2B5EF4-FFF2-40B4-BE49-F238E27FC236}">
                    <a16:creationId xmlns:a16="http://schemas.microsoft.com/office/drawing/2014/main" id="{CC85CE40-3BA9-2F08-A15C-DCEFDDF8E0D7}"/>
                  </a:ext>
                </a:extLst>
              </p:cNvPr>
              <p:cNvGrpSpPr/>
              <p:nvPr/>
            </p:nvGrpSpPr>
            <p:grpSpPr>
              <a:xfrm>
                <a:off x="11301780" y="3314255"/>
                <a:ext cx="49098" cy="328687"/>
                <a:chOff x="8130162" y="3273682"/>
                <a:chExt cx="49098" cy="328687"/>
              </a:xfrm>
            </p:grpSpPr>
            <p:cxnSp>
              <p:nvCxnSpPr>
                <p:cNvPr id="9545" name="Straight Connector 9544">
                  <a:extLst>
                    <a:ext uri="{FF2B5EF4-FFF2-40B4-BE49-F238E27FC236}">
                      <a16:creationId xmlns:a16="http://schemas.microsoft.com/office/drawing/2014/main" id="{FD84BB81-7380-EF99-7857-174D1DC09F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0413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46" name="Oval 9545">
                  <a:extLst>
                    <a:ext uri="{FF2B5EF4-FFF2-40B4-BE49-F238E27FC236}">
                      <a16:creationId xmlns:a16="http://schemas.microsoft.com/office/drawing/2014/main" id="{B13BF746-282E-5E48-F3E1-E0CA78161641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48" name="Group 9547">
                <a:extLst>
                  <a:ext uri="{FF2B5EF4-FFF2-40B4-BE49-F238E27FC236}">
                    <a16:creationId xmlns:a16="http://schemas.microsoft.com/office/drawing/2014/main" id="{028B5818-E116-DA5B-EF6E-48CD195C9E3C}"/>
                  </a:ext>
                </a:extLst>
              </p:cNvPr>
              <p:cNvGrpSpPr/>
              <p:nvPr/>
            </p:nvGrpSpPr>
            <p:grpSpPr>
              <a:xfrm>
                <a:off x="11371630" y="3205592"/>
                <a:ext cx="49098" cy="328687"/>
                <a:chOff x="8130162" y="3273682"/>
                <a:chExt cx="49098" cy="328687"/>
              </a:xfrm>
            </p:grpSpPr>
            <p:cxnSp>
              <p:nvCxnSpPr>
                <p:cNvPr id="9549" name="Straight Connector 9548">
                  <a:extLst>
                    <a:ext uri="{FF2B5EF4-FFF2-40B4-BE49-F238E27FC236}">
                      <a16:creationId xmlns:a16="http://schemas.microsoft.com/office/drawing/2014/main" id="{3E43AFCB-2CD8-84AC-E4AD-A2463E0BF0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0413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50" name="Oval 9549">
                  <a:extLst>
                    <a:ext uri="{FF2B5EF4-FFF2-40B4-BE49-F238E27FC236}">
                      <a16:creationId xmlns:a16="http://schemas.microsoft.com/office/drawing/2014/main" id="{E8678E4C-2026-7C43-304C-79EE29294C00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51" name="Group 9550">
                <a:extLst>
                  <a:ext uri="{FF2B5EF4-FFF2-40B4-BE49-F238E27FC236}">
                    <a16:creationId xmlns:a16="http://schemas.microsoft.com/office/drawing/2014/main" id="{6DB935C0-FC9F-C473-1255-1FD00B0FF7AD}"/>
                  </a:ext>
                </a:extLst>
              </p:cNvPr>
              <p:cNvGrpSpPr/>
              <p:nvPr/>
            </p:nvGrpSpPr>
            <p:grpSpPr>
              <a:xfrm>
                <a:off x="11481108" y="3313713"/>
                <a:ext cx="49098" cy="328687"/>
                <a:chOff x="8130162" y="3273682"/>
                <a:chExt cx="49098" cy="328687"/>
              </a:xfrm>
            </p:grpSpPr>
            <p:cxnSp>
              <p:nvCxnSpPr>
                <p:cNvPr id="9552" name="Straight Connector 9551">
                  <a:extLst>
                    <a:ext uri="{FF2B5EF4-FFF2-40B4-BE49-F238E27FC236}">
                      <a16:creationId xmlns:a16="http://schemas.microsoft.com/office/drawing/2014/main" id="{7074898D-1C64-7492-4800-0F0334C20C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0413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53" name="Oval 9552">
                  <a:extLst>
                    <a:ext uri="{FF2B5EF4-FFF2-40B4-BE49-F238E27FC236}">
                      <a16:creationId xmlns:a16="http://schemas.microsoft.com/office/drawing/2014/main" id="{D094F32A-FEF4-7ED3-70DC-6E9F447BE086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54" name="Group 9553">
                <a:extLst>
                  <a:ext uri="{FF2B5EF4-FFF2-40B4-BE49-F238E27FC236}">
                    <a16:creationId xmlns:a16="http://schemas.microsoft.com/office/drawing/2014/main" id="{4C30E492-DCC1-6BE0-46CB-2A898E7BCBCD}"/>
                  </a:ext>
                </a:extLst>
              </p:cNvPr>
              <p:cNvGrpSpPr/>
              <p:nvPr/>
            </p:nvGrpSpPr>
            <p:grpSpPr>
              <a:xfrm>
                <a:off x="11663114" y="3314255"/>
                <a:ext cx="49098" cy="328687"/>
                <a:chOff x="8130162" y="3273682"/>
                <a:chExt cx="49098" cy="328687"/>
              </a:xfrm>
            </p:grpSpPr>
            <p:cxnSp>
              <p:nvCxnSpPr>
                <p:cNvPr id="9555" name="Straight Connector 9554">
                  <a:extLst>
                    <a:ext uri="{FF2B5EF4-FFF2-40B4-BE49-F238E27FC236}">
                      <a16:creationId xmlns:a16="http://schemas.microsoft.com/office/drawing/2014/main" id="{5A62CE5D-C4B9-6B18-AA90-F3A61081F3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0413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56" name="Oval 9555">
                  <a:extLst>
                    <a:ext uri="{FF2B5EF4-FFF2-40B4-BE49-F238E27FC236}">
                      <a16:creationId xmlns:a16="http://schemas.microsoft.com/office/drawing/2014/main" id="{DB887E26-B4B0-EA4C-EDE5-920FAFDE3C03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557" name="Group 9556">
                <a:extLst>
                  <a:ext uri="{FF2B5EF4-FFF2-40B4-BE49-F238E27FC236}">
                    <a16:creationId xmlns:a16="http://schemas.microsoft.com/office/drawing/2014/main" id="{A3801C9F-B67A-DF39-0FA8-F39D69C5B9F3}"/>
                  </a:ext>
                </a:extLst>
              </p:cNvPr>
              <p:cNvGrpSpPr/>
              <p:nvPr/>
            </p:nvGrpSpPr>
            <p:grpSpPr>
              <a:xfrm>
                <a:off x="11760508" y="3314255"/>
                <a:ext cx="49098" cy="328687"/>
                <a:chOff x="8130162" y="3273682"/>
                <a:chExt cx="49098" cy="328687"/>
              </a:xfrm>
            </p:grpSpPr>
            <p:cxnSp>
              <p:nvCxnSpPr>
                <p:cNvPr id="9558" name="Straight Connector 9557">
                  <a:extLst>
                    <a:ext uri="{FF2B5EF4-FFF2-40B4-BE49-F238E27FC236}">
                      <a16:creationId xmlns:a16="http://schemas.microsoft.com/office/drawing/2014/main" id="{FEF08F45-6A36-D6B2-28EB-E71C10A74C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4941" y="3298231"/>
                  <a:ext cx="0" cy="30413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59" name="Oval 9558">
                  <a:extLst>
                    <a:ext uri="{FF2B5EF4-FFF2-40B4-BE49-F238E27FC236}">
                      <a16:creationId xmlns:a16="http://schemas.microsoft.com/office/drawing/2014/main" id="{EB15D367-E996-4715-3210-2D115D4DAE27}"/>
                    </a:ext>
                  </a:extLst>
                </p:cNvPr>
                <p:cNvSpPr/>
                <p:nvPr/>
              </p:nvSpPr>
              <p:spPr>
                <a:xfrm>
                  <a:off x="8130162" y="3273682"/>
                  <a:ext cx="49098" cy="49098"/>
                </a:xfrm>
                <a:prstGeom prst="ellipse">
                  <a:avLst/>
                </a:prstGeom>
                <a:solidFill>
                  <a:schemeClr val="accent1"/>
                </a:solidFill>
                <a:ln w="6350">
                  <a:solidFill>
                    <a:schemeClr val="tx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B9550BD-3748-97E6-6E12-5DA11131A655}"/>
                </a:ext>
              </a:extLst>
            </p:cNvPr>
            <p:cNvGrpSpPr/>
            <p:nvPr/>
          </p:nvGrpSpPr>
          <p:grpSpPr>
            <a:xfrm>
              <a:off x="7569896" y="3509095"/>
              <a:ext cx="4401442" cy="179539"/>
              <a:chOff x="7569896" y="3307733"/>
              <a:chExt cx="4401442" cy="17953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73F7196-D09E-BA70-16FF-3F6A8182B5C9}"/>
                  </a:ext>
                </a:extLst>
              </p:cNvPr>
              <p:cNvGrpSpPr/>
              <p:nvPr/>
            </p:nvGrpSpPr>
            <p:grpSpPr>
              <a:xfrm>
                <a:off x="7569896" y="3307733"/>
                <a:ext cx="4401442" cy="171189"/>
                <a:chOff x="7569896" y="3307733"/>
                <a:chExt cx="4401442" cy="130273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4AD4B83A-3A99-D318-1A62-6E03A9159BF8}"/>
                    </a:ext>
                  </a:extLst>
                </p:cNvPr>
                <p:cNvSpPr/>
                <p:nvPr/>
              </p:nvSpPr>
              <p:spPr>
                <a:xfrm>
                  <a:off x="7569896" y="3307733"/>
                  <a:ext cx="4401442" cy="130273"/>
                </a:xfrm>
                <a:prstGeom prst="rect">
                  <a:avLst/>
                </a:prstGeom>
                <a:solidFill>
                  <a:schemeClr val="accent5"/>
                </a:solidFill>
                <a:ln w="28575">
                  <a:noFill/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83FE042-5453-2AF5-EF9B-9E98230C19A2}"/>
                    </a:ext>
                  </a:extLst>
                </p:cNvPr>
                <p:cNvSpPr/>
                <p:nvPr/>
              </p:nvSpPr>
              <p:spPr>
                <a:xfrm>
                  <a:off x="8095989" y="3307733"/>
                  <a:ext cx="3194138" cy="130273"/>
                </a:xfrm>
                <a:prstGeom prst="rect">
                  <a:avLst/>
                </a:prstGeom>
                <a:solidFill>
                  <a:schemeClr val="tx2"/>
                </a:solidFill>
                <a:ln w="28575">
                  <a:noFill/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10134D-1496-89B5-E2E4-25B648E82084}"/>
                  </a:ext>
                </a:extLst>
              </p:cNvPr>
              <p:cNvSpPr txBox="1"/>
              <p:nvPr/>
            </p:nvSpPr>
            <p:spPr>
              <a:xfrm>
                <a:off x="8095988" y="3316083"/>
                <a:ext cx="3194138" cy="17118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algn="ctr"/>
                <a:r>
                  <a:rPr lang="en-US" sz="1000" dirty="0"/>
                  <a:t>Ligand Binding Domain</a:t>
                </a:r>
              </a:p>
            </p:txBody>
          </p:sp>
        </p:grpSp>
        <p:grpSp>
          <p:nvGrpSpPr>
            <p:cNvPr id="9457" name="Group 9456">
              <a:extLst>
                <a:ext uri="{FF2B5EF4-FFF2-40B4-BE49-F238E27FC236}">
                  <a16:creationId xmlns:a16="http://schemas.microsoft.com/office/drawing/2014/main" id="{5046CDC8-E759-3E76-4CB1-53229846CBCF}"/>
                </a:ext>
              </a:extLst>
            </p:cNvPr>
            <p:cNvGrpSpPr/>
            <p:nvPr/>
          </p:nvGrpSpPr>
          <p:grpSpPr>
            <a:xfrm>
              <a:off x="7558615" y="3454469"/>
              <a:ext cx="4392258" cy="49098"/>
              <a:chOff x="7558615" y="3454469"/>
              <a:chExt cx="4392258" cy="49098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D96FC4D-FD91-3D1B-1C89-5BCBD9D843A7}"/>
                  </a:ext>
                </a:extLst>
              </p:cNvPr>
              <p:cNvSpPr/>
              <p:nvPr/>
            </p:nvSpPr>
            <p:spPr>
              <a:xfrm>
                <a:off x="755861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F56E42E-EF68-8486-573D-863D811D365C}"/>
                  </a:ext>
                </a:extLst>
              </p:cNvPr>
              <p:cNvSpPr/>
              <p:nvPr/>
            </p:nvSpPr>
            <p:spPr>
              <a:xfrm>
                <a:off x="7651017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939D01A-99DF-7F95-1C15-F15F2FA7FACF}"/>
                  </a:ext>
                </a:extLst>
              </p:cNvPr>
              <p:cNvSpPr/>
              <p:nvPr/>
            </p:nvSpPr>
            <p:spPr>
              <a:xfrm>
                <a:off x="7673078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A377F7C-16A0-AB89-7AC7-5EDDB83E3C68}"/>
                  </a:ext>
                </a:extLst>
              </p:cNvPr>
              <p:cNvSpPr/>
              <p:nvPr/>
            </p:nvSpPr>
            <p:spPr>
              <a:xfrm>
                <a:off x="7743419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451F9E4-51C2-1D34-2F8E-9F7969373F6B}"/>
                  </a:ext>
                </a:extLst>
              </p:cNvPr>
              <p:cNvSpPr/>
              <p:nvPr/>
            </p:nvSpPr>
            <p:spPr>
              <a:xfrm>
                <a:off x="777736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8F6FCCF2-F9E0-D313-E923-4994D7AC93A1}"/>
                  </a:ext>
                </a:extLst>
              </p:cNvPr>
              <p:cNvSpPr/>
              <p:nvPr/>
            </p:nvSpPr>
            <p:spPr>
              <a:xfrm>
                <a:off x="7873502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5C4984D6-12B9-8B6A-F957-0B77C903C75C}"/>
                  </a:ext>
                </a:extLst>
              </p:cNvPr>
              <p:cNvSpPr/>
              <p:nvPr/>
            </p:nvSpPr>
            <p:spPr>
              <a:xfrm>
                <a:off x="8117232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AAE4FA4-69AD-3D8C-67FC-D6B88CEF07FC}"/>
                  </a:ext>
                </a:extLst>
              </p:cNvPr>
              <p:cNvSpPr/>
              <p:nvPr/>
            </p:nvSpPr>
            <p:spPr>
              <a:xfrm>
                <a:off x="7913486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B8CDDB54-63BB-DA7E-F4DC-5D3E12351F7B}"/>
                  </a:ext>
                </a:extLst>
              </p:cNvPr>
              <p:cNvSpPr/>
              <p:nvPr/>
            </p:nvSpPr>
            <p:spPr>
              <a:xfrm>
                <a:off x="793803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9C0C7B4D-C068-88B7-B106-37553F107430}"/>
                  </a:ext>
                </a:extLst>
              </p:cNvPr>
              <p:cNvSpPr/>
              <p:nvPr/>
            </p:nvSpPr>
            <p:spPr>
              <a:xfrm>
                <a:off x="7966339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535B888-12E1-7DE6-D65A-3587EC54AF5E}"/>
                  </a:ext>
                </a:extLst>
              </p:cNvPr>
              <p:cNvSpPr/>
              <p:nvPr/>
            </p:nvSpPr>
            <p:spPr>
              <a:xfrm>
                <a:off x="800482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C88BF10-0725-4211-8E68-72A295A7B482}"/>
                  </a:ext>
                </a:extLst>
              </p:cNvPr>
              <p:cNvSpPr/>
              <p:nvPr/>
            </p:nvSpPr>
            <p:spPr>
              <a:xfrm>
                <a:off x="8043136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C13C3EB-2513-2F22-0B6F-E544DAF37923}"/>
                  </a:ext>
                </a:extLst>
              </p:cNvPr>
              <p:cNvSpPr/>
              <p:nvPr/>
            </p:nvSpPr>
            <p:spPr>
              <a:xfrm>
                <a:off x="808312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14" name="Oval 9413">
                <a:extLst>
                  <a:ext uri="{FF2B5EF4-FFF2-40B4-BE49-F238E27FC236}">
                    <a16:creationId xmlns:a16="http://schemas.microsoft.com/office/drawing/2014/main" id="{2C945E9B-6BFB-8170-CEDE-9EECE81B261B}"/>
                  </a:ext>
                </a:extLst>
              </p:cNvPr>
              <p:cNvSpPr/>
              <p:nvPr/>
            </p:nvSpPr>
            <p:spPr>
              <a:xfrm>
                <a:off x="825954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15" name="Oval 9414">
                <a:extLst>
                  <a:ext uri="{FF2B5EF4-FFF2-40B4-BE49-F238E27FC236}">
                    <a16:creationId xmlns:a16="http://schemas.microsoft.com/office/drawing/2014/main" id="{F336869F-1EC2-7B70-3A0E-A5B1B2D62796}"/>
                  </a:ext>
                </a:extLst>
              </p:cNvPr>
              <p:cNvSpPr/>
              <p:nvPr/>
            </p:nvSpPr>
            <p:spPr>
              <a:xfrm>
                <a:off x="8293234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16" name="Oval 9415">
                <a:extLst>
                  <a:ext uri="{FF2B5EF4-FFF2-40B4-BE49-F238E27FC236}">
                    <a16:creationId xmlns:a16="http://schemas.microsoft.com/office/drawing/2014/main" id="{14ED8EB4-7BF8-A7DB-9FEF-C2B0F1D564DA}"/>
                  </a:ext>
                </a:extLst>
              </p:cNvPr>
              <p:cNvSpPr/>
              <p:nvPr/>
            </p:nvSpPr>
            <p:spPr>
              <a:xfrm>
                <a:off x="8322853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17" name="Oval 9416">
                <a:extLst>
                  <a:ext uri="{FF2B5EF4-FFF2-40B4-BE49-F238E27FC236}">
                    <a16:creationId xmlns:a16="http://schemas.microsoft.com/office/drawing/2014/main" id="{CCB2F9CF-4ED1-6FA1-1AC1-EB4C2A45B391}"/>
                  </a:ext>
                </a:extLst>
              </p:cNvPr>
              <p:cNvSpPr/>
              <p:nvPr/>
            </p:nvSpPr>
            <p:spPr>
              <a:xfrm>
                <a:off x="8405058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18" name="Oval 9417">
                <a:extLst>
                  <a:ext uri="{FF2B5EF4-FFF2-40B4-BE49-F238E27FC236}">
                    <a16:creationId xmlns:a16="http://schemas.microsoft.com/office/drawing/2014/main" id="{783F3F10-10AC-1CE2-7E8E-EA5D6E170C8F}"/>
                  </a:ext>
                </a:extLst>
              </p:cNvPr>
              <p:cNvSpPr/>
              <p:nvPr/>
            </p:nvSpPr>
            <p:spPr>
              <a:xfrm>
                <a:off x="844732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19" name="Oval 9418">
                <a:extLst>
                  <a:ext uri="{FF2B5EF4-FFF2-40B4-BE49-F238E27FC236}">
                    <a16:creationId xmlns:a16="http://schemas.microsoft.com/office/drawing/2014/main" id="{AAAE6E6D-93C9-23B7-44D6-414AD32C7F7B}"/>
                  </a:ext>
                </a:extLst>
              </p:cNvPr>
              <p:cNvSpPr/>
              <p:nvPr/>
            </p:nvSpPr>
            <p:spPr>
              <a:xfrm>
                <a:off x="851414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0" name="Oval 9419">
                <a:extLst>
                  <a:ext uri="{FF2B5EF4-FFF2-40B4-BE49-F238E27FC236}">
                    <a16:creationId xmlns:a16="http://schemas.microsoft.com/office/drawing/2014/main" id="{EF573C92-EFD4-CA02-AAD2-F385FCCDE0B3}"/>
                  </a:ext>
                </a:extLst>
              </p:cNvPr>
              <p:cNvSpPr/>
              <p:nvPr/>
            </p:nvSpPr>
            <p:spPr>
              <a:xfrm>
                <a:off x="853060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1" name="Oval 9420">
                <a:extLst>
                  <a:ext uri="{FF2B5EF4-FFF2-40B4-BE49-F238E27FC236}">
                    <a16:creationId xmlns:a16="http://schemas.microsoft.com/office/drawing/2014/main" id="{2BCC9F84-4474-5EDF-3648-F845C927AC73}"/>
                  </a:ext>
                </a:extLst>
              </p:cNvPr>
              <p:cNvSpPr/>
              <p:nvPr/>
            </p:nvSpPr>
            <p:spPr>
              <a:xfrm>
                <a:off x="8587759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2" name="Oval 9421">
                <a:extLst>
                  <a:ext uri="{FF2B5EF4-FFF2-40B4-BE49-F238E27FC236}">
                    <a16:creationId xmlns:a16="http://schemas.microsoft.com/office/drawing/2014/main" id="{ACA090C2-0C9A-58B7-112B-076934A62052}"/>
                  </a:ext>
                </a:extLst>
              </p:cNvPr>
              <p:cNvSpPr/>
              <p:nvPr/>
            </p:nvSpPr>
            <p:spPr>
              <a:xfrm>
                <a:off x="8633983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3" name="Oval 9422">
                <a:extLst>
                  <a:ext uri="{FF2B5EF4-FFF2-40B4-BE49-F238E27FC236}">
                    <a16:creationId xmlns:a16="http://schemas.microsoft.com/office/drawing/2014/main" id="{4C5D79BC-E7E9-E87F-FD0F-61674858017A}"/>
                  </a:ext>
                </a:extLst>
              </p:cNvPr>
              <p:cNvSpPr/>
              <p:nvPr/>
            </p:nvSpPr>
            <p:spPr>
              <a:xfrm>
                <a:off x="8687123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4" name="Oval 9423">
                <a:extLst>
                  <a:ext uri="{FF2B5EF4-FFF2-40B4-BE49-F238E27FC236}">
                    <a16:creationId xmlns:a16="http://schemas.microsoft.com/office/drawing/2014/main" id="{51FA151E-2AEE-C628-81CF-F27A420F3922}"/>
                  </a:ext>
                </a:extLst>
              </p:cNvPr>
              <p:cNvSpPr/>
              <p:nvPr/>
            </p:nvSpPr>
            <p:spPr>
              <a:xfrm>
                <a:off x="9017212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5" name="Oval 9424">
                <a:extLst>
                  <a:ext uri="{FF2B5EF4-FFF2-40B4-BE49-F238E27FC236}">
                    <a16:creationId xmlns:a16="http://schemas.microsoft.com/office/drawing/2014/main" id="{E0AA3A86-A23F-B0E5-A31F-DA3A338D372C}"/>
                  </a:ext>
                </a:extLst>
              </p:cNvPr>
              <p:cNvSpPr/>
              <p:nvPr/>
            </p:nvSpPr>
            <p:spPr>
              <a:xfrm>
                <a:off x="8852167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6" name="Oval 9425">
                <a:extLst>
                  <a:ext uri="{FF2B5EF4-FFF2-40B4-BE49-F238E27FC236}">
                    <a16:creationId xmlns:a16="http://schemas.microsoft.com/office/drawing/2014/main" id="{40F593C7-59A7-7FF2-B174-A27ED5E1B307}"/>
                  </a:ext>
                </a:extLst>
              </p:cNvPr>
              <p:cNvSpPr/>
              <p:nvPr/>
            </p:nvSpPr>
            <p:spPr>
              <a:xfrm>
                <a:off x="888928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7" name="Oval 9426">
                <a:extLst>
                  <a:ext uri="{FF2B5EF4-FFF2-40B4-BE49-F238E27FC236}">
                    <a16:creationId xmlns:a16="http://schemas.microsoft.com/office/drawing/2014/main" id="{4B60EA1E-0DD1-2749-D630-B1161EAE6B7B}"/>
                  </a:ext>
                </a:extLst>
              </p:cNvPr>
              <p:cNvSpPr/>
              <p:nvPr/>
            </p:nvSpPr>
            <p:spPr>
              <a:xfrm>
                <a:off x="8913829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8" name="Oval 9427">
                <a:extLst>
                  <a:ext uri="{FF2B5EF4-FFF2-40B4-BE49-F238E27FC236}">
                    <a16:creationId xmlns:a16="http://schemas.microsoft.com/office/drawing/2014/main" id="{4C72772E-62CE-B9BF-5428-9482AA3299B9}"/>
                  </a:ext>
                </a:extLst>
              </p:cNvPr>
              <p:cNvSpPr/>
              <p:nvPr/>
            </p:nvSpPr>
            <p:spPr>
              <a:xfrm>
                <a:off x="9119332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29" name="Oval 9428">
                <a:extLst>
                  <a:ext uri="{FF2B5EF4-FFF2-40B4-BE49-F238E27FC236}">
                    <a16:creationId xmlns:a16="http://schemas.microsoft.com/office/drawing/2014/main" id="{A9A9D8AB-8B7D-3505-DE0E-4A7FB331B5AB}"/>
                  </a:ext>
                </a:extLst>
              </p:cNvPr>
              <p:cNvSpPr/>
              <p:nvPr/>
            </p:nvSpPr>
            <p:spPr>
              <a:xfrm>
                <a:off x="9151312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0" name="Oval 9429">
                <a:extLst>
                  <a:ext uri="{FF2B5EF4-FFF2-40B4-BE49-F238E27FC236}">
                    <a16:creationId xmlns:a16="http://schemas.microsoft.com/office/drawing/2014/main" id="{118673C1-A832-044A-333A-8E16F889DBB8}"/>
                  </a:ext>
                </a:extLst>
              </p:cNvPr>
              <p:cNvSpPr/>
              <p:nvPr/>
            </p:nvSpPr>
            <p:spPr>
              <a:xfrm>
                <a:off x="9753438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1" name="Oval 9430">
                <a:extLst>
                  <a:ext uri="{FF2B5EF4-FFF2-40B4-BE49-F238E27FC236}">
                    <a16:creationId xmlns:a16="http://schemas.microsoft.com/office/drawing/2014/main" id="{4B0DCB7D-5B7A-5361-5FF9-681420717D05}"/>
                  </a:ext>
                </a:extLst>
              </p:cNvPr>
              <p:cNvSpPr/>
              <p:nvPr/>
            </p:nvSpPr>
            <p:spPr>
              <a:xfrm>
                <a:off x="994380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2" name="Oval 9431">
                <a:extLst>
                  <a:ext uri="{FF2B5EF4-FFF2-40B4-BE49-F238E27FC236}">
                    <a16:creationId xmlns:a16="http://schemas.microsoft.com/office/drawing/2014/main" id="{C5612423-C90D-8B71-32F3-C86FFCEB6E07}"/>
                  </a:ext>
                </a:extLst>
              </p:cNvPr>
              <p:cNvSpPr/>
              <p:nvPr/>
            </p:nvSpPr>
            <p:spPr>
              <a:xfrm>
                <a:off x="1012022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3" name="Oval 9432">
                <a:extLst>
                  <a:ext uri="{FF2B5EF4-FFF2-40B4-BE49-F238E27FC236}">
                    <a16:creationId xmlns:a16="http://schemas.microsoft.com/office/drawing/2014/main" id="{D0A94B17-40E9-1DB5-4966-626C0BB19456}"/>
                  </a:ext>
                </a:extLst>
              </p:cNvPr>
              <p:cNvSpPr/>
              <p:nvPr/>
            </p:nvSpPr>
            <p:spPr>
              <a:xfrm>
                <a:off x="10183628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4" name="Oval 9433">
                <a:extLst>
                  <a:ext uri="{FF2B5EF4-FFF2-40B4-BE49-F238E27FC236}">
                    <a16:creationId xmlns:a16="http://schemas.microsoft.com/office/drawing/2014/main" id="{7892CC42-1F6E-C721-C89A-2E36B9357009}"/>
                  </a:ext>
                </a:extLst>
              </p:cNvPr>
              <p:cNvSpPr/>
              <p:nvPr/>
            </p:nvSpPr>
            <p:spPr>
              <a:xfrm>
                <a:off x="10203423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5" name="Oval 9434">
                <a:extLst>
                  <a:ext uri="{FF2B5EF4-FFF2-40B4-BE49-F238E27FC236}">
                    <a16:creationId xmlns:a16="http://schemas.microsoft.com/office/drawing/2014/main" id="{636269B7-D93C-2698-4FA6-0DB7529CB65D}"/>
                  </a:ext>
                </a:extLst>
              </p:cNvPr>
              <p:cNvSpPr/>
              <p:nvPr/>
            </p:nvSpPr>
            <p:spPr>
              <a:xfrm>
                <a:off x="10398906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6" name="Oval 9435">
                <a:extLst>
                  <a:ext uri="{FF2B5EF4-FFF2-40B4-BE49-F238E27FC236}">
                    <a16:creationId xmlns:a16="http://schemas.microsoft.com/office/drawing/2014/main" id="{627DA515-7EF3-06E0-25C8-06D662A4CE82}"/>
                  </a:ext>
                </a:extLst>
              </p:cNvPr>
              <p:cNvSpPr/>
              <p:nvPr/>
            </p:nvSpPr>
            <p:spPr>
              <a:xfrm>
                <a:off x="10468562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7" name="Oval 9436">
                <a:extLst>
                  <a:ext uri="{FF2B5EF4-FFF2-40B4-BE49-F238E27FC236}">
                    <a16:creationId xmlns:a16="http://schemas.microsoft.com/office/drawing/2014/main" id="{491DB6D8-FA68-1B97-89A3-F49CEBC434C9}"/>
                  </a:ext>
                </a:extLst>
              </p:cNvPr>
              <p:cNvSpPr/>
              <p:nvPr/>
            </p:nvSpPr>
            <p:spPr>
              <a:xfrm>
                <a:off x="1043578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8" name="Oval 9437">
                <a:extLst>
                  <a:ext uri="{FF2B5EF4-FFF2-40B4-BE49-F238E27FC236}">
                    <a16:creationId xmlns:a16="http://schemas.microsoft.com/office/drawing/2014/main" id="{429A1524-C973-AEAC-FD1A-D52073D4C67E}"/>
                  </a:ext>
                </a:extLst>
              </p:cNvPr>
              <p:cNvSpPr/>
              <p:nvPr/>
            </p:nvSpPr>
            <p:spPr>
              <a:xfrm>
                <a:off x="10630404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39" name="Oval 9438">
                <a:extLst>
                  <a:ext uri="{FF2B5EF4-FFF2-40B4-BE49-F238E27FC236}">
                    <a16:creationId xmlns:a16="http://schemas.microsoft.com/office/drawing/2014/main" id="{DC9CDB9A-DDFA-6740-8405-EE733BE7CC51}"/>
                  </a:ext>
                </a:extLst>
              </p:cNvPr>
              <p:cNvSpPr/>
              <p:nvPr/>
            </p:nvSpPr>
            <p:spPr>
              <a:xfrm>
                <a:off x="10717584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40" name="Oval 9439">
                <a:extLst>
                  <a:ext uri="{FF2B5EF4-FFF2-40B4-BE49-F238E27FC236}">
                    <a16:creationId xmlns:a16="http://schemas.microsoft.com/office/drawing/2014/main" id="{A564A021-A6EE-E590-2511-02C25A654AB5}"/>
                  </a:ext>
                </a:extLst>
              </p:cNvPr>
              <p:cNvSpPr/>
              <p:nvPr/>
            </p:nvSpPr>
            <p:spPr>
              <a:xfrm>
                <a:off x="10742133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1" name="Oval 9440">
                <a:extLst>
                  <a:ext uri="{FF2B5EF4-FFF2-40B4-BE49-F238E27FC236}">
                    <a16:creationId xmlns:a16="http://schemas.microsoft.com/office/drawing/2014/main" id="{30AFB032-49A5-1C78-3128-DA5656B43C59}"/>
                  </a:ext>
                </a:extLst>
              </p:cNvPr>
              <p:cNvSpPr/>
              <p:nvPr/>
            </p:nvSpPr>
            <p:spPr>
              <a:xfrm>
                <a:off x="10804417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2" name="Oval 9441">
                <a:extLst>
                  <a:ext uri="{FF2B5EF4-FFF2-40B4-BE49-F238E27FC236}">
                    <a16:creationId xmlns:a16="http://schemas.microsoft.com/office/drawing/2014/main" id="{A5F7992A-A304-3E19-1257-A9FF9277912D}"/>
                  </a:ext>
                </a:extLst>
              </p:cNvPr>
              <p:cNvSpPr/>
              <p:nvPr/>
            </p:nvSpPr>
            <p:spPr>
              <a:xfrm>
                <a:off x="1086310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3" name="Oval 9442">
                <a:extLst>
                  <a:ext uri="{FF2B5EF4-FFF2-40B4-BE49-F238E27FC236}">
                    <a16:creationId xmlns:a16="http://schemas.microsoft.com/office/drawing/2014/main" id="{5E8BDF1B-C5E0-83C6-DC51-0031220B3537}"/>
                  </a:ext>
                </a:extLst>
              </p:cNvPr>
              <p:cNvSpPr/>
              <p:nvPr/>
            </p:nvSpPr>
            <p:spPr>
              <a:xfrm>
                <a:off x="1097172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4" name="Oval 9443">
                <a:extLst>
                  <a:ext uri="{FF2B5EF4-FFF2-40B4-BE49-F238E27FC236}">
                    <a16:creationId xmlns:a16="http://schemas.microsoft.com/office/drawing/2014/main" id="{13A41CA8-4077-C780-80B5-525AE53B67DC}"/>
                  </a:ext>
                </a:extLst>
              </p:cNvPr>
              <p:cNvSpPr/>
              <p:nvPr/>
            </p:nvSpPr>
            <p:spPr>
              <a:xfrm>
                <a:off x="11037337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5" name="Oval 9444">
                <a:extLst>
                  <a:ext uri="{FF2B5EF4-FFF2-40B4-BE49-F238E27FC236}">
                    <a16:creationId xmlns:a16="http://schemas.microsoft.com/office/drawing/2014/main" id="{FBA5144D-B874-9D69-526F-1CC9D8396F49}"/>
                  </a:ext>
                </a:extLst>
              </p:cNvPr>
              <p:cNvSpPr/>
              <p:nvPr/>
            </p:nvSpPr>
            <p:spPr>
              <a:xfrm>
                <a:off x="1125706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6" name="Oval 9445">
                <a:extLst>
                  <a:ext uri="{FF2B5EF4-FFF2-40B4-BE49-F238E27FC236}">
                    <a16:creationId xmlns:a16="http://schemas.microsoft.com/office/drawing/2014/main" id="{C90EEFC7-A76F-C1DA-73CD-65697EC781A5}"/>
                  </a:ext>
                </a:extLst>
              </p:cNvPr>
              <p:cNvSpPr/>
              <p:nvPr/>
            </p:nvSpPr>
            <p:spPr>
              <a:xfrm>
                <a:off x="1128908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7" name="Oval 9446">
                <a:extLst>
                  <a:ext uri="{FF2B5EF4-FFF2-40B4-BE49-F238E27FC236}">
                    <a16:creationId xmlns:a16="http://schemas.microsoft.com/office/drawing/2014/main" id="{EAD200F1-EB9D-18CF-5D1D-83BE5B0AF69D}"/>
                  </a:ext>
                </a:extLst>
              </p:cNvPr>
              <p:cNvSpPr/>
              <p:nvPr/>
            </p:nvSpPr>
            <p:spPr>
              <a:xfrm>
                <a:off x="11323693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8" name="Oval 9447">
                <a:extLst>
                  <a:ext uri="{FF2B5EF4-FFF2-40B4-BE49-F238E27FC236}">
                    <a16:creationId xmlns:a16="http://schemas.microsoft.com/office/drawing/2014/main" id="{A7421750-E299-D0EE-9A63-DF1D91E0FABC}"/>
                  </a:ext>
                </a:extLst>
              </p:cNvPr>
              <p:cNvSpPr/>
              <p:nvPr/>
            </p:nvSpPr>
            <p:spPr>
              <a:xfrm>
                <a:off x="1138549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49" name="Oval 9448">
                <a:extLst>
                  <a:ext uri="{FF2B5EF4-FFF2-40B4-BE49-F238E27FC236}">
                    <a16:creationId xmlns:a16="http://schemas.microsoft.com/office/drawing/2014/main" id="{801698D4-F93D-8388-A89A-A6D0FACA4E18}"/>
                  </a:ext>
                </a:extLst>
              </p:cNvPr>
              <p:cNvSpPr/>
              <p:nvPr/>
            </p:nvSpPr>
            <p:spPr>
              <a:xfrm>
                <a:off x="11473106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0" name="Oval 9449">
                <a:extLst>
                  <a:ext uri="{FF2B5EF4-FFF2-40B4-BE49-F238E27FC236}">
                    <a16:creationId xmlns:a16="http://schemas.microsoft.com/office/drawing/2014/main" id="{4079EA32-5026-1506-404B-AF2C98EDBAEE}"/>
                  </a:ext>
                </a:extLst>
              </p:cNvPr>
              <p:cNvSpPr/>
              <p:nvPr/>
            </p:nvSpPr>
            <p:spPr>
              <a:xfrm>
                <a:off x="11492696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1" name="Oval 9450">
                <a:extLst>
                  <a:ext uri="{FF2B5EF4-FFF2-40B4-BE49-F238E27FC236}">
                    <a16:creationId xmlns:a16="http://schemas.microsoft.com/office/drawing/2014/main" id="{DB4DF8A2-1353-2E10-EC8E-8EC03D6A633A}"/>
                  </a:ext>
                </a:extLst>
              </p:cNvPr>
              <p:cNvSpPr/>
              <p:nvPr/>
            </p:nvSpPr>
            <p:spPr>
              <a:xfrm>
                <a:off x="11546914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2" name="Oval 9451">
                <a:extLst>
                  <a:ext uri="{FF2B5EF4-FFF2-40B4-BE49-F238E27FC236}">
                    <a16:creationId xmlns:a16="http://schemas.microsoft.com/office/drawing/2014/main" id="{2BD9B907-85E4-991B-AB45-529742E0B84F}"/>
                  </a:ext>
                </a:extLst>
              </p:cNvPr>
              <p:cNvSpPr/>
              <p:nvPr/>
            </p:nvSpPr>
            <p:spPr>
              <a:xfrm>
                <a:off x="11637150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3" name="Oval 9452">
                <a:extLst>
                  <a:ext uri="{FF2B5EF4-FFF2-40B4-BE49-F238E27FC236}">
                    <a16:creationId xmlns:a16="http://schemas.microsoft.com/office/drawing/2014/main" id="{41C4E18F-C218-C0F6-08A7-782D84919C3D}"/>
                  </a:ext>
                </a:extLst>
              </p:cNvPr>
              <p:cNvSpPr/>
              <p:nvPr/>
            </p:nvSpPr>
            <p:spPr>
              <a:xfrm>
                <a:off x="11709096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4" name="Oval 9453">
                <a:extLst>
                  <a:ext uri="{FF2B5EF4-FFF2-40B4-BE49-F238E27FC236}">
                    <a16:creationId xmlns:a16="http://schemas.microsoft.com/office/drawing/2014/main" id="{111C73F3-5D78-71BF-8AA6-ADC09DBBAD9A}"/>
                  </a:ext>
                </a:extLst>
              </p:cNvPr>
              <p:cNvSpPr/>
              <p:nvPr/>
            </p:nvSpPr>
            <p:spPr>
              <a:xfrm>
                <a:off x="11791021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5" name="Oval 9454">
                <a:extLst>
                  <a:ext uri="{FF2B5EF4-FFF2-40B4-BE49-F238E27FC236}">
                    <a16:creationId xmlns:a16="http://schemas.microsoft.com/office/drawing/2014/main" id="{CEA9C7FE-7A01-8725-2F68-693465A0D031}"/>
                  </a:ext>
                </a:extLst>
              </p:cNvPr>
              <p:cNvSpPr/>
              <p:nvPr/>
            </p:nvSpPr>
            <p:spPr>
              <a:xfrm>
                <a:off x="11870947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56" name="Oval 9455">
                <a:extLst>
                  <a:ext uri="{FF2B5EF4-FFF2-40B4-BE49-F238E27FC236}">
                    <a16:creationId xmlns:a16="http://schemas.microsoft.com/office/drawing/2014/main" id="{DCE7C10C-AC7B-2AB2-8345-BD05DDAA0BE2}"/>
                  </a:ext>
                </a:extLst>
              </p:cNvPr>
              <p:cNvSpPr/>
              <p:nvPr/>
            </p:nvSpPr>
            <p:spPr>
              <a:xfrm>
                <a:off x="11901775" y="3454469"/>
                <a:ext cx="49098" cy="49098"/>
              </a:xfrm>
              <a:prstGeom prst="ellipse">
                <a:avLst/>
              </a:prstGeom>
              <a:solidFill>
                <a:schemeClr val="accent6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471" name="Group 9470">
              <a:extLst>
                <a:ext uri="{FF2B5EF4-FFF2-40B4-BE49-F238E27FC236}">
                  <a16:creationId xmlns:a16="http://schemas.microsoft.com/office/drawing/2014/main" id="{6B2BA1EA-954C-C628-C452-0FB12CF31E25}"/>
                </a:ext>
              </a:extLst>
            </p:cNvPr>
            <p:cNvGrpSpPr/>
            <p:nvPr/>
          </p:nvGrpSpPr>
          <p:grpSpPr>
            <a:xfrm>
              <a:off x="8972121" y="3456300"/>
              <a:ext cx="2807994" cy="49098"/>
              <a:chOff x="8972121" y="3456300"/>
              <a:chExt cx="2807994" cy="49098"/>
            </a:xfrm>
          </p:grpSpPr>
          <p:sp>
            <p:nvSpPr>
              <p:cNvPr id="9462" name="Oval 9461">
                <a:extLst>
                  <a:ext uri="{FF2B5EF4-FFF2-40B4-BE49-F238E27FC236}">
                    <a16:creationId xmlns:a16="http://schemas.microsoft.com/office/drawing/2014/main" id="{E94EF5F4-ACE3-903F-B56E-4A770DBF686A}"/>
                  </a:ext>
                </a:extLst>
              </p:cNvPr>
              <p:cNvSpPr/>
              <p:nvPr/>
            </p:nvSpPr>
            <p:spPr>
              <a:xfrm>
                <a:off x="8972121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3" name="Oval 9462">
                <a:extLst>
                  <a:ext uri="{FF2B5EF4-FFF2-40B4-BE49-F238E27FC236}">
                    <a16:creationId xmlns:a16="http://schemas.microsoft.com/office/drawing/2014/main" id="{D967C053-2D5A-AD03-A22F-63DE02C7FDE6}"/>
                  </a:ext>
                </a:extLst>
              </p:cNvPr>
              <p:cNvSpPr/>
              <p:nvPr/>
            </p:nvSpPr>
            <p:spPr>
              <a:xfrm>
                <a:off x="9578546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4" name="Oval 9463">
                <a:extLst>
                  <a:ext uri="{FF2B5EF4-FFF2-40B4-BE49-F238E27FC236}">
                    <a16:creationId xmlns:a16="http://schemas.microsoft.com/office/drawing/2014/main" id="{EDBE9478-99E6-FD05-DFCA-9CAFAECD44C4}"/>
                  </a:ext>
                </a:extLst>
              </p:cNvPr>
              <p:cNvSpPr/>
              <p:nvPr/>
            </p:nvSpPr>
            <p:spPr>
              <a:xfrm>
                <a:off x="9608165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5" name="Oval 9464">
                <a:extLst>
                  <a:ext uri="{FF2B5EF4-FFF2-40B4-BE49-F238E27FC236}">
                    <a16:creationId xmlns:a16="http://schemas.microsoft.com/office/drawing/2014/main" id="{088D74D0-A8C0-2D52-0177-8C5676E04734}"/>
                  </a:ext>
                </a:extLst>
              </p:cNvPr>
              <p:cNvSpPr/>
              <p:nvPr/>
            </p:nvSpPr>
            <p:spPr>
              <a:xfrm>
                <a:off x="9686882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6" name="Oval 9465">
                <a:extLst>
                  <a:ext uri="{FF2B5EF4-FFF2-40B4-BE49-F238E27FC236}">
                    <a16:creationId xmlns:a16="http://schemas.microsoft.com/office/drawing/2014/main" id="{BF0997C3-A58B-0A9F-C87A-F08D5CB50D49}"/>
                  </a:ext>
                </a:extLst>
              </p:cNvPr>
              <p:cNvSpPr/>
              <p:nvPr/>
            </p:nvSpPr>
            <p:spPr>
              <a:xfrm>
                <a:off x="9886907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7" name="Oval 9466">
                <a:extLst>
                  <a:ext uri="{FF2B5EF4-FFF2-40B4-BE49-F238E27FC236}">
                    <a16:creationId xmlns:a16="http://schemas.microsoft.com/office/drawing/2014/main" id="{5135CCDC-C905-2690-6E7D-F88266744FE8}"/>
                  </a:ext>
                </a:extLst>
              </p:cNvPr>
              <p:cNvSpPr/>
              <p:nvPr/>
            </p:nvSpPr>
            <p:spPr>
              <a:xfrm>
                <a:off x="9975978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8" name="Oval 9467">
                <a:extLst>
                  <a:ext uri="{FF2B5EF4-FFF2-40B4-BE49-F238E27FC236}">
                    <a16:creationId xmlns:a16="http://schemas.microsoft.com/office/drawing/2014/main" id="{E1753BF8-FFDD-84A6-FA49-BB1127751058}"/>
                  </a:ext>
                </a:extLst>
              </p:cNvPr>
              <p:cNvSpPr/>
              <p:nvPr/>
            </p:nvSpPr>
            <p:spPr>
              <a:xfrm>
                <a:off x="11439482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69" name="Oval 9468">
                <a:extLst>
                  <a:ext uri="{FF2B5EF4-FFF2-40B4-BE49-F238E27FC236}">
                    <a16:creationId xmlns:a16="http://schemas.microsoft.com/office/drawing/2014/main" id="{34C874E0-69DE-034C-CB65-2BB5E132EFCF}"/>
                  </a:ext>
                </a:extLst>
              </p:cNvPr>
              <p:cNvSpPr/>
              <p:nvPr/>
            </p:nvSpPr>
            <p:spPr>
              <a:xfrm>
                <a:off x="11611833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70" name="Oval 9469">
                <a:extLst>
                  <a:ext uri="{FF2B5EF4-FFF2-40B4-BE49-F238E27FC236}">
                    <a16:creationId xmlns:a16="http://schemas.microsoft.com/office/drawing/2014/main" id="{3E722737-4701-EE9D-5F1A-BB8803C7EA47}"/>
                  </a:ext>
                </a:extLst>
              </p:cNvPr>
              <p:cNvSpPr/>
              <p:nvPr/>
            </p:nvSpPr>
            <p:spPr>
              <a:xfrm>
                <a:off x="11731017" y="3456300"/>
                <a:ext cx="49098" cy="49098"/>
              </a:xfrm>
              <a:prstGeom prst="ellipse">
                <a:avLst/>
              </a:prstGeom>
              <a:solidFill>
                <a:schemeClr val="accent1"/>
              </a:solidFill>
              <a:ln w="63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5884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EMERALD: Elacestrant vs Investigator’s Choice SoC ET in ER+/HER2- MBC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7EA53-DB1F-204D-BC82-15C189F73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+mn-lt"/>
                <a:cs typeface="Calibri"/>
              </a:rPr>
              <a:t>International, open-label, active-controlled, randomized 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Roboto"/>
                <a:cs typeface="Calibri"/>
              </a:rPr>
              <a:t>phase</a:t>
            </a:r>
            <a:r>
              <a:rPr lang="en-US" sz="2000" dirty="0">
                <a:latin typeface="+mn-lt"/>
                <a:cs typeface="Calibri"/>
              </a:rPr>
              <a:t> III study</a:t>
            </a:r>
            <a:br>
              <a:rPr lang="en-US" sz="2000" dirty="0">
                <a:latin typeface="+mn-lt"/>
                <a:cs typeface="Calibri"/>
              </a:rPr>
            </a:br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r>
              <a:rPr lang="en-US" sz="2000" b="1" dirty="0">
                <a:latin typeface="+mn-lt"/>
                <a:cs typeface="Calibri"/>
              </a:rPr>
              <a:t>Coprimary endpoints: </a:t>
            </a:r>
            <a:r>
              <a:rPr lang="en-US" sz="2000" dirty="0">
                <a:latin typeface="+mn-lt"/>
                <a:cs typeface="Calibri"/>
              </a:rPr>
              <a:t>PFS in full population and patients with </a:t>
            </a:r>
            <a:r>
              <a:rPr lang="en-US" sz="2000" i="1" dirty="0">
                <a:latin typeface="+mn-lt"/>
                <a:cs typeface="Calibri"/>
              </a:rPr>
              <a:t>ESR1</a:t>
            </a:r>
            <a:r>
              <a:rPr lang="en-US" sz="2000" dirty="0">
                <a:latin typeface="+mn-lt"/>
                <a:cs typeface="Calibri"/>
              </a:rPr>
              <a:t> mutations per BICR</a:t>
            </a:r>
          </a:p>
          <a:p>
            <a:r>
              <a:rPr lang="en-US" sz="2000" b="1" dirty="0">
                <a:latin typeface="+mn-lt"/>
                <a:cs typeface="Calibri"/>
              </a:rPr>
              <a:t>Key secondary endpoints: </a:t>
            </a:r>
            <a:r>
              <a:rPr lang="en-US" sz="2000" dirty="0">
                <a:latin typeface="+mn-lt"/>
                <a:cs typeface="Calibri"/>
              </a:rPr>
              <a:t>OS in full population and patients with </a:t>
            </a:r>
            <a:r>
              <a:rPr lang="en-US" sz="2000" i="1" dirty="0">
                <a:latin typeface="+mn-lt"/>
                <a:cs typeface="Calibri"/>
              </a:rPr>
              <a:t>ESR1</a:t>
            </a:r>
            <a:r>
              <a:rPr lang="en-US" sz="2000" dirty="0">
                <a:latin typeface="+mn-lt"/>
                <a:cs typeface="Calibri"/>
              </a:rPr>
              <a:t> mutations </a:t>
            </a:r>
          </a:p>
          <a:p>
            <a:endParaRPr lang="en-US" sz="2000" dirty="0">
              <a:latin typeface="+mn-lt"/>
              <a:cs typeface="Calibri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8E631C-B2F4-A2AB-0A38-CA179CA1A1E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+mn-lt"/>
                <a:cs typeface="Calibri"/>
              </a:rPr>
              <a:t>Bardia. Clin Cancer Res. 2024;30:4299. </a:t>
            </a:r>
            <a:r>
              <a:rPr lang="en-US" dirty="0">
                <a:latin typeface="+mn-lt"/>
                <a:cs typeface="Calibri"/>
              </a:rPr>
              <a:t>NCT03778931. </a:t>
            </a:r>
            <a:r>
              <a:rPr lang="en-US" altLang="en-US" dirty="0">
                <a:latin typeface="+mn-lt"/>
                <a:cs typeface="Arial" panose="020B0604020202020204" pitchFamily="34" charset="0"/>
              </a:rPr>
              <a:t>Bidard. JCO. 2022;40:3246.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A7103A4E-6D64-6B47-8991-0680B4194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46" y="2613597"/>
            <a:ext cx="370244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Men and postmenopausal women with ER+/HER2- MBC; relapse/PD after 1-2 lines of ET (1 line with CDK4/6 inhibitor);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≤1 line of CT for advanced disease; ECOG PS 0/1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478)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 46">
            <a:extLst>
              <a:ext uri="{FF2B5EF4-FFF2-40B4-BE49-F238E27FC236}">
                <a16:creationId xmlns:a16="http://schemas.microsoft.com/office/drawing/2014/main" id="{A2C7DCEC-B0BE-B34F-948A-FF32F2EF0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9977" y="3054206"/>
            <a:ext cx="225094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Until progression, unacceptable toxicity, or withdrawal</a:t>
            </a: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55C60873-1BA6-8F49-A46A-B0FC021FC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1116" y="2367177"/>
            <a:ext cx="4873699" cy="1200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Elacestrant 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400 mg QD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239)</a:t>
            </a:r>
          </a:p>
        </p:txBody>
      </p:sp>
      <p:sp>
        <p:nvSpPr>
          <p:cNvPr id="16" name="Line 52">
            <a:extLst>
              <a:ext uri="{FF2B5EF4-FFF2-40B4-BE49-F238E27FC236}">
                <a16:creationId xmlns:a16="http://schemas.microsoft.com/office/drawing/2014/main" id="{4F971239-B5CB-3C40-BAB3-705AEFA98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9275" y="3645258"/>
            <a:ext cx="479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0BEA2433-B12E-2E46-8126-D73E1B360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7086" y="3662056"/>
            <a:ext cx="622300" cy="2634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D32014B8-DEE8-3B4E-B19B-A58A727E2F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07086" y="321621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4FA4B56-5D6F-C247-9135-76161017466C}"/>
              </a:ext>
            </a:extLst>
          </p:cNvPr>
          <p:cNvCxnSpPr>
            <a:cxnSpLocks/>
          </p:cNvCxnSpPr>
          <p:nvPr/>
        </p:nvCxnSpPr>
        <p:spPr bwMode="auto">
          <a:xfrm>
            <a:off x="3945069" y="2249348"/>
            <a:ext cx="0" cy="56751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1494705-2AB9-D04B-94C0-2429C0458B24}"/>
              </a:ext>
            </a:extLst>
          </p:cNvPr>
          <p:cNvSpPr txBox="1"/>
          <p:nvPr/>
        </p:nvSpPr>
        <p:spPr bwMode="auto">
          <a:xfrm>
            <a:off x="1673126" y="1722531"/>
            <a:ext cx="45438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Stratified by mESR1 status, prior fulvestrant, </a:t>
            </a:r>
            <a:b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presence of visceral metastases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11DCDB-D032-CD19-AA4B-BC02C1A01E31}"/>
              </a:ext>
            </a:extLst>
          </p:cNvPr>
          <p:cNvSpPr txBox="1"/>
          <p:nvPr/>
        </p:nvSpPr>
        <p:spPr bwMode="auto">
          <a:xfrm>
            <a:off x="4531116" y="3708799"/>
            <a:ext cx="4868220" cy="120032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SoC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(investigator’s choice of fulvestrant,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anastrozole, letrozole, or exemestane)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(n = 239)</a:t>
            </a:r>
          </a:p>
        </p:txBody>
      </p:sp>
    </p:spTree>
    <p:extLst>
      <p:ext uri="{BB962C8B-B14F-4D97-AF65-F5344CB8AC3E}">
        <p14:creationId xmlns:p14="http://schemas.microsoft.com/office/powerpoint/2010/main" val="2788426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E30A8-C557-9E3F-0F5A-37EC8D830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E4598D8-37EE-29BA-2164-5A1B67B54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EMERALD: PFS With Elacestrant vs SoC in ITT and </a:t>
            </a:r>
            <a:br>
              <a:rPr lang="en-US" altLang="en-US" dirty="0"/>
            </a:br>
            <a:r>
              <a:rPr lang="en-US" altLang="en-US" dirty="0"/>
              <a:t>Population With ESR1mut+ Disease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C2D8F84-DDF8-5BE4-9265-6878631C52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Bidard. JCO. 2022;40:3246.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2AF3729-40E6-3795-1A0F-CCDAAB9F8788}"/>
              </a:ext>
            </a:extLst>
          </p:cNvPr>
          <p:cNvSpPr/>
          <p:nvPr/>
        </p:nvSpPr>
        <p:spPr bwMode="auto">
          <a:xfrm>
            <a:off x="7127979" y="2626872"/>
            <a:ext cx="2488144" cy="2018735"/>
          </a:xfrm>
          <a:custGeom>
            <a:avLst/>
            <a:gdLst>
              <a:gd name="connsiteX0" fmla="*/ 2488144 w 2488144"/>
              <a:gd name="connsiteY0" fmla="*/ 2018735 h 2018735"/>
              <a:gd name="connsiteX1" fmla="*/ 1706699 w 2488144"/>
              <a:gd name="connsiteY1" fmla="*/ 2018735 h 2018735"/>
              <a:gd name="connsiteX2" fmla="*/ 1706699 w 2488144"/>
              <a:gd name="connsiteY2" fmla="*/ 1912914 h 2018735"/>
              <a:gd name="connsiteX3" fmla="*/ 1695845 w 2488144"/>
              <a:gd name="connsiteY3" fmla="*/ 1912914 h 2018735"/>
              <a:gd name="connsiteX4" fmla="*/ 1695845 w 2488144"/>
              <a:gd name="connsiteY4" fmla="*/ 1836940 h 2018735"/>
              <a:gd name="connsiteX5" fmla="*/ 1367530 w 2488144"/>
              <a:gd name="connsiteY5" fmla="*/ 1836940 h 2018735"/>
              <a:gd name="connsiteX6" fmla="*/ 1367530 w 2488144"/>
              <a:gd name="connsiteY6" fmla="*/ 1817946 h 2018735"/>
              <a:gd name="connsiteX7" fmla="*/ 1345823 w 2488144"/>
              <a:gd name="connsiteY7" fmla="*/ 1817946 h 2018735"/>
              <a:gd name="connsiteX8" fmla="*/ 1345823 w 2488144"/>
              <a:gd name="connsiteY8" fmla="*/ 1763679 h 2018735"/>
              <a:gd name="connsiteX9" fmla="*/ 1028360 w 2488144"/>
              <a:gd name="connsiteY9" fmla="*/ 1763679 h 2018735"/>
              <a:gd name="connsiteX10" fmla="*/ 1028360 w 2488144"/>
              <a:gd name="connsiteY10" fmla="*/ 1717552 h 2018735"/>
              <a:gd name="connsiteX11" fmla="*/ 1012080 w 2488144"/>
              <a:gd name="connsiteY11" fmla="*/ 1717552 h 2018735"/>
              <a:gd name="connsiteX12" fmla="*/ 1012080 w 2488144"/>
              <a:gd name="connsiteY12" fmla="*/ 1668712 h 2018735"/>
              <a:gd name="connsiteX13" fmla="*/ 879126 w 2488144"/>
              <a:gd name="connsiteY13" fmla="*/ 1668712 h 2018735"/>
              <a:gd name="connsiteX14" fmla="*/ 879126 w 2488144"/>
              <a:gd name="connsiteY14" fmla="*/ 1633438 h 2018735"/>
              <a:gd name="connsiteX15" fmla="*/ 700045 w 2488144"/>
              <a:gd name="connsiteY15" fmla="*/ 1633438 h 2018735"/>
              <a:gd name="connsiteX16" fmla="*/ 700045 w 2488144"/>
              <a:gd name="connsiteY16" fmla="*/ 1560178 h 2018735"/>
              <a:gd name="connsiteX17" fmla="*/ 697331 w 2488144"/>
              <a:gd name="connsiteY17" fmla="*/ 1560178 h 2018735"/>
              <a:gd name="connsiteX18" fmla="*/ 697331 w 2488144"/>
              <a:gd name="connsiteY18" fmla="*/ 1481491 h 2018735"/>
              <a:gd name="connsiteX19" fmla="*/ 683765 w 2488144"/>
              <a:gd name="connsiteY19" fmla="*/ 1481491 h 2018735"/>
              <a:gd name="connsiteX20" fmla="*/ 683765 w 2488144"/>
              <a:gd name="connsiteY20" fmla="*/ 1405517 h 2018735"/>
              <a:gd name="connsiteX21" fmla="*/ 645778 w 2488144"/>
              <a:gd name="connsiteY21" fmla="*/ 1405517 h 2018735"/>
              <a:gd name="connsiteX22" fmla="*/ 645778 w 2488144"/>
              <a:gd name="connsiteY22" fmla="*/ 1337683 h 2018735"/>
              <a:gd name="connsiteX23" fmla="*/ 396149 w 2488144"/>
              <a:gd name="connsiteY23" fmla="*/ 1337683 h 2018735"/>
              <a:gd name="connsiteX24" fmla="*/ 396149 w 2488144"/>
              <a:gd name="connsiteY24" fmla="*/ 1275276 h 2018735"/>
              <a:gd name="connsiteX25" fmla="*/ 385296 w 2488144"/>
              <a:gd name="connsiteY25" fmla="*/ 1275276 h 2018735"/>
              <a:gd name="connsiteX26" fmla="*/ 385296 w 2488144"/>
              <a:gd name="connsiteY26" fmla="*/ 1223722 h 2018735"/>
              <a:gd name="connsiteX27" fmla="*/ 350022 w 2488144"/>
              <a:gd name="connsiteY27" fmla="*/ 1223722 h 2018735"/>
              <a:gd name="connsiteX28" fmla="*/ 350022 w 2488144"/>
              <a:gd name="connsiteY28" fmla="*/ 1145035 h 2018735"/>
              <a:gd name="connsiteX29" fmla="*/ 339169 w 2488144"/>
              <a:gd name="connsiteY29" fmla="*/ 1145035 h 2018735"/>
              <a:gd name="connsiteX30" fmla="*/ 339169 w 2488144"/>
              <a:gd name="connsiteY30" fmla="*/ 510110 h 2018735"/>
              <a:gd name="connsiteX31" fmla="*/ 325602 w 2488144"/>
              <a:gd name="connsiteY31" fmla="*/ 510110 h 2018735"/>
              <a:gd name="connsiteX32" fmla="*/ 325602 w 2488144"/>
              <a:gd name="connsiteY32" fmla="*/ 358162 h 2018735"/>
              <a:gd name="connsiteX33" fmla="*/ 306609 w 2488144"/>
              <a:gd name="connsiteY33" fmla="*/ 358162 h 2018735"/>
              <a:gd name="connsiteX34" fmla="*/ 306609 w 2488144"/>
              <a:gd name="connsiteY34" fmla="*/ 162801 h 2018735"/>
              <a:gd name="connsiteX35" fmla="*/ 287615 w 2488144"/>
              <a:gd name="connsiteY35" fmla="*/ 162801 h 2018735"/>
              <a:gd name="connsiteX36" fmla="*/ 287615 w 2488144"/>
              <a:gd name="connsiteY36" fmla="*/ 124814 h 2018735"/>
              <a:gd name="connsiteX37" fmla="*/ 276762 w 2488144"/>
              <a:gd name="connsiteY37" fmla="*/ 124814 h 2018735"/>
              <a:gd name="connsiteX38" fmla="*/ 276762 w 2488144"/>
              <a:gd name="connsiteY38" fmla="*/ 105821 h 2018735"/>
              <a:gd name="connsiteX39" fmla="*/ 176368 w 2488144"/>
              <a:gd name="connsiteY39" fmla="*/ 105821 h 2018735"/>
              <a:gd name="connsiteX40" fmla="*/ 176368 w 2488144"/>
              <a:gd name="connsiteY40" fmla="*/ 92254 h 2018735"/>
              <a:gd name="connsiteX41" fmla="*/ 157374 w 2488144"/>
              <a:gd name="connsiteY41" fmla="*/ 92254 h 2018735"/>
              <a:gd name="connsiteX42" fmla="*/ 165514 w 2488144"/>
              <a:gd name="connsiteY42" fmla="*/ 84114 h 2018735"/>
              <a:gd name="connsiteX43" fmla="*/ 143807 w 2488144"/>
              <a:gd name="connsiteY43" fmla="*/ 84114 h 2018735"/>
              <a:gd name="connsiteX44" fmla="*/ 143807 w 2488144"/>
              <a:gd name="connsiteY44" fmla="*/ 59694 h 2018735"/>
              <a:gd name="connsiteX45" fmla="*/ 78687 w 2488144"/>
              <a:gd name="connsiteY45" fmla="*/ 59694 h 2018735"/>
              <a:gd name="connsiteX46" fmla="*/ 78687 w 2488144"/>
              <a:gd name="connsiteY46" fmla="*/ 0 h 2018735"/>
              <a:gd name="connsiteX47" fmla="*/ 0 w 2488144"/>
              <a:gd name="connsiteY47" fmla="*/ 0 h 20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488144" h="2018735">
                <a:moveTo>
                  <a:pt x="2488144" y="2018735"/>
                </a:moveTo>
                <a:lnTo>
                  <a:pt x="1706699" y="2018735"/>
                </a:lnTo>
                <a:lnTo>
                  <a:pt x="1706699" y="1912914"/>
                </a:lnTo>
                <a:lnTo>
                  <a:pt x="1695845" y="1912914"/>
                </a:lnTo>
                <a:lnTo>
                  <a:pt x="1695845" y="1836940"/>
                </a:lnTo>
                <a:lnTo>
                  <a:pt x="1367530" y="1836940"/>
                </a:lnTo>
                <a:lnTo>
                  <a:pt x="1367530" y="1817946"/>
                </a:lnTo>
                <a:lnTo>
                  <a:pt x="1345823" y="1817946"/>
                </a:lnTo>
                <a:lnTo>
                  <a:pt x="1345823" y="1763679"/>
                </a:lnTo>
                <a:lnTo>
                  <a:pt x="1028360" y="1763679"/>
                </a:lnTo>
                <a:lnTo>
                  <a:pt x="1028360" y="1717552"/>
                </a:lnTo>
                <a:lnTo>
                  <a:pt x="1012080" y="1717552"/>
                </a:lnTo>
                <a:lnTo>
                  <a:pt x="1012080" y="1668712"/>
                </a:lnTo>
                <a:lnTo>
                  <a:pt x="879126" y="1668712"/>
                </a:lnTo>
                <a:lnTo>
                  <a:pt x="879126" y="1633438"/>
                </a:lnTo>
                <a:lnTo>
                  <a:pt x="700045" y="1633438"/>
                </a:lnTo>
                <a:lnTo>
                  <a:pt x="700045" y="1560178"/>
                </a:lnTo>
                <a:lnTo>
                  <a:pt x="697331" y="1560178"/>
                </a:lnTo>
                <a:lnTo>
                  <a:pt x="697331" y="1481491"/>
                </a:lnTo>
                <a:lnTo>
                  <a:pt x="683765" y="1481491"/>
                </a:lnTo>
                <a:lnTo>
                  <a:pt x="683765" y="1405517"/>
                </a:lnTo>
                <a:lnTo>
                  <a:pt x="645778" y="1405517"/>
                </a:lnTo>
                <a:lnTo>
                  <a:pt x="645778" y="1337683"/>
                </a:lnTo>
                <a:lnTo>
                  <a:pt x="396149" y="1337683"/>
                </a:lnTo>
                <a:lnTo>
                  <a:pt x="396149" y="1275276"/>
                </a:lnTo>
                <a:lnTo>
                  <a:pt x="385296" y="1275276"/>
                </a:lnTo>
                <a:lnTo>
                  <a:pt x="385296" y="1223722"/>
                </a:lnTo>
                <a:lnTo>
                  <a:pt x="350022" y="1223722"/>
                </a:lnTo>
                <a:lnTo>
                  <a:pt x="350022" y="1145035"/>
                </a:lnTo>
                <a:lnTo>
                  <a:pt x="339169" y="1145035"/>
                </a:lnTo>
                <a:lnTo>
                  <a:pt x="339169" y="510110"/>
                </a:lnTo>
                <a:lnTo>
                  <a:pt x="325602" y="510110"/>
                </a:lnTo>
                <a:lnTo>
                  <a:pt x="325602" y="358162"/>
                </a:lnTo>
                <a:lnTo>
                  <a:pt x="306609" y="358162"/>
                </a:lnTo>
                <a:lnTo>
                  <a:pt x="306609" y="162801"/>
                </a:lnTo>
                <a:lnTo>
                  <a:pt x="287615" y="162801"/>
                </a:lnTo>
                <a:lnTo>
                  <a:pt x="287615" y="124814"/>
                </a:lnTo>
                <a:lnTo>
                  <a:pt x="276762" y="124814"/>
                </a:lnTo>
                <a:lnTo>
                  <a:pt x="276762" y="105821"/>
                </a:lnTo>
                <a:lnTo>
                  <a:pt x="176368" y="105821"/>
                </a:lnTo>
                <a:lnTo>
                  <a:pt x="176368" y="92254"/>
                </a:lnTo>
                <a:lnTo>
                  <a:pt x="157374" y="92254"/>
                </a:lnTo>
                <a:lnTo>
                  <a:pt x="165514" y="84114"/>
                </a:lnTo>
                <a:lnTo>
                  <a:pt x="143807" y="84114"/>
                </a:lnTo>
                <a:lnTo>
                  <a:pt x="143807" y="59694"/>
                </a:lnTo>
                <a:lnTo>
                  <a:pt x="78687" y="59694"/>
                </a:lnTo>
                <a:lnTo>
                  <a:pt x="78687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409FE39-1B9E-1B45-118A-F429556DAD68}"/>
              </a:ext>
            </a:extLst>
          </p:cNvPr>
          <p:cNvSpPr/>
          <p:nvPr/>
        </p:nvSpPr>
        <p:spPr bwMode="auto">
          <a:xfrm>
            <a:off x="7129054" y="2633326"/>
            <a:ext cx="4526280" cy="1649185"/>
          </a:xfrm>
          <a:custGeom>
            <a:avLst/>
            <a:gdLst>
              <a:gd name="connsiteX0" fmla="*/ 4526280 w 4526280"/>
              <a:gd name="connsiteY0" fmla="*/ 1649185 h 1649185"/>
              <a:gd name="connsiteX1" fmla="*/ 2377440 w 4526280"/>
              <a:gd name="connsiteY1" fmla="*/ 1649185 h 1649185"/>
              <a:gd name="connsiteX2" fmla="*/ 2377440 w 4526280"/>
              <a:gd name="connsiteY2" fmla="*/ 1603465 h 1649185"/>
              <a:gd name="connsiteX3" fmla="*/ 2041072 w 4526280"/>
              <a:gd name="connsiteY3" fmla="*/ 1603465 h 1649185"/>
              <a:gd name="connsiteX4" fmla="*/ 2041072 w 4526280"/>
              <a:gd name="connsiteY4" fmla="*/ 1557745 h 1649185"/>
              <a:gd name="connsiteX5" fmla="*/ 1916975 w 4526280"/>
              <a:gd name="connsiteY5" fmla="*/ 1557745 h 1649185"/>
              <a:gd name="connsiteX6" fmla="*/ 1916975 w 4526280"/>
              <a:gd name="connsiteY6" fmla="*/ 1508760 h 1649185"/>
              <a:gd name="connsiteX7" fmla="*/ 1714500 w 4526280"/>
              <a:gd name="connsiteY7" fmla="*/ 1508760 h 1649185"/>
              <a:gd name="connsiteX8" fmla="*/ 1714500 w 4526280"/>
              <a:gd name="connsiteY8" fmla="*/ 1430383 h 1649185"/>
              <a:gd name="connsiteX9" fmla="*/ 1616529 w 4526280"/>
              <a:gd name="connsiteY9" fmla="*/ 1430383 h 1649185"/>
              <a:gd name="connsiteX10" fmla="*/ 1616529 w 4526280"/>
              <a:gd name="connsiteY10" fmla="*/ 1410788 h 1649185"/>
              <a:gd name="connsiteX11" fmla="*/ 1459775 w 4526280"/>
              <a:gd name="connsiteY11" fmla="*/ 1410788 h 1649185"/>
              <a:gd name="connsiteX12" fmla="*/ 1459775 w 4526280"/>
              <a:gd name="connsiteY12" fmla="*/ 1365068 h 1649185"/>
              <a:gd name="connsiteX13" fmla="*/ 1387929 w 4526280"/>
              <a:gd name="connsiteY13" fmla="*/ 1365068 h 1649185"/>
              <a:gd name="connsiteX14" fmla="*/ 1387929 w 4526280"/>
              <a:gd name="connsiteY14" fmla="*/ 1319348 h 1649185"/>
              <a:gd name="connsiteX15" fmla="*/ 1371600 w 4526280"/>
              <a:gd name="connsiteY15" fmla="*/ 1319348 h 1649185"/>
              <a:gd name="connsiteX16" fmla="*/ 1371600 w 4526280"/>
              <a:gd name="connsiteY16" fmla="*/ 1299754 h 1649185"/>
              <a:gd name="connsiteX17" fmla="*/ 1031966 w 4526280"/>
              <a:gd name="connsiteY17" fmla="*/ 1299754 h 1649185"/>
              <a:gd name="connsiteX18" fmla="*/ 1031966 w 4526280"/>
              <a:gd name="connsiteY18" fmla="*/ 1257300 h 1649185"/>
              <a:gd name="connsiteX19" fmla="*/ 1018903 w 4526280"/>
              <a:gd name="connsiteY19" fmla="*/ 1257300 h 1649185"/>
              <a:gd name="connsiteX20" fmla="*/ 1018903 w 4526280"/>
              <a:gd name="connsiteY20" fmla="*/ 1201783 h 1649185"/>
              <a:gd name="connsiteX21" fmla="*/ 1005840 w 4526280"/>
              <a:gd name="connsiteY21" fmla="*/ 1201783 h 1649185"/>
              <a:gd name="connsiteX22" fmla="*/ 1005840 w 4526280"/>
              <a:gd name="connsiteY22" fmla="*/ 1165860 h 1649185"/>
              <a:gd name="connsiteX23" fmla="*/ 933995 w 4526280"/>
              <a:gd name="connsiteY23" fmla="*/ 1165860 h 1649185"/>
              <a:gd name="connsiteX24" fmla="*/ 933995 w 4526280"/>
              <a:gd name="connsiteY24" fmla="*/ 1146265 h 1649185"/>
              <a:gd name="connsiteX25" fmla="*/ 924197 w 4526280"/>
              <a:gd name="connsiteY25" fmla="*/ 1146265 h 1649185"/>
              <a:gd name="connsiteX26" fmla="*/ 924197 w 4526280"/>
              <a:gd name="connsiteY26" fmla="*/ 1126671 h 1649185"/>
              <a:gd name="connsiteX27" fmla="*/ 754380 w 4526280"/>
              <a:gd name="connsiteY27" fmla="*/ 1126671 h 1649185"/>
              <a:gd name="connsiteX28" fmla="*/ 754380 w 4526280"/>
              <a:gd name="connsiteY28" fmla="*/ 1116874 h 1649185"/>
              <a:gd name="connsiteX29" fmla="*/ 692332 w 4526280"/>
              <a:gd name="connsiteY29" fmla="*/ 1116874 h 1649185"/>
              <a:gd name="connsiteX30" fmla="*/ 692332 w 4526280"/>
              <a:gd name="connsiteY30" fmla="*/ 1018903 h 1649185"/>
              <a:gd name="connsiteX31" fmla="*/ 679269 w 4526280"/>
              <a:gd name="connsiteY31" fmla="*/ 1018903 h 1649185"/>
              <a:gd name="connsiteX32" fmla="*/ 679269 w 4526280"/>
              <a:gd name="connsiteY32" fmla="*/ 982980 h 1649185"/>
              <a:gd name="connsiteX33" fmla="*/ 656409 w 4526280"/>
              <a:gd name="connsiteY33" fmla="*/ 982980 h 1649185"/>
              <a:gd name="connsiteX34" fmla="*/ 656409 w 4526280"/>
              <a:gd name="connsiteY34" fmla="*/ 950323 h 1649185"/>
              <a:gd name="connsiteX35" fmla="*/ 437606 w 4526280"/>
              <a:gd name="connsiteY35" fmla="*/ 950323 h 1649185"/>
              <a:gd name="connsiteX36" fmla="*/ 437606 w 4526280"/>
              <a:gd name="connsiteY36" fmla="*/ 927463 h 1649185"/>
              <a:gd name="connsiteX37" fmla="*/ 404949 w 4526280"/>
              <a:gd name="connsiteY37" fmla="*/ 927463 h 1649185"/>
              <a:gd name="connsiteX38" fmla="*/ 404949 w 4526280"/>
              <a:gd name="connsiteY38" fmla="*/ 839288 h 1649185"/>
              <a:gd name="connsiteX39" fmla="*/ 388620 w 4526280"/>
              <a:gd name="connsiteY39" fmla="*/ 839288 h 1649185"/>
              <a:gd name="connsiteX40" fmla="*/ 388620 w 4526280"/>
              <a:gd name="connsiteY40" fmla="*/ 813163 h 1649185"/>
              <a:gd name="connsiteX41" fmla="*/ 372292 w 4526280"/>
              <a:gd name="connsiteY41" fmla="*/ 813163 h 1649185"/>
              <a:gd name="connsiteX42" fmla="*/ 372292 w 4526280"/>
              <a:gd name="connsiteY42" fmla="*/ 793568 h 1649185"/>
              <a:gd name="connsiteX43" fmla="*/ 362495 w 4526280"/>
              <a:gd name="connsiteY43" fmla="*/ 793568 h 1649185"/>
              <a:gd name="connsiteX44" fmla="*/ 362495 w 4526280"/>
              <a:gd name="connsiteY44" fmla="*/ 760911 h 1649185"/>
              <a:gd name="connsiteX45" fmla="*/ 346166 w 4526280"/>
              <a:gd name="connsiteY45" fmla="*/ 760911 h 1649185"/>
              <a:gd name="connsiteX46" fmla="*/ 346166 w 4526280"/>
              <a:gd name="connsiteY46" fmla="*/ 476794 h 1649185"/>
              <a:gd name="connsiteX47" fmla="*/ 336369 w 4526280"/>
              <a:gd name="connsiteY47" fmla="*/ 476794 h 1649185"/>
              <a:gd name="connsiteX48" fmla="*/ 336369 w 4526280"/>
              <a:gd name="connsiteY48" fmla="*/ 349431 h 1649185"/>
              <a:gd name="connsiteX49" fmla="*/ 320040 w 4526280"/>
              <a:gd name="connsiteY49" fmla="*/ 349431 h 1649185"/>
              <a:gd name="connsiteX50" fmla="*/ 320040 w 4526280"/>
              <a:gd name="connsiteY50" fmla="*/ 127363 h 1649185"/>
              <a:gd name="connsiteX51" fmla="*/ 300446 w 4526280"/>
              <a:gd name="connsiteY51" fmla="*/ 127363 h 1649185"/>
              <a:gd name="connsiteX52" fmla="*/ 300446 w 4526280"/>
              <a:gd name="connsiteY52" fmla="*/ 75111 h 1649185"/>
              <a:gd name="connsiteX53" fmla="*/ 290649 w 4526280"/>
              <a:gd name="connsiteY53" fmla="*/ 75111 h 1649185"/>
              <a:gd name="connsiteX54" fmla="*/ 290649 w 4526280"/>
              <a:gd name="connsiteY54" fmla="*/ 48985 h 1649185"/>
              <a:gd name="connsiteX55" fmla="*/ 267789 w 4526280"/>
              <a:gd name="connsiteY55" fmla="*/ 48985 h 1649185"/>
              <a:gd name="connsiteX56" fmla="*/ 267789 w 4526280"/>
              <a:gd name="connsiteY56" fmla="*/ 19594 h 1649185"/>
              <a:gd name="connsiteX57" fmla="*/ 160020 w 4526280"/>
              <a:gd name="connsiteY57" fmla="*/ 19594 h 1649185"/>
              <a:gd name="connsiteX58" fmla="*/ 160020 w 4526280"/>
              <a:gd name="connsiteY58" fmla="*/ 0 h 1649185"/>
              <a:gd name="connsiteX59" fmla="*/ 0 w 4526280"/>
              <a:gd name="connsiteY59" fmla="*/ 0 h 1649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526280" h="1649185">
                <a:moveTo>
                  <a:pt x="4526280" y="1649185"/>
                </a:moveTo>
                <a:lnTo>
                  <a:pt x="2377440" y="1649185"/>
                </a:lnTo>
                <a:lnTo>
                  <a:pt x="2377440" y="1603465"/>
                </a:lnTo>
                <a:lnTo>
                  <a:pt x="2041072" y="1603465"/>
                </a:lnTo>
                <a:lnTo>
                  <a:pt x="2041072" y="1557745"/>
                </a:lnTo>
                <a:lnTo>
                  <a:pt x="1916975" y="1557745"/>
                </a:lnTo>
                <a:lnTo>
                  <a:pt x="1916975" y="1508760"/>
                </a:lnTo>
                <a:lnTo>
                  <a:pt x="1714500" y="1508760"/>
                </a:lnTo>
                <a:lnTo>
                  <a:pt x="1714500" y="1430383"/>
                </a:lnTo>
                <a:lnTo>
                  <a:pt x="1616529" y="1430383"/>
                </a:lnTo>
                <a:lnTo>
                  <a:pt x="1616529" y="1410788"/>
                </a:lnTo>
                <a:lnTo>
                  <a:pt x="1459775" y="1410788"/>
                </a:lnTo>
                <a:lnTo>
                  <a:pt x="1459775" y="1365068"/>
                </a:lnTo>
                <a:lnTo>
                  <a:pt x="1387929" y="1365068"/>
                </a:lnTo>
                <a:lnTo>
                  <a:pt x="1387929" y="1319348"/>
                </a:lnTo>
                <a:lnTo>
                  <a:pt x="1371600" y="1319348"/>
                </a:lnTo>
                <a:lnTo>
                  <a:pt x="1371600" y="1299754"/>
                </a:lnTo>
                <a:lnTo>
                  <a:pt x="1031966" y="1299754"/>
                </a:lnTo>
                <a:lnTo>
                  <a:pt x="1031966" y="1257300"/>
                </a:lnTo>
                <a:lnTo>
                  <a:pt x="1018903" y="1257300"/>
                </a:lnTo>
                <a:lnTo>
                  <a:pt x="1018903" y="1201783"/>
                </a:lnTo>
                <a:lnTo>
                  <a:pt x="1005840" y="1201783"/>
                </a:lnTo>
                <a:lnTo>
                  <a:pt x="1005840" y="1165860"/>
                </a:lnTo>
                <a:lnTo>
                  <a:pt x="933995" y="1165860"/>
                </a:lnTo>
                <a:lnTo>
                  <a:pt x="933995" y="1146265"/>
                </a:lnTo>
                <a:lnTo>
                  <a:pt x="924197" y="1146265"/>
                </a:lnTo>
                <a:lnTo>
                  <a:pt x="924197" y="1126671"/>
                </a:lnTo>
                <a:lnTo>
                  <a:pt x="754380" y="1126671"/>
                </a:lnTo>
                <a:lnTo>
                  <a:pt x="754380" y="1116874"/>
                </a:lnTo>
                <a:lnTo>
                  <a:pt x="692332" y="1116874"/>
                </a:lnTo>
                <a:lnTo>
                  <a:pt x="692332" y="1018903"/>
                </a:lnTo>
                <a:lnTo>
                  <a:pt x="679269" y="1018903"/>
                </a:lnTo>
                <a:lnTo>
                  <a:pt x="679269" y="982980"/>
                </a:lnTo>
                <a:lnTo>
                  <a:pt x="656409" y="982980"/>
                </a:lnTo>
                <a:lnTo>
                  <a:pt x="656409" y="950323"/>
                </a:lnTo>
                <a:lnTo>
                  <a:pt x="437606" y="950323"/>
                </a:lnTo>
                <a:lnTo>
                  <a:pt x="437606" y="927463"/>
                </a:lnTo>
                <a:lnTo>
                  <a:pt x="404949" y="927463"/>
                </a:lnTo>
                <a:lnTo>
                  <a:pt x="404949" y="839288"/>
                </a:lnTo>
                <a:lnTo>
                  <a:pt x="388620" y="839288"/>
                </a:lnTo>
                <a:lnTo>
                  <a:pt x="388620" y="813163"/>
                </a:lnTo>
                <a:lnTo>
                  <a:pt x="372292" y="813163"/>
                </a:lnTo>
                <a:lnTo>
                  <a:pt x="372292" y="793568"/>
                </a:lnTo>
                <a:lnTo>
                  <a:pt x="362495" y="793568"/>
                </a:lnTo>
                <a:lnTo>
                  <a:pt x="362495" y="760911"/>
                </a:lnTo>
                <a:lnTo>
                  <a:pt x="346166" y="760911"/>
                </a:lnTo>
                <a:lnTo>
                  <a:pt x="346166" y="476794"/>
                </a:lnTo>
                <a:lnTo>
                  <a:pt x="336369" y="476794"/>
                </a:lnTo>
                <a:lnTo>
                  <a:pt x="336369" y="349431"/>
                </a:lnTo>
                <a:lnTo>
                  <a:pt x="320040" y="349431"/>
                </a:lnTo>
                <a:lnTo>
                  <a:pt x="320040" y="127363"/>
                </a:lnTo>
                <a:lnTo>
                  <a:pt x="300446" y="127363"/>
                </a:lnTo>
                <a:lnTo>
                  <a:pt x="300446" y="75111"/>
                </a:lnTo>
                <a:lnTo>
                  <a:pt x="290649" y="75111"/>
                </a:lnTo>
                <a:lnTo>
                  <a:pt x="290649" y="48985"/>
                </a:lnTo>
                <a:lnTo>
                  <a:pt x="267789" y="48985"/>
                </a:lnTo>
                <a:lnTo>
                  <a:pt x="267789" y="19594"/>
                </a:lnTo>
                <a:lnTo>
                  <a:pt x="160020" y="19594"/>
                </a:lnTo>
                <a:lnTo>
                  <a:pt x="16002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6EC12E6-6677-CD0C-AD02-16C5D50E265A}"/>
              </a:ext>
            </a:extLst>
          </p:cNvPr>
          <p:cNvSpPr/>
          <p:nvPr/>
        </p:nvSpPr>
        <p:spPr bwMode="auto">
          <a:xfrm>
            <a:off x="1122998" y="2634640"/>
            <a:ext cx="3197542" cy="1963102"/>
          </a:xfrm>
          <a:custGeom>
            <a:avLst/>
            <a:gdLst>
              <a:gd name="connsiteX0" fmla="*/ 3197542 w 3197542"/>
              <a:gd name="connsiteY0" fmla="*/ 1963102 h 1963102"/>
              <a:gd name="connsiteX1" fmla="*/ 1765935 w 3197542"/>
              <a:gd name="connsiteY1" fmla="*/ 1963102 h 1963102"/>
              <a:gd name="connsiteX2" fmla="*/ 1765935 w 3197542"/>
              <a:gd name="connsiteY2" fmla="*/ 1888807 h 1963102"/>
              <a:gd name="connsiteX3" fmla="*/ 1720215 w 3197542"/>
              <a:gd name="connsiteY3" fmla="*/ 1888807 h 1963102"/>
              <a:gd name="connsiteX4" fmla="*/ 1720215 w 3197542"/>
              <a:gd name="connsiteY4" fmla="*/ 1845945 h 1963102"/>
              <a:gd name="connsiteX5" fmla="*/ 1514475 w 3197542"/>
              <a:gd name="connsiteY5" fmla="*/ 1845945 h 1963102"/>
              <a:gd name="connsiteX6" fmla="*/ 1514475 w 3197542"/>
              <a:gd name="connsiteY6" fmla="*/ 1828800 h 1963102"/>
              <a:gd name="connsiteX7" fmla="*/ 1500187 w 3197542"/>
              <a:gd name="connsiteY7" fmla="*/ 1828800 h 1963102"/>
              <a:gd name="connsiteX8" fmla="*/ 1500187 w 3197542"/>
              <a:gd name="connsiteY8" fmla="*/ 1808797 h 1963102"/>
              <a:gd name="connsiteX9" fmla="*/ 1428750 w 3197542"/>
              <a:gd name="connsiteY9" fmla="*/ 1808797 h 1963102"/>
              <a:gd name="connsiteX10" fmla="*/ 1428750 w 3197542"/>
              <a:gd name="connsiteY10" fmla="*/ 1768792 h 1963102"/>
              <a:gd name="connsiteX11" fmla="*/ 1400175 w 3197542"/>
              <a:gd name="connsiteY11" fmla="*/ 1768792 h 1963102"/>
              <a:gd name="connsiteX12" fmla="*/ 1400175 w 3197542"/>
              <a:gd name="connsiteY12" fmla="*/ 1728787 h 1963102"/>
              <a:gd name="connsiteX13" fmla="*/ 1094422 w 3197542"/>
              <a:gd name="connsiteY13" fmla="*/ 1728787 h 1963102"/>
              <a:gd name="connsiteX14" fmla="*/ 1094422 w 3197542"/>
              <a:gd name="connsiteY14" fmla="*/ 1700212 h 1963102"/>
              <a:gd name="connsiteX15" fmla="*/ 1062990 w 3197542"/>
              <a:gd name="connsiteY15" fmla="*/ 1700212 h 1963102"/>
              <a:gd name="connsiteX16" fmla="*/ 1062990 w 3197542"/>
              <a:gd name="connsiteY16" fmla="*/ 1617345 h 1963102"/>
              <a:gd name="connsiteX17" fmla="*/ 1037272 w 3197542"/>
              <a:gd name="connsiteY17" fmla="*/ 1617345 h 1963102"/>
              <a:gd name="connsiteX18" fmla="*/ 1037272 w 3197542"/>
              <a:gd name="connsiteY18" fmla="*/ 1600200 h 1963102"/>
              <a:gd name="connsiteX19" fmla="*/ 922972 w 3197542"/>
              <a:gd name="connsiteY19" fmla="*/ 1600200 h 1963102"/>
              <a:gd name="connsiteX20" fmla="*/ 922972 w 3197542"/>
              <a:gd name="connsiteY20" fmla="*/ 1580197 h 1963102"/>
              <a:gd name="connsiteX21" fmla="*/ 728662 w 3197542"/>
              <a:gd name="connsiteY21" fmla="*/ 1580197 h 1963102"/>
              <a:gd name="connsiteX22" fmla="*/ 728662 w 3197542"/>
              <a:gd name="connsiteY22" fmla="*/ 1557337 h 1963102"/>
              <a:gd name="connsiteX23" fmla="*/ 717232 w 3197542"/>
              <a:gd name="connsiteY23" fmla="*/ 1557337 h 1963102"/>
              <a:gd name="connsiteX24" fmla="*/ 717232 w 3197542"/>
              <a:gd name="connsiteY24" fmla="*/ 1414462 h 1963102"/>
              <a:gd name="connsiteX25" fmla="*/ 697230 w 3197542"/>
              <a:gd name="connsiteY25" fmla="*/ 1414462 h 1963102"/>
              <a:gd name="connsiteX26" fmla="*/ 697230 w 3197542"/>
              <a:gd name="connsiteY26" fmla="*/ 1383030 h 1963102"/>
              <a:gd name="connsiteX27" fmla="*/ 668655 w 3197542"/>
              <a:gd name="connsiteY27" fmla="*/ 1383030 h 1963102"/>
              <a:gd name="connsiteX28" fmla="*/ 668655 w 3197542"/>
              <a:gd name="connsiteY28" fmla="*/ 1345882 h 1963102"/>
              <a:gd name="connsiteX29" fmla="*/ 651510 w 3197542"/>
              <a:gd name="connsiteY29" fmla="*/ 1345882 h 1963102"/>
              <a:gd name="connsiteX30" fmla="*/ 651510 w 3197542"/>
              <a:gd name="connsiteY30" fmla="*/ 1334452 h 1963102"/>
              <a:gd name="connsiteX31" fmla="*/ 620077 w 3197542"/>
              <a:gd name="connsiteY31" fmla="*/ 1334452 h 1963102"/>
              <a:gd name="connsiteX32" fmla="*/ 620077 w 3197542"/>
              <a:gd name="connsiteY32" fmla="*/ 1320165 h 1963102"/>
              <a:gd name="connsiteX33" fmla="*/ 440055 w 3197542"/>
              <a:gd name="connsiteY33" fmla="*/ 1320165 h 1963102"/>
              <a:gd name="connsiteX34" fmla="*/ 440055 w 3197542"/>
              <a:gd name="connsiteY34" fmla="*/ 1300162 h 1963102"/>
              <a:gd name="connsiteX35" fmla="*/ 408622 w 3197542"/>
              <a:gd name="connsiteY35" fmla="*/ 1300162 h 1963102"/>
              <a:gd name="connsiteX36" fmla="*/ 408622 w 3197542"/>
              <a:gd name="connsiteY36" fmla="*/ 1271587 h 1963102"/>
              <a:gd name="connsiteX37" fmla="*/ 391477 w 3197542"/>
              <a:gd name="connsiteY37" fmla="*/ 1271587 h 1963102"/>
              <a:gd name="connsiteX38" fmla="*/ 391477 w 3197542"/>
              <a:gd name="connsiteY38" fmla="*/ 1160145 h 1963102"/>
              <a:gd name="connsiteX39" fmla="*/ 374332 w 3197542"/>
              <a:gd name="connsiteY39" fmla="*/ 1160145 h 1963102"/>
              <a:gd name="connsiteX40" fmla="*/ 374332 w 3197542"/>
              <a:gd name="connsiteY40" fmla="*/ 1088707 h 1963102"/>
              <a:gd name="connsiteX41" fmla="*/ 357187 w 3197542"/>
              <a:gd name="connsiteY41" fmla="*/ 1088707 h 1963102"/>
              <a:gd name="connsiteX42" fmla="*/ 357187 w 3197542"/>
              <a:gd name="connsiteY42" fmla="*/ 1051560 h 1963102"/>
              <a:gd name="connsiteX43" fmla="*/ 348615 w 3197542"/>
              <a:gd name="connsiteY43" fmla="*/ 1051560 h 1963102"/>
              <a:gd name="connsiteX44" fmla="*/ 348615 w 3197542"/>
              <a:gd name="connsiteY44" fmla="*/ 502920 h 1963102"/>
              <a:gd name="connsiteX45" fmla="*/ 342900 w 3197542"/>
              <a:gd name="connsiteY45" fmla="*/ 502920 h 1963102"/>
              <a:gd name="connsiteX46" fmla="*/ 342900 w 3197542"/>
              <a:gd name="connsiteY46" fmla="*/ 400050 h 1963102"/>
              <a:gd name="connsiteX47" fmla="*/ 334327 w 3197542"/>
              <a:gd name="connsiteY47" fmla="*/ 400050 h 1963102"/>
              <a:gd name="connsiteX48" fmla="*/ 334327 w 3197542"/>
              <a:gd name="connsiteY48" fmla="*/ 308610 h 1963102"/>
              <a:gd name="connsiteX49" fmla="*/ 325755 w 3197542"/>
              <a:gd name="connsiteY49" fmla="*/ 308610 h 1963102"/>
              <a:gd name="connsiteX50" fmla="*/ 325755 w 3197542"/>
              <a:gd name="connsiteY50" fmla="*/ 174307 h 1963102"/>
              <a:gd name="connsiteX51" fmla="*/ 311467 w 3197542"/>
              <a:gd name="connsiteY51" fmla="*/ 174307 h 1963102"/>
              <a:gd name="connsiteX52" fmla="*/ 311467 w 3197542"/>
              <a:gd name="connsiteY52" fmla="*/ 157162 h 1963102"/>
              <a:gd name="connsiteX53" fmla="*/ 288607 w 3197542"/>
              <a:gd name="connsiteY53" fmla="*/ 157162 h 1963102"/>
              <a:gd name="connsiteX54" fmla="*/ 288607 w 3197542"/>
              <a:gd name="connsiteY54" fmla="*/ 134302 h 1963102"/>
              <a:gd name="connsiteX55" fmla="*/ 257175 w 3197542"/>
              <a:gd name="connsiteY55" fmla="*/ 134302 h 1963102"/>
              <a:gd name="connsiteX56" fmla="*/ 257175 w 3197542"/>
              <a:gd name="connsiteY56" fmla="*/ 117157 h 1963102"/>
              <a:gd name="connsiteX57" fmla="*/ 231457 w 3197542"/>
              <a:gd name="connsiteY57" fmla="*/ 117157 h 1963102"/>
              <a:gd name="connsiteX58" fmla="*/ 231457 w 3197542"/>
              <a:gd name="connsiteY58" fmla="*/ 100012 h 1963102"/>
              <a:gd name="connsiteX59" fmla="*/ 182880 w 3197542"/>
              <a:gd name="connsiteY59" fmla="*/ 100012 h 1963102"/>
              <a:gd name="connsiteX60" fmla="*/ 182880 w 3197542"/>
              <a:gd name="connsiteY60" fmla="*/ 85725 h 1963102"/>
              <a:gd name="connsiteX61" fmla="*/ 142875 w 3197542"/>
              <a:gd name="connsiteY61" fmla="*/ 85725 h 1963102"/>
              <a:gd name="connsiteX62" fmla="*/ 142875 w 3197542"/>
              <a:gd name="connsiteY62" fmla="*/ 48577 h 1963102"/>
              <a:gd name="connsiteX63" fmla="*/ 122872 w 3197542"/>
              <a:gd name="connsiteY63" fmla="*/ 48577 h 1963102"/>
              <a:gd name="connsiteX64" fmla="*/ 122872 w 3197542"/>
              <a:gd name="connsiteY64" fmla="*/ 37147 h 1963102"/>
              <a:gd name="connsiteX65" fmla="*/ 77152 w 3197542"/>
              <a:gd name="connsiteY65" fmla="*/ 37147 h 1963102"/>
              <a:gd name="connsiteX66" fmla="*/ 77152 w 3197542"/>
              <a:gd name="connsiteY66" fmla="*/ 20002 h 1963102"/>
              <a:gd name="connsiteX67" fmla="*/ 20002 w 3197542"/>
              <a:gd name="connsiteY67" fmla="*/ 20002 h 1963102"/>
              <a:gd name="connsiteX68" fmla="*/ 20002 w 3197542"/>
              <a:gd name="connsiteY68" fmla="*/ 0 h 1963102"/>
              <a:gd name="connsiteX69" fmla="*/ 0 w 3197542"/>
              <a:gd name="connsiteY69" fmla="*/ 0 h 196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197542" h="1963102">
                <a:moveTo>
                  <a:pt x="3197542" y="1963102"/>
                </a:moveTo>
                <a:lnTo>
                  <a:pt x="1765935" y="1963102"/>
                </a:lnTo>
                <a:lnTo>
                  <a:pt x="1765935" y="1888807"/>
                </a:lnTo>
                <a:lnTo>
                  <a:pt x="1720215" y="1888807"/>
                </a:lnTo>
                <a:lnTo>
                  <a:pt x="1720215" y="1845945"/>
                </a:lnTo>
                <a:lnTo>
                  <a:pt x="1514475" y="1845945"/>
                </a:lnTo>
                <a:lnTo>
                  <a:pt x="1514475" y="1828800"/>
                </a:lnTo>
                <a:lnTo>
                  <a:pt x="1500187" y="1828800"/>
                </a:lnTo>
                <a:lnTo>
                  <a:pt x="1500187" y="1808797"/>
                </a:lnTo>
                <a:lnTo>
                  <a:pt x="1428750" y="1808797"/>
                </a:lnTo>
                <a:lnTo>
                  <a:pt x="1428750" y="1768792"/>
                </a:lnTo>
                <a:lnTo>
                  <a:pt x="1400175" y="1768792"/>
                </a:lnTo>
                <a:lnTo>
                  <a:pt x="1400175" y="1728787"/>
                </a:lnTo>
                <a:lnTo>
                  <a:pt x="1094422" y="1728787"/>
                </a:lnTo>
                <a:lnTo>
                  <a:pt x="1094422" y="1700212"/>
                </a:lnTo>
                <a:lnTo>
                  <a:pt x="1062990" y="1700212"/>
                </a:lnTo>
                <a:lnTo>
                  <a:pt x="1062990" y="1617345"/>
                </a:lnTo>
                <a:lnTo>
                  <a:pt x="1037272" y="1617345"/>
                </a:lnTo>
                <a:lnTo>
                  <a:pt x="1037272" y="1600200"/>
                </a:lnTo>
                <a:lnTo>
                  <a:pt x="922972" y="1600200"/>
                </a:lnTo>
                <a:lnTo>
                  <a:pt x="922972" y="1580197"/>
                </a:lnTo>
                <a:lnTo>
                  <a:pt x="728662" y="1580197"/>
                </a:lnTo>
                <a:lnTo>
                  <a:pt x="728662" y="1557337"/>
                </a:lnTo>
                <a:lnTo>
                  <a:pt x="717232" y="1557337"/>
                </a:lnTo>
                <a:lnTo>
                  <a:pt x="717232" y="1414462"/>
                </a:lnTo>
                <a:lnTo>
                  <a:pt x="697230" y="1414462"/>
                </a:lnTo>
                <a:lnTo>
                  <a:pt x="697230" y="1383030"/>
                </a:lnTo>
                <a:lnTo>
                  <a:pt x="668655" y="1383030"/>
                </a:lnTo>
                <a:lnTo>
                  <a:pt x="668655" y="1345882"/>
                </a:lnTo>
                <a:lnTo>
                  <a:pt x="651510" y="1345882"/>
                </a:lnTo>
                <a:lnTo>
                  <a:pt x="651510" y="1334452"/>
                </a:lnTo>
                <a:lnTo>
                  <a:pt x="620077" y="1334452"/>
                </a:lnTo>
                <a:lnTo>
                  <a:pt x="620077" y="1320165"/>
                </a:lnTo>
                <a:lnTo>
                  <a:pt x="440055" y="1320165"/>
                </a:lnTo>
                <a:lnTo>
                  <a:pt x="440055" y="1300162"/>
                </a:lnTo>
                <a:lnTo>
                  <a:pt x="408622" y="1300162"/>
                </a:lnTo>
                <a:lnTo>
                  <a:pt x="408622" y="1271587"/>
                </a:lnTo>
                <a:lnTo>
                  <a:pt x="391477" y="1271587"/>
                </a:lnTo>
                <a:lnTo>
                  <a:pt x="391477" y="1160145"/>
                </a:lnTo>
                <a:lnTo>
                  <a:pt x="374332" y="1160145"/>
                </a:lnTo>
                <a:lnTo>
                  <a:pt x="374332" y="1088707"/>
                </a:lnTo>
                <a:lnTo>
                  <a:pt x="357187" y="1088707"/>
                </a:lnTo>
                <a:lnTo>
                  <a:pt x="357187" y="1051560"/>
                </a:lnTo>
                <a:lnTo>
                  <a:pt x="348615" y="1051560"/>
                </a:lnTo>
                <a:lnTo>
                  <a:pt x="348615" y="502920"/>
                </a:lnTo>
                <a:lnTo>
                  <a:pt x="342900" y="502920"/>
                </a:lnTo>
                <a:lnTo>
                  <a:pt x="342900" y="400050"/>
                </a:lnTo>
                <a:lnTo>
                  <a:pt x="334327" y="400050"/>
                </a:lnTo>
                <a:lnTo>
                  <a:pt x="334327" y="308610"/>
                </a:lnTo>
                <a:lnTo>
                  <a:pt x="325755" y="308610"/>
                </a:lnTo>
                <a:lnTo>
                  <a:pt x="325755" y="174307"/>
                </a:lnTo>
                <a:lnTo>
                  <a:pt x="311467" y="174307"/>
                </a:lnTo>
                <a:lnTo>
                  <a:pt x="311467" y="157162"/>
                </a:lnTo>
                <a:lnTo>
                  <a:pt x="288607" y="157162"/>
                </a:lnTo>
                <a:lnTo>
                  <a:pt x="288607" y="134302"/>
                </a:lnTo>
                <a:lnTo>
                  <a:pt x="257175" y="134302"/>
                </a:lnTo>
                <a:lnTo>
                  <a:pt x="257175" y="117157"/>
                </a:lnTo>
                <a:lnTo>
                  <a:pt x="231457" y="117157"/>
                </a:lnTo>
                <a:lnTo>
                  <a:pt x="231457" y="100012"/>
                </a:lnTo>
                <a:lnTo>
                  <a:pt x="182880" y="100012"/>
                </a:lnTo>
                <a:lnTo>
                  <a:pt x="182880" y="85725"/>
                </a:lnTo>
                <a:lnTo>
                  <a:pt x="142875" y="85725"/>
                </a:lnTo>
                <a:lnTo>
                  <a:pt x="142875" y="48577"/>
                </a:lnTo>
                <a:lnTo>
                  <a:pt x="122872" y="48577"/>
                </a:lnTo>
                <a:lnTo>
                  <a:pt x="122872" y="37147"/>
                </a:lnTo>
                <a:lnTo>
                  <a:pt x="77152" y="37147"/>
                </a:lnTo>
                <a:lnTo>
                  <a:pt x="77152" y="20002"/>
                </a:lnTo>
                <a:lnTo>
                  <a:pt x="20002" y="20002"/>
                </a:lnTo>
                <a:lnTo>
                  <a:pt x="20002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416" name="Group 9415">
            <a:extLst>
              <a:ext uri="{FF2B5EF4-FFF2-40B4-BE49-F238E27FC236}">
                <a16:creationId xmlns:a16="http://schemas.microsoft.com/office/drawing/2014/main" id="{9CAC01C2-72AB-E817-082B-5896658A83B7}"/>
              </a:ext>
            </a:extLst>
          </p:cNvPr>
          <p:cNvGrpSpPr/>
          <p:nvPr/>
        </p:nvGrpSpPr>
        <p:grpSpPr>
          <a:xfrm>
            <a:off x="1121569" y="2618447"/>
            <a:ext cx="4629874" cy="1920323"/>
            <a:chOff x="1121569" y="2181225"/>
            <a:chExt cx="4629874" cy="1920323"/>
          </a:xfrm>
        </p:grpSpPr>
        <p:sp>
          <p:nvSpPr>
            <p:cNvPr id="9424" name="Freeform: Shape 9423">
              <a:extLst>
                <a:ext uri="{FF2B5EF4-FFF2-40B4-BE49-F238E27FC236}">
                  <a16:creationId xmlns:a16="http://schemas.microsoft.com/office/drawing/2014/main" id="{A427ADD5-E471-58EE-7FF0-69FEF69E9876}"/>
                </a:ext>
              </a:extLst>
            </p:cNvPr>
            <p:cNvSpPr/>
            <p:nvPr/>
          </p:nvSpPr>
          <p:spPr bwMode="auto">
            <a:xfrm>
              <a:off x="2110409" y="3491948"/>
              <a:ext cx="3641034" cy="609600"/>
            </a:xfrm>
            <a:custGeom>
              <a:avLst/>
              <a:gdLst>
                <a:gd name="connsiteX0" fmla="*/ 3641034 w 3641034"/>
                <a:gd name="connsiteY0" fmla="*/ 609600 h 609600"/>
                <a:gd name="connsiteX1" fmla="*/ 2570921 w 3641034"/>
                <a:gd name="connsiteY1" fmla="*/ 609600 h 609600"/>
                <a:gd name="connsiteX2" fmla="*/ 2570921 w 3641034"/>
                <a:gd name="connsiteY2" fmla="*/ 520148 h 609600"/>
                <a:gd name="connsiteX3" fmla="*/ 1974574 w 3641034"/>
                <a:gd name="connsiteY3" fmla="*/ 520148 h 609600"/>
                <a:gd name="connsiteX4" fmla="*/ 1974574 w 3641034"/>
                <a:gd name="connsiteY4" fmla="*/ 447261 h 609600"/>
                <a:gd name="connsiteX5" fmla="*/ 1868556 w 3641034"/>
                <a:gd name="connsiteY5" fmla="*/ 447261 h 609600"/>
                <a:gd name="connsiteX6" fmla="*/ 1868556 w 3641034"/>
                <a:gd name="connsiteY6" fmla="*/ 437322 h 609600"/>
                <a:gd name="connsiteX7" fmla="*/ 1517374 w 3641034"/>
                <a:gd name="connsiteY7" fmla="*/ 437322 h 609600"/>
                <a:gd name="connsiteX8" fmla="*/ 1517374 w 3641034"/>
                <a:gd name="connsiteY8" fmla="*/ 400878 h 609600"/>
                <a:gd name="connsiteX9" fmla="*/ 1169504 w 3641034"/>
                <a:gd name="connsiteY9" fmla="*/ 400878 h 609600"/>
                <a:gd name="connsiteX10" fmla="*/ 1169504 w 3641034"/>
                <a:gd name="connsiteY10" fmla="*/ 377687 h 609600"/>
                <a:gd name="connsiteX11" fmla="*/ 1103243 w 3641034"/>
                <a:gd name="connsiteY11" fmla="*/ 377687 h 609600"/>
                <a:gd name="connsiteX12" fmla="*/ 1103243 w 3641034"/>
                <a:gd name="connsiteY12" fmla="*/ 318052 h 609600"/>
                <a:gd name="connsiteX13" fmla="*/ 831574 w 3641034"/>
                <a:gd name="connsiteY13" fmla="*/ 318052 h 609600"/>
                <a:gd name="connsiteX14" fmla="*/ 831574 w 3641034"/>
                <a:gd name="connsiteY14" fmla="*/ 288235 h 609600"/>
                <a:gd name="connsiteX15" fmla="*/ 781878 w 3641034"/>
                <a:gd name="connsiteY15" fmla="*/ 288235 h 609600"/>
                <a:gd name="connsiteX16" fmla="*/ 781878 w 3641034"/>
                <a:gd name="connsiteY16" fmla="*/ 255104 h 609600"/>
                <a:gd name="connsiteX17" fmla="*/ 672548 w 3641034"/>
                <a:gd name="connsiteY17" fmla="*/ 255104 h 609600"/>
                <a:gd name="connsiteX18" fmla="*/ 672548 w 3641034"/>
                <a:gd name="connsiteY18" fmla="*/ 225287 h 609600"/>
                <a:gd name="connsiteX19" fmla="*/ 513521 w 3641034"/>
                <a:gd name="connsiteY19" fmla="*/ 225287 h 609600"/>
                <a:gd name="connsiteX20" fmla="*/ 513521 w 3641034"/>
                <a:gd name="connsiteY20" fmla="*/ 205409 h 609600"/>
                <a:gd name="connsiteX21" fmla="*/ 440634 w 3641034"/>
                <a:gd name="connsiteY21" fmla="*/ 205409 h 609600"/>
                <a:gd name="connsiteX22" fmla="*/ 443948 w 3641034"/>
                <a:gd name="connsiteY22" fmla="*/ 202095 h 609600"/>
                <a:gd name="connsiteX23" fmla="*/ 427382 w 3641034"/>
                <a:gd name="connsiteY23" fmla="*/ 202095 h 609600"/>
                <a:gd name="connsiteX24" fmla="*/ 427382 w 3641034"/>
                <a:gd name="connsiteY24" fmla="*/ 175591 h 609600"/>
                <a:gd name="connsiteX25" fmla="*/ 268356 w 3641034"/>
                <a:gd name="connsiteY25" fmla="*/ 175591 h 609600"/>
                <a:gd name="connsiteX26" fmla="*/ 268356 w 3641034"/>
                <a:gd name="connsiteY26" fmla="*/ 135835 h 609600"/>
                <a:gd name="connsiteX27" fmla="*/ 132521 w 3641034"/>
                <a:gd name="connsiteY27" fmla="*/ 135835 h 609600"/>
                <a:gd name="connsiteX28" fmla="*/ 132521 w 3641034"/>
                <a:gd name="connsiteY28" fmla="*/ 122582 h 609600"/>
                <a:gd name="connsiteX29" fmla="*/ 112643 w 3641034"/>
                <a:gd name="connsiteY29" fmla="*/ 122582 h 609600"/>
                <a:gd name="connsiteX30" fmla="*/ 112643 w 3641034"/>
                <a:gd name="connsiteY30" fmla="*/ 99391 h 609600"/>
                <a:gd name="connsiteX31" fmla="*/ 99391 w 3641034"/>
                <a:gd name="connsiteY31" fmla="*/ 99391 h 609600"/>
                <a:gd name="connsiteX32" fmla="*/ 99391 w 3641034"/>
                <a:gd name="connsiteY32" fmla="*/ 82826 h 609600"/>
                <a:gd name="connsiteX33" fmla="*/ 69574 w 3641034"/>
                <a:gd name="connsiteY33" fmla="*/ 82826 h 609600"/>
                <a:gd name="connsiteX34" fmla="*/ 69574 w 3641034"/>
                <a:gd name="connsiteY34" fmla="*/ 62948 h 609600"/>
                <a:gd name="connsiteX35" fmla="*/ 49695 w 3641034"/>
                <a:gd name="connsiteY35" fmla="*/ 62948 h 609600"/>
                <a:gd name="connsiteX36" fmla="*/ 49695 w 3641034"/>
                <a:gd name="connsiteY36" fmla="*/ 23191 h 609600"/>
                <a:gd name="connsiteX37" fmla="*/ 29817 w 3641034"/>
                <a:gd name="connsiteY37" fmla="*/ 23191 h 609600"/>
                <a:gd name="connsiteX38" fmla="*/ 29817 w 3641034"/>
                <a:gd name="connsiteY38" fmla="*/ 0 h 609600"/>
                <a:gd name="connsiteX39" fmla="*/ 0 w 3641034"/>
                <a:gd name="connsiteY39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641034" h="609600">
                  <a:moveTo>
                    <a:pt x="3641034" y="609600"/>
                  </a:moveTo>
                  <a:lnTo>
                    <a:pt x="2570921" y="609600"/>
                  </a:lnTo>
                  <a:lnTo>
                    <a:pt x="2570921" y="520148"/>
                  </a:lnTo>
                  <a:lnTo>
                    <a:pt x="1974574" y="520148"/>
                  </a:lnTo>
                  <a:lnTo>
                    <a:pt x="1974574" y="447261"/>
                  </a:lnTo>
                  <a:lnTo>
                    <a:pt x="1868556" y="447261"/>
                  </a:lnTo>
                  <a:lnTo>
                    <a:pt x="1868556" y="437322"/>
                  </a:lnTo>
                  <a:lnTo>
                    <a:pt x="1517374" y="437322"/>
                  </a:lnTo>
                  <a:lnTo>
                    <a:pt x="1517374" y="400878"/>
                  </a:lnTo>
                  <a:lnTo>
                    <a:pt x="1169504" y="400878"/>
                  </a:lnTo>
                  <a:lnTo>
                    <a:pt x="1169504" y="377687"/>
                  </a:lnTo>
                  <a:lnTo>
                    <a:pt x="1103243" y="377687"/>
                  </a:lnTo>
                  <a:lnTo>
                    <a:pt x="1103243" y="318052"/>
                  </a:lnTo>
                  <a:lnTo>
                    <a:pt x="831574" y="318052"/>
                  </a:lnTo>
                  <a:lnTo>
                    <a:pt x="831574" y="288235"/>
                  </a:lnTo>
                  <a:lnTo>
                    <a:pt x="781878" y="288235"/>
                  </a:lnTo>
                  <a:lnTo>
                    <a:pt x="781878" y="255104"/>
                  </a:lnTo>
                  <a:lnTo>
                    <a:pt x="672548" y="255104"/>
                  </a:lnTo>
                  <a:lnTo>
                    <a:pt x="672548" y="225287"/>
                  </a:lnTo>
                  <a:lnTo>
                    <a:pt x="513521" y="225287"/>
                  </a:lnTo>
                  <a:lnTo>
                    <a:pt x="513521" y="205409"/>
                  </a:lnTo>
                  <a:lnTo>
                    <a:pt x="440634" y="205409"/>
                  </a:lnTo>
                  <a:lnTo>
                    <a:pt x="443948" y="202095"/>
                  </a:lnTo>
                  <a:lnTo>
                    <a:pt x="427382" y="202095"/>
                  </a:lnTo>
                  <a:lnTo>
                    <a:pt x="427382" y="175591"/>
                  </a:lnTo>
                  <a:lnTo>
                    <a:pt x="268356" y="175591"/>
                  </a:lnTo>
                  <a:lnTo>
                    <a:pt x="268356" y="135835"/>
                  </a:lnTo>
                  <a:lnTo>
                    <a:pt x="132521" y="135835"/>
                  </a:lnTo>
                  <a:lnTo>
                    <a:pt x="132521" y="122582"/>
                  </a:lnTo>
                  <a:lnTo>
                    <a:pt x="112643" y="122582"/>
                  </a:lnTo>
                  <a:lnTo>
                    <a:pt x="112643" y="99391"/>
                  </a:lnTo>
                  <a:lnTo>
                    <a:pt x="99391" y="99391"/>
                  </a:lnTo>
                  <a:lnTo>
                    <a:pt x="99391" y="82826"/>
                  </a:lnTo>
                  <a:lnTo>
                    <a:pt x="69574" y="82826"/>
                  </a:lnTo>
                  <a:lnTo>
                    <a:pt x="69574" y="62948"/>
                  </a:lnTo>
                  <a:lnTo>
                    <a:pt x="49695" y="62948"/>
                  </a:lnTo>
                  <a:lnTo>
                    <a:pt x="49695" y="23191"/>
                  </a:lnTo>
                  <a:lnTo>
                    <a:pt x="29817" y="23191"/>
                  </a:lnTo>
                  <a:lnTo>
                    <a:pt x="29817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7" name="Freeform: Shape 9456">
              <a:extLst>
                <a:ext uri="{FF2B5EF4-FFF2-40B4-BE49-F238E27FC236}">
                  <a16:creationId xmlns:a16="http://schemas.microsoft.com/office/drawing/2014/main" id="{A1211110-FE78-D546-2041-6CA2FD7AEAD6}"/>
                </a:ext>
              </a:extLst>
            </p:cNvPr>
            <p:cNvSpPr/>
            <p:nvPr/>
          </p:nvSpPr>
          <p:spPr bwMode="auto">
            <a:xfrm>
              <a:off x="1121569" y="2181225"/>
              <a:ext cx="1012031" cy="1304925"/>
            </a:xfrm>
            <a:custGeom>
              <a:avLst/>
              <a:gdLst>
                <a:gd name="connsiteX0" fmla="*/ 1012031 w 1012031"/>
                <a:gd name="connsiteY0" fmla="*/ 1304925 h 1304925"/>
                <a:gd name="connsiteX1" fmla="*/ 954881 w 1012031"/>
                <a:gd name="connsiteY1" fmla="*/ 1304925 h 1304925"/>
                <a:gd name="connsiteX2" fmla="*/ 954881 w 1012031"/>
                <a:gd name="connsiteY2" fmla="*/ 1295400 h 1304925"/>
                <a:gd name="connsiteX3" fmla="*/ 850106 w 1012031"/>
                <a:gd name="connsiteY3" fmla="*/ 1295400 h 1304925"/>
                <a:gd name="connsiteX4" fmla="*/ 850106 w 1012031"/>
                <a:gd name="connsiteY4" fmla="*/ 1285875 h 1304925"/>
                <a:gd name="connsiteX5" fmla="*/ 757237 w 1012031"/>
                <a:gd name="connsiteY5" fmla="*/ 1285875 h 1304925"/>
                <a:gd name="connsiteX6" fmla="*/ 757237 w 1012031"/>
                <a:gd name="connsiteY6" fmla="*/ 1278731 h 1304925"/>
                <a:gd name="connsiteX7" fmla="*/ 731044 w 1012031"/>
                <a:gd name="connsiteY7" fmla="*/ 1278731 h 1304925"/>
                <a:gd name="connsiteX8" fmla="*/ 731044 w 1012031"/>
                <a:gd name="connsiteY8" fmla="*/ 1252538 h 1304925"/>
                <a:gd name="connsiteX9" fmla="*/ 709612 w 1012031"/>
                <a:gd name="connsiteY9" fmla="*/ 1252538 h 1304925"/>
                <a:gd name="connsiteX10" fmla="*/ 709612 w 1012031"/>
                <a:gd name="connsiteY10" fmla="*/ 1212056 h 1304925"/>
                <a:gd name="connsiteX11" fmla="*/ 700087 w 1012031"/>
                <a:gd name="connsiteY11" fmla="*/ 1212056 h 1304925"/>
                <a:gd name="connsiteX12" fmla="*/ 700087 w 1012031"/>
                <a:gd name="connsiteY12" fmla="*/ 1188244 h 1304925"/>
                <a:gd name="connsiteX13" fmla="*/ 688181 w 1012031"/>
                <a:gd name="connsiteY13" fmla="*/ 1188244 h 1304925"/>
                <a:gd name="connsiteX14" fmla="*/ 688181 w 1012031"/>
                <a:gd name="connsiteY14" fmla="*/ 1171575 h 1304925"/>
                <a:gd name="connsiteX15" fmla="*/ 678656 w 1012031"/>
                <a:gd name="connsiteY15" fmla="*/ 1171575 h 1304925"/>
                <a:gd name="connsiteX16" fmla="*/ 678656 w 1012031"/>
                <a:gd name="connsiteY16" fmla="*/ 1145381 h 1304925"/>
                <a:gd name="connsiteX17" fmla="*/ 657225 w 1012031"/>
                <a:gd name="connsiteY17" fmla="*/ 1145381 h 1304925"/>
                <a:gd name="connsiteX18" fmla="*/ 657225 w 1012031"/>
                <a:gd name="connsiteY18" fmla="*/ 1123950 h 1304925"/>
                <a:gd name="connsiteX19" fmla="*/ 552450 w 1012031"/>
                <a:gd name="connsiteY19" fmla="*/ 1123950 h 1304925"/>
                <a:gd name="connsiteX20" fmla="*/ 552450 w 1012031"/>
                <a:gd name="connsiteY20" fmla="*/ 1104900 h 1304925"/>
                <a:gd name="connsiteX21" fmla="*/ 447675 w 1012031"/>
                <a:gd name="connsiteY21" fmla="*/ 1104900 h 1304925"/>
                <a:gd name="connsiteX22" fmla="*/ 447675 w 1012031"/>
                <a:gd name="connsiteY22" fmla="*/ 1057275 h 1304925"/>
                <a:gd name="connsiteX23" fmla="*/ 433387 w 1012031"/>
                <a:gd name="connsiteY23" fmla="*/ 1057275 h 1304925"/>
                <a:gd name="connsiteX24" fmla="*/ 433387 w 1012031"/>
                <a:gd name="connsiteY24" fmla="*/ 1035844 h 1304925"/>
                <a:gd name="connsiteX25" fmla="*/ 419100 w 1012031"/>
                <a:gd name="connsiteY25" fmla="*/ 1035844 h 1304925"/>
                <a:gd name="connsiteX26" fmla="*/ 419100 w 1012031"/>
                <a:gd name="connsiteY26" fmla="*/ 1023938 h 1304925"/>
                <a:gd name="connsiteX27" fmla="*/ 397669 w 1012031"/>
                <a:gd name="connsiteY27" fmla="*/ 1023938 h 1304925"/>
                <a:gd name="connsiteX28" fmla="*/ 397669 w 1012031"/>
                <a:gd name="connsiteY28" fmla="*/ 1004888 h 1304925"/>
                <a:gd name="connsiteX29" fmla="*/ 392906 w 1012031"/>
                <a:gd name="connsiteY29" fmla="*/ 1004888 h 1304925"/>
                <a:gd name="connsiteX30" fmla="*/ 392906 w 1012031"/>
                <a:gd name="connsiteY30" fmla="*/ 978694 h 1304925"/>
                <a:gd name="connsiteX31" fmla="*/ 381000 w 1012031"/>
                <a:gd name="connsiteY31" fmla="*/ 978694 h 1304925"/>
                <a:gd name="connsiteX32" fmla="*/ 381000 w 1012031"/>
                <a:gd name="connsiteY32" fmla="*/ 950119 h 1304925"/>
                <a:gd name="connsiteX33" fmla="*/ 369094 w 1012031"/>
                <a:gd name="connsiteY33" fmla="*/ 950119 h 1304925"/>
                <a:gd name="connsiteX34" fmla="*/ 369094 w 1012031"/>
                <a:gd name="connsiteY34" fmla="*/ 885825 h 1304925"/>
                <a:gd name="connsiteX35" fmla="*/ 364331 w 1012031"/>
                <a:gd name="connsiteY35" fmla="*/ 885825 h 1304925"/>
                <a:gd name="connsiteX36" fmla="*/ 364331 w 1012031"/>
                <a:gd name="connsiteY36" fmla="*/ 812006 h 1304925"/>
                <a:gd name="connsiteX37" fmla="*/ 359569 w 1012031"/>
                <a:gd name="connsiteY37" fmla="*/ 812006 h 1304925"/>
                <a:gd name="connsiteX38" fmla="*/ 359569 w 1012031"/>
                <a:gd name="connsiteY38" fmla="*/ 533400 h 1304925"/>
                <a:gd name="connsiteX39" fmla="*/ 359569 w 1012031"/>
                <a:gd name="connsiteY39" fmla="*/ 533400 h 1304925"/>
                <a:gd name="connsiteX40" fmla="*/ 352425 w 1012031"/>
                <a:gd name="connsiteY40" fmla="*/ 533400 h 1304925"/>
                <a:gd name="connsiteX41" fmla="*/ 352425 w 1012031"/>
                <a:gd name="connsiteY41" fmla="*/ 428625 h 1304925"/>
                <a:gd name="connsiteX42" fmla="*/ 345281 w 1012031"/>
                <a:gd name="connsiteY42" fmla="*/ 428625 h 1304925"/>
                <a:gd name="connsiteX43" fmla="*/ 345281 w 1012031"/>
                <a:gd name="connsiteY43" fmla="*/ 288131 h 1304925"/>
                <a:gd name="connsiteX44" fmla="*/ 330994 w 1012031"/>
                <a:gd name="connsiteY44" fmla="*/ 288131 h 1304925"/>
                <a:gd name="connsiteX45" fmla="*/ 330994 w 1012031"/>
                <a:gd name="connsiteY45" fmla="*/ 185738 h 1304925"/>
                <a:gd name="connsiteX46" fmla="*/ 321469 w 1012031"/>
                <a:gd name="connsiteY46" fmla="*/ 185738 h 1304925"/>
                <a:gd name="connsiteX47" fmla="*/ 321469 w 1012031"/>
                <a:gd name="connsiteY47" fmla="*/ 104775 h 1304925"/>
                <a:gd name="connsiteX48" fmla="*/ 309562 w 1012031"/>
                <a:gd name="connsiteY48" fmla="*/ 104775 h 1304925"/>
                <a:gd name="connsiteX49" fmla="*/ 309562 w 1012031"/>
                <a:gd name="connsiteY49" fmla="*/ 80963 h 1304925"/>
                <a:gd name="connsiteX50" fmla="*/ 290512 w 1012031"/>
                <a:gd name="connsiteY50" fmla="*/ 80963 h 1304925"/>
                <a:gd name="connsiteX51" fmla="*/ 290512 w 1012031"/>
                <a:gd name="connsiteY51" fmla="*/ 57150 h 1304925"/>
                <a:gd name="connsiteX52" fmla="*/ 271462 w 1012031"/>
                <a:gd name="connsiteY52" fmla="*/ 57150 h 1304925"/>
                <a:gd name="connsiteX53" fmla="*/ 271462 w 1012031"/>
                <a:gd name="connsiteY53" fmla="*/ 47625 h 1304925"/>
                <a:gd name="connsiteX54" fmla="*/ 242887 w 1012031"/>
                <a:gd name="connsiteY54" fmla="*/ 47625 h 1304925"/>
                <a:gd name="connsiteX55" fmla="*/ 242887 w 1012031"/>
                <a:gd name="connsiteY55" fmla="*/ 40481 h 1304925"/>
                <a:gd name="connsiteX56" fmla="*/ 211931 w 1012031"/>
                <a:gd name="connsiteY56" fmla="*/ 40481 h 1304925"/>
                <a:gd name="connsiteX57" fmla="*/ 211931 w 1012031"/>
                <a:gd name="connsiteY57" fmla="*/ 23813 h 1304925"/>
                <a:gd name="connsiteX58" fmla="*/ 200025 w 1012031"/>
                <a:gd name="connsiteY58" fmla="*/ 23813 h 1304925"/>
                <a:gd name="connsiteX59" fmla="*/ 200025 w 1012031"/>
                <a:gd name="connsiteY59" fmla="*/ 11906 h 1304925"/>
                <a:gd name="connsiteX60" fmla="*/ 178594 w 1012031"/>
                <a:gd name="connsiteY60" fmla="*/ 11906 h 1304925"/>
                <a:gd name="connsiteX61" fmla="*/ 178594 w 1012031"/>
                <a:gd name="connsiteY61" fmla="*/ 0 h 1304925"/>
                <a:gd name="connsiteX62" fmla="*/ 0 w 1012031"/>
                <a:gd name="connsiteY62" fmla="*/ 0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012031" h="1304925">
                  <a:moveTo>
                    <a:pt x="1012031" y="1304925"/>
                  </a:moveTo>
                  <a:lnTo>
                    <a:pt x="954881" y="1304925"/>
                  </a:lnTo>
                  <a:lnTo>
                    <a:pt x="954881" y="1295400"/>
                  </a:lnTo>
                  <a:lnTo>
                    <a:pt x="850106" y="1295400"/>
                  </a:lnTo>
                  <a:lnTo>
                    <a:pt x="850106" y="1285875"/>
                  </a:lnTo>
                  <a:lnTo>
                    <a:pt x="757237" y="1285875"/>
                  </a:lnTo>
                  <a:lnTo>
                    <a:pt x="757237" y="1278731"/>
                  </a:lnTo>
                  <a:lnTo>
                    <a:pt x="731044" y="1278731"/>
                  </a:lnTo>
                  <a:lnTo>
                    <a:pt x="731044" y="1252538"/>
                  </a:lnTo>
                  <a:lnTo>
                    <a:pt x="709612" y="1252538"/>
                  </a:lnTo>
                  <a:lnTo>
                    <a:pt x="709612" y="1212056"/>
                  </a:lnTo>
                  <a:lnTo>
                    <a:pt x="700087" y="1212056"/>
                  </a:lnTo>
                  <a:lnTo>
                    <a:pt x="700087" y="1188244"/>
                  </a:lnTo>
                  <a:lnTo>
                    <a:pt x="688181" y="1188244"/>
                  </a:lnTo>
                  <a:lnTo>
                    <a:pt x="688181" y="1171575"/>
                  </a:lnTo>
                  <a:lnTo>
                    <a:pt x="678656" y="1171575"/>
                  </a:lnTo>
                  <a:lnTo>
                    <a:pt x="678656" y="1145381"/>
                  </a:lnTo>
                  <a:lnTo>
                    <a:pt x="657225" y="1145381"/>
                  </a:lnTo>
                  <a:lnTo>
                    <a:pt x="657225" y="1123950"/>
                  </a:lnTo>
                  <a:lnTo>
                    <a:pt x="552450" y="1123950"/>
                  </a:lnTo>
                  <a:lnTo>
                    <a:pt x="552450" y="1104900"/>
                  </a:lnTo>
                  <a:lnTo>
                    <a:pt x="447675" y="1104900"/>
                  </a:lnTo>
                  <a:lnTo>
                    <a:pt x="447675" y="1057275"/>
                  </a:lnTo>
                  <a:lnTo>
                    <a:pt x="433387" y="1057275"/>
                  </a:lnTo>
                  <a:lnTo>
                    <a:pt x="433387" y="1035844"/>
                  </a:lnTo>
                  <a:lnTo>
                    <a:pt x="419100" y="1035844"/>
                  </a:lnTo>
                  <a:lnTo>
                    <a:pt x="419100" y="1023938"/>
                  </a:lnTo>
                  <a:lnTo>
                    <a:pt x="397669" y="1023938"/>
                  </a:lnTo>
                  <a:lnTo>
                    <a:pt x="397669" y="1004888"/>
                  </a:lnTo>
                  <a:lnTo>
                    <a:pt x="392906" y="1004888"/>
                  </a:lnTo>
                  <a:lnTo>
                    <a:pt x="392906" y="978694"/>
                  </a:lnTo>
                  <a:lnTo>
                    <a:pt x="381000" y="978694"/>
                  </a:lnTo>
                  <a:lnTo>
                    <a:pt x="381000" y="950119"/>
                  </a:lnTo>
                  <a:lnTo>
                    <a:pt x="369094" y="950119"/>
                  </a:lnTo>
                  <a:lnTo>
                    <a:pt x="369094" y="885825"/>
                  </a:lnTo>
                  <a:lnTo>
                    <a:pt x="364331" y="885825"/>
                  </a:lnTo>
                  <a:lnTo>
                    <a:pt x="364331" y="812006"/>
                  </a:lnTo>
                  <a:lnTo>
                    <a:pt x="359569" y="812006"/>
                  </a:lnTo>
                  <a:lnTo>
                    <a:pt x="359569" y="533400"/>
                  </a:lnTo>
                  <a:lnTo>
                    <a:pt x="359569" y="533400"/>
                  </a:lnTo>
                  <a:lnTo>
                    <a:pt x="352425" y="533400"/>
                  </a:lnTo>
                  <a:lnTo>
                    <a:pt x="352425" y="428625"/>
                  </a:lnTo>
                  <a:lnTo>
                    <a:pt x="345281" y="428625"/>
                  </a:lnTo>
                  <a:lnTo>
                    <a:pt x="345281" y="288131"/>
                  </a:lnTo>
                  <a:lnTo>
                    <a:pt x="330994" y="288131"/>
                  </a:lnTo>
                  <a:lnTo>
                    <a:pt x="330994" y="185738"/>
                  </a:lnTo>
                  <a:lnTo>
                    <a:pt x="321469" y="185738"/>
                  </a:lnTo>
                  <a:lnTo>
                    <a:pt x="321469" y="104775"/>
                  </a:lnTo>
                  <a:lnTo>
                    <a:pt x="309562" y="104775"/>
                  </a:lnTo>
                  <a:lnTo>
                    <a:pt x="309562" y="80963"/>
                  </a:lnTo>
                  <a:lnTo>
                    <a:pt x="290512" y="80963"/>
                  </a:lnTo>
                  <a:lnTo>
                    <a:pt x="290512" y="57150"/>
                  </a:lnTo>
                  <a:lnTo>
                    <a:pt x="271462" y="57150"/>
                  </a:lnTo>
                  <a:lnTo>
                    <a:pt x="271462" y="47625"/>
                  </a:lnTo>
                  <a:lnTo>
                    <a:pt x="242887" y="47625"/>
                  </a:lnTo>
                  <a:lnTo>
                    <a:pt x="242887" y="40481"/>
                  </a:lnTo>
                  <a:lnTo>
                    <a:pt x="211931" y="40481"/>
                  </a:lnTo>
                  <a:lnTo>
                    <a:pt x="211931" y="23813"/>
                  </a:lnTo>
                  <a:lnTo>
                    <a:pt x="200025" y="23813"/>
                  </a:lnTo>
                  <a:lnTo>
                    <a:pt x="200025" y="11906"/>
                  </a:lnTo>
                  <a:lnTo>
                    <a:pt x="178594" y="11906"/>
                  </a:lnTo>
                  <a:lnTo>
                    <a:pt x="17859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459" name="TextBox 9458">
            <a:extLst>
              <a:ext uri="{FF2B5EF4-FFF2-40B4-BE49-F238E27FC236}">
                <a16:creationId xmlns:a16="http://schemas.microsoft.com/office/drawing/2014/main" id="{44C7C638-F3E8-3E68-77B5-CB64D3B154B4}"/>
              </a:ext>
            </a:extLst>
          </p:cNvPr>
          <p:cNvSpPr txBox="1"/>
          <p:nvPr/>
        </p:nvSpPr>
        <p:spPr bwMode="auto">
          <a:xfrm>
            <a:off x="1122955" y="1495496"/>
            <a:ext cx="48318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All Patients</a:t>
            </a:r>
          </a:p>
        </p:txBody>
      </p:sp>
      <p:sp>
        <p:nvSpPr>
          <p:cNvPr id="9486" name="TextBox 9485">
            <a:extLst>
              <a:ext uri="{FF2B5EF4-FFF2-40B4-BE49-F238E27FC236}">
                <a16:creationId xmlns:a16="http://schemas.microsoft.com/office/drawing/2014/main" id="{008865A8-8B84-BFBE-36B6-28FEC38119DE}"/>
              </a:ext>
            </a:extLst>
          </p:cNvPr>
          <p:cNvSpPr txBox="1"/>
          <p:nvPr/>
        </p:nvSpPr>
        <p:spPr bwMode="auto">
          <a:xfrm>
            <a:off x="7122695" y="1495496"/>
            <a:ext cx="47277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With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ESR1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mut+ Disease</a:t>
            </a:r>
          </a:p>
        </p:txBody>
      </p:sp>
      <p:sp>
        <p:nvSpPr>
          <p:cNvPr id="9487" name="TextBox 9486">
            <a:extLst>
              <a:ext uri="{FF2B5EF4-FFF2-40B4-BE49-F238E27FC236}">
                <a16:creationId xmlns:a16="http://schemas.microsoft.com/office/drawing/2014/main" id="{01829CDD-7693-9CF9-EA3C-757DA5C919B3}"/>
              </a:ext>
            </a:extLst>
          </p:cNvPr>
          <p:cNvSpPr txBox="1"/>
          <p:nvPr/>
        </p:nvSpPr>
        <p:spPr bwMode="auto">
          <a:xfrm>
            <a:off x="246822" y="5323024"/>
            <a:ext cx="787396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Elacestrant</a:t>
            </a:r>
          </a:p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SoC</a:t>
            </a:r>
          </a:p>
        </p:txBody>
      </p:sp>
      <p:sp>
        <p:nvSpPr>
          <p:cNvPr id="9488" name="TextBox 9487">
            <a:extLst>
              <a:ext uri="{FF2B5EF4-FFF2-40B4-BE49-F238E27FC236}">
                <a16:creationId xmlns:a16="http://schemas.microsoft.com/office/drawing/2014/main" id="{05283E51-38FF-4409-C424-250109FB4542}"/>
              </a:ext>
            </a:extLst>
          </p:cNvPr>
          <p:cNvSpPr txBox="1"/>
          <p:nvPr/>
        </p:nvSpPr>
        <p:spPr bwMode="auto">
          <a:xfrm>
            <a:off x="6253473" y="5323024"/>
            <a:ext cx="787396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 eaLnBrk="0" fontAlgn="base" hangingPunct="0">
              <a:lnSpc>
                <a:spcPct val="150000"/>
              </a:lnSpc>
              <a:spcAft>
                <a:spcPct val="0"/>
              </a:spcAft>
              <a:defRPr/>
            </a:pPr>
            <a:r>
              <a:rPr lang="en-US" sz="8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Elacestrant</a:t>
            </a:r>
          </a:p>
          <a:p>
            <a:pPr algn="r" eaLnBrk="0" fontAlgn="base" hangingPunct="0">
              <a:lnSpc>
                <a:spcPct val="150000"/>
              </a:lnSpc>
              <a:spcAft>
                <a:spcPct val="0"/>
              </a:spcAft>
              <a:defRPr/>
            </a:pPr>
            <a:r>
              <a:rPr lang="en-US" sz="8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SoC</a:t>
            </a:r>
          </a:p>
        </p:txBody>
      </p:sp>
      <p:sp>
        <p:nvSpPr>
          <p:cNvPr id="9489" name="TextBox 9488">
            <a:extLst>
              <a:ext uri="{FF2B5EF4-FFF2-40B4-BE49-F238E27FC236}">
                <a16:creationId xmlns:a16="http://schemas.microsoft.com/office/drawing/2014/main" id="{D66C4D6E-1CC4-53EC-82F4-59E68C5835EB}"/>
              </a:ext>
            </a:extLst>
          </p:cNvPr>
          <p:cNvSpPr txBox="1"/>
          <p:nvPr/>
        </p:nvSpPr>
        <p:spPr bwMode="auto">
          <a:xfrm>
            <a:off x="1099877" y="5025400"/>
            <a:ext cx="49109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9490" name="TextBox 9489">
            <a:extLst>
              <a:ext uri="{FF2B5EF4-FFF2-40B4-BE49-F238E27FC236}">
                <a16:creationId xmlns:a16="http://schemas.microsoft.com/office/drawing/2014/main" id="{69A9057C-FB0D-E85E-DF2B-C325069AAA69}"/>
              </a:ext>
            </a:extLst>
          </p:cNvPr>
          <p:cNvSpPr txBox="1"/>
          <p:nvPr/>
        </p:nvSpPr>
        <p:spPr bwMode="auto">
          <a:xfrm>
            <a:off x="7129054" y="5025400"/>
            <a:ext cx="4807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9508" name="TextBox 9507">
            <a:extLst>
              <a:ext uri="{FF2B5EF4-FFF2-40B4-BE49-F238E27FC236}">
                <a16:creationId xmlns:a16="http://schemas.microsoft.com/office/drawing/2014/main" id="{AA2670CD-6C1F-9808-0F2C-6687CB6B3E42}"/>
              </a:ext>
            </a:extLst>
          </p:cNvPr>
          <p:cNvSpPr txBox="1"/>
          <p:nvPr/>
        </p:nvSpPr>
        <p:spPr bwMode="auto">
          <a:xfrm rot="16200000">
            <a:off x="5489453" y="3554436"/>
            <a:ext cx="21936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sp>
        <p:nvSpPr>
          <p:cNvPr id="9509" name="TextBox 9508">
            <a:extLst>
              <a:ext uri="{FF2B5EF4-FFF2-40B4-BE49-F238E27FC236}">
                <a16:creationId xmlns:a16="http://schemas.microsoft.com/office/drawing/2014/main" id="{28959855-9907-C256-37A2-23108D3E5FAE}"/>
              </a:ext>
            </a:extLst>
          </p:cNvPr>
          <p:cNvSpPr txBox="1"/>
          <p:nvPr/>
        </p:nvSpPr>
        <p:spPr bwMode="auto">
          <a:xfrm rot="16200000">
            <a:off x="-496484" y="3551357"/>
            <a:ext cx="21719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sp>
        <p:nvSpPr>
          <p:cNvPr id="9550" name="Freeform: Shape 9549">
            <a:extLst>
              <a:ext uri="{FF2B5EF4-FFF2-40B4-BE49-F238E27FC236}">
                <a16:creationId xmlns:a16="http://schemas.microsoft.com/office/drawing/2014/main" id="{D9EE9C5B-BC42-6609-AF32-669B0982EBB2}"/>
              </a:ext>
            </a:extLst>
          </p:cNvPr>
          <p:cNvSpPr/>
          <p:nvPr/>
        </p:nvSpPr>
        <p:spPr bwMode="auto">
          <a:xfrm>
            <a:off x="1111516" y="2634639"/>
            <a:ext cx="4843311" cy="2171991"/>
          </a:xfrm>
          <a:custGeom>
            <a:avLst/>
            <a:gdLst>
              <a:gd name="connsiteX0" fmla="*/ 0 w 4889576"/>
              <a:gd name="connsiteY0" fmla="*/ 0 h 2310639"/>
              <a:gd name="connsiteX1" fmla="*/ 0 w 4889576"/>
              <a:gd name="connsiteY1" fmla="*/ 2310639 h 2310639"/>
              <a:gd name="connsiteX2" fmla="*/ 4889576 w 4889576"/>
              <a:gd name="connsiteY2" fmla="*/ 2310639 h 2310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89576" h="2310639">
                <a:moveTo>
                  <a:pt x="0" y="0"/>
                </a:moveTo>
                <a:lnTo>
                  <a:pt x="0" y="2310639"/>
                </a:lnTo>
                <a:lnTo>
                  <a:pt x="4889576" y="2310639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551" name="Group 9550">
            <a:extLst>
              <a:ext uri="{FF2B5EF4-FFF2-40B4-BE49-F238E27FC236}">
                <a16:creationId xmlns:a16="http://schemas.microsoft.com/office/drawing/2014/main" id="{788BD376-981F-D052-6757-453BB4A57288}"/>
              </a:ext>
            </a:extLst>
          </p:cNvPr>
          <p:cNvGrpSpPr/>
          <p:nvPr/>
        </p:nvGrpSpPr>
        <p:grpSpPr>
          <a:xfrm>
            <a:off x="1040335" y="2638745"/>
            <a:ext cx="65705" cy="2168277"/>
            <a:chOff x="897973" y="2201523"/>
            <a:chExt cx="208067" cy="2168277"/>
          </a:xfrm>
        </p:grpSpPr>
        <p:cxnSp>
          <p:nvCxnSpPr>
            <p:cNvPr id="9556" name="Straight Connector 9555">
              <a:extLst>
                <a:ext uri="{FF2B5EF4-FFF2-40B4-BE49-F238E27FC236}">
                  <a16:creationId xmlns:a16="http://schemas.microsoft.com/office/drawing/2014/main" id="{3F63C01F-CB39-104B-B2FB-E3D0BDD90AA4}"/>
                </a:ext>
              </a:extLst>
            </p:cNvPr>
            <p:cNvCxnSpPr/>
            <p:nvPr/>
          </p:nvCxnSpPr>
          <p:spPr bwMode="auto">
            <a:xfrm>
              <a:off x="897973" y="2201523"/>
              <a:ext cx="2080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7" name="Straight Connector 9556">
              <a:extLst>
                <a:ext uri="{FF2B5EF4-FFF2-40B4-BE49-F238E27FC236}">
                  <a16:creationId xmlns:a16="http://schemas.microsoft.com/office/drawing/2014/main" id="{3A0C5FFA-F276-5057-9FCC-B73764A77051}"/>
                </a:ext>
              </a:extLst>
            </p:cNvPr>
            <p:cNvCxnSpPr/>
            <p:nvPr/>
          </p:nvCxnSpPr>
          <p:spPr bwMode="auto">
            <a:xfrm>
              <a:off x="897973" y="2635178"/>
              <a:ext cx="2080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8" name="Straight Connector 9557">
              <a:extLst>
                <a:ext uri="{FF2B5EF4-FFF2-40B4-BE49-F238E27FC236}">
                  <a16:creationId xmlns:a16="http://schemas.microsoft.com/office/drawing/2014/main" id="{BE3BA274-A843-3010-C903-FE23C14BA9B4}"/>
                </a:ext>
              </a:extLst>
            </p:cNvPr>
            <p:cNvCxnSpPr/>
            <p:nvPr/>
          </p:nvCxnSpPr>
          <p:spPr bwMode="auto">
            <a:xfrm>
              <a:off x="897973" y="3068833"/>
              <a:ext cx="2080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9" name="Straight Connector 9558">
              <a:extLst>
                <a:ext uri="{FF2B5EF4-FFF2-40B4-BE49-F238E27FC236}">
                  <a16:creationId xmlns:a16="http://schemas.microsoft.com/office/drawing/2014/main" id="{65D9D3F2-814D-27A0-DABC-A49F24225273}"/>
                </a:ext>
              </a:extLst>
            </p:cNvPr>
            <p:cNvCxnSpPr/>
            <p:nvPr/>
          </p:nvCxnSpPr>
          <p:spPr bwMode="auto">
            <a:xfrm>
              <a:off x="897973" y="3502488"/>
              <a:ext cx="2080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0" name="Straight Connector 9559">
              <a:extLst>
                <a:ext uri="{FF2B5EF4-FFF2-40B4-BE49-F238E27FC236}">
                  <a16:creationId xmlns:a16="http://schemas.microsoft.com/office/drawing/2014/main" id="{E14C5603-BB29-6065-D67C-17817051318B}"/>
                </a:ext>
              </a:extLst>
            </p:cNvPr>
            <p:cNvCxnSpPr/>
            <p:nvPr/>
          </p:nvCxnSpPr>
          <p:spPr bwMode="auto">
            <a:xfrm>
              <a:off x="897973" y="3936143"/>
              <a:ext cx="2080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1" name="Straight Connector 9560">
              <a:extLst>
                <a:ext uri="{FF2B5EF4-FFF2-40B4-BE49-F238E27FC236}">
                  <a16:creationId xmlns:a16="http://schemas.microsoft.com/office/drawing/2014/main" id="{B3850A53-6690-2D2F-2753-6A05FAA34ED1}"/>
                </a:ext>
              </a:extLst>
            </p:cNvPr>
            <p:cNvCxnSpPr/>
            <p:nvPr/>
          </p:nvCxnSpPr>
          <p:spPr bwMode="auto">
            <a:xfrm>
              <a:off x="897973" y="4369800"/>
              <a:ext cx="2080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562" name="Group 9561">
            <a:extLst>
              <a:ext uri="{FF2B5EF4-FFF2-40B4-BE49-F238E27FC236}">
                <a16:creationId xmlns:a16="http://schemas.microsoft.com/office/drawing/2014/main" id="{EFB36B12-E24B-9C26-2FE0-FB022E9558DF}"/>
              </a:ext>
            </a:extLst>
          </p:cNvPr>
          <p:cNvGrpSpPr/>
          <p:nvPr/>
        </p:nvGrpSpPr>
        <p:grpSpPr>
          <a:xfrm>
            <a:off x="1111516" y="4807254"/>
            <a:ext cx="4843655" cy="64008"/>
            <a:chOff x="1111516" y="4358457"/>
            <a:chExt cx="4843655" cy="197117"/>
          </a:xfrm>
        </p:grpSpPr>
        <p:cxnSp>
          <p:nvCxnSpPr>
            <p:cNvPr id="9563" name="Straight Connector 9562">
              <a:extLst>
                <a:ext uri="{FF2B5EF4-FFF2-40B4-BE49-F238E27FC236}">
                  <a16:creationId xmlns:a16="http://schemas.microsoft.com/office/drawing/2014/main" id="{218E8E3F-10D6-304F-25DD-37F8D397FB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1516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4" name="Straight Connector 9563">
              <a:extLst>
                <a:ext uri="{FF2B5EF4-FFF2-40B4-BE49-F238E27FC236}">
                  <a16:creationId xmlns:a16="http://schemas.microsoft.com/office/drawing/2014/main" id="{26CA49D1-72B6-08A2-FB6A-B3830C19D8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05262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5" name="Straight Connector 9564">
              <a:extLst>
                <a:ext uri="{FF2B5EF4-FFF2-40B4-BE49-F238E27FC236}">
                  <a16:creationId xmlns:a16="http://schemas.microsoft.com/office/drawing/2014/main" id="{79A3EA82-8EB0-44F5-1823-7BB1CA67C8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99008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6" name="Straight Connector 9565">
              <a:extLst>
                <a:ext uri="{FF2B5EF4-FFF2-40B4-BE49-F238E27FC236}">
                  <a16:creationId xmlns:a16="http://schemas.microsoft.com/office/drawing/2014/main" id="{B25A6BAD-F10F-178B-85A2-FF9AA3F23D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2754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7" name="Straight Connector 9566">
              <a:extLst>
                <a:ext uri="{FF2B5EF4-FFF2-40B4-BE49-F238E27FC236}">
                  <a16:creationId xmlns:a16="http://schemas.microsoft.com/office/drawing/2014/main" id="{D1E560CC-C11F-C8E7-3150-030DD2FB0E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86500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8" name="Straight Connector 9567">
              <a:extLst>
                <a:ext uri="{FF2B5EF4-FFF2-40B4-BE49-F238E27FC236}">
                  <a16:creationId xmlns:a16="http://schemas.microsoft.com/office/drawing/2014/main" id="{C49C0F04-E001-DF60-F2E5-70E0F9C5F4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80246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69" name="Straight Connector 9568">
              <a:extLst>
                <a:ext uri="{FF2B5EF4-FFF2-40B4-BE49-F238E27FC236}">
                  <a16:creationId xmlns:a16="http://schemas.microsoft.com/office/drawing/2014/main" id="{6AD681B8-F1FE-5038-7742-0C439E4BE3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73992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0" name="Straight Connector 9569">
              <a:extLst>
                <a:ext uri="{FF2B5EF4-FFF2-40B4-BE49-F238E27FC236}">
                  <a16:creationId xmlns:a16="http://schemas.microsoft.com/office/drawing/2014/main" id="{90FF96C1-0276-2279-B7B7-D35AA42BD8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67738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1" name="Straight Connector 9570">
              <a:extLst>
                <a:ext uri="{FF2B5EF4-FFF2-40B4-BE49-F238E27FC236}">
                  <a16:creationId xmlns:a16="http://schemas.microsoft.com/office/drawing/2014/main" id="{ECCC3FDF-0DDA-C7FA-ABE6-CF8A452D3C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61484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2" name="Straight Connector 9571">
              <a:extLst>
                <a:ext uri="{FF2B5EF4-FFF2-40B4-BE49-F238E27FC236}">
                  <a16:creationId xmlns:a16="http://schemas.microsoft.com/office/drawing/2014/main" id="{7FF3FB0B-D974-80D2-B161-DA59624187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55230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3" name="Straight Connector 9572">
              <a:extLst>
                <a:ext uri="{FF2B5EF4-FFF2-40B4-BE49-F238E27FC236}">
                  <a16:creationId xmlns:a16="http://schemas.microsoft.com/office/drawing/2014/main" id="{EF09B198-E60A-1E3B-BF85-99CD5270FA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976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4" name="Straight Connector 9573">
              <a:extLst>
                <a:ext uri="{FF2B5EF4-FFF2-40B4-BE49-F238E27FC236}">
                  <a16:creationId xmlns:a16="http://schemas.microsoft.com/office/drawing/2014/main" id="{C6AA9D0A-2926-E20B-5433-8EE3E3CCFE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2722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5" name="Straight Connector 9574">
              <a:extLst>
                <a:ext uri="{FF2B5EF4-FFF2-40B4-BE49-F238E27FC236}">
                  <a16:creationId xmlns:a16="http://schemas.microsoft.com/office/drawing/2014/main" id="{1ED99353-83C8-F5B3-64BD-98BBF5DDD5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6468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6" name="Straight Connector 9575">
              <a:extLst>
                <a:ext uri="{FF2B5EF4-FFF2-40B4-BE49-F238E27FC236}">
                  <a16:creationId xmlns:a16="http://schemas.microsoft.com/office/drawing/2014/main" id="{B07D4EF9-EC5B-45CC-5F4D-A2F6D8899E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30214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7" name="Straight Connector 9576">
              <a:extLst>
                <a:ext uri="{FF2B5EF4-FFF2-40B4-BE49-F238E27FC236}">
                  <a16:creationId xmlns:a16="http://schemas.microsoft.com/office/drawing/2014/main" id="{236BEF51-A3E5-0E01-4EE3-442B6182A6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3960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8" name="Straight Connector 9577">
              <a:extLst>
                <a:ext uri="{FF2B5EF4-FFF2-40B4-BE49-F238E27FC236}">
                  <a16:creationId xmlns:a16="http://schemas.microsoft.com/office/drawing/2014/main" id="{76E4C2F1-2386-F3D5-8F50-ACB353F73D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7706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79" name="Straight Connector 9578">
              <a:extLst>
                <a:ext uri="{FF2B5EF4-FFF2-40B4-BE49-F238E27FC236}">
                  <a16:creationId xmlns:a16="http://schemas.microsoft.com/office/drawing/2014/main" id="{C12120F7-7BBC-B185-5E40-F331DFC264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11452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0" name="Straight Connector 9579">
              <a:extLst>
                <a:ext uri="{FF2B5EF4-FFF2-40B4-BE49-F238E27FC236}">
                  <a16:creationId xmlns:a16="http://schemas.microsoft.com/office/drawing/2014/main" id="{112A4A88-7CB8-2C50-D156-E94DFCA46E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05198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1" name="Straight Connector 9580">
              <a:extLst>
                <a:ext uri="{FF2B5EF4-FFF2-40B4-BE49-F238E27FC236}">
                  <a16:creationId xmlns:a16="http://schemas.microsoft.com/office/drawing/2014/main" id="{DDBFC045-C3EC-03F9-E5CB-06144525F0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98944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2" name="Straight Connector 9581">
              <a:extLst>
                <a:ext uri="{FF2B5EF4-FFF2-40B4-BE49-F238E27FC236}">
                  <a16:creationId xmlns:a16="http://schemas.microsoft.com/office/drawing/2014/main" id="{EB27158B-A2C7-C131-51F8-6B592C9CAA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92690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3" name="Straight Connector 9582">
              <a:extLst>
                <a:ext uri="{FF2B5EF4-FFF2-40B4-BE49-F238E27FC236}">
                  <a16:creationId xmlns:a16="http://schemas.microsoft.com/office/drawing/2014/main" id="{9C619408-FEE3-3396-76B9-EF87ED8DFB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86436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4" name="Straight Connector 9583">
              <a:extLst>
                <a:ext uri="{FF2B5EF4-FFF2-40B4-BE49-F238E27FC236}">
                  <a16:creationId xmlns:a16="http://schemas.microsoft.com/office/drawing/2014/main" id="{E57A3C31-5A9C-50DB-D033-8F05BB23BE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80182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5" name="Straight Connector 9584">
              <a:extLst>
                <a:ext uri="{FF2B5EF4-FFF2-40B4-BE49-F238E27FC236}">
                  <a16:creationId xmlns:a16="http://schemas.microsoft.com/office/drawing/2014/main" id="{29F858C9-62F3-5063-01B0-8FAB088A46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3928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6" name="Straight Connector 9585">
              <a:extLst>
                <a:ext uri="{FF2B5EF4-FFF2-40B4-BE49-F238E27FC236}">
                  <a16:creationId xmlns:a16="http://schemas.microsoft.com/office/drawing/2014/main" id="{DCC584C1-893B-496E-F797-4EB6211664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7674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7" name="Straight Connector 9586">
              <a:extLst>
                <a:ext uri="{FF2B5EF4-FFF2-40B4-BE49-F238E27FC236}">
                  <a16:creationId xmlns:a16="http://schemas.microsoft.com/office/drawing/2014/main" id="{680FAFEB-6AEF-5965-6C3E-56CCCC19AB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1420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88" name="Straight Connector 9587">
              <a:extLst>
                <a:ext uri="{FF2B5EF4-FFF2-40B4-BE49-F238E27FC236}">
                  <a16:creationId xmlns:a16="http://schemas.microsoft.com/office/drawing/2014/main" id="{4B2182F3-771B-32D0-0591-3DD199A6AF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55171" y="4358457"/>
              <a:ext cx="0" cy="19711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589" name="TextBox 9588">
            <a:extLst>
              <a:ext uri="{FF2B5EF4-FFF2-40B4-BE49-F238E27FC236}">
                <a16:creationId xmlns:a16="http://schemas.microsoft.com/office/drawing/2014/main" id="{DF3BF381-00D4-24F9-33E9-A7FDE86076F5}"/>
              </a:ext>
            </a:extLst>
          </p:cNvPr>
          <p:cNvSpPr txBox="1"/>
          <p:nvPr/>
        </p:nvSpPr>
        <p:spPr bwMode="auto">
          <a:xfrm>
            <a:off x="5788096" y="4823681"/>
            <a:ext cx="3706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9590" name="TextBox 9589">
            <a:extLst>
              <a:ext uri="{FF2B5EF4-FFF2-40B4-BE49-F238E27FC236}">
                <a16:creationId xmlns:a16="http://schemas.microsoft.com/office/drawing/2014/main" id="{C0BBDB1F-688B-5D4B-EDEE-599274DFF958}"/>
              </a:ext>
            </a:extLst>
          </p:cNvPr>
          <p:cNvSpPr txBox="1"/>
          <p:nvPr/>
        </p:nvSpPr>
        <p:spPr bwMode="auto">
          <a:xfrm>
            <a:off x="5587419" y="4823681"/>
            <a:ext cx="3722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9591" name="TextBox 9590">
            <a:extLst>
              <a:ext uri="{FF2B5EF4-FFF2-40B4-BE49-F238E27FC236}">
                <a16:creationId xmlns:a16="http://schemas.microsoft.com/office/drawing/2014/main" id="{6B8371C2-7903-81F8-AEFA-BDE373D3BA7A}"/>
              </a:ext>
            </a:extLst>
          </p:cNvPr>
          <p:cNvSpPr txBox="1"/>
          <p:nvPr/>
        </p:nvSpPr>
        <p:spPr bwMode="auto">
          <a:xfrm>
            <a:off x="5381823" y="4823681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</a:t>
            </a:r>
          </a:p>
        </p:txBody>
      </p:sp>
      <p:sp>
        <p:nvSpPr>
          <p:cNvPr id="9592" name="TextBox 9591">
            <a:extLst>
              <a:ext uri="{FF2B5EF4-FFF2-40B4-BE49-F238E27FC236}">
                <a16:creationId xmlns:a16="http://schemas.microsoft.com/office/drawing/2014/main" id="{16C70564-ED0D-0B2B-4BE6-6351FF1207C5}"/>
              </a:ext>
            </a:extLst>
          </p:cNvPr>
          <p:cNvSpPr txBox="1"/>
          <p:nvPr/>
        </p:nvSpPr>
        <p:spPr bwMode="auto">
          <a:xfrm>
            <a:off x="5188064" y="4823681"/>
            <a:ext cx="360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22</a:t>
            </a:r>
          </a:p>
        </p:txBody>
      </p:sp>
      <p:sp>
        <p:nvSpPr>
          <p:cNvPr id="9593" name="TextBox 9592">
            <a:extLst>
              <a:ext uri="{FF2B5EF4-FFF2-40B4-BE49-F238E27FC236}">
                <a16:creationId xmlns:a16="http://schemas.microsoft.com/office/drawing/2014/main" id="{5C01355D-9026-C70A-4D38-C00F85BEEAD6}"/>
              </a:ext>
            </a:extLst>
          </p:cNvPr>
          <p:cNvSpPr txBox="1"/>
          <p:nvPr/>
        </p:nvSpPr>
        <p:spPr bwMode="auto">
          <a:xfrm>
            <a:off x="5001353" y="4823681"/>
            <a:ext cx="3273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9594" name="TextBox 9593">
            <a:extLst>
              <a:ext uri="{FF2B5EF4-FFF2-40B4-BE49-F238E27FC236}">
                <a16:creationId xmlns:a16="http://schemas.microsoft.com/office/drawing/2014/main" id="{3C91C6C2-3F80-C250-E978-E7635DE9C04F}"/>
              </a:ext>
            </a:extLst>
          </p:cNvPr>
          <p:cNvSpPr txBox="1"/>
          <p:nvPr/>
        </p:nvSpPr>
        <p:spPr bwMode="auto">
          <a:xfrm>
            <a:off x="4812435" y="4823681"/>
            <a:ext cx="3722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9595" name="TextBox 9594">
            <a:extLst>
              <a:ext uri="{FF2B5EF4-FFF2-40B4-BE49-F238E27FC236}">
                <a16:creationId xmlns:a16="http://schemas.microsoft.com/office/drawing/2014/main" id="{87ED60FB-05B3-0EF3-30CD-BE77C1A5DE68}"/>
              </a:ext>
            </a:extLst>
          </p:cNvPr>
          <p:cNvSpPr txBox="1"/>
          <p:nvPr/>
        </p:nvSpPr>
        <p:spPr bwMode="auto">
          <a:xfrm>
            <a:off x="4605170" y="4823681"/>
            <a:ext cx="33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19</a:t>
            </a:r>
          </a:p>
        </p:txBody>
      </p:sp>
      <p:sp>
        <p:nvSpPr>
          <p:cNvPr id="9596" name="TextBox 9595">
            <a:extLst>
              <a:ext uri="{FF2B5EF4-FFF2-40B4-BE49-F238E27FC236}">
                <a16:creationId xmlns:a16="http://schemas.microsoft.com/office/drawing/2014/main" id="{20EE40D8-0A93-BA3C-501B-1BE0E09DC664}"/>
              </a:ext>
            </a:extLst>
          </p:cNvPr>
          <p:cNvSpPr txBox="1"/>
          <p:nvPr/>
        </p:nvSpPr>
        <p:spPr bwMode="auto">
          <a:xfrm>
            <a:off x="4418261" y="4823681"/>
            <a:ext cx="33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597" name="TextBox 9596">
            <a:extLst>
              <a:ext uri="{FF2B5EF4-FFF2-40B4-BE49-F238E27FC236}">
                <a16:creationId xmlns:a16="http://schemas.microsoft.com/office/drawing/2014/main" id="{EE1B4DEF-6AF3-C9C6-546D-D16499A26F42}"/>
              </a:ext>
            </a:extLst>
          </p:cNvPr>
          <p:cNvSpPr txBox="1"/>
          <p:nvPr/>
        </p:nvSpPr>
        <p:spPr bwMode="auto">
          <a:xfrm>
            <a:off x="4232041" y="4823681"/>
            <a:ext cx="32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</a:t>
            </a:r>
          </a:p>
        </p:txBody>
      </p:sp>
      <p:sp>
        <p:nvSpPr>
          <p:cNvPr id="9598" name="TextBox 9597">
            <a:extLst>
              <a:ext uri="{FF2B5EF4-FFF2-40B4-BE49-F238E27FC236}">
                <a16:creationId xmlns:a16="http://schemas.microsoft.com/office/drawing/2014/main" id="{2CC5A252-E6C1-CFC1-5578-99E2FC1976D2}"/>
              </a:ext>
            </a:extLst>
          </p:cNvPr>
          <p:cNvSpPr txBox="1"/>
          <p:nvPr/>
        </p:nvSpPr>
        <p:spPr bwMode="auto">
          <a:xfrm>
            <a:off x="4033824" y="4823681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</a:p>
        </p:txBody>
      </p:sp>
      <p:sp>
        <p:nvSpPr>
          <p:cNvPr id="9599" name="TextBox 9598">
            <a:extLst>
              <a:ext uri="{FF2B5EF4-FFF2-40B4-BE49-F238E27FC236}">
                <a16:creationId xmlns:a16="http://schemas.microsoft.com/office/drawing/2014/main" id="{D4A72B23-74D0-4021-DA71-74FCACB0EC82}"/>
              </a:ext>
            </a:extLst>
          </p:cNvPr>
          <p:cNvSpPr txBox="1"/>
          <p:nvPr/>
        </p:nvSpPr>
        <p:spPr bwMode="auto">
          <a:xfrm>
            <a:off x="3837317" y="4823681"/>
            <a:ext cx="33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34CBC8D3-FC66-B44D-77D5-E3078C48068A}"/>
              </a:ext>
            </a:extLst>
          </p:cNvPr>
          <p:cNvSpPr txBox="1"/>
          <p:nvPr/>
        </p:nvSpPr>
        <p:spPr bwMode="auto">
          <a:xfrm>
            <a:off x="3639752" y="4823681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390B5F83-B8ED-2C56-690D-11A4D405B803}"/>
              </a:ext>
            </a:extLst>
          </p:cNvPr>
          <p:cNvSpPr txBox="1"/>
          <p:nvPr/>
        </p:nvSpPr>
        <p:spPr bwMode="auto">
          <a:xfrm>
            <a:off x="3444852" y="4823681"/>
            <a:ext cx="3305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FFA4BF83-3B6A-188A-CF4E-B33FF690E374}"/>
              </a:ext>
            </a:extLst>
          </p:cNvPr>
          <p:cNvSpPr txBox="1"/>
          <p:nvPr/>
        </p:nvSpPr>
        <p:spPr bwMode="auto">
          <a:xfrm>
            <a:off x="3247287" y="4823681"/>
            <a:ext cx="3273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CF65B4E6-60FC-96E6-1524-8849196289FC}"/>
              </a:ext>
            </a:extLst>
          </p:cNvPr>
          <p:cNvSpPr txBox="1"/>
          <p:nvPr/>
        </p:nvSpPr>
        <p:spPr bwMode="auto">
          <a:xfrm>
            <a:off x="3053710" y="4823681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9332" name="TextBox 9331">
            <a:extLst>
              <a:ext uri="{FF2B5EF4-FFF2-40B4-BE49-F238E27FC236}">
                <a16:creationId xmlns:a16="http://schemas.microsoft.com/office/drawing/2014/main" id="{0ECE1053-06B4-24C2-8309-0EBD5F84643A}"/>
              </a:ext>
            </a:extLst>
          </p:cNvPr>
          <p:cNvSpPr txBox="1"/>
          <p:nvPr/>
        </p:nvSpPr>
        <p:spPr bwMode="auto">
          <a:xfrm>
            <a:off x="2867555" y="4823681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9333" name="TextBox 9332">
            <a:extLst>
              <a:ext uri="{FF2B5EF4-FFF2-40B4-BE49-F238E27FC236}">
                <a16:creationId xmlns:a16="http://schemas.microsoft.com/office/drawing/2014/main" id="{2D51A00E-DAFD-9DB4-A97F-85FC01F1D469}"/>
              </a:ext>
            </a:extLst>
          </p:cNvPr>
          <p:cNvSpPr txBox="1"/>
          <p:nvPr/>
        </p:nvSpPr>
        <p:spPr bwMode="auto">
          <a:xfrm>
            <a:off x="2714620" y="4823681"/>
            <a:ext cx="2824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334" name="TextBox 9333">
            <a:extLst>
              <a:ext uri="{FF2B5EF4-FFF2-40B4-BE49-F238E27FC236}">
                <a16:creationId xmlns:a16="http://schemas.microsoft.com/office/drawing/2014/main" id="{B69834D0-2DE7-8856-F56C-7A4D05E15ED8}"/>
              </a:ext>
            </a:extLst>
          </p:cNvPr>
          <p:cNvSpPr txBox="1"/>
          <p:nvPr/>
        </p:nvSpPr>
        <p:spPr bwMode="auto">
          <a:xfrm>
            <a:off x="2526106" y="4823681"/>
            <a:ext cx="2824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BEDCD710-8059-BB89-C8A0-AF875B37C6F7}"/>
              </a:ext>
            </a:extLst>
          </p:cNvPr>
          <p:cNvSpPr txBox="1"/>
          <p:nvPr/>
        </p:nvSpPr>
        <p:spPr bwMode="auto">
          <a:xfrm>
            <a:off x="2322676" y="4823681"/>
            <a:ext cx="2712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7EA1BEBC-6751-1B7F-9AC3-A6A956E8A52A}"/>
              </a:ext>
            </a:extLst>
          </p:cNvPr>
          <p:cNvSpPr txBox="1"/>
          <p:nvPr/>
        </p:nvSpPr>
        <p:spPr bwMode="auto">
          <a:xfrm>
            <a:off x="2150385" y="4823681"/>
            <a:ext cx="284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6D2D681D-B2BE-B01F-443D-967C37E88DE2}"/>
              </a:ext>
            </a:extLst>
          </p:cNvPr>
          <p:cNvSpPr txBox="1"/>
          <p:nvPr/>
        </p:nvSpPr>
        <p:spPr bwMode="auto">
          <a:xfrm>
            <a:off x="1940459" y="4823681"/>
            <a:ext cx="2824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57FB60E3-1DDF-F56F-012C-94A40E103683}"/>
              </a:ext>
            </a:extLst>
          </p:cNvPr>
          <p:cNvSpPr txBox="1"/>
          <p:nvPr/>
        </p:nvSpPr>
        <p:spPr bwMode="auto">
          <a:xfrm>
            <a:off x="1744945" y="4823681"/>
            <a:ext cx="284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9339" name="TextBox 9338">
            <a:extLst>
              <a:ext uri="{FF2B5EF4-FFF2-40B4-BE49-F238E27FC236}">
                <a16:creationId xmlns:a16="http://schemas.microsoft.com/office/drawing/2014/main" id="{DB838FB0-5DAD-5F0E-43B1-094401BD362F}"/>
              </a:ext>
            </a:extLst>
          </p:cNvPr>
          <p:cNvSpPr txBox="1"/>
          <p:nvPr/>
        </p:nvSpPr>
        <p:spPr bwMode="auto">
          <a:xfrm>
            <a:off x="1545198" y="4823681"/>
            <a:ext cx="276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340" name="TextBox 9339">
            <a:extLst>
              <a:ext uri="{FF2B5EF4-FFF2-40B4-BE49-F238E27FC236}">
                <a16:creationId xmlns:a16="http://schemas.microsoft.com/office/drawing/2014/main" id="{2717AAAC-6304-CCF9-3AF6-E3EBC23518FC}"/>
              </a:ext>
            </a:extLst>
          </p:cNvPr>
          <p:cNvSpPr txBox="1"/>
          <p:nvPr/>
        </p:nvSpPr>
        <p:spPr bwMode="auto">
          <a:xfrm>
            <a:off x="1370796" y="4823681"/>
            <a:ext cx="2728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9341" name="TextBox 9340">
            <a:extLst>
              <a:ext uri="{FF2B5EF4-FFF2-40B4-BE49-F238E27FC236}">
                <a16:creationId xmlns:a16="http://schemas.microsoft.com/office/drawing/2014/main" id="{3E539D35-66C9-1738-4AAF-5E940543E963}"/>
              </a:ext>
            </a:extLst>
          </p:cNvPr>
          <p:cNvSpPr txBox="1"/>
          <p:nvPr/>
        </p:nvSpPr>
        <p:spPr bwMode="auto">
          <a:xfrm>
            <a:off x="1175129" y="4823681"/>
            <a:ext cx="2391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342" name="TextBox 9341">
            <a:extLst>
              <a:ext uri="{FF2B5EF4-FFF2-40B4-BE49-F238E27FC236}">
                <a16:creationId xmlns:a16="http://schemas.microsoft.com/office/drawing/2014/main" id="{D85E006F-437F-9584-9719-87B9FF945FF8}"/>
              </a:ext>
            </a:extLst>
          </p:cNvPr>
          <p:cNvSpPr txBox="1"/>
          <p:nvPr/>
        </p:nvSpPr>
        <p:spPr bwMode="auto">
          <a:xfrm>
            <a:off x="978852" y="4823681"/>
            <a:ext cx="284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43" name="TextBox 9342">
            <a:extLst>
              <a:ext uri="{FF2B5EF4-FFF2-40B4-BE49-F238E27FC236}">
                <a16:creationId xmlns:a16="http://schemas.microsoft.com/office/drawing/2014/main" id="{8C0A62E3-FB09-D391-DDE2-FA1D2B1302A3}"/>
              </a:ext>
            </a:extLst>
          </p:cNvPr>
          <p:cNvSpPr txBox="1"/>
          <p:nvPr/>
        </p:nvSpPr>
        <p:spPr bwMode="auto">
          <a:xfrm>
            <a:off x="791192" y="466979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44" name="TextBox 9343">
            <a:extLst>
              <a:ext uri="{FF2B5EF4-FFF2-40B4-BE49-F238E27FC236}">
                <a16:creationId xmlns:a16="http://schemas.microsoft.com/office/drawing/2014/main" id="{03ACC3E7-153D-1299-FB84-F33FBBD3B162}"/>
              </a:ext>
            </a:extLst>
          </p:cNvPr>
          <p:cNvSpPr txBox="1"/>
          <p:nvPr/>
        </p:nvSpPr>
        <p:spPr bwMode="auto">
          <a:xfrm>
            <a:off x="709060" y="4222560"/>
            <a:ext cx="4042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9345" name="TextBox 9344">
            <a:extLst>
              <a:ext uri="{FF2B5EF4-FFF2-40B4-BE49-F238E27FC236}">
                <a16:creationId xmlns:a16="http://schemas.microsoft.com/office/drawing/2014/main" id="{5561295F-0693-468F-2EC1-7F8D8014ED46}"/>
              </a:ext>
            </a:extLst>
          </p:cNvPr>
          <p:cNvSpPr txBox="1"/>
          <p:nvPr/>
        </p:nvSpPr>
        <p:spPr bwMode="auto">
          <a:xfrm>
            <a:off x="709060" y="3788905"/>
            <a:ext cx="4154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9346" name="TextBox 9345">
            <a:extLst>
              <a:ext uri="{FF2B5EF4-FFF2-40B4-BE49-F238E27FC236}">
                <a16:creationId xmlns:a16="http://schemas.microsoft.com/office/drawing/2014/main" id="{AFC5D5A4-CB67-DAA5-653C-7042D057BC56}"/>
              </a:ext>
            </a:extLst>
          </p:cNvPr>
          <p:cNvSpPr txBox="1"/>
          <p:nvPr/>
        </p:nvSpPr>
        <p:spPr bwMode="auto">
          <a:xfrm>
            <a:off x="709060" y="3355250"/>
            <a:ext cx="4154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9347" name="TextBox 9346">
            <a:extLst>
              <a:ext uri="{FF2B5EF4-FFF2-40B4-BE49-F238E27FC236}">
                <a16:creationId xmlns:a16="http://schemas.microsoft.com/office/drawing/2014/main" id="{FF0F599C-9437-FCEA-75AF-8950626C694B}"/>
              </a:ext>
            </a:extLst>
          </p:cNvPr>
          <p:cNvSpPr txBox="1"/>
          <p:nvPr/>
        </p:nvSpPr>
        <p:spPr bwMode="auto">
          <a:xfrm>
            <a:off x="709060" y="2916509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9348" name="TextBox 9347">
            <a:extLst>
              <a:ext uri="{FF2B5EF4-FFF2-40B4-BE49-F238E27FC236}">
                <a16:creationId xmlns:a16="http://schemas.microsoft.com/office/drawing/2014/main" id="{DE714B7B-0286-05EB-03D7-8ADE9B7C7B6B}"/>
              </a:ext>
            </a:extLst>
          </p:cNvPr>
          <p:cNvSpPr txBox="1"/>
          <p:nvPr/>
        </p:nvSpPr>
        <p:spPr bwMode="auto">
          <a:xfrm>
            <a:off x="621453" y="2484426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grpSp>
        <p:nvGrpSpPr>
          <p:cNvPr id="9349" name="Group 9348">
            <a:extLst>
              <a:ext uri="{FF2B5EF4-FFF2-40B4-BE49-F238E27FC236}">
                <a16:creationId xmlns:a16="http://schemas.microsoft.com/office/drawing/2014/main" id="{CBE914EA-07FD-EAC6-BDB0-46ECF07C8B79}"/>
              </a:ext>
            </a:extLst>
          </p:cNvPr>
          <p:cNvGrpSpPr/>
          <p:nvPr/>
        </p:nvGrpSpPr>
        <p:grpSpPr>
          <a:xfrm>
            <a:off x="1280102" y="2608920"/>
            <a:ext cx="4497764" cy="1954591"/>
            <a:chOff x="1280102" y="2171698"/>
            <a:chExt cx="4497764" cy="1954591"/>
          </a:xfrm>
        </p:grpSpPr>
        <p:sp>
          <p:nvSpPr>
            <p:cNvPr id="9350" name="Oval 9349">
              <a:extLst>
                <a:ext uri="{FF2B5EF4-FFF2-40B4-BE49-F238E27FC236}">
                  <a16:creationId xmlns:a16="http://schemas.microsoft.com/office/drawing/2014/main" id="{36B1E1E0-5F93-B80F-FF49-E1A725C483C6}"/>
                </a:ext>
              </a:extLst>
            </p:cNvPr>
            <p:cNvSpPr/>
            <p:nvPr/>
          </p:nvSpPr>
          <p:spPr bwMode="auto">
            <a:xfrm>
              <a:off x="5726372" y="407479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1" name="Oval 9350">
              <a:extLst>
                <a:ext uri="{FF2B5EF4-FFF2-40B4-BE49-F238E27FC236}">
                  <a16:creationId xmlns:a16="http://schemas.microsoft.com/office/drawing/2014/main" id="{0F5676D6-94F6-F694-7CCD-7075A34ED964}"/>
                </a:ext>
              </a:extLst>
            </p:cNvPr>
            <p:cNvSpPr/>
            <p:nvPr/>
          </p:nvSpPr>
          <p:spPr bwMode="auto">
            <a:xfrm>
              <a:off x="5400617" y="407479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2" name="Oval 9351">
              <a:extLst>
                <a:ext uri="{FF2B5EF4-FFF2-40B4-BE49-F238E27FC236}">
                  <a16:creationId xmlns:a16="http://schemas.microsoft.com/office/drawing/2014/main" id="{3E4D375D-1B80-35A2-34CE-C691AA358096}"/>
                </a:ext>
              </a:extLst>
            </p:cNvPr>
            <p:cNvSpPr/>
            <p:nvPr/>
          </p:nvSpPr>
          <p:spPr bwMode="auto">
            <a:xfrm>
              <a:off x="4686242" y="407479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3" name="Oval 9352">
              <a:extLst>
                <a:ext uri="{FF2B5EF4-FFF2-40B4-BE49-F238E27FC236}">
                  <a16:creationId xmlns:a16="http://schemas.microsoft.com/office/drawing/2014/main" id="{01E502EC-88F2-A229-E9AC-CCBAD19B22CE}"/>
                </a:ext>
              </a:extLst>
            </p:cNvPr>
            <p:cNvSpPr/>
            <p:nvPr/>
          </p:nvSpPr>
          <p:spPr bwMode="auto">
            <a:xfrm>
              <a:off x="4654810" y="398335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4" name="Oval 9353">
              <a:extLst>
                <a:ext uri="{FF2B5EF4-FFF2-40B4-BE49-F238E27FC236}">
                  <a16:creationId xmlns:a16="http://schemas.microsoft.com/office/drawing/2014/main" id="{9EEA19E0-E2CE-1077-A2B5-5F94CBF65BEC}"/>
                </a:ext>
              </a:extLst>
            </p:cNvPr>
            <p:cNvSpPr/>
            <p:nvPr/>
          </p:nvSpPr>
          <p:spPr bwMode="auto">
            <a:xfrm>
              <a:off x="4300480" y="398335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5" name="Oval 9354">
              <a:extLst>
                <a:ext uri="{FF2B5EF4-FFF2-40B4-BE49-F238E27FC236}">
                  <a16:creationId xmlns:a16="http://schemas.microsoft.com/office/drawing/2014/main" id="{76F20483-CC15-B09B-2A65-D4F31E7FE3BF}"/>
                </a:ext>
              </a:extLst>
            </p:cNvPr>
            <p:cNvSpPr/>
            <p:nvPr/>
          </p:nvSpPr>
          <p:spPr bwMode="auto">
            <a:xfrm>
              <a:off x="3971867" y="394049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6" name="Oval 9355">
              <a:extLst>
                <a:ext uri="{FF2B5EF4-FFF2-40B4-BE49-F238E27FC236}">
                  <a16:creationId xmlns:a16="http://schemas.microsoft.com/office/drawing/2014/main" id="{50915086-1549-C4AC-8B3D-9A7D6DF17053}"/>
                </a:ext>
              </a:extLst>
            </p:cNvPr>
            <p:cNvSpPr/>
            <p:nvPr/>
          </p:nvSpPr>
          <p:spPr bwMode="auto">
            <a:xfrm>
              <a:off x="3957580" y="39290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7" name="Oval 9356">
              <a:extLst>
                <a:ext uri="{FF2B5EF4-FFF2-40B4-BE49-F238E27FC236}">
                  <a16:creationId xmlns:a16="http://schemas.microsoft.com/office/drawing/2014/main" id="{CA475475-9008-2ED1-9B19-67B183A51679}"/>
                </a:ext>
              </a:extLst>
            </p:cNvPr>
            <p:cNvSpPr/>
            <p:nvPr/>
          </p:nvSpPr>
          <p:spPr bwMode="auto">
            <a:xfrm>
              <a:off x="3666115" y="389477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8" name="Oval 9357">
              <a:extLst>
                <a:ext uri="{FF2B5EF4-FFF2-40B4-BE49-F238E27FC236}">
                  <a16:creationId xmlns:a16="http://schemas.microsoft.com/office/drawing/2014/main" id="{53BCC41E-0012-EF5A-7180-66F737E43A04}"/>
                </a:ext>
              </a:extLst>
            </p:cNvPr>
            <p:cNvSpPr/>
            <p:nvPr/>
          </p:nvSpPr>
          <p:spPr bwMode="auto">
            <a:xfrm>
              <a:off x="3628967" y="389477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9" name="Oval 9358">
              <a:extLst>
                <a:ext uri="{FF2B5EF4-FFF2-40B4-BE49-F238E27FC236}">
                  <a16:creationId xmlns:a16="http://schemas.microsoft.com/office/drawing/2014/main" id="{05406B12-A3B0-74CA-60A9-2D095AAADB12}"/>
                </a:ext>
              </a:extLst>
            </p:cNvPr>
            <p:cNvSpPr/>
            <p:nvPr/>
          </p:nvSpPr>
          <p:spPr bwMode="auto">
            <a:xfrm>
              <a:off x="3586105" y="389477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0" name="Oval 9359">
              <a:extLst>
                <a:ext uri="{FF2B5EF4-FFF2-40B4-BE49-F238E27FC236}">
                  <a16:creationId xmlns:a16="http://schemas.microsoft.com/office/drawing/2014/main" id="{A1CF0FF7-A178-6BBC-C137-AB8071BF170E}"/>
                </a:ext>
              </a:extLst>
            </p:cNvPr>
            <p:cNvSpPr/>
            <p:nvPr/>
          </p:nvSpPr>
          <p:spPr bwMode="auto">
            <a:xfrm>
              <a:off x="3554672" y="389477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1" name="Oval 9360">
              <a:extLst>
                <a:ext uri="{FF2B5EF4-FFF2-40B4-BE49-F238E27FC236}">
                  <a16:creationId xmlns:a16="http://schemas.microsoft.com/office/drawing/2014/main" id="{2BDF3E63-8A91-026B-8322-EB97A8F58A25}"/>
                </a:ext>
              </a:extLst>
            </p:cNvPr>
            <p:cNvSpPr/>
            <p:nvPr/>
          </p:nvSpPr>
          <p:spPr bwMode="auto">
            <a:xfrm>
              <a:off x="3540385" y="389477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2" name="Oval 9361">
              <a:extLst>
                <a:ext uri="{FF2B5EF4-FFF2-40B4-BE49-F238E27FC236}">
                  <a16:creationId xmlns:a16="http://schemas.microsoft.com/office/drawing/2014/main" id="{7663FCAE-240E-2628-B307-F6251AAC2373}"/>
                </a:ext>
              </a:extLst>
            </p:cNvPr>
            <p:cNvSpPr/>
            <p:nvPr/>
          </p:nvSpPr>
          <p:spPr bwMode="auto">
            <a:xfrm>
              <a:off x="3406082" y="386333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3" name="Oval 9362">
              <a:extLst>
                <a:ext uri="{FF2B5EF4-FFF2-40B4-BE49-F238E27FC236}">
                  <a16:creationId xmlns:a16="http://schemas.microsoft.com/office/drawing/2014/main" id="{E2D07860-63EE-0B22-497A-C2D1009E3214}"/>
                </a:ext>
              </a:extLst>
            </p:cNvPr>
            <p:cNvSpPr/>
            <p:nvPr/>
          </p:nvSpPr>
          <p:spPr bwMode="auto">
            <a:xfrm>
              <a:off x="3277495" y="386333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4" name="Oval 9363">
              <a:extLst>
                <a:ext uri="{FF2B5EF4-FFF2-40B4-BE49-F238E27FC236}">
                  <a16:creationId xmlns:a16="http://schemas.microsoft.com/office/drawing/2014/main" id="{162295AB-7CE6-F637-C606-CF56D9A9F3C9}"/>
                </a:ext>
              </a:extLst>
            </p:cNvPr>
            <p:cNvSpPr/>
            <p:nvPr/>
          </p:nvSpPr>
          <p:spPr bwMode="auto">
            <a:xfrm>
              <a:off x="3234632" y="384333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5" name="Oval 9364">
              <a:extLst>
                <a:ext uri="{FF2B5EF4-FFF2-40B4-BE49-F238E27FC236}">
                  <a16:creationId xmlns:a16="http://schemas.microsoft.com/office/drawing/2014/main" id="{3F804B31-278B-0DC6-6458-9420FB172EF9}"/>
                </a:ext>
              </a:extLst>
            </p:cNvPr>
            <p:cNvSpPr/>
            <p:nvPr/>
          </p:nvSpPr>
          <p:spPr bwMode="auto">
            <a:xfrm>
              <a:off x="3097472" y="378618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6" name="Oval 9365">
              <a:extLst>
                <a:ext uri="{FF2B5EF4-FFF2-40B4-BE49-F238E27FC236}">
                  <a16:creationId xmlns:a16="http://schemas.microsoft.com/office/drawing/2014/main" id="{0A430D49-1322-4314-5338-FDF9211BE8EC}"/>
                </a:ext>
              </a:extLst>
            </p:cNvPr>
            <p:cNvSpPr/>
            <p:nvPr/>
          </p:nvSpPr>
          <p:spPr bwMode="auto">
            <a:xfrm>
              <a:off x="2874587" y="374903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7" name="Oval 9366">
              <a:extLst>
                <a:ext uri="{FF2B5EF4-FFF2-40B4-BE49-F238E27FC236}">
                  <a16:creationId xmlns:a16="http://schemas.microsoft.com/office/drawing/2014/main" id="{780DF306-1636-F1EC-A71D-20500B99C112}"/>
                </a:ext>
              </a:extLst>
            </p:cNvPr>
            <p:cNvSpPr/>
            <p:nvPr/>
          </p:nvSpPr>
          <p:spPr bwMode="auto">
            <a:xfrm>
              <a:off x="2851727" y="372903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8" name="Oval 9367">
              <a:extLst>
                <a:ext uri="{FF2B5EF4-FFF2-40B4-BE49-F238E27FC236}">
                  <a16:creationId xmlns:a16="http://schemas.microsoft.com/office/drawing/2014/main" id="{7E2D31B0-D498-4199-354B-B5E6CD2E60CC}"/>
                </a:ext>
              </a:extLst>
            </p:cNvPr>
            <p:cNvSpPr/>
            <p:nvPr/>
          </p:nvSpPr>
          <p:spPr bwMode="auto">
            <a:xfrm>
              <a:off x="2543117" y="368045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69" name="Oval 9368">
              <a:extLst>
                <a:ext uri="{FF2B5EF4-FFF2-40B4-BE49-F238E27FC236}">
                  <a16:creationId xmlns:a16="http://schemas.microsoft.com/office/drawing/2014/main" id="{BE7FD5A4-C387-A0A6-6448-661802048E96}"/>
                </a:ext>
              </a:extLst>
            </p:cNvPr>
            <p:cNvSpPr/>
            <p:nvPr/>
          </p:nvSpPr>
          <p:spPr bwMode="auto">
            <a:xfrm>
              <a:off x="2517400" y="368045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0" name="Oval 9369">
              <a:extLst>
                <a:ext uri="{FF2B5EF4-FFF2-40B4-BE49-F238E27FC236}">
                  <a16:creationId xmlns:a16="http://schemas.microsoft.com/office/drawing/2014/main" id="{E74C6B21-DA89-6B2C-3176-DACB0568EFAF}"/>
                </a:ext>
              </a:extLst>
            </p:cNvPr>
            <p:cNvSpPr/>
            <p:nvPr/>
          </p:nvSpPr>
          <p:spPr bwMode="auto">
            <a:xfrm>
              <a:off x="2257367" y="359759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1" name="Oval 9370">
              <a:extLst>
                <a:ext uri="{FF2B5EF4-FFF2-40B4-BE49-F238E27FC236}">
                  <a16:creationId xmlns:a16="http://schemas.microsoft.com/office/drawing/2014/main" id="{63BE7696-3D63-C1A7-FEC8-312C325F3BF9}"/>
                </a:ext>
              </a:extLst>
            </p:cNvPr>
            <p:cNvSpPr/>
            <p:nvPr/>
          </p:nvSpPr>
          <p:spPr bwMode="auto">
            <a:xfrm>
              <a:off x="2177357" y="357758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2" name="Oval 9371">
              <a:extLst>
                <a:ext uri="{FF2B5EF4-FFF2-40B4-BE49-F238E27FC236}">
                  <a16:creationId xmlns:a16="http://schemas.microsoft.com/office/drawing/2014/main" id="{F1666580-E7E2-F26F-EDBC-EDB8515A5830}"/>
                </a:ext>
              </a:extLst>
            </p:cNvPr>
            <p:cNvSpPr/>
            <p:nvPr/>
          </p:nvSpPr>
          <p:spPr bwMode="auto">
            <a:xfrm>
              <a:off x="2163069" y="355187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3" name="Oval 9372">
              <a:extLst>
                <a:ext uri="{FF2B5EF4-FFF2-40B4-BE49-F238E27FC236}">
                  <a16:creationId xmlns:a16="http://schemas.microsoft.com/office/drawing/2014/main" id="{37102534-F925-4AE2-943B-4ADBF944C99A}"/>
                </a:ext>
              </a:extLst>
            </p:cNvPr>
            <p:cNvSpPr/>
            <p:nvPr/>
          </p:nvSpPr>
          <p:spPr bwMode="auto">
            <a:xfrm>
              <a:off x="2134494" y="350043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4" name="Oval 9373">
              <a:extLst>
                <a:ext uri="{FF2B5EF4-FFF2-40B4-BE49-F238E27FC236}">
                  <a16:creationId xmlns:a16="http://schemas.microsoft.com/office/drawing/2014/main" id="{1CF54F50-3454-449C-9A59-06BA2D4F5D55}"/>
                </a:ext>
              </a:extLst>
            </p:cNvPr>
            <p:cNvSpPr/>
            <p:nvPr/>
          </p:nvSpPr>
          <p:spPr bwMode="auto">
            <a:xfrm>
              <a:off x="1880177" y="344328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5" name="Oval 9374">
              <a:extLst>
                <a:ext uri="{FF2B5EF4-FFF2-40B4-BE49-F238E27FC236}">
                  <a16:creationId xmlns:a16="http://schemas.microsoft.com/office/drawing/2014/main" id="{F953CAFF-FD23-26E0-A8B9-62B829E50D61}"/>
                </a:ext>
              </a:extLst>
            </p:cNvPr>
            <p:cNvSpPr/>
            <p:nvPr/>
          </p:nvSpPr>
          <p:spPr bwMode="auto">
            <a:xfrm>
              <a:off x="1865889" y="344328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6" name="Oval 9375">
              <a:extLst>
                <a:ext uri="{FF2B5EF4-FFF2-40B4-BE49-F238E27FC236}">
                  <a16:creationId xmlns:a16="http://schemas.microsoft.com/office/drawing/2014/main" id="{E53188E1-B00F-97D1-A815-291739ED5280}"/>
                </a:ext>
              </a:extLst>
            </p:cNvPr>
            <p:cNvSpPr/>
            <p:nvPr/>
          </p:nvSpPr>
          <p:spPr bwMode="auto">
            <a:xfrm>
              <a:off x="1848744" y="344328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7" name="Oval 9376">
              <a:extLst>
                <a:ext uri="{FF2B5EF4-FFF2-40B4-BE49-F238E27FC236}">
                  <a16:creationId xmlns:a16="http://schemas.microsoft.com/office/drawing/2014/main" id="{F3FF7613-C8BB-1C50-D9C9-8B88667FC332}"/>
                </a:ext>
              </a:extLst>
            </p:cNvPr>
            <p:cNvSpPr/>
            <p:nvPr/>
          </p:nvSpPr>
          <p:spPr bwMode="auto">
            <a:xfrm>
              <a:off x="1840171" y="344328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8" name="Oval 9377">
              <a:extLst>
                <a:ext uri="{FF2B5EF4-FFF2-40B4-BE49-F238E27FC236}">
                  <a16:creationId xmlns:a16="http://schemas.microsoft.com/office/drawing/2014/main" id="{F8CB49B7-D514-C3D0-379E-CF5587C9BC32}"/>
                </a:ext>
              </a:extLst>
            </p:cNvPr>
            <p:cNvSpPr/>
            <p:nvPr/>
          </p:nvSpPr>
          <p:spPr bwMode="auto">
            <a:xfrm>
              <a:off x="1823026" y="340328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79" name="Oval 9378">
              <a:extLst>
                <a:ext uri="{FF2B5EF4-FFF2-40B4-BE49-F238E27FC236}">
                  <a16:creationId xmlns:a16="http://schemas.microsoft.com/office/drawing/2014/main" id="{09162DB9-D345-47D8-47F0-24720CC94BE5}"/>
                </a:ext>
              </a:extLst>
            </p:cNvPr>
            <p:cNvSpPr/>
            <p:nvPr/>
          </p:nvSpPr>
          <p:spPr bwMode="auto">
            <a:xfrm>
              <a:off x="1811596" y="3377563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0" name="Oval 9379">
              <a:extLst>
                <a:ext uri="{FF2B5EF4-FFF2-40B4-BE49-F238E27FC236}">
                  <a16:creationId xmlns:a16="http://schemas.microsoft.com/office/drawing/2014/main" id="{15DE1715-1926-316B-60E1-7FC60A3D99BC}"/>
                </a:ext>
              </a:extLst>
            </p:cNvPr>
            <p:cNvSpPr/>
            <p:nvPr/>
          </p:nvSpPr>
          <p:spPr bwMode="auto">
            <a:xfrm>
              <a:off x="1805881" y="336327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1" name="Oval 9380">
              <a:extLst>
                <a:ext uri="{FF2B5EF4-FFF2-40B4-BE49-F238E27FC236}">
                  <a16:creationId xmlns:a16="http://schemas.microsoft.com/office/drawing/2014/main" id="{5F484057-35C4-6079-84B5-0ADE2314F077}"/>
                </a:ext>
              </a:extLst>
            </p:cNvPr>
            <p:cNvSpPr/>
            <p:nvPr/>
          </p:nvSpPr>
          <p:spPr bwMode="auto">
            <a:xfrm>
              <a:off x="1800166" y="335184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2" name="Oval 9381">
              <a:extLst>
                <a:ext uri="{FF2B5EF4-FFF2-40B4-BE49-F238E27FC236}">
                  <a16:creationId xmlns:a16="http://schemas.microsoft.com/office/drawing/2014/main" id="{E00706BD-8849-2631-AC3D-67CB19B12B1D}"/>
                </a:ext>
              </a:extLst>
            </p:cNvPr>
            <p:cNvSpPr/>
            <p:nvPr/>
          </p:nvSpPr>
          <p:spPr bwMode="auto">
            <a:xfrm>
              <a:off x="1788736" y="333470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3" name="Oval 9382">
              <a:extLst>
                <a:ext uri="{FF2B5EF4-FFF2-40B4-BE49-F238E27FC236}">
                  <a16:creationId xmlns:a16="http://schemas.microsoft.com/office/drawing/2014/main" id="{4BFA9C59-8D08-7647-96CC-DB9DCAA7A425}"/>
                </a:ext>
              </a:extLst>
            </p:cNvPr>
            <p:cNvSpPr/>
            <p:nvPr/>
          </p:nvSpPr>
          <p:spPr bwMode="auto">
            <a:xfrm>
              <a:off x="1774448" y="330612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4" name="Oval 9383">
              <a:extLst>
                <a:ext uri="{FF2B5EF4-FFF2-40B4-BE49-F238E27FC236}">
                  <a16:creationId xmlns:a16="http://schemas.microsoft.com/office/drawing/2014/main" id="{22F36698-1D60-40AB-898B-CA74C2AEFDD4}"/>
                </a:ext>
              </a:extLst>
            </p:cNvPr>
            <p:cNvSpPr/>
            <p:nvPr/>
          </p:nvSpPr>
          <p:spPr bwMode="auto">
            <a:xfrm>
              <a:off x="1763018" y="3286123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5" name="Oval 9384">
              <a:extLst>
                <a:ext uri="{FF2B5EF4-FFF2-40B4-BE49-F238E27FC236}">
                  <a16:creationId xmlns:a16="http://schemas.microsoft.com/office/drawing/2014/main" id="{984C46F0-C4CD-C1CC-5B37-D92587568157}"/>
                </a:ext>
              </a:extLst>
            </p:cNvPr>
            <p:cNvSpPr/>
            <p:nvPr/>
          </p:nvSpPr>
          <p:spPr bwMode="auto">
            <a:xfrm>
              <a:off x="1688723" y="327755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6" name="Oval 9385">
              <a:extLst>
                <a:ext uri="{FF2B5EF4-FFF2-40B4-BE49-F238E27FC236}">
                  <a16:creationId xmlns:a16="http://schemas.microsoft.com/office/drawing/2014/main" id="{B1A99595-3154-5E08-3318-ECF5D104E690}"/>
                </a:ext>
              </a:extLst>
            </p:cNvPr>
            <p:cNvSpPr/>
            <p:nvPr/>
          </p:nvSpPr>
          <p:spPr bwMode="auto">
            <a:xfrm>
              <a:off x="1660148" y="3274693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87" name="Oval 9386">
              <a:extLst>
                <a:ext uri="{FF2B5EF4-FFF2-40B4-BE49-F238E27FC236}">
                  <a16:creationId xmlns:a16="http://schemas.microsoft.com/office/drawing/2014/main" id="{BC971404-F42B-7322-367B-7ADC244FAD2F}"/>
                </a:ext>
              </a:extLst>
            </p:cNvPr>
            <p:cNvSpPr/>
            <p:nvPr/>
          </p:nvSpPr>
          <p:spPr bwMode="auto">
            <a:xfrm>
              <a:off x="1643003" y="3251833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94" name="Oval 9393">
              <a:extLst>
                <a:ext uri="{FF2B5EF4-FFF2-40B4-BE49-F238E27FC236}">
                  <a16:creationId xmlns:a16="http://schemas.microsoft.com/office/drawing/2014/main" id="{4C804EFE-6460-3065-B1B6-6CDE7AAE0425}"/>
                </a:ext>
              </a:extLst>
            </p:cNvPr>
            <p:cNvSpPr/>
            <p:nvPr/>
          </p:nvSpPr>
          <p:spPr bwMode="auto">
            <a:xfrm>
              <a:off x="1514415" y="3200398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05" name="Oval 9404">
              <a:extLst>
                <a:ext uri="{FF2B5EF4-FFF2-40B4-BE49-F238E27FC236}">
                  <a16:creationId xmlns:a16="http://schemas.microsoft.com/office/drawing/2014/main" id="{A5273D81-84DA-CD3A-5474-290BDD14DA9D}"/>
                </a:ext>
              </a:extLst>
            </p:cNvPr>
            <p:cNvSpPr/>
            <p:nvPr/>
          </p:nvSpPr>
          <p:spPr bwMode="auto">
            <a:xfrm>
              <a:off x="1505843" y="316325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0" name="Oval 9599">
              <a:extLst>
                <a:ext uri="{FF2B5EF4-FFF2-40B4-BE49-F238E27FC236}">
                  <a16:creationId xmlns:a16="http://schemas.microsoft.com/office/drawing/2014/main" id="{1A45CCAE-AD1E-8422-018B-71A7984124A2}"/>
                </a:ext>
              </a:extLst>
            </p:cNvPr>
            <p:cNvSpPr/>
            <p:nvPr/>
          </p:nvSpPr>
          <p:spPr bwMode="auto">
            <a:xfrm>
              <a:off x="1488698" y="3154678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1" name="Oval 9600">
              <a:extLst>
                <a:ext uri="{FF2B5EF4-FFF2-40B4-BE49-F238E27FC236}">
                  <a16:creationId xmlns:a16="http://schemas.microsoft.com/office/drawing/2014/main" id="{64D21C73-9D60-029D-0CFF-DE327FAC01C1}"/>
                </a:ext>
              </a:extLst>
            </p:cNvPr>
            <p:cNvSpPr/>
            <p:nvPr/>
          </p:nvSpPr>
          <p:spPr bwMode="auto">
            <a:xfrm>
              <a:off x="1465838" y="311181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2" name="Oval 9601">
              <a:extLst>
                <a:ext uri="{FF2B5EF4-FFF2-40B4-BE49-F238E27FC236}">
                  <a16:creationId xmlns:a16="http://schemas.microsoft.com/office/drawing/2014/main" id="{E1662411-7A30-ABB8-61B9-9E0052FA8B23}"/>
                </a:ext>
              </a:extLst>
            </p:cNvPr>
            <p:cNvSpPr/>
            <p:nvPr/>
          </p:nvSpPr>
          <p:spPr bwMode="auto">
            <a:xfrm>
              <a:off x="1465838" y="306609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3" name="Oval 9602">
              <a:extLst>
                <a:ext uri="{FF2B5EF4-FFF2-40B4-BE49-F238E27FC236}">
                  <a16:creationId xmlns:a16="http://schemas.microsoft.com/office/drawing/2014/main" id="{998624FE-FCFF-B26F-5B5D-2776B5D60988}"/>
                </a:ext>
              </a:extLst>
            </p:cNvPr>
            <p:cNvSpPr/>
            <p:nvPr/>
          </p:nvSpPr>
          <p:spPr bwMode="auto">
            <a:xfrm>
              <a:off x="1457266" y="296894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4" name="Oval 9603">
              <a:extLst>
                <a:ext uri="{FF2B5EF4-FFF2-40B4-BE49-F238E27FC236}">
                  <a16:creationId xmlns:a16="http://schemas.microsoft.com/office/drawing/2014/main" id="{E1CF9584-6963-0E31-0A2A-4A76600FD217}"/>
                </a:ext>
              </a:extLst>
            </p:cNvPr>
            <p:cNvSpPr/>
            <p:nvPr/>
          </p:nvSpPr>
          <p:spPr bwMode="auto">
            <a:xfrm>
              <a:off x="1457266" y="267747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5" name="Oval 9604">
              <a:extLst>
                <a:ext uri="{FF2B5EF4-FFF2-40B4-BE49-F238E27FC236}">
                  <a16:creationId xmlns:a16="http://schemas.microsoft.com/office/drawing/2014/main" id="{A06AD1B6-48FF-6038-DCD4-1CA23D285442}"/>
                </a:ext>
              </a:extLst>
            </p:cNvPr>
            <p:cNvSpPr/>
            <p:nvPr/>
          </p:nvSpPr>
          <p:spPr bwMode="auto">
            <a:xfrm>
              <a:off x="1440121" y="2566034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6" name="Oval 9605">
              <a:extLst>
                <a:ext uri="{FF2B5EF4-FFF2-40B4-BE49-F238E27FC236}">
                  <a16:creationId xmlns:a16="http://schemas.microsoft.com/office/drawing/2014/main" id="{BFD626A3-D0C8-06E0-B790-163F074D8950}"/>
                </a:ext>
              </a:extLst>
            </p:cNvPr>
            <p:cNvSpPr/>
            <p:nvPr/>
          </p:nvSpPr>
          <p:spPr bwMode="auto">
            <a:xfrm>
              <a:off x="1440121" y="251174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7" name="Oval 9606">
              <a:extLst>
                <a:ext uri="{FF2B5EF4-FFF2-40B4-BE49-F238E27FC236}">
                  <a16:creationId xmlns:a16="http://schemas.microsoft.com/office/drawing/2014/main" id="{9A76D473-966E-0DFC-44EC-093D34CB1E98}"/>
                </a:ext>
              </a:extLst>
            </p:cNvPr>
            <p:cNvSpPr/>
            <p:nvPr/>
          </p:nvSpPr>
          <p:spPr bwMode="auto">
            <a:xfrm>
              <a:off x="1434406" y="244316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8" name="Oval 9607">
              <a:extLst>
                <a:ext uri="{FF2B5EF4-FFF2-40B4-BE49-F238E27FC236}">
                  <a16:creationId xmlns:a16="http://schemas.microsoft.com/office/drawing/2014/main" id="{FB204F4E-1B32-DFB2-DB41-EB10BE6853B2}"/>
                </a:ext>
              </a:extLst>
            </p:cNvPr>
            <p:cNvSpPr/>
            <p:nvPr/>
          </p:nvSpPr>
          <p:spPr bwMode="auto">
            <a:xfrm>
              <a:off x="1425834" y="2383154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9" name="Oval 9608">
              <a:extLst>
                <a:ext uri="{FF2B5EF4-FFF2-40B4-BE49-F238E27FC236}">
                  <a16:creationId xmlns:a16="http://schemas.microsoft.com/office/drawing/2014/main" id="{D627D1EE-4F80-6D9A-59F7-684B27DE2422}"/>
                </a:ext>
              </a:extLst>
            </p:cNvPr>
            <p:cNvSpPr/>
            <p:nvPr/>
          </p:nvSpPr>
          <p:spPr bwMode="auto">
            <a:xfrm>
              <a:off x="1420119" y="233171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0" name="Oval 9609">
              <a:extLst>
                <a:ext uri="{FF2B5EF4-FFF2-40B4-BE49-F238E27FC236}">
                  <a16:creationId xmlns:a16="http://schemas.microsoft.com/office/drawing/2014/main" id="{261B2444-B9F6-ECD4-612E-8C43F4DDEC72}"/>
                </a:ext>
              </a:extLst>
            </p:cNvPr>
            <p:cNvSpPr/>
            <p:nvPr/>
          </p:nvSpPr>
          <p:spPr bwMode="auto">
            <a:xfrm>
              <a:off x="1394402" y="220313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1" name="Oval 9610">
              <a:extLst>
                <a:ext uri="{FF2B5EF4-FFF2-40B4-BE49-F238E27FC236}">
                  <a16:creationId xmlns:a16="http://schemas.microsoft.com/office/drawing/2014/main" id="{3F1A18DD-5380-50C7-F952-3E8DAB4FF37D}"/>
                </a:ext>
              </a:extLst>
            </p:cNvPr>
            <p:cNvSpPr/>
            <p:nvPr/>
          </p:nvSpPr>
          <p:spPr bwMode="auto">
            <a:xfrm>
              <a:off x="1380114" y="220598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2" name="Oval 9611">
              <a:extLst>
                <a:ext uri="{FF2B5EF4-FFF2-40B4-BE49-F238E27FC236}">
                  <a16:creationId xmlns:a16="http://schemas.microsoft.com/office/drawing/2014/main" id="{2441DF95-AA87-1970-0C2B-26DCD76F8D25}"/>
                </a:ext>
              </a:extLst>
            </p:cNvPr>
            <p:cNvSpPr/>
            <p:nvPr/>
          </p:nvSpPr>
          <p:spPr bwMode="auto">
            <a:xfrm>
              <a:off x="1362969" y="220313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3" name="Oval 9612">
              <a:extLst>
                <a:ext uri="{FF2B5EF4-FFF2-40B4-BE49-F238E27FC236}">
                  <a16:creationId xmlns:a16="http://schemas.microsoft.com/office/drawing/2014/main" id="{DC837CE9-BF0A-D732-36BE-14E3459503C0}"/>
                </a:ext>
              </a:extLst>
            </p:cNvPr>
            <p:cNvSpPr/>
            <p:nvPr/>
          </p:nvSpPr>
          <p:spPr bwMode="auto">
            <a:xfrm>
              <a:off x="1280102" y="2171698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614" name="Group 9613">
            <a:extLst>
              <a:ext uri="{FF2B5EF4-FFF2-40B4-BE49-F238E27FC236}">
                <a16:creationId xmlns:a16="http://schemas.microsoft.com/office/drawing/2014/main" id="{3914E3F8-FBF7-50F5-A8AF-196D8E7AAC8E}"/>
              </a:ext>
            </a:extLst>
          </p:cNvPr>
          <p:cNvGrpSpPr/>
          <p:nvPr/>
        </p:nvGrpSpPr>
        <p:grpSpPr>
          <a:xfrm>
            <a:off x="1110185" y="2614160"/>
            <a:ext cx="3222274" cy="2016809"/>
            <a:chOff x="1110185" y="2176938"/>
            <a:chExt cx="3222274" cy="2016809"/>
          </a:xfrm>
        </p:grpSpPr>
        <p:sp>
          <p:nvSpPr>
            <p:cNvPr id="9615" name="Oval 9614">
              <a:extLst>
                <a:ext uri="{FF2B5EF4-FFF2-40B4-BE49-F238E27FC236}">
                  <a16:creationId xmlns:a16="http://schemas.microsoft.com/office/drawing/2014/main" id="{20B1C5C9-CD8F-818A-A175-89B63974D270}"/>
                </a:ext>
              </a:extLst>
            </p:cNvPr>
            <p:cNvSpPr/>
            <p:nvPr/>
          </p:nvSpPr>
          <p:spPr bwMode="auto">
            <a:xfrm>
              <a:off x="4280965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6" name="Oval 9615">
              <a:extLst>
                <a:ext uri="{FF2B5EF4-FFF2-40B4-BE49-F238E27FC236}">
                  <a16:creationId xmlns:a16="http://schemas.microsoft.com/office/drawing/2014/main" id="{55B83779-A4AE-8B22-0A09-CF1A1549A37C}"/>
                </a:ext>
              </a:extLst>
            </p:cNvPr>
            <p:cNvSpPr/>
            <p:nvPr/>
          </p:nvSpPr>
          <p:spPr bwMode="auto">
            <a:xfrm>
              <a:off x="3995054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7" name="Oval 9616">
              <a:extLst>
                <a:ext uri="{FF2B5EF4-FFF2-40B4-BE49-F238E27FC236}">
                  <a16:creationId xmlns:a16="http://schemas.microsoft.com/office/drawing/2014/main" id="{A54AAE77-6774-C012-6D4B-4A146FFF2D6A}"/>
                </a:ext>
              </a:extLst>
            </p:cNvPr>
            <p:cNvSpPr/>
            <p:nvPr/>
          </p:nvSpPr>
          <p:spPr bwMode="auto">
            <a:xfrm>
              <a:off x="3639598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8" name="Oval 9617">
              <a:extLst>
                <a:ext uri="{FF2B5EF4-FFF2-40B4-BE49-F238E27FC236}">
                  <a16:creationId xmlns:a16="http://schemas.microsoft.com/office/drawing/2014/main" id="{22C10429-9701-4C4B-E40F-06CA4D58B052}"/>
                </a:ext>
              </a:extLst>
            </p:cNvPr>
            <p:cNvSpPr/>
            <p:nvPr/>
          </p:nvSpPr>
          <p:spPr bwMode="auto">
            <a:xfrm>
              <a:off x="3224898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9" name="Oval 9618">
              <a:extLst>
                <a:ext uri="{FF2B5EF4-FFF2-40B4-BE49-F238E27FC236}">
                  <a16:creationId xmlns:a16="http://schemas.microsoft.com/office/drawing/2014/main" id="{D098A363-DCB1-60CB-40CC-E116B77977C0}"/>
                </a:ext>
              </a:extLst>
            </p:cNvPr>
            <p:cNvSpPr/>
            <p:nvPr/>
          </p:nvSpPr>
          <p:spPr bwMode="auto">
            <a:xfrm>
              <a:off x="3204292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0" name="Oval 9619">
              <a:extLst>
                <a:ext uri="{FF2B5EF4-FFF2-40B4-BE49-F238E27FC236}">
                  <a16:creationId xmlns:a16="http://schemas.microsoft.com/office/drawing/2014/main" id="{56C3C93E-FCF4-E627-F054-BE2394D3615E}"/>
                </a:ext>
              </a:extLst>
            </p:cNvPr>
            <p:cNvSpPr/>
            <p:nvPr/>
          </p:nvSpPr>
          <p:spPr bwMode="auto">
            <a:xfrm>
              <a:off x="3170806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1" name="Oval 9620">
              <a:extLst>
                <a:ext uri="{FF2B5EF4-FFF2-40B4-BE49-F238E27FC236}">
                  <a16:creationId xmlns:a16="http://schemas.microsoft.com/office/drawing/2014/main" id="{BC4142D7-9AD8-AE7A-F42A-0598C7EB6CC5}"/>
                </a:ext>
              </a:extLst>
            </p:cNvPr>
            <p:cNvSpPr/>
            <p:nvPr/>
          </p:nvSpPr>
          <p:spPr bwMode="auto">
            <a:xfrm>
              <a:off x="3026563" y="414225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2" name="Oval 9621">
              <a:extLst>
                <a:ext uri="{FF2B5EF4-FFF2-40B4-BE49-F238E27FC236}">
                  <a16:creationId xmlns:a16="http://schemas.microsoft.com/office/drawing/2014/main" id="{3D918D30-913B-B660-0CB7-E052BDB56590}"/>
                </a:ext>
              </a:extLst>
            </p:cNvPr>
            <p:cNvSpPr/>
            <p:nvPr/>
          </p:nvSpPr>
          <p:spPr bwMode="auto">
            <a:xfrm>
              <a:off x="2859137" y="4070132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3" name="Oval 9622">
              <a:extLst>
                <a:ext uri="{FF2B5EF4-FFF2-40B4-BE49-F238E27FC236}">
                  <a16:creationId xmlns:a16="http://schemas.microsoft.com/office/drawing/2014/main" id="{CD664C13-ABA1-F61A-8889-6F696FB7C690}"/>
                </a:ext>
              </a:extLst>
            </p:cNvPr>
            <p:cNvSpPr/>
            <p:nvPr/>
          </p:nvSpPr>
          <p:spPr bwMode="auto">
            <a:xfrm>
              <a:off x="2838531" y="4070132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4" name="Oval 9623">
              <a:extLst>
                <a:ext uri="{FF2B5EF4-FFF2-40B4-BE49-F238E27FC236}">
                  <a16:creationId xmlns:a16="http://schemas.microsoft.com/office/drawing/2014/main" id="{340ACC68-A19A-5B7B-F71C-A5AB426B705F}"/>
                </a:ext>
              </a:extLst>
            </p:cNvPr>
            <p:cNvSpPr/>
            <p:nvPr/>
          </p:nvSpPr>
          <p:spPr bwMode="auto">
            <a:xfrm>
              <a:off x="2743228" y="4036647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5" name="Oval 9624">
              <a:extLst>
                <a:ext uri="{FF2B5EF4-FFF2-40B4-BE49-F238E27FC236}">
                  <a16:creationId xmlns:a16="http://schemas.microsoft.com/office/drawing/2014/main" id="{39BAB2A7-3E9B-5771-67B4-54AEA6F06D56}"/>
                </a:ext>
              </a:extLst>
            </p:cNvPr>
            <p:cNvSpPr/>
            <p:nvPr/>
          </p:nvSpPr>
          <p:spPr bwMode="auto">
            <a:xfrm>
              <a:off x="2526863" y="3961950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6" name="Oval 9625">
              <a:extLst>
                <a:ext uri="{FF2B5EF4-FFF2-40B4-BE49-F238E27FC236}">
                  <a16:creationId xmlns:a16="http://schemas.microsoft.com/office/drawing/2014/main" id="{819E01B6-1644-FEDB-36EC-9AABDB8E0306}"/>
                </a:ext>
              </a:extLst>
            </p:cNvPr>
            <p:cNvSpPr/>
            <p:nvPr/>
          </p:nvSpPr>
          <p:spPr bwMode="auto">
            <a:xfrm>
              <a:off x="2501106" y="392331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7" name="Oval 9626">
              <a:extLst>
                <a:ext uri="{FF2B5EF4-FFF2-40B4-BE49-F238E27FC236}">
                  <a16:creationId xmlns:a16="http://schemas.microsoft.com/office/drawing/2014/main" id="{9058CD79-E942-DA7D-A60B-DB4A365A0126}"/>
                </a:ext>
              </a:extLst>
            </p:cNvPr>
            <p:cNvSpPr/>
            <p:nvPr/>
          </p:nvSpPr>
          <p:spPr bwMode="auto">
            <a:xfrm>
              <a:off x="2480499" y="3928465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8" name="Oval 9627">
              <a:extLst>
                <a:ext uri="{FF2B5EF4-FFF2-40B4-BE49-F238E27FC236}">
                  <a16:creationId xmlns:a16="http://schemas.microsoft.com/office/drawing/2014/main" id="{55F7A249-8A17-A3C1-F28D-2F297D1989CD}"/>
                </a:ext>
              </a:extLst>
            </p:cNvPr>
            <p:cNvSpPr/>
            <p:nvPr/>
          </p:nvSpPr>
          <p:spPr bwMode="auto">
            <a:xfrm>
              <a:off x="2212618" y="391558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9" name="Oval 9628">
              <a:extLst>
                <a:ext uri="{FF2B5EF4-FFF2-40B4-BE49-F238E27FC236}">
                  <a16:creationId xmlns:a16="http://schemas.microsoft.com/office/drawing/2014/main" id="{761057DE-47F9-9E3F-96B2-6FBC4621AAB4}"/>
                </a:ext>
              </a:extLst>
            </p:cNvPr>
            <p:cNvSpPr/>
            <p:nvPr/>
          </p:nvSpPr>
          <p:spPr bwMode="auto">
            <a:xfrm>
              <a:off x="2176557" y="388982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0" name="Oval 9629">
              <a:extLst>
                <a:ext uri="{FF2B5EF4-FFF2-40B4-BE49-F238E27FC236}">
                  <a16:creationId xmlns:a16="http://schemas.microsoft.com/office/drawing/2014/main" id="{2CE4C0F4-B14F-3DA0-6D99-BAA23DA3D0F8}"/>
                </a:ext>
              </a:extLst>
            </p:cNvPr>
            <p:cNvSpPr/>
            <p:nvPr/>
          </p:nvSpPr>
          <p:spPr bwMode="auto">
            <a:xfrm>
              <a:off x="2143072" y="3784221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1" name="Oval 9630">
              <a:extLst>
                <a:ext uri="{FF2B5EF4-FFF2-40B4-BE49-F238E27FC236}">
                  <a16:creationId xmlns:a16="http://schemas.microsoft.com/office/drawing/2014/main" id="{2A68E455-E8BD-4D38-C74D-2626727430F4}"/>
                </a:ext>
              </a:extLst>
            </p:cNvPr>
            <p:cNvSpPr/>
            <p:nvPr/>
          </p:nvSpPr>
          <p:spPr bwMode="auto">
            <a:xfrm>
              <a:off x="1823676" y="375073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2" name="Oval 9631">
              <a:extLst>
                <a:ext uri="{FF2B5EF4-FFF2-40B4-BE49-F238E27FC236}">
                  <a16:creationId xmlns:a16="http://schemas.microsoft.com/office/drawing/2014/main" id="{6AA5800D-A623-3504-EC01-FC2E38206BEB}"/>
                </a:ext>
              </a:extLst>
            </p:cNvPr>
            <p:cNvSpPr/>
            <p:nvPr/>
          </p:nvSpPr>
          <p:spPr bwMode="auto">
            <a:xfrm>
              <a:off x="1818524" y="3688917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3" name="Oval 9632">
              <a:extLst>
                <a:ext uri="{FF2B5EF4-FFF2-40B4-BE49-F238E27FC236}">
                  <a16:creationId xmlns:a16="http://schemas.microsoft.com/office/drawing/2014/main" id="{8116333B-FDB2-1565-C905-317E8955B6B2}"/>
                </a:ext>
              </a:extLst>
            </p:cNvPr>
            <p:cNvSpPr/>
            <p:nvPr/>
          </p:nvSpPr>
          <p:spPr bwMode="auto">
            <a:xfrm>
              <a:off x="1803069" y="3588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4" name="Oval 9633">
              <a:extLst>
                <a:ext uri="{FF2B5EF4-FFF2-40B4-BE49-F238E27FC236}">
                  <a16:creationId xmlns:a16="http://schemas.microsoft.com/office/drawing/2014/main" id="{BF157DF7-7DDF-99A5-162D-A6433ED17261}"/>
                </a:ext>
              </a:extLst>
            </p:cNvPr>
            <p:cNvSpPr/>
            <p:nvPr/>
          </p:nvSpPr>
          <p:spPr bwMode="auto">
            <a:xfrm>
              <a:off x="1782463" y="3565280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5" name="Oval 9634">
              <a:extLst>
                <a:ext uri="{FF2B5EF4-FFF2-40B4-BE49-F238E27FC236}">
                  <a16:creationId xmlns:a16="http://schemas.microsoft.com/office/drawing/2014/main" id="{AA854497-E2B4-DE88-8C31-ADD91DA38F0C}"/>
                </a:ext>
              </a:extLst>
            </p:cNvPr>
            <p:cNvSpPr/>
            <p:nvPr/>
          </p:nvSpPr>
          <p:spPr bwMode="auto">
            <a:xfrm>
              <a:off x="1777311" y="3544674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6" name="Oval 9635">
              <a:extLst>
                <a:ext uri="{FF2B5EF4-FFF2-40B4-BE49-F238E27FC236}">
                  <a16:creationId xmlns:a16="http://schemas.microsoft.com/office/drawing/2014/main" id="{1D925A86-F33E-2FB5-73B9-4DDA2E6E76DC}"/>
                </a:ext>
              </a:extLst>
            </p:cNvPr>
            <p:cNvSpPr/>
            <p:nvPr/>
          </p:nvSpPr>
          <p:spPr bwMode="auto">
            <a:xfrm>
              <a:off x="1754129" y="350088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7" name="Oval 9636">
              <a:extLst>
                <a:ext uri="{FF2B5EF4-FFF2-40B4-BE49-F238E27FC236}">
                  <a16:creationId xmlns:a16="http://schemas.microsoft.com/office/drawing/2014/main" id="{F8CC0FC1-8B19-E9A5-7FF7-2DD81484A8D8}"/>
                </a:ext>
              </a:extLst>
            </p:cNvPr>
            <p:cNvSpPr/>
            <p:nvPr/>
          </p:nvSpPr>
          <p:spPr bwMode="auto">
            <a:xfrm>
              <a:off x="1741250" y="350088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8" name="Oval 9637">
              <a:extLst>
                <a:ext uri="{FF2B5EF4-FFF2-40B4-BE49-F238E27FC236}">
                  <a16:creationId xmlns:a16="http://schemas.microsoft.com/office/drawing/2014/main" id="{7E961020-83D2-2496-8E3C-D380584FC807}"/>
                </a:ext>
              </a:extLst>
            </p:cNvPr>
            <p:cNvSpPr/>
            <p:nvPr/>
          </p:nvSpPr>
          <p:spPr bwMode="auto">
            <a:xfrm>
              <a:off x="1730947" y="350088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9" name="Oval 9638">
              <a:extLst>
                <a:ext uri="{FF2B5EF4-FFF2-40B4-BE49-F238E27FC236}">
                  <a16:creationId xmlns:a16="http://schemas.microsoft.com/office/drawing/2014/main" id="{C0728B21-BA12-09B6-4EFC-F7377C5B3BDC}"/>
                </a:ext>
              </a:extLst>
            </p:cNvPr>
            <p:cNvSpPr/>
            <p:nvPr/>
          </p:nvSpPr>
          <p:spPr bwMode="auto">
            <a:xfrm>
              <a:off x="1710342" y="349573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0" name="Oval 9639">
              <a:extLst>
                <a:ext uri="{FF2B5EF4-FFF2-40B4-BE49-F238E27FC236}">
                  <a16:creationId xmlns:a16="http://schemas.microsoft.com/office/drawing/2014/main" id="{3D64E7B5-5099-D7FB-8376-92BBC4D2DC45}"/>
                </a:ext>
              </a:extLst>
            </p:cNvPr>
            <p:cNvSpPr/>
            <p:nvPr/>
          </p:nvSpPr>
          <p:spPr bwMode="auto">
            <a:xfrm>
              <a:off x="1509431" y="345194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1" name="Oval 9640">
              <a:extLst>
                <a:ext uri="{FF2B5EF4-FFF2-40B4-BE49-F238E27FC236}">
                  <a16:creationId xmlns:a16="http://schemas.microsoft.com/office/drawing/2014/main" id="{6866CC71-2064-EA6F-1916-90A008785FF4}"/>
                </a:ext>
              </a:extLst>
            </p:cNvPr>
            <p:cNvSpPr/>
            <p:nvPr/>
          </p:nvSpPr>
          <p:spPr bwMode="auto">
            <a:xfrm>
              <a:off x="1488824" y="336179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2" name="Oval 9641">
              <a:extLst>
                <a:ext uri="{FF2B5EF4-FFF2-40B4-BE49-F238E27FC236}">
                  <a16:creationId xmlns:a16="http://schemas.microsoft.com/office/drawing/2014/main" id="{C39FC4F2-3052-97DA-F1F7-71F27D15B56D}"/>
                </a:ext>
              </a:extLst>
            </p:cNvPr>
            <p:cNvSpPr/>
            <p:nvPr/>
          </p:nvSpPr>
          <p:spPr bwMode="auto">
            <a:xfrm>
              <a:off x="1478521" y="331800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3" name="Oval 9642">
              <a:extLst>
                <a:ext uri="{FF2B5EF4-FFF2-40B4-BE49-F238E27FC236}">
                  <a16:creationId xmlns:a16="http://schemas.microsoft.com/office/drawing/2014/main" id="{09A483CB-28C8-DF6C-1C7C-EF68DA130ABE}"/>
                </a:ext>
              </a:extLst>
            </p:cNvPr>
            <p:cNvSpPr/>
            <p:nvPr/>
          </p:nvSpPr>
          <p:spPr bwMode="auto">
            <a:xfrm>
              <a:off x="1470794" y="3274219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4" name="Oval 9643">
              <a:extLst>
                <a:ext uri="{FF2B5EF4-FFF2-40B4-BE49-F238E27FC236}">
                  <a16:creationId xmlns:a16="http://schemas.microsoft.com/office/drawing/2014/main" id="{B43F7E97-F70F-6563-CEE1-E343077A3B8D}"/>
                </a:ext>
              </a:extLst>
            </p:cNvPr>
            <p:cNvSpPr/>
            <p:nvPr/>
          </p:nvSpPr>
          <p:spPr bwMode="auto">
            <a:xfrm>
              <a:off x="1457915" y="324588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5" name="Oval 9644">
              <a:extLst>
                <a:ext uri="{FF2B5EF4-FFF2-40B4-BE49-F238E27FC236}">
                  <a16:creationId xmlns:a16="http://schemas.microsoft.com/office/drawing/2014/main" id="{C0FD9606-F484-D475-99D2-F70C19D1CB86}"/>
                </a:ext>
              </a:extLst>
            </p:cNvPr>
            <p:cNvSpPr/>
            <p:nvPr/>
          </p:nvSpPr>
          <p:spPr bwMode="auto">
            <a:xfrm>
              <a:off x="1452764" y="2985732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6" name="Oval 9645">
              <a:extLst>
                <a:ext uri="{FF2B5EF4-FFF2-40B4-BE49-F238E27FC236}">
                  <a16:creationId xmlns:a16="http://schemas.microsoft.com/office/drawing/2014/main" id="{EA6887A4-0CF1-7881-2748-BCF6883F5C83}"/>
                </a:ext>
              </a:extLst>
            </p:cNvPr>
            <p:cNvSpPr/>
            <p:nvPr/>
          </p:nvSpPr>
          <p:spPr bwMode="auto">
            <a:xfrm>
              <a:off x="1447612" y="278739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7" name="Oval 9646">
              <a:extLst>
                <a:ext uri="{FF2B5EF4-FFF2-40B4-BE49-F238E27FC236}">
                  <a16:creationId xmlns:a16="http://schemas.microsoft.com/office/drawing/2014/main" id="{63A09327-C957-46AF-5DEC-96C3100EE683}"/>
                </a:ext>
              </a:extLst>
            </p:cNvPr>
            <p:cNvSpPr/>
            <p:nvPr/>
          </p:nvSpPr>
          <p:spPr bwMode="auto">
            <a:xfrm>
              <a:off x="1437309" y="2697246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8" name="Oval 9647">
              <a:extLst>
                <a:ext uri="{FF2B5EF4-FFF2-40B4-BE49-F238E27FC236}">
                  <a16:creationId xmlns:a16="http://schemas.microsoft.com/office/drawing/2014/main" id="{EF644BB7-4E91-BBA0-C292-A7CACC65DBEA}"/>
                </a:ext>
              </a:extLst>
            </p:cNvPr>
            <p:cNvSpPr/>
            <p:nvPr/>
          </p:nvSpPr>
          <p:spPr bwMode="auto">
            <a:xfrm>
              <a:off x="1434733" y="2609670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9" name="Oval 9648">
              <a:extLst>
                <a:ext uri="{FF2B5EF4-FFF2-40B4-BE49-F238E27FC236}">
                  <a16:creationId xmlns:a16="http://schemas.microsoft.com/office/drawing/2014/main" id="{ED46AE37-F5D9-564C-3DD8-FD308D14D821}"/>
                </a:ext>
              </a:extLst>
            </p:cNvPr>
            <p:cNvSpPr/>
            <p:nvPr/>
          </p:nvSpPr>
          <p:spPr bwMode="auto">
            <a:xfrm>
              <a:off x="1437309" y="2591640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0" name="Oval 9649">
              <a:extLst>
                <a:ext uri="{FF2B5EF4-FFF2-40B4-BE49-F238E27FC236}">
                  <a16:creationId xmlns:a16="http://schemas.microsoft.com/office/drawing/2014/main" id="{9EAA9766-9E64-9654-E042-DF53F3D44AFF}"/>
                </a:ext>
              </a:extLst>
            </p:cNvPr>
            <p:cNvSpPr/>
            <p:nvPr/>
          </p:nvSpPr>
          <p:spPr bwMode="auto">
            <a:xfrm>
              <a:off x="1429581" y="2542700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1" name="Oval 9650">
              <a:extLst>
                <a:ext uri="{FF2B5EF4-FFF2-40B4-BE49-F238E27FC236}">
                  <a16:creationId xmlns:a16="http://schemas.microsoft.com/office/drawing/2014/main" id="{F787E40E-D03A-5350-16B4-EE37CA10B761}"/>
                </a:ext>
              </a:extLst>
            </p:cNvPr>
            <p:cNvSpPr/>
            <p:nvPr/>
          </p:nvSpPr>
          <p:spPr bwMode="auto">
            <a:xfrm>
              <a:off x="1429581" y="250148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2" name="Oval 9651">
              <a:extLst>
                <a:ext uri="{FF2B5EF4-FFF2-40B4-BE49-F238E27FC236}">
                  <a16:creationId xmlns:a16="http://schemas.microsoft.com/office/drawing/2014/main" id="{F98BE342-7B0E-584A-86DB-C6EB33E746E6}"/>
                </a:ext>
              </a:extLst>
            </p:cNvPr>
            <p:cNvSpPr/>
            <p:nvPr/>
          </p:nvSpPr>
          <p:spPr bwMode="auto">
            <a:xfrm>
              <a:off x="1421855" y="2385577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3" name="Oval 9652">
              <a:extLst>
                <a:ext uri="{FF2B5EF4-FFF2-40B4-BE49-F238E27FC236}">
                  <a16:creationId xmlns:a16="http://schemas.microsoft.com/office/drawing/2014/main" id="{06810D1C-FF17-4F1F-817A-96FBA01D453B}"/>
                </a:ext>
              </a:extLst>
            </p:cNvPr>
            <p:cNvSpPr/>
            <p:nvPr/>
          </p:nvSpPr>
          <p:spPr bwMode="auto">
            <a:xfrm>
              <a:off x="1416703" y="2334061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4" name="Oval 9653">
              <a:extLst>
                <a:ext uri="{FF2B5EF4-FFF2-40B4-BE49-F238E27FC236}">
                  <a16:creationId xmlns:a16="http://schemas.microsoft.com/office/drawing/2014/main" id="{E57DEB2E-8638-A4C4-A032-930773BE898A}"/>
                </a:ext>
              </a:extLst>
            </p:cNvPr>
            <p:cNvSpPr/>
            <p:nvPr/>
          </p:nvSpPr>
          <p:spPr bwMode="auto">
            <a:xfrm>
              <a:off x="1378066" y="232375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5" name="Oval 9654">
              <a:extLst>
                <a:ext uri="{FF2B5EF4-FFF2-40B4-BE49-F238E27FC236}">
                  <a16:creationId xmlns:a16="http://schemas.microsoft.com/office/drawing/2014/main" id="{74FAC572-715C-64A1-90D2-59EC55AFF929}"/>
                </a:ext>
              </a:extLst>
            </p:cNvPr>
            <p:cNvSpPr/>
            <p:nvPr/>
          </p:nvSpPr>
          <p:spPr bwMode="auto">
            <a:xfrm>
              <a:off x="1354884" y="2303152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6" name="Oval 9655">
              <a:extLst>
                <a:ext uri="{FF2B5EF4-FFF2-40B4-BE49-F238E27FC236}">
                  <a16:creationId xmlns:a16="http://schemas.microsoft.com/office/drawing/2014/main" id="{B188A09C-B22A-52EE-8C96-DF6781390854}"/>
                </a:ext>
              </a:extLst>
            </p:cNvPr>
            <p:cNvSpPr/>
            <p:nvPr/>
          </p:nvSpPr>
          <p:spPr bwMode="auto">
            <a:xfrm>
              <a:off x="1344581" y="2290273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7" name="Oval 9656">
              <a:extLst>
                <a:ext uri="{FF2B5EF4-FFF2-40B4-BE49-F238E27FC236}">
                  <a16:creationId xmlns:a16="http://schemas.microsoft.com/office/drawing/2014/main" id="{E63451AD-597F-D7C5-164E-124CD8A6970C}"/>
                </a:ext>
              </a:extLst>
            </p:cNvPr>
            <p:cNvSpPr/>
            <p:nvPr/>
          </p:nvSpPr>
          <p:spPr bwMode="auto">
            <a:xfrm>
              <a:off x="1323975" y="2287697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8" name="Oval 9657">
              <a:extLst>
                <a:ext uri="{FF2B5EF4-FFF2-40B4-BE49-F238E27FC236}">
                  <a16:creationId xmlns:a16="http://schemas.microsoft.com/office/drawing/2014/main" id="{95DDE64E-A72D-CE86-2D2E-D1820F161B02}"/>
                </a:ext>
              </a:extLst>
            </p:cNvPr>
            <p:cNvSpPr/>
            <p:nvPr/>
          </p:nvSpPr>
          <p:spPr bwMode="auto">
            <a:xfrm>
              <a:off x="1308520" y="2287697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9" name="Oval 9658">
              <a:extLst>
                <a:ext uri="{FF2B5EF4-FFF2-40B4-BE49-F238E27FC236}">
                  <a16:creationId xmlns:a16="http://schemas.microsoft.com/office/drawing/2014/main" id="{8986602B-68E8-ED30-BA9D-95E571792EDA}"/>
                </a:ext>
              </a:extLst>
            </p:cNvPr>
            <p:cNvSpPr/>
            <p:nvPr/>
          </p:nvSpPr>
          <p:spPr bwMode="auto">
            <a:xfrm>
              <a:off x="1218368" y="2220727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0" name="Oval 9659">
              <a:extLst>
                <a:ext uri="{FF2B5EF4-FFF2-40B4-BE49-F238E27FC236}">
                  <a16:creationId xmlns:a16="http://schemas.microsoft.com/office/drawing/2014/main" id="{EBDC48F3-D8B1-F4D8-AF0C-DD3A88E1EB64}"/>
                </a:ext>
              </a:extLst>
            </p:cNvPr>
            <p:cNvSpPr/>
            <p:nvPr/>
          </p:nvSpPr>
          <p:spPr bwMode="auto">
            <a:xfrm>
              <a:off x="1110185" y="2176938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5B1C726-74D4-F4C5-2B9A-27E52F0776E6}"/>
              </a:ext>
            </a:extLst>
          </p:cNvPr>
          <p:cNvGrpSpPr/>
          <p:nvPr/>
        </p:nvGrpSpPr>
        <p:grpSpPr>
          <a:xfrm>
            <a:off x="5913120" y="1256407"/>
            <a:ext cx="1697355" cy="584775"/>
            <a:chOff x="5913120" y="1256407"/>
            <a:chExt cx="1697355" cy="584775"/>
          </a:xfrm>
        </p:grpSpPr>
        <p:sp>
          <p:nvSpPr>
            <p:cNvPr id="9663" name="TextBox 9662">
              <a:extLst>
                <a:ext uri="{FF2B5EF4-FFF2-40B4-BE49-F238E27FC236}">
                  <a16:creationId xmlns:a16="http://schemas.microsoft.com/office/drawing/2014/main" id="{D0C5E0AB-CF96-476F-4CFD-853515B57ADE}"/>
                </a:ext>
              </a:extLst>
            </p:cNvPr>
            <p:cNvSpPr txBox="1"/>
            <p:nvPr/>
          </p:nvSpPr>
          <p:spPr bwMode="auto">
            <a:xfrm>
              <a:off x="6260425" y="1256407"/>
              <a:ext cx="135005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Elacestrant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SoC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0B1269C-9D9A-2496-AD67-93D63E67DD94}"/>
                </a:ext>
              </a:extLst>
            </p:cNvPr>
            <p:cNvGrpSpPr/>
            <p:nvPr/>
          </p:nvGrpSpPr>
          <p:grpSpPr>
            <a:xfrm>
              <a:off x="5913120" y="1361777"/>
              <a:ext cx="365760" cy="82295"/>
              <a:chOff x="6065463" y="1403338"/>
              <a:chExt cx="222350" cy="23172"/>
            </a:xfrm>
          </p:grpSpPr>
          <p:cxnSp>
            <p:nvCxnSpPr>
              <p:cNvPr id="9662" name="Straight Connector 9661">
                <a:extLst>
                  <a:ext uri="{FF2B5EF4-FFF2-40B4-BE49-F238E27FC236}">
                    <a16:creationId xmlns:a16="http://schemas.microsoft.com/office/drawing/2014/main" id="{AC184D5F-DC04-F616-6B00-228C8F4C21C8}"/>
                  </a:ext>
                </a:extLst>
              </p:cNvPr>
              <p:cNvCxnSpPr/>
              <p:nvPr/>
            </p:nvCxnSpPr>
            <p:spPr bwMode="auto">
              <a:xfrm>
                <a:off x="6065463" y="1416313"/>
                <a:ext cx="2223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664" name="Oval 9663">
                <a:extLst>
                  <a:ext uri="{FF2B5EF4-FFF2-40B4-BE49-F238E27FC236}">
                    <a16:creationId xmlns:a16="http://schemas.microsoft.com/office/drawing/2014/main" id="{E8FE1A7C-16EF-3DF0-24EA-87F091DC51B8}"/>
                  </a:ext>
                </a:extLst>
              </p:cNvPr>
              <p:cNvSpPr/>
              <p:nvPr/>
            </p:nvSpPr>
            <p:spPr bwMode="auto">
              <a:xfrm>
                <a:off x="6150538" y="1403338"/>
                <a:ext cx="51494" cy="23172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058798-9A03-0B01-4858-73DC93C791DA}"/>
                </a:ext>
              </a:extLst>
            </p:cNvPr>
            <p:cNvGrpSpPr/>
            <p:nvPr/>
          </p:nvGrpSpPr>
          <p:grpSpPr>
            <a:xfrm>
              <a:off x="5913120" y="1623859"/>
              <a:ext cx="365760" cy="82295"/>
              <a:chOff x="6065463" y="1614064"/>
              <a:chExt cx="222350" cy="23172"/>
            </a:xfrm>
          </p:grpSpPr>
          <p:cxnSp>
            <p:nvCxnSpPr>
              <p:cNvPr id="9665" name="Straight Connector 9664">
                <a:extLst>
                  <a:ext uri="{FF2B5EF4-FFF2-40B4-BE49-F238E27FC236}">
                    <a16:creationId xmlns:a16="http://schemas.microsoft.com/office/drawing/2014/main" id="{91A374C0-0FBD-3F5D-760A-69AABE93E447}"/>
                  </a:ext>
                </a:extLst>
              </p:cNvPr>
              <p:cNvCxnSpPr/>
              <p:nvPr/>
            </p:nvCxnSpPr>
            <p:spPr bwMode="auto">
              <a:xfrm>
                <a:off x="6065463" y="1623780"/>
                <a:ext cx="22235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666" name="Oval 9665">
                <a:extLst>
                  <a:ext uri="{FF2B5EF4-FFF2-40B4-BE49-F238E27FC236}">
                    <a16:creationId xmlns:a16="http://schemas.microsoft.com/office/drawing/2014/main" id="{90CE9F8A-3C7C-7F87-DFD8-6BC6D1BA5673}"/>
                  </a:ext>
                </a:extLst>
              </p:cNvPr>
              <p:cNvSpPr/>
              <p:nvPr/>
            </p:nvSpPr>
            <p:spPr bwMode="auto">
              <a:xfrm>
                <a:off x="6150538" y="1614064"/>
                <a:ext cx="51494" cy="23172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</p:grpSp>
      </p:grpSp>
      <p:sp>
        <p:nvSpPr>
          <p:cNvPr id="9667" name="TextBox 9666">
            <a:extLst>
              <a:ext uri="{FF2B5EF4-FFF2-40B4-BE49-F238E27FC236}">
                <a16:creationId xmlns:a16="http://schemas.microsoft.com/office/drawing/2014/main" id="{F951F5FC-4450-230A-206A-3C4F63918A13}"/>
              </a:ext>
            </a:extLst>
          </p:cNvPr>
          <p:cNvSpPr txBox="1"/>
          <p:nvPr/>
        </p:nvSpPr>
        <p:spPr bwMode="auto">
          <a:xfrm>
            <a:off x="244626" y="5215303"/>
            <a:ext cx="20215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Risk, n</a:t>
            </a:r>
          </a:p>
        </p:txBody>
      </p:sp>
      <p:sp>
        <p:nvSpPr>
          <p:cNvPr id="9668" name="TextBox 9667">
            <a:extLst>
              <a:ext uri="{FF2B5EF4-FFF2-40B4-BE49-F238E27FC236}">
                <a16:creationId xmlns:a16="http://schemas.microsoft.com/office/drawing/2014/main" id="{6E52B64D-2672-4C7E-D784-543CCB0EE129}"/>
              </a:ext>
            </a:extLst>
          </p:cNvPr>
          <p:cNvSpPr txBox="1"/>
          <p:nvPr/>
        </p:nvSpPr>
        <p:spPr bwMode="auto">
          <a:xfrm>
            <a:off x="916670" y="5323024"/>
            <a:ext cx="51449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" algn="l"/>
                <a:tab pos="808038" algn="l"/>
                <a:tab pos="998538" algn="l"/>
                <a:tab pos="1206500" algn="l"/>
                <a:tab pos="1392238" algn="l"/>
                <a:tab pos="1584325" algn="l"/>
                <a:tab pos="1793875" algn="l"/>
                <a:tab pos="1970088" algn="l"/>
                <a:tab pos="2174875" algn="l"/>
                <a:tab pos="2371725" algn="l"/>
                <a:tab pos="2570163" algn="l"/>
                <a:tab pos="2759075" algn="l"/>
                <a:tab pos="2978150" algn="l"/>
                <a:tab pos="3163888" algn="l"/>
                <a:tab pos="3362325" algn="l"/>
                <a:tab pos="3551238" algn="l"/>
                <a:tab pos="3754438" algn="l"/>
                <a:tab pos="3952875" algn="l"/>
                <a:tab pos="4141788" algn="l"/>
              </a:tabLst>
              <a:defRPr/>
            </a:pPr>
            <a:r>
              <a:rPr kumimoji="0" lang="en-US" sz="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239 223 106	89	60	57	42	40	34	33	27	24	19	13	11	8	7	6	6	2	2	2      2     1     0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" algn="l"/>
                <a:tab pos="808038" algn="l"/>
                <a:tab pos="998538" algn="l"/>
                <a:tab pos="1206500" algn="l"/>
                <a:tab pos="1392238" algn="l"/>
                <a:tab pos="1584325" algn="l"/>
                <a:tab pos="1793875" algn="l"/>
                <a:tab pos="2036763" algn="l"/>
                <a:tab pos="2209800" algn="l"/>
                <a:tab pos="2406650" algn="l"/>
                <a:tab pos="2605088" algn="l"/>
                <a:tab pos="2794000" algn="l"/>
                <a:tab pos="2978150" algn="l"/>
                <a:tab pos="3163888" algn="l"/>
                <a:tab pos="3362325" algn="l"/>
                <a:tab pos="3551238" algn="l"/>
                <a:tab pos="3754438" algn="l"/>
                <a:tab pos="3952875" algn="l"/>
                <a:tab pos="4141788" algn="l"/>
              </a:tabLst>
              <a:defRPr/>
            </a:pPr>
            <a:r>
              <a:rPr kumimoji="0" lang="en-US" sz="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238 206    84	68	39	38	25	25	16	15	7	4	3	3	2	2	1	0</a:t>
            </a:r>
          </a:p>
        </p:txBody>
      </p:sp>
      <p:graphicFrame>
        <p:nvGraphicFramePr>
          <p:cNvPr id="9669" name="Table 9668">
            <a:extLst>
              <a:ext uri="{FF2B5EF4-FFF2-40B4-BE49-F238E27FC236}">
                <a16:creationId xmlns:a16="http://schemas.microsoft.com/office/drawing/2014/main" id="{9DE704E2-C7D9-93C6-95BD-138645015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879915"/>
              </p:ext>
            </p:extLst>
          </p:nvPr>
        </p:nvGraphicFramePr>
        <p:xfrm>
          <a:off x="1956974" y="1879298"/>
          <a:ext cx="4407667" cy="1901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30714">
                  <a:extLst>
                    <a:ext uri="{9D8B030D-6E8A-4147-A177-3AD203B41FA5}">
                      <a16:colId xmlns:a16="http://schemas.microsoft.com/office/drawing/2014/main" val="942100698"/>
                    </a:ext>
                  </a:extLst>
                </a:gridCol>
                <a:gridCol w="1504709">
                  <a:extLst>
                    <a:ext uri="{9D8B030D-6E8A-4147-A177-3AD203B41FA5}">
                      <a16:colId xmlns:a16="http://schemas.microsoft.com/office/drawing/2014/main" val="3158639574"/>
                    </a:ext>
                  </a:extLst>
                </a:gridCol>
                <a:gridCol w="1372244">
                  <a:extLst>
                    <a:ext uri="{9D8B030D-6E8A-4147-A177-3AD203B41FA5}">
                      <a16:colId xmlns:a16="http://schemas.microsoft.com/office/drawing/2014/main" val="37372772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Elacestrant  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(n = 239)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SoC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(n = 238)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800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Events, n (%)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144 (60.3)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156 (65.5)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122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 (95% Cl)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0.70 (0.55-0.88)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74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1200" b="0" i="1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P</a:t>
                      </a:r>
                      <a:r>
                        <a:rPr lang="en-US" sz="1200" b="0" i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 value</a:t>
                      </a:r>
                      <a:endParaRPr lang="en-US" sz="1200" b="0" i="1" dirty="0">
                        <a:solidFill>
                          <a:schemeClr val="tx1"/>
                        </a:solidFill>
                        <a:latin typeface="Poppins Medium" pitchFamily="2" charset="77"/>
                        <a:cs typeface="Poppins Medium" pitchFamily="2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.0018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19185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6-mo PFS, % 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(95% Cl)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34.3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(27.2-41.5)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20.4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(14.1-26.7)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899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12-mo PFS, %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(95% Cl)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22.3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(15.2-29.4)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9.4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(4.0-14.8)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359425"/>
                  </a:ext>
                </a:extLst>
              </a:tr>
            </a:tbl>
          </a:graphicData>
        </a:graphic>
      </p:graphicFrame>
      <p:sp>
        <p:nvSpPr>
          <p:cNvPr id="9670" name="TextBox 9669">
            <a:extLst>
              <a:ext uri="{FF2B5EF4-FFF2-40B4-BE49-F238E27FC236}">
                <a16:creationId xmlns:a16="http://schemas.microsoft.com/office/drawing/2014/main" id="{B26018F8-AB77-9424-8F32-1C6E2FF14017}"/>
              </a:ext>
            </a:extLst>
          </p:cNvPr>
          <p:cNvSpPr txBox="1"/>
          <p:nvPr/>
        </p:nvSpPr>
        <p:spPr bwMode="auto">
          <a:xfrm>
            <a:off x="6252385" y="5215303"/>
            <a:ext cx="12282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Patients at Risk, n</a:t>
            </a:r>
          </a:p>
        </p:txBody>
      </p:sp>
      <p:sp>
        <p:nvSpPr>
          <p:cNvPr id="9671" name="Freeform: Shape 9670">
            <a:extLst>
              <a:ext uri="{FF2B5EF4-FFF2-40B4-BE49-F238E27FC236}">
                <a16:creationId xmlns:a16="http://schemas.microsoft.com/office/drawing/2014/main" id="{EBC9701C-220D-11A6-2D43-8F46F07246DA}"/>
              </a:ext>
            </a:extLst>
          </p:cNvPr>
          <p:cNvSpPr/>
          <p:nvPr/>
        </p:nvSpPr>
        <p:spPr bwMode="auto">
          <a:xfrm>
            <a:off x="7122695" y="2640000"/>
            <a:ext cx="4727727" cy="2168332"/>
          </a:xfrm>
          <a:custGeom>
            <a:avLst/>
            <a:gdLst>
              <a:gd name="connsiteX0" fmla="*/ 0 w 4780547"/>
              <a:gd name="connsiteY0" fmla="*/ 0 h 2318084"/>
              <a:gd name="connsiteX1" fmla="*/ 0 w 4780547"/>
              <a:gd name="connsiteY1" fmla="*/ 2318084 h 2318084"/>
              <a:gd name="connsiteX2" fmla="*/ 4780547 w 4780547"/>
              <a:gd name="connsiteY2" fmla="*/ 2318084 h 2318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0547" h="2318084">
                <a:moveTo>
                  <a:pt x="0" y="0"/>
                </a:moveTo>
                <a:lnTo>
                  <a:pt x="0" y="2318084"/>
                </a:lnTo>
                <a:lnTo>
                  <a:pt x="4780547" y="2318084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672" name="Group 9671">
            <a:extLst>
              <a:ext uri="{FF2B5EF4-FFF2-40B4-BE49-F238E27FC236}">
                <a16:creationId xmlns:a16="http://schemas.microsoft.com/office/drawing/2014/main" id="{C8686A61-1E7B-2BF0-3230-0D17D23A1112}"/>
              </a:ext>
            </a:extLst>
          </p:cNvPr>
          <p:cNvGrpSpPr/>
          <p:nvPr/>
        </p:nvGrpSpPr>
        <p:grpSpPr>
          <a:xfrm>
            <a:off x="7054515" y="2623380"/>
            <a:ext cx="64008" cy="2178925"/>
            <a:chOff x="6765758" y="2537454"/>
            <a:chExt cx="344905" cy="2178925"/>
          </a:xfrm>
        </p:grpSpPr>
        <p:cxnSp>
          <p:nvCxnSpPr>
            <p:cNvPr id="9673" name="Straight Connector 9672">
              <a:extLst>
                <a:ext uri="{FF2B5EF4-FFF2-40B4-BE49-F238E27FC236}">
                  <a16:creationId xmlns:a16="http://schemas.microsoft.com/office/drawing/2014/main" id="{72F8545B-76B2-76FF-7FA4-4AF8BC7C26AF}"/>
                </a:ext>
              </a:extLst>
            </p:cNvPr>
            <p:cNvCxnSpPr/>
            <p:nvPr/>
          </p:nvCxnSpPr>
          <p:spPr bwMode="auto">
            <a:xfrm>
              <a:off x="6765758" y="2537454"/>
              <a:ext cx="34490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4" name="Straight Connector 9673">
              <a:extLst>
                <a:ext uri="{FF2B5EF4-FFF2-40B4-BE49-F238E27FC236}">
                  <a16:creationId xmlns:a16="http://schemas.microsoft.com/office/drawing/2014/main" id="{A2A8C068-BE4A-B226-1FA5-AB58259247B1}"/>
                </a:ext>
              </a:extLst>
            </p:cNvPr>
            <p:cNvCxnSpPr/>
            <p:nvPr/>
          </p:nvCxnSpPr>
          <p:spPr bwMode="auto">
            <a:xfrm>
              <a:off x="6765758" y="2973239"/>
              <a:ext cx="34490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5" name="Straight Connector 9674">
              <a:extLst>
                <a:ext uri="{FF2B5EF4-FFF2-40B4-BE49-F238E27FC236}">
                  <a16:creationId xmlns:a16="http://schemas.microsoft.com/office/drawing/2014/main" id="{7C80AEBB-53FB-856D-2696-7E843BA58CE6}"/>
                </a:ext>
              </a:extLst>
            </p:cNvPr>
            <p:cNvCxnSpPr/>
            <p:nvPr/>
          </p:nvCxnSpPr>
          <p:spPr bwMode="auto">
            <a:xfrm>
              <a:off x="6765758" y="3409024"/>
              <a:ext cx="34490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6" name="Straight Connector 9675">
              <a:extLst>
                <a:ext uri="{FF2B5EF4-FFF2-40B4-BE49-F238E27FC236}">
                  <a16:creationId xmlns:a16="http://schemas.microsoft.com/office/drawing/2014/main" id="{0DF8F3A8-6C77-0059-3C7E-66E0A98BA0BE}"/>
                </a:ext>
              </a:extLst>
            </p:cNvPr>
            <p:cNvCxnSpPr/>
            <p:nvPr/>
          </p:nvCxnSpPr>
          <p:spPr bwMode="auto">
            <a:xfrm>
              <a:off x="6765758" y="3844809"/>
              <a:ext cx="34490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7" name="Straight Connector 9676">
              <a:extLst>
                <a:ext uri="{FF2B5EF4-FFF2-40B4-BE49-F238E27FC236}">
                  <a16:creationId xmlns:a16="http://schemas.microsoft.com/office/drawing/2014/main" id="{C33F12DA-7EFA-C32A-A65D-0DE2D8EAF022}"/>
                </a:ext>
              </a:extLst>
            </p:cNvPr>
            <p:cNvCxnSpPr/>
            <p:nvPr/>
          </p:nvCxnSpPr>
          <p:spPr bwMode="auto">
            <a:xfrm>
              <a:off x="6765758" y="4280594"/>
              <a:ext cx="34490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78" name="Straight Connector 9677">
              <a:extLst>
                <a:ext uri="{FF2B5EF4-FFF2-40B4-BE49-F238E27FC236}">
                  <a16:creationId xmlns:a16="http://schemas.microsoft.com/office/drawing/2014/main" id="{4A3AE1B4-5A24-B47C-9D0D-0AD99966A59E}"/>
                </a:ext>
              </a:extLst>
            </p:cNvPr>
            <p:cNvCxnSpPr/>
            <p:nvPr/>
          </p:nvCxnSpPr>
          <p:spPr bwMode="auto">
            <a:xfrm>
              <a:off x="6765758" y="4716379"/>
              <a:ext cx="34490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679" name="Group 9678">
            <a:extLst>
              <a:ext uri="{FF2B5EF4-FFF2-40B4-BE49-F238E27FC236}">
                <a16:creationId xmlns:a16="http://schemas.microsoft.com/office/drawing/2014/main" id="{EB2156CA-AB6E-6F6B-99C2-9E1510209EA8}"/>
              </a:ext>
            </a:extLst>
          </p:cNvPr>
          <p:cNvGrpSpPr/>
          <p:nvPr/>
        </p:nvGrpSpPr>
        <p:grpSpPr>
          <a:xfrm>
            <a:off x="7122695" y="4803315"/>
            <a:ext cx="4728477" cy="64008"/>
            <a:chOff x="7122695" y="4716379"/>
            <a:chExt cx="4728477" cy="273385"/>
          </a:xfrm>
        </p:grpSpPr>
        <p:cxnSp>
          <p:nvCxnSpPr>
            <p:cNvPr id="9680" name="Straight Connector 9679">
              <a:extLst>
                <a:ext uri="{FF2B5EF4-FFF2-40B4-BE49-F238E27FC236}">
                  <a16:creationId xmlns:a16="http://schemas.microsoft.com/office/drawing/2014/main" id="{3093D408-2885-D615-5F77-87031391A47E}"/>
                </a:ext>
              </a:extLst>
            </p:cNvPr>
            <p:cNvCxnSpPr/>
            <p:nvPr/>
          </p:nvCxnSpPr>
          <p:spPr bwMode="auto">
            <a:xfrm>
              <a:off x="7122695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1" name="Straight Connector 9680">
              <a:extLst>
                <a:ext uri="{FF2B5EF4-FFF2-40B4-BE49-F238E27FC236}">
                  <a16:creationId xmlns:a16="http://schemas.microsoft.com/office/drawing/2014/main" id="{1AF31D33-24EB-BD97-4774-FA0113F04AF3}"/>
                </a:ext>
              </a:extLst>
            </p:cNvPr>
            <p:cNvCxnSpPr/>
            <p:nvPr/>
          </p:nvCxnSpPr>
          <p:spPr bwMode="auto">
            <a:xfrm>
              <a:off x="7311834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2" name="Straight Connector 9681">
              <a:extLst>
                <a:ext uri="{FF2B5EF4-FFF2-40B4-BE49-F238E27FC236}">
                  <a16:creationId xmlns:a16="http://schemas.microsoft.com/office/drawing/2014/main" id="{4DB82F00-FDE7-3B67-CAD4-DA278FD392D7}"/>
                </a:ext>
              </a:extLst>
            </p:cNvPr>
            <p:cNvCxnSpPr/>
            <p:nvPr/>
          </p:nvCxnSpPr>
          <p:spPr bwMode="auto">
            <a:xfrm>
              <a:off x="7500973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3" name="Straight Connector 9682">
              <a:extLst>
                <a:ext uri="{FF2B5EF4-FFF2-40B4-BE49-F238E27FC236}">
                  <a16:creationId xmlns:a16="http://schemas.microsoft.com/office/drawing/2014/main" id="{4D3D99F2-0E11-7312-E032-5829E43B53F4}"/>
                </a:ext>
              </a:extLst>
            </p:cNvPr>
            <p:cNvCxnSpPr/>
            <p:nvPr/>
          </p:nvCxnSpPr>
          <p:spPr bwMode="auto">
            <a:xfrm>
              <a:off x="7690112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4" name="Straight Connector 9683">
              <a:extLst>
                <a:ext uri="{FF2B5EF4-FFF2-40B4-BE49-F238E27FC236}">
                  <a16:creationId xmlns:a16="http://schemas.microsoft.com/office/drawing/2014/main" id="{87164D48-9531-0E02-B733-6653C98C1C19}"/>
                </a:ext>
              </a:extLst>
            </p:cNvPr>
            <p:cNvCxnSpPr/>
            <p:nvPr/>
          </p:nvCxnSpPr>
          <p:spPr bwMode="auto">
            <a:xfrm>
              <a:off x="7879251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5" name="Straight Connector 9684">
              <a:extLst>
                <a:ext uri="{FF2B5EF4-FFF2-40B4-BE49-F238E27FC236}">
                  <a16:creationId xmlns:a16="http://schemas.microsoft.com/office/drawing/2014/main" id="{365AA95E-9A34-061C-9919-E331D3269F16}"/>
                </a:ext>
              </a:extLst>
            </p:cNvPr>
            <p:cNvCxnSpPr/>
            <p:nvPr/>
          </p:nvCxnSpPr>
          <p:spPr bwMode="auto">
            <a:xfrm>
              <a:off x="8068390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6" name="Straight Connector 9685">
              <a:extLst>
                <a:ext uri="{FF2B5EF4-FFF2-40B4-BE49-F238E27FC236}">
                  <a16:creationId xmlns:a16="http://schemas.microsoft.com/office/drawing/2014/main" id="{B487E240-9E9F-A6D0-0D54-A015C695316D}"/>
                </a:ext>
              </a:extLst>
            </p:cNvPr>
            <p:cNvCxnSpPr/>
            <p:nvPr/>
          </p:nvCxnSpPr>
          <p:spPr bwMode="auto">
            <a:xfrm>
              <a:off x="8257529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7" name="Straight Connector 9686">
              <a:extLst>
                <a:ext uri="{FF2B5EF4-FFF2-40B4-BE49-F238E27FC236}">
                  <a16:creationId xmlns:a16="http://schemas.microsoft.com/office/drawing/2014/main" id="{596026B0-F30F-A34F-7E2C-0DBA84A81279}"/>
                </a:ext>
              </a:extLst>
            </p:cNvPr>
            <p:cNvCxnSpPr/>
            <p:nvPr/>
          </p:nvCxnSpPr>
          <p:spPr bwMode="auto">
            <a:xfrm>
              <a:off x="8446668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8" name="Straight Connector 9687">
              <a:extLst>
                <a:ext uri="{FF2B5EF4-FFF2-40B4-BE49-F238E27FC236}">
                  <a16:creationId xmlns:a16="http://schemas.microsoft.com/office/drawing/2014/main" id="{60170D21-C0AD-7B31-984A-7AD088405390}"/>
                </a:ext>
              </a:extLst>
            </p:cNvPr>
            <p:cNvCxnSpPr/>
            <p:nvPr/>
          </p:nvCxnSpPr>
          <p:spPr bwMode="auto">
            <a:xfrm>
              <a:off x="8635807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89" name="Straight Connector 9688">
              <a:extLst>
                <a:ext uri="{FF2B5EF4-FFF2-40B4-BE49-F238E27FC236}">
                  <a16:creationId xmlns:a16="http://schemas.microsoft.com/office/drawing/2014/main" id="{3A3EB6DD-B0A2-9CCD-E400-FCBFC41ECA35}"/>
                </a:ext>
              </a:extLst>
            </p:cNvPr>
            <p:cNvCxnSpPr/>
            <p:nvPr/>
          </p:nvCxnSpPr>
          <p:spPr bwMode="auto">
            <a:xfrm>
              <a:off x="8824946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0" name="Straight Connector 9689">
              <a:extLst>
                <a:ext uri="{FF2B5EF4-FFF2-40B4-BE49-F238E27FC236}">
                  <a16:creationId xmlns:a16="http://schemas.microsoft.com/office/drawing/2014/main" id="{EA26D728-797F-FBD1-81B6-8BDA1B5FCEC5}"/>
                </a:ext>
              </a:extLst>
            </p:cNvPr>
            <p:cNvCxnSpPr/>
            <p:nvPr/>
          </p:nvCxnSpPr>
          <p:spPr bwMode="auto">
            <a:xfrm>
              <a:off x="9014085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1" name="Straight Connector 9690">
              <a:extLst>
                <a:ext uri="{FF2B5EF4-FFF2-40B4-BE49-F238E27FC236}">
                  <a16:creationId xmlns:a16="http://schemas.microsoft.com/office/drawing/2014/main" id="{93930C03-D86C-CD1B-F3D8-EF3788BCE1BD}"/>
                </a:ext>
              </a:extLst>
            </p:cNvPr>
            <p:cNvCxnSpPr/>
            <p:nvPr/>
          </p:nvCxnSpPr>
          <p:spPr bwMode="auto">
            <a:xfrm>
              <a:off x="9203224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2" name="Straight Connector 9691">
              <a:extLst>
                <a:ext uri="{FF2B5EF4-FFF2-40B4-BE49-F238E27FC236}">
                  <a16:creationId xmlns:a16="http://schemas.microsoft.com/office/drawing/2014/main" id="{BA0D6433-F9AF-F230-BA77-4613B8644D16}"/>
                </a:ext>
              </a:extLst>
            </p:cNvPr>
            <p:cNvCxnSpPr/>
            <p:nvPr/>
          </p:nvCxnSpPr>
          <p:spPr bwMode="auto">
            <a:xfrm>
              <a:off x="9392363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3" name="Straight Connector 9692">
              <a:extLst>
                <a:ext uri="{FF2B5EF4-FFF2-40B4-BE49-F238E27FC236}">
                  <a16:creationId xmlns:a16="http://schemas.microsoft.com/office/drawing/2014/main" id="{8917474D-A0CE-ED41-9EB1-11A1B8CF87C8}"/>
                </a:ext>
              </a:extLst>
            </p:cNvPr>
            <p:cNvCxnSpPr/>
            <p:nvPr/>
          </p:nvCxnSpPr>
          <p:spPr bwMode="auto">
            <a:xfrm>
              <a:off x="9581502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4" name="Straight Connector 9693">
              <a:extLst>
                <a:ext uri="{FF2B5EF4-FFF2-40B4-BE49-F238E27FC236}">
                  <a16:creationId xmlns:a16="http://schemas.microsoft.com/office/drawing/2014/main" id="{1DDF5940-F0B5-6248-A6CB-B3416A8984A9}"/>
                </a:ext>
              </a:extLst>
            </p:cNvPr>
            <p:cNvCxnSpPr/>
            <p:nvPr/>
          </p:nvCxnSpPr>
          <p:spPr bwMode="auto">
            <a:xfrm>
              <a:off x="9770641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5" name="Straight Connector 9694">
              <a:extLst>
                <a:ext uri="{FF2B5EF4-FFF2-40B4-BE49-F238E27FC236}">
                  <a16:creationId xmlns:a16="http://schemas.microsoft.com/office/drawing/2014/main" id="{DC1CD4EF-CDA6-67D6-6DD5-40CCB8EB79E1}"/>
                </a:ext>
              </a:extLst>
            </p:cNvPr>
            <p:cNvCxnSpPr/>
            <p:nvPr/>
          </p:nvCxnSpPr>
          <p:spPr bwMode="auto">
            <a:xfrm>
              <a:off x="9959780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6" name="Straight Connector 9695">
              <a:extLst>
                <a:ext uri="{FF2B5EF4-FFF2-40B4-BE49-F238E27FC236}">
                  <a16:creationId xmlns:a16="http://schemas.microsoft.com/office/drawing/2014/main" id="{554E33DF-0604-7ECE-1077-6D9C8FE4CD84}"/>
                </a:ext>
              </a:extLst>
            </p:cNvPr>
            <p:cNvCxnSpPr/>
            <p:nvPr/>
          </p:nvCxnSpPr>
          <p:spPr bwMode="auto">
            <a:xfrm>
              <a:off x="10148919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7" name="Straight Connector 9696">
              <a:extLst>
                <a:ext uri="{FF2B5EF4-FFF2-40B4-BE49-F238E27FC236}">
                  <a16:creationId xmlns:a16="http://schemas.microsoft.com/office/drawing/2014/main" id="{0F95BEB8-3970-F0BC-D21C-D054B76DDC7E}"/>
                </a:ext>
              </a:extLst>
            </p:cNvPr>
            <p:cNvCxnSpPr/>
            <p:nvPr/>
          </p:nvCxnSpPr>
          <p:spPr bwMode="auto">
            <a:xfrm>
              <a:off x="10338058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8" name="Straight Connector 9697">
              <a:extLst>
                <a:ext uri="{FF2B5EF4-FFF2-40B4-BE49-F238E27FC236}">
                  <a16:creationId xmlns:a16="http://schemas.microsoft.com/office/drawing/2014/main" id="{BF18A9C7-FEC9-EFAB-F67C-4CD684833A85}"/>
                </a:ext>
              </a:extLst>
            </p:cNvPr>
            <p:cNvCxnSpPr/>
            <p:nvPr/>
          </p:nvCxnSpPr>
          <p:spPr bwMode="auto">
            <a:xfrm>
              <a:off x="10527197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99" name="Straight Connector 9698">
              <a:extLst>
                <a:ext uri="{FF2B5EF4-FFF2-40B4-BE49-F238E27FC236}">
                  <a16:creationId xmlns:a16="http://schemas.microsoft.com/office/drawing/2014/main" id="{71AF494A-BE7A-824A-82CF-26CFC08537F0}"/>
                </a:ext>
              </a:extLst>
            </p:cNvPr>
            <p:cNvCxnSpPr/>
            <p:nvPr/>
          </p:nvCxnSpPr>
          <p:spPr bwMode="auto">
            <a:xfrm>
              <a:off x="10716336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0" name="Straight Connector 9699">
              <a:extLst>
                <a:ext uri="{FF2B5EF4-FFF2-40B4-BE49-F238E27FC236}">
                  <a16:creationId xmlns:a16="http://schemas.microsoft.com/office/drawing/2014/main" id="{C180FC47-F226-6E9B-7D94-205AFDE7874B}"/>
                </a:ext>
              </a:extLst>
            </p:cNvPr>
            <p:cNvCxnSpPr/>
            <p:nvPr/>
          </p:nvCxnSpPr>
          <p:spPr bwMode="auto">
            <a:xfrm>
              <a:off x="10905475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1" name="Straight Connector 9700">
              <a:extLst>
                <a:ext uri="{FF2B5EF4-FFF2-40B4-BE49-F238E27FC236}">
                  <a16:creationId xmlns:a16="http://schemas.microsoft.com/office/drawing/2014/main" id="{659225D7-989B-54CC-A5D8-BD8E15890CB4}"/>
                </a:ext>
              </a:extLst>
            </p:cNvPr>
            <p:cNvCxnSpPr/>
            <p:nvPr/>
          </p:nvCxnSpPr>
          <p:spPr bwMode="auto">
            <a:xfrm>
              <a:off x="11094614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2" name="Straight Connector 9701">
              <a:extLst>
                <a:ext uri="{FF2B5EF4-FFF2-40B4-BE49-F238E27FC236}">
                  <a16:creationId xmlns:a16="http://schemas.microsoft.com/office/drawing/2014/main" id="{5C3060CA-DCC2-08A3-B2A1-69D0D9CA2B20}"/>
                </a:ext>
              </a:extLst>
            </p:cNvPr>
            <p:cNvCxnSpPr/>
            <p:nvPr/>
          </p:nvCxnSpPr>
          <p:spPr bwMode="auto">
            <a:xfrm>
              <a:off x="11283753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3" name="Straight Connector 9702">
              <a:extLst>
                <a:ext uri="{FF2B5EF4-FFF2-40B4-BE49-F238E27FC236}">
                  <a16:creationId xmlns:a16="http://schemas.microsoft.com/office/drawing/2014/main" id="{BEB0ABE6-245E-850A-E19F-D94833F52610}"/>
                </a:ext>
              </a:extLst>
            </p:cNvPr>
            <p:cNvCxnSpPr/>
            <p:nvPr/>
          </p:nvCxnSpPr>
          <p:spPr bwMode="auto">
            <a:xfrm>
              <a:off x="11472892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4" name="Straight Connector 9703">
              <a:extLst>
                <a:ext uri="{FF2B5EF4-FFF2-40B4-BE49-F238E27FC236}">
                  <a16:creationId xmlns:a16="http://schemas.microsoft.com/office/drawing/2014/main" id="{3498C593-9B7F-339A-2EB4-5F04233D2652}"/>
                </a:ext>
              </a:extLst>
            </p:cNvPr>
            <p:cNvCxnSpPr/>
            <p:nvPr/>
          </p:nvCxnSpPr>
          <p:spPr bwMode="auto">
            <a:xfrm>
              <a:off x="11662031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05" name="Straight Connector 9704">
              <a:extLst>
                <a:ext uri="{FF2B5EF4-FFF2-40B4-BE49-F238E27FC236}">
                  <a16:creationId xmlns:a16="http://schemas.microsoft.com/office/drawing/2014/main" id="{E7B455DB-07D9-2109-894D-F795B7D7ED30}"/>
                </a:ext>
              </a:extLst>
            </p:cNvPr>
            <p:cNvCxnSpPr/>
            <p:nvPr/>
          </p:nvCxnSpPr>
          <p:spPr bwMode="auto">
            <a:xfrm>
              <a:off x="11851172" y="4716379"/>
              <a:ext cx="0" cy="27338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706" name="TextBox 9705">
            <a:extLst>
              <a:ext uri="{FF2B5EF4-FFF2-40B4-BE49-F238E27FC236}">
                <a16:creationId xmlns:a16="http://schemas.microsoft.com/office/drawing/2014/main" id="{0B64DD75-5E41-4D83-EC88-4AE0932440AE}"/>
              </a:ext>
            </a:extLst>
          </p:cNvPr>
          <p:cNvSpPr txBox="1"/>
          <p:nvPr/>
        </p:nvSpPr>
        <p:spPr bwMode="auto">
          <a:xfrm>
            <a:off x="11686012" y="4833385"/>
            <a:ext cx="3706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9707" name="TextBox 9706">
            <a:extLst>
              <a:ext uri="{FF2B5EF4-FFF2-40B4-BE49-F238E27FC236}">
                <a16:creationId xmlns:a16="http://schemas.microsoft.com/office/drawing/2014/main" id="{34503075-FEE0-E9CB-45AE-AC3A07D81F30}"/>
              </a:ext>
            </a:extLst>
          </p:cNvPr>
          <p:cNvSpPr txBox="1"/>
          <p:nvPr/>
        </p:nvSpPr>
        <p:spPr bwMode="auto">
          <a:xfrm>
            <a:off x="11491418" y="4833385"/>
            <a:ext cx="3722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9708" name="TextBox 9707">
            <a:extLst>
              <a:ext uri="{FF2B5EF4-FFF2-40B4-BE49-F238E27FC236}">
                <a16:creationId xmlns:a16="http://schemas.microsoft.com/office/drawing/2014/main" id="{F1C21B1D-47B3-6B2E-719A-CB41C7E9A7E7}"/>
              </a:ext>
            </a:extLst>
          </p:cNvPr>
          <p:cNvSpPr txBox="1"/>
          <p:nvPr/>
        </p:nvSpPr>
        <p:spPr bwMode="auto">
          <a:xfrm>
            <a:off x="11302511" y="4833385"/>
            <a:ext cx="3642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</a:t>
            </a:r>
          </a:p>
        </p:txBody>
      </p:sp>
      <p:sp>
        <p:nvSpPr>
          <p:cNvPr id="9709" name="TextBox 9708">
            <a:extLst>
              <a:ext uri="{FF2B5EF4-FFF2-40B4-BE49-F238E27FC236}">
                <a16:creationId xmlns:a16="http://schemas.microsoft.com/office/drawing/2014/main" id="{1910A2D4-CBCB-0318-12C8-3402084591C4}"/>
              </a:ext>
            </a:extLst>
          </p:cNvPr>
          <p:cNvSpPr txBox="1"/>
          <p:nvPr/>
        </p:nvSpPr>
        <p:spPr bwMode="auto">
          <a:xfrm>
            <a:off x="11108067" y="4833385"/>
            <a:ext cx="3609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22</a:t>
            </a:r>
          </a:p>
        </p:txBody>
      </p:sp>
      <p:sp>
        <p:nvSpPr>
          <p:cNvPr id="9710" name="TextBox 9709">
            <a:extLst>
              <a:ext uri="{FF2B5EF4-FFF2-40B4-BE49-F238E27FC236}">
                <a16:creationId xmlns:a16="http://schemas.microsoft.com/office/drawing/2014/main" id="{BD51CD65-6EA3-AA7D-C49A-BE9762801E87}"/>
              </a:ext>
            </a:extLst>
          </p:cNvPr>
          <p:cNvSpPr txBox="1"/>
          <p:nvPr/>
        </p:nvSpPr>
        <p:spPr bwMode="auto">
          <a:xfrm>
            <a:off x="10908321" y="4833385"/>
            <a:ext cx="3273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9711" name="TextBox 9710">
            <a:extLst>
              <a:ext uri="{FF2B5EF4-FFF2-40B4-BE49-F238E27FC236}">
                <a16:creationId xmlns:a16="http://schemas.microsoft.com/office/drawing/2014/main" id="{025F2F52-2CC8-96AA-ED87-059D7EFA0C65}"/>
              </a:ext>
            </a:extLst>
          </p:cNvPr>
          <p:cNvSpPr txBox="1"/>
          <p:nvPr/>
        </p:nvSpPr>
        <p:spPr bwMode="auto">
          <a:xfrm>
            <a:off x="10724716" y="4833385"/>
            <a:ext cx="3722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9712" name="TextBox 9711">
            <a:extLst>
              <a:ext uri="{FF2B5EF4-FFF2-40B4-BE49-F238E27FC236}">
                <a16:creationId xmlns:a16="http://schemas.microsoft.com/office/drawing/2014/main" id="{D3A70D0B-14BF-8670-B172-F3AEC3F16BE0}"/>
              </a:ext>
            </a:extLst>
          </p:cNvPr>
          <p:cNvSpPr txBox="1"/>
          <p:nvPr/>
        </p:nvSpPr>
        <p:spPr bwMode="auto">
          <a:xfrm>
            <a:off x="10532942" y="4833385"/>
            <a:ext cx="33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19</a:t>
            </a:r>
          </a:p>
        </p:txBody>
      </p:sp>
      <p:sp>
        <p:nvSpPr>
          <p:cNvPr id="9713" name="TextBox 9712">
            <a:extLst>
              <a:ext uri="{FF2B5EF4-FFF2-40B4-BE49-F238E27FC236}">
                <a16:creationId xmlns:a16="http://schemas.microsoft.com/office/drawing/2014/main" id="{267C1BDD-8140-B1CA-1221-17FE221ADD09}"/>
              </a:ext>
            </a:extLst>
          </p:cNvPr>
          <p:cNvSpPr txBox="1"/>
          <p:nvPr/>
        </p:nvSpPr>
        <p:spPr bwMode="auto">
          <a:xfrm>
            <a:off x="10349238" y="4833385"/>
            <a:ext cx="33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714" name="TextBox 9713">
            <a:extLst>
              <a:ext uri="{FF2B5EF4-FFF2-40B4-BE49-F238E27FC236}">
                <a16:creationId xmlns:a16="http://schemas.microsoft.com/office/drawing/2014/main" id="{6EE4A999-E190-8C24-3216-AC538D167928}"/>
              </a:ext>
            </a:extLst>
          </p:cNvPr>
          <p:cNvSpPr txBox="1"/>
          <p:nvPr/>
        </p:nvSpPr>
        <p:spPr bwMode="auto">
          <a:xfrm>
            <a:off x="10165534" y="4833385"/>
            <a:ext cx="32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</a:t>
            </a:r>
          </a:p>
        </p:txBody>
      </p:sp>
      <p:sp>
        <p:nvSpPr>
          <p:cNvPr id="9715" name="TextBox 9714">
            <a:extLst>
              <a:ext uri="{FF2B5EF4-FFF2-40B4-BE49-F238E27FC236}">
                <a16:creationId xmlns:a16="http://schemas.microsoft.com/office/drawing/2014/main" id="{A839343E-843E-4C1D-2D80-7C14CD82BC97}"/>
              </a:ext>
            </a:extLst>
          </p:cNvPr>
          <p:cNvSpPr txBox="1"/>
          <p:nvPr/>
        </p:nvSpPr>
        <p:spPr bwMode="auto">
          <a:xfrm>
            <a:off x="9968439" y="4833385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</a:p>
        </p:txBody>
      </p:sp>
      <p:sp>
        <p:nvSpPr>
          <p:cNvPr id="9716" name="TextBox 9715">
            <a:extLst>
              <a:ext uri="{FF2B5EF4-FFF2-40B4-BE49-F238E27FC236}">
                <a16:creationId xmlns:a16="http://schemas.microsoft.com/office/drawing/2014/main" id="{66F85B5C-1CA8-AF2A-A3BD-C9F92B670A2C}"/>
              </a:ext>
            </a:extLst>
          </p:cNvPr>
          <p:cNvSpPr txBox="1"/>
          <p:nvPr/>
        </p:nvSpPr>
        <p:spPr bwMode="auto">
          <a:xfrm>
            <a:off x="9771344" y="4833385"/>
            <a:ext cx="3369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9717" name="TextBox 9716">
            <a:extLst>
              <a:ext uri="{FF2B5EF4-FFF2-40B4-BE49-F238E27FC236}">
                <a16:creationId xmlns:a16="http://schemas.microsoft.com/office/drawing/2014/main" id="{199E0DC6-9071-5F88-775D-5BEF7A9A961D}"/>
              </a:ext>
            </a:extLst>
          </p:cNvPr>
          <p:cNvSpPr txBox="1"/>
          <p:nvPr/>
        </p:nvSpPr>
        <p:spPr bwMode="auto">
          <a:xfrm>
            <a:off x="9580945" y="4833385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</a:p>
        </p:txBody>
      </p:sp>
      <p:sp>
        <p:nvSpPr>
          <p:cNvPr id="9718" name="TextBox 9717">
            <a:extLst>
              <a:ext uri="{FF2B5EF4-FFF2-40B4-BE49-F238E27FC236}">
                <a16:creationId xmlns:a16="http://schemas.microsoft.com/office/drawing/2014/main" id="{CD56B118-41A9-FCEE-B896-FC83AC0AF6C2}"/>
              </a:ext>
            </a:extLst>
          </p:cNvPr>
          <p:cNvSpPr txBox="1"/>
          <p:nvPr/>
        </p:nvSpPr>
        <p:spPr bwMode="auto">
          <a:xfrm>
            <a:off x="9403936" y="4833385"/>
            <a:ext cx="3305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</a:p>
        </p:txBody>
      </p:sp>
      <p:sp>
        <p:nvSpPr>
          <p:cNvPr id="9719" name="TextBox 9718">
            <a:extLst>
              <a:ext uri="{FF2B5EF4-FFF2-40B4-BE49-F238E27FC236}">
                <a16:creationId xmlns:a16="http://schemas.microsoft.com/office/drawing/2014/main" id="{7981ED80-4FDB-0D71-77AE-1D3417C6E7DF}"/>
              </a:ext>
            </a:extLst>
          </p:cNvPr>
          <p:cNvSpPr txBox="1"/>
          <p:nvPr/>
        </p:nvSpPr>
        <p:spPr bwMode="auto">
          <a:xfrm>
            <a:off x="9210189" y="4833385"/>
            <a:ext cx="3273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720" name="TextBox 9719">
            <a:extLst>
              <a:ext uri="{FF2B5EF4-FFF2-40B4-BE49-F238E27FC236}">
                <a16:creationId xmlns:a16="http://schemas.microsoft.com/office/drawing/2014/main" id="{0D814C45-1C4C-FBF3-90B8-F771336AD9B9}"/>
              </a:ext>
            </a:extLst>
          </p:cNvPr>
          <p:cNvSpPr txBox="1"/>
          <p:nvPr/>
        </p:nvSpPr>
        <p:spPr bwMode="auto">
          <a:xfrm>
            <a:off x="9015347" y="4833385"/>
            <a:ext cx="2936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9721" name="TextBox 9720">
            <a:extLst>
              <a:ext uri="{FF2B5EF4-FFF2-40B4-BE49-F238E27FC236}">
                <a16:creationId xmlns:a16="http://schemas.microsoft.com/office/drawing/2014/main" id="{BDD84022-25F6-25B4-D404-A197055180F2}"/>
              </a:ext>
            </a:extLst>
          </p:cNvPr>
          <p:cNvSpPr txBox="1"/>
          <p:nvPr/>
        </p:nvSpPr>
        <p:spPr bwMode="auto">
          <a:xfrm>
            <a:off x="8821600" y="4833385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9722" name="TextBox 9721">
            <a:extLst>
              <a:ext uri="{FF2B5EF4-FFF2-40B4-BE49-F238E27FC236}">
                <a16:creationId xmlns:a16="http://schemas.microsoft.com/office/drawing/2014/main" id="{45401351-0B52-30F0-85A1-2BDFD788124D}"/>
              </a:ext>
            </a:extLst>
          </p:cNvPr>
          <p:cNvSpPr txBox="1"/>
          <p:nvPr/>
        </p:nvSpPr>
        <p:spPr bwMode="auto">
          <a:xfrm>
            <a:off x="8680233" y="4833385"/>
            <a:ext cx="2824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723" name="TextBox 9722">
            <a:extLst>
              <a:ext uri="{FF2B5EF4-FFF2-40B4-BE49-F238E27FC236}">
                <a16:creationId xmlns:a16="http://schemas.microsoft.com/office/drawing/2014/main" id="{CF2A19CE-C512-887A-6615-C893AE2D8464}"/>
              </a:ext>
            </a:extLst>
          </p:cNvPr>
          <p:cNvSpPr txBox="1"/>
          <p:nvPr/>
        </p:nvSpPr>
        <p:spPr bwMode="auto">
          <a:xfrm>
            <a:off x="8486486" y="4833385"/>
            <a:ext cx="2824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9724" name="TextBox 9723">
            <a:extLst>
              <a:ext uri="{FF2B5EF4-FFF2-40B4-BE49-F238E27FC236}">
                <a16:creationId xmlns:a16="http://schemas.microsoft.com/office/drawing/2014/main" id="{9B3213CE-F7C4-FC38-FD21-F29397D60D3A}"/>
              </a:ext>
            </a:extLst>
          </p:cNvPr>
          <p:cNvSpPr txBox="1"/>
          <p:nvPr/>
        </p:nvSpPr>
        <p:spPr bwMode="auto">
          <a:xfrm>
            <a:off x="8308996" y="4833385"/>
            <a:ext cx="2712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</a:p>
        </p:txBody>
      </p:sp>
      <p:sp>
        <p:nvSpPr>
          <p:cNvPr id="9725" name="TextBox 9724">
            <a:extLst>
              <a:ext uri="{FF2B5EF4-FFF2-40B4-BE49-F238E27FC236}">
                <a16:creationId xmlns:a16="http://schemas.microsoft.com/office/drawing/2014/main" id="{D5D3DF54-E452-969C-6123-5147F7002F62}"/>
              </a:ext>
            </a:extLst>
          </p:cNvPr>
          <p:cNvSpPr txBox="1"/>
          <p:nvPr/>
        </p:nvSpPr>
        <p:spPr bwMode="auto">
          <a:xfrm>
            <a:off x="8127216" y="4833385"/>
            <a:ext cx="284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726" name="TextBox 9725">
            <a:extLst>
              <a:ext uri="{FF2B5EF4-FFF2-40B4-BE49-F238E27FC236}">
                <a16:creationId xmlns:a16="http://schemas.microsoft.com/office/drawing/2014/main" id="{113373C8-2F4E-68CB-22BC-841695AD5A72}"/>
              </a:ext>
            </a:extLst>
          </p:cNvPr>
          <p:cNvSpPr txBox="1"/>
          <p:nvPr/>
        </p:nvSpPr>
        <p:spPr bwMode="auto">
          <a:xfrm>
            <a:off x="7926539" y="4833385"/>
            <a:ext cx="2824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9727" name="TextBox 9726">
            <a:extLst>
              <a:ext uri="{FF2B5EF4-FFF2-40B4-BE49-F238E27FC236}">
                <a16:creationId xmlns:a16="http://schemas.microsoft.com/office/drawing/2014/main" id="{E7904633-C8B6-8AEB-FC11-649CFFC4FA10}"/>
              </a:ext>
            </a:extLst>
          </p:cNvPr>
          <p:cNvSpPr txBox="1"/>
          <p:nvPr/>
        </p:nvSpPr>
        <p:spPr bwMode="auto">
          <a:xfrm>
            <a:off x="7740943" y="4833385"/>
            <a:ext cx="284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9728" name="TextBox 9727">
            <a:extLst>
              <a:ext uri="{FF2B5EF4-FFF2-40B4-BE49-F238E27FC236}">
                <a16:creationId xmlns:a16="http://schemas.microsoft.com/office/drawing/2014/main" id="{CFDAC90B-43C4-F7A0-0B43-9CF8E408CF42}"/>
              </a:ext>
            </a:extLst>
          </p:cNvPr>
          <p:cNvSpPr txBox="1"/>
          <p:nvPr/>
        </p:nvSpPr>
        <p:spPr bwMode="auto">
          <a:xfrm>
            <a:off x="7556037" y="4833385"/>
            <a:ext cx="276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729" name="TextBox 9728">
            <a:extLst>
              <a:ext uri="{FF2B5EF4-FFF2-40B4-BE49-F238E27FC236}">
                <a16:creationId xmlns:a16="http://schemas.microsoft.com/office/drawing/2014/main" id="{9B7D8F53-34F4-246A-F9DA-01985C70D735}"/>
              </a:ext>
            </a:extLst>
          </p:cNvPr>
          <p:cNvSpPr txBox="1"/>
          <p:nvPr/>
        </p:nvSpPr>
        <p:spPr bwMode="auto">
          <a:xfrm>
            <a:off x="7367367" y="4833385"/>
            <a:ext cx="2728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9730" name="TextBox 9729">
            <a:extLst>
              <a:ext uri="{FF2B5EF4-FFF2-40B4-BE49-F238E27FC236}">
                <a16:creationId xmlns:a16="http://schemas.microsoft.com/office/drawing/2014/main" id="{CB53BC55-E185-BEC1-9AB7-761FB0482B6B}"/>
              </a:ext>
            </a:extLst>
          </p:cNvPr>
          <p:cNvSpPr txBox="1"/>
          <p:nvPr/>
        </p:nvSpPr>
        <p:spPr bwMode="auto">
          <a:xfrm>
            <a:off x="7183025" y="4833385"/>
            <a:ext cx="2391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731" name="TextBox 9730">
            <a:extLst>
              <a:ext uri="{FF2B5EF4-FFF2-40B4-BE49-F238E27FC236}">
                <a16:creationId xmlns:a16="http://schemas.microsoft.com/office/drawing/2014/main" id="{C5637856-FE23-C286-52D5-2B2D4D0F973E}"/>
              </a:ext>
            </a:extLst>
          </p:cNvPr>
          <p:cNvSpPr txBox="1"/>
          <p:nvPr/>
        </p:nvSpPr>
        <p:spPr bwMode="auto">
          <a:xfrm>
            <a:off x="6984676" y="4846733"/>
            <a:ext cx="2840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732" name="TextBox 9731">
            <a:extLst>
              <a:ext uri="{FF2B5EF4-FFF2-40B4-BE49-F238E27FC236}">
                <a16:creationId xmlns:a16="http://schemas.microsoft.com/office/drawing/2014/main" id="{152DD6F2-36CA-6A36-440B-4997F781AA9D}"/>
              </a:ext>
            </a:extLst>
          </p:cNvPr>
          <p:cNvSpPr txBox="1"/>
          <p:nvPr/>
        </p:nvSpPr>
        <p:spPr bwMode="auto">
          <a:xfrm>
            <a:off x="6831248" y="4574059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733" name="TextBox 9732">
            <a:extLst>
              <a:ext uri="{FF2B5EF4-FFF2-40B4-BE49-F238E27FC236}">
                <a16:creationId xmlns:a16="http://schemas.microsoft.com/office/drawing/2014/main" id="{8C757742-F0E4-C6F3-1E91-386E8E6491B7}"/>
              </a:ext>
            </a:extLst>
          </p:cNvPr>
          <p:cNvSpPr txBox="1"/>
          <p:nvPr/>
        </p:nvSpPr>
        <p:spPr bwMode="auto">
          <a:xfrm>
            <a:off x="6732137" y="4213610"/>
            <a:ext cx="4042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9734" name="TextBox 9733">
            <a:extLst>
              <a:ext uri="{FF2B5EF4-FFF2-40B4-BE49-F238E27FC236}">
                <a16:creationId xmlns:a16="http://schemas.microsoft.com/office/drawing/2014/main" id="{29DAD6F8-1B8B-1652-052A-8BC2F5CA4359}"/>
              </a:ext>
            </a:extLst>
          </p:cNvPr>
          <p:cNvSpPr txBox="1"/>
          <p:nvPr/>
        </p:nvSpPr>
        <p:spPr bwMode="auto">
          <a:xfrm>
            <a:off x="6732137" y="3787488"/>
            <a:ext cx="4154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9735" name="TextBox 9734">
            <a:extLst>
              <a:ext uri="{FF2B5EF4-FFF2-40B4-BE49-F238E27FC236}">
                <a16:creationId xmlns:a16="http://schemas.microsoft.com/office/drawing/2014/main" id="{57D9B94E-8877-7C02-E582-88C0688DB842}"/>
              </a:ext>
            </a:extLst>
          </p:cNvPr>
          <p:cNvSpPr txBox="1"/>
          <p:nvPr/>
        </p:nvSpPr>
        <p:spPr bwMode="auto">
          <a:xfrm>
            <a:off x="6732137" y="3339332"/>
            <a:ext cx="4154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9736" name="TextBox 9735">
            <a:extLst>
              <a:ext uri="{FF2B5EF4-FFF2-40B4-BE49-F238E27FC236}">
                <a16:creationId xmlns:a16="http://schemas.microsoft.com/office/drawing/2014/main" id="{26CDC4D3-43B0-C89D-9B78-8C8D135EB341}"/>
              </a:ext>
            </a:extLst>
          </p:cNvPr>
          <p:cNvSpPr txBox="1"/>
          <p:nvPr/>
        </p:nvSpPr>
        <p:spPr bwMode="auto">
          <a:xfrm>
            <a:off x="6732137" y="2910704"/>
            <a:ext cx="4138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9737" name="TextBox 9736">
            <a:extLst>
              <a:ext uri="{FF2B5EF4-FFF2-40B4-BE49-F238E27FC236}">
                <a16:creationId xmlns:a16="http://schemas.microsoft.com/office/drawing/2014/main" id="{8424C30D-E49E-3B81-BE50-870CB35BFF74}"/>
              </a:ext>
            </a:extLst>
          </p:cNvPr>
          <p:cNvSpPr txBox="1"/>
          <p:nvPr/>
        </p:nvSpPr>
        <p:spPr bwMode="auto">
          <a:xfrm>
            <a:off x="6650795" y="2482480"/>
            <a:ext cx="4780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grpSp>
        <p:nvGrpSpPr>
          <p:cNvPr id="9738" name="Group 9737">
            <a:extLst>
              <a:ext uri="{FF2B5EF4-FFF2-40B4-BE49-F238E27FC236}">
                <a16:creationId xmlns:a16="http://schemas.microsoft.com/office/drawing/2014/main" id="{1F5410DE-69F6-6C9C-640C-F038796B86D3}"/>
              </a:ext>
            </a:extLst>
          </p:cNvPr>
          <p:cNvGrpSpPr/>
          <p:nvPr/>
        </p:nvGrpSpPr>
        <p:grpSpPr>
          <a:xfrm>
            <a:off x="7271144" y="2619771"/>
            <a:ext cx="4414564" cy="1695785"/>
            <a:chOff x="7271144" y="2527171"/>
            <a:chExt cx="4414564" cy="1695785"/>
          </a:xfrm>
        </p:grpSpPr>
        <p:sp>
          <p:nvSpPr>
            <p:cNvPr id="9739" name="Oval 9738">
              <a:extLst>
                <a:ext uri="{FF2B5EF4-FFF2-40B4-BE49-F238E27FC236}">
                  <a16:creationId xmlns:a16="http://schemas.microsoft.com/office/drawing/2014/main" id="{8C56F9AE-5FB1-A31B-BB49-86F94FE46CD7}"/>
                </a:ext>
              </a:extLst>
            </p:cNvPr>
            <p:cNvSpPr/>
            <p:nvPr/>
          </p:nvSpPr>
          <p:spPr bwMode="auto">
            <a:xfrm>
              <a:off x="7830095" y="362879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0" name="Oval 9739">
              <a:extLst>
                <a:ext uri="{FF2B5EF4-FFF2-40B4-BE49-F238E27FC236}">
                  <a16:creationId xmlns:a16="http://schemas.microsoft.com/office/drawing/2014/main" id="{33FFDA94-5A9F-3283-C313-3EF9518F66C3}"/>
                </a:ext>
              </a:extLst>
            </p:cNvPr>
            <p:cNvSpPr/>
            <p:nvPr/>
          </p:nvSpPr>
          <p:spPr bwMode="auto">
            <a:xfrm>
              <a:off x="8106857" y="372918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1" name="Oval 9740">
              <a:extLst>
                <a:ext uri="{FF2B5EF4-FFF2-40B4-BE49-F238E27FC236}">
                  <a16:creationId xmlns:a16="http://schemas.microsoft.com/office/drawing/2014/main" id="{34EEA2A3-60B4-7064-A648-6185DD437FDD}"/>
                </a:ext>
              </a:extLst>
            </p:cNvPr>
            <p:cNvSpPr/>
            <p:nvPr/>
          </p:nvSpPr>
          <p:spPr bwMode="auto">
            <a:xfrm>
              <a:off x="8152984" y="3821440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2" name="Oval 9741">
              <a:extLst>
                <a:ext uri="{FF2B5EF4-FFF2-40B4-BE49-F238E27FC236}">
                  <a16:creationId xmlns:a16="http://schemas.microsoft.com/office/drawing/2014/main" id="{494F126A-C4F3-F6C5-86E7-742C90F522F1}"/>
                </a:ext>
              </a:extLst>
            </p:cNvPr>
            <p:cNvSpPr/>
            <p:nvPr/>
          </p:nvSpPr>
          <p:spPr bwMode="auto">
            <a:xfrm>
              <a:off x="8500293" y="3881134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3" name="Oval 9742">
              <a:extLst>
                <a:ext uri="{FF2B5EF4-FFF2-40B4-BE49-F238E27FC236}">
                  <a16:creationId xmlns:a16="http://schemas.microsoft.com/office/drawing/2014/main" id="{7E0DDB7C-189E-B5DF-D876-33A901168269}"/>
                </a:ext>
              </a:extLst>
            </p:cNvPr>
            <p:cNvSpPr/>
            <p:nvPr/>
          </p:nvSpPr>
          <p:spPr bwMode="auto">
            <a:xfrm>
              <a:off x="8809615" y="399509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4" name="Oval 9743">
              <a:extLst>
                <a:ext uri="{FF2B5EF4-FFF2-40B4-BE49-F238E27FC236}">
                  <a16:creationId xmlns:a16="http://schemas.microsoft.com/office/drawing/2014/main" id="{E05CEE14-2DFB-AB62-DB2F-DC6852C4E429}"/>
                </a:ext>
              </a:extLst>
            </p:cNvPr>
            <p:cNvSpPr/>
            <p:nvPr/>
          </p:nvSpPr>
          <p:spPr bwMode="auto">
            <a:xfrm>
              <a:off x="8823182" y="399509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5" name="Oval 9744">
              <a:extLst>
                <a:ext uri="{FF2B5EF4-FFF2-40B4-BE49-F238E27FC236}">
                  <a16:creationId xmlns:a16="http://schemas.microsoft.com/office/drawing/2014/main" id="{472B2F6F-EC55-31A8-D9F9-9C3AAA69804A}"/>
                </a:ext>
              </a:extLst>
            </p:cNvPr>
            <p:cNvSpPr/>
            <p:nvPr/>
          </p:nvSpPr>
          <p:spPr bwMode="auto">
            <a:xfrm>
              <a:off x="9194911" y="412262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6" name="Oval 9745">
              <a:extLst>
                <a:ext uri="{FF2B5EF4-FFF2-40B4-BE49-F238E27FC236}">
                  <a16:creationId xmlns:a16="http://schemas.microsoft.com/office/drawing/2014/main" id="{11B2A091-6979-D609-77E0-0B22DC2F03D8}"/>
                </a:ext>
              </a:extLst>
            </p:cNvPr>
            <p:cNvSpPr/>
            <p:nvPr/>
          </p:nvSpPr>
          <p:spPr bwMode="auto">
            <a:xfrm>
              <a:off x="9227471" y="412262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7" name="Oval 9746">
              <a:extLst>
                <a:ext uri="{FF2B5EF4-FFF2-40B4-BE49-F238E27FC236}">
                  <a16:creationId xmlns:a16="http://schemas.microsoft.com/office/drawing/2014/main" id="{BBD1E66D-F415-337C-6EA5-1506E60E4ADD}"/>
                </a:ext>
              </a:extLst>
            </p:cNvPr>
            <p:cNvSpPr/>
            <p:nvPr/>
          </p:nvSpPr>
          <p:spPr bwMode="auto">
            <a:xfrm>
              <a:off x="9352285" y="412262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8" name="Oval 9747">
              <a:extLst>
                <a:ext uri="{FF2B5EF4-FFF2-40B4-BE49-F238E27FC236}">
                  <a16:creationId xmlns:a16="http://schemas.microsoft.com/office/drawing/2014/main" id="{A25F01C7-C72B-BED6-589F-C69C41000416}"/>
                </a:ext>
              </a:extLst>
            </p:cNvPr>
            <p:cNvSpPr/>
            <p:nvPr/>
          </p:nvSpPr>
          <p:spPr bwMode="auto">
            <a:xfrm>
              <a:off x="9512373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9" name="Oval 9748">
              <a:extLst>
                <a:ext uri="{FF2B5EF4-FFF2-40B4-BE49-F238E27FC236}">
                  <a16:creationId xmlns:a16="http://schemas.microsoft.com/office/drawing/2014/main" id="{F36CD4B1-0D89-B629-7E60-88C4C48A5DE1}"/>
                </a:ext>
              </a:extLst>
            </p:cNvPr>
            <p:cNvSpPr/>
            <p:nvPr/>
          </p:nvSpPr>
          <p:spPr bwMode="auto">
            <a:xfrm>
              <a:off x="9582920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0" name="Oval 9749">
              <a:extLst>
                <a:ext uri="{FF2B5EF4-FFF2-40B4-BE49-F238E27FC236}">
                  <a16:creationId xmlns:a16="http://schemas.microsoft.com/office/drawing/2014/main" id="{12AD833D-0BDC-F5A1-0718-CD05CDB2E4BD}"/>
                </a:ext>
              </a:extLst>
            </p:cNvPr>
            <p:cNvSpPr/>
            <p:nvPr/>
          </p:nvSpPr>
          <p:spPr bwMode="auto">
            <a:xfrm>
              <a:off x="9612767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1" name="Oval 9750">
              <a:extLst>
                <a:ext uri="{FF2B5EF4-FFF2-40B4-BE49-F238E27FC236}">
                  <a16:creationId xmlns:a16="http://schemas.microsoft.com/office/drawing/2014/main" id="{7B03DD27-977D-F1D2-88A4-D355842127AE}"/>
                </a:ext>
              </a:extLst>
            </p:cNvPr>
            <p:cNvSpPr/>
            <p:nvPr/>
          </p:nvSpPr>
          <p:spPr bwMode="auto">
            <a:xfrm>
              <a:off x="9892242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2" name="Oval 9751">
              <a:extLst>
                <a:ext uri="{FF2B5EF4-FFF2-40B4-BE49-F238E27FC236}">
                  <a16:creationId xmlns:a16="http://schemas.microsoft.com/office/drawing/2014/main" id="{6A31D949-9C13-B068-DD2A-EA76D388577D}"/>
                </a:ext>
              </a:extLst>
            </p:cNvPr>
            <p:cNvSpPr/>
            <p:nvPr/>
          </p:nvSpPr>
          <p:spPr bwMode="auto">
            <a:xfrm>
              <a:off x="10242264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3" name="Oval 9752">
              <a:extLst>
                <a:ext uri="{FF2B5EF4-FFF2-40B4-BE49-F238E27FC236}">
                  <a16:creationId xmlns:a16="http://schemas.microsoft.com/office/drawing/2014/main" id="{85977B59-F363-B725-A491-67FEFEF03BE9}"/>
                </a:ext>
              </a:extLst>
            </p:cNvPr>
            <p:cNvSpPr/>
            <p:nvPr/>
          </p:nvSpPr>
          <p:spPr bwMode="auto">
            <a:xfrm>
              <a:off x="10559726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4" name="Oval 9753">
              <a:extLst>
                <a:ext uri="{FF2B5EF4-FFF2-40B4-BE49-F238E27FC236}">
                  <a16:creationId xmlns:a16="http://schemas.microsoft.com/office/drawing/2014/main" id="{9757D24D-18A5-E1E7-F1B5-0795D8007941}"/>
                </a:ext>
              </a:extLst>
            </p:cNvPr>
            <p:cNvSpPr/>
            <p:nvPr/>
          </p:nvSpPr>
          <p:spPr bwMode="auto">
            <a:xfrm>
              <a:off x="10584146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5" name="Oval 9754">
              <a:extLst>
                <a:ext uri="{FF2B5EF4-FFF2-40B4-BE49-F238E27FC236}">
                  <a16:creationId xmlns:a16="http://schemas.microsoft.com/office/drawing/2014/main" id="{3648EDBE-23D5-CC3B-B2E0-137CE723EA79}"/>
                </a:ext>
              </a:extLst>
            </p:cNvPr>
            <p:cNvSpPr/>
            <p:nvPr/>
          </p:nvSpPr>
          <p:spPr bwMode="auto">
            <a:xfrm>
              <a:off x="10605853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6" name="Oval 9755">
              <a:extLst>
                <a:ext uri="{FF2B5EF4-FFF2-40B4-BE49-F238E27FC236}">
                  <a16:creationId xmlns:a16="http://schemas.microsoft.com/office/drawing/2014/main" id="{A4D57199-972D-0341-99A9-3EA0AD004938}"/>
                </a:ext>
              </a:extLst>
            </p:cNvPr>
            <p:cNvSpPr/>
            <p:nvPr/>
          </p:nvSpPr>
          <p:spPr bwMode="auto">
            <a:xfrm>
              <a:off x="11634214" y="417146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7" name="Oval 9756">
              <a:extLst>
                <a:ext uri="{FF2B5EF4-FFF2-40B4-BE49-F238E27FC236}">
                  <a16:creationId xmlns:a16="http://schemas.microsoft.com/office/drawing/2014/main" id="{EFE77CA2-C44D-2BEA-B8CC-5A5C0E6BC703}"/>
                </a:ext>
              </a:extLst>
            </p:cNvPr>
            <p:cNvSpPr/>
            <p:nvPr/>
          </p:nvSpPr>
          <p:spPr bwMode="auto">
            <a:xfrm>
              <a:off x="7800248" y="3555532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8" name="Oval 9757">
              <a:extLst>
                <a:ext uri="{FF2B5EF4-FFF2-40B4-BE49-F238E27FC236}">
                  <a16:creationId xmlns:a16="http://schemas.microsoft.com/office/drawing/2014/main" id="{BA3FD354-F96D-EB09-7435-156ACFA608AE}"/>
                </a:ext>
              </a:extLst>
            </p:cNvPr>
            <p:cNvSpPr/>
            <p:nvPr/>
          </p:nvSpPr>
          <p:spPr bwMode="auto">
            <a:xfrm>
              <a:off x="7783968" y="353111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9" name="Oval 9758">
              <a:extLst>
                <a:ext uri="{FF2B5EF4-FFF2-40B4-BE49-F238E27FC236}">
                  <a16:creationId xmlns:a16="http://schemas.microsoft.com/office/drawing/2014/main" id="{2179FCA2-556D-B9A2-4BCA-85C6D2298D29}"/>
                </a:ext>
              </a:extLst>
            </p:cNvPr>
            <p:cNvSpPr/>
            <p:nvPr/>
          </p:nvSpPr>
          <p:spPr bwMode="auto">
            <a:xfrm>
              <a:off x="7754121" y="3487698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0" name="Oval 9759">
              <a:extLst>
                <a:ext uri="{FF2B5EF4-FFF2-40B4-BE49-F238E27FC236}">
                  <a16:creationId xmlns:a16="http://schemas.microsoft.com/office/drawing/2014/main" id="{01843E75-39B5-9008-8A8D-ADA80383E8C4}"/>
                </a:ext>
              </a:extLst>
            </p:cNvPr>
            <p:cNvSpPr/>
            <p:nvPr/>
          </p:nvSpPr>
          <p:spPr bwMode="auto">
            <a:xfrm>
              <a:off x="7621167" y="3455137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1" name="Oval 9760">
              <a:extLst>
                <a:ext uri="{FF2B5EF4-FFF2-40B4-BE49-F238E27FC236}">
                  <a16:creationId xmlns:a16="http://schemas.microsoft.com/office/drawing/2014/main" id="{AF9B7D08-B4C6-13FD-F881-E7BD22651AE1}"/>
                </a:ext>
              </a:extLst>
            </p:cNvPr>
            <p:cNvSpPr/>
            <p:nvPr/>
          </p:nvSpPr>
          <p:spPr bwMode="auto">
            <a:xfrm>
              <a:off x="7463793" y="331946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2" name="Oval 9761">
              <a:extLst>
                <a:ext uri="{FF2B5EF4-FFF2-40B4-BE49-F238E27FC236}">
                  <a16:creationId xmlns:a16="http://schemas.microsoft.com/office/drawing/2014/main" id="{2F0B4976-97D4-F0C1-43D0-08D0ACB67387}"/>
                </a:ext>
              </a:extLst>
            </p:cNvPr>
            <p:cNvSpPr/>
            <p:nvPr/>
          </p:nvSpPr>
          <p:spPr bwMode="auto">
            <a:xfrm>
              <a:off x="7452939" y="324620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3" name="Oval 9762">
              <a:extLst>
                <a:ext uri="{FF2B5EF4-FFF2-40B4-BE49-F238E27FC236}">
                  <a16:creationId xmlns:a16="http://schemas.microsoft.com/office/drawing/2014/main" id="{F870315B-66E7-BA6B-8EEB-E4B5706388C0}"/>
                </a:ext>
              </a:extLst>
            </p:cNvPr>
            <p:cNvSpPr/>
            <p:nvPr/>
          </p:nvSpPr>
          <p:spPr bwMode="auto">
            <a:xfrm>
              <a:off x="7442086" y="3113255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4" name="Oval 9763">
              <a:extLst>
                <a:ext uri="{FF2B5EF4-FFF2-40B4-BE49-F238E27FC236}">
                  <a16:creationId xmlns:a16="http://schemas.microsoft.com/office/drawing/2014/main" id="{446AAB45-0EF6-7483-CBCE-BD73D5F2C0D5}"/>
                </a:ext>
              </a:extLst>
            </p:cNvPr>
            <p:cNvSpPr/>
            <p:nvPr/>
          </p:nvSpPr>
          <p:spPr bwMode="auto">
            <a:xfrm>
              <a:off x="7436659" y="2977587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5" name="Oval 9764">
              <a:extLst>
                <a:ext uri="{FF2B5EF4-FFF2-40B4-BE49-F238E27FC236}">
                  <a16:creationId xmlns:a16="http://schemas.microsoft.com/office/drawing/2014/main" id="{24042FDB-1432-0C65-13B2-27D5C122F6D9}"/>
                </a:ext>
              </a:extLst>
            </p:cNvPr>
            <p:cNvSpPr/>
            <p:nvPr/>
          </p:nvSpPr>
          <p:spPr bwMode="auto">
            <a:xfrm>
              <a:off x="7439372" y="2869053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6" name="Oval 9765">
              <a:extLst>
                <a:ext uri="{FF2B5EF4-FFF2-40B4-BE49-F238E27FC236}">
                  <a16:creationId xmlns:a16="http://schemas.microsoft.com/office/drawing/2014/main" id="{283A686B-5D9A-5D38-4EF9-A9245D1F891C}"/>
                </a:ext>
              </a:extLst>
            </p:cNvPr>
            <p:cNvSpPr/>
            <p:nvPr/>
          </p:nvSpPr>
          <p:spPr bwMode="auto">
            <a:xfrm>
              <a:off x="7425805" y="2749666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7" name="Oval 9766">
              <a:extLst>
                <a:ext uri="{FF2B5EF4-FFF2-40B4-BE49-F238E27FC236}">
                  <a16:creationId xmlns:a16="http://schemas.microsoft.com/office/drawing/2014/main" id="{8059B08A-877F-ABB0-47A3-8D66E00AFEF2}"/>
                </a:ext>
              </a:extLst>
            </p:cNvPr>
            <p:cNvSpPr/>
            <p:nvPr/>
          </p:nvSpPr>
          <p:spPr bwMode="auto">
            <a:xfrm>
              <a:off x="7425805" y="270353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8" name="Oval 9767">
              <a:extLst>
                <a:ext uri="{FF2B5EF4-FFF2-40B4-BE49-F238E27FC236}">
                  <a16:creationId xmlns:a16="http://schemas.microsoft.com/office/drawing/2014/main" id="{2A67412A-50CE-B7CD-41B8-7C0260653181}"/>
                </a:ext>
              </a:extLst>
            </p:cNvPr>
            <p:cNvSpPr/>
            <p:nvPr/>
          </p:nvSpPr>
          <p:spPr bwMode="auto">
            <a:xfrm>
              <a:off x="7401385" y="2662839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9" name="Oval 9768">
              <a:extLst>
                <a:ext uri="{FF2B5EF4-FFF2-40B4-BE49-F238E27FC236}">
                  <a16:creationId xmlns:a16="http://schemas.microsoft.com/office/drawing/2014/main" id="{55F1410D-D6B9-37D5-9487-95068BB58ED6}"/>
                </a:ext>
              </a:extLst>
            </p:cNvPr>
            <p:cNvSpPr/>
            <p:nvPr/>
          </p:nvSpPr>
          <p:spPr bwMode="auto">
            <a:xfrm>
              <a:off x="7347118" y="2527171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70" name="Oval 9769">
              <a:extLst>
                <a:ext uri="{FF2B5EF4-FFF2-40B4-BE49-F238E27FC236}">
                  <a16:creationId xmlns:a16="http://schemas.microsoft.com/office/drawing/2014/main" id="{889C9E32-3A93-C0C9-9351-09AA58D1222A}"/>
                </a:ext>
              </a:extLst>
            </p:cNvPr>
            <p:cNvSpPr/>
            <p:nvPr/>
          </p:nvSpPr>
          <p:spPr bwMode="auto">
            <a:xfrm>
              <a:off x="7271144" y="2532598"/>
              <a:ext cx="51494" cy="5149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771" name="Group 9770">
            <a:extLst>
              <a:ext uri="{FF2B5EF4-FFF2-40B4-BE49-F238E27FC236}">
                <a16:creationId xmlns:a16="http://schemas.microsoft.com/office/drawing/2014/main" id="{13226C9B-9F6B-1444-AF3F-805A013160DB}"/>
              </a:ext>
            </a:extLst>
          </p:cNvPr>
          <p:cNvGrpSpPr/>
          <p:nvPr/>
        </p:nvGrpSpPr>
        <p:grpSpPr>
          <a:xfrm>
            <a:off x="7108687" y="2614875"/>
            <a:ext cx="2526980" cy="2061089"/>
            <a:chOff x="7108687" y="2522275"/>
            <a:chExt cx="2526980" cy="2061089"/>
          </a:xfrm>
        </p:grpSpPr>
        <p:sp>
          <p:nvSpPr>
            <p:cNvPr id="9772" name="Oval 9771">
              <a:extLst>
                <a:ext uri="{FF2B5EF4-FFF2-40B4-BE49-F238E27FC236}">
                  <a16:creationId xmlns:a16="http://schemas.microsoft.com/office/drawing/2014/main" id="{0AEC2617-AD52-A9FC-9175-05C1685F41AA}"/>
                </a:ext>
              </a:extLst>
            </p:cNvPr>
            <p:cNvSpPr/>
            <p:nvPr/>
          </p:nvSpPr>
          <p:spPr bwMode="auto">
            <a:xfrm>
              <a:off x="9128712" y="4531870"/>
              <a:ext cx="51494" cy="51494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773" name="Group 9772">
              <a:extLst>
                <a:ext uri="{FF2B5EF4-FFF2-40B4-BE49-F238E27FC236}">
                  <a16:creationId xmlns:a16="http://schemas.microsoft.com/office/drawing/2014/main" id="{1C2771BF-5DF5-7A16-F862-0560FB4A7171}"/>
                </a:ext>
              </a:extLst>
            </p:cNvPr>
            <p:cNvGrpSpPr/>
            <p:nvPr/>
          </p:nvGrpSpPr>
          <p:grpSpPr>
            <a:xfrm>
              <a:off x="7108687" y="2522275"/>
              <a:ext cx="2526980" cy="2061089"/>
              <a:chOff x="7108687" y="2522275"/>
              <a:chExt cx="2526980" cy="2061089"/>
            </a:xfrm>
          </p:grpSpPr>
          <p:sp>
            <p:nvSpPr>
              <p:cNvPr id="9774" name="Oval 9773">
                <a:extLst>
                  <a:ext uri="{FF2B5EF4-FFF2-40B4-BE49-F238E27FC236}">
                    <a16:creationId xmlns:a16="http://schemas.microsoft.com/office/drawing/2014/main" id="{DA9A2246-7E03-5D5C-47A8-17CCC3CC07ED}"/>
                  </a:ext>
                </a:extLst>
              </p:cNvPr>
              <p:cNvSpPr/>
              <p:nvPr/>
            </p:nvSpPr>
            <p:spPr bwMode="auto">
              <a:xfrm>
                <a:off x="9584173" y="4531870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5" name="Oval 9774">
                <a:extLst>
                  <a:ext uri="{FF2B5EF4-FFF2-40B4-BE49-F238E27FC236}">
                    <a16:creationId xmlns:a16="http://schemas.microsoft.com/office/drawing/2014/main" id="{491DDD9D-D384-EDB7-6A57-087D63BCB4D1}"/>
                  </a:ext>
                </a:extLst>
              </p:cNvPr>
              <p:cNvSpPr/>
              <p:nvPr/>
            </p:nvSpPr>
            <p:spPr bwMode="auto">
              <a:xfrm>
                <a:off x="9153049" y="4531870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6" name="Oval 9775">
                <a:extLst>
                  <a:ext uri="{FF2B5EF4-FFF2-40B4-BE49-F238E27FC236}">
                    <a16:creationId xmlns:a16="http://schemas.microsoft.com/office/drawing/2014/main" id="{78B81C05-0383-6C8A-E27E-6431BBBAA7C6}"/>
                  </a:ext>
                </a:extLst>
              </p:cNvPr>
              <p:cNvSpPr/>
              <p:nvPr/>
            </p:nvSpPr>
            <p:spPr bwMode="auto">
              <a:xfrm>
                <a:off x="8801893" y="4434519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7" name="Oval 9776">
                <a:extLst>
                  <a:ext uri="{FF2B5EF4-FFF2-40B4-BE49-F238E27FC236}">
                    <a16:creationId xmlns:a16="http://schemas.microsoft.com/office/drawing/2014/main" id="{B027E9BE-1888-A97B-C5C3-97B5D4699D70}"/>
                  </a:ext>
                </a:extLst>
              </p:cNvPr>
              <p:cNvSpPr/>
              <p:nvPr/>
            </p:nvSpPr>
            <p:spPr bwMode="auto">
              <a:xfrm>
                <a:off x="8468120" y="4326738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8" name="Oval 9777">
                <a:extLst>
                  <a:ext uri="{FF2B5EF4-FFF2-40B4-BE49-F238E27FC236}">
                    <a16:creationId xmlns:a16="http://schemas.microsoft.com/office/drawing/2014/main" id="{C85FBC4A-26FD-5D83-0F5A-22123DAAFCDA}"/>
                  </a:ext>
                </a:extLst>
              </p:cNvPr>
              <p:cNvSpPr/>
              <p:nvPr/>
            </p:nvSpPr>
            <p:spPr bwMode="auto">
              <a:xfrm>
                <a:off x="8130870" y="4288493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9" name="Oval 9778">
                <a:extLst>
                  <a:ext uri="{FF2B5EF4-FFF2-40B4-BE49-F238E27FC236}">
                    <a16:creationId xmlns:a16="http://schemas.microsoft.com/office/drawing/2014/main" id="{3CE620AD-51BA-A712-D7E6-D999A406C896}"/>
                  </a:ext>
                </a:extLst>
              </p:cNvPr>
              <p:cNvSpPr/>
              <p:nvPr/>
            </p:nvSpPr>
            <p:spPr bwMode="auto">
              <a:xfrm>
                <a:off x="8116963" y="4194619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0" name="Oval 9779">
                <a:extLst>
                  <a:ext uri="{FF2B5EF4-FFF2-40B4-BE49-F238E27FC236}">
                    <a16:creationId xmlns:a16="http://schemas.microsoft.com/office/drawing/2014/main" id="{42718F11-1318-9203-DC0B-FCD688F048E2}"/>
                  </a:ext>
                </a:extLst>
              </p:cNvPr>
              <p:cNvSpPr/>
              <p:nvPr/>
            </p:nvSpPr>
            <p:spPr bwMode="auto">
              <a:xfrm>
                <a:off x="7804050" y="4145944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1" name="Oval 9780">
                <a:extLst>
                  <a:ext uri="{FF2B5EF4-FFF2-40B4-BE49-F238E27FC236}">
                    <a16:creationId xmlns:a16="http://schemas.microsoft.com/office/drawing/2014/main" id="{3FD5C39A-2648-66E5-05F5-027C9441E164}"/>
                  </a:ext>
                </a:extLst>
              </p:cNvPr>
              <p:cNvSpPr/>
              <p:nvPr/>
            </p:nvSpPr>
            <p:spPr bwMode="auto">
              <a:xfrm>
                <a:off x="7790142" y="4031209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2" name="Oval 9781">
                <a:extLst>
                  <a:ext uri="{FF2B5EF4-FFF2-40B4-BE49-F238E27FC236}">
                    <a16:creationId xmlns:a16="http://schemas.microsoft.com/office/drawing/2014/main" id="{AD4CDC41-B57E-5C6F-7B57-1B2BEEF4542A}"/>
                  </a:ext>
                </a:extLst>
              </p:cNvPr>
              <p:cNvSpPr/>
              <p:nvPr/>
            </p:nvSpPr>
            <p:spPr bwMode="auto">
              <a:xfrm>
                <a:off x="7699745" y="3843462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3" name="Oval 9782">
                <a:extLst>
                  <a:ext uri="{FF2B5EF4-FFF2-40B4-BE49-F238E27FC236}">
                    <a16:creationId xmlns:a16="http://schemas.microsoft.com/office/drawing/2014/main" id="{78FEE4E1-42EA-D88C-17F5-3403AAAAE365}"/>
                  </a:ext>
                </a:extLst>
              </p:cNvPr>
              <p:cNvSpPr/>
              <p:nvPr/>
            </p:nvSpPr>
            <p:spPr bwMode="auto">
              <a:xfrm>
                <a:off x="7442461" y="3648761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4" name="Oval 9783">
                <a:extLst>
                  <a:ext uri="{FF2B5EF4-FFF2-40B4-BE49-F238E27FC236}">
                    <a16:creationId xmlns:a16="http://schemas.microsoft.com/office/drawing/2014/main" id="{143C2199-8152-BAAB-FA51-CFA7501DFD50}"/>
                  </a:ext>
                </a:extLst>
              </p:cNvPr>
              <p:cNvSpPr/>
              <p:nvPr/>
            </p:nvSpPr>
            <p:spPr bwMode="auto">
              <a:xfrm>
                <a:off x="7432031" y="3335848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5" name="Oval 9784">
                <a:extLst>
                  <a:ext uri="{FF2B5EF4-FFF2-40B4-BE49-F238E27FC236}">
                    <a16:creationId xmlns:a16="http://schemas.microsoft.com/office/drawing/2014/main" id="{D1792E59-C5E0-5CD9-5EB7-5FDAA38797D9}"/>
                  </a:ext>
                </a:extLst>
              </p:cNvPr>
              <p:cNvSpPr/>
              <p:nvPr/>
            </p:nvSpPr>
            <p:spPr bwMode="auto">
              <a:xfrm>
                <a:off x="7432031" y="3151577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6" name="Oval 9785">
                <a:extLst>
                  <a:ext uri="{FF2B5EF4-FFF2-40B4-BE49-F238E27FC236}">
                    <a16:creationId xmlns:a16="http://schemas.microsoft.com/office/drawing/2014/main" id="{3CED0416-3CC1-13F6-B19E-60F864D16127}"/>
                  </a:ext>
                </a:extLst>
              </p:cNvPr>
              <p:cNvSpPr/>
              <p:nvPr/>
            </p:nvSpPr>
            <p:spPr bwMode="auto">
              <a:xfrm>
                <a:off x="7425077" y="3029888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7" name="Oval 9786">
                <a:extLst>
                  <a:ext uri="{FF2B5EF4-FFF2-40B4-BE49-F238E27FC236}">
                    <a16:creationId xmlns:a16="http://schemas.microsoft.com/office/drawing/2014/main" id="{79A94C17-5D37-AE9F-F017-CB0B29CB7F87}"/>
                  </a:ext>
                </a:extLst>
              </p:cNvPr>
              <p:cNvSpPr/>
              <p:nvPr/>
            </p:nvSpPr>
            <p:spPr bwMode="auto">
              <a:xfrm>
                <a:off x="7428554" y="2960352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8" name="Oval 9787">
                <a:extLst>
                  <a:ext uri="{FF2B5EF4-FFF2-40B4-BE49-F238E27FC236}">
                    <a16:creationId xmlns:a16="http://schemas.microsoft.com/office/drawing/2014/main" id="{35289E7E-95B8-27A5-12E6-89A73783E96D}"/>
                  </a:ext>
                </a:extLst>
              </p:cNvPr>
              <p:cNvSpPr/>
              <p:nvPr/>
            </p:nvSpPr>
            <p:spPr bwMode="auto">
              <a:xfrm>
                <a:off x="7414646" y="2908200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9" name="Oval 9788">
                <a:extLst>
                  <a:ext uri="{FF2B5EF4-FFF2-40B4-BE49-F238E27FC236}">
                    <a16:creationId xmlns:a16="http://schemas.microsoft.com/office/drawing/2014/main" id="{018012EF-6CE8-D75F-7E20-5289152ADA65}"/>
                  </a:ext>
                </a:extLst>
              </p:cNvPr>
              <p:cNvSpPr/>
              <p:nvPr/>
            </p:nvSpPr>
            <p:spPr bwMode="auto">
              <a:xfrm>
                <a:off x="7404216" y="2869955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90" name="Oval 9789">
                <a:extLst>
                  <a:ext uri="{FF2B5EF4-FFF2-40B4-BE49-F238E27FC236}">
                    <a16:creationId xmlns:a16="http://schemas.microsoft.com/office/drawing/2014/main" id="{06B82873-49FB-7BFB-BEFD-04C51D6E4CAB}"/>
                  </a:ext>
                </a:extLst>
              </p:cNvPr>
              <p:cNvSpPr/>
              <p:nvPr/>
            </p:nvSpPr>
            <p:spPr bwMode="auto">
              <a:xfrm>
                <a:off x="7338157" y="2616149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91" name="Oval 9790">
                <a:extLst>
                  <a:ext uri="{FF2B5EF4-FFF2-40B4-BE49-F238E27FC236}">
                    <a16:creationId xmlns:a16="http://schemas.microsoft.com/office/drawing/2014/main" id="{79E944B2-7AA2-EB47-9F5B-1A1165AE891B}"/>
                  </a:ext>
                </a:extLst>
              </p:cNvPr>
              <p:cNvSpPr/>
              <p:nvPr/>
            </p:nvSpPr>
            <p:spPr bwMode="auto">
              <a:xfrm>
                <a:off x="7303389" y="2616149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92" name="Oval 9791">
                <a:extLst>
                  <a:ext uri="{FF2B5EF4-FFF2-40B4-BE49-F238E27FC236}">
                    <a16:creationId xmlns:a16="http://schemas.microsoft.com/office/drawing/2014/main" id="{8C3A009F-C1A6-0E62-A7E7-5103E32DBCF1}"/>
                  </a:ext>
                </a:extLst>
              </p:cNvPr>
              <p:cNvSpPr/>
              <p:nvPr/>
            </p:nvSpPr>
            <p:spPr bwMode="auto">
              <a:xfrm>
                <a:off x="7289481" y="2616149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93" name="Oval 9792">
                <a:extLst>
                  <a:ext uri="{FF2B5EF4-FFF2-40B4-BE49-F238E27FC236}">
                    <a16:creationId xmlns:a16="http://schemas.microsoft.com/office/drawing/2014/main" id="{2101BCFB-2063-F71E-3B9A-5CBF282A7374}"/>
                  </a:ext>
                </a:extLst>
              </p:cNvPr>
              <p:cNvSpPr/>
              <p:nvPr/>
            </p:nvSpPr>
            <p:spPr bwMode="auto">
              <a:xfrm>
                <a:off x="7108687" y="2522275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94" name="Oval 9793">
                <a:extLst>
                  <a:ext uri="{FF2B5EF4-FFF2-40B4-BE49-F238E27FC236}">
                    <a16:creationId xmlns:a16="http://schemas.microsoft.com/office/drawing/2014/main" id="{AAD0DBA2-E278-54F5-8D0C-BB869EDF3A5B}"/>
                  </a:ext>
                </a:extLst>
              </p:cNvPr>
              <p:cNvSpPr/>
              <p:nvPr/>
            </p:nvSpPr>
            <p:spPr bwMode="auto">
              <a:xfrm>
                <a:off x="7317295" y="2612672"/>
                <a:ext cx="51494" cy="51494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795" name="TextBox 9794">
            <a:extLst>
              <a:ext uri="{FF2B5EF4-FFF2-40B4-BE49-F238E27FC236}">
                <a16:creationId xmlns:a16="http://schemas.microsoft.com/office/drawing/2014/main" id="{6F765472-A96B-3A10-F355-92A7483288DD}"/>
              </a:ext>
            </a:extLst>
          </p:cNvPr>
          <p:cNvSpPr txBox="1"/>
          <p:nvPr/>
        </p:nvSpPr>
        <p:spPr bwMode="auto">
          <a:xfrm>
            <a:off x="6935792" y="5323024"/>
            <a:ext cx="5144975" cy="44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1163" algn="l"/>
                <a:tab pos="601663" algn="l"/>
                <a:tab pos="793750" algn="l"/>
                <a:tab pos="984250" algn="l"/>
                <a:tab pos="1165225" algn="l"/>
                <a:tab pos="1370013" algn="l"/>
                <a:tab pos="1544638" algn="l"/>
                <a:tab pos="1733550" algn="l"/>
                <a:tab pos="1927225" algn="l"/>
                <a:tab pos="2120900" algn="l"/>
                <a:tab pos="2306638" algn="l"/>
                <a:tab pos="2517775" algn="l"/>
                <a:tab pos="2706688" algn="l"/>
                <a:tab pos="2889250" algn="l"/>
                <a:tab pos="3086100" algn="l"/>
                <a:tab pos="3275013" algn="l"/>
                <a:tab pos="3475038" algn="l"/>
                <a:tab pos="3657600" algn="l"/>
                <a:tab pos="3851275" algn="l"/>
              </a:tabLst>
              <a:defRPr/>
            </a:pPr>
            <a:r>
              <a:rPr kumimoji="0" lang="en-US" sz="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115 105	54	46	35	33	26	26	21	20	16	14	11	9	7	5	5	4	4	1	1     1     1      1     0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11163" algn="l"/>
                <a:tab pos="601663" algn="l"/>
                <a:tab pos="793750" algn="l"/>
                <a:tab pos="984250" algn="l"/>
                <a:tab pos="1165225" algn="l"/>
                <a:tab pos="1370013" algn="l"/>
                <a:tab pos="1570038" algn="l"/>
                <a:tab pos="1770063" algn="l"/>
                <a:tab pos="1949450" algn="l"/>
                <a:tab pos="2146300" algn="l"/>
                <a:tab pos="2346325" algn="l"/>
                <a:tab pos="2538413" algn="l"/>
                <a:tab pos="2706688" algn="l"/>
                <a:tab pos="2889250" algn="l"/>
                <a:tab pos="3086100" algn="l"/>
                <a:tab pos="3275013" algn="l"/>
                <a:tab pos="3475038" algn="l"/>
                <a:tab pos="3657600" algn="l"/>
                <a:tab pos="3851275" algn="l"/>
              </a:tabLst>
              <a:defRPr/>
            </a:pPr>
            <a:r>
              <a:rPr kumimoji="0" lang="en-US" sz="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113   99	39	34	19	18	12	12	9	9	4	1	1	1	0</a:t>
            </a:r>
          </a:p>
        </p:txBody>
      </p:sp>
      <p:graphicFrame>
        <p:nvGraphicFramePr>
          <p:cNvPr id="9796" name="Table 9795">
            <a:extLst>
              <a:ext uri="{FF2B5EF4-FFF2-40B4-BE49-F238E27FC236}">
                <a16:creationId xmlns:a16="http://schemas.microsoft.com/office/drawing/2014/main" id="{B487DB44-0542-7D33-B9D0-576CC91A4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114731"/>
              </p:ext>
            </p:extLst>
          </p:nvPr>
        </p:nvGraphicFramePr>
        <p:xfrm>
          <a:off x="8143652" y="1879298"/>
          <a:ext cx="3933613" cy="19019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86018">
                  <a:extLst>
                    <a:ext uri="{9D8B030D-6E8A-4147-A177-3AD203B41FA5}">
                      <a16:colId xmlns:a16="http://schemas.microsoft.com/office/drawing/2014/main" val="942100698"/>
                    </a:ext>
                  </a:extLst>
                </a:gridCol>
                <a:gridCol w="1354745">
                  <a:extLst>
                    <a:ext uri="{9D8B030D-6E8A-4147-A177-3AD203B41FA5}">
                      <a16:colId xmlns:a16="http://schemas.microsoft.com/office/drawing/2014/main" val="3158639574"/>
                    </a:ext>
                  </a:extLst>
                </a:gridCol>
                <a:gridCol w="1092850">
                  <a:extLst>
                    <a:ext uri="{9D8B030D-6E8A-4147-A177-3AD203B41FA5}">
                      <a16:colId xmlns:a16="http://schemas.microsoft.com/office/drawing/2014/main" val="1948542676"/>
                    </a:ext>
                  </a:extLst>
                </a:gridCol>
              </a:tblGrid>
              <a:tr h="31732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Elacestrant  </a:t>
                      </a:r>
                      <a:br>
                        <a:rPr lang="en-US" sz="120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(n = 115)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SoC 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(n = 113)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800042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Events, n (%)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62 (53.9)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78 (69.0)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12236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 (95% Cl)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0.55 (0.39-0.77)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74278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r">
                        <a:lnSpc>
                          <a:spcPct val="80000"/>
                        </a:lnSpc>
                      </a:pPr>
                      <a:r>
                        <a:rPr lang="en-US" sz="1200" b="0" i="1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P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Poppins Medium" pitchFamily="2" charset="77"/>
                          <a:cs typeface="Poppins Medium" pitchFamily="2" charset="77"/>
                        </a:rPr>
                        <a:t> </a:t>
                      </a:r>
                      <a:r>
                        <a:rPr lang="en-US" sz="1200" i="0" dirty="0">
                          <a:solidFill>
                            <a:schemeClr val="tx1"/>
                          </a:solidFill>
                        </a:rPr>
                        <a:t>value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.0005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1918524"/>
                  </a:ext>
                </a:extLst>
              </a:tr>
              <a:tr h="31732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6-mo PFS, %  (95% Cl)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40.8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(30.1-51.4)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19.1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(10.5-27.8)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7899988"/>
                  </a:ext>
                </a:extLst>
              </a:tr>
              <a:tr h="31732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12-mo PFS, % (95% Cl)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26.8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(16.2-37.4)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8.2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(1.3-15.1)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8359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439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5966-C739-5A9B-0E2E-A6DBE1D48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EMERALD: PFS by Duration of CDK4/6i in ESR1m Population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A8B130-CFB6-F9DF-F7FE-CCF5BCE65C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dirty="0"/>
              <a:t>Bardia. Clin Cancer Res. 2024;30:4299.</a:t>
            </a:r>
            <a:endParaRPr lang="en-US" altLang="en-US" dirty="0"/>
          </a:p>
        </p:txBody>
      </p:sp>
      <p:graphicFrame>
        <p:nvGraphicFramePr>
          <p:cNvPr id="379" name="Table 123">
            <a:extLst>
              <a:ext uri="{FF2B5EF4-FFF2-40B4-BE49-F238E27FC236}">
                <a16:creationId xmlns:a16="http://schemas.microsoft.com/office/drawing/2014/main" id="{810DEB2A-21C9-C0EA-6FAD-22B255C53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199408"/>
              </p:ext>
            </p:extLst>
          </p:nvPr>
        </p:nvGraphicFramePr>
        <p:xfrm>
          <a:off x="495300" y="4578752"/>
          <a:ext cx="3672372" cy="1097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2132">
                  <a:extLst>
                    <a:ext uri="{9D8B030D-6E8A-4147-A177-3AD203B41FA5}">
                      <a16:colId xmlns:a16="http://schemas.microsoft.com/office/drawing/2014/main" val="337019044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02337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38736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Parameter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Elacestrant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103)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SoC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102)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8111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mPFS, mo (95% CI)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4.14</a:t>
                      </a:r>
                      <a:b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(2.20-7.79)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1.87</a:t>
                      </a:r>
                      <a:b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(1.87-3.29)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174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0.517 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(0.361-0.738)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sz="1000" dirty="0"/>
                    </a:p>
                  </a:txBody>
                  <a:tcPr marL="45720" marR="4572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451659"/>
                  </a:ext>
                </a:extLst>
              </a:tr>
            </a:tbl>
          </a:graphicData>
        </a:graphic>
      </p:graphicFrame>
      <p:graphicFrame>
        <p:nvGraphicFramePr>
          <p:cNvPr id="380" name="Table 123">
            <a:extLst>
              <a:ext uri="{FF2B5EF4-FFF2-40B4-BE49-F238E27FC236}">
                <a16:creationId xmlns:a16="http://schemas.microsoft.com/office/drawing/2014/main" id="{7392E0EB-3232-6C87-49CE-3413E0C7C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664933"/>
              </p:ext>
            </p:extLst>
          </p:nvPr>
        </p:nvGraphicFramePr>
        <p:xfrm>
          <a:off x="4461593" y="4578752"/>
          <a:ext cx="3508693" cy="11064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88453">
                  <a:extLst>
                    <a:ext uri="{9D8B030D-6E8A-4147-A177-3AD203B41FA5}">
                      <a16:colId xmlns:a16="http://schemas.microsoft.com/office/drawing/2014/main" val="337019044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02337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38736743"/>
                    </a:ext>
                  </a:extLst>
                </a:gridCol>
              </a:tblGrid>
              <a:tr h="127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Parameter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Elacestrant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78)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SoC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81)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811187"/>
                  </a:ext>
                </a:extLst>
              </a:tr>
              <a:tr h="121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mPFS, mo (95% CI)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8.61</a:t>
                      </a:r>
                      <a:b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(4.14-10.84)</a:t>
                      </a:r>
                    </a:p>
                  </a:txBody>
                  <a:tcPr marL="9144" marR="9144" marT="91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1.91</a:t>
                      </a:r>
                      <a:b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(1.87-3.68)</a:t>
                      </a:r>
                    </a:p>
                  </a:txBody>
                  <a:tcPr marL="9144" marR="9144" marT="914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1740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0.41 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(0.262-0.634)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sz="1000" dirty="0"/>
                    </a:p>
                  </a:txBody>
                  <a:tcPr marL="45720" marR="4572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451659"/>
                  </a:ext>
                </a:extLst>
              </a:tr>
            </a:tbl>
          </a:graphicData>
        </a:graphic>
      </p:graphicFrame>
      <p:graphicFrame>
        <p:nvGraphicFramePr>
          <p:cNvPr id="381" name="Table 123">
            <a:extLst>
              <a:ext uri="{FF2B5EF4-FFF2-40B4-BE49-F238E27FC236}">
                <a16:creationId xmlns:a16="http://schemas.microsoft.com/office/drawing/2014/main" id="{9F4390FD-09BF-2D7D-AED9-465421194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707691"/>
              </p:ext>
            </p:extLst>
          </p:nvPr>
        </p:nvGraphicFramePr>
        <p:xfrm>
          <a:off x="8264207" y="4578752"/>
          <a:ext cx="3508693" cy="11155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88453">
                  <a:extLst>
                    <a:ext uri="{9D8B030D-6E8A-4147-A177-3AD203B41FA5}">
                      <a16:colId xmlns:a16="http://schemas.microsoft.com/office/drawing/2014/main" val="337019044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2802337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38736743"/>
                    </a:ext>
                  </a:extLst>
                </a:gridCol>
              </a:tblGrid>
              <a:tr h="249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Parameter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Elacestrant (n = 55)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SoC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(n = 56)</a:t>
                      </a:r>
                    </a:p>
                  </a:txBody>
                  <a:tcPr marL="45720" marR="457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811187"/>
                  </a:ext>
                </a:extLst>
              </a:tr>
              <a:tr h="2433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mPFS, mo (95% CI)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8.61</a:t>
                      </a:r>
                      <a:b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(5.45-16.89)</a:t>
                      </a:r>
                    </a:p>
                  </a:txBody>
                  <a:tcPr marL="9525" marR="9525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2.10</a:t>
                      </a:r>
                      <a:b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(1.87-3.75)</a:t>
                      </a:r>
                    </a:p>
                  </a:txBody>
                  <a:tcPr marL="9525" marR="9525" marT="9144" marB="914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174028"/>
                  </a:ext>
                </a:extLst>
              </a:tr>
              <a:tr h="1737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0.466 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(0.270-0.791)</a:t>
                      </a:r>
                    </a:p>
                  </a:txBody>
                  <a:tcPr marL="45720" marR="4572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sz="1000" dirty="0"/>
                    </a:p>
                  </a:txBody>
                  <a:tcPr marL="45720" marR="4572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451659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D8258552-ACF1-BA3B-BF27-FFF85C0F1FBF}"/>
              </a:ext>
            </a:extLst>
          </p:cNvPr>
          <p:cNvSpPr txBox="1"/>
          <p:nvPr/>
        </p:nvSpPr>
        <p:spPr>
          <a:xfrm>
            <a:off x="4838218" y="1390829"/>
            <a:ext cx="3076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Prior ET + CDK4/6i ≥12 Mo 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B018B5F-3A65-9CD6-00ED-78767491854C}"/>
              </a:ext>
            </a:extLst>
          </p:cNvPr>
          <p:cNvSpPr txBox="1"/>
          <p:nvPr/>
        </p:nvSpPr>
        <p:spPr>
          <a:xfrm>
            <a:off x="1184464" y="1390829"/>
            <a:ext cx="2623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Prior ET+ CDK4/6i ≥6 Mo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67E4ABC-1CD2-9DC6-BB14-8B9DBDD340C2}"/>
              </a:ext>
            </a:extLst>
          </p:cNvPr>
          <p:cNvSpPr txBox="1"/>
          <p:nvPr/>
        </p:nvSpPr>
        <p:spPr>
          <a:xfrm>
            <a:off x="8638242" y="1390829"/>
            <a:ext cx="2937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Prior CDK4/6i ≥18 Mo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22C42E-2D57-A0CA-F723-88A6B10C7097}"/>
              </a:ext>
            </a:extLst>
          </p:cNvPr>
          <p:cNvGrpSpPr/>
          <p:nvPr/>
        </p:nvGrpSpPr>
        <p:grpSpPr>
          <a:xfrm>
            <a:off x="8748193" y="1836252"/>
            <a:ext cx="1443557" cy="2128798"/>
            <a:chOff x="8748193" y="1894127"/>
            <a:chExt cx="1443557" cy="212879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105D5F8-52A3-5A73-70CB-2DD54102C9C4}"/>
                </a:ext>
              </a:extLst>
            </p:cNvPr>
            <p:cNvSpPr txBox="1"/>
            <p:nvPr/>
          </p:nvSpPr>
          <p:spPr bwMode="auto">
            <a:xfrm>
              <a:off x="8748193" y="189412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004F26A-F54C-3FDB-9267-B4BA901C14E3}"/>
                </a:ext>
              </a:extLst>
            </p:cNvPr>
            <p:cNvGrpSpPr/>
            <p:nvPr/>
          </p:nvGrpSpPr>
          <p:grpSpPr>
            <a:xfrm>
              <a:off x="8830743" y="1957627"/>
              <a:ext cx="1361007" cy="2065298"/>
              <a:chOff x="8830743" y="1957627"/>
              <a:chExt cx="1361007" cy="2065298"/>
            </a:xfrm>
          </p:grpSpPr>
          <p:sp>
            <p:nvSpPr>
              <p:cNvPr id="31" name="Freeform 405">
                <a:extLst>
                  <a:ext uri="{FF2B5EF4-FFF2-40B4-BE49-F238E27FC236}">
                    <a16:creationId xmlns:a16="http://schemas.microsoft.com/office/drawing/2014/main" id="{48ACE19F-F699-FED0-06C9-94D1AE5E3148}"/>
                  </a:ext>
                </a:extLst>
              </p:cNvPr>
              <p:cNvSpPr/>
              <p:nvPr/>
            </p:nvSpPr>
            <p:spPr bwMode="auto">
              <a:xfrm>
                <a:off x="8921750" y="2060775"/>
                <a:ext cx="1270000" cy="1962150"/>
              </a:xfrm>
              <a:custGeom>
                <a:avLst/>
                <a:gdLst>
                  <a:gd name="connsiteX0" fmla="*/ 1270000 w 1270000"/>
                  <a:gd name="connsiteY0" fmla="*/ 1955800 h 1955800"/>
                  <a:gd name="connsiteX1" fmla="*/ 1270000 w 1270000"/>
                  <a:gd name="connsiteY1" fmla="*/ 1809750 h 1955800"/>
                  <a:gd name="connsiteX2" fmla="*/ 850900 w 1270000"/>
                  <a:gd name="connsiteY2" fmla="*/ 1809750 h 1955800"/>
                  <a:gd name="connsiteX3" fmla="*/ 850900 w 1270000"/>
                  <a:gd name="connsiteY3" fmla="*/ 1651000 h 1955800"/>
                  <a:gd name="connsiteX4" fmla="*/ 704850 w 1270000"/>
                  <a:gd name="connsiteY4" fmla="*/ 1651000 h 1955800"/>
                  <a:gd name="connsiteX5" fmla="*/ 704850 w 1270000"/>
                  <a:gd name="connsiteY5" fmla="*/ 1501775 h 1955800"/>
                  <a:gd name="connsiteX6" fmla="*/ 704850 w 1270000"/>
                  <a:gd name="connsiteY6" fmla="*/ 1501775 h 1955800"/>
                  <a:gd name="connsiteX7" fmla="*/ 679450 w 1270000"/>
                  <a:gd name="connsiteY7" fmla="*/ 1501775 h 1955800"/>
                  <a:gd name="connsiteX8" fmla="*/ 679450 w 1270000"/>
                  <a:gd name="connsiteY8" fmla="*/ 1428750 h 1955800"/>
                  <a:gd name="connsiteX9" fmla="*/ 304800 w 1270000"/>
                  <a:gd name="connsiteY9" fmla="*/ 1428750 h 1955800"/>
                  <a:gd name="connsiteX10" fmla="*/ 304800 w 1270000"/>
                  <a:gd name="connsiteY10" fmla="*/ 1377950 h 1955800"/>
                  <a:gd name="connsiteX11" fmla="*/ 273050 w 1270000"/>
                  <a:gd name="connsiteY11" fmla="*/ 1377950 h 1955800"/>
                  <a:gd name="connsiteX12" fmla="*/ 273050 w 1270000"/>
                  <a:gd name="connsiteY12" fmla="*/ 1079500 h 1955800"/>
                  <a:gd name="connsiteX13" fmla="*/ 247650 w 1270000"/>
                  <a:gd name="connsiteY13" fmla="*/ 1079500 h 1955800"/>
                  <a:gd name="connsiteX14" fmla="*/ 247650 w 1270000"/>
                  <a:gd name="connsiteY14" fmla="*/ 1022350 h 1955800"/>
                  <a:gd name="connsiteX15" fmla="*/ 158750 w 1270000"/>
                  <a:gd name="connsiteY15" fmla="*/ 1022350 h 1955800"/>
                  <a:gd name="connsiteX16" fmla="*/ 158750 w 1270000"/>
                  <a:gd name="connsiteY16" fmla="*/ 911225 h 1955800"/>
                  <a:gd name="connsiteX17" fmla="*/ 127000 w 1270000"/>
                  <a:gd name="connsiteY17" fmla="*/ 911225 h 1955800"/>
                  <a:gd name="connsiteX18" fmla="*/ 127000 w 1270000"/>
                  <a:gd name="connsiteY18" fmla="*/ 53975 h 1955800"/>
                  <a:gd name="connsiteX19" fmla="*/ 50800 w 1270000"/>
                  <a:gd name="connsiteY19" fmla="*/ 53975 h 1955800"/>
                  <a:gd name="connsiteX20" fmla="*/ 50800 w 1270000"/>
                  <a:gd name="connsiteY20" fmla="*/ 0 h 1955800"/>
                  <a:gd name="connsiteX21" fmla="*/ 0 w 1270000"/>
                  <a:gd name="connsiteY21" fmla="*/ 0 h 195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270000" h="1955800">
                    <a:moveTo>
                      <a:pt x="1270000" y="1955800"/>
                    </a:moveTo>
                    <a:lnTo>
                      <a:pt x="1270000" y="1809750"/>
                    </a:lnTo>
                    <a:lnTo>
                      <a:pt x="850900" y="1809750"/>
                    </a:lnTo>
                    <a:lnTo>
                      <a:pt x="850900" y="1651000"/>
                    </a:lnTo>
                    <a:lnTo>
                      <a:pt x="704850" y="1651000"/>
                    </a:lnTo>
                    <a:lnTo>
                      <a:pt x="704850" y="1501775"/>
                    </a:lnTo>
                    <a:lnTo>
                      <a:pt x="704850" y="1501775"/>
                    </a:lnTo>
                    <a:lnTo>
                      <a:pt x="679450" y="1501775"/>
                    </a:lnTo>
                    <a:lnTo>
                      <a:pt x="679450" y="1428750"/>
                    </a:lnTo>
                    <a:lnTo>
                      <a:pt x="304800" y="1428750"/>
                    </a:lnTo>
                    <a:lnTo>
                      <a:pt x="304800" y="1377950"/>
                    </a:lnTo>
                    <a:lnTo>
                      <a:pt x="273050" y="1377950"/>
                    </a:lnTo>
                    <a:lnTo>
                      <a:pt x="273050" y="1079500"/>
                    </a:lnTo>
                    <a:lnTo>
                      <a:pt x="247650" y="1079500"/>
                    </a:lnTo>
                    <a:lnTo>
                      <a:pt x="247650" y="1022350"/>
                    </a:lnTo>
                    <a:lnTo>
                      <a:pt x="158750" y="1022350"/>
                    </a:lnTo>
                    <a:lnTo>
                      <a:pt x="158750" y="911225"/>
                    </a:lnTo>
                    <a:lnTo>
                      <a:pt x="127000" y="911225"/>
                    </a:lnTo>
                    <a:lnTo>
                      <a:pt x="127000" y="53975"/>
                    </a:lnTo>
                    <a:lnTo>
                      <a:pt x="50800" y="53975"/>
                    </a:lnTo>
                    <a:lnTo>
                      <a:pt x="50800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9F068C2-FE29-EA27-7F53-A46292AF04E4}"/>
                  </a:ext>
                </a:extLst>
              </p:cNvPr>
              <p:cNvSpPr txBox="1"/>
              <p:nvPr/>
            </p:nvSpPr>
            <p:spPr bwMode="auto">
              <a:xfrm>
                <a:off x="8830743" y="195762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ECD28E-0266-95C6-F284-CE44F87046B0}"/>
                  </a:ext>
                </a:extLst>
              </p:cNvPr>
              <p:cNvSpPr txBox="1"/>
              <p:nvPr/>
            </p:nvSpPr>
            <p:spPr bwMode="auto">
              <a:xfrm>
                <a:off x="8865668" y="272915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B51AB40-AD62-2B8B-2622-700D5A3D8219}"/>
                  </a:ext>
                </a:extLst>
              </p:cNvPr>
              <p:cNvSpPr txBox="1"/>
              <p:nvPr/>
            </p:nvSpPr>
            <p:spPr bwMode="auto">
              <a:xfrm>
                <a:off x="9021243" y="318317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2CC1A9-6B3F-AC64-84CD-D43661482F0F}"/>
                  </a:ext>
                </a:extLst>
              </p:cNvPr>
              <p:cNvSpPr txBox="1"/>
              <p:nvPr/>
            </p:nvSpPr>
            <p:spPr bwMode="auto">
              <a:xfrm>
                <a:off x="9148243" y="333875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9DA894C-04AC-24E3-2C90-F823DA421D5D}"/>
                  </a:ext>
                </a:extLst>
              </p:cNvPr>
              <p:cNvSpPr txBox="1"/>
              <p:nvPr/>
            </p:nvSpPr>
            <p:spPr bwMode="auto">
              <a:xfrm>
                <a:off x="9291118" y="333875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C9195084-0E3D-0751-CFE2-3272DA657ED0}"/>
                  </a:ext>
                </a:extLst>
              </p:cNvPr>
              <p:cNvSpPr txBox="1"/>
              <p:nvPr/>
            </p:nvSpPr>
            <p:spPr bwMode="auto">
              <a:xfrm>
                <a:off x="9576868" y="356100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</p:grp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1B1C9325-5C26-BB59-CDBA-679A0C9F613D}"/>
              </a:ext>
            </a:extLst>
          </p:cNvPr>
          <p:cNvSpPr txBox="1"/>
          <p:nvPr/>
        </p:nvSpPr>
        <p:spPr bwMode="auto">
          <a:xfrm>
            <a:off x="8814868" y="1823132"/>
            <a:ext cx="3560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+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31B49E38-A6F2-4A14-0B04-8E3E40FEBACE}"/>
              </a:ext>
            </a:extLst>
          </p:cNvPr>
          <p:cNvSpPr txBox="1"/>
          <p:nvPr/>
        </p:nvSpPr>
        <p:spPr bwMode="auto">
          <a:xfrm>
            <a:off x="8849793" y="1823132"/>
            <a:ext cx="3560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+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27E8F4A0-63ED-7D03-8B95-9EE018F202E6}"/>
              </a:ext>
            </a:extLst>
          </p:cNvPr>
          <p:cNvSpPr txBox="1"/>
          <p:nvPr/>
        </p:nvSpPr>
        <p:spPr bwMode="auto">
          <a:xfrm>
            <a:off x="8875193" y="2017007"/>
            <a:ext cx="3560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+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B8CDF23-E2C0-1ED5-B45E-24775ADE15E4}"/>
              </a:ext>
            </a:extLst>
          </p:cNvPr>
          <p:cNvSpPr txBox="1"/>
          <p:nvPr/>
        </p:nvSpPr>
        <p:spPr bwMode="auto">
          <a:xfrm>
            <a:off x="8881543" y="2099557"/>
            <a:ext cx="3560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+</a:t>
            </a: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51F56CE-841F-45BE-E634-0AF290B35488}"/>
              </a:ext>
            </a:extLst>
          </p:cNvPr>
          <p:cNvGrpSpPr/>
          <p:nvPr/>
        </p:nvGrpSpPr>
        <p:grpSpPr>
          <a:xfrm>
            <a:off x="8859318" y="1868707"/>
            <a:ext cx="2470599" cy="1981002"/>
            <a:chOff x="8859318" y="1949732"/>
            <a:chExt cx="2470599" cy="1981002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AA49463E-7914-57F3-912A-3FF0C7CE35FC}"/>
                </a:ext>
              </a:extLst>
            </p:cNvPr>
            <p:cNvSpPr txBox="1"/>
            <p:nvPr/>
          </p:nvSpPr>
          <p:spPr bwMode="auto">
            <a:xfrm>
              <a:off x="8859318" y="194973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C476C96-F448-1D81-E9D3-634E5046199F}"/>
                </a:ext>
              </a:extLst>
            </p:cNvPr>
            <p:cNvSpPr txBox="1"/>
            <p:nvPr/>
          </p:nvSpPr>
          <p:spPr bwMode="auto">
            <a:xfrm>
              <a:off x="8881543" y="228945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D239C3B-0343-BFAA-DDB7-27598AD692C8}"/>
                </a:ext>
              </a:extLst>
            </p:cNvPr>
            <p:cNvSpPr txBox="1"/>
            <p:nvPr/>
          </p:nvSpPr>
          <p:spPr bwMode="auto">
            <a:xfrm>
              <a:off x="8948218" y="249583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A1E63416-BBA9-A029-9026-CBF6CD45621A}"/>
                </a:ext>
              </a:extLst>
            </p:cNvPr>
            <p:cNvSpPr txBox="1"/>
            <p:nvPr/>
          </p:nvSpPr>
          <p:spPr bwMode="auto">
            <a:xfrm>
              <a:off x="9027593" y="253710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364FBF29-2B8C-8201-373D-98C8D0A180EF}"/>
                </a:ext>
              </a:extLst>
            </p:cNvPr>
            <p:cNvSpPr txBox="1"/>
            <p:nvPr/>
          </p:nvSpPr>
          <p:spPr bwMode="auto">
            <a:xfrm>
              <a:off x="9148243" y="260378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0BEA74A6-6D2C-54B9-2C98-0C9203DC39FD}"/>
                </a:ext>
              </a:extLst>
            </p:cNvPr>
            <p:cNvSpPr txBox="1"/>
            <p:nvPr/>
          </p:nvSpPr>
          <p:spPr bwMode="auto">
            <a:xfrm>
              <a:off x="9160943" y="271490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229FFDC4-8208-D4D3-68C7-1F929463D05B}"/>
                </a:ext>
              </a:extLst>
            </p:cNvPr>
            <p:cNvSpPr txBox="1"/>
            <p:nvPr/>
          </p:nvSpPr>
          <p:spPr bwMode="auto">
            <a:xfrm>
              <a:off x="9583218" y="315623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935ECB0-C8A9-81C7-5E2C-9B9085E8E0C7}"/>
                </a:ext>
              </a:extLst>
            </p:cNvPr>
            <p:cNvSpPr txBox="1"/>
            <p:nvPr/>
          </p:nvSpPr>
          <p:spPr bwMode="auto">
            <a:xfrm>
              <a:off x="9608618" y="315623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5ACA3DB8-FCC8-7DEE-D8B6-D934A949C308}"/>
                </a:ext>
              </a:extLst>
            </p:cNvPr>
            <p:cNvSpPr txBox="1"/>
            <p:nvPr/>
          </p:nvSpPr>
          <p:spPr bwMode="auto">
            <a:xfrm>
              <a:off x="9653068" y="315305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2942B84C-A142-0F99-A844-DB184B74CB8B}"/>
                </a:ext>
              </a:extLst>
            </p:cNvPr>
            <p:cNvSpPr txBox="1"/>
            <p:nvPr/>
          </p:nvSpPr>
          <p:spPr bwMode="auto">
            <a:xfrm>
              <a:off x="10294418" y="327688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FFC712EC-F4E4-51F1-57F9-767A0DC9E082}"/>
                </a:ext>
              </a:extLst>
            </p:cNvPr>
            <p:cNvSpPr txBox="1"/>
            <p:nvPr/>
          </p:nvSpPr>
          <p:spPr bwMode="auto">
            <a:xfrm>
              <a:off x="9875318" y="315623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D7B9DA23-85A1-E561-D7DA-F5273CB6E8CC}"/>
                </a:ext>
              </a:extLst>
            </p:cNvPr>
            <p:cNvSpPr txBox="1"/>
            <p:nvPr/>
          </p:nvSpPr>
          <p:spPr bwMode="auto">
            <a:xfrm>
              <a:off x="10713518" y="361343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78070EC-5728-D60E-0080-7F89CC46A6C4}"/>
                </a:ext>
              </a:extLst>
            </p:cNvPr>
            <p:cNvSpPr txBox="1"/>
            <p:nvPr/>
          </p:nvSpPr>
          <p:spPr bwMode="auto">
            <a:xfrm>
              <a:off x="10973868" y="362295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193BAFA-B4DE-6392-BE40-D9450DBA752E}"/>
              </a:ext>
            </a:extLst>
          </p:cNvPr>
          <p:cNvGrpSpPr/>
          <p:nvPr/>
        </p:nvGrpSpPr>
        <p:grpSpPr>
          <a:xfrm>
            <a:off x="8921750" y="1981800"/>
            <a:ext cx="2238375" cy="1733550"/>
            <a:chOff x="8921750" y="2085975"/>
            <a:chExt cx="2238375" cy="1733550"/>
          </a:xfrm>
        </p:grpSpPr>
        <p:sp>
          <p:nvSpPr>
            <p:cNvPr id="120" name="Freeform 382">
              <a:extLst>
                <a:ext uri="{FF2B5EF4-FFF2-40B4-BE49-F238E27FC236}">
                  <a16:creationId xmlns:a16="http://schemas.microsoft.com/office/drawing/2014/main" id="{F38021E7-EC98-4FC7-A1E1-FE36D2AE9F7B}"/>
                </a:ext>
              </a:extLst>
            </p:cNvPr>
            <p:cNvSpPr/>
            <p:nvPr/>
          </p:nvSpPr>
          <p:spPr bwMode="auto">
            <a:xfrm>
              <a:off x="9632950" y="3248025"/>
              <a:ext cx="1527175" cy="571500"/>
            </a:xfrm>
            <a:custGeom>
              <a:avLst/>
              <a:gdLst>
                <a:gd name="connsiteX0" fmla="*/ 1527175 w 1527175"/>
                <a:gd name="connsiteY0" fmla="*/ 568325 h 571500"/>
                <a:gd name="connsiteX1" fmla="*/ 1447800 w 1527175"/>
                <a:gd name="connsiteY1" fmla="*/ 571500 h 571500"/>
                <a:gd name="connsiteX2" fmla="*/ 1257300 w 1527175"/>
                <a:gd name="connsiteY2" fmla="*/ 571500 h 571500"/>
                <a:gd name="connsiteX3" fmla="*/ 1257300 w 1527175"/>
                <a:gd name="connsiteY3" fmla="*/ 460375 h 571500"/>
                <a:gd name="connsiteX4" fmla="*/ 1193800 w 1527175"/>
                <a:gd name="connsiteY4" fmla="*/ 460375 h 571500"/>
                <a:gd name="connsiteX5" fmla="*/ 1193800 w 1527175"/>
                <a:gd name="connsiteY5" fmla="*/ 339725 h 571500"/>
                <a:gd name="connsiteX6" fmla="*/ 1139825 w 1527175"/>
                <a:gd name="connsiteY6" fmla="*/ 339725 h 571500"/>
                <a:gd name="connsiteX7" fmla="*/ 1139825 w 1527175"/>
                <a:gd name="connsiteY7" fmla="*/ 209550 h 571500"/>
                <a:gd name="connsiteX8" fmla="*/ 574675 w 1527175"/>
                <a:gd name="connsiteY8" fmla="*/ 209550 h 571500"/>
                <a:gd name="connsiteX9" fmla="*/ 574675 w 1527175"/>
                <a:gd name="connsiteY9" fmla="*/ 98425 h 571500"/>
                <a:gd name="connsiteX10" fmla="*/ 117475 w 1527175"/>
                <a:gd name="connsiteY10" fmla="*/ 98425 h 571500"/>
                <a:gd name="connsiteX11" fmla="*/ 117475 w 1527175"/>
                <a:gd name="connsiteY11" fmla="*/ 53975 h 571500"/>
                <a:gd name="connsiteX12" fmla="*/ 0 w 1527175"/>
                <a:gd name="connsiteY12" fmla="*/ 53975 h 571500"/>
                <a:gd name="connsiteX13" fmla="*/ 0 w 1527175"/>
                <a:gd name="connsiteY13" fmla="*/ 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27175" h="571500">
                  <a:moveTo>
                    <a:pt x="1527175" y="568325"/>
                  </a:moveTo>
                  <a:lnTo>
                    <a:pt x="1447800" y="571500"/>
                  </a:lnTo>
                  <a:lnTo>
                    <a:pt x="1257300" y="571500"/>
                  </a:lnTo>
                  <a:lnTo>
                    <a:pt x="1257300" y="460375"/>
                  </a:lnTo>
                  <a:lnTo>
                    <a:pt x="1193800" y="460375"/>
                  </a:lnTo>
                  <a:lnTo>
                    <a:pt x="1193800" y="339725"/>
                  </a:lnTo>
                  <a:lnTo>
                    <a:pt x="1139825" y="339725"/>
                  </a:lnTo>
                  <a:lnTo>
                    <a:pt x="1139825" y="209550"/>
                  </a:lnTo>
                  <a:lnTo>
                    <a:pt x="574675" y="209550"/>
                  </a:lnTo>
                  <a:lnTo>
                    <a:pt x="574675" y="98425"/>
                  </a:lnTo>
                  <a:lnTo>
                    <a:pt x="117475" y="98425"/>
                  </a:lnTo>
                  <a:lnTo>
                    <a:pt x="117475" y="53975"/>
                  </a:lnTo>
                  <a:lnTo>
                    <a:pt x="0" y="53975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  <p:sp>
          <p:nvSpPr>
            <p:cNvPr id="124" name="Freeform 383">
              <a:extLst>
                <a:ext uri="{FF2B5EF4-FFF2-40B4-BE49-F238E27FC236}">
                  <a16:creationId xmlns:a16="http://schemas.microsoft.com/office/drawing/2014/main" id="{F97A0871-15E9-80DA-5BAE-68640E5CD319}"/>
                </a:ext>
              </a:extLst>
            </p:cNvPr>
            <p:cNvSpPr/>
            <p:nvPr/>
          </p:nvSpPr>
          <p:spPr bwMode="auto">
            <a:xfrm>
              <a:off x="8921750" y="2085975"/>
              <a:ext cx="701675" cy="1168400"/>
            </a:xfrm>
            <a:custGeom>
              <a:avLst/>
              <a:gdLst>
                <a:gd name="connsiteX0" fmla="*/ 0 w 701675"/>
                <a:gd name="connsiteY0" fmla="*/ 0 h 1168400"/>
                <a:gd name="connsiteX1" fmla="*/ 117475 w 701675"/>
                <a:gd name="connsiteY1" fmla="*/ 0 h 1168400"/>
                <a:gd name="connsiteX2" fmla="*/ 117475 w 701675"/>
                <a:gd name="connsiteY2" fmla="*/ 101600 h 1168400"/>
                <a:gd name="connsiteX3" fmla="*/ 136525 w 701675"/>
                <a:gd name="connsiteY3" fmla="*/ 101600 h 1168400"/>
                <a:gd name="connsiteX4" fmla="*/ 136525 w 701675"/>
                <a:gd name="connsiteY4" fmla="*/ 492125 h 1168400"/>
                <a:gd name="connsiteX5" fmla="*/ 161925 w 701675"/>
                <a:gd name="connsiteY5" fmla="*/ 492125 h 1168400"/>
                <a:gd name="connsiteX6" fmla="*/ 161925 w 701675"/>
                <a:gd name="connsiteY6" fmla="*/ 593725 h 1168400"/>
                <a:gd name="connsiteX7" fmla="*/ 263525 w 701675"/>
                <a:gd name="connsiteY7" fmla="*/ 593725 h 1168400"/>
                <a:gd name="connsiteX8" fmla="*/ 263525 w 701675"/>
                <a:gd name="connsiteY8" fmla="*/ 657225 h 1168400"/>
                <a:gd name="connsiteX9" fmla="*/ 323850 w 701675"/>
                <a:gd name="connsiteY9" fmla="*/ 657225 h 1168400"/>
                <a:gd name="connsiteX10" fmla="*/ 323850 w 701675"/>
                <a:gd name="connsiteY10" fmla="*/ 711200 h 1168400"/>
                <a:gd name="connsiteX11" fmla="*/ 409575 w 701675"/>
                <a:gd name="connsiteY11" fmla="*/ 711200 h 1168400"/>
                <a:gd name="connsiteX12" fmla="*/ 409575 w 701675"/>
                <a:gd name="connsiteY12" fmla="*/ 796925 h 1168400"/>
                <a:gd name="connsiteX13" fmla="*/ 428625 w 701675"/>
                <a:gd name="connsiteY13" fmla="*/ 796925 h 1168400"/>
                <a:gd name="connsiteX14" fmla="*/ 428625 w 701675"/>
                <a:gd name="connsiteY14" fmla="*/ 835025 h 1168400"/>
                <a:gd name="connsiteX15" fmla="*/ 549275 w 701675"/>
                <a:gd name="connsiteY15" fmla="*/ 835025 h 1168400"/>
                <a:gd name="connsiteX16" fmla="*/ 549275 w 701675"/>
                <a:gd name="connsiteY16" fmla="*/ 911225 h 1168400"/>
                <a:gd name="connsiteX17" fmla="*/ 568325 w 701675"/>
                <a:gd name="connsiteY17" fmla="*/ 911225 h 1168400"/>
                <a:gd name="connsiteX18" fmla="*/ 568325 w 701675"/>
                <a:gd name="connsiteY18" fmla="*/ 958850 h 1168400"/>
                <a:gd name="connsiteX19" fmla="*/ 644525 w 701675"/>
                <a:gd name="connsiteY19" fmla="*/ 958850 h 1168400"/>
                <a:gd name="connsiteX20" fmla="*/ 644525 w 701675"/>
                <a:gd name="connsiteY20" fmla="*/ 1025525 h 1168400"/>
                <a:gd name="connsiteX21" fmla="*/ 682625 w 701675"/>
                <a:gd name="connsiteY21" fmla="*/ 1025525 h 1168400"/>
                <a:gd name="connsiteX22" fmla="*/ 682625 w 701675"/>
                <a:gd name="connsiteY22" fmla="*/ 1085850 h 1168400"/>
                <a:gd name="connsiteX23" fmla="*/ 701675 w 701675"/>
                <a:gd name="connsiteY23" fmla="*/ 1085850 h 1168400"/>
                <a:gd name="connsiteX24" fmla="*/ 701675 w 701675"/>
                <a:gd name="connsiteY24" fmla="*/ 1168400 h 116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01675" h="1168400">
                  <a:moveTo>
                    <a:pt x="0" y="0"/>
                  </a:moveTo>
                  <a:lnTo>
                    <a:pt x="117475" y="0"/>
                  </a:lnTo>
                  <a:lnTo>
                    <a:pt x="117475" y="101600"/>
                  </a:lnTo>
                  <a:lnTo>
                    <a:pt x="136525" y="101600"/>
                  </a:lnTo>
                  <a:lnTo>
                    <a:pt x="136525" y="492125"/>
                  </a:lnTo>
                  <a:lnTo>
                    <a:pt x="161925" y="492125"/>
                  </a:lnTo>
                  <a:lnTo>
                    <a:pt x="161925" y="593725"/>
                  </a:lnTo>
                  <a:lnTo>
                    <a:pt x="263525" y="593725"/>
                  </a:lnTo>
                  <a:lnTo>
                    <a:pt x="263525" y="657225"/>
                  </a:lnTo>
                  <a:lnTo>
                    <a:pt x="323850" y="657225"/>
                  </a:lnTo>
                  <a:lnTo>
                    <a:pt x="323850" y="711200"/>
                  </a:lnTo>
                  <a:lnTo>
                    <a:pt x="409575" y="711200"/>
                  </a:lnTo>
                  <a:lnTo>
                    <a:pt x="409575" y="796925"/>
                  </a:lnTo>
                  <a:lnTo>
                    <a:pt x="428625" y="796925"/>
                  </a:lnTo>
                  <a:lnTo>
                    <a:pt x="428625" y="835025"/>
                  </a:lnTo>
                  <a:lnTo>
                    <a:pt x="549275" y="835025"/>
                  </a:lnTo>
                  <a:lnTo>
                    <a:pt x="549275" y="911225"/>
                  </a:lnTo>
                  <a:lnTo>
                    <a:pt x="568325" y="911225"/>
                  </a:lnTo>
                  <a:lnTo>
                    <a:pt x="568325" y="958850"/>
                  </a:lnTo>
                  <a:lnTo>
                    <a:pt x="644525" y="958850"/>
                  </a:lnTo>
                  <a:lnTo>
                    <a:pt x="644525" y="1025525"/>
                  </a:lnTo>
                  <a:lnTo>
                    <a:pt x="682625" y="1025525"/>
                  </a:lnTo>
                  <a:lnTo>
                    <a:pt x="682625" y="1085850"/>
                  </a:lnTo>
                  <a:lnTo>
                    <a:pt x="701675" y="1085850"/>
                  </a:lnTo>
                  <a:lnTo>
                    <a:pt x="701675" y="1168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654B8A6-4EDE-5E0B-DCD8-75CF1882E4D0}"/>
              </a:ext>
            </a:extLst>
          </p:cNvPr>
          <p:cNvGrpSpPr/>
          <p:nvPr/>
        </p:nvGrpSpPr>
        <p:grpSpPr>
          <a:xfrm>
            <a:off x="4955248" y="1842742"/>
            <a:ext cx="1365699" cy="2101652"/>
            <a:chOff x="4955248" y="1900617"/>
            <a:chExt cx="1365699" cy="2101652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F9BAC24D-8871-874D-21D5-5527E5795B23}"/>
                </a:ext>
              </a:extLst>
            </p:cNvPr>
            <p:cNvSpPr txBox="1"/>
            <p:nvPr/>
          </p:nvSpPr>
          <p:spPr bwMode="auto">
            <a:xfrm>
              <a:off x="5117173" y="287851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3D131ABB-FE65-31EB-48D7-F9D314D32B18}"/>
                </a:ext>
              </a:extLst>
            </p:cNvPr>
            <p:cNvGrpSpPr/>
            <p:nvPr/>
          </p:nvGrpSpPr>
          <p:grpSpPr>
            <a:xfrm>
              <a:off x="4955248" y="1900617"/>
              <a:ext cx="1365699" cy="2101652"/>
              <a:chOff x="4955248" y="1900617"/>
              <a:chExt cx="1365699" cy="2101652"/>
            </a:xfrm>
          </p:grpSpPr>
          <p:sp>
            <p:nvSpPr>
              <p:cNvPr id="416" name="TextBox 415">
                <a:extLst>
                  <a:ext uri="{FF2B5EF4-FFF2-40B4-BE49-F238E27FC236}">
                    <a16:creationId xmlns:a16="http://schemas.microsoft.com/office/drawing/2014/main" id="{79C1D27D-DD8E-2577-55DF-F1D5658502BB}"/>
                  </a:ext>
                </a:extLst>
              </p:cNvPr>
              <p:cNvSpPr txBox="1"/>
              <p:nvPr/>
            </p:nvSpPr>
            <p:spPr bwMode="auto">
              <a:xfrm>
                <a:off x="4955248" y="190061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17" name="TextBox 416">
                <a:extLst>
                  <a:ext uri="{FF2B5EF4-FFF2-40B4-BE49-F238E27FC236}">
                    <a16:creationId xmlns:a16="http://schemas.microsoft.com/office/drawing/2014/main" id="{3DE2A179-F2C5-8D2B-E1EE-665DEFB64369}"/>
                  </a:ext>
                </a:extLst>
              </p:cNvPr>
              <p:cNvSpPr txBox="1"/>
              <p:nvPr/>
            </p:nvSpPr>
            <p:spPr bwMode="auto">
              <a:xfrm>
                <a:off x="5053673" y="199586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18" name="TextBox 417">
                <a:extLst>
                  <a:ext uri="{FF2B5EF4-FFF2-40B4-BE49-F238E27FC236}">
                    <a16:creationId xmlns:a16="http://schemas.microsoft.com/office/drawing/2014/main" id="{6C69BA28-688E-8C5E-E4AD-1A75176353F9}"/>
                  </a:ext>
                </a:extLst>
              </p:cNvPr>
              <p:cNvSpPr txBox="1"/>
              <p:nvPr/>
            </p:nvSpPr>
            <p:spPr bwMode="auto">
              <a:xfrm>
                <a:off x="5098123" y="217684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19" name="TextBox 418">
                <a:extLst>
                  <a:ext uri="{FF2B5EF4-FFF2-40B4-BE49-F238E27FC236}">
                    <a16:creationId xmlns:a16="http://schemas.microsoft.com/office/drawing/2014/main" id="{85F3CF33-30A7-0411-E081-C0057CD25360}"/>
                  </a:ext>
                </a:extLst>
              </p:cNvPr>
              <p:cNvSpPr txBox="1"/>
              <p:nvPr/>
            </p:nvSpPr>
            <p:spPr bwMode="auto">
              <a:xfrm>
                <a:off x="5117173" y="259594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0" name="TextBox 419">
                <a:extLst>
                  <a:ext uri="{FF2B5EF4-FFF2-40B4-BE49-F238E27FC236}">
                    <a16:creationId xmlns:a16="http://schemas.microsoft.com/office/drawing/2014/main" id="{4260D256-B1F5-4A48-34A9-3414341C86FC}"/>
                  </a:ext>
                </a:extLst>
              </p:cNvPr>
              <p:cNvSpPr txBox="1"/>
              <p:nvPr/>
            </p:nvSpPr>
            <p:spPr bwMode="auto">
              <a:xfrm>
                <a:off x="5209248" y="304679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C3147172-0781-489E-E17E-0E4B1E4E4576}"/>
                  </a:ext>
                </a:extLst>
              </p:cNvPr>
              <p:cNvSpPr txBox="1"/>
              <p:nvPr/>
            </p:nvSpPr>
            <p:spPr bwMode="auto">
              <a:xfrm>
                <a:off x="5253698" y="324999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8E27C0AE-2964-7AF9-63D3-A8D80C0D8D06}"/>
                  </a:ext>
                </a:extLst>
              </p:cNvPr>
              <p:cNvSpPr txBox="1"/>
              <p:nvPr/>
            </p:nvSpPr>
            <p:spPr bwMode="auto">
              <a:xfrm>
                <a:off x="5256873" y="334841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6BD983C4-62F5-5348-5F00-2E9D6C1DA6FE}"/>
                  </a:ext>
                </a:extLst>
              </p:cNvPr>
              <p:cNvSpPr txBox="1"/>
              <p:nvPr/>
            </p:nvSpPr>
            <p:spPr bwMode="auto">
              <a:xfrm>
                <a:off x="5377523" y="340874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4" name="TextBox 423">
                <a:extLst>
                  <a:ext uri="{FF2B5EF4-FFF2-40B4-BE49-F238E27FC236}">
                    <a16:creationId xmlns:a16="http://schemas.microsoft.com/office/drawing/2014/main" id="{6841255E-C621-3EA7-45A2-009A34EA5608}"/>
                  </a:ext>
                </a:extLst>
              </p:cNvPr>
              <p:cNvSpPr txBox="1"/>
              <p:nvPr/>
            </p:nvSpPr>
            <p:spPr bwMode="auto">
              <a:xfrm>
                <a:off x="5964898" y="369449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5" name="TextBox 424">
                <a:extLst>
                  <a:ext uri="{FF2B5EF4-FFF2-40B4-BE49-F238E27FC236}">
                    <a16:creationId xmlns:a16="http://schemas.microsoft.com/office/drawing/2014/main" id="{AD486144-993A-184C-2071-FD4116B095A3}"/>
                  </a:ext>
                </a:extLst>
              </p:cNvPr>
              <p:cNvSpPr txBox="1"/>
              <p:nvPr/>
            </p:nvSpPr>
            <p:spPr bwMode="auto">
              <a:xfrm>
                <a:off x="5510873" y="340874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26" name="TextBox 425">
                <a:extLst>
                  <a:ext uri="{FF2B5EF4-FFF2-40B4-BE49-F238E27FC236}">
                    <a16:creationId xmlns:a16="http://schemas.microsoft.com/office/drawing/2014/main" id="{A8CADF46-71DC-0248-DD39-93A14AA7901B}"/>
                  </a:ext>
                </a:extLst>
              </p:cNvPr>
              <p:cNvSpPr txBox="1"/>
              <p:nvPr/>
            </p:nvSpPr>
            <p:spPr bwMode="auto">
              <a:xfrm>
                <a:off x="5796623" y="360559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</p:grpSp>
      </p:grpSp>
      <p:sp>
        <p:nvSpPr>
          <p:cNvPr id="216" name="Freeform 363">
            <a:extLst>
              <a:ext uri="{FF2B5EF4-FFF2-40B4-BE49-F238E27FC236}">
                <a16:creationId xmlns:a16="http://schemas.microsoft.com/office/drawing/2014/main" id="{3463440F-FE23-1BAE-785C-DA4AC33F1A0E}"/>
              </a:ext>
            </a:extLst>
          </p:cNvPr>
          <p:cNvSpPr/>
          <p:nvPr/>
        </p:nvSpPr>
        <p:spPr bwMode="auto">
          <a:xfrm>
            <a:off x="5137150" y="2006075"/>
            <a:ext cx="1273175" cy="1949450"/>
          </a:xfrm>
          <a:custGeom>
            <a:avLst/>
            <a:gdLst>
              <a:gd name="connsiteX0" fmla="*/ 1273175 w 1273175"/>
              <a:gd name="connsiteY0" fmla="*/ 1949450 h 1949450"/>
              <a:gd name="connsiteX1" fmla="*/ 1273175 w 1273175"/>
              <a:gd name="connsiteY1" fmla="*/ 1784350 h 1949450"/>
              <a:gd name="connsiteX2" fmla="*/ 850900 w 1273175"/>
              <a:gd name="connsiteY2" fmla="*/ 1784350 h 1949450"/>
              <a:gd name="connsiteX3" fmla="*/ 850900 w 1273175"/>
              <a:gd name="connsiteY3" fmla="*/ 1701800 h 1949450"/>
              <a:gd name="connsiteX4" fmla="*/ 692150 w 1273175"/>
              <a:gd name="connsiteY4" fmla="*/ 1701800 h 1949450"/>
              <a:gd name="connsiteX5" fmla="*/ 692150 w 1273175"/>
              <a:gd name="connsiteY5" fmla="*/ 1600200 h 1949450"/>
              <a:gd name="connsiteX6" fmla="*/ 676275 w 1273175"/>
              <a:gd name="connsiteY6" fmla="*/ 1600200 h 1949450"/>
              <a:gd name="connsiteX7" fmla="*/ 676275 w 1273175"/>
              <a:gd name="connsiteY7" fmla="*/ 1501775 h 1949450"/>
              <a:gd name="connsiteX8" fmla="*/ 374650 w 1273175"/>
              <a:gd name="connsiteY8" fmla="*/ 1501775 h 1949450"/>
              <a:gd name="connsiteX9" fmla="*/ 374650 w 1273175"/>
              <a:gd name="connsiteY9" fmla="*/ 1460500 h 1949450"/>
              <a:gd name="connsiteX10" fmla="*/ 292100 w 1273175"/>
              <a:gd name="connsiteY10" fmla="*/ 1460500 h 1949450"/>
              <a:gd name="connsiteX11" fmla="*/ 292100 w 1273175"/>
              <a:gd name="connsiteY11" fmla="*/ 1228725 h 1949450"/>
              <a:gd name="connsiteX12" fmla="*/ 292100 w 1273175"/>
              <a:gd name="connsiteY12" fmla="*/ 1228725 h 1949450"/>
              <a:gd name="connsiteX13" fmla="*/ 260350 w 1273175"/>
              <a:gd name="connsiteY13" fmla="*/ 1228725 h 1949450"/>
              <a:gd name="connsiteX14" fmla="*/ 260350 w 1273175"/>
              <a:gd name="connsiteY14" fmla="*/ 1143000 h 1949450"/>
              <a:gd name="connsiteX15" fmla="*/ 171450 w 1273175"/>
              <a:gd name="connsiteY15" fmla="*/ 1143000 h 1949450"/>
              <a:gd name="connsiteX16" fmla="*/ 171450 w 1273175"/>
              <a:gd name="connsiteY16" fmla="*/ 1060450 h 1949450"/>
              <a:gd name="connsiteX17" fmla="*/ 158750 w 1273175"/>
              <a:gd name="connsiteY17" fmla="*/ 1073150 h 1949450"/>
              <a:gd name="connsiteX18" fmla="*/ 158750 w 1273175"/>
              <a:gd name="connsiteY18" fmla="*/ 539750 h 1949450"/>
              <a:gd name="connsiteX19" fmla="*/ 133350 w 1273175"/>
              <a:gd name="connsiteY19" fmla="*/ 539750 h 1949450"/>
              <a:gd name="connsiteX20" fmla="*/ 133350 w 1273175"/>
              <a:gd name="connsiteY20" fmla="*/ 107950 h 1949450"/>
              <a:gd name="connsiteX21" fmla="*/ 76200 w 1273175"/>
              <a:gd name="connsiteY21" fmla="*/ 107950 h 1949450"/>
              <a:gd name="connsiteX22" fmla="*/ 76200 w 1273175"/>
              <a:gd name="connsiteY22" fmla="*/ 53975 h 1949450"/>
              <a:gd name="connsiteX23" fmla="*/ 38100 w 1273175"/>
              <a:gd name="connsiteY23" fmla="*/ 53975 h 1949450"/>
              <a:gd name="connsiteX24" fmla="*/ 38100 w 1273175"/>
              <a:gd name="connsiteY24" fmla="*/ 0 h 1949450"/>
              <a:gd name="connsiteX25" fmla="*/ 0 w 1273175"/>
              <a:gd name="connsiteY25" fmla="*/ 0 h 1949450"/>
              <a:gd name="connsiteX0" fmla="*/ 1273175 w 1273175"/>
              <a:gd name="connsiteY0" fmla="*/ 1949450 h 1949450"/>
              <a:gd name="connsiteX1" fmla="*/ 1273175 w 1273175"/>
              <a:gd name="connsiteY1" fmla="*/ 1784350 h 1949450"/>
              <a:gd name="connsiteX2" fmla="*/ 850900 w 1273175"/>
              <a:gd name="connsiteY2" fmla="*/ 1784350 h 1949450"/>
              <a:gd name="connsiteX3" fmla="*/ 850900 w 1273175"/>
              <a:gd name="connsiteY3" fmla="*/ 1701800 h 1949450"/>
              <a:gd name="connsiteX4" fmla="*/ 692150 w 1273175"/>
              <a:gd name="connsiteY4" fmla="*/ 1701800 h 1949450"/>
              <a:gd name="connsiteX5" fmla="*/ 692150 w 1273175"/>
              <a:gd name="connsiteY5" fmla="*/ 1600200 h 1949450"/>
              <a:gd name="connsiteX6" fmla="*/ 676275 w 1273175"/>
              <a:gd name="connsiteY6" fmla="*/ 1600200 h 1949450"/>
              <a:gd name="connsiteX7" fmla="*/ 676275 w 1273175"/>
              <a:gd name="connsiteY7" fmla="*/ 1501775 h 1949450"/>
              <a:gd name="connsiteX8" fmla="*/ 374650 w 1273175"/>
              <a:gd name="connsiteY8" fmla="*/ 1501775 h 1949450"/>
              <a:gd name="connsiteX9" fmla="*/ 374650 w 1273175"/>
              <a:gd name="connsiteY9" fmla="*/ 1460500 h 1949450"/>
              <a:gd name="connsiteX10" fmla="*/ 292100 w 1273175"/>
              <a:gd name="connsiteY10" fmla="*/ 1460500 h 1949450"/>
              <a:gd name="connsiteX11" fmla="*/ 292100 w 1273175"/>
              <a:gd name="connsiteY11" fmla="*/ 1228725 h 1949450"/>
              <a:gd name="connsiteX12" fmla="*/ 292100 w 1273175"/>
              <a:gd name="connsiteY12" fmla="*/ 1228725 h 1949450"/>
              <a:gd name="connsiteX13" fmla="*/ 260350 w 1273175"/>
              <a:gd name="connsiteY13" fmla="*/ 1228725 h 1949450"/>
              <a:gd name="connsiteX14" fmla="*/ 260350 w 1273175"/>
              <a:gd name="connsiteY14" fmla="*/ 1143000 h 1949450"/>
              <a:gd name="connsiteX15" fmla="*/ 171450 w 1273175"/>
              <a:gd name="connsiteY15" fmla="*/ 1143000 h 1949450"/>
              <a:gd name="connsiteX16" fmla="*/ 171450 w 1273175"/>
              <a:gd name="connsiteY16" fmla="*/ 1076325 h 1949450"/>
              <a:gd name="connsiteX17" fmla="*/ 158750 w 1273175"/>
              <a:gd name="connsiteY17" fmla="*/ 1073150 h 1949450"/>
              <a:gd name="connsiteX18" fmla="*/ 158750 w 1273175"/>
              <a:gd name="connsiteY18" fmla="*/ 539750 h 1949450"/>
              <a:gd name="connsiteX19" fmla="*/ 133350 w 1273175"/>
              <a:gd name="connsiteY19" fmla="*/ 539750 h 1949450"/>
              <a:gd name="connsiteX20" fmla="*/ 133350 w 1273175"/>
              <a:gd name="connsiteY20" fmla="*/ 107950 h 1949450"/>
              <a:gd name="connsiteX21" fmla="*/ 76200 w 1273175"/>
              <a:gd name="connsiteY21" fmla="*/ 107950 h 1949450"/>
              <a:gd name="connsiteX22" fmla="*/ 76200 w 1273175"/>
              <a:gd name="connsiteY22" fmla="*/ 53975 h 1949450"/>
              <a:gd name="connsiteX23" fmla="*/ 38100 w 1273175"/>
              <a:gd name="connsiteY23" fmla="*/ 53975 h 1949450"/>
              <a:gd name="connsiteX24" fmla="*/ 38100 w 1273175"/>
              <a:gd name="connsiteY24" fmla="*/ 0 h 1949450"/>
              <a:gd name="connsiteX25" fmla="*/ 0 w 1273175"/>
              <a:gd name="connsiteY25" fmla="*/ 0 h 194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73175" h="1949450">
                <a:moveTo>
                  <a:pt x="1273175" y="1949450"/>
                </a:moveTo>
                <a:lnTo>
                  <a:pt x="1273175" y="1784350"/>
                </a:lnTo>
                <a:lnTo>
                  <a:pt x="850900" y="1784350"/>
                </a:lnTo>
                <a:lnTo>
                  <a:pt x="850900" y="1701800"/>
                </a:lnTo>
                <a:lnTo>
                  <a:pt x="692150" y="1701800"/>
                </a:lnTo>
                <a:lnTo>
                  <a:pt x="692150" y="1600200"/>
                </a:lnTo>
                <a:lnTo>
                  <a:pt x="676275" y="1600200"/>
                </a:lnTo>
                <a:lnTo>
                  <a:pt x="676275" y="1501775"/>
                </a:lnTo>
                <a:lnTo>
                  <a:pt x="374650" y="1501775"/>
                </a:lnTo>
                <a:lnTo>
                  <a:pt x="374650" y="1460500"/>
                </a:lnTo>
                <a:lnTo>
                  <a:pt x="292100" y="1460500"/>
                </a:lnTo>
                <a:lnTo>
                  <a:pt x="292100" y="1228725"/>
                </a:lnTo>
                <a:lnTo>
                  <a:pt x="292100" y="1228725"/>
                </a:lnTo>
                <a:lnTo>
                  <a:pt x="260350" y="1228725"/>
                </a:lnTo>
                <a:lnTo>
                  <a:pt x="260350" y="1143000"/>
                </a:lnTo>
                <a:lnTo>
                  <a:pt x="171450" y="1143000"/>
                </a:lnTo>
                <a:lnTo>
                  <a:pt x="171450" y="1076325"/>
                </a:lnTo>
                <a:lnTo>
                  <a:pt x="158750" y="1073150"/>
                </a:lnTo>
                <a:lnTo>
                  <a:pt x="158750" y="539750"/>
                </a:lnTo>
                <a:lnTo>
                  <a:pt x="133350" y="539750"/>
                </a:lnTo>
                <a:lnTo>
                  <a:pt x="133350" y="107950"/>
                </a:lnTo>
                <a:lnTo>
                  <a:pt x="76200" y="107950"/>
                </a:lnTo>
                <a:lnTo>
                  <a:pt x="76200" y="53975"/>
                </a:lnTo>
                <a:lnTo>
                  <a:pt x="38100" y="53975"/>
                </a:lnTo>
                <a:lnTo>
                  <a:pt x="381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428" name="Freeform 226">
            <a:extLst>
              <a:ext uri="{FF2B5EF4-FFF2-40B4-BE49-F238E27FC236}">
                <a16:creationId xmlns:a16="http://schemas.microsoft.com/office/drawing/2014/main" id="{5D1D8DF0-5F1E-BE09-A26B-5D1B3DD494AE}"/>
              </a:ext>
            </a:extLst>
          </p:cNvPr>
          <p:cNvSpPr/>
          <p:nvPr/>
        </p:nvSpPr>
        <p:spPr bwMode="auto">
          <a:xfrm>
            <a:off x="1228725" y="2039293"/>
            <a:ext cx="1276350" cy="1901641"/>
          </a:xfrm>
          <a:custGeom>
            <a:avLst/>
            <a:gdLst>
              <a:gd name="connsiteX0" fmla="*/ 1276350 w 1276350"/>
              <a:gd name="connsiteY0" fmla="*/ 1968500 h 1968500"/>
              <a:gd name="connsiteX1" fmla="*/ 1276350 w 1276350"/>
              <a:gd name="connsiteY1" fmla="*/ 1841500 h 1968500"/>
              <a:gd name="connsiteX2" fmla="*/ 838200 w 1276350"/>
              <a:gd name="connsiteY2" fmla="*/ 1841500 h 1968500"/>
              <a:gd name="connsiteX3" fmla="*/ 838200 w 1276350"/>
              <a:gd name="connsiteY3" fmla="*/ 1793875 h 1968500"/>
              <a:gd name="connsiteX4" fmla="*/ 701675 w 1276350"/>
              <a:gd name="connsiteY4" fmla="*/ 1793875 h 1968500"/>
              <a:gd name="connsiteX5" fmla="*/ 701675 w 1276350"/>
              <a:gd name="connsiteY5" fmla="*/ 1720850 h 1968500"/>
              <a:gd name="connsiteX6" fmla="*/ 682625 w 1276350"/>
              <a:gd name="connsiteY6" fmla="*/ 1720850 h 1968500"/>
              <a:gd name="connsiteX7" fmla="*/ 682625 w 1276350"/>
              <a:gd name="connsiteY7" fmla="*/ 1628775 h 1968500"/>
              <a:gd name="connsiteX8" fmla="*/ 539750 w 1276350"/>
              <a:gd name="connsiteY8" fmla="*/ 1628775 h 1968500"/>
              <a:gd name="connsiteX9" fmla="*/ 539750 w 1276350"/>
              <a:gd name="connsiteY9" fmla="*/ 1597025 h 1968500"/>
              <a:gd name="connsiteX10" fmla="*/ 403225 w 1276350"/>
              <a:gd name="connsiteY10" fmla="*/ 1597025 h 1968500"/>
              <a:gd name="connsiteX11" fmla="*/ 403225 w 1276350"/>
              <a:gd name="connsiteY11" fmla="*/ 1543050 h 1968500"/>
              <a:gd name="connsiteX12" fmla="*/ 352425 w 1276350"/>
              <a:gd name="connsiteY12" fmla="*/ 1543050 h 1968500"/>
              <a:gd name="connsiteX13" fmla="*/ 352425 w 1276350"/>
              <a:gd name="connsiteY13" fmla="*/ 1498600 h 1968500"/>
              <a:gd name="connsiteX14" fmla="*/ 282575 w 1276350"/>
              <a:gd name="connsiteY14" fmla="*/ 1498600 h 1968500"/>
              <a:gd name="connsiteX15" fmla="*/ 282575 w 1276350"/>
              <a:gd name="connsiteY15" fmla="*/ 1289050 h 1968500"/>
              <a:gd name="connsiteX16" fmla="*/ 257175 w 1276350"/>
              <a:gd name="connsiteY16" fmla="*/ 1289050 h 1968500"/>
              <a:gd name="connsiteX17" fmla="*/ 257175 w 1276350"/>
              <a:gd name="connsiteY17" fmla="*/ 1200150 h 1968500"/>
              <a:gd name="connsiteX18" fmla="*/ 161925 w 1276350"/>
              <a:gd name="connsiteY18" fmla="*/ 1200150 h 1968500"/>
              <a:gd name="connsiteX19" fmla="*/ 161925 w 1276350"/>
              <a:gd name="connsiteY19" fmla="*/ 1095375 h 1968500"/>
              <a:gd name="connsiteX20" fmla="*/ 133350 w 1276350"/>
              <a:gd name="connsiteY20" fmla="*/ 1095375 h 1968500"/>
              <a:gd name="connsiteX21" fmla="*/ 133350 w 1276350"/>
              <a:gd name="connsiteY21" fmla="*/ 82550 h 1968500"/>
              <a:gd name="connsiteX22" fmla="*/ 79375 w 1276350"/>
              <a:gd name="connsiteY22" fmla="*/ 82550 h 1968500"/>
              <a:gd name="connsiteX23" fmla="*/ 79375 w 1276350"/>
              <a:gd name="connsiteY23" fmla="*/ 47625 h 1968500"/>
              <a:gd name="connsiteX24" fmla="*/ 34925 w 1276350"/>
              <a:gd name="connsiteY24" fmla="*/ 47625 h 1968500"/>
              <a:gd name="connsiteX25" fmla="*/ 34925 w 1276350"/>
              <a:gd name="connsiteY25" fmla="*/ 0 h 1968500"/>
              <a:gd name="connsiteX26" fmla="*/ 0 w 1276350"/>
              <a:gd name="connsiteY26" fmla="*/ 0 h 196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76350" h="1968500">
                <a:moveTo>
                  <a:pt x="1276350" y="1968500"/>
                </a:moveTo>
                <a:lnTo>
                  <a:pt x="1276350" y="1841500"/>
                </a:lnTo>
                <a:lnTo>
                  <a:pt x="838200" y="1841500"/>
                </a:lnTo>
                <a:lnTo>
                  <a:pt x="838200" y="1793875"/>
                </a:lnTo>
                <a:lnTo>
                  <a:pt x="701675" y="1793875"/>
                </a:lnTo>
                <a:lnTo>
                  <a:pt x="701675" y="1720850"/>
                </a:lnTo>
                <a:lnTo>
                  <a:pt x="682625" y="1720850"/>
                </a:lnTo>
                <a:lnTo>
                  <a:pt x="682625" y="1628775"/>
                </a:lnTo>
                <a:lnTo>
                  <a:pt x="539750" y="1628775"/>
                </a:lnTo>
                <a:lnTo>
                  <a:pt x="539750" y="1597025"/>
                </a:lnTo>
                <a:lnTo>
                  <a:pt x="403225" y="1597025"/>
                </a:lnTo>
                <a:lnTo>
                  <a:pt x="403225" y="1543050"/>
                </a:lnTo>
                <a:lnTo>
                  <a:pt x="352425" y="1543050"/>
                </a:lnTo>
                <a:lnTo>
                  <a:pt x="352425" y="1498600"/>
                </a:lnTo>
                <a:lnTo>
                  <a:pt x="282575" y="1498600"/>
                </a:lnTo>
                <a:lnTo>
                  <a:pt x="282575" y="1289050"/>
                </a:lnTo>
                <a:lnTo>
                  <a:pt x="257175" y="1289050"/>
                </a:lnTo>
                <a:lnTo>
                  <a:pt x="257175" y="1200150"/>
                </a:lnTo>
                <a:lnTo>
                  <a:pt x="161925" y="1200150"/>
                </a:lnTo>
                <a:lnTo>
                  <a:pt x="161925" y="1095375"/>
                </a:lnTo>
                <a:lnTo>
                  <a:pt x="133350" y="1095375"/>
                </a:lnTo>
                <a:lnTo>
                  <a:pt x="133350" y="82550"/>
                </a:lnTo>
                <a:lnTo>
                  <a:pt x="79375" y="82550"/>
                </a:lnTo>
                <a:lnTo>
                  <a:pt x="79375" y="47625"/>
                </a:lnTo>
                <a:lnTo>
                  <a:pt x="34925" y="47625"/>
                </a:lnTo>
                <a:lnTo>
                  <a:pt x="349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51D445A5-165B-8CE5-3437-E8C5C5BDD5AD}"/>
              </a:ext>
            </a:extLst>
          </p:cNvPr>
          <p:cNvGrpSpPr/>
          <p:nvPr/>
        </p:nvGrpSpPr>
        <p:grpSpPr>
          <a:xfrm>
            <a:off x="1051993" y="1894127"/>
            <a:ext cx="1362524" cy="2089798"/>
            <a:chOff x="1051993" y="1894127"/>
            <a:chExt cx="1362524" cy="2163272"/>
          </a:xfrm>
        </p:grpSpPr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C1DB11E2-2993-660C-D1FC-57039FDDB452}"/>
                </a:ext>
              </a:extLst>
            </p:cNvPr>
            <p:cNvSpPr txBox="1"/>
            <p:nvPr/>
          </p:nvSpPr>
          <p:spPr bwMode="auto">
            <a:xfrm>
              <a:off x="1139376" y="1979852"/>
              <a:ext cx="356049" cy="318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grpSp>
          <p:nvGrpSpPr>
            <p:cNvPr id="431" name="Group 430">
              <a:extLst>
                <a:ext uri="{FF2B5EF4-FFF2-40B4-BE49-F238E27FC236}">
                  <a16:creationId xmlns:a16="http://schemas.microsoft.com/office/drawing/2014/main" id="{27E101CC-4DC7-FE75-74D8-A347E90066EC}"/>
                </a:ext>
              </a:extLst>
            </p:cNvPr>
            <p:cNvGrpSpPr/>
            <p:nvPr/>
          </p:nvGrpSpPr>
          <p:grpSpPr>
            <a:xfrm>
              <a:off x="1051993" y="1894127"/>
              <a:ext cx="1362524" cy="2163272"/>
              <a:chOff x="1051993" y="1894127"/>
              <a:chExt cx="1362524" cy="2163272"/>
            </a:xfrm>
          </p:grpSpPr>
          <p:sp>
            <p:nvSpPr>
              <p:cNvPr id="432" name="TextBox 431">
                <a:extLst>
                  <a:ext uri="{FF2B5EF4-FFF2-40B4-BE49-F238E27FC236}">
                    <a16:creationId xmlns:a16="http://schemas.microsoft.com/office/drawing/2014/main" id="{F383AE0B-D224-4A3A-14AC-D655B1883919}"/>
                  </a:ext>
                </a:extLst>
              </p:cNvPr>
              <p:cNvSpPr txBox="1"/>
              <p:nvPr/>
            </p:nvSpPr>
            <p:spPr bwMode="auto">
              <a:xfrm>
                <a:off x="1182168" y="2221152"/>
                <a:ext cx="356049" cy="318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grpSp>
            <p:nvGrpSpPr>
              <p:cNvPr id="433" name="Group 432">
                <a:extLst>
                  <a:ext uri="{FF2B5EF4-FFF2-40B4-BE49-F238E27FC236}">
                    <a16:creationId xmlns:a16="http://schemas.microsoft.com/office/drawing/2014/main" id="{57621D02-ED5A-343D-9A47-0DB433D8AD0A}"/>
                  </a:ext>
                </a:extLst>
              </p:cNvPr>
              <p:cNvGrpSpPr/>
              <p:nvPr/>
            </p:nvGrpSpPr>
            <p:grpSpPr>
              <a:xfrm>
                <a:off x="1051993" y="1894127"/>
                <a:ext cx="1362524" cy="2163272"/>
                <a:chOff x="1051993" y="1894127"/>
                <a:chExt cx="1362524" cy="2163272"/>
              </a:xfrm>
            </p:grpSpPr>
            <p:sp>
              <p:nvSpPr>
                <p:cNvPr id="434" name="TextBox 433">
                  <a:extLst>
                    <a:ext uri="{FF2B5EF4-FFF2-40B4-BE49-F238E27FC236}">
                      <a16:creationId xmlns:a16="http://schemas.microsoft.com/office/drawing/2014/main" id="{C70FA87D-986F-5219-6653-F60234237D39}"/>
                    </a:ext>
                  </a:extLst>
                </p:cNvPr>
                <p:cNvSpPr txBox="1"/>
                <p:nvPr/>
              </p:nvSpPr>
              <p:spPr bwMode="auto">
                <a:xfrm>
                  <a:off x="2058468" y="3738801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35" name="TextBox 434">
                  <a:extLst>
                    <a:ext uri="{FF2B5EF4-FFF2-40B4-BE49-F238E27FC236}">
                      <a16:creationId xmlns:a16="http://schemas.microsoft.com/office/drawing/2014/main" id="{1154AC6E-40F1-E447-2054-1A48A33DF542}"/>
                    </a:ext>
                  </a:extLst>
                </p:cNvPr>
                <p:cNvSpPr txBox="1"/>
                <p:nvPr/>
              </p:nvSpPr>
              <p:spPr bwMode="auto">
                <a:xfrm>
                  <a:off x="1051993" y="189412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36" name="TextBox 435">
                  <a:extLst>
                    <a:ext uri="{FF2B5EF4-FFF2-40B4-BE49-F238E27FC236}">
                      <a16:creationId xmlns:a16="http://schemas.microsoft.com/office/drawing/2014/main" id="{A3047EB2-2E9F-652D-0E7D-68FFB1403D1D}"/>
                    </a:ext>
                  </a:extLst>
                </p:cNvPr>
                <p:cNvSpPr txBox="1"/>
                <p:nvPr/>
              </p:nvSpPr>
              <p:spPr bwMode="auto">
                <a:xfrm>
                  <a:off x="1182168" y="230052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37" name="TextBox 436">
                  <a:extLst>
                    <a:ext uri="{FF2B5EF4-FFF2-40B4-BE49-F238E27FC236}">
                      <a16:creationId xmlns:a16="http://schemas.microsoft.com/office/drawing/2014/main" id="{279C1893-35A6-7FC6-BE89-EA5FB7A68DEA}"/>
                    </a:ext>
                  </a:extLst>
                </p:cNvPr>
                <p:cNvSpPr txBox="1"/>
                <p:nvPr/>
              </p:nvSpPr>
              <p:spPr bwMode="auto">
                <a:xfrm>
                  <a:off x="1188518" y="242117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38" name="TextBox 437">
                  <a:extLst>
                    <a:ext uri="{FF2B5EF4-FFF2-40B4-BE49-F238E27FC236}">
                      <a16:creationId xmlns:a16="http://schemas.microsoft.com/office/drawing/2014/main" id="{CBDBAB20-49CC-E08E-0C71-D41AEDAE51ED}"/>
                    </a:ext>
                  </a:extLst>
                </p:cNvPr>
                <p:cNvSpPr txBox="1"/>
                <p:nvPr/>
              </p:nvSpPr>
              <p:spPr bwMode="auto">
                <a:xfrm>
                  <a:off x="1188518" y="2659302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39" name="TextBox 438">
                  <a:extLst>
                    <a:ext uri="{FF2B5EF4-FFF2-40B4-BE49-F238E27FC236}">
                      <a16:creationId xmlns:a16="http://schemas.microsoft.com/office/drawing/2014/main" id="{9F58D4E2-41B4-46A1-0435-D912CB1CBB90}"/>
                    </a:ext>
                  </a:extLst>
                </p:cNvPr>
                <p:cNvSpPr txBox="1"/>
                <p:nvPr/>
              </p:nvSpPr>
              <p:spPr bwMode="auto">
                <a:xfrm>
                  <a:off x="1188518" y="291012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40" name="TextBox 439">
                  <a:extLst>
                    <a:ext uri="{FF2B5EF4-FFF2-40B4-BE49-F238E27FC236}">
                      <a16:creationId xmlns:a16="http://schemas.microsoft.com/office/drawing/2014/main" id="{CA3667C3-A664-16EE-D44F-E50F2593FDE1}"/>
                    </a:ext>
                  </a:extLst>
                </p:cNvPr>
                <p:cNvSpPr txBox="1"/>
                <p:nvPr/>
              </p:nvSpPr>
              <p:spPr bwMode="auto">
                <a:xfrm>
                  <a:off x="1286943" y="3103802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41" name="TextBox 440">
                  <a:extLst>
                    <a:ext uri="{FF2B5EF4-FFF2-40B4-BE49-F238E27FC236}">
                      <a16:creationId xmlns:a16="http://schemas.microsoft.com/office/drawing/2014/main" id="{A2783251-11DC-A426-E99D-88DE2CCFFAF7}"/>
                    </a:ext>
                  </a:extLst>
                </p:cNvPr>
                <p:cNvSpPr txBox="1"/>
                <p:nvPr/>
              </p:nvSpPr>
              <p:spPr bwMode="auto">
                <a:xfrm>
                  <a:off x="1880668" y="369752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42" name="TextBox 441">
                  <a:extLst>
                    <a:ext uri="{FF2B5EF4-FFF2-40B4-BE49-F238E27FC236}">
                      <a16:creationId xmlns:a16="http://schemas.microsoft.com/office/drawing/2014/main" id="{F30BB268-7F5F-EE9D-EEF6-366A32145430}"/>
                    </a:ext>
                  </a:extLst>
                </p:cNvPr>
                <p:cNvSpPr txBox="1"/>
                <p:nvPr/>
              </p:nvSpPr>
              <p:spPr bwMode="auto">
                <a:xfrm>
                  <a:off x="1452043" y="3446702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43" name="TextBox 442">
                  <a:extLst>
                    <a:ext uri="{FF2B5EF4-FFF2-40B4-BE49-F238E27FC236}">
                      <a16:creationId xmlns:a16="http://schemas.microsoft.com/office/drawing/2014/main" id="{2E4A0948-2BB7-C6CB-3FCF-C7E731379C54}"/>
                    </a:ext>
                  </a:extLst>
                </p:cNvPr>
                <p:cNvSpPr txBox="1"/>
                <p:nvPr/>
              </p:nvSpPr>
              <p:spPr bwMode="auto">
                <a:xfrm>
                  <a:off x="1601268" y="351972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44" name="TextBox 443">
                  <a:extLst>
                    <a:ext uri="{FF2B5EF4-FFF2-40B4-BE49-F238E27FC236}">
                      <a16:creationId xmlns:a16="http://schemas.microsoft.com/office/drawing/2014/main" id="{3BEAC9D2-BD3E-63C5-BE99-B3060B28EA49}"/>
                    </a:ext>
                  </a:extLst>
                </p:cNvPr>
                <p:cNvSpPr txBox="1"/>
                <p:nvPr/>
              </p:nvSpPr>
              <p:spPr bwMode="auto">
                <a:xfrm>
                  <a:off x="1337743" y="325302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45" name="TextBox 444">
                  <a:extLst>
                    <a:ext uri="{FF2B5EF4-FFF2-40B4-BE49-F238E27FC236}">
                      <a16:creationId xmlns:a16="http://schemas.microsoft.com/office/drawing/2014/main" id="{78B1DE32-F5E7-28AC-1AB9-5DCAD6C157C6}"/>
                    </a:ext>
                  </a:extLst>
                </p:cNvPr>
                <p:cNvSpPr txBox="1"/>
                <p:nvPr/>
              </p:nvSpPr>
              <p:spPr bwMode="auto">
                <a:xfrm>
                  <a:off x="1340918" y="3386377"/>
                  <a:ext cx="356049" cy="318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</p:grpSp>
        </p:grpSp>
      </p:grpSp>
      <p:grpSp>
        <p:nvGrpSpPr>
          <p:cNvPr id="447" name="Group 446">
            <a:extLst>
              <a:ext uri="{FF2B5EF4-FFF2-40B4-BE49-F238E27FC236}">
                <a16:creationId xmlns:a16="http://schemas.microsoft.com/office/drawing/2014/main" id="{A671791D-A207-C74A-900A-BFC0DB67976E}"/>
              </a:ext>
            </a:extLst>
          </p:cNvPr>
          <p:cNvGrpSpPr/>
          <p:nvPr/>
        </p:nvGrpSpPr>
        <p:grpSpPr>
          <a:xfrm>
            <a:off x="1121843" y="1846282"/>
            <a:ext cx="2524574" cy="2130227"/>
            <a:chOff x="1121843" y="1892582"/>
            <a:chExt cx="2524574" cy="2130227"/>
          </a:xfrm>
        </p:grpSpPr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7A405E60-F45C-6B82-C67E-2CB9B6AD2180}"/>
                </a:ext>
              </a:extLst>
            </p:cNvPr>
            <p:cNvSpPr txBox="1"/>
            <p:nvPr/>
          </p:nvSpPr>
          <p:spPr bwMode="auto">
            <a:xfrm>
              <a:off x="1121843" y="189258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450" name="TextBox 449">
              <a:extLst>
                <a:ext uri="{FF2B5EF4-FFF2-40B4-BE49-F238E27FC236}">
                  <a16:creationId xmlns:a16="http://schemas.microsoft.com/office/drawing/2014/main" id="{76240D60-14BF-E194-F3AB-BC5BA8968A08}"/>
                </a:ext>
              </a:extLst>
            </p:cNvPr>
            <p:cNvSpPr txBox="1"/>
            <p:nvPr/>
          </p:nvSpPr>
          <p:spPr bwMode="auto">
            <a:xfrm>
              <a:off x="1153593" y="189258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499E69C3-6D3C-4B88-FC8A-2EE25AC92B90}"/>
                </a:ext>
              </a:extLst>
            </p:cNvPr>
            <p:cNvGrpSpPr/>
            <p:nvPr/>
          </p:nvGrpSpPr>
          <p:grpSpPr>
            <a:xfrm>
              <a:off x="1172643" y="1949732"/>
              <a:ext cx="2473774" cy="2073077"/>
              <a:chOff x="1172643" y="1949732"/>
              <a:chExt cx="2473774" cy="2073077"/>
            </a:xfrm>
          </p:grpSpPr>
          <p:sp>
            <p:nvSpPr>
              <p:cNvPr id="452" name="TextBox 451">
                <a:extLst>
                  <a:ext uri="{FF2B5EF4-FFF2-40B4-BE49-F238E27FC236}">
                    <a16:creationId xmlns:a16="http://schemas.microsoft.com/office/drawing/2014/main" id="{A7655C45-94A8-482B-5744-2569FB033EA1}"/>
                  </a:ext>
                </a:extLst>
              </p:cNvPr>
              <p:cNvSpPr txBox="1"/>
              <p:nvPr/>
            </p:nvSpPr>
            <p:spPr bwMode="auto">
              <a:xfrm>
                <a:off x="1194868" y="204815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53" name="TextBox 452">
                <a:extLst>
                  <a:ext uri="{FF2B5EF4-FFF2-40B4-BE49-F238E27FC236}">
                    <a16:creationId xmlns:a16="http://schemas.microsoft.com/office/drawing/2014/main" id="{C931E606-FD21-7C06-F265-A7E385435728}"/>
                  </a:ext>
                </a:extLst>
              </p:cNvPr>
              <p:cNvSpPr txBox="1"/>
              <p:nvPr/>
            </p:nvSpPr>
            <p:spPr bwMode="auto">
              <a:xfrm>
                <a:off x="1172643" y="194973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454" name="TextBox 453">
                <a:extLst>
                  <a:ext uri="{FF2B5EF4-FFF2-40B4-BE49-F238E27FC236}">
                    <a16:creationId xmlns:a16="http://schemas.microsoft.com/office/drawing/2014/main" id="{4D6E01A0-7912-5790-D080-CF00F0B9EE39}"/>
                  </a:ext>
                </a:extLst>
              </p:cNvPr>
              <p:cNvSpPr txBox="1"/>
              <p:nvPr/>
            </p:nvSpPr>
            <p:spPr bwMode="auto">
              <a:xfrm>
                <a:off x="1201218" y="238153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grpSp>
            <p:nvGrpSpPr>
              <p:cNvPr id="455" name="Group 454">
                <a:extLst>
                  <a:ext uri="{FF2B5EF4-FFF2-40B4-BE49-F238E27FC236}">
                    <a16:creationId xmlns:a16="http://schemas.microsoft.com/office/drawing/2014/main" id="{E02BC761-4E9A-66A1-CB90-12D870C577D0}"/>
                  </a:ext>
                </a:extLst>
              </p:cNvPr>
              <p:cNvGrpSpPr/>
              <p:nvPr/>
            </p:nvGrpSpPr>
            <p:grpSpPr>
              <a:xfrm>
                <a:off x="1201218" y="2149757"/>
                <a:ext cx="2445199" cy="1873052"/>
                <a:chOff x="1201218" y="2149757"/>
                <a:chExt cx="2445199" cy="1873052"/>
              </a:xfrm>
            </p:grpSpPr>
            <p:sp>
              <p:nvSpPr>
                <p:cNvPr id="456" name="TextBox 455">
                  <a:extLst>
                    <a:ext uri="{FF2B5EF4-FFF2-40B4-BE49-F238E27FC236}">
                      <a16:creationId xmlns:a16="http://schemas.microsoft.com/office/drawing/2014/main" id="{AEB295D3-997B-ABE3-0EED-9D28ED96D887}"/>
                    </a:ext>
                  </a:extLst>
                </p:cNvPr>
                <p:cNvSpPr txBox="1"/>
                <p:nvPr/>
              </p:nvSpPr>
              <p:spPr bwMode="auto">
                <a:xfrm>
                  <a:off x="1201218" y="2149757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57" name="TextBox 456">
                  <a:extLst>
                    <a:ext uri="{FF2B5EF4-FFF2-40B4-BE49-F238E27FC236}">
                      <a16:creationId xmlns:a16="http://schemas.microsoft.com/office/drawing/2014/main" id="{F37B8476-623A-D44A-85A8-F107CC0611F7}"/>
                    </a:ext>
                  </a:extLst>
                </p:cNvPr>
                <p:cNvSpPr txBox="1"/>
                <p:nvPr/>
              </p:nvSpPr>
              <p:spPr bwMode="auto">
                <a:xfrm>
                  <a:off x="1204393" y="2492657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58" name="TextBox 457">
                  <a:extLst>
                    <a:ext uri="{FF2B5EF4-FFF2-40B4-BE49-F238E27FC236}">
                      <a16:creationId xmlns:a16="http://schemas.microsoft.com/office/drawing/2014/main" id="{43D365E8-1649-F2DB-86A7-4D722E7F4D24}"/>
                    </a:ext>
                  </a:extLst>
                </p:cNvPr>
                <p:cNvSpPr txBox="1"/>
                <p:nvPr/>
              </p:nvSpPr>
              <p:spPr bwMode="auto">
                <a:xfrm>
                  <a:off x="1201218" y="25720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59" name="TextBox 458">
                  <a:extLst>
                    <a:ext uri="{FF2B5EF4-FFF2-40B4-BE49-F238E27FC236}">
                      <a16:creationId xmlns:a16="http://schemas.microsoft.com/office/drawing/2014/main" id="{370EE7BA-01BE-7D2E-BB6D-5909F9481351}"/>
                    </a:ext>
                  </a:extLst>
                </p:cNvPr>
                <p:cNvSpPr txBox="1"/>
                <p:nvPr/>
              </p:nvSpPr>
              <p:spPr bwMode="auto">
                <a:xfrm>
                  <a:off x="1321868" y="27371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0" name="TextBox 459">
                  <a:extLst>
                    <a:ext uri="{FF2B5EF4-FFF2-40B4-BE49-F238E27FC236}">
                      <a16:creationId xmlns:a16="http://schemas.microsoft.com/office/drawing/2014/main" id="{07C4152F-30FD-212F-3503-A43667E5DA92}"/>
                    </a:ext>
                  </a:extLst>
                </p:cNvPr>
                <p:cNvSpPr txBox="1"/>
                <p:nvPr/>
              </p:nvSpPr>
              <p:spPr bwMode="auto">
                <a:xfrm>
                  <a:off x="1255193" y="2708557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1" name="TextBox 460">
                  <a:extLst>
                    <a:ext uri="{FF2B5EF4-FFF2-40B4-BE49-F238E27FC236}">
                      <a16:creationId xmlns:a16="http://schemas.microsoft.com/office/drawing/2014/main" id="{75C16135-B5AC-B2BD-184C-4FD1D77F4DD1}"/>
                    </a:ext>
                  </a:extLst>
                </p:cNvPr>
                <p:cNvSpPr txBox="1"/>
                <p:nvPr/>
              </p:nvSpPr>
              <p:spPr bwMode="auto">
                <a:xfrm>
                  <a:off x="1328218" y="283238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2" name="TextBox 461">
                  <a:extLst>
                    <a:ext uri="{FF2B5EF4-FFF2-40B4-BE49-F238E27FC236}">
                      <a16:creationId xmlns:a16="http://schemas.microsoft.com/office/drawing/2014/main" id="{B9AC7CCD-9A7D-195D-6C88-0A37FCE4686D}"/>
                    </a:ext>
                  </a:extLst>
                </p:cNvPr>
                <p:cNvSpPr txBox="1"/>
                <p:nvPr/>
              </p:nvSpPr>
              <p:spPr bwMode="auto">
                <a:xfrm>
                  <a:off x="1448868" y="2937157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3" name="TextBox 462">
                  <a:extLst>
                    <a:ext uri="{FF2B5EF4-FFF2-40B4-BE49-F238E27FC236}">
                      <a16:creationId xmlns:a16="http://schemas.microsoft.com/office/drawing/2014/main" id="{BA9AD72B-A0C0-4A5E-E72F-ECAE8FEF6C79}"/>
                    </a:ext>
                  </a:extLst>
                </p:cNvPr>
                <p:cNvSpPr txBox="1"/>
                <p:nvPr/>
              </p:nvSpPr>
              <p:spPr bwMode="auto">
                <a:xfrm>
                  <a:off x="1331393" y="28006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4" name="TextBox 463">
                  <a:extLst>
                    <a:ext uri="{FF2B5EF4-FFF2-40B4-BE49-F238E27FC236}">
                      <a16:creationId xmlns:a16="http://schemas.microsoft.com/office/drawing/2014/main" id="{22688D06-5694-E517-5BD3-E64FB2173FC5}"/>
                    </a:ext>
                  </a:extLst>
                </p:cNvPr>
                <p:cNvSpPr txBox="1"/>
                <p:nvPr/>
              </p:nvSpPr>
              <p:spPr bwMode="auto">
                <a:xfrm>
                  <a:off x="1626668" y="3095907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5" name="TextBox 464">
                  <a:extLst>
                    <a:ext uri="{FF2B5EF4-FFF2-40B4-BE49-F238E27FC236}">
                      <a16:creationId xmlns:a16="http://schemas.microsoft.com/office/drawing/2014/main" id="{1AA92037-C493-3B81-4336-04A25C9A6341}"/>
                    </a:ext>
                  </a:extLst>
                </p:cNvPr>
                <p:cNvSpPr txBox="1"/>
                <p:nvPr/>
              </p:nvSpPr>
              <p:spPr bwMode="auto">
                <a:xfrm>
                  <a:off x="1890193" y="335308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6" name="TextBox 465">
                  <a:extLst>
                    <a:ext uri="{FF2B5EF4-FFF2-40B4-BE49-F238E27FC236}">
                      <a16:creationId xmlns:a16="http://schemas.microsoft.com/office/drawing/2014/main" id="{61E382B7-E0BC-80C8-86F8-C154858FD655}"/>
                    </a:ext>
                  </a:extLst>
                </p:cNvPr>
                <p:cNvSpPr txBox="1"/>
                <p:nvPr/>
              </p:nvSpPr>
              <p:spPr bwMode="auto">
                <a:xfrm>
                  <a:off x="1471093" y="302288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7" name="TextBox 466">
                  <a:extLst>
                    <a:ext uri="{FF2B5EF4-FFF2-40B4-BE49-F238E27FC236}">
                      <a16:creationId xmlns:a16="http://schemas.microsoft.com/office/drawing/2014/main" id="{0F07830C-6590-1F4B-C1E3-18701FC71467}"/>
                    </a:ext>
                  </a:extLst>
                </p:cNvPr>
                <p:cNvSpPr txBox="1"/>
                <p:nvPr/>
              </p:nvSpPr>
              <p:spPr bwMode="auto">
                <a:xfrm>
                  <a:off x="1921943" y="33594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8" name="TextBox 467">
                  <a:extLst>
                    <a:ext uri="{FF2B5EF4-FFF2-40B4-BE49-F238E27FC236}">
                      <a16:creationId xmlns:a16="http://schemas.microsoft.com/office/drawing/2014/main" id="{64BC5E84-72DE-D456-97A8-20E23544B14C}"/>
                    </a:ext>
                  </a:extLst>
                </p:cNvPr>
                <p:cNvSpPr txBox="1"/>
                <p:nvPr/>
              </p:nvSpPr>
              <p:spPr bwMode="auto">
                <a:xfrm>
                  <a:off x="2067993" y="340388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69" name="TextBox 468">
                  <a:extLst>
                    <a:ext uri="{FF2B5EF4-FFF2-40B4-BE49-F238E27FC236}">
                      <a16:creationId xmlns:a16="http://schemas.microsoft.com/office/drawing/2014/main" id="{D3B0AF63-FDD6-8A0A-EF2E-87395782034D}"/>
                    </a:ext>
                  </a:extLst>
                </p:cNvPr>
                <p:cNvSpPr txBox="1"/>
                <p:nvPr/>
              </p:nvSpPr>
              <p:spPr bwMode="auto">
                <a:xfrm>
                  <a:off x="1966393" y="3356257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70" name="TextBox 469">
                  <a:extLst>
                    <a:ext uri="{FF2B5EF4-FFF2-40B4-BE49-F238E27FC236}">
                      <a16:creationId xmlns:a16="http://schemas.microsoft.com/office/drawing/2014/main" id="{EF2DAF69-EB47-6F77-101D-5F3419D9227F}"/>
                    </a:ext>
                  </a:extLst>
                </p:cNvPr>
                <p:cNvSpPr txBox="1"/>
                <p:nvPr/>
              </p:nvSpPr>
              <p:spPr bwMode="auto">
                <a:xfrm>
                  <a:off x="2474393" y="346738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71" name="TextBox 470">
                  <a:extLst>
                    <a:ext uri="{FF2B5EF4-FFF2-40B4-BE49-F238E27FC236}">
                      <a16:creationId xmlns:a16="http://schemas.microsoft.com/office/drawing/2014/main" id="{F3ED3432-9E76-54DF-1D1E-20851BE50A32}"/>
                    </a:ext>
                  </a:extLst>
                </p:cNvPr>
                <p:cNvSpPr txBox="1"/>
                <p:nvPr/>
              </p:nvSpPr>
              <p:spPr bwMode="auto">
                <a:xfrm>
                  <a:off x="2188643" y="33975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72" name="TextBox 471">
                  <a:extLst>
                    <a:ext uri="{FF2B5EF4-FFF2-40B4-BE49-F238E27FC236}">
                      <a16:creationId xmlns:a16="http://schemas.microsoft.com/office/drawing/2014/main" id="{E13233C4-5226-79A7-52D4-4A81D5E2E376}"/>
                    </a:ext>
                  </a:extLst>
                </p:cNvPr>
                <p:cNvSpPr txBox="1"/>
                <p:nvPr/>
              </p:nvSpPr>
              <p:spPr bwMode="auto">
                <a:xfrm>
                  <a:off x="3290368" y="37150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73" name="TextBox 472">
                  <a:extLst>
                    <a:ext uri="{FF2B5EF4-FFF2-40B4-BE49-F238E27FC236}">
                      <a16:creationId xmlns:a16="http://schemas.microsoft.com/office/drawing/2014/main" id="{CAA8BA12-0B0B-D119-9A10-1BB5CDEBC4C0}"/>
                    </a:ext>
                  </a:extLst>
                </p:cNvPr>
                <p:cNvSpPr txBox="1"/>
                <p:nvPr/>
              </p:nvSpPr>
              <p:spPr bwMode="auto">
                <a:xfrm>
                  <a:off x="2610918" y="346103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  <p:sp>
              <p:nvSpPr>
                <p:cNvPr id="474" name="TextBox 473">
                  <a:extLst>
                    <a:ext uri="{FF2B5EF4-FFF2-40B4-BE49-F238E27FC236}">
                      <a16:creationId xmlns:a16="http://schemas.microsoft.com/office/drawing/2014/main" id="{70805E8D-0CB1-D688-3CC5-A14A06B96A9C}"/>
                    </a:ext>
                  </a:extLst>
                </p:cNvPr>
                <p:cNvSpPr txBox="1"/>
                <p:nvPr/>
              </p:nvSpPr>
              <p:spPr bwMode="auto">
                <a:xfrm>
                  <a:off x="3023668" y="3708682"/>
                  <a:ext cx="356049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Poppins Medium" pitchFamily="2" charset="77"/>
                      <a:cs typeface="Poppins Medium" pitchFamily="2" charset="77"/>
                    </a:rPr>
                    <a:t>+</a:t>
                  </a:r>
                </a:p>
              </p:txBody>
            </p:sp>
          </p:grpSp>
        </p:grpSp>
      </p:grpSp>
      <p:sp>
        <p:nvSpPr>
          <p:cNvPr id="448" name="Freeform 225">
            <a:extLst>
              <a:ext uri="{FF2B5EF4-FFF2-40B4-BE49-F238E27FC236}">
                <a16:creationId xmlns:a16="http://schemas.microsoft.com/office/drawing/2014/main" id="{7FF8BC87-CA19-CDDF-731F-E04494AD64D9}"/>
              </a:ext>
            </a:extLst>
          </p:cNvPr>
          <p:cNvSpPr/>
          <p:nvPr/>
        </p:nvSpPr>
        <p:spPr bwMode="auto">
          <a:xfrm>
            <a:off x="1235075" y="2002899"/>
            <a:ext cx="2238375" cy="1812925"/>
          </a:xfrm>
          <a:custGeom>
            <a:avLst/>
            <a:gdLst>
              <a:gd name="connsiteX0" fmla="*/ 2238375 w 2238375"/>
              <a:gd name="connsiteY0" fmla="*/ 1822450 h 1822450"/>
              <a:gd name="connsiteX1" fmla="*/ 1962150 w 2238375"/>
              <a:gd name="connsiteY1" fmla="*/ 1822450 h 1822450"/>
              <a:gd name="connsiteX2" fmla="*/ 1962150 w 2238375"/>
              <a:gd name="connsiteY2" fmla="*/ 1733550 h 1822450"/>
              <a:gd name="connsiteX3" fmla="*/ 1895475 w 2238375"/>
              <a:gd name="connsiteY3" fmla="*/ 1733550 h 1822450"/>
              <a:gd name="connsiteX4" fmla="*/ 1895475 w 2238375"/>
              <a:gd name="connsiteY4" fmla="*/ 1663700 h 1822450"/>
              <a:gd name="connsiteX5" fmla="*/ 1847850 w 2238375"/>
              <a:gd name="connsiteY5" fmla="*/ 1663700 h 1822450"/>
              <a:gd name="connsiteX6" fmla="*/ 1847850 w 2238375"/>
              <a:gd name="connsiteY6" fmla="*/ 1571625 h 1822450"/>
              <a:gd name="connsiteX7" fmla="*/ 1282700 w 2238375"/>
              <a:gd name="connsiteY7" fmla="*/ 1571625 h 1822450"/>
              <a:gd name="connsiteX8" fmla="*/ 1282700 w 2238375"/>
              <a:gd name="connsiteY8" fmla="*/ 1504950 h 1822450"/>
              <a:gd name="connsiteX9" fmla="*/ 958850 w 2238375"/>
              <a:gd name="connsiteY9" fmla="*/ 1504950 h 1822450"/>
              <a:gd name="connsiteX10" fmla="*/ 958850 w 2238375"/>
              <a:gd name="connsiteY10" fmla="*/ 1470025 h 1822450"/>
              <a:gd name="connsiteX11" fmla="*/ 828675 w 2238375"/>
              <a:gd name="connsiteY11" fmla="*/ 1470025 h 1822450"/>
              <a:gd name="connsiteX12" fmla="*/ 828675 w 2238375"/>
              <a:gd name="connsiteY12" fmla="*/ 1428750 h 1822450"/>
              <a:gd name="connsiteX13" fmla="*/ 768350 w 2238375"/>
              <a:gd name="connsiteY13" fmla="*/ 1428750 h 1822450"/>
              <a:gd name="connsiteX14" fmla="*/ 768350 w 2238375"/>
              <a:gd name="connsiteY14" fmla="*/ 1387475 h 1822450"/>
              <a:gd name="connsiteX15" fmla="*/ 695325 w 2238375"/>
              <a:gd name="connsiteY15" fmla="*/ 1387475 h 1822450"/>
              <a:gd name="connsiteX16" fmla="*/ 695325 w 2238375"/>
              <a:gd name="connsiteY16" fmla="*/ 1323975 h 1822450"/>
              <a:gd name="connsiteX17" fmla="*/ 669925 w 2238375"/>
              <a:gd name="connsiteY17" fmla="*/ 1323975 h 1822450"/>
              <a:gd name="connsiteX18" fmla="*/ 669925 w 2238375"/>
              <a:gd name="connsiteY18" fmla="*/ 1273175 h 1822450"/>
              <a:gd name="connsiteX19" fmla="*/ 638175 w 2238375"/>
              <a:gd name="connsiteY19" fmla="*/ 1273175 h 1822450"/>
              <a:gd name="connsiteX20" fmla="*/ 638175 w 2238375"/>
              <a:gd name="connsiteY20" fmla="*/ 1273175 h 1822450"/>
              <a:gd name="connsiteX21" fmla="*/ 638175 w 2238375"/>
              <a:gd name="connsiteY21" fmla="*/ 1244600 h 1822450"/>
              <a:gd name="connsiteX22" fmla="*/ 587375 w 2238375"/>
              <a:gd name="connsiteY22" fmla="*/ 1244600 h 1822450"/>
              <a:gd name="connsiteX23" fmla="*/ 587375 w 2238375"/>
              <a:gd name="connsiteY23" fmla="*/ 1206500 h 1822450"/>
              <a:gd name="connsiteX24" fmla="*/ 552450 w 2238375"/>
              <a:gd name="connsiteY24" fmla="*/ 1206500 h 1822450"/>
              <a:gd name="connsiteX25" fmla="*/ 552450 w 2238375"/>
              <a:gd name="connsiteY25" fmla="*/ 1146175 h 1822450"/>
              <a:gd name="connsiteX26" fmla="*/ 406400 w 2238375"/>
              <a:gd name="connsiteY26" fmla="*/ 1146175 h 1822450"/>
              <a:gd name="connsiteX27" fmla="*/ 406400 w 2238375"/>
              <a:gd name="connsiteY27" fmla="*/ 1108075 h 1822450"/>
              <a:gd name="connsiteX28" fmla="*/ 393700 w 2238375"/>
              <a:gd name="connsiteY28" fmla="*/ 1108075 h 1822450"/>
              <a:gd name="connsiteX29" fmla="*/ 393700 w 2238375"/>
              <a:gd name="connsiteY29" fmla="*/ 1019175 h 1822450"/>
              <a:gd name="connsiteX30" fmla="*/ 311150 w 2238375"/>
              <a:gd name="connsiteY30" fmla="*/ 1019175 h 1822450"/>
              <a:gd name="connsiteX31" fmla="*/ 311150 w 2238375"/>
              <a:gd name="connsiteY31" fmla="*/ 990600 h 1822450"/>
              <a:gd name="connsiteX32" fmla="*/ 266700 w 2238375"/>
              <a:gd name="connsiteY32" fmla="*/ 990600 h 1822450"/>
              <a:gd name="connsiteX33" fmla="*/ 266700 w 2238375"/>
              <a:gd name="connsiteY33" fmla="*/ 844550 h 1822450"/>
              <a:gd name="connsiteX34" fmla="*/ 206375 w 2238375"/>
              <a:gd name="connsiteY34" fmla="*/ 844550 h 1822450"/>
              <a:gd name="connsiteX35" fmla="*/ 206375 w 2238375"/>
              <a:gd name="connsiteY35" fmla="*/ 809625 h 1822450"/>
              <a:gd name="connsiteX36" fmla="*/ 161925 w 2238375"/>
              <a:gd name="connsiteY36" fmla="*/ 809625 h 1822450"/>
              <a:gd name="connsiteX37" fmla="*/ 161925 w 2238375"/>
              <a:gd name="connsiteY37" fmla="*/ 720725 h 1822450"/>
              <a:gd name="connsiteX38" fmla="*/ 139700 w 2238375"/>
              <a:gd name="connsiteY38" fmla="*/ 720725 h 1822450"/>
              <a:gd name="connsiteX39" fmla="*/ 139700 w 2238375"/>
              <a:gd name="connsiteY39" fmla="*/ 374650 h 1822450"/>
              <a:gd name="connsiteX40" fmla="*/ 139700 w 2238375"/>
              <a:gd name="connsiteY40" fmla="*/ 101600 h 1822450"/>
              <a:gd name="connsiteX41" fmla="*/ 117475 w 2238375"/>
              <a:gd name="connsiteY41" fmla="*/ 101600 h 1822450"/>
              <a:gd name="connsiteX42" fmla="*/ 117475 w 2238375"/>
              <a:gd name="connsiteY42" fmla="*/ 25400 h 1822450"/>
              <a:gd name="connsiteX43" fmla="*/ 88900 w 2238375"/>
              <a:gd name="connsiteY43" fmla="*/ 25400 h 1822450"/>
              <a:gd name="connsiteX44" fmla="*/ 88900 w 2238375"/>
              <a:gd name="connsiteY44" fmla="*/ 25400 h 1822450"/>
              <a:gd name="connsiteX45" fmla="*/ 88900 w 2238375"/>
              <a:gd name="connsiteY45" fmla="*/ 0 h 1822450"/>
              <a:gd name="connsiteX46" fmla="*/ 0 w 2238375"/>
              <a:gd name="connsiteY46" fmla="*/ 0 h 182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238375" h="1822450">
                <a:moveTo>
                  <a:pt x="2238375" y="1822450"/>
                </a:moveTo>
                <a:lnTo>
                  <a:pt x="1962150" y="1822450"/>
                </a:lnTo>
                <a:lnTo>
                  <a:pt x="1962150" y="1733550"/>
                </a:lnTo>
                <a:lnTo>
                  <a:pt x="1895475" y="1733550"/>
                </a:lnTo>
                <a:lnTo>
                  <a:pt x="1895475" y="1663700"/>
                </a:lnTo>
                <a:lnTo>
                  <a:pt x="1847850" y="1663700"/>
                </a:lnTo>
                <a:lnTo>
                  <a:pt x="1847850" y="1571625"/>
                </a:lnTo>
                <a:lnTo>
                  <a:pt x="1282700" y="1571625"/>
                </a:lnTo>
                <a:lnTo>
                  <a:pt x="1282700" y="1504950"/>
                </a:lnTo>
                <a:lnTo>
                  <a:pt x="958850" y="1504950"/>
                </a:lnTo>
                <a:lnTo>
                  <a:pt x="958850" y="1470025"/>
                </a:lnTo>
                <a:lnTo>
                  <a:pt x="828675" y="1470025"/>
                </a:lnTo>
                <a:lnTo>
                  <a:pt x="828675" y="1428750"/>
                </a:lnTo>
                <a:lnTo>
                  <a:pt x="768350" y="1428750"/>
                </a:lnTo>
                <a:lnTo>
                  <a:pt x="768350" y="1387475"/>
                </a:lnTo>
                <a:lnTo>
                  <a:pt x="695325" y="1387475"/>
                </a:lnTo>
                <a:lnTo>
                  <a:pt x="695325" y="1323975"/>
                </a:lnTo>
                <a:lnTo>
                  <a:pt x="669925" y="1323975"/>
                </a:lnTo>
                <a:lnTo>
                  <a:pt x="669925" y="1273175"/>
                </a:lnTo>
                <a:lnTo>
                  <a:pt x="638175" y="1273175"/>
                </a:lnTo>
                <a:lnTo>
                  <a:pt x="638175" y="1273175"/>
                </a:lnTo>
                <a:lnTo>
                  <a:pt x="638175" y="1244600"/>
                </a:lnTo>
                <a:lnTo>
                  <a:pt x="587375" y="1244600"/>
                </a:lnTo>
                <a:lnTo>
                  <a:pt x="587375" y="1206500"/>
                </a:lnTo>
                <a:lnTo>
                  <a:pt x="552450" y="1206500"/>
                </a:lnTo>
                <a:lnTo>
                  <a:pt x="552450" y="1146175"/>
                </a:lnTo>
                <a:lnTo>
                  <a:pt x="406400" y="1146175"/>
                </a:lnTo>
                <a:lnTo>
                  <a:pt x="406400" y="1108075"/>
                </a:lnTo>
                <a:lnTo>
                  <a:pt x="393700" y="1108075"/>
                </a:lnTo>
                <a:lnTo>
                  <a:pt x="393700" y="1019175"/>
                </a:lnTo>
                <a:lnTo>
                  <a:pt x="311150" y="1019175"/>
                </a:lnTo>
                <a:lnTo>
                  <a:pt x="311150" y="990600"/>
                </a:lnTo>
                <a:lnTo>
                  <a:pt x="266700" y="990600"/>
                </a:lnTo>
                <a:lnTo>
                  <a:pt x="266700" y="844550"/>
                </a:lnTo>
                <a:lnTo>
                  <a:pt x="206375" y="844550"/>
                </a:lnTo>
                <a:lnTo>
                  <a:pt x="206375" y="809625"/>
                </a:lnTo>
                <a:lnTo>
                  <a:pt x="161925" y="809625"/>
                </a:lnTo>
                <a:lnTo>
                  <a:pt x="161925" y="720725"/>
                </a:lnTo>
                <a:lnTo>
                  <a:pt x="139700" y="720725"/>
                </a:lnTo>
                <a:lnTo>
                  <a:pt x="139700" y="374650"/>
                </a:lnTo>
                <a:lnTo>
                  <a:pt x="139700" y="101600"/>
                </a:lnTo>
                <a:lnTo>
                  <a:pt x="117475" y="101600"/>
                </a:lnTo>
                <a:lnTo>
                  <a:pt x="117475" y="25400"/>
                </a:lnTo>
                <a:lnTo>
                  <a:pt x="88900" y="25400"/>
                </a:lnTo>
                <a:lnTo>
                  <a:pt x="88900" y="25400"/>
                </a:lnTo>
                <a:lnTo>
                  <a:pt x="889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2424D3DD-6262-523A-944F-A056E0D849CA}"/>
              </a:ext>
            </a:extLst>
          </p:cNvPr>
          <p:cNvGrpSpPr/>
          <p:nvPr/>
        </p:nvGrpSpPr>
        <p:grpSpPr>
          <a:xfrm>
            <a:off x="2460801" y="1834707"/>
            <a:ext cx="1706871" cy="696436"/>
            <a:chOff x="2698043" y="2054867"/>
            <a:chExt cx="1347977" cy="696436"/>
          </a:xfrm>
        </p:grpSpPr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88E8B044-5F9F-7C28-06C7-8320C9119D6C}"/>
                </a:ext>
              </a:extLst>
            </p:cNvPr>
            <p:cNvGrpSpPr/>
            <p:nvPr/>
          </p:nvGrpSpPr>
          <p:grpSpPr>
            <a:xfrm>
              <a:off x="2783660" y="2104972"/>
              <a:ext cx="1262360" cy="646331"/>
              <a:chOff x="3657599" y="-549215"/>
              <a:chExt cx="1262360" cy="646331"/>
            </a:xfrm>
          </p:grpSpPr>
          <p:sp>
            <p:nvSpPr>
              <p:cNvPr id="479" name="TextBox 478">
                <a:extLst>
                  <a:ext uri="{FF2B5EF4-FFF2-40B4-BE49-F238E27FC236}">
                    <a16:creationId xmlns:a16="http://schemas.microsoft.com/office/drawing/2014/main" id="{4AF6D933-D9BB-6784-C1C5-2676529AC1A2}"/>
                  </a:ext>
                </a:extLst>
              </p:cNvPr>
              <p:cNvSpPr txBox="1"/>
              <p:nvPr/>
            </p:nvSpPr>
            <p:spPr>
              <a:xfrm>
                <a:off x="3908875" y="-549215"/>
                <a:ext cx="1011084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Elacestrant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SoC</a:t>
                </a:r>
              </a:p>
            </p:txBody>
          </p: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1A65E4F9-665D-8651-C963-4C0C0C28A0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657599" y="-453154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1" name="Straight Connector 480">
                <a:extLst>
                  <a:ext uri="{FF2B5EF4-FFF2-40B4-BE49-F238E27FC236}">
                    <a16:creationId xmlns:a16="http://schemas.microsoft.com/office/drawing/2014/main" id="{5E7F9643-9DC2-6F59-0D9F-1B09CCC4D8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657599" y="-219834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07FCB2DC-C4D8-A0F8-3E82-6AC08729E8AF}"/>
                </a:ext>
              </a:extLst>
            </p:cNvPr>
            <p:cNvSpPr txBox="1"/>
            <p:nvPr/>
          </p:nvSpPr>
          <p:spPr bwMode="auto">
            <a:xfrm>
              <a:off x="2702066" y="205486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1EA8CD2E-8BB2-5847-8A44-94560E59D572}"/>
                </a:ext>
              </a:extLst>
            </p:cNvPr>
            <p:cNvSpPr txBox="1"/>
            <p:nvPr/>
          </p:nvSpPr>
          <p:spPr bwMode="auto">
            <a:xfrm>
              <a:off x="2698043" y="2299500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</p:grpSp>
      <p:sp>
        <p:nvSpPr>
          <p:cNvPr id="497" name="TextBox 496">
            <a:extLst>
              <a:ext uri="{FF2B5EF4-FFF2-40B4-BE49-F238E27FC236}">
                <a16:creationId xmlns:a16="http://schemas.microsoft.com/office/drawing/2014/main" id="{1D8C6FBD-934D-565B-2AF2-C28CE4A446E9}"/>
              </a:ext>
            </a:extLst>
          </p:cNvPr>
          <p:cNvSpPr txBox="1"/>
          <p:nvPr/>
        </p:nvSpPr>
        <p:spPr>
          <a:xfrm>
            <a:off x="1205713" y="4223954"/>
            <a:ext cx="231432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733DCF02-5400-F2A1-FF11-9CB0A3D40D40}"/>
              </a:ext>
            </a:extLst>
          </p:cNvPr>
          <p:cNvSpPr txBox="1"/>
          <p:nvPr/>
        </p:nvSpPr>
        <p:spPr>
          <a:xfrm rot="16200000">
            <a:off x="-309260" y="2871966"/>
            <a:ext cx="205537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cxnSp>
        <p:nvCxnSpPr>
          <p:cNvPr id="499" name="Straight Connector 498">
            <a:extLst>
              <a:ext uri="{FF2B5EF4-FFF2-40B4-BE49-F238E27FC236}">
                <a16:creationId xmlns:a16="http://schemas.microsoft.com/office/drawing/2014/main" id="{B541E53D-EAD2-DEE8-34F0-DA167031DCB1}"/>
              </a:ext>
            </a:extLst>
          </p:cNvPr>
          <p:cNvCxnSpPr>
            <a:cxnSpLocks/>
          </p:cNvCxnSpPr>
          <p:nvPr/>
        </p:nvCxnSpPr>
        <p:spPr bwMode="auto">
          <a:xfrm>
            <a:off x="1225943" y="1975478"/>
            <a:ext cx="0" cy="19987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EE386C98-9261-A0A6-9B94-5EAEC2979A07}"/>
              </a:ext>
            </a:extLst>
          </p:cNvPr>
          <p:cNvCxnSpPr>
            <a:cxnSpLocks/>
          </p:cNvCxnSpPr>
          <p:nvPr/>
        </p:nvCxnSpPr>
        <p:spPr bwMode="auto">
          <a:xfrm>
            <a:off x="1213805" y="3966119"/>
            <a:ext cx="232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1" name="Straight Connector 500">
            <a:extLst>
              <a:ext uri="{FF2B5EF4-FFF2-40B4-BE49-F238E27FC236}">
                <a16:creationId xmlns:a16="http://schemas.microsoft.com/office/drawing/2014/main" id="{BCC899FD-63F4-CBAA-05E7-1249E271DB41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161" y="1991662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2" name="Straight Connector 501">
            <a:extLst>
              <a:ext uri="{FF2B5EF4-FFF2-40B4-BE49-F238E27FC236}">
                <a16:creationId xmlns:a16="http://schemas.microsoft.com/office/drawing/2014/main" id="{3022EB2A-A97B-62AB-98EB-21DEE8FAFCA2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161" y="2386553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3" name="Straight Connector 502">
            <a:extLst>
              <a:ext uri="{FF2B5EF4-FFF2-40B4-BE49-F238E27FC236}">
                <a16:creationId xmlns:a16="http://schemas.microsoft.com/office/drawing/2014/main" id="{B08E289B-F8D9-7B6A-0431-8998A5489BBF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161" y="2781444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4" name="Straight Connector 503">
            <a:extLst>
              <a:ext uri="{FF2B5EF4-FFF2-40B4-BE49-F238E27FC236}">
                <a16:creationId xmlns:a16="http://schemas.microsoft.com/office/drawing/2014/main" id="{D5BEDF16-AA36-A327-30EA-F6F9484C762D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161" y="3176335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5" name="Straight Connector 504">
            <a:extLst>
              <a:ext uri="{FF2B5EF4-FFF2-40B4-BE49-F238E27FC236}">
                <a16:creationId xmlns:a16="http://schemas.microsoft.com/office/drawing/2014/main" id="{C89E8785-E32E-6BD0-5F2B-7C97AE9F1A6B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161" y="3571226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6" name="Straight Connector 505">
            <a:extLst>
              <a:ext uri="{FF2B5EF4-FFF2-40B4-BE49-F238E27FC236}">
                <a16:creationId xmlns:a16="http://schemas.microsoft.com/office/drawing/2014/main" id="{83A05E0B-F990-85D9-DB42-0322888FA166}"/>
              </a:ext>
            </a:extLst>
          </p:cNvPr>
          <p:cNvCxnSpPr>
            <a:cxnSpLocks/>
          </p:cNvCxnSpPr>
          <p:nvPr/>
        </p:nvCxnSpPr>
        <p:spPr bwMode="auto">
          <a:xfrm flipH="1">
            <a:off x="1157161" y="3966119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7" name="Straight Connector 506">
            <a:extLst>
              <a:ext uri="{FF2B5EF4-FFF2-40B4-BE49-F238E27FC236}">
                <a16:creationId xmlns:a16="http://schemas.microsoft.com/office/drawing/2014/main" id="{369D8B58-8547-43EE-8F76-27D3AE713E31}"/>
              </a:ext>
            </a:extLst>
          </p:cNvPr>
          <p:cNvCxnSpPr>
            <a:cxnSpLocks/>
          </p:cNvCxnSpPr>
          <p:nvPr/>
        </p:nvCxnSpPr>
        <p:spPr bwMode="auto">
          <a:xfrm>
            <a:off x="1225943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8" name="Straight Connector 507">
            <a:extLst>
              <a:ext uri="{FF2B5EF4-FFF2-40B4-BE49-F238E27FC236}">
                <a16:creationId xmlns:a16="http://schemas.microsoft.com/office/drawing/2014/main" id="{9D91BED9-828C-50C1-A7E2-6FC4AC337848}"/>
              </a:ext>
            </a:extLst>
          </p:cNvPr>
          <p:cNvCxnSpPr>
            <a:cxnSpLocks/>
          </p:cNvCxnSpPr>
          <p:nvPr/>
        </p:nvCxnSpPr>
        <p:spPr bwMode="auto">
          <a:xfrm>
            <a:off x="1608966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9" name="Straight Connector 508">
            <a:extLst>
              <a:ext uri="{FF2B5EF4-FFF2-40B4-BE49-F238E27FC236}">
                <a16:creationId xmlns:a16="http://schemas.microsoft.com/office/drawing/2014/main" id="{5AB1BE98-E453-EC97-B0AE-34BB975F15C4}"/>
              </a:ext>
            </a:extLst>
          </p:cNvPr>
          <p:cNvCxnSpPr>
            <a:cxnSpLocks/>
          </p:cNvCxnSpPr>
          <p:nvPr/>
        </p:nvCxnSpPr>
        <p:spPr bwMode="auto">
          <a:xfrm>
            <a:off x="1991989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0" name="Straight Connector 509">
            <a:extLst>
              <a:ext uri="{FF2B5EF4-FFF2-40B4-BE49-F238E27FC236}">
                <a16:creationId xmlns:a16="http://schemas.microsoft.com/office/drawing/2014/main" id="{3E59C9E6-CDB1-189E-164B-ADD7B94F8002}"/>
              </a:ext>
            </a:extLst>
          </p:cNvPr>
          <p:cNvCxnSpPr>
            <a:cxnSpLocks/>
          </p:cNvCxnSpPr>
          <p:nvPr/>
        </p:nvCxnSpPr>
        <p:spPr bwMode="auto">
          <a:xfrm>
            <a:off x="2375012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1" name="Straight Connector 510">
            <a:extLst>
              <a:ext uri="{FF2B5EF4-FFF2-40B4-BE49-F238E27FC236}">
                <a16:creationId xmlns:a16="http://schemas.microsoft.com/office/drawing/2014/main" id="{196CD1BC-D351-5DF6-0D79-C0B9A1F4392B}"/>
              </a:ext>
            </a:extLst>
          </p:cNvPr>
          <p:cNvCxnSpPr>
            <a:cxnSpLocks/>
          </p:cNvCxnSpPr>
          <p:nvPr/>
        </p:nvCxnSpPr>
        <p:spPr bwMode="auto">
          <a:xfrm>
            <a:off x="2758035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2" name="Straight Connector 511">
            <a:extLst>
              <a:ext uri="{FF2B5EF4-FFF2-40B4-BE49-F238E27FC236}">
                <a16:creationId xmlns:a16="http://schemas.microsoft.com/office/drawing/2014/main" id="{4A03D333-D94D-9849-74E2-113571EFFCF7}"/>
              </a:ext>
            </a:extLst>
          </p:cNvPr>
          <p:cNvCxnSpPr>
            <a:cxnSpLocks/>
          </p:cNvCxnSpPr>
          <p:nvPr/>
        </p:nvCxnSpPr>
        <p:spPr bwMode="auto">
          <a:xfrm>
            <a:off x="3141058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45D4F182-F7F2-7E50-32A9-309B4B48C0E4}"/>
              </a:ext>
            </a:extLst>
          </p:cNvPr>
          <p:cNvCxnSpPr>
            <a:cxnSpLocks/>
          </p:cNvCxnSpPr>
          <p:nvPr/>
        </p:nvCxnSpPr>
        <p:spPr bwMode="auto">
          <a:xfrm>
            <a:off x="3524081" y="3966119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4" name="TextBox 513">
            <a:extLst>
              <a:ext uri="{FF2B5EF4-FFF2-40B4-BE49-F238E27FC236}">
                <a16:creationId xmlns:a16="http://schemas.microsoft.com/office/drawing/2014/main" id="{395D321C-C4B5-F341-03D0-5ED908262F7F}"/>
              </a:ext>
            </a:extLst>
          </p:cNvPr>
          <p:cNvSpPr txBox="1"/>
          <p:nvPr/>
        </p:nvSpPr>
        <p:spPr bwMode="auto">
          <a:xfrm>
            <a:off x="668998" y="1821730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C3C17758-858A-3DD9-0B13-D7D82BE8E0B9}"/>
              </a:ext>
            </a:extLst>
          </p:cNvPr>
          <p:cNvSpPr txBox="1"/>
          <p:nvPr/>
        </p:nvSpPr>
        <p:spPr bwMode="auto">
          <a:xfrm>
            <a:off x="668998" y="2215273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516" name="TextBox 515">
            <a:extLst>
              <a:ext uri="{FF2B5EF4-FFF2-40B4-BE49-F238E27FC236}">
                <a16:creationId xmlns:a16="http://schemas.microsoft.com/office/drawing/2014/main" id="{3CABA134-156E-E83F-A10D-D3B3183CC73C}"/>
              </a:ext>
            </a:extLst>
          </p:cNvPr>
          <p:cNvSpPr txBox="1"/>
          <p:nvPr/>
        </p:nvSpPr>
        <p:spPr bwMode="auto">
          <a:xfrm>
            <a:off x="668998" y="2608816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517" name="TextBox 516">
            <a:extLst>
              <a:ext uri="{FF2B5EF4-FFF2-40B4-BE49-F238E27FC236}">
                <a16:creationId xmlns:a16="http://schemas.microsoft.com/office/drawing/2014/main" id="{F1783817-FF75-E9DE-4D65-C65F22E47D8E}"/>
              </a:ext>
            </a:extLst>
          </p:cNvPr>
          <p:cNvSpPr txBox="1"/>
          <p:nvPr/>
        </p:nvSpPr>
        <p:spPr bwMode="auto">
          <a:xfrm>
            <a:off x="668998" y="3002359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25855A71-311F-1BC1-0003-741F44BBAECB}"/>
              </a:ext>
            </a:extLst>
          </p:cNvPr>
          <p:cNvSpPr txBox="1"/>
          <p:nvPr/>
        </p:nvSpPr>
        <p:spPr bwMode="auto">
          <a:xfrm>
            <a:off x="668998" y="3395902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7F17A614-035B-A55E-571E-9052AD510E61}"/>
              </a:ext>
            </a:extLst>
          </p:cNvPr>
          <p:cNvSpPr txBox="1"/>
          <p:nvPr/>
        </p:nvSpPr>
        <p:spPr bwMode="auto">
          <a:xfrm>
            <a:off x="668998" y="3789443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C00D4567-2E54-E732-EC0F-BE5F28650A42}"/>
              </a:ext>
            </a:extLst>
          </p:cNvPr>
          <p:cNvSpPr txBox="1"/>
          <p:nvPr/>
        </p:nvSpPr>
        <p:spPr bwMode="auto">
          <a:xfrm>
            <a:off x="3305653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F7D44DD7-4D95-9B08-30CC-D4FBEF107402}"/>
              </a:ext>
            </a:extLst>
          </p:cNvPr>
          <p:cNvSpPr txBox="1"/>
          <p:nvPr/>
        </p:nvSpPr>
        <p:spPr bwMode="auto">
          <a:xfrm>
            <a:off x="1014258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13917525-284D-89B9-9AE8-E1E8A89C321A}"/>
              </a:ext>
            </a:extLst>
          </p:cNvPr>
          <p:cNvSpPr txBox="1"/>
          <p:nvPr/>
        </p:nvSpPr>
        <p:spPr bwMode="auto">
          <a:xfrm>
            <a:off x="1396157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9EC3324D-1EC3-8773-9790-5117E322804E}"/>
              </a:ext>
            </a:extLst>
          </p:cNvPr>
          <p:cNvSpPr txBox="1"/>
          <p:nvPr/>
        </p:nvSpPr>
        <p:spPr bwMode="auto">
          <a:xfrm>
            <a:off x="1778056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EEA46FF4-1841-DF93-C440-925CA746A68C}"/>
              </a:ext>
            </a:extLst>
          </p:cNvPr>
          <p:cNvSpPr txBox="1"/>
          <p:nvPr/>
        </p:nvSpPr>
        <p:spPr bwMode="auto">
          <a:xfrm>
            <a:off x="2159955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4F78C5C7-1FBD-5330-AED8-E05DC2C9727F}"/>
              </a:ext>
            </a:extLst>
          </p:cNvPr>
          <p:cNvSpPr txBox="1"/>
          <p:nvPr/>
        </p:nvSpPr>
        <p:spPr bwMode="auto">
          <a:xfrm>
            <a:off x="2541854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7AFCE862-D855-132E-DA87-C43A5EB47539}"/>
              </a:ext>
            </a:extLst>
          </p:cNvPr>
          <p:cNvSpPr txBox="1"/>
          <p:nvPr/>
        </p:nvSpPr>
        <p:spPr bwMode="auto">
          <a:xfrm>
            <a:off x="2923753" y="3975831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3E3214B8-A80B-2F26-3E0B-7BF0CA4ED638}"/>
              </a:ext>
            </a:extLst>
          </p:cNvPr>
          <p:cNvSpPr txBox="1"/>
          <p:nvPr/>
        </p:nvSpPr>
        <p:spPr>
          <a:xfrm>
            <a:off x="8890450" y="4223954"/>
            <a:ext cx="231432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529" name="TextBox 528">
            <a:extLst>
              <a:ext uri="{FF2B5EF4-FFF2-40B4-BE49-F238E27FC236}">
                <a16:creationId xmlns:a16="http://schemas.microsoft.com/office/drawing/2014/main" id="{6B67A298-E4DF-4CEC-748A-35F25C3D17B5}"/>
              </a:ext>
            </a:extLst>
          </p:cNvPr>
          <p:cNvSpPr txBox="1"/>
          <p:nvPr/>
        </p:nvSpPr>
        <p:spPr>
          <a:xfrm rot="16200000">
            <a:off x="7307337" y="2869269"/>
            <a:ext cx="205537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cxnSp>
        <p:nvCxnSpPr>
          <p:cNvPr id="530" name="Straight Connector 529">
            <a:extLst>
              <a:ext uri="{FF2B5EF4-FFF2-40B4-BE49-F238E27FC236}">
                <a16:creationId xmlns:a16="http://schemas.microsoft.com/office/drawing/2014/main" id="{0D1708AA-E4F6-5558-16EC-0B3166808013}"/>
              </a:ext>
            </a:extLst>
          </p:cNvPr>
          <p:cNvCxnSpPr>
            <a:cxnSpLocks/>
          </p:cNvCxnSpPr>
          <p:nvPr/>
        </p:nvCxnSpPr>
        <p:spPr bwMode="auto">
          <a:xfrm>
            <a:off x="8910680" y="1972782"/>
            <a:ext cx="0" cy="19987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1" name="Straight Connector 530">
            <a:extLst>
              <a:ext uri="{FF2B5EF4-FFF2-40B4-BE49-F238E27FC236}">
                <a16:creationId xmlns:a16="http://schemas.microsoft.com/office/drawing/2014/main" id="{1E746B5F-98D8-730F-A245-AA2A2C9B30D7}"/>
              </a:ext>
            </a:extLst>
          </p:cNvPr>
          <p:cNvCxnSpPr>
            <a:cxnSpLocks/>
          </p:cNvCxnSpPr>
          <p:nvPr/>
        </p:nvCxnSpPr>
        <p:spPr bwMode="auto">
          <a:xfrm>
            <a:off x="8898542" y="3963423"/>
            <a:ext cx="232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2" name="Straight Connector 531">
            <a:extLst>
              <a:ext uri="{FF2B5EF4-FFF2-40B4-BE49-F238E27FC236}">
                <a16:creationId xmlns:a16="http://schemas.microsoft.com/office/drawing/2014/main" id="{25905FB0-1C5C-CD10-608C-E95B9BCF370A}"/>
              </a:ext>
            </a:extLst>
          </p:cNvPr>
          <p:cNvCxnSpPr>
            <a:cxnSpLocks/>
          </p:cNvCxnSpPr>
          <p:nvPr/>
        </p:nvCxnSpPr>
        <p:spPr bwMode="auto">
          <a:xfrm flipH="1">
            <a:off x="8841898" y="1988966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C97416D4-04AF-ECEB-9070-9E2FDA777E08}"/>
              </a:ext>
            </a:extLst>
          </p:cNvPr>
          <p:cNvCxnSpPr>
            <a:cxnSpLocks/>
          </p:cNvCxnSpPr>
          <p:nvPr/>
        </p:nvCxnSpPr>
        <p:spPr bwMode="auto">
          <a:xfrm flipH="1">
            <a:off x="8841898" y="2383857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4" name="Straight Connector 533">
            <a:extLst>
              <a:ext uri="{FF2B5EF4-FFF2-40B4-BE49-F238E27FC236}">
                <a16:creationId xmlns:a16="http://schemas.microsoft.com/office/drawing/2014/main" id="{BE80CC0A-AADB-2FED-B5E1-8E1260EBA72B}"/>
              </a:ext>
            </a:extLst>
          </p:cNvPr>
          <p:cNvCxnSpPr>
            <a:cxnSpLocks/>
          </p:cNvCxnSpPr>
          <p:nvPr/>
        </p:nvCxnSpPr>
        <p:spPr bwMode="auto">
          <a:xfrm flipH="1">
            <a:off x="8841898" y="2778748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5" name="Straight Connector 534">
            <a:extLst>
              <a:ext uri="{FF2B5EF4-FFF2-40B4-BE49-F238E27FC236}">
                <a16:creationId xmlns:a16="http://schemas.microsoft.com/office/drawing/2014/main" id="{6D9C093C-F643-A90D-F305-536F5558A65E}"/>
              </a:ext>
            </a:extLst>
          </p:cNvPr>
          <p:cNvCxnSpPr>
            <a:cxnSpLocks/>
          </p:cNvCxnSpPr>
          <p:nvPr/>
        </p:nvCxnSpPr>
        <p:spPr bwMode="auto">
          <a:xfrm flipH="1">
            <a:off x="8841898" y="3173639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6" name="Straight Connector 535">
            <a:extLst>
              <a:ext uri="{FF2B5EF4-FFF2-40B4-BE49-F238E27FC236}">
                <a16:creationId xmlns:a16="http://schemas.microsoft.com/office/drawing/2014/main" id="{444C31AE-B94D-1CD2-0BF8-652177E534C4}"/>
              </a:ext>
            </a:extLst>
          </p:cNvPr>
          <p:cNvCxnSpPr>
            <a:cxnSpLocks/>
          </p:cNvCxnSpPr>
          <p:nvPr/>
        </p:nvCxnSpPr>
        <p:spPr bwMode="auto">
          <a:xfrm flipH="1">
            <a:off x="8841898" y="3568530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7" name="Straight Connector 536">
            <a:extLst>
              <a:ext uri="{FF2B5EF4-FFF2-40B4-BE49-F238E27FC236}">
                <a16:creationId xmlns:a16="http://schemas.microsoft.com/office/drawing/2014/main" id="{2F8E6CC6-6F30-7EB2-FF81-47F2C1820930}"/>
              </a:ext>
            </a:extLst>
          </p:cNvPr>
          <p:cNvCxnSpPr>
            <a:cxnSpLocks/>
          </p:cNvCxnSpPr>
          <p:nvPr/>
        </p:nvCxnSpPr>
        <p:spPr bwMode="auto">
          <a:xfrm flipH="1">
            <a:off x="8841898" y="3963423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8" name="Straight Connector 537">
            <a:extLst>
              <a:ext uri="{FF2B5EF4-FFF2-40B4-BE49-F238E27FC236}">
                <a16:creationId xmlns:a16="http://schemas.microsoft.com/office/drawing/2014/main" id="{690A40A5-AB21-311E-93FF-D64F2E119DA7}"/>
              </a:ext>
            </a:extLst>
          </p:cNvPr>
          <p:cNvCxnSpPr>
            <a:cxnSpLocks/>
          </p:cNvCxnSpPr>
          <p:nvPr/>
        </p:nvCxnSpPr>
        <p:spPr bwMode="auto">
          <a:xfrm>
            <a:off x="8910680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32C73C9E-EC52-C892-4C5D-F4A241090A45}"/>
              </a:ext>
            </a:extLst>
          </p:cNvPr>
          <p:cNvCxnSpPr>
            <a:cxnSpLocks/>
          </p:cNvCxnSpPr>
          <p:nvPr/>
        </p:nvCxnSpPr>
        <p:spPr bwMode="auto">
          <a:xfrm>
            <a:off x="9293703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0" name="Straight Connector 539">
            <a:extLst>
              <a:ext uri="{FF2B5EF4-FFF2-40B4-BE49-F238E27FC236}">
                <a16:creationId xmlns:a16="http://schemas.microsoft.com/office/drawing/2014/main" id="{7FFA9308-31C5-12EE-2CC8-B1F18CEB4E0E}"/>
              </a:ext>
            </a:extLst>
          </p:cNvPr>
          <p:cNvCxnSpPr>
            <a:cxnSpLocks/>
          </p:cNvCxnSpPr>
          <p:nvPr/>
        </p:nvCxnSpPr>
        <p:spPr bwMode="auto">
          <a:xfrm>
            <a:off x="9676726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F5C2920F-31D0-7701-1DAD-40556EB950FB}"/>
              </a:ext>
            </a:extLst>
          </p:cNvPr>
          <p:cNvCxnSpPr>
            <a:cxnSpLocks/>
          </p:cNvCxnSpPr>
          <p:nvPr/>
        </p:nvCxnSpPr>
        <p:spPr bwMode="auto">
          <a:xfrm>
            <a:off x="10059749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2" name="Straight Connector 541">
            <a:extLst>
              <a:ext uri="{FF2B5EF4-FFF2-40B4-BE49-F238E27FC236}">
                <a16:creationId xmlns:a16="http://schemas.microsoft.com/office/drawing/2014/main" id="{CF026EC1-B5FC-982B-5AA8-C96AF8C18E68}"/>
              </a:ext>
            </a:extLst>
          </p:cNvPr>
          <p:cNvCxnSpPr>
            <a:cxnSpLocks/>
          </p:cNvCxnSpPr>
          <p:nvPr/>
        </p:nvCxnSpPr>
        <p:spPr bwMode="auto">
          <a:xfrm>
            <a:off x="10442772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3" name="Straight Connector 542">
            <a:extLst>
              <a:ext uri="{FF2B5EF4-FFF2-40B4-BE49-F238E27FC236}">
                <a16:creationId xmlns:a16="http://schemas.microsoft.com/office/drawing/2014/main" id="{CCFC29CC-3574-2D67-FB87-4654CF27604F}"/>
              </a:ext>
            </a:extLst>
          </p:cNvPr>
          <p:cNvCxnSpPr>
            <a:cxnSpLocks/>
          </p:cNvCxnSpPr>
          <p:nvPr/>
        </p:nvCxnSpPr>
        <p:spPr bwMode="auto">
          <a:xfrm>
            <a:off x="10825795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4" name="Straight Connector 543">
            <a:extLst>
              <a:ext uri="{FF2B5EF4-FFF2-40B4-BE49-F238E27FC236}">
                <a16:creationId xmlns:a16="http://schemas.microsoft.com/office/drawing/2014/main" id="{20AC5D23-2CD9-3206-E462-B19CA27966A4}"/>
              </a:ext>
            </a:extLst>
          </p:cNvPr>
          <p:cNvCxnSpPr>
            <a:cxnSpLocks/>
          </p:cNvCxnSpPr>
          <p:nvPr/>
        </p:nvCxnSpPr>
        <p:spPr bwMode="auto">
          <a:xfrm>
            <a:off x="11208818" y="3963423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5" name="TextBox 544">
            <a:extLst>
              <a:ext uri="{FF2B5EF4-FFF2-40B4-BE49-F238E27FC236}">
                <a16:creationId xmlns:a16="http://schemas.microsoft.com/office/drawing/2014/main" id="{CC589D18-FC70-CAA5-0FD0-0D213C66ADDA}"/>
              </a:ext>
            </a:extLst>
          </p:cNvPr>
          <p:cNvSpPr txBox="1"/>
          <p:nvPr/>
        </p:nvSpPr>
        <p:spPr bwMode="auto">
          <a:xfrm>
            <a:off x="8353735" y="1853759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546" name="TextBox 545">
            <a:extLst>
              <a:ext uri="{FF2B5EF4-FFF2-40B4-BE49-F238E27FC236}">
                <a16:creationId xmlns:a16="http://schemas.microsoft.com/office/drawing/2014/main" id="{42E813AB-BD47-C6A8-0C0E-28C653DFDEBB}"/>
              </a:ext>
            </a:extLst>
          </p:cNvPr>
          <p:cNvSpPr txBox="1"/>
          <p:nvPr/>
        </p:nvSpPr>
        <p:spPr bwMode="auto">
          <a:xfrm>
            <a:off x="8353735" y="2247302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547" name="TextBox 546">
            <a:extLst>
              <a:ext uri="{FF2B5EF4-FFF2-40B4-BE49-F238E27FC236}">
                <a16:creationId xmlns:a16="http://schemas.microsoft.com/office/drawing/2014/main" id="{C863A541-808C-0A2E-134A-FDEED84992F1}"/>
              </a:ext>
            </a:extLst>
          </p:cNvPr>
          <p:cNvSpPr txBox="1"/>
          <p:nvPr/>
        </p:nvSpPr>
        <p:spPr bwMode="auto">
          <a:xfrm>
            <a:off x="8353735" y="2640845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5DCD8360-5A2C-6BDC-6855-7B733DFD5750}"/>
              </a:ext>
            </a:extLst>
          </p:cNvPr>
          <p:cNvSpPr txBox="1"/>
          <p:nvPr/>
        </p:nvSpPr>
        <p:spPr bwMode="auto">
          <a:xfrm>
            <a:off x="8353735" y="3034388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90963668-DA28-5E7C-E1E9-DA215B3A04BF}"/>
              </a:ext>
            </a:extLst>
          </p:cNvPr>
          <p:cNvSpPr txBox="1"/>
          <p:nvPr/>
        </p:nvSpPr>
        <p:spPr bwMode="auto">
          <a:xfrm>
            <a:off x="8353735" y="3427931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59491E4A-93A2-F896-0E6A-60B39541E5C5}"/>
              </a:ext>
            </a:extLst>
          </p:cNvPr>
          <p:cNvSpPr txBox="1"/>
          <p:nvPr/>
        </p:nvSpPr>
        <p:spPr bwMode="auto">
          <a:xfrm>
            <a:off x="8353735" y="3821472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0C2D8D60-5E04-7618-CE89-CC3759584423}"/>
              </a:ext>
            </a:extLst>
          </p:cNvPr>
          <p:cNvSpPr txBox="1"/>
          <p:nvPr/>
        </p:nvSpPr>
        <p:spPr bwMode="auto">
          <a:xfrm>
            <a:off x="10990390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BE552E28-86A8-FC8C-4EBC-76BB36857BC4}"/>
              </a:ext>
            </a:extLst>
          </p:cNvPr>
          <p:cNvSpPr txBox="1"/>
          <p:nvPr/>
        </p:nvSpPr>
        <p:spPr bwMode="auto">
          <a:xfrm>
            <a:off x="8698995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53" name="TextBox 552">
            <a:extLst>
              <a:ext uri="{FF2B5EF4-FFF2-40B4-BE49-F238E27FC236}">
                <a16:creationId xmlns:a16="http://schemas.microsoft.com/office/drawing/2014/main" id="{537D0F83-9CD7-99A5-5E86-95C6122FA726}"/>
              </a:ext>
            </a:extLst>
          </p:cNvPr>
          <p:cNvSpPr txBox="1"/>
          <p:nvPr/>
        </p:nvSpPr>
        <p:spPr bwMode="auto">
          <a:xfrm>
            <a:off x="9080894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071E4C87-175B-00BF-7E41-FE701FF78113}"/>
              </a:ext>
            </a:extLst>
          </p:cNvPr>
          <p:cNvSpPr txBox="1"/>
          <p:nvPr/>
        </p:nvSpPr>
        <p:spPr bwMode="auto">
          <a:xfrm>
            <a:off x="9462793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525BBA6B-5B38-CF7D-ACBE-FF03EE3684B2}"/>
              </a:ext>
            </a:extLst>
          </p:cNvPr>
          <p:cNvSpPr txBox="1"/>
          <p:nvPr/>
        </p:nvSpPr>
        <p:spPr bwMode="auto">
          <a:xfrm>
            <a:off x="9844692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556" name="TextBox 555">
            <a:extLst>
              <a:ext uri="{FF2B5EF4-FFF2-40B4-BE49-F238E27FC236}">
                <a16:creationId xmlns:a16="http://schemas.microsoft.com/office/drawing/2014/main" id="{27BD2794-9818-2393-78ED-E2D718F0801E}"/>
              </a:ext>
            </a:extLst>
          </p:cNvPr>
          <p:cNvSpPr txBox="1"/>
          <p:nvPr/>
        </p:nvSpPr>
        <p:spPr bwMode="auto">
          <a:xfrm>
            <a:off x="10226591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F43AAF18-27A3-08D9-E466-89C35DF002E5}"/>
              </a:ext>
            </a:extLst>
          </p:cNvPr>
          <p:cNvSpPr txBox="1"/>
          <p:nvPr/>
        </p:nvSpPr>
        <p:spPr bwMode="auto">
          <a:xfrm>
            <a:off x="10608490" y="3973135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grpSp>
        <p:nvGrpSpPr>
          <p:cNvPr id="559" name="Group 558">
            <a:extLst>
              <a:ext uri="{FF2B5EF4-FFF2-40B4-BE49-F238E27FC236}">
                <a16:creationId xmlns:a16="http://schemas.microsoft.com/office/drawing/2014/main" id="{B614322F-5F6F-807C-6130-ADC29EB0DB5A}"/>
              </a:ext>
            </a:extLst>
          </p:cNvPr>
          <p:cNvGrpSpPr/>
          <p:nvPr/>
        </p:nvGrpSpPr>
        <p:grpSpPr>
          <a:xfrm>
            <a:off x="5037798" y="1863422"/>
            <a:ext cx="2499174" cy="2022277"/>
            <a:chOff x="5037798" y="1921297"/>
            <a:chExt cx="2499174" cy="2022277"/>
          </a:xfrm>
        </p:grpSpPr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0B41D093-879A-657B-A429-AD9809AD8BDC}"/>
                </a:ext>
              </a:extLst>
            </p:cNvPr>
            <p:cNvSpPr txBox="1"/>
            <p:nvPr/>
          </p:nvSpPr>
          <p:spPr bwMode="auto">
            <a:xfrm>
              <a:off x="5126698" y="242294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178CA314-37C4-C639-80EC-04C9A66119C4}"/>
                </a:ext>
              </a:extLst>
            </p:cNvPr>
            <p:cNvSpPr txBox="1"/>
            <p:nvPr/>
          </p:nvSpPr>
          <p:spPr bwMode="auto">
            <a:xfrm>
              <a:off x="5180673" y="2521372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grpSp>
          <p:nvGrpSpPr>
            <p:cNvPr id="563" name="Group 562">
              <a:extLst>
                <a:ext uri="{FF2B5EF4-FFF2-40B4-BE49-F238E27FC236}">
                  <a16:creationId xmlns:a16="http://schemas.microsoft.com/office/drawing/2014/main" id="{EB30FAC7-AE15-B5E0-373E-AB9E45F2D1FC}"/>
                </a:ext>
              </a:extLst>
            </p:cNvPr>
            <p:cNvGrpSpPr/>
            <p:nvPr/>
          </p:nvGrpSpPr>
          <p:grpSpPr>
            <a:xfrm>
              <a:off x="5037798" y="1921297"/>
              <a:ext cx="2499174" cy="2022277"/>
              <a:chOff x="5037798" y="1921297"/>
              <a:chExt cx="2499174" cy="2022277"/>
            </a:xfrm>
          </p:grpSpPr>
          <p:sp>
            <p:nvSpPr>
              <p:cNvPr id="564" name="TextBox 563">
                <a:extLst>
                  <a:ext uri="{FF2B5EF4-FFF2-40B4-BE49-F238E27FC236}">
                    <a16:creationId xmlns:a16="http://schemas.microsoft.com/office/drawing/2014/main" id="{917EA430-42B8-50BC-832D-E8F29893D62C}"/>
                  </a:ext>
                </a:extLst>
              </p:cNvPr>
              <p:cNvSpPr txBox="1"/>
              <p:nvPr/>
            </p:nvSpPr>
            <p:spPr bwMode="auto">
              <a:xfrm>
                <a:off x="5037798" y="192129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65" name="TextBox 564">
                <a:extLst>
                  <a:ext uri="{FF2B5EF4-FFF2-40B4-BE49-F238E27FC236}">
                    <a16:creationId xmlns:a16="http://schemas.microsoft.com/office/drawing/2014/main" id="{DE45CCE5-67EC-867F-68B8-1EA5B0297609}"/>
                  </a:ext>
                </a:extLst>
              </p:cNvPr>
              <p:cNvSpPr txBox="1"/>
              <p:nvPr/>
            </p:nvSpPr>
            <p:spPr bwMode="auto">
              <a:xfrm>
                <a:off x="5069548" y="192129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66" name="TextBox 565">
                <a:extLst>
                  <a:ext uri="{FF2B5EF4-FFF2-40B4-BE49-F238E27FC236}">
                    <a16:creationId xmlns:a16="http://schemas.microsoft.com/office/drawing/2014/main" id="{C28CEAFE-36C9-E142-013A-F6B8EBA08EE3}"/>
                  </a:ext>
                </a:extLst>
              </p:cNvPr>
              <p:cNvSpPr txBox="1"/>
              <p:nvPr/>
            </p:nvSpPr>
            <p:spPr bwMode="auto">
              <a:xfrm>
                <a:off x="5091773" y="19752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67" name="TextBox 566">
                <a:extLst>
                  <a:ext uri="{FF2B5EF4-FFF2-40B4-BE49-F238E27FC236}">
                    <a16:creationId xmlns:a16="http://schemas.microsoft.com/office/drawing/2014/main" id="{0D75606C-1C53-E5C1-19B2-BD38DD420781}"/>
                  </a:ext>
                </a:extLst>
              </p:cNvPr>
              <p:cNvSpPr txBox="1"/>
              <p:nvPr/>
            </p:nvSpPr>
            <p:spPr bwMode="auto">
              <a:xfrm>
                <a:off x="5120348" y="21149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68" name="TextBox 567">
                <a:extLst>
                  <a:ext uri="{FF2B5EF4-FFF2-40B4-BE49-F238E27FC236}">
                    <a16:creationId xmlns:a16="http://schemas.microsoft.com/office/drawing/2014/main" id="{4FAAE89E-C4E9-A60E-2CF1-A2F92B256E90}"/>
                  </a:ext>
                </a:extLst>
              </p:cNvPr>
              <p:cNvSpPr txBox="1"/>
              <p:nvPr/>
            </p:nvSpPr>
            <p:spPr bwMode="auto">
              <a:xfrm>
                <a:off x="5117173" y="221022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69" name="TextBox 568">
                <a:extLst>
                  <a:ext uri="{FF2B5EF4-FFF2-40B4-BE49-F238E27FC236}">
                    <a16:creationId xmlns:a16="http://schemas.microsoft.com/office/drawing/2014/main" id="{25D59F0A-7DF2-0A75-EA89-9558CB5B591B}"/>
                  </a:ext>
                </a:extLst>
              </p:cNvPr>
              <p:cNvSpPr txBox="1"/>
              <p:nvPr/>
            </p:nvSpPr>
            <p:spPr bwMode="auto">
              <a:xfrm>
                <a:off x="5240998" y="253089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0" name="TextBox 569">
                <a:extLst>
                  <a:ext uri="{FF2B5EF4-FFF2-40B4-BE49-F238E27FC236}">
                    <a16:creationId xmlns:a16="http://schemas.microsoft.com/office/drawing/2014/main" id="{27E260C4-6C45-E3B6-F35D-2874F79BB6B4}"/>
                  </a:ext>
                </a:extLst>
              </p:cNvPr>
              <p:cNvSpPr txBox="1"/>
              <p:nvPr/>
            </p:nvSpPr>
            <p:spPr bwMode="auto">
              <a:xfrm>
                <a:off x="5377523" y="26610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1" name="TextBox 570">
                <a:extLst>
                  <a:ext uri="{FF2B5EF4-FFF2-40B4-BE49-F238E27FC236}">
                    <a16:creationId xmlns:a16="http://schemas.microsoft.com/office/drawing/2014/main" id="{262247FA-B25C-1D11-3B8B-515AC7FAA283}"/>
                  </a:ext>
                </a:extLst>
              </p:cNvPr>
              <p:cNvSpPr txBox="1"/>
              <p:nvPr/>
            </p:nvSpPr>
            <p:spPr bwMode="auto">
              <a:xfrm>
                <a:off x="5390223" y="27626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2" name="TextBox 571">
                <a:extLst>
                  <a:ext uri="{FF2B5EF4-FFF2-40B4-BE49-F238E27FC236}">
                    <a16:creationId xmlns:a16="http://schemas.microsoft.com/office/drawing/2014/main" id="{ABEA19FA-E80E-C28F-87FE-6F94A25F9201}"/>
                  </a:ext>
                </a:extLst>
              </p:cNvPr>
              <p:cNvSpPr txBox="1"/>
              <p:nvPr/>
            </p:nvSpPr>
            <p:spPr bwMode="auto">
              <a:xfrm>
                <a:off x="5542623" y="284522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3" name="TextBox 572">
                <a:extLst>
                  <a:ext uri="{FF2B5EF4-FFF2-40B4-BE49-F238E27FC236}">
                    <a16:creationId xmlns:a16="http://schemas.microsoft.com/office/drawing/2014/main" id="{74774147-1553-D673-F8BA-277E66B3F69A}"/>
                  </a:ext>
                </a:extLst>
              </p:cNvPr>
              <p:cNvSpPr txBox="1"/>
              <p:nvPr/>
            </p:nvSpPr>
            <p:spPr bwMode="auto">
              <a:xfrm>
                <a:off x="6091898" y="321669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4" name="TextBox 573">
                <a:extLst>
                  <a:ext uri="{FF2B5EF4-FFF2-40B4-BE49-F238E27FC236}">
                    <a16:creationId xmlns:a16="http://schemas.microsoft.com/office/drawing/2014/main" id="{EEB2D5EE-48AF-FFD8-24B1-7F5F626758B1}"/>
                  </a:ext>
                </a:extLst>
              </p:cNvPr>
              <p:cNvSpPr txBox="1"/>
              <p:nvPr/>
            </p:nvSpPr>
            <p:spPr bwMode="auto">
              <a:xfrm>
                <a:off x="5799798" y="314684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5" name="TextBox 574">
                <a:extLst>
                  <a:ext uri="{FF2B5EF4-FFF2-40B4-BE49-F238E27FC236}">
                    <a16:creationId xmlns:a16="http://schemas.microsoft.com/office/drawing/2014/main" id="{33AE145E-D637-D305-C734-50111594D602}"/>
                  </a:ext>
                </a:extLst>
              </p:cNvPr>
              <p:cNvSpPr txBox="1"/>
              <p:nvPr/>
            </p:nvSpPr>
            <p:spPr bwMode="auto">
              <a:xfrm>
                <a:off x="5980773" y="321034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6" name="TextBox 575">
                <a:extLst>
                  <a:ext uri="{FF2B5EF4-FFF2-40B4-BE49-F238E27FC236}">
                    <a16:creationId xmlns:a16="http://schemas.microsoft.com/office/drawing/2014/main" id="{FA18EC2E-A367-3DB1-2CAB-43F8E8CCE2E0}"/>
                  </a:ext>
                </a:extLst>
              </p:cNvPr>
              <p:cNvSpPr txBox="1"/>
              <p:nvPr/>
            </p:nvSpPr>
            <p:spPr bwMode="auto">
              <a:xfrm>
                <a:off x="5872823" y="31436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7" name="TextBox 576">
                <a:extLst>
                  <a:ext uri="{FF2B5EF4-FFF2-40B4-BE49-F238E27FC236}">
                    <a16:creationId xmlns:a16="http://schemas.microsoft.com/office/drawing/2014/main" id="{1F28CA70-A810-03D9-2E8B-69460E96699E}"/>
                  </a:ext>
                </a:extLst>
              </p:cNvPr>
              <p:cNvSpPr txBox="1"/>
              <p:nvPr/>
            </p:nvSpPr>
            <p:spPr bwMode="auto">
              <a:xfrm>
                <a:off x="5831548" y="314684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8" name="TextBox 577">
                <a:extLst>
                  <a:ext uri="{FF2B5EF4-FFF2-40B4-BE49-F238E27FC236}">
                    <a16:creationId xmlns:a16="http://schemas.microsoft.com/office/drawing/2014/main" id="{D7B6EBDA-0BE1-B971-7F59-8832E467A3F9}"/>
                  </a:ext>
                </a:extLst>
              </p:cNvPr>
              <p:cNvSpPr txBox="1"/>
              <p:nvPr/>
            </p:nvSpPr>
            <p:spPr bwMode="auto">
              <a:xfrm>
                <a:off x="6380823" y="32960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79" name="TextBox 578">
                <a:extLst>
                  <a:ext uri="{FF2B5EF4-FFF2-40B4-BE49-F238E27FC236}">
                    <a16:creationId xmlns:a16="http://schemas.microsoft.com/office/drawing/2014/main" id="{909A428E-5A77-FA41-1729-DAB18A635F91}"/>
                  </a:ext>
                </a:extLst>
              </p:cNvPr>
              <p:cNvSpPr txBox="1"/>
              <p:nvPr/>
            </p:nvSpPr>
            <p:spPr bwMode="auto">
              <a:xfrm>
                <a:off x="6510998" y="329289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80" name="TextBox 579">
                <a:extLst>
                  <a:ext uri="{FF2B5EF4-FFF2-40B4-BE49-F238E27FC236}">
                    <a16:creationId xmlns:a16="http://schemas.microsoft.com/office/drawing/2014/main" id="{3C411789-708B-2016-C6D2-76AF249E207A}"/>
                  </a:ext>
                </a:extLst>
              </p:cNvPr>
              <p:cNvSpPr txBox="1"/>
              <p:nvPr/>
            </p:nvSpPr>
            <p:spPr bwMode="auto">
              <a:xfrm>
                <a:off x="7180923" y="3635797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  <p:sp>
            <p:nvSpPr>
              <p:cNvPr id="581" name="TextBox 580">
                <a:extLst>
                  <a:ext uri="{FF2B5EF4-FFF2-40B4-BE49-F238E27FC236}">
                    <a16:creationId xmlns:a16="http://schemas.microsoft.com/office/drawing/2014/main" id="{2E17302C-83D7-EF11-2E56-15D8F3D8DAF4}"/>
                  </a:ext>
                </a:extLst>
              </p:cNvPr>
              <p:cNvSpPr txBox="1"/>
              <p:nvPr/>
            </p:nvSpPr>
            <p:spPr bwMode="auto">
              <a:xfrm>
                <a:off x="6942798" y="3626272"/>
                <a:ext cx="356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+</a:t>
                </a:r>
              </a:p>
            </p:txBody>
          </p:sp>
        </p:grpSp>
      </p:grpSp>
      <p:sp>
        <p:nvSpPr>
          <p:cNvPr id="560" name="Freeform 340">
            <a:extLst>
              <a:ext uri="{FF2B5EF4-FFF2-40B4-BE49-F238E27FC236}">
                <a16:creationId xmlns:a16="http://schemas.microsoft.com/office/drawing/2014/main" id="{C186B341-6E48-3759-33E9-2DB45A364394}"/>
              </a:ext>
            </a:extLst>
          </p:cNvPr>
          <p:cNvSpPr/>
          <p:nvPr/>
        </p:nvSpPr>
        <p:spPr bwMode="auto">
          <a:xfrm>
            <a:off x="5146675" y="2010375"/>
            <a:ext cx="2216150" cy="1714500"/>
          </a:xfrm>
          <a:custGeom>
            <a:avLst/>
            <a:gdLst>
              <a:gd name="connsiteX0" fmla="*/ 2216150 w 2216150"/>
              <a:gd name="connsiteY0" fmla="*/ 1714500 h 1714500"/>
              <a:gd name="connsiteX1" fmla="*/ 1968500 w 2216150"/>
              <a:gd name="connsiteY1" fmla="*/ 1714500 h 1714500"/>
              <a:gd name="connsiteX2" fmla="*/ 1968500 w 2216150"/>
              <a:gd name="connsiteY2" fmla="*/ 1590675 h 1714500"/>
              <a:gd name="connsiteX3" fmla="*/ 1892300 w 2216150"/>
              <a:gd name="connsiteY3" fmla="*/ 1590675 h 1714500"/>
              <a:gd name="connsiteX4" fmla="*/ 1892300 w 2216150"/>
              <a:gd name="connsiteY4" fmla="*/ 1485900 h 1714500"/>
              <a:gd name="connsiteX5" fmla="*/ 1838325 w 2216150"/>
              <a:gd name="connsiteY5" fmla="*/ 1485900 h 1714500"/>
              <a:gd name="connsiteX6" fmla="*/ 1838325 w 2216150"/>
              <a:gd name="connsiteY6" fmla="*/ 1374775 h 1714500"/>
              <a:gd name="connsiteX7" fmla="*/ 1282700 w 2216150"/>
              <a:gd name="connsiteY7" fmla="*/ 1374775 h 1714500"/>
              <a:gd name="connsiteX8" fmla="*/ 1282700 w 2216150"/>
              <a:gd name="connsiteY8" fmla="*/ 1295400 h 1714500"/>
              <a:gd name="connsiteX9" fmla="*/ 962025 w 2216150"/>
              <a:gd name="connsiteY9" fmla="*/ 1295400 h 1714500"/>
              <a:gd name="connsiteX10" fmla="*/ 962025 w 2216150"/>
              <a:gd name="connsiteY10" fmla="*/ 1238250 h 1714500"/>
              <a:gd name="connsiteX11" fmla="*/ 819150 w 2216150"/>
              <a:gd name="connsiteY11" fmla="*/ 1238250 h 1714500"/>
              <a:gd name="connsiteX12" fmla="*/ 819150 w 2216150"/>
              <a:gd name="connsiteY12" fmla="*/ 1190625 h 1714500"/>
              <a:gd name="connsiteX13" fmla="*/ 771525 w 2216150"/>
              <a:gd name="connsiteY13" fmla="*/ 1190625 h 1714500"/>
              <a:gd name="connsiteX14" fmla="*/ 771525 w 2216150"/>
              <a:gd name="connsiteY14" fmla="*/ 1143000 h 1714500"/>
              <a:gd name="connsiteX15" fmla="*/ 701675 w 2216150"/>
              <a:gd name="connsiteY15" fmla="*/ 1143000 h 1714500"/>
              <a:gd name="connsiteX16" fmla="*/ 701675 w 2216150"/>
              <a:gd name="connsiteY16" fmla="*/ 1073150 h 1714500"/>
              <a:gd name="connsiteX17" fmla="*/ 679450 w 2216150"/>
              <a:gd name="connsiteY17" fmla="*/ 1073150 h 1714500"/>
              <a:gd name="connsiteX18" fmla="*/ 679450 w 2216150"/>
              <a:gd name="connsiteY18" fmla="*/ 993775 h 1714500"/>
              <a:gd name="connsiteX19" fmla="*/ 641350 w 2216150"/>
              <a:gd name="connsiteY19" fmla="*/ 993775 h 1714500"/>
              <a:gd name="connsiteX20" fmla="*/ 641350 w 2216150"/>
              <a:gd name="connsiteY20" fmla="*/ 946150 h 1714500"/>
              <a:gd name="connsiteX21" fmla="*/ 568325 w 2216150"/>
              <a:gd name="connsiteY21" fmla="*/ 946150 h 1714500"/>
              <a:gd name="connsiteX22" fmla="*/ 568325 w 2216150"/>
              <a:gd name="connsiteY22" fmla="*/ 895350 h 1714500"/>
              <a:gd name="connsiteX23" fmla="*/ 542925 w 2216150"/>
              <a:gd name="connsiteY23" fmla="*/ 895350 h 1714500"/>
              <a:gd name="connsiteX24" fmla="*/ 542925 w 2216150"/>
              <a:gd name="connsiteY24" fmla="*/ 844550 h 1714500"/>
              <a:gd name="connsiteX25" fmla="*/ 419100 w 2216150"/>
              <a:gd name="connsiteY25" fmla="*/ 844550 h 1714500"/>
              <a:gd name="connsiteX26" fmla="*/ 419100 w 2216150"/>
              <a:gd name="connsiteY26" fmla="*/ 752475 h 1714500"/>
              <a:gd name="connsiteX27" fmla="*/ 406400 w 2216150"/>
              <a:gd name="connsiteY27" fmla="*/ 752475 h 1714500"/>
              <a:gd name="connsiteX28" fmla="*/ 406400 w 2216150"/>
              <a:gd name="connsiteY28" fmla="*/ 752475 h 1714500"/>
              <a:gd name="connsiteX29" fmla="*/ 314325 w 2216150"/>
              <a:gd name="connsiteY29" fmla="*/ 752475 h 1714500"/>
              <a:gd name="connsiteX30" fmla="*/ 314325 w 2216150"/>
              <a:gd name="connsiteY30" fmla="*/ 692150 h 1714500"/>
              <a:gd name="connsiteX31" fmla="*/ 273050 w 2216150"/>
              <a:gd name="connsiteY31" fmla="*/ 692150 h 1714500"/>
              <a:gd name="connsiteX32" fmla="*/ 273050 w 2216150"/>
              <a:gd name="connsiteY32" fmla="*/ 609600 h 1714500"/>
              <a:gd name="connsiteX33" fmla="*/ 174625 w 2216150"/>
              <a:gd name="connsiteY33" fmla="*/ 609600 h 1714500"/>
              <a:gd name="connsiteX34" fmla="*/ 174625 w 2216150"/>
              <a:gd name="connsiteY34" fmla="*/ 527050 h 1714500"/>
              <a:gd name="connsiteX35" fmla="*/ 149225 w 2216150"/>
              <a:gd name="connsiteY35" fmla="*/ 527050 h 1714500"/>
              <a:gd name="connsiteX36" fmla="*/ 149225 w 2216150"/>
              <a:gd name="connsiteY36" fmla="*/ 133350 h 1714500"/>
              <a:gd name="connsiteX37" fmla="*/ 114300 w 2216150"/>
              <a:gd name="connsiteY37" fmla="*/ 133350 h 1714500"/>
              <a:gd name="connsiteX38" fmla="*/ 114300 w 2216150"/>
              <a:gd name="connsiteY38" fmla="*/ 0 h 1714500"/>
              <a:gd name="connsiteX39" fmla="*/ 0 w 2216150"/>
              <a:gd name="connsiteY39" fmla="*/ 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216150" h="1714500">
                <a:moveTo>
                  <a:pt x="2216150" y="1714500"/>
                </a:moveTo>
                <a:lnTo>
                  <a:pt x="1968500" y="1714500"/>
                </a:lnTo>
                <a:lnTo>
                  <a:pt x="1968500" y="1590675"/>
                </a:lnTo>
                <a:lnTo>
                  <a:pt x="1892300" y="1590675"/>
                </a:lnTo>
                <a:lnTo>
                  <a:pt x="1892300" y="1485900"/>
                </a:lnTo>
                <a:lnTo>
                  <a:pt x="1838325" y="1485900"/>
                </a:lnTo>
                <a:lnTo>
                  <a:pt x="1838325" y="1374775"/>
                </a:lnTo>
                <a:lnTo>
                  <a:pt x="1282700" y="1374775"/>
                </a:lnTo>
                <a:lnTo>
                  <a:pt x="1282700" y="1295400"/>
                </a:lnTo>
                <a:lnTo>
                  <a:pt x="962025" y="1295400"/>
                </a:lnTo>
                <a:lnTo>
                  <a:pt x="962025" y="1238250"/>
                </a:lnTo>
                <a:lnTo>
                  <a:pt x="819150" y="1238250"/>
                </a:lnTo>
                <a:lnTo>
                  <a:pt x="819150" y="1190625"/>
                </a:lnTo>
                <a:lnTo>
                  <a:pt x="771525" y="1190625"/>
                </a:lnTo>
                <a:lnTo>
                  <a:pt x="771525" y="1143000"/>
                </a:lnTo>
                <a:lnTo>
                  <a:pt x="701675" y="1143000"/>
                </a:lnTo>
                <a:lnTo>
                  <a:pt x="701675" y="1073150"/>
                </a:lnTo>
                <a:lnTo>
                  <a:pt x="679450" y="1073150"/>
                </a:lnTo>
                <a:lnTo>
                  <a:pt x="679450" y="993775"/>
                </a:lnTo>
                <a:lnTo>
                  <a:pt x="641350" y="993775"/>
                </a:lnTo>
                <a:lnTo>
                  <a:pt x="641350" y="946150"/>
                </a:lnTo>
                <a:lnTo>
                  <a:pt x="568325" y="946150"/>
                </a:lnTo>
                <a:lnTo>
                  <a:pt x="568325" y="895350"/>
                </a:lnTo>
                <a:lnTo>
                  <a:pt x="542925" y="895350"/>
                </a:lnTo>
                <a:lnTo>
                  <a:pt x="542925" y="844550"/>
                </a:lnTo>
                <a:lnTo>
                  <a:pt x="419100" y="844550"/>
                </a:lnTo>
                <a:lnTo>
                  <a:pt x="419100" y="752475"/>
                </a:lnTo>
                <a:lnTo>
                  <a:pt x="406400" y="752475"/>
                </a:lnTo>
                <a:lnTo>
                  <a:pt x="406400" y="752475"/>
                </a:lnTo>
                <a:lnTo>
                  <a:pt x="314325" y="752475"/>
                </a:lnTo>
                <a:lnTo>
                  <a:pt x="314325" y="692150"/>
                </a:lnTo>
                <a:lnTo>
                  <a:pt x="273050" y="692150"/>
                </a:lnTo>
                <a:lnTo>
                  <a:pt x="273050" y="609600"/>
                </a:lnTo>
                <a:lnTo>
                  <a:pt x="174625" y="609600"/>
                </a:lnTo>
                <a:lnTo>
                  <a:pt x="174625" y="527050"/>
                </a:lnTo>
                <a:lnTo>
                  <a:pt x="149225" y="527050"/>
                </a:lnTo>
                <a:lnTo>
                  <a:pt x="149225" y="133350"/>
                </a:lnTo>
                <a:lnTo>
                  <a:pt x="114300" y="133350"/>
                </a:lnTo>
                <a:lnTo>
                  <a:pt x="1143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583" name="TextBox 582">
            <a:extLst>
              <a:ext uri="{FF2B5EF4-FFF2-40B4-BE49-F238E27FC236}">
                <a16:creationId xmlns:a16="http://schemas.microsoft.com/office/drawing/2014/main" id="{52EF1EBC-F9F7-7A0B-ECAB-519600049072}"/>
              </a:ext>
            </a:extLst>
          </p:cNvPr>
          <p:cNvSpPr txBox="1"/>
          <p:nvPr/>
        </p:nvSpPr>
        <p:spPr>
          <a:xfrm>
            <a:off x="5112818" y="4223954"/>
            <a:ext cx="231432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584" name="TextBox 583">
            <a:extLst>
              <a:ext uri="{FF2B5EF4-FFF2-40B4-BE49-F238E27FC236}">
                <a16:creationId xmlns:a16="http://schemas.microsoft.com/office/drawing/2014/main" id="{FDAEF6DE-3DAF-DADE-3C3F-578D8E99004C}"/>
              </a:ext>
            </a:extLst>
          </p:cNvPr>
          <p:cNvSpPr txBox="1"/>
          <p:nvPr/>
        </p:nvSpPr>
        <p:spPr>
          <a:xfrm rot="16200000">
            <a:off x="3564430" y="2870617"/>
            <a:ext cx="205537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cxnSp>
        <p:nvCxnSpPr>
          <p:cNvPr id="585" name="Straight Connector 584">
            <a:extLst>
              <a:ext uri="{FF2B5EF4-FFF2-40B4-BE49-F238E27FC236}">
                <a16:creationId xmlns:a16="http://schemas.microsoft.com/office/drawing/2014/main" id="{B4971DF5-FC8C-F3F1-253D-0BEEAB0FAA02}"/>
              </a:ext>
            </a:extLst>
          </p:cNvPr>
          <p:cNvCxnSpPr>
            <a:cxnSpLocks/>
          </p:cNvCxnSpPr>
          <p:nvPr/>
        </p:nvCxnSpPr>
        <p:spPr bwMode="auto">
          <a:xfrm>
            <a:off x="5133048" y="1974130"/>
            <a:ext cx="0" cy="199873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6" name="Straight Connector 585">
            <a:extLst>
              <a:ext uri="{FF2B5EF4-FFF2-40B4-BE49-F238E27FC236}">
                <a16:creationId xmlns:a16="http://schemas.microsoft.com/office/drawing/2014/main" id="{F8D904D5-34A1-796A-29F0-22DBE95DA650}"/>
              </a:ext>
            </a:extLst>
          </p:cNvPr>
          <p:cNvCxnSpPr>
            <a:cxnSpLocks/>
          </p:cNvCxnSpPr>
          <p:nvPr/>
        </p:nvCxnSpPr>
        <p:spPr bwMode="auto">
          <a:xfrm>
            <a:off x="5120910" y="3964771"/>
            <a:ext cx="2322414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7" name="Straight Connector 586">
            <a:extLst>
              <a:ext uri="{FF2B5EF4-FFF2-40B4-BE49-F238E27FC236}">
                <a16:creationId xmlns:a16="http://schemas.microsoft.com/office/drawing/2014/main" id="{D7CC2C1A-3A41-265D-A4F2-DC0BD29657B2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4266" y="1990314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8" name="Straight Connector 587">
            <a:extLst>
              <a:ext uri="{FF2B5EF4-FFF2-40B4-BE49-F238E27FC236}">
                <a16:creationId xmlns:a16="http://schemas.microsoft.com/office/drawing/2014/main" id="{5881FEB8-328E-DD6F-7C90-DF93E2F0F73D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4266" y="2385205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9" name="Straight Connector 588">
            <a:extLst>
              <a:ext uri="{FF2B5EF4-FFF2-40B4-BE49-F238E27FC236}">
                <a16:creationId xmlns:a16="http://schemas.microsoft.com/office/drawing/2014/main" id="{5223493A-1A1B-B284-E3BD-77723D897ED1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4266" y="2780096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0" name="Straight Connector 589">
            <a:extLst>
              <a:ext uri="{FF2B5EF4-FFF2-40B4-BE49-F238E27FC236}">
                <a16:creationId xmlns:a16="http://schemas.microsoft.com/office/drawing/2014/main" id="{1E5F0139-C584-9759-8158-1FD6E2F42241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4266" y="3174987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1" name="Straight Connector 590">
            <a:extLst>
              <a:ext uri="{FF2B5EF4-FFF2-40B4-BE49-F238E27FC236}">
                <a16:creationId xmlns:a16="http://schemas.microsoft.com/office/drawing/2014/main" id="{50F7ECC8-7367-8D38-9D51-CC1E61FA1CD9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4266" y="3569878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9DDD6643-89F0-CCD6-5463-BDB3AF21E89C}"/>
              </a:ext>
            </a:extLst>
          </p:cNvPr>
          <p:cNvCxnSpPr>
            <a:cxnSpLocks/>
          </p:cNvCxnSpPr>
          <p:nvPr/>
        </p:nvCxnSpPr>
        <p:spPr bwMode="auto">
          <a:xfrm flipH="1">
            <a:off x="5064266" y="3964771"/>
            <a:ext cx="647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3" name="Straight Connector 592">
            <a:extLst>
              <a:ext uri="{FF2B5EF4-FFF2-40B4-BE49-F238E27FC236}">
                <a16:creationId xmlns:a16="http://schemas.microsoft.com/office/drawing/2014/main" id="{1E11A4BC-5666-FEFA-B0C2-B1FF708DA284}"/>
              </a:ext>
            </a:extLst>
          </p:cNvPr>
          <p:cNvCxnSpPr>
            <a:cxnSpLocks/>
          </p:cNvCxnSpPr>
          <p:nvPr/>
        </p:nvCxnSpPr>
        <p:spPr bwMode="auto">
          <a:xfrm>
            <a:off x="5133048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4" name="Straight Connector 593">
            <a:extLst>
              <a:ext uri="{FF2B5EF4-FFF2-40B4-BE49-F238E27FC236}">
                <a16:creationId xmlns:a16="http://schemas.microsoft.com/office/drawing/2014/main" id="{0845349A-1034-B7A9-0D29-BB05D6789501}"/>
              </a:ext>
            </a:extLst>
          </p:cNvPr>
          <p:cNvCxnSpPr>
            <a:cxnSpLocks/>
          </p:cNvCxnSpPr>
          <p:nvPr/>
        </p:nvCxnSpPr>
        <p:spPr bwMode="auto">
          <a:xfrm>
            <a:off x="5516071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5" name="Straight Connector 594">
            <a:extLst>
              <a:ext uri="{FF2B5EF4-FFF2-40B4-BE49-F238E27FC236}">
                <a16:creationId xmlns:a16="http://schemas.microsoft.com/office/drawing/2014/main" id="{430D45DD-EE7F-B705-C9C0-204394514734}"/>
              </a:ext>
            </a:extLst>
          </p:cNvPr>
          <p:cNvCxnSpPr>
            <a:cxnSpLocks/>
          </p:cNvCxnSpPr>
          <p:nvPr/>
        </p:nvCxnSpPr>
        <p:spPr bwMode="auto">
          <a:xfrm>
            <a:off x="5899094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6" name="Straight Connector 595">
            <a:extLst>
              <a:ext uri="{FF2B5EF4-FFF2-40B4-BE49-F238E27FC236}">
                <a16:creationId xmlns:a16="http://schemas.microsoft.com/office/drawing/2014/main" id="{B2246280-EBFD-11E5-108E-3F08B05E957F}"/>
              </a:ext>
            </a:extLst>
          </p:cNvPr>
          <p:cNvCxnSpPr>
            <a:cxnSpLocks/>
          </p:cNvCxnSpPr>
          <p:nvPr/>
        </p:nvCxnSpPr>
        <p:spPr bwMode="auto">
          <a:xfrm>
            <a:off x="6282117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7" name="Straight Connector 596">
            <a:extLst>
              <a:ext uri="{FF2B5EF4-FFF2-40B4-BE49-F238E27FC236}">
                <a16:creationId xmlns:a16="http://schemas.microsoft.com/office/drawing/2014/main" id="{8495BCC2-8299-C865-4A28-D0BCE33F753C}"/>
              </a:ext>
            </a:extLst>
          </p:cNvPr>
          <p:cNvCxnSpPr>
            <a:cxnSpLocks/>
          </p:cNvCxnSpPr>
          <p:nvPr/>
        </p:nvCxnSpPr>
        <p:spPr bwMode="auto">
          <a:xfrm>
            <a:off x="6665140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8" name="Straight Connector 597">
            <a:extLst>
              <a:ext uri="{FF2B5EF4-FFF2-40B4-BE49-F238E27FC236}">
                <a16:creationId xmlns:a16="http://schemas.microsoft.com/office/drawing/2014/main" id="{B685DA10-5193-4944-2FB9-B155D5AA6D84}"/>
              </a:ext>
            </a:extLst>
          </p:cNvPr>
          <p:cNvCxnSpPr>
            <a:cxnSpLocks/>
          </p:cNvCxnSpPr>
          <p:nvPr/>
        </p:nvCxnSpPr>
        <p:spPr bwMode="auto">
          <a:xfrm>
            <a:off x="7048163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9" name="Straight Connector 598">
            <a:extLst>
              <a:ext uri="{FF2B5EF4-FFF2-40B4-BE49-F238E27FC236}">
                <a16:creationId xmlns:a16="http://schemas.microsoft.com/office/drawing/2014/main" id="{EF7381A1-C976-EAF8-9498-60EC7327A495}"/>
              </a:ext>
            </a:extLst>
          </p:cNvPr>
          <p:cNvCxnSpPr>
            <a:cxnSpLocks/>
          </p:cNvCxnSpPr>
          <p:nvPr/>
        </p:nvCxnSpPr>
        <p:spPr bwMode="auto">
          <a:xfrm>
            <a:off x="7431186" y="396477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0" name="TextBox 599">
            <a:extLst>
              <a:ext uri="{FF2B5EF4-FFF2-40B4-BE49-F238E27FC236}">
                <a16:creationId xmlns:a16="http://schemas.microsoft.com/office/drawing/2014/main" id="{812EDF2F-6977-98E6-12E2-89B44AE8EB25}"/>
              </a:ext>
            </a:extLst>
          </p:cNvPr>
          <p:cNvSpPr txBox="1"/>
          <p:nvPr/>
        </p:nvSpPr>
        <p:spPr bwMode="auto">
          <a:xfrm>
            <a:off x="4576103" y="1843532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02F5BC43-D068-6061-A326-4D5B35425E49}"/>
              </a:ext>
            </a:extLst>
          </p:cNvPr>
          <p:cNvSpPr txBox="1"/>
          <p:nvPr/>
        </p:nvSpPr>
        <p:spPr bwMode="auto">
          <a:xfrm>
            <a:off x="4576103" y="2237075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24FB5722-14BA-0415-489F-5E41B3DEA75E}"/>
              </a:ext>
            </a:extLst>
          </p:cNvPr>
          <p:cNvSpPr txBox="1"/>
          <p:nvPr/>
        </p:nvSpPr>
        <p:spPr bwMode="auto">
          <a:xfrm>
            <a:off x="4576103" y="2630618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603" name="TextBox 602">
            <a:extLst>
              <a:ext uri="{FF2B5EF4-FFF2-40B4-BE49-F238E27FC236}">
                <a16:creationId xmlns:a16="http://schemas.microsoft.com/office/drawing/2014/main" id="{2D113F8A-6FB0-3987-065D-EAFABBB50C64}"/>
              </a:ext>
            </a:extLst>
          </p:cNvPr>
          <p:cNvSpPr txBox="1"/>
          <p:nvPr/>
        </p:nvSpPr>
        <p:spPr bwMode="auto">
          <a:xfrm>
            <a:off x="4576103" y="3024161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604" name="TextBox 603">
            <a:extLst>
              <a:ext uri="{FF2B5EF4-FFF2-40B4-BE49-F238E27FC236}">
                <a16:creationId xmlns:a16="http://schemas.microsoft.com/office/drawing/2014/main" id="{E4EEA3EA-8346-8B61-028D-9B297A5D671C}"/>
              </a:ext>
            </a:extLst>
          </p:cNvPr>
          <p:cNvSpPr txBox="1"/>
          <p:nvPr/>
        </p:nvSpPr>
        <p:spPr bwMode="auto">
          <a:xfrm>
            <a:off x="4576103" y="3417704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605" name="TextBox 604">
            <a:extLst>
              <a:ext uri="{FF2B5EF4-FFF2-40B4-BE49-F238E27FC236}">
                <a16:creationId xmlns:a16="http://schemas.microsoft.com/office/drawing/2014/main" id="{EDAB27DB-468A-5759-DD9E-F658E5A99CC3}"/>
              </a:ext>
            </a:extLst>
          </p:cNvPr>
          <p:cNvSpPr txBox="1"/>
          <p:nvPr/>
        </p:nvSpPr>
        <p:spPr bwMode="auto">
          <a:xfrm>
            <a:off x="4576103" y="3811245"/>
            <a:ext cx="5502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606" name="TextBox 605">
            <a:extLst>
              <a:ext uri="{FF2B5EF4-FFF2-40B4-BE49-F238E27FC236}">
                <a16:creationId xmlns:a16="http://schemas.microsoft.com/office/drawing/2014/main" id="{F4CEEA6C-B087-CAAF-62BF-69BAE5864551}"/>
              </a:ext>
            </a:extLst>
          </p:cNvPr>
          <p:cNvSpPr txBox="1"/>
          <p:nvPr/>
        </p:nvSpPr>
        <p:spPr bwMode="auto">
          <a:xfrm>
            <a:off x="7212758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607" name="TextBox 606">
            <a:extLst>
              <a:ext uri="{FF2B5EF4-FFF2-40B4-BE49-F238E27FC236}">
                <a16:creationId xmlns:a16="http://schemas.microsoft.com/office/drawing/2014/main" id="{C2E12656-9F14-0258-6851-711746B7FF5F}"/>
              </a:ext>
            </a:extLst>
          </p:cNvPr>
          <p:cNvSpPr txBox="1"/>
          <p:nvPr/>
        </p:nvSpPr>
        <p:spPr bwMode="auto">
          <a:xfrm>
            <a:off x="4921363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46561488-0698-6D46-F80D-5E099F88C7DE}"/>
              </a:ext>
            </a:extLst>
          </p:cNvPr>
          <p:cNvSpPr txBox="1"/>
          <p:nvPr/>
        </p:nvSpPr>
        <p:spPr bwMode="auto">
          <a:xfrm>
            <a:off x="5303262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C6065F35-3300-0188-DA7A-382531DF2CBE}"/>
              </a:ext>
            </a:extLst>
          </p:cNvPr>
          <p:cNvSpPr txBox="1"/>
          <p:nvPr/>
        </p:nvSpPr>
        <p:spPr bwMode="auto">
          <a:xfrm>
            <a:off x="5685161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610" name="TextBox 609">
            <a:extLst>
              <a:ext uri="{FF2B5EF4-FFF2-40B4-BE49-F238E27FC236}">
                <a16:creationId xmlns:a16="http://schemas.microsoft.com/office/drawing/2014/main" id="{0786226D-3473-3481-79F4-C96A7A364BAB}"/>
              </a:ext>
            </a:extLst>
          </p:cNvPr>
          <p:cNvSpPr txBox="1"/>
          <p:nvPr/>
        </p:nvSpPr>
        <p:spPr bwMode="auto">
          <a:xfrm>
            <a:off x="6067060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611" name="TextBox 610">
            <a:extLst>
              <a:ext uri="{FF2B5EF4-FFF2-40B4-BE49-F238E27FC236}">
                <a16:creationId xmlns:a16="http://schemas.microsoft.com/office/drawing/2014/main" id="{29049E0E-0872-F02F-C14B-ADF4C3BA07B5}"/>
              </a:ext>
            </a:extLst>
          </p:cNvPr>
          <p:cNvSpPr txBox="1"/>
          <p:nvPr/>
        </p:nvSpPr>
        <p:spPr bwMode="auto">
          <a:xfrm>
            <a:off x="6448959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612" name="TextBox 611">
            <a:extLst>
              <a:ext uri="{FF2B5EF4-FFF2-40B4-BE49-F238E27FC236}">
                <a16:creationId xmlns:a16="http://schemas.microsoft.com/office/drawing/2014/main" id="{E08DE223-0B90-BB99-4F3D-EFDE889C2F5D}"/>
              </a:ext>
            </a:extLst>
          </p:cNvPr>
          <p:cNvSpPr txBox="1"/>
          <p:nvPr/>
        </p:nvSpPr>
        <p:spPr bwMode="auto">
          <a:xfrm>
            <a:off x="6830858" y="3974483"/>
            <a:ext cx="4247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5E9658-3C47-751E-ADA4-C55D703E6757}"/>
              </a:ext>
            </a:extLst>
          </p:cNvPr>
          <p:cNvGrpSpPr/>
          <p:nvPr/>
        </p:nvGrpSpPr>
        <p:grpSpPr>
          <a:xfrm>
            <a:off x="6258941" y="1834707"/>
            <a:ext cx="1706871" cy="696436"/>
            <a:chOff x="2698043" y="2054867"/>
            <a:chExt cx="1347977" cy="69643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C4E5F6-7229-3498-D4EA-CBBDA908C34C}"/>
                </a:ext>
              </a:extLst>
            </p:cNvPr>
            <p:cNvGrpSpPr/>
            <p:nvPr/>
          </p:nvGrpSpPr>
          <p:grpSpPr>
            <a:xfrm>
              <a:off x="2783660" y="2104972"/>
              <a:ext cx="1262360" cy="646331"/>
              <a:chOff x="3657599" y="-549215"/>
              <a:chExt cx="1262360" cy="64633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AFBF05-DBC3-6109-7F11-A1BE796D2869}"/>
                  </a:ext>
                </a:extLst>
              </p:cNvPr>
              <p:cNvSpPr txBox="1"/>
              <p:nvPr/>
            </p:nvSpPr>
            <p:spPr>
              <a:xfrm>
                <a:off x="3908875" y="-549215"/>
                <a:ext cx="1011084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Elacestrant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SoC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DAFC5C0-898E-FCBB-DA0F-7BD81C7049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657599" y="-453154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33B83CB-721C-DEA6-5FBF-0899FDCA514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657599" y="-219834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7CB32A-5C7E-3BD3-547F-C8513BC849A3}"/>
                </a:ext>
              </a:extLst>
            </p:cNvPr>
            <p:cNvSpPr txBox="1"/>
            <p:nvPr/>
          </p:nvSpPr>
          <p:spPr bwMode="auto">
            <a:xfrm>
              <a:off x="2702066" y="205486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DC2B66-EE85-39C9-EF7F-651EA1978119}"/>
                </a:ext>
              </a:extLst>
            </p:cNvPr>
            <p:cNvSpPr txBox="1"/>
            <p:nvPr/>
          </p:nvSpPr>
          <p:spPr bwMode="auto">
            <a:xfrm>
              <a:off x="2698043" y="2299500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BC2997-54D9-6B34-4638-A1C1BF0F98A7}"/>
              </a:ext>
            </a:extLst>
          </p:cNvPr>
          <p:cNvGrpSpPr/>
          <p:nvPr/>
        </p:nvGrpSpPr>
        <p:grpSpPr>
          <a:xfrm>
            <a:off x="10057080" y="1834707"/>
            <a:ext cx="1706871" cy="696436"/>
            <a:chOff x="2698043" y="2054867"/>
            <a:chExt cx="1347977" cy="69643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D56C7B8-5F2F-6992-086D-9A428A1FDFD2}"/>
                </a:ext>
              </a:extLst>
            </p:cNvPr>
            <p:cNvGrpSpPr/>
            <p:nvPr/>
          </p:nvGrpSpPr>
          <p:grpSpPr>
            <a:xfrm>
              <a:off x="2783660" y="2104972"/>
              <a:ext cx="1262360" cy="646331"/>
              <a:chOff x="3657599" y="-549215"/>
              <a:chExt cx="1262360" cy="64633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ECF97BB-A7DD-2284-8EFD-6F71C4B28067}"/>
                  </a:ext>
                </a:extLst>
              </p:cNvPr>
              <p:cNvSpPr txBox="1"/>
              <p:nvPr/>
            </p:nvSpPr>
            <p:spPr>
              <a:xfrm>
                <a:off x="3908875" y="-549215"/>
                <a:ext cx="1011084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Elacestrant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 Medium" pitchFamily="2" charset="77"/>
                    <a:cs typeface="Poppins Medium" pitchFamily="2" charset="77"/>
                  </a:rPr>
                  <a:t>SoC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E05C80B-E411-329E-BB9C-3D999EA120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657599" y="-453154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6850452-8CB0-170E-9623-B7F7052A83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657599" y="-219834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7EC694-5F20-4BF4-4A13-C8881A8F7D86}"/>
                </a:ext>
              </a:extLst>
            </p:cNvPr>
            <p:cNvSpPr txBox="1"/>
            <p:nvPr/>
          </p:nvSpPr>
          <p:spPr bwMode="auto">
            <a:xfrm>
              <a:off x="2702066" y="2054867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8CE610-7973-FDF3-0AAB-2B7824795FCF}"/>
                </a:ext>
              </a:extLst>
            </p:cNvPr>
            <p:cNvSpPr txBox="1"/>
            <p:nvPr/>
          </p:nvSpPr>
          <p:spPr bwMode="auto">
            <a:xfrm>
              <a:off x="2698043" y="2299500"/>
              <a:ext cx="3560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 Medium" pitchFamily="2" charset="77"/>
                  <a:cs typeface="Poppins Medium" pitchFamily="2" charset="77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5405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96FF4-0FE2-0ADD-5A22-0BEFE279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3165383-50ED-F8B6-AF97-AA2568CCB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55386"/>
            <a:ext cx="11740260" cy="1053686"/>
          </a:xfrm>
        </p:spPr>
        <p:txBody>
          <a:bodyPr/>
          <a:lstStyle/>
          <a:p>
            <a:r>
              <a:rPr lang="en-US" altLang="en-US" dirty="0"/>
              <a:t>EMBER-3: Imlunestrant ± Abemaciclib vs SoC for </a:t>
            </a:r>
            <a:br>
              <a:rPr lang="en-US" altLang="en-US" dirty="0"/>
            </a:br>
            <a:r>
              <a:rPr lang="en-US" altLang="en-US" dirty="0"/>
              <a:t>ER+/HER2- ABC</a:t>
            </a:r>
            <a:endParaRPr lang="en-US" altLang="en-US" dirty="0">
              <a:latin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01082-D72F-4F23-4CB8-CDAF859DF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+mn-lt"/>
                <a:cs typeface="Calibri"/>
              </a:rPr>
              <a:t>International, open-label, randomized </a:t>
            </a:r>
            <a:r>
              <a:rPr lang="en-US" sz="2000" dirty="0">
                <a:solidFill>
                  <a:srgbClr val="000000"/>
                </a:solidFill>
                <a:latin typeface="+mn-lt"/>
                <a:ea typeface="Roboto"/>
                <a:cs typeface="Calibri"/>
              </a:rPr>
              <a:t>phase</a:t>
            </a:r>
            <a:r>
              <a:rPr lang="en-US" sz="2000" dirty="0">
                <a:latin typeface="+mn-lt"/>
                <a:cs typeface="Calibri"/>
              </a:rPr>
              <a:t> III study (data cutoff: June 24, 2024)</a:t>
            </a: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endParaRPr lang="en-US" sz="2000" dirty="0">
              <a:latin typeface="+mn-lt"/>
              <a:cs typeface="Calibri"/>
            </a:endParaRPr>
          </a:p>
          <a:p>
            <a:pPr marL="0" indent="0">
              <a:buNone/>
            </a:pPr>
            <a:endParaRPr lang="en-US" sz="2000" dirty="0">
              <a:latin typeface="+mn-lt"/>
              <a:cs typeface="Calibri"/>
            </a:endParaRPr>
          </a:p>
          <a:p>
            <a:r>
              <a:rPr lang="en-US" sz="2000" b="1" dirty="0">
                <a:latin typeface="+mn-lt"/>
                <a:cs typeface="Calibri"/>
              </a:rPr>
              <a:t>Coprimary endpoints: </a:t>
            </a:r>
            <a:r>
              <a:rPr lang="en-US" sz="2000" dirty="0">
                <a:latin typeface="+mn-lt"/>
                <a:cs typeface="Calibri"/>
              </a:rPr>
              <a:t>PFS by INV with imlunestrant vs SoC in ITT population and </a:t>
            </a:r>
            <a:r>
              <a:rPr lang="en-US" sz="2000" i="1" dirty="0">
                <a:latin typeface="+mn-lt"/>
                <a:cs typeface="Calibri"/>
              </a:rPr>
              <a:t>ESR1</a:t>
            </a:r>
            <a:r>
              <a:rPr lang="en-US" sz="2000" dirty="0">
                <a:latin typeface="+mn-lt"/>
                <a:cs typeface="Calibri"/>
              </a:rPr>
              <a:t>-mutant population; PFS by INV with imlunestrant vs imlunestrant + abemaciclib</a:t>
            </a:r>
          </a:p>
          <a:p>
            <a:r>
              <a:rPr lang="en-US" sz="2000" b="1" dirty="0">
                <a:latin typeface="+mn-lt"/>
                <a:cs typeface="Calibri"/>
              </a:rPr>
              <a:t>Key secondary endpoints:</a:t>
            </a:r>
            <a:r>
              <a:rPr lang="en-US" sz="2000" dirty="0">
                <a:latin typeface="+mn-lt"/>
                <a:cs typeface="Calibri"/>
              </a:rPr>
              <a:t> OS and PFS by BICR, ORR, safety</a:t>
            </a:r>
          </a:p>
          <a:p>
            <a:endParaRPr lang="en-US" sz="2000" dirty="0">
              <a:latin typeface="+mn-lt"/>
              <a:cs typeface="Calibri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5D4C04-ACD0-8912-B8C3-7AAF9DA549B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+mn-lt"/>
                <a:cs typeface="Calibri"/>
              </a:rPr>
              <a:t>NCT04975308</a:t>
            </a:r>
            <a:r>
              <a:rPr lang="en-US" altLang="en-US" dirty="0">
                <a:latin typeface="+mn-lt"/>
                <a:cs typeface="Arial" panose="020B0604020202020204" pitchFamily="34" charset="0"/>
              </a:rPr>
              <a:t>. Jhaveri. NEJM. 2025;392:1189. 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405B3EA1-0AAC-938E-545C-239B4F090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018" y="2726676"/>
            <a:ext cx="358761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Men and pre-/postmenopausal women* with ER+/HER2- locally advanced or MBC; prior therapy (recurrence ≤12 mo of adjuvant AI ± CDK4/6i or PD on/after AI ± CDK4/6i as 1L therapy for ABC); ECOG PS 0/1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874)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C96EF7BD-26BB-BA20-BDC8-BE167E7DD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267" y="2559121"/>
            <a:ext cx="6425171" cy="643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Imlunestrant 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400 mg QD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331)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800F081-5586-EE5E-679E-822B62DCEBA8}"/>
              </a:ext>
            </a:extLst>
          </p:cNvPr>
          <p:cNvCxnSpPr>
            <a:cxnSpLocks/>
          </p:cNvCxnSpPr>
          <p:nvPr/>
        </p:nvCxnSpPr>
        <p:spPr bwMode="auto">
          <a:xfrm>
            <a:off x="4071501" y="2421639"/>
            <a:ext cx="0" cy="41749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EC1AC56-5BF8-D585-FD7C-E7652C44A0E4}"/>
              </a:ext>
            </a:extLst>
          </p:cNvPr>
          <p:cNvSpPr txBox="1"/>
          <p:nvPr/>
        </p:nvSpPr>
        <p:spPr bwMode="auto">
          <a:xfrm>
            <a:off x="1002693" y="1670238"/>
            <a:ext cx="613761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Stratified by duration of prior CDK4/6i (yes vs no), </a:t>
            </a:r>
            <a:r>
              <a:rPr kumimoji="0" lang="en-GB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presence of visceral metastases (yes vs no),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geographic region (East Asia vs North America/Western Europe vs others)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F33ED0-2D66-7598-7C95-8C3FE7D12528}"/>
              </a:ext>
            </a:extLst>
          </p:cNvPr>
          <p:cNvSpPr txBox="1"/>
          <p:nvPr/>
        </p:nvSpPr>
        <p:spPr bwMode="auto">
          <a:xfrm>
            <a:off x="4656268" y="3937943"/>
            <a:ext cx="6425173" cy="6463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SoC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(Fulvestrant or Exemestane)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(n = 330)</a:t>
            </a:r>
          </a:p>
        </p:txBody>
      </p:sp>
      <p:sp>
        <p:nvSpPr>
          <p:cNvPr id="4" name="Rectangle 49">
            <a:extLst>
              <a:ext uri="{FF2B5EF4-FFF2-40B4-BE49-F238E27FC236}">
                <a16:creationId xmlns:a16="http://schemas.microsoft.com/office/drawing/2014/main" id="{95B7AAF9-DF13-D702-C145-87E7ACBDA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267" y="3251385"/>
            <a:ext cx="6425175" cy="6434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Imlunestrant 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400 mg QD + </a:t>
            </a:r>
            <a:r>
              <a:rPr kumimoji="0" lang="en-US" altLang="en-US" sz="175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Abemaciclib </a:t>
            </a: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150 mg BID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5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213)</a:t>
            </a:r>
          </a:p>
        </p:txBody>
      </p:sp>
      <p:sp>
        <p:nvSpPr>
          <p:cNvPr id="5" name="Line 26">
            <a:extLst>
              <a:ext uri="{FF2B5EF4-FFF2-40B4-BE49-F238E27FC236}">
                <a16:creationId xmlns:a16="http://schemas.microsoft.com/office/drawing/2014/main" id="{953890EF-D6C8-3B05-D72D-B2A179B3A1D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8693" y="3985848"/>
            <a:ext cx="764842" cy="33998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Line 27">
            <a:extLst>
              <a:ext uri="{FF2B5EF4-FFF2-40B4-BE49-F238E27FC236}">
                <a16:creationId xmlns:a16="http://schemas.microsoft.com/office/drawing/2014/main" id="{7BD4235C-25AB-6E2C-ACE7-5829553896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8693" y="2788846"/>
            <a:ext cx="812800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Line 33">
            <a:extLst>
              <a:ext uri="{FF2B5EF4-FFF2-40B4-BE49-F238E27FC236}">
                <a16:creationId xmlns:a16="http://schemas.microsoft.com/office/drawing/2014/main" id="{005EBD74-A339-1386-8D7A-743CDA44F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9643" y="3585787"/>
            <a:ext cx="8493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F924A-69B5-CDD5-1A49-B1E97E1298F4}"/>
              </a:ext>
            </a:extLst>
          </p:cNvPr>
          <p:cNvSpPr txBox="1"/>
          <p:nvPr/>
        </p:nvSpPr>
        <p:spPr bwMode="auto">
          <a:xfrm>
            <a:off x="4583535" y="4608166"/>
            <a:ext cx="49409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*GnRH agonist required in men and premenopausal women.</a:t>
            </a:r>
          </a:p>
        </p:txBody>
      </p:sp>
    </p:spTree>
    <p:extLst>
      <p:ext uri="{BB962C8B-B14F-4D97-AF65-F5344CB8AC3E}">
        <p14:creationId xmlns:p14="http://schemas.microsoft.com/office/powerpoint/2010/main" val="3237130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7DE57-EB4B-E7BF-63BA-C50DEA806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47" name="Straight Connector 9746">
            <a:extLst>
              <a:ext uri="{FF2B5EF4-FFF2-40B4-BE49-F238E27FC236}">
                <a16:creationId xmlns:a16="http://schemas.microsoft.com/office/drawing/2014/main" id="{CCD9540D-FF52-3160-B46F-4E3024439606}"/>
              </a:ext>
            </a:extLst>
          </p:cNvPr>
          <p:cNvCxnSpPr>
            <a:cxnSpLocks/>
          </p:cNvCxnSpPr>
          <p:nvPr/>
        </p:nvCxnSpPr>
        <p:spPr bwMode="auto">
          <a:xfrm>
            <a:off x="7806395" y="2630297"/>
            <a:ext cx="0" cy="1307639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748" name="Straight Connector 9747">
            <a:extLst>
              <a:ext uri="{FF2B5EF4-FFF2-40B4-BE49-F238E27FC236}">
                <a16:creationId xmlns:a16="http://schemas.microsoft.com/office/drawing/2014/main" id="{7AF313C5-1FD0-BBCE-1A6D-5C218A42F0DD}"/>
              </a:ext>
            </a:extLst>
          </p:cNvPr>
          <p:cNvCxnSpPr>
            <a:cxnSpLocks/>
          </p:cNvCxnSpPr>
          <p:nvPr/>
        </p:nvCxnSpPr>
        <p:spPr bwMode="auto">
          <a:xfrm flipH="1">
            <a:off x="8480291" y="2997926"/>
            <a:ext cx="0" cy="933121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9790" name="Group 9789">
            <a:extLst>
              <a:ext uri="{FF2B5EF4-FFF2-40B4-BE49-F238E27FC236}">
                <a16:creationId xmlns:a16="http://schemas.microsoft.com/office/drawing/2014/main" id="{9D1559DF-BB41-932B-3DD9-C4BBAB364F6E}"/>
              </a:ext>
            </a:extLst>
          </p:cNvPr>
          <p:cNvGrpSpPr/>
          <p:nvPr/>
        </p:nvGrpSpPr>
        <p:grpSpPr>
          <a:xfrm>
            <a:off x="7236155" y="1684586"/>
            <a:ext cx="4576666" cy="2092798"/>
            <a:chOff x="7231224" y="1684176"/>
            <a:chExt cx="4576666" cy="2038738"/>
          </a:xfrm>
        </p:grpSpPr>
        <p:sp>
          <p:nvSpPr>
            <p:cNvPr id="9787" name="Freeform 9786">
              <a:extLst>
                <a:ext uri="{FF2B5EF4-FFF2-40B4-BE49-F238E27FC236}">
                  <a16:creationId xmlns:a16="http://schemas.microsoft.com/office/drawing/2014/main" id="{65DBFB86-72B2-96AC-1370-4CC894FC79B0}"/>
                </a:ext>
              </a:extLst>
            </p:cNvPr>
            <p:cNvSpPr/>
            <p:nvPr/>
          </p:nvSpPr>
          <p:spPr>
            <a:xfrm>
              <a:off x="9503229" y="3526971"/>
              <a:ext cx="2304661" cy="195943"/>
            </a:xfrm>
            <a:custGeom>
              <a:avLst/>
              <a:gdLst>
                <a:gd name="csX0" fmla="*/ 2304661 w 2304661"/>
                <a:gd name="csY0" fmla="*/ 195943 h 195943"/>
                <a:gd name="csX1" fmla="*/ 1670179 w 2304661"/>
                <a:gd name="csY1" fmla="*/ 195943 h 195943"/>
                <a:gd name="csX2" fmla="*/ 1670179 w 2304661"/>
                <a:gd name="csY2" fmla="*/ 195943 h 195943"/>
                <a:gd name="csX3" fmla="*/ 1670179 w 2304661"/>
                <a:gd name="csY3" fmla="*/ 149290 h 195943"/>
                <a:gd name="csX4" fmla="*/ 1357604 w 2304661"/>
                <a:gd name="csY4" fmla="*/ 149290 h 195943"/>
                <a:gd name="csX5" fmla="*/ 1357604 w 2304661"/>
                <a:gd name="csY5" fmla="*/ 135294 h 195943"/>
                <a:gd name="csX6" fmla="*/ 1073020 w 2304661"/>
                <a:gd name="csY6" fmla="*/ 135294 h 195943"/>
                <a:gd name="csX7" fmla="*/ 1073020 w 2304661"/>
                <a:gd name="csY7" fmla="*/ 121298 h 195943"/>
                <a:gd name="csX8" fmla="*/ 891073 w 2304661"/>
                <a:gd name="csY8" fmla="*/ 121298 h 195943"/>
                <a:gd name="csX9" fmla="*/ 891073 w 2304661"/>
                <a:gd name="csY9" fmla="*/ 111968 h 195943"/>
                <a:gd name="csX10" fmla="*/ 802432 w 2304661"/>
                <a:gd name="csY10" fmla="*/ 111968 h 195943"/>
                <a:gd name="csX11" fmla="*/ 802432 w 2304661"/>
                <a:gd name="csY11" fmla="*/ 93307 h 195943"/>
                <a:gd name="csX12" fmla="*/ 741783 w 2304661"/>
                <a:gd name="csY12" fmla="*/ 93307 h 195943"/>
                <a:gd name="csX13" fmla="*/ 741783 w 2304661"/>
                <a:gd name="csY13" fmla="*/ 65315 h 195943"/>
                <a:gd name="csX14" fmla="*/ 573832 w 2304661"/>
                <a:gd name="csY14" fmla="*/ 65315 h 195943"/>
                <a:gd name="csX15" fmla="*/ 573832 w 2304661"/>
                <a:gd name="csY15" fmla="*/ 51319 h 195943"/>
                <a:gd name="csX16" fmla="*/ 499187 w 2304661"/>
                <a:gd name="csY16" fmla="*/ 51319 h 195943"/>
                <a:gd name="csX17" fmla="*/ 499187 w 2304661"/>
                <a:gd name="csY17" fmla="*/ 37323 h 195943"/>
                <a:gd name="csX18" fmla="*/ 242595 w 2304661"/>
                <a:gd name="csY18" fmla="*/ 37323 h 195943"/>
                <a:gd name="csX19" fmla="*/ 242595 w 2304661"/>
                <a:gd name="csY19" fmla="*/ 23327 h 195943"/>
                <a:gd name="csX20" fmla="*/ 116632 w 2304661"/>
                <a:gd name="csY20" fmla="*/ 23327 h 195943"/>
                <a:gd name="csX21" fmla="*/ 116632 w 2304661"/>
                <a:gd name="csY21" fmla="*/ 0 h 195943"/>
                <a:gd name="csX22" fmla="*/ 0 w 2304661"/>
                <a:gd name="csY22" fmla="*/ 0 h 195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304661" h="195943">
                  <a:moveTo>
                    <a:pt x="2304661" y="195943"/>
                  </a:moveTo>
                  <a:lnTo>
                    <a:pt x="1670179" y="195943"/>
                  </a:lnTo>
                  <a:lnTo>
                    <a:pt x="1670179" y="195943"/>
                  </a:lnTo>
                  <a:lnTo>
                    <a:pt x="1670179" y="149290"/>
                  </a:lnTo>
                  <a:lnTo>
                    <a:pt x="1357604" y="149290"/>
                  </a:lnTo>
                  <a:lnTo>
                    <a:pt x="1357604" y="135294"/>
                  </a:lnTo>
                  <a:lnTo>
                    <a:pt x="1073020" y="135294"/>
                  </a:lnTo>
                  <a:lnTo>
                    <a:pt x="1073020" y="121298"/>
                  </a:lnTo>
                  <a:lnTo>
                    <a:pt x="891073" y="121298"/>
                  </a:lnTo>
                  <a:lnTo>
                    <a:pt x="891073" y="111968"/>
                  </a:lnTo>
                  <a:lnTo>
                    <a:pt x="802432" y="111968"/>
                  </a:lnTo>
                  <a:lnTo>
                    <a:pt x="802432" y="93307"/>
                  </a:lnTo>
                  <a:lnTo>
                    <a:pt x="741783" y="93307"/>
                  </a:lnTo>
                  <a:lnTo>
                    <a:pt x="741783" y="65315"/>
                  </a:lnTo>
                  <a:lnTo>
                    <a:pt x="573832" y="65315"/>
                  </a:lnTo>
                  <a:lnTo>
                    <a:pt x="573832" y="51319"/>
                  </a:lnTo>
                  <a:lnTo>
                    <a:pt x="499187" y="51319"/>
                  </a:lnTo>
                  <a:lnTo>
                    <a:pt x="499187" y="37323"/>
                  </a:lnTo>
                  <a:lnTo>
                    <a:pt x="242595" y="37323"/>
                  </a:lnTo>
                  <a:lnTo>
                    <a:pt x="242595" y="23327"/>
                  </a:lnTo>
                  <a:lnTo>
                    <a:pt x="116632" y="23327"/>
                  </a:lnTo>
                  <a:lnTo>
                    <a:pt x="116632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89" name="Freeform 9788">
              <a:extLst>
                <a:ext uri="{FF2B5EF4-FFF2-40B4-BE49-F238E27FC236}">
                  <a16:creationId xmlns:a16="http://schemas.microsoft.com/office/drawing/2014/main" id="{3D21E6C6-F11A-16F4-15C4-28C9E0E0FA89}"/>
                </a:ext>
              </a:extLst>
            </p:cNvPr>
            <p:cNvSpPr/>
            <p:nvPr/>
          </p:nvSpPr>
          <p:spPr>
            <a:xfrm>
              <a:off x="7231224" y="1684176"/>
              <a:ext cx="2286000" cy="1828800"/>
            </a:xfrm>
            <a:custGeom>
              <a:avLst/>
              <a:gdLst>
                <a:gd name="csX0" fmla="*/ 0 w 2286000"/>
                <a:gd name="csY0" fmla="*/ 0 h 1828800"/>
                <a:gd name="csX1" fmla="*/ 83976 w 2286000"/>
                <a:gd name="csY1" fmla="*/ 83975 h 1828800"/>
                <a:gd name="csX2" fmla="*/ 93307 w 2286000"/>
                <a:gd name="csY2" fmla="*/ 312575 h 1828800"/>
                <a:gd name="csX3" fmla="*/ 93307 w 2286000"/>
                <a:gd name="csY3" fmla="*/ 312575 h 1828800"/>
                <a:gd name="csX4" fmla="*/ 125964 w 2286000"/>
                <a:gd name="csY4" fmla="*/ 681134 h 1828800"/>
                <a:gd name="csX5" fmla="*/ 172617 w 2286000"/>
                <a:gd name="csY5" fmla="*/ 685800 h 1828800"/>
                <a:gd name="csX6" fmla="*/ 172617 w 2286000"/>
                <a:gd name="csY6" fmla="*/ 695130 h 1828800"/>
                <a:gd name="csX7" fmla="*/ 237931 w 2286000"/>
                <a:gd name="csY7" fmla="*/ 704461 h 1828800"/>
                <a:gd name="csX8" fmla="*/ 251927 w 2286000"/>
                <a:gd name="csY8" fmla="*/ 723122 h 1828800"/>
                <a:gd name="csX9" fmla="*/ 298580 w 2286000"/>
                <a:gd name="csY9" fmla="*/ 732453 h 1828800"/>
                <a:gd name="csX10" fmla="*/ 340568 w 2286000"/>
                <a:gd name="csY10" fmla="*/ 937726 h 1828800"/>
                <a:gd name="csX11" fmla="*/ 391886 w 2286000"/>
                <a:gd name="csY11" fmla="*/ 937726 h 1828800"/>
                <a:gd name="csX12" fmla="*/ 396552 w 2286000"/>
                <a:gd name="csY12" fmla="*/ 956387 h 1828800"/>
                <a:gd name="csX13" fmla="*/ 503854 w 2286000"/>
                <a:gd name="csY13" fmla="*/ 979714 h 1828800"/>
                <a:gd name="csX14" fmla="*/ 545841 w 2286000"/>
                <a:gd name="csY14" fmla="*/ 1198983 h 1828800"/>
                <a:gd name="csX15" fmla="*/ 620486 w 2286000"/>
                <a:gd name="csY15" fmla="*/ 1203648 h 1828800"/>
                <a:gd name="csX16" fmla="*/ 620486 w 2286000"/>
                <a:gd name="csY16" fmla="*/ 1217644 h 1828800"/>
                <a:gd name="csX17" fmla="*/ 723123 w 2286000"/>
                <a:gd name="csY17" fmla="*/ 1222310 h 1828800"/>
                <a:gd name="csX18" fmla="*/ 751115 w 2286000"/>
                <a:gd name="csY18" fmla="*/ 1259632 h 1828800"/>
                <a:gd name="csX19" fmla="*/ 839756 w 2286000"/>
                <a:gd name="csY19" fmla="*/ 1264297 h 1828800"/>
                <a:gd name="csX20" fmla="*/ 839756 w 2286000"/>
                <a:gd name="csY20" fmla="*/ 1278293 h 1828800"/>
                <a:gd name="csX21" fmla="*/ 919066 w 2286000"/>
                <a:gd name="csY21" fmla="*/ 1278293 h 1828800"/>
                <a:gd name="csX22" fmla="*/ 947058 w 2286000"/>
                <a:gd name="csY22" fmla="*/ 1376265 h 1828800"/>
                <a:gd name="csX23" fmla="*/ 956388 w 2286000"/>
                <a:gd name="csY23" fmla="*/ 1376265 h 1828800"/>
                <a:gd name="csX24" fmla="*/ 965719 w 2286000"/>
                <a:gd name="csY24" fmla="*/ 1404257 h 1828800"/>
                <a:gd name="csX25" fmla="*/ 1054360 w 2286000"/>
                <a:gd name="csY25" fmla="*/ 1408922 h 1828800"/>
                <a:gd name="csX26" fmla="*/ 1063690 w 2286000"/>
                <a:gd name="csY26" fmla="*/ 1422918 h 1828800"/>
                <a:gd name="csX27" fmla="*/ 1129005 w 2286000"/>
                <a:gd name="csY27" fmla="*/ 1422918 h 1828800"/>
                <a:gd name="csX28" fmla="*/ 1156996 w 2286000"/>
                <a:gd name="csY28" fmla="*/ 1525555 h 1828800"/>
                <a:gd name="csX29" fmla="*/ 1254968 w 2286000"/>
                <a:gd name="csY29" fmla="*/ 1525555 h 1828800"/>
                <a:gd name="csX30" fmla="*/ 1254968 w 2286000"/>
                <a:gd name="csY30" fmla="*/ 1530220 h 1828800"/>
                <a:gd name="csX31" fmla="*/ 1352939 w 2286000"/>
                <a:gd name="csY31" fmla="*/ 1534885 h 1828800"/>
                <a:gd name="csX32" fmla="*/ 1352939 w 2286000"/>
                <a:gd name="csY32" fmla="*/ 1553546 h 1828800"/>
                <a:gd name="csX33" fmla="*/ 1455576 w 2286000"/>
                <a:gd name="csY33" fmla="*/ 1562877 h 1828800"/>
                <a:gd name="csX34" fmla="*/ 1464907 w 2286000"/>
                <a:gd name="csY34" fmla="*/ 1618861 h 1828800"/>
                <a:gd name="csX35" fmla="*/ 1525556 w 2286000"/>
                <a:gd name="csY35" fmla="*/ 1623526 h 1828800"/>
                <a:gd name="csX36" fmla="*/ 1525556 w 2286000"/>
                <a:gd name="csY36" fmla="*/ 1632857 h 1828800"/>
                <a:gd name="csX37" fmla="*/ 1604866 w 2286000"/>
                <a:gd name="csY37" fmla="*/ 1632857 h 1828800"/>
                <a:gd name="csX38" fmla="*/ 1604866 w 2286000"/>
                <a:gd name="csY38" fmla="*/ 1637522 h 1828800"/>
                <a:gd name="csX39" fmla="*/ 1688841 w 2286000"/>
                <a:gd name="csY39" fmla="*/ 1642187 h 1828800"/>
                <a:gd name="csX40" fmla="*/ 1688841 w 2286000"/>
                <a:gd name="csY40" fmla="*/ 1656183 h 1828800"/>
                <a:gd name="csX41" fmla="*/ 1754156 w 2286000"/>
                <a:gd name="csY41" fmla="*/ 1656183 h 1828800"/>
                <a:gd name="csX42" fmla="*/ 1782147 w 2286000"/>
                <a:gd name="csY42" fmla="*/ 1749489 h 1828800"/>
                <a:gd name="csX43" fmla="*/ 1856792 w 2286000"/>
                <a:gd name="csY43" fmla="*/ 1749489 h 1828800"/>
                <a:gd name="csX44" fmla="*/ 1866123 w 2286000"/>
                <a:gd name="csY44" fmla="*/ 1758820 h 1828800"/>
                <a:gd name="csX45" fmla="*/ 1987421 w 2286000"/>
                <a:gd name="csY45" fmla="*/ 1758820 h 1828800"/>
                <a:gd name="csX46" fmla="*/ 2006082 w 2286000"/>
                <a:gd name="csY46" fmla="*/ 1777481 h 1828800"/>
                <a:gd name="csX47" fmla="*/ 2076062 w 2286000"/>
                <a:gd name="csY47" fmla="*/ 1777481 h 1828800"/>
                <a:gd name="csX48" fmla="*/ 2076062 w 2286000"/>
                <a:gd name="csY48" fmla="*/ 1800808 h 1828800"/>
                <a:gd name="csX49" fmla="*/ 2188029 w 2286000"/>
                <a:gd name="csY49" fmla="*/ 1800808 h 1828800"/>
                <a:gd name="csX50" fmla="*/ 2188029 w 2286000"/>
                <a:gd name="csY50" fmla="*/ 1828800 h 1828800"/>
                <a:gd name="csX51" fmla="*/ 2286000 w 2286000"/>
                <a:gd name="csY51" fmla="*/ 1828800 h 1828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286000" h="1828800">
                  <a:moveTo>
                    <a:pt x="0" y="0"/>
                  </a:moveTo>
                  <a:lnTo>
                    <a:pt x="83976" y="83975"/>
                  </a:lnTo>
                  <a:lnTo>
                    <a:pt x="93307" y="312575"/>
                  </a:lnTo>
                  <a:lnTo>
                    <a:pt x="93307" y="312575"/>
                  </a:lnTo>
                  <a:lnTo>
                    <a:pt x="125964" y="681134"/>
                  </a:lnTo>
                  <a:lnTo>
                    <a:pt x="172617" y="685800"/>
                  </a:lnTo>
                  <a:lnTo>
                    <a:pt x="172617" y="695130"/>
                  </a:lnTo>
                  <a:lnTo>
                    <a:pt x="237931" y="704461"/>
                  </a:lnTo>
                  <a:lnTo>
                    <a:pt x="251927" y="723122"/>
                  </a:lnTo>
                  <a:lnTo>
                    <a:pt x="298580" y="732453"/>
                  </a:lnTo>
                  <a:lnTo>
                    <a:pt x="340568" y="937726"/>
                  </a:lnTo>
                  <a:lnTo>
                    <a:pt x="391886" y="937726"/>
                  </a:lnTo>
                  <a:lnTo>
                    <a:pt x="396552" y="956387"/>
                  </a:lnTo>
                  <a:lnTo>
                    <a:pt x="503854" y="979714"/>
                  </a:lnTo>
                  <a:lnTo>
                    <a:pt x="545841" y="1198983"/>
                  </a:lnTo>
                  <a:lnTo>
                    <a:pt x="620486" y="1203648"/>
                  </a:lnTo>
                  <a:lnTo>
                    <a:pt x="620486" y="1217644"/>
                  </a:lnTo>
                  <a:lnTo>
                    <a:pt x="723123" y="1222310"/>
                  </a:lnTo>
                  <a:lnTo>
                    <a:pt x="751115" y="1259632"/>
                  </a:lnTo>
                  <a:lnTo>
                    <a:pt x="839756" y="1264297"/>
                  </a:lnTo>
                  <a:lnTo>
                    <a:pt x="839756" y="1278293"/>
                  </a:lnTo>
                  <a:lnTo>
                    <a:pt x="919066" y="1278293"/>
                  </a:lnTo>
                  <a:lnTo>
                    <a:pt x="947058" y="1376265"/>
                  </a:lnTo>
                  <a:lnTo>
                    <a:pt x="956388" y="1376265"/>
                  </a:lnTo>
                  <a:lnTo>
                    <a:pt x="965719" y="1404257"/>
                  </a:lnTo>
                  <a:lnTo>
                    <a:pt x="1054360" y="1408922"/>
                  </a:lnTo>
                  <a:lnTo>
                    <a:pt x="1063690" y="1422918"/>
                  </a:lnTo>
                  <a:lnTo>
                    <a:pt x="1129005" y="1422918"/>
                  </a:lnTo>
                  <a:lnTo>
                    <a:pt x="1156996" y="1525555"/>
                  </a:lnTo>
                  <a:lnTo>
                    <a:pt x="1254968" y="1525555"/>
                  </a:lnTo>
                  <a:lnTo>
                    <a:pt x="1254968" y="1530220"/>
                  </a:lnTo>
                  <a:lnTo>
                    <a:pt x="1352939" y="1534885"/>
                  </a:lnTo>
                  <a:lnTo>
                    <a:pt x="1352939" y="1553546"/>
                  </a:lnTo>
                  <a:lnTo>
                    <a:pt x="1455576" y="1562877"/>
                  </a:lnTo>
                  <a:lnTo>
                    <a:pt x="1464907" y="1618861"/>
                  </a:lnTo>
                  <a:lnTo>
                    <a:pt x="1525556" y="1623526"/>
                  </a:lnTo>
                  <a:lnTo>
                    <a:pt x="1525556" y="1632857"/>
                  </a:lnTo>
                  <a:lnTo>
                    <a:pt x="1604866" y="1632857"/>
                  </a:lnTo>
                  <a:lnTo>
                    <a:pt x="1604866" y="1637522"/>
                  </a:lnTo>
                  <a:lnTo>
                    <a:pt x="1688841" y="1642187"/>
                  </a:lnTo>
                  <a:lnTo>
                    <a:pt x="1688841" y="1656183"/>
                  </a:lnTo>
                  <a:lnTo>
                    <a:pt x="1754156" y="1656183"/>
                  </a:lnTo>
                  <a:lnTo>
                    <a:pt x="1782147" y="1749489"/>
                  </a:lnTo>
                  <a:lnTo>
                    <a:pt x="1856792" y="1749489"/>
                  </a:lnTo>
                  <a:lnTo>
                    <a:pt x="1866123" y="1758820"/>
                  </a:lnTo>
                  <a:lnTo>
                    <a:pt x="1987421" y="1758820"/>
                  </a:lnTo>
                  <a:lnTo>
                    <a:pt x="2006082" y="1777481"/>
                  </a:lnTo>
                  <a:lnTo>
                    <a:pt x="2076062" y="1777481"/>
                  </a:lnTo>
                  <a:lnTo>
                    <a:pt x="2076062" y="1800808"/>
                  </a:lnTo>
                  <a:lnTo>
                    <a:pt x="2188029" y="1800808"/>
                  </a:lnTo>
                  <a:lnTo>
                    <a:pt x="2188029" y="1828800"/>
                  </a:lnTo>
                  <a:lnTo>
                    <a:pt x="2286000" y="18288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337" name="Straight Connector 9336">
            <a:extLst>
              <a:ext uri="{FF2B5EF4-FFF2-40B4-BE49-F238E27FC236}">
                <a16:creationId xmlns:a16="http://schemas.microsoft.com/office/drawing/2014/main" id="{A250D8F9-50C1-A548-AAF5-DC0E292DE8E4}"/>
              </a:ext>
            </a:extLst>
          </p:cNvPr>
          <p:cNvCxnSpPr>
            <a:cxnSpLocks/>
          </p:cNvCxnSpPr>
          <p:nvPr/>
        </p:nvCxnSpPr>
        <p:spPr bwMode="auto">
          <a:xfrm>
            <a:off x="1996608" y="2630297"/>
            <a:ext cx="0" cy="1307639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339" name="Straight Connector 9338">
            <a:extLst>
              <a:ext uri="{FF2B5EF4-FFF2-40B4-BE49-F238E27FC236}">
                <a16:creationId xmlns:a16="http://schemas.microsoft.com/office/drawing/2014/main" id="{FB240D06-9305-C59D-89B4-FBC220A3546E}"/>
              </a:ext>
            </a:extLst>
          </p:cNvPr>
          <p:cNvCxnSpPr>
            <a:cxnSpLocks/>
          </p:cNvCxnSpPr>
          <p:nvPr/>
        </p:nvCxnSpPr>
        <p:spPr bwMode="auto">
          <a:xfrm>
            <a:off x="2793128" y="3232010"/>
            <a:ext cx="0" cy="699037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785" name="Freeform 9784">
            <a:extLst>
              <a:ext uri="{FF2B5EF4-FFF2-40B4-BE49-F238E27FC236}">
                <a16:creationId xmlns:a16="http://schemas.microsoft.com/office/drawing/2014/main" id="{8DC16428-ED73-0AFA-9C75-C8560B6F52A4}"/>
              </a:ext>
            </a:extLst>
          </p:cNvPr>
          <p:cNvSpPr/>
          <p:nvPr/>
        </p:nvSpPr>
        <p:spPr>
          <a:xfrm>
            <a:off x="1204913" y="1681163"/>
            <a:ext cx="2576512" cy="2257425"/>
          </a:xfrm>
          <a:custGeom>
            <a:avLst/>
            <a:gdLst>
              <a:gd name="csX0" fmla="*/ 0 w 2576512"/>
              <a:gd name="csY0" fmla="*/ 0 h 2257425"/>
              <a:gd name="csX1" fmla="*/ 157162 w 2576512"/>
              <a:gd name="csY1" fmla="*/ 0 h 2257425"/>
              <a:gd name="csX2" fmla="*/ 157162 w 2576512"/>
              <a:gd name="csY2" fmla="*/ 61912 h 2257425"/>
              <a:gd name="csX3" fmla="*/ 242887 w 2576512"/>
              <a:gd name="csY3" fmla="*/ 61912 h 2257425"/>
              <a:gd name="csX4" fmla="*/ 242887 w 2576512"/>
              <a:gd name="csY4" fmla="*/ 404812 h 2257425"/>
              <a:gd name="csX5" fmla="*/ 266700 w 2576512"/>
              <a:gd name="csY5" fmla="*/ 404812 h 2257425"/>
              <a:gd name="csX6" fmla="*/ 266700 w 2576512"/>
              <a:gd name="csY6" fmla="*/ 747712 h 2257425"/>
              <a:gd name="csX7" fmla="*/ 309562 w 2576512"/>
              <a:gd name="csY7" fmla="*/ 747712 h 2257425"/>
              <a:gd name="csX8" fmla="*/ 309562 w 2576512"/>
              <a:gd name="csY8" fmla="*/ 776287 h 2257425"/>
              <a:gd name="csX9" fmla="*/ 390525 w 2576512"/>
              <a:gd name="csY9" fmla="*/ 776287 h 2257425"/>
              <a:gd name="csX10" fmla="*/ 390525 w 2576512"/>
              <a:gd name="csY10" fmla="*/ 800100 h 2257425"/>
              <a:gd name="csX11" fmla="*/ 485775 w 2576512"/>
              <a:gd name="csY11" fmla="*/ 800100 h 2257425"/>
              <a:gd name="csX12" fmla="*/ 485775 w 2576512"/>
              <a:gd name="csY12" fmla="*/ 933450 h 2257425"/>
              <a:gd name="csX13" fmla="*/ 509587 w 2576512"/>
              <a:gd name="csY13" fmla="*/ 933450 h 2257425"/>
              <a:gd name="csX14" fmla="*/ 509587 w 2576512"/>
              <a:gd name="csY14" fmla="*/ 1128712 h 2257425"/>
              <a:gd name="csX15" fmla="*/ 638175 w 2576512"/>
              <a:gd name="csY15" fmla="*/ 1128712 h 2257425"/>
              <a:gd name="csX16" fmla="*/ 638175 w 2576512"/>
              <a:gd name="csY16" fmla="*/ 1190625 h 2257425"/>
              <a:gd name="csX17" fmla="*/ 666750 w 2576512"/>
              <a:gd name="csY17" fmla="*/ 1190625 h 2257425"/>
              <a:gd name="csX18" fmla="*/ 666750 w 2576512"/>
              <a:gd name="csY18" fmla="*/ 1223962 h 2257425"/>
              <a:gd name="csX19" fmla="*/ 723900 w 2576512"/>
              <a:gd name="csY19" fmla="*/ 1223962 h 2257425"/>
              <a:gd name="csX20" fmla="*/ 723900 w 2576512"/>
              <a:gd name="csY20" fmla="*/ 1309687 h 2257425"/>
              <a:gd name="csX21" fmla="*/ 742950 w 2576512"/>
              <a:gd name="csY21" fmla="*/ 1309687 h 2257425"/>
              <a:gd name="csX22" fmla="*/ 742950 w 2576512"/>
              <a:gd name="csY22" fmla="*/ 1519237 h 2257425"/>
              <a:gd name="csX23" fmla="*/ 895350 w 2576512"/>
              <a:gd name="csY23" fmla="*/ 1519237 h 2257425"/>
              <a:gd name="csX24" fmla="*/ 895350 w 2576512"/>
              <a:gd name="csY24" fmla="*/ 1576387 h 2257425"/>
              <a:gd name="csX25" fmla="*/ 952500 w 2576512"/>
              <a:gd name="csY25" fmla="*/ 1576387 h 2257425"/>
              <a:gd name="csX26" fmla="*/ 952500 w 2576512"/>
              <a:gd name="csY26" fmla="*/ 1614487 h 2257425"/>
              <a:gd name="csX27" fmla="*/ 966788 w 2576512"/>
              <a:gd name="csY27" fmla="*/ 1628775 h 2257425"/>
              <a:gd name="csX28" fmla="*/ 966788 w 2576512"/>
              <a:gd name="csY28" fmla="*/ 1628775 h 2257425"/>
              <a:gd name="csX29" fmla="*/ 966788 w 2576512"/>
              <a:gd name="csY29" fmla="*/ 1838325 h 2257425"/>
              <a:gd name="csX30" fmla="*/ 1152525 w 2576512"/>
              <a:gd name="csY30" fmla="*/ 1838325 h 2257425"/>
              <a:gd name="csX31" fmla="*/ 1152525 w 2576512"/>
              <a:gd name="csY31" fmla="*/ 1857375 h 2257425"/>
              <a:gd name="csX32" fmla="*/ 1228725 w 2576512"/>
              <a:gd name="csY32" fmla="*/ 1857375 h 2257425"/>
              <a:gd name="csX33" fmla="*/ 1228725 w 2576512"/>
              <a:gd name="csY33" fmla="*/ 1990725 h 2257425"/>
              <a:gd name="csX34" fmla="*/ 1271587 w 2576512"/>
              <a:gd name="csY34" fmla="*/ 1990725 h 2257425"/>
              <a:gd name="csX35" fmla="*/ 1271587 w 2576512"/>
              <a:gd name="csY35" fmla="*/ 1990725 h 2257425"/>
              <a:gd name="csX36" fmla="*/ 1271587 w 2576512"/>
              <a:gd name="csY36" fmla="*/ 1990725 h 2257425"/>
              <a:gd name="csX37" fmla="*/ 1271587 w 2576512"/>
              <a:gd name="csY37" fmla="*/ 2028825 h 2257425"/>
              <a:gd name="csX38" fmla="*/ 1466850 w 2576512"/>
              <a:gd name="csY38" fmla="*/ 2028825 h 2257425"/>
              <a:gd name="csX39" fmla="*/ 1466850 w 2576512"/>
              <a:gd name="csY39" fmla="*/ 2076450 h 2257425"/>
              <a:gd name="csX40" fmla="*/ 1828800 w 2576512"/>
              <a:gd name="csY40" fmla="*/ 2076450 h 2257425"/>
              <a:gd name="csX41" fmla="*/ 1828800 w 2576512"/>
              <a:gd name="csY41" fmla="*/ 2105025 h 2257425"/>
              <a:gd name="csX42" fmla="*/ 2019300 w 2576512"/>
              <a:gd name="csY42" fmla="*/ 2105025 h 2257425"/>
              <a:gd name="csX43" fmla="*/ 2019300 w 2576512"/>
              <a:gd name="csY43" fmla="*/ 2133600 h 2257425"/>
              <a:gd name="csX44" fmla="*/ 2200275 w 2576512"/>
              <a:gd name="csY44" fmla="*/ 2133600 h 2257425"/>
              <a:gd name="csX45" fmla="*/ 2200275 w 2576512"/>
              <a:gd name="csY45" fmla="*/ 2162175 h 2257425"/>
              <a:gd name="csX46" fmla="*/ 2328862 w 2576512"/>
              <a:gd name="csY46" fmla="*/ 2162175 h 2257425"/>
              <a:gd name="csX47" fmla="*/ 2328862 w 2576512"/>
              <a:gd name="csY47" fmla="*/ 2200275 h 2257425"/>
              <a:gd name="csX48" fmla="*/ 2576512 w 2576512"/>
              <a:gd name="csY48" fmla="*/ 2200275 h 2257425"/>
              <a:gd name="csX49" fmla="*/ 2576512 w 2576512"/>
              <a:gd name="csY49" fmla="*/ 2257425 h 22574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2576512" h="2257425">
                <a:moveTo>
                  <a:pt x="0" y="0"/>
                </a:moveTo>
                <a:lnTo>
                  <a:pt x="157162" y="0"/>
                </a:lnTo>
                <a:lnTo>
                  <a:pt x="157162" y="61912"/>
                </a:lnTo>
                <a:lnTo>
                  <a:pt x="242887" y="61912"/>
                </a:lnTo>
                <a:lnTo>
                  <a:pt x="242887" y="404812"/>
                </a:lnTo>
                <a:lnTo>
                  <a:pt x="266700" y="404812"/>
                </a:lnTo>
                <a:lnTo>
                  <a:pt x="266700" y="747712"/>
                </a:lnTo>
                <a:lnTo>
                  <a:pt x="309562" y="747712"/>
                </a:lnTo>
                <a:lnTo>
                  <a:pt x="309562" y="776287"/>
                </a:lnTo>
                <a:lnTo>
                  <a:pt x="390525" y="776287"/>
                </a:lnTo>
                <a:lnTo>
                  <a:pt x="390525" y="800100"/>
                </a:lnTo>
                <a:lnTo>
                  <a:pt x="485775" y="800100"/>
                </a:lnTo>
                <a:lnTo>
                  <a:pt x="485775" y="933450"/>
                </a:lnTo>
                <a:lnTo>
                  <a:pt x="509587" y="933450"/>
                </a:lnTo>
                <a:lnTo>
                  <a:pt x="509587" y="1128712"/>
                </a:lnTo>
                <a:lnTo>
                  <a:pt x="638175" y="1128712"/>
                </a:lnTo>
                <a:lnTo>
                  <a:pt x="638175" y="1190625"/>
                </a:lnTo>
                <a:lnTo>
                  <a:pt x="666750" y="1190625"/>
                </a:lnTo>
                <a:lnTo>
                  <a:pt x="666750" y="1223962"/>
                </a:lnTo>
                <a:lnTo>
                  <a:pt x="723900" y="1223962"/>
                </a:lnTo>
                <a:lnTo>
                  <a:pt x="723900" y="1309687"/>
                </a:lnTo>
                <a:lnTo>
                  <a:pt x="742950" y="1309687"/>
                </a:lnTo>
                <a:lnTo>
                  <a:pt x="742950" y="1519237"/>
                </a:lnTo>
                <a:lnTo>
                  <a:pt x="895350" y="1519237"/>
                </a:lnTo>
                <a:lnTo>
                  <a:pt x="895350" y="1576387"/>
                </a:lnTo>
                <a:lnTo>
                  <a:pt x="952500" y="1576387"/>
                </a:lnTo>
                <a:lnTo>
                  <a:pt x="952500" y="1614487"/>
                </a:lnTo>
                <a:lnTo>
                  <a:pt x="966788" y="1628775"/>
                </a:lnTo>
                <a:lnTo>
                  <a:pt x="966788" y="1628775"/>
                </a:lnTo>
                <a:lnTo>
                  <a:pt x="966788" y="1838325"/>
                </a:lnTo>
                <a:lnTo>
                  <a:pt x="1152525" y="1838325"/>
                </a:lnTo>
                <a:lnTo>
                  <a:pt x="1152525" y="1857375"/>
                </a:lnTo>
                <a:lnTo>
                  <a:pt x="1228725" y="1857375"/>
                </a:lnTo>
                <a:lnTo>
                  <a:pt x="1228725" y="1990725"/>
                </a:lnTo>
                <a:lnTo>
                  <a:pt x="1271587" y="1990725"/>
                </a:lnTo>
                <a:lnTo>
                  <a:pt x="1271587" y="1990725"/>
                </a:lnTo>
                <a:lnTo>
                  <a:pt x="1271587" y="1990725"/>
                </a:lnTo>
                <a:lnTo>
                  <a:pt x="1271587" y="2028825"/>
                </a:lnTo>
                <a:lnTo>
                  <a:pt x="1466850" y="2028825"/>
                </a:lnTo>
                <a:lnTo>
                  <a:pt x="1466850" y="2076450"/>
                </a:lnTo>
                <a:lnTo>
                  <a:pt x="1828800" y="2076450"/>
                </a:lnTo>
                <a:lnTo>
                  <a:pt x="1828800" y="2105025"/>
                </a:lnTo>
                <a:lnTo>
                  <a:pt x="2019300" y="2105025"/>
                </a:lnTo>
                <a:lnTo>
                  <a:pt x="2019300" y="2133600"/>
                </a:lnTo>
                <a:lnTo>
                  <a:pt x="2200275" y="2133600"/>
                </a:lnTo>
                <a:lnTo>
                  <a:pt x="2200275" y="2162175"/>
                </a:lnTo>
                <a:lnTo>
                  <a:pt x="2328862" y="2162175"/>
                </a:lnTo>
                <a:lnTo>
                  <a:pt x="2328862" y="2200275"/>
                </a:lnTo>
                <a:lnTo>
                  <a:pt x="2576512" y="2200275"/>
                </a:lnTo>
                <a:lnTo>
                  <a:pt x="2576512" y="2257425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84" name="Group 9783">
            <a:extLst>
              <a:ext uri="{FF2B5EF4-FFF2-40B4-BE49-F238E27FC236}">
                <a16:creationId xmlns:a16="http://schemas.microsoft.com/office/drawing/2014/main" id="{0652E51F-CFD4-E3D2-17C4-833217335269}"/>
              </a:ext>
            </a:extLst>
          </p:cNvPr>
          <p:cNvGrpSpPr/>
          <p:nvPr/>
        </p:nvGrpSpPr>
        <p:grpSpPr>
          <a:xfrm>
            <a:off x="1200149" y="1676399"/>
            <a:ext cx="4743451" cy="2262189"/>
            <a:chOff x="1200149" y="1676399"/>
            <a:chExt cx="4743451" cy="2262189"/>
          </a:xfrm>
        </p:grpSpPr>
        <p:sp>
          <p:nvSpPr>
            <p:cNvPr id="9780" name="Freeform 9779">
              <a:extLst>
                <a:ext uri="{FF2B5EF4-FFF2-40B4-BE49-F238E27FC236}">
                  <a16:creationId xmlns:a16="http://schemas.microsoft.com/office/drawing/2014/main" id="{4C7F1869-8130-070A-68D5-90F0904B206C}"/>
                </a:ext>
              </a:extLst>
            </p:cNvPr>
            <p:cNvSpPr/>
            <p:nvPr/>
          </p:nvSpPr>
          <p:spPr>
            <a:xfrm>
              <a:off x="4843463" y="3843338"/>
              <a:ext cx="1100137" cy="95250"/>
            </a:xfrm>
            <a:custGeom>
              <a:avLst/>
              <a:gdLst>
                <a:gd name="csX0" fmla="*/ 1100137 w 1100137"/>
                <a:gd name="csY0" fmla="*/ 95250 h 95250"/>
                <a:gd name="csX1" fmla="*/ 1095375 w 1100137"/>
                <a:gd name="csY1" fmla="*/ 47625 h 95250"/>
                <a:gd name="csX2" fmla="*/ 409575 w 1100137"/>
                <a:gd name="csY2" fmla="*/ 47625 h 95250"/>
                <a:gd name="csX3" fmla="*/ 409575 w 1100137"/>
                <a:gd name="csY3" fmla="*/ 47625 h 95250"/>
                <a:gd name="csX4" fmla="*/ 409575 w 1100137"/>
                <a:gd name="csY4" fmla="*/ 0 h 95250"/>
                <a:gd name="csX5" fmla="*/ 0 w 1100137"/>
                <a:gd name="csY5" fmla="*/ 0 h 95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00137" h="95250">
                  <a:moveTo>
                    <a:pt x="1100137" y="95250"/>
                  </a:moveTo>
                  <a:lnTo>
                    <a:pt x="1095375" y="47625"/>
                  </a:lnTo>
                  <a:lnTo>
                    <a:pt x="409575" y="47625"/>
                  </a:lnTo>
                  <a:lnTo>
                    <a:pt x="409575" y="47625"/>
                  </a:lnTo>
                  <a:lnTo>
                    <a:pt x="4095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82" name="Freeform 9781">
              <a:extLst>
                <a:ext uri="{FF2B5EF4-FFF2-40B4-BE49-F238E27FC236}">
                  <a16:creationId xmlns:a16="http://schemas.microsoft.com/office/drawing/2014/main" id="{79B7A0FC-7DB3-7701-2463-F19D04A6B081}"/>
                </a:ext>
              </a:extLst>
            </p:cNvPr>
            <p:cNvSpPr/>
            <p:nvPr/>
          </p:nvSpPr>
          <p:spPr>
            <a:xfrm>
              <a:off x="1200149" y="1676399"/>
              <a:ext cx="1800225" cy="1738313"/>
            </a:xfrm>
            <a:custGeom>
              <a:avLst/>
              <a:gdLst>
                <a:gd name="csX0" fmla="*/ 0 w 1833562"/>
                <a:gd name="csY0" fmla="*/ 0 h 1771650"/>
                <a:gd name="csX1" fmla="*/ 147638 w 1833562"/>
                <a:gd name="csY1" fmla="*/ 0 h 1771650"/>
                <a:gd name="csX2" fmla="*/ 147638 w 1833562"/>
                <a:gd name="csY2" fmla="*/ 47625 h 1771650"/>
                <a:gd name="csX3" fmla="*/ 185738 w 1833562"/>
                <a:gd name="csY3" fmla="*/ 47625 h 1771650"/>
                <a:gd name="csX4" fmla="*/ 185738 w 1833562"/>
                <a:gd name="csY4" fmla="*/ 109538 h 1771650"/>
                <a:gd name="csX5" fmla="*/ 257175 w 1833562"/>
                <a:gd name="csY5" fmla="*/ 109538 h 1771650"/>
                <a:gd name="csX6" fmla="*/ 257175 w 1833562"/>
                <a:gd name="csY6" fmla="*/ 700088 h 1771650"/>
                <a:gd name="csX7" fmla="*/ 409575 w 1833562"/>
                <a:gd name="csY7" fmla="*/ 700088 h 1771650"/>
                <a:gd name="csX8" fmla="*/ 409575 w 1833562"/>
                <a:gd name="csY8" fmla="*/ 742950 h 1771650"/>
                <a:gd name="csX9" fmla="*/ 485775 w 1833562"/>
                <a:gd name="csY9" fmla="*/ 742950 h 1771650"/>
                <a:gd name="csX10" fmla="*/ 485775 w 1833562"/>
                <a:gd name="csY10" fmla="*/ 804863 h 1771650"/>
                <a:gd name="csX11" fmla="*/ 500063 w 1833562"/>
                <a:gd name="csY11" fmla="*/ 804863 h 1771650"/>
                <a:gd name="csX12" fmla="*/ 500063 w 1833562"/>
                <a:gd name="csY12" fmla="*/ 957263 h 1771650"/>
                <a:gd name="csX13" fmla="*/ 585788 w 1833562"/>
                <a:gd name="csY13" fmla="*/ 957263 h 1771650"/>
                <a:gd name="csX14" fmla="*/ 585788 w 1833562"/>
                <a:gd name="csY14" fmla="*/ 985838 h 1771650"/>
                <a:gd name="csX15" fmla="*/ 661988 w 1833562"/>
                <a:gd name="csY15" fmla="*/ 985838 h 1771650"/>
                <a:gd name="csX16" fmla="*/ 661988 w 1833562"/>
                <a:gd name="csY16" fmla="*/ 1014413 h 1771650"/>
                <a:gd name="csX17" fmla="*/ 733425 w 1833562"/>
                <a:gd name="csY17" fmla="*/ 1014413 h 1771650"/>
                <a:gd name="csX18" fmla="*/ 733425 w 1833562"/>
                <a:gd name="csY18" fmla="*/ 1138238 h 1771650"/>
                <a:gd name="csX19" fmla="*/ 752475 w 1833562"/>
                <a:gd name="csY19" fmla="*/ 1138238 h 1771650"/>
                <a:gd name="csX20" fmla="*/ 752475 w 1833562"/>
                <a:gd name="csY20" fmla="*/ 1257300 h 1771650"/>
                <a:gd name="csX21" fmla="*/ 866775 w 1833562"/>
                <a:gd name="csY21" fmla="*/ 1257300 h 1771650"/>
                <a:gd name="csX22" fmla="*/ 866775 w 1833562"/>
                <a:gd name="csY22" fmla="*/ 1281113 h 1771650"/>
                <a:gd name="csX23" fmla="*/ 976313 w 1833562"/>
                <a:gd name="csY23" fmla="*/ 1281113 h 1771650"/>
                <a:gd name="csX24" fmla="*/ 1014413 w 1833562"/>
                <a:gd name="csY24" fmla="*/ 1333500 h 1771650"/>
                <a:gd name="csX25" fmla="*/ 1219200 w 1833562"/>
                <a:gd name="csY25" fmla="*/ 1333500 h 1771650"/>
                <a:gd name="csX26" fmla="*/ 1219200 w 1833562"/>
                <a:gd name="csY26" fmla="*/ 1438275 h 1771650"/>
                <a:gd name="csX27" fmla="*/ 1257300 w 1833562"/>
                <a:gd name="csY27" fmla="*/ 1438275 h 1771650"/>
                <a:gd name="csX28" fmla="*/ 1257300 w 1833562"/>
                <a:gd name="csY28" fmla="*/ 1462088 h 1771650"/>
                <a:gd name="csX29" fmla="*/ 1376363 w 1833562"/>
                <a:gd name="csY29" fmla="*/ 1462088 h 1771650"/>
                <a:gd name="csX30" fmla="*/ 1376363 w 1833562"/>
                <a:gd name="csY30" fmla="*/ 1490663 h 1771650"/>
                <a:gd name="csX31" fmla="*/ 1471613 w 1833562"/>
                <a:gd name="csY31" fmla="*/ 1490663 h 1771650"/>
                <a:gd name="csX32" fmla="*/ 1471613 w 1833562"/>
                <a:gd name="csY32" fmla="*/ 1671638 h 1771650"/>
                <a:gd name="csX33" fmla="*/ 1709738 w 1833562"/>
                <a:gd name="csY33" fmla="*/ 1671638 h 1771650"/>
                <a:gd name="csX34" fmla="*/ 1709738 w 1833562"/>
                <a:gd name="csY34" fmla="*/ 1709738 h 1771650"/>
                <a:gd name="csX35" fmla="*/ 1800225 w 1833562"/>
                <a:gd name="csY35" fmla="*/ 1709738 h 1771650"/>
                <a:gd name="csX36" fmla="*/ 1800225 w 1833562"/>
                <a:gd name="csY36" fmla="*/ 1738313 h 1771650"/>
                <a:gd name="csX37" fmla="*/ 1800225 w 1833562"/>
                <a:gd name="csY37" fmla="*/ 1738313 h 1771650"/>
                <a:gd name="csX38" fmla="*/ 1833562 w 1833562"/>
                <a:gd name="csY38" fmla="*/ 1771650 h 1771650"/>
                <a:gd name="csX0" fmla="*/ 0 w 1800225"/>
                <a:gd name="csY0" fmla="*/ 0 h 1738313"/>
                <a:gd name="csX1" fmla="*/ 147638 w 1800225"/>
                <a:gd name="csY1" fmla="*/ 0 h 1738313"/>
                <a:gd name="csX2" fmla="*/ 147638 w 1800225"/>
                <a:gd name="csY2" fmla="*/ 47625 h 1738313"/>
                <a:gd name="csX3" fmla="*/ 185738 w 1800225"/>
                <a:gd name="csY3" fmla="*/ 47625 h 1738313"/>
                <a:gd name="csX4" fmla="*/ 185738 w 1800225"/>
                <a:gd name="csY4" fmla="*/ 109538 h 1738313"/>
                <a:gd name="csX5" fmla="*/ 257175 w 1800225"/>
                <a:gd name="csY5" fmla="*/ 109538 h 1738313"/>
                <a:gd name="csX6" fmla="*/ 257175 w 1800225"/>
                <a:gd name="csY6" fmla="*/ 700088 h 1738313"/>
                <a:gd name="csX7" fmla="*/ 409575 w 1800225"/>
                <a:gd name="csY7" fmla="*/ 700088 h 1738313"/>
                <a:gd name="csX8" fmla="*/ 409575 w 1800225"/>
                <a:gd name="csY8" fmla="*/ 742950 h 1738313"/>
                <a:gd name="csX9" fmla="*/ 485775 w 1800225"/>
                <a:gd name="csY9" fmla="*/ 742950 h 1738313"/>
                <a:gd name="csX10" fmla="*/ 485775 w 1800225"/>
                <a:gd name="csY10" fmla="*/ 804863 h 1738313"/>
                <a:gd name="csX11" fmla="*/ 500063 w 1800225"/>
                <a:gd name="csY11" fmla="*/ 804863 h 1738313"/>
                <a:gd name="csX12" fmla="*/ 500063 w 1800225"/>
                <a:gd name="csY12" fmla="*/ 957263 h 1738313"/>
                <a:gd name="csX13" fmla="*/ 585788 w 1800225"/>
                <a:gd name="csY13" fmla="*/ 957263 h 1738313"/>
                <a:gd name="csX14" fmla="*/ 585788 w 1800225"/>
                <a:gd name="csY14" fmla="*/ 985838 h 1738313"/>
                <a:gd name="csX15" fmla="*/ 661988 w 1800225"/>
                <a:gd name="csY15" fmla="*/ 985838 h 1738313"/>
                <a:gd name="csX16" fmla="*/ 661988 w 1800225"/>
                <a:gd name="csY16" fmla="*/ 1014413 h 1738313"/>
                <a:gd name="csX17" fmla="*/ 733425 w 1800225"/>
                <a:gd name="csY17" fmla="*/ 1014413 h 1738313"/>
                <a:gd name="csX18" fmla="*/ 733425 w 1800225"/>
                <a:gd name="csY18" fmla="*/ 1138238 h 1738313"/>
                <a:gd name="csX19" fmla="*/ 752475 w 1800225"/>
                <a:gd name="csY19" fmla="*/ 1138238 h 1738313"/>
                <a:gd name="csX20" fmla="*/ 752475 w 1800225"/>
                <a:gd name="csY20" fmla="*/ 1257300 h 1738313"/>
                <a:gd name="csX21" fmla="*/ 866775 w 1800225"/>
                <a:gd name="csY21" fmla="*/ 1257300 h 1738313"/>
                <a:gd name="csX22" fmla="*/ 866775 w 1800225"/>
                <a:gd name="csY22" fmla="*/ 1281113 h 1738313"/>
                <a:gd name="csX23" fmla="*/ 976313 w 1800225"/>
                <a:gd name="csY23" fmla="*/ 1281113 h 1738313"/>
                <a:gd name="csX24" fmla="*/ 1014413 w 1800225"/>
                <a:gd name="csY24" fmla="*/ 1333500 h 1738313"/>
                <a:gd name="csX25" fmla="*/ 1219200 w 1800225"/>
                <a:gd name="csY25" fmla="*/ 1333500 h 1738313"/>
                <a:gd name="csX26" fmla="*/ 1219200 w 1800225"/>
                <a:gd name="csY26" fmla="*/ 1438275 h 1738313"/>
                <a:gd name="csX27" fmla="*/ 1257300 w 1800225"/>
                <a:gd name="csY27" fmla="*/ 1438275 h 1738313"/>
                <a:gd name="csX28" fmla="*/ 1257300 w 1800225"/>
                <a:gd name="csY28" fmla="*/ 1462088 h 1738313"/>
                <a:gd name="csX29" fmla="*/ 1376363 w 1800225"/>
                <a:gd name="csY29" fmla="*/ 1462088 h 1738313"/>
                <a:gd name="csX30" fmla="*/ 1376363 w 1800225"/>
                <a:gd name="csY30" fmla="*/ 1490663 h 1738313"/>
                <a:gd name="csX31" fmla="*/ 1471613 w 1800225"/>
                <a:gd name="csY31" fmla="*/ 1490663 h 1738313"/>
                <a:gd name="csX32" fmla="*/ 1471613 w 1800225"/>
                <a:gd name="csY32" fmla="*/ 1671638 h 1738313"/>
                <a:gd name="csX33" fmla="*/ 1709738 w 1800225"/>
                <a:gd name="csY33" fmla="*/ 1671638 h 1738313"/>
                <a:gd name="csX34" fmla="*/ 1709738 w 1800225"/>
                <a:gd name="csY34" fmla="*/ 1709738 h 1738313"/>
                <a:gd name="csX35" fmla="*/ 1800225 w 1800225"/>
                <a:gd name="csY35" fmla="*/ 1709738 h 1738313"/>
                <a:gd name="csX36" fmla="*/ 1800225 w 1800225"/>
                <a:gd name="csY36" fmla="*/ 1738313 h 1738313"/>
                <a:gd name="csX37" fmla="*/ 1800225 w 1800225"/>
                <a:gd name="csY37" fmla="*/ 1738313 h 1738313"/>
                <a:gd name="csX0" fmla="*/ 0 w 1800225"/>
                <a:gd name="csY0" fmla="*/ 0 h 1738313"/>
                <a:gd name="csX1" fmla="*/ 147638 w 1800225"/>
                <a:gd name="csY1" fmla="*/ 0 h 1738313"/>
                <a:gd name="csX2" fmla="*/ 147638 w 1800225"/>
                <a:gd name="csY2" fmla="*/ 47625 h 1738313"/>
                <a:gd name="csX3" fmla="*/ 185738 w 1800225"/>
                <a:gd name="csY3" fmla="*/ 47625 h 1738313"/>
                <a:gd name="csX4" fmla="*/ 185738 w 1800225"/>
                <a:gd name="csY4" fmla="*/ 109538 h 1738313"/>
                <a:gd name="csX5" fmla="*/ 257175 w 1800225"/>
                <a:gd name="csY5" fmla="*/ 109538 h 1738313"/>
                <a:gd name="csX6" fmla="*/ 257175 w 1800225"/>
                <a:gd name="csY6" fmla="*/ 700088 h 1738313"/>
                <a:gd name="csX7" fmla="*/ 409575 w 1800225"/>
                <a:gd name="csY7" fmla="*/ 700088 h 1738313"/>
                <a:gd name="csX8" fmla="*/ 409575 w 1800225"/>
                <a:gd name="csY8" fmla="*/ 742950 h 1738313"/>
                <a:gd name="csX9" fmla="*/ 485775 w 1800225"/>
                <a:gd name="csY9" fmla="*/ 742950 h 1738313"/>
                <a:gd name="csX10" fmla="*/ 485775 w 1800225"/>
                <a:gd name="csY10" fmla="*/ 804863 h 1738313"/>
                <a:gd name="csX11" fmla="*/ 500063 w 1800225"/>
                <a:gd name="csY11" fmla="*/ 804863 h 1738313"/>
                <a:gd name="csX12" fmla="*/ 500063 w 1800225"/>
                <a:gd name="csY12" fmla="*/ 957263 h 1738313"/>
                <a:gd name="csX13" fmla="*/ 585788 w 1800225"/>
                <a:gd name="csY13" fmla="*/ 957263 h 1738313"/>
                <a:gd name="csX14" fmla="*/ 585788 w 1800225"/>
                <a:gd name="csY14" fmla="*/ 985838 h 1738313"/>
                <a:gd name="csX15" fmla="*/ 661988 w 1800225"/>
                <a:gd name="csY15" fmla="*/ 985838 h 1738313"/>
                <a:gd name="csX16" fmla="*/ 661988 w 1800225"/>
                <a:gd name="csY16" fmla="*/ 1014413 h 1738313"/>
                <a:gd name="csX17" fmla="*/ 733425 w 1800225"/>
                <a:gd name="csY17" fmla="*/ 1014413 h 1738313"/>
                <a:gd name="csX18" fmla="*/ 733425 w 1800225"/>
                <a:gd name="csY18" fmla="*/ 1138238 h 1738313"/>
                <a:gd name="csX19" fmla="*/ 752475 w 1800225"/>
                <a:gd name="csY19" fmla="*/ 1138238 h 1738313"/>
                <a:gd name="csX20" fmla="*/ 752475 w 1800225"/>
                <a:gd name="csY20" fmla="*/ 1257300 h 1738313"/>
                <a:gd name="csX21" fmla="*/ 866775 w 1800225"/>
                <a:gd name="csY21" fmla="*/ 1257300 h 1738313"/>
                <a:gd name="csX22" fmla="*/ 866775 w 1800225"/>
                <a:gd name="csY22" fmla="*/ 1281113 h 1738313"/>
                <a:gd name="csX23" fmla="*/ 976313 w 1800225"/>
                <a:gd name="csY23" fmla="*/ 1281113 h 1738313"/>
                <a:gd name="csX24" fmla="*/ 1014413 w 1800225"/>
                <a:gd name="csY24" fmla="*/ 1333500 h 1738313"/>
                <a:gd name="csX25" fmla="*/ 1219200 w 1800225"/>
                <a:gd name="csY25" fmla="*/ 1333500 h 1738313"/>
                <a:gd name="csX26" fmla="*/ 1219200 w 1800225"/>
                <a:gd name="csY26" fmla="*/ 1438275 h 1738313"/>
                <a:gd name="csX27" fmla="*/ 1257300 w 1800225"/>
                <a:gd name="csY27" fmla="*/ 1438275 h 1738313"/>
                <a:gd name="csX28" fmla="*/ 1257300 w 1800225"/>
                <a:gd name="csY28" fmla="*/ 1462088 h 1738313"/>
                <a:gd name="csX29" fmla="*/ 1376363 w 1800225"/>
                <a:gd name="csY29" fmla="*/ 1462088 h 1738313"/>
                <a:gd name="csX30" fmla="*/ 1376363 w 1800225"/>
                <a:gd name="csY30" fmla="*/ 1490663 h 1738313"/>
                <a:gd name="csX31" fmla="*/ 1471613 w 1800225"/>
                <a:gd name="csY31" fmla="*/ 1490663 h 1738313"/>
                <a:gd name="csX32" fmla="*/ 1471613 w 1800225"/>
                <a:gd name="csY32" fmla="*/ 1671638 h 1738313"/>
                <a:gd name="csX33" fmla="*/ 1709738 w 1800225"/>
                <a:gd name="csY33" fmla="*/ 1671638 h 1738313"/>
                <a:gd name="csX34" fmla="*/ 1709738 w 1800225"/>
                <a:gd name="csY34" fmla="*/ 1709738 h 1738313"/>
                <a:gd name="csX35" fmla="*/ 1800225 w 1800225"/>
                <a:gd name="csY35" fmla="*/ 1709738 h 1738313"/>
                <a:gd name="csX36" fmla="*/ 1800225 w 1800225"/>
                <a:gd name="csY36" fmla="*/ 1738313 h 1738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800225" h="1738313">
                  <a:moveTo>
                    <a:pt x="0" y="0"/>
                  </a:moveTo>
                  <a:lnTo>
                    <a:pt x="147638" y="0"/>
                  </a:lnTo>
                  <a:lnTo>
                    <a:pt x="147638" y="47625"/>
                  </a:lnTo>
                  <a:lnTo>
                    <a:pt x="185738" y="47625"/>
                  </a:lnTo>
                  <a:lnTo>
                    <a:pt x="185738" y="109538"/>
                  </a:lnTo>
                  <a:lnTo>
                    <a:pt x="257175" y="109538"/>
                  </a:lnTo>
                  <a:lnTo>
                    <a:pt x="257175" y="700088"/>
                  </a:lnTo>
                  <a:lnTo>
                    <a:pt x="409575" y="700088"/>
                  </a:lnTo>
                  <a:lnTo>
                    <a:pt x="409575" y="742950"/>
                  </a:lnTo>
                  <a:lnTo>
                    <a:pt x="485775" y="742950"/>
                  </a:lnTo>
                  <a:lnTo>
                    <a:pt x="485775" y="804863"/>
                  </a:lnTo>
                  <a:lnTo>
                    <a:pt x="500063" y="804863"/>
                  </a:lnTo>
                  <a:lnTo>
                    <a:pt x="500063" y="957263"/>
                  </a:lnTo>
                  <a:lnTo>
                    <a:pt x="585788" y="957263"/>
                  </a:lnTo>
                  <a:lnTo>
                    <a:pt x="585788" y="985838"/>
                  </a:lnTo>
                  <a:lnTo>
                    <a:pt x="661988" y="985838"/>
                  </a:lnTo>
                  <a:lnTo>
                    <a:pt x="661988" y="1014413"/>
                  </a:lnTo>
                  <a:lnTo>
                    <a:pt x="733425" y="1014413"/>
                  </a:lnTo>
                  <a:lnTo>
                    <a:pt x="733425" y="1138238"/>
                  </a:lnTo>
                  <a:lnTo>
                    <a:pt x="752475" y="1138238"/>
                  </a:lnTo>
                  <a:lnTo>
                    <a:pt x="752475" y="1257300"/>
                  </a:lnTo>
                  <a:lnTo>
                    <a:pt x="866775" y="1257300"/>
                  </a:lnTo>
                  <a:lnTo>
                    <a:pt x="866775" y="1281113"/>
                  </a:lnTo>
                  <a:lnTo>
                    <a:pt x="976313" y="1281113"/>
                  </a:lnTo>
                  <a:lnTo>
                    <a:pt x="1014413" y="1333500"/>
                  </a:lnTo>
                  <a:lnTo>
                    <a:pt x="1219200" y="1333500"/>
                  </a:lnTo>
                  <a:lnTo>
                    <a:pt x="1219200" y="1438275"/>
                  </a:lnTo>
                  <a:lnTo>
                    <a:pt x="1257300" y="1438275"/>
                  </a:lnTo>
                  <a:lnTo>
                    <a:pt x="1257300" y="1462088"/>
                  </a:lnTo>
                  <a:lnTo>
                    <a:pt x="1376363" y="1462088"/>
                  </a:lnTo>
                  <a:lnTo>
                    <a:pt x="1376363" y="1490663"/>
                  </a:lnTo>
                  <a:lnTo>
                    <a:pt x="1471613" y="1490663"/>
                  </a:lnTo>
                  <a:lnTo>
                    <a:pt x="1471613" y="1671638"/>
                  </a:lnTo>
                  <a:lnTo>
                    <a:pt x="1709738" y="1671638"/>
                  </a:lnTo>
                  <a:lnTo>
                    <a:pt x="1709738" y="1709738"/>
                  </a:lnTo>
                  <a:lnTo>
                    <a:pt x="1800225" y="1709738"/>
                  </a:lnTo>
                  <a:lnTo>
                    <a:pt x="1800225" y="1738313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83" name="Freeform 9782">
              <a:extLst>
                <a:ext uri="{FF2B5EF4-FFF2-40B4-BE49-F238E27FC236}">
                  <a16:creationId xmlns:a16="http://schemas.microsoft.com/office/drawing/2014/main" id="{3687A235-B2BF-9B0A-312C-369C4A804D5A}"/>
                </a:ext>
              </a:extLst>
            </p:cNvPr>
            <p:cNvSpPr/>
            <p:nvPr/>
          </p:nvSpPr>
          <p:spPr>
            <a:xfrm>
              <a:off x="2990850" y="3405188"/>
              <a:ext cx="1871663" cy="438150"/>
            </a:xfrm>
            <a:custGeom>
              <a:avLst/>
              <a:gdLst>
                <a:gd name="csX0" fmla="*/ 0 w 1871663"/>
                <a:gd name="csY0" fmla="*/ 0 h 438150"/>
                <a:gd name="csX1" fmla="*/ 57150 w 1871663"/>
                <a:gd name="csY1" fmla="*/ 0 h 438150"/>
                <a:gd name="csX2" fmla="*/ 57150 w 1871663"/>
                <a:gd name="csY2" fmla="*/ 38100 h 438150"/>
                <a:gd name="csX3" fmla="*/ 209550 w 1871663"/>
                <a:gd name="csY3" fmla="*/ 38100 h 438150"/>
                <a:gd name="csX4" fmla="*/ 209550 w 1871663"/>
                <a:gd name="csY4" fmla="*/ 61912 h 438150"/>
                <a:gd name="csX5" fmla="*/ 390525 w 1871663"/>
                <a:gd name="csY5" fmla="*/ 61912 h 438150"/>
                <a:gd name="csX6" fmla="*/ 390525 w 1871663"/>
                <a:gd name="csY6" fmla="*/ 128587 h 438150"/>
                <a:gd name="csX7" fmla="*/ 414338 w 1871663"/>
                <a:gd name="csY7" fmla="*/ 128587 h 438150"/>
                <a:gd name="csX8" fmla="*/ 414338 w 1871663"/>
                <a:gd name="csY8" fmla="*/ 200025 h 438150"/>
                <a:gd name="csX9" fmla="*/ 533400 w 1871663"/>
                <a:gd name="csY9" fmla="*/ 200025 h 438150"/>
                <a:gd name="csX10" fmla="*/ 533400 w 1871663"/>
                <a:gd name="csY10" fmla="*/ 214312 h 438150"/>
                <a:gd name="csX11" fmla="*/ 695325 w 1871663"/>
                <a:gd name="csY11" fmla="*/ 214312 h 438150"/>
                <a:gd name="csX12" fmla="*/ 695325 w 1871663"/>
                <a:gd name="csY12" fmla="*/ 242887 h 438150"/>
                <a:gd name="csX13" fmla="*/ 771525 w 1871663"/>
                <a:gd name="csY13" fmla="*/ 242887 h 438150"/>
                <a:gd name="csX14" fmla="*/ 771525 w 1871663"/>
                <a:gd name="csY14" fmla="*/ 285750 h 438150"/>
                <a:gd name="csX15" fmla="*/ 857250 w 1871663"/>
                <a:gd name="csY15" fmla="*/ 285750 h 438150"/>
                <a:gd name="csX16" fmla="*/ 857250 w 1871663"/>
                <a:gd name="csY16" fmla="*/ 309562 h 438150"/>
                <a:gd name="csX17" fmla="*/ 928688 w 1871663"/>
                <a:gd name="csY17" fmla="*/ 309562 h 438150"/>
                <a:gd name="csX18" fmla="*/ 928688 w 1871663"/>
                <a:gd name="csY18" fmla="*/ 333375 h 438150"/>
                <a:gd name="csX19" fmla="*/ 1014413 w 1871663"/>
                <a:gd name="csY19" fmla="*/ 333375 h 438150"/>
                <a:gd name="csX20" fmla="*/ 1014413 w 1871663"/>
                <a:gd name="csY20" fmla="*/ 366712 h 438150"/>
                <a:gd name="csX21" fmla="*/ 1581150 w 1871663"/>
                <a:gd name="csY21" fmla="*/ 366712 h 438150"/>
                <a:gd name="csX22" fmla="*/ 1581150 w 1871663"/>
                <a:gd name="csY22" fmla="*/ 390525 h 438150"/>
                <a:gd name="csX23" fmla="*/ 1676400 w 1871663"/>
                <a:gd name="csY23" fmla="*/ 390525 h 438150"/>
                <a:gd name="csX24" fmla="*/ 1676400 w 1871663"/>
                <a:gd name="csY24" fmla="*/ 414337 h 438150"/>
                <a:gd name="csX25" fmla="*/ 1871663 w 1871663"/>
                <a:gd name="csY25" fmla="*/ 414337 h 438150"/>
                <a:gd name="csX26" fmla="*/ 1871663 w 1871663"/>
                <a:gd name="csY26" fmla="*/ 438150 h 43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871663" h="438150">
                  <a:moveTo>
                    <a:pt x="0" y="0"/>
                  </a:moveTo>
                  <a:lnTo>
                    <a:pt x="57150" y="0"/>
                  </a:lnTo>
                  <a:lnTo>
                    <a:pt x="57150" y="38100"/>
                  </a:lnTo>
                  <a:lnTo>
                    <a:pt x="209550" y="38100"/>
                  </a:lnTo>
                  <a:lnTo>
                    <a:pt x="209550" y="61912"/>
                  </a:lnTo>
                  <a:lnTo>
                    <a:pt x="390525" y="61912"/>
                  </a:lnTo>
                  <a:lnTo>
                    <a:pt x="390525" y="128587"/>
                  </a:lnTo>
                  <a:lnTo>
                    <a:pt x="414338" y="128587"/>
                  </a:lnTo>
                  <a:lnTo>
                    <a:pt x="414338" y="200025"/>
                  </a:lnTo>
                  <a:lnTo>
                    <a:pt x="533400" y="200025"/>
                  </a:lnTo>
                  <a:lnTo>
                    <a:pt x="533400" y="214312"/>
                  </a:lnTo>
                  <a:lnTo>
                    <a:pt x="695325" y="214312"/>
                  </a:lnTo>
                  <a:lnTo>
                    <a:pt x="695325" y="242887"/>
                  </a:lnTo>
                  <a:lnTo>
                    <a:pt x="771525" y="242887"/>
                  </a:lnTo>
                  <a:lnTo>
                    <a:pt x="771525" y="285750"/>
                  </a:lnTo>
                  <a:lnTo>
                    <a:pt x="857250" y="285750"/>
                  </a:lnTo>
                  <a:lnTo>
                    <a:pt x="857250" y="309562"/>
                  </a:lnTo>
                  <a:lnTo>
                    <a:pt x="928688" y="309562"/>
                  </a:lnTo>
                  <a:lnTo>
                    <a:pt x="928688" y="333375"/>
                  </a:lnTo>
                  <a:lnTo>
                    <a:pt x="1014413" y="333375"/>
                  </a:lnTo>
                  <a:lnTo>
                    <a:pt x="1014413" y="366712"/>
                  </a:lnTo>
                  <a:lnTo>
                    <a:pt x="1581150" y="366712"/>
                  </a:lnTo>
                  <a:lnTo>
                    <a:pt x="1581150" y="390525"/>
                  </a:lnTo>
                  <a:lnTo>
                    <a:pt x="1676400" y="390525"/>
                  </a:lnTo>
                  <a:lnTo>
                    <a:pt x="1676400" y="414337"/>
                  </a:lnTo>
                  <a:lnTo>
                    <a:pt x="1871663" y="414337"/>
                  </a:lnTo>
                  <a:lnTo>
                    <a:pt x="1871663" y="4381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943191C1-D07E-12EF-86B6-73921E56B1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EMBER-3: PFS and OS With Imlunestrant Alone vs SoC</a:t>
            </a:r>
          </a:p>
        </p:txBody>
      </p:sp>
      <p:sp>
        <p:nvSpPr>
          <p:cNvPr id="9408" name="Content Placeholder 9407">
            <a:extLst>
              <a:ext uri="{FF2B5EF4-FFF2-40B4-BE49-F238E27FC236}">
                <a16:creationId xmlns:a16="http://schemas.microsoft.com/office/drawing/2014/main" id="{690FF1FE-9E1F-DB90-56B0-9676A1395E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Jhaveri. Ann Oncol. 2026;37:112.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38995B-CF41-C4DF-7FA2-0CB204554383}"/>
              </a:ext>
            </a:extLst>
          </p:cNvPr>
          <p:cNvSpPr txBox="1"/>
          <p:nvPr/>
        </p:nvSpPr>
        <p:spPr bwMode="auto">
          <a:xfrm>
            <a:off x="228601" y="5033887"/>
            <a:ext cx="595383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*Median follow-up: 28.5 mo.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F67BF1-B15D-4813-3111-A568D211824B}"/>
              </a:ext>
            </a:extLst>
          </p:cNvPr>
          <p:cNvSpPr txBox="1"/>
          <p:nvPr/>
        </p:nvSpPr>
        <p:spPr bwMode="auto">
          <a:xfrm>
            <a:off x="6298442" y="5033887"/>
            <a:ext cx="56946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Median follow-up: </a:t>
            </a:r>
            <a:r>
              <a:rPr lang="en-US" sz="12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28.5 mo.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425E74-EA24-984C-01C2-4961985B1C66}"/>
              </a:ext>
            </a:extLst>
          </p:cNvPr>
          <p:cNvSpPr txBox="1"/>
          <p:nvPr/>
        </p:nvSpPr>
        <p:spPr bwMode="auto">
          <a:xfrm>
            <a:off x="228601" y="5360155"/>
            <a:ext cx="9239534" cy="8309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Final OS analysis (median </a:t>
            </a:r>
            <a:r>
              <a:rPr lang="en-US" sz="1600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ollow-up: 28.5 mo), imlunestrant vs SoC:</a:t>
            </a:r>
          </a:p>
          <a:p>
            <a:pPr marL="285750" marR="0" lvl="0" indent="-1651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with ESR1m: 34.5 vs 23.1 mo (HR: 0.60; 95% CI: 0.43-0.86;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= .0043)</a:t>
            </a:r>
          </a:p>
          <a:p>
            <a:pPr marL="285750" marR="0" lvl="0" indent="-1651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All patients: 34.4 vs 28.9 mo, respectively (HR: 0.77; 95% CI: 0.61-0.98)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102BFF-FC9D-E409-0D45-D83AAC1D6865}"/>
              </a:ext>
            </a:extLst>
          </p:cNvPr>
          <p:cNvSpPr txBox="1"/>
          <p:nvPr/>
        </p:nvSpPr>
        <p:spPr bwMode="auto">
          <a:xfrm rot="16200000">
            <a:off x="-496294" y="2547702"/>
            <a:ext cx="22266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F80D1C-D4F6-CDE8-CF3D-525B8EF8A415}"/>
              </a:ext>
            </a:extLst>
          </p:cNvPr>
          <p:cNvSpPr txBox="1"/>
          <p:nvPr/>
        </p:nvSpPr>
        <p:spPr bwMode="auto">
          <a:xfrm>
            <a:off x="1203595" y="1121652"/>
            <a:ext cx="4991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Primary Endpoint: Imlunestrant vs SoC 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Investigator-Assessed PFS in Patients With ESR1m*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31469A-9DEC-C899-F4AC-E0B69835A52A}"/>
              </a:ext>
            </a:extLst>
          </p:cNvPr>
          <p:cNvSpPr txBox="1"/>
          <p:nvPr/>
        </p:nvSpPr>
        <p:spPr bwMode="auto">
          <a:xfrm>
            <a:off x="1222397" y="4217339"/>
            <a:ext cx="4782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F15027-4BDB-B3B2-1A6B-099765399C38}"/>
              </a:ext>
            </a:extLst>
          </p:cNvPr>
          <p:cNvSpPr/>
          <p:nvPr/>
        </p:nvSpPr>
        <p:spPr bwMode="auto">
          <a:xfrm>
            <a:off x="1203595" y="1666148"/>
            <a:ext cx="4991993" cy="2288820"/>
          </a:xfrm>
          <a:custGeom>
            <a:avLst/>
            <a:gdLst>
              <a:gd name="connsiteX0" fmla="*/ 0 w 4032281"/>
              <a:gd name="connsiteY0" fmla="*/ 0 h 1543329"/>
              <a:gd name="connsiteX1" fmla="*/ 0 w 4032281"/>
              <a:gd name="connsiteY1" fmla="*/ 1543329 h 1543329"/>
              <a:gd name="connsiteX2" fmla="*/ 4032281 w 4032281"/>
              <a:gd name="connsiteY2" fmla="*/ 1543329 h 154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2281" h="1543329">
                <a:moveTo>
                  <a:pt x="0" y="0"/>
                </a:moveTo>
                <a:lnTo>
                  <a:pt x="0" y="1543329"/>
                </a:lnTo>
                <a:lnTo>
                  <a:pt x="4032281" y="1543329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98962B-28AE-E335-4B0C-4AA835C51C41}"/>
              </a:ext>
            </a:extLst>
          </p:cNvPr>
          <p:cNvGrpSpPr/>
          <p:nvPr/>
        </p:nvGrpSpPr>
        <p:grpSpPr>
          <a:xfrm>
            <a:off x="1138557" y="1666148"/>
            <a:ext cx="65038" cy="2289710"/>
            <a:chOff x="1146345" y="1824340"/>
            <a:chExt cx="173958" cy="1405054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BBAA4F7-F276-E616-B84D-DD37FD12AE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1824340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D60EA-2AD8-A441-574A-1550550942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2175603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C6790E0-6387-1395-0F6A-5E2113DD63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2526866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F2C8656-0C34-8646-4CBA-7567542D11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2878129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BF2503-FBF9-A845-275E-9683ED85FD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3229394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415" name="Group 9414">
            <a:extLst>
              <a:ext uri="{FF2B5EF4-FFF2-40B4-BE49-F238E27FC236}">
                <a16:creationId xmlns:a16="http://schemas.microsoft.com/office/drawing/2014/main" id="{050B3E42-8996-88CA-1194-D6C0D06C2774}"/>
              </a:ext>
            </a:extLst>
          </p:cNvPr>
          <p:cNvGrpSpPr/>
          <p:nvPr/>
        </p:nvGrpSpPr>
        <p:grpSpPr>
          <a:xfrm>
            <a:off x="1203595" y="3951770"/>
            <a:ext cx="4754827" cy="64008"/>
            <a:chOff x="1203595" y="3951770"/>
            <a:chExt cx="4754827" cy="6400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EFDE4E-5995-C33A-55D3-1CD2108675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3595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B0BD74E-9C07-C433-4B2D-D46DC974D6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99831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07AD2A4-197C-CEE8-7693-8EAD277339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96067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0401EF4-56C1-E8ED-B007-DBCDB934C1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92303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2121608-2EC6-0C64-506D-35867098EB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88539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659304-A5C7-90D7-06CA-CEA34552A5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4775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E9E30A5-A935-3167-2920-5531941FA8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81011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E61E5C6-5FE6-7FCB-FE5A-6640DCDDCAA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77247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EAD5D5F-6176-992C-072F-F127E70C94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73483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F54F62A-73B8-0EDD-A0A5-16888C52B0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69719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BF4B1F8-BDF2-B1DE-1A0C-7B368ACA9A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65955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EAE79B6-66BE-6F9C-CE74-386F6BB012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62191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52AE8B2-7108-F478-253C-5737144F8C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58422" y="395177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D20DBE4-2DC7-2875-2899-ED8E298149E8}"/>
              </a:ext>
            </a:extLst>
          </p:cNvPr>
          <p:cNvSpPr txBox="1"/>
          <p:nvPr/>
        </p:nvSpPr>
        <p:spPr bwMode="auto">
          <a:xfrm>
            <a:off x="5764220" y="3979932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FE06914-14B2-EF31-4DF2-745202728589}"/>
              </a:ext>
            </a:extLst>
          </p:cNvPr>
          <p:cNvSpPr txBox="1"/>
          <p:nvPr/>
        </p:nvSpPr>
        <p:spPr bwMode="auto">
          <a:xfrm>
            <a:off x="5370131" y="3979932"/>
            <a:ext cx="3930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51065A-9013-A836-56FD-803677F952C8}"/>
              </a:ext>
            </a:extLst>
          </p:cNvPr>
          <p:cNvSpPr txBox="1"/>
          <p:nvPr/>
        </p:nvSpPr>
        <p:spPr bwMode="auto">
          <a:xfrm>
            <a:off x="4974979" y="3979932"/>
            <a:ext cx="4042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DBE6E34-76B2-5AA3-86B6-10ADA2847416}"/>
              </a:ext>
            </a:extLst>
          </p:cNvPr>
          <p:cNvSpPr txBox="1"/>
          <p:nvPr/>
        </p:nvSpPr>
        <p:spPr bwMode="auto">
          <a:xfrm>
            <a:off x="4592629" y="3979932"/>
            <a:ext cx="3609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AF1088-59BC-9AE6-81BE-8F0095D741C6}"/>
              </a:ext>
            </a:extLst>
          </p:cNvPr>
          <p:cNvSpPr txBox="1"/>
          <p:nvPr/>
        </p:nvSpPr>
        <p:spPr bwMode="auto">
          <a:xfrm>
            <a:off x="4188355" y="3979932"/>
            <a:ext cx="362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B6C20F9-80B1-4C7F-197A-4D83ECDDCAC3}"/>
              </a:ext>
            </a:extLst>
          </p:cNvPr>
          <p:cNvSpPr txBox="1"/>
          <p:nvPr/>
        </p:nvSpPr>
        <p:spPr bwMode="auto">
          <a:xfrm>
            <a:off x="3784081" y="3979932"/>
            <a:ext cx="362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F9D558-065E-3698-E035-637B5138B46C}"/>
              </a:ext>
            </a:extLst>
          </p:cNvPr>
          <p:cNvSpPr txBox="1"/>
          <p:nvPr/>
        </p:nvSpPr>
        <p:spPr bwMode="auto">
          <a:xfrm>
            <a:off x="3401189" y="3979932"/>
            <a:ext cx="3513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B0F67D1-A420-D25F-DF1D-C7D7698F67C0}"/>
              </a:ext>
            </a:extLst>
          </p:cNvPr>
          <p:cNvSpPr txBox="1"/>
          <p:nvPr/>
        </p:nvSpPr>
        <p:spPr bwMode="auto">
          <a:xfrm>
            <a:off x="3017235" y="3979932"/>
            <a:ext cx="362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66CC6E-1C7B-4178-EEEF-B6FC95F8F530}"/>
              </a:ext>
            </a:extLst>
          </p:cNvPr>
          <p:cNvSpPr txBox="1"/>
          <p:nvPr/>
        </p:nvSpPr>
        <p:spPr bwMode="auto">
          <a:xfrm>
            <a:off x="2647813" y="3979932"/>
            <a:ext cx="2984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F03627-6C19-11A4-0A4C-BEE79F937395}"/>
              </a:ext>
            </a:extLst>
          </p:cNvPr>
          <p:cNvSpPr txBox="1"/>
          <p:nvPr/>
        </p:nvSpPr>
        <p:spPr bwMode="auto">
          <a:xfrm>
            <a:off x="2245249" y="397993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599BE17-D24B-CD2A-656B-50FC65310EFB}"/>
              </a:ext>
            </a:extLst>
          </p:cNvPr>
          <p:cNvSpPr txBox="1"/>
          <p:nvPr/>
        </p:nvSpPr>
        <p:spPr bwMode="auto">
          <a:xfrm>
            <a:off x="1842685" y="397993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CA53FE-427C-213B-F221-20F679018112}"/>
              </a:ext>
            </a:extLst>
          </p:cNvPr>
          <p:cNvSpPr txBox="1"/>
          <p:nvPr/>
        </p:nvSpPr>
        <p:spPr bwMode="auto">
          <a:xfrm>
            <a:off x="1451341" y="3979932"/>
            <a:ext cx="2888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9F95B94-C3DB-037E-7938-96AF1F7A66D5}"/>
              </a:ext>
            </a:extLst>
          </p:cNvPr>
          <p:cNvSpPr txBox="1"/>
          <p:nvPr/>
        </p:nvSpPr>
        <p:spPr bwMode="auto">
          <a:xfrm>
            <a:off x="1058937" y="397993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2069724-C800-3A8F-A59E-3FA853742469}"/>
              </a:ext>
            </a:extLst>
          </p:cNvPr>
          <p:cNvSpPr txBox="1"/>
          <p:nvPr/>
        </p:nvSpPr>
        <p:spPr bwMode="auto">
          <a:xfrm>
            <a:off x="889058" y="3803241"/>
            <a:ext cx="316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7B19958-6DE3-45C6-E59F-6C464060E97F}"/>
              </a:ext>
            </a:extLst>
          </p:cNvPr>
          <p:cNvSpPr txBox="1"/>
          <p:nvPr/>
        </p:nvSpPr>
        <p:spPr bwMode="auto">
          <a:xfrm>
            <a:off x="770436" y="3232010"/>
            <a:ext cx="434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21495C-9C32-20F8-26B7-742B8068CFE9}"/>
              </a:ext>
            </a:extLst>
          </p:cNvPr>
          <p:cNvSpPr txBox="1"/>
          <p:nvPr/>
        </p:nvSpPr>
        <p:spPr bwMode="auto">
          <a:xfrm>
            <a:off x="757612" y="2660777"/>
            <a:ext cx="4475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FAF1BD8-B513-E0C2-E57D-C94F7096BD55}"/>
              </a:ext>
            </a:extLst>
          </p:cNvPr>
          <p:cNvSpPr txBox="1"/>
          <p:nvPr/>
        </p:nvSpPr>
        <p:spPr bwMode="auto">
          <a:xfrm>
            <a:off x="773642" y="2089544"/>
            <a:ext cx="4315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E77637E-3C03-9882-89A9-368B08D59733}"/>
              </a:ext>
            </a:extLst>
          </p:cNvPr>
          <p:cNvSpPr txBox="1"/>
          <p:nvPr/>
        </p:nvSpPr>
        <p:spPr bwMode="auto">
          <a:xfrm>
            <a:off x="685476" y="1518311"/>
            <a:ext cx="5196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9341" name="TextBox 9340">
            <a:extLst>
              <a:ext uri="{FF2B5EF4-FFF2-40B4-BE49-F238E27FC236}">
                <a16:creationId xmlns:a16="http://schemas.microsoft.com/office/drawing/2014/main" id="{DC022D1E-4FF0-4C17-E7F6-F6F1B71DE6B9}"/>
              </a:ext>
            </a:extLst>
          </p:cNvPr>
          <p:cNvSpPr txBox="1"/>
          <p:nvPr/>
        </p:nvSpPr>
        <p:spPr bwMode="auto">
          <a:xfrm>
            <a:off x="1764438" y="2405724"/>
            <a:ext cx="5277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44%</a:t>
            </a:r>
          </a:p>
        </p:txBody>
      </p:sp>
      <p:sp>
        <p:nvSpPr>
          <p:cNvPr id="9342" name="TextBox 9341">
            <a:extLst>
              <a:ext uri="{FF2B5EF4-FFF2-40B4-BE49-F238E27FC236}">
                <a16:creationId xmlns:a16="http://schemas.microsoft.com/office/drawing/2014/main" id="{6EBD135A-800A-0804-A3FF-A505091989E6}"/>
              </a:ext>
            </a:extLst>
          </p:cNvPr>
          <p:cNvSpPr txBox="1"/>
          <p:nvPr/>
        </p:nvSpPr>
        <p:spPr bwMode="auto">
          <a:xfrm>
            <a:off x="2657866" y="2994186"/>
            <a:ext cx="5052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26%</a:t>
            </a:r>
          </a:p>
        </p:txBody>
      </p:sp>
      <p:sp>
        <p:nvSpPr>
          <p:cNvPr id="9343" name="TextBox 9342">
            <a:extLst>
              <a:ext uri="{FF2B5EF4-FFF2-40B4-BE49-F238E27FC236}">
                <a16:creationId xmlns:a16="http://schemas.microsoft.com/office/drawing/2014/main" id="{C268B90B-1FB5-FA40-9B5C-62E5A0098ACC}"/>
              </a:ext>
            </a:extLst>
          </p:cNvPr>
          <p:cNvSpPr txBox="1"/>
          <p:nvPr/>
        </p:nvSpPr>
        <p:spPr bwMode="auto">
          <a:xfrm>
            <a:off x="1527835" y="3142399"/>
            <a:ext cx="5004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32%</a:t>
            </a:r>
          </a:p>
        </p:txBody>
      </p:sp>
      <p:sp>
        <p:nvSpPr>
          <p:cNvPr id="9344" name="TextBox 9343">
            <a:extLst>
              <a:ext uri="{FF2B5EF4-FFF2-40B4-BE49-F238E27FC236}">
                <a16:creationId xmlns:a16="http://schemas.microsoft.com/office/drawing/2014/main" id="{252E58DD-D571-C222-E08C-827E64F45B83}"/>
              </a:ext>
            </a:extLst>
          </p:cNvPr>
          <p:cNvSpPr txBox="1"/>
          <p:nvPr/>
        </p:nvSpPr>
        <p:spPr bwMode="auto">
          <a:xfrm>
            <a:off x="2452315" y="3718072"/>
            <a:ext cx="4010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7%</a:t>
            </a:r>
          </a:p>
        </p:txBody>
      </p:sp>
      <p:sp>
        <p:nvSpPr>
          <p:cNvPr id="9345" name="TextBox 9344">
            <a:extLst>
              <a:ext uri="{FF2B5EF4-FFF2-40B4-BE49-F238E27FC236}">
                <a16:creationId xmlns:a16="http://schemas.microsoft.com/office/drawing/2014/main" id="{583C347E-DAA6-860A-7F2C-08EC6B609784}"/>
              </a:ext>
            </a:extLst>
          </p:cNvPr>
          <p:cNvSpPr txBox="1"/>
          <p:nvPr/>
        </p:nvSpPr>
        <p:spPr bwMode="auto">
          <a:xfrm>
            <a:off x="262437" y="4362003"/>
            <a:ext cx="2149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Risk, n</a:t>
            </a:r>
          </a:p>
        </p:txBody>
      </p:sp>
      <p:grpSp>
        <p:nvGrpSpPr>
          <p:cNvPr id="9705" name="Group 9704">
            <a:extLst>
              <a:ext uri="{FF2B5EF4-FFF2-40B4-BE49-F238E27FC236}">
                <a16:creationId xmlns:a16="http://schemas.microsoft.com/office/drawing/2014/main" id="{9483117D-617E-21D8-9A6C-DB3591FD58C6}"/>
              </a:ext>
            </a:extLst>
          </p:cNvPr>
          <p:cNvGrpSpPr/>
          <p:nvPr/>
        </p:nvGrpSpPr>
        <p:grpSpPr>
          <a:xfrm>
            <a:off x="764162" y="4673751"/>
            <a:ext cx="220647" cy="228011"/>
            <a:chOff x="1168791" y="3735279"/>
            <a:chExt cx="170144" cy="143771"/>
          </a:xfrm>
        </p:grpSpPr>
        <p:cxnSp>
          <p:nvCxnSpPr>
            <p:cNvPr id="9348" name="Straight Connector 9347">
              <a:extLst>
                <a:ext uri="{FF2B5EF4-FFF2-40B4-BE49-F238E27FC236}">
                  <a16:creationId xmlns:a16="http://schemas.microsoft.com/office/drawing/2014/main" id="{940298F4-D220-9D5F-6F39-9F8C8C1F32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68791" y="3735279"/>
              <a:ext cx="17014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0" name="Straight Connector 9349">
              <a:extLst>
                <a:ext uri="{FF2B5EF4-FFF2-40B4-BE49-F238E27FC236}">
                  <a16:creationId xmlns:a16="http://schemas.microsoft.com/office/drawing/2014/main" id="{32DD2599-0786-FFF0-882B-7649F06B45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68791" y="3879050"/>
              <a:ext cx="170144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712" name="Rectangle: Rounded Corners 9711">
            <a:extLst>
              <a:ext uri="{FF2B5EF4-FFF2-40B4-BE49-F238E27FC236}">
                <a16:creationId xmlns:a16="http://schemas.microsoft.com/office/drawing/2014/main" id="{D4D43B1C-5C46-3655-2A56-64AA6D590829}"/>
              </a:ext>
            </a:extLst>
          </p:cNvPr>
          <p:cNvSpPr/>
          <p:nvPr/>
        </p:nvSpPr>
        <p:spPr bwMode="auto">
          <a:xfrm>
            <a:off x="10436608" y="5507899"/>
            <a:ext cx="1528015" cy="439956"/>
          </a:xfrm>
          <a:prstGeom prst="roundRect">
            <a:avLst>
              <a:gd name="adj" fmla="val 11471"/>
            </a:avLst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Prespecified Critical HR &lt;0.74</a:t>
            </a:r>
          </a:p>
        </p:txBody>
      </p:sp>
      <p:sp>
        <p:nvSpPr>
          <p:cNvPr id="9416" name="TextBox 9415">
            <a:extLst>
              <a:ext uri="{FF2B5EF4-FFF2-40B4-BE49-F238E27FC236}">
                <a16:creationId xmlns:a16="http://schemas.microsoft.com/office/drawing/2014/main" id="{1ABA25A0-DB89-E880-5DA3-4F4182C24C18}"/>
              </a:ext>
            </a:extLst>
          </p:cNvPr>
          <p:cNvSpPr txBox="1"/>
          <p:nvPr/>
        </p:nvSpPr>
        <p:spPr bwMode="auto">
          <a:xfrm>
            <a:off x="988632" y="4548830"/>
            <a:ext cx="429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118</a:t>
            </a:r>
          </a:p>
        </p:txBody>
      </p:sp>
      <p:sp>
        <p:nvSpPr>
          <p:cNvPr id="9417" name="TextBox 9416">
            <a:extLst>
              <a:ext uri="{FF2B5EF4-FFF2-40B4-BE49-F238E27FC236}">
                <a16:creationId xmlns:a16="http://schemas.microsoft.com/office/drawing/2014/main" id="{0A61F7E8-4A89-E279-5B34-6A2C73241405}"/>
              </a:ext>
            </a:extLst>
          </p:cNvPr>
          <p:cNvSpPr txBox="1"/>
          <p:nvPr/>
        </p:nvSpPr>
        <p:spPr bwMode="auto">
          <a:xfrm>
            <a:off x="1415319" y="4548830"/>
            <a:ext cx="3706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92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70</a:t>
            </a:r>
          </a:p>
        </p:txBody>
      </p:sp>
      <p:sp>
        <p:nvSpPr>
          <p:cNvPr id="9418" name="TextBox 9417">
            <a:extLst>
              <a:ext uri="{FF2B5EF4-FFF2-40B4-BE49-F238E27FC236}">
                <a16:creationId xmlns:a16="http://schemas.microsoft.com/office/drawing/2014/main" id="{23CCBC71-10A0-7286-96E6-2377AF7F94C2}"/>
              </a:ext>
            </a:extLst>
          </p:cNvPr>
          <p:cNvSpPr txBox="1"/>
          <p:nvPr/>
        </p:nvSpPr>
        <p:spPr bwMode="auto">
          <a:xfrm>
            <a:off x="1805938" y="4548830"/>
            <a:ext cx="38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33</a:t>
            </a:r>
          </a:p>
        </p:txBody>
      </p:sp>
      <p:sp>
        <p:nvSpPr>
          <p:cNvPr id="9580" name="TextBox 9579">
            <a:extLst>
              <a:ext uri="{FF2B5EF4-FFF2-40B4-BE49-F238E27FC236}">
                <a16:creationId xmlns:a16="http://schemas.microsoft.com/office/drawing/2014/main" id="{CC77057F-B39D-F71B-70C9-A58197DEC570}"/>
              </a:ext>
            </a:extLst>
          </p:cNvPr>
          <p:cNvSpPr txBox="1"/>
          <p:nvPr/>
        </p:nvSpPr>
        <p:spPr bwMode="auto">
          <a:xfrm>
            <a:off x="2203770" y="4548830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56EFB926-3CE8-E42B-2527-4D149E26B9E5}"/>
              </a:ext>
            </a:extLst>
          </p:cNvPr>
          <p:cNvSpPr txBox="1"/>
          <p:nvPr/>
        </p:nvSpPr>
        <p:spPr bwMode="auto">
          <a:xfrm>
            <a:off x="2604007" y="4548830"/>
            <a:ext cx="3754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13B40372-C1F4-F09E-C5A4-1116BA177876}"/>
              </a:ext>
            </a:extLst>
          </p:cNvPr>
          <p:cNvSpPr txBox="1"/>
          <p:nvPr/>
        </p:nvSpPr>
        <p:spPr bwMode="auto">
          <a:xfrm>
            <a:off x="3003442" y="4548830"/>
            <a:ext cx="3706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4721D2A5-20C6-8F30-A985-FDCBEF8D30E8}"/>
              </a:ext>
            </a:extLst>
          </p:cNvPr>
          <p:cNvSpPr txBox="1"/>
          <p:nvPr/>
        </p:nvSpPr>
        <p:spPr bwMode="auto">
          <a:xfrm>
            <a:off x="3416503" y="4548830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52ACB69C-1805-8C3E-C6AA-5570A5842704}"/>
              </a:ext>
            </a:extLst>
          </p:cNvPr>
          <p:cNvSpPr txBox="1"/>
          <p:nvPr/>
        </p:nvSpPr>
        <p:spPr bwMode="auto">
          <a:xfrm>
            <a:off x="3840786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960594D2-CD50-72D1-AB4E-419E4B97E946}"/>
              </a:ext>
            </a:extLst>
          </p:cNvPr>
          <p:cNvSpPr txBox="1"/>
          <p:nvPr/>
        </p:nvSpPr>
        <p:spPr bwMode="auto">
          <a:xfrm>
            <a:off x="4237817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3B9B6956-45CD-7C5F-A519-05F43D8F2032}"/>
              </a:ext>
            </a:extLst>
          </p:cNvPr>
          <p:cNvSpPr txBox="1"/>
          <p:nvPr/>
        </p:nvSpPr>
        <p:spPr bwMode="auto">
          <a:xfrm>
            <a:off x="4634848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08E51A98-B92A-B53A-584E-B8BCD8956609}"/>
              </a:ext>
            </a:extLst>
          </p:cNvPr>
          <p:cNvSpPr txBox="1"/>
          <p:nvPr/>
        </p:nvSpPr>
        <p:spPr bwMode="auto">
          <a:xfrm>
            <a:off x="5031879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695" name="TextBox 9694">
            <a:extLst>
              <a:ext uri="{FF2B5EF4-FFF2-40B4-BE49-F238E27FC236}">
                <a16:creationId xmlns:a16="http://schemas.microsoft.com/office/drawing/2014/main" id="{3DD11FD8-0666-DD42-7E2C-C7E1B42A1C43}"/>
              </a:ext>
            </a:extLst>
          </p:cNvPr>
          <p:cNvSpPr txBox="1"/>
          <p:nvPr/>
        </p:nvSpPr>
        <p:spPr bwMode="auto">
          <a:xfrm>
            <a:off x="5428910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697" name="TextBox 9696">
            <a:extLst>
              <a:ext uri="{FF2B5EF4-FFF2-40B4-BE49-F238E27FC236}">
                <a16:creationId xmlns:a16="http://schemas.microsoft.com/office/drawing/2014/main" id="{9BB9FBD6-DEBD-7907-7798-8A1A164747AC}"/>
              </a:ext>
            </a:extLst>
          </p:cNvPr>
          <p:cNvSpPr txBox="1"/>
          <p:nvPr/>
        </p:nvSpPr>
        <p:spPr bwMode="auto">
          <a:xfrm>
            <a:off x="5825936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714" name="TextBox 9713">
            <a:extLst>
              <a:ext uri="{FF2B5EF4-FFF2-40B4-BE49-F238E27FC236}">
                <a16:creationId xmlns:a16="http://schemas.microsoft.com/office/drawing/2014/main" id="{FBB3AE1A-F06F-5A76-EC9E-F95751FC3B00}"/>
              </a:ext>
            </a:extLst>
          </p:cNvPr>
          <p:cNvSpPr txBox="1"/>
          <p:nvPr/>
        </p:nvSpPr>
        <p:spPr bwMode="auto">
          <a:xfrm rot="16200000">
            <a:off x="5383695" y="2653763"/>
            <a:ext cx="23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sp>
        <p:nvSpPr>
          <p:cNvPr id="9715" name="TextBox 9714">
            <a:extLst>
              <a:ext uri="{FF2B5EF4-FFF2-40B4-BE49-F238E27FC236}">
                <a16:creationId xmlns:a16="http://schemas.microsoft.com/office/drawing/2014/main" id="{951B8F21-60BD-C0BB-4C7A-9CACEA699E9D}"/>
              </a:ext>
            </a:extLst>
          </p:cNvPr>
          <p:cNvSpPr txBox="1"/>
          <p:nvPr/>
        </p:nvSpPr>
        <p:spPr bwMode="auto">
          <a:xfrm>
            <a:off x="7127133" y="1121652"/>
            <a:ext cx="47548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Primary Endpoint: Imlunestrant vs SoC ET</a:t>
            </a:r>
          </a:p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Investigator-Assessed PFS, All Patients</a:t>
            </a:r>
            <a:r>
              <a:rPr lang="en-US" sz="1400" b="1" baseline="30000" dirty="0">
                <a:solidFill>
                  <a:srgbClr val="000000"/>
                </a:solidFill>
                <a:latin typeface="Poppins" pitchFamily="2" charset="77"/>
                <a:cs typeface="Poppins" pitchFamily="2" charset="77"/>
              </a:rPr>
              <a:t>†</a:t>
            </a:r>
          </a:p>
        </p:txBody>
      </p:sp>
      <p:sp>
        <p:nvSpPr>
          <p:cNvPr id="9716" name="TextBox 9715">
            <a:extLst>
              <a:ext uri="{FF2B5EF4-FFF2-40B4-BE49-F238E27FC236}">
                <a16:creationId xmlns:a16="http://schemas.microsoft.com/office/drawing/2014/main" id="{32924244-5D5B-5367-1D24-4938F49AED9B}"/>
              </a:ext>
            </a:extLst>
          </p:cNvPr>
          <p:cNvSpPr txBox="1"/>
          <p:nvPr/>
        </p:nvSpPr>
        <p:spPr bwMode="auto">
          <a:xfrm>
            <a:off x="7145935" y="4217339"/>
            <a:ext cx="47827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9717" name="Freeform: Shape 12">
            <a:extLst>
              <a:ext uri="{FF2B5EF4-FFF2-40B4-BE49-F238E27FC236}">
                <a16:creationId xmlns:a16="http://schemas.microsoft.com/office/drawing/2014/main" id="{BCB9B968-410D-2B9D-A925-123C8828CC1F}"/>
              </a:ext>
            </a:extLst>
          </p:cNvPr>
          <p:cNvSpPr/>
          <p:nvPr/>
        </p:nvSpPr>
        <p:spPr bwMode="auto">
          <a:xfrm>
            <a:off x="7127134" y="1666148"/>
            <a:ext cx="4865914" cy="2288820"/>
          </a:xfrm>
          <a:custGeom>
            <a:avLst/>
            <a:gdLst>
              <a:gd name="connsiteX0" fmla="*/ 0 w 4032281"/>
              <a:gd name="connsiteY0" fmla="*/ 0 h 1543329"/>
              <a:gd name="connsiteX1" fmla="*/ 0 w 4032281"/>
              <a:gd name="connsiteY1" fmla="*/ 1543329 h 1543329"/>
              <a:gd name="connsiteX2" fmla="*/ 4032281 w 4032281"/>
              <a:gd name="connsiteY2" fmla="*/ 1543329 h 1543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2281" h="1543329">
                <a:moveTo>
                  <a:pt x="0" y="0"/>
                </a:moveTo>
                <a:lnTo>
                  <a:pt x="0" y="1543329"/>
                </a:lnTo>
                <a:lnTo>
                  <a:pt x="4032281" y="1543329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grpSp>
        <p:nvGrpSpPr>
          <p:cNvPr id="9718" name="Group 9717">
            <a:extLst>
              <a:ext uri="{FF2B5EF4-FFF2-40B4-BE49-F238E27FC236}">
                <a16:creationId xmlns:a16="http://schemas.microsoft.com/office/drawing/2014/main" id="{1FF770D9-A8EA-CC07-A68F-2B61FED4A3C5}"/>
              </a:ext>
            </a:extLst>
          </p:cNvPr>
          <p:cNvGrpSpPr/>
          <p:nvPr/>
        </p:nvGrpSpPr>
        <p:grpSpPr>
          <a:xfrm>
            <a:off x="7062095" y="1666148"/>
            <a:ext cx="65038" cy="2289710"/>
            <a:chOff x="1146345" y="1824340"/>
            <a:chExt cx="173958" cy="1405054"/>
          </a:xfrm>
        </p:grpSpPr>
        <p:cxnSp>
          <p:nvCxnSpPr>
            <p:cNvPr id="9719" name="Straight Connector 9718">
              <a:extLst>
                <a:ext uri="{FF2B5EF4-FFF2-40B4-BE49-F238E27FC236}">
                  <a16:creationId xmlns:a16="http://schemas.microsoft.com/office/drawing/2014/main" id="{684E3994-6D8B-D528-55DD-97D2D3FECF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1824340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0" name="Straight Connector 9719">
              <a:extLst>
                <a:ext uri="{FF2B5EF4-FFF2-40B4-BE49-F238E27FC236}">
                  <a16:creationId xmlns:a16="http://schemas.microsoft.com/office/drawing/2014/main" id="{43F2BD34-77A5-3370-BA31-C820CDD107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2175603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1" name="Straight Connector 9720">
              <a:extLst>
                <a:ext uri="{FF2B5EF4-FFF2-40B4-BE49-F238E27FC236}">
                  <a16:creationId xmlns:a16="http://schemas.microsoft.com/office/drawing/2014/main" id="{3453D0C9-4260-8CDF-2B95-FEE03E585B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2526866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2" name="Straight Connector 9721">
              <a:extLst>
                <a:ext uri="{FF2B5EF4-FFF2-40B4-BE49-F238E27FC236}">
                  <a16:creationId xmlns:a16="http://schemas.microsoft.com/office/drawing/2014/main" id="{2CBD6DE6-C78C-E08D-5C70-40C29C40155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2878129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23" name="Straight Connector 9722">
              <a:extLst>
                <a:ext uri="{FF2B5EF4-FFF2-40B4-BE49-F238E27FC236}">
                  <a16:creationId xmlns:a16="http://schemas.microsoft.com/office/drawing/2014/main" id="{F6CEEBA5-C2C1-8DCC-B416-82F3BD0D34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46345" y="3229394"/>
              <a:ext cx="1739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725" name="Straight Connector 9724">
            <a:extLst>
              <a:ext uri="{FF2B5EF4-FFF2-40B4-BE49-F238E27FC236}">
                <a16:creationId xmlns:a16="http://schemas.microsoft.com/office/drawing/2014/main" id="{F5EA590A-71A0-A306-5C8E-D99BA6CAC71B}"/>
              </a:ext>
            </a:extLst>
          </p:cNvPr>
          <p:cNvCxnSpPr>
            <a:cxnSpLocks/>
          </p:cNvCxnSpPr>
          <p:nvPr/>
        </p:nvCxnSpPr>
        <p:spPr bwMode="auto">
          <a:xfrm>
            <a:off x="7127133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26" name="Straight Connector 9725">
            <a:extLst>
              <a:ext uri="{FF2B5EF4-FFF2-40B4-BE49-F238E27FC236}">
                <a16:creationId xmlns:a16="http://schemas.microsoft.com/office/drawing/2014/main" id="{BC99235C-F0CB-8EAB-129B-70518AA12406}"/>
              </a:ext>
            </a:extLst>
          </p:cNvPr>
          <p:cNvCxnSpPr>
            <a:cxnSpLocks/>
          </p:cNvCxnSpPr>
          <p:nvPr/>
        </p:nvCxnSpPr>
        <p:spPr bwMode="auto">
          <a:xfrm>
            <a:off x="7466764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27" name="Straight Connector 9726">
            <a:extLst>
              <a:ext uri="{FF2B5EF4-FFF2-40B4-BE49-F238E27FC236}">
                <a16:creationId xmlns:a16="http://schemas.microsoft.com/office/drawing/2014/main" id="{F9D10DB9-1DD0-C133-A051-304C552F506E}"/>
              </a:ext>
            </a:extLst>
          </p:cNvPr>
          <p:cNvCxnSpPr>
            <a:cxnSpLocks/>
          </p:cNvCxnSpPr>
          <p:nvPr/>
        </p:nvCxnSpPr>
        <p:spPr bwMode="auto">
          <a:xfrm>
            <a:off x="7806395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6" name="Straight Connector 9335">
            <a:extLst>
              <a:ext uri="{FF2B5EF4-FFF2-40B4-BE49-F238E27FC236}">
                <a16:creationId xmlns:a16="http://schemas.microsoft.com/office/drawing/2014/main" id="{D878A012-3D58-B622-3E63-BA08F6DAA361}"/>
              </a:ext>
            </a:extLst>
          </p:cNvPr>
          <p:cNvCxnSpPr>
            <a:cxnSpLocks/>
          </p:cNvCxnSpPr>
          <p:nvPr/>
        </p:nvCxnSpPr>
        <p:spPr bwMode="auto">
          <a:xfrm>
            <a:off x="8146026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8" name="Straight Connector 9337">
            <a:extLst>
              <a:ext uri="{FF2B5EF4-FFF2-40B4-BE49-F238E27FC236}">
                <a16:creationId xmlns:a16="http://schemas.microsoft.com/office/drawing/2014/main" id="{0CD649F1-610B-048F-E0CA-96D85A0E4F56}"/>
              </a:ext>
            </a:extLst>
          </p:cNvPr>
          <p:cNvCxnSpPr>
            <a:cxnSpLocks/>
          </p:cNvCxnSpPr>
          <p:nvPr/>
        </p:nvCxnSpPr>
        <p:spPr bwMode="auto">
          <a:xfrm>
            <a:off x="8485657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0" name="Straight Connector 9339">
            <a:extLst>
              <a:ext uri="{FF2B5EF4-FFF2-40B4-BE49-F238E27FC236}">
                <a16:creationId xmlns:a16="http://schemas.microsoft.com/office/drawing/2014/main" id="{B444F3F6-0AF9-4DD5-3524-D1BAFD3E26D9}"/>
              </a:ext>
            </a:extLst>
          </p:cNvPr>
          <p:cNvCxnSpPr>
            <a:cxnSpLocks/>
          </p:cNvCxnSpPr>
          <p:nvPr/>
        </p:nvCxnSpPr>
        <p:spPr bwMode="auto">
          <a:xfrm>
            <a:off x="8825288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7" name="Straight Connector 9346">
            <a:extLst>
              <a:ext uri="{FF2B5EF4-FFF2-40B4-BE49-F238E27FC236}">
                <a16:creationId xmlns:a16="http://schemas.microsoft.com/office/drawing/2014/main" id="{EC173CE4-3FFB-49C5-3A40-D5AA55C7F272}"/>
              </a:ext>
            </a:extLst>
          </p:cNvPr>
          <p:cNvCxnSpPr>
            <a:cxnSpLocks/>
          </p:cNvCxnSpPr>
          <p:nvPr/>
        </p:nvCxnSpPr>
        <p:spPr bwMode="auto">
          <a:xfrm>
            <a:off x="9164919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9" name="Straight Connector 9348">
            <a:extLst>
              <a:ext uri="{FF2B5EF4-FFF2-40B4-BE49-F238E27FC236}">
                <a16:creationId xmlns:a16="http://schemas.microsoft.com/office/drawing/2014/main" id="{2237506D-AEF7-5833-E656-688DF861B881}"/>
              </a:ext>
            </a:extLst>
          </p:cNvPr>
          <p:cNvCxnSpPr>
            <a:cxnSpLocks/>
          </p:cNvCxnSpPr>
          <p:nvPr/>
        </p:nvCxnSpPr>
        <p:spPr bwMode="auto">
          <a:xfrm>
            <a:off x="9504550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2" name="Straight Connector 9351">
            <a:extLst>
              <a:ext uri="{FF2B5EF4-FFF2-40B4-BE49-F238E27FC236}">
                <a16:creationId xmlns:a16="http://schemas.microsoft.com/office/drawing/2014/main" id="{9446E95D-3A90-06EE-7FE2-05E4D94CEF31}"/>
              </a:ext>
            </a:extLst>
          </p:cNvPr>
          <p:cNvCxnSpPr>
            <a:cxnSpLocks/>
          </p:cNvCxnSpPr>
          <p:nvPr/>
        </p:nvCxnSpPr>
        <p:spPr bwMode="auto">
          <a:xfrm>
            <a:off x="9844181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4" name="Straight Connector 9353">
            <a:extLst>
              <a:ext uri="{FF2B5EF4-FFF2-40B4-BE49-F238E27FC236}">
                <a16:creationId xmlns:a16="http://schemas.microsoft.com/office/drawing/2014/main" id="{EC26397B-08EF-CFDE-31A0-8BAAB35F6927}"/>
              </a:ext>
            </a:extLst>
          </p:cNvPr>
          <p:cNvCxnSpPr>
            <a:cxnSpLocks/>
          </p:cNvCxnSpPr>
          <p:nvPr/>
        </p:nvCxnSpPr>
        <p:spPr bwMode="auto">
          <a:xfrm>
            <a:off x="10183812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0" name="Straight Connector 9359">
            <a:extLst>
              <a:ext uri="{FF2B5EF4-FFF2-40B4-BE49-F238E27FC236}">
                <a16:creationId xmlns:a16="http://schemas.microsoft.com/office/drawing/2014/main" id="{8860B6F4-5B1E-3044-5500-376CA5CB36F0}"/>
              </a:ext>
            </a:extLst>
          </p:cNvPr>
          <p:cNvCxnSpPr>
            <a:cxnSpLocks/>
          </p:cNvCxnSpPr>
          <p:nvPr/>
        </p:nvCxnSpPr>
        <p:spPr bwMode="auto">
          <a:xfrm>
            <a:off x="10523443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0" name="Straight Connector 9379">
            <a:extLst>
              <a:ext uri="{FF2B5EF4-FFF2-40B4-BE49-F238E27FC236}">
                <a16:creationId xmlns:a16="http://schemas.microsoft.com/office/drawing/2014/main" id="{2F532EBB-0E84-C752-1862-844CD19444EA}"/>
              </a:ext>
            </a:extLst>
          </p:cNvPr>
          <p:cNvCxnSpPr>
            <a:cxnSpLocks/>
          </p:cNvCxnSpPr>
          <p:nvPr/>
        </p:nvCxnSpPr>
        <p:spPr bwMode="auto">
          <a:xfrm>
            <a:off x="11542336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28" name="Straight Connector 9727">
            <a:extLst>
              <a:ext uri="{FF2B5EF4-FFF2-40B4-BE49-F238E27FC236}">
                <a16:creationId xmlns:a16="http://schemas.microsoft.com/office/drawing/2014/main" id="{32FB4599-F287-0490-6A7C-DEEB9FA18E31}"/>
              </a:ext>
            </a:extLst>
          </p:cNvPr>
          <p:cNvCxnSpPr>
            <a:cxnSpLocks/>
          </p:cNvCxnSpPr>
          <p:nvPr/>
        </p:nvCxnSpPr>
        <p:spPr bwMode="auto">
          <a:xfrm>
            <a:off x="11881960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729" name="TextBox 9728">
            <a:extLst>
              <a:ext uri="{FF2B5EF4-FFF2-40B4-BE49-F238E27FC236}">
                <a16:creationId xmlns:a16="http://schemas.microsoft.com/office/drawing/2014/main" id="{141F201F-954D-57A7-9F3D-41766B80C79F}"/>
              </a:ext>
            </a:extLst>
          </p:cNvPr>
          <p:cNvSpPr txBox="1"/>
          <p:nvPr/>
        </p:nvSpPr>
        <p:spPr bwMode="auto">
          <a:xfrm>
            <a:off x="11687758" y="3979932"/>
            <a:ext cx="4042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42</a:t>
            </a:r>
            <a:endParaRPr kumimoji="0" lang="en-US" sz="14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730" name="TextBox 9729">
            <a:extLst>
              <a:ext uri="{FF2B5EF4-FFF2-40B4-BE49-F238E27FC236}">
                <a16:creationId xmlns:a16="http://schemas.microsoft.com/office/drawing/2014/main" id="{D37D7A79-E8C9-380F-7614-4F1E578D7D68}"/>
              </a:ext>
            </a:extLst>
          </p:cNvPr>
          <p:cNvSpPr txBox="1"/>
          <p:nvPr/>
        </p:nvSpPr>
        <p:spPr bwMode="auto">
          <a:xfrm>
            <a:off x="10667773" y="3979932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33</a:t>
            </a:r>
          </a:p>
        </p:txBody>
      </p:sp>
      <p:sp>
        <p:nvSpPr>
          <p:cNvPr id="9731" name="TextBox 9730">
            <a:extLst>
              <a:ext uri="{FF2B5EF4-FFF2-40B4-BE49-F238E27FC236}">
                <a16:creationId xmlns:a16="http://schemas.microsoft.com/office/drawing/2014/main" id="{D81C65AC-BB1A-192F-1A8D-3C71A58D85DF}"/>
              </a:ext>
            </a:extLst>
          </p:cNvPr>
          <p:cNvSpPr txBox="1"/>
          <p:nvPr/>
        </p:nvSpPr>
        <p:spPr bwMode="auto">
          <a:xfrm>
            <a:off x="10330085" y="3979932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9732" name="TextBox 9731">
            <a:extLst>
              <a:ext uri="{FF2B5EF4-FFF2-40B4-BE49-F238E27FC236}">
                <a16:creationId xmlns:a16="http://schemas.microsoft.com/office/drawing/2014/main" id="{B836BE90-F13C-0946-4C70-6D6A566426AF}"/>
              </a:ext>
            </a:extLst>
          </p:cNvPr>
          <p:cNvSpPr txBox="1"/>
          <p:nvPr/>
        </p:nvSpPr>
        <p:spPr bwMode="auto">
          <a:xfrm>
            <a:off x="9998556" y="3979932"/>
            <a:ext cx="3898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27</a:t>
            </a:r>
          </a:p>
        </p:txBody>
      </p:sp>
      <p:sp>
        <p:nvSpPr>
          <p:cNvPr id="9733" name="TextBox 9732">
            <a:extLst>
              <a:ext uri="{FF2B5EF4-FFF2-40B4-BE49-F238E27FC236}">
                <a16:creationId xmlns:a16="http://schemas.microsoft.com/office/drawing/2014/main" id="{723F6702-C10F-F91E-9832-110369ECEF51}"/>
              </a:ext>
            </a:extLst>
          </p:cNvPr>
          <p:cNvSpPr txBox="1"/>
          <p:nvPr/>
        </p:nvSpPr>
        <p:spPr bwMode="auto">
          <a:xfrm>
            <a:off x="9651574" y="3979932"/>
            <a:ext cx="4042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9734" name="TextBox 9733">
            <a:extLst>
              <a:ext uri="{FF2B5EF4-FFF2-40B4-BE49-F238E27FC236}">
                <a16:creationId xmlns:a16="http://schemas.microsoft.com/office/drawing/2014/main" id="{55B3634F-0464-8FB0-D1AD-5827518BA7FD}"/>
              </a:ext>
            </a:extLst>
          </p:cNvPr>
          <p:cNvSpPr txBox="1"/>
          <p:nvPr/>
        </p:nvSpPr>
        <p:spPr bwMode="auto">
          <a:xfrm>
            <a:off x="9318847" y="3979932"/>
            <a:ext cx="3513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9735" name="TextBox 9734">
            <a:extLst>
              <a:ext uri="{FF2B5EF4-FFF2-40B4-BE49-F238E27FC236}">
                <a16:creationId xmlns:a16="http://schemas.microsoft.com/office/drawing/2014/main" id="{8F373E4E-1F88-9BD0-53A9-EBA74BDD7801}"/>
              </a:ext>
            </a:extLst>
          </p:cNvPr>
          <p:cNvSpPr txBox="1"/>
          <p:nvPr/>
        </p:nvSpPr>
        <p:spPr bwMode="auto">
          <a:xfrm>
            <a:off x="8988504" y="3979932"/>
            <a:ext cx="3609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736" name="TextBox 9735">
            <a:extLst>
              <a:ext uri="{FF2B5EF4-FFF2-40B4-BE49-F238E27FC236}">
                <a16:creationId xmlns:a16="http://schemas.microsoft.com/office/drawing/2014/main" id="{22BB37F8-DDBE-FE8C-7071-6AE5CBD39D16}"/>
              </a:ext>
            </a:extLst>
          </p:cNvPr>
          <p:cNvSpPr txBox="1"/>
          <p:nvPr/>
        </p:nvSpPr>
        <p:spPr bwMode="auto">
          <a:xfrm>
            <a:off x="8631089" y="3979932"/>
            <a:ext cx="362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9737" name="TextBox 9736">
            <a:extLst>
              <a:ext uri="{FF2B5EF4-FFF2-40B4-BE49-F238E27FC236}">
                <a16:creationId xmlns:a16="http://schemas.microsoft.com/office/drawing/2014/main" id="{F53C8F2B-4C48-AAB1-FD5D-BC04B41770BC}"/>
              </a:ext>
            </a:extLst>
          </p:cNvPr>
          <p:cNvSpPr txBox="1"/>
          <p:nvPr/>
        </p:nvSpPr>
        <p:spPr bwMode="auto">
          <a:xfrm>
            <a:off x="8305216" y="3979932"/>
            <a:ext cx="3513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738" name="TextBox 9737">
            <a:extLst>
              <a:ext uri="{FF2B5EF4-FFF2-40B4-BE49-F238E27FC236}">
                <a16:creationId xmlns:a16="http://schemas.microsoft.com/office/drawing/2014/main" id="{3B58465F-6229-F26A-AEAA-A3CE73E77247}"/>
              </a:ext>
            </a:extLst>
          </p:cNvPr>
          <p:cNvSpPr txBox="1"/>
          <p:nvPr/>
        </p:nvSpPr>
        <p:spPr bwMode="auto">
          <a:xfrm>
            <a:off x="8008268" y="397993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739" name="TextBox 9738">
            <a:extLst>
              <a:ext uri="{FF2B5EF4-FFF2-40B4-BE49-F238E27FC236}">
                <a16:creationId xmlns:a16="http://schemas.microsoft.com/office/drawing/2014/main" id="{F8BCDF4B-8121-0DE6-C1C8-E0EAA2F20207}"/>
              </a:ext>
            </a:extLst>
          </p:cNvPr>
          <p:cNvSpPr txBox="1"/>
          <p:nvPr/>
        </p:nvSpPr>
        <p:spPr bwMode="auto">
          <a:xfrm>
            <a:off x="7679453" y="397993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740" name="TextBox 9739">
            <a:extLst>
              <a:ext uri="{FF2B5EF4-FFF2-40B4-BE49-F238E27FC236}">
                <a16:creationId xmlns:a16="http://schemas.microsoft.com/office/drawing/2014/main" id="{98E1AD6E-306E-FF52-9D4A-9C1941DC579F}"/>
              </a:ext>
            </a:extLst>
          </p:cNvPr>
          <p:cNvSpPr txBox="1"/>
          <p:nvPr/>
        </p:nvSpPr>
        <p:spPr bwMode="auto">
          <a:xfrm>
            <a:off x="7320064" y="3979932"/>
            <a:ext cx="2920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741" name="TextBox 9740">
            <a:extLst>
              <a:ext uri="{FF2B5EF4-FFF2-40B4-BE49-F238E27FC236}">
                <a16:creationId xmlns:a16="http://schemas.microsoft.com/office/drawing/2014/main" id="{484855F9-9BE8-58A1-B96A-D5E4E6904DAA}"/>
              </a:ext>
            </a:extLst>
          </p:cNvPr>
          <p:cNvSpPr txBox="1"/>
          <p:nvPr/>
        </p:nvSpPr>
        <p:spPr bwMode="auto">
          <a:xfrm>
            <a:off x="6982475" y="3979932"/>
            <a:ext cx="3000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742" name="TextBox 9741">
            <a:extLst>
              <a:ext uri="{FF2B5EF4-FFF2-40B4-BE49-F238E27FC236}">
                <a16:creationId xmlns:a16="http://schemas.microsoft.com/office/drawing/2014/main" id="{FE9FAF03-FA62-AD7C-47D0-F21711E826C7}"/>
              </a:ext>
            </a:extLst>
          </p:cNvPr>
          <p:cNvSpPr txBox="1"/>
          <p:nvPr/>
        </p:nvSpPr>
        <p:spPr bwMode="auto">
          <a:xfrm>
            <a:off x="6812596" y="3803241"/>
            <a:ext cx="316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743" name="TextBox 9742">
            <a:extLst>
              <a:ext uri="{FF2B5EF4-FFF2-40B4-BE49-F238E27FC236}">
                <a16:creationId xmlns:a16="http://schemas.microsoft.com/office/drawing/2014/main" id="{D61C996A-05F3-CC3B-B92E-82A8D166CB3F}"/>
              </a:ext>
            </a:extLst>
          </p:cNvPr>
          <p:cNvSpPr txBox="1"/>
          <p:nvPr/>
        </p:nvSpPr>
        <p:spPr bwMode="auto">
          <a:xfrm>
            <a:off x="6693974" y="3232010"/>
            <a:ext cx="434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9744" name="TextBox 9743">
            <a:extLst>
              <a:ext uri="{FF2B5EF4-FFF2-40B4-BE49-F238E27FC236}">
                <a16:creationId xmlns:a16="http://schemas.microsoft.com/office/drawing/2014/main" id="{A7FF76CF-63CF-4B5A-5C6A-68F5E2B607C3}"/>
              </a:ext>
            </a:extLst>
          </p:cNvPr>
          <p:cNvSpPr txBox="1"/>
          <p:nvPr/>
        </p:nvSpPr>
        <p:spPr bwMode="auto">
          <a:xfrm>
            <a:off x="6681150" y="2660777"/>
            <a:ext cx="4475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50</a:t>
            </a:r>
          </a:p>
        </p:txBody>
      </p:sp>
      <p:sp>
        <p:nvSpPr>
          <p:cNvPr id="9745" name="TextBox 9744">
            <a:extLst>
              <a:ext uri="{FF2B5EF4-FFF2-40B4-BE49-F238E27FC236}">
                <a16:creationId xmlns:a16="http://schemas.microsoft.com/office/drawing/2014/main" id="{035E96FF-617A-C6ED-AB34-FD1D84A9F85F}"/>
              </a:ext>
            </a:extLst>
          </p:cNvPr>
          <p:cNvSpPr txBox="1"/>
          <p:nvPr/>
        </p:nvSpPr>
        <p:spPr bwMode="auto">
          <a:xfrm>
            <a:off x="6697180" y="2089544"/>
            <a:ext cx="4315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75</a:t>
            </a:r>
          </a:p>
        </p:txBody>
      </p:sp>
      <p:sp>
        <p:nvSpPr>
          <p:cNvPr id="9746" name="TextBox 9745">
            <a:extLst>
              <a:ext uri="{FF2B5EF4-FFF2-40B4-BE49-F238E27FC236}">
                <a16:creationId xmlns:a16="http://schemas.microsoft.com/office/drawing/2014/main" id="{776C544A-35AC-1B3A-4EEA-504FBA3808BA}"/>
              </a:ext>
            </a:extLst>
          </p:cNvPr>
          <p:cNvSpPr txBox="1"/>
          <p:nvPr/>
        </p:nvSpPr>
        <p:spPr bwMode="auto">
          <a:xfrm>
            <a:off x="6609014" y="1518311"/>
            <a:ext cx="5196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9749" name="TextBox 9748">
            <a:extLst>
              <a:ext uri="{FF2B5EF4-FFF2-40B4-BE49-F238E27FC236}">
                <a16:creationId xmlns:a16="http://schemas.microsoft.com/office/drawing/2014/main" id="{619ACA2E-7D5D-A465-68B4-309C145B394A}"/>
              </a:ext>
            </a:extLst>
          </p:cNvPr>
          <p:cNvSpPr txBox="1"/>
          <p:nvPr/>
        </p:nvSpPr>
        <p:spPr bwMode="auto">
          <a:xfrm>
            <a:off x="7581952" y="2384489"/>
            <a:ext cx="52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45%</a:t>
            </a:r>
          </a:p>
        </p:txBody>
      </p:sp>
      <p:sp>
        <p:nvSpPr>
          <p:cNvPr id="9750" name="TextBox 9749">
            <a:extLst>
              <a:ext uri="{FF2B5EF4-FFF2-40B4-BE49-F238E27FC236}">
                <a16:creationId xmlns:a16="http://schemas.microsoft.com/office/drawing/2014/main" id="{9E6F0209-EE4A-4E1B-D169-DB7D1B76621E}"/>
              </a:ext>
            </a:extLst>
          </p:cNvPr>
          <p:cNvSpPr txBox="1"/>
          <p:nvPr/>
        </p:nvSpPr>
        <p:spPr bwMode="auto">
          <a:xfrm>
            <a:off x="8272505" y="2720927"/>
            <a:ext cx="5132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30%</a:t>
            </a:r>
          </a:p>
        </p:txBody>
      </p:sp>
      <p:sp>
        <p:nvSpPr>
          <p:cNvPr id="9751" name="TextBox 9750">
            <a:extLst>
              <a:ext uri="{FF2B5EF4-FFF2-40B4-BE49-F238E27FC236}">
                <a16:creationId xmlns:a16="http://schemas.microsoft.com/office/drawing/2014/main" id="{2FED312C-ED99-195F-35BD-CB248F9B344B}"/>
              </a:ext>
            </a:extLst>
          </p:cNvPr>
          <p:cNvSpPr txBox="1"/>
          <p:nvPr/>
        </p:nvSpPr>
        <p:spPr bwMode="auto">
          <a:xfrm>
            <a:off x="7317987" y="2911559"/>
            <a:ext cx="516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43</a:t>
            </a: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%</a:t>
            </a:r>
          </a:p>
        </p:txBody>
      </p:sp>
      <p:sp>
        <p:nvSpPr>
          <p:cNvPr id="9752" name="TextBox 9751">
            <a:extLst>
              <a:ext uri="{FF2B5EF4-FFF2-40B4-BE49-F238E27FC236}">
                <a16:creationId xmlns:a16="http://schemas.microsoft.com/office/drawing/2014/main" id="{2D7EA93D-6FB6-077E-073F-283EF8AA3FFC}"/>
              </a:ext>
            </a:extLst>
          </p:cNvPr>
          <p:cNvSpPr txBox="1"/>
          <p:nvPr/>
        </p:nvSpPr>
        <p:spPr bwMode="auto">
          <a:xfrm>
            <a:off x="8033497" y="3364014"/>
            <a:ext cx="4956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22%</a:t>
            </a:r>
          </a:p>
        </p:txBody>
      </p:sp>
      <p:sp>
        <p:nvSpPr>
          <p:cNvPr id="9753" name="TextBox 9752">
            <a:extLst>
              <a:ext uri="{FF2B5EF4-FFF2-40B4-BE49-F238E27FC236}">
                <a16:creationId xmlns:a16="http://schemas.microsoft.com/office/drawing/2014/main" id="{CF19812B-84FC-D4FF-C47D-79E3642F3162}"/>
              </a:ext>
            </a:extLst>
          </p:cNvPr>
          <p:cNvSpPr txBox="1"/>
          <p:nvPr/>
        </p:nvSpPr>
        <p:spPr bwMode="auto">
          <a:xfrm>
            <a:off x="6185975" y="4362003"/>
            <a:ext cx="2149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Risk, n</a:t>
            </a:r>
          </a:p>
        </p:txBody>
      </p:sp>
      <p:grpSp>
        <p:nvGrpSpPr>
          <p:cNvPr id="9754" name="Group 9753">
            <a:extLst>
              <a:ext uri="{FF2B5EF4-FFF2-40B4-BE49-F238E27FC236}">
                <a16:creationId xmlns:a16="http://schemas.microsoft.com/office/drawing/2014/main" id="{EFB82C02-185C-4F80-F1C9-64C8FBC8B15D}"/>
              </a:ext>
            </a:extLst>
          </p:cNvPr>
          <p:cNvGrpSpPr/>
          <p:nvPr/>
        </p:nvGrpSpPr>
        <p:grpSpPr>
          <a:xfrm>
            <a:off x="6687700" y="4673751"/>
            <a:ext cx="220647" cy="228011"/>
            <a:chOff x="1168791" y="3735279"/>
            <a:chExt cx="170144" cy="143771"/>
          </a:xfrm>
        </p:grpSpPr>
        <p:cxnSp>
          <p:nvCxnSpPr>
            <p:cNvPr id="9755" name="Straight Connector 9754">
              <a:extLst>
                <a:ext uri="{FF2B5EF4-FFF2-40B4-BE49-F238E27FC236}">
                  <a16:creationId xmlns:a16="http://schemas.microsoft.com/office/drawing/2014/main" id="{4C9E288D-3028-6108-452D-02A3A37A7F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68791" y="3735279"/>
              <a:ext cx="17014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56" name="Straight Connector 9755">
              <a:extLst>
                <a:ext uri="{FF2B5EF4-FFF2-40B4-BE49-F238E27FC236}">
                  <a16:creationId xmlns:a16="http://schemas.microsoft.com/office/drawing/2014/main" id="{402D6CDA-45E4-3E35-0277-481876C4D8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68791" y="3879050"/>
              <a:ext cx="170144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757" name="TextBox 9756">
            <a:extLst>
              <a:ext uri="{FF2B5EF4-FFF2-40B4-BE49-F238E27FC236}">
                <a16:creationId xmlns:a16="http://schemas.microsoft.com/office/drawing/2014/main" id="{E53D13DB-B088-9FB7-3F57-1C13A0F7C022}"/>
              </a:ext>
            </a:extLst>
          </p:cNvPr>
          <p:cNvSpPr txBox="1"/>
          <p:nvPr/>
        </p:nvSpPr>
        <p:spPr bwMode="auto">
          <a:xfrm>
            <a:off x="6893737" y="4548830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331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330</a:t>
            </a:r>
          </a:p>
        </p:txBody>
      </p:sp>
      <p:sp>
        <p:nvSpPr>
          <p:cNvPr id="9758" name="TextBox 9757">
            <a:extLst>
              <a:ext uri="{FF2B5EF4-FFF2-40B4-BE49-F238E27FC236}">
                <a16:creationId xmlns:a16="http://schemas.microsoft.com/office/drawing/2014/main" id="{CDFCAF08-59EE-E63C-DA26-6134C5C8394E}"/>
              </a:ext>
            </a:extLst>
          </p:cNvPr>
          <p:cNvSpPr txBox="1"/>
          <p:nvPr/>
        </p:nvSpPr>
        <p:spPr bwMode="auto">
          <a:xfrm>
            <a:off x="7257412" y="4548830"/>
            <a:ext cx="4187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211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213</a:t>
            </a:r>
          </a:p>
        </p:txBody>
      </p:sp>
      <p:sp>
        <p:nvSpPr>
          <p:cNvPr id="9759" name="TextBox 9758">
            <a:extLst>
              <a:ext uri="{FF2B5EF4-FFF2-40B4-BE49-F238E27FC236}">
                <a16:creationId xmlns:a16="http://schemas.microsoft.com/office/drawing/2014/main" id="{789C3DE4-A5BE-92AD-4D59-FB244442CF6B}"/>
              </a:ext>
            </a:extLst>
          </p:cNvPr>
          <p:cNvSpPr txBox="1"/>
          <p:nvPr/>
        </p:nvSpPr>
        <p:spPr bwMode="auto">
          <a:xfrm>
            <a:off x="7616711" y="4548830"/>
            <a:ext cx="4299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122</a:t>
            </a:r>
          </a:p>
        </p:txBody>
      </p:sp>
      <p:sp>
        <p:nvSpPr>
          <p:cNvPr id="9760" name="TextBox 9759">
            <a:extLst>
              <a:ext uri="{FF2B5EF4-FFF2-40B4-BE49-F238E27FC236}">
                <a16:creationId xmlns:a16="http://schemas.microsoft.com/office/drawing/2014/main" id="{5D9B0F18-B618-8E0D-27D3-2F50C57E9671}"/>
              </a:ext>
            </a:extLst>
          </p:cNvPr>
          <p:cNvSpPr txBox="1"/>
          <p:nvPr/>
        </p:nvSpPr>
        <p:spPr bwMode="auto">
          <a:xfrm>
            <a:off x="7974159" y="4548830"/>
            <a:ext cx="4267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124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89</a:t>
            </a:r>
          </a:p>
        </p:txBody>
      </p:sp>
      <p:sp>
        <p:nvSpPr>
          <p:cNvPr id="9761" name="TextBox 9760">
            <a:extLst>
              <a:ext uri="{FF2B5EF4-FFF2-40B4-BE49-F238E27FC236}">
                <a16:creationId xmlns:a16="http://schemas.microsoft.com/office/drawing/2014/main" id="{99118950-F6FA-5317-9887-781487DDC2F1}"/>
              </a:ext>
            </a:extLst>
          </p:cNvPr>
          <p:cNvSpPr txBox="1"/>
          <p:nvPr/>
        </p:nvSpPr>
        <p:spPr bwMode="auto">
          <a:xfrm>
            <a:off x="8999641" y="4548830"/>
            <a:ext cx="3690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57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41</a:t>
            </a:r>
          </a:p>
        </p:txBody>
      </p:sp>
      <p:sp>
        <p:nvSpPr>
          <p:cNvPr id="9762" name="TextBox 9761">
            <a:extLst>
              <a:ext uri="{FF2B5EF4-FFF2-40B4-BE49-F238E27FC236}">
                <a16:creationId xmlns:a16="http://schemas.microsoft.com/office/drawing/2014/main" id="{17794D34-05FA-804E-2C30-D6C9A50B4571}"/>
              </a:ext>
            </a:extLst>
          </p:cNvPr>
          <p:cNvSpPr txBox="1"/>
          <p:nvPr/>
        </p:nvSpPr>
        <p:spPr bwMode="auto">
          <a:xfrm>
            <a:off x="9666803" y="4548830"/>
            <a:ext cx="3738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9763" name="TextBox 9762">
            <a:extLst>
              <a:ext uri="{FF2B5EF4-FFF2-40B4-BE49-F238E27FC236}">
                <a16:creationId xmlns:a16="http://schemas.microsoft.com/office/drawing/2014/main" id="{9D0947C2-3845-B87A-E395-E450AE457527}"/>
              </a:ext>
            </a:extLst>
          </p:cNvPr>
          <p:cNvSpPr txBox="1"/>
          <p:nvPr/>
        </p:nvSpPr>
        <p:spPr bwMode="auto">
          <a:xfrm>
            <a:off x="10008174" y="4548830"/>
            <a:ext cx="3706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28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22</a:t>
            </a:r>
          </a:p>
        </p:txBody>
      </p:sp>
      <p:sp>
        <p:nvSpPr>
          <p:cNvPr id="9764" name="TextBox 9763">
            <a:extLst>
              <a:ext uri="{FF2B5EF4-FFF2-40B4-BE49-F238E27FC236}">
                <a16:creationId xmlns:a16="http://schemas.microsoft.com/office/drawing/2014/main" id="{76D84827-79F1-B309-DC0A-8840E1EB6454}"/>
              </a:ext>
            </a:extLst>
          </p:cNvPr>
          <p:cNvSpPr txBox="1"/>
          <p:nvPr/>
        </p:nvSpPr>
        <p:spPr bwMode="auto">
          <a:xfrm>
            <a:off x="10365351" y="4548830"/>
            <a:ext cx="336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19</a:t>
            </a:r>
            <a:br>
              <a:rPr lang="en-US" sz="12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2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765" name="TextBox 9764">
            <a:extLst>
              <a:ext uri="{FF2B5EF4-FFF2-40B4-BE49-F238E27FC236}">
                <a16:creationId xmlns:a16="http://schemas.microsoft.com/office/drawing/2014/main" id="{44C19F16-015F-48B0-5C13-31205BCEE630}"/>
              </a:ext>
            </a:extLst>
          </p:cNvPr>
          <p:cNvSpPr txBox="1"/>
          <p:nvPr/>
        </p:nvSpPr>
        <p:spPr bwMode="auto">
          <a:xfrm>
            <a:off x="10699032" y="4548830"/>
            <a:ext cx="3369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766" name="TextBox 9765">
            <a:extLst>
              <a:ext uri="{FF2B5EF4-FFF2-40B4-BE49-F238E27FC236}">
                <a16:creationId xmlns:a16="http://schemas.microsoft.com/office/drawing/2014/main" id="{08B4FF6F-66A1-86BE-B65E-0FFF5BF7199D}"/>
              </a:ext>
            </a:extLst>
          </p:cNvPr>
          <p:cNvSpPr txBox="1"/>
          <p:nvPr/>
        </p:nvSpPr>
        <p:spPr bwMode="auto">
          <a:xfrm>
            <a:off x="11048371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9767" name="TextBox 9766">
            <a:extLst>
              <a:ext uri="{FF2B5EF4-FFF2-40B4-BE49-F238E27FC236}">
                <a16:creationId xmlns:a16="http://schemas.microsoft.com/office/drawing/2014/main" id="{D70FEFD8-ECE6-C0A4-40FD-F1121F49E27E}"/>
              </a:ext>
            </a:extLst>
          </p:cNvPr>
          <p:cNvSpPr txBox="1"/>
          <p:nvPr/>
        </p:nvSpPr>
        <p:spPr bwMode="auto">
          <a:xfrm>
            <a:off x="11415781" y="4548830"/>
            <a:ext cx="282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769" name="TextBox 9768">
            <a:extLst>
              <a:ext uri="{FF2B5EF4-FFF2-40B4-BE49-F238E27FC236}">
                <a16:creationId xmlns:a16="http://schemas.microsoft.com/office/drawing/2014/main" id="{852A1D0C-2C5F-09BD-0F7E-AFE1D787A825}"/>
              </a:ext>
            </a:extLst>
          </p:cNvPr>
          <p:cNvSpPr txBox="1"/>
          <p:nvPr/>
        </p:nvSpPr>
        <p:spPr bwMode="auto">
          <a:xfrm>
            <a:off x="11749474" y="4548830"/>
            <a:ext cx="2840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770" name="TextBox 9769">
            <a:extLst>
              <a:ext uri="{FF2B5EF4-FFF2-40B4-BE49-F238E27FC236}">
                <a16:creationId xmlns:a16="http://schemas.microsoft.com/office/drawing/2014/main" id="{14BF84BD-4EB2-1CEC-4F61-4FC5C5F4172C}"/>
              </a:ext>
            </a:extLst>
          </p:cNvPr>
          <p:cNvSpPr txBox="1"/>
          <p:nvPr/>
        </p:nvSpPr>
        <p:spPr bwMode="auto">
          <a:xfrm>
            <a:off x="10986655" y="3979932"/>
            <a:ext cx="407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9771" name="TextBox 9770">
            <a:extLst>
              <a:ext uri="{FF2B5EF4-FFF2-40B4-BE49-F238E27FC236}">
                <a16:creationId xmlns:a16="http://schemas.microsoft.com/office/drawing/2014/main" id="{530B42C4-9934-7660-BE23-50AED9D58A58}"/>
              </a:ext>
            </a:extLst>
          </p:cNvPr>
          <p:cNvSpPr txBox="1"/>
          <p:nvPr/>
        </p:nvSpPr>
        <p:spPr bwMode="auto">
          <a:xfrm>
            <a:off x="11354066" y="3979932"/>
            <a:ext cx="4058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39</a:t>
            </a:r>
          </a:p>
        </p:txBody>
      </p:sp>
      <p:cxnSp>
        <p:nvCxnSpPr>
          <p:cNvPr id="9773" name="Straight Connector 9772">
            <a:extLst>
              <a:ext uri="{FF2B5EF4-FFF2-40B4-BE49-F238E27FC236}">
                <a16:creationId xmlns:a16="http://schemas.microsoft.com/office/drawing/2014/main" id="{B00EAC21-71AC-80D7-9C88-8AB3E8E5E59E}"/>
              </a:ext>
            </a:extLst>
          </p:cNvPr>
          <p:cNvCxnSpPr>
            <a:cxnSpLocks/>
          </p:cNvCxnSpPr>
          <p:nvPr/>
        </p:nvCxnSpPr>
        <p:spPr bwMode="auto">
          <a:xfrm>
            <a:off x="10863074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74" name="Straight Connector 9773">
            <a:extLst>
              <a:ext uri="{FF2B5EF4-FFF2-40B4-BE49-F238E27FC236}">
                <a16:creationId xmlns:a16="http://schemas.microsoft.com/office/drawing/2014/main" id="{DE47B8DA-DC4D-54FF-68D3-71CA06396966}"/>
              </a:ext>
            </a:extLst>
          </p:cNvPr>
          <p:cNvCxnSpPr>
            <a:cxnSpLocks/>
          </p:cNvCxnSpPr>
          <p:nvPr/>
        </p:nvCxnSpPr>
        <p:spPr bwMode="auto">
          <a:xfrm>
            <a:off x="11202705" y="395177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776" name="TextBox 9775">
            <a:extLst>
              <a:ext uri="{FF2B5EF4-FFF2-40B4-BE49-F238E27FC236}">
                <a16:creationId xmlns:a16="http://schemas.microsoft.com/office/drawing/2014/main" id="{0B76BA1B-3890-8916-C31E-FBD34332AA41}"/>
              </a:ext>
            </a:extLst>
          </p:cNvPr>
          <p:cNvSpPr txBox="1"/>
          <p:nvPr/>
        </p:nvSpPr>
        <p:spPr bwMode="auto">
          <a:xfrm>
            <a:off x="8321246" y="4548830"/>
            <a:ext cx="38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87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9777" name="TextBox 9776">
            <a:extLst>
              <a:ext uri="{FF2B5EF4-FFF2-40B4-BE49-F238E27FC236}">
                <a16:creationId xmlns:a16="http://schemas.microsoft.com/office/drawing/2014/main" id="{EF661599-774E-4E1B-B3B7-A8F9F06E7A75}"/>
              </a:ext>
            </a:extLst>
          </p:cNvPr>
          <p:cNvSpPr txBox="1"/>
          <p:nvPr/>
        </p:nvSpPr>
        <p:spPr bwMode="auto">
          <a:xfrm>
            <a:off x="8621471" y="4548830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73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56</a:t>
            </a:r>
          </a:p>
        </p:txBody>
      </p:sp>
      <p:sp>
        <p:nvSpPr>
          <p:cNvPr id="9778" name="TextBox 9777">
            <a:extLst>
              <a:ext uri="{FF2B5EF4-FFF2-40B4-BE49-F238E27FC236}">
                <a16:creationId xmlns:a16="http://schemas.microsoft.com/office/drawing/2014/main" id="{C8CAE403-FB6E-BEE3-AFD5-2DF6646071B2}"/>
              </a:ext>
            </a:extLst>
          </p:cNvPr>
          <p:cNvSpPr txBox="1"/>
          <p:nvPr/>
        </p:nvSpPr>
        <p:spPr bwMode="auto">
          <a:xfrm>
            <a:off x="9303618" y="4548830"/>
            <a:ext cx="381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45</a:t>
            </a:r>
            <a:b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31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86D045-A168-C243-8B8F-DBF44DEFF202}"/>
              </a:ext>
            </a:extLst>
          </p:cNvPr>
          <p:cNvSpPr/>
          <p:nvPr/>
        </p:nvSpPr>
        <p:spPr>
          <a:xfrm>
            <a:off x="7133187" y="1672789"/>
            <a:ext cx="4693342" cy="2171158"/>
          </a:xfrm>
          <a:custGeom>
            <a:avLst/>
            <a:gdLst>
              <a:gd name="csX0" fmla="*/ 0 w 4693342"/>
              <a:gd name="csY0" fmla="*/ 0 h 2171158"/>
              <a:gd name="csX1" fmla="*/ 73672 w 4693342"/>
              <a:gd name="csY1" fmla="*/ 0 h 2171158"/>
              <a:gd name="csX2" fmla="*/ 73672 w 4693342"/>
              <a:gd name="csY2" fmla="*/ 34669 h 2171158"/>
              <a:gd name="csX3" fmla="*/ 130009 w 4693342"/>
              <a:gd name="csY3" fmla="*/ 34669 h 2171158"/>
              <a:gd name="csX4" fmla="*/ 130009 w 4693342"/>
              <a:gd name="csY4" fmla="*/ 60671 h 2171158"/>
              <a:gd name="csX5" fmla="*/ 173346 w 4693342"/>
              <a:gd name="csY5" fmla="*/ 60671 h 2171158"/>
              <a:gd name="csX6" fmla="*/ 173346 w 4693342"/>
              <a:gd name="csY6" fmla="*/ 121342 h 2171158"/>
              <a:gd name="csX7" fmla="*/ 186347 w 4693342"/>
              <a:gd name="csY7" fmla="*/ 121342 h 2171158"/>
              <a:gd name="csX8" fmla="*/ 186347 w 4693342"/>
              <a:gd name="csY8" fmla="*/ 277353 h 2171158"/>
              <a:gd name="csX9" fmla="*/ 216682 w 4693342"/>
              <a:gd name="csY9" fmla="*/ 277353 h 2171158"/>
              <a:gd name="csX10" fmla="*/ 216682 w 4693342"/>
              <a:gd name="csY10" fmla="*/ 663048 h 2171158"/>
              <a:gd name="csX11" fmla="*/ 290354 w 4693342"/>
              <a:gd name="csY11" fmla="*/ 663048 h 2171158"/>
              <a:gd name="csX12" fmla="*/ 290354 w 4693342"/>
              <a:gd name="csY12" fmla="*/ 680383 h 2171158"/>
              <a:gd name="csX13" fmla="*/ 377027 w 4693342"/>
              <a:gd name="csY13" fmla="*/ 680383 h 2171158"/>
              <a:gd name="csX14" fmla="*/ 377027 w 4693342"/>
              <a:gd name="csY14" fmla="*/ 710718 h 2171158"/>
              <a:gd name="csX15" fmla="*/ 416030 w 4693342"/>
              <a:gd name="csY15" fmla="*/ 710718 h 2171158"/>
              <a:gd name="csX16" fmla="*/ 416030 w 4693342"/>
              <a:gd name="csY16" fmla="*/ 962070 h 2171158"/>
              <a:gd name="csX17" fmla="*/ 459367 w 4693342"/>
              <a:gd name="csY17" fmla="*/ 962070 h 2171158"/>
              <a:gd name="csX18" fmla="*/ 459367 w 4693342"/>
              <a:gd name="csY18" fmla="*/ 996739 h 2171158"/>
              <a:gd name="csX19" fmla="*/ 528705 w 4693342"/>
              <a:gd name="csY19" fmla="*/ 996739 h 2171158"/>
              <a:gd name="csX20" fmla="*/ 528705 w 4693342"/>
              <a:gd name="csY20" fmla="*/ 1035742 h 2171158"/>
              <a:gd name="csX21" fmla="*/ 624045 w 4693342"/>
              <a:gd name="csY21" fmla="*/ 1035742 h 2171158"/>
              <a:gd name="csX22" fmla="*/ 624045 w 4693342"/>
              <a:gd name="csY22" fmla="*/ 1261092 h 2171158"/>
              <a:gd name="csX23" fmla="*/ 645713 w 4693342"/>
              <a:gd name="csY23" fmla="*/ 1261092 h 2171158"/>
              <a:gd name="csX24" fmla="*/ 645713 w 4693342"/>
              <a:gd name="csY24" fmla="*/ 1304428 h 2171158"/>
              <a:gd name="csX25" fmla="*/ 749721 w 4693342"/>
              <a:gd name="csY25" fmla="*/ 1304428 h 2171158"/>
              <a:gd name="csX26" fmla="*/ 749721 w 4693342"/>
              <a:gd name="csY26" fmla="*/ 1330430 h 2171158"/>
              <a:gd name="csX27" fmla="*/ 819059 w 4693342"/>
              <a:gd name="csY27" fmla="*/ 1330430 h 2171158"/>
              <a:gd name="csX28" fmla="*/ 819059 w 4693342"/>
              <a:gd name="csY28" fmla="*/ 1417103 h 2171158"/>
              <a:gd name="csX29" fmla="*/ 840728 w 4693342"/>
              <a:gd name="csY29" fmla="*/ 1417103 h 2171158"/>
              <a:gd name="csX30" fmla="*/ 840728 w 4693342"/>
              <a:gd name="csY30" fmla="*/ 1525444 h 2171158"/>
              <a:gd name="csX31" fmla="*/ 879731 w 4693342"/>
              <a:gd name="csY31" fmla="*/ 1525444 h 2171158"/>
              <a:gd name="csX32" fmla="*/ 879731 w 4693342"/>
              <a:gd name="csY32" fmla="*/ 1555780 h 2171158"/>
              <a:gd name="csX33" fmla="*/ 1035742 w 4693342"/>
              <a:gd name="csY33" fmla="*/ 1555780 h 2171158"/>
              <a:gd name="csX34" fmla="*/ 1035742 w 4693342"/>
              <a:gd name="csY34" fmla="*/ 1603450 h 2171158"/>
              <a:gd name="csX35" fmla="*/ 1035742 w 4693342"/>
              <a:gd name="csY35" fmla="*/ 1629452 h 2171158"/>
              <a:gd name="csX36" fmla="*/ 1057410 w 4693342"/>
              <a:gd name="csY36" fmla="*/ 1629452 h 2171158"/>
              <a:gd name="csX37" fmla="*/ 1057410 w 4693342"/>
              <a:gd name="csY37" fmla="*/ 1694456 h 2171158"/>
              <a:gd name="csX38" fmla="*/ 1083412 w 4693342"/>
              <a:gd name="csY38" fmla="*/ 1694456 h 2171158"/>
              <a:gd name="csX39" fmla="*/ 1083412 w 4693342"/>
              <a:gd name="csY39" fmla="*/ 1703124 h 2171158"/>
              <a:gd name="csX40" fmla="*/ 1243757 w 4693342"/>
              <a:gd name="csY40" fmla="*/ 1703124 h 2171158"/>
              <a:gd name="csX41" fmla="*/ 1243757 w 4693342"/>
              <a:gd name="csY41" fmla="*/ 1746460 h 2171158"/>
              <a:gd name="csX42" fmla="*/ 1278426 w 4693342"/>
              <a:gd name="csY42" fmla="*/ 1746460 h 2171158"/>
              <a:gd name="csX43" fmla="*/ 1278426 w 4693342"/>
              <a:gd name="csY43" fmla="*/ 1763795 h 2171158"/>
              <a:gd name="csX44" fmla="*/ 1352098 w 4693342"/>
              <a:gd name="csY44" fmla="*/ 1763795 h 2171158"/>
              <a:gd name="csX45" fmla="*/ 1352098 w 4693342"/>
              <a:gd name="csY45" fmla="*/ 1798464 h 2171158"/>
              <a:gd name="csX46" fmla="*/ 1547113 w 4693342"/>
              <a:gd name="csY46" fmla="*/ 1798464 h 2171158"/>
              <a:gd name="csX47" fmla="*/ 1547113 w 4693342"/>
              <a:gd name="csY47" fmla="*/ 1807131 h 2171158"/>
              <a:gd name="csX48" fmla="*/ 1711791 w 4693342"/>
              <a:gd name="csY48" fmla="*/ 1807131 h 2171158"/>
              <a:gd name="csX49" fmla="*/ 1711791 w 4693342"/>
              <a:gd name="csY49" fmla="*/ 1824466 h 2171158"/>
              <a:gd name="csX50" fmla="*/ 1820132 w 4693342"/>
              <a:gd name="csY50" fmla="*/ 1824466 h 2171158"/>
              <a:gd name="csX51" fmla="*/ 1828799 w 4693342"/>
              <a:gd name="csY51" fmla="*/ 1833133 h 2171158"/>
              <a:gd name="csX52" fmla="*/ 1863469 w 4693342"/>
              <a:gd name="csY52" fmla="*/ 1833133 h 2171158"/>
              <a:gd name="csX53" fmla="*/ 1863469 w 4693342"/>
              <a:gd name="csY53" fmla="*/ 1880803 h 2171158"/>
              <a:gd name="csX54" fmla="*/ 1880804 w 4693342"/>
              <a:gd name="csY54" fmla="*/ 1880803 h 2171158"/>
              <a:gd name="csX55" fmla="*/ 1880804 w 4693342"/>
              <a:gd name="csY55" fmla="*/ 1906805 h 2171158"/>
              <a:gd name="csX56" fmla="*/ 1997812 w 4693342"/>
              <a:gd name="csY56" fmla="*/ 1906805 h 2171158"/>
              <a:gd name="csX57" fmla="*/ 1997812 w 4693342"/>
              <a:gd name="csY57" fmla="*/ 1919806 h 2171158"/>
              <a:gd name="csX58" fmla="*/ 2075818 w 4693342"/>
              <a:gd name="csY58" fmla="*/ 1919806 h 2171158"/>
              <a:gd name="csX59" fmla="*/ 2075818 w 4693342"/>
              <a:gd name="csY59" fmla="*/ 1945808 h 2171158"/>
              <a:gd name="csX60" fmla="*/ 2179825 w 4693342"/>
              <a:gd name="csY60" fmla="*/ 1945808 h 2171158"/>
              <a:gd name="csX61" fmla="*/ 2179825 w 4693342"/>
              <a:gd name="csY61" fmla="*/ 1976144 h 2171158"/>
              <a:gd name="csX62" fmla="*/ 2218828 w 4693342"/>
              <a:gd name="csY62" fmla="*/ 1976144 h 2171158"/>
              <a:gd name="csX63" fmla="*/ 2218828 w 4693342"/>
              <a:gd name="csY63" fmla="*/ 1993478 h 2171158"/>
              <a:gd name="csX64" fmla="*/ 2335837 w 4693342"/>
              <a:gd name="csY64" fmla="*/ 1993478 h 2171158"/>
              <a:gd name="csX65" fmla="*/ 2335837 w 4693342"/>
              <a:gd name="csY65" fmla="*/ 1997812 h 2171158"/>
              <a:gd name="csX66" fmla="*/ 2418176 w 4693342"/>
              <a:gd name="csY66" fmla="*/ 1997812 h 2171158"/>
              <a:gd name="csX67" fmla="*/ 2418176 w 4693342"/>
              <a:gd name="csY67" fmla="*/ 2028147 h 2171158"/>
              <a:gd name="csX68" fmla="*/ 2491848 w 4693342"/>
              <a:gd name="csY68" fmla="*/ 2028147 h 2171158"/>
              <a:gd name="csX69" fmla="*/ 2491848 w 4693342"/>
              <a:gd name="csY69" fmla="*/ 2036815 h 2171158"/>
              <a:gd name="csX70" fmla="*/ 2803871 w 4693342"/>
              <a:gd name="csY70" fmla="*/ 2036815 h 2171158"/>
              <a:gd name="csX71" fmla="*/ 2803871 w 4693342"/>
              <a:gd name="csY71" fmla="*/ 2054149 h 2171158"/>
              <a:gd name="csX72" fmla="*/ 3111560 w 4693342"/>
              <a:gd name="csY72" fmla="*/ 2054149 h 2171158"/>
              <a:gd name="csX73" fmla="*/ 3111560 w 4693342"/>
              <a:gd name="csY73" fmla="*/ 2080151 h 2171158"/>
              <a:gd name="csX74" fmla="*/ 3206900 w 4693342"/>
              <a:gd name="csY74" fmla="*/ 2080151 h 2171158"/>
              <a:gd name="csX75" fmla="*/ 3206900 w 4693342"/>
              <a:gd name="csY75" fmla="*/ 2084485 h 2171158"/>
              <a:gd name="csX76" fmla="*/ 3466919 w 4693342"/>
              <a:gd name="csY76" fmla="*/ 2084485 h 2171158"/>
              <a:gd name="csX77" fmla="*/ 3466919 w 4693342"/>
              <a:gd name="csY77" fmla="*/ 2097486 h 2171158"/>
              <a:gd name="csX78" fmla="*/ 3748606 w 4693342"/>
              <a:gd name="csY78" fmla="*/ 2097486 h 2171158"/>
              <a:gd name="csX79" fmla="*/ 3748606 w 4693342"/>
              <a:gd name="csY79" fmla="*/ 2127821 h 2171158"/>
              <a:gd name="csX80" fmla="*/ 3791943 w 4693342"/>
              <a:gd name="csY80" fmla="*/ 2127821 h 2171158"/>
              <a:gd name="csX81" fmla="*/ 3791943 w 4693342"/>
              <a:gd name="csY81" fmla="*/ 2140822 h 2171158"/>
              <a:gd name="csX82" fmla="*/ 4090965 w 4693342"/>
              <a:gd name="csY82" fmla="*/ 2140822 h 2171158"/>
              <a:gd name="csX83" fmla="*/ 4090965 w 4693342"/>
              <a:gd name="csY83" fmla="*/ 2171158 h 2171158"/>
              <a:gd name="csX84" fmla="*/ 4693342 w 4693342"/>
              <a:gd name="csY84" fmla="*/ 2171158 h 2171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4693342" h="2171158">
                <a:moveTo>
                  <a:pt x="0" y="0"/>
                </a:moveTo>
                <a:lnTo>
                  <a:pt x="73672" y="0"/>
                </a:lnTo>
                <a:lnTo>
                  <a:pt x="73672" y="34669"/>
                </a:lnTo>
                <a:lnTo>
                  <a:pt x="130009" y="34669"/>
                </a:lnTo>
                <a:lnTo>
                  <a:pt x="130009" y="60671"/>
                </a:lnTo>
                <a:lnTo>
                  <a:pt x="173346" y="60671"/>
                </a:lnTo>
                <a:lnTo>
                  <a:pt x="173346" y="121342"/>
                </a:lnTo>
                <a:lnTo>
                  <a:pt x="186347" y="121342"/>
                </a:lnTo>
                <a:lnTo>
                  <a:pt x="186347" y="277353"/>
                </a:lnTo>
                <a:lnTo>
                  <a:pt x="216682" y="277353"/>
                </a:lnTo>
                <a:lnTo>
                  <a:pt x="216682" y="663048"/>
                </a:lnTo>
                <a:lnTo>
                  <a:pt x="290354" y="663048"/>
                </a:lnTo>
                <a:lnTo>
                  <a:pt x="290354" y="680383"/>
                </a:lnTo>
                <a:lnTo>
                  <a:pt x="377027" y="680383"/>
                </a:lnTo>
                <a:lnTo>
                  <a:pt x="377027" y="710718"/>
                </a:lnTo>
                <a:lnTo>
                  <a:pt x="416030" y="710718"/>
                </a:lnTo>
                <a:lnTo>
                  <a:pt x="416030" y="962070"/>
                </a:lnTo>
                <a:lnTo>
                  <a:pt x="459367" y="962070"/>
                </a:lnTo>
                <a:lnTo>
                  <a:pt x="459367" y="996739"/>
                </a:lnTo>
                <a:lnTo>
                  <a:pt x="528705" y="996739"/>
                </a:lnTo>
                <a:lnTo>
                  <a:pt x="528705" y="1035742"/>
                </a:lnTo>
                <a:lnTo>
                  <a:pt x="624045" y="1035742"/>
                </a:lnTo>
                <a:lnTo>
                  <a:pt x="624045" y="1261092"/>
                </a:lnTo>
                <a:lnTo>
                  <a:pt x="645713" y="1261092"/>
                </a:lnTo>
                <a:lnTo>
                  <a:pt x="645713" y="1304428"/>
                </a:lnTo>
                <a:lnTo>
                  <a:pt x="749721" y="1304428"/>
                </a:lnTo>
                <a:lnTo>
                  <a:pt x="749721" y="1330430"/>
                </a:lnTo>
                <a:lnTo>
                  <a:pt x="819059" y="1330430"/>
                </a:lnTo>
                <a:lnTo>
                  <a:pt x="819059" y="1417103"/>
                </a:lnTo>
                <a:lnTo>
                  <a:pt x="840728" y="1417103"/>
                </a:lnTo>
                <a:lnTo>
                  <a:pt x="840728" y="1525444"/>
                </a:lnTo>
                <a:lnTo>
                  <a:pt x="879731" y="1525444"/>
                </a:lnTo>
                <a:lnTo>
                  <a:pt x="879731" y="1555780"/>
                </a:lnTo>
                <a:lnTo>
                  <a:pt x="1035742" y="1555780"/>
                </a:lnTo>
                <a:lnTo>
                  <a:pt x="1035742" y="1603450"/>
                </a:lnTo>
                <a:lnTo>
                  <a:pt x="1035742" y="1629452"/>
                </a:lnTo>
                <a:lnTo>
                  <a:pt x="1057410" y="1629452"/>
                </a:lnTo>
                <a:lnTo>
                  <a:pt x="1057410" y="1694456"/>
                </a:lnTo>
                <a:lnTo>
                  <a:pt x="1083412" y="1694456"/>
                </a:lnTo>
                <a:lnTo>
                  <a:pt x="1083412" y="1703124"/>
                </a:lnTo>
                <a:lnTo>
                  <a:pt x="1243757" y="1703124"/>
                </a:lnTo>
                <a:lnTo>
                  <a:pt x="1243757" y="1746460"/>
                </a:lnTo>
                <a:lnTo>
                  <a:pt x="1278426" y="1746460"/>
                </a:lnTo>
                <a:lnTo>
                  <a:pt x="1278426" y="1763795"/>
                </a:lnTo>
                <a:lnTo>
                  <a:pt x="1352098" y="1763795"/>
                </a:lnTo>
                <a:lnTo>
                  <a:pt x="1352098" y="1798464"/>
                </a:lnTo>
                <a:lnTo>
                  <a:pt x="1547113" y="1798464"/>
                </a:lnTo>
                <a:lnTo>
                  <a:pt x="1547113" y="1807131"/>
                </a:lnTo>
                <a:lnTo>
                  <a:pt x="1711791" y="1807131"/>
                </a:lnTo>
                <a:lnTo>
                  <a:pt x="1711791" y="1824466"/>
                </a:lnTo>
                <a:lnTo>
                  <a:pt x="1820132" y="1824466"/>
                </a:lnTo>
                <a:lnTo>
                  <a:pt x="1828799" y="1833133"/>
                </a:lnTo>
                <a:lnTo>
                  <a:pt x="1863469" y="1833133"/>
                </a:lnTo>
                <a:lnTo>
                  <a:pt x="1863469" y="1880803"/>
                </a:lnTo>
                <a:lnTo>
                  <a:pt x="1880804" y="1880803"/>
                </a:lnTo>
                <a:lnTo>
                  <a:pt x="1880804" y="1906805"/>
                </a:lnTo>
                <a:lnTo>
                  <a:pt x="1997812" y="1906805"/>
                </a:lnTo>
                <a:lnTo>
                  <a:pt x="1997812" y="1919806"/>
                </a:lnTo>
                <a:lnTo>
                  <a:pt x="2075818" y="1919806"/>
                </a:lnTo>
                <a:lnTo>
                  <a:pt x="2075818" y="1945808"/>
                </a:lnTo>
                <a:lnTo>
                  <a:pt x="2179825" y="1945808"/>
                </a:lnTo>
                <a:lnTo>
                  <a:pt x="2179825" y="1976144"/>
                </a:lnTo>
                <a:lnTo>
                  <a:pt x="2218828" y="1976144"/>
                </a:lnTo>
                <a:lnTo>
                  <a:pt x="2218828" y="1993478"/>
                </a:lnTo>
                <a:lnTo>
                  <a:pt x="2335837" y="1993478"/>
                </a:lnTo>
                <a:lnTo>
                  <a:pt x="2335837" y="1997812"/>
                </a:lnTo>
                <a:lnTo>
                  <a:pt x="2418176" y="1997812"/>
                </a:lnTo>
                <a:lnTo>
                  <a:pt x="2418176" y="2028147"/>
                </a:lnTo>
                <a:lnTo>
                  <a:pt x="2491848" y="2028147"/>
                </a:lnTo>
                <a:lnTo>
                  <a:pt x="2491848" y="2036815"/>
                </a:lnTo>
                <a:lnTo>
                  <a:pt x="2803871" y="2036815"/>
                </a:lnTo>
                <a:lnTo>
                  <a:pt x="2803871" y="2054149"/>
                </a:lnTo>
                <a:lnTo>
                  <a:pt x="3111560" y="2054149"/>
                </a:lnTo>
                <a:lnTo>
                  <a:pt x="3111560" y="2080151"/>
                </a:lnTo>
                <a:lnTo>
                  <a:pt x="3206900" y="2080151"/>
                </a:lnTo>
                <a:lnTo>
                  <a:pt x="3206900" y="2084485"/>
                </a:lnTo>
                <a:lnTo>
                  <a:pt x="3466919" y="2084485"/>
                </a:lnTo>
                <a:lnTo>
                  <a:pt x="3466919" y="2097486"/>
                </a:lnTo>
                <a:lnTo>
                  <a:pt x="3748606" y="2097486"/>
                </a:lnTo>
                <a:lnTo>
                  <a:pt x="3748606" y="2127821"/>
                </a:lnTo>
                <a:lnTo>
                  <a:pt x="3791943" y="2127821"/>
                </a:lnTo>
                <a:lnTo>
                  <a:pt x="3791943" y="2140822"/>
                </a:lnTo>
                <a:lnTo>
                  <a:pt x="4090965" y="2140822"/>
                </a:lnTo>
                <a:lnTo>
                  <a:pt x="4090965" y="2171158"/>
                </a:lnTo>
                <a:lnTo>
                  <a:pt x="4693342" y="2171158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37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FA464-A0CC-0396-0FEE-4FE9BA8D5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25" name="Straight Connector 9524">
            <a:extLst>
              <a:ext uri="{FF2B5EF4-FFF2-40B4-BE49-F238E27FC236}">
                <a16:creationId xmlns:a16="http://schemas.microsoft.com/office/drawing/2014/main" id="{FD36F7E0-0DD6-88AD-B7FD-7B3A6D611097}"/>
              </a:ext>
            </a:extLst>
          </p:cNvPr>
          <p:cNvCxnSpPr>
            <a:cxnSpLocks/>
          </p:cNvCxnSpPr>
          <p:nvPr/>
        </p:nvCxnSpPr>
        <p:spPr bwMode="auto">
          <a:xfrm>
            <a:off x="5289871" y="2718774"/>
            <a:ext cx="0" cy="2027894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527" name="Straight Connector 9526">
            <a:extLst>
              <a:ext uri="{FF2B5EF4-FFF2-40B4-BE49-F238E27FC236}">
                <a16:creationId xmlns:a16="http://schemas.microsoft.com/office/drawing/2014/main" id="{12E4E5DA-0BC5-396B-6736-442A669E0CC6}"/>
              </a:ext>
            </a:extLst>
          </p:cNvPr>
          <p:cNvCxnSpPr>
            <a:cxnSpLocks/>
          </p:cNvCxnSpPr>
          <p:nvPr/>
        </p:nvCxnSpPr>
        <p:spPr bwMode="auto">
          <a:xfrm>
            <a:off x="4328923" y="2118732"/>
            <a:ext cx="0" cy="2627936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9557" name="Group 9556">
            <a:extLst>
              <a:ext uri="{FF2B5EF4-FFF2-40B4-BE49-F238E27FC236}">
                <a16:creationId xmlns:a16="http://schemas.microsoft.com/office/drawing/2014/main" id="{85F18F29-71A3-2FB3-C020-59FD30D41A5C}"/>
              </a:ext>
            </a:extLst>
          </p:cNvPr>
          <p:cNvGrpSpPr/>
          <p:nvPr/>
        </p:nvGrpSpPr>
        <p:grpSpPr>
          <a:xfrm>
            <a:off x="3488101" y="1654841"/>
            <a:ext cx="6030580" cy="3006369"/>
            <a:chOff x="3488101" y="1654841"/>
            <a:chExt cx="6030580" cy="3006369"/>
          </a:xfrm>
        </p:grpSpPr>
        <p:sp>
          <p:nvSpPr>
            <p:cNvPr id="9551" name="Freeform 9550">
              <a:extLst>
                <a:ext uri="{FF2B5EF4-FFF2-40B4-BE49-F238E27FC236}">
                  <a16:creationId xmlns:a16="http://schemas.microsoft.com/office/drawing/2014/main" id="{9D368DE6-D2FD-3ABE-76EF-FA0DAF8A6DD4}"/>
                </a:ext>
              </a:extLst>
            </p:cNvPr>
            <p:cNvSpPr/>
            <p:nvPr/>
          </p:nvSpPr>
          <p:spPr>
            <a:xfrm>
              <a:off x="3488101" y="1654841"/>
              <a:ext cx="468352" cy="1458579"/>
            </a:xfrm>
            <a:custGeom>
              <a:avLst/>
              <a:gdLst>
                <a:gd name="csX0" fmla="*/ 0 w 468352"/>
                <a:gd name="csY0" fmla="*/ 0 h 1458579"/>
                <a:gd name="csX1" fmla="*/ 75829 w 468352"/>
                <a:gd name="csY1" fmla="*/ 0 h 1458579"/>
                <a:gd name="csX2" fmla="*/ 75829 w 468352"/>
                <a:gd name="csY2" fmla="*/ 107052 h 1458579"/>
                <a:gd name="csX3" fmla="*/ 165039 w 468352"/>
                <a:gd name="csY3" fmla="*/ 107052 h 1458579"/>
                <a:gd name="csX4" fmla="*/ 165039 w 468352"/>
                <a:gd name="csY4" fmla="*/ 843032 h 1458579"/>
                <a:gd name="csX5" fmla="*/ 196262 w 468352"/>
                <a:gd name="csY5" fmla="*/ 843032 h 1458579"/>
                <a:gd name="csX6" fmla="*/ 196262 w 468352"/>
                <a:gd name="csY6" fmla="*/ 950084 h 1458579"/>
                <a:gd name="csX7" fmla="*/ 240867 w 468352"/>
                <a:gd name="csY7" fmla="*/ 950084 h 1458579"/>
                <a:gd name="csX8" fmla="*/ 240867 w 468352"/>
                <a:gd name="csY8" fmla="*/ 976847 h 1458579"/>
                <a:gd name="csX9" fmla="*/ 325616 w 468352"/>
                <a:gd name="csY9" fmla="*/ 976847 h 1458579"/>
                <a:gd name="csX10" fmla="*/ 325616 w 468352"/>
                <a:gd name="csY10" fmla="*/ 1025912 h 1458579"/>
                <a:gd name="csX11" fmla="*/ 383602 w 468352"/>
                <a:gd name="csY11" fmla="*/ 1025912 h 1458579"/>
                <a:gd name="csX12" fmla="*/ 383602 w 468352"/>
                <a:gd name="csY12" fmla="*/ 1070517 h 1458579"/>
                <a:gd name="csX13" fmla="*/ 437128 w 468352"/>
                <a:gd name="csY13" fmla="*/ 1070517 h 1458579"/>
                <a:gd name="csX14" fmla="*/ 437128 w 468352"/>
                <a:gd name="csY14" fmla="*/ 1186490 h 1458579"/>
                <a:gd name="csX15" fmla="*/ 468352 w 468352"/>
                <a:gd name="csY15" fmla="*/ 1186490 h 1458579"/>
                <a:gd name="csX16" fmla="*/ 468352 w 468352"/>
                <a:gd name="csY16" fmla="*/ 1458579 h 1458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468352" h="1458579">
                  <a:moveTo>
                    <a:pt x="0" y="0"/>
                  </a:moveTo>
                  <a:lnTo>
                    <a:pt x="75829" y="0"/>
                  </a:lnTo>
                  <a:lnTo>
                    <a:pt x="75829" y="107052"/>
                  </a:lnTo>
                  <a:lnTo>
                    <a:pt x="165039" y="107052"/>
                  </a:lnTo>
                  <a:lnTo>
                    <a:pt x="165039" y="843032"/>
                  </a:lnTo>
                  <a:lnTo>
                    <a:pt x="196262" y="843032"/>
                  </a:lnTo>
                  <a:lnTo>
                    <a:pt x="196262" y="950084"/>
                  </a:lnTo>
                  <a:lnTo>
                    <a:pt x="240867" y="950084"/>
                  </a:lnTo>
                  <a:lnTo>
                    <a:pt x="240867" y="976847"/>
                  </a:lnTo>
                  <a:lnTo>
                    <a:pt x="325616" y="976847"/>
                  </a:lnTo>
                  <a:lnTo>
                    <a:pt x="325616" y="1025912"/>
                  </a:lnTo>
                  <a:lnTo>
                    <a:pt x="383602" y="1025912"/>
                  </a:lnTo>
                  <a:lnTo>
                    <a:pt x="383602" y="1070517"/>
                  </a:lnTo>
                  <a:lnTo>
                    <a:pt x="437128" y="1070517"/>
                  </a:lnTo>
                  <a:lnTo>
                    <a:pt x="437128" y="1186490"/>
                  </a:lnTo>
                  <a:lnTo>
                    <a:pt x="468352" y="1186490"/>
                  </a:lnTo>
                  <a:lnTo>
                    <a:pt x="468352" y="1458579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2" name="Freeform 9551">
              <a:extLst>
                <a:ext uri="{FF2B5EF4-FFF2-40B4-BE49-F238E27FC236}">
                  <a16:creationId xmlns:a16="http://schemas.microsoft.com/office/drawing/2014/main" id="{B89B3A4B-1AE0-73D5-A44A-90E32BF95C2F}"/>
                </a:ext>
              </a:extLst>
            </p:cNvPr>
            <p:cNvSpPr/>
            <p:nvPr/>
          </p:nvSpPr>
          <p:spPr>
            <a:xfrm>
              <a:off x="3960913" y="3100039"/>
              <a:ext cx="579864" cy="713678"/>
            </a:xfrm>
            <a:custGeom>
              <a:avLst/>
              <a:gdLst>
                <a:gd name="csX0" fmla="*/ 0 w 579864"/>
                <a:gd name="csY0" fmla="*/ 0 h 713678"/>
                <a:gd name="csX1" fmla="*/ 0 w 579864"/>
                <a:gd name="csY1" fmla="*/ 93670 h 713678"/>
                <a:gd name="csX2" fmla="*/ 147196 w 579864"/>
                <a:gd name="csY2" fmla="*/ 93670 h 713678"/>
                <a:gd name="csX3" fmla="*/ 147196 w 579864"/>
                <a:gd name="csY3" fmla="*/ 138275 h 713678"/>
                <a:gd name="csX4" fmla="*/ 218564 w 579864"/>
                <a:gd name="csY4" fmla="*/ 138275 h 713678"/>
                <a:gd name="csX5" fmla="*/ 218564 w 579864"/>
                <a:gd name="csY5" fmla="*/ 182880 h 713678"/>
                <a:gd name="csX6" fmla="*/ 267629 w 579864"/>
                <a:gd name="csY6" fmla="*/ 182880 h 713678"/>
                <a:gd name="csX7" fmla="*/ 267629 w 579864"/>
                <a:gd name="csY7" fmla="*/ 414825 h 713678"/>
                <a:gd name="csX8" fmla="*/ 312234 w 579864"/>
                <a:gd name="csY8" fmla="*/ 414825 h 713678"/>
                <a:gd name="csX9" fmla="*/ 312234 w 579864"/>
                <a:gd name="csY9" fmla="*/ 481733 h 713678"/>
                <a:gd name="csX10" fmla="*/ 454970 w 579864"/>
                <a:gd name="csY10" fmla="*/ 481733 h 713678"/>
                <a:gd name="csX11" fmla="*/ 454970 w 579864"/>
                <a:gd name="csY11" fmla="*/ 504035 h 713678"/>
                <a:gd name="csX12" fmla="*/ 557561 w 579864"/>
                <a:gd name="csY12" fmla="*/ 504035 h 713678"/>
                <a:gd name="csX13" fmla="*/ 557561 w 579864"/>
                <a:gd name="csY13" fmla="*/ 588784 h 713678"/>
                <a:gd name="csX14" fmla="*/ 579864 w 579864"/>
                <a:gd name="csY14" fmla="*/ 588784 h 713678"/>
                <a:gd name="csX15" fmla="*/ 579864 w 579864"/>
                <a:gd name="csY15" fmla="*/ 713678 h 7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79864" h="713678">
                  <a:moveTo>
                    <a:pt x="0" y="0"/>
                  </a:moveTo>
                  <a:lnTo>
                    <a:pt x="0" y="93670"/>
                  </a:lnTo>
                  <a:lnTo>
                    <a:pt x="147196" y="93670"/>
                  </a:lnTo>
                  <a:lnTo>
                    <a:pt x="147196" y="138275"/>
                  </a:lnTo>
                  <a:lnTo>
                    <a:pt x="218564" y="138275"/>
                  </a:lnTo>
                  <a:lnTo>
                    <a:pt x="218564" y="182880"/>
                  </a:lnTo>
                  <a:lnTo>
                    <a:pt x="267629" y="182880"/>
                  </a:lnTo>
                  <a:lnTo>
                    <a:pt x="267629" y="414825"/>
                  </a:lnTo>
                  <a:lnTo>
                    <a:pt x="312234" y="414825"/>
                  </a:lnTo>
                  <a:lnTo>
                    <a:pt x="312234" y="481733"/>
                  </a:lnTo>
                  <a:lnTo>
                    <a:pt x="454970" y="481733"/>
                  </a:lnTo>
                  <a:lnTo>
                    <a:pt x="454970" y="504035"/>
                  </a:lnTo>
                  <a:lnTo>
                    <a:pt x="557561" y="504035"/>
                  </a:lnTo>
                  <a:lnTo>
                    <a:pt x="557561" y="588784"/>
                  </a:lnTo>
                  <a:lnTo>
                    <a:pt x="579864" y="588784"/>
                  </a:lnTo>
                  <a:lnTo>
                    <a:pt x="579864" y="713678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3" name="Freeform 9552">
              <a:extLst>
                <a:ext uri="{FF2B5EF4-FFF2-40B4-BE49-F238E27FC236}">
                  <a16:creationId xmlns:a16="http://schemas.microsoft.com/office/drawing/2014/main" id="{75FA1A9A-4BC5-8E74-9D4F-E03C25B8FB57}"/>
                </a:ext>
              </a:extLst>
            </p:cNvPr>
            <p:cNvSpPr/>
            <p:nvPr/>
          </p:nvSpPr>
          <p:spPr>
            <a:xfrm>
              <a:off x="4558619" y="3791415"/>
              <a:ext cx="749361" cy="352378"/>
            </a:xfrm>
            <a:custGeom>
              <a:avLst/>
              <a:gdLst>
                <a:gd name="csX0" fmla="*/ 0 w 749361"/>
                <a:gd name="csY0" fmla="*/ 0 h 352378"/>
                <a:gd name="csX1" fmla="*/ 0 w 749361"/>
                <a:gd name="csY1" fmla="*/ 62446 h 352378"/>
                <a:gd name="csX2" fmla="*/ 75828 w 749361"/>
                <a:gd name="csY2" fmla="*/ 62446 h 352378"/>
                <a:gd name="csX3" fmla="*/ 75828 w 749361"/>
                <a:gd name="csY3" fmla="*/ 71367 h 352378"/>
                <a:gd name="csX4" fmla="*/ 187340 w 749361"/>
                <a:gd name="csY4" fmla="*/ 71367 h 352378"/>
                <a:gd name="csX5" fmla="*/ 187340 w 749361"/>
                <a:gd name="csY5" fmla="*/ 102591 h 352378"/>
                <a:gd name="csX6" fmla="*/ 267629 w 749361"/>
                <a:gd name="csY6" fmla="*/ 102591 h 352378"/>
                <a:gd name="csX7" fmla="*/ 267629 w 749361"/>
                <a:gd name="csY7" fmla="*/ 223024 h 352378"/>
                <a:gd name="csX8" fmla="*/ 294392 w 749361"/>
                <a:gd name="csY8" fmla="*/ 223024 h 352378"/>
                <a:gd name="csX9" fmla="*/ 294392 w 749361"/>
                <a:gd name="csY9" fmla="*/ 267629 h 352378"/>
                <a:gd name="csX10" fmla="*/ 557561 w 749361"/>
                <a:gd name="csY10" fmla="*/ 267629 h 352378"/>
                <a:gd name="csX11" fmla="*/ 557561 w 749361"/>
                <a:gd name="csY11" fmla="*/ 316694 h 352378"/>
                <a:gd name="csX12" fmla="*/ 588784 w 749361"/>
                <a:gd name="csY12" fmla="*/ 316694 h 352378"/>
                <a:gd name="csX13" fmla="*/ 588784 w 749361"/>
                <a:gd name="csY13" fmla="*/ 352378 h 352378"/>
                <a:gd name="csX14" fmla="*/ 749361 w 749361"/>
                <a:gd name="csY14" fmla="*/ 352378 h 3523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49361" h="352378">
                  <a:moveTo>
                    <a:pt x="0" y="0"/>
                  </a:moveTo>
                  <a:lnTo>
                    <a:pt x="0" y="62446"/>
                  </a:lnTo>
                  <a:lnTo>
                    <a:pt x="75828" y="62446"/>
                  </a:lnTo>
                  <a:lnTo>
                    <a:pt x="75828" y="71367"/>
                  </a:lnTo>
                  <a:lnTo>
                    <a:pt x="187340" y="71367"/>
                  </a:lnTo>
                  <a:lnTo>
                    <a:pt x="187340" y="102591"/>
                  </a:lnTo>
                  <a:lnTo>
                    <a:pt x="267629" y="102591"/>
                  </a:lnTo>
                  <a:lnTo>
                    <a:pt x="267629" y="223024"/>
                  </a:lnTo>
                  <a:lnTo>
                    <a:pt x="294392" y="223024"/>
                  </a:lnTo>
                  <a:lnTo>
                    <a:pt x="294392" y="267629"/>
                  </a:lnTo>
                  <a:lnTo>
                    <a:pt x="557561" y="267629"/>
                  </a:lnTo>
                  <a:lnTo>
                    <a:pt x="557561" y="316694"/>
                  </a:lnTo>
                  <a:lnTo>
                    <a:pt x="588784" y="316694"/>
                  </a:lnTo>
                  <a:lnTo>
                    <a:pt x="588784" y="352378"/>
                  </a:lnTo>
                  <a:lnTo>
                    <a:pt x="749361" y="352378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4" name="Freeform 9553">
              <a:extLst>
                <a:ext uri="{FF2B5EF4-FFF2-40B4-BE49-F238E27FC236}">
                  <a16:creationId xmlns:a16="http://schemas.microsoft.com/office/drawing/2014/main" id="{E992A6C5-4929-779B-8886-30295089EE72}"/>
                </a:ext>
              </a:extLst>
            </p:cNvPr>
            <p:cNvSpPr/>
            <p:nvPr/>
          </p:nvSpPr>
          <p:spPr>
            <a:xfrm>
              <a:off x="5299060" y="4157175"/>
              <a:ext cx="3381049" cy="504035"/>
            </a:xfrm>
            <a:custGeom>
              <a:avLst/>
              <a:gdLst>
                <a:gd name="csX0" fmla="*/ 0 w 3381049"/>
                <a:gd name="csY0" fmla="*/ 0 h 504035"/>
                <a:gd name="csX1" fmla="*/ 249787 w 3381049"/>
                <a:gd name="csY1" fmla="*/ 0 h 504035"/>
                <a:gd name="csX2" fmla="*/ 249787 w 3381049"/>
                <a:gd name="csY2" fmla="*/ 35684 h 504035"/>
                <a:gd name="csX3" fmla="*/ 437127 w 3381049"/>
                <a:gd name="csY3" fmla="*/ 35684 h 504035"/>
                <a:gd name="csX4" fmla="*/ 450509 w 3381049"/>
                <a:gd name="csY4" fmla="*/ 49066 h 504035"/>
                <a:gd name="csX5" fmla="*/ 651231 w 3381049"/>
                <a:gd name="csY5" fmla="*/ 49066 h 504035"/>
                <a:gd name="csX6" fmla="*/ 651231 w 3381049"/>
                <a:gd name="csY6" fmla="*/ 71367 h 504035"/>
                <a:gd name="csX7" fmla="*/ 677994 w 3381049"/>
                <a:gd name="csY7" fmla="*/ 98130 h 504035"/>
                <a:gd name="csX8" fmla="*/ 677994 w 3381049"/>
                <a:gd name="csY8" fmla="*/ 160577 h 504035"/>
                <a:gd name="csX9" fmla="*/ 735980 w 3381049"/>
                <a:gd name="csY9" fmla="*/ 160577 h 504035"/>
                <a:gd name="csX10" fmla="*/ 735980 w 3381049"/>
                <a:gd name="csY10" fmla="*/ 178419 h 504035"/>
                <a:gd name="csX11" fmla="*/ 883176 w 3381049"/>
                <a:gd name="csY11" fmla="*/ 178419 h 504035"/>
                <a:gd name="csX12" fmla="*/ 883176 w 3381049"/>
                <a:gd name="csY12" fmla="*/ 196261 h 504035"/>
                <a:gd name="csX13" fmla="*/ 1150805 w 3381049"/>
                <a:gd name="csY13" fmla="*/ 196261 h 504035"/>
                <a:gd name="csX14" fmla="*/ 1150805 w 3381049"/>
                <a:gd name="csY14" fmla="*/ 249787 h 504035"/>
                <a:gd name="csX15" fmla="*/ 1150805 w 3381049"/>
                <a:gd name="csY15" fmla="*/ 249787 h 504035"/>
                <a:gd name="csX16" fmla="*/ 1195410 w 3381049"/>
                <a:gd name="csY16" fmla="*/ 249787 h 504035"/>
                <a:gd name="csX17" fmla="*/ 1195410 w 3381049"/>
                <a:gd name="csY17" fmla="*/ 281010 h 504035"/>
                <a:gd name="csX18" fmla="*/ 1396132 w 3381049"/>
                <a:gd name="csY18" fmla="*/ 281010 h 504035"/>
                <a:gd name="csX19" fmla="*/ 1396132 w 3381049"/>
                <a:gd name="csY19" fmla="*/ 303313 h 504035"/>
                <a:gd name="csX20" fmla="*/ 1596854 w 3381049"/>
                <a:gd name="csY20" fmla="*/ 303313 h 504035"/>
                <a:gd name="csX21" fmla="*/ 1596854 w 3381049"/>
                <a:gd name="csY21" fmla="*/ 325615 h 504035"/>
                <a:gd name="csX22" fmla="*/ 2042903 w 3381049"/>
                <a:gd name="csY22" fmla="*/ 325615 h 504035"/>
                <a:gd name="csX23" fmla="*/ 2042903 w 3381049"/>
                <a:gd name="csY23" fmla="*/ 343457 h 504035"/>
                <a:gd name="csX24" fmla="*/ 2475570 w 3381049"/>
                <a:gd name="csY24" fmla="*/ 343457 h 504035"/>
                <a:gd name="csX25" fmla="*/ 2475570 w 3381049"/>
                <a:gd name="csY25" fmla="*/ 405904 h 504035"/>
                <a:gd name="csX26" fmla="*/ 3381049 w 3381049"/>
                <a:gd name="csY26" fmla="*/ 405904 h 504035"/>
                <a:gd name="csX27" fmla="*/ 3381049 w 3381049"/>
                <a:gd name="csY27" fmla="*/ 504035 h 504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049" h="504035">
                  <a:moveTo>
                    <a:pt x="0" y="0"/>
                  </a:moveTo>
                  <a:lnTo>
                    <a:pt x="249787" y="0"/>
                  </a:lnTo>
                  <a:lnTo>
                    <a:pt x="249787" y="35684"/>
                  </a:lnTo>
                  <a:lnTo>
                    <a:pt x="437127" y="35684"/>
                  </a:lnTo>
                  <a:lnTo>
                    <a:pt x="450509" y="49066"/>
                  </a:lnTo>
                  <a:lnTo>
                    <a:pt x="651231" y="49066"/>
                  </a:lnTo>
                  <a:lnTo>
                    <a:pt x="651231" y="71367"/>
                  </a:lnTo>
                  <a:lnTo>
                    <a:pt x="677994" y="98130"/>
                  </a:lnTo>
                  <a:lnTo>
                    <a:pt x="677994" y="160577"/>
                  </a:lnTo>
                  <a:lnTo>
                    <a:pt x="735980" y="160577"/>
                  </a:lnTo>
                  <a:lnTo>
                    <a:pt x="735980" y="178419"/>
                  </a:lnTo>
                  <a:lnTo>
                    <a:pt x="883176" y="178419"/>
                  </a:lnTo>
                  <a:lnTo>
                    <a:pt x="883176" y="196261"/>
                  </a:lnTo>
                  <a:lnTo>
                    <a:pt x="1150805" y="196261"/>
                  </a:lnTo>
                  <a:lnTo>
                    <a:pt x="1150805" y="249787"/>
                  </a:lnTo>
                  <a:lnTo>
                    <a:pt x="1150805" y="249787"/>
                  </a:lnTo>
                  <a:lnTo>
                    <a:pt x="1195410" y="249787"/>
                  </a:lnTo>
                  <a:lnTo>
                    <a:pt x="1195410" y="281010"/>
                  </a:lnTo>
                  <a:lnTo>
                    <a:pt x="1396132" y="281010"/>
                  </a:lnTo>
                  <a:lnTo>
                    <a:pt x="1396132" y="303313"/>
                  </a:lnTo>
                  <a:lnTo>
                    <a:pt x="1596854" y="303313"/>
                  </a:lnTo>
                  <a:lnTo>
                    <a:pt x="1596854" y="325615"/>
                  </a:lnTo>
                  <a:lnTo>
                    <a:pt x="2042903" y="325615"/>
                  </a:lnTo>
                  <a:lnTo>
                    <a:pt x="2042903" y="343457"/>
                  </a:lnTo>
                  <a:lnTo>
                    <a:pt x="2475570" y="343457"/>
                  </a:lnTo>
                  <a:lnTo>
                    <a:pt x="2475570" y="405904"/>
                  </a:lnTo>
                  <a:lnTo>
                    <a:pt x="3381049" y="405904"/>
                  </a:lnTo>
                  <a:lnTo>
                    <a:pt x="3381049" y="504035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6" name="Freeform 9555">
              <a:extLst>
                <a:ext uri="{FF2B5EF4-FFF2-40B4-BE49-F238E27FC236}">
                  <a16:creationId xmlns:a16="http://schemas.microsoft.com/office/drawing/2014/main" id="{68A2244F-C00F-02C8-EE06-C87D836D8B3F}"/>
                </a:ext>
              </a:extLst>
            </p:cNvPr>
            <p:cNvSpPr/>
            <p:nvPr/>
          </p:nvSpPr>
          <p:spPr>
            <a:xfrm>
              <a:off x="8680109" y="4652289"/>
              <a:ext cx="838572" cy="0"/>
            </a:xfrm>
            <a:custGeom>
              <a:avLst/>
              <a:gdLst>
                <a:gd name="csX0" fmla="*/ 0 w 838572"/>
                <a:gd name="csY0" fmla="*/ 0 h 0"/>
                <a:gd name="csX1" fmla="*/ 838572 w 838572"/>
                <a:gd name="csY1" fmla="*/ 0 h 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38572">
                  <a:moveTo>
                    <a:pt x="0" y="0"/>
                  </a:moveTo>
                  <a:lnTo>
                    <a:pt x="838572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EC700C21-87A4-FE43-F5CE-FE2504A6C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EMBER-3: PFS With Imlunestrant ± Abemaciclib</a:t>
            </a:r>
          </a:p>
        </p:txBody>
      </p:sp>
      <p:sp>
        <p:nvSpPr>
          <p:cNvPr id="9605" name="Content Placeholder 9604">
            <a:extLst>
              <a:ext uri="{FF2B5EF4-FFF2-40B4-BE49-F238E27FC236}">
                <a16:creationId xmlns:a16="http://schemas.microsoft.com/office/drawing/2014/main" id="{9425033E-6391-EDDE-3415-2D4C91EF09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algn="ctr"/>
            <a:r>
              <a:rPr lang="en-US" altLang="en-US" dirty="0"/>
              <a:t>Jhaveri. Ann Oncol. 2026;37:112.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84719-DF62-EC06-9042-D27F28DE2349}"/>
              </a:ext>
            </a:extLst>
          </p:cNvPr>
          <p:cNvSpPr txBox="1"/>
          <p:nvPr/>
        </p:nvSpPr>
        <p:spPr bwMode="auto">
          <a:xfrm rot="16200000">
            <a:off x="935348" y="3026847"/>
            <a:ext cx="3609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itchFamily="2" charset="77"/>
                <a:cs typeface="Poppins Medium" pitchFamily="2" charset="77"/>
              </a:rPr>
              <a:t>PFS (%)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6C69C2-F855-0A76-361A-2313511157C5}"/>
              </a:ext>
            </a:extLst>
          </p:cNvPr>
          <p:cNvSpPr txBox="1"/>
          <p:nvPr/>
        </p:nvSpPr>
        <p:spPr bwMode="auto">
          <a:xfrm>
            <a:off x="3399186" y="5076775"/>
            <a:ext cx="62149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itchFamily="2" charset="77"/>
                <a:cs typeface="Poppins Medium" pitchFamily="2" charset="77"/>
              </a:rPr>
              <a:t>Mo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3811F9E-B397-01D8-9E09-87714696B9C8}"/>
              </a:ext>
            </a:extLst>
          </p:cNvPr>
          <p:cNvSpPr/>
          <p:nvPr/>
        </p:nvSpPr>
        <p:spPr bwMode="auto">
          <a:xfrm>
            <a:off x="3367975" y="1604791"/>
            <a:ext cx="6246159" cy="3164177"/>
          </a:xfrm>
          <a:custGeom>
            <a:avLst/>
            <a:gdLst>
              <a:gd name="connsiteX0" fmla="*/ 0 w 6246159"/>
              <a:gd name="connsiteY0" fmla="*/ 0 h 3160058"/>
              <a:gd name="connsiteX1" fmla="*/ 0 w 6246159"/>
              <a:gd name="connsiteY1" fmla="*/ 3160058 h 3160058"/>
              <a:gd name="connsiteX2" fmla="*/ 6246159 w 6246159"/>
              <a:gd name="connsiteY2" fmla="*/ 3160058 h 316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46159" h="3160058">
                <a:moveTo>
                  <a:pt x="0" y="0"/>
                </a:moveTo>
                <a:lnTo>
                  <a:pt x="0" y="3160058"/>
                </a:lnTo>
                <a:lnTo>
                  <a:pt x="6246159" y="3160058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Medium" pitchFamily="2" charset="77"/>
              <a:cs typeface="Poppins Medium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0AFBA6-8E70-D24E-5FC6-64AC0F167B7E}"/>
              </a:ext>
            </a:extLst>
          </p:cNvPr>
          <p:cNvCxnSpPr>
            <a:cxnSpLocks/>
          </p:cNvCxnSpPr>
          <p:nvPr/>
        </p:nvCxnSpPr>
        <p:spPr bwMode="auto">
          <a:xfrm>
            <a:off x="3296148" y="1615943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86B6BC-30D8-5022-980D-4383485268A4}"/>
              </a:ext>
            </a:extLst>
          </p:cNvPr>
          <p:cNvCxnSpPr>
            <a:cxnSpLocks/>
          </p:cNvCxnSpPr>
          <p:nvPr/>
        </p:nvCxnSpPr>
        <p:spPr bwMode="auto">
          <a:xfrm>
            <a:off x="3296148" y="2404277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D39783F-C93E-EEF9-6A8C-55830F34B859}"/>
              </a:ext>
            </a:extLst>
          </p:cNvPr>
          <p:cNvCxnSpPr>
            <a:cxnSpLocks/>
          </p:cNvCxnSpPr>
          <p:nvPr/>
        </p:nvCxnSpPr>
        <p:spPr bwMode="auto">
          <a:xfrm>
            <a:off x="3296148" y="319261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72A0D0-0269-4971-F705-380AC0C55F80}"/>
              </a:ext>
            </a:extLst>
          </p:cNvPr>
          <p:cNvCxnSpPr>
            <a:cxnSpLocks/>
          </p:cNvCxnSpPr>
          <p:nvPr/>
        </p:nvCxnSpPr>
        <p:spPr bwMode="auto">
          <a:xfrm>
            <a:off x="3296148" y="3980945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3F8570C-C835-A546-D1CE-0275BB65E2DB}"/>
              </a:ext>
            </a:extLst>
          </p:cNvPr>
          <p:cNvCxnSpPr>
            <a:cxnSpLocks/>
          </p:cNvCxnSpPr>
          <p:nvPr/>
        </p:nvCxnSpPr>
        <p:spPr bwMode="auto">
          <a:xfrm>
            <a:off x="3296148" y="4769278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56140A-18EA-0C0B-FDA7-5666392F160A}"/>
              </a:ext>
            </a:extLst>
          </p:cNvPr>
          <p:cNvCxnSpPr>
            <a:cxnSpLocks/>
          </p:cNvCxnSpPr>
          <p:nvPr/>
        </p:nvCxnSpPr>
        <p:spPr bwMode="auto">
          <a:xfrm>
            <a:off x="3367975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A5F107F-2700-13AB-AC2A-D843BDBAD1FE}"/>
              </a:ext>
            </a:extLst>
          </p:cNvPr>
          <p:cNvCxnSpPr>
            <a:cxnSpLocks/>
          </p:cNvCxnSpPr>
          <p:nvPr/>
        </p:nvCxnSpPr>
        <p:spPr bwMode="auto">
          <a:xfrm>
            <a:off x="3848449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9CDFB96-F7B4-9C9E-2B25-10764DA86B55}"/>
              </a:ext>
            </a:extLst>
          </p:cNvPr>
          <p:cNvCxnSpPr>
            <a:cxnSpLocks/>
          </p:cNvCxnSpPr>
          <p:nvPr/>
        </p:nvCxnSpPr>
        <p:spPr bwMode="auto">
          <a:xfrm>
            <a:off x="4328923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91003F4-916A-EEF7-FD93-9E47425C8DC3}"/>
              </a:ext>
            </a:extLst>
          </p:cNvPr>
          <p:cNvCxnSpPr>
            <a:cxnSpLocks/>
          </p:cNvCxnSpPr>
          <p:nvPr/>
        </p:nvCxnSpPr>
        <p:spPr bwMode="auto">
          <a:xfrm>
            <a:off x="4809397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727EF6-D53A-F2C7-41F8-90A34D912C5D}"/>
              </a:ext>
            </a:extLst>
          </p:cNvPr>
          <p:cNvCxnSpPr>
            <a:cxnSpLocks/>
          </p:cNvCxnSpPr>
          <p:nvPr/>
        </p:nvCxnSpPr>
        <p:spPr bwMode="auto">
          <a:xfrm>
            <a:off x="5289871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42B1AF-B651-4ECB-3952-C2E47B24F311}"/>
              </a:ext>
            </a:extLst>
          </p:cNvPr>
          <p:cNvCxnSpPr>
            <a:cxnSpLocks/>
          </p:cNvCxnSpPr>
          <p:nvPr/>
        </p:nvCxnSpPr>
        <p:spPr bwMode="auto">
          <a:xfrm>
            <a:off x="5770345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9BDEB5-F552-3826-47C7-988E78C33128}"/>
              </a:ext>
            </a:extLst>
          </p:cNvPr>
          <p:cNvCxnSpPr>
            <a:cxnSpLocks/>
          </p:cNvCxnSpPr>
          <p:nvPr/>
        </p:nvCxnSpPr>
        <p:spPr bwMode="auto">
          <a:xfrm>
            <a:off x="6250819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2B689C-6074-92F0-7DA7-9C5BF24CBC3A}"/>
              </a:ext>
            </a:extLst>
          </p:cNvPr>
          <p:cNvCxnSpPr>
            <a:cxnSpLocks/>
          </p:cNvCxnSpPr>
          <p:nvPr/>
        </p:nvCxnSpPr>
        <p:spPr bwMode="auto">
          <a:xfrm>
            <a:off x="6731293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96739ED-705A-62F3-5484-2941019A3EC3}"/>
              </a:ext>
            </a:extLst>
          </p:cNvPr>
          <p:cNvCxnSpPr>
            <a:cxnSpLocks/>
          </p:cNvCxnSpPr>
          <p:nvPr/>
        </p:nvCxnSpPr>
        <p:spPr bwMode="auto">
          <a:xfrm>
            <a:off x="7211767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B22A425-232D-46DE-E0FD-3E7DB9077D72}"/>
              </a:ext>
            </a:extLst>
          </p:cNvPr>
          <p:cNvCxnSpPr>
            <a:cxnSpLocks/>
          </p:cNvCxnSpPr>
          <p:nvPr/>
        </p:nvCxnSpPr>
        <p:spPr bwMode="auto">
          <a:xfrm>
            <a:off x="7692241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2CB96B1-910C-2849-0974-E38F959314F5}"/>
              </a:ext>
            </a:extLst>
          </p:cNvPr>
          <p:cNvCxnSpPr>
            <a:cxnSpLocks/>
          </p:cNvCxnSpPr>
          <p:nvPr/>
        </p:nvCxnSpPr>
        <p:spPr bwMode="auto">
          <a:xfrm>
            <a:off x="8172715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3162F3-AAFE-4138-3EF7-817D10F4707F}"/>
              </a:ext>
            </a:extLst>
          </p:cNvPr>
          <p:cNvCxnSpPr>
            <a:cxnSpLocks/>
          </p:cNvCxnSpPr>
          <p:nvPr/>
        </p:nvCxnSpPr>
        <p:spPr bwMode="auto">
          <a:xfrm>
            <a:off x="8653189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90142D4-ED87-99A2-894D-9290DA8EB2AA}"/>
              </a:ext>
            </a:extLst>
          </p:cNvPr>
          <p:cNvCxnSpPr>
            <a:cxnSpLocks/>
          </p:cNvCxnSpPr>
          <p:nvPr/>
        </p:nvCxnSpPr>
        <p:spPr bwMode="auto">
          <a:xfrm>
            <a:off x="9133663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12A0BD-BDB4-53FC-2D62-ACD38CCDE763}"/>
              </a:ext>
            </a:extLst>
          </p:cNvPr>
          <p:cNvCxnSpPr>
            <a:cxnSpLocks/>
          </p:cNvCxnSpPr>
          <p:nvPr/>
        </p:nvCxnSpPr>
        <p:spPr bwMode="auto">
          <a:xfrm>
            <a:off x="9614137" y="47669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27204F2-E43D-33A7-9502-469AE9C00C9F}"/>
              </a:ext>
            </a:extLst>
          </p:cNvPr>
          <p:cNvSpPr txBox="1"/>
          <p:nvPr/>
        </p:nvSpPr>
        <p:spPr bwMode="auto">
          <a:xfrm>
            <a:off x="2852086" y="1469920"/>
            <a:ext cx="5196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E1B2A9-46AA-2AD7-39CB-B4C2C3BF9432}"/>
              </a:ext>
            </a:extLst>
          </p:cNvPr>
          <p:cNvSpPr txBox="1"/>
          <p:nvPr/>
        </p:nvSpPr>
        <p:spPr bwMode="auto">
          <a:xfrm>
            <a:off x="2940252" y="2261958"/>
            <a:ext cx="4315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84E9E6-C7C4-0CF4-D411-8C975078023D}"/>
              </a:ext>
            </a:extLst>
          </p:cNvPr>
          <p:cNvSpPr txBox="1"/>
          <p:nvPr/>
        </p:nvSpPr>
        <p:spPr bwMode="auto">
          <a:xfrm>
            <a:off x="2924222" y="3053996"/>
            <a:ext cx="4475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F69B75-6A4F-96A3-06F4-F36C56460DFE}"/>
              </a:ext>
            </a:extLst>
          </p:cNvPr>
          <p:cNvSpPr txBox="1"/>
          <p:nvPr/>
        </p:nvSpPr>
        <p:spPr bwMode="auto">
          <a:xfrm>
            <a:off x="2937046" y="3846034"/>
            <a:ext cx="4347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CB6253-354A-87E4-AE21-1D41A9CA4B72}"/>
              </a:ext>
            </a:extLst>
          </p:cNvPr>
          <p:cNvSpPr txBox="1"/>
          <p:nvPr/>
        </p:nvSpPr>
        <p:spPr bwMode="auto">
          <a:xfrm>
            <a:off x="3055668" y="4638071"/>
            <a:ext cx="316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034C56D-85AF-E87F-6AB9-74D0A77966B8}"/>
              </a:ext>
            </a:extLst>
          </p:cNvPr>
          <p:cNvSpPr txBox="1"/>
          <p:nvPr/>
        </p:nvSpPr>
        <p:spPr bwMode="auto">
          <a:xfrm>
            <a:off x="3227427" y="4787152"/>
            <a:ext cx="316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446500-1F6D-A48F-D8E6-821F559666A8}"/>
              </a:ext>
            </a:extLst>
          </p:cNvPr>
          <p:cNvSpPr txBox="1"/>
          <p:nvPr/>
        </p:nvSpPr>
        <p:spPr bwMode="auto">
          <a:xfrm>
            <a:off x="3704654" y="4787152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CE15529-FB20-5603-3934-CCBCF251F961}"/>
              </a:ext>
            </a:extLst>
          </p:cNvPr>
          <p:cNvSpPr txBox="1"/>
          <p:nvPr/>
        </p:nvSpPr>
        <p:spPr bwMode="auto">
          <a:xfrm>
            <a:off x="4183977" y="4787152"/>
            <a:ext cx="2969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D5F62DB-6FA1-BB32-CB8E-3A515A0762C2}"/>
              </a:ext>
            </a:extLst>
          </p:cNvPr>
          <p:cNvSpPr txBox="1"/>
          <p:nvPr/>
        </p:nvSpPr>
        <p:spPr bwMode="auto">
          <a:xfrm>
            <a:off x="4663371" y="4787152"/>
            <a:ext cx="3161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18E5BA-45E7-FF70-1006-ED876EA961E3}"/>
              </a:ext>
            </a:extLst>
          </p:cNvPr>
          <p:cNvSpPr txBox="1"/>
          <p:nvPr/>
        </p:nvSpPr>
        <p:spPr bwMode="auto">
          <a:xfrm>
            <a:off x="5130577" y="4787152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617FAD-665C-B197-2D58-856244B849F5}"/>
              </a:ext>
            </a:extLst>
          </p:cNvPr>
          <p:cNvSpPr txBox="1"/>
          <p:nvPr/>
        </p:nvSpPr>
        <p:spPr bwMode="auto">
          <a:xfrm>
            <a:off x="5571037" y="4787152"/>
            <a:ext cx="3882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FB27BA-C0DC-43F3-D21D-67B861EC27FE}"/>
              </a:ext>
            </a:extLst>
          </p:cNvPr>
          <p:cNvSpPr txBox="1"/>
          <p:nvPr/>
        </p:nvSpPr>
        <p:spPr bwMode="auto">
          <a:xfrm>
            <a:off x="6068925" y="4787152"/>
            <a:ext cx="3882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ADE82B2-1D99-FA34-19E9-E5798486DBFA}"/>
              </a:ext>
            </a:extLst>
          </p:cNvPr>
          <p:cNvSpPr txBox="1"/>
          <p:nvPr/>
        </p:nvSpPr>
        <p:spPr bwMode="auto">
          <a:xfrm>
            <a:off x="6544511" y="4787152"/>
            <a:ext cx="3754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0844C22-307E-F231-ADFC-BF596D25AD81}"/>
              </a:ext>
            </a:extLst>
          </p:cNvPr>
          <p:cNvSpPr txBox="1"/>
          <p:nvPr/>
        </p:nvSpPr>
        <p:spPr bwMode="auto">
          <a:xfrm>
            <a:off x="7007273" y="4787152"/>
            <a:ext cx="4363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A4B1D0-F860-51EF-6CA8-CC500CEB62F4}"/>
              </a:ext>
            </a:extLst>
          </p:cNvPr>
          <p:cNvSpPr txBox="1"/>
          <p:nvPr/>
        </p:nvSpPr>
        <p:spPr bwMode="auto">
          <a:xfrm>
            <a:off x="7464043" y="4787152"/>
            <a:ext cx="4187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66FE2B-071E-7BC5-78C8-26AC46AD0DEB}"/>
              </a:ext>
            </a:extLst>
          </p:cNvPr>
          <p:cNvSpPr txBox="1"/>
          <p:nvPr/>
        </p:nvSpPr>
        <p:spPr bwMode="auto">
          <a:xfrm>
            <a:off x="7958934" y="4787152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0F030B1-8E8A-0BE5-3531-7AB2B3D1243D}"/>
              </a:ext>
            </a:extLst>
          </p:cNvPr>
          <p:cNvSpPr txBox="1"/>
          <p:nvPr/>
        </p:nvSpPr>
        <p:spPr bwMode="auto">
          <a:xfrm>
            <a:off x="8899513" y="4787152"/>
            <a:ext cx="4379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D68615-F88A-605C-059B-4263B1794D1E}"/>
              </a:ext>
            </a:extLst>
          </p:cNvPr>
          <p:cNvSpPr txBox="1"/>
          <p:nvPr/>
        </p:nvSpPr>
        <p:spPr bwMode="auto">
          <a:xfrm>
            <a:off x="9402490" y="4787152"/>
            <a:ext cx="4363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39</a:t>
            </a:r>
          </a:p>
        </p:txBody>
      </p:sp>
      <p:sp>
        <p:nvSpPr>
          <p:cNvPr id="9529" name="TextBox 9528">
            <a:extLst>
              <a:ext uri="{FF2B5EF4-FFF2-40B4-BE49-F238E27FC236}">
                <a16:creationId xmlns:a16="http://schemas.microsoft.com/office/drawing/2014/main" id="{1C17ACFD-0D19-806D-B620-077928F92E93}"/>
              </a:ext>
            </a:extLst>
          </p:cNvPr>
          <p:cNvSpPr txBox="1"/>
          <p:nvPr/>
        </p:nvSpPr>
        <p:spPr bwMode="auto">
          <a:xfrm>
            <a:off x="3943903" y="1835055"/>
            <a:ext cx="7649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66%</a:t>
            </a:r>
          </a:p>
        </p:txBody>
      </p:sp>
      <p:sp>
        <p:nvSpPr>
          <p:cNvPr id="9530" name="TextBox 9529">
            <a:extLst>
              <a:ext uri="{FF2B5EF4-FFF2-40B4-BE49-F238E27FC236}">
                <a16:creationId xmlns:a16="http://schemas.microsoft.com/office/drawing/2014/main" id="{EAD3EC79-EFD2-5156-9854-B6C08F4EC2BA}"/>
              </a:ext>
            </a:extLst>
          </p:cNvPr>
          <p:cNvSpPr txBox="1"/>
          <p:nvPr/>
        </p:nvSpPr>
        <p:spPr bwMode="auto">
          <a:xfrm>
            <a:off x="4914012" y="2417822"/>
            <a:ext cx="7401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43%</a:t>
            </a:r>
          </a:p>
        </p:txBody>
      </p:sp>
      <p:sp>
        <p:nvSpPr>
          <p:cNvPr id="9531" name="TextBox 9530">
            <a:extLst>
              <a:ext uri="{FF2B5EF4-FFF2-40B4-BE49-F238E27FC236}">
                <a16:creationId xmlns:a16="http://schemas.microsoft.com/office/drawing/2014/main" id="{DD0BA558-5036-63B2-CE68-0BD39C2898C2}"/>
              </a:ext>
            </a:extLst>
          </p:cNvPr>
          <p:cNvSpPr txBox="1"/>
          <p:nvPr/>
        </p:nvSpPr>
        <p:spPr bwMode="auto">
          <a:xfrm>
            <a:off x="3662774" y="3507480"/>
            <a:ext cx="6190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38%</a:t>
            </a:r>
          </a:p>
        </p:txBody>
      </p:sp>
      <p:sp>
        <p:nvSpPr>
          <p:cNvPr id="9532" name="TextBox 9531">
            <a:extLst>
              <a:ext uri="{FF2B5EF4-FFF2-40B4-BE49-F238E27FC236}">
                <a16:creationId xmlns:a16="http://schemas.microsoft.com/office/drawing/2014/main" id="{EEE8DB53-1EA1-1290-C6DA-D9364831A537}"/>
              </a:ext>
            </a:extLst>
          </p:cNvPr>
          <p:cNvSpPr txBox="1"/>
          <p:nvPr/>
        </p:nvSpPr>
        <p:spPr bwMode="auto">
          <a:xfrm>
            <a:off x="4705621" y="4179428"/>
            <a:ext cx="61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20%</a:t>
            </a:r>
          </a:p>
        </p:txBody>
      </p:sp>
      <p:sp>
        <p:nvSpPr>
          <p:cNvPr id="9533" name="TextBox 9532">
            <a:extLst>
              <a:ext uri="{FF2B5EF4-FFF2-40B4-BE49-F238E27FC236}">
                <a16:creationId xmlns:a16="http://schemas.microsoft.com/office/drawing/2014/main" id="{D0B6269B-A5CD-46DA-4BCD-CB8794A7630E}"/>
              </a:ext>
            </a:extLst>
          </p:cNvPr>
          <p:cNvSpPr txBox="1"/>
          <p:nvPr/>
        </p:nvSpPr>
        <p:spPr bwMode="auto">
          <a:xfrm>
            <a:off x="3111933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213</a:t>
            </a:r>
            <a:b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213</a:t>
            </a:r>
            <a:endParaRPr kumimoji="0" 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534" name="TextBox 9533">
            <a:extLst>
              <a:ext uri="{FF2B5EF4-FFF2-40B4-BE49-F238E27FC236}">
                <a16:creationId xmlns:a16="http://schemas.microsoft.com/office/drawing/2014/main" id="{E1E58B8C-6479-4173-65C6-727A712913F7}"/>
              </a:ext>
            </a:extLst>
          </p:cNvPr>
          <p:cNvSpPr txBox="1"/>
          <p:nvPr/>
        </p:nvSpPr>
        <p:spPr bwMode="auto">
          <a:xfrm>
            <a:off x="-127558" y="5499053"/>
            <a:ext cx="33004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Imlunestrant+ abemaciclib</a:t>
            </a:r>
          </a:p>
        </p:txBody>
      </p:sp>
      <p:sp>
        <p:nvSpPr>
          <p:cNvPr id="9535" name="TextBox 9534">
            <a:extLst>
              <a:ext uri="{FF2B5EF4-FFF2-40B4-BE49-F238E27FC236}">
                <a16:creationId xmlns:a16="http://schemas.microsoft.com/office/drawing/2014/main" id="{A30A0DC6-A44E-5F03-28F2-1DB53A003BA5}"/>
              </a:ext>
            </a:extLst>
          </p:cNvPr>
          <p:cNvSpPr txBox="1"/>
          <p:nvPr/>
        </p:nvSpPr>
        <p:spPr bwMode="auto">
          <a:xfrm>
            <a:off x="310670" y="5759709"/>
            <a:ext cx="28622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SoC</a:t>
            </a:r>
          </a:p>
        </p:txBody>
      </p:sp>
      <p:sp>
        <p:nvSpPr>
          <p:cNvPr id="9536" name="TextBox 9535">
            <a:extLst>
              <a:ext uri="{FF2B5EF4-FFF2-40B4-BE49-F238E27FC236}">
                <a16:creationId xmlns:a16="http://schemas.microsoft.com/office/drawing/2014/main" id="{27CE130E-A585-722D-47F4-99050B9B9AC6}"/>
              </a:ext>
            </a:extLst>
          </p:cNvPr>
          <p:cNvSpPr txBox="1"/>
          <p:nvPr/>
        </p:nvSpPr>
        <p:spPr bwMode="auto">
          <a:xfrm>
            <a:off x="936702" y="5218627"/>
            <a:ext cx="22361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cs typeface="Poppins" pitchFamily="2" charset="77"/>
              </a:rPr>
              <a:t>Patients at Risk, n</a:t>
            </a:r>
          </a:p>
        </p:txBody>
      </p:sp>
      <p:graphicFrame>
        <p:nvGraphicFramePr>
          <p:cNvPr id="9537" name="Table 9536">
            <a:extLst>
              <a:ext uri="{FF2B5EF4-FFF2-40B4-BE49-F238E27FC236}">
                <a16:creationId xmlns:a16="http://schemas.microsoft.com/office/drawing/2014/main" id="{2777C590-81FC-90B7-4AF0-2D48B38F0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030780"/>
              </p:ext>
            </p:extLst>
          </p:nvPr>
        </p:nvGraphicFramePr>
        <p:xfrm>
          <a:off x="5809534" y="1277181"/>
          <a:ext cx="5944798" cy="1127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9468">
                  <a:extLst>
                    <a:ext uri="{9D8B030D-6E8A-4147-A177-3AD203B41FA5}">
                      <a16:colId xmlns:a16="http://schemas.microsoft.com/office/drawing/2014/main" val="659082630"/>
                    </a:ext>
                  </a:extLst>
                </a:gridCol>
                <a:gridCol w="970156">
                  <a:extLst>
                    <a:ext uri="{9D8B030D-6E8A-4147-A177-3AD203B41FA5}">
                      <a16:colId xmlns:a16="http://schemas.microsoft.com/office/drawing/2014/main" val="2409442520"/>
                    </a:ext>
                  </a:extLst>
                </a:gridCol>
                <a:gridCol w="814039">
                  <a:extLst>
                    <a:ext uri="{9D8B030D-6E8A-4147-A177-3AD203B41FA5}">
                      <a16:colId xmlns:a16="http://schemas.microsoft.com/office/drawing/2014/main" val="1115591213"/>
                    </a:ext>
                  </a:extLst>
                </a:gridCol>
                <a:gridCol w="1411135">
                  <a:extLst>
                    <a:ext uri="{9D8B030D-6E8A-4147-A177-3AD203B41FA5}">
                      <a16:colId xmlns:a16="http://schemas.microsoft.com/office/drawing/2014/main" val="191138695"/>
                    </a:ext>
                  </a:extLst>
                </a:gridCol>
              </a:tblGrid>
              <a:tr h="289686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No. of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No. of Events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Median PFS, </a:t>
                      </a:r>
                      <a:br>
                        <a:rPr lang="en-U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Mo (95% Cl)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579076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r>
                        <a:rPr lang="en-US" sz="1400" b="1" i="0">
                          <a:solidFill>
                            <a:schemeClr val="accent1"/>
                          </a:solidFill>
                          <a:latin typeface="Poppins" pitchFamily="2" charset="77"/>
                          <a:cs typeface="Poppins" pitchFamily="2" charset="77"/>
                        </a:rPr>
                        <a:t>Imlunestrant + abemaciclib</a:t>
                      </a:r>
                      <a:endParaRPr lang="en-US" sz="1400" b="1" i="0" dirty="0">
                        <a:solidFill>
                          <a:schemeClr val="accent1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144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10.9 (7.5-12.5)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558925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Poppins" pitchFamily="2" charset="77"/>
                          <a:cs typeface="Poppins" pitchFamily="2" charset="77"/>
                        </a:rPr>
                        <a:t>SOC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173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3.9 (3.7-5.5)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143012"/>
                  </a:ext>
                </a:extLst>
              </a:tr>
            </a:tbl>
          </a:graphicData>
        </a:graphic>
      </p:graphicFrame>
      <p:sp>
        <p:nvSpPr>
          <p:cNvPr id="9538" name="TextBox 9537">
            <a:extLst>
              <a:ext uri="{FF2B5EF4-FFF2-40B4-BE49-F238E27FC236}">
                <a16:creationId xmlns:a16="http://schemas.microsoft.com/office/drawing/2014/main" id="{8BFD3C24-55C0-B5E4-12EE-0CE192D1828D}"/>
              </a:ext>
            </a:extLst>
          </p:cNvPr>
          <p:cNvSpPr txBox="1"/>
          <p:nvPr/>
        </p:nvSpPr>
        <p:spPr bwMode="auto">
          <a:xfrm>
            <a:off x="7426299" y="2440124"/>
            <a:ext cx="42475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HR: 0.48 (95% CI: 0.38-0.61; 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ominal </a:t>
            </a:r>
            <a:r>
              <a:rPr kumimoji="0" lang="en-US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&lt;.0001)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00C239-8F79-00D3-0420-0B447BDFA9E3}"/>
              </a:ext>
            </a:extLst>
          </p:cNvPr>
          <p:cNvSpPr txBox="1"/>
          <p:nvPr/>
        </p:nvSpPr>
        <p:spPr bwMode="auto">
          <a:xfrm>
            <a:off x="3591307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159</a:t>
            </a:r>
            <a:b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127</a:t>
            </a:r>
            <a:endParaRPr kumimoji="0" lang="en-US" sz="160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DA5A2A-CA3F-A770-92F7-8DC3D4A6E1A1}"/>
              </a:ext>
            </a:extLst>
          </p:cNvPr>
          <p:cNvSpPr txBox="1"/>
          <p:nvPr/>
        </p:nvSpPr>
        <p:spPr bwMode="auto">
          <a:xfrm>
            <a:off x="4070681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122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0EA94F-E590-CFE8-7108-592E9647E5BA}"/>
              </a:ext>
            </a:extLst>
          </p:cNvPr>
          <p:cNvSpPr txBox="1"/>
          <p:nvPr/>
        </p:nvSpPr>
        <p:spPr bwMode="auto">
          <a:xfrm>
            <a:off x="4550055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101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86D9F9-9E67-64C6-A6B5-55AAD321B9F3}"/>
              </a:ext>
            </a:extLst>
          </p:cNvPr>
          <p:cNvSpPr txBox="1"/>
          <p:nvPr/>
        </p:nvSpPr>
        <p:spPr bwMode="auto">
          <a:xfrm>
            <a:off x="5029429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76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F15C796-7A8E-2BDC-F373-74C346B3DA18}"/>
              </a:ext>
            </a:extLst>
          </p:cNvPr>
          <p:cNvSpPr txBox="1"/>
          <p:nvPr/>
        </p:nvSpPr>
        <p:spPr bwMode="auto">
          <a:xfrm>
            <a:off x="5508803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70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0070CCC-5939-7CD7-D13B-D95100583A1B}"/>
              </a:ext>
            </a:extLst>
          </p:cNvPr>
          <p:cNvSpPr txBox="1"/>
          <p:nvPr/>
        </p:nvSpPr>
        <p:spPr bwMode="auto">
          <a:xfrm>
            <a:off x="5988177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59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15539F3-35A9-0014-DF14-168BEE36FCEF}"/>
              </a:ext>
            </a:extLst>
          </p:cNvPr>
          <p:cNvSpPr txBox="1"/>
          <p:nvPr/>
        </p:nvSpPr>
        <p:spPr bwMode="auto">
          <a:xfrm>
            <a:off x="6467551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54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BA5908-974C-2E4D-FB3D-48AA2CCFAC4F}"/>
              </a:ext>
            </a:extLst>
          </p:cNvPr>
          <p:cNvSpPr txBox="1"/>
          <p:nvPr/>
        </p:nvSpPr>
        <p:spPr bwMode="auto">
          <a:xfrm>
            <a:off x="6946925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</a:p>
        </p:txBody>
      </p:sp>
      <p:sp>
        <p:nvSpPr>
          <p:cNvPr id="9524" name="TextBox 9523">
            <a:extLst>
              <a:ext uri="{FF2B5EF4-FFF2-40B4-BE49-F238E27FC236}">
                <a16:creationId xmlns:a16="http://schemas.microsoft.com/office/drawing/2014/main" id="{FB4A4A72-CCE2-4CBA-46C2-9C5103B43B9A}"/>
              </a:ext>
            </a:extLst>
          </p:cNvPr>
          <p:cNvSpPr txBox="1"/>
          <p:nvPr/>
        </p:nvSpPr>
        <p:spPr bwMode="auto">
          <a:xfrm>
            <a:off x="7426299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9526" name="TextBox 9525">
            <a:extLst>
              <a:ext uri="{FF2B5EF4-FFF2-40B4-BE49-F238E27FC236}">
                <a16:creationId xmlns:a16="http://schemas.microsoft.com/office/drawing/2014/main" id="{C6637195-93BD-E77E-9067-E956550F89EE}"/>
              </a:ext>
            </a:extLst>
          </p:cNvPr>
          <p:cNvSpPr txBox="1"/>
          <p:nvPr/>
        </p:nvSpPr>
        <p:spPr bwMode="auto">
          <a:xfrm>
            <a:off x="7905673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9528" name="TextBox 9527">
            <a:extLst>
              <a:ext uri="{FF2B5EF4-FFF2-40B4-BE49-F238E27FC236}">
                <a16:creationId xmlns:a16="http://schemas.microsoft.com/office/drawing/2014/main" id="{DF5175BD-66A3-871F-005C-F7E4C2A262EF}"/>
              </a:ext>
            </a:extLst>
          </p:cNvPr>
          <p:cNvSpPr txBox="1"/>
          <p:nvPr/>
        </p:nvSpPr>
        <p:spPr bwMode="auto">
          <a:xfrm>
            <a:off x="8385047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540" name="TextBox 9539">
            <a:extLst>
              <a:ext uri="{FF2B5EF4-FFF2-40B4-BE49-F238E27FC236}">
                <a16:creationId xmlns:a16="http://schemas.microsoft.com/office/drawing/2014/main" id="{13C7DF38-1F18-A72C-0339-FC2B6DF90076}"/>
              </a:ext>
            </a:extLst>
          </p:cNvPr>
          <p:cNvSpPr txBox="1"/>
          <p:nvPr/>
        </p:nvSpPr>
        <p:spPr bwMode="auto">
          <a:xfrm>
            <a:off x="8864421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543" name="TextBox 9542">
            <a:extLst>
              <a:ext uri="{FF2B5EF4-FFF2-40B4-BE49-F238E27FC236}">
                <a16:creationId xmlns:a16="http://schemas.microsoft.com/office/drawing/2014/main" id="{39E31C2E-300F-EADB-235B-8F8CFF3D8133}"/>
              </a:ext>
            </a:extLst>
          </p:cNvPr>
          <p:cNvSpPr txBox="1"/>
          <p:nvPr/>
        </p:nvSpPr>
        <p:spPr bwMode="auto">
          <a:xfrm>
            <a:off x="9343798" y="5513488"/>
            <a:ext cx="5553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7988" algn="l"/>
                <a:tab pos="836613" algn="l"/>
                <a:tab pos="1238250" algn="l"/>
                <a:tab pos="1736725" algn="l"/>
                <a:tab pos="2132013" algn="l"/>
                <a:tab pos="2560638" algn="l"/>
                <a:tab pos="2954338" algn="l"/>
                <a:tab pos="3368675" algn="l"/>
                <a:tab pos="3798888" algn="l"/>
                <a:tab pos="4291013" algn="l"/>
                <a:tab pos="4684713" algn="l"/>
                <a:tab pos="5106988" algn="l"/>
                <a:tab pos="5529263" algn="l"/>
                <a:tab pos="5937250" algn="l"/>
                <a:tab pos="6380163" algn="l"/>
              </a:tabLst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544" name="TextBox 9543">
            <a:extLst>
              <a:ext uri="{FF2B5EF4-FFF2-40B4-BE49-F238E27FC236}">
                <a16:creationId xmlns:a16="http://schemas.microsoft.com/office/drawing/2014/main" id="{66BAEC20-507F-5AB7-487E-4AA1461534FB}"/>
              </a:ext>
            </a:extLst>
          </p:cNvPr>
          <p:cNvSpPr txBox="1"/>
          <p:nvPr/>
        </p:nvSpPr>
        <p:spPr bwMode="auto">
          <a:xfrm>
            <a:off x="8439608" y="4787152"/>
            <a:ext cx="428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33</a:t>
            </a:r>
          </a:p>
        </p:txBody>
      </p:sp>
      <p:grpSp>
        <p:nvGrpSpPr>
          <p:cNvPr id="9550" name="Group 9549">
            <a:extLst>
              <a:ext uri="{FF2B5EF4-FFF2-40B4-BE49-F238E27FC236}">
                <a16:creationId xmlns:a16="http://schemas.microsoft.com/office/drawing/2014/main" id="{99B06E2F-B3DF-F9A9-B18F-679FDE91F31F}"/>
              </a:ext>
            </a:extLst>
          </p:cNvPr>
          <p:cNvGrpSpPr/>
          <p:nvPr/>
        </p:nvGrpSpPr>
        <p:grpSpPr>
          <a:xfrm>
            <a:off x="3372129" y="1610236"/>
            <a:ext cx="6168111" cy="2663060"/>
            <a:chOff x="3372129" y="1610236"/>
            <a:chExt cx="6168111" cy="2663060"/>
          </a:xfrm>
        </p:grpSpPr>
        <p:sp>
          <p:nvSpPr>
            <p:cNvPr id="9547" name="Freeform 9546">
              <a:extLst>
                <a:ext uri="{FF2B5EF4-FFF2-40B4-BE49-F238E27FC236}">
                  <a16:creationId xmlns:a16="http://schemas.microsoft.com/office/drawing/2014/main" id="{091E8589-B8A1-B33D-80DF-160C7325D67B}"/>
                </a:ext>
              </a:extLst>
            </p:cNvPr>
            <p:cNvSpPr/>
            <p:nvPr/>
          </p:nvSpPr>
          <p:spPr>
            <a:xfrm>
              <a:off x="4248912" y="2523744"/>
              <a:ext cx="5291328" cy="1749552"/>
            </a:xfrm>
            <a:custGeom>
              <a:avLst/>
              <a:gdLst>
                <a:gd name="csX0" fmla="*/ 5291328 w 5291328"/>
                <a:gd name="csY0" fmla="*/ 1749552 h 1749552"/>
                <a:gd name="csX1" fmla="*/ 4712208 w 5291328"/>
                <a:gd name="csY1" fmla="*/ 1749552 h 1749552"/>
                <a:gd name="csX2" fmla="*/ 4712208 w 5291328"/>
                <a:gd name="csY2" fmla="*/ 1621536 h 1749552"/>
                <a:gd name="csX3" fmla="*/ 3785616 w 5291328"/>
                <a:gd name="csY3" fmla="*/ 1621536 h 1749552"/>
                <a:gd name="csX4" fmla="*/ 3785616 w 5291328"/>
                <a:gd name="csY4" fmla="*/ 1578864 h 1749552"/>
                <a:gd name="csX5" fmla="*/ 3285744 w 5291328"/>
                <a:gd name="csY5" fmla="*/ 1578864 h 1749552"/>
                <a:gd name="csX6" fmla="*/ 3285744 w 5291328"/>
                <a:gd name="csY6" fmla="*/ 1542288 h 1749552"/>
                <a:gd name="csX7" fmla="*/ 3108960 w 5291328"/>
                <a:gd name="csY7" fmla="*/ 1542288 h 1749552"/>
                <a:gd name="csX8" fmla="*/ 3108960 w 5291328"/>
                <a:gd name="csY8" fmla="*/ 1463040 h 1749552"/>
                <a:gd name="csX9" fmla="*/ 3072384 w 5291328"/>
                <a:gd name="csY9" fmla="*/ 1463040 h 1749552"/>
                <a:gd name="csX10" fmla="*/ 3072384 w 5291328"/>
                <a:gd name="csY10" fmla="*/ 1438656 h 1749552"/>
                <a:gd name="csX11" fmla="*/ 2810256 w 5291328"/>
                <a:gd name="csY11" fmla="*/ 1438656 h 1749552"/>
                <a:gd name="csX12" fmla="*/ 2810256 w 5291328"/>
                <a:gd name="csY12" fmla="*/ 1414272 h 1749552"/>
                <a:gd name="csX13" fmla="*/ 2663952 w 5291328"/>
                <a:gd name="csY13" fmla="*/ 1414272 h 1749552"/>
                <a:gd name="csX14" fmla="*/ 2663952 w 5291328"/>
                <a:gd name="csY14" fmla="*/ 1335024 h 1749552"/>
                <a:gd name="csX15" fmla="*/ 2639568 w 5291328"/>
                <a:gd name="csY15" fmla="*/ 1335024 h 1749552"/>
                <a:gd name="csX16" fmla="*/ 2639568 w 5291328"/>
                <a:gd name="csY16" fmla="*/ 1280160 h 1749552"/>
                <a:gd name="csX17" fmla="*/ 2511552 w 5291328"/>
                <a:gd name="csY17" fmla="*/ 1280160 h 1749552"/>
                <a:gd name="csX18" fmla="*/ 2511552 w 5291328"/>
                <a:gd name="csY18" fmla="*/ 1237488 h 1749552"/>
                <a:gd name="csX19" fmla="*/ 2322576 w 5291328"/>
                <a:gd name="csY19" fmla="*/ 1237488 h 1749552"/>
                <a:gd name="csX20" fmla="*/ 2322576 w 5291328"/>
                <a:gd name="csY20" fmla="*/ 1225296 h 1749552"/>
                <a:gd name="csX21" fmla="*/ 2182368 w 5291328"/>
                <a:gd name="csY21" fmla="*/ 1225296 h 1749552"/>
                <a:gd name="csX22" fmla="*/ 2182368 w 5291328"/>
                <a:gd name="csY22" fmla="*/ 1194816 h 1749552"/>
                <a:gd name="csX23" fmla="*/ 1853184 w 5291328"/>
                <a:gd name="csY23" fmla="*/ 1194816 h 1749552"/>
                <a:gd name="csX24" fmla="*/ 1853184 w 5291328"/>
                <a:gd name="csY24" fmla="*/ 1164336 h 1749552"/>
                <a:gd name="csX25" fmla="*/ 1773936 w 5291328"/>
                <a:gd name="csY25" fmla="*/ 1164336 h 1749552"/>
                <a:gd name="csX26" fmla="*/ 1773936 w 5291328"/>
                <a:gd name="csY26" fmla="*/ 1121664 h 1749552"/>
                <a:gd name="csX27" fmla="*/ 1737360 w 5291328"/>
                <a:gd name="csY27" fmla="*/ 1121664 h 1749552"/>
                <a:gd name="csX28" fmla="*/ 1737360 w 5291328"/>
                <a:gd name="csY28" fmla="*/ 1066800 h 1749552"/>
                <a:gd name="csX29" fmla="*/ 1621536 w 5291328"/>
                <a:gd name="csY29" fmla="*/ 1066800 h 1749552"/>
                <a:gd name="csX30" fmla="*/ 1621536 w 5291328"/>
                <a:gd name="csY30" fmla="*/ 1005840 h 1749552"/>
                <a:gd name="csX31" fmla="*/ 1536192 w 5291328"/>
                <a:gd name="csY31" fmla="*/ 1005840 h 1749552"/>
                <a:gd name="csX32" fmla="*/ 1536192 w 5291328"/>
                <a:gd name="csY32" fmla="*/ 981456 h 1749552"/>
                <a:gd name="csX33" fmla="*/ 1395984 w 5291328"/>
                <a:gd name="csY33" fmla="*/ 981456 h 1749552"/>
                <a:gd name="csX34" fmla="*/ 1395984 w 5291328"/>
                <a:gd name="csY34" fmla="*/ 969264 h 1749552"/>
                <a:gd name="csX35" fmla="*/ 1310640 w 5291328"/>
                <a:gd name="csY35" fmla="*/ 969264 h 1749552"/>
                <a:gd name="csX36" fmla="*/ 1310640 w 5291328"/>
                <a:gd name="csY36" fmla="*/ 920496 h 1749552"/>
                <a:gd name="csX37" fmla="*/ 1170432 w 5291328"/>
                <a:gd name="csY37" fmla="*/ 920496 h 1749552"/>
                <a:gd name="csX38" fmla="*/ 1170432 w 5291328"/>
                <a:gd name="csY38" fmla="*/ 902208 h 1749552"/>
                <a:gd name="csX39" fmla="*/ 1097280 w 5291328"/>
                <a:gd name="csY39" fmla="*/ 902208 h 1749552"/>
                <a:gd name="csX40" fmla="*/ 1097280 w 5291328"/>
                <a:gd name="csY40" fmla="*/ 877824 h 1749552"/>
                <a:gd name="csX41" fmla="*/ 999744 w 5291328"/>
                <a:gd name="csY41" fmla="*/ 877824 h 1749552"/>
                <a:gd name="csX42" fmla="*/ 999744 w 5291328"/>
                <a:gd name="csY42" fmla="*/ 847344 h 1749552"/>
                <a:gd name="csX43" fmla="*/ 914400 w 5291328"/>
                <a:gd name="csY43" fmla="*/ 847344 h 1749552"/>
                <a:gd name="csX44" fmla="*/ 914400 w 5291328"/>
                <a:gd name="csY44" fmla="*/ 816864 h 1749552"/>
                <a:gd name="csX45" fmla="*/ 890016 w 5291328"/>
                <a:gd name="csY45" fmla="*/ 816864 h 1749552"/>
                <a:gd name="csX46" fmla="*/ 890016 w 5291328"/>
                <a:gd name="csY46" fmla="*/ 737616 h 1749552"/>
                <a:gd name="csX47" fmla="*/ 865632 w 5291328"/>
                <a:gd name="csY47" fmla="*/ 737616 h 1749552"/>
                <a:gd name="csX48" fmla="*/ 865632 w 5291328"/>
                <a:gd name="csY48" fmla="*/ 664464 h 1749552"/>
                <a:gd name="csX49" fmla="*/ 609600 w 5291328"/>
                <a:gd name="csY49" fmla="*/ 664464 h 1749552"/>
                <a:gd name="csX50" fmla="*/ 609600 w 5291328"/>
                <a:gd name="csY50" fmla="*/ 609600 h 1749552"/>
                <a:gd name="csX51" fmla="*/ 609600 w 5291328"/>
                <a:gd name="csY51" fmla="*/ 609600 h 1749552"/>
                <a:gd name="csX52" fmla="*/ 609600 w 5291328"/>
                <a:gd name="csY52" fmla="*/ 609600 h 1749552"/>
                <a:gd name="csX53" fmla="*/ 560832 w 5291328"/>
                <a:gd name="csY53" fmla="*/ 609600 h 1749552"/>
                <a:gd name="csX54" fmla="*/ 560832 w 5291328"/>
                <a:gd name="csY54" fmla="*/ 524256 h 1749552"/>
                <a:gd name="csX55" fmla="*/ 438912 w 5291328"/>
                <a:gd name="csY55" fmla="*/ 524256 h 1749552"/>
                <a:gd name="csX56" fmla="*/ 396240 w 5291328"/>
                <a:gd name="csY56" fmla="*/ 469392 h 1749552"/>
                <a:gd name="csX57" fmla="*/ 323088 w 5291328"/>
                <a:gd name="csY57" fmla="*/ 469392 h 1749552"/>
                <a:gd name="csX58" fmla="*/ 323088 w 5291328"/>
                <a:gd name="csY58" fmla="*/ 469392 h 1749552"/>
                <a:gd name="csX59" fmla="*/ 292608 w 5291328"/>
                <a:gd name="csY59" fmla="*/ 438912 h 1749552"/>
                <a:gd name="csX60" fmla="*/ 292608 w 5291328"/>
                <a:gd name="csY60" fmla="*/ 280416 h 1749552"/>
                <a:gd name="csX61" fmla="*/ 274320 w 5291328"/>
                <a:gd name="csY61" fmla="*/ 280416 h 1749552"/>
                <a:gd name="csX62" fmla="*/ 274320 w 5291328"/>
                <a:gd name="csY62" fmla="*/ 280416 h 1749552"/>
                <a:gd name="csX63" fmla="*/ 274320 w 5291328"/>
                <a:gd name="csY63" fmla="*/ 243840 h 1749552"/>
                <a:gd name="csX64" fmla="*/ 128016 w 5291328"/>
                <a:gd name="csY64" fmla="*/ 243840 h 1749552"/>
                <a:gd name="csX65" fmla="*/ 85344 w 5291328"/>
                <a:gd name="csY65" fmla="*/ 170688 h 1749552"/>
                <a:gd name="csX66" fmla="*/ 0 w 5291328"/>
                <a:gd name="csY66" fmla="*/ 170688 h 1749552"/>
                <a:gd name="csX67" fmla="*/ 0 w 5291328"/>
                <a:gd name="csY67" fmla="*/ 0 h 1749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5291328" h="1749552">
                  <a:moveTo>
                    <a:pt x="5291328" y="1749552"/>
                  </a:moveTo>
                  <a:lnTo>
                    <a:pt x="4712208" y="1749552"/>
                  </a:lnTo>
                  <a:lnTo>
                    <a:pt x="4712208" y="1621536"/>
                  </a:lnTo>
                  <a:lnTo>
                    <a:pt x="3785616" y="1621536"/>
                  </a:lnTo>
                  <a:lnTo>
                    <a:pt x="3785616" y="1578864"/>
                  </a:lnTo>
                  <a:lnTo>
                    <a:pt x="3285744" y="1578864"/>
                  </a:lnTo>
                  <a:lnTo>
                    <a:pt x="3285744" y="1542288"/>
                  </a:lnTo>
                  <a:lnTo>
                    <a:pt x="3108960" y="1542288"/>
                  </a:lnTo>
                  <a:lnTo>
                    <a:pt x="3108960" y="1463040"/>
                  </a:lnTo>
                  <a:lnTo>
                    <a:pt x="3072384" y="1463040"/>
                  </a:lnTo>
                  <a:lnTo>
                    <a:pt x="3072384" y="1438656"/>
                  </a:lnTo>
                  <a:lnTo>
                    <a:pt x="2810256" y="1438656"/>
                  </a:lnTo>
                  <a:lnTo>
                    <a:pt x="2810256" y="1414272"/>
                  </a:lnTo>
                  <a:lnTo>
                    <a:pt x="2663952" y="1414272"/>
                  </a:lnTo>
                  <a:lnTo>
                    <a:pt x="2663952" y="1335024"/>
                  </a:lnTo>
                  <a:lnTo>
                    <a:pt x="2639568" y="1335024"/>
                  </a:lnTo>
                  <a:lnTo>
                    <a:pt x="2639568" y="1280160"/>
                  </a:lnTo>
                  <a:lnTo>
                    <a:pt x="2511552" y="1280160"/>
                  </a:lnTo>
                  <a:lnTo>
                    <a:pt x="2511552" y="1237488"/>
                  </a:lnTo>
                  <a:lnTo>
                    <a:pt x="2322576" y="1237488"/>
                  </a:lnTo>
                  <a:lnTo>
                    <a:pt x="2322576" y="1225296"/>
                  </a:lnTo>
                  <a:lnTo>
                    <a:pt x="2182368" y="1225296"/>
                  </a:lnTo>
                  <a:lnTo>
                    <a:pt x="2182368" y="1194816"/>
                  </a:lnTo>
                  <a:lnTo>
                    <a:pt x="1853184" y="1194816"/>
                  </a:lnTo>
                  <a:lnTo>
                    <a:pt x="1853184" y="1164336"/>
                  </a:lnTo>
                  <a:lnTo>
                    <a:pt x="1773936" y="1164336"/>
                  </a:lnTo>
                  <a:lnTo>
                    <a:pt x="1773936" y="1121664"/>
                  </a:lnTo>
                  <a:lnTo>
                    <a:pt x="1737360" y="1121664"/>
                  </a:lnTo>
                  <a:lnTo>
                    <a:pt x="1737360" y="1066800"/>
                  </a:lnTo>
                  <a:lnTo>
                    <a:pt x="1621536" y="1066800"/>
                  </a:lnTo>
                  <a:lnTo>
                    <a:pt x="1621536" y="1005840"/>
                  </a:lnTo>
                  <a:lnTo>
                    <a:pt x="1536192" y="1005840"/>
                  </a:lnTo>
                  <a:lnTo>
                    <a:pt x="1536192" y="981456"/>
                  </a:lnTo>
                  <a:lnTo>
                    <a:pt x="1395984" y="981456"/>
                  </a:lnTo>
                  <a:lnTo>
                    <a:pt x="1395984" y="969264"/>
                  </a:lnTo>
                  <a:lnTo>
                    <a:pt x="1310640" y="969264"/>
                  </a:lnTo>
                  <a:lnTo>
                    <a:pt x="1310640" y="920496"/>
                  </a:lnTo>
                  <a:lnTo>
                    <a:pt x="1170432" y="920496"/>
                  </a:lnTo>
                  <a:lnTo>
                    <a:pt x="1170432" y="902208"/>
                  </a:lnTo>
                  <a:lnTo>
                    <a:pt x="1097280" y="902208"/>
                  </a:lnTo>
                  <a:lnTo>
                    <a:pt x="1097280" y="877824"/>
                  </a:lnTo>
                  <a:lnTo>
                    <a:pt x="999744" y="877824"/>
                  </a:lnTo>
                  <a:lnTo>
                    <a:pt x="999744" y="847344"/>
                  </a:lnTo>
                  <a:lnTo>
                    <a:pt x="914400" y="847344"/>
                  </a:lnTo>
                  <a:lnTo>
                    <a:pt x="914400" y="816864"/>
                  </a:lnTo>
                  <a:lnTo>
                    <a:pt x="890016" y="816864"/>
                  </a:lnTo>
                  <a:lnTo>
                    <a:pt x="890016" y="737616"/>
                  </a:lnTo>
                  <a:lnTo>
                    <a:pt x="865632" y="737616"/>
                  </a:lnTo>
                  <a:lnTo>
                    <a:pt x="865632" y="664464"/>
                  </a:lnTo>
                  <a:lnTo>
                    <a:pt x="609600" y="664464"/>
                  </a:lnTo>
                  <a:lnTo>
                    <a:pt x="609600" y="609600"/>
                  </a:lnTo>
                  <a:lnTo>
                    <a:pt x="609600" y="609600"/>
                  </a:lnTo>
                  <a:lnTo>
                    <a:pt x="609600" y="609600"/>
                  </a:lnTo>
                  <a:lnTo>
                    <a:pt x="560832" y="609600"/>
                  </a:lnTo>
                  <a:lnTo>
                    <a:pt x="560832" y="524256"/>
                  </a:lnTo>
                  <a:lnTo>
                    <a:pt x="438912" y="524256"/>
                  </a:lnTo>
                  <a:lnTo>
                    <a:pt x="396240" y="469392"/>
                  </a:lnTo>
                  <a:lnTo>
                    <a:pt x="323088" y="469392"/>
                  </a:lnTo>
                  <a:lnTo>
                    <a:pt x="323088" y="469392"/>
                  </a:lnTo>
                  <a:lnTo>
                    <a:pt x="292608" y="438912"/>
                  </a:lnTo>
                  <a:lnTo>
                    <a:pt x="292608" y="280416"/>
                  </a:lnTo>
                  <a:lnTo>
                    <a:pt x="274320" y="280416"/>
                  </a:lnTo>
                  <a:lnTo>
                    <a:pt x="274320" y="280416"/>
                  </a:lnTo>
                  <a:lnTo>
                    <a:pt x="274320" y="243840"/>
                  </a:lnTo>
                  <a:lnTo>
                    <a:pt x="128016" y="243840"/>
                  </a:lnTo>
                  <a:lnTo>
                    <a:pt x="85344" y="170688"/>
                  </a:lnTo>
                  <a:lnTo>
                    <a:pt x="0" y="170688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48" name="Freeform 9547">
              <a:extLst>
                <a:ext uri="{FF2B5EF4-FFF2-40B4-BE49-F238E27FC236}">
                  <a16:creationId xmlns:a16="http://schemas.microsoft.com/office/drawing/2014/main" id="{C878B543-A729-7616-1DBE-4238E0673886}"/>
                </a:ext>
              </a:extLst>
            </p:cNvPr>
            <p:cNvSpPr/>
            <p:nvPr/>
          </p:nvSpPr>
          <p:spPr>
            <a:xfrm>
              <a:off x="3372129" y="1610236"/>
              <a:ext cx="557561" cy="669073"/>
            </a:xfrm>
            <a:custGeom>
              <a:avLst/>
              <a:gdLst>
                <a:gd name="csX0" fmla="*/ 0 w 557561"/>
                <a:gd name="csY0" fmla="*/ 0 h 669073"/>
                <a:gd name="csX1" fmla="*/ 93670 w 557561"/>
                <a:gd name="csY1" fmla="*/ 0 h 669073"/>
                <a:gd name="csX2" fmla="*/ 93670 w 557561"/>
                <a:gd name="csY2" fmla="*/ 44605 h 669073"/>
                <a:gd name="csX3" fmla="*/ 182880 w 557561"/>
                <a:gd name="csY3" fmla="*/ 44605 h 669073"/>
                <a:gd name="csX4" fmla="*/ 182880 w 557561"/>
                <a:gd name="csY4" fmla="*/ 57986 h 669073"/>
                <a:gd name="csX5" fmla="*/ 236406 w 557561"/>
                <a:gd name="csY5" fmla="*/ 57986 h 669073"/>
                <a:gd name="csX6" fmla="*/ 236406 w 557561"/>
                <a:gd name="csY6" fmla="*/ 98131 h 669073"/>
                <a:gd name="csX7" fmla="*/ 254248 w 557561"/>
                <a:gd name="csY7" fmla="*/ 98131 h 669073"/>
                <a:gd name="csX8" fmla="*/ 254248 w 557561"/>
                <a:gd name="csY8" fmla="*/ 169499 h 669073"/>
                <a:gd name="csX9" fmla="*/ 272090 w 557561"/>
                <a:gd name="csY9" fmla="*/ 169499 h 669073"/>
                <a:gd name="csX10" fmla="*/ 272090 w 557561"/>
                <a:gd name="csY10" fmla="*/ 450509 h 669073"/>
                <a:gd name="csX11" fmla="*/ 303313 w 557561"/>
                <a:gd name="csY11" fmla="*/ 450509 h 669073"/>
                <a:gd name="csX12" fmla="*/ 303313 w 557561"/>
                <a:gd name="csY12" fmla="*/ 530798 h 669073"/>
                <a:gd name="csX13" fmla="*/ 405904 w 557561"/>
                <a:gd name="csY13" fmla="*/ 530798 h 669073"/>
                <a:gd name="csX14" fmla="*/ 405904 w 557561"/>
                <a:gd name="csY14" fmla="*/ 575403 h 669073"/>
                <a:gd name="csX15" fmla="*/ 481732 w 557561"/>
                <a:gd name="csY15" fmla="*/ 575403 h 669073"/>
                <a:gd name="csX16" fmla="*/ 481732 w 557561"/>
                <a:gd name="csY16" fmla="*/ 611087 h 669073"/>
                <a:gd name="csX17" fmla="*/ 557561 w 557561"/>
                <a:gd name="csY17" fmla="*/ 611087 h 669073"/>
                <a:gd name="csX18" fmla="*/ 557561 w 557561"/>
                <a:gd name="csY18" fmla="*/ 669073 h 6690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57561" h="669073">
                  <a:moveTo>
                    <a:pt x="0" y="0"/>
                  </a:moveTo>
                  <a:lnTo>
                    <a:pt x="93670" y="0"/>
                  </a:lnTo>
                  <a:lnTo>
                    <a:pt x="93670" y="44605"/>
                  </a:lnTo>
                  <a:lnTo>
                    <a:pt x="182880" y="44605"/>
                  </a:lnTo>
                  <a:lnTo>
                    <a:pt x="182880" y="57986"/>
                  </a:lnTo>
                  <a:lnTo>
                    <a:pt x="236406" y="57986"/>
                  </a:lnTo>
                  <a:lnTo>
                    <a:pt x="236406" y="98131"/>
                  </a:lnTo>
                  <a:lnTo>
                    <a:pt x="254248" y="98131"/>
                  </a:lnTo>
                  <a:lnTo>
                    <a:pt x="254248" y="169499"/>
                  </a:lnTo>
                  <a:lnTo>
                    <a:pt x="272090" y="169499"/>
                  </a:lnTo>
                  <a:lnTo>
                    <a:pt x="272090" y="450509"/>
                  </a:lnTo>
                  <a:lnTo>
                    <a:pt x="303313" y="450509"/>
                  </a:lnTo>
                  <a:lnTo>
                    <a:pt x="303313" y="530798"/>
                  </a:lnTo>
                  <a:lnTo>
                    <a:pt x="405904" y="530798"/>
                  </a:lnTo>
                  <a:lnTo>
                    <a:pt x="405904" y="575403"/>
                  </a:lnTo>
                  <a:lnTo>
                    <a:pt x="481732" y="575403"/>
                  </a:lnTo>
                  <a:lnTo>
                    <a:pt x="481732" y="611087"/>
                  </a:lnTo>
                  <a:lnTo>
                    <a:pt x="557561" y="611087"/>
                  </a:lnTo>
                  <a:lnTo>
                    <a:pt x="557561" y="669073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49" name="Freeform 9548">
              <a:extLst>
                <a:ext uri="{FF2B5EF4-FFF2-40B4-BE49-F238E27FC236}">
                  <a16:creationId xmlns:a16="http://schemas.microsoft.com/office/drawing/2014/main" id="{D3A5F601-36C6-497E-1704-90F6DB2DBE3C}"/>
                </a:ext>
              </a:extLst>
            </p:cNvPr>
            <p:cNvSpPr/>
            <p:nvPr/>
          </p:nvSpPr>
          <p:spPr>
            <a:xfrm>
              <a:off x="3947532" y="2265928"/>
              <a:ext cx="298852" cy="307773"/>
            </a:xfrm>
            <a:custGeom>
              <a:avLst/>
              <a:gdLst>
                <a:gd name="csX0" fmla="*/ 0 w 298852"/>
                <a:gd name="csY0" fmla="*/ 0 h 307773"/>
                <a:gd name="csX1" fmla="*/ 0 w 298852"/>
                <a:gd name="csY1" fmla="*/ 111512 h 307773"/>
                <a:gd name="csX2" fmla="*/ 71368 w 298852"/>
                <a:gd name="csY2" fmla="*/ 111512 h 307773"/>
                <a:gd name="csX3" fmla="*/ 71368 w 298852"/>
                <a:gd name="csY3" fmla="*/ 160577 h 307773"/>
                <a:gd name="csX4" fmla="*/ 173959 w 298852"/>
                <a:gd name="csY4" fmla="*/ 160577 h 307773"/>
                <a:gd name="csX5" fmla="*/ 254248 w 298852"/>
                <a:gd name="csY5" fmla="*/ 160577 h 307773"/>
                <a:gd name="csX6" fmla="*/ 254248 w 298852"/>
                <a:gd name="csY6" fmla="*/ 227485 h 307773"/>
                <a:gd name="csX7" fmla="*/ 298852 w 298852"/>
                <a:gd name="csY7" fmla="*/ 227485 h 307773"/>
                <a:gd name="csX8" fmla="*/ 298852 w 298852"/>
                <a:gd name="csY8" fmla="*/ 307773 h 3077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852" h="307773">
                  <a:moveTo>
                    <a:pt x="0" y="0"/>
                  </a:moveTo>
                  <a:lnTo>
                    <a:pt x="0" y="111512"/>
                  </a:lnTo>
                  <a:lnTo>
                    <a:pt x="71368" y="111512"/>
                  </a:lnTo>
                  <a:lnTo>
                    <a:pt x="71368" y="160577"/>
                  </a:lnTo>
                  <a:lnTo>
                    <a:pt x="173959" y="160577"/>
                  </a:lnTo>
                  <a:lnTo>
                    <a:pt x="254248" y="160577"/>
                  </a:lnTo>
                  <a:lnTo>
                    <a:pt x="254248" y="227485"/>
                  </a:lnTo>
                  <a:lnTo>
                    <a:pt x="298852" y="227485"/>
                  </a:lnTo>
                  <a:lnTo>
                    <a:pt x="298852" y="307773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88" name="Group 9587">
            <a:extLst>
              <a:ext uri="{FF2B5EF4-FFF2-40B4-BE49-F238E27FC236}">
                <a16:creationId xmlns:a16="http://schemas.microsoft.com/office/drawing/2014/main" id="{F0285AB0-7893-0E34-B6E3-13866A6879BA}"/>
              </a:ext>
            </a:extLst>
          </p:cNvPr>
          <p:cNvGrpSpPr/>
          <p:nvPr/>
        </p:nvGrpSpPr>
        <p:grpSpPr>
          <a:xfrm>
            <a:off x="3265050" y="1517194"/>
            <a:ext cx="6371683" cy="2859731"/>
            <a:chOff x="3265050" y="1517194"/>
            <a:chExt cx="6371683" cy="2859731"/>
          </a:xfrm>
        </p:grpSpPr>
        <p:sp>
          <p:nvSpPr>
            <p:cNvPr id="9558" name="TextBox 9557">
              <a:extLst>
                <a:ext uri="{FF2B5EF4-FFF2-40B4-BE49-F238E27FC236}">
                  <a16:creationId xmlns:a16="http://schemas.microsoft.com/office/drawing/2014/main" id="{60E37CB2-5CE9-547D-639F-8D104FC0FF53}"/>
                </a:ext>
              </a:extLst>
            </p:cNvPr>
            <p:cNvSpPr txBox="1"/>
            <p:nvPr/>
          </p:nvSpPr>
          <p:spPr>
            <a:xfrm>
              <a:off x="3265050" y="1517194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59" name="TextBox 9558">
              <a:extLst>
                <a:ext uri="{FF2B5EF4-FFF2-40B4-BE49-F238E27FC236}">
                  <a16:creationId xmlns:a16="http://schemas.microsoft.com/office/drawing/2014/main" id="{99C86554-F3FD-B1D6-2F54-0082AB91D091}"/>
                </a:ext>
              </a:extLst>
            </p:cNvPr>
            <p:cNvSpPr txBox="1"/>
            <p:nvPr/>
          </p:nvSpPr>
          <p:spPr>
            <a:xfrm>
              <a:off x="3539989" y="1675693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0" name="TextBox 9559">
              <a:extLst>
                <a:ext uri="{FF2B5EF4-FFF2-40B4-BE49-F238E27FC236}">
                  <a16:creationId xmlns:a16="http://schemas.microsoft.com/office/drawing/2014/main" id="{B277B05E-8BC0-1401-843F-0A43F019BDD8}"/>
                </a:ext>
              </a:extLst>
            </p:cNvPr>
            <p:cNvSpPr txBox="1"/>
            <p:nvPr/>
          </p:nvSpPr>
          <p:spPr>
            <a:xfrm>
              <a:off x="3534434" y="1821046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1" name="TextBox 9560">
              <a:extLst>
                <a:ext uri="{FF2B5EF4-FFF2-40B4-BE49-F238E27FC236}">
                  <a16:creationId xmlns:a16="http://schemas.microsoft.com/office/drawing/2014/main" id="{E8450AC8-9E72-5A5C-4381-26A66E718AFF}"/>
                </a:ext>
              </a:extLst>
            </p:cNvPr>
            <p:cNvSpPr txBox="1"/>
            <p:nvPr/>
          </p:nvSpPr>
          <p:spPr>
            <a:xfrm>
              <a:off x="3539989" y="1912465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2" name="TextBox 9561">
              <a:extLst>
                <a:ext uri="{FF2B5EF4-FFF2-40B4-BE49-F238E27FC236}">
                  <a16:creationId xmlns:a16="http://schemas.microsoft.com/office/drawing/2014/main" id="{31AB28C2-5E3A-D7C5-6501-E9EDC4D70395}"/>
                </a:ext>
              </a:extLst>
            </p:cNvPr>
            <p:cNvSpPr txBox="1"/>
            <p:nvPr/>
          </p:nvSpPr>
          <p:spPr>
            <a:xfrm>
              <a:off x="3553017" y="1968574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3" name="TextBox 9562">
              <a:extLst>
                <a:ext uri="{FF2B5EF4-FFF2-40B4-BE49-F238E27FC236}">
                  <a16:creationId xmlns:a16="http://schemas.microsoft.com/office/drawing/2014/main" id="{9A3E3B99-18EA-793E-9438-E33408DE28B0}"/>
                </a:ext>
              </a:extLst>
            </p:cNvPr>
            <p:cNvSpPr txBox="1"/>
            <p:nvPr/>
          </p:nvSpPr>
          <p:spPr>
            <a:xfrm>
              <a:off x="3583675" y="2044904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4" name="TextBox 9563">
              <a:extLst>
                <a:ext uri="{FF2B5EF4-FFF2-40B4-BE49-F238E27FC236}">
                  <a16:creationId xmlns:a16="http://schemas.microsoft.com/office/drawing/2014/main" id="{3DF293B9-62C3-68BC-2E0F-0404B5290899}"/>
                </a:ext>
              </a:extLst>
            </p:cNvPr>
            <p:cNvSpPr txBox="1"/>
            <p:nvPr/>
          </p:nvSpPr>
          <p:spPr>
            <a:xfrm>
              <a:off x="3844301" y="2181714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5" name="TextBox 9564">
              <a:extLst>
                <a:ext uri="{FF2B5EF4-FFF2-40B4-BE49-F238E27FC236}">
                  <a16:creationId xmlns:a16="http://schemas.microsoft.com/office/drawing/2014/main" id="{3F6A1851-7434-54A5-C1B9-97C82EDFA0EA}"/>
                </a:ext>
              </a:extLst>
            </p:cNvPr>
            <p:cNvSpPr txBox="1"/>
            <p:nvPr/>
          </p:nvSpPr>
          <p:spPr>
            <a:xfrm>
              <a:off x="3863104" y="228046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6" name="TextBox 9565">
              <a:extLst>
                <a:ext uri="{FF2B5EF4-FFF2-40B4-BE49-F238E27FC236}">
                  <a16:creationId xmlns:a16="http://schemas.microsoft.com/office/drawing/2014/main" id="{4FB97F12-0A44-4CCD-77BD-794FEFF73CC7}"/>
                </a:ext>
              </a:extLst>
            </p:cNvPr>
            <p:cNvSpPr txBox="1"/>
            <p:nvPr/>
          </p:nvSpPr>
          <p:spPr>
            <a:xfrm>
              <a:off x="4722899" y="3032423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7" name="TextBox 9566">
              <a:extLst>
                <a:ext uri="{FF2B5EF4-FFF2-40B4-BE49-F238E27FC236}">
                  <a16:creationId xmlns:a16="http://schemas.microsoft.com/office/drawing/2014/main" id="{C4E84EF1-374E-C1F2-556D-E2AFE188E881}"/>
                </a:ext>
              </a:extLst>
            </p:cNvPr>
            <p:cNvSpPr txBox="1"/>
            <p:nvPr/>
          </p:nvSpPr>
          <p:spPr>
            <a:xfrm>
              <a:off x="4266645" y="264304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8" name="TextBox 9567">
              <a:extLst>
                <a:ext uri="{FF2B5EF4-FFF2-40B4-BE49-F238E27FC236}">
                  <a16:creationId xmlns:a16="http://schemas.microsoft.com/office/drawing/2014/main" id="{6D8FC6E9-3B8B-0B39-67E9-660E1541BBDD}"/>
                </a:ext>
              </a:extLst>
            </p:cNvPr>
            <p:cNvSpPr txBox="1"/>
            <p:nvPr/>
          </p:nvSpPr>
          <p:spPr>
            <a:xfrm>
              <a:off x="4747748" y="309386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69" name="TextBox 9568">
              <a:extLst>
                <a:ext uri="{FF2B5EF4-FFF2-40B4-BE49-F238E27FC236}">
                  <a16:creationId xmlns:a16="http://schemas.microsoft.com/office/drawing/2014/main" id="{0D9D26B8-BE21-6ECA-F17E-3B9DC03205DA}"/>
                </a:ext>
              </a:extLst>
            </p:cNvPr>
            <p:cNvSpPr txBox="1"/>
            <p:nvPr/>
          </p:nvSpPr>
          <p:spPr>
            <a:xfrm>
              <a:off x="5468115" y="3398900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0" name="TextBox 9569">
              <a:extLst>
                <a:ext uri="{FF2B5EF4-FFF2-40B4-BE49-F238E27FC236}">
                  <a16:creationId xmlns:a16="http://schemas.microsoft.com/office/drawing/2014/main" id="{9638FD1C-54C9-4A11-F633-089D7535DE09}"/>
                </a:ext>
              </a:extLst>
            </p:cNvPr>
            <p:cNvSpPr txBox="1"/>
            <p:nvPr/>
          </p:nvSpPr>
          <p:spPr>
            <a:xfrm>
              <a:off x="5630324" y="3429000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1" name="TextBox 9570">
              <a:extLst>
                <a:ext uri="{FF2B5EF4-FFF2-40B4-BE49-F238E27FC236}">
                  <a16:creationId xmlns:a16="http://schemas.microsoft.com/office/drawing/2014/main" id="{DB5ACE4A-0544-E330-FD76-8F34D97C089C}"/>
                </a:ext>
              </a:extLst>
            </p:cNvPr>
            <p:cNvSpPr txBox="1"/>
            <p:nvPr/>
          </p:nvSpPr>
          <p:spPr>
            <a:xfrm>
              <a:off x="6354251" y="364853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2" name="TextBox 9571">
              <a:extLst>
                <a:ext uri="{FF2B5EF4-FFF2-40B4-BE49-F238E27FC236}">
                  <a16:creationId xmlns:a16="http://schemas.microsoft.com/office/drawing/2014/main" id="{437DEC43-320F-02E5-5B35-A819AFA93634}"/>
                </a:ext>
              </a:extLst>
            </p:cNvPr>
            <p:cNvSpPr txBox="1"/>
            <p:nvPr/>
          </p:nvSpPr>
          <p:spPr>
            <a:xfrm>
              <a:off x="6615123" y="3668341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3" name="TextBox 9572">
              <a:extLst>
                <a:ext uri="{FF2B5EF4-FFF2-40B4-BE49-F238E27FC236}">
                  <a16:creationId xmlns:a16="http://schemas.microsoft.com/office/drawing/2014/main" id="{C8CA4BAB-F080-D5EA-E464-75DAABD960A9}"/>
                </a:ext>
              </a:extLst>
            </p:cNvPr>
            <p:cNvSpPr txBox="1"/>
            <p:nvPr/>
          </p:nvSpPr>
          <p:spPr>
            <a:xfrm>
              <a:off x="6758834" y="3706441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4" name="TextBox 9573">
              <a:extLst>
                <a:ext uri="{FF2B5EF4-FFF2-40B4-BE49-F238E27FC236}">
                  <a16:creationId xmlns:a16="http://schemas.microsoft.com/office/drawing/2014/main" id="{93FA55EB-03B0-05C7-984E-D74D90578601}"/>
                </a:ext>
              </a:extLst>
            </p:cNvPr>
            <p:cNvSpPr txBox="1"/>
            <p:nvPr/>
          </p:nvSpPr>
          <p:spPr>
            <a:xfrm>
              <a:off x="6783333" y="3742246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5" name="TextBox 9574">
              <a:extLst>
                <a:ext uri="{FF2B5EF4-FFF2-40B4-BE49-F238E27FC236}">
                  <a16:creationId xmlns:a16="http://schemas.microsoft.com/office/drawing/2014/main" id="{8D99B1F2-C2FB-33E0-5972-D627DAF7BE5C}"/>
                </a:ext>
              </a:extLst>
            </p:cNvPr>
            <p:cNvSpPr txBox="1"/>
            <p:nvPr/>
          </p:nvSpPr>
          <p:spPr>
            <a:xfrm>
              <a:off x="6812143" y="3808289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6" name="TextBox 9575">
              <a:extLst>
                <a:ext uri="{FF2B5EF4-FFF2-40B4-BE49-F238E27FC236}">
                  <a16:creationId xmlns:a16="http://schemas.microsoft.com/office/drawing/2014/main" id="{E8D1EC51-385D-E7C0-1904-453196FA50B4}"/>
                </a:ext>
              </a:extLst>
            </p:cNvPr>
            <p:cNvSpPr txBox="1"/>
            <p:nvPr/>
          </p:nvSpPr>
          <p:spPr>
            <a:xfrm>
              <a:off x="7195892" y="3855559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7" name="TextBox 9576">
              <a:extLst>
                <a:ext uri="{FF2B5EF4-FFF2-40B4-BE49-F238E27FC236}">
                  <a16:creationId xmlns:a16="http://schemas.microsoft.com/office/drawing/2014/main" id="{F6DFA9C7-E69F-7BB9-4BA9-13B441530B61}"/>
                </a:ext>
              </a:extLst>
            </p:cNvPr>
            <p:cNvSpPr txBox="1"/>
            <p:nvPr/>
          </p:nvSpPr>
          <p:spPr>
            <a:xfrm>
              <a:off x="7217280" y="3855559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8" name="TextBox 9577">
              <a:extLst>
                <a:ext uri="{FF2B5EF4-FFF2-40B4-BE49-F238E27FC236}">
                  <a16:creationId xmlns:a16="http://schemas.microsoft.com/office/drawing/2014/main" id="{2560882B-1A30-42CD-F8F5-8F8A72424503}"/>
                </a:ext>
              </a:extLst>
            </p:cNvPr>
            <p:cNvSpPr txBox="1"/>
            <p:nvPr/>
          </p:nvSpPr>
          <p:spPr>
            <a:xfrm>
              <a:off x="7340689" y="3972406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79" name="TextBox 9578">
              <a:extLst>
                <a:ext uri="{FF2B5EF4-FFF2-40B4-BE49-F238E27FC236}">
                  <a16:creationId xmlns:a16="http://schemas.microsoft.com/office/drawing/2014/main" id="{5D0FBAF6-1483-624D-A436-2D456716DB13}"/>
                </a:ext>
              </a:extLst>
            </p:cNvPr>
            <p:cNvSpPr txBox="1"/>
            <p:nvPr/>
          </p:nvSpPr>
          <p:spPr>
            <a:xfrm>
              <a:off x="7251849" y="3943061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0" name="TextBox 9579">
              <a:extLst>
                <a:ext uri="{FF2B5EF4-FFF2-40B4-BE49-F238E27FC236}">
                  <a16:creationId xmlns:a16="http://schemas.microsoft.com/office/drawing/2014/main" id="{221DBD68-B045-3D29-F3C2-CBD8C1CE14B8}"/>
                </a:ext>
              </a:extLst>
            </p:cNvPr>
            <p:cNvSpPr txBox="1"/>
            <p:nvPr/>
          </p:nvSpPr>
          <p:spPr>
            <a:xfrm>
              <a:off x="7653765" y="4008459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1" name="TextBox 9580">
              <a:extLst>
                <a:ext uri="{FF2B5EF4-FFF2-40B4-BE49-F238E27FC236}">
                  <a16:creationId xmlns:a16="http://schemas.microsoft.com/office/drawing/2014/main" id="{A82B7C8E-ABA9-4C9D-0023-BAD4C3765EBB}"/>
                </a:ext>
              </a:extLst>
            </p:cNvPr>
            <p:cNvSpPr txBox="1"/>
            <p:nvPr/>
          </p:nvSpPr>
          <p:spPr>
            <a:xfrm>
              <a:off x="8172715" y="405678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2" name="TextBox 9581">
              <a:extLst>
                <a:ext uri="{FF2B5EF4-FFF2-40B4-BE49-F238E27FC236}">
                  <a16:creationId xmlns:a16="http://schemas.microsoft.com/office/drawing/2014/main" id="{2FDAEDEE-681D-ECF7-43F0-86E28C04C71B}"/>
                </a:ext>
              </a:extLst>
            </p:cNvPr>
            <p:cNvSpPr txBox="1"/>
            <p:nvPr/>
          </p:nvSpPr>
          <p:spPr>
            <a:xfrm>
              <a:off x="8093113" y="4054625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3" name="TextBox 9582">
              <a:extLst>
                <a:ext uri="{FF2B5EF4-FFF2-40B4-BE49-F238E27FC236}">
                  <a16:creationId xmlns:a16="http://schemas.microsoft.com/office/drawing/2014/main" id="{5348F173-965D-0614-5A9A-2D65538ABF96}"/>
                </a:ext>
              </a:extLst>
            </p:cNvPr>
            <p:cNvSpPr txBox="1"/>
            <p:nvPr/>
          </p:nvSpPr>
          <p:spPr>
            <a:xfrm>
              <a:off x="9430889" y="4179428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4" name="TextBox 9583">
              <a:extLst>
                <a:ext uri="{FF2B5EF4-FFF2-40B4-BE49-F238E27FC236}">
                  <a16:creationId xmlns:a16="http://schemas.microsoft.com/office/drawing/2014/main" id="{5E3DCA68-821A-2A4A-75DF-437F64519BE7}"/>
                </a:ext>
              </a:extLst>
            </p:cNvPr>
            <p:cNvSpPr txBox="1"/>
            <p:nvPr/>
          </p:nvSpPr>
          <p:spPr>
            <a:xfrm>
              <a:off x="8115338" y="4052646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5" name="TextBox 9584">
              <a:extLst>
                <a:ext uri="{FF2B5EF4-FFF2-40B4-BE49-F238E27FC236}">
                  <a16:creationId xmlns:a16="http://schemas.microsoft.com/office/drawing/2014/main" id="{F6F7A265-5E8B-4F2F-FB70-7242D7EE499C}"/>
                </a:ext>
              </a:extLst>
            </p:cNvPr>
            <p:cNvSpPr txBox="1"/>
            <p:nvPr/>
          </p:nvSpPr>
          <p:spPr>
            <a:xfrm>
              <a:off x="8531263" y="4054625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  <p:sp>
          <p:nvSpPr>
            <p:cNvPr id="9586" name="TextBox 9585">
              <a:extLst>
                <a:ext uri="{FF2B5EF4-FFF2-40B4-BE49-F238E27FC236}">
                  <a16:creationId xmlns:a16="http://schemas.microsoft.com/office/drawing/2014/main" id="{682BFC3E-BAEA-8D4A-90E8-10C2E833A23E}"/>
                </a:ext>
              </a:extLst>
            </p:cNvPr>
            <p:cNvSpPr txBox="1"/>
            <p:nvPr/>
          </p:nvSpPr>
          <p:spPr>
            <a:xfrm>
              <a:off x="8576089" y="4052441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accent1"/>
                  </a:solidFill>
                </a:rPr>
                <a:t>+</a:t>
              </a:r>
            </a:p>
          </p:txBody>
        </p:sp>
      </p:grpSp>
      <p:grpSp>
        <p:nvGrpSpPr>
          <p:cNvPr id="9604" name="Group 9603">
            <a:extLst>
              <a:ext uri="{FF2B5EF4-FFF2-40B4-BE49-F238E27FC236}">
                <a16:creationId xmlns:a16="http://schemas.microsoft.com/office/drawing/2014/main" id="{EC7D15D9-595A-8050-9576-654EB5381C8D}"/>
              </a:ext>
            </a:extLst>
          </p:cNvPr>
          <p:cNvGrpSpPr/>
          <p:nvPr/>
        </p:nvGrpSpPr>
        <p:grpSpPr>
          <a:xfrm>
            <a:off x="3463492" y="1649247"/>
            <a:ext cx="6152700" cy="3113761"/>
            <a:chOff x="3463492" y="1649247"/>
            <a:chExt cx="6152700" cy="3113761"/>
          </a:xfrm>
        </p:grpSpPr>
        <p:sp>
          <p:nvSpPr>
            <p:cNvPr id="9587" name="TextBox 9586">
              <a:extLst>
                <a:ext uri="{FF2B5EF4-FFF2-40B4-BE49-F238E27FC236}">
                  <a16:creationId xmlns:a16="http://schemas.microsoft.com/office/drawing/2014/main" id="{B1A1CB12-CDC9-2AE6-0FA2-ADBBF8839EBF}"/>
                </a:ext>
              </a:extLst>
            </p:cNvPr>
            <p:cNvSpPr txBox="1"/>
            <p:nvPr/>
          </p:nvSpPr>
          <p:spPr>
            <a:xfrm>
              <a:off x="9410348" y="4565511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89" name="TextBox 9588">
              <a:extLst>
                <a:ext uri="{FF2B5EF4-FFF2-40B4-BE49-F238E27FC236}">
                  <a16:creationId xmlns:a16="http://schemas.microsoft.com/office/drawing/2014/main" id="{7383E37E-2F5C-FBD6-36A9-70E99845A88B}"/>
                </a:ext>
              </a:extLst>
            </p:cNvPr>
            <p:cNvSpPr txBox="1"/>
            <p:nvPr/>
          </p:nvSpPr>
          <p:spPr>
            <a:xfrm>
              <a:off x="8536667" y="446676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0" name="TextBox 9589">
              <a:extLst>
                <a:ext uri="{FF2B5EF4-FFF2-40B4-BE49-F238E27FC236}">
                  <a16:creationId xmlns:a16="http://schemas.microsoft.com/office/drawing/2014/main" id="{16BE0157-0641-7FCA-8340-78FCA8188652}"/>
                </a:ext>
              </a:extLst>
            </p:cNvPr>
            <p:cNvSpPr txBox="1"/>
            <p:nvPr/>
          </p:nvSpPr>
          <p:spPr>
            <a:xfrm>
              <a:off x="8093794" y="446676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1" name="TextBox 9590">
              <a:extLst>
                <a:ext uri="{FF2B5EF4-FFF2-40B4-BE49-F238E27FC236}">
                  <a16:creationId xmlns:a16="http://schemas.microsoft.com/office/drawing/2014/main" id="{5BA1C1A1-01E9-0320-29AE-DB4E41E66FD0}"/>
                </a:ext>
              </a:extLst>
            </p:cNvPr>
            <p:cNvSpPr txBox="1"/>
            <p:nvPr/>
          </p:nvSpPr>
          <p:spPr>
            <a:xfrm>
              <a:off x="8109386" y="446676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2" name="TextBox 9591">
              <a:extLst>
                <a:ext uri="{FF2B5EF4-FFF2-40B4-BE49-F238E27FC236}">
                  <a16:creationId xmlns:a16="http://schemas.microsoft.com/office/drawing/2014/main" id="{EBAA0DC4-E6C2-9AF8-F489-AE4D9FBFB834}"/>
                </a:ext>
              </a:extLst>
            </p:cNvPr>
            <p:cNvSpPr txBox="1"/>
            <p:nvPr/>
          </p:nvSpPr>
          <p:spPr>
            <a:xfrm>
              <a:off x="7628875" y="4419233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3" name="TextBox 9592">
              <a:extLst>
                <a:ext uri="{FF2B5EF4-FFF2-40B4-BE49-F238E27FC236}">
                  <a16:creationId xmlns:a16="http://schemas.microsoft.com/office/drawing/2014/main" id="{9C08C9D0-66B4-B9A9-02A6-DD63FE3F26DB}"/>
                </a:ext>
              </a:extLst>
            </p:cNvPr>
            <p:cNvSpPr txBox="1"/>
            <p:nvPr/>
          </p:nvSpPr>
          <p:spPr>
            <a:xfrm>
              <a:off x="7654930" y="4428325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4" name="TextBox 9593">
              <a:extLst>
                <a:ext uri="{FF2B5EF4-FFF2-40B4-BE49-F238E27FC236}">
                  <a16:creationId xmlns:a16="http://schemas.microsoft.com/office/drawing/2014/main" id="{930966DE-C321-DD50-EB12-103F0CDC453A}"/>
                </a:ext>
              </a:extLst>
            </p:cNvPr>
            <p:cNvSpPr txBox="1"/>
            <p:nvPr/>
          </p:nvSpPr>
          <p:spPr>
            <a:xfrm>
              <a:off x="6770791" y="436800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5" name="TextBox 9594">
              <a:extLst>
                <a:ext uri="{FF2B5EF4-FFF2-40B4-BE49-F238E27FC236}">
                  <a16:creationId xmlns:a16="http://schemas.microsoft.com/office/drawing/2014/main" id="{2682847B-713F-3039-BF48-AC1BCBCD729F}"/>
                </a:ext>
              </a:extLst>
            </p:cNvPr>
            <p:cNvSpPr txBox="1"/>
            <p:nvPr/>
          </p:nvSpPr>
          <p:spPr>
            <a:xfrm>
              <a:off x="6790809" y="4386186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6" name="TextBox 9595">
              <a:extLst>
                <a:ext uri="{FF2B5EF4-FFF2-40B4-BE49-F238E27FC236}">
                  <a16:creationId xmlns:a16="http://schemas.microsoft.com/office/drawing/2014/main" id="{BBBB508E-D0B2-FC48-EDD6-C5B0B62C7C58}"/>
                </a:ext>
              </a:extLst>
            </p:cNvPr>
            <p:cNvSpPr txBox="1"/>
            <p:nvPr/>
          </p:nvSpPr>
          <p:spPr>
            <a:xfrm>
              <a:off x="5897110" y="421851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7" name="TextBox 9596">
              <a:extLst>
                <a:ext uri="{FF2B5EF4-FFF2-40B4-BE49-F238E27FC236}">
                  <a16:creationId xmlns:a16="http://schemas.microsoft.com/office/drawing/2014/main" id="{6BBC2809-DAAB-28EA-3D8F-EE7086F9CEF0}"/>
                </a:ext>
              </a:extLst>
            </p:cNvPr>
            <p:cNvSpPr txBox="1"/>
            <p:nvPr/>
          </p:nvSpPr>
          <p:spPr>
            <a:xfrm>
              <a:off x="5886916" y="4154339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8" name="TextBox 9597">
              <a:extLst>
                <a:ext uri="{FF2B5EF4-FFF2-40B4-BE49-F238E27FC236}">
                  <a16:creationId xmlns:a16="http://schemas.microsoft.com/office/drawing/2014/main" id="{99982912-FEEB-D7E4-6E84-BF109EBE83BA}"/>
                </a:ext>
              </a:extLst>
            </p:cNvPr>
            <p:cNvSpPr txBox="1"/>
            <p:nvPr/>
          </p:nvSpPr>
          <p:spPr>
            <a:xfrm>
              <a:off x="4767244" y="395778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599" name="TextBox 9598">
              <a:extLst>
                <a:ext uri="{FF2B5EF4-FFF2-40B4-BE49-F238E27FC236}">
                  <a16:creationId xmlns:a16="http://schemas.microsoft.com/office/drawing/2014/main" id="{5BE9F75B-7A7F-B43E-6A1A-4AD41007FFD7}"/>
                </a:ext>
              </a:extLst>
            </p:cNvPr>
            <p:cNvSpPr txBox="1"/>
            <p:nvPr/>
          </p:nvSpPr>
          <p:spPr>
            <a:xfrm>
              <a:off x="3991180" y="3132684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16" name="TextBox 9215">
              <a:extLst>
                <a:ext uri="{FF2B5EF4-FFF2-40B4-BE49-F238E27FC236}">
                  <a16:creationId xmlns:a16="http://schemas.microsoft.com/office/drawing/2014/main" id="{07A10A6D-BEFA-A0B9-AEE0-71EC2D316639}"/>
                </a:ext>
              </a:extLst>
            </p:cNvPr>
            <p:cNvSpPr txBox="1"/>
            <p:nvPr/>
          </p:nvSpPr>
          <p:spPr>
            <a:xfrm>
              <a:off x="4128514" y="3222749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17" name="TextBox 9216">
              <a:extLst>
                <a:ext uri="{FF2B5EF4-FFF2-40B4-BE49-F238E27FC236}">
                  <a16:creationId xmlns:a16="http://schemas.microsoft.com/office/drawing/2014/main" id="{A5D98CDF-9FE9-3FC0-87D4-AE6830E6403A}"/>
                </a:ext>
              </a:extLst>
            </p:cNvPr>
            <p:cNvSpPr txBox="1"/>
            <p:nvPr/>
          </p:nvSpPr>
          <p:spPr>
            <a:xfrm>
              <a:off x="4197883" y="3479260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5140D86A-169D-4D7B-7DDF-7A833411DE00}"/>
                </a:ext>
              </a:extLst>
            </p:cNvPr>
            <p:cNvSpPr txBox="1"/>
            <p:nvPr/>
          </p:nvSpPr>
          <p:spPr>
            <a:xfrm>
              <a:off x="3463492" y="164924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21" name="TextBox 9220">
              <a:extLst>
                <a:ext uri="{FF2B5EF4-FFF2-40B4-BE49-F238E27FC236}">
                  <a16:creationId xmlns:a16="http://schemas.microsoft.com/office/drawing/2014/main" id="{817BF3C2-15E7-3B06-D046-A4720ED444CB}"/>
                </a:ext>
              </a:extLst>
            </p:cNvPr>
            <p:cNvSpPr txBox="1"/>
            <p:nvPr/>
          </p:nvSpPr>
          <p:spPr>
            <a:xfrm>
              <a:off x="3534434" y="177444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544EB47D-EC21-D6D3-1F9C-2D784709E629}"/>
                </a:ext>
              </a:extLst>
            </p:cNvPr>
            <p:cNvSpPr txBox="1"/>
            <p:nvPr/>
          </p:nvSpPr>
          <p:spPr>
            <a:xfrm>
              <a:off x="3543994" y="1862428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347" name="TextBox 9346">
              <a:extLst>
                <a:ext uri="{FF2B5EF4-FFF2-40B4-BE49-F238E27FC236}">
                  <a16:creationId xmlns:a16="http://schemas.microsoft.com/office/drawing/2014/main" id="{15E95400-8BBD-26CB-CFDE-56E30DF43B67}"/>
                </a:ext>
              </a:extLst>
            </p:cNvPr>
            <p:cNvSpPr txBox="1"/>
            <p:nvPr/>
          </p:nvSpPr>
          <p:spPr>
            <a:xfrm>
              <a:off x="3558164" y="2242627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600" name="TextBox 9599">
              <a:extLst>
                <a:ext uri="{FF2B5EF4-FFF2-40B4-BE49-F238E27FC236}">
                  <a16:creationId xmlns:a16="http://schemas.microsoft.com/office/drawing/2014/main" id="{4C94E42E-7265-C744-AF1E-7C3E8FCA79AE}"/>
                </a:ext>
              </a:extLst>
            </p:cNvPr>
            <p:cNvSpPr txBox="1"/>
            <p:nvPr/>
          </p:nvSpPr>
          <p:spPr>
            <a:xfrm>
              <a:off x="3561402" y="2332486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601" name="TextBox 9600">
              <a:extLst>
                <a:ext uri="{FF2B5EF4-FFF2-40B4-BE49-F238E27FC236}">
                  <a16:creationId xmlns:a16="http://schemas.microsoft.com/office/drawing/2014/main" id="{23937E37-954A-D63A-C8F2-035D360C7432}"/>
                </a:ext>
              </a:extLst>
            </p:cNvPr>
            <p:cNvSpPr txBox="1"/>
            <p:nvPr/>
          </p:nvSpPr>
          <p:spPr>
            <a:xfrm>
              <a:off x="3569559" y="2477814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602" name="TextBox 9601">
              <a:extLst>
                <a:ext uri="{FF2B5EF4-FFF2-40B4-BE49-F238E27FC236}">
                  <a16:creationId xmlns:a16="http://schemas.microsoft.com/office/drawing/2014/main" id="{4ADED370-0A08-AE7B-B2BA-B24AD9E8C482}"/>
                </a:ext>
              </a:extLst>
            </p:cNvPr>
            <p:cNvSpPr txBox="1"/>
            <p:nvPr/>
          </p:nvSpPr>
          <p:spPr>
            <a:xfrm>
              <a:off x="3774594" y="263376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  <p:sp>
          <p:nvSpPr>
            <p:cNvPr id="9603" name="TextBox 9602">
              <a:extLst>
                <a:ext uri="{FF2B5EF4-FFF2-40B4-BE49-F238E27FC236}">
                  <a16:creationId xmlns:a16="http://schemas.microsoft.com/office/drawing/2014/main" id="{A270F124-3FCD-8891-90FE-83BAD9356D82}"/>
                </a:ext>
              </a:extLst>
            </p:cNvPr>
            <p:cNvSpPr txBox="1"/>
            <p:nvPr/>
          </p:nvSpPr>
          <p:spPr>
            <a:xfrm>
              <a:off x="3848449" y="2821052"/>
              <a:ext cx="205844" cy="19749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3913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99FF-7E67-F428-8478-89828FEAD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F6A5B9F-C234-C73E-A0C6-0B1F7CA07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Select Trials of Novel Endocrine Therapies in ER+/HER2- MBC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F5481-2C81-7C9F-DFB1-56E6F49CB7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0591" y="6302375"/>
            <a:ext cx="6543897" cy="327025"/>
          </a:xfrm>
        </p:spPr>
        <p:txBody>
          <a:bodyPr/>
          <a:lstStyle/>
          <a:p>
            <a:pPr lvl="0" algn="ctr"/>
            <a:r>
              <a:rPr lang="en-US" altLang="en-US" dirty="0"/>
              <a:t>ClinicalTrials.gov. Bidard. NEJM. 2025;393:569. Campone. NEJM. 2025;393:556.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CC4ECB-7923-6442-4903-060FFE58B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521192"/>
              </p:ext>
            </p:extLst>
          </p:nvPr>
        </p:nvGraphicFramePr>
        <p:xfrm>
          <a:off x="228599" y="1333500"/>
          <a:ext cx="11740260" cy="4053952"/>
        </p:xfrm>
        <a:graphic>
          <a:graphicData uri="http://schemas.openxmlformats.org/drawingml/2006/table">
            <a:tbl>
              <a:tblPr/>
              <a:tblGrid>
                <a:gridCol w="3332247">
                  <a:extLst>
                    <a:ext uri="{9D8B030D-6E8A-4147-A177-3AD203B41FA5}">
                      <a16:colId xmlns:a16="http://schemas.microsoft.com/office/drawing/2014/main" val="567319033"/>
                    </a:ext>
                  </a:extLst>
                </a:gridCol>
                <a:gridCol w="1356089">
                  <a:extLst>
                    <a:ext uri="{9D8B030D-6E8A-4147-A177-3AD203B41FA5}">
                      <a16:colId xmlns:a16="http://schemas.microsoft.com/office/drawing/2014/main" val="3315695236"/>
                    </a:ext>
                  </a:extLst>
                </a:gridCol>
                <a:gridCol w="4108158">
                  <a:extLst>
                    <a:ext uri="{9D8B030D-6E8A-4147-A177-3AD203B41FA5}">
                      <a16:colId xmlns:a16="http://schemas.microsoft.com/office/drawing/2014/main" val="3325269686"/>
                    </a:ext>
                  </a:extLst>
                </a:gridCol>
                <a:gridCol w="2943766">
                  <a:extLst>
                    <a:ext uri="{9D8B030D-6E8A-4147-A177-3AD203B41FA5}">
                      <a16:colId xmlns:a16="http://schemas.microsoft.com/office/drawing/2014/main" val="27366423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 Arms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Setting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718179"/>
                  </a:ext>
                </a:extLst>
              </a:tr>
              <a:tr h="15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SERENA-4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NCT04711252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1370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Camizestrant + palbociclib</a:t>
                      </a:r>
                    </a:p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Anastrozole + palbociclib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First line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671736"/>
                  </a:ext>
                </a:extLst>
              </a:tr>
              <a:tr h="15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persevERA Breast Cancer (</a:t>
                      </a: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NCT04546009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992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Giredestrant + palbociclib </a:t>
                      </a:r>
                    </a:p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Letrozole + palbociclib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First line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954859"/>
                  </a:ext>
                </a:extLst>
              </a:tr>
              <a:tr h="187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pionERA Breast Cancer 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NCT06065748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1050*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Giredestrant + CDK4/6i </a:t>
                      </a:r>
                    </a:p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Fulvestrant + CDK4/6i 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First-line ET resistant after adjuvant ET; 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ESR1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status known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132335"/>
                  </a:ext>
                </a:extLst>
              </a:tr>
              <a:tr h="158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SERENA-6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(NCT04964934)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Camizestrant + CDK4/6i</a:t>
                      </a:r>
                    </a:p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 + CDK4/6i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ESR1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without progression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11799"/>
                  </a:ext>
                </a:extLst>
              </a:tr>
              <a:tr h="158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evERA Breast Cancer (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NCT05306340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Giredestrant + everolimus</a:t>
                      </a:r>
                    </a:p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+ everolimus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Prior CDK4/6i + ET;</a:t>
                      </a: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ESR1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status known</a:t>
                      </a:r>
                      <a:endParaRPr kumimoji="0" 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426154"/>
                  </a:ext>
                </a:extLst>
              </a:tr>
              <a:tr h="158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VERITAC-2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(NCT05654623)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Vepdegestrant</a:t>
                      </a:r>
                    </a:p>
                    <a:p>
                      <a:pPr marL="346075" marR="0" lvl="0" indent="-2317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Fulvestrant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≤1 ET in addition to CDK4/6i with ET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6344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592C293-CE5E-DD91-B31B-3DF371248C96}"/>
              </a:ext>
            </a:extLst>
          </p:cNvPr>
          <p:cNvSpPr txBox="1"/>
          <p:nvPr/>
        </p:nvSpPr>
        <p:spPr>
          <a:xfrm>
            <a:off x="362840" y="5524500"/>
            <a:ext cx="3213871" cy="2263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r>
              <a:rPr lang="en-US" sz="1400" dirty="0"/>
              <a:t>*Estimated N.</a:t>
            </a:r>
          </a:p>
        </p:txBody>
      </p:sp>
    </p:spTree>
    <p:extLst>
      <p:ext uri="{BB962C8B-B14F-4D97-AF65-F5344CB8AC3E}">
        <p14:creationId xmlns:p14="http://schemas.microsoft.com/office/powerpoint/2010/main" val="3335468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87641"/>
            <a:ext cx="11740260" cy="1764586"/>
          </a:xfrm>
        </p:spPr>
        <p:txBody>
          <a:bodyPr/>
          <a:lstStyle/>
          <a:p>
            <a:r>
              <a:rPr lang="en-US" sz="2200" dirty="0"/>
              <a:t>Certified downloadable slides of all the key data</a:t>
            </a:r>
          </a:p>
          <a:p>
            <a:r>
              <a:rPr lang="en-US" sz="2200" dirty="0" err="1"/>
              <a:t>ClinicalThought</a:t>
            </a:r>
            <a:r>
              <a:rPr lang="en-US" sz="2200" dirty="0"/>
              <a:t> commentary featuring expert-authored responses to </a:t>
            </a:r>
            <a:br>
              <a:rPr lang="en-US" sz="2200" dirty="0"/>
            </a:br>
            <a:r>
              <a:rPr lang="en-US" sz="2200" dirty="0"/>
              <a:t>questions about frequent clinical challenges</a:t>
            </a:r>
          </a:p>
          <a:p>
            <a:r>
              <a:rPr lang="en-US" sz="2200" dirty="0"/>
              <a:t>Podcast summarizing key clinical take-home points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397040"/>
            <a:ext cx="11740260" cy="492944"/>
          </a:xfrm>
        </p:spPr>
        <p:txBody>
          <a:bodyPr/>
          <a:lstStyle/>
          <a:p>
            <a:r>
              <a:rPr lang="en-US" altLang="en-US" sz="2800" dirty="0"/>
              <a:t>Go Online for More Coverage of HR+/HER2- Breast Cancer!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2200" dirty="0">
                <a:hlinkClick r:id="rId3"/>
              </a:rPr>
              <a:t>deceraclinical.com/education</a:t>
            </a:r>
            <a:endParaRPr lang="en-US" sz="2200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noFill/>
        <a:ln w="28575">
          <a:solidFill>
            <a:schemeClr val="bg1">
              <a:lumMod val="50000"/>
            </a:schemeClr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efd472-2748-449b-8e4c-5b5752ce990d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4D63B97CCE4A49975CC53D684533E1" ma:contentTypeVersion="11" ma:contentTypeDescription="Create a new document." ma:contentTypeScope="" ma:versionID="a1488c2ef803fcf602dfda32b7e3bd77">
  <xsd:schema xmlns:xsd="http://www.w3.org/2001/XMLSchema" xmlns:xs="http://www.w3.org/2001/XMLSchema" xmlns:p="http://schemas.microsoft.com/office/2006/metadata/properties" xmlns:ns2="9defd472-2748-449b-8e4c-5b5752ce990d" xmlns:ns3="22fd6914-46d4-4c7e-bbad-46e82841b69d" targetNamespace="http://schemas.microsoft.com/office/2006/metadata/properties" ma:root="true" ma:fieldsID="4266ed20877a16af4f1222e1ddf6aac7" ns2:_="" ns3:_="">
    <xsd:import namespace="9defd472-2748-449b-8e4c-5b5752ce990d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fd472-2748-449b-8e4c-5b5752ce99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F27BC2-75D6-4C08-BA22-22B16584151A}">
  <ds:schemaRefs>
    <ds:schemaRef ds:uri="http://schemas.microsoft.com/office/infopath/2007/PartnerControls"/>
    <ds:schemaRef ds:uri="http://purl.org/dc/elements/1.1/"/>
    <ds:schemaRef ds:uri="http://www.w3.org/XML/1998/namespace"/>
    <ds:schemaRef ds:uri="22fd6914-46d4-4c7e-bbad-46e82841b69d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9defd472-2748-449b-8e4c-5b5752ce990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2B28380-7679-4011-868E-A882377F7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fd472-2748-449b-8e4c-5b5752ce990d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A0D38F-25B4-40C5-981F-5CE458947A5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2d1f95f-8510-4424-8ae1-5c596bdbd578}" enabled="0" method="" siteId="{a2d1f95f-8510-4424-8ae1-5c596bdbd578}" removed="1"/>
  <clbl:label id="{c2d4b40c-f76f-4c64-8831-3458ecef82d2}" enabled="1" method="Privileged" siteId="{c57d1a73-0e5c-464b-afb7-086dc67f3d4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18104</TotalTime>
  <Words>6401</Words>
  <Application>Microsoft Office PowerPoint</Application>
  <PresentationFormat>Widescreen</PresentationFormat>
  <Paragraphs>2002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Aptos</vt:lpstr>
      <vt:lpstr>Arial</vt:lpstr>
      <vt:lpstr>Arial Unicode MS</vt:lpstr>
      <vt:lpstr>Calibri</vt:lpstr>
      <vt:lpstr>Poppins</vt:lpstr>
      <vt:lpstr>Poppins Light</vt:lpstr>
      <vt:lpstr>Poppins Medium</vt:lpstr>
      <vt:lpstr>Times</vt:lpstr>
      <vt:lpstr>Times New Roman</vt:lpstr>
      <vt:lpstr>Wingdings</vt:lpstr>
      <vt:lpstr>5_Office</vt:lpstr>
      <vt:lpstr>2_Office</vt:lpstr>
      <vt:lpstr>6_Office</vt:lpstr>
      <vt:lpstr>Targeted Therapy Advances in HR+/HER2- Breast Cancer: Best Practices for Oncology Pharmacists</vt:lpstr>
      <vt:lpstr>About These Slides</vt:lpstr>
      <vt:lpstr>Faculty</vt:lpstr>
      <vt:lpstr>Disclosures</vt:lpstr>
      <vt:lpstr>Treatment Algorithm for Adjuvant Targeted Therapy in  HR+/HER2- EBC</vt:lpstr>
      <vt:lpstr>What Is “High Risk” in HR+/HER2- EBC?</vt:lpstr>
      <vt:lpstr>Adjuvant EBC Trials With CDK4/6 Inhibitors</vt:lpstr>
      <vt:lpstr>monarchE: Sustained iDFS Benefit at 7 Yr</vt:lpstr>
      <vt:lpstr>monarchE: OS in ITT (Key Secondary Endpoint)</vt:lpstr>
      <vt:lpstr>NATALEE: iDFS</vt:lpstr>
      <vt:lpstr>Biomarker Testing for Breast Cancer: BRCA</vt:lpstr>
      <vt:lpstr>OlympiA: Adjuvant Olaparib vs Placebo for BRCA1/2m High-Risk, HER2- EBC</vt:lpstr>
      <vt:lpstr>OlympiA: iDFS in ITT (Third Interim Analysis)</vt:lpstr>
      <vt:lpstr>OlympiA: OS in ITT (Third Interim Analysis)</vt:lpstr>
      <vt:lpstr>Treatment Algorithm for HR+/HER2- MBC</vt:lpstr>
      <vt:lpstr>Role of Biomarker Testing in ER+/HER2- MBC</vt:lpstr>
      <vt:lpstr>Utility of Tumor Genomic Profiling in MBC</vt:lpstr>
      <vt:lpstr>Biomarkers Associated With FDA-Approved Therapies</vt:lpstr>
      <vt:lpstr>INAVO120: First-line Therapy for Early Relapse and PIK3CA-Mutated HR+/HER2- Advanced/Metastatic BC</vt:lpstr>
      <vt:lpstr>INAVO120: PFS and OS</vt:lpstr>
      <vt:lpstr>CAPItello-291: Capivasertib + Fulvestrant in AI-Resistant,  HR+/HER2- ABC</vt:lpstr>
      <vt:lpstr>CAPItello-291: PFS in Overall Population and Patients With AKT-Pathway Alteration</vt:lpstr>
      <vt:lpstr>CAPItello-291: OS</vt:lpstr>
      <vt:lpstr>Select PI3K Pathway Trials in ER+/HER2- MBC</vt:lpstr>
      <vt:lpstr>Novel Endocrine Therapies May Address Endocrine Resistance in MBC</vt:lpstr>
      <vt:lpstr>ESR1 Mutations in Advanced Breast Cancer</vt:lpstr>
      <vt:lpstr>EMERALD: Elacestrant vs Investigator’s Choice SoC ET in ER+/HER2- MBC</vt:lpstr>
      <vt:lpstr>EMERALD: PFS With Elacestrant vs SoC in ITT and  Population With ESR1mut+ Disease</vt:lpstr>
      <vt:lpstr>EMERALD: PFS by Duration of CDK4/6i in ESR1m Population</vt:lpstr>
      <vt:lpstr>EMBER-3: Imlunestrant ± Abemaciclib vs SoC for  ER+/HER2- ABC</vt:lpstr>
      <vt:lpstr>EMBER-3: PFS and OS With Imlunestrant Alone vs SoC</vt:lpstr>
      <vt:lpstr>EMBER-3: PFS With Imlunestrant ± Abemaciclib</vt:lpstr>
      <vt:lpstr>Select Trials of Novel Endocrine Therapies in ER+/HER2- MBC</vt:lpstr>
      <vt:lpstr>Go Online for More Coverage of HR+/HER2- Breast Cancer!</vt:lpstr>
    </vt:vector>
  </TitlesOfParts>
  <Company>WVU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Targeted Therapy Advances in HR+/HER2- Breast Cancer: Best Practices for Oncology Pharmacists</dc:title>
  <dc:creator>Hill, Jordan</dc:creator>
  <cp:lastModifiedBy>Valerie Wenzel</cp:lastModifiedBy>
  <cp:revision>78</cp:revision>
  <dcterms:created xsi:type="dcterms:W3CDTF">2026-04-07T01:42:50Z</dcterms:created>
  <dcterms:modified xsi:type="dcterms:W3CDTF">2026-07-28T15:20:34Z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0x010100C84D63B97CCE4A49975CC53D684533E1</vt:lpwstr>
  </property>
  <property fmtid="{D5CDD505-2E9C-101B-9397-08002B2CF9AE}" pid="3" name="MediaServiceImageTags">
    <vt:lpwstr/>
  </property>
</Properties>
</file>