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 id="2147484668" r:id="rId7"/>
  </p:sldMasterIdLst>
  <p:notesMasterIdLst>
    <p:notesMasterId r:id="rId20"/>
  </p:notesMasterIdLst>
  <p:handoutMasterIdLst>
    <p:handoutMasterId r:id="rId21"/>
  </p:handoutMasterIdLst>
  <p:sldIdLst>
    <p:sldId id="321" r:id="rId8"/>
    <p:sldId id="558" r:id="rId9"/>
    <p:sldId id="559" r:id="rId10"/>
    <p:sldId id="561" r:id="rId11"/>
    <p:sldId id="548" r:id="rId12"/>
    <p:sldId id="551" r:id="rId13"/>
    <p:sldId id="563" r:id="rId14"/>
    <p:sldId id="2147474098" r:id="rId15"/>
    <p:sldId id="2147474099" r:id="rId16"/>
    <p:sldId id="565" r:id="rId17"/>
    <p:sldId id="552" r:id="rId18"/>
    <p:sldId id="560" r:id="rId19"/>
  </p:sldIdLst>
  <p:sldSz cx="12192000" cy="6858000"/>
  <p:notesSz cx="7315200" cy="9601200"/>
  <p:custDataLst>
    <p:tags r:id="rId22"/>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9" clrIdx="6"/>
  <p:cmAuthor id="2" name="Melanie Couton" initials="MAC" lastIdx="5" clrIdx="3"/>
  <p:cmAuthor id="3" name="ralfieri" initials="ra" lastIdx="2" clrIdx="8"/>
  <p:cmAuthor id="4" name="Megan Capel" initials="MC" lastIdx="11" clrIdx="0"/>
  <p:cmAuthor id="5" name="Andrew Bowser" initials="AB" lastIdx="9" clrIdx="2"/>
  <p:cmAuthor id="6" name="mcalloway" initials="mc" lastIdx="1" clrIdx="4"/>
  <p:cmAuthor id="7" name="agoldman" initials="a" lastIdx="4" clrIdx="9"/>
  <p:cmAuthor id="8" name="Devin Overbey" initials="DO" lastIdx="6" clrIdx="7"/>
  <p:cmAuthor id="9" name="Erik Brady" initials="EB" lastIdx="2" clrIdx="5"/>
  <p:cmAuthor id="10" name=" " initials="MAC" lastIdx="23"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2"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Christy Seals" initials="CS" lastIdx="7" clrIdx="15">
    <p:extLst>
      <p:ext uri="{19B8F6BF-5375-455C-9EA6-DF929625EA0E}">
        <p15:presenceInfo xmlns:p15="http://schemas.microsoft.com/office/powerpoint/2012/main" userId="S::cseals@clinicaloptions.com::0852e532-1f9e-4bbf-9b56-be19a9543a31" providerId="AD"/>
      </p:ext>
    </p:extLst>
  </p:cmAuthor>
  <p:cmAuthor id="17" name="Vanessa Carter" initials="VC" lastIdx="10" clrIdx="16">
    <p:extLst>
      <p:ext uri="{19B8F6BF-5375-455C-9EA6-DF929625EA0E}">
        <p15:presenceInfo xmlns:p15="http://schemas.microsoft.com/office/powerpoint/2012/main" userId="S::vcarter@clinicaloptions.com::9ce73b1e-6b1e-4cab-b34f-91637f33dd50" providerId="AD"/>
      </p:ext>
    </p:extLst>
  </p:cmAuthor>
  <p:cmAuthor id="18" name="mcartwright@clinicaloptions.com" initials="m" lastIdx="1" clrIdx="17">
    <p:extLst>
      <p:ext uri="{19B8F6BF-5375-455C-9EA6-DF929625EA0E}">
        <p15:presenceInfo xmlns:p15="http://schemas.microsoft.com/office/powerpoint/2012/main" userId="mcartwright@clinicaloptions.com" providerId="None"/>
      </p:ext>
    </p:extLst>
  </p:cmAuthor>
  <p:cmAuthor id="19" name="Rachael Andrie" initials="RA" lastIdx="11" clrIdx="18">
    <p:extLst>
      <p:ext uri="{19B8F6BF-5375-455C-9EA6-DF929625EA0E}">
        <p15:presenceInfo xmlns:p15="http://schemas.microsoft.com/office/powerpoint/2012/main" userId="S::randrie@clinicaloptions.com::311027c1-cf79-416d-b346-5f38dcd95c1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2F2"/>
    <a:srgbClr val="CDCDCF"/>
    <a:srgbClr val="E1471D"/>
    <a:srgbClr val="00823B"/>
    <a:srgbClr val="015873"/>
    <a:srgbClr val="046376"/>
    <a:srgbClr val="013763"/>
    <a:srgbClr val="033453"/>
    <a:srgbClr val="006264"/>
    <a:srgbClr val="FDB33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E822BEF-0109-429F-ABAE-9A163155ED60}" v="20" dt="2023-12-12T21:21:03.843"/>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81184" autoAdjust="0"/>
  </p:normalViewPr>
  <p:slideViewPr>
    <p:cSldViewPr snapToGrid="0">
      <p:cViewPr varScale="1">
        <p:scale>
          <a:sx n="103" d="100"/>
          <a:sy n="103" d="100"/>
        </p:scale>
        <p:origin x="114" y="102"/>
      </p:cViewPr>
      <p:guideLst/>
    </p:cSldViewPr>
  </p:slideViewPr>
  <p:notesTextViewPr>
    <p:cViewPr>
      <p:scale>
        <a:sx n="1" d="1"/>
        <a:sy n="1" d="1"/>
      </p:scale>
      <p:origin x="0" y="0"/>
    </p:cViewPr>
  </p:notesText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Master" Target="slideMasters/slideMaster2.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4.xml"/><Relationship Id="rId24" Type="http://schemas.openxmlformats.org/officeDocument/2006/relationships/presProps" Target="presProps.xml"/><Relationship Id="rId5" Type="http://schemas.openxmlformats.org/officeDocument/2006/relationships/customXml" Target="../customXml/item5.xml"/><Relationship Id="rId15" Type="http://schemas.openxmlformats.org/officeDocument/2006/relationships/slide" Target="slides/slide8.xml"/><Relationship Id="rId23" Type="http://schemas.openxmlformats.org/officeDocument/2006/relationships/commentAuthors" Target="commentAuthors.xml"/><Relationship Id="rId28" Type="http://schemas.microsoft.com/office/2015/10/relationships/revisionInfo" Target="revisionInfo.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tags" Target="tags/tag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33553314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1L, first line; CR, complete response; FL, follicular lymphoma; ORR, overall response rate; PFS, progression-free survival; </a:t>
            </a:r>
            <a:r>
              <a:rPr lang="en-US" i="1" baseline="0" dirty="0"/>
              <a:t>POD24, progression of disease within 24 months; </a:t>
            </a:r>
            <a:r>
              <a:rPr lang="en-US" i="1" dirty="0"/>
              <a:t>R/R, relapsed/refractory; tx, therapy.</a:t>
            </a:r>
          </a:p>
          <a:p>
            <a:endParaRPr lang="en-US" i="1"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1192862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baseline="0" dirty="0"/>
              <a:t>CR, complete response; DoR, duration of response; FL, follicular lymphoma; HSCT, hematopoietic stem cell transplant; IRC, independent review committee; ORR, overall response rate; OS, overall survival; PFS, progression-free survival; R/R, relapsed/refractory; tx, therapy</a:t>
            </a:r>
            <a:r>
              <a:rPr lang="en-US" sz="1200" b="0" i="1" dirty="0"/>
              <a:t>.</a:t>
            </a:r>
            <a:endParaRPr lang="en-US" b="0"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41873775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baseline="0" dirty="0"/>
              <a:t>BM, bone marrow; ECOG, Eastern Cooperative Oncology Group; FLIPI, </a:t>
            </a:r>
            <a:r>
              <a:rPr lang="en-US" i="1" dirty="0"/>
              <a:t>Follicular Lymphoma International Prognostic Index; </a:t>
            </a:r>
            <a:r>
              <a:rPr lang="en-US" i="1" baseline="0" dirty="0"/>
              <a:t>HSCT, hematopoietic stem cell transplant; mAb, monoclonal antibody; PI3Ki, PI3K inhibitor; POD24, progression of disease within 24 months; PS, performance status; tisa-cel, t</a:t>
            </a:r>
            <a:r>
              <a:rPr lang="en-US" sz="1200" i="1" kern="0" dirty="0">
                <a:latin typeface="Calibri" panose="020F0502020204030204" pitchFamily="34" charset="0"/>
              </a:rPr>
              <a:t>isagenlecleucel; tx, therapy.</a:t>
            </a:r>
            <a:endParaRPr lang="en-US" i="1" baseline="0" dirty="0"/>
          </a:p>
          <a:p>
            <a:endParaRPr lang="en-US" i="0" baseline="0"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5686853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AE, adverse event; AML, acute myeloid leukemia; CRS, cytokine-release syndrome; GI, gastrointestinal; PD, progressive disease; SCC, squamous cell carcinoma; </a:t>
            </a:r>
            <a:r>
              <a:rPr lang="en-US" i="1" baseline="0" dirty="0"/>
              <a:t>tisa-cel, t</a:t>
            </a:r>
            <a:r>
              <a:rPr lang="en-US" sz="1200" i="1" kern="0" dirty="0">
                <a:latin typeface="Calibri" panose="020F0502020204030204" pitchFamily="34" charset="0"/>
              </a:rPr>
              <a:t>isagenlecleucel;</a:t>
            </a:r>
            <a:r>
              <a:rPr lang="en-US" i="1" dirty="0"/>
              <a:t> WBC, white blood cell.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32562488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 complete response; DoR, duration of response; NE, not evaluable; OS, overall survival; PFS, progression-free survival; PR, partial response; TTNT, time to next treatment; tx, therapy.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42597377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NE, not estimable; PFS, progression-free survival; POD24, progression of disease within 24 months.</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8051601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NE, not estimable; OS, overall survival; POD24, progression of disease within 24 months.</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0702751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baseline="0" dirty="0"/>
              <a:t>BL, baseline; PFS, progression-free survival; POD24, progression of disease within 24 months; tisa-cel, t</a:t>
            </a:r>
            <a:r>
              <a:rPr lang="en-US" sz="1200" i="1" kern="0" dirty="0">
                <a:latin typeface="Calibri" panose="020F0502020204030204" pitchFamily="34" charset="0"/>
              </a:rPr>
              <a:t>isagenlecleucel.</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7800167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DoR, duration of response; FL, follicular lymphoma; OS, overall survival</a:t>
            </a:r>
            <a:r>
              <a:rPr lang="en-US" i="1"/>
              <a:t>; PFS, progression-free survival; </a:t>
            </a:r>
            <a:r>
              <a:rPr lang="en-US" i="1" baseline="0"/>
              <a:t>POD24</a:t>
            </a:r>
            <a:r>
              <a:rPr lang="en-US" i="1" baseline="0" dirty="0"/>
              <a:t>, progression of disease within 24 months; </a:t>
            </a:r>
            <a:r>
              <a:rPr lang="en-US" i="1" dirty="0"/>
              <a:t>R/R, relapsed/refractory; TTNT, time to next treatment.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29691901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12</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4" name="Picture 3" descr="A human body with a blue background&#10;&#10;Description automatically generated with medium confidence">
            <a:extLst>
              <a:ext uri="{FF2B5EF4-FFF2-40B4-BE49-F238E27FC236}">
                <a16:creationId xmlns:a16="http://schemas.microsoft.com/office/drawing/2014/main" id="{30FD5904-67AB-DB51-2FB9-E1DB972DB546}"/>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a:stretch/>
        </p:blipFill>
        <p:spPr>
          <a:xfrm>
            <a:off x="6114256" y="3678238"/>
            <a:ext cx="6077741" cy="3179760"/>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a:ea typeface="+mn-ea"/>
              <a:cs typeface="+mn-cs"/>
            </a:endParaRPr>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pic>
        <p:nvPicPr>
          <p:cNvPr id="11" name="Picture 10">
            <a:extLst>
              <a:ext uri="{FF2B5EF4-FFF2-40B4-BE49-F238E27FC236}">
                <a16:creationId xmlns:a16="http://schemas.microsoft.com/office/drawing/2014/main" id="{D2C404A3-49E3-6AE3-6316-79D1DE70A533}"/>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1263154235"/>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050050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78E9B7-4949-28BD-165C-8A19BAED805F}"/>
              </a:ext>
            </a:extLst>
          </p:cNvPr>
          <p:cNvGrpSpPr/>
          <p:nvPr userDrawn="1"/>
        </p:nvGrpSpPr>
        <p:grpSpPr>
          <a:xfrm>
            <a:off x="8869472" y="6298815"/>
            <a:ext cx="2877113" cy="394353"/>
            <a:chOff x="8869472" y="6298815"/>
            <a:chExt cx="2877113" cy="394353"/>
          </a:xfrm>
        </p:grpSpPr>
        <p:pic>
          <p:nvPicPr>
            <p:cNvPr id="5" name="Picture 4">
              <a:extLst>
                <a:ext uri="{FF2B5EF4-FFF2-40B4-BE49-F238E27FC236}">
                  <a16:creationId xmlns:a16="http://schemas.microsoft.com/office/drawing/2014/main" id="{7E6E1A95-6077-6510-20C5-471AD5466E48}"/>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6" name="Rectangle 5">
              <a:extLst>
                <a:ext uri="{FF2B5EF4-FFF2-40B4-BE49-F238E27FC236}">
                  <a16:creationId xmlns:a16="http://schemas.microsoft.com/office/drawing/2014/main" id="{0C6C0729-2E40-00EB-212A-99D70594C81B}"/>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3"/>
                </a:rPr>
                <a:t>clinicaloptions.com</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12462942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a:ea typeface="+mn-ea"/>
              <a:cs typeface="+mn-cs"/>
            </a:endParaRPr>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41A963A4-9BB1-F8FF-4636-271CB689843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7304398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203592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82E1199-B50F-0114-1C29-82C8B63ED0EB}"/>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7F4C4F00-A86F-1C51-F733-91E92FCA18BA}"/>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8" name="Rectangle 7">
              <a:extLst>
                <a:ext uri="{FF2B5EF4-FFF2-40B4-BE49-F238E27FC236}">
                  <a16:creationId xmlns:a16="http://schemas.microsoft.com/office/drawing/2014/main" id="{D20CF191-AD96-1DB9-DF2E-4B2B4833E87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3"/>
                </a:rPr>
                <a:t>clinicaloptions.com</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10853819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633371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5FB0C27F-8158-D95C-0270-6C5A18C09C1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1715040-51BB-5EAD-7551-4E1CFE3430FB}"/>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C850B323-4A45-FF99-0514-1788CD0017E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3"/>
                </a:rPr>
                <a:t>clinicaloptions.com</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1926939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95675566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71FCB4C5-8216-244E-3D93-41E212F40457}"/>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7CB3AFF3-C9AF-6406-A52C-986F17667A3D}"/>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8BE472F0-4C6A-6FBF-3D23-4A0861C31415}"/>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3"/>
                </a:rPr>
                <a:t>clinicaloptions.com</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361041446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25244358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03A659D-6BF1-8E0D-2D7B-19BCEFEA43F4}"/>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335B2744-BE30-7F59-641C-E8EE271BFEC4}"/>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E061F54A-476D-1E85-D460-3390FD49765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3"/>
                </a:rPr>
                <a:t>clinicaloptions.com</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195909396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a:ea typeface="+mn-ea"/>
              <a:cs typeface="+mn-cs"/>
            </a:endParaRPr>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E31A8939-5D7B-DDA0-442D-AFC6D9C41D0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6194212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2" name="Footer Placeholder 3">
            <a:extLst>
              <a:ext uri="{FF2B5EF4-FFF2-40B4-BE49-F238E27FC236}">
                <a16:creationId xmlns:a16="http://schemas.microsoft.com/office/drawing/2014/main" id="{B521C4C0-E549-B65D-913E-E0C594F6AE4F}"/>
              </a:ext>
            </a:extLst>
          </p:cNvPr>
          <p:cNvSpPr>
            <a:spLocks noGrp="1" noChangeArrowheads="1"/>
          </p:cNvSpPr>
          <p:nvPr>
            <p:ph type="ftr" sz="quarter" idx="10"/>
          </p:nvPr>
        </p:nvSpPr>
        <p:spPr>
          <a:xfrm>
            <a:off x="0" y="6480176"/>
            <a:ext cx="12192000" cy="377825"/>
          </a:xfrm>
        </p:spPr>
        <p:txBody>
          <a:bodyPr/>
          <a:lstStyle>
            <a:lvl1pPr eaLnBrk="0" hangingPunct="0">
              <a:defRPr sz="1000"/>
            </a:lvl1pPr>
          </a:lstStyle>
          <a:p>
            <a:pPr>
              <a:defRPr/>
            </a:pPr>
            <a:endParaRPr lang="en-US" altLang="en-US" dirty="0"/>
          </a:p>
        </p:txBody>
      </p:sp>
    </p:spTree>
    <p:extLst>
      <p:ext uri="{BB962C8B-B14F-4D97-AF65-F5344CB8AC3E}">
        <p14:creationId xmlns:p14="http://schemas.microsoft.com/office/powerpoint/2010/main" val="2553948857"/>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theme" Target="../theme/theme2.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6" userDrawn="1">
          <p15:clr>
            <a:srgbClr val="F26B43"/>
          </p15:clr>
        </p15:guide>
        <p15:guide id="3" orient="horz" pos="1010" userDrawn="1">
          <p15:clr>
            <a:srgbClr val="F26B43"/>
          </p15:clr>
        </p15:guide>
        <p15:guide id="4" orient="horz" pos="4138" userDrawn="1">
          <p15:clr>
            <a:srgbClr val="F26B43"/>
          </p15:clr>
        </p15:guide>
        <p15:guide id="5" orient="horz" pos="3888" userDrawn="1">
          <p15:clr>
            <a:srgbClr val="F26B43"/>
          </p15:clr>
        </p15:guide>
        <p15:guide id="6" orient="horz" pos="4032" userDrawn="1">
          <p15:clr>
            <a:srgbClr val="F26B43"/>
          </p15:clr>
        </p15:guide>
        <p15:guide id="7" pos="328" userDrawn="1">
          <p15:clr>
            <a:srgbClr val="F26B43"/>
          </p15:clr>
        </p15:guide>
        <p15:guide id="8" pos="7231" userDrawn="1">
          <p15:clr>
            <a:srgbClr val="F26B43"/>
          </p15:clr>
        </p15:guide>
        <p15:guide id="9" pos="7417"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a:ea typeface="+mn-ea"/>
              <a:cs typeface="+mn-cs"/>
            </a:endParaRPr>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a:ea typeface="+mn-ea"/>
              <a:cs typeface="+mn-cs"/>
            </a:endParaRPr>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5062006"/>
      </p:ext>
    </p:extLst>
  </p:cSld>
  <p:clrMap bg1="dk2" tx1="lt1" bg2="dk1" tx2="lt2" accent1="accent1" accent2="accent2" accent3="accent3" accent4="accent4" accent5="accent5" accent6="accent6" hlink="hlink" folHlink="folHlink"/>
  <p:sldLayoutIdLst>
    <p:sldLayoutId id="2147484669" r:id="rId1"/>
    <p:sldLayoutId id="2147484670" r:id="rId2"/>
    <p:sldLayoutId id="2147484671" r:id="rId3"/>
    <p:sldLayoutId id="2147484672" r:id="rId4"/>
    <p:sldLayoutId id="2147484673" r:id="rId5"/>
    <p:sldLayoutId id="2147484674" r:id="rId6"/>
    <p:sldLayoutId id="2147484675" r:id="rId7"/>
    <p:sldLayoutId id="2147484676" r:id="rId8"/>
    <p:sldLayoutId id="2147484677" r:id="rId9"/>
    <p:sldLayoutId id="2147484678" r:id="rId10"/>
    <p:sldLayoutId id="2147484679" r:id="rId11"/>
    <p:sldLayoutId id="2147484680" r:id="rId12"/>
    <p:sldLayoutId id="2147484681" r:id="rId13"/>
    <p:sldLayoutId id="2147484682" r:id="rId14"/>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51">
          <p15:clr>
            <a:srgbClr val="F26B43"/>
          </p15:clr>
        </p15:guide>
        <p15:guide id="2" pos="452">
          <p15:clr>
            <a:srgbClr val="F26B43"/>
          </p15:clr>
        </p15:guide>
        <p15:guide id="3" orient="horz" pos="1008">
          <p15:clr>
            <a:srgbClr val="F26B43"/>
          </p15:clr>
        </p15:guide>
        <p15:guide id="4" orient="horz" pos="4147">
          <p15:clr>
            <a:srgbClr val="F26B43"/>
          </p15:clr>
        </p15:guide>
        <p15:guide id="5" orient="horz" pos="3888">
          <p15:clr>
            <a:srgbClr val="F26B43"/>
          </p15:clr>
        </p15:guide>
        <p15:guide id="6" orient="horz" pos="4032">
          <p15:clr>
            <a:srgbClr val="F26B43"/>
          </p15:clr>
        </p15:guide>
        <p15:guide id="7" pos="328">
          <p15:clr>
            <a:srgbClr val="F26B43"/>
          </p15:clr>
        </p15:guide>
        <p15:guide id="8" pos="7231">
          <p15:clr>
            <a:srgbClr val="F26B43"/>
          </p15:clr>
        </p15:guide>
        <p15:guide id="9" pos="7416">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Phase II ELARA: 3-Year Follow-up of Tisagenlecleucel in R/R Follicular Lymphoma</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23602"/>
            <a:ext cx="7228562"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AbbVie Inc.; AstraZeneca; Daiichi Sankyo, Inc.; Merck Sharp &amp; Dohme LLC; Novartis Pharmaceuticals Corporation; Regeneron Pharmaceuticals, Inc; and Seagen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2023 ASH Annual Meeting, December 9-12, 2023</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958599"/>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dirty="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ELARA 3-Yr Follow-up: Background</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04675" y="1479594"/>
            <a:ext cx="10877529" cy="4650686"/>
          </a:xfrm>
        </p:spPr>
        <p:txBody>
          <a:bodyPr/>
          <a:lstStyle/>
          <a:p>
            <a:r>
              <a:rPr lang="en-US" sz="2200" dirty="0"/>
              <a:t>FL is regarded as an indolent yet incurable disease, with most patients experiencing a protracted disease course characterized by multiple relapses and shorter remissions after each subsequent line of therapy</a:t>
            </a:r>
            <a:r>
              <a:rPr lang="en-US" sz="2200" baseline="30000" dirty="0"/>
              <a:t>1,2</a:t>
            </a:r>
          </a:p>
          <a:p>
            <a:pPr lvl="1"/>
            <a:r>
              <a:rPr lang="en-US" sz="2000" dirty="0"/>
              <a:t>Patients who experience progression of disease within 2 yr of 1L systemic tx (POD24) have poorer outcomes with standard tx and therefore may benefit from novel modalities</a:t>
            </a:r>
            <a:r>
              <a:rPr lang="en-US" sz="2000" baseline="30000" dirty="0"/>
              <a:t>3</a:t>
            </a:r>
          </a:p>
          <a:p>
            <a:r>
              <a:rPr lang="en-US" sz="2200" dirty="0"/>
              <a:t>Tisagenlecleucel: autologous CD19-directed CAR T-cell therapy approved by FDA for multiple indications, including accelerated approval for adults with R/R FL after ≥2 lines of systemic tx</a:t>
            </a:r>
            <a:r>
              <a:rPr lang="en-US" sz="2200" baseline="30000" dirty="0"/>
              <a:t>4</a:t>
            </a:r>
            <a:endParaRPr lang="en-US" sz="2200" dirty="0"/>
          </a:p>
          <a:p>
            <a:pPr lvl="1"/>
            <a:r>
              <a:rPr lang="en-US" sz="2000" dirty="0"/>
              <a:t>Approval in R/R FL based on phase II ELARA trial, which reported </a:t>
            </a:r>
            <a:r>
              <a:rPr lang="en-US" sz="2000" b="0" kern="0" dirty="0"/>
              <a:t>ORR of 86% (CR rate: 68%)</a:t>
            </a:r>
            <a:br>
              <a:rPr lang="en-US" sz="2000" b="0" kern="0" dirty="0"/>
            </a:br>
            <a:r>
              <a:rPr lang="en-US" sz="2000" b="0" kern="0" dirty="0"/>
              <a:t>and 24-mo PFS rate of 57% at median follow-up of 29 mo</a:t>
            </a:r>
            <a:r>
              <a:rPr lang="en-US" sz="2000" b="0" kern="0" baseline="30000" dirty="0"/>
              <a:t>5</a:t>
            </a:r>
          </a:p>
          <a:p>
            <a:r>
              <a:rPr lang="en-US" sz="2200" b="0" kern="0" dirty="0"/>
              <a:t>Current analysis reports 3-yr follow-up of efficacy, safety, and exploratory analyses of </a:t>
            </a:r>
            <a:r>
              <a:rPr lang="en-US" sz="2200" dirty="0"/>
              <a:t>tisagenlecleucel in adults with R/R FL enrolled on ELARA</a:t>
            </a:r>
            <a:r>
              <a:rPr lang="en-US" sz="2200" baseline="30000" dirty="0"/>
              <a:t>6</a:t>
            </a:r>
            <a:endParaRPr lang="en-US" sz="2200" dirty="0"/>
          </a:p>
          <a:p>
            <a:pPr marL="0" indent="0">
              <a:buNone/>
            </a:pPr>
            <a:endParaRPr lang="en-US" altLang="en-US" sz="2200" dirty="0"/>
          </a:p>
        </p:txBody>
      </p:sp>
      <p:sp>
        <p:nvSpPr>
          <p:cNvPr id="2" name="Text Box 15">
            <a:extLst>
              <a:ext uri="{FF2B5EF4-FFF2-40B4-BE49-F238E27FC236}">
                <a16:creationId xmlns:a16="http://schemas.microsoft.com/office/drawing/2014/main" id="{A3EF3DAB-295A-CFF3-6CE0-CCCE59C2554B}"/>
              </a:ext>
            </a:extLst>
          </p:cNvPr>
          <p:cNvSpPr txBox="1">
            <a:spLocks noChangeArrowheads="1"/>
          </p:cNvSpPr>
          <p:nvPr/>
        </p:nvSpPr>
        <p:spPr bwMode="auto">
          <a:xfrm>
            <a:off x="412751" y="6204249"/>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lnSpc>
                <a:spcPct val="100000"/>
              </a:lnSpc>
              <a:spcBef>
                <a:spcPct val="0"/>
              </a:spcBef>
              <a:spcAft>
                <a:spcPct val="0"/>
              </a:spcAft>
              <a:buClrTx/>
              <a:buFontTx/>
              <a:buNone/>
            </a:pPr>
            <a:r>
              <a:rPr lang="en-US" altLang="en-US" sz="1200" b="0" spc="-10" dirty="0">
                <a:solidFill>
                  <a:schemeClr val="bg2"/>
                </a:solidFill>
                <a:latin typeface="Calibri" panose="020F0502020204030204" pitchFamily="34" charset="0"/>
              </a:rPr>
              <a:t>1. Cahill. Oncology (Willston Park). 2022;36:97. 2. Link. Br J Haematol. 2019;184:660. 3. Casulo. Blood. 2022;139:1684. </a:t>
            </a:r>
            <a:br>
              <a:rPr lang="en-US" altLang="en-US" sz="1200" b="0" spc="-10" dirty="0">
                <a:solidFill>
                  <a:schemeClr val="bg2"/>
                </a:solidFill>
                <a:latin typeface="Calibri" panose="020F0502020204030204" pitchFamily="34" charset="0"/>
              </a:rPr>
            </a:br>
            <a:r>
              <a:rPr lang="en-US" altLang="en-US" sz="1200" b="0" spc="-10" dirty="0">
                <a:solidFill>
                  <a:schemeClr val="bg2"/>
                </a:solidFill>
                <a:latin typeface="Calibri" panose="020F0502020204030204" pitchFamily="34" charset="0"/>
              </a:rPr>
              <a:t>4. Tisagenlecleucel PI. 5. Dreyling. ASH 2022. Abstr 608. 6. Schuster. ASH 2023. Abstr 601.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pPr eaLnBrk="1" hangingPunct="1"/>
            <a:r>
              <a:rPr lang="en-US" dirty="0"/>
              <a:t>ELARA 3-Yr Follow-up:</a:t>
            </a:r>
            <a:r>
              <a:rPr lang="en-US" altLang="en-US" dirty="0"/>
              <a:t> Study Design</a:t>
            </a:r>
          </a:p>
        </p:txBody>
      </p:sp>
      <p:sp>
        <p:nvSpPr>
          <p:cNvPr id="2" name="Text Box 11">
            <a:extLst>
              <a:ext uri="{FF2B5EF4-FFF2-40B4-BE49-F238E27FC236}">
                <a16:creationId xmlns:a16="http://schemas.microsoft.com/office/drawing/2014/main" id="{59013EB0-FA0F-240F-DDA2-BF92CE92F5A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Schuster. ASH 2023. Abstr 601. Fowler. Nat Med. 2022;28:325. NCT03568461.</a:t>
            </a:r>
          </a:p>
        </p:txBody>
      </p:sp>
      <p:sp>
        <p:nvSpPr>
          <p:cNvPr id="4" name="Content Placeholder 2">
            <a:extLst>
              <a:ext uri="{FF2B5EF4-FFF2-40B4-BE49-F238E27FC236}">
                <a16:creationId xmlns:a16="http://schemas.microsoft.com/office/drawing/2014/main" id="{6722EBE5-9B35-1D82-7FB4-36C2EEB38A91}"/>
              </a:ext>
            </a:extLst>
          </p:cNvPr>
          <p:cNvSpPr txBox="1">
            <a:spLocks/>
          </p:cNvSpPr>
          <p:nvPr/>
        </p:nvSpPr>
        <p:spPr>
          <a:xfrm>
            <a:off x="604675" y="1493525"/>
            <a:ext cx="10877529" cy="585957"/>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200" b="0" kern="0" dirty="0"/>
              <a:t>International, single-arm phase II trial</a:t>
            </a:r>
          </a:p>
        </p:txBody>
      </p:sp>
      <p:sp>
        <p:nvSpPr>
          <p:cNvPr id="5" name="TextBox 4">
            <a:extLst>
              <a:ext uri="{FF2B5EF4-FFF2-40B4-BE49-F238E27FC236}">
                <a16:creationId xmlns:a16="http://schemas.microsoft.com/office/drawing/2014/main" id="{F3A0B462-ED46-6C74-C9FA-B4A2DEED0044}"/>
              </a:ext>
            </a:extLst>
          </p:cNvPr>
          <p:cNvSpPr txBox="1"/>
          <p:nvPr/>
        </p:nvSpPr>
        <p:spPr>
          <a:xfrm>
            <a:off x="2844023" y="2240111"/>
            <a:ext cx="1830229" cy="861774"/>
          </a:xfrm>
          <a:prstGeom prst="rect">
            <a:avLst/>
          </a:prstGeom>
          <a:solidFill>
            <a:schemeClr val="accent1"/>
          </a:solidFill>
          <a:ln>
            <a:noFill/>
          </a:ln>
        </p:spPr>
        <p:txBody>
          <a:bodyPr wrap="square" anchor="ctr">
            <a:spAutoFit/>
          </a:bodyPr>
          <a:lstStyle/>
          <a:p>
            <a:pPr algn="ctr" eaLnBrk="1" hangingPunct="1">
              <a:defRPr/>
            </a:pPr>
            <a:r>
              <a:rPr lang="en-US" sz="1600" kern="0" dirty="0">
                <a:latin typeface="Calibri" panose="020F0502020204030204" pitchFamily="34" charset="0"/>
              </a:rPr>
              <a:t>Screening, </a:t>
            </a:r>
          </a:p>
          <a:p>
            <a:pPr algn="ctr" eaLnBrk="1" hangingPunct="1">
              <a:defRPr/>
            </a:pPr>
            <a:r>
              <a:rPr lang="en-US" sz="1600" kern="0" dirty="0">
                <a:latin typeface="Calibri" panose="020F0502020204030204" pitchFamily="34" charset="0"/>
              </a:rPr>
              <a:t>apheresis, </a:t>
            </a:r>
          </a:p>
          <a:p>
            <a:pPr algn="ctr" eaLnBrk="1" hangingPunct="1">
              <a:defRPr/>
            </a:pPr>
            <a:r>
              <a:rPr lang="en-US" sz="1600" kern="0" dirty="0">
                <a:latin typeface="Calibri" panose="020F0502020204030204" pitchFamily="34" charset="0"/>
              </a:rPr>
              <a:t>cryopreservation</a:t>
            </a:r>
            <a:endParaRPr lang="en-US" sz="1600" b="0" kern="0" dirty="0">
              <a:latin typeface="Calibri" panose="020F0502020204030204" pitchFamily="34" charset="0"/>
            </a:endParaRPr>
          </a:p>
        </p:txBody>
      </p:sp>
      <p:sp>
        <p:nvSpPr>
          <p:cNvPr id="6" name="TextBox 23">
            <a:extLst>
              <a:ext uri="{FF2B5EF4-FFF2-40B4-BE49-F238E27FC236}">
                <a16:creationId xmlns:a16="http://schemas.microsoft.com/office/drawing/2014/main" id="{93E0A5E6-22A4-475D-4B67-3818D8C70046}"/>
              </a:ext>
            </a:extLst>
          </p:cNvPr>
          <p:cNvSpPr txBox="1">
            <a:spLocks noChangeArrowheads="1"/>
          </p:cNvSpPr>
          <p:nvPr/>
        </p:nvSpPr>
        <p:spPr bwMode="auto">
          <a:xfrm>
            <a:off x="576040" y="2693604"/>
            <a:ext cx="2294159" cy="1643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algn="ctr" eaLnBrk="1" hangingPunct="1">
              <a:spcBef>
                <a:spcPts val="0"/>
              </a:spcBef>
              <a:spcAft>
                <a:spcPts val="0"/>
              </a:spcAft>
              <a:buNone/>
            </a:pPr>
            <a:r>
              <a:rPr lang="en-US" altLang="en-US" sz="1600" b="0" kern="0" dirty="0">
                <a:solidFill>
                  <a:schemeClr val="bg1"/>
                </a:solidFill>
                <a:latin typeface="Calibri" panose="020F0502020204030204" pitchFamily="34" charset="0"/>
                <a:ea typeface="ＭＳ Ｐゴシック" panose="020B0600070205080204" pitchFamily="34" charset="-128"/>
              </a:rPr>
              <a:t>Adults with grade 1-3A R/R FL; no evidence of histologic transformation or FL3B; no prior </a:t>
            </a:r>
            <a:br>
              <a:rPr lang="en-US" altLang="en-US" sz="1600" b="0" kern="0" dirty="0">
                <a:solidFill>
                  <a:schemeClr val="bg1"/>
                </a:solidFill>
                <a:latin typeface="Calibri" panose="020F0502020204030204" pitchFamily="34" charset="0"/>
                <a:ea typeface="ＭＳ Ｐゴシック" panose="020B0600070205080204" pitchFamily="34" charset="-128"/>
              </a:rPr>
            </a:br>
            <a:r>
              <a:rPr lang="en-US" altLang="en-US" sz="1600" b="0" kern="0" dirty="0">
                <a:solidFill>
                  <a:schemeClr val="bg1"/>
                </a:solidFill>
                <a:latin typeface="Calibri" panose="020F0502020204030204" pitchFamily="34" charset="0"/>
                <a:ea typeface="ＭＳ Ｐゴシック" panose="020B0600070205080204" pitchFamily="34" charset="-128"/>
              </a:rPr>
              <a:t>anti-CD19 tx or alloHSCT</a:t>
            </a:r>
          </a:p>
          <a:p>
            <a:pPr algn="ctr" eaLnBrk="1" hangingPunct="1">
              <a:spcBef>
                <a:spcPts val="0"/>
              </a:spcBef>
              <a:spcAft>
                <a:spcPts val="0"/>
              </a:spcAft>
              <a:buNone/>
            </a:pPr>
            <a:r>
              <a:rPr lang="en-US" altLang="en-US" sz="1600" b="0" kern="0" dirty="0">
                <a:solidFill>
                  <a:schemeClr val="bg1"/>
                </a:solidFill>
                <a:latin typeface="Calibri" panose="020F0502020204030204" pitchFamily="34" charset="0"/>
                <a:ea typeface="ＭＳ Ｐゴシック" panose="020B0600070205080204" pitchFamily="34" charset="-128"/>
              </a:rPr>
              <a:t>(N = 122; </a:t>
            </a:r>
            <a:br>
              <a:rPr lang="en-US" altLang="en-US" sz="1600" b="0" kern="0" dirty="0">
                <a:solidFill>
                  <a:schemeClr val="bg1"/>
                </a:solidFill>
                <a:latin typeface="Calibri" panose="020F0502020204030204" pitchFamily="34" charset="0"/>
                <a:ea typeface="ＭＳ Ｐゴシック" panose="020B0600070205080204" pitchFamily="34" charset="-128"/>
              </a:rPr>
            </a:br>
            <a:r>
              <a:rPr lang="en-US" altLang="en-US" sz="1600" b="0" kern="0" dirty="0">
                <a:solidFill>
                  <a:schemeClr val="bg1"/>
                </a:solidFill>
                <a:latin typeface="Calibri" panose="020F0502020204030204" pitchFamily="34" charset="0"/>
                <a:ea typeface="ＭＳ Ｐゴシック" panose="020B0600070205080204" pitchFamily="34" charset="-128"/>
              </a:rPr>
              <a:t>enrollment n = 98)</a:t>
            </a:r>
            <a:endParaRPr lang="en-US" altLang="en-US" sz="1600" b="0" kern="0" dirty="0">
              <a:solidFill>
                <a:schemeClr val="bg1"/>
              </a:solidFill>
              <a:latin typeface="Calibri" panose="020F0502020204030204" pitchFamily="34" charset="0"/>
            </a:endParaRPr>
          </a:p>
        </p:txBody>
      </p:sp>
      <p:cxnSp>
        <p:nvCxnSpPr>
          <p:cNvPr id="7" name="Straight Arrow Connector 6">
            <a:extLst>
              <a:ext uri="{FF2B5EF4-FFF2-40B4-BE49-F238E27FC236}">
                <a16:creationId xmlns:a16="http://schemas.microsoft.com/office/drawing/2014/main" id="{A3ADF29F-4D31-2960-E041-041E49157E7E}"/>
              </a:ext>
            </a:extLst>
          </p:cNvPr>
          <p:cNvCxnSpPr>
            <a:cxnSpLocks/>
          </p:cNvCxnSpPr>
          <p:nvPr/>
        </p:nvCxnSpPr>
        <p:spPr>
          <a:xfrm>
            <a:off x="2928884" y="3512747"/>
            <a:ext cx="1660506" cy="0"/>
          </a:xfrm>
          <a:prstGeom prst="straightConnector1">
            <a:avLst/>
          </a:prstGeom>
          <a:noFill/>
          <a:ln w="28575" cap="flat" cmpd="sng" algn="ctr">
            <a:solidFill>
              <a:schemeClr val="bg1"/>
            </a:solidFill>
            <a:prstDash val="solid"/>
            <a:headEnd type="none" w="med" len="med"/>
            <a:tailEnd type="triangle" w="med" len="med"/>
          </a:ln>
          <a:effectLst/>
        </p:spPr>
      </p:cxnSp>
      <p:cxnSp>
        <p:nvCxnSpPr>
          <p:cNvPr id="8" name="Straight Arrow Connector 7">
            <a:extLst>
              <a:ext uri="{FF2B5EF4-FFF2-40B4-BE49-F238E27FC236}">
                <a16:creationId xmlns:a16="http://schemas.microsoft.com/office/drawing/2014/main" id="{F85F2F23-15DB-2043-0396-98F3F0F8CD37}"/>
              </a:ext>
            </a:extLst>
          </p:cNvPr>
          <p:cNvCxnSpPr>
            <a:cxnSpLocks/>
          </p:cNvCxnSpPr>
          <p:nvPr/>
        </p:nvCxnSpPr>
        <p:spPr bwMode="auto">
          <a:xfrm flipH="1">
            <a:off x="3759137" y="3095954"/>
            <a:ext cx="1" cy="325008"/>
          </a:xfrm>
          <a:prstGeom prst="straightConnector1">
            <a:avLst/>
          </a:prstGeom>
          <a:noFill/>
          <a:ln w="28575" cap="flat" cmpd="sng" algn="ctr">
            <a:solidFill>
              <a:schemeClr val="bg1"/>
            </a:solidFill>
            <a:prstDash val="solid"/>
            <a:round/>
            <a:headEnd type="none" w="med" len="med"/>
            <a:tailEnd type="triangle"/>
          </a:ln>
          <a:effectLst/>
        </p:spPr>
      </p:cxnSp>
      <p:cxnSp>
        <p:nvCxnSpPr>
          <p:cNvPr id="9" name="Straight Connector 8">
            <a:extLst>
              <a:ext uri="{FF2B5EF4-FFF2-40B4-BE49-F238E27FC236}">
                <a16:creationId xmlns:a16="http://schemas.microsoft.com/office/drawing/2014/main" id="{421DCD28-E014-FAAE-5AF6-800BDAF4E6D5}"/>
              </a:ext>
            </a:extLst>
          </p:cNvPr>
          <p:cNvCxnSpPr>
            <a:cxnSpLocks/>
          </p:cNvCxnSpPr>
          <p:nvPr/>
        </p:nvCxnSpPr>
        <p:spPr bwMode="auto">
          <a:xfrm flipV="1">
            <a:off x="4674252" y="3503968"/>
            <a:ext cx="6795201" cy="17559"/>
          </a:xfrm>
          <a:prstGeom prst="line">
            <a:avLst/>
          </a:prstGeom>
          <a:noFill/>
          <a:ln w="28575" cap="flat" cmpd="sng" algn="ctr">
            <a:solidFill>
              <a:schemeClr val="bg1"/>
            </a:solidFill>
            <a:prstDash val="solid"/>
            <a:round/>
            <a:headEnd type="none" w="med" len="med"/>
            <a:tailEnd type="triangle" w="med" len="med"/>
          </a:ln>
          <a:effectLst/>
        </p:spPr>
      </p:cxnSp>
      <p:sp>
        <p:nvSpPr>
          <p:cNvPr id="10" name="TextBox 9">
            <a:extLst>
              <a:ext uri="{FF2B5EF4-FFF2-40B4-BE49-F238E27FC236}">
                <a16:creationId xmlns:a16="http://schemas.microsoft.com/office/drawing/2014/main" id="{1DB57404-F3A8-C14F-E28A-CC3CC15C3CE2}"/>
              </a:ext>
            </a:extLst>
          </p:cNvPr>
          <p:cNvSpPr txBox="1"/>
          <p:nvPr/>
        </p:nvSpPr>
        <p:spPr>
          <a:xfrm>
            <a:off x="4773762" y="3628367"/>
            <a:ext cx="1677840" cy="584775"/>
          </a:xfrm>
          <a:prstGeom prst="rect">
            <a:avLst/>
          </a:prstGeom>
          <a:solidFill>
            <a:schemeClr val="accent3"/>
          </a:solidFill>
          <a:ln>
            <a:noFill/>
          </a:ln>
        </p:spPr>
        <p:txBody>
          <a:bodyPr wrap="square" anchor="ctr">
            <a:spAutoFit/>
          </a:bodyPr>
          <a:lstStyle/>
          <a:p>
            <a:pPr algn="ctr" eaLnBrk="1" hangingPunct="1">
              <a:defRPr/>
            </a:pPr>
            <a:r>
              <a:rPr lang="en-US" sz="1600" i="1" kern="0" dirty="0">
                <a:latin typeface="Calibri" panose="020F0502020204030204" pitchFamily="34" charset="0"/>
              </a:rPr>
              <a:t>Optional bridging chemotherapy</a:t>
            </a:r>
            <a:endParaRPr lang="en-US" sz="1600" b="0" i="1" kern="0" dirty="0">
              <a:latin typeface="Calibri" panose="020F0502020204030204" pitchFamily="34" charset="0"/>
            </a:endParaRPr>
          </a:p>
        </p:txBody>
      </p:sp>
      <p:sp>
        <p:nvSpPr>
          <p:cNvPr id="11" name="TextBox 10">
            <a:extLst>
              <a:ext uri="{FF2B5EF4-FFF2-40B4-BE49-F238E27FC236}">
                <a16:creationId xmlns:a16="http://schemas.microsoft.com/office/drawing/2014/main" id="{093CAC63-27F8-78D7-D220-A58DECABFB92}"/>
              </a:ext>
            </a:extLst>
          </p:cNvPr>
          <p:cNvSpPr txBox="1"/>
          <p:nvPr/>
        </p:nvSpPr>
        <p:spPr>
          <a:xfrm>
            <a:off x="4773762" y="2811576"/>
            <a:ext cx="1677840" cy="584775"/>
          </a:xfrm>
          <a:prstGeom prst="rect">
            <a:avLst/>
          </a:prstGeom>
          <a:solidFill>
            <a:schemeClr val="accent1"/>
          </a:solidFill>
          <a:ln>
            <a:noFill/>
          </a:ln>
        </p:spPr>
        <p:txBody>
          <a:bodyPr wrap="square" anchor="ctr">
            <a:spAutoFit/>
          </a:bodyPr>
          <a:lstStyle/>
          <a:p>
            <a:pPr algn="ctr" eaLnBrk="1" hangingPunct="1">
              <a:defRPr/>
            </a:pPr>
            <a:r>
              <a:rPr lang="en-US" sz="1600" kern="0" dirty="0">
                <a:latin typeface="Calibri" panose="020F0502020204030204" pitchFamily="34" charset="0"/>
              </a:rPr>
              <a:t>Tisagenlecleucel manufacturing</a:t>
            </a:r>
          </a:p>
        </p:txBody>
      </p:sp>
      <p:sp>
        <p:nvSpPr>
          <p:cNvPr id="12" name="TextBox 11">
            <a:extLst>
              <a:ext uri="{FF2B5EF4-FFF2-40B4-BE49-F238E27FC236}">
                <a16:creationId xmlns:a16="http://schemas.microsoft.com/office/drawing/2014/main" id="{57AF0F77-919E-8AE9-C6A0-D35A7850D380}"/>
              </a:ext>
            </a:extLst>
          </p:cNvPr>
          <p:cNvSpPr txBox="1"/>
          <p:nvPr/>
        </p:nvSpPr>
        <p:spPr>
          <a:xfrm>
            <a:off x="5871385" y="2113503"/>
            <a:ext cx="1830229" cy="584775"/>
          </a:xfrm>
          <a:prstGeom prst="rect">
            <a:avLst/>
          </a:prstGeom>
          <a:solidFill>
            <a:schemeClr val="accent1"/>
          </a:solidFill>
          <a:ln>
            <a:noFill/>
          </a:ln>
        </p:spPr>
        <p:txBody>
          <a:bodyPr wrap="square" anchor="ctr">
            <a:spAutoFit/>
          </a:bodyPr>
          <a:lstStyle/>
          <a:p>
            <a:pPr algn="ctr" eaLnBrk="1" hangingPunct="1">
              <a:defRPr/>
            </a:pPr>
            <a:r>
              <a:rPr lang="en-US" sz="1600" kern="0" dirty="0">
                <a:latin typeface="Calibri" panose="020F0502020204030204" pitchFamily="34" charset="0"/>
              </a:rPr>
              <a:t>Restaging, lymphodepletion*</a:t>
            </a:r>
            <a:endParaRPr lang="en-US" sz="1600" b="0" kern="0" dirty="0">
              <a:latin typeface="Calibri" panose="020F0502020204030204" pitchFamily="34" charset="0"/>
            </a:endParaRPr>
          </a:p>
        </p:txBody>
      </p:sp>
      <p:cxnSp>
        <p:nvCxnSpPr>
          <p:cNvPr id="13" name="Straight Arrow Connector 12">
            <a:extLst>
              <a:ext uri="{FF2B5EF4-FFF2-40B4-BE49-F238E27FC236}">
                <a16:creationId xmlns:a16="http://schemas.microsoft.com/office/drawing/2014/main" id="{D635EC3C-5FA6-2072-EA63-EEC11241769C}"/>
              </a:ext>
            </a:extLst>
          </p:cNvPr>
          <p:cNvCxnSpPr>
            <a:cxnSpLocks/>
          </p:cNvCxnSpPr>
          <p:nvPr/>
        </p:nvCxnSpPr>
        <p:spPr bwMode="auto">
          <a:xfrm>
            <a:off x="6786500" y="2681860"/>
            <a:ext cx="1" cy="739102"/>
          </a:xfrm>
          <a:prstGeom prst="straightConnector1">
            <a:avLst/>
          </a:prstGeom>
          <a:noFill/>
          <a:ln w="28575" cap="flat" cmpd="sng" algn="ctr">
            <a:solidFill>
              <a:schemeClr val="bg1"/>
            </a:solidFill>
            <a:prstDash val="solid"/>
            <a:round/>
            <a:headEnd type="none" w="med" len="med"/>
            <a:tailEnd type="triangle"/>
          </a:ln>
          <a:effectLst/>
        </p:spPr>
      </p:cxnSp>
      <p:sp>
        <p:nvSpPr>
          <p:cNvPr id="14" name="TextBox 13">
            <a:extLst>
              <a:ext uri="{FF2B5EF4-FFF2-40B4-BE49-F238E27FC236}">
                <a16:creationId xmlns:a16="http://schemas.microsoft.com/office/drawing/2014/main" id="{4EB82D4F-9D6A-708A-FF17-E9ACE4DACE1F}"/>
              </a:ext>
            </a:extLst>
          </p:cNvPr>
          <p:cNvSpPr txBox="1"/>
          <p:nvPr/>
        </p:nvSpPr>
        <p:spPr>
          <a:xfrm>
            <a:off x="8090902" y="1673641"/>
            <a:ext cx="1830229" cy="1323439"/>
          </a:xfrm>
          <a:prstGeom prst="rect">
            <a:avLst/>
          </a:prstGeom>
          <a:solidFill>
            <a:schemeClr val="accent1"/>
          </a:solidFill>
          <a:ln>
            <a:noFill/>
          </a:ln>
        </p:spPr>
        <p:txBody>
          <a:bodyPr wrap="square" anchor="ctr">
            <a:spAutoFit/>
          </a:bodyPr>
          <a:lstStyle/>
          <a:p>
            <a:pPr algn="ctr" eaLnBrk="1" hangingPunct="1">
              <a:defRPr/>
            </a:pPr>
            <a:r>
              <a:rPr lang="en-US" sz="1600" kern="0" dirty="0">
                <a:latin typeface="Calibri" panose="020F0502020204030204" pitchFamily="34" charset="0"/>
              </a:rPr>
              <a:t>Tisagenlecleucel </a:t>
            </a:r>
          </a:p>
          <a:p>
            <a:pPr algn="ctr" eaLnBrk="1" hangingPunct="1">
              <a:defRPr/>
            </a:pPr>
            <a:r>
              <a:rPr lang="en-US" sz="1600" kern="0" dirty="0">
                <a:latin typeface="Calibri" panose="020F0502020204030204" pitchFamily="34" charset="0"/>
              </a:rPr>
              <a:t>infusion </a:t>
            </a:r>
          </a:p>
          <a:p>
            <a:pPr algn="ctr" eaLnBrk="1" hangingPunct="1">
              <a:defRPr/>
            </a:pPr>
            <a:r>
              <a:rPr lang="en-US" sz="1600" kern="0" dirty="0">
                <a:latin typeface="Calibri" panose="020F0502020204030204" pitchFamily="34" charset="0"/>
              </a:rPr>
              <a:t>(0.6-6.0 x 10</a:t>
            </a:r>
            <a:r>
              <a:rPr lang="en-US" sz="1600" kern="0" baseline="30000" dirty="0">
                <a:latin typeface="Calibri" panose="020F0502020204030204" pitchFamily="34" charset="0"/>
              </a:rPr>
              <a:t>8</a:t>
            </a:r>
            <a:r>
              <a:rPr lang="en-US" sz="1600" kern="0" dirty="0">
                <a:latin typeface="Calibri" panose="020F0502020204030204" pitchFamily="34" charset="0"/>
              </a:rPr>
              <a:t> </a:t>
            </a:r>
          </a:p>
          <a:p>
            <a:pPr algn="ctr" eaLnBrk="1" hangingPunct="1">
              <a:defRPr/>
            </a:pPr>
            <a:r>
              <a:rPr lang="en-US" sz="1600" kern="0" dirty="0">
                <a:latin typeface="Calibri" panose="020F0502020204030204" pitchFamily="34" charset="0"/>
              </a:rPr>
              <a:t>CAR+ viable T-cells)</a:t>
            </a:r>
          </a:p>
          <a:p>
            <a:pPr algn="ctr" eaLnBrk="1" hangingPunct="1">
              <a:defRPr/>
            </a:pPr>
            <a:r>
              <a:rPr lang="en-US" sz="1600" kern="0" dirty="0">
                <a:latin typeface="Calibri" panose="020F0502020204030204" pitchFamily="34" charset="0"/>
              </a:rPr>
              <a:t>(n = 97)</a:t>
            </a:r>
          </a:p>
        </p:txBody>
      </p:sp>
      <p:cxnSp>
        <p:nvCxnSpPr>
          <p:cNvPr id="15" name="Straight Arrow Connector 14">
            <a:extLst>
              <a:ext uri="{FF2B5EF4-FFF2-40B4-BE49-F238E27FC236}">
                <a16:creationId xmlns:a16="http://schemas.microsoft.com/office/drawing/2014/main" id="{A2E77720-DAB8-6FD7-5A96-581AD469C72F}"/>
              </a:ext>
            </a:extLst>
          </p:cNvPr>
          <p:cNvCxnSpPr>
            <a:cxnSpLocks/>
          </p:cNvCxnSpPr>
          <p:nvPr/>
        </p:nvCxnSpPr>
        <p:spPr bwMode="auto">
          <a:xfrm>
            <a:off x="9005204" y="3010426"/>
            <a:ext cx="0" cy="410536"/>
          </a:xfrm>
          <a:prstGeom prst="straightConnector1">
            <a:avLst/>
          </a:prstGeom>
          <a:noFill/>
          <a:ln w="28575" cap="flat" cmpd="sng" algn="ctr">
            <a:solidFill>
              <a:schemeClr val="bg1"/>
            </a:solidFill>
            <a:prstDash val="solid"/>
            <a:round/>
            <a:headEnd type="none" w="med" len="med"/>
            <a:tailEnd type="triangle"/>
          </a:ln>
          <a:effectLst/>
        </p:spPr>
      </p:cxnSp>
      <p:sp>
        <p:nvSpPr>
          <p:cNvPr id="16" name="TextBox 15">
            <a:extLst>
              <a:ext uri="{FF2B5EF4-FFF2-40B4-BE49-F238E27FC236}">
                <a16:creationId xmlns:a16="http://schemas.microsoft.com/office/drawing/2014/main" id="{0B8BDDE7-5DEF-C74E-548E-6E57021D70EC}"/>
              </a:ext>
            </a:extLst>
          </p:cNvPr>
          <p:cNvSpPr txBox="1"/>
          <p:nvPr/>
        </p:nvSpPr>
        <p:spPr>
          <a:xfrm>
            <a:off x="9984165" y="2811576"/>
            <a:ext cx="1485288" cy="584775"/>
          </a:xfrm>
          <a:prstGeom prst="rect">
            <a:avLst/>
          </a:prstGeom>
          <a:solidFill>
            <a:schemeClr val="accent3"/>
          </a:solidFill>
          <a:ln>
            <a:noFill/>
          </a:ln>
        </p:spPr>
        <p:txBody>
          <a:bodyPr wrap="square" anchor="ctr">
            <a:spAutoFit/>
          </a:bodyPr>
          <a:lstStyle/>
          <a:p>
            <a:pPr algn="ctr" eaLnBrk="1" hangingPunct="1">
              <a:defRPr/>
            </a:pPr>
            <a:r>
              <a:rPr lang="en-US" sz="1600" kern="0" dirty="0">
                <a:latin typeface="Calibri" panose="020F0502020204030204" pitchFamily="34" charset="0"/>
              </a:rPr>
              <a:t>Posttreatment follow-up</a:t>
            </a:r>
          </a:p>
        </p:txBody>
      </p:sp>
      <p:sp>
        <p:nvSpPr>
          <p:cNvPr id="17" name="Content Placeholder 2">
            <a:extLst>
              <a:ext uri="{FF2B5EF4-FFF2-40B4-BE49-F238E27FC236}">
                <a16:creationId xmlns:a16="http://schemas.microsoft.com/office/drawing/2014/main" id="{4D1C557B-6483-CC79-7F3C-398046D9A223}"/>
              </a:ext>
            </a:extLst>
          </p:cNvPr>
          <p:cNvSpPr txBox="1">
            <a:spLocks/>
          </p:cNvSpPr>
          <p:nvPr/>
        </p:nvSpPr>
        <p:spPr bwMode="auto">
          <a:xfrm>
            <a:off x="611643" y="4801148"/>
            <a:ext cx="5613436" cy="1601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200" kern="0" dirty="0"/>
              <a:t>Primary endpoint: </a:t>
            </a:r>
            <a:r>
              <a:rPr lang="en-US" sz="2200" b="0" kern="0" dirty="0"/>
              <a:t>CR rate by IRC</a:t>
            </a:r>
          </a:p>
          <a:p>
            <a:r>
              <a:rPr lang="en-US" sz="2200" kern="0" dirty="0"/>
              <a:t>Secondary endpoints: </a:t>
            </a:r>
            <a:r>
              <a:rPr lang="en-US" sz="2200" b="0" kern="0" dirty="0"/>
              <a:t>ORR, DoR, PFS, OS, safety, cellular kinetics</a:t>
            </a:r>
          </a:p>
        </p:txBody>
      </p:sp>
      <p:sp>
        <p:nvSpPr>
          <p:cNvPr id="18" name="Text Box 30">
            <a:extLst>
              <a:ext uri="{FF2B5EF4-FFF2-40B4-BE49-F238E27FC236}">
                <a16:creationId xmlns:a16="http://schemas.microsoft.com/office/drawing/2014/main" id="{2D2ABD87-112E-90F9-2E1A-46A99CCD7727}"/>
              </a:ext>
            </a:extLst>
          </p:cNvPr>
          <p:cNvSpPr txBox="1">
            <a:spLocks noChangeArrowheads="1"/>
          </p:cNvSpPr>
          <p:nvPr/>
        </p:nvSpPr>
        <p:spPr bwMode="auto">
          <a:xfrm>
            <a:off x="2924695" y="4201910"/>
            <a:ext cx="8544758" cy="520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cs typeface="Calibri" panose="020F0502020204030204" pitchFamily="34" charset="0"/>
              </a:rPr>
              <a:t>*Lymphodepleting tx: fludarabine 25 mg/m</a:t>
            </a:r>
            <a:r>
              <a:rPr lang="en-US" altLang="en-US" sz="1400" b="0" baseline="30000" dirty="0">
                <a:solidFill>
                  <a:schemeClr val="bg1"/>
                </a:solidFill>
                <a:latin typeface="Calibri" panose="020F0502020204030204" pitchFamily="34" charset="0"/>
                <a:cs typeface="Calibri" panose="020F0502020204030204" pitchFamily="34" charset="0"/>
              </a:rPr>
              <a:t>2</a:t>
            </a:r>
            <a:r>
              <a:rPr lang="en-US" altLang="en-US" sz="1400" b="0" dirty="0">
                <a:solidFill>
                  <a:schemeClr val="bg1"/>
                </a:solidFill>
                <a:latin typeface="Calibri" panose="020F0502020204030204" pitchFamily="34" charset="0"/>
                <a:cs typeface="Calibri" panose="020F0502020204030204" pitchFamily="34" charset="0"/>
              </a:rPr>
              <a:t>/day IV + cyclophosphamide 250 mg/m</a:t>
            </a:r>
            <a:r>
              <a:rPr lang="en-US" altLang="en-US" sz="1400" b="0" baseline="30000" dirty="0">
                <a:solidFill>
                  <a:schemeClr val="bg1"/>
                </a:solidFill>
                <a:latin typeface="Calibri" panose="020F0502020204030204" pitchFamily="34" charset="0"/>
                <a:cs typeface="Calibri" panose="020F0502020204030204" pitchFamily="34" charset="0"/>
              </a:rPr>
              <a:t>2</a:t>
            </a:r>
            <a:r>
              <a:rPr lang="en-US" altLang="en-US" sz="1400" b="0" dirty="0">
                <a:solidFill>
                  <a:schemeClr val="bg1"/>
                </a:solidFill>
                <a:latin typeface="Calibri" panose="020F0502020204030204" pitchFamily="34" charset="0"/>
                <a:cs typeface="Calibri" panose="020F0502020204030204" pitchFamily="34" charset="0"/>
              </a:rPr>
              <a:t>/day IV x 3 days or </a:t>
            </a:r>
            <a:br>
              <a:rPr lang="en-US" altLang="en-US" sz="1400" b="0" dirty="0">
                <a:solidFill>
                  <a:schemeClr val="bg1"/>
                </a:solidFill>
                <a:latin typeface="Calibri" panose="020F0502020204030204" pitchFamily="34" charset="0"/>
                <a:cs typeface="Calibri" panose="020F0502020204030204" pitchFamily="34" charset="0"/>
              </a:rPr>
            </a:br>
            <a:r>
              <a:rPr lang="en-US" altLang="en-US" sz="1400" b="0" dirty="0">
                <a:solidFill>
                  <a:schemeClr val="bg1"/>
                </a:solidFill>
                <a:latin typeface="Calibri" panose="020F0502020204030204" pitchFamily="34" charset="0"/>
                <a:cs typeface="Calibri" panose="020F0502020204030204" pitchFamily="34" charset="0"/>
              </a:rPr>
              <a:t>bendamustine 90 mg/m</a:t>
            </a:r>
            <a:r>
              <a:rPr lang="en-US" altLang="en-US" sz="1400" b="0" baseline="30000" dirty="0">
                <a:solidFill>
                  <a:schemeClr val="bg1"/>
                </a:solidFill>
                <a:latin typeface="Calibri" panose="020F0502020204030204" pitchFamily="34" charset="0"/>
                <a:cs typeface="Calibri" panose="020F0502020204030204" pitchFamily="34" charset="0"/>
              </a:rPr>
              <a:t>2</a:t>
            </a:r>
            <a:r>
              <a:rPr lang="en-US" altLang="en-US" sz="1400" b="0" dirty="0">
                <a:solidFill>
                  <a:schemeClr val="bg1"/>
                </a:solidFill>
                <a:latin typeface="Calibri" panose="020F0502020204030204" pitchFamily="34" charset="0"/>
                <a:cs typeface="Calibri" panose="020F0502020204030204" pitchFamily="34" charset="0"/>
              </a:rPr>
              <a:t>/day IV x 2 days.</a:t>
            </a:r>
            <a:endParaRPr lang="en-US" altLang="en-US" sz="1400" dirty="0">
              <a:solidFill>
                <a:schemeClr val="bg1"/>
              </a:solidFill>
              <a:latin typeface="Calibri" panose="020F0502020204030204" pitchFamily="34" charset="0"/>
              <a:cs typeface="Calibri" panose="020F0502020204030204" pitchFamily="34" charset="0"/>
            </a:endParaRPr>
          </a:p>
        </p:txBody>
      </p:sp>
      <p:sp>
        <p:nvSpPr>
          <p:cNvPr id="19" name="TextBox 18">
            <a:extLst>
              <a:ext uri="{FF2B5EF4-FFF2-40B4-BE49-F238E27FC236}">
                <a16:creationId xmlns:a16="http://schemas.microsoft.com/office/drawing/2014/main" id="{2D6B5730-7093-B1C6-1197-088BF62E34A7}"/>
              </a:ext>
            </a:extLst>
          </p:cNvPr>
          <p:cNvSpPr txBox="1"/>
          <p:nvPr/>
        </p:nvSpPr>
        <p:spPr bwMode="auto">
          <a:xfrm>
            <a:off x="9299739" y="3571422"/>
            <a:ext cx="277064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Follow-up Q3M until Mo 12, </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then Q6M until study ends.</a:t>
            </a:r>
          </a:p>
        </p:txBody>
      </p:sp>
      <p:sp>
        <p:nvSpPr>
          <p:cNvPr id="3" name="Content Placeholder 2">
            <a:extLst>
              <a:ext uri="{FF2B5EF4-FFF2-40B4-BE49-F238E27FC236}">
                <a16:creationId xmlns:a16="http://schemas.microsoft.com/office/drawing/2014/main" id="{29F98C68-8278-0282-1D28-B9E4A21D8A9C}"/>
              </a:ext>
            </a:extLst>
          </p:cNvPr>
          <p:cNvSpPr txBox="1">
            <a:spLocks/>
          </p:cNvSpPr>
          <p:nvPr/>
        </p:nvSpPr>
        <p:spPr bwMode="auto">
          <a:xfrm>
            <a:off x="6422383" y="4836856"/>
            <a:ext cx="5157974" cy="1601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200" kern="0" dirty="0"/>
              <a:t>Current analysis: </a:t>
            </a:r>
            <a:r>
              <a:rPr lang="en-US" sz="2200" b="0" kern="0" dirty="0"/>
              <a:t>analyses of response, efficacy, safety, and exploratory outcomes after &gt;3 yr</a:t>
            </a:r>
            <a:r>
              <a:rPr lang="en-US" sz="2200" kern="0" dirty="0"/>
              <a:t> </a:t>
            </a:r>
            <a:r>
              <a:rPr lang="en-US" sz="2200" b="0" kern="0" dirty="0"/>
              <a:t>(median follow-up: 40.6 mo; range: 34.2-49.7)</a:t>
            </a:r>
          </a:p>
          <a:p>
            <a:endParaRPr lang="en-US" sz="2200" b="0" kern="0" dirty="0"/>
          </a:p>
        </p:txBody>
      </p:sp>
      <p:sp>
        <p:nvSpPr>
          <p:cNvPr id="20" name="Rectangle 19">
            <a:extLst>
              <a:ext uri="{FF2B5EF4-FFF2-40B4-BE49-F238E27FC236}">
                <a16:creationId xmlns:a16="http://schemas.microsoft.com/office/drawing/2014/main" id="{2E57C24F-5E88-1695-FFB0-1F070EEB2C63}"/>
              </a:ext>
            </a:extLst>
          </p:cNvPr>
          <p:cNvSpPr/>
          <p:nvPr/>
        </p:nvSpPr>
        <p:spPr bwMode="auto">
          <a:xfrm>
            <a:off x="6350000" y="4775200"/>
            <a:ext cx="5291667" cy="1386544"/>
          </a:xfrm>
          <a:prstGeom prst="rect">
            <a:avLst/>
          </a:prstGeom>
          <a:noFill/>
          <a:ln w="28575">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22273101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ELARA 3-Yr Follow-up: Baseline Characteristics</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Schuster. ASH 2023. Abstr 601.</a:t>
            </a:r>
          </a:p>
        </p:txBody>
      </p:sp>
      <p:graphicFrame>
        <p:nvGraphicFramePr>
          <p:cNvPr id="5" name="Group 32">
            <a:extLst>
              <a:ext uri="{FF2B5EF4-FFF2-40B4-BE49-F238E27FC236}">
                <a16:creationId xmlns:a16="http://schemas.microsoft.com/office/drawing/2014/main" id="{6BC4DC5E-723F-780D-2725-E55A381AD4DA}"/>
              </a:ext>
            </a:extLst>
          </p:cNvPr>
          <p:cNvGraphicFramePr>
            <a:graphicFrameLocks noGrp="1"/>
          </p:cNvGraphicFramePr>
          <p:nvPr>
            <p:extLst>
              <p:ext uri="{D42A27DB-BD31-4B8C-83A1-F6EECF244321}">
                <p14:modId xmlns:p14="http://schemas.microsoft.com/office/powerpoint/2010/main" val="2998101421"/>
              </p:ext>
            </p:extLst>
          </p:nvPr>
        </p:nvGraphicFramePr>
        <p:xfrm>
          <a:off x="364242" y="1610437"/>
          <a:ext cx="5708121" cy="4041706"/>
        </p:xfrm>
        <a:graphic>
          <a:graphicData uri="http://schemas.openxmlformats.org/drawingml/2006/table">
            <a:tbl>
              <a:tblPr/>
              <a:tblGrid>
                <a:gridCol w="3970761">
                  <a:extLst>
                    <a:ext uri="{9D8B030D-6E8A-4147-A177-3AD203B41FA5}">
                      <a16:colId xmlns:a16="http://schemas.microsoft.com/office/drawing/2014/main" val="20000"/>
                    </a:ext>
                  </a:extLst>
                </a:gridCol>
                <a:gridCol w="1737360">
                  <a:extLst>
                    <a:ext uri="{9D8B030D-6E8A-4147-A177-3AD203B41FA5}">
                      <a16:colId xmlns:a16="http://schemas.microsoft.com/office/drawing/2014/main" val="20001"/>
                    </a:ext>
                  </a:extLst>
                </a:gridCol>
              </a:tblGrid>
              <a:tr h="383994">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Characteristic,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Tisa-cel Infused</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97)</a:t>
                      </a:r>
                    </a:p>
                  </a:txBody>
                  <a:tcPr marL="121881" marR="121881"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38399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57.0 (29-73)</a:t>
                      </a:r>
                    </a:p>
                  </a:txBody>
                  <a:tcPr marL="121881" marR="121881"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1"/>
                  </a:ext>
                </a:extLst>
              </a:tr>
              <a:tr h="21543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ECOG PS ≥1 before infusion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42 (43)</a:t>
                      </a:r>
                    </a:p>
                  </a:txBody>
                  <a:tcPr marL="121881" marR="121881"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2"/>
                  </a:ext>
                </a:extLst>
              </a:tr>
              <a:tr h="2170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Stage III-IV at study entry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83 (86)</a:t>
                      </a:r>
                    </a:p>
                  </a:txBody>
                  <a:tcPr marL="121881" marR="121881"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170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BM involvement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37 (38)</a:t>
                      </a:r>
                    </a:p>
                  </a:txBody>
                  <a:tcPr marL="121881" marR="121881"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2170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Bulky* disease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62 (64)</a:t>
                      </a:r>
                    </a:p>
                  </a:txBody>
                  <a:tcPr marL="121881" marR="121881"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67898717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FLIPI ≥3 at study entry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58 (60)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579581398"/>
                  </a:ext>
                </a:extLst>
              </a:tr>
              <a:tr h="59963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Comorbidities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Cardiac disorders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Diabetes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Renal insufficiency</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 (16)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 (10)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 (8)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097177763"/>
                  </a:ext>
                </a:extLst>
              </a:tr>
            </a:tbl>
          </a:graphicData>
        </a:graphic>
      </p:graphicFrame>
      <p:graphicFrame>
        <p:nvGraphicFramePr>
          <p:cNvPr id="6" name="Group 32">
            <a:extLst>
              <a:ext uri="{FF2B5EF4-FFF2-40B4-BE49-F238E27FC236}">
                <a16:creationId xmlns:a16="http://schemas.microsoft.com/office/drawing/2014/main" id="{EE1D5576-3EDD-30C7-6567-8037FB22B004}"/>
              </a:ext>
            </a:extLst>
          </p:cNvPr>
          <p:cNvGraphicFramePr>
            <a:graphicFrameLocks noGrp="1"/>
          </p:cNvGraphicFramePr>
          <p:nvPr>
            <p:extLst>
              <p:ext uri="{D42A27DB-BD31-4B8C-83A1-F6EECF244321}">
                <p14:modId xmlns:p14="http://schemas.microsoft.com/office/powerpoint/2010/main" val="2291932144"/>
              </p:ext>
            </p:extLst>
          </p:nvPr>
        </p:nvGraphicFramePr>
        <p:xfrm>
          <a:off x="6170435" y="1610437"/>
          <a:ext cx="5705856" cy="3767386"/>
        </p:xfrm>
        <a:graphic>
          <a:graphicData uri="http://schemas.openxmlformats.org/drawingml/2006/table">
            <a:tbl>
              <a:tblPr/>
              <a:tblGrid>
                <a:gridCol w="3968496">
                  <a:extLst>
                    <a:ext uri="{9D8B030D-6E8A-4147-A177-3AD203B41FA5}">
                      <a16:colId xmlns:a16="http://schemas.microsoft.com/office/drawing/2014/main" val="20000"/>
                    </a:ext>
                  </a:extLst>
                </a:gridCol>
                <a:gridCol w="1737360">
                  <a:extLst>
                    <a:ext uri="{9D8B030D-6E8A-4147-A177-3AD203B41FA5}">
                      <a16:colId xmlns:a16="http://schemas.microsoft.com/office/drawing/2014/main" val="20001"/>
                    </a:ext>
                  </a:extLst>
                </a:gridCol>
              </a:tblGrid>
              <a:tr h="383994">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Characteristic,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Tisa-cel Infused</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97)</a:t>
                      </a:r>
                    </a:p>
                  </a:txBody>
                  <a:tcPr marL="121881" marR="121881"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38399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no. prior tx (range)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 (2-13)</a:t>
                      </a:r>
                    </a:p>
                  </a:txBody>
                  <a:tcPr marL="121881" marR="121881"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747530940"/>
                  </a:ext>
                </a:extLst>
              </a:tr>
              <a:tr h="383994">
                <a:tc>
                  <a:txBody>
                    <a:bodyPr/>
                    <a:lstStyle/>
                    <a:p>
                      <a:pPr marL="12700"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POD24 from first anti-CD20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mAb–containing tx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61 (63)</a:t>
                      </a:r>
                    </a:p>
                  </a:txBody>
                  <a:tcPr marL="121881" marR="121881"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Refractory to last tx</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76 (78)</a:t>
                      </a:r>
                    </a:p>
                  </a:txBody>
                  <a:tcPr marL="121881" marR="121881"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170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Refractory to ≥2 regimens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69 (71)</a:t>
                      </a:r>
                    </a:p>
                  </a:txBody>
                  <a:tcPr marL="121881" marR="121881"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170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Double refractory (anti-CD20 mAb + alkylating agent)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66 (68)</a:t>
                      </a:r>
                    </a:p>
                  </a:txBody>
                  <a:tcPr marL="121881" marR="121881"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170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Refractory to PI3Ki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 (14)</a:t>
                      </a:r>
                    </a:p>
                  </a:txBody>
                  <a:tcPr marL="121881" marR="121881"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68612568"/>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Prior autoHSCT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35 (36)</a:t>
                      </a:r>
                    </a:p>
                  </a:txBody>
                  <a:tcPr marL="121881" marR="121881"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1956942"/>
                  </a:ext>
                </a:extLst>
              </a:tr>
            </a:tbl>
          </a:graphicData>
        </a:graphic>
      </p:graphicFrame>
      <p:sp>
        <p:nvSpPr>
          <p:cNvPr id="4" name="Text Box 30">
            <a:extLst>
              <a:ext uri="{FF2B5EF4-FFF2-40B4-BE49-F238E27FC236}">
                <a16:creationId xmlns:a16="http://schemas.microsoft.com/office/drawing/2014/main" id="{0497AFC4-5A4E-DBC3-CF45-FE8D38635DDD}"/>
              </a:ext>
            </a:extLst>
          </p:cNvPr>
          <p:cNvSpPr txBox="1">
            <a:spLocks noChangeArrowheads="1"/>
          </p:cNvSpPr>
          <p:nvPr/>
        </p:nvSpPr>
        <p:spPr bwMode="auto">
          <a:xfrm>
            <a:off x="353643" y="5660215"/>
            <a:ext cx="5376672"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*Defined as 3 lesions &gt;3 cm or 1 lesion &gt;7 cm.</a:t>
            </a:r>
          </a:p>
        </p:txBody>
      </p:sp>
    </p:spTree>
    <p:extLst>
      <p:ext uri="{BB962C8B-B14F-4D97-AF65-F5344CB8AC3E}">
        <p14:creationId xmlns:p14="http://schemas.microsoft.com/office/powerpoint/2010/main" val="3717249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ELARA 3-Yr Follow-up: Safety</a:t>
            </a:r>
            <a:endParaRPr lang="en-US" altLang="en-US" dirty="0"/>
          </a:p>
        </p:txBody>
      </p:sp>
      <p:sp>
        <p:nvSpPr>
          <p:cNvPr id="6" name="Content Placeholder 5">
            <a:extLst>
              <a:ext uri="{FF2B5EF4-FFF2-40B4-BE49-F238E27FC236}">
                <a16:creationId xmlns:a16="http://schemas.microsoft.com/office/drawing/2014/main" id="{E45A8400-95CE-AB71-FAEF-A18A41CBBB3F}"/>
              </a:ext>
            </a:extLst>
          </p:cNvPr>
          <p:cNvSpPr>
            <a:spLocks noGrp="1"/>
          </p:cNvSpPr>
          <p:nvPr>
            <p:ph sz="half" idx="2"/>
          </p:nvPr>
        </p:nvSpPr>
        <p:spPr/>
        <p:txBody>
          <a:bodyPr/>
          <a:lstStyle/>
          <a:p>
            <a:r>
              <a:rPr lang="en-US" sz="2000" b="0" kern="0" dirty="0"/>
              <a:t>Most common grade ≥3 AEs occurring any time following infusion: neutropenia (43%), anemia (19%)</a:t>
            </a:r>
          </a:p>
          <a:p>
            <a:pPr lvl="1"/>
            <a:r>
              <a:rPr lang="en-US" sz="1800" b="0" kern="0" dirty="0"/>
              <a:t>Most common serious AEs: CRS per </a:t>
            </a:r>
            <a:br>
              <a:rPr lang="en-US" sz="1800" b="0" kern="0" dirty="0"/>
            </a:br>
            <a:r>
              <a:rPr lang="en-US" sz="1800" b="0" kern="0" dirty="0"/>
              <a:t>Lee grading (20%), pneumonia (11%), </a:t>
            </a:r>
            <a:br>
              <a:rPr lang="en-US" sz="1800" b="0" kern="0" dirty="0"/>
            </a:br>
            <a:r>
              <a:rPr lang="en-US" sz="1800" b="0" kern="0" dirty="0"/>
              <a:t>febrile neutropenia (8%)</a:t>
            </a:r>
          </a:p>
          <a:p>
            <a:r>
              <a:rPr lang="en-US" sz="2000" b="0" kern="0" dirty="0"/>
              <a:t>n = 18 deaths to date</a:t>
            </a:r>
          </a:p>
          <a:p>
            <a:pPr lvl="1"/>
            <a:r>
              <a:rPr lang="en-US" sz="1800" dirty="0"/>
              <a:t>PD: n = 8</a:t>
            </a:r>
          </a:p>
          <a:p>
            <a:pPr lvl="1"/>
            <a:r>
              <a:rPr lang="en-US" sz="1800" b="0" kern="0" dirty="0"/>
              <a:t>Euthanasia: n = 1</a:t>
            </a:r>
          </a:p>
          <a:p>
            <a:pPr lvl="1"/>
            <a:r>
              <a:rPr lang="en-US" sz="1800" dirty="0"/>
              <a:t>AEs: n = 9 (</a:t>
            </a:r>
            <a:r>
              <a:rPr lang="en-US" sz="1800" b="0" kern="0" dirty="0"/>
              <a:t>n = 1 each due to metastatic SCC, encephalitis, pneumonia, bladder transitional cell carcinoma, AML, infection, CRS,</a:t>
            </a:r>
            <a:br>
              <a:rPr lang="en-US" sz="1800" b="0" kern="0" dirty="0"/>
            </a:br>
            <a:r>
              <a:rPr lang="en-US" sz="1800" b="0" kern="0" dirty="0"/>
              <a:t>GI hemorrhage, cardiac arrest)</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Schuster. ASH 2023. Abstr 601.</a:t>
            </a:r>
          </a:p>
        </p:txBody>
      </p:sp>
      <p:graphicFrame>
        <p:nvGraphicFramePr>
          <p:cNvPr id="3" name="Group 3">
            <a:extLst>
              <a:ext uri="{FF2B5EF4-FFF2-40B4-BE49-F238E27FC236}">
                <a16:creationId xmlns:a16="http://schemas.microsoft.com/office/drawing/2014/main" id="{F1273683-500D-965F-7B81-3A00ECB21E04}"/>
              </a:ext>
            </a:extLst>
          </p:cNvPr>
          <p:cNvGraphicFramePr>
            <a:graphicFrameLocks/>
          </p:cNvGraphicFramePr>
          <p:nvPr>
            <p:extLst>
              <p:ext uri="{D42A27DB-BD31-4B8C-83A1-F6EECF244321}">
                <p14:modId xmlns:p14="http://schemas.microsoft.com/office/powerpoint/2010/main" val="310371156"/>
              </p:ext>
            </p:extLst>
          </p:nvPr>
        </p:nvGraphicFramePr>
        <p:xfrm>
          <a:off x="529242" y="1437058"/>
          <a:ext cx="5376672" cy="4974592"/>
        </p:xfrm>
        <a:graphic>
          <a:graphicData uri="http://schemas.openxmlformats.org/drawingml/2006/table">
            <a:tbl>
              <a:tblPr/>
              <a:tblGrid>
                <a:gridCol w="2555608">
                  <a:extLst>
                    <a:ext uri="{9D8B030D-6E8A-4147-A177-3AD203B41FA5}">
                      <a16:colId xmlns:a16="http://schemas.microsoft.com/office/drawing/2014/main" val="20000"/>
                    </a:ext>
                  </a:extLst>
                </a:gridCol>
                <a:gridCol w="1410532">
                  <a:extLst>
                    <a:ext uri="{9D8B030D-6E8A-4147-A177-3AD203B41FA5}">
                      <a16:colId xmlns:a16="http://schemas.microsoft.com/office/drawing/2014/main" val="20001"/>
                    </a:ext>
                  </a:extLst>
                </a:gridCol>
                <a:gridCol w="1410532">
                  <a:extLst>
                    <a:ext uri="{9D8B030D-6E8A-4147-A177-3AD203B41FA5}">
                      <a16:colId xmlns:a16="http://schemas.microsoft.com/office/drawing/2014/main" val="20002"/>
                    </a:ext>
                  </a:extLst>
                </a:gridCol>
              </a:tblGrid>
              <a:tr h="0">
                <a:tc rowSpan="2">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AEs Occurring Any Time After Infusion,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Tisa-cel Infused (n = 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2878261534"/>
                  </a:ext>
                </a:extLst>
              </a:tr>
              <a:tr h="0">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 Grades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Patients with ≥1 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96 (99)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79 (81)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CRS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48 (50)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Neutropenia</a:t>
                      </a:r>
                      <a:endPar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42 (43)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42 (43)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9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Anemia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 (27)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73118406"/>
                  </a:ext>
                </a:extLst>
              </a:tr>
              <a:tr h="0">
                <a:tc>
                  <a:txBody>
                    <a:bodyPr/>
                    <a:lstStyle/>
                    <a:p>
                      <a:pPr marL="0" marR="0" lvl="0" indent="0" algn="l" defTabSz="914400" rtl="0" eaLnBrk="1" fontAlgn="base" latinLnBrk="0" hangingPunct="1">
                        <a:lnSpc>
                          <a:spcPct val="9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Diarrhea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 (26)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454601179"/>
                  </a:ext>
                </a:extLst>
              </a:tr>
              <a:tr h="0">
                <a:tc>
                  <a:txBody>
                    <a:bodyPr/>
                    <a:lstStyle/>
                    <a:p>
                      <a:pPr marL="0" marR="0" lvl="0" indent="0" algn="l" defTabSz="914400" rtl="0" eaLnBrk="1" fontAlgn="base" latinLnBrk="0" hangingPunct="1">
                        <a:lnSpc>
                          <a:spcPct val="9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Headache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 (24)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544315745"/>
                  </a:ext>
                </a:extLst>
              </a:tr>
              <a:tr h="190613">
                <a:tc>
                  <a:txBody>
                    <a:bodyPr/>
                    <a:lstStyle/>
                    <a:p>
                      <a:pPr marL="0" marR="0" lvl="0" indent="0" algn="l" defTabSz="914400" rtl="0" eaLnBrk="1" fontAlgn="base" latinLnBrk="0" hangingPunct="1">
                        <a:lnSpc>
                          <a:spcPct val="9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WBCs decreased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 (23)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 (18)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1620508"/>
                  </a:ext>
                </a:extLst>
              </a:tr>
              <a:tr h="190613">
                <a:tc>
                  <a:txBody>
                    <a:bodyPr/>
                    <a:lstStyle/>
                    <a:p>
                      <a:pPr marL="0" marR="0" lvl="0" indent="0" algn="l" defTabSz="914400" rtl="0" eaLnBrk="1" fontAlgn="base" latinLnBrk="0" hangingPunct="1">
                        <a:lnSpc>
                          <a:spcPct val="9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Nausea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536534704"/>
                  </a:ext>
                </a:extLst>
              </a:tr>
              <a:tr h="190613">
                <a:tc>
                  <a:txBody>
                    <a:bodyPr/>
                    <a:lstStyle/>
                    <a:p>
                      <a:pPr marL="0" marR="0" lvl="0" indent="0" algn="l" defTabSz="914400" rtl="0" eaLnBrk="1" fontAlgn="base" latinLnBrk="0" hangingPunct="1">
                        <a:lnSpc>
                          <a:spcPct val="9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Pyrexia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158996149"/>
                  </a:ext>
                </a:extLst>
              </a:tr>
              <a:tr h="190613">
                <a:tc>
                  <a:txBody>
                    <a:bodyPr/>
                    <a:lstStyle/>
                    <a:p>
                      <a:pPr marL="0" marR="0" lvl="0" indent="0" algn="l" defTabSz="914400" rtl="0" eaLnBrk="1" fontAlgn="base" latinLnBrk="0" hangingPunct="1">
                        <a:lnSpc>
                          <a:spcPct val="9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Thrombocytopenia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675550597"/>
                  </a:ext>
                </a:extLst>
              </a:tr>
              <a:tr h="190613">
                <a:tc>
                  <a:txBody>
                    <a:bodyPr/>
                    <a:lstStyle/>
                    <a:p>
                      <a:pPr marL="0" marR="0" lvl="0" indent="0" algn="l" defTabSz="914400" rtl="0" eaLnBrk="1" fontAlgn="base" latinLnBrk="0" hangingPunct="1">
                        <a:lnSpc>
                          <a:spcPct val="9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Fatigue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 (18)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942130564"/>
                  </a:ext>
                </a:extLst>
              </a:tr>
              <a:tr h="190613">
                <a:tc>
                  <a:txBody>
                    <a:bodyPr/>
                    <a:lstStyle/>
                    <a:p>
                      <a:pPr marL="0" marR="0" lvl="0" indent="0" algn="l" defTabSz="914400" rtl="0" eaLnBrk="1" fontAlgn="base" latinLnBrk="0" hangingPunct="1">
                        <a:lnSpc>
                          <a:spcPct val="9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Hypogammaglobulinemia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 (18)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78305287"/>
                  </a:ext>
                </a:extLst>
              </a:tr>
              <a:tr h="190613">
                <a:tc>
                  <a:txBody>
                    <a:bodyPr/>
                    <a:lstStyle/>
                    <a:p>
                      <a:pPr marL="0" marR="0" lvl="0" indent="0" algn="l" defTabSz="914400" rtl="0" eaLnBrk="1" fontAlgn="base" latinLnBrk="0" hangingPunct="1">
                        <a:lnSpc>
                          <a:spcPct val="9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Neutrophil count decreased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 (18)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 (18)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60641739"/>
                  </a:ext>
                </a:extLst>
              </a:tr>
              <a:tr h="190613">
                <a:tc>
                  <a:txBody>
                    <a:bodyPr/>
                    <a:lstStyle/>
                    <a:p>
                      <a:pPr marL="0" marR="0" lvl="0" indent="0" algn="l" defTabSz="914400" rtl="0" eaLnBrk="1" fontAlgn="base" latinLnBrk="0" hangingPunct="1">
                        <a:lnSpc>
                          <a:spcPct val="9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Constipation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22319731"/>
                  </a:ext>
                </a:extLst>
              </a:tr>
            </a:tbl>
          </a:graphicData>
        </a:graphic>
      </p:graphicFrame>
    </p:spTree>
    <p:extLst>
      <p:ext uri="{BB962C8B-B14F-4D97-AF65-F5344CB8AC3E}">
        <p14:creationId xmlns:p14="http://schemas.microsoft.com/office/powerpoint/2010/main" val="42440269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2708D-4C25-13CA-AB92-43F08B0BDFD1}"/>
              </a:ext>
            </a:extLst>
          </p:cNvPr>
          <p:cNvSpPr>
            <a:spLocks noGrp="1"/>
          </p:cNvSpPr>
          <p:nvPr>
            <p:ph type="title"/>
          </p:nvPr>
        </p:nvSpPr>
        <p:spPr/>
        <p:txBody>
          <a:bodyPr/>
          <a:lstStyle/>
          <a:p>
            <a:r>
              <a:rPr lang="en-US" dirty="0"/>
              <a:t>ELARA 3-Yr Follow-up: Efficacy</a:t>
            </a:r>
          </a:p>
        </p:txBody>
      </p:sp>
      <p:graphicFrame>
        <p:nvGraphicFramePr>
          <p:cNvPr id="4" name="Group 3">
            <a:extLst>
              <a:ext uri="{FF2B5EF4-FFF2-40B4-BE49-F238E27FC236}">
                <a16:creationId xmlns:a16="http://schemas.microsoft.com/office/drawing/2014/main" id="{B0EBEFDC-DD81-2B2F-1ED8-63FBC3EBBD04}"/>
              </a:ext>
            </a:extLst>
          </p:cNvPr>
          <p:cNvGraphicFramePr>
            <a:graphicFrameLocks/>
          </p:cNvGraphicFramePr>
          <p:nvPr>
            <p:extLst>
              <p:ext uri="{D42A27DB-BD31-4B8C-83A1-F6EECF244321}">
                <p14:modId xmlns:p14="http://schemas.microsoft.com/office/powerpoint/2010/main" val="3627079885"/>
              </p:ext>
            </p:extLst>
          </p:nvPr>
        </p:nvGraphicFramePr>
        <p:xfrm>
          <a:off x="727077" y="1603375"/>
          <a:ext cx="10735055" cy="4450176"/>
        </p:xfrm>
        <a:graphic>
          <a:graphicData uri="http://schemas.openxmlformats.org/drawingml/2006/table">
            <a:tbl>
              <a:tblPr/>
              <a:tblGrid>
                <a:gridCol w="4921403">
                  <a:extLst>
                    <a:ext uri="{9D8B030D-6E8A-4147-A177-3AD203B41FA5}">
                      <a16:colId xmlns:a16="http://schemas.microsoft.com/office/drawing/2014/main" val="20000"/>
                    </a:ext>
                  </a:extLst>
                </a:gridCol>
                <a:gridCol w="1937884">
                  <a:extLst>
                    <a:ext uri="{9D8B030D-6E8A-4147-A177-3AD203B41FA5}">
                      <a16:colId xmlns:a16="http://schemas.microsoft.com/office/drawing/2014/main" val="20001"/>
                    </a:ext>
                  </a:extLst>
                </a:gridCol>
                <a:gridCol w="1937884">
                  <a:extLst>
                    <a:ext uri="{9D8B030D-6E8A-4147-A177-3AD203B41FA5}">
                      <a16:colId xmlns:a16="http://schemas.microsoft.com/office/drawing/2014/main" val="20002"/>
                    </a:ext>
                  </a:extLst>
                </a:gridCol>
                <a:gridCol w="1937884">
                  <a:extLst>
                    <a:ext uri="{9D8B030D-6E8A-4147-A177-3AD203B41FA5}">
                      <a16:colId xmlns:a16="http://schemas.microsoft.com/office/drawing/2014/main" val="20003"/>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Efficacy Outcome</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 Patients </a:t>
                      </a:r>
                    </a:p>
                  </a:txBody>
                  <a:tcPr marL="121699" marR="121699" marT="45728" marB="45728" anchor="ctr"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Responders</a:t>
                      </a:r>
                    </a:p>
                  </a:txBody>
                  <a:tcPr marL="121699" marR="121699" marT="45728" marB="45728" anchor="ctr"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vMerge="1">
                  <a:txBody>
                    <a:bodyPr/>
                    <a:lstStyle/>
                    <a:p>
                      <a:endParaRPr lang="en-US"/>
                    </a:p>
                  </a:txBody>
                  <a:tcPr/>
                </a:tc>
                <a:tc v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In CR</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In PR</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extLst>
                  <a:ext uri="{0D108BD9-81ED-4DB2-BD59-A6C34878D82A}">
                    <a16:rowId xmlns:a16="http://schemas.microsoft.com/office/drawing/2014/main" val="307843819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PFS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mo (95% CI)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36-mo rate, %</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 = 94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36.6 (18.2-NE)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53</a:t>
                      </a:r>
                    </a:p>
                  </a:txBody>
                  <a:tcPr marL="121699" marR="121699" marT="45728" marB="45728" anchor="ctr"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 = 64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 (36.6-NE)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69</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 = 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5.9 (4.9-6.2)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OS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mo (95% CI)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36-mo rate, %</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 = 94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 (44.5-NE)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82</a:t>
                      </a:r>
                    </a:p>
                  </a:txBody>
                  <a:tcPr marL="121699" marR="121699" marT="45728" marB="45728" anchor="ctr"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 = 64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 (NE-NE)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 = 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 (23.7-NE)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DoR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mo (95% CI)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Ongoing response,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Probability of maintaining CR/PR at 36 mo,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Probability of maintaining CR at 36 mo, %</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 = 81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 (35.8-NE)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73</a:t>
                      </a:r>
                    </a:p>
                  </a:txBody>
                  <a:tcPr marL="121699" marR="121699" marT="45728" marB="45728" anchor="ctr"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 = 64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 (35.8-NE)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73</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 = 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3.2 (2.3-4.3)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TTNT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mo (95% CI)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Probability of starting new tx at 36 mo, %</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 = 94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 (NE-NE)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35</a:t>
                      </a:r>
                    </a:p>
                  </a:txBody>
                  <a:tcPr marL="121699" marR="121699" marT="45728" marB="45728" anchor="ctr"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 = 64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 (NE-NE)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 = 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10.0 (6.1-29.6)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935228389"/>
                  </a:ext>
                </a:extLst>
              </a:tr>
            </a:tbl>
          </a:graphicData>
        </a:graphic>
      </p:graphicFrame>
      <p:sp>
        <p:nvSpPr>
          <p:cNvPr id="5" name="Text Box 11">
            <a:extLst>
              <a:ext uri="{FF2B5EF4-FFF2-40B4-BE49-F238E27FC236}">
                <a16:creationId xmlns:a16="http://schemas.microsoft.com/office/drawing/2014/main" id="{5D90330E-E25F-E228-CD37-FF7325476F14}"/>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Schuster. ASH 2023. Abstr 601.</a:t>
            </a:r>
          </a:p>
        </p:txBody>
      </p:sp>
      <p:sp>
        <p:nvSpPr>
          <p:cNvPr id="6" name="Text Box 30">
            <a:extLst>
              <a:ext uri="{FF2B5EF4-FFF2-40B4-BE49-F238E27FC236}">
                <a16:creationId xmlns:a16="http://schemas.microsoft.com/office/drawing/2014/main" id="{8DC66B2C-06A5-4986-6E45-DA9E7838A3A2}"/>
              </a:ext>
            </a:extLst>
          </p:cNvPr>
          <p:cNvSpPr txBox="1">
            <a:spLocks noChangeArrowheads="1"/>
          </p:cNvSpPr>
          <p:nvPr/>
        </p:nvSpPr>
        <p:spPr bwMode="auto">
          <a:xfrm>
            <a:off x="727077" y="6050368"/>
            <a:ext cx="11069637"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Median follow-up: PFS, 30 mo; DoR and TTNT, 41 mo.</a:t>
            </a:r>
            <a:endParaRPr lang="en-US" altLang="en-US" sz="1400" dirty="0">
              <a:solidFill>
                <a:schemeClr val="bg1"/>
              </a:solidFill>
              <a:latin typeface="Calibri" panose="020F0502020204030204" pitchFamily="34" charset="0"/>
            </a:endParaRPr>
          </a:p>
        </p:txBody>
      </p:sp>
    </p:spTree>
    <p:extLst>
      <p:ext uri="{BB962C8B-B14F-4D97-AF65-F5344CB8AC3E}">
        <p14:creationId xmlns:p14="http://schemas.microsoft.com/office/powerpoint/2010/main" val="643980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7A510E18-1B16-7DB7-7FF8-5BE2F6C5655A}"/>
              </a:ext>
            </a:extLst>
          </p:cNvPr>
          <p:cNvCxnSpPr/>
          <p:nvPr/>
        </p:nvCxnSpPr>
        <p:spPr bwMode="auto">
          <a:xfrm flipH="1" flipV="1">
            <a:off x="9126824" y="2693875"/>
            <a:ext cx="55645" cy="2286000"/>
          </a:xfrm>
          <a:prstGeom prst="line">
            <a:avLst/>
          </a:prstGeom>
          <a:noFill/>
          <a:ln w="28575" cap="flat" cmpd="sng" algn="ctr">
            <a:solidFill>
              <a:schemeClr val="tx2"/>
            </a:solidFill>
            <a:prstDash val="sysDash"/>
            <a:round/>
            <a:headEnd type="none" w="med" len="med"/>
            <a:tailEnd type="none" w="med" len="med"/>
          </a:ln>
          <a:effectLst/>
        </p:spPr>
      </p:cxnSp>
      <p:sp>
        <p:nvSpPr>
          <p:cNvPr id="3" name="Title 2">
            <a:extLst>
              <a:ext uri="{FF2B5EF4-FFF2-40B4-BE49-F238E27FC236}">
                <a16:creationId xmlns:a16="http://schemas.microsoft.com/office/drawing/2014/main" id="{E0CB5786-62CB-7B3A-06D3-87F297BF1C4B}"/>
              </a:ext>
            </a:extLst>
          </p:cNvPr>
          <p:cNvSpPr>
            <a:spLocks noGrp="1"/>
          </p:cNvSpPr>
          <p:nvPr>
            <p:ph type="title"/>
          </p:nvPr>
        </p:nvSpPr>
        <p:spPr/>
        <p:txBody>
          <a:bodyPr/>
          <a:lstStyle/>
          <a:p>
            <a:r>
              <a:rPr lang="en-US" dirty="0"/>
              <a:t>ELARA 3-Yr Follow-up: PFS by POD24 Status</a:t>
            </a:r>
          </a:p>
        </p:txBody>
      </p:sp>
      <p:grpSp>
        <p:nvGrpSpPr>
          <p:cNvPr id="143" name="Group 142">
            <a:extLst>
              <a:ext uri="{FF2B5EF4-FFF2-40B4-BE49-F238E27FC236}">
                <a16:creationId xmlns:a16="http://schemas.microsoft.com/office/drawing/2014/main" id="{EC51002F-3EC0-34C1-F485-FA699A8C9B87}"/>
              </a:ext>
            </a:extLst>
          </p:cNvPr>
          <p:cNvGrpSpPr/>
          <p:nvPr/>
        </p:nvGrpSpPr>
        <p:grpSpPr>
          <a:xfrm>
            <a:off x="1063580" y="1522839"/>
            <a:ext cx="9788714" cy="4761227"/>
            <a:chOff x="1515691" y="1973584"/>
            <a:chExt cx="8388656" cy="4080239"/>
          </a:xfrm>
        </p:grpSpPr>
        <p:sp>
          <p:nvSpPr>
            <p:cNvPr id="8" name="TextBox 7">
              <a:extLst>
                <a:ext uri="{FF2B5EF4-FFF2-40B4-BE49-F238E27FC236}">
                  <a16:creationId xmlns:a16="http://schemas.microsoft.com/office/drawing/2014/main" id="{7325248B-55D0-FBB2-1B15-E7E501ADB6BC}"/>
                </a:ext>
              </a:extLst>
            </p:cNvPr>
            <p:cNvSpPr txBox="1"/>
            <p:nvPr/>
          </p:nvSpPr>
          <p:spPr bwMode="auto">
            <a:xfrm rot="16200000">
              <a:off x="1871641" y="3340627"/>
              <a:ext cx="8853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PFS (%)</a:t>
              </a:r>
            </a:p>
          </p:txBody>
        </p:sp>
        <p:sp>
          <p:nvSpPr>
            <p:cNvPr id="9" name="TextBox 8">
              <a:extLst>
                <a:ext uri="{FF2B5EF4-FFF2-40B4-BE49-F238E27FC236}">
                  <a16:creationId xmlns:a16="http://schemas.microsoft.com/office/drawing/2014/main" id="{C9B57837-EDA0-43EF-53A9-2185896EFE33}"/>
                </a:ext>
              </a:extLst>
            </p:cNvPr>
            <p:cNvSpPr txBox="1"/>
            <p:nvPr/>
          </p:nvSpPr>
          <p:spPr bwMode="auto">
            <a:xfrm>
              <a:off x="6095995" y="5213421"/>
              <a:ext cx="510076" cy="369332"/>
            </a:xfrm>
            <a:prstGeom prst="rect">
              <a:avLst/>
            </a:prstGeom>
            <a:solidFill>
              <a:schemeClr val="tx1"/>
            </a:solidFill>
            <a:ln>
              <a:noFill/>
            </a:ln>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a:t>
              </a:r>
            </a:p>
          </p:txBody>
        </p:sp>
        <p:sp>
          <p:nvSpPr>
            <p:cNvPr id="10" name="TextBox 9">
              <a:extLst>
                <a:ext uri="{FF2B5EF4-FFF2-40B4-BE49-F238E27FC236}">
                  <a16:creationId xmlns:a16="http://schemas.microsoft.com/office/drawing/2014/main" id="{F14EB1BE-40C0-EF31-6DBB-6FA26B695DC2}"/>
                </a:ext>
              </a:extLst>
            </p:cNvPr>
            <p:cNvSpPr txBox="1"/>
            <p:nvPr/>
          </p:nvSpPr>
          <p:spPr bwMode="auto">
            <a:xfrm>
              <a:off x="1515691" y="5348549"/>
              <a:ext cx="1291141" cy="633014"/>
            </a:xfrm>
            <a:prstGeom prst="rect">
              <a:avLst/>
            </a:prstGeom>
            <a:solidFill>
              <a:schemeClr val="tx1"/>
            </a:solidFill>
            <a:ln>
              <a:noFill/>
            </a:ln>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at Risk, n</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1" i="0" u="none" strike="noStrike" kern="1200" cap="none" spc="0" normalizeH="0" baseline="0" noProof="0" dirty="0">
                  <a:ln>
                    <a:noFill/>
                  </a:ln>
                  <a:solidFill>
                    <a:srgbClr val="4DA1BB"/>
                  </a:solidFill>
                  <a:effectLst/>
                  <a:uLnTx/>
                  <a:uFillTx/>
                  <a:latin typeface="Calibri" panose="020F0502020204030204" pitchFamily="34" charset="0"/>
                  <a:ea typeface="+mn-ea"/>
                  <a:cs typeface="Arial" panose="020B0604020202020204" pitchFamily="34" charset="0"/>
                </a:rPr>
                <a:t>POD24 Yes</a:t>
              </a:r>
              <a:br>
                <a:rPr kumimoji="0" lang="en-US" sz="1400" b="1" i="0" u="none" strike="noStrike" kern="1200" cap="none" spc="0" normalizeH="0" baseline="0" noProof="0" dirty="0">
                  <a:ln>
                    <a:noFill/>
                  </a:ln>
                  <a:solidFill>
                    <a:srgbClr val="4DA1BB"/>
                  </a:solidFill>
                  <a:effectLst/>
                  <a:uLnTx/>
                  <a:uFillTx/>
                  <a:latin typeface="Calibri" panose="020F0502020204030204" pitchFamily="34" charset="0"/>
                  <a:ea typeface="+mn-ea"/>
                  <a:cs typeface="Arial" panose="020B0604020202020204" pitchFamily="34" charset="0"/>
                </a:rPr>
              </a:b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POD24 No</a:t>
              </a:r>
            </a:p>
          </p:txBody>
        </p:sp>
        <p:sp>
          <p:nvSpPr>
            <p:cNvPr id="46" name="TextBox 45">
              <a:extLst>
                <a:ext uri="{FF2B5EF4-FFF2-40B4-BE49-F238E27FC236}">
                  <a16:creationId xmlns:a16="http://schemas.microsoft.com/office/drawing/2014/main" id="{0CC8D43B-4CDF-23D5-DECC-8CE84E279E21}"/>
                </a:ext>
              </a:extLst>
            </p:cNvPr>
            <p:cNvSpPr txBox="1"/>
            <p:nvPr/>
          </p:nvSpPr>
          <p:spPr bwMode="auto">
            <a:xfrm>
              <a:off x="2380381" y="1973584"/>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47" name="TextBox 46">
              <a:extLst>
                <a:ext uri="{FF2B5EF4-FFF2-40B4-BE49-F238E27FC236}">
                  <a16:creationId xmlns:a16="http://schemas.microsoft.com/office/drawing/2014/main" id="{CBD97730-F273-E1F7-ACD4-481F8F09FC92}"/>
                </a:ext>
              </a:extLst>
            </p:cNvPr>
            <p:cNvSpPr txBox="1"/>
            <p:nvPr/>
          </p:nvSpPr>
          <p:spPr bwMode="auto">
            <a:xfrm>
              <a:off x="2493618" y="253537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49" name="TextBox 48">
              <a:extLst>
                <a:ext uri="{FF2B5EF4-FFF2-40B4-BE49-F238E27FC236}">
                  <a16:creationId xmlns:a16="http://schemas.microsoft.com/office/drawing/2014/main" id="{D041EE79-7C81-FDD8-6EE3-41A57EA6A9DF}"/>
                </a:ext>
              </a:extLst>
            </p:cNvPr>
            <p:cNvSpPr txBox="1"/>
            <p:nvPr/>
          </p:nvSpPr>
          <p:spPr bwMode="auto">
            <a:xfrm>
              <a:off x="2491245" y="366980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50" name="TextBox 49">
              <a:extLst>
                <a:ext uri="{FF2B5EF4-FFF2-40B4-BE49-F238E27FC236}">
                  <a16:creationId xmlns:a16="http://schemas.microsoft.com/office/drawing/2014/main" id="{1A4FBB9B-166B-C7C9-B67E-7A5D0E0025C3}"/>
                </a:ext>
              </a:extLst>
            </p:cNvPr>
            <p:cNvSpPr txBox="1"/>
            <p:nvPr/>
          </p:nvSpPr>
          <p:spPr bwMode="auto">
            <a:xfrm>
              <a:off x="2493618" y="423552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24" name="Freeform: Shape 23">
              <a:extLst>
                <a:ext uri="{FF2B5EF4-FFF2-40B4-BE49-F238E27FC236}">
                  <a16:creationId xmlns:a16="http://schemas.microsoft.com/office/drawing/2014/main" id="{227F0CC2-5EAC-DA16-BDF2-B5EE82CD944F}"/>
                </a:ext>
              </a:extLst>
            </p:cNvPr>
            <p:cNvSpPr/>
            <p:nvPr/>
          </p:nvSpPr>
          <p:spPr bwMode="auto">
            <a:xfrm>
              <a:off x="2949238" y="2148633"/>
              <a:ext cx="6748354" cy="2812279"/>
            </a:xfrm>
            <a:custGeom>
              <a:avLst/>
              <a:gdLst>
                <a:gd name="connsiteX0" fmla="*/ 0 w 5346122"/>
                <a:gd name="connsiteY0" fmla="*/ 0 h 1428750"/>
                <a:gd name="connsiteX1" fmla="*/ 0 w 5346122"/>
                <a:gd name="connsiteY1" fmla="*/ 1428750 h 1428750"/>
                <a:gd name="connsiteX2" fmla="*/ 5346122 w 5346122"/>
                <a:gd name="connsiteY2" fmla="*/ 1428750 h 1428750"/>
              </a:gdLst>
              <a:ahLst/>
              <a:cxnLst>
                <a:cxn ang="0">
                  <a:pos x="connsiteX0" y="connsiteY0"/>
                </a:cxn>
                <a:cxn ang="0">
                  <a:pos x="connsiteX1" y="connsiteY1"/>
                </a:cxn>
                <a:cxn ang="0">
                  <a:pos x="connsiteX2" y="connsiteY2"/>
                </a:cxn>
              </a:cxnLst>
              <a:rect l="l" t="t" r="r" b="b"/>
              <a:pathLst>
                <a:path w="5346122" h="1428750">
                  <a:moveTo>
                    <a:pt x="0" y="0"/>
                  </a:moveTo>
                  <a:lnTo>
                    <a:pt x="0" y="1428750"/>
                  </a:lnTo>
                  <a:lnTo>
                    <a:pt x="5346122" y="1428750"/>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grpSp>
          <p:nvGrpSpPr>
            <p:cNvPr id="25" name="Group 24">
              <a:extLst>
                <a:ext uri="{FF2B5EF4-FFF2-40B4-BE49-F238E27FC236}">
                  <a16:creationId xmlns:a16="http://schemas.microsoft.com/office/drawing/2014/main" id="{CDA6F444-9B4E-EE2D-B194-29F5DAA25BA3}"/>
                </a:ext>
              </a:extLst>
            </p:cNvPr>
            <p:cNvGrpSpPr/>
            <p:nvPr/>
          </p:nvGrpSpPr>
          <p:grpSpPr>
            <a:xfrm>
              <a:off x="2871182" y="2148510"/>
              <a:ext cx="77443" cy="2812279"/>
              <a:chOff x="3331699" y="1508321"/>
              <a:chExt cx="83127" cy="1421822"/>
            </a:xfrm>
          </p:grpSpPr>
          <p:cxnSp>
            <p:nvCxnSpPr>
              <p:cNvPr id="26" name="Straight Connector 25">
                <a:extLst>
                  <a:ext uri="{FF2B5EF4-FFF2-40B4-BE49-F238E27FC236}">
                    <a16:creationId xmlns:a16="http://schemas.microsoft.com/office/drawing/2014/main" id="{2F46E169-7BBC-E912-A0BB-EE5ED9737493}"/>
                  </a:ext>
                </a:extLst>
              </p:cNvPr>
              <p:cNvCxnSpPr>
                <a:cxnSpLocks/>
              </p:cNvCxnSpPr>
              <p:nvPr/>
            </p:nvCxnSpPr>
            <p:spPr bwMode="auto">
              <a:xfrm>
                <a:off x="3331699" y="1508321"/>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17A9C6C0-946A-BA93-B8EE-DC5E02FEC260}"/>
                  </a:ext>
                </a:extLst>
              </p:cNvPr>
              <p:cNvCxnSpPr>
                <a:cxnSpLocks/>
              </p:cNvCxnSpPr>
              <p:nvPr/>
            </p:nvCxnSpPr>
            <p:spPr bwMode="auto">
              <a:xfrm>
                <a:off x="3331699" y="1792685"/>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9157C3A6-738E-3552-CCB0-4DA10EA0BD55}"/>
                  </a:ext>
                </a:extLst>
              </p:cNvPr>
              <p:cNvCxnSpPr>
                <a:cxnSpLocks/>
              </p:cNvCxnSpPr>
              <p:nvPr/>
            </p:nvCxnSpPr>
            <p:spPr bwMode="auto">
              <a:xfrm>
                <a:off x="3331699" y="2077049"/>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9171463A-F918-CA86-950F-36D4C8618470}"/>
                  </a:ext>
                </a:extLst>
              </p:cNvPr>
              <p:cNvCxnSpPr>
                <a:cxnSpLocks/>
              </p:cNvCxnSpPr>
              <p:nvPr/>
            </p:nvCxnSpPr>
            <p:spPr bwMode="auto">
              <a:xfrm>
                <a:off x="3331699" y="2361413"/>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644762EC-D2E3-C5D7-F775-240692F5DEBB}"/>
                  </a:ext>
                </a:extLst>
              </p:cNvPr>
              <p:cNvCxnSpPr>
                <a:cxnSpLocks/>
              </p:cNvCxnSpPr>
              <p:nvPr/>
            </p:nvCxnSpPr>
            <p:spPr bwMode="auto">
              <a:xfrm>
                <a:off x="3331699" y="2645777"/>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FE934D01-B980-9C1C-9ACF-FD0C784A7695}"/>
                  </a:ext>
                </a:extLst>
              </p:cNvPr>
              <p:cNvCxnSpPr>
                <a:cxnSpLocks/>
              </p:cNvCxnSpPr>
              <p:nvPr/>
            </p:nvCxnSpPr>
            <p:spPr bwMode="auto">
              <a:xfrm>
                <a:off x="3331699" y="2930143"/>
                <a:ext cx="83127" cy="0"/>
              </a:xfrm>
              <a:prstGeom prst="line">
                <a:avLst/>
              </a:prstGeom>
              <a:noFill/>
              <a:ln w="28575" cap="flat" cmpd="sng" algn="ctr">
                <a:solidFill>
                  <a:schemeClr val="bg1"/>
                </a:solidFill>
                <a:prstDash val="solid"/>
                <a:round/>
                <a:headEnd type="none" w="med" len="med"/>
                <a:tailEnd type="none" w="med" len="med"/>
              </a:ln>
              <a:effectLst/>
            </p:spPr>
          </p:cxnSp>
        </p:grpSp>
        <p:sp>
          <p:nvSpPr>
            <p:cNvPr id="48" name="TextBox 47">
              <a:extLst>
                <a:ext uri="{FF2B5EF4-FFF2-40B4-BE49-F238E27FC236}">
                  <a16:creationId xmlns:a16="http://schemas.microsoft.com/office/drawing/2014/main" id="{CFF64B91-1868-BB82-4E68-45A473AE6206}"/>
                </a:ext>
              </a:extLst>
            </p:cNvPr>
            <p:cNvSpPr txBox="1"/>
            <p:nvPr/>
          </p:nvSpPr>
          <p:spPr bwMode="auto">
            <a:xfrm>
              <a:off x="2496516" y="310289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51" name="TextBox 50">
              <a:extLst>
                <a:ext uri="{FF2B5EF4-FFF2-40B4-BE49-F238E27FC236}">
                  <a16:creationId xmlns:a16="http://schemas.microsoft.com/office/drawing/2014/main" id="{BFB152E2-1D52-BDF0-043E-E265C6B8A7BE}"/>
                </a:ext>
              </a:extLst>
            </p:cNvPr>
            <p:cNvSpPr txBox="1"/>
            <p:nvPr/>
          </p:nvSpPr>
          <p:spPr bwMode="auto">
            <a:xfrm>
              <a:off x="2606640" y="4785364"/>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52" name="TextBox 51">
              <a:extLst>
                <a:ext uri="{FF2B5EF4-FFF2-40B4-BE49-F238E27FC236}">
                  <a16:creationId xmlns:a16="http://schemas.microsoft.com/office/drawing/2014/main" id="{041ADC6D-7668-6E55-BCAD-E097A592244E}"/>
                </a:ext>
              </a:extLst>
            </p:cNvPr>
            <p:cNvSpPr txBox="1"/>
            <p:nvPr/>
          </p:nvSpPr>
          <p:spPr bwMode="auto">
            <a:xfrm>
              <a:off x="2792553" y="4968148"/>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53" name="TextBox 52">
              <a:extLst>
                <a:ext uri="{FF2B5EF4-FFF2-40B4-BE49-F238E27FC236}">
                  <a16:creationId xmlns:a16="http://schemas.microsoft.com/office/drawing/2014/main" id="{CE6FF332-D4DA-D45D-E382-9E54D74369B0}"/>
                </a:ext>
              </a:extLst>
            </p:cNvPr>
            <p:cNvSpPr txBox="1"/>
            <p:nvPr/>
          </p:nvSpPr>
          <p:spPr bwMode="auto">
            <a:xfrm>
              <a:off x="3101325" y="4968148"/>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54" name="TextBox 53">
              <a:extLst>
                <a:ext uri="{FF2B5EF4-FFF2-40B4-BE49-F238E27FC236}">
                  <a16:creationId xmlns:a16="http://schemas.microsoft.com/office/drawing/2014/main" id="{37F0B481-A100-E5E2-20BB-6B47FE3ADDDE}"/>
                </a:ext>
              </a:extLst>
            </p:cNvPr>
            <p:cNvSpPr txBox="1"/>
            <p:nvPr/>
          </p:nvSpPr>
          <p:spPr bwMode="auto">
            <a:xfrm>
              <a:off x="3416511" y="4968148"/>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55" name="TextBox 54">
              <a:extLst>
                <a:ext uri="{FF2B5EF4-FFF2-40B4-BE49-F238E27FC236}">
                  <a16:creationId xmlns:a16="http://schemas.microsoft.com/office/drawing/2014/main" id="{8021C367-CB24-A669-E0E1-6927B368522C}"/>
                </a:ext>
              </a:extLst>
            </p:cNvPr>
            <p:cNvSpPr txBox="1"/>
            <p:nvPr/>
          </p:nvSpPr>
          <p:spPr bwMode="auto">
            <a:xfrm>
              <a:off x="3726015" y="4968148"/>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56" name="TextBox 55">
              <a:extLst>
                <a:ext uri="{FF2B5EF4-FFF2-40B4-BE49-F238E27FC236}">
                  <a16:creationId xmlns:a16="http://schemas.microsoft.com/office/drawing/2014/main" id="{019C76FC-841F-39BB-F06C-4420596434C1}"/>
                </a:ext>
              </a:extLst>
            </p:cNvPr>
            <p:cNvSpPr txBox="1"/>
            <p:nvPr/>
          </p:nvSpPr>
          <p:spPr bwMode="auto">
            <a:xfrm>
              <a:off x="4035231" y="4968148"/>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a:t>
              </a:r>
            </a:p>
          </p:txBody>
        </p:sp>
        <p:sp>
          <p:nvSpPr>
            <p:cNvPr id="57" name="TextBox 56">
              <a:extLst>
                <a:ext uri="{FF2B5EF4-FFF2-40B4-BE49-F238E27FC236}">
                  <a16:creationId xmlns:a16="http://schemas.microsoft.com/office/drawing/2014/main" id="{A3A4E858-FBE3-DCB6-17B4-D42E9FA862C2}"/>
                </a:ext>
              </a:extLst>
            </p:cNvPr>
            <p:cNvSpPr txBox="1"/>
            <p:nvPr/>
          </p:nvSpPr>
          <p:spPr bwMode="auto">
            <a:xfrm>
              <a:off x="4285492" y="4968148"/>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58" name="TextBox 57">
              <a:extLst>
                <a:ext uri="{FF2B5EF4-FFF2-40B4-BE49-F238E27FC236}">
                  <a16:creationId xmlns:a16="http://schemas.microsoft.com/office/drawing/2014/main" id="{72F9D396-21C4-D543-98E2-1F8FB16C4260}"/>
                </a:ext>
              </a:extLst>
            </p:cNvPr>
            <p:cNvSpPr txBox="1"/>
            <p:nvPr/>
          </p:nvSpPr>
          <p:spPr bwMode="auto">
            <a:xfrm>
              <a:off x="4597512" y="4968148"/>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59" name="TextBox 58">
              <a:extLst>
                <a:ext uri="{FF2B5EF4-FFF2-40B4-BE49-F238E27FC236}">
                  <a16:creationId xmlns:a16="http://schemas.microsoft.com/office/drawing/2014/main" id="{984FA7CB-D6EB-A14F-986C-921ACBEFCB31}"/>
                </a:ext>
              </a:extLst>
            </p:cNvPr>
            <p:cNvSpPr txBox="1"/>
            <p:nvPr/>
          </p:nvSpPr>
          <p:spPr bwMode="auto">
            <a:xfrm>
              <a:off x="4900682" y="4968148"/>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a:t>
              </a:r>
            </a:p>
          </p:txBody>
        </p:sp>
        <p:sp>
          <p:nvSpPr>
            <p:cNvPr id="60" name="TextBox 59">
              <a:extLst>
                <a:ext uri="{FF2B5EF4-FFF2-40B4-BE49-F238E27FC236}">
                  <a16:creationId xmlns:a16="http://schemas.microsoft.com/office/drawing/2014/main" id="{8076B29C-A7C8-8D5F-97CD-1107A20DBEED}"/>
                </a:ext>
              </a:extLst>
            </p:cNvPr>
            <p:cNvSpPr txBox="1"/>
            <p:nvPr/>
          </p:nvSpPr>
          <p:spPr bwMode="auto">
            <a:xfrm>
              <a:off x="5211776" y="4968148"/>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a:t>
              </a:r>
            </a:p>
          </p:txBody>
        </p:sp>
        <p:sp>
          <p:nvSpPr>
            <p:cNvPr id="61" name="TextBox 60">
              <a:extLst>
                <a:ext uri="{FF2B5EF4-FFF2-40B4-BE49-F238E27FC236}">
                  <a16:creationId xmlns:a16="http://schemas.microsoft.com/office/drawing/2014/main" id="{AE268F22-91B3-1367-3EA6-C1EF1E5E212A}"/>
                </a:ext>
              </a:extLst>
            </p:cNvPr>
            <p:cNvSpPr txBox="1"/>
            <p:nvPr/>
          </p:nvSpPr>
          <p:spPr bwMode="auto">
            <a:xfrm>
              <a:off x="5523795" y="4968148"/>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19</a:t>
              </a:r>
            </a:p>
          </p:txBody>
        </p:sp>
        <p:sp>
          <p:nvSpPr>
            <p:cNvPr id="62" name="TextBox 61">
              <a:extLst>
                <a:ext uri="{FF2B5EF4-FFF2-40B4-BE49-F238E27FC236}">
                  <a16:creationId xmlns:a16="http://schemas.microsoft.com/office/drawing/2014/main" id="{2EBE155F-4D70-BB50-7E71-A57FE51E40F8}"/>
                </a:ext>
              </a:extLst>
            </p:cNvPr>
            <p:cNvSpPr txBox="1"/>
            <p:nvPr/>
          </p:nvSpPr>
          <p:spPr bwMode="auto">
            <a:xfrm>
              <a:off x="5831741" y="4968148"/>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grpSp>
          <p:nvGrpSpPr>
            <p:cNvPr id="80" name="Group 79">
              <a:extLst>
                <a:ext uri="{FF2B5EF4-FFF2-40B4-BE49-F238E27FC236}">
                  <a16:creationId xmlns:a16="http://schemas.microsoft.com/office/drawing/2014/main" id="{E8FE5F4D-F376-D702-B947-42C6AF4AB942}"/>
                </a:ext>
              </a:extLst>
            </p:cNvPr>
            <p:cNvGrpSpPr/>
            <p:nvPr/>
          </p:nvGrpSpPr>
          <p:grpSpPr>
            <a:xfrm>
              <a:off x="2949238" y="4963328"/>
              <a:ext cx="6761859" cy="73198"/>
              <a:chOff x="2949238" y="4957786"/>
              <a:chExt cx="6761859" cy="73198"/>
            </a:xfrm>
          </p:grpSpPr>
          <p:grpSp>
            <p:nvGrpSpPr>
              <p:cNvPr id="32" name="Group 31">
                <a:extLst>
                  <a:ext uri="{FF2B5EF4-FFF2-40B4-BE49-F238E27FC236}">
                    <a16:creationId xmlns:a16="http://schemas.microsoft.com/office/drawing/2014/main" id="{07D3F456-0261-17C5-7650-3CADA620B9A0}"/>
                  </a:ext>
                </a:extLst>
              </p:cNvPr>
              <p:cNvGrpSpPr/>
              <p:nvPr/>
            </p:nvGrpSpPr>
            <p:grpSpPr>
              <a:xfrm>
                <a:off x="2949238" y="4960790"/>
                <a:ext cx="3061111" cy="70194"/>
                <a:chOff x="3403022" y="2937928"/>
                <a:chExt cx="5083477" cy="67192"/>
              </a:xfrm>
            </p:grpSpPr>
            <p:grpSp>
              <p:nvGrpSpPr>
                <p:cNvPr id="33" name="Group 32">
                  <a:extLst>
                    <a:ext uri="{FF2B5EF4-FFF2-40B4-BE49-F238E27FC236}">
                      <a16:creationId xmlns:a16="http://schemas.microsoft.com/office/drawing/2014/main" id="{FB2D6240-0C72-291D-21B1-015841ECF2E2}"/>
                    </a:ext>
                  </a:extLst>
                </p:cNvPr>
                <p:cNvGrpSpPr/>
                <p:nvPr/>
              </p:nvGrpSpPr>
              <p:grpSpPr>
                <a:xfrm rot="5400000">
                  <a:off x="4642452" y="1698936"/>
                  <a:ext cx="66754" cy="2545613"/>
                  <a:chOff x="3331699" y="1508321"/>
                  <a:chExt cx="83127" cy="1421822"/>
                </a:xfrm>
              </p:grpSpPr>
              <p:cxnSp>
                <p:nvCxnSpPr>
                  <p:cNvPr id="40" name="Straight Connector 39">
                    <a:extLst>
                      <a:ext uri="{FF2B5EF4-FFF2-40B4-BE49-F238E27FC236}">
                        <a16:creationId xmlns:a16="http://schemas.microsoft.com/office/drawing/2014/main" id="{6EFCCB1D-8D98-7F80-0FA4-62E6D1CE0AEF}"/>
                      </a:ext>
                    </a:extLst>
                  </p:cNvPr>
                  <p:cNvCxnSpPr>
                    <a:cxnSpLocks/>
                  </p:cNvCxnSpPr>
                  <p:nvPr/>
                </p:nvCxnSpPr>
                <p:spPr bwMode="auto">
                  <a:xfrm>
                    <a:off x="3331699" y="1508321"/>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1CD27F73-14D8-4039-2B14-EB579E662A0D}"/>
                      </a:ext>
                    </a:extLst>
                  </p:cNvPr>
                  <p:cNvCxnSpPr>
                    <a:cxnSpLocks/>
                  </p:cNvCxnSpPr>
                  <p:nvPr/>
                </p:nvCxnSpPr>
                <p:spPr bwMode="auto">
                  <a:xfrm>
                    <a:off x="3331699" y="1792685"/>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5142671E-D388-AD8A-F7CF-AA301EB0FCDD}"/>
                      </a:ext>
                    </a:extLst>
                  </p:cNvPr>
                  <p:cNvCxnSpPr>
                    <a:cxnSpLocks/>
                  </p:cNvCxnSpPr>
                  <p:nvPr/>
                </p:nvCxnSpPr>
                <p:spPr bwMode="auto">
                  <a:xfrm>
                    <a:off x="3331699" y="2077049"/>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7B0A94DA-81C8-BD60-577C-F4D25A2BF5DB}"/>
                      </a:ext>
                    </a:extLst>
                  </p:cNvPr>
                  <p:cNvCxnSpPr>
                    <a:cxnSpLocks/>
                  </p:cNvCxnSpPr>
                  <p:nvPr/>
                </p:nvCxnSpPr>
                <p:spPr bwMode="auto">
                  <a:xfrm>
                    <a:off x="3331699" y="2361413"/>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BF2D53B8-5EE8-8A04-40D9-BAB8ECC286E4}"/>
                      </a:ext>
                    </a:extLst>
                  </p:cNvPr>
                  <p:cNvCxnSpPr>
                    <a:cxnSpLocks/>
                  </p:cNvCxnSpPr>
                  <p:nvPr/>
                </p:nvCxnSpPr>
                <p:spPr bwMode="auto">
                  <a:xfrm>
                    <a:off x="3331699" y="2645777"/>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0EFA7BE8-7B97-B134-D7B2-C62BF0C8E120}"/>
                      </a:ext>
                    </a:extLst>
                  </p:cNvPr>
                  <p:cNvCxnSpPr>
                    <a:cxnSpLocks/>
                  </p:cNvCxnSpPr>
                  <p:nvPr/>
                </p:nvCxnSpPr>
                <p:spPr bwMode="auto">
                  <a:xfrm>
                    <a:off x="3331699" y="2930143"/>
                    <a:ext cx="83127" cy="0"/>
                  </a:xfrm>
                  <a:prstGeom prst="line">
                    <a:avLst/>
                  </a:prstGeom>
                  <a:noFill/>
                  <a:ln w="28575" cap="flat" cmpd="sng" algn="ctr">
                    <a:solidFill>
                      <a:schemeClr val="bg1"/>
                    </a:solidFill>
                    <a:prstDash val="solid"/>
                    <a:round/>
                    <a:headEnd type="none" w="med" len="med"/>
                    <a:tailEnd type="none" w="med" len="med"/>
                  </a:ln>
                  <a:effectLst/>
                </p:spPr>
              </p:cxnSp>
            </p:grpSp>
            <p:grpSp>
              <p:nvGrpSpPr>
                <p:cNvPr id="34" name="Group 33">
                  <a:extLst>
                    <a:ext uri="{FF2B5EF4-FFF2-40B4-BE49-F238E27FC236}">
                      <a16:creationId xmlns:a16="http://schemas.microsoft.com/office/drawing/2014/main" id="{D8C4D066-BFD2-0442-DDE8-464C4ADCB63A}"/>
                    </a:ext>
                  </a:extLst>
                </p:cNvPr>
                <p:cNvGrpSpPr/>
                <p:nvPr/>
              </p:nvGrpSpPr>
              <p:grpSpPr>
                <a:xfrm rot="5400000">
                  <a:off x="7434877" y="1953059"/>
                  <a:ext cx="66754" cy="2036491"/>
                  <a:chOff x="3331699" y="1792685"/>
                  <a:chExt cx="83127" cy="1137458"/>
                </a:xfrm>
              </p:grpSpPr>
              <p:cxnSp>
                <p:nvCxnSpPr>
                  <p:cNvPr id="35" name="Straight Connector 34">
                    <a:extLst>
                      <a:ext uri="{FF2B5EF4-FFF2-40B4-BE49-F238E27FC236}">
                        <a16:creationId xmlns:a16="http://schemas.microsoft.com/office/drawing/2014/main" id="{9B27310F-B9F4-0020-E883-3B359A2D7040}"/>
                      </a:ext>
                    </a:extLst>
                  </p:cNvPr>
                  <p:cNvCxnSpPr>
                    <a:cxnSpLocks/>
                  </p:cNvCxnSpPr>
                  <p:nvPr/>
                </p:nvCxnSpPr>
                <p:spPr bwMode="auto">
                  <a:xfrm>
                    <a:off x="3331699" y="1792685"/>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703A95B2-2167-765B-2BD1-F92E7EADE1BF}"/>
                      </a:ext>
                    </a:extLst>
                  </p:cNvPr>
                  <p:cNvCxnSpPr>
                    <a:cxnSpLocks/>
                  </p:cNvCxnSpPr>
                  <p:nvPr/>
                </p:nvCxnSpPr>
                <p:spPr bwMode="auto">
                  <a:xfrm>
                    <a:off x="3331699" y="2077049"/>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E929EA26-4D82-B545-906E-4D4CF6651E32}"/>
                      </a:ext>
                    </a:extLst>
                  </p:cNvPr>
                  <p:cNvCxnSpPr>
                    <a:cxnSpLocks/>
                  </p:cNvCxnSpPr>
                  <p:nvPr/>
                </p:nvCxnSpPr>
                <p:spPr bwMode="auto">
                  <a:xfrm>
                    <a:off x="3331699" y="2361413"/>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EA074895-DB04-67C4-98B7-A61D1847E29B}"/>
                      </a:ext>
                    </a:extLst>
                  </p:cNvPr>
                  <p:cNvCxnSpPr>
                    <a:cxnSpLocks/>
                  </p:cNvCxnSpPr>
                  <p:nvPr/>
                </p:nvCxnSpPr>
                <p:spPr bwMode="auto">
                  <a:xfrm>
                    <a:off x="3331699" y="2645777"/>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46C71529-B67E-DF25-184E-AA7628E2F081}"/>
                      </a:ext>
                    </a:extLst>
                  </p:cNvPr>
                  <p:cNvCxnSpPr>
                    <a:cxnSpLocks/>
                  </p:cNvCxnSpPr>
                  <p:nvPr/>
                </p:nvCxnSpPr>
                <p:spPr bwMode="auto">
                  <a:xfrm>
                    <a:off x="3331699" y="2930143"/>
                    <a:ext cx="83127"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65" name="Group 64">
                <a:extLst>
                  <a:ext uri="{FF2B5EF4-FFF2-40B4-BE49-F238E27FC236}">
                    <a16:creationId xmlns:a16="http://schemas.microsoft.com/office/drawing/2014/main" id="{63586ED3-C968-3A2E-401A-423DF611F854}"/>
                  </a:ext>
                </a:extLst>
              </p:cNvPr>
              <p:cNvGrpSpPr/>
              <p:nvPr/>
            </p:nvGrpSpPr>
            <p:grpSpPr>
              <a:xfrm>
                <a:off x="6331973" y="4957786"/>
                <a:ext cx="3061111" cy="70194"/>
                <a:chOff x="3403022" y="2937928"/>
                <a:chExt cx="5083477" cy="67192"/>
              </a:xfrm>
            </p:grpSpPr>
            <p:grpSp>
              <p:nvGrpSpPr>
                <p:cNvPr id="66" name="Group 65">
                  <a:extLst>
                    <a:ext uri="{FF2B5EF4-FFF2-40B4-BE49-F238E27FC236}">
                      <a16:creationId xmlns:a16="http://schemas.microsoft.com/office/drawing/2014/main" id="{09995802-BF54-50F9-AE9E-7D5465B3F940}"/>
                    </a:ext>
                  </a:extLst>
                </p:cNvPr>
                <p:cNvGrpSpPr/>
                <p:nvPr/>
              </p:nvGrpSpPr>
              <p:grpSpPr>
                <a:xfrm rot="5400000">
                  <a:off x="4642452" y="1698936"/>
                  <a:ext cx="66754" cy="2545613"/>
                  <a:chOff x="3331699" y="1508321"/>
                  <a:chExt cx="83127" cy="1421822"/>
                </a:xfrm>
              </p:grpSpPr>
              <p:cxnSp>
                <p:nvCxnSpPr>
                  <p:cNvPr id="73" name="Straight Connector 72">
                    <a:extLst>
                      <a:ext uri="{FF2B5EF4-FFF2-40B4-BE49-F238E27FC236}">
                        <a16:creationId xmlns:a16="http://schemas.microsoft.com/office/drawing/2014/main" id="{FDC4DD05-FC83-DDEA-9606-FA3643A39378}"/>
                      </a:ext>
                    </a:extLst>
                  </p:cNvPr>
                  <p:cNvCxnSpPr>
                    <a:cxnSpLocks/>
                  </p:cNvCxnSpPr>
                  <p:nvPr/>
                </p:nvCxnSpPr>
                <p:spPr bwMode="auto">
                  <a:xfrm>
                    <a:off x="3331699" y="1508321"/>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AC95FEFD-74A9-8102-661D-E78E2ABE0B54}"/>
                      </a:ext>
                    </a:extLst>
                  </p:cNvPr>
                  <p:cNvCxnSpPr>
                    <a:cxnSpLocks/>
                  </p:cNvCxnSpPr>
                  <p:nvPr/>
                </p:nvCxnSpPr>
                <p:spPr bwMode="auto">
                  <a:xfrm>
                    <a:off x="3331699" y="1792685"/>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8A7652FB-7A16-4F9E-AF15-49C6B48ACB14}"/>
                      </a:ext>
                    </a:extLst>
                  </p:cNvPr>
                  <p:cNvCxnSpPr>
                    <a:cxnSpLocks/>
                  </p:cNvCxnSpPr>
                  <p:nvPr/>
                </p:nvCxnSpPr>
                <p:spPr bwMode="auto">
                  <a:xfrm>
                    <a:off x="3331699" y="2077049"/>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FC7E9403-0D75-F54A-9A39-2C64BBACA3A7}"/>
                      </a:ext>
                    </a:extLst>
                  </p:cNvPr>
                  <p:cNvCxnSpPr>
                    <a:cxnSpLocks/>
                  </p:cNvCxnSpPr>
                  <p:nvPr/>
                </p:nvCxnSpPr>
                <p:spPr bwMode="auto">
                  <a:xfrm>
                    <a:off x="3331699" y="2361413"/>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7671F53F-D6BA-4582-10FF-D54A48EFE707}"/>
                      </a:ext>
                    </a:extLst>
                  </p:cNvPr>
                  <p:cNvCxnSpPr>
                    <a:cxnSpLocks/>
                  </p:cNvCxnSpPr>
                  <p:nvPr/>
                </p:nvCxnSpPr>
                <p:spPr bwMode="auto">
                  <a:xfrm>
                    <a:off x="3331699" y="2645777"/>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6C4372C5-199E-4C4B-82D0-F86D761DBD71}"/>
                      </a:ext>
                    </a:extLst>
                  </p:cNvPr>
                  <p:cNvCxnSpPr>
                    <a:cxnSpLocks/>
                  </p:cNvCxnSpPr>
                  <p:nvPr/>
                </p:nvCxnSpPr>
                <p:spPr bwMode="auto">
                  <a:xfrm>
                    <a:off x="3331699" y="2930143"/>
                    <a:ext cx="83127" cy="0"/>
                  </a:xfrm>
                  <a:prstGeom prst="line">
                    <a:avLst/>
                  </a:prstGeom>
                  <a:noFill/>
                  <a:ln w="28575" cap="flat" cmpd="sng" algn="ctr">
                    <a:solidFill>
                      <a:schemeClr val="bg1"/>
                    </a:solidFill>
                    <a:prstDash val="solid"/>
                    <a:round/>
                    <a:headEnd type="none" w="med" len="med"/>
                    <a:tailEnd type="none" w="med" len="med"/>
                  </a:ln>
                  <a:effectLst/>
                </p:spPr>
              </p:cxnSp>
            </p:grpSp>
            <p:grpSp>
              <p:nvGrpSpPr>
                <p:cNvPr id="67" name="Group 66">
                  <a:extLst>
                    <a:ext uri="{FF2B5EF4-FFF2-40B4-BE49-F238E27FC236}">
                      <a16:creationId xmlns:a16="http://schemas.microsoft.com/office/drawing/2014/main" id="{BF702BFD-E5F4-F076-E5A4-243AD6A5B6B7}"/>
                    </a:ext>
                  </a:extLst>
                </p:cNvPr>
                <p:cNvGrpSpPr/>
                <p:nvPr/>
              </p:nvGrpSpPr>
              <p:grpSpPr>
                <a:xfrm rot="5400000">
                  <a:off x="7434877" y="1953059"/>
                  <a:ext cx="66754" cy="2036491"/>
                  <a:chOff x="3331699" y="1792685"/>
                  <a:chExt cx="83127" cy="1137458"/>
                </a:xfrm>
              </p:grpSpPr>
              <p:cxnSp>
                <p:nvCxnSpPr>
                  <p:cNvPr id="68" name="Straight Connector 67">
                    <a:extLst>
                      <a:ext uri="{FF2B5EF4-FFF2-40B4-BE49-F238E27FC236}">
                        <a16:creationId xmlns:a16="http://schemas.microsoft.com/office/drawing/2014/main" id="{0BF8DE60-A4F8-85F7-0F92-AAB99E599F67}"/>
                      </a:ext>
                    </a:extLst>
                  </p:cNvPr>
                  <p:cNvCxnSpPr>
                    <a:cxnSpLocks/>
                  </p:cNvCxnSpPr>
                  <p:nvPr/>
                </p:nvCxnSpPr>
                <p:spPr bwMode="auto">
                  <a:xfrm>
                    <a:off x="3331699" y="1792685"/>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81D8B836-569E-5B70-7F58-392D10A6410C}"/>
                      </a:ext>
                    </a:extLst>
                  </p:cNvPr>
                  <p:cNvCxnSpPr>
                    <a:cxnSpLocks/>
                  </p:cNvCxnSpPr>
                  <p:nvPr/>
                </p:nvCxnSpPr>
                <p:spPr bwMode="auto">
                  <a:xfrm>
                    <a:off x="3331699" y="2077049"/>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FC36564F-B834-9B1B-FD6C-98EA3026588F}"/>
                      </a:ext>
                    </a:extLst>
                  </p:cNvPr>
                  <p:cNvCxnSpPr>
                    <a:cxnSpLocks/>
                  </p:cNvCxnSpPr>
                  <p:nvPr/>
                </p:nvCxnSpPr>
                <p:spPr bwMode="auto">
                  <a:xfrm>
                    <a:off x="3331699" y="2361413"/>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5562C7D1-8776-6FE4-B4A0-25EDC582E902}"/>
                      </a:ext>
                    </a:extLst>
                  </p:cNvPr>
                  <p:cNvCxnSpPr>
                    <a:cxnSpLocks/>
                  </p:cNvCxnSpPr>
                  <p:nvPr/>
                </p:nvCxnSpPr>
                <p:spPr bwMode="auto">
                  <a:xfrm>
                    <a:off x="3331699" y="2645777"/>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D4F09156-D0F3-B8B8-5611-DE3D9E61E2D1}"/>
                      </a:ext>
                    </a:extLst>
                  </p:cNvPr>
                  <p:cNvCxnSpPr>
                    <a:cxnSpLocks/>
                  </p:cNvCxnSpPr>
                  <p:nvPr/>
                </p:nvCxnSpPr>
                <p:spPr bwMode="auto">
                  <a:xfrm>
                    <a:off x="3331699" y="2930143"/>
                    <a:ext cx="83127" cy="0"/>
                  </a:xfrm>
                  <a:prstGeom prst="line">
                    <a:avLst/>
                  </a:prstGeom>
                  <a:noFill/>
                  <a:ln w="28575" cap="flat" cmpd="sng" algn="ctr">
                    <a:solidFill>
                      <a:schemeClr val="bg1"/>
                    </a:solidFill>
                    <a:prstDash val="solid"/>
                    <a:round/>
                    <a:headEnd type="none" w="med" len="med"/>
                    <a:tailEnd type="none" w="med" len="med"/>
                  </a:ln>
                  <a:effectLst/>
                </p:spPr>
              </p:cxnSp>
            </p:grpSp>
          </p:grpSp>
          <p:cxnSp>
            <p:nvCxnSpPr>
              <p:cNvPr id="79" name="Straight Connector 78">
                <a:extLst>
                  <a:ext uri="{FF2B5EF4-FFF2-40B4-BE49-F238E27FC236}">
                    <a16:creationId xmlns:a16="http://schemas.microsoft.com/office/drawing/2014/main" id="{712F5414-2183-EE5B-5B78-59B4447641A8}"/>
                  </a:ext>
                </a:extLst>
              </p:cNvPr>
              <p:cNvCxnSpPr>
                <a:cxnSpLocks/>
              </p:cNvCxnSpPr>
              <p:nvPr/>
            </p:nvCxnSpPr>
            <p:spPr bwMode="auto">
              <a:xfrm rot="5400000">
                <a:off x="9676229" y="4992654"/>
                <a:ext cx="69736" cy="0"/>
              </a:xfrm>
              <a:prstGeom prst="line">
                <a:avLst/>
              </a:prstGeom>
              <a:noFill/>
              <a:ln w="28575" cap="flat" cmpd="sng" algn="ctr">
                <a:solidFill>
                  <a:schemeClr val="bg1"/>
                </a:solidFill>
                <a:prstDash val="solid"/>
                <a:round/>
                <a:headEnd type="none" w="med" len="med"/>
                <a:tailEnd type="none" w="med" len="med"/>
              </a:ln>
              <a:effectLst/>
            </p:spPr>
          </p:cxnSp>
        </p:grpSp>
        <p:sp>
          <p:nvSpPr>
            <p:cNvPr id="83" name="TextBox 82">
              <a:extLst>
                <a:ext uri="{FF2B5EF4-FFF2-40B4-BE49-F238E27FC236}">
                  <a16:creationId xmlns:a16="http://schemas.microsoft.com/office/drawing/2014/main" id="{52F7C4C6-98A2-D0AE-0263-AD0AC9B38BF7}"/>
                </a:ext>
              </a:extLst>
            </p:cNvPr>
            <p:cNvSpPr txBox="1"/>
            <p:nvPr/>
          </p:nvSpPr>
          <p:spPr bwMode="auto">
            <a:xfrm>
              <a:off x="6119308" y="4968148"/>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22</a:t>
              </a:r>
            </a:p>
          </p:txBody>
        </p:sp>
        <p:sp>
          <p:nvSpPr>
            <p:cNvPr id="84" name="TextBox 83">
              <a:extLst>
                <a:ext uri="{FF2B5EF4-FFF2-40B4-BE49-F238E27FC236}">
                  <a16:creationId xmlns:a16="http://schemas.microsoft.com/office/drawing/2014/main" id="{61907847-A4F3-A448-470E-DEC140CDC65E}"/>
                </a:ext>
              </a:extLst>
            </p:cNvPr>
            <p:cNvSpPr txBox="1"/>
            <p:nvPr/>
          </p:nvSpPr>
          <p:spPr bwMode="auto">
            <a:xfrm>
              <a:off x="6428080" y="4968148"/>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85" name="TextBox 84">
              <a:extLst>
                <a:ext uri="{FF2B5EF4-FFF2-40B4-BE49-F238E27FC236}">
                  <a16:creationId xmlns:a16="http://schemas.microsoft.com/office/drawing/2014/main" id="{94A362B5-13FC-4508-2485-FFEEE7963FEA}"/>
                </a:ext>
              </a:extLst>
            </p:cNvPr>
            <p:cNvSpPr txBox="1"/>
            <p:nvPr/>
          </p:nvSpPr>
          <p:spPr bwMode="auto">
            <a:xfrm>
              <a:off x="6756584" y="4968148"/>
              <a:ext cx="358818" cy="316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26</a:t>
              </a:r>
            </a:p>
          </p:txBody>
        </p:sp>
        <p:sp>
          <p:nvSpPr>
            <p:cNvPr id="86" name="TextBox 85">
              <a:extLst>
                <a:ext uri="{FF2B5EF4-FFF2-40B4-BE49-F238E27FC236}">
                  <a16:creationId xmlns:a16="http://schemas.microsoft.com/office/drawing/2014/main" id="{766DC831-266E-2A4D-926D-925CC6B80D9E}"/>
                </a:ext>
              </a:extLst>
            </p:cNvPr>
            <p:cNvSpPr txBox="1"/>
            <p:nvPr/>
          </p:nvSpPr>
          <p:spPr bwMode="auto">
            <a:xfrm>
              <a:off x="7036144" y="4968148"/>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28</a:t>
              </a:r>
            </a:p>
          </p:txBody>
        </p:sp>
        <p:sp>
          <p:nvSpPr>
            <p:cNvPr id="87" name="TextBox 86">
              <a:extLst>
                <a:ext uri="{FF2B5EF4-FFF2-40B4-BE49-F238E27FC236}">
                  <a16:creationId xmlns:a16="http://schemas.microsoft.com/office/drawing/2014/main" id="{436532EE-3EAD-7D1F-F29A-9D5D8DEB2E37}"/>
                </a:ext>
              </a:extLst>
            </p:cNvPr>
            <p:cNvSpPr txBox="1"/>
            <p:nvPr/>
          </p:nvSpPr>
          <p:spPr bwMode="auto">
            <a:xfrm>
              <a:off x="7345359" y="4968148"/>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88" name="TextBox 87">
              <a:extLst>
                <a:ext uri="{FF2B5EF4-FFF2-40B4-BE49-F238E27FC236}">
                  <a16:creationId xmlns:a16="http://schemas.microsoft.com/office/drawing/2014/main" id="{429BB3F9-A45C-3279-D41C-616B1DCE6357}"/>
                </a:ext>
              </a:extLst>
            </p:cNvPr>
            <p:cNvSpPr txBox="1"/>
            <p:nvPr/>
          </p:nvSpPr>
          <p:spPr bwMode="auto">
            <a:xfrm>
              <a:off x="7654131" y="4968148"/>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32</a:t>
              </a:r>
            </a:p>
          </p:txBody>
        </p:sp>
        <p:sp>
          <p:nvSpPr>
            <p:cNvPr id="89" name="TextBox 88">
              <a:extLst>
                <a:ext uri="{FF2B5EF4-FFF2-40B4-BE49-F238E27FC236}">
                  <a16:creationId xmlns:a16="http://schemas.microsoft.com/office/drawing/2014/main" id="{DF530767-A476-A5D2-1A6E-D8C2A2364A6D}"/>
                </a:ext>
              </a:extLst>
            </p:cNvPr>
            <p:cNvSpPr txBox="1"/>
            <p:nvPr/>
          </p:nvSpPr>
          <p:spPr bwMode="auto">
            <a:xfrm>
              <a:off x="7966151" y="4968148"/>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34</a:t>
              </a:r>
            </a:p>
          </p:txBody>
        </p:sp>
        <p:sp>
          <p:nvSpPr>
            <p:cNvPr id="90" name="TextBox 89">
              <a:extLst>
                <a:ext uri="{FF2B5EF4-FFF2-40B4-BE49-F238E27FC236}">
                  <a16:creationId xmlns:a16="http://schemas.microsoft.com/office/drawing/2014/main" id="{626CE5E1-29A9-9578-5CE0-9ED25B6B58D4}"/>
                </a:ext>
              </a:extLst>
            </p:cNvPr>
            <p:cNvSpPr txBox="1"/>
            <p:nvPr/>
          </p:nvSpPr>
          <p:spPr bwMode="auto">
            <a:xfrm>
              <a:off x="8269321" y="4968148"/>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a:t>
              </a:r>
            </a:p>
          </p:txBody>
        </p:sp>
        <p:sp>
          <p:nvSpPr>
            <p:cNvPr id="91" name="TextBox 90">
              <a:extLst>
                <a:ext uri="{FF2B5EF4-FFF2-40B4-BE49-F238E27FC236}">
                  <a16:creationId xmlns:a16="http://schemas.microsoft.com/office/drawing/2014/main" id="{0D5B0664-75D8-B296-1F42-470A3152B98E}"/>
                </a:ext>
              </a:extLst>
            </p:cNvPr>
            <p:cNvSpPr txBox="1"/>
            <p:nvPr/>
          </p:nvSpPr>
          <p:spPr bwMode="auto">
            <a:xfrm>
              <a:off x="8580414" y="4968148"/>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38</a:t>
              </a:r>
            </a:p>
          </p:txBody>
        </p:sp>
        <p:sp>
          <p:nvSpPr>
            <p:cNvPr id="92" name="TextBox 91">
              <a:extLst>
                <a:ext uri="{FF2B5EF4-FFF2-40B4-BE49-F238E27FC236}">
                  <a16:creationId xmlns:a16="http://schemas.microsoft.com/office/drawing/2014/main" id="{96F40F05-124F-AA81-D3C5-917B44A78EDD}"/>
                </a:ext>
              </a:extLst>
            </p:cNvPr>
            <p:cNvSpPr txBox="1"/>
            <p:nvPr/>
          </p:nvSpPr>
          <p:spPr bwMode="auto">
            <a:xfrm>
              <a:off x="8892433" y="4968148"/>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93" name="TextBox 92">
              <a:extLst>
                <a:ext uri="{FF2B5EF4-FFF2-40B4-BE49-F238E27FC236}">
                  <a16:creationId xmlns:a16="http://schemas.microsoft.com/office/drawing/2014/main" id="{0AD35F1B-D8CC-6263-7AAA-0610687CE182}"/>
                </a:ext>
              </a:extLst>
            </p:cNvPr>
            <p:cNvSpPr txBox="1"/>
            <p:nvPr/>
          </p:nvSpPr>
          <p:spPr bwMode="auto">
            <a:xfrm>
              <a:off x="9200379" y="4968148"/>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42</a:t>
              </a:r>
            </a:p>
          </p:txBody>
        </p:sp>
        <p:sp>
          <p:nvSpPr>
            <p:cNvPr id="94" name="TextBox 93">
              <a:extLst>
                <a:ext uri="{FF2B5EF4-FFF2-40B4-BE49-F238E27FC236}">
                  <a16:creationId xmlns:a16="http://schemas.microsoft.com/office/drawing/2014/main" id="{C6CBF9CE-906D-BB20-D7BE-98EA47DE4F2E}"/>
                </a:ext>
              </a:extLst>
            </p:cNvPr>
            <p:cNvSpPr txBox="1"/>
            <p:nvPr/>
          </p:nvSpPr>
          <p:spPr bwMode="auto">
            <a:xfrm>
              <a:off x="9485642" y="4966459"/>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44</a:t>
              </a:r>
            </a:p>
          </p:txBody>
        </p:sp>
        <p:sp>
          <p:nvSpPr>
            <p:cNvPr id="95" name="TextBox 94">
              <a:extLst>
                <a:ext uri="{FF2B5EF4-FFF2-40B4-BE49-F238E27FC236}">
                  <a16:creationId xmlns:a16="http://schemas.microsoft.com/office/drawing/2014/main" id="{9FB96C02-E293-D8BA-B26D-A6D975392529}"/>
                </a:ext>
              </a:extLst>
            </p:cNvPr>
            <p:cNvSpPr txBox="1"/>
            <p:nvPr/>
          </p:nvSpPr>
          <p:spPr bwMode="auto">
            <a:xfrm>
              <a:off x="2765455" y="5530603"/>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61</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33</a:t>
              </a:r>
            </a:p>
          </p:txBody>
        </p:sp>
        <p:sp>
          <p:nvSpPr>
            <p:cNvPr id="96" name="TextBox 95">
              <a:extLst>
                <a:ext uri="{FF2B5EF4-FFF2-40B4-BE49-F238E27FC236}">
                  <a16:creationId xmlns:a16="http://schemas.microsoft.com/office/drawing/2014/main" id="{FCB34A9C-27B2-3A23-045B-BD9C607D007C}"/>
                </a:ext>
              </a:extLst>
            </p:cNvPr>
            <p:cNvSpPr txBox="1"/>
            <p:nvPr/>
          </p:nvSpPr>
          <p:spPr bwMode="auto">
            <a:xfrm>
              <a:off x="3074228" y="5530603"/>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59</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32</a:t>
              </a:r>
            </a:p>
          </p:txBody>
        </p:sp>
        <p:sp>
          <p:nvSpPr>
            <p:cNvPr id="97" name="TextBox 96">
              <a:extLst>
                <a:ext uri="{FF2B5EF4-FFF2-40B4-BE49-F238E27FC236}">
                  <a16:creationId xmlns:a16="http://schemas.microsoft.com/office/drawing/2014/main" id="{FA123284-005F-E2E0-8BAC-BDF7E7876B35}"/>
                </a:ext>
              </a:extLst>
            </p:cNvPr>
            <p:cNvSpPr txBox="1"/>
            <p:nvPr/>
          </p:nvSpPr>
          <p:spPr bwMode="auto">
            <a:xfrm>
              <a:off x="3389413" y="5530603"/>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49</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29</a:t>
              </a:r>
            </a:p>
          </p:txBody>
        </p:sp>
        <p:sp>
          <p:nvSpPr>
            <p:cNvPr id="98" name="TextBox 97">
              <a:extLst>
                <a:ext uri="{FF2B5EF4-FFF2-40B4-BE49-F238E27FC236}">
                  <a16:creationId xmlns:a16="http://schemas.microsoft.com/office/drawing/2014/main" id="{3037303C-5BB8-44B5-2A89-AA309DB19A13}"/>
                </a:ext>
              </a:extLst>
            </p:cNvPr>
            <p:cNvSpPr txBox="1"/>
            <p:nvPr/>
          </p:nvSpPr>
          <p:spPr bwMode="auto">
            <a:xfrm>
              <a:off x="3698917" y="5530603"/>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27</a:t>
              </a:r>
            </a:p>
          </p:txBody>
        </p:sp>
        <p:sp>
          <p:nvSpPr>
            <p:cNvPr id="99" name="TextBox 98">
              <a:extLst>
                <a:ext uri="{FF2B5EF4-FFF2-40B4-BE49-F238E27FC236}">
                  <a16:creationId xmlns:a16="http://schemas.microsoft.com/office/drawing/2014/main" id="{0CF69C61-E5B3-A2C1-22F4-BA44186E8F3E}"/>
                </a:ext>
              </a:extLst>
            </p:cNvPr>
            <p:cNvSpPr txBox="1"/>
            <p:nvPr/>
          </p:nvSpPr>
          <p:spPr bwMode="auto">
            <a:xfrm>
              <a:off x="4008133" y="5530603"/>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27</a:t>
              </a:r>
            </a:p>
          </p:txBody>
        </p:sp>
        <p:sp>
          <p:nvSpPr>
            <p:cNvPr id="100" name="TextBox 99">
              <a:extLst>
                <a:ext uri="{FF2B5EF4-FFF2-40B4-BE49-F238E27FC236}">
                  <a16:creationId xmlns:a16="http://schemas.microsoft.com/office/drawing/2014/main" id="{B5C2C7B2-BA65-E55E-C547-51244013CBBB}"/>
                </a:ext>
              </a:extLst>
            </p:cNvPr>
            <p:cNvSpPr txBox="1"/>
            <p:nvPr/>
          </p:nvSpPr>
          <p:spPr bwMode="auto">
            <a:xfrm>
              <a:off x="4316904" y="5530603"/>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34</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25</a:t>
              </a:r>
            </a:p>
          </p:txBody>
        </p:sp>
        <p:sp>
          <p:nvSpPr>
            <p:cNvPr id="101" name="TextBox 100">
              <a:extLst>
                <a:ext uri="{FF2B5EF4-FFF2-40B4-BE49-F238E27FC236}">
                  <a16:creationId xmlns:a16="http://schemas.microsoft.com/office/drawing/2014/main" id="{150FB7F8-A065-C131-7A1E-7BB0BF0B37D5}"/>
                </a:ext>
              </a:extLst>
            </p:cNvPr>
            <p:cNvSpPr txBox="1"/>
            <p:nvPr/>
          </p:nvSpPr>
          <p:spPr bwMode="auto">
            <a:xfrm>
              <a:off x="4628924" y="5530603"/>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33</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102" name="TextBox 101">
              <a:extLst>
                <a:ext uri="{FF2B5EF4-FFF2-40B4-BE49-F238E27FC236}">
                  <a16:creationId xmlns:a16="http://schemas.microsoft.com/office/drawing/2014/main" id="{9736E6E5-A26D-B3A7-CFE1-BC46744F536D}"/>
                </a:ext>
              </a:extLst>
            </p:cNvPr>
            <p:cNvSpPr txBox="1"/>
            <p:nvPr/>
          </p:nvSpPr>
          <p:spPr bwMode="auto">
            <a:xfrm>
              <a:off x="4932094" y="5530603"/>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103" name="TextBox 102">
              <a:extLst>
                <a:ext uri="{FF2B5EF4-FFF2-40B4-BE49-F238E27FC236}">
                  <a16:creationId xmlns:a16="http://schemas.microsoft.com/office/drawing/2014/main" id="{9FBEFD6C-B672-D4C0-5A9E-430A7C34A94A}"/>
                </a:ext>
              </a:extLst>
            </p:cNvPr>
            <p:cNvSpPr txBox="1"/>
            <p:nvPr/>
          </p:nvSpPr>
          <p:spPr bwMode="auto">
            <a:xfrm>
              <a:off x="5243188" y="5530603"/>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104" name="TextBox 103">
              <a:extLst>
                <a:ext uri="{FF2B5EF4-FFF2-40B4-BE49-F238E27FC236}">
                  <a16:creationId xmlns:a16="http://schemas.microsoft.com/office/drawing/2014/main" id="{FB4E1B87-BF3E-F1F6-1BD8-BC7311EBB2C1}"/>
                </a:ext>
              </a:extLst>
            </p:cNvPr>
            <p:cNvSpPr txBox="1"/>
            <p:nvPr/>
          </p:nvSpPr>
          <p:spPr bwMode="auto">
            <a:xfrm>
              <a:off x="5555207" y="5530603"/>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29</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23</a:t>
              </a:r>
            </a:p>
          </p:txBody>
        </p:sp>
        <p:sp>
          <p:nvSpPr>
            <p:cNvPr id="105" name="TextBox 104">
              <a:extLst>
                <a:ext uri="{FF2B5EF4-FFF2-40B4-BE49-F238E27FC236}">
                  <a16:creationId xmlns:a16="http://schemas.microsoft.com/office/drawing/2014/main" id="{4B8C423D-3C6F-00FF-43C8-F6E6527ED8E8}"/>
                </a:ext>
              </a:extLst>
            </p:cNvPr>
            <p:cNvSpPr txBox="1"/>
            <p:nvPr/>
          </p:nvSpPr>
          <p:spPr bwMode="auto">
            <a:xfrm>
              <a:off x="5863153" y="5530603"/>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29</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a:t>
              </a:r>
            </a:p>
          </p:txBody>
        </p:sp>
        <p:sp>
          <p:nvSpPr>
            <p:cNvPr id="106" name="TextBox 105">
              <a:extLst>
                <a:ext uri="{FF2B5EF4-FFF2-40B4-BE49-F238E27FC236}">
                  <a16:creationId xmlns:a16="http://schemas.microsoft.com/office/drawing/2014/main" id="{92CF166B-3BA1-F34B-3416-B50B9F5A9F9D}"/>
                </a:ext>
              </a:extLst>
            </p:cNvPr>
            <p:cNvSpPr txBox="1"/>
            <p:nvPr/>
          </p:nvSpPr>
          <p:spPr bwMode="auto">
            <a:xfrm>
              <a:off x="6150719" y="5530603"/>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29</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a:t>
              </a:r>
            </a:p>
          </p:txBody>
        </p:sp>
        <p:sp>
          <p:nvSpPr>
            <p:cNvPr id="107" name="TextBox 106">
              <a:extLst>
                <a:ext uri="{FF2B5EF4-FFF2-40B4-BE49-F238E27FC236}">
                  <a16:creationId xmlns:a16="http://schemas.microsoft.com/office/drawing/2014/main" id="{45C39EDA-E546-2A42-E388-7886DF83521A}"/>
                </a:ext>
              </a:extLst>
            </p:cNvPr>
            <p:cNvSpPr txBox="1"/>
            <p:nvPr/>
          </p:nvSpPr>
          <p:spPr bwMode="auto">
            <a:xfrm>
              <a:off x="6459491" y="5530603"/>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28</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108" name="TextBox 107">
              <a:extLst>
                <a:ext uri="{FF2B5EF4-FFF2-40B4-BE49-F238E27FC236}">
                  <a16:creationId xmlns:a16="http://schemas.microsoft.com/office/drawing/2014/main" id="{37E801E6-A349-818E-48B2-F139D86F7137}"/>
                </a:ext>
              </a:extLst>
            </p:cNvPr>
            <p:cNvSpPr txBox="1"/>
            <p:nvPr/>
          </p:nvSpPr>
          <p:spPr bwMode="auto">
            <a:xfrm>
              <a:off x="6758051" y="5530603"/>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28</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109" name="TextBox 108">
              <a:extLst>
                <a:ext uri="{FF2B5EF4-FFF2-40B4-BE49-F238E27FC236}">
                  <a16:creationId xmlns:a16="http://schemas.microsoft.com/office/drawing/2014/main" id="{B1D97006-5FE1-AF60-14ED-D93964327B71}"/>
                </a:ext>
              </a:extLst>
            </p:cNvPr>
            <p:cNvSpPr txBox="1"/>
            <p:nvPr/>
          </p:nvSpPr>
          <p:spPr bwMode="auto">
            <a:xfrm>
              <a:off x="7067555" y="5530603"/>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28</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110" name="TextBox 109">
              <a:extLst>
                <a:ext uri="{FF2B5EF4-FFF2-40B4-BE49-F238E27FC236}">
                  <a16:creationId xmlns:a16="http://schemas.microsoft.com/office/drawing/2014/main" id="{31BC85F8-67CD-4416-502B-3AE81E8316CF}"/>
                </a:ext>
              </a:extLst>
            </p:cNvPr>
            <p:cNvSpPr txBox="1"/>
            <p:nvPr/>
          </p:nvSpPr>
          <p:spPr bwMode="auto">
            <a:xfrm>
              <a:off x="7376770" y="5530603"/>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27</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111" name="TextBox 110">
              <a:extLst>
                <a:ext uri="{FF2B5EF4-FFF2-40B4-BE49-F238E27FC236}">
                  <a16:creationId xmlns:a16="http://schemas.microsoft.com/office/drawing/2014/main" id="{BE27CFE7-A3BB-D6BB-E813-90CF417FABA2}"/>
                </a:ext>
              </a:extLst>
            </p:cNvPr>
            <p:cNvSpPr txBox="1"/>
            <p:nvPr/>
          </p:nvSpPr>
          <p:spPr bwMode="auto">
            <a:xfrm>
              <a:off x="7685542" y="5530603"/>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25</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17</a:t>
              </a:r>
            </a:p>
          </p:txBody>
        </p:sp>
        <p:sp>
          <p:nvSpPr>
            <p:cNvPr id="112" name="TextBox 111">
              <a:extLst>
                <a:ext uri="{FF2B5EF4-FFF2-40B4-BE49-F238E27FC236}">
                  <a16:creationId xmlns:a16="http://schemas.microsoft.com/office/drawing/2014/main" id="{8E44BDC3-188C-CD50-8938-A9A507B99482}"/>
                </a:ext>
              </a:extLst>
            </p:cNvPr>
            <p:cNvSpPr txBox="1"/>
            <p:nvPr/>
          </p:nvSpPr>
          <p:spPr bwMode="auto">
            <a:xfrm>
              <a:off x="7997562" y="5530603"/>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a:t>
              </a:r>
            </a:p>
          </p:txBody>
        </p:sp>
        <p:sp>
          <p:nvSpPr>
            <p:cNvPr id="113" name="TextBox 112">
              <a:extLst>
                <a:ext uri="{FF2B5EF4-FFF2-40B4-BE49-F238E27FC236}">
                  <a16:creationId xmlns:a16="http://schemas.microsoft.com/office/drawing/2014/main" id="{0DFC216C-59C4-AD92-5A94-0C13CDD687F8}"/>
                </a:ext>
              </a:extLst>
            </p:cNvPr>
            <p:cNvSpPr txBox="1"/>
            <p:nvPr/>
          </p:nvSpPr>
          <p:spPr bwMode="auto">
            <a:xfrm>
              <a:off x="8300732" y="5530603"/>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a:t>
              </a:r>
            </a:p>
          </p:txBody>
        </p:sp>
        <p:sp>
          <p:nvSpPr>
            <p:cNvPr id="114" name="TextBox 113">
              <a:extLst>
                <a:ext uri="{FF2B5EF4-FFF2-40B4-BE49-F238E27FC236}">
                  <a16:creationId xmlns:a16="http://schemas.microsoft.com/office/drawing/2014/main" id="{6C996D8E-ABDE-DF8B-64D4-FD6716D4CA9D}"/>
                </a:ext>
              </a:extLst>
            </p:cNvPr>
            <p:cNvSpPr txBox="1"/>
            <p:nvPr/>
          </p:nvSpPr>
          <p:spPr bwMode="auto">
            <a:xfrm>
              <a:off x="8657510" y="5530603"/>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115" name="TextBox 114">
              <a:extLst>
                <a:ext uri="{FF2B5EF4-FFF2-40B4-BE49-F238E27FC236}">
                  <a16:creationId xmlns:a16="http://schemas.microsoft.com/office/drawing/2014/main" id="{857619B5-135B-3DBB-B28A-9B456162429E}"/>
                </a:ext>
              </a:extLst>
            </p:cNvPr>
            <p:cNvSpPr txBox="1"/>
            <p:nvPr/>
          </p:nvSpPr>
          <p:spPr bwMode="auto">
            <a:xfrm>
              <a:off x="8969529" y="5530603"/>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116" name="TextBox 115">
              <a:extLst>
                <a:ext uri="{FF2B5EF4-FFF2-40B4-BE49-F238E27FC236}">
                  <a16:creationId xmlns:a16="http://schemas.microsoft.com/office/drawing/2014/main" id="{B86F1662-A4B2-4F32-F562-47DB7A96EB90}"/>
                </a:ext>
              </a:extLst>
            </p:cNvPr>
            <p:cNvSpPr txBox="1"/>
            <p:nvPr/>
          </p:nvSpPr>
          <p:spPr bwMode="auto">
            <a:xfrm>
              <a:off x="9277475" y="5530603"/>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117" name="TextBox 116">
              <a:extLst>
                <a:ext uri="{FF2B5EF4-FFF2-40B4-BE49-F238E27FC236}">
                  <a16:creationId xmlns:a16="http://schemas.microsoft.com/office/drawing/2014/main" id="{A9C4FAF3-0FD7-FA41-98DA-D01F10BA22C6}"/>
                </a:ext>
              </a:extLst>
            </p:cNvPr>
            <p:cNvSpPr txBox="1"/>
            <p:nvPr/>
          </p:nvSpPr>
          <p:spPr bwMode="auto">
            <a:xfrm>
              <a:off x="9562738" y="5528914"/>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7" name="Freeform: Shape 16">
              <a:extLst>
                <a:ext uri="{FF2B5EF4-FFF2-40B4-BE49-F238E27FC236}">
                  <a16:creationId xmlns:a16="http://schemas.microsoft.com/office/drawing/2014/main" id="{2016D53F-2368-9119-1F7E-639A121CF314}"/>
                </a:ext>
              </a:extLst>
            </p:cNvPr>
            <p:cNvSpPr/>
            <p:nvPr/>
          </p:nvSpPr>
          <p:spPr bwMode="auto">
            <a:xfrm>
              <a:off x="2964216" y="2145156"/>
              <a:ext cx="6708489" cy="1581782"/>
            </a:xfrm>
            <a:custGeom>
              <a:avLst/>
              <a:gdLst>
                <a:gd name="connsiteX0" fmla="*/ 0 w 6708489"/>
                <a:gd name="connsiteY0" fmla="*/ 0 h 1581782"/>
                <a:gd name="connsiteX1" fmla="*/ 381361 w 6708489"/>
                <a:gd name="connsiteY1" fmla="*/ 0 h 1581782"/>
                <a:gd name="connsiteX2" fmla="*/ 381361 w 6708489"/>
                <a:gd name="connsiteY2" fmla="*/ 47671 h 1581782"/>
                <a:gd name="connsiteX3" fmla="*/ 411697 w 6708489"/>
                <a:gd name="connsiteY3" fmla="*/ 47671 h 1581782"/>
                <a:gd name="connsiteX4" fmla="*/ 411697 w 6708489"/>
                <a:gd name="connsiteY4" fmla="*/ 169013 h 1581782"/>
                <a:gd name="connsiteX5" fmla="*/ 455033 w 6708489"/>
                <a:gd name="connsiteY5" fmla="*/ 169013 h 1581782"/>
                <a:gd name="connsiteX6" fmla="*/ 455033 w 6708489"/>
                <a:gd name="connsiteY6" fmla="*/ 390029 h 1581782"/>
                <a:gd name="connsiteX7" fmla="*/ 728053 w 6708489"/>
                <a:gd name="connsiteY7" fmla="*/ 390029 h 1581782"/>
                <a:gd name="connsiteX8" fmla="*/ 728053 w 6708489"/>
                <a:gd name="connsiteY8" fmla="*/ 463701 h 1581782"/>
                <a:gd name="connsiteX9" fmla="*/ 784391 w 6708489"/>
                <a:gd name="connsiteY9" fmla="*/ 463701 h 1581782"/>
                <a:gd name="connsiteX10" fmla="*/ 784391 w 6708489"/>
                <a:gd name="connsiteY10" fmla="*/ 498370 h 1581782"/>
                <a:gd name="connsiteX11" fmla="*/ 801725 w 6708489"/>
                <a:gd name="connsiteY11" fmla="*/ 498370 h 1581782"/>
                <a:gd name="connsiteX12" fmla="*/ 801725 w 6708489"/>
                <a:gd name="connsiteY12" fmla="*/ 550374 h 1581782"/>
                <a:gd name="connsiteX13" fmla="*/ 819060 w 6708489"/>
                <a:gd name="connsiteY13" fmla="*/ 550374 h 1581782"/>
                <a:gd name="connsiteX14" fmla="*/ 819060 w 6708489"/>
                <a:gd name="connsiteY14" fmla="*/ 606711 h 1581782"/>
                <a:gd name="connsiteX15" fmla="*/ 849395 w 6708489"/>
                <a:gd name="connsiteY15" fmla="*/ 606711 h 1581782"/>
                <a:gd name="connsiteX16" fmla="*/ 849395 w 6708489"/>
                <a:gd name="connsiteY16" fmla="*/ 658715 h 1581782"/>
                <a:gd name="connsiteX17" fmla="*/ 879731 w 6708489"/>
                <a:gd name="connsiteY17" fmla="*/ 658715 h 1581782"/>
                <a:gd name="connsiteX18" fmla="*/ 879731 w 6708489"/>
                <a:gd name="connsiteY18" fmla="*/ 728053 h 1581782"/>
                <a:gd name="connsiteX19" fmla="*/ 888398 w 6708489"/>
                <a:gd name="connsiteY19" fmla="*/ 728053 h 1581782"/>
                <a:gd name="connsiteX20" fmla="*/ 888398 w 6708489"/>
                <a:gd name="connsiteY20" fmla="*/ 806059 h 1581782"/>
                <a:gd name="connsiteX21" fmla="*/ 918734 w 6708489"/>
                <a:gd name="connsiteY21" fmla="*/ 806059 h 1581782"/>
                <a:gd name="connsiteX22" fmla="*/ 918734 w 6708489"/>
                <a:gd name="connsiteY22" fmla="*/ 892732 h 1581782"/>
                <a:gd name="connsiteX23" fmla="*/ 940402 w 6708489"/>
                <a:gd name="connsiteY23" fmla="*/ 892732 h 1581782"/>
                <a:gd name="connsiteX24" fmla="*/ 940402 w 6708489"/>
                <a:gd name="connsiteY24" fmla="*/ 949070 h 1581782"/>
                <a:gd name="connsiteX25" fmla="*/ 1378101 w 6708489"/>
                <a:gd name="connsiteY25" fmla="*/ 949070 h 1581782"/>
                <a:gd name="connsiteX26" fmla="*/ 1378101 w 6708489"/>
                <a:gd name="connsiteY26" fmla="*/ 1001073 h 1581782"/>
                <a:gd name="connsiteX27" fmla="*/ 1443105 w 6708489"/>
                <a:gd name="connsiteY27" fmla="*/ 1001073 h 1581782"/>
                <a:gd name="connsiteX28" fmla="*/ 1443105 w 6708489"/>
                <a:gd name="connsiteY28" fmla="*/ 1053077 h 1581782"/>
                <a:gd name="connsiteX29" fmla="*/ 1759462 w 6708489"/>
                <a:gd name="connsiteY29" fmla="*/ 1053077 h 1581782"/>
                <a:gd name="connsiteX30" fmla="*/ 1759462 w 6708489"/>
                <a:gd name="connsiteY30" fmla="*/ 1105081 h 1581782"/>
                <a:gd name="connsiteX31" fmla="*/ 1837467 w 6708489"/>
                <a:gd name="connsiteY31" fmla="*/ 1105081 h 1581782"/>
                <a:gd name="connsiteX32" fmla="*/ 1837467 w 6708489"/>
                <a:gd name="connsiteY32" fmla="*/ 1157085 h 1581782"/>
                <a:gd name="connsiteX33" fmla="*/ 1872137 w 6708489"/>
                <a:gd name="connsiteY33" fmla="*/ 1157085 h 1581782"/>
                <a:gd name="connsiteX34" fmla="*/ 1872137 w 6708489"/>
                <a:gd name="connsiteY34" fmla="*/ 1213422 h 1581782"/>
                <a:gd name="connsiteX35" fmla="*/ 1872137 w 6708489"/>
                <a:gd name="connsiteY35" fmla="*/ 1213422 h 1581782"/>
                <a:gd name="connsiteX36" fmla="*/ 1872137 w 6708489"/>
                <a:gd name="connsiteY36" fmla="*/ 1256759 h 1581782"/>
                <a:gd name="connsiteX37" fmla="*/ 2738866 w 6708489"/>
                <a:gd name="connsiteY37" fmla="*/ 1256759 h 1581782"/>
                <a:gd name="connsiteX38" fmla="*/ 2738866 w 6708489"/>
                <a:gd name="connsiteY38" fmla="*/ 1317430 h 1581782"/>
                <a:gd name="connsiteX39" fmla="*/ 4589335 w 6708489"/>
                <a:gd name="connsiteY39" fmla="*/ 1317430 h 1581782"/>
                <a:gd name="connsiteX40" fmla="*/ 4589335 w 6708489"/>
                <a:gd name="connsiteY40" fmla="*/ 1365100 h 1581782"/>
                <a:gd name="connsiteX41" fmla="*/ 4715011 w 6708489"/>
                <a:gd name="connsiteY41" fmla="*/ 1365100 h 1581782"/>
                <a:gd name="connsiteX42" fmla="*/ 4715011 w 6708489"/>
                <a:gd name="connsiteY42" fmla="*/ 1421437 h 1581782"/>
                <a:gd name="connsiteX43" fmla="*/ 5607742 w 6708489"/>
                <a:gd name="connsiteY43" fmla="*/ 1421437 h 1581782"/>
                <a:gd name="connsiteX44" fmla="*/ 5607742 w 6708489"/>
                <a:gd name="connsiteY44" fmla="*/ 1581782 h 1581782"/>
                <a:gd name="connsiteX45" fmla="*/ 6708489 w 6708489"/>
                <a:gd name="connsiteY45" fmla="*/ 1581782 h 1581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6708489" h="1581782">
                  <a:moveTo>
                    <a:pt x="0" y="0"/>
                  </a:moveTo>
                  <a:lnTo>
                    <a:pt x="381361" y="0"/>
                  </a:lnTo>
                  <a:lnTo>
                    <a:pt x="381361" y="47671"/>
                  </a:lnTo>
                  <a:lnTo>
                    <a:pt x="411697" y="47671"/>
                  </a:lnTo>
                  <a:lnTo>
                    <a:pt x="411697" y="169013"/>
                  </a:lnTo>
                  <a:lnTo>
                    <a:pt x="455033" y="169013"/>
                  </a:lnTo>
                  <a:lnTo>
                    <a:pt x="455033" y="390029"/>
                  </a:lnTo>
                  <a:lnTo>
                    <a:pt x="728053" y="390029"/>
                  </a:lnTo>
                  <a:lnTo>
                    <a:pt x="728053" y="463701"/>
                  </a:lnTo>
                  <a:lnTo>
                    <a:pt x="784391" y="463701"/>
                  </a:lnTo>
                  <a:lnTo>
                    <a:pt x="784391" y="498370"/>
                  </a:lnTo>
                  <a:lnTo>
                    <a:pt x="801725" y="498370"/>
                  </a:lnTo>
                  <a:lnTo>
                    <a:pt x="801725" y="550374"/>
                  </a:lnTo>
                  <a:lnTo>
                    <a:pt x="819060" y="550374"/>
                  </a:lnTo>
                  <a:lnTo>
                    <a:pt x="819060" y="606711"/>
                  </a:lnTo>
                  <a:lnTo>
                    <a:pt x="849395" y="606711"/>
                  </a:lnTo>
                  <a:lnTo>
                    <a:pt x="849395" y="658715"/>
                  </a:lnTo>
                  <a:lnTo>
                    <a:pt x="879731" y="658715"/>
                  </a:lnTo>
                  <a:lnTo>
                    <a:pt x="879731" y="728053"/>
                  </a:lnTo>
                  <a:lnTo>
                    <a:pt x="888398" y="728053"/>
                  </a:lnTo>
                  <a:lnTo>
                    <a:pt x="888398" y="806059"/>
                  </a:lnTo>
                  <a:lnTo>
                    <a:pt x="918734" y="806059"/>
                  </a:lnTo>
                  <a:lnTo>
                    <a:pt x="918734" y="892732"/>
                  </a:lnTo>
                  <a:lnTo>
                    <a:pt x="940402" y="892732"/>
                  </a:lnTo>
                  <a:lnTo>
                    <a:pt x="940402" y="949070"/>
                  </a:lnTo>
                  <a:lnTo>
                    <a:pt x="1378101" y="949070"/>
                  </a:lnTo>
                  <a:lnTo>
                    <a:pt x="1378101" y="1001073"/>
                  </a:lnTo>
                  <a:lnTo>
                    <a:pt x="1443105" y="1001073"/>
                  </a:lnTo>
                  <a:lnTo>
                    <a:pt x="1443105" y="1053077"/>
                  </a:lnTo>
                  <a:lnTo>
                    <a:pt x="1759462" y="1053077"/>
                  </a:lnTo>
                  <a:lnTo>
                    <a:pt x="1759462" y="1105081"/>
                  </a:lnTo>
                  <a:lnTo>
                    <a:pt x="1837467" y="1105081"/>
                  </a:lnTo>
                  <a:lnTo>
                    <a:pt x="1837467" y="1157085"/>
                  </a:lnTo>
                  <a:lnTo>
                    <a:pt x="1872137" y="1157085"/>
                  </a:lnTo>
                  <a:lnTo>
                    <a:pt x="1872137" y="1213422"/>
                  </a:lnTo>
                  <a:lnTo>
                    <a:pt x="1872137" y="1213422"/>
                  </a:lnTo>
                  <a:lnTo>
                    <a:pt x="1872137" y="1256759"/>
                  </a:lnTo>
                  <a:lnTo>
                    <a:pt x="2738866" y="1256759"/>
                  </a:lnTo>
                  <a:lnTo>
                    <a:pt x="2738866" y="1317430"/>
                  </a:lnTo>
                  <a:lnTo>
                    <a:pt x="4589335" y="1317430"/>
                  </a:lnTo>
                  <a:lnTo>
                    <a:pt x="4589335" y="1365100"/>
                  </a:lnTo>
                  <a:lnTo>
                    <a:pt x="4715011" y="1365100"/>
                  </a:lnTo>
                  <a:lnTo>
                    <a:pt x="4715011" y="1421437"/>
                  </a:lnTo>
                  <a:lnTo>
                    <a:pt x="5607742" y="1421437"/>
                  </a:lnTo>
                  <a:lnTo>
                    <a:pt x="5607742" y="1581782"/>
                  </a:lnTo>
                  <a:lnTo>
                    <a:pt x="6708489" y="1581782"/>
                  </a:lnTo>
                </a:path>
              </a:pathLst>
            </a:custGeom>
            <a:noFill/>
            <a:ln w="28575">
              <a:solidFill>
                <a:schemeClr val="accent2"/>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8" name="Freeform: Shape 17">
              <a:extLst>
                <a:ext uri="{FF2B5EF4-FFF2-40B4-BE49-F238E27FC236}">
                  <a16:creationId xmlns:a16="http://schemas.microsoft.com/office/drawing/2014/main" id="{16AFEC7B-6917-4A83-FB25-44DFEAE009F8}"/>
                </a:ext>
              </a:extLst>
            </p:cNvPr>
            <p:cNvSpPr/>
            <p:nvPr/>
          </p:nvSpPr>
          <p:spPr bwMode="auto">
            <a:xfrm>
              <a:off x="2964216" y="2136488"/>
              <a:ext cx="6483139" cy="1183087"/>
            </a:xfrm>
            <a:custGeom>
              <a:avLst/>
              <a:gdLst>
                <a:gd name="connsiteX0" fmla="*/ 0 w 6483139"/>
                <a:gd name="connsiteY0" fmla="*/ 0 h 1183087"/>
                <a:gd name="connsiteX1" fmla="*/ 104008 w 6483139"/>
                <a:gd name="connsiteY1" fmla="*/ 0 h 1183087"/>
                <a:gd name="connsiteX2" fmla="*/ 104008 w 6483139"/>
                <a:gd name="connsiteY2" fmla="*/ 86673 h 1183087"/>
                <a:gd name="connsiteX3" fmla="*/ 281687 w 6483139"/>
                <a:gd name="connsiteY3" fmla="*/ 86673 h 1183087"/>
                <a:gd name="connsiteX4" fmla="*/ 281687 w 6483139"/>
                <a:gd name="connsiteY4" fmla="*/ 177680 h 1183087"/>
                <a:gd name="connsiteX5" fmla="*/ 450700 w 6483139"/>
                <a:gd name="connsiteY5" fmla="*/ 177680 h 1183087"/>
                <a:gd name="connsiteX6" fmla="*/ 450700 w 6483139"/>
                <a:gd name="connsiteY6" fmla="*/ 264353 h 1183087"/>
                <a:gd name="connsiteX7" fmla="*/ 563375 w 6483139"/>
                <a:gd name="connsiteY7" fmla="*/ 264353 h 1183087"/>
                <a:gd name="connsiteX8" fmla="*/ 563375 w 6483139"/>
                <a:gd name="connsiteY8" fmla="*/ 355360 h 1183087"/>
                <a:gd name="connsiteX9" fmla="*/ 1313096 w 6483139"/>
                <a:gd name="connsiteY9" fmla="*/ 355360 h 1183087"/>
                <a:gd name="connsiteX10" fmla="*/ 1313096 w 6483139"/>
                <a:gd name="connsiteY10" fmla="*/ 442033 h 1183087"/>
                <a:gd name="connsiteX11" fmla="*/ 1516777 w 6483139"/>
                <a:gd name="connsiteY11" fmla="*/ 442033 h 1183087"/>
                <a:gd name="connsiteX12" fmla="*/ 1516777 w 6483139"/>
                <a:gd name="connsiteY12" fmla="*/ 528706 h 1183087"/>
                <a:gd name="connsiteX13" fmla="*/ 1677122 w 6483139"/>
                <a:gd name="connsiteY13" fmla="*/ 528706 h 1183087"/>
                <a:gd name="connsiteX14" fmla="*/ 1677122 w 6483139"/>
                <a:gd name="connsiteY14" fmla="*/ 624046 h 1183087"/>
                <a:gd name="connsiteX15" fmla="*/ 2725866 w 6483139"/>
                <a:gd name="connsiteY15" fmla="*/ 624046 h 1183087"/>
                <a:gd name="connsiteX16" fmla="*/ 2725866 w 6483139"/>
                <a:gd name="connsiteY16" fmla="*/ 715053 h 1183087"/>
                <a:gd name="connsiteX17" fmla="*/ 2782203 w 6483139"/>
                <a:gd name="connsiteY17" fmla="*/ 715053 h 1183087"/>
                <a:gd name="connsiteX18" fmla="*/ 2782203 w 6483139"/>
                <a:gd name="connsiteY18" fmla="*/ 806059 h 1183087"/>
                <a:gd name="connsiteX19" fmla="*/ 2799538 w 6483139"/>
                <a:gd name="connsiteY19" fmla="*/ 806059 h 1183087"/>
                <a:gd name="connsiteX20" fmla="*/ 2799538 w 6483139"/>
                <a:gd name="connsiteY20" fmla="*/ 910067 h 1183087"/>
                <a:gd name="connsiteX21" fmla="*/ 3579594 w 6483139"/>
                <a:gd name="connsiteY21" fmla="*/ 910067 h 1183087"/>
                <a:gd name="connsiteX22" fmla="*/ 3579594 w 6483139"/>
                <a:gd name="connsiteY22" fmla="*/ 983739 h 1183087"/>
                <a:gd name="connsiteX23" fmla="*/ 4506995 w 6483139"/>
                <a:gd name="connsiteY23" fmla="*/ 983739 h 1183087"/>
                <a:gd name="connsiteX24" fmla="*/ 4506995 w 6483139"/>
                <a:gd name="connsiteY24" fmla="*/ 1083413 h 1183087"/>
                <a:gd name="connsiteX25" fmla="*/ 4589335 w 6483139"/>
                <a:gd name="connsiteY25" fmla="*/ 1083413 h 1183087"/>
                <a:gd name="connsiteX26" fmla="*/ 4589335 w 6483139"/>
                <a:gd name="connsiteY26" fmla="*/ 1183087 h 1183087"/>
                <a:gd name="connsiteX27" fmla="*/ 6483139 w 6483139"/>
                <a:gd name="connsiteY27" fmla="*/ 1183087 h 1183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483139" h="1183087">
                  <a:moveTo>
                    <a:pt x="0" y="0"/>
                  </a:moveTo>
                  <a:lnTo>
                    <a:pt x="104008" y="0"/>
                  </a:lnTo>
                  <a:lnTo>
                    <a:pt x="104008" y="86673"/>
                  </a:lnTo>
                  <a:lnTo>
                    <a:pt x="281687" y="86673"/>
                  </a:lnTo>
                  <a:lnTo>
                    <a:pt x="281687" y="177680"/>
                  </a:lnTo>
                  <a:lnTo>
                    <a:pt x="450700" y="177680"/>
                  </a:lnTo>
                  <a:lnTo>
                    <a:pt x="450700" y="264353"/>
                  </a:lnTo>
                  <a:lnTo>
                    <a:pt x="563375" y="264353"/>
                  </a:lnTo>
                  <a:lnTo>
                    <a:pt x="563375" y="355360"/>
                  </a:lnTo>
                  <a:lnTo>
                    <a:pt x="1313096" y="355360"/>
                  </a:lnTo>
                  <a:lnTo>
                    <a:pt x="1313096" y="442033"/>
                  </a:lnTo>
                  <a:lnTo>
                    <a:pt x="1516777" y="442033"/>
                  </a:lnTo>
                  <a:lnTo>
                    <a:pt x="1516777" y="528706"/>
                  </a:lnTo>
                  <a:lnTo>
                    <a:pt x="1677122" y="528706"/>
                  </a:lnTo>
                  <a:lnTo>
                    <a:pt x="1677122" y="624046"/>
                  </a:lnTo>
                  <a:lnTo>
                    <a:pt x="2725866" y="624046"/>
                  </a:lnTo>
                  <a:lnTo>
                    <a:pt x="2725866" y="715053"/>
                  </a:lnTo>
                  <a:lnTo>
                    <a:pt x="2782203" y="715053"/>
                  </a:lnTo>
                  <a:lnTo>
                    <a:pt x="2782203" y="806059"/>
                  </a:lnTo>
                  <a:lnTo>
                    <a:pt x="2799538" y="806059"/>
                  </a:lnTo>
                  <a:lnTo>
                    <a:pt x="2799538" y="910067"/>
                  </a:lnTo>
                  <a:lnTo>
                    <a:pt x="3579594" y="910067"/>
                  </a:lnTo>
                  <a:lnTo>
                    <a:pt x="3579594" y="983739"/>
                  </a:lnTo>
                  <a:lnTo>
                    <a:pt x="4506995" y="983739"/>
                  </a:lnTo>
                  <a:lnTo>
                    <a:pt x="4506995" y="1083413"/>
                  </a:lnTo>
                  <a:lnTo>
                    <a:pt x="4589335" y="1083413"/>
                  </a:lnTo>
                  <a:lnTo>
                    <a:pt x="4589335" y="1183087"/>
                  </a:lnTo>
                  <a:lnTo>
                    <a:pt x="6483139" y="1183087"/>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rPr>
                <a:t>1</a:t>
              </a:r>
            </a:p>
          </p:txBody>
        </p:sp>
        <p:grpSp>
          <p:nvGrpSpPr>
            <p:cNvPr id="130" name="Group 129">
              <a:extLst>
                <a:ext uri="{FF2B5EF4-FFF2-40B4-BE49-F238E27FC236}">
                  <a16:creationId xmlns:a16="http://schemas.microsoft.com/office/drawing/2014/main" id="{095A0B00-5013-BF81-D600-2A526286A394}"/>
                </a:ext>
              </a:extLst>
            </p:cNvPr>
            <p:cNvGrpSpPr/>
            <p:nvPr/>
          </p:nvGrpSpPr>
          <p:grpSpPr>
            <a:xfrm>
              <a:off x="2900549" y="2086787"/>
              <a:ext cx="6813331" cy="1681359"/>
              <a:chOff x="2900549" y="2086787"/>
              <a:chExt cx="6813331" cy="1681359"/>
            </a:xfrm>
          </p:grpSpPr>
          <p:sp>
            <p:nvSpPr>
              <p:cNvPr id="19" name="Isosceles Triangle 18">
                <a:extLst>
                  <a:ext uri="{FF2B5EF4-FFF2-40B4-BE49-F238E27FC236}">
                    <a16:creationId xmlns:a16="http://schemas.microsoft.com/office/drawing/2014/main" id="{884A3D1A-0DB2-00C7-546C-5F153FCFC05B}"/>
                  </a:ext>
                </a:extLst>
              </p:cNvPr>
              <p:cNvSpPr/>
              <p:nvPr/>
            </p:nvSpPr>
            <p:spPr bwMode="auto">
              <a:xfrm>
                <a:off x="2900549" y="2086787"/>
                <a:ext cx="112935" cy="97357"/>
              </a:xfrm>
              <a:prstGeom prst="triangle">
                <a:avLst/>
              </a:prstGeom>
              <a:noFill/>
              <a:ln w="19050">
                <a:solidFill>
                  <a:schemeClr val="accent2"/>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 name="Isosceles Triangle 19">
                <a:extLst>
                  <a:ext uri="{FF2B5EF4-FFF2-40B4-BE49-F238E27FC236}">
                    <a16:creationId xmlns:a16="http://schemas.microsoft.com/office/drawing/2014/main" id="{5E914636-6773-11A0-7668-E7F914221A5C}"/>
                  </a:ext>
                </a:extLst>
              </p:cNvPr>
              <p:cNvSpPr/>
              <p:nvPr/>
            </p:nvSpPr>
            <p:spPr bwMode="auto">
              <a:xfrm>
                <a:off x="3055487" y="2087809"/>
                <a:ext cx="112935" cy="97357"/>
              </a:xfrm>
              <a:prstGeom prst="triangle">
                <a:avLst/>
              </a:prstGeom>
              <a:noFill/>
              <a:ln w="19050">
                <a:solidFill>
                  <a:schemeClr val="accent2"/>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 name="Isosceles Triangle 20">
                <a:extLst>
                  <a:ext uri="{FF2B5EF4-FFF2-40B4-BE49-F238E27FC236}">
                    <a16:creationId xmlns:a16="http://schemas.microsoft.com/office/drawing/2014/main" id="{46F556E2-C7AA-0BAC-A2A8-CDEDAA26493E}"/>
                  </a:ext>
                </a:extLst>
              </p:cNvPr>
              <p:cNvSpPr/>
              <p:nvPr/>
            </p:nvSpPr>
            <p:spPr bwMode="auto">
              <a:xfrm>
                <a:off x="3249821" y="2088702"/>
                <a:ext cx="112935" cy="97357"/>
              </a:xfrm>
              <a:prstGeom prst="triangle">
                <a:avLst/>
              </a:prstGeom>
              <a:noFill/>
              <a:ln w="19050">
                <a:solidFill>
                  <a:schemeClr val="accent2"/>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 name="Isosceles Triangle 21">
                <a:extLst>
                  <a:ext uri="{FF2B5EF4-FFF2-40B4-BE49-F238E27FC236}">
                    <a16:creationId xmlns:a16="http://schemas.microsoft.com/office/drawing/2014/main" id="{30C572C8-7733-6261-5564-7A548EC5A809}"/>
                  </a:ext>
                </a:extLst>
              </p:cNvPr>
              <p:cNvSpPr/>
              <p:nvPr/>
            </p:nvSpPr>
            <p:spPr bwMode="auto">
              <a:xfrm>
                <a:off x="3792001" y="2785781"/>
                <a:ext cx="112935" cy="97357"/>
              </a:xfrm>
              <a:prstGeom prst="triangle">
                <a:avLst/>
              </a:prstGeom>
              <a:noFill/>
              <a:ln w="19050">
                <a:solidFill>
                  <a:schemeClr val="accent2"/>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 name="Isosceles Triangle 22">
                <a:extLst>
                  <a:ext uri="{FF2B5EF4-FFF2-40B4-BE49-F238E27FC236}">
                    <a16:creationId xmlns:a16="http://schemas.microsoft.com/office/drawing/2014/main" id="{5598CD88-E0F3-B1C5-006B-78A0A80FFB35}"/>
                  </a:ext>
                </a:extLst>
              </p:cNvPr>
              <p:cNvSpPr/>
              <p:nvPr/>
            </p:nvSpPr>
            <p:spPr bwMode="auto">
              <a:xfrm>
                <a:off x="6567962" y="3402805"/>
                <a:ext cx="112935" cy="97357"/>
              </a:xfrm>
              <a:prstGeom prst="triangle">
                <a:avLst/>
              </a:prstGeom>
              <a:noFill/>
              <a:ln w="19050">
                <a:solidFill>
                  <a:schemeClr val="accent2"/>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3" name="Isosceles Triangle 62">
                <a:extLst>
                  <a:ext uri="{FF2B5EF4-FFF2-40B4-BE49-F238E27FC236}">
                    <a16:creationId xmlns:a16="http://schemas.microsoft.com/office/drawing/2014/main" id="{D62F7222-017E-414E-66E6-DE46518E45CB}"/>
                  </a:ext>
                </a:extLst>
              </p:cNvPr>
              <p:cNvSpPr/>
              <p:nvPr/>
            </p:nvSpPr>
            <p:spPr bwMode="auto">
              <a:xfrm>
                <a:off x="7454849" y="3413527"/>
                <a:ext cx="112935" cy="97357"/>
              </a:xfrm>
              <a:prstGeom prst="triangle">
                <a:avLst/>
              </a:prstGeom>
              <a:noFill/>
              <a:ln w="19050">
                <a:solidFill>
                  <a:schemeClr val="accent2"/>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4" name="Isosceles Triangle 63">
                <a:extLst>
                  <a:ext uri="{FF2B5EF4-FFF2-40B4-BE49-F238E27FC236}">
                    <a16:creationId xmlns:a16="http://schemas.microsoft.com/office/drawing/2014/main" id="{56DE8155-E662-4A05-8369-898895AC9E59}"/>
                  </a:ext>
                </a:extLst>
              </p:cNvPr>
              <p:cNvSpPr/>
              <p:nvPr/>
            </p:nvSpPr>
            <p:spPr bwMode="auto">
              <a:xfrm>
                <a:off x="3818593" y="2930924"/>
                <a:ext cx="112935" cy="97357"/>
              </a:xfrm>
              <a:prstGeom prst="triangle">
                <a:avLst/>
              </a:prstGeom>
              <a:noFill/>
              <a:ln w="19050">
                <a:solidFill>
                  <a:schemeClr val="accent2"/>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1" name="Isosceles Triangle 80">
                <a:extLst>
                  <a:ext uri="{FF2B5EF4-FFF2-40B4-BE49-F238E27FC236}">
                    <a16:creationId xmlns:a16="http://schemas.microsoft.com/office/drawing/2014/main" id="{B6CD58D6-D71E-A6E5-14C0-FAB7C5DCEABB}"/>
                  </a:ext>
                </a:extLst>
              </p:cNvPr>
              <p:cNvSpPr/>
              <p:nvPr/>
            </p:nvSpPr>
            <p:spPr bwMode="auto">
              <a:xfrm>
                <a:off x="7871027" y="3513713"/>
                <a:ext cx="112935" cy="97357"/>
              </a:xfrm>
              <a:prstGeom prst="triangle">
                <a:avLst/>
              </a:prstGeom>
              <a:noFill/>
              <a:ln w="19050">
                <a:solidFill>
                  <a:schemeClr val="accent2"/>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2" name="Isosceles Triangle 81">
                <a:extLst>
                  <a:ext uri="{FF2B5EF4-FFF2-40B4-BE49-F238E27FC236}">
                    <a16:creationId xmlns:a16="http://schemas.microsoft.com/office/drawing/2014/main" id="{BB437D1E-5C69-5582-3DE5-A9279BEFA961}"/>
                  </a:ext>
                </a:extLst>
              </p:cNvPr>
              <p:cNvSpPr/>
              <p:nvPr/>
            </p:nvSpPr>
            <p:spPr bwMode="auto">
              <a:xfrm>
                <a:off x="8259411" y="3519171"/>
                <a:ext cx="112935" cy="97357"/>
              </a:xfrm>
              <a:prstGeom prst="triangle">
                <a:avLst/>
              </a:prstGeom>
              <a:noFill/>
              <a:ln w="19050">
                <a:solidFill>
                  <a:schemeClr val="accent2"/>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8" name="Isosceles Triangle 117">
                <a:extLst>
                  <a:ext uri="{FF2B5EF4-FFF2-40B4-BE49-F238E27FC236}">
                    <a16:creationId xmlns:a16="http://schemas.microsoft.com/office/drawing/2014/main" id="{24DE1D6F-BF3E-7C0D-7FD2-356698BDBB4F}"/>
                  </a:ext>
                </a:extLst>
              </p:cNvPr>
              <p:cNvSpPr/>
              <p:nvPr/>
            </p:nvSpPr>
            <p:spPr bwMode="auto">
              <a:xfrm>
                <a:off x="8329854" y="3519171"/>
                <a:ext cx="112935" cy="97357"/>
              </a:xfrm>
              <a:prstGeom prst="triangle">
                <a:avLst/>
              </a:prstGeom>
              <a:noFill/>
              <a:ln w="19050">
                <a:solidFill>
                  <a:schemeClr val="accent2"/>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9" name="Isosceles Triangle 118">
                <a:extLst>
                  <a:ext uri="{FF2B5EF4-FFF2-40B4-BE49-F238E27FC236}">
                    <a16:creationId xmlns:a16="http://schemas.microsoft.com/office/drawing/2014/main" id="{AB177CFF-E50D-9297-A8B9-BBA4EBFCB808}"/>
                  </a:ext>
                </a:extLst>
              </p:cNvPr>
              <p:cNvSpPr/>
              <p:nvPr/>
            </p:nvSpPr>
            <p:spPr bwMode="auto">
              <a:xfrm>
                <a:off x="8363959" y="3519171"/>
                <a:ext cx="112935" cy="97357"/>
              </a:xfrm>
              <a:prstGeom prst="triangle">
                <a:avLst/>
              </a:prstGeom>
              <a:noFill/>
              <a:ln w="19050">
                <a:solidFill>
                  <a:schemeClr val="accent2"/>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0" name="Isosceles Triangle 119">
                <a:extLst>
                  <a:ext uri="{FF2B5EF4-FFF2-40B4-BE49-F238E27FC236}">
                    <a16:creationId xmlns:a16="http://schemas.microsoft.com/office/drawing/2014/main" id="{2A9A50A2-5C2D-D2A9-D14B-296672AFB00B}"/>
                  </a:ext>
                </a:extLst>
              </p:cNvPr>
              <p:cNvSpPr/>
              <p:nvPr/>
            </p:nvSpPr>
            <p:spPr bwMode="auto">
              <a:xfrm>
                <a:off x="8397408" y="3519171"/>
                <a:ext cx="112935" cy="97357"/>
              </a:xfrm>
              <a:prstGeom prst="triangle">
                <a:avLst/>
              </a:prstGeom>
              <a:noFill/>
              <a:ln w="19050">
                <a:solidFill>
                  <a:schemeClr val="accent2"/>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1" name="Isosceles Triangle 120">
                <a:extLst>
                  <a:ext uri="{FF2B5EF4-FFF2-40B4-BE49-F238E27FC236}">
                    <a16:creationId xmlns:a16="http://schemas.microsoft.com/office/drawing/2014/main" id="{3CDC8464-01AA-8584-301E-30452848841D}"/>
                  </a:ext>
                </a:extLst>
              </p:cNvPr>
              <p:cNvSpPr/>
              <p:nvPr/>
            </p:nvSpPr>
            <p:spPr bwMode="auto">
              <a:xfrm>
                <a:off x="8462197" y="3519171"/>
                <a:ext cx="112935" cy="97357"/>
              </a:xfrm>
              <a:prstGeom prst="triangle">
                <a:avLst/>
              </a:prstGeom>
              <a:noFill/>
              <a:ln w="19050">
                <a:solidFill>
                  <a:schemeClr val="accent2"/>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2" name="Isosceles Triangle 121">
                <a:extLst>
                  <a:ext uri="{FF2B5EF4-FFF2-40B4-BE49-F238E27FC236}">
                    <a16:creationId xmlns:a16="http://schemas.microsoft.com/office/drawing/2014/main" id="{1DB38BCD-80A1-E6B5-EE97-C3223F2026FA}"/>
                  </a:ext>
                </a:extLst>
              </p:cNvPr>
              <p:cNvSpPr/>
              <p:nvPr/>
            </p:nvSpPr>
            <p:spPr bwMode="auto">
              <a:xfrm>
                <a:off x="8481605" y="3519171"/>
                <a:ext cx="112935" cy="97357"/>
              </a:xfrm>
              <a:prstGeom prst="triangle">
                <a:avLst/>
              </a:prstGeom>
              <a:noFill/>
              <a:ln w="19050">
                <a:solidFill>
                  <a:schemeClr val="accent2"/>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3" name="Isosceles Triangle 122">
                <a:extLst>
                  <a:ext uri="{FF2B5EF4-FFF2-40B4-BE49-F238E27FC236}">
                    <a16:creationId xmlns:a16="http://schemas.microsoft.com/office/drawing/2014/main" id="{CD316432-819B-20D7-232A-F0B5DEDA6308}"/>
                  </a:ext>
                </a:extLst>
              </p:cNvPr>
              <p:cNvSpPr/>
              <p:nvPr/>
            </p:nvSpPr>
            <p:spPr bwMode="auto">
              <a:xfrm>
                <a:off x="8538072" y="3670789"/>
                <a:ext cx="112935" cy="97357"/>
              </a:xfrm>
              <a:prstGeom prst="triangle">
                <a:avLst/>
              </a:prstGeom>
              <a:noFill/>
              <a:ln w="19050">
                <a:solidFill>
                  <a:schemeClr val="accent2"/>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4" name="Isosceles Triangle 123">
                <a:extLst>
                  <a:ext uri="{FF2B5EF4-FFF2-40B4-BE49-F238E27FC236}">
                    <a16:creationId xmlns:a16="http://schemas.microsoft.com/office/drawing/2014/main" id="{4B728D94-ECEC-C027-62F8-05CDBB5A6122}"/>
                  </a:ext>
                </a:extLst>
              </p:cNvPr>
              <p:cNvSpPr/>
              <p:nvPr/>
            </p:nvSpPr>
            <p:spPr bwMode="auto">
              <a:xfrm>
                <a:off x="8841413" y="3670789"/>
                <a:ext cx="112935" cy="97357"/>
              </a:xfrm>
              <a:prstGeom prst="triangle">
                <a:avLst/>
              </a:prstGeom>
              <a:noFill/>
              <a:ln w="19050">
                <a:solidFill>
                  <a:schemeClr val="accent2"/>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5" name="Isosceles Triangle 124">
                <a:extLst>
                  <a:ext uri="{FF2B5EF4-FFF2-40B4-BE49-F238E27FC236}">
                    <a16:creationId xmlns:a16="http://schemas.microsoft.com/office/drawing/2014/main" id="{BB355397-E3D2-A615-9D53-753C7924C35E}"/>
                  </a:ext>
                </a:extLst>
              </p:cNvPr>
              <p:cNvSpPr/>
              <p:nvPr/>
            </p:nvSpPr>
            <p:spPr bwMode="auto">
              <a:xfrm>
                <a:off x="9251014" y="3670789"/>
                <a:ext cx="112935" cy="97357"/>
              </a:xfrm>
              <a:prstGeom prst="triangle">
                <a:avLst/>
              </a:prstGeom>
              <a:noFill/>
              <a:ln w="19050">
                <a:solidFill>
                  <a:schemeClr val="accent2"/>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6" name="Isosceles Triangle 125">
                <a:extLst>
                  <a:ext uri="{FF2B5EF4-FFF2-40B4-BE49-F238E27FC236}">
                    <a16:creationId xmlns:a16="http://schemas.microsoft.com/office/drawing/2014/main" id="{EF8A52AD-FC46-8863-7465-CD02F6F11E08}"/>
                  </a:ext>
                </a:extLst>
              </p:cNvPr>
              <p:cNvSpPr/>
              <p:nvPr/>
            </p:nvSpPr>
            <p:spPr bwMode="auto">
              <a:xfrm>
                <a:off x="9301384" y="3670789"/>
                <a:ext cx="112935" cy="97357"/>
              </a:xfrm>
              <a:prstGeom prst="triangle">
                <a:avLst/>
              </a:prstGeom>
              <a:noFill/>
              <a:ln w="19050">
                <a:solidFill>
                  <a:schemeClr val="accent2"/>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7" name="Isosceles Triangle 126">
                <a:extLst>
                  <a:ext uri="{FF2B5EF4-FFF2-40B4-BE49-F238E27FC236}">
                    <a16:creationId xmlns:a16="http://schemas.microsoft.com/office/drawing/2014/main" id="{9E3A8866-B09F-BAA0-E7E9-E4ADBD15819F}"/>
                  </a:ext>
                </a:extLst>
              </p:cNvPr>
              <p:cNvSpPr/>
              <p:nvPr/>
            </p:nvSpPr>
            <p:spPr bwMode="auto">
              <a:xfrm>
                <a:off x="9372707" y="3670789"/>
                <a:ext cx="112935" cy="97357"/>
              </a:xfrm>
              <a:prstGeom prst="triangle">
                <a:avLst/>
              </a:prstGeom>
              <a:noFill/>
              <a:ln w="19050">
                <a:solidFill>
                  <a:schemeClr val="accent2"/>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8" name="Isosceles Triangle 127">
                <a:extLst>
                  <a:ext uri="{FF2B5EF4-FFF2-40B4-BE49-F238E27FC236}">
                    <a16:creationId xmlns:a16="http://schemas.microsoft.com/office/drawing/2014/main" id="{0194F1BB-FB5A-51FD-E3B6-8573F653FEE3}"/>
                  </a:ext>
                </a:extLst>
              </p:cNvPr>
              <p:cNvSpPr/>
              <p:nvPr/>
            </p:nvSpPr>
            <p:spPr bwMode="auto">
              <a:xfrm>
                <a:off x="9477419" y="3670789"/>
                <a:ext cx="112935" cy="97357"/>
              </a:xfrm>
              <a:prstGeom prst="triangle">
                <a:avLst/>
              </a:prstGeom>
              <a:noFill/>
              <a:ln w="19050">
                <a:solidFill>
                  <a:schemeClr val="accent2"/>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9" name="Isosceles Triangle 128">
                <a:extLst>
                  <a:ext uri="{FF2B5EF4-FFF2-40B4-BE49-F238E27FC236}">
                    <a16:creationId xmlns:a16="http://schemas.microsoft.com/office/drawing/2014/main" id="{62D8037A-87A7-A679-99D1-0DAFE5D0181F}"/>
                  </a:ext>
                </a:extLst>
              </p:cNvPr>
              <p:cNvSpPr/>
              <p:nvPr/>
            </p:nvSpPr>
            <p:spPr bwMode="auto">
              <a:xfrm>
                <a:off x="9600945" y="3670789"/>
                <a:ext cx="112935" cy="97357"/>
              </a:xfrm>
              <a:prstGeom prst="triangle">
                <a:avLst/>
              </a:prstGeom>
              <a:noFill/>
              <a:ln w="19050">
                <a:solidFill>
                  <a:schemeClr val="accent2"/>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42" name="Group 141">
              <a:extLst>
                <a:ext uri="{FF2B5EF4-FFF2-40B4-BE49-F238E27FC236}">
                  <a16:creationId xmlns:a16="http://schemas.microsoft.com/office/drawing/2014/main" id="{D46BA467-8279-950A-4B34-DF05D59EED12}"/>
                </a:ext>
              </a:extLst>
            </p:cNvPr>
            <p:cNvGrpSpPr/>
            <p:nvPr/>
          </p:nvGrpSpPr>
          <p:grpSpPr>
            <a:xfrm>
              <a:off x="3775385" y="2446701"/>
              <a:ext cx="5724250" cy="921322"/>
              <a:chOff x="3775385" y="2446701"/>
              <a:chExt cx="5724250" cy="921322"/>
            </a:xfrm>
          </p:grpSpPr>
          <p:sp>
            <p:nvSpPr>
              <p:cNvPr id="131" name="Rectangle 130">
                <a:extLst>
                  <a:ext uri="{FF2B5EF4-FFF2-40B4-BE49-F238E27FC236}">
                    <a16:creationId xmlns:a16="http://schemas.microsoft.com/office/drawing/2014/main" id="{1D30FB1D-C9CE-1077-908E-00D9701053D5}"/>
                  </a:ext>
                </a:extLst>
              </p:cNvPr>
              <p:cNvSpPr/>
              <p:nvPr/>
            </p:nvSpPr>
            <p:spPr bwMode="auto">
              <a:xfrm>
                <a:off x="3775385" y="2450234"/>
                <a:ext cx="93587" cy="93587"/>
              </a:xfrm>
              <a:prstGeom prst="rect">
                <a:avLst/>
              </a:prstGeom>
              <a:noFill/>
              <a:ln w="1905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2" name="Rectangle 131">
                <a:extLst>
                  <a:ext uri="{FF2B5EF4-FFF2-40B4-BE49-F238E27FC236}">
                    <a16:creationId xmlns:a16="http://schemas.microsoft.com/office/drawing/2014/main" id="{9E94CD44-C85F-E0B1-4507-B4A068351486}"/>
                  </a:ext>
                </a:extLst>
              </p:cNvPr>
              <p:cNvSpPr/>
              <p:nvPr/>
            </p:nvSpPr>
            <p:spPr bwMode="auto">
              <a:xfrm>
                <a:off x="3813114" y="2446701"/>
                <a:ext cx="93587" cy="93587"/>
              </a:xfrm>
              <a:prstGeom prst="rect">
                <a:avLst/>
              </a:prstGeom>
              <a:noFill/>
              <a:ln w="1905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3" name="Rectangle 132">
                <a:extLst>
                  <a:ext uri="{FF2B5EF4-FFF2-40B4-BE49-F238E27FC236}">
                    <a16:creationId xmlns:a16="http://schemas.microsoft.com/office/drawing/2014/main" id="{B19F936A-A1F9-B77E-E510-83C7F5E150D9}"/>
                  </a:ext>
                </a:extLst>
              </p:cNvPr>
              <p:cNvSpPr/>
              <p:nvPr/>
            </p:nvSpPr>
            <p:spPr bwMode="auto">
              <a:xfrm>
                <a:off x="8081262" y="3274436"/>
                <a:ext cx="93587" cy="93587"/>
              </a:xfrm>
              <a:prstGeom prst="rect">
                <a:avLst/>
              </a:prstGeom>
              <a:noFill/>
              <a:ln w="1905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4" name="Rectangle 133">
                <a:extLst>
                  <a:ext uri="{FF2B5EF4-FFF2-40B4-BE49-F238E27FC236}">
                    <a16:creationId xmlns:a16="http://schemas.microsoft.com/office/drawing/2014/main" id="{E79A1A33-D639-5EBB-9B8E-C10F1E943F3D}"/>
                  </a:ext>
                </a:extLst>
              </p:cNvPr>
              <p:cNvSpPr/>
              <p:nvPr/>
            </p:nvSpPr>
            <p:spPr bwMode="auto">
              <a:xfrm>
                <a:off x="7637828" y="3274436"/>
                <a:ext cx="93587" cy="93587"/>
              </a:xfrm>
              <a:prstGeom prst="rect">
                <a:avLst/>
              </a:prstGeom>
              <a:noFill/>
              <a:ln w="1905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5" name="Rectangle 134">
                <a:extLst>
                  <a:ext uri="{FF2B5EF4-FFF2-40B4-BE49-F238E27FC236}">
                    <a16:creationId xmlns:a16="http://schemas.microsoft.com/office/drawing/2014/main" id="{A57705AA-3398-EAA5-C786-F43DE8DE9E66}"/>
                  </a:ext>
                </a:extLst>
              </p:cNvPr>
              <p:cNvSpPr/>
              <p:nvPr/>
            </p:nvSpPr>
            <p:spPr bwMode="auto">
              <a:xfrm>
                <a:off x="8308020" y="3274436"/>
                <a:ext cx="93587" cy="93587"/>
              </a:xfrm>
              <a:prstGeom prst="rect">
                <a:avLst/>
              </a:prstGeom>
              <a:noFill/>
              <a:ln w="1905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6" name="Rectangle 135">
                <a:extLst>
                  <a:ext uri="{FF2B5EF4-FFF2-40B4-BE49-F238E27FC236}">
                    <a16:creationId xmlns:a16="http://schemas.microsoft.com/office/drawing/2014/main" id="{0178A68D-97B7-41F5-FBC5-F42D3D2750E5}"/>
                  </a:ext>
                </a:extLst>
              </p:cNvPr>
              <p:cNvSpPr/>
              <p:nvPr/>
            </p:nvSpPr>
            <p:spPr bwMode="auto">
              <a:xfrm>
                <a:off x="8355946" y="3274436"/>
                <a:ext cx="93587" cy="93587"/>
              </a:xfrm>
              <a:prstGeom prst="rect">
                <a:avLst/>
              </a:prstGeom>
              <a:noFill/>
              <a:ln w="1905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7" name="Rectangle 136">
                <a:extLst>
                  <a:ext uri="{FF2B5EF4-FFF2-40B4-BE49-F238E27FC236}">
                    <a16:creationId xmlns:a16="http://schemas.microsoft.com/office/drawing/2014/main" id="{44B0529E-D9EA-F5F9-3310-245D52A721C9}"/>
                  </a:ext>
                </a:extLst>
              </p:cNvPr>
              <p:cNvSpPr/>
              <p:nvPr/>
            </p:nvSpPr>
            <p:spPr bwMode="auto">
              <a:xfrm>
                <a:off x="8425667" y="3274436"/>
                <a:ext cx="93587" cy="93587"/>
              </a:xfrm>
              <a:prstGeom prst="rect">
                <a:avLst/>
              </a:prstGeom>
              <a:noFill/>
              <a:ln w="1905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8" name="Rectangle 137">
                <a:extLst>
                  <a:ext uri="{FF2B5EF4-FFF2-40B4-BE49-F238E27FC236}">
                    <a16:creationId xmlns:a16="http://schemas.microsoft.com/office/drawing/2014/main" id="{5E99680F-9729-D4FA-2572-0F9FA1945822}"/>
                  </a:ext>
                </a:extLst>
              </p:cNvPr>
              <p:cNvSpPr/>
              <p:nvPr/>
            </p:nvSpPr>
            <p:spPr bwMode="auto">
              <a:xfrm>
                <a:off x="8482251" y="3274436"/>
                <a:ext cx="93587" cy="93587"/>
              </a:xfrm>
              <a:prstGeom prst="rect">
                <a:avLst/>
              </a:prstGeom>
              <a:noFill/>
              <a:ln w="1905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9" name="Rectangle 138">
                <a:extLst>
                  <a:ext uri="{FF2B5EF4-FFF2-40B4-BE49-F238E27FC236}">
                    <a16:creationId xmlns:a16="http://schemas.microsoft.com/office/drawing/2014/main" id="{8779CBA6-20C8-830D-680A-A99240D293F6}"/>
                  </a:ext>
                </a:extLst>
              </p:cNvPr>
              <p:cNvSpPr/>
              <p:nvPr/>
            </p:nvSpPr>
            <p:spPr bwMode="auto">
              <a:xfrm>
                <a:off x="8526344" y="3274436"/>
                <a:ext cx="93587" cy="93587"/>
              </a:xfrm>
              <a:prstGeom prst="rect">
                <a:avLst/>
              </a:prstGeom>
              <a:noFill/>
              <a:ln w="1905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0" name="Rectangle 139">
                <a:extLst>
                  <a:ext uri="{FF2B5EF4-FFF2-40B4-BE49-F238E27FC236}">
                    <a16:creationId xmlns:a16="http://schemas.microsoft.com/office/drawing/2014/main" id="{C0967515-8A36-9B15-A92C-77EE75A4C271}"/>
                  </a:ext>
                </a:extLst>
              </p:cNvPr>
              <p:cNvSpPr/>
              <p:nvPr/>
            </p:nvSpPr>
            <p:spPr bwMode="auto">
              <a:xfrm>
                <a:off x="9334430" y="3274436"/>
                <a:ext cx="93587" cy="93587"/>
              </a:xfrm>
              <a:prstGeom prst="rect">
                <a:avLst/>
              </a:prstGeom>
              <a:noFill/>
              <a:ln w="1905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1" name="Rectangle 140">
                <a:extLst>
                  <a:ext uri="{FF2B5EF4-FFF2-40B4-BE49-F238E27FC236}">
                    <a16:creationId xmlns:a16="http://schemas.microsoft.com/office/drawing/2014/main" id="{7CB29D54-A1B1-6B68-4C28-F893FE9FD914}"/>
                  </a:ext>
                </a:extLst>
              </p:cNvPr>
              <p:cNvSpPr/>
              <p:nvPr/>
            </p:nvSpPr>
            <p:spPr bwMode="auto">
              <a:xfrm>
                <a:off x="9406048" y="3274436"/>
                <a:ext cx="93587" cy="93587"/>
              </a:xfrm>
              <a:prstGeom prst="rect">
                <a:avLst/>
              </a:prstGeom>
              <a:noFill/>
              <a:ln w="1905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sp>
        <p:nvSpPr>
          <p:cNvPr id="12" name="TextBox 11">
            <a:extLst>
              <a:ext uri="{FF2B5EF4-FFF2-40B4-BE49-F238E27FC236}">
                <a16:creationId xmlns:a16="http://schemas.microsoft.com/office/drawing/2014/main" id="{C95AB0FC-360E-B022-02DA-BD0E6742DA32}"/>
              </a:ext>
            </a:extLst>
          </p:cNvPr>
          <p:cNvSpPr txBox="1"/>
          <p:nvPr/>
        </p:nvSpPr>
        <p:spPr bwMode="auto">
          <a:xfrm>
            <a:off x="2652270" y="4161558"/>
            <a:ext cx="185410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Median PFS, mo (95% CI)</a:t>
            </a:r>
          </a:p>
        </p:txBody>
      </p:sp>
      <p:sp>
        <p:nvSpPr>
          <p:cNvPr id="15" name="TextBox 14">
            <a:extLst>
              <a:ext uri="{FF2B5EF4-FFF2-40B4-BE49-F238E27FC236}">
                <a16:creationId xmlns:a16="http://schemas.microsoft.com/office/drawing/2014/main" id="{28536FC2-7F72-E6C8-2A47-ADBDF15775BA}"/>
              </a:ext>
            </a:extLst>
          </p:cNvPr>
          <p:cNvSpPr txBox="1"/>
          <p:nvPr/>
        </p:nvSpPr>
        <p:spPr bwMode="auto">
          <a:xfrm>
            <a:off x="4410523" y="3669115"/>
            <a:ext cx="1181495"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4DA1BB"/>
                </a:solidFill>
                <a:effectLst/>
                <a:uLnTx/>
                <a:uFillTx/>
                <a:latin typeface="Calibri" panose="020F0502020204030204" pitchFamily="34" charset="0"/>
                <a:ea typeface="+mn-ea"/>
                <a:cs typeface="Arial" panose="020B0604020202020204" pitchFamily="34" charset="0"/>
              </a:rPr>
              <a:t>POD24 Yes</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4DA1BB"/>
                </a:solidFill>
                <a:effectLst/>
                <a:uLnTx/>
                <a:uFillTx/>
                <a:latin typeface="Calibri" panose="020F0502020204030204" pitchFamily="34" charset="0"/>
                <a:ea typeface="+mn-ea"/>
                <a:cs typeface="Arial" panose="020B0604020202020204" pitchFamily="34" charset="0"/>
              </a:rPr>
              <a:t>(n = 61)</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30.8</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(9.5-NE)</a:t>
            </a:r>
          </a:p>
        </p:txBody>
      </p:sp>
      <p:sp>
        <p:nvSpPr>
          <p:cNvPr id="144" name="TextBox 143">
            <a:extLst>
              <a:ext uri="{FF2B5EF4-FFF2-40B4-BE49-F238E27FC236}">
                <a16:creationId xmlns:a16="http://schemas.microsoft.com/office/drawing/2014/main" id="{EB240733-179C-0515-6066-28BD78B92293}"/>
              </a:ext>
            </a:extLst>
          </p:cNvPr>
          <p:cNvSpPr txBox="1"/>
          <p:nvPr/>
        </p:nvSpPr>
        <p:spPr bwMode="auto">
          <a:xfrm>
            <a:off x="5434954" y="3669115"/>
            <a:ext cx="1181495"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POD24 No</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(n = 33)</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NE</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(18.4-NE)</a:t>
            </a:r>
          </a:p>
        </p:txBody>
      </p:sp>
      <p:sp>
        <p:nvSpPr>
          <p:cNvPr id="146" name="Isosceles Triangle 145">
            <a:extLst>
              <a:ext uri="{FF2B5EF4-FFF2-40B4-BE49-F238E27FC236}">
                <a16:creationId xmlns:a16="http://schemas.microsoft.com/office/drawing/2014/main" id="{DFBFF034-8A9B-2104-3E2A-3BD843E0F002}"/>
              </a:ext>
            </a:extLst>
          </p:cNvPr>
          <p:cNvSpPr/>
          <p:nvPr/>
        </p:nvSpPr>
        <p:spPr bwMode="auto">
          <a:xfrm>
            <a:off x="3200000" y="1805282"/>
            <a:ext cx="131784" cy="113606"/>
          </a:xfrm>
          <a:prstGeom prst="triangle">
            <a:avLst/>
          </a:prstGeom>
          <a:noFill/>
          <a:ln w="19050">
            <a:solidFill>
              <a:schemeClr val="accent2"/>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7" name="Isosceles Triangle 146">
            <a:extLst>
              <a:ext uri="{FF2B5EF4-FFF2-40B4-BE49-F238E27FC236}">
                <a16:creationId xmlns:a16="http://schemas.microsoft.com/office/drawing/2014/main" id="{A651A292-E4B5-AE94-6F34-7FAF819B7C18}"/>
              </a:ext>
            </a:extLst>
          </p:cNvPr>
          <p:cNvSpPr/>
          <p:nvPr/>
        </p:nvSpPr>
        <p:spPr bwMode="auto">
          <a:xfrm>
            <a:off x="9053608" y="3315347"/>
            <a:ext cx="131784" cy="113606"/>
          </a:xfrm>
          <a:prstGeom prst="triangle">
            <a:avLst/>
          </a:prstGeom>
          <a:noFill/>
          <a:ln w="19050">
            <a:solidFill>
              <a:schemeClr val="accent2"/>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9" name="Isosceles Triangle 148">
            <a:extLst>
              <a:ext uri="{FF2B5EF4-FFF2-40B4-BE49-F238E27FC236}">
                <a16:creationId xmlns:a16="http://schemas.microsoft.com/office/drawing/2014/main" id="{951A65AA-641A-460C-90A8-336DFA1D3B09}"/>
              </a:ext>
            </a:extLst>
          </p:cNvPr>
          <p:cNvSpPr/>
          <p:nvPr/>
        </p:nvSpPr>
        <p:spPr bwMode="auto">
          <a:xfrm>
            <a:off x="9186929" y="3327839"/>
            <a:ext cx="131784" cy="113606"/>
          </a:xfrm>
          <a:prstGeom prst="triangle">
            <a:avLst/>
          </a:prstGeom>
          <a:noFill/>
          <a:ln w="19050">
            <a:solidFill>
              <a:schemeClr val="accent2"/>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0" name="Isosceles Triangle 149">
            <a:extLst>
              <a:ext uri="{FF2B5EF4-FFF2-40B4-BE49-F238E27FC236}">
                <a16:creationId xmlns:a16="http://schemas.microsoft.com/office/drawing/2014/main" id="{728FD52B-E9D6-BC40-2FF3-86A6534A8B78}"/>
              </a:ext>
            </a:extLst>
          </p:cNvPr>
          <p:cNvSpPr/>
          <p:nvPr/>
        </p:nvSpPr>
        <p:spPr bwMode="auto">
          <a:xfrm>
            <a:off x="9065758" y="3315347"/>
            <a:ext cx="131784" cy="113606"/>
          </a:xfrm>
          <a:prstGeom prst="triangle">
            <a:avLst/>
          </a:prstGeom>
          <a:noFill/>
          <a:ln w="19050">
            <a:solidFill>
              <a:schemeClr val="accent2"/>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1" name="Isosceles Triangle 150">
            <a:extLst>
              <a:ext uri="{FF2B5EF4-FFF2-40B4-BE49-F238E27FC236}">
                <a16:creationId xmlns:a16="http://schemas.microsoft.com/office/drawing/2014/main" id="{697014D8-74C2-7478-63D0-CA05DCC5774D}"/>
              </a:ext>
            </a:extLst>
          </p:cNvPr>
          <p:cNvSpPr/>
          <p:nvPr/>
        </p:nvSpPr>
        <p:spPr bwMode="auto">
          <a:xfrm>
            <a:off x="9014693" y="3308490"/>
            <a:ext cx="131784" cy="113606"/>
          </a:xfrm>
          <a:prstGeom prst="triangle">
            <a:avLst/>
          </a:prstGeom>
          <a:noFill/>
          <a:ln w="19050">
            <a:solidFill>
              <a:schemeClr val="accent2"/>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 name="TextBox 5">
            <a:extLst>
              <a:ext uri="{FF2B5EF4-FFF2-40B4-BE49-F238E27FC236}">
                <a16:creationId xmlns:a16="http://schemas.microsoft.com/office/drawing/2014/main" id="{AD6D9985-C553-7EA7-6002-8160C570344D}"/>
              </a:ext>
            </a:extLst>
          </p:cNvPr>
          <p:cNvSpPr txBox="1"/>
          <p:nvPr/>
        </p:nvSpPr>
        <p:spPr bwMode="auto">
          <a:xfrm>
            <a:off x="9109739" y="2705869"/>
            <a:ext cx="69963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59%</a:t>
            </a:r>
            <a:endParaRPr kumimoji="0" lang="en-US" sz="1600" b="0"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endParaRPr>
          </a:p>
        </p:txBody>
      </p:sp>
      <p:sp>
        <p:nvSpPr>
          <p:cNvPr id="11" name="TextBox 10">
            <a:extLst>
              <a:ext uri="{FF2B5EF4-FFF2-40B4-BE49-F238E27FC236}">
                <a16:creationId xmlns:a16="http://schemas.microsoft.com/office/drawing/2014/main" id="{DC6F047E-7466-1BC6-73EE-8783A61446EC}"/>
              </a:ext>
            </a:extLst>
          </p:cNvPr>
          <p:cNvSpPr txBox="1"/>
          <p:nvPr/>
        </p:nvSpPr>
        <p:spPr bwMode="auto">
          <a:xfrm>
            <a:off x="9093069" y="3614588"/>
            <a:ext cx="69963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chemeClr val="accent2"/>
                </a:solidFill>
                <a:effectLst/>
                <a:uLnTx/>
                <a:uFillTx/>
                <a:latin typeface="Calibri" panose="020F0502020204030204" pitchFamily="34" charset="0"/>
                <a:ea typeface="+mn-ea"/>
                <a:cs typeface="Arial" panose="020B0604020202020204" pitchFamily="34" charset="0"/>
              </a:rPr>
              <a:t>50%</a:t>
            </a:r>
            <a:endParaRPr kumimoji="0" lang="en-US" sz="1600" b="0" i="0" u="none" strike="noStrike" kern="1200" cap="none" spc="0" normalizeH="0" baseline="0" noProof="0" dirty="0">
              <a:ln>
                <a:noFill/>
              </a:ln>
              <a:solidFill>
                <a:schemeClr val="accent2"/>
              </a:solidFill>
              <a:effectLst/>
              <a:uLnTx/>
              <a:uFillTx/>
              <a:latin typeface="Calibri" panose="020F0502020204030204" pitchFamily="34" charset="0"/>
              <a:ea typeface="+mn-ea"/>
              <a:cs typeface="Arial" panose="020B0604020202020204" pitchFamily="34" charset="0"/>
            </a:endParaRPr>
          </a:p>
        </p:txBody>
      </p:sp>
      <p:sp>
        <p:nvSpPr>
          <p:cNvPr id="13" name="TextBox 12">
            <a:extLst>
              <a:ext uri="{FF2B5EF4-FFF2-40B4-BE49-F238E27FC236}">
                <a16:creationId xmlns:a16="http://schemas.microsoft.com/office/drawing/2014/main" id="{E6CA6E53-29FC-D9A7-CC9B-FE658E8ADA71}"/>
              </a:ext>
            </a:extLst>
          </p:cNvPr>
          <p:cNvSpPr txBox="1"/>
          <p:nvPr/>
        </p:nvSpPr>
        <p:spPr bwMode="auto">
          <a:xfrm>
            <a:off x="8365169" y="2065156"/>
            <a:ext cx="150114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lang="en-US" sz="1600" dirty="0">
                <a:solidFill>
                  <a:schemeClr val="bg1"/>
                </a:solidFill>
                <a:latin typeface="Calibri" panose="020F0502020204030204" pitchFamily="34" charset="0"/>
              </a:rPr>
              <a:t>36-mo </a:t>
            </a:r>
          </a:p>
          <a:p>
            <a:pPr marL="0" marR="0" lvl="0" indent="0" algn="ctr" defTabSz="914400" rtl="0" eaLnBrk="0" fontAlgn="base" latinLnBrk="0" hangingPunct="0">
              <a:lnSpc>
                <a:spcPct val="100000"/>
              </a:lnSpc>
              <a:spcBef>
                <a:spcPts val="0"/>
              </a:spcBef>
              <a:spcAft>
                <a:spcPct val="0"/>
              </a:spcAft>
              <a:buClrTx/>
              <a:buSzTx/>
              <a:buFontTx/>
              <a:buNone/>
              <a:tabLst/>
              <a:defRPr/>
            </a:pPr>
            <a:r>
              <a:rPr lang="en-US" sz="1600" dirty="0">
                <a:solidFill>
                  <a:schemeClr val="bg1"/>
                </a:solidFill>
                <a:latin typeface="Calibri" panose="020F0502020204030204" pitchFamily="34" charset="0"/>
              </a:rPr>
              <a:t>PFS rate </a:t>
            </a:r>
            <a:endParaRPr kumimoji="0" lang="en-US" sz="1600" b="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endParaRPr>
          </a:p>
        </p:txBody>
      </p:sp>
      <p:sp>
        <p:nvSpPr>
          <p:cNvPr id="2" name="Text Box 11">
            <a:extLst>
              <a:ext uri="{FF2B5EF4-FFF2-40B4-BE49-F238E27FC236}">
                <a16:creationId xmlns:a16="http://schemas.microsoft.com/office/drawing/2014/main" id="{ADB8CE85-3AD3-4DB0-0C13-D9AC8FDEB609}"/>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Schuster. ASH 2023. Abstr 601.</a:t>
            </a:r>
          </a:p>
        </p:txBody>
      </p:sp>
    </p:spTree>
    <p:extLst>
      <p:ext uri="{BB962C8B-B14F-4D97-AF65-F5344CB8AC3E}">
        <p14:creationId xmlns:p14="http://schemas.microsoft.com/office/powerpoint/2010/main" val="8216274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FA70E4EB-BA04-49FA-0A9F-2D442FE678BF}"/>
              </a:ext>
            </a:extLst>
          </p:cNvPr>
          <p:cNvCxnSpPr/>
          <p:nvPr/>
        </p:nvCxnSpPr>
        <p:spPr bwMode="auto">
          <a:xfrm flipH="1" flipV="1">
            <a:off x="8268870" y="1734320"/>
            <a:ext cx="55645" cy="3291840"/>
          </a:xfrm>
          <a:prstGeom prst="line">
            <a:avLst/>
          </a:prstGeom>
          <a:noFill/>
          <a:ln w="28575" cap="flat" cmpd="sng" algn="ctr">
            <a:solidFill>
              <a:schemeClr val="tx2"/>
            </a:solidFill>
            <a:prstDash val="sysDash"/>
            <a:round/>
            <a:headEnd type="none" w="med" len="med"/>
            <a:tailEnd type="none" w="med" len="med"/>
          </a:ln>
          <a:effectLst/>
        </p:spPr>
      </p:cxnSp>
      <p:sp>
        <p:nvSpPr>
          <p:cNvPr id="74" name="Rectangle 73">
            <a:extLst>
              <a:ext uri="{FF2B5EF4-FFF2-40B4-BE49-F238E27FC236}">
                <a16:creationId xmlns:a16="http://schemas.microsoft.com/office/drawing/2014/main" id="{4BC11B8B-36F3-471C-E731-7195B6911BC1}"/>
              </a:ext>
            </a:extLst>
          </p:cNvPr>
          <p:cNvSpPr/>
          <p:nvPr/>
        </p:nvSpPr>
        <p:spPr bwMode="auto">
          <a:xfrm>
            <a:off x="8206362" y="2334642"/>
            <a:ext cx="109207" cy="109207"/>
          </a:xfrm>
          <a:prstGeom prst="rect">
            <a:avLst/>
          </a:prstGeom>
          <a:noFill/>
          <a:ln w="1905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8" name="Rectangle 67">
            <a:extLst>
              <a:ext uri="{FF2B5EF4-FFF2-40B4-BE49-F238E27FC236}">
                <a16:creationId xmlns:a16="http://schemas.microsoft.com/office/drawing/2014/main" id="{1AED39BE-729F-44FD-FAE8-FFCD6610CFC4}"/>
              </a:ext>
            </a:extLst>
          </p:cNvPr>
          <p:cNvSpPr/>
          <p:nvPr/>
        </p:nvSpPr>
        <p:spPr bwMode="auto">
          <a:xfrm>
            <a:off x="8254530" y="2313997"/>
            <a:ext cx="109207" cy="109207"/>
          </a:xfrm>
          <a:prstGeom prst="rect">
            <a:avLst/>
          </a:prstGeom>
          <a:noFill/>
          <a:ln w="1905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5" name="Rectangle 64">
            <a:extLst>
              <a:ext uri="{FF2B5EF4-FFF2-40B4-BE49-F238E27FC236}">
                <a16:creationId xmlns:a16="http://schemas.microsoft.com/office/drawing/2014/main" id="{81658452-3787-B0C6-499C-D349246FD835}"/>
              </a:ext>
            </a:extLst>
          </p:cNvPr>
          <p:cNvSpPr/>
          <p:nvPr/>
        </p:nvSpPr>
        <p:spPr bwMode="auto">
          <a:xfrm>
            <a:off x="8260320" y="2326619"/>
            <a:ext cx="109207" cy="109207"/>
          </a:xfrm>
          <a:prstGeom prst="rect">
            <a:avLst/>
          </a:prstGeom>
          <a:noFill/>
          <a:ln w="1905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 name="Title 2">
            <a:extLst>
              <a:ext uri="{FF2B5EF4-FFF2-40B4-BE49-F238E27FC236}">
                <a16:creationId xmlns:a16="http://schemas.microsoft.com/office/drawing/2014/main" id="{E0CB5786-62CB-7B3A-06D3-87F297BF1C4B}"/>
              </a:ext>
            </a:extLst>
          </p:cNvPr>
          <p:cNvSpPr>
            <a:spLocks noGrp="1"/>
          </p:cNvSpPr>
          <p:nvPr>
            <p:ph type="title"/>
          </p:nvPr>
        </p:nvSpPr>
        <p:spPr/>
        <p:txBody>
          <a:bodyPr/>
          <a:lstStyle/>
          <a:p>
            <a:r>
              <a:rPr lang="en-US" dirty="0"/>
              <a:t>ELARA 3-Yr Follow-up: OS by POD24 Status</a:t>
            </a:r>
          </a:p>
        </p:txBody>
      </p:sp>
      <p:sp>
        <p:nvSpPr>
          <p:cNvPr id="7" name="TextBox 6">
            <a:extLst>
              <a:ext uri="{FF2B5EF4-FFF2-40B4-BE49-F238E27FC236}">
                <a16:creationId xmlns:a16="http://schemas.microsoft.com/office/drawing/2014/main" id="{2B4AF593-C6A0-AFB5-4DF4-B7448A87F47E}"/>
              </a:ext>
            </a:extLst>
          </p:cNvPr>
          <p:cNvSpPr txBox="1"/>
          <p:nvPr/>
        </p:nvSpPr>
        <p:spPr bwMode="auto">
          <a:xfrm rot="16200000">
            <a:off x="1403561" y="3137541"/>
            <a:ext cx="8146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OS (%)</a:t>
            </a:r>
          </a:p>
        </p:txBody>
      </p:sp>
      <p:sp>
        <p:nvSpPr>
          <p:cNvPr id="10" name="TextBox 9">
            <a:extLst>
              <a:ext uri="{FF2B5EF4-FFF2-40B4-BE49-F238E27FC236}">
                <a16:creationId xmlns:a16="http://schemas.microsoft.com/office/drawing/2014/main" id="{5730A30C-79EA-9CD8-60F2-7F8DD2BB0EE4}"/>
              </a:ext>
            </a:extLst>
          </p:cNvPr>
          <p:cNvSpPr txBox="1"/>
          <p:nvPr/>
        </p:nvSpPr>
        <p:spPr bwMode="auto">
          <a:xfrm>
            <a:off x="6204052" y="5303401"/>
            <a:ext cx="595207" cy="430973"/>
          </a:xfrm>
          <a:prstGeom prst="rect">
            <a:avLst/>
          </a:prstGeom>
          <a:solidFill>
            <a:schemeClr val="tx1"/>
          </a:solidFill>
          <a:ln>
            <a:noFill/>
          </a:ln>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a:t>
            </a:r>
          </a:p>
        </p:txBody>
      </p:sp>
      <p:sp>
        <p:nvSpPr>
          <p:cNvPr id="12" name="TextBox 11">
            <a:extLst>
              <a:ext uri="{FF2B5EF4-FFF2-40B4-BE49-F238E27FC236}">
                <a16:creationId xmlns:a16="http://schemas.microsoft.com/office/drawing/2014/main" id="{2DCE4807-9D26-A1FC-CDA9-17E6FC53322B}"/>
              </a:ext>
            </a:extLst>
          </p:cNvPr>
          <p:cNvSpPr txBox="1"/>
          <p:nvPr/>
        </p:nvSpPr>
        <p:spPr bwMode="auto">
          <a:xfrm>
            <a:off x="859300" y="5461080"/>
            <a:ext cx="1506631" cy="738664"/>
          </a:xfrm>
          <a:prstGeom prst="rect">
            <a:avLst/>
          </a:prstGeom>
          <a:solidFill>
            <a:schemeClr val="tx1"/>
          </a:solidFill>
          <a:ln>
            <a:noFill/>
          </a:ln>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at Risk, n</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1" i="0" u="none" strike="noStrike" kern="1200" cap="none" spc="0" normalizeH="0" baseline="0" noProof="0" dirty="0">
                <a:ln>
                  <a:noFill/>
                </a:ln>
                <a:solidFill>
                  <a:srgbClr val="4DA1BB"/>
                </a:solidFill>
                <a:effectLst/>
                <a:uLnTx/>
                <a:uFillTx/>
                <a:latin typeface="Calibri" panose="020F0502020204030204" pitchFamily="34" charset="0"/>
                <a:ea typeface="+mn-ea"/>
                <a:cs typeface="Arial" panose="020B0604020202020204" pitchFamily="34" charset="0"/>
              </a:rPr>
              <a:t>POD24 Yes</a:t>
            </a:r>
            <a:b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b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POD24 No</a:t>
            </a:r>
          </a:p>
        </p:txBody>
      </p:sp>
      <p:sp>
        <p:nvSpPr>
          <p:cNvPr id="13" name="TextBox 12">
            <a:extLst>
              <a:ext uri="{FF2B5EF4-FFF2-40B4-BE49-F238E27FC236}">
                <a16:creationId xmlns:a16="http://schemas.microsoft.com/office/drawing/2014/main" id="{315CAA98-7E11-3382-D4AD-F014312B4C4F}"/>
              </a:ext>
            </a:extLst>
          </p:cNvPr>
          <p:cNvSpPr txBox="1"/>
          <p:nvPr/>
        </p:nvSpPr>
        <p:spPr bwMode="auto">
          <a:xfrm>
            <a:off x="1868305" y="1522839"/>
            <a:ext cx="625136" cy="4309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15" name="TextBox 14">
            <a:extLst>
              <a:ext uri="{FF2B5EF4-FFF2-40B4-BE49-F238E27FC236}">
                <a16:creationId xmlns:a16="http://schemas.microsoft.com/office/drawing/2014/main" id="{B837FAA6-61C4-9D4D-D617-8EC96DE2ACA5}"/>
              </a:ext>
            </a:extLst>
          </p:cNvPr>
          <p:cNvSpPr txBox="1"/>
          <p:nvPr/>
        </p:nvSpPr>
        <p:spPr bwMode="auto">
          <a:xfrm>
            <a:off x="2000442" y="2178395"/>
            <a:ext cx="488585" cy="4309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16" name="TextBox 15">
            <a:extLst>
              <a:ext uri="{FF2B5EF4-FFF2-40B4-BE49-F238E27FC236}">
                <a16:creationId xmlns:a16="http://schemas.microsoft.com/office/drawing/2014/main" id="{E76E00C5-4090-A239-2EAB-B07AC3A4C6C4}"/>
              </a:ext>
            </a:extLst>
          </p:cNvPr>
          <p:cNvSpPr txBox="1"/>
          <p:nvPr/>
        </p:nvSpPr>
        <p:spPr bwMode="auto">
          <a:xfrm>
            <a:off x="1997673" y="3502151"/>
            <a:ext cx="488585" cy="4309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17" name="TextBox 16">
            <a:extLst>
              <a:ext uri="{FF2B5EF4-FFF2-40B4-BE49-F238E27FC236}">
                <a16:creationId xmlns:a16="http://schemas.microsoft.com/office/drawing/2014/main" id="{FBF17842-43D2-B9C1-4C8A-C29202BCA202}"/>
              </a:ext>
            </a:extLst>
          </p:cNvPr>
          <p:cNvSpPr txBox="1"/>
          <p:nvPr/>
        </p:nvSpPr>
        <p:spPr bwMode="auto">
          <a:xfrm>
            <a:off x="2000442" y="4162295"/>
            <a:ext cx="488585" cy="4309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18" name="Freeform: Shape 17">
            <a:extLst>
              <a:ext uri="{FF2B5EF4-FFF2-40B4-BE49-F238E27FC236}">
                <a16:creationId xmlns:a16="http://schemas.microsoft.com/office/drawing/2014/main" id="{BCF6273C-2C47-7821-E882-96AA1857DD56}"/>
              </a:ext>
            </a:extLst>
          </p:cNvPr>
          <p:cNvSpPr/>
          <p:nvPr/>
        </p:nvSpPr>
        <p:spPr bwMode="auto">
          <a:xfrm>
            <a:off x="2532103" y="1727103"/>
            <a:ext cx="8204319" cy="3281645"/>
          </a:xfrm>
          <a:custGeom>
            <a:avLst/>
            <a:gdLst>
              <a:gd name="connsiteX0" fmla="*/ 0 w 5346122"/>
              <a:gd name="connsiteY0" fmla="*/ 0 h 1428750"/>
              <a:gd name="connsiteX1" fmla="*/ 0 w 5346122"/>
              <a:gd name="connsiteY1" fmla="*/ 1428750 h 1428750"/>
              <a:gd name="connsiteX2" fmla="*/ 5346122 w 5346122"/>
              <a:gd name="connsiteY2" fmla="*/ 1428750 h 1428750"/>
            </a:gdLst>
            <a:ahLst/>
            <a:cxnLst>
              <a:cxn ang="0">
                <a:pos x="connsiteX0" y="connsiteY0"/>
              </a:cxn>
              <a:cxn ang="0">
                <a:pos x="connsiteX1" y="connsiteY1"/>
              </a:cxn>
              <a:cxn ang="0">
                <a:pos x="connsiteX2" y="connsiteY2"/>
              </a:cxn>
            </a:cxnLst>
            <a:rect l="l" t="t" r="r" b="b"/>
            <a:pathLst>
              <a:path w="5346122" h="1428750">
                <a:moveTo>
                  <a:pt x="0" y="0"/>
                </a:moveTo>
                <a:lnTo>
                  <a:pt x="0" y="1428750"/>
                </a:lnTo>
                <a:lnTo>
                  <a:pt x="5346122" y="1428750"/>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grpSp>
        <p:nvGrpSpPr>
          <p:cNvPr id="19" name="Group 18">
            <a:extLst>
              <a:ext uri="{FF2B5EF4-FFF2-40B4-BE49-F238E27FC236}">
                <a16:creationId xmlns:a16="http://schemas.microsoft.com/office/drawing/2014/main" id="{4082CEE6-789E-23B6-2E02-C982D9E4DB6B}"/>
              </a:ext>
            </a:extLst>
          </p:cNvPr>
          <p:cNvGrpSpPr/>
          <p:nvPr/>
        </p:nvGrpSpPr>
        <p:grpSpPr>
          <a:xfrm>
            <a:off x="2441021" y="1726960"/>
            <a:ext cx="90368" cy="3281645"/>
            <a:chOff x="3331699" y="1508321"/>
            <a:chExt cx="83127" cy="1421822"/>
          </a:xfrm>
        </p:grpSpPr>
        <p:cxnSp>
          <p:nvCxnSpPr>
            <p:cNvPr id="139" name="Straight Connector 138">
              <a:extLst>
                <a:ext uri="{FF2B5EF4-FFF2-40B4-BE49-F238E27FC236}">
                  <a16:creationId xmlns:a16="http://schemas.microsoft.com/office/drawing/2014/main" id="{F7B97D75-1CF3-B36D-BAB2-5789CFA166A3}"/>
                </a:ext>
              </a:extLst>
            </p:cNvPr>
            <p:cNvCxnSpPr>
              <a:cxnSpLocks/>
            </p:cNvCxnSpPr>
            <p:nvPr/>
          </p:nvCxnSpPr>
          <p:spPr bwMode="auto">
            <a:xfrm>
              <a:off x="3331699" y="1508321"/>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70C0C78B-A421-37B3-EDBB-E799FE17E9F2}"/>
                </a:ext>
              </a:extLst>
            </p:cNvPr>
            <p:cNvCxnSpPr>
              <a:cxnSpLocks/>
            </p:cNvCxnSpPr>
            <p:nvPr/>
          </p:nvCxnSpPr>
          <p:spPr bwMode="auto">
            <a:xfrm>
              <a:off x="3331699" y="1792685"/>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31E350EB-EF6E-E3A4-DF94-B702362264D6}"/>
                </a:ext>
              </a:extLst>
            </p:cNvPr>
            <p:cNvCxnSpPr>
              <a:cxnSpLocks/>
            </p:cNvCxnSpPr>
            <p:nvPr/>
          </p:nvCxnSpPr>
          <p:spPr bwMode="auto">
            <a:xfrm>
              <a:off x="3331699" y="2077049"/>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AC3BAFF3-520A-D5CA-430B-52F96AF48B3E}"/>
                </a:ext>
              </a:extLst>
            </p:cNvPr>
            <p:cNvCxnSpPr>
              <a:cxnSpLocks/>
            </p:cNvCxnSpPr>
            <p:nvPr/>
          </p:nvCxnSpPr>
          <p:spPr bwMode="auto">
            <a:xfrm>
              <a:off x="3331699" y="2361413"/>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1D8E88B6-3B21-AD20-58C3-E86518091E22}"/>
                </a:ext>
              </a:extLst>
            </p:cNvPr>
            <p:cNvCxnSpPr>
              <a:cxnSpLocks/>
            </p:cNvCxnSpPr>
            <p:nvPr/>
          </p:nvCxnSpPr>
          <p:spPr bwMode="auto">
            <a:xfrm>
              <a:off x="3331699" y="2645777"/>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6DB6252F-F1B3-2E80-A145-B8E1F52AA68F}"/>
                </a:ext>
              </a:extLst>
            </p:cNvPr>
            <p:cNvCxnSpPr>
              <a:cxnSpLocks/>
            </p:cNvCxnSpPr>
            <p:nvPr/>
          </p:nvCxnSpPr>
          <p:spPr bwMode="auto">
            <a:xfrm>
              <a:off x="3331699" y="2930143"/>
              <a:ext cx="83127" cy="0"/>
            </a:xfrm>
            <a:prstGeom prst="line">
              <a:avLst/>
            </a:prstGeom>
            <a:noFill/>
            <a:ln w="28575" cap="flat" cmpd="sng" algn="ctr">
              <a:solidFill>
                <a:schemeClr val="bg1"/>
              </a:solidFill>
              <a:prstDash val="solid"/>
              <a:round/>
              <a:headEnd type="none" w="med" len="med"/>
              <a:tailEnd type="none" w="med" len="med"/>
            </a:ln>
            <a:effectLst/>
          </p:spPr>
        </p:cxnSp>
      </p:grpSp>
      <p:sp>
        <p:nvSpPr>
          <p:cNvPr id="20" name="TextBox 19">
            <a:extLst>
              <a:ext uri="{FF2B5EF4-FFF2-40B4-BE49-F238E27FC236}">
                <a16:creationId xmlns:a16="http://schemas.microsoft.com/office/drawing/2014/main" id="{05314BC5-5233-2C9D-1EA1-F4E3E387DF09}"/>
              </a:ext>
            </a:extLst>
          </p:cNvPr>
          <p:cNvSpPr txBox="1"/>
          <p:nvPr/>
        </p:nvSpPr>
        <p:spPr bwMode="auto">
          <a:xfrm>
            <a:off x="2003823" y="2840629"/>
            <a:ext cx="488585" cy="4309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21" name="TextBox 20">
            <a:extLst>
              <a:ext uri="{FF2B5EF4-FFF2-40B4-BE49-F238E27FC236}">
                <a16:creationId xmlns:a16="http://schemas.microsoft.com/office/drawing/2014/main" id="{5CFCAFCA-9D30-4F2D-B60B-CD773DB94E35}"/>
              </a:ext>
            </a:extLst>
          </p:cNvPr>
          <p:cNvSpPr txBox="1"/>
          <p:nvPr/>
        </p:nvSpPr>
        <p:spPr bwMode="auto">
          <a:xfrm>
            <a:off x="2132327" y="4803902"/>
            <a:ext cx="352036" cy="4309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2" name="TextBox 21">
            <a:extLst>
              <a:ext uri="{FF2B5EF4-FFF2-40B4-BE49-F238E27FC236}">
                <a16:creationId xmlns:a16="http://schemas.microsoft.com/office/drawing/2014/main" id="{47AE9031-FFC4-A039-F20A-6FA5F448DB2A}"/>
              </a:ext>
            </a:extLst>
          </p:cNvPr>
          <p:cNvSpPr txBox="1"/>
          <p:nvPr/>
        </p:nvSpPr>
        <p:spPr bwMode="auto">
          <a:xfrm>
            <a:off x="2349269" y="5017192"/>
            <a:ext cx="352037" cy="4309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3" name="TextBox 22">
            <a:extLst>
              <a:ext uri="{FF2B5EF4-FFF2-40B4-BE49-F238E27FC236}">
                <a16:creationId xmlns:a16="http://schemas.microsoft.com/office/drawing/2014/main" id="{65063758-A25C-1C19-A9FE-1B535C3E6F6C}"/>
              </a:ext>
            </a:extLst>
          </p:cNvPr>
          <p:cNvSpPr txBox="1"/>
          <p:nvPr/>
        </p:nvSpPr>
        <p:spPr bwMode="auto">
          <a:xfrm>
            <a:off x="2865865" y="5017192"/>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25" name="TextBox 24">
            <a:extLst>
              <a:ext uri="{FF2B5EF4-FFF2-40B4-BE49-F238E27FC236}">
                <a16:creationId xmlns:a16="http://schemas.microsoft.com/office/drawing/2014/main" id="{64B6CE25-14B7-E248-89D7-00F94D2B5E44}"/>
              </a:ext>
            </a:extLst>
          </p:cNvPr>
          <p:cNvSpPr txBox="1"/>
          <p:nvPr/>
        </p:nvSpPr>
        <p:spPr bwMode="auto">
          <a:xfrm>
            <a:off x="3315499" y="5017192"/>
            <a:ext cx="352037" cy="4309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26" name="TextBox 25">
            <a:extLst>
              <a:ext uri="{FF2B5EF4-FFF2-40B4-BE49-F238E27FC236}">
                <a16:creationId xmlns:a16="http://schemas.microsoft.com/office/drawing/2014/main" id="{2533D53D-0C7E-6772-7998-5547737966BB}"/>
              </a:ext>
            </a:extLst>
          </p:cNvPr>
          <p:cNvSpPr txBox="1"/>
          <p:nvPr/>
        </p:nvSpPr>
        <p:spPr bwMode="auto">
          <a:xfrm>
            <a:off x="3824523" y="5017192"/>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a:t>
            </a:r>
          </a:p>
        </p:txBody>
      </p:sp>
      <p:sp>
        <p:nvSpPr>
          <p:cNvPr id="27" name="TextBox 26">
            <a:extLst>
              <a:ext uri="{FF2B5EF4-FFF2-40B4-BE49-F238E27FC236}">
                <a16:creationId xmlns:a16="http://schemas.microsoft.com/office/drawing/2014/main" id="{DFBAAA01-160B-EB9F-D853-4B732C2A5E06}"/>
              </a:ext>
            </a:extLst>
          </p:cNvPr>
          <p:cNvSpPr txBox="1"/>
          <p:nvPr/>
        </p:nvSpPr>
        <p:spPr bwMode="auto">
          <a:xfrm>
            <a:off x="4244602" y="50171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28" name="TextBox 27">
            <a:extLst>
              <a:ext uri="{FF2B5EF4-FFF2-40B4-BE49-F238E27FC236}">
                <a16:creationId xmlns:a16="http://schemas.microsoft.com/office/drawing/2014/main" id="{49952932-8B51-95E2-D0B1-220725435331}"/>
              </a:ext>
            </a:extLst>
          </p:cNvPr>
          <p:cNvSpPr txBox="1"/>
          <p:nvPr/>
        </p:nvSpPr>
        <p:spPr bwMode="auto">
          <a:xfrm>
            <a:off x="4739260" y="50171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p:txBody>
      </p:sp>
      <p:sp>
        <p:nvSpPr>
          <p:cNvPr id="30" name="TextBox 29">
            <a:extLst>
              <a:ext uri="{FF2B5EF4-FFF2-40B4-BE49-F238E27FC236}">
                <a16:creationId xmlns:a16="http://schemas.microsoft.com/office/drawing/2014/main" id="{032ACFF5-B810-F2A5-8B10-9CF57FF9D9B9}"/>
              </a:ext>
            </a:extLst>
          </p:cNvPr>
          <p:cNvSpPr txBox="1"/>
          <p:nvPr/>
        </p:nvSpPr>
        <p:spPr bwMode="auto">
          <a:xfrm>
            <a:off x="5207198" y="50171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31" name="TextBox 30">
            <a:extLst>
              <a:ext uri="{FF2B5EF4-FFF2-40B4-BE49-F238E27FC236}">
                <a16:creationId xmlns:a16="http://schemas.microsoft.com/office/drawing/2014/main" id="{860F35AF-EECF-DC72-DA4A-9C3863C405F6}"/>
              </a:ext>
            </a:extLst>
          </p:cNvPr>
          <p:cNvSpPr txBox="1"/>
          <p:nvPr/>
        </p:nvSpPr>
        <p:spPr bwMode="auto">
          <a:xfrm>
            <a:off x="5703385" y="50171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a:t>
            </a:r>
          </a:p>
        </p:txBody>
      </p:sp>
      <p:grpSp>
        <p:nvGrpSpPr>
          <p:cNvPr id="33" name="Group 32">
            <a:extLst>
              <a:ext uri="{FF2B5EF4-FFF2-40B4-BE49-F238E27FC236}">
                <a16:creationId xmlns:a16="http://schemas.microsoft.com/office/drawing/2014/main" id="{FA68589D-16DD-A328-0A8B-B009F8352F70}"/>
              </a:ext>
            </a:extLst>
          </p:cNvPr>
          <p:cNvGrpSpPr/>
          <p:nvPr/>
        </p:nvGrpSpPr>
        <p:grpSpPr>
          <a:xfrm>
            <a:off x="2532104" y="4996626"/>
            <a:ext cx="8193196" cy="100358"/>
            <a:chOff x="2949238" y="4957786"/>
            <a:chExt cx="5217538" cy="73198"/>
          </a:xfrm>
        </p:grpSpPr>
        <p:grpSp>
          <p:nvGrpSpPr>
            <p:cNvPr id="110" name="Group 109">
              <a:extLst>
                <a:ext uri="{FF2B5EF4-FFF2-40B4-BE49-F238E27FC236}">
                  <a16:creationId xmlns:a16="http://schemas.microsoft.com/office/drawing/2014/main" id="{F207F09F-104F-0712-5C17-6087AEC96E68}"/>
                </a:ext>
              </a:extLst>
            </p:cNvPr>
            <p:cNvGrpSpPr/>
            <p:nvPr/>
          </p:nvGrpSpPr>
          <p:grpSpPr>
            <a:xfrm>
              <a:off x="2949238" y="4960790"/>
              <a:ext cx="3061111" cy="70194"/>
              <a:chOff x="3403022" y="2937928"/>
              <a:chExt cx="5083477" cy="67192"/>
            </a:xfrm>
          </p:grpSpPr>
          <p:grpSp>
            <p:nvGrpSpPr>
              <p:cNvPr id="126" name="Group 125">
                <a:extLst>
                  <a:ext uri="{FF2B5EF4-FFF2-40B4-BE49-F238E27FC236}">
                    <a16:creationId xmlns:a16="http://schemas.microsoft.com/office/drawing/2014/main" id="{F481CAF4-A01C-05DD-9EFC-93024C2E6C40}"/>
                  </a:ext>
                </a:extLst>
              </p:cNvPr>
              <p:cNvGrpSpPr/>
              <p:nvPr/>
            </p:nvGrpSpPr>
            <p:grpSpPr>
              <a:xfrm rot="5400000">
                <a:off x="4642452" y="1698936"/>
                <a:ext cx="66754" cy="2545613"/>
                <a:chOff x="3331699" y="1508321"/>
                <a:chExt cx="83127" cy="1421822"/>
              </a:xfrm>
            </p:grpSpPr>
            <p:cxnSp>
              <p:nvCxnSpPr>
                <p:cNvPr id="133" name="Straight Connector 132">
                  <a:extLst>
                    <a:ext uri="{FF2B5EF4-FFF2-40B4-BE49-F238E27FC236}">
                      <a16:creationId xmlns:a16="http://schemas.microsoft.com/office/drawing/2014/main" id="{447FB2D8-9D67-461A-8FA0-D7E2AF3B340D}"/>
                    </a:ext>
                  </a:extLst>
                </p:cNvPr>
                <p:cNvCxnSpPr>
                  <a:cxnSpLocks/>
                </p:cNvCxnSpPr>
                <p:nvPr/>
              </p:nvCxnSpPr>
              <p:spPr bwMode="auto">
                <a:xfrm>
                  <a:off x="3331699" y="1508321"/>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0B3C36D6-79BC-03D7-16EA-6E8D27A4D79F}"/>
                    </a:ext>
                  </a:extLst>
                </p:cNvPr>
                <p:cNvCxnSpPr>
                  <a:cxnSpLocks/>
                </p:cNvCxnSpPr>
                <p:nvPr/>
              </p:nvCxnSpPr>
              <p:spPr bwMode="auto">
                <a:xfrm>
                  <a:off x="3331699" y="1792685"/>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72939E14-0A54-5702-6023-B23B8C40B72F}"/>
                    </a:ext>
                  </a:extLst>
                </p:cNvPr>
                <p:cNvCxnSpPr>
                  <a:cxnSpLocks/>
                </p:cNvCxnSpPr>
                <p:nvPr/>
              </p:nvCxnSpPr>
              <p:spPr bwMode="auto">
                <a:xfrm>
                  <a:off x="3331699" y="2077049"/>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C3D81B3F-9239-F9E5-7457-FA7288321659}"/>
                    </a:ext>
                  </a:extLst>
                </p:cNvPr>
                <p:cNvCxnSpPr>
                  <a:cxnSpLocks/>
                </p:cNvCxnSpPr>
                <p:nvPr/>
              </p:nvCxnSpPr>
              <p:spPr bwMode="auto">
                <a:xfrm>
                  <a:off x="3331699" y="2361413"/>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C47E1D5E-E3EF-67E9-AB98-37EF167B3AE2}"/>
                    </a:ext>
                  </a:extLst>
                </p:cNvPr>
                <p:cNvCxnSpPr>
                  <a:cxnSpLocks/>
                </p:cNvCxnSpPr>
                <p:nvPr/>
              </p:nvCxnSpPr>
              <p:spPr bwMode="auto">
                <a:xfrm>
                  <a:off x="3331699" y="2645777"/>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307C3997-08BD-30F4-4217-C4D01FE29C58}"/>
                    </a:ext>
                  </a:extLst>
                </p:cNvPr>
                <p:cNvCxnSpPr>
                  <a:cxnSpLocks/>
                </p:cNvCxnSpPr>
                <p:nvPr/>
              </p:nvCxnSpPr>
              <p:spPr bwMode="auto">
                <a:xfrm>
                  <a:off x="3331699" y="2930143"/>
                  <a:ext cx="83127" cy="0"/>
                </a:xfrm>
                <a:prstGeom prst="line">
                  <a:avLst/>
                </a:prstGeom>
                <a:noFill/>
                <a:ln w="28575" cap="flat" cmpd="sng" algn="ctr">
                  <a:solidFill>
                    <a:schemeClr val="bg1"/>
                  </a:solidFill>
                  <a:prstDash val="solid"/>
                  <a:round/>
                  <a:headEnd type="none" w="med" len="med"/>
                  <a:tailEnd type="none" w="med" len="med"/>
                </a:ln>
                <a:effectLst/>
              </p:spPr>
            </p:cxnSp>
          </p:grpSp>
          <p:grpSp>
            <p:nvGrpSpPr>
              <p:cNvPr id="127" name="Group 126">
                <a:extLst>
                  <a:ext uri="{FF2B5EF4-FFF2-40B4-BE49-F238E27FC236}">
                    <a16:creationId xmlns:a16="http://schemas.microsoft.com/office/drawing/2014/main" id="{4FEC0281-6953-A7E7-F7CA-57C1CB2D89E6}"/>
                  </a:ext>
                </a:extLst>
              </p:cNvPr>
              <p:cNvGrpSpPr/>
              <p:nvPr/>
            </p:nvGrpSpPr>
            <p:grpSpPr>
              <a:xfrm rot="5400000">
                <a:off x="7434877" y="1953059"/>
                <a:ext cx="66754" cy="2036491"/>
                <a:chOff x="3331699" y="1792685"/>
                <a:chExt cx="83127" cy="1137458"/>
              </a:xfrm>
            </p:grpSpPr>
            <p:cxnSp>
              <p:nvCxnSpPr>
                <p:cNvPr id="128" name="Straight Connector 127">
                  <a:extLst>
                    <a:ext uri="{FF2B5EF4-FFF2-40B4-BE49-F238E27FC236}">
                      <a16:creationId xmlns:a16="http://schemas.microsoft.com/office/drawing/2014/main" id="{A9399D16-D504-F8EB-04C7-DABBC4BF3D4B}"/>
                    </a:ext>
                  </a:extLst>
                </p:cNvPr>
                <p:cNvCxnSpPr>
                  <a:cxnSpLocks/>
                </p:cNvCxnSpPr>
                <p:nvPr/>
              </p:nvCxnSpPr>
              <p:spPr bwMode="auto">
                <a:xfrm>
                  <a:off x="3331699" y="1792685"/>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351DF9F1-AA43-5B7F-73ED-9A64B3333D93}"/>
                    </a:ext>
                  </a:extLst>
                </p:cNvPr>
                <p:cNvCxnSpPr>
                  <a:cxnSpLocks/>
                </p:cNvCxnSpPr>
                <p:nvPr/>
              </p:nvCxnSpPr>
              <p:spPr bwMode="auto">
                <a:xfrm>
                  <a:off x="3331699" y="2077049"/>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B21319B7-D798-A7CB-8B45-43C39C22463B}"/>
                    </a:ext>
                  </a:extLst>
                </p:cNvPr>
                <p:cNvCxnSpPr>
                  <a:cxnSpLocks/>
                </p:cNvCxnSpPr>
                <p:nvPr/>
              </p:nvCxnSpPr>
              <p:spPr bwMode="auto">
                <a:xfrm>
                  <a:off x="3331699" y="2361413"/>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1CC419F5-F7A7-3149-5A64-AD80EE2E19E6}"/>
                    </a:ext>
                  </a:extLst>
                </p:cNvPr>
                <p:cNvCxnSpPr>
                  <a:cxnSpLocks/>
                </p:cNvCxnSpPr>
                <p:nvPr/>
              </p:nvCxnSpPr>
              <p:spPr bwMode="auto">
                <a:xfrm>
                  <a:off x="3331699" y="2645777"/>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472E43AB-DC32-3E42-B7EF-A536CF665CC3}"/>
                    </a:ext>
                  </a:extLst>
                </p:cNvPr>
                <p:cNvCxnSpPr>
                  <a:cxnSpLocks/>
                </p:cNvCxnSpPr>
                <p:nvPr/>
              </p:nvCxnSpPr>
              <p:spPr bwMode="auto">
                <a:xfrm>
                  <a:off x="3331699" y="2930143"/>
                  <a:ext cx="83127"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111" name="Group 110">
              <a:extLst>
                <a:ext uri="{FF2B5EF4-FFF2-40B4-BE49-F238E27FC236}">
                  <a16:creationId xmlns:a16="http://schemas.microsoft.com/office/drawing/2014/main" id="{04DC133F-39C5-5DC2-C1C2-7FE6BB46B293}"/>
                </a:ext>
              </a:extLst>
            </p:cNvPr>
            <p:cNvGrpSpPr/>
            <p:nvPr/>
          </p:nvGrpSpPr>
          <p:grpSpPr>
            <a:xfrm>
              <a:off x="6331973" y="4957786"/>
              <a:ext cx="1834803" cy="70194"/>
              <a:chOff x="3403022" y="2937928"/>
              <a:chExt cx="3046991" cy="67192"/>
            </a:xfrm>
          </p:grpSpPr>
          <p:grpSp>
            <p:nvGrpSpPr>
              <p:cNvPr id="113" name="Group 112">
                <a:extLst>
                  <a:ext uri="{FF2B5EF4-FFF2-40B4-BE49-F238E27FC236}">
                    <a16:creationId xmlns:a16="http://schemas.microsoft.com/office/drawing/2014/main" id="{69D129C5-7825-B0B8-910C-AB888FDEB0DE}"/>
                  </a:ext>
                </a:extLst>
              </p:cNvPr>
              <p:cNvGrpSpPr/>
              <p:nvPr/>
            </p:nvGrpSpPr>
            <p:grpSpPr>
              <a:xfrm rot="5400000">
                <a:off x="4642452" y="1698936"/>
                <a:ext cx="66754" cy="2545613"/>
                <a:chOff x="3331699" y="1508321"/>
                <a:chExt cx="83127" cy="1421822"/>
              </a:xfrm>
            </p:grpSpPr>
            <p:cxnSp>
              <p:nvCxnSpPr>
                <p:cNvPr id="120" name="Straight Connector 119">
                  <a:extLst>
                    <a:ext uri="{FF2B5EF4-FFF2-40B4-BE49-F238E27FC236}">
                      <a16:creationId xmlns:a16="http://schemas.microsoft.com/office/drawing/2014/main" id="{5ADF6881-4BF1-143F-F1E9-6A40CE16815F}"/>
                    </a:ext>
                  </a:extLst>
                </p:cNvPr>
                <p:cNvCxnSpPr>
                  <a:cxnSpLocks/>
                </p:cNvCxnSpPr>
                <p:nvPr/>
              </p:nvCxnSpPr>
              <p:spPr bwMode="auto">
                <a:xfrm>
                  <a:off x="3331699" y="1508321"/>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FB334FCA-06F8-DBA9-B6EF-1E65BC872747}"/>
                    </a:ext>
                  </a:extLst>
                </p:cNvPr>
                <p:cNvCxnSpPr>
                  <a:cxnSpLocks/>
                </p:cNvCxnSpPr>
                <p:nvPr/>
              </p:nvCxnSpPr>
              <p:spPr bwMode="auto">
                <a:xfrm>
                  <a:off x="3331699" y="1792685"/>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34A9E4C1-97BD-3731-4EA7-D4881E606E01}"/>
                    </a:ext>
                  </a:extLst>
                </p:cNvPr>
                <p:cNvCxnSpPr>
                  <a:cxnSpLocks/>
                </p:cNvCxnSpPr>
                <p:nvPr/>
              </p:nvCxnSpPr>
              <p:spPr bwMode="auto">
                <a:xfrm>
                  <a:off x="3331699" y="2077049"/>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458C39A4-CE74-9BE1-59F6-6B5B12F7664E}"/>
                    </a:ext>
                  </a:extLst>
                </p:cNvPr>
                <p:cNvCxnSpPr>
                  <a:cxnSpLocks/>
                </p:cNvCxnSpPr>
                <p:nvPr/>
              </p:nvCxnSpPr>
              <p:spPr bwMode="auto">
                <a:xfrm>
                  <a:off x="3331699" y="2361413"/>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127B6302-C098-7D87-B641-9D952B93395E}"/>
                    </a:ext>
                  </a:extLst>
                </p:cNvPr>
                <p:cNvCxnSpPr>
                  <a:cxnSpLocks/>
                </p:cNvCxnSpPr>
                <p:nvPr/>
              </p:nvCxnSpPr>
              <p:spPr bwMode="auto">
                <a:xfrm>
                  <a:off x="3331699" y="2645777"/>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773B05F1-D040-E230-3C81-F37A2D27701A}"/>
                    </a:ext>
                  </a:extLst>
                </p:cNvPr>
                <p:cNvCxnSpPr>
                  <a:cxnSpLocks/>
                </p:cNvCxnSpPr>
                <p:nvPr/>
              </p:nvCxnSpPr>
              <p:spPr bwMode="auto">
                <a:xfrm>
                  <a:off x="3331699" y="2930143"/>
                  <a:ext cx="83127" cy="0"/>
                </a:xfrm>
                <a:prstGeom prst="line">
                  <a:avLst/>
                </a:prstGeom>
                <a:noFill/>
                <a:ln w="28575" cap="flat" cmpd="sng" algn="ctr">
                  <a:solidFill>
                    <a:schemeClr val="bg1"/>
                  </a:solidFill>
                  <a:prstDash val="solid"/>
                  <a:round/>
                  <a:headEnd type="none" w="med" len="med"/>
                  <a:tailEnd type="none" w="med" len="med"/>
                </a:ln>
                <a:effectLst/>
              </p:spPr>
            </p:cxnSp>
          </p:grpSp>
          <p:cxnSp>
            <p:nvCxnSpPr>
              <p:cNvPr id="119" name="Straight Connector 118">
                <a:extLst>
                  <a:ext uri="{FF2B5EF4-FFF2-40B4-BE49-F238E27FC236}">
                    <a16:creationId xmlns:a16="http://schemas.microsoft.com/office/drawing/2014/main" id="{A8DB7D24-4BF2-A6C1-1C4D-27CC3589D6D3}"/>
                  </a:ext>
                </a:extLst>
              </p:cNvPr>
              <p:cNvCxnSpPr>
                <a:cxnSpLocks/>
              </p:cNvCxnSpPr>
              <p:nvPr/>
            </p:nvCxnSpPr>
            <p:spPr bwMode="auto">
              <a:xfrm rot="5400000">
                <a:off x="6416636" y="2971305"/>
                <a:ext cx="66754" cy="0"/>
              </a:xfrm>
              <a:prstGeom prst="line">
                <a:avLst/>
              </a:prstGeom>
              <a:noFill/>
              <a:ln w="28575" cap="flat" cmpd="sng" algn="ctr">
                <a:solidFill>
                  <a:schemeClr val="bg1"/>
                </a:solidFill>
                <a:prstDash val="solid"/>
                <a:round/>
                <a:headEnd type="none" w="med" len="med"/>
                <a:tailEnd type="none" w="med" len="med"/>
              </a:ln>
              <a:effectLst/>
            </p:spPr>
          </p:cxnSp>
        </p:grpSp>
      </p:grpSp>
      <p:sp>
        <p:nvSpPr>
          <p:cNvPr id="34" name="TextBox 33">
            <a:extLst>
              <a:ext uri="{FF2B5EF4-FFF2-40B4-BE49-F238E27FC236}">
                <a16:creationId xmlns:a16="http://schemas.microsoft.com/office/drawing/2014/main" id="{FB793AEB-EDE2-90CE-AD95-88699D0D1FB7}"/>
              </a:ext>
            </a:extLst>
          </p:cNvPr>
          <p:cNvSpPr txBox="1"/>
          <p:nvPr/>
        </p:nvSpPr>
        <p:spPr bwMode="auto">
          <a:xfrm>
            <a:off x="6165893" y="50171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35" name="TextBox 34">
            <a:extLst>
              <a:ext uri="{FF2B5EF4-FFF2-40B4-BE49-F238E27FC236}">
                <a16:creationId xmlns:a16="http://schemas.microsoft.com/office/drawing/2014/main" id="{CFCC6698-D9DA-7340-F518-6A002CBFE930}"/>
              </a:ext>
            </a:extLst>
          </p:cNvPr>
          <p:cNvSpPr txBox="1"/>
          <p:nvPr/>
        </p:nvSpPr>
        <p:spPr bwMode="auto">
          <a:xfrm>
            <a:off x="6651117" y="50171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27</a:t>
            </a:r>
          </a:p>
        </p:txBody>
      </p:sp>
      <p:sp>
        <p:nvSpPr>
          <p:cNvPr id="36" name="TextBox 35">
            <a:extLst>
              <a:ext uri="{FF2B5EF4-FFF2-40B4-BE49-F238E27FC236}">
                <a16:creationId xmlns:a16="http://schemas.microsoft.com/office/drawing/2014/main" id="{DE8EDF36-2D41-B5A4-2003-2335E9978378}"/>
              </a:ext>
            </a:extLst>
          </p:cNvPr>
          <p:cNvSpPr txBox="1"/>
          <p:nvPr/>
        </p:nvSpPr>
        <p:spPr bwMode="auto">
          <a:xfrm>
            <a:off x="7130655" y="50171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38" name="TextBox 37">
            <a:extLst>
              <a:ext uri="{FF2B5EF4-FFF2-40B4-BE49-F238E27FC236}">
                <a16:creationId xmlns:a16="http://schemas.microsoft.com/office/drawing/2014/main" id="{675F4AAC-12AA-F674-0EB6-8A1A4DF652E2}"/>
              </a:ext>
            </a:extLst>
          </p:cNvPr>
          <p:cNvSpPr txBox="1"/>
          <p:nvPr/>
        </p:nvSpPr>
        <p:spPr bwMode="auto">
          <a:xfrm>
            <a:off x="7622724" y="50171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33</a:t>
            </a:r>
          </a:p>
        </p:txBody>
      </p:sp>
      <p:sp>
        <p:nvSpPr>
          <p:cNvPr id="39" name="TextBox 38">
            <a:extLst>
              <a:ext uri="{FF2B5EF4-FFF2-40B4-BE49-F238E27FC236}">
                <a16:creationId xmlns:a16="http://schemas.microsoft.com/office/drawing/2014/main" id="{1A48141D-0BC1-7367-3D89-6ECDD646DB5F}"/>
              </a:ext>
            </a:extLst>
          </p:cNvPr>
          <p:cNvSpPr txBox="1"/>
          <p:nvPr/>
        </p:nvSpPr>
        <p:spPr bwMode="auto">
          <a:xfrm>
            <a:off x="8100946" y="50171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a:t>
            </a:r>
          </a:p>
        </p:txBody>
      </p:sp>
      <p:sp>
        <p:nvSpPr>
          <p:cNvPr id="40" name="TextBox 39">
            <a:extLst>
              <a:ext uri="{FF2B5EF4-FFF2-40B4-BE49-F238E27FC236}">
                <a16:creationId xmlns:a16="http://schemas.microsoft.com/office/drawing/2014/main" id="{68133374-475F-6DF6-7922-24EB6E89611E}"/>
              </a:ext>
            </a:extLst>
          </p:cNvPr>
          <p:cNvSpPr txBox="1"/>
          <p:nvPr/>
        </p:nvSpPr>
        <p:spPr bwMode="auto">
          <a:xfrm>
            <a:off x="8593932" y="50171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39</a:t>
            </a:r>
          </a:p>
        </p:txBody>
      </p:sp>
      <p:sp>
        <p:nvSpPr>
          <p:cNvPr id="42" name="TextBox 41">
            <a:extLst>
              <a:ext uri="{FF2B5EF4-FFF2-40B4-BE49-F238E27FC236}">
                <a16:creationId xmlns:a16="http://schemas.microsoft.com/office/drawing/2014/main" id="{E2AC0926-89E1-E9A0-3174-19403D54F9F9}"/>
              </a:ext>
            </a:extLst>
          </p:cNvPr>
          <p:cNvSpPr txBox="1"/>
          <p:nvPr/>
        </p:nvSpPr>
        <p:spPr bwMode="auto">
          <a:xfrm>
            <a:off x="9076131" y="50171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42</a:t>
            </a:r>
          </a:p>
        </p:txBody>
      </p:sp>
      <p:sp>
        <p:nvSpPr>
          <p:cNvPr id="43" name="TextBox 42">
            <a:extLst>
              <a:ext uri="{FF2B5EF4-FFF2-40B4-BE49-F238E27FC236}">
                <a16:creationId xmlns:a16="http://schemas.microsoft.com/office/drawing/2014/main" id="{3A309093-442A-04E9-0348-787F0C48ED0F}"/>
              </a:ext>
            </a:extLst>
          </p:cNvPr>
          <p:cNvSpPr txBox="1"/>
          <p:nvPr/>
        </p:nvSpPr>
        <p:spPr bwMode="auto">
          <a:xfrm>
            <a:off x="9564274" y="50171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45</a:t>
            </a:r>
          </a:p>
        </p:txBody>
      </p:sp>
      <p:sp>
        <p:nvSpPr>
          <p:cNvPr id="44" name="TextBox 43">
            <a:extLst>
              <a:ext uri="{FF2B5EF4-FFF2-40B4-BE49-F238E27FC236}">
                <a16:creationId xmlns:a16="http://schemas.microsoft.com/office/drawing/2014/main" id="{34402B5F-2177-F69A-CE32-2F152E60B808}"/>
              </a:ext>
            </a:extLst>
          </p:cNvPr>
          <p:cNvSpPr txBox="1"/>
          <p:nvPr/>
        </p:nvSpPr>
        <p:spPr bwMode="auto">
          <a:xfrm>
            <a:off x="10036774" y="50171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48</a:t>
            </a:r>
          </a:p>
        </p:txBody>
      </p:sp>
      <p:sp>
        <p:nvSpPr>
          <p:cNvPr id="45" name="TextBox 44">
            <a:extLst>
              <a:ext uri="{FF2B5EF4-FFF2-40B4-BE49-F238E27FC236}">
                <a16:creationId xmlns:a16="http://schemas.microsoft.com/office/drawing/2014/main" id="{AC07DE0A-950D-1743-B52E-EA9FF6A34EC5}"/>
              </a:ext>
            </a:extLst>
          </p:cNvPr>
          <p:cNvSpPr txBox="1"/>
          <p:nvPr/>
        </p:nvSpPr>
        <p:spPr bwMode="auto">
          <a:xfrm>
            <a:off x="10530433" y="501522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51</a:t>
            </a:r>
          </a:p>
        </p:txBody>
      </p:sp>
      <p:grpSp>
        <p:nvGrpSpPr>
          <p:cNvPr id="145" name="Group 144">
            <a:extLst>
              <a:ext uri="{FF2B5EF4-FFF2-40B4-BE49-F238E27FC236}">
                <a16:creationId xmlns:a16="http://schemas.microsoft.com/office/drawing/2014/main" id="{3E208057-C215-2EE2-DF60-CD7CB214A9D6}"/>
              </a:ext>
            </a:extLst>
          </p:cNvPr>
          <p:cNvGrpSpPr/>
          <p:nvPr/>
        </p:nvGrpSpPr>
        <p:grpSpPr>
          <a:xfrm>
            <a:off x="2245567" y="5673520"/>
            <a:ext cx="8610040" cy="610545"/>
            <a:chOff x="2317648" y="5673520"/>
            <a:chExt cx="6422659" cy="610545"/>
          </a:xfrm>
        </p:grpSpPr>
        <p:sp>
          <p:nvSpPr>
            <p:cNvPr id="46" name="TextBox 45">
              <a:extLst>
                <a:ext uri="{FF2B5EF4-FFF2-40B4-BE49-F238E27FC236}">
                  <a16:creationId xmlns:a16="http://schemas.microsoft.com/office/drawing/2014/main" id="{F6154D5A-1582-5056-6067-6CDD5EB8D8B8}"/>
                </a:ext>
              </a:extLst>
            </p:cNvPr>
            <p:cNvSpPr txBox="1"/>
            <p:nvPr/>
          </p:nvSpPr>
          <p:spPr bwMode="auto">
            <a:xfrm>
              <a:off x="2317648" y="5673520"/>
              <a:ext cx="428728" cy="610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61</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33</a:t>
              </a:r>
            </a:p>
          </p:txBody>
        </p:sp>
        <p:sp>
          <p:nvSpPr>
            <p:cNvPr id="47" name="TextBox 46">
              <a:extLst>
                <a:ext uri="{FF2B5EF4-FFF2-40B4-BE49-F238E27FC236}">
                  <a16:creationId xmlns:a16="http://schemas.microsoft.com/office/drawing/2014/main" id="{7BC5189F-A76E-00FF-F425-82162130998A}"/>
                </a:ext>
              </a:extLst>
            </p:cNvPr>
            <p:cNvSpPr txBox="1"/>
            <p:nvPr/>
          </p:nvSpPr>
          <p:spPr bwMode="auto">
            <a:xfrm>
              <a:off x="2708615" y="5673520"/>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59</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33</a:t>
              </a:r>
            </a:p>
          </p:txBody>
        </p:sp>
        <p:sp>
          <p:nvSpPr>
            <p:cNvPr id="48" name="TextBox 47">
              <a:extLst>
                <a:ext uri="{FF2B5EF4-FFF2-40B4-BE49-F238E27FC236}">
                  <a16:creationId xmlns:a16="http://schemas.microsoft.com/office/drawing/2014/main" id="{115F3C32-FADC-B2BE-1178-2BC7C50FB5B6}"/>
                </a:ext>
              </a:extLst>
            </p:cNvPr>
            <p:cNvSpPr txBox="1"/>
            <p:nvPr/>
          </p:nvSpPr>
          <p:spPr bwMode="auto">
            <a:xfrm>
              <a:off x="3123074" y="5673520"/>
              <a:ext cx="27406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58</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33</a:t>
              </a:r>
            </a:p>
          </p:txBody>
        </p:sp>
        <p:sp>
          <p:nvSpPr>
            <p:cNvPr id="49" name="TextBox 48">
              <a:extLst>
                <a:ext uri="{FF2B5EF4-FFF2-40B4-BE49-F238E27FC236}">
                  <a16:creationId xmlns:a16="http://schemas.microsoft.com/office/drawing/2014/main" id="{FE2017EE-3455-EA1D-BCE4-0A5D7D649581}"/>
                </a:ext>
              </a:extLst>
            </p:cNvPr>
            <p:cNvSpPr txBox="1"/>
            <p:nvPr/>
          </p:nvSpPr>
          <p:spPr bwMode="auto">
            <a:xfrm>
              <a:off x="3484235" y="5673520"/>
              <a:ext cx="27406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53</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31</a:t>
              </a:r>
            </a:p>
          </p:txBody>
        </p:sp>
        <p:sp>
          <p:nvSpPr>
            <p:cNvPr id="50" name="TextBox 49">
              <a:extLst>
                <a:ext uri="{FF2B5EF4-FFF2-40B4-BE49-F238E27FC236}">
                  <a16:creationId xmlns:a16="http://schemas.microsoft.com/office/drawing/2014/main" id="{E8C25D81-80A6-C23F-ABA2-36DD72783CD8}"/>
                </a:ext>
              </a:extLst>
            </p:cNvPr>
            <p:cNvSpPr txBox="1"/>
            <p:nvPr/>
          </p:nvSpPr>
          <p:spPr bwMode="auto">
            <a:xfrm>
              <a:off x="3845058" y="5673520"/>
              <a:ext cx="27406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51</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51" name="TextBox 50">
              <a:extLst>
                <a:ext uri="{FF2B5EF4-FFF2-40B4-BE49-F238E27FC236}">
                  <a16:creationId xmlns:a16="http://schemas.microsoft.com/office/drawing/2014/main" id="{9DA6E15F-2FC3-6A05-1615-CDDED687B114}"/>
                </a:ext>
              </a:extLst>
            </p:cNvPr>
            <p:cNvSpPr txBox="1"/>
            <p:nvPr/>
          </p:nvSpPr>
          <p:spPr bwMode="auto">
            <a:xfrm>
              <a:off x="4205362" y="5673520"/>
              <a:ext cx="27406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49</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29</a:t>
              </a:r>
            </a:p>
          </p:txBody>
        </p:sp>
        <p:sp>
          <p:nvSpPr>
            <p:cNvPr id="52" name="TextBox 51">
              <a:extLst>
                <a:ext uri="{FF2B5EF4-FFF2-40B4-BE49-F238E27FC236}">
                  <a16:creationId xmlns:a16="http://schemas.microsoft.com/office/drawing/2014/main" id="{CAEF8E9C-DC15-BA20-11C2-448D7127C55D}"/>
                </a:ext>
              </a:extLst>
            </p:cNvPr>
            <p:cNvSpPr txBox="1"/>
            <p:nvPr/>
          </p:nvSpPr>
          <p:spPr bwMode="auto">
            <a:xfrm>
              <a:off x="4569458" y="5673520"/>
              <a:ext cx="27406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49</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29</a:t>
              </a:r>
            </a:p>
          </p:txBody>
        </p:sp>
        <p:sp>
          <p:nvSpPr>
            <p:cNvPr id="53" name="TextBox 52">
              <a:extLst>
                <a:ext uri="{FF2B5EF4-FFF2-40B4-BE49-F238E27FC236}">
                  <a16:creationId xmlns:a16="http://schemas.microsoft.com/office/drawing/2014/main" id="{AFCC2ECC-3D7C-A25D-33FD-6F5964513D05}"/>
                </a:ext>
              </a:extLst>
            </p:cNvPr>
            <p:cNvSpPr txBox="1"/>
            <p:nvPr/>
          </p:nvSpPr>
          <p:spPr bwMode="auto">
            <a:xfrm>
              <a:off x="4923227" y="5673520"/>
              <a:ext cx="27406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47</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27</a:t>
              </a:r>
            </a:p>
          </p:txBody>
        </p:sp>
        <p:sp>
          <p:nvSpPr>
            <p:cNvPr id="54" name="TextBox 53">
              <a:extLst>
                <a:ext uri="{FF2B5EF4-FFF2-40B4-BE49-F238E27FC236}">
                  <a16:creationId xmlns:a16="http://schemas.microsoft.com/office/drawing/2014/main" id="{11EFCDB4-E8AA-4339-4490-941DDEE40599}"/>
                </a:ext>
              </a:extLst>
            </p:cNvPr>
            <p:cNvSpPr txBox="1"/>
            <p:nvPr/>
          </p:nvSpPr>
          <p:spPr bwMode="auto">
            <a:xfrm>
              <a:off x="5286242" y="5673520"/>
              <a:ext cx="27406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45</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27</a:t>
              </a:r>
            </a:p>
          </p:txBody>
        </p:sp>
        <p:sp>
          <p:nvSpPr>
            <p:cNvPr id="55" name="TextBox 54">
              <a:extLst>
                <a:ext uri="{FF2B5EF4-FFF2-40B4-BE49-F238E27FC236}">
                  <a16:creationId xmlns:a16="http://schemas.microsoft.com/office/drawing/2014/main" id="{187DBB84-DA2B-07DC-3526-E244C47CDC42}"/>
                </a:ext>
              </a:extLst>
            </p:cNvPr>
            <p:cNvSpPr txBox="1"/>
            <p:nvPr/>
          </p:nvSpPr>
          <p:spPr bwMode="auto">
            <a:xfrm>
              <a:off x="5650338" y="5673520"/>
              <a:ext cx="27406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45</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26</a:t>
              </a:r>
            </a:p>
          </p:txBody>
        </p:sp>
        <p:sp>
          <p:nvSpPr>
            <p:cNvPr id="56" name="TextBox 55">
              <a:extLst>
                <a:ext uri="{FF2B5EF4-FFF2-40B4-BE49-F238E27FC236}">
                  <a16:creationId xmlns:a16="http://schemas.microsoft.com/office/drawing/2014/main" id="{46C46610-A81C-47D0-AFD3-907208BBED99}"/>
                </a:ext>
              </a:extLst>
            </p:cNvPr>
            <p:cNvSpPr txBox="1"/>
            <p:nvPr/>
          </p:nvSpPr>
          <p:spPr bwMode="auto">
            <a:xfrm>
              <a:off x="6009680" y="5673520"/>
              <a:ext cx="27406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43</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57" name="TextBox 56">
              <a:extLst>
                <a:ext uri="{FF2B5EF4-FFF2-40B4-BE49-F238E27FC236}">
                  <a16:creationId xmlns:a16="http://schemas.microsoft.com/office/drawing/2014/main" id="{2ED7992C-8F93-D939-996E-5C836B6E5E7B}"/>
                </a:ext>
              </a:extLst>
            </p:cNvPr>
            <p:cNvSpPr txBox="1"/>
            <p:nvPr/>
          </p:nvSpPr>
          <p:spPr bwMode="auto">
            <a:xfrm>
              <a:off x="6345239" y="5673520"/>
              <a:ext cx="27406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42</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58" name="TextBox 57">
              <a:extLst>
                <a:ext uri="{FF2B5EF4-FFF2-40B4-BE49-F238E27FC236}">
                  <a16:creationId xmlns:a16="http://schemas.microsoft.com/office/drawing/2014/main" id="{D1935A09-FD5A-D702-4286-0DFF3DE14E6D}"/>
                </a:ext>
              </a:extLst>
            </p:cNvPr>
            <p:cNvSpPr txBox="1"/>
            <p:nvPr/>
          </p:nvSpPr>
          <p:spPr bwMode="auto">
            <a:xfrm>
              <a:off x="6705546" y="5673520"/>
              <a:ext cx="27406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17</a:t>
              </a:r>
            </a:p>
          </p:txBody>
        </p:sp>
        <p:sp>
          <p:nvSpPr>
            <p:cNvPr id="59" name="TextBox 58">
              <a:extLst>
                <a:ext uri="{FF2B5EF4-FFF2-40B4-BE49-F238E27FC236}">
                  <a16:creationId xmlns:a16="http://schemas.microsoft.com/office/drawing/2014/main" id="{C4CC116A-0D6F-BB3D-0E50-7804DEC2A3F9}"/>
                </a:ext>
              </a:extLst>
            </p:cNvPr>
            <p:cNvSpPr txBox="1"/>
            <p:nvPr/>
          </p:nvSpPr>
          <p:spPr bwMode="auto">
            <a:xfrm>
              <a:off x="7053934" y="5673520"/>
              <a:ext cx="27406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19</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a:t>
              </a:r>
            </a:p>
          </p:txBody>
        </p:sp>
        <p:sp>
          <p:nvSpPr>
            <p:cNvPr id="60" name="TextBox 59">
              <a:extLst>
                <a:ext uri="{FF2B5EF4-FFF2-40B4-BE49-F238E27FC236}">
                  <a16:creationId xmlns:a16="http://schemas.microsoft.com/office/drawing/2014/main" id="{71FABCFD-D947-45C3-1DF5-7084BE3AB285}"/>
                </a:ext>
              </a:extLst>
            </p:cNvPr>
            <p:cNvSpPr txBox="1"/>
            <p:nvPr/>
          </p:nvSpPr>
          <p:spPr bwMode="auto">
            <a:xfrm>
              <a:off x="7415095" y="5673520"/>
              <a:ext cx="27406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p>
          </p:txBody>
        </p:sp>
        <p:sp>
          <p:nvSpPr>
            <p:cNvPr id="61" name="TextBox 60">
              <a:extLst>
                <a:ext uri="{FF2B5EF4-FFF2-40B4-BE49-F238E27FC236}">
                  <a16:creationId xmlns:a16="http://schemas.microsoft.com/office/drawing/2014/main" id="{FF16C7EA-0938-34BB-2883-54856C947C9A}"/>
                </a:ext>
              </a:extLst>
            </p:cNvPr>
            <p:cNvSpPr txBox="1"/>
            <p:nvPr/>
          </p:nvSpPr>
          <p:spPr bwMode="auto">
            <a:xfrm>
              <a:off x="7809995" y="5673520"/>
              <a:ext cx="20591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62" name="TextBox 61">
              <a:extLst>
                <a:ext uri="{FF2B5EF4-FFF2-40B4-BE49-F238E27FC236}">
                  <a16:creationId xmlns:a16="http://schemas.microsoft.com/office/drawing/2014/main" id="{EA25A0AD-11DB-C2E9-0606-EEC81C75846C}"/>
                </a:ext>
              </a:extLst>
            </p:cNvPr>
            <p:cNvSpPr txBox="1"/>
            <p:nvPr/>
          </p:nvSpPr>
          <p:spPr bwMode="auto">
            <a:xfrm>
              <a:off x="8170301" y="5673520"/>
              <a:ext cx="20591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63" name="TextBox 62">
              <a:extLst>
                <a:ext uri="{FF2B5EF4-FFF2-40B4-BE49-F238E27FC236}">
                  <a16:creationId xmlns:a16="http://schemas.microsoft.com/office/drawing/2014/main" id="{017D4B03-F10B-AA02-9720-B8C84C566F45}"/>
                </a:ext>
              </a:extLst>
            </p:cNvPr>
            <p:cNvSpPr txBox="1"/>
            <p:nvPr/>
          </p:nvSpPr>
          <p:spPr bwMode="auto">
            <a:xfrm>
              <a:off x="8534396" y="5673520"/>
              <a:ext cx="20591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grpSp>
      <p:sp>
        <p:nvSpPr>
          <p:cNvPr id="146" name="Freeform: Shape 145">
            <a:extLst>
              <a:ext uri="{FF2B5EF4-FFF2-40B4-BE49-F238E27FC236}">
                <a16:creationId xmlns:a16="http://schemas.microsoft.com/office/drawing/2014/main" id="{7B4FF400-4F94-1A52-63EA-6B3BF582B704}"/>
              </a:ext>
            </a:extLst>
          </p:cNvPr>
          <p:cNvSpPr/>
          <p:nvPr/>
        </p:nvSpPr>
        <p:spPr bwMode="auto">
          <a:xfrm>
            <a:off x="2525260" y="1734044"/>
            <a:ext cx="7765293" cy="895448"/>
          </a:xfrm>
          <a:custGeom>
            <a:avLst/>
            <a:gdLst>
              <a:gd name="connsiteX0" fmla="*/ 0 w 7765293"/>
              <a:gd name="connsiteY0" fmla="*/ 0 h 895448"/>
              <a:gd name="connsiteX1" fmla="*/ 1151291 w 7765293"/>
              <a:gd name="connsiteY1" fmla="*/ 0 h 895448"/>
              <a:gd name="connsiteX2" fmla="*/ 1151291 w 7765293"/>
              <a:gd name="connsiteY2" fmla="*/ 108969 h 895448"/>
              <a:gd name="connsiteX3" fmla="*/ 1601385 w 7765293"/>
              <a:gd name="connsiteY3" fmla="*/ 108969 h 895448"/>
              <a:gd name="connsiteX4" fmla="*/ 1601385 w 7765293"/>
              <a:gd name="connsiteY4" fmla="*/ 213202 h 895448"/>
              <a:gd name="connsiteX5" fmla="*/ 2326272 w 7765293"/>
              <a:gd name="connsiteY5" fmla="*/ 213202 h 895448"/>
              <a:gd name="connsiteX6" fmla="*/ 2326272 w 7765293"/>
              <a:gd name="connsiteY6" fmla="*/ 312696 h 895448"/>
              <a:gd name="connsiteX7" fmla="*/ 4145596 w 7765293"/>
              <a:gd name="connsiteY7" fmla="*/ 312696 h 895448"/>
              <a:gd name="connsiteX8" fmla="*/ 4145596 w 7765293"/>
              <a:gd name="connsiteY8" fmla="*/ 412190 h 895448"/>
              <a:gd name="connsiteX9" fmla="*/ 4737824 w 7765293"/>
              <a:gd name="connsiteY9" fmla="*/ 412190 h 895448"/>
              <a:gd name="connsiteX10" fmla="*/ 4737824 w 7765293"/>
              <a:gd name="connsiteY10" fmla="*/ 535374 h 895448"/>
              <a:gd name="connsiteX11" fmla="*/ 5543254 w 7765293"/>
              <a:gd name="connsiteY11" fmla="*/ 535374 h 895448"/>
              <a:gd name="connsiteX12" fmla="*/ 5543254 w 7765293"/>
              <a:gd name="connsiteY12" fmla="*/ 649081 h 895448"/>
              <a:gd name="connsiteX13" fmla="*/ 6187598 w 7765293"/>
              <a:gd name="connsiteY13" fmla="*/ 649081 h 895448"/>
              <a:gd name="connsiteX14" fmla="*/ 6187598 w 7765293"/>
              <a:gd name="connsiteY14" fmla="*/ 895448 h 895448"/>
              <a:gd name="connsiteX15" fmla="*/ 7765293 w 7765293"/>
              <a:gd name="connsiteY15" fmla="*/ 895448 h 895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765293" h="895448">
                <a:moveTo>
                  <a:pt x="0" y="0"/>
                </a:moveTo>
                <a:lnTo>
                  <a:pt x="1151291" y="0"/>
                </a:lnTo>
                <a:lnTo>
                  <a:pt x="1151291" y="108969"/>
                </a:lnTo>
                <a:lnTo>
                  <a:pt x="1601385" y="108969"/>
                </a:lnTo>
                <a:lnTo>
                  <a:pt x="1601385" y="213202"/>
                </a:lnTo>
                <a:lnTo>
                  <a:pt x="2326272" y="213202"/>
                </a:lnTo>
                <a:lnTo>
                  <a:pt x="2326272" y="312696"/>
                </a:lnTo>
                <a:lnTo>
                  <a:pt x="4145596" y="312696"/>
                </a:lnTo>
                <a:lnTo>
                  <a:pt x="4145596" y="412190"/>
                </a:lnTo>
                <a:lnTo>
                  <a:pt x="4737824" y="412190"/>
                </a:lnTo>
                <a:lnTo>
                  <a:pt x="4737824" y="535374"/>
                </a:lnTo>
                <a:lnTo>
                  <a:pt x="5543254" y="535374"/>
                </a:lnTo>
                <a:lnTo>
                  <a:pt x="5543254" y="649081"/>
                </a:lnTo>
                <a:lnTo>
                  <a:pt x="6187598" y="649081"/>
                </a:lnTo>
                <a:lnTo>
                  <a:pt x="6187598" y="895448"/>
                </a:lnTo>
                <a:lnTo>
                  <a:pt x="7765293" y="895448"/>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grpSp>
        <p:nvGrpSpPr>
          <p:cNvPr id="175" name="Group 174">
            <a:extLst>
              <a:ext uri="{FF2B5EF4-FFF2-40B4-BE49-F238E27FC236}">
                <a16:creationId xmlns:a16="http://schemas.microsoft.com/office/drawing/2014/main" id="{16534289-D181-954D-A82C-424EE92C8815}"/>
              </a:ext>
            </a:extLst>
          </p:cNvPr>
          <p:cNvGrpSpPr/>
          <p:nvPr/>
        </p:nvGrpSpPr>
        <p:grpSpPr>
          <a:xfrm>
            <a:off x="3497435" y="1680989"/>
            <a:ext cx="6870418" cy="1002982"/>
            <a:chOff x="3497435" y="1680989"/>
            <a:chExt cx="6870418" cy="1002982"/>
          </a:xfrm>
        </p:grpSpPr>
        <p:sp>
          <p:nvSpPr>
            <p:cNvPr id="78" name="Rectangle 77">
              <a:extLst>
                <a:ext uri="{FF2B5EF4-FFF2-40B4-BE49-F238E27FC236}">
                  <a16:creationId xmlns:a16="http://schemas.microsoft.com/office/drawing/2014/main" id="{D09E6B62-E5F6-9402-220A-72943FCB0723}"/>
                </a:ext>
              </a:extLst>
            </p:cNvPr>
            <p:cNvSpPr/>
            <p:nvPr/>
          </p:nvSpPr>
          <p:spPr bwMode="auto">
            <a:xfrm>
              <a:off x="5368197" y="1995067"/>
              <a:ext cx="109207" cy="109207"/>
            </a:xfrm>
            <a:prstGeom prst="rect">
              <a:avLst/>
            </a:prstGeom>
            <a:noFill/>
            <a:ln w="1905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9" name="Rectangle 78">
              <a:extLst>
                <a:ext uri="{FF2B5EF4-FFF2-40B4-BE49-F238E27FC236}">
                  <a16:creationId xmlns:a16="http://schemas.microsoft.com/office/drawing/2014/main" id="{A64AA472-476E-CAF7-4214-2AA85BAFE399}"/>
                </a:ext>
              </a:extLst>
            </p:cNvPr>
            <p:cNvSpPr/>
            <p:nvPr/>
          </p:nvSpPr>
          <p:spPr bwMode="auto">
            <a:xfrm>
              <a:off x="3497435" y="1680989"/>
              <a:ext cx="109207" cy="109207"/>
            </a:xfrm>
            <a:prstGeom prst="rect">
              <a:avLst/>
            </a:prstGeom>
            <a:noFill/>
            <a:ln w="1905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0" name="Rectangle 79">
              <a:extLst>
                <a:ext uri="{FF2B5EF4-FFF2-40B4-BE49-F238E27FC236}">
                  <a16:creationId xmlns:a16="http://schemas.microsoft.com/office/drawing/2014/main" id="{1996BD9E-F451-4551-DF33-D5AFD82A7389}"/>
                </a:ext>
              </a:extLst>
            </p:cNvPr>
            <p:cNvSpPr/>
            <p:nvPr/>
          </p:nvSpPr>
          <p:spPr bwMode="auto">
            <a:xfrm>
              <a:off x="7045961" y="2098619"/>
              <a:ext cx="109207" cy="109207"/>
            </a:xfrm>
            <a:prstGeom prst="rect">
              <a:avLst/>
            </a:prstGeom>
            <a:noFill/>
            <a:ln w="1905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1" name="Rectangle 80">
              <a:extLst>
                <a:ext uri="{FF2B5EF4-FFF2-40B4-BE49-F238E27FC236}">
                  <a16:creationId xmlns:a16="http://schemas.microsoft.com/office/drawing/2014/main" id="{C837F9EB-D434-0256-84C9-42E88770CDEF}"/>
                </a:ext>
              </a:extLst>
            </p:cNvPr>
            <p:cNvSpPr/>
            <p:nvPr/>
          </p:nvSpPr>
          <p:spPr bwMode="auto">
            <a:xfrm>
              <a:off x="5776591" y="1995169"/>
              <a:ext cx="109207" cy="109207"/>
            </a:xfrm>
            <a:prstGeom prst="rect">
              <a:avLst/>
            </a:prstGeom>
            <a:noFill/>
            <a:ln w="1905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2" name="Rectangle 81">
              <a:extLst>
                <a:ext uri="{FF2B5EF4-FFF2-40B4-BE49-F238E27FC236}">
                  <a16:creationId xmlns:a16="http://schemas.microsoft.com/office/drawing/2014/main" id="{9E93756F-6FC5-FDD3-CB30-16A3FCC07406}"/>
                </a:ext>
              </a:extLst>
            </p:cNvPr>
            <p:cNvSpPr/>
            <p:nvPr/>
          </p:nvSpPr>
          <p:spPr bwMode="auto">
            <a:xfrm>
              <a:off x="7842043" y="2214369"/>
              <a:ext cx="109207" cy="109207"/>
            </a:xfrm>
            <a:prstGeom prst="rect">
              <a:avLst/>
            </a:prstGeom>
            <a:noFill/>
            <a:ln w="1905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3" name="Rectangle 82">
              <a:extLst>
                <a:ext uri="{FF2B5EF4-FFF2-40B4-BE49-F238E27FC236}">
                  <a16:creationId xmlns:a16="http://schemas.microsoft.com/office/drawing/2014/main" id="{3659DCD0-7AF5-90C4-A701-8D8F107CD4D7}"/>
                </a:ext>
              </a:extLst>
            </p:cNvPr>
            <p:cNvSpPr/>
            <p:nvPr/>
          </p:nvSpPr>
          <p:spPr bwMode="auto">
            <a:xfrm>
              <a:off x="8167779" y="2329510"/>
              <a:ext cx="109207" cy="109207"/>
            </a:xfrm>
            <a:prstGeom prst="rect">
              <a:avLst/>
            </a:prstGeom>
            <a:noFill/>
            <a:ln w="1905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4" name="Rectangle 83">
              <a:extLst>
                <a:ext uri="{FF2B5EF4-FFF2-40B4-BE49-F238E27FC236}">
                  <a16:creationId xmlns:a16="http://schemas.microsoft.com/office/drawing/2014/main" id="{8836B1AF-8AD8-E369-D43F-94A1736ACF16}"/>
                </a:ext>
              </a:extLst>
            </p:cNvPr>
            <p:cNvSpPr/>
            <p:nvPr/>
          </p:nvSpPr>
          <p:spPr bwMode="auto">
            <a:xfrm>
              <a:off x="8229150" y="2329510"/>
              <a:ext cx="109207" cy="109207"/>
            </a:xfrm>
            <a:prstGeom prst="rect">
              <a:avLst/>
            </a:prstGeom>
            <a:noFill/>
            <a:ln w="1905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5" name="Rectangle 84">
              <a:extLst>
                <a:ext uri="{FF2B5EF4-FFF2-40B4-BE49-F238E27FC236}">
                  <a16:creationId xmlns:a16="http://schemas.microsoft.com/office/drawing/2014/main" id="{E0796D33-EE62-D693-3952-9F73932D0D22}"/>
                </a:ext>
              </a:extLst>
            </p:cNvPr>
            <p:cNvSpPr/>
            <p:nvPr/>
          </p:nvSpPr>
          <p:spPr bwMode="auto">
            <a:xfrm>
              <a:off x="8267230" y="2329510"/>
              <a:ext cx="109207" cy="109207"/>
            </a:xfrm>
            <a:prstGeom prst="rect">
              <a:avLst/>
            </a:prstGeom>
            <a:noFill/>
            <a:ln w="1905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6" name="Rectangle 85">
              <a:extLst>
                <a:ext uri="{FF2B5EF4-FFF2-40B4-BE49-F238E27FC236}">
                  <a16:creationId xmlns:a16="http://schemas.microsoft.com/office/drawing/2014/main" id="{4F76A97D-4389-F030-5AAC-23C74C024CA0}"/>
                </a:ext>
              </a:extLst>
            </p:cNvPr>
            <p:cNvSpPr/>
            <p:nvPr/>
          </p:nvSpPr>
          <p:spPr bwMode="auto">
            <a:xfrm>
              <a:off x="8346064" y="2329510"/>
              <a:ext cx="109207" cy="109207"/>
            </a:xfrm>
            <a:prstGeom prst="rect">
              <a:avLst/>
            </a:prstGeom>
            <a:noFill/>
            <a:ln w="1905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7" name="Rectangle 86">
              <a:extLst>
                <a:ext uri="{FF2B5EF4-FFF2-40B4-BE49-F238E27FC236}">
                  <a16:creationId xmlns:a16="http://schemas.microsoft.com/office/drawing/2014/main" id="{F6302414-F50A-9299-C2EB-DD14222F160A}"/>
                </a:ext>
              </a:extLst>
            </p:cNvPr>
            <p:cNvSpPr/>
            <p:nvPr/>
          </p:nvSpPr>
          <p:spPr bwMode="auto">
            <a:xfrm>
              <a:off x="8427185" y="2329510"/>
              <a:ext cx="109207" cy="109207"/>
            </a:xfrm>
            <a:prstGeom prst="rect">
              <a:avLst/>
            </a:prstGeom>
            <a:noFill/>
            <a:ln w="1905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8" name="Rectangle 87">
              <a:extLst>
                <a:ext uri="{FF2B5EF4-FFF2-40B4-BE49-F238E27FC236}">
                  <a16:creationId xmlns:a16="http://schemas.microsoft.com/office/drawing/2014/main" id="{5C4E6FC1-F23F-99A9-8A66-F20985F64AB0}"/>
                </a:ext>
              </a:extLst>
            </p:cNvPr>
            <p:cNvSpPr/>
            <p:nvPr/>
          </p:nvSpPr>
          <p:spPr bwMode="auto">
            <a:xfrm>
              <a:off x="8727321" y="2574764"/>
              <a:ext cx="109207" cy="109207"/>
            </a:xfrm>
            <a:prstGeom prst="rect">
              <a:avLst/>
            </a:prstGeom>
            <a:noFill/>
            <a:ln w="1905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6" name="Rectangle 165">
              <a:extLst>
                <a:ext uri="{FF2B5EF4-FFF2-40B4-BE49-F238E27FC236}">
                  <a16:creationId xmlns:a16="http://schemas.microsoft.com/office/drawing/2014/main" id="{A440C1A5-BF7D-A68E-D4B1-748B9403027C}"/>
                </a:ext>
              </a:extLst>
            </p:cNvPr>
            <p:cNvSpPr/>
            <p:nvPr/>
          </p:nvSpPr>
          <p:spPr bwMode="auto">
            <a:xfrm>
              <a:off x="8750791" y="2574764"/>
              <a:ext cx="109207" cy="109207"/>
            </a:xfrm>
            <a:prstGeom prst="rect">
              <a:avLst/>
            </a:prstGeom>
            <a:noFill/>
            <a:ln w="1905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7" name="Rectangle 166">
              <a:extLst>
                <a:ext uri="{FF2B5EF4-FFF2-40B4-BE49-F238E27FC236}">
                  <a16:creationId xmlns:a16="http://schemas.microsoft.com/office/drawing/2014/main" id="{18C6FDA0-F940-B6A9-0EB9-52E070191DCD}"/>
                </a:ext>
              </a:extLst>
            </p:cNvPr>
            <p:cNvSpPr/>
            <p:nvPr/>
          </p:nvSpPr>
          <p:spPr bwMode="auto">
            <a:xfrm>
              <a:off x="9054593" y="2574764"/>
              <a:ext cx="109207" cy="109207"/>
            </a:xfrm>
            <a:prstGeom prst="rect">
              <a:avLst/>
            </a:prstGeom>
            <a:noFill/>
            <a:ln w="1905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8" name="Rectangle 167">
              <a:extLst>
                <a:ext uri="{FF2B5EF4-FFF2-40B4-BE49-F238E27FC236}">
                  <a16:creationId xmlns:a16="http://schemas.microsoft.com/office/drawing/2014/main" id="{566E46FE-3920-AC2C-FB35-122D97BDDCFF}"/>
                </a:ext>
              </a:extLst>
            </p:cNvPr>
            <p:cNvSpPr/>
            <p:nvPr/>
          </p:nvSpPr>
          <p:spPr bwMode="auto">
            <a:xfrm>
              <a:off x="9213578" y="2574764"/>
              <a:ext cx="109207" cy="109207"/>
            </a:xfrm>
            <a:prstGeom prst="rect">
              <a:avLst/>
            </a:prstGeom>
            <a:noFill/>
            <a:ln w="1905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9" name="Rectangle 168">
              <a:extLst>
                <a:ext uri="{FF2B5EF4-FFF2-40B4-BE49-F238E27FC236}">
                  <a16:creationId xmlns:a16="http://schemas.microsoft.com/office/drawing/2014/main" id="{E83043C7-4F60-C5E1-4C84-750556098FDD}"/>
                </a:ext>
              </a:extLst>
            </p:cNvPr>
            <p:cNvSpPr/>
            <p:nvPr/>
          </p:nvSpPr>
          <p:spPr bwMode="auto">
            <a:xfrm>
              <a:off x="9246524" y="2574764"/>
              <a:ext cx="109207" cy="109207"/>
            </a:xfrm>
            <a:prstGeom prst="rect">
              <a:avLst/>
            </a:prstGeom>
            <a:noFill/>
            <a:ln w="1905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0" name="Rectangle 169">
              <a:extLst>
                <a:ext uri="{FF2B5EF4-FFF2-40B4-BE49-F238E27FC236}">
                  <a16:creationId xmlns:a16="http://schemas.microsoft.com/office/drawing/2014/main" id="{2CF71702-099F-CF3F-8FD7-8356C1ECCED0}"/>
                </a:ext>
              </a:extLst>
            </p:cNvPr>
            <p:cNvSpPr/>
            <p:nvPr/>
          </p:nvSpPr>
          <p:spPr bwMode="auto">
            <a:xfrm>
              <a:off x="9286219" y="2574764"/>
              <a:ext cx="109207" cy="109207"/>
            </a:xfrm>
            <a:prstGeom prst="rect">
              <a:avLst/>
            </a:prstGeom>
            <a:noFill/>
            <a:ln w="1905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1" name="Rectangle 170">
              <a:extLst>
                <a:ext uri="{FF2B5EF4-FFF2-40B4-BE49-F238E27FC236}">
                  <a16:creationId xmlns:a16="http://schemas.microsoft.com/office/drawing/2014/main" id="{A0CEF8B5-704C-E50D-F7B4-3890159ACE92}"/>
                </a:ext>
              </a:extLst>
            </p:cNvPr>
            <p:cNvSpPr/>
            <p:nvPr/>
          </p:nvSpPr>
          <p:spPr bwMode="auto">
            <a:xfrm>
              <a:off x="9347976" y="2574764"/>
              <a:ext cx="109207" cy="109207"/>
            </a:xfrm>
            <a:prstGeom prst="rect">
              <a:avLst/>
            </a:prstGeom>
            <a:noFill/>
            <a:ln w="1905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2" name="Rectangle 171">
              <a:extLst>
                <a:ext uri="{FF2B5EF4-FFF2-40B4-BE49-F238E27FC236}">
                  <a16:creationId xmlns:a16="http://schemas.microsoft.com/office/drawing/2014/main" id="{971EEB93-DFB0-F39B-7455-19E657A2BE12}"/>
                </a:ext>
              </a:extLst>
            </p:cNvPr>
            <p:cNvSpPr/>
            <p:nvPr/>
          </p:nvSpPr>
          <p:spPr bwMode="auto">
            <a:xfrm>
              <a:off x="9903843" y="2574764"/>
              <a:ext cx="109207" cy="109207"/>
            </a:xfrm>
            <a:prstGeom prst="rect">
              <a:avLst/>
            </a:prstGeom>
            <a:noFill/>
            <a:ln w="1905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3" name="Rectangle 172">
              <a:extLst>
                <a:ext uri="{FF2B5EF4-FFF2-40B4-BE49-F238E27FC236}">
                  <a16:creationId xmlns:a16="http://schemas.microsoft.com/office/drawing/2014/main" id="{96CF09AE-DD6B-5C02-DACA-9D94F71635DB}"/>
                </a:ext>
              </a:extLst>
            </p:cNvPr>
            <p:cNvSpPr/>
            <p:nvPr/>
          </p:nvSpPr>
          <p:spPr bwMode="auto">
            <a:xfrm>
              <a:off x="10258646" y="2574764"/>
              <a:ext cx="109207" cy="109207"/>
            </a:xfrm>
            <a:prstGeom prst="rect">
              <a:avLst/>
            </a:prstGeom>
            <a:noFill/>
            <a:ln w="1905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147" name="Freeform: Shape 146">
            <a:extLst>
              <a:ext uri="{FF2B5EF4-FFF2-40B4-BE49-F238E27FC236}">
                <a16:creationId xmlns:a16="http://schemas.microsoft.com/office/drawing/2014/main" id="{C59C7E13-D3A5-57B7-482D-18605533D8C7}"/>
              </a:ext>
            </a:extLst>
          </p:cNvPr>
          <p:cNvSpPr/>
          <p:nvPr/>
        </p:nvSpPr>
        <p:spPr bwMode="auto">
          <a:xfrm>
            <a:off x="2539474" y="1734044"/>
            <a:ext cx="7727390" cy="957040"/>
          </a:xfrm>
          <a:custGeom>
            <a:avLst/>
            <a:gdLst>
              <a:gd name="connsiteX0" fmla="*/ 0 w 7727390"/>
              <a:gd name="connsiteY0" fmla="*/ 0 h 957040"/>
              <a:gd name="connsiteX1" fmla="*/ 1009156 w 7727390"/>
              <a:gd name="connsiteY1" fmla="*/ 0 h 957040"/>
              <a:gd name="connsiteX2" fmla="*/ 1009156 w 7727390"/>
              <a:gd name="connsiteY2" fmla="*/ 56853 h 957040"/>
              <a:gd name="connsiteX3" fmla="*/ 1492414 w 7727390"/>
              <a:gd name="connsiteY3" fmla="*/ 56853 h 957040"/>
              <a:gd name="connsiteX4" fmla="*/ 1492414 w 7727390"/>
              <a:gd name="connsiteY4" fmla="*/ 123183 h 957040"/>
              <a:gd name="connsiteX5" fmla="*/ 1980410 w 7727390"/>
              <a:gd name="connsiteY5" fmla="*/ 123183 h 957040"/>
              <a:gd name="connsiteX6" fmla="*/ 1980410 w 7727390"/>
              <a:gd name="connsiteY6" fmla="*/ 184775 h 957040"/>
              <a:gd name="connsiteX7" fmla="*/ 2899548 w 7727390"/>
              <a:gd name="connsiteY7" fmla="*/ 184775 h 957040"/>
              <a:gd name="connsiteX8" fmla="*/ 2899548 w 7727390"/>
              <a:gd name="connsiteY8" fmla="*/ 246366 h 957040"/>
              <a:gd name="connsiteX9" fmla="*/ 3022731 w 7727390"/>
              <a:gd name="connsiteY9" fmla="*/ 246366 h 957040"/>
              <a:gd name="connsiteX10" fmla="*/ 3022731 w 7727390"/>
              <a:gd name="connsiteY10" fmla="*/ 312696 h 957040"/>
              <a:gd name="connsiteX11" fmla="*/ 3794996 w 7727390"/>
              <a:gd name="connsiteY11" fmla="*/ 312696 h 957040"/>
              <a:gd name="connsiteX12" fmla="*/ 3794996 w 7727390"/>
              <a:gd name="connsiteY12" fmla="*/ 450093 h 957040"/>
              <a:gd name="connsiteX13" fmla="*/ 4752037 w 7727390"/>
              <a:gd name="connsiteY13" fmla="*/ 450093 h 957040"/>
              <a:gd name="connsiteX14" fmla="*/ 4752037 w 7727390"/>
              <a:gd name="connsiteY14" fmla="*/ 502209 h 957040"/>
              <a:gd name="connsiteX15" fmla="*/ 5647486 w 7727390"/>
              <a:gd name="connsiteY15" fmla="*/ 502209 h 957040"/>
              <a:gd name="connsiteX16" fmla="*/ 5647486 w 7727390"/>
              <a:gd name="connsiteY16" fmla="*/ 563801 h 957040"/>
              <a:gd name="connsiteX17" fmla="*/ 5647486 w 7727390"/>
              <a:gd name="connsiteY17" fmla="*/ 568538 h 957040"/>
              <a:gd name="connsiteX18" fmla="*/ 7130424 w 7727390"/>
              <a:gd name="connsiteY18" fmla="*/ 568538 h 957040"/>
              <a:gd name="connsiteX19" fmla="*/ 7130424 w 7727390"/>
              <a:gd name="connsiteY19" fmla="*/ 957040 h 957040"/>
              <a:gd name="connsiteX20" fmla="*/ 7727390 w 7727390"/>
              <a:gd name="connsiteY20" fmla="*/ 957040 h 957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727390" h="957040">
                <a:moveTo>
                  <a:pt x="0" y="0"/>
                </a:moveTo>
                <a:lnTo>
                  <a:pt x="1009156" y="0"/>
                </a:lnTo>
                <a:lnTo>
                  <a:pt x="1009156" y="56853"/>
                </a:lnTo>
                <a:lnTo>
                  <a:pt x="1492414" y="56853"/>
                </a:lnTo>
                <a:lnTo>
                  <a:pt x="1492414" y="123183"/>
                </a:lnTo>
                <a:lnTo>
                  <a:pt x="1980410" y="123183"/>
                </a:lnTo>
                <a:lnTo>
                  <a:pt x="1980410" y="184775"/>
                </a:lnTo>
                <a:lnTo>
                  <a:pt x="2899548" y="184775"/>
                </a:lnTo>
                <a:lnTo>
                  <a:pt x="2899548" y="246366"/>
                </a:lnTo>
                <a:lnTo>
                  <a:pt x="3022731" y="246366"/>
                </a:lnTo>
                <a:lnTo>
                  <a:pt x="3022731" y="312696"/>
                </a:lnTo>
                <a:lnTo>
                  <a:pt x="3794996" y="312696"/>
                </a:lnTo>
                <a:lnTo>
                  <a:pt x="3794996" y="450093"/>
                </a:lnTo>
                <a:lnTo>
                  <a:pt x="4752037" y="450093"/>
                </a:lnTo>
                <a:lnTo>
                  <a:pt x="4752037" y="502209"/>
                </a:lnTo>
                <a:lnTo>
                  <a:pt x="5647486" y="502209"/>
                </a:lnTo>
                <a:lnTo>
                  <a:pt x="5647486" y="563801"/>
                </a:lnTo>
                <a:lnTo>
                  <a:pt x="5647486" y="568538"/>
                </a:lnTo>
                <a:lnTo>
                  <a:pt x="7130424" y="568538"/>
                </a:lnTo>
                <a:lnTo>
                  <a:pt x="7130424" y="957040"/>
                </a:lnTo>
                <a:lnTo>
                  <a:pt x="7727390" y="957040"/>
                </a:lnTo>
              </a:path>
            </a:pathLst>
          </a:custGeom>
          <a:noFill/>
          <a:ln w="28575">
            <a:solidFill>
              <a:schemeClr val="accent2"/>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grpSp>
        <p:nvGrpSpPr>
          <p:cNvPr id="165" name="Group 164">
            <a:extLst>
              <a:ext uri="{FF2B5EF4-FFF2-40B4-BE49-F238E27FC236}">
                <a16:creationId xmlns:a16="http://schemas.microsoft.com/office/drawing/2014/main" id="{5D19E43A-24DE-4EF7-7FFC-3EF028B25268}"/>
              </a:ext>
            </a:extLst>
          </p:cNvPr>
          <p:cNvGrpSpPr/>
          <p:nvPr/>
        </p:nvGrpSpPr>
        <p:grpSpPr>
          <a:xfrm>
            <a:off x="2754416" y="1673364"/>
            <a:ext cx="7578580" cy="1076464"/>
            <a:chOff x="2754416" y="1673364"/>
            <a:chExt cx="7578580" cy="1076464"/>
          </a:xfrm>
        </p:grpSpPr>
        <p:sp>
          <p:nvSpPr>
            <p:cNvPr id="89" name="Isosceles Triangle 88">
              <a:extLst>
                <a:ext uri="{FF2B5EF4-FFF2-40B4-BE49-F238E27FC236}">
                  <a16:creationId xmlns:a16="http://schemas.microsoft.com/office/drawing/2014/main" id="{3A3CF082-1C2B-B2D4-1566-93980DF481C2}"/>
                </a:ext>
              </a:extLst>
            </p:cNvPr>
            <p:cNvSpPr/>
            <p:nvPr/>
          </p:nvSpPr>
          <p:spPr bwMode="auto">
            <a:xfrm>
              <a:off x="2754416" y="1674361"/>
              <a:ext cx="131784" cy="113606"/>
            </a:xfrm>
            <a:prstGeom prst="triangle">
              <a:avLst/>
            </a:prstGeom>
            <a:noFill/>
            <a:ln w="19050">
              <a:solidFill>
                <a:schemeClr val="accent2"/>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0" name="Isosceles Triangle 89">
              <a:extLst>
                <a:ext uri="{FF2B5EF4-FFF2-40B4-BE49-F238E27FC236}">
                  <a16:creationId xmlns:a16="http://schemas.microsoft.com/office/drawing/2014/main" id="{06547BB8-4D49-9E96-9432-513B67519244}"/>
                </a:ext>
              </a:extLst>
            </p:cNvPr>
            <p:cNvSpPr/>
            <p:nvPr/>
          </p:nvSpPr>
          <p:spPr bwMode="auto">
            <a:xfrm>
              <a:off x="2907487" y="1673364"/>
              <a:ext cx="131784" cy="113606"/>
            </a:xfrm>
            <a:prstGeom prst="triangle">
              <a:avLst/>
            </a:prstGeom>
            <a:noFill/>
            <a:ln w="19050">
              <a:solidFill>
                <a:schemeClr val="accent2"/>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1" name="Isosceles Triangle 90">
              <a:extLst>
                <a:ext uri="{FF2B5EF4-FFF2-40B4-BE49-F238E27FC236}">
                  <a16:creationId xmlns:a16="http://schemas.microsoft.com/office/drawing/2014/main" id="{C2B6EFE3-7B0D-463D-A173-F88C094CEF20}"/>
                </a:ext>
              </a:extLst>
            </p:cNvPr>
            <p:cNvSpPr/>
            <p:nvPr/>
          </p:nvSpPr>
          <p:spPr bwMode="auto">
            <a:xfrm>
              <a:off x="3249607" y="1675203"/>
              <a:ext cx="131784" cy="113606"/>
            </a:xfrm>
            <a:prstGeom prst="triangle">
              <a:avLst/>
            </a:prstGeom>
            <a:noFill/>
            <a:ln w="19050">
              <a:solidFill>
                <a:schemeClr val="accent2"/>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 name="Isosceles Triangle 91">
              <a:extLst>
                <a:ext uri="{FF2B5EF4-FFF2-40B4-BE49-F238E27FC236}">
                  <a16:creationId xmlns:a16="http://schemas.microsoft.com/office/drawing/2014/main" id="{89EB1DBE-150B-CDC8-7D1C-9F31D1F1573C}"/>
                </a:ext>
              </a:extLst>
            </p:cNvPr>
            <p:cNvSpPr/>
            <p:nvPr/>
          </p:nvSpPr>
          <p:spPr bwMode="auto">
            <a:xfrm>
              <a:off x="3438625" y="1678273"/>
              <a:ext cx="131784" cy="113606"/>
            </a:xfrm>
            <a:prstGeom prst="triangle">
              <a:avLst/>
            </a:prstGeom>
            <a:noFill/>
            <a:ln w="19050">
              <a:solidFill>
                <a:schemeClr val="accent2"/>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 name="Isosceles Triangle 92">
              <a:extLst>
                <a:ext uri="{FF2B5EF4-FFF2-40B4-BE49-F238E27FC236}">
                  <a16:creationId xmlns:a16="http://schemas.microsoft.com/office/drawing/2014/main" id="{35583504-0304-D9E0-DDB4-1CAF18AA3A83}"/>
                </a:ext>
              </a:extLst>
            </p:cNvPr>
            <p:cNvSpPr/>
            <p:nvPr/>
          </p:nvSpPr>
          <p:spPr bwMode="auto">
            <a:xfrm>
              <a:off x="3596333" y="1735593"/>
              <a:ext cx="131784" cy="113606"/>
            </a:xfrm>
            <a:prstGeom prst="triangle">
              <a:avLst/>
            </a:prstGeom>
            <a:noFill/>
            <a:ln w="19050">
              <a:solidFill>
                <a:schemeClr val="accent2"/>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4" name="Isosceles Triangle 93">
              <a:extLst>
                <a:ext uri="{FF2B5EF4-FFF2-40B4-BE49-F238E27FC236}">
                  <a16:creationId xmlns:a16="http://schemas.microsoft.com/office/drawing/2014/main" id="{60C73CBF-34F0-F3A7-5824-35366718B30A}"/>
                </a:ext>
              </a:extLst>
            </p:cNvPr>
            <p:cNvSpPr/>
            <p:nvPr/>
          </p:nvSpPr>
          <p:spPr bwMode="auto">
            <a:xfrm>
              <a:off x="3921234" y="1718659"/>
              <a:ext cx="131784" cy="113606"/>
            </a:xfrm>
            <a:prstGeom prst="triangle">
              <a:avLst/>
            </a:prstGeom>
            <a:noFill/>
            <a:ln w="19050">
              <a:solidFill>
                <a:schemeClr val="accent2"/>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5" name="Isosceles Triangle 94">
              <a:extLst>
                <a:ext uri="{FF2B5EF4-FFF2-40B4-BE49-F238E27FC236}">
                  <a16:creationId xmlns:a16="http://schemas.microsoft.com/office/drawing/2014/main" id="{252D630D-3334-B6A4-8298-0DD7E7B82817}"/>
                </a:ext>
              </a:extLst>
            </p:cNvPr>
            <p:cNvSpPr/>
            <p:nvPr/>
          </p:nvSpPr>
          <p:spPr bwMode="auto">
            <a:xfrm>
              <a:off x="3510807" y="1733390"/>
              <a:ext cx="131784" cy="113606"/>
            </a:xfrm>
            <a:prstGeom prst="triangle">
              <a:avLst/>
            </a:prstGeom>
            <a:noFill/>
            <a:ln w="19050">
              <a:solidFill>
                <a:schemeClr val="accent2"/>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 name="Isosceles Triangle 95">
              <a:extLst>
                <a:ext uri="{FF2B5EF4-FFF2-40B4-BE49-F238E27FC236}">
                  <a16:creationId xmlns:a16="http://schemas.microsoft.com/office/drawing/2014/main" id="{D0A30049-82AD-1D35-AD26-715487DED88D}"/>
                </a:ext>
              </a:extLst>
            </p:cNvPr>
            <p:cNvSpPr/>
            <p:nvPr/>
          </p:nvSpPr>
          <p:spPr bwMode="auto">
            <a:xfrm>
              <a:off x="4425443" y="1790193"/>
              <a:ext cx="131784" cy="113606"/>
            </a:xfrm>
            <a:prstGeom prst="triangle">
              <a:avLst/>
            </a:prstGeom>
            <a:noFill/>
            <a:ln w="19050">
              <a:solidFill>
                <a:schemeClr val="accent2"/>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 name="Isosceles Triangle 96">
              <a:extLst>
                <a:ext uri="{FF2B5EF4-FFF2-40B4-BE49-F238E27FC236}">
                  <a16:creationId xmlns:a16="http://schemas.microsoft.com/office/drawing/2014/main" id="{4AE0E944-5A70-CB6C-4F17-664C1B4ED88A}"/>
                </a:ext>
              </a:extLst>
            </p:cNvPr>
            <p:cNvSpPr/>
            <p:nvPr/>
          </p:nvSpPr>
          <p:spPr bwMode="auto">
            <a:xfrm>
              <a:off x="7773820" y="2180598"/>
              <a:ext cx="131784" cy="113606"/>
            </a:xfrm>
            <a:prstGeom prst="triangle">
              <a:avLst/>
            </a:prstGeom>
            <a:noFill/>
            <a:ln w="19050">
              <a:solidFill>
                <a:schemeClr val="accent2"/>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8" name="Isosceles Triangle 97">
              <a:extLst>
                <a:ext uri="{FF2B5EF4-FFF2-40B4-BE49-F238E27FC236}">
                  <a16:creationId xmlns:a16="http://schemas.microsoft.com/office/drawing/2014/main" id="{89038A8C-820A-80BC-F832-9B500A459526}"/>
                </a:ext>
              </a:extLst>
            </p:cNvPr>
            <p:cNvSpPr/>
            <p:nvPr/>
          </p:nvSpPr>
          <p:spPr bwMode="auto">
            <a:xfrm>
              <a:off x="6867076" y="2121592"/>
              <a:ext cx="131784" cy="113606"/>
            </a:xfrm>
            <a:prstGeom prst="triangle">
              <a:avLst/>
            </a:prstGeom>
            <a:noFill/>
            <a:ln w="19050">
              <a:solidFill>
                <a:schemeClr val="accent2"/>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9" name="Isosceles Triangle 98">
              <a:extLst>
                <a:ext uri="{FF2B5EF4-FFF2-40B4-BE49-F238E27FC236}">
                  <a16:creationId xmlns:a16="http://schemas.microsoft.com/office/drawing/2014/main" id="{A3EEB6AA-0530-2327-351B-D70EC7353928}"/>
                </a:ext>
              </a:extLst>
            </p:cNvPr>
            <p:cNvSpPr/>
            <p:nvPr/>
          </p:nvSpPr>
          <p:spPr bwMode="auto">
            <a:xfrm>
              <a:off x="7687289" y="2178395"/>
              <a:ext cx="131784" cy="113606"/>
            </a:xfrm>
            <a:prstGeom prst="triangle">
              <a:avLst/>
            </a:prstGeom>
            <a:noFill/>
            <a:ln w="19050">
              <a:solidFill>
                <a:schemeClr val="accent2"/>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0" name="Isosceles Triangle 99">
              <a:extLst>
                <a:ext uri="{FF2B5EF4-FFF2-40B4-BE49-F238E27FC236}">
                  <a16:creationId xmlns:a16="http://schemas.microsoft.com/office/drawing/2014/main" id="{0929E054-AB2A-A882-F604-D68AE2A95E64}"/>
                </a:ext>
              </a:extLst>
            </p:cNvPr>
            <p:cNvSpPr/>
            <p:nvPr/>
          </p:nvSpPr>
          <p:spPr bwMode="auto">
            <a:xfrm>
              <a:off x="7825916" y="2180776"/>
              <a:ext cx="131784" cy="113606"/>
            </a:xfrm>
            <a:prstGeom prst="triangle">
              <a:avLst/>
            </a:prstGeom>
            <a:noFill/>
            <a:ln w="19050">
              <a:solidFill>
                <a:schemeClr val="accent2"/>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1" name="Isosceles Triangle 100">
              <a:extLst>
                <a:ext uri="{FF2B5EF4-FFF2-40B4-BE49-F238E27FC236}">
                  <a16:creationId xmlns:a16="http://schemas.microsoft.com/office/drawing/2014/main" id="{3D4A419C-6D5F-D06F-52C2-9B1D34D5B2FE}"/>
                </a:ext>
              </a:extLst>
            </p:cNvPr>
            <p:cNvSpPr/>
            <p:nvPr/>
          </p:nvSpPr>
          <p:spPr bwMode="auto">
            <a:xfrm>
              <a:off x="8161853" y="2243870"/>
              <a:ext cx="131784" cy="113606"/>
            </a:xfrm>
            <a:prstGeom prst="triangle">
              <a:avLst/>
            </a:prstGeom>
            <a:noFill/>
            <a:ln w="19050">
              <a:solidFill>
                <a:schemeClr val="accent2"/>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2" name="Isosceles Triangle 101">
              <a:extLst>
                <a:ext uri="{FF2B5EF4-FFF2-40B4-BE49-F238E27FC236}">
                  <a16:creationId xmlns:a16="http://schemas.microsoft.com/office/drawing/2014/main" id="{D8DBCDD0-A658-41E6-132A-70AF28551B21}"/>
                </a:ext>
              </a:extLst>
            </p:cNvPr>
            <p:cNvSpPr/>
            <p:nvPr/>
          </p:nvSpPr>
          <p:spPr bwMode="auto">
            <a:xfrm>
              <a:off x="8091223" y="2173657"/>
              <a:ext cx="131784" cy="113606"/>
            </a:xfrm>
            <a:prstGeom prst="triangle">
              <a:avLst/>
            </a:prstGeom>
            <a:noFill/>
            <a:ln w="19050">
              <a:solidFill>
                <a:schemeClr val="accent2"/>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3" name="Isosceles Triangle 102">
              <a:extLst>
                <a:ext uri="{FF2B5EF4-FFF2-40B4-BE49-F238E27FC236}">
                  <a16:creationId xmlns:a16="http://schemas.microsoft.com/office/drawing/2014/main" id="{F8474844-0759-8D79-D9A2-E8AC13BFDBA3}"/>
                </a:ext>
              </a:extLst>
            </p:cNvPr>
            <p:cNvSpPr/>
            <p:nvPr/>
          </p:nvSpPr>
          <p:spPr bwMode="auto">
            <a:xfrm>
              <a:off x="8193511" y="2243870"/>
              <a:ext cx="131784" cy="113606"/>
            </a:xfrm>
            <a:prstGeom prst="triangle">
              <a:avLst/>
            </a:prstGeom>
            <a:noFill/>
            <a:ln w="19050">
              <a:solidFill>
                <a:schemeClr val="accent2"/>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4" name="Isosceles Triangle 103">
              <a:extLst>
                <a:ext uri="{FF2B5EF4-FFF2-40B4-BE49-F238E27FC236}">
                  <a16:creationId xmlns:a16="http://schemas.microsoft.com/office/drawing/2014/main" id="{3A0C6329-46B7-3F6D-5F5C-B20861CF71AB}"/>
                </a:ext>
              </a:extLst>
            </p:cNvPr>
            <p:cNvSpPr/>
            <p:nvPr/>
          </p:nvSpPr>
          <p:spPr bwMode="auto">
            <a:xfrm>
              <a:off x="8220917" y="2243870"/>
              <a:ext cx="131784" cy="113606"/>
            </a:xfrm>
            <a:prstGeom prst="triangle">
              <a:avLst/>
            </a:prstGeom>
            <a:noFill/>
            <a:ln w="19050">
              <a:solidFill>
                <a:schemeClr val="accent2"/>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5" name="Isosceles Triangle 104">
              <a:extLst>
                <a:ext uri="{FF2B5EF4-FFF2-40B4-BE49-F238E27FC236}">
                  <a16:creationId xmlns:a16="http://schemas.microsoft.com/office/drawing/2014/main" id="{33F96591-20D0-A363-1C1B-EF27FBF611C5}"/>
                </a:ext>
              </a:extLst>
            </p:cNvPr>
            <p:cNvSpPr/>
            <p:nvPr/>
          </p:nvSpPr>
          <p:spPr bwMode="auto">
            <a:xfrm>
              <a:off x="8300032" y="2243870"/>
              <a:ext cx="131784" cy="113606"/>
            </a:xfrm>
            <a:prstGeom prst="triangle">
              <a:avLst/>
            </a:prstGeom>
            <a:noFill/>
            <a:ln w="19050">
              <a:solidFill>
                <a:schemeClr val="accent2"/>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6" name="Isosceles Triangle 105">
              <a:extLst>
                <a:ext uri="{FF2B5EF4-FFF2-40B4-BE49-F238E27FC236}">
                  <a16:creationId xmlns:a16="http://schemas.microsoft.com/office/drawing/2014/main" id="{9CB4E954-F758-78E7-772F-CDFB7AF1BBC4}"/>
                </a:ext>
              </a:extLst>
            </p:cNvPr>
            <p:cNvSpPr/>
            <p:nvPr/>
          </p:nvSpPr>
          <p:spPr bwMode="auto">
            <a:xfrm>
              <a:off x="8254638" y="2243870"/>
              <a:ext cx="131784" cy="113606"/>
            </a:xfrm>
            <a:prstGeom prst="triangle">
              <a:avLst/>
            </a:prstGeom>
            <a:noFill/>
            <a:ln w="19050">
              <a:solidFill>
                <a:schemeClr val="accent2"/>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7" name="Isosceles Triangle 106">
              <a:extLst>
                <a:ext uri="{FF2B5EF4-FFF2-40B4-BE49-F238E27FC236}">
                  <a16:creationId xmlns:a16="http://schemas.microsoft.com/office/drawing/2014/main" id="{65723CA0-A9AA-1B76-EF58-C1B3E4A4A5B9}"/>
                </a:ext>
              </a:extLst>
            </p:cNvPr>
            <p:cNvSpPr/>
            <p:nvPr/>
          </p:nvSpPr>
          <p:spPr bwMode="auto">
            <a:xfrm>
              <a:off x="8361918" y="2243870"/>
              <a:ext cx="131784" cy="113606"/>
            </a:xfrm>
            <a:prstGeom prst="triangle">
              <a:avLst/>
            </a:prstGeom>
            <a:noFill/>
            <a:ln w="19050">
              <a:solidFill>
                <a:schemeClr val="accent2"/>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8" name="Isosceles Triangle 107">
              <a:extLst>
                <a:ext uri="{FF2B5EF4-FFF2-40B4-BE49-F238E27FC236}">
                  <a16:creationId xmlns:a16="http://schemas.microsoft.com/office/drawing/2014/main" id="{2B23F49F-028C-A448-4432-2C0D044B0756}"/>
                </a:ext>
              </a:extLst>
            </p:cNvPr>
            <p:cNvSpPr/>
            <p:nvPr/>
          </p:nvSpPr>
          <p:spPr bwMode="auto">
            <a:xfrm>
              <a:off x="8418512" y="2243870"/>
              <a:ext cx="131784" cy="113606"/>
            </a:xfrm>
            <a:prstGeom prst="triangle">
              <a:avLst/>
            </a:prstGeom>
            <a:noFill/>
            <a:ln w="19050">
              <a:solidFill>
                <a:schemeClr val="accent2"/>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9" name="Isosceles Triangle 108">
              <a:extLst>
                <a:ext uri="{FF2B5EF4-FFF2-40B4-BE49-F238E27FC236}">
                  <a16:creationId xmlns:a16="http://schemas.microsoft.com/office/drawing/2014/main" id="{C094253B-A607-A1D8-A42B-3F84DB41A501}"/>
                </a:ext>
              </a:extLst>
            </p:cNvPr>
            <p:cNvSpPr/>
            <p:nvPr/>
          </p:nvSpPr>
          <p:spPr bwMode="auto">
            <a:xfrm>
              <a:off x="8527191" y="2243870"/>
              <a:ext cx="131784" cy="113606"/>
            </a:xfrm>
            <a:prstGeom prst="triangle">
              <a:avLst/>
            </a:prstGeom>
            <a:noFill/>
            <a:ln w="19050">
              <a:solidFill>
                <a:schemeClr val="accent2"/>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8" name="Isosceles Triangle 147">
              <a:extLst>
                <a:ext uri="{FF2B5EF4-FFF2-40B4-BE49-F238E27FC236}">
                  <a16:creationId xmlns:a16="http://schemas.microsoft.com/office/drawing/2014/main" id="{8315FA39-54F9-06A5-A761-066AA1BB8E52}"/>
                </a:ext>
              </a:extLst>
            </p:cNvPr>
            <p:cNvSpPr/>
            <p:nvPr/>
          </p:nvSpPr>
          <p:spPr bwMode="auto">
            <a:xfrm>
              <a:off x="9163800" y="2243870"/>
              <a:ext cx="131784" cy="113606"/>
            </a:xfrm>
            <a:prstGeom prst="triangle">
              <a:avLst/>
            </a:prstGeom>
            <a:noFill/>
            <a:ln w="19050">
              <a:solidFill>
                <a:schemeClr val="accent2"/>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9" name="Isosceles Triangle 148">
              <a:extLst>
                <a:ext uri="{FF2B5EF4-FFF2-40B4-BE49-F238E27FC236}">
                  <a16:creationId xmlns:a16="http://schemas.microsoft.com/office/drawing/2014/main" id="{9F2E8D5A-D577-8D42-9F1B-4DD1D1910683}"/>
                </a:ext>
              </a:extLst>
            </p:cNvPr>
            <p:cNvSpPr/>
            <p:nvPr/>
          </p:nvSpPr>
          <p:spPr bwMode="auto">
            <a:xfrm>
              <a:off x="8648471" y="2243870"/>
              <a:ext cx="131784" cy="113606"/>
            </a:xfrm>
            <a:prstGeom prst="triangle">
              <a:avLst/>
            </a:prstGeom>
            <a:noFill/>
            <a:ln w="19050">
              <a:solidFill>
                <a:schemeClr val="accent2"/>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0" name="Isosceles Triangle 149">
              <a:extLst>
                <a:ext uri="{FF2B5EF4-FFF2-40B4-BE49-F238E27FC236}">
                  <a16:creationId xmlns:a16="http://schemas.microsoft.com/office/drawing/2014/main" id="{9B5C59C3-0921-735C-8DD9-B928EE2EC65C}"/>
                </a:ext>
              </a:extLst>
            </p:cNvPr>
            <p:cNvSpPr/>
            <p:nvPr/>
          </p:nvSpPr>
          <p:spPr bwMode="auto">
            <a:xfrm>
              <a:off x="9195458" y="2243870"/>
              <a:ext cx="131784" cy="113606"/>
            </a:xfrm>
            <a:prstGeom prst="triangle">
              <a:avLst/>
            </a:prstGeom>
            <a:noFill/>
            <a:ln w="19050">
              <a:solidFill>
                <a:schemeClr val="accent2"/>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1" name="Isosceles Triangle 150">
              <a:extLst>
                <a:ext uri="{FF2B5EF4-FFF2-40B4-BE49-F238E27FC236}">
                  <a16:creationId xmlns:a16="http://schemas.microsoft.com/office/drawing/2014/main" id="{6D9DD70B-ED7F-E975-F2D2-91EAC218506C}"/>
                </a:ext>
              </a:extLst>
            </p:cNvPr>
            <p:cNvSpPr/>
            <p:nvPr/>
          </p:nvSpPr>
          <p:spPr bwMode="auto">
            <a:xfrm>
              <a:off x="9250915" y="2243870"/>
              <a:ext cx="131784" cy="113606"/>
            </a:xfrm>
            <a:prstGeom prst="triangle">
              <a:avLst/>
            </a:prstGeom>
            <a:noFill/>
            <a:ln w="19050">
              <a:solidFill>
                <a:schemeClr val="accent2"/>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2" name="Isosceles Triangle 151">
              <a:extLst>
                <a:ext uri="{FF2B5EF4-FFF2-40B4-BE49-F238E27FC236}">
                  <a16:creationId xmlns:a16="http://schemas.microsoft.com/office/drawing/2014/main" id="{B6DF43DD-FC49-5571-EAEB-DD89C9DB47A8}"/>
                </a:ext>
              </a:extLst>
            </p:cNvPr>
            <p:cNvSpPr/>
            <p:nvPr/>
          </p:nvSpPr>
          <p:spPr bwMode="auto">
            <a:xfrm>
              <a:off x="9455781" y="2243870"/>
              <a:ext cx="131784" cy="113606"/>
            </a:xfrm>
            <a:prstGeom prst="triangle">
              <a:avLst/>
            </a:prstGeom>
            <a:noFill/>
            <a:ln w="19050">
              <a:solidFill>
                <a:schemeClr val="accent2"/>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3" name="Isosceles Triangle 152">
              <a:extLst>
                <a:ext uri="{FF2B5EF4-FFF2-40B4-BE49-F238E27FC236}">
                  <a16:creationId xmlns:a16="http://schemas.microsoft.com/office/drawing/2014/main" id="{39C531CD-35C9-5D05-9748-8C80528423B3}"/>
                </a:ext>
              </a:extLst>
            </p:cNvPr>
            <p:cNvSpPr/>
            <p:nvPr/>
          </p:nvSpPr>
          <p:spPr bwMode="auto">
            <a:xfrm>
              <a:off x="9355655" y="2243870"/>
              <a:ext cx="131784" cy="113606"/>
            </a:xfrm>
            <a:prstGeom prst="triangle">
              <a:avLst/>
            </a:prstGeom>
            <a:noFill/>
            <a:ln w="19050">
              <a:solidFill>
                <a:schemeClr val="accent2"/>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4" name="Isosceles Triangle 153">
              <a:extLst>
                <a:ext uri="{FF2B5EF4-FFF2-40B4-BE49-F238E27FC236}">
                  <a16:creationId xmlns:a16="http://schemas.microsoft.com/office/drawing/2014/main" id="{A81A81EC-6F26-D547-D8C1-FAE6B1CB2CC9}"/>
                </a:ext>
              </a:extLst>
            </p:cNvPr>
            <p:cNvSpPr/>
            <p:nvPr/>
          </p:nvSpPr>
          <p:spPr bwMode="auto">
            <a:xfrm>
              <a:off x="9499968" y="2243870"/>
              <a:ext cx="131784" cy="113606"/>
            </a:xfrm>
            <a:prstGeom prst="triangle">
              <a:avLst/>
            </a:prstGeom>
            <a:noFill/>
            <a:ln w="19050">
              <a:solidFill>
                <a:schemeClr val="accent2"/>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5" name="Isosceles Triangle 154">
              <a:extLst>
                <a:ext uri="{FF2B5EF4-FFF2-40B4-BE49-F238E27FC236}">
                  <a16:creationId xmlns:a16="http://schemas.microsoft.com/office/drawing/2014/main" id="{8D75C121-F2C4-5B35-4C4C-C85AA3A34D40}"/>
                </a:ext>
              </a:extLst>
            </p:cNvPr>
            <p:cNvSpPr/>
            <p:nvPr/>
          </p:nvSpPr>
          <p:spPr bwMode="auto">
            <a:xfrm>
              <a:off x="8772449" y="2243870"/>
              <a:ext cx="131784" cy="113606"/>
            </a:xfrm>
            <a:prstGeom prst="triangle">
              <a:avLst/>
            </a:prstGeom>
            <a:noFill/>
            <a:ln w="19050">
              <a:solidFill>
                <a:schemeClr val="accent2"/>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6" name="Isosceles Triangle 155">
              <a:extLst>
                <a:ext uri="{FF2B5EF4-FFF2-40B4-BE49-F238E27FC236}">
                  <a16:creationId xmlns:a16="http://schemas.microsoft.com/office/drawing/2014/main" id="{10654E65-CCCC-D2F1-1E65-168F1495A409}"/>
                </a:ext>
              </a:extLst>
            </p:cNvPr>
            <p:cNvSpPr/>
            <p:nvPr/>
          </p:nvSpPr>
          <p:spPr bwMode="auto">
            <a:xfrm>
              <a:off x="8733851" y="2243870"/>
              <a:ext cx="131784" cy="113606"/>
            </a:xfrm>
            <a:prstGeom prst="triangle">
              <a:avLst/>
            </a:prstGeom>
            <a:noFill/>
            <a:ln w="19050">
              <a:solidFill>
                <a:schemeClr val="accent2"/>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7" name="Isosceles Triangle 156">
              <a:extLst>
                <a:ext uri="{FF2B5EF4-FFF2-40B4-BE49-F238E27FC236}">
                  <a16:creationId xmlns:a16="http://schemas.microsoft.com/office/drawing/2014/main" id="{7223AC25-E198-EF9A-2C50-1EA19DBE43EA}"/>
                </a:ext>
              </a:extLst>
            </p:cNvPr>
            <p:cNvSpPr/>
            <p:nvPr/>
          </p:nvSpPr>
          <p:spPr bwMode="auto">
            <a:xfrm>
              <a:off x="9637991" y="2636222"/>
              <a:ext cx="131784" cy="113606"/>
            </a:xfrm>
            <a:prstGeom prst="triangle">
              <a:avLst/>
            </a:prstGeom>
            <a:noFill/>
            <a:ln w="19050">
              <a:solidFill>
                <a:schemeClr val="accent2"/>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8" name="Isosceles Triangle 157">
              <a:extLst>
                <a:ext uri="{FF2B5EF4-FFF2-40B4-BE49-F238E27FC236}">
                  <a16:creationId xmlns:a16="http://schemas.microsoft.com/office/drawing/2014/main" id="{CD5CC71F-3D61-CD93-3D28-491E5ABAB77F}"/>
                </a:ext>
              </a:extLst>
            </p:cNvPr>
            <p:cNvSpPr/>
            <p:nvPr/>
          </p:nvSpPr>
          <p:spPr bwMode="auto">
            <a:xfrm>
              <a:off x="9688330" y="2636222"/>
              <a:ext cx="131784" cy="113606"/>
            </a:xfrm>
            <a:prstGeom prst="triangle">
              <a:avLst/>
            </a:prstGeom>
            <a:noFill/>
            <a:ln w="19050">
              <a:solidFill>
                <a:schemeClr val="accent2"/>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9" name="Isosceles Triangle 158">
              <a:extLst>
                <a:ext uri="{FF2B5EF4-FFF2-40B4-BE49-F238E27FC236}">
                  <a16:creationId xmlns:a16="http://schemas.microsoft.com/office/drawing/2014/main" id="{548C1505-FA41-09F8-B36E-1339D0F626EE}"/>
                </a:ext>
              </a:extLst>
            </p:cNvPr>
            <p:cNvSpPr/>
            <p:nvPr/>
          </p:nvSpPr>
          <p:spPr bwMode="auto">
            <a:xfrm>
              <a:off x="9754222" y="2636222"/>
              <a:ext cx="131784" cy="113606"/>
            </a:xfrm>
            <a:prstGeom prst="triangle">
              <a:avLst/>
            </a:prstGeom>
            <a:noFill/>
            <a:ln w="19050">
              <a:solidFill>
                <a:schemeClr val="accent2"/>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1" name="Isosceles Triangle 160">
              <a:extLst>
                <a:ext uri="{FF2B5EF4-FFF2-40B4-BE49-F238E27FC236}">
                  <a16:creationId xmlns:a16="http://schemas.microsoft.com/office/drawing/2014/main" id="{18AE54E8-3906-5A29-26AE-B0D62CD5F90D}"/>
                </a:ext>
              </a:extLst>
            </p:cNvPr>
            <p:cNvSpPr/>
            <p:nvPr/>
          </p:nvSpPr>
          <p:spPr bwMode="auto">
            <a:xfrm>
              <a:off x="10201212" y="2636222"/>
              <a:ext cx="131784" cy="113606"/>
            </a:xfrm>
            <a:prstGeom prst="triangle">
              <a:avLst/>
            </a:prstGeom>
            <a:noFill/>
            <a:ln w="19050">
              <a:solidFill>
                <a:schemeClr val="accent2"/>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24" name="TextBox 23">
            <a:extLst>
              <a:ext uri="{FF2B5EF4-FFF2-40B4-BE49-F238E27FC236}">
                <a16:creationId xmlns:a16="http://schemas.microsoft.com/office/drawing/2014/main" id="{C6902D80-DB59-71E6-34C6-F32BD5547373}"/>
              </a:ext>
            </a:extLst>
          </p:cNvPr>
          <p:cNvSpPr txBox="1"/>
          <p:nvPr/>
        </p:nvSpPr>
        <p:spPr bwMode="auto">
          <a:xfrm>
            <a:off x="2652270" y="4161558"/>
            <a:ext cx="185410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Median OS, mo (95% CI)</a:t>
            </a:r>
          </a:p>
        </p:txBody>
      </p:sp>
      <p:sp>
        <p:nvSpPr>
          <p:cNvPr id="29" name="TextBox 28">
            <a:extLst>
              <a:ext uri="{FF2B5EF4-FFF2-40B4-BE49-F238E27FC236}">
                <a16:creationId xmlns:a16="http://schemas.microsoft.com/office/drawing/2014/main" id="{16936A47-7B7C-5BCF-F4D4-3932634CC45F}"/>
              </a:ext>
            </a:extLst>
          </p:cNvPr>
          <p:cNvSpPr txBox="1"/>
          <p:nvPr/>
        </p:nvSpPr>
        <p:spPr bwMode="auto">
          <a:xfrm>
            <a:off x="4410523" y="3669115"/>
            <a:ext cx="1181495"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4DA1BB"/>
                </a:solidFill>
                <a:effectLst/>
                <a:uLnTx/>
                <a:uFillTx/>
                <a:latin typeface="Calibri" panose="020F0502020204030204" pitchFamily="34" charset="0"/>
                <a:ea typeface="+mn-ea"/>
                <a:cs typeface="Arial" panose="020B0604020202020204" pitchFamily="34" charset="0"/>
              </a:rPr>
              <a:t>POD24 Yes</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4DA1BB"/>
                </a:solidFill>
                <a:effectLst/>
                <a:uLnTx/>
                <a:uFillTx/>
                <a:latin typeface="Calibri" panose="020F0502020204030204" pitchFamily="34" charset="0"/>
                <a:ea typeface="+mn-ea"/>
                <a:cs typeface="Arial" panose="020B0604020202020204" pitchFamily="34" charset="0"/>
              </a:rPr>
              <a:t>(n = 61)</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NE</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(44.5-NE)</a:t>
            </a:r>
          </a:p>
        </p:txBody>
      </p:sp>
      <p:sp>
        <p:nvSpPr>
          <p:cNvPr id="32" name="TextBox 31">
            <a:extLst>
              <a:ext uri="{FF2B5EF4-FFF2-40B4-BE49-F238E27FC236}">
                <a16:creationId xmlns:a16="http://schemas.microsoft.com/office/drawing/2014/main" id="{2DE0FE92-2776-BAAB-8B55-71973DB6B3DF}"/>
              </a:ext>
            </a:extLst>
          </p:cNvPr>
          <p:cNvSpPr txBox="1"/>
          <p:nvPr/>
        </p:nvSpPr>
        <p:spPr bwMode="auto">
          <a:xfrm>
            <a:off x="5434954" y="3669115"/>
            <a:ext cx="1181495"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POD24 No</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(n = 33)</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NE</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(38.5-NE)</a:t>
            </a:r>
          </a:p>
        </p:txBody>
      </p:sp>
      <p:sp>
        <p:nvSpPr>
          <p:cNvPr id="37" name="Isosceles Triangle 36">
            <a:extLst>
              <a:ext uri="{FF2B5EF4-FFF2-40B4-BE49-F238E27FC236}">
                <a16:creationId xmlns:a16="http://schemas.microsoft.com/office/drawing/2014/main" id="{A42E90DB-8A6B-580A-56C9-4A6647FDD580}"/>
              </a:ext>
            </a:extLst>
          </p:cNvPr>
          <p:cNvSpPr/>
          <p:nvPr/>
        </p:nvSpPr>
        <p:spPr bwMode="auto">
          <a:xfrm>
            <a:off x="9229692" y="2250453"/>
            <a:ext cx="131784" cy="113606"/>
          </a:xfrm>
          <a:prstGeom prst="triangle">
            <a:avLst/>
          </a:prstGeom>
          <a:noFill/>
          <a:ln w="19050">
            <a:solidFill>
              <a:schemeClr val="accent2"/>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1" name="Isosceles Triangle 40">
            <a:extLst>
              <a:ext uri="{FF2B5EF4-FFF2-40B4-BE49-F238E27FC236}">
                <a16:creationId xmlns:a16="http://schemas.microsoft.com/office/drawing/2014/main" id="{DC1EECDD-C6BA-6544-96DA-C9525EA1E8FC}"/>
              </a:ext>
            </a:extLst>
          </p:cNvPr>
          <p:cNvSpPr/>
          <p:nvPr/>
        </p:nvSpPr>
        <p:spPr bwMode="auto">
          <a:xfrm>
            <a:off x="9659613" y="2633280"/>
            <a:ext cx="131784" cy="113606"/>
          </a:xfrm>
          <a:prstGeom prst="triangle">
            <a:avLst/>
          </a:prstGeom>
          <a:noFill/>
          <a:ln w="19050">
            <a:solidFill>
              <a:schemeClr val="accent2"/>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 name="TextBox 5">
            <a:extLst>
              <a:ext uri="{FF2B5EF4-FFF2-40B4-BE49-F238E27FC236}">
                <a16:creationId xmlns:a16="http://schemas.microsoft.com/office/drawing/2014/main" id="{BCDEDBFB-5EEB-D3EC-D0A0-C443C544AE97}"/>
              </a:ext>
            </a:extLst>
          </p:cNvPr>
          <p:cNvSpPr txBox="1"/>
          <p:nvPr/>
        </p:nvSpPr>
        <p:spPr bwMode="auto">
          <a:xfrm>
            <a:off x="7626956" y="2492357"/>
            <a:ext cx="69963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80%</a:t>
            </a:r>
            <a:endParaRPr kumimoji="0" lang="en-US" sz="1600" b="0"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endParaRPr>
          </a:p>
        </p:txBody>
      </p:sp>
      <p:sp>
        <p:nvSpPr>
          <p:cNvPr id="9" name="TextBox 8">
            <a:extLst>
              <a:ext uri="{FF2B5EF4-FFF2-40B4-BE49-F238E27FC236}">
                <a16:creationId xmlns:a16="http://schemas.microsoft.com/office/drawing/2014/main" id="{6266BB27-4DFC-83C5-EF91-117EB0876672}"/>
              </a:ext>
            </a:extLst>
          </p:cNvPr>
          <p:cNvSpPr txBox="1"/>
          <p:nvPr/>
        </p:nvSpPr>
        <p:spPr bwMode="auto">
          <a:xfrm>
            <a:off x="7609500" y="1761818"/>
            <a:ext cx="69963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chemeClr val="accent2"/>
                </a:solidFill>
                <a:effectLst/>
                <a:uLnTx/>
                <a:uFillTx/>
                <a:latin typeface="Calibri" panose="020F0502020204030204" pitchFamily="34" charset="0"/>
                <a:ea typeface="+mn-ea"/>
                <a:cs typeface="Arial" panose="020B0604020202020204" pitchFamily="34" charset="0"/>
              </a:rPr>
              <a:t>83%</a:t>
            </a:r>
            <a:endParaRPr kumimoji="0" lang="en-US" sz="1600" b="0" i="0" u="none" strike="noStrike" kern="1200" cap="none" spc="0" normalizeH="0" baseline="0" noProof="0" dirty="0">
              <a:ln>
                <a:noFill/>
              </a:ln>
              <a:solidFill>
                <a:schemeClr val="accent2"/>
              </a:solidFill>
              <a:effectLst/>
              <a:uLnTx/>
              <a:uFillTx/>
              <a:latin typeface="Calibri" panose="020F0502020204030204" pitchFamily="34" charset="0"/>
              <a:ea typeface="+mn-ea"/>
              <a:cs typeface="Arial" panose="020B0604020202020204" pitchFamily="34" charset="0"/>
            </a:endParaRPr>
          </a:p>
        </p:txBody>
      </p:sp>
      <p:sp>
        <p:nvSpPr>
          <p:cNvPr id="11" name="TextBox 10">
            <a:extLst>
              <a:ext uri="{FF2B5EF4-FFF2-40B4-BE49-F238E27FC236}">
                <a16:creationId xmlns:a16="http://schemas.microsoft.com/office/drawing/2014/main" id="{B18AB4E9-B26A-D444-68E6-89F017526DFA}"/>
              </a:ext>
            </a:extLst>
          </p:cNvPr>
          <p:cNvSpPr txBox="1"/>
          <p:nvPr/>
        </p:nvSpPr>
        <p:spPr bwMode="auto">
          <a:xfrm>
            <a:off x="7516302" y="1196322"/>
            <a:ext cx="150114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lang="en-US" sz="1600" dirty="0">
                <a:solidFill>
                  <a:schemeClr val="bg1"/>
                </a:solidFill>
                <a:latin typeface="Calibri" panose="020F0502020204030204" pitchFamily="34" charset="0"/>
              </a:rPr>
              <a:t>36-mo </a:t>
            </a:r>
          </a:p>
          <a:p>
            <a:pPr marL="0" marR="0" lvl="0" indent="0" algn="ctr" defTabSz="914400" rtl="0" eaLnBrk="0" fontAlgn="base" latinLnBrk="0" hangingPunct="0">
              <a:lnSpc>
                <a:spcPct val="100000"/>
              </a:lnSpc>
              <a:spcBef>
                <a:spcPts val="0"/>
              </a:spcBef>
              <a:spcAft>
                <a:spcPct val="0"/>
              </a:spcAft>
              <a:buClrTx/>
              <a:buSzTx/>
              <a:buFontTx/>
              <a:buNone/>
              <a:tabLst/>
              <a:defRPr/>
            </a:pPr>
            <a:r>
              <a:rPr lang="en-US" sz="1600" dirty="0">
                <a:solidFill>
                  <a:schemeClr val="bg1"/>
                </a:solidFill>
                <a:latin typeface="Calibri" panose="020F0502020204030204" pitchFamily="34" charset="0"/>
              </a:rPr>
              <a:t>OS rate </a:t>
            </a:r>
            <a:endParaRPr kumimoji="0" lang="en-US" sz="1600" b="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endParaRPr>
          </a:p>
        </p:txBody>
      </p:sp>
      <p:sp>
        <p:nvSpPr>
          <p:cNvPr id="5" name="Text Box 11">
            <a:extLst>
              <a:ext uri="{FF2B5EF4-FFF2-40B4-BE49-F238E27FC236}">
                <a16:creationId xmlns:a16="http://schemas.microsoft.com/office/drawing/2014/main" id="{4C3CF73C-DF54-1E19-BE44-1B82B257421B}"/>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Schuster. ASH 2023. Abstr 601.</a:t>
            </a:r>
          </a:p>
        </p:txBody>
      </p:sp>
    </p:spTree>
    <p:extLst>
      <p:ext uri="{BB962C8B-B14F-4D97-AF65-F5344CB8AC3E}">
        <p14:creationId xmlns:p14="http://schemas.microsoft.com/office/powerpoint/2010/main" val="15897295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A647D-3FFE-C62C-C344-7B50101CD47B}"/>
              </a:ext>
            </a:extLst>
          </p:cNvPr>
          <p:cNvSpPr>
            <a:spLocks noGrp="1"/>
          </p:cNvSpPr>
          <p:nvPr>
            <p:ph type="title"/>
          </p:nvPr>
        </p:nvSpPr>
        <p:spPr/>
        <p:txBody>
          <a:bodyPr/>
          <a:lstStyle/>
          <a:p>
            <a:r>
              <a:rPr lang="en-US" dirty="0"/>
              <a:t>ELARA 3-Yr Follow-up: BL Peripheral CD8+ Naive T-Cells </a:t>
            </a:r>
            <a:r>
              <a:rPr lang="en-US"/>
              <a:t>and Outcomes; </a:t>
            </a:r>
            <a:r>
              <a:rPr lang="en-US" dirty="0"/>
              <a:t>POD24 Status and CAR Dynamics </a:t>
            </a:r>
          </a:p>
        </p:txBody>
      </p:sp>
      <p:graphicFrame>
        <p:nvGraphicFramePr>
          <p:cNvPr id="5" name="Group 3">
            <a:extLst>
              <a:ext uri="{FF2B5EF4-FFF2-40B4-BE49-F238E27FC236}">
                <a16:creationId xmlns:a16="http://schemas.microsoft.com/office/drawing/2014/main" id="{61CF08B5-2619-070F-AAFD-172774017D0E}"/>
              </a:ext>
            </a:extLst>
          </p:cNvPr>
          <p:cNvGraphicFramePr>
            <a:graphicFrameLocks/>
          </p:cNvGraphicFramePr>
          <p:nvPr>
            <p:extLst>
              <p:ext uri="{D42A27DB-BD31-4B8C-83A1-F6EECF244321}">
                <p14:modId xmlns:p14="http://schemas.microsoft.com/office/powerpoint/2010/main" val="2094201726"/>
              </p:ext>
            </p:extLst>
          </p:nvPr>
        </p:nvGraphicFramePr>
        <p:xfrm>
          <a:off x="522288" y="1610437"/>
          <a:ext cx="5373688" cy="3109024"/>
        </p:xfrm>
        <a:graphic>
          <a:graphicData uri="http://schemas.openxmlformats.org/drawingml/2006/table">
            <a:tbl>
              <a:tblPr/>
              <a:tblGrid>
                <a:gridCol w="2906712">
                  <a:extLst>
                    <a:ext uri="{9D8B030D-6E8A-4147-A177-3AD203B41FA5}">
                      <a16:colId xmlns:a16="http://schemas.microsoft.com/office/drawing/2014/main" val="20000"/>
                    </a:ext>
                  </a:extLst>
                </a:gridCol>
                <a:gridCol w="1233488">
                  <a:extLst>
                    <a:ext uri="{9D8B030D-6E8A-4147-A177-3AD203B41FA5}">
                      <a16:colId xmlns:a16="http://schemas.microsoft.com/office/drawing/2014/main" val="20001"/>
                    </a:ext>
                  </a:extLst>
                </a:gridCol>
                <a:gridCol w="1233488">
                  <a:extLst>
                    <a:ext uri="{9D8B030D-6E8A-4147-A177-3AD203B41FA5}">
                      <a16:colId xmlns:a16="http://schemas.microsoft.com/office/drawing/2014/main" val="20002"/>
                    </a:ext>
                  </a:extLst>
                </a:gridCol>
              </a:tblGrid>
              <a:tr h="163495">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Tisa-cel Cellular </a:t>
                      </a:r>
                      <a:br>
                        <a:rPr kumimoji="0" lang="en-GB" sz="2000" b="1" i="0" u="none" strike="noStrike" cap="none" normalizeH="0" baseline="0" dirty="0">
                          <a:ln>
                            <a:noFill/>
                          </a:ln>
                          <a:solidFill>
                            <a:schemeClr val="tx1"/>
                          </a:solidFill>
                          <a:effectLst/>
                          <a:latin typeface="Calibri" panose="020F0502020204030204" pitchFamily="34" charset="0"/>
                        </a:rPr>
                      </a:br>
                      <a:r>
                        <a:rPr kumimoji="0" lang="en-GB" sz="2000" b="1" i="0" u="none" strike="noStrike" cap="none" normalizeH="0" baseline="0" dirty="0">
                          <a:ln>
                            <a:noFill/>
                          </a:ln>
                          <a:solidFill>
                            <a:schemeClr val="tx1"/>
                          </a:solidFill>
                          <a:effectLst/>
                          <a:latin typeface="Calibri" panose="020F0502020204030204" pitchFamily="34" charset="0"/>
                        </a:rPr>
                        <a:t>Kinetics 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POD24 Status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89255">
                <a:tc v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Yes </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(n = 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No </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(n = 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extLst>
                  <a:ext uri="{0D108BD9-81ED-4DB2-BD59-A6C34878D82A}">
                    <a16:rowId xmlns:a16="http://schemas.microsoft.com/office/drawing/2014/main" val="303623921"/>
                  </a:ext>
                </a:extLst>
              </a:tr>
              <a:tr h="54077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C</a:t>
                      </a:r>
                      <a:r>
                        <a:rPr kumimoji="0" lang="en-US" sz="2000" b="0" i="0" u="none" strike="noStrike" cap="none" normalizeH="0" baseline="-25000" dirty="0">
                          <a:ln>
                            <a:noFill/>
                          </a:ln>
                          <a:solidFill>
                            <a:schemeClr val="bg2">
                              <a:lumMod val="10000"/>
                            </a:schemeClr>
                          </a:solidFill>
                          <a:effectLst/>
                          <a:latin typeface="Calibri" panose="020F0502020204030204" pitchFamily="34" charset="0"/>
                        </a:rPr>
                        <a:t>max</a:t>
                      </a:r>
                      <a:r>
                        <a:rPr kumimoji="0" lang="en-US" sz="2000" b="0" i="0" u="none" strike="noStrike" cap="none" normalizeH="0" baseline="0" dirty="0">
                          <a:ln>
                            <a:noFill/>
                          </a:ln>
                          <a:solidFill>
                            <a:schemeClr val="bg2">
                              <a:lumMod val="10000"/>
                            </a:schemeClr>
                          </a:solidFill>
                          <a:effectLst/>
                          <a:latin typeface="Calibri" panose="020F0502020204030204" pitchFamily="34" charset="0"/>
                        </a:rPr>
                        <a:t>, copies/µg</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Geometric mean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Coefficient of variation percentage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 = 51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2700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 = 31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9890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8925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T</a:t>
                      </a:r>
                      <a:r>
                        <a:rPr kumimoji="0" lang="en-US" sz="2000" b="0" i="0" u="none" strike="noStrike" cap="none" normalizeH="0" baseline="-25000" dirty="0">
                          <a:ln>
                            <a:noFill/>
                          </a:ln>
                          <a:solidFill>
                            <a:schemeClr val="bg2">
                              <a:lumMod val="10000"/>
                            </a:schemeClr>
                          </a:solidFill>
                          <a:effectLst/>
                          <a:latin typeface="Calibri" panose="020F0502020204030204" pitchFamily="34" charset="0"/>
                        </a:rPr>
                        <a:t>max</a:t>
                      </a:r>
                      <a:r>
                        <a:rPr kumimoji="0" lang="en-US" sz="2000" b="0" i="0" u="none" strike="noStrike" cap="none" normalizeH="0" baseline="0" dirty="0">
                          <a:ln>
                            <a:noFill/>
                          </a:ln>
                          <a:solidFill>
                            <a:schemeClr val="bg2">
                              <a:lumMod val="10000"/>
                            </a:schemeClr>
                          </a:solidFill>
                          <a:effectLst/>
                          <a:latin typeface="Calibri" panose="020F0502020204030204" pitchFamily="34" charset="0"/>
                        </a:rPr>
                        <a:t>, days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Median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 = 51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 = 31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
        <p:nvSpPr>
          <p:cNvPr id="6" name="Content Placeholder 5">
            <a:extLst>
              <a:ext uri="{FF2B5EF4-FFF2-40B4-BE49-F238E27FC236}">
                <a16:creationId xmlns:a16="http://schemas.microsoft.com/office/drawing/2014/main" id="{3C735350-157A-7177-EDC8-8FA4AC100D83}"/>
              </a:ext>
            </a:extLst>
          </p:cNvPr>
          <p:cNvSpPr>
            <a:spLocks noGrp="1"/>
          </p:cNvSpPr>
          <p:nvPr>
            <p:ph sz="half" idx="2"/>
          </p:nvPr>
        </p:nvSpPr>
        <p:spPr/>
        <p:txBody>
          <a:bodyPr/>
          <a:lstStyle/>
          <a:p>
            <a:pPr>
              <a:spcAft>
                <a:spcPts val="0"/>
              </a:spcAft>
            </a:pPr>
            <a:r>
              <a:rPr lang="en-US" sz="2000" dirty="0"/>
              <a:t>Median PFS, DoR longer in patients with high levels of peripheral CD8+ naive T-cells at BL</a:t>
            </a:r>
          </a:p>
          <a:p>
            <a:pPr lvl="1">
              <a:spcAft>
                <a:spcPts val="0"/>
              </a:spcAft>
            </a:pPr>
            <a:r>
              <a:rPr lang="en-US" sz="1800" dirty="0"/>
              <a:t>Naive T-cells characterized as CCR7+/CD45RA+/CD45RO-</a:t>
            </a:r>
          </a:p>
          <a:p>
            <a:pPr lvl="1">
              <a:spcAft>
                <a:spcPts val="0"/>
              </a:spcAft>
            </a:pPr>
            <a:r>
              <a:rPr lang="en-US" sz="1800" dirty="0"/>
              <a:t>Median was used as cutoff for high vs low CD8+ T-cells (&gt; vs ≤2.14% of total T-cells)</a:t>
            </a:r>
          </a:p>
          <a:p>
            <a:pPr lvl="1"/>
            <a:r>
              <a:rPr lang="en-US" sz="1800" dirty="0"/>
              <a:t>POD24 rates similar between high vs low CD8+ subgroups</a:t>
            </a:r>
          </a:p>
          <a:p>
            <a:pPr>
              <a:spcAft>
                <a:spcPts val="0"/>
              </a:spcAft>
            </a:pPr>
            <a:r>
              <a:rPr lang="en-US" sz="2000" dirty="0"/>
              <a:t>Mean CAR transgene levels were higher and CAR transgene persistence longer in patients without POD24</a:t>
            </a:r>
          </a:p>
          <a:p>
            <a:pPr lvl="1"/>
            <a:r>
              <a:rPr lang="en-US" sz="1800" dirty="0"/>
              <a:t>CAR transgene persisted up to 1290 days</a:t>
            </a:r>
          </a:p>
          <a:p>
            <a:r>
              <a:rPr lang="en-US" sz="2000" dirty="0"/>
              <a:t>No differences in responses and durations for patients with vs without POD24</a:t>
            </a:r>
          </a:p>
        </p:txBody>
      </p:sp>
      <p:sp>
        <p:nvSpPr>
          <p:cNvPr id="9" name="Text Box 11">
            <a:extLst>
              <a:ext uri="{FF2B5EF4-FFF2-40B4-BE49-F238E27FC236}">
                <a16:creationId xmlns:a16="http://schemas.microsoft.com/office/drawing/2014/main" id="{747280EE-2940-63F7-4523-29C0C966F218}"/>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Schuster. ASH 2023. Abstr 601.</a:t>
            </a:r>
          </a:p>
        </p:txBody>
      </p:sp>
    </p:spTree>
    <p:extLst>
      <p:ext uri="{BB962C8B-B14F-4D97-AF65-F5344CB8AC3E}">
        <p14:creationId xmlns:p14="http://schemas.microsoft.com/office/powerpoint/2010/main" val="18580337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ELARA 3-Yr Follow-up: Investigators’ Conclusions</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sz="2400" b="0" kern="0" dirty="0"/>
              <a:t>In this extended follow-up of phase II ELARA trial, tisagenlecleucel was associated with high rate of durable responses in </a:t>
            </a:r>
            <a:r>
              <a:rPr lang="en-US" sz="2400" dirty="0"/>
              <a:t>adults with R/R FL</a:t>
            </a:r>
          </a:p>
          <a:p>
            <a:pPr lvl="1"/>
            <a:r>
              <a:rPr lang="en-US" sz="2200" dirty="0"/>
              <a:t>With median follow-up of 41 mo, median DoR, OS, and TTNT were not reached</a:t>
            </a:r>
          </a:p>
          <a:p>
            <a:r>
              <a:rPr lang="en-US" sz="2400" b="0" kern="0" dirty="0"/>
              <a:t>No new safety signals emerged during extended follow-up</a:t>
            </a:r>
          </a:p>
          <a:p>
            <a:r>
              <a:rPr lang="en-US" sz="2400" b="0" kern="0" dirty="0"/>
              <a:t>Exploratory analyses examined relationship between outcomes and peripheral CD8+ naive T-cells and CAR transgene dynamics</a:t>
            </a:r>
          </a:p>
          <a:p>
            <a:pPr lvl="1"/>
            <a:r>
              <a:rPr lang="en-US" sz="2200" b="0" kern="0" dirty="0"/>
              <a:t>PFS and DoR were improved in patients with higher baseline levels of CD8+ naive </a:t>
            </a:r>
            <a:br>
              <a:rPr lang="en-US" sz="2200" b="0" kern="0" dirty="0"/>
            </a:br>
            <a:r>
              <a:rPr lang="en-US" sz="2200" b="0" kern="0" dirty="0"/>
              <a:t>T-cells (&gt;2.14% of total T-cells)</a:t>
            </a:r>
          </a:p>
          <a:p>
            <a:pPr lvl="1"/>
            <a:r>
              <a:rPr lang="en-US" sz="2200" dirty="0"/>
              <a:t>Patients without POD24 exhibited greater </a:t>
            </a:r>
            <a:r>
              <a:rPr lang="en-US" altLang="en-US" sz="2200" dirty="0"/>
              <a:t>CAR transgene expansion, but no difference in efficacy observed for those with vs without POD24</a:t>
            </a:r>
            <a:endParaRPr lang="en-US" sz="2200" b="0" kern="0"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Schuster. ASH 2023. Abstr 601.</a:t>
            </a:r>
          </a:p>
        </p:txBody>
      </p:sp>
    </p:spTree>
    <p:extLst>
      <p:ext uri="{BB962C8B-B14F-4D97-AF65-F5344CB8AC3E}">
        <p14:creationId xmlns:p14="http://schemas.microsoft.com/office/powerpoint/2010/main" val="26278684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
        <p:nvSpPr>
          <p:cNvPr id="4" name="Content Placeholder 4">
            <a:extLst>
              <a:ext uri="{FF2B5EF4-FFF2-40B4-BE49-F238E27FC236}">
                <a16:creationId xmlns:a16="http://schemas.microsoft.com/office/drawing/2014/main" id="{B831CF02-3566-BDFF-CCC2-3B953144FB39}"/>
              </a:ext>
            </a:extLst>
          </p:cNvPr>
          <p:cNvSpPr txBox="1">
            <a:spLocks/>
          </p:cNvSpPr>
          <p:nvPr/>
        </p:nvSpPr>
        <p:spPr bwMode="auto">
          <a:xfrm>
            <a:off x="514351" y="4856674"/>
            <a:ext cx="11283950" cy="1155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r>
              <a:rPr lang="en-US" sz="2400" b="1" kern="0" dirty="0">
                <a:solidFill>
                  <a:srgbClr val="00823B"/>
                </a:solidFill>
                <a:hlinkClick r:id="rId3"/>
              </a:rPr>
              <a:t>clinicaloptions.com</a:t>
            </a:r>
            <a:endParaRPr lang="en-US" sz="2400" b="1" u="sng" kern="0" dirty="0">
              <a:solidFill>
                <a:srgbClr val="E1471D"/>
              </a:solidFill>
            </a:endParaRPr>
          </a:p>
        </p:txBody>
      </p:sp>
      <p:sp>
        <p:nvSpPr>
          <p:cNvPr id="6" name="Rectangle 10">
            <a:extLst>
              <a:ext uri="{FF2B5EF4-FFF2-40B4-BE49-F238E27FC236}">
                <a16:creationId xmlns:a16="http://schemas.microsoft.com/office/drawing/2014/main" id="{AAE09AEE-5F03-D819-B7A6-489EBCD424ED}"/>
              </a:ext>
            </a:extLst>
          </p:cNvPr>
          <p:cNvSpPr>
            <a:spLocks noGrp="1" noChangeArrowheads="1"/>
          </p:cNvSpPr>
          <p:nvPr>
            <p:ph type="title"/>
          </p:nvPr>
        </p:nvSpPr>
        <p:spPr bwMode="gray">
          <a:xfrm>
            <a:off x="514484" y="239715"/>
            <a:ext cx="11244016" cy="1674813"/>
          </a:xfrm>
        </p:spPr>
        <p:txBody>
          <a:bodyPr/>
          <a:lstStyle/>
          <a:p>
            <a:pPr eaLnBrk="1" hangingPunct="1"/>
            <a:r>
              <a:rPr lang="en-US" altLang="en-US" sz="4000" dirty="0"/>
              <a:t>Go Online for More CCO </a:t>
            </a:r>
            <a:br>
              <a:rPr lang="en-US" altLang="en-US" sz="4000" dirty="0"/>
            </a:br>
            <a:r>
              <a:rPr lang="en-US" altLang="en-US" sz="4000" dirty="0"/>
              <a:t>Coverage of ASH 2023!</a:t>
            </a:r>
          </a:p>
        </p:txBody>
      </p:sp>
      <p:sp>
        <p:nvSpPr>
          <p:cNvPr id="7" name="Rectangle 2">
            <a:extLst>
              <a:ext uri="{FF2B5EF4-FFF2-40B4-BE49-F238E27FC236}">
                <a16:creationId xmlns:a16="http://schemas.microsoft.com/office/drawing/2014/main" id="{8D7C779E-5EBC-FAAD-6EB9-96CEF70CF0B6}"/>
              </a:ext>
            </a:extLst>
          </p:cNvPr>
          <p:cNvSpPr>
            <a:spLocks noGrp="1" noChangeArrowheads="1"/>
          </p:cNvSpPr>
          <p:nvPr>
            <p:ph sz="quarter" idx="10"/>
          </p:nvPr>
        </p:nvSpPr>
        <p:spPr>
          <a:xfrm>
            <a:off x="609759" y="1803012"/>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8" name="TextBox 7">
            <a:extLst>
              <a:ext uri="{FF2B5EF4-FFF2-40B4-BE49-F238E27FC236}">
                <a16:creationId xmlns:a16="http://schemas.microsoft.com/office/drawing/2014/main" id="{E23DC03D-1C74-70E8-259A-CE88367A425C}"/>
              </a:ext>
            </a:extLst>
          </p:cNvPr>
          <p:cNvSpPr txBox="1"/>
          <p:nvPr/>
        </p:nvSpPr>
        <p:spPr bwMode="auto">
          <a:xfrm>
            <a:off x="6422570" y="2806115"/>
            <a:ext cx="4060009" cy="1134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Myeloproliferative neoplasms </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Nonmalignant hematologic disorders </a:t>
            </a:r>
          </a:p>
        </p:txBody>
      </p:sp>
      <p:sp>
        <p:nvSpPr>
          <p:cNvPr id="9" name="TextBox 8">
            <a:extLst>
              <a:ext uri="{FF2B5EF4-FFF2-40B4-BE49-F238E27FC236}">
                <a16:creationId xmlns:a16="http://schemas.microsoft.com/office/drawing/2014/main" id="{A903DC71-DF92-62CA-FAB6-C69A85CF97F1}"/>
              </a:ext>
            </a:extLst>
          </p:cNvPr>
          <p:cNvSpPr txBox="1"/>
          <p:nvPr/>
        </p:nvSpPr>
        <p:spPr bwMode="auto">
          <a:xfrm>
            <a:off x="612517" y="2808721"/>
            <a:ext cx="54834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Leukemias and myelodysplastic syndromes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Lymphomas </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200" b="0" dirty="0">
                <a:solidFill>
                  <a:srgbClr val="455560"/>
                </a:solidFill>
                <a:latin typeface="Calibri" panose="020F0502020204030204" pitchFamily="34" charset="0"/>
              </a:rPr>
              <a:t>Multiple myeloma</a:t>
            </a:r>
            <a:endPar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3_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4204CDDA813CC48ACEB6D2AAF93BDDE" ma:contentTypeVersion="1" ma:contentTypeDescription="Create a new document." ma:contentTypeScope="" ma:versionID="7aa4828a7da66074a9b53d7d839d5633">
  <xsd:schema xmlns:xsd="http://www.w3.org/2001/XMLSchema" xmlns:xs="http://www.w3.org/2001/XMLSchema" xmlns:p="http://schemas.microsoft.com/office/2006/metadata/properties" xmlns:ns2="d54cbe69-32bd-412a-b004-9152f949605e" xmlns:ns3="eb6b411d-75e5-4112-823e-a9181a6b5557" targetNamespace="http://schemas.microsoft.com/office/2006/metadata/properties" ma:root="true" ma:fieldsID="1811c3b2b788295cd7644f52edb8eca5" ns2:_="" ns3:_="">
    <xsd:import namespace="d54cbe69-32bd-412a-b004-9152f949605e"/>
    <xsd:import namespace="eb6b411d-75e5-4112-823e-a9181a6b5557"/>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eb6b411d-75e5-4112-823e-a9181a6b5557"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Document_x0020_Category xmlns="eb6b411d-75e5-4112-823e-a9181a6b5557">Conference Capsule Slides</Document_x0020_Category>
    <_dlc_DocId xmlns="d54cbe69-32bd-412a-b004-9152f949605e">56M7VY3CDVN5-2058040077-2</_dlc_DocId>
    <_dlc_DocIdUrl xmlns="d54cbe69-32bd-412a-b004-9152f949605e">
      <Url>https://intranet.clinicaloptions.com/mews/oncology/ONC_2023_ASH_CF_(PRP6554)/LYMPH_601_Schuster/_layouts/15/DocIdRedir.aspx?ID=56M7VY3CDVN5-2058040077-2</Url>
      <Description>56M7VY3CDVN5-2058040077-2</Description>
    </_dlc_DocIdUrl>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LongProperties xmlns="http://schemas.microsoft.com/office/2006/metadata/longProperties"/>
</file>

<file path=customXml/item5.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BECDF7F0-A683-489A-841C-F928CF9EF00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eb6b411d-75e5-4112-823e-a9181a6b555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BA55BC3-5A03-47C2-8EC3-D964C3B5E779}">
  <ds:schemaRefs>
    <ds:schemaRef ds:uri="http://schemas.microsoft.com/office/2006/documentManagement/types"/>
    <ds:schemaRef ds:uri="http://purl.org/dc/terms/"/>
    <ds:schemaRef ds:uri="http://www.w3.org/XML/1998/namespace"/>
    <ds:schemaRef ds:uri="http://purl.org/dc/dcmitype/"/>
    <ds:schemaRef ds:uri="http://schemas.openxmlformats.org/package/2006/metadata/core-properties"/>
    <ds:schemaRef ds:uri="eb6b411d-75e5-4112-823e-a9181a6b5557"/>
    <ds:schemaRef ds:uri="http://schemas.microsoft.com/office/infopath/2007/PartnerControls"/>
    <ds:schemaRef ds:uri="d54cbe69-32bd-412a-b004-9152f949605e"/>
    <ds:schemaRef ds:uri="http://schemas.microsoft.com/office/2006/metadata/properties"/>
    <ds:schemaRef ds:uri="http://purl.org/dc/elements/1.1/"/>
  </ds:schemaRefs>
</ds:datastoreItem>
</file>

<file path=customXml/itemProps3.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4.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5.xml><?xml version="1.0" encoding="utf-8"?>
<ds:datastoreItem xmlns:ds="http://schemas.openxmlformats.org/officeDocument/2006/customXml" ds:itemID="{C15878C7-DE18-4A45-B6A5-CA3C3060EE32}">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
  <TotalTime>1846</TotalTime>
  <Words>2328</Words>
  <Application>Microsoft Office PowerPoint</Application>
  <PresentationFormat>Widescreen</PresentationFormat>
  <Paragraphs>440</Paragraphs>
  <Slides>12</Slides>
  <Notes>12</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12</vt:i4>
      </vt:variant>
    </vt:vector>
  </HeadingPairs>
  <TitlesOfParts>
    <vt:vector size="18" baseType="lpstr">
      <vt:lpstr>Arial</vt:lpstr>
      <vt:lpstr>Calibri</vt:lpstr>
      <vt:lpstr>Times</vt:lpstr>
      <vt:lpstr>Wingdings</vt:lpstr>
      <vt:lpstr>2022_CCO_Template</vt:lpstr>
      <vt:lpstr>3_2022_CCO_Template</vt:lpstr>
      <vt:lpstr>Phase II ELARA: 3-Year Follow-up of Tisagenlecleucel in R/R Follicular Lymphoma</vt:lpstr>
      <vt:lpstr>About These Slides</vt:lpstr>
      <vt:lpstr>ELARA 3-Yr Follow-up: Background</vt:lpstr>
      <vt:lpstr>ELARA 3-Yr Follow-up: Study Design</vt:lpstr>
      <vt:lpstr>ELARA 3-Yr Follow-up: Baseline Characteristics</vt:lpstr>
      <vt:lpstr>ELARA 3-Yr Follow-up: Safety</vt:lpstr>
      <vt:lpstr>ELARA 3-Yr Follow-up: Efficacy</vt:lpstr>
      <vt:lpstr>ELARA 3-Yr Follow-up: PFS by POD24 Status</vt:lpstr>
      <vt:lpstr>ELARA 3-Yr Follow-up: OS by POD24 Status</vt:lpstr>
      <vt:lpstr>ELARA 3-Yr Follow-up: BL Peripheral CD8+ Naive T-Cells and Outcomes; POD24 Status and CAR Dynamics </vt:lpstr>
      <vt:lpstr>ELARA 3-Yr Follow-up: Investigators’ Conclusions</vt:lpstr>
      <vt:lpstr>Go Online for More CCO  Coverage of ASH 2023!</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Phase II ELARA: 3-Year Follow-up of Tisagenlecleucel in R/R Follicular Lymphoma</dc:title>
  <dc:creator>Preferred User</dc:creator>
  <cp:lastModifiedBy>nkolenko@clinicaloptions.com</cp:lastModifiedBy>
  <cp:revision>44</cp:revision>
  <cp:lastPrinted>2016-09-26T20:21:49Z</cp:lastPrinted>
  <dcterms:created xsi:type="dcterms:W3CDTF">2005-05-27T15:08:01Z</dcterms:created>
  <dcterms:modified xsi:type="dcterms:W3CDTF">2023-12-12T22:19:43Z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f2c5cc50-ef0e-46d4-acbc-cb4060b94153</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0x01010064204CDDA813CC48ACEB6D2AAF93BDDE</vt:lpwstr>
  </property>
  <property fmtid="{D5CDD505-2E9C-101B-9397-08002B2CF9AE}" pid="9" name="MediaServiceImageTags">
    <vt:lpwstr/>
  </property>
</Properties>
</file>