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9"/>
  </p:notesMasterIdLst>
  <p:handoutMasterIdLst>
    <p:handoutMasterId r:id="rId20"/>
  </p:handoutMasterIdLst>
  <p:sldIdLst>
    <p:sldId id="560" r:id="rId7"/>
    <p:sldId id="308" r:id="rId8"/>
    <p:sldId id="257" r:id="rId9"/>
    <p:sldId id="2145706313" r:id="rId10"/>
    <p:sldId id="548" r:id="rId11"/>
    <p:sldId id="551" r:id="rId12"/>
    <p:sldId id="2145706314" r:id="rId13"/>
    <p:sldId id="563" r:id="rId14"/>
    <p:sldId id="549" r:id="rId15"/>
    <p:sldId id="2145706315" r:id="rId16"/>
    <p:sldId id="552" r:id="rId17"/>
    <p:sldId id="318" r:id="rId18"/>
  </p:sldIdLst>
  <p:sldSz cx="12192000" cy="6858000"/>
  <p:notesSz cx="7315200" cy="9601200"/>
  <p:custDataLst>
    <p:tags r:id="rId21"/>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12" userDrawn="1">
          <p15:clr>
            <a:srgbClr val="A4A3A4"/>
          </p15:clr>
        </p15:guide>
        <p15:guide id="9" pos="7407" userDrawn="1">
          <p15:clr>
            <a:srgbClr val="A4A3A4"/>
          </p15:clr>
        </p15:guide>
        <p15:guide id="10" pos="3840"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4" clrIdx="15">
    <p:extLst>
      <p:ext uri="{19B8F6BF-5375-455C-9EA6-DF929625EA0E}">
        <p15:presenceInfo xmlns:p15="http://schemas.microsoft.com/office/powerpoint/2012/main" userId="S::cseals@clinicaloptions.com::0852e532-1f9e-4bbf-9b56-be19a9543a31" providerId="AD"/>
      </p:ext>
    </p:extLst>
  </p:cmAuthor>
  <p:cmAuthor id="17" name="nhanson" initials="n" lastIdx="4" clrIdx="16">
    <p:extLst>
      <p:ext uri="{19B8F6BF-5375-455C-9EA6-DF929625EA0E}">
        <p15:presenceInfo xmlns:p15="http://schemas.microsoft.com/office/powerpoint/2012/main" userId="nhans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A28126-5D81-4DDD-A014-453B8501FC32}" v="492" dt="2023-06-09T17:46:41.931"/>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03" autoAdjust="0"/>
    <p:restoredTop sz="85438" autoAdjust="0"/>
  </p:normalViewPr>
  <p:slideViewPr>
    <p:cSldViewPr snapToGrid="0">
      <p:cViewPr varScale="1">
        <p:scale>
          <a:sx n="73" d="100"/>
          <a:sy n="73" d="100"/>
        </p:scale>
        <p:origin x="955" y="67"/>
      </p:cViewPr>
      <p:guideLst>
        <p:guide orient="horz" pos="4128"/>
        <p:guide orient="horz" pos="1008"/>
        <p:guide orient="horz" pos="4032"/>
        <p:guide orient="horz" pos="151"/>
        <p:guide orient="horz" pos="264"/>
        <p:guide orient="horz" pos="3912"/>
        <p:guide orient="horz"/>
        <p:guide pos="312"/>
        <p:guide pos="7407"/>
        <p:guide pos="3840"/>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tags" Target="tags/tag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commentAuthors" Target="commentAuthors.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BCMA, B-cell maturation antigen; </a:t>
            </a:r>
            <a:r>
              <a:rPr lang="en-US" i="1" dirty="0"/>
              <a:t>R/R, relapsed/refractory.</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BCMA, B-cell maturation antigen; MM, multiple myeloma; R/R, relapsed/refractory.</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400696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DLT, dose-limiting toxicity; DoR, duration of response; ECOG, Eastern Cooperative Oncology Group; IMiD, immunomodulatory drug; mAb, monoclonal antibody; MM, multiple myeloma; ORR, objective response rate; PI, proteasome inhibitor; PS, performance status; R/R, relapsed/refractory.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6523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HSCT, hematopoietic stem cell transplant; ISS, International Staging System; MM, multiple myeloma.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513624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CRS, cytokine-release </a:t>
            </a:r>
            <a:r>
              <a:rPr lang="en-US" i="1"/>
              <a:t>syndrome; </a:t>
            </a:r>
            <a:r>
              <a:rPr lang="en-US" i="1" dirty="0"/>
              <a:t>DLT, dose-limiting toxicity.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8265327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AST, aspartate aminotransferase; CRS, cytokine-release syndrome; ICANS, immune effector cell‒associated neurotoxicity syndrome; TRAE, treatment-related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5940067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CRS, cytokine-release syndrome; ICANS, immune effector cell‒associated neurotoxicity syndrome.</a:t>
            </a:r>
            <a:endParaRPr lang="en-US" dirty="0"/>
          </a:p>
          <a:p>
            <a:endParaRPr lang="en-US"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370411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mFU, median follow-up; ORR, objective response rate; PR, partial response; sCR, stringent complete response; VGPR, very good partial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198623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mFU, median follow-up; MR, minimal response; MRD, measurable residual disease; ORR, objective response rate; PD, progressive disease; PR, partial response; sCR, stringent complete response; SD, stable disease; VGPR, very good partial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4240340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AE, adverse event; BCMA, B-cell maturation antigen; MM, multiple myeloma; ORR, objective response rate;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36050991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12</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Phase I: BCMA-Targeted PHE885 CAR T-Cell Therapy With Rapid Manufacturing Time for </a:t>
            </a:r>
            <a:br>
              <a:rPr lang="en-US" altLang="en-US" sz="4000" dirty="0"/>
            </a:br>
            <a:r>
              <a:rPr lang="en-US" altLang="en-US" sz="4000" dirty="0"/>
              <a:t>R/R Multiple Myeloma </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6763"/>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Phase I PHE885 Study: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dirty="0"/>
              <a:t>Idecabtagene vicleucel and ciltacabtagene autoleucel are BCMA-targeted CAR T-cell therapies currently approved for the treatment of patients with R/R MM after ≥4 previous lines of treatment</a:t>
            </a:r>
            <a:r>
              <a:rPr lang="en-US" altLang="en-US" baseline="30000" dirty="0"/>
              <a:t>1,2</a:t>
            </a:r>
            <a:endParaRPr lang="en-US" altLang="en-US" dirty="0"/>
          </a:p>
          <a:p>
            <a:r>
              <a:rPr lang="en-US" altLang="en-US" dirty="0"/>
              <a:t>There is a need for CAR T-cell products with shorter and more reliable manufacturing times to expand patient access</a:t>
            </a:r>
            <a:r>
              <a:rPr lang="en-US" altLang="en-US" baseline="30000" dirty="0"/>
              <a:t>3</a:t>
            </a:r>
          </a:p>
          <a:p>
            <a:r>
              <a:rPr lang="en-US" altLang="en-US" dirty="0"/>
              <a:t>PHE885 is a BCMA-directed CAR T-cell therapy with &lt;2-day manufacturing time and aim of &lt;10-day door-to-door time in US</a:t>
            </a:r>
            <a:r>
              <a:rPr lang="en-US" altLang="en-US" baseline="30000" dirty="0"/>
              <a:t>4,5</a:t>
            </a:r>
          </a:p>
          <a:p>
            <a:r>
              <a:rPr lang="en-US" altLang="en-US" dirty="0"/>
              <a:t>Current analysis assessed the safety and efficacy of PHE885 in a phase I trial of patients with R/R MM following ≥2 prior lines of therapy</a:t>
            </a:r>
            <a:r>
              <a:rPr lang="en-US" altLang="en-US" baseline="30000" dirty="0"/>
              <a:t>6</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201074"/>
            <a:ext cx="69203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Idecabtagene vicleucel PI. 2. Ciltacabtagene autoleucel PI. 3. Redno. Blood Lymphat Cancer. 2022;12:119. 4. Bu. ASH 2021. Abstr P2770. 5. Sperling. EHA 2022. Abstr P1446. 6. Sperling. ASCO 2023. Abstr 8004.</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Phase I PHE885 Study: Trial Design</a:t>
            </a:r>
          </a:p>
        </p:txBody>
      </p:sp>
      <p:sp>
        <p:nvSpPr>
          <p:cNvPr id="3" name="Content Placeholder 2">
            <a:extLst>
              <a:ext uri="{FF2B5EF4-FFF2-40B4-BE49-F238E27FC236}">
                <a16:creationId xmlns:a16="http://schemas.microsoft.com/office/drawing/2014/main" id="{11F86844-77E6-4A05-8E58-70954D972983}"/>
              </a:ext>
            </a:extLst>
          </p:cNvPr>
          <p:cNvSpPr>
            <a:spLocks noGrp="1"/>
          </p:cNvSpPr>
          <p:nvPr>
            <p:ph idx="1"/>
          </p:nvPr>
        </p:nvSpPr>
        <p:spPr/>
        <p:txBody>
          <a:bodyPr/>
          <a:lstStyle/>
          <a:p>
            <a:r>
              <a:rPr lang="en-US" sz="2400" dirty="0"/>
              <a:t>Multicenter, single-arm, open-label, nonrandomized phase I study</a:t>
            </a:r>
          </a:p>
          <a:p>
            <a:endParaRPr lang="en-US" sz="2400" dirty="0"/>
          </a:p>
          <a:p>
            <a:endParaRPr lang="en-US" sz="2400" dirty="0"/>
          </a:p>
          <a:p>
            <a:endParaRPr lang="en-US" sz="2400" dirty="0"/>
          </a:p>
          <a:p>
            <a:endParaRPr lang="en-US" sz="2400" dirty="0"/>
          </a:p>
          <a:p>
            <a:endParaRPr lang="en-US" sz="2400" dirty="0"/>
          </a:p>
          <a:p>
            <a:endParaRPr lang="en-US" sz="2400" dirty="0"/>
          </a:p>
          <a:p>
            <a:r>
              <a:rPr lang="en-US" altLang="en-US" sz="2400" b="1" dirty="0"/>
              <a:t>Primary endpoint</a:t>
            </a:r>
            <a:r>
              <a:rPr lang="en-US" altLang="en-US" sz="2400" dirty="0"/>
              <a:t>: DLTs, safety</a:t>
            </a:r>
          </a:p>
          <a:p>
            <a:r>
              <a:rPr lang="en-US" altLang="en-US" sz="2400" b="1" dirty="0"/>
              <a:t>Secondary endpoints</a:t>
            </a:r>
            <a:r>
              <a:rPr lang="en-US" altLang="en-US" sz="2400" dirty="0"/>
              <a:t>: manufacturing success rate, ORR, DoR</a:t>
            </a:r>
          </a:p>
        </p:txBody>
      </p:sp>
      <p:sp>
        <p:nvSpPr>
          <p:cNvPr id="9" name="Text Box 23">
            <a:extLst>
              <a:ext uri="{FF2B5EF4-FFF2-40B4-BE49-F238E27FC236}">
                <a16:creationId xmlns:a16="http://schemas.microsoft.com/office/drawing/2014/main" id="{BA78FBF8-3545-F447-9A68-77170E01EF7B}"/>
              </a:ext>
            </a:extLst>
          </p:cNvPr>
          <p:cNvSpPr txBox="1">
            <a:spLocks noChangeArrowheads="1"/>
          </p:cNvSpPr>
          <p:nvPr/>
        </p:nvSpPr>
        <p:spPr bwMode="auto">
          <a:xfrm>
            <a:off x="481993" y="2925869"/>
            <a:ext cx="299491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lang="en-US" altLang="en-US" sz="1800" b="0" dirty="0">
                <a:solidFill>
                  <a:srgbClr val="000000"/>
                </a:solidFill>
                <a:latin typeface="Calibri" panose="020F0502020204030204" pitchFamily="34" charset="0"/>
              </a:rPr>
              <a:t>P</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atients with R/R MM;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 prior lines of therapy, including PI, IMiD, and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anti-CD38 mAb; ECOG PS 0-1</a:t>
            </a:r>
            <a:endPar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 = </a:t>
            </a:r>
            <a:r>
              <a:rPr lang="en-GB" altLang="en-US" sz="1800" b="0" dirty="0">
                <a:solidFill>
                  <a:srgbClr val="000000"/>
                </a:solidFill>
                <a:latin typeface="Calibri" panose="020F0502020204030204" pitchFamily="34" charset="0"/>
                <a:cs typeface="+mn-cs"/>
              </a:rPr>
              <a:t>50</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0" name="Line 33">
            <a:extLst>
              <a:ext uri="{FF2B5EF4-FFF2-40B4-BE49-F238E27FC236}">
                <a16:creationId xmlns:a16="http://schemas.microsoft.com/office/drawing/2014/main" id="{06475F48-B5EF-0147-991F-B53AA3886273}"/>
              </a:ext>
            </a:extLst>
          </p:cNvPr>
          <p:cNvSpPr>
            <a:spLocks noChangeShapeType="1"/>
          </p:cNvSpPr>
          <p:nvPr/>
        </p:nvSpPr>
        <p:spPr bwMode="auto">
          <a:xfrm>
            <a:off x="5385365" y="3415199"/>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1" name="Rectangle 24">
            <a:extLst>
              <a:ext uri="{FF2B5EF4-FFF2-40B4-BE49-F238E27FC236}">
                <a16:creationId xmlns:a16="http://schemas.microsoft.com/office/drawing/2014/main" id="{1F1A1C36-8317-EB43-A068-9FB6D9955601}"/>
              </a:ext>
            </a:extLst>
          </p:cNvPr>
          <p:cNvSpPr>
            <a:spLocks noChangeArrowheads="1"/>
          </p:cNvSpPr>
          <p:nvPr/>
        </p:nvSpPr>
        <p:spPr bwMode="auto">
          <a:xfrm>
            <a:off x="3799323" y="2641192"/>
            <a:ext cx="1554480" cy="1548017"/>
          </a:xfrm>
          <a:prstGeom prst="rect">
            <a:avLst/>
          </a:prstGeom>
          <a:solidFill>
            <a:schemeClr val="accent2"/>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Leukapheresis</a:t>
            </a:r>
          </a:p>
        </p:txBody>
      </p:sp>
      <p:sp>
        <p:nvSpPr>
          <p:cNvPr id="12" name="Line 33">
            <a:extLst>
              <a:ext uri="{FF2B5EF4-FFF2-40B4-BE49-F238E27FC236}">
                <a16:creationId xmlns:a16="http://schemas.microsoft.com/office/drawing/2014/main" id="{EB164B8E-6FC4-4748-91E0-AC5EBB8F8DBC}"/>
              </a:ext>
            </a:extLst>
          </p:cNvPr>
          <p:cNvSpPr>
            <a:spLocks noChangeShapeType="1"/>
          </p:cNvSpPr>
          <p:nvPr/>
        </p:nvSpPr>
        <p:spPr bwMode="auto">
          <a:xfrm>
            <a:off x="3481000" y="3415200"/>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3" name="Rectangle 24">
            <a:extLst>
              <a:ext uri="{FF2B5EF4-FFF2-40B4-BE49-F238E27FC236}">
                <a16:creationId xmlns:a16="http://schemas.microsoft.com/office/drawing/2014/main" id="{59086B8A-B23B-0548-BB3D-67167A18E287}"/>
              </a:ext>
            </a:extLst>
          </p:cNvPr>
          <p:cNvSpPr>
            <a:spLocks noChangeArrowheads="1"/>
          </p:cNvSpPr>
          <p:nvPr/>
        </p:nvSpPr>
        <p:spPr bwMode="auto">
          <a:xfrm>
            <a:off x="5713107" y="2641192"/>
            <a:ext cx="2926080" cy="1548017"/>
          </a:xfrm>
          <a:prstGeom prst="rect">
            <a:avLst/>
          </a:prstGeom>
          <a:solidFill>
            <a:schemeClr val="accent3"/>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Cyclophosphamide +</a:t>
            </a: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Fludarabine </a:t>
            </a:r>
            <a:r>
              <a:rPr lang="en-US" b="0" dirty="0">
                <a:solidFill>
                  <a:srgbClr val="FFFFFF"/>
                </a:solidFill>
                <a:latin typeface="Calibri" panose="020F0502020204030204" pitchFamily="34" charset="0"/>
                <a:cs typeface="Arial" charset="0"/>
              </a:rPr>
              <a:t>delivered</a:t>
            </a:r>
          </a:p>
          <a:p>
            <a:pPr algn="ctr" eaLnBrk="1" fontAlgn="auto" hangingPunct="1">
              <a:spcBef>
                <a:spcPts val="0"/>
              </a:spcBef>
              <a:spcAft>
                <a:spcPts val="0"/>
              </a:spcAf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over 3 consecutive days, </a:t>
            </a:r>
          </a:p>
          <a:p>
            <a:pPr algn="ctr" eaLnBrk="1" fontAlgn="auto" hangingPunct="1">
              <a:spcBef>
                <a:spcPts val="0"/>
              </a:spcBef>
              <a:spcAft>
                <a:spcPts val="0"/>
              </a:spcAf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within Day -8 to -2</a:t>
            </a:r>
          </a:p>
        </p:txBody>
      </p:sp>
      <p:sp>
        <p:nvSpPr>
          <p:cNvPr id="15" name="Line 33">
            <a:extLst>
              <a:ext uri="{FF2B5EF4-FFF2-40B4-BE49-F238E27FC236}">
                <a16:creationId xmlns:a16="http://schemas.microsoft.com/office/drawing/2014/main" id="{535480F9-124C-3342-A47D-CDDDEA7EBDB4}"/>
              </a:ext>
            </a:extLst>
          </p:cNvPr>
          <p:cNvSpPr>
            <a:spLocks noChangeShapeType="1"/>
          </p:cNvSpPr>
          <p:nvPr/>
        </p:nvSpPr>
        <p:spPr bwMode="auto">
          <a:xfrm>
            <a:off x="8676244" y="3415200"/>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7" name="TextBox 16">
            <a:extLst>
              <a:ext uri="{FF2B5EF4-FFF2-40B4-BE49-F238E27FC236}">
                <a16:creationId xmlns:a16="http://schemas.microsoft.com/office/drawing/2014/main" id="{1AD6A1BD-3FA8-E64A-B987-5E84AE3AB194}"/>
              </a:ext>
            </a:extLst>
          </p:cNvPr>
          <p:cNvSpPr txBox="1"/>
          <p:nvPr/>
        </p:nvSpPr>
        <p:spPr bwMode="auto">
          <a:xfrm>
            <a:off x="9251105" y="2036758"/>
            <a:ext cx="184108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CAR T-Cell Infusion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(Day 0)</a:t>
            </a:r>
            <a:endParaRPr kumimoji="0" lang="en-US" sz="16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endParaRPr>
          </a:p>
        </p:txBody>
      </p:sp>
      <p:sp>
        <p:nvSpPr>
          <p:cNvPr id="19" name="TextBox 18">
            <a:extLst>
              <a:ext uri="{FF2B5EF4-FFF2-40B4-BE49-F238E27FC236}">
                <a16:creationId xmlns:a16="http://schemas.microsoft.com/office/drawing/2014/main" id="{DB1AFE05-E0FC-804F-9D42-CAFC277B350C}"/>
              </a:ext>
            </a:extLst>
          </p:cNvPr>
          <p:cNvSpPr txBox="1"/>
          <p:nvPr/>
        </p:nvSpPr>
        <p:spPr bwMode="auto">
          <a:xfrm>
            <a:off x="6361442" y="2280496"/>
            <a:ext cx="16753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Lymphodepletion</a:t>
            </a:r>
          </a:p>
        </p:txBody>
      </p:sp>
      <p:cxnSp>
        <p:nvCxnSpPr>
          <p:cNvPr id="23" name="Connector: Curved 22">
            <a:extLst>
              <a:ext uri="{FF2B5EF4-FFF2-40B4-BE49-F238E27FC236}">
                <a16:creationId xmlns:a16="http://schemas.microsoft.com/office/drawing/2014/main" id="{BAF1CF4D-C471-4F83-9901-AECB1B4E7754}"/>
              </a:ext>
            </a:extLst>
          </p:cNvPr>
          <p:cNvCxnSpPr>
            <a:cxnSpLocks/>
            <a:stCxn id="11" idx="2"/>
            <a:endCxn id="8" idx="2"/>
          </p:cNvCxnSpPr>
          <p:nvPr/>
        </p:nvCxnSpPr>
        <p:spPr bwMode="auto">
          <a:xfrm rot="16200000" flipH="1">
            <a:off x="7057304" y="1708468"/>
            <a:ext cx="606811" cy="5568292"/>
          </a:xfrm>
          <a:prstGeom prst="curvedConnector3">
            <a:avLst>
              <a:gd name="adj1" fmla="val 129527"/>
            </a:avLst>
          </a:prstGeom>
          <a:noFill/>
          <a:ln w="28575" cap="flat" cmpd="sng" algn="ctr">
            <a:solidFill>
              <a:schemeClr val="bg1"/>
            </a:solidFill>
            <a:prstDash val="solid"/>
            <a:round/>
            <a:headEnd type="none" w="med" len="med"/>
            <a:tailEnd type="triangle" w="lg" len="lg"/>
          </a:ln>
          <a:effectLst/>
        </p:spPr>
      </p:cxnSp>
      <p:sp>
        <p:nvSpPr>
          <p:cNvPr id="26" name="TextBox 25">
            <a:extLst>
              <a:ext uri="{FF2B5EF4-FFF2-40B4-BE49-F238E27FC236}">
                <a16:creationId xmlns:a16="http://schemas.microsoft.com/office/drawing/2014/main" id="{10289A3E-E546-427A-AD6C-9ED0745648BB}"/>
              </a:ext>
            </a:extLst>
          </p:cNvPr>
          <p:cNvSpPr txBox="1"/>
          <p:nvPr/>
        </p:nvSpPr>
        <p:spPr bwMode="auto">
          <a:xfrm>
            <a:off x="5644270" y="4316666"/>
            <a:ext cx="2994917" cy="338554"/>
          </a:xfrm>
          <a:prstGeom prst="rect">
            <a:avLst/>
          </a:prstGeom>
          <a:solidFill>
            <a:schemeClr val="tx1"/>
          </a:solidFill>
          <a:ln>
            <a:solidFill>
              <a:schemeClr val="bg1"/>
            </a:solidFill>
          </a:ln>
        </p:spPr>
        <p:txBody>
          <a:bodyPr wrap="square" rtlCol="0">
            <a:spAutoFit/>
          </a:bodyPr>
          <a:lstStyle/>
          <a:p>
            <a:pPr marL="0" marR="0" lvl="0" indent="0" algn="ctr" defTabSz="914400" rtl="0" eaLnBrk="1" fontAlgn="auto" latinLnBrk="0" hangingPunct="1">
              <a:lnSpc>
                <a:spcPct val="100000"/>
              </a:lnSpc>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PHE885 manufacturing </a:t>
            </a:r>
          </a:p>
        </p:txBody>
      </p:sp>
      <p:graphicFrame>
        <p:nvGraphicFramePr>
          <p:cNvPr id="8" name="Table 17">
            <a:extLst>
              <a:ext uri="{FF2B5EF4-FFF2-40B4-BE49-F238E27FC236}">
                <a16:creationId xmlns:a16="http://schemas.microsoft.com/office/drawing/2014/main" id="{9FCCD74A-0238-405D-AAB5-D3B6F27E0111}"/>
              </a:ext>
            </a:extLst>
          </p:cNvPr>
          <p:cNvGraphicFramePr>
            <a:graphicFrameLocks noGrp="1"/>
          </p:cNvGraphicFramePr>
          <p:nvPr>
            <p:extLst>
              <p:ext uri="{D42A27DB-BD31-4B8C-83A1-F6EECF244321}">
                <p14:modId xmlns:p14="http://schemas.microsoft.com/office/powerpoint/2010/main" val="4207109080"/>
              </p:ext>
            </p:extLst>
          </p:nvPr>
        </p:nvGraphicFramePr>
        <p:xfrm>
          <a:off x="8972169" y="2601460"/>
          <a:ext cx="2345372" cy="2194560"/>
        </p:xfrm>
        <a:graphic>
          <a:graphicData uri="http://schemas.openxmlformats.org/drawingml/2006/table">
            <a:tbl>
              <a:tblPr firstRow="1" bandRow="1">
                <a:tableStyleId>{5C22544A-7EE6-4342-B048-85BDC9FD1C3A}</a:tableStyleId>
              </a:tblPr>
              <a:tblGrid>
                <a:gridCol w="2345372">
                  <a:extLst>
                    <a:ext uri="{9D8B030D-6E8A-4147-A177-3AD203B41FA5}">
                      <a16:colId xmlns:a16="http://schemas.microsoft.com/office/drawing/2014/main" val="632832265"/>
                    </a:ext>
                  </a:extLst>
                </a:gridCol>
              </a:tblGrid>
              <a:tr h="1949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PHE885</a:t>
                      </a:r>
                    </a:p>
                  </a:txBody>
                  <a:tcPr>
                    <a:lnL w="57150" cap="flat" cmpd="sng" algn="ctr">
                      <a:no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55346552"/>
                  </a:ext>
                </a:extLst>
              </a:tr>
              <a:tr h="1949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2.5 x 10</a:t>
                      </a:r>
                      <a:r>
                        <a:rPr kumimoji="0" lang="en-US" altLang="en-US" sz="18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rPr>
                        <a:t>6</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cells (n = 4)</a:t>
                      </a:r>
                    </a:p>
                  </a:txBody>
                  <a:tcPr>
                    <a:lnL w="57150" cap="flat" cmpd="sng" algn="ctr">
                      <a:no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782382189"/>
                  </a:ext>
                </a:extLst>
              </a:tr>
              <a:tr h="1949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5 x 10</a:t>
                      </a:r>
                      <a:r>
                        <a:rPr kumimoji="0" lang="en-US" altLang="en-US" sz="18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rPr>
                        <a:t>6</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cells (n = 13)</a:t>
                      </a:r>
                    </a:p>
                  </a:txBody>
                  <a:tcPr>
                    <a:lnL w="57150" cap="flat" cmpd="sng" algn="ctr">
                      <a:noFill/>
                      <a:prstDash val="solid"/>
                      <a:round/>
                      <a:headEnd type="none" w="med" len="med"/>
                      <a:tailEnd type="none" w="med" len="med"/>
                    </a:lnL>
                    <a:lnR w="5715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966025959"/>
                  </a:ext>
                </a:extLst>
              </a:tr>
              <a:tr h="1949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10 x 10</a:t>
                      </a:r>
                      <a:r>
                        <a:rPr kumimoji="0" lang="en-US" altLang="en-US" sz="18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rPr>
                        <a:t>6</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cells (n = 20) </a:t>
                      </a:r>
                    </a:p>
                  </a:txBody>
                  <a:tcPr>
                    <a:lnL w="57150" cap="flat" cmpd="sng" algn="ctr">
                      <a:noFill/>
                      <a:prstDash val="solid"/>
                      <a:round/>
                      <a:headEnd type="none" w="med" len="med"/>
                      <a:tailEnd type="none" w="med" len="med"/>
                    </a:lnL>
                    <a:lnR w="57150" cap="flat" cmpd="sng" algn="ctr">
                      <a:solidFill>
                        <a:schemeClr val="tx1"/>
                      </a:solidFill>
                      <a:prstDash val="solid"/>
                      <a:round/>
                      <a:headEnd type="none" w="med" len="med"/>
                      <a:tailEnd type="none" w="med" len="med"/>
                    </a:lnR>
                    <a:lnT w="12700" cmpd="sng">
                      <a:noFill/>
                    </a:lnT>
                    <a:lnB w="571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364765832"/>
                  </a:ext>
                </a:extLst>
              </a:tr>
              <a:tr h="1949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14.3 x 10</a:t>
                      </a:r>
                      <a:r>
                        <a:rPr kumimoji="0" lang="en-US" altLang="en-US" sz="18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rPr>
                        <a:t>6</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cells (n = 1) </a:t>
                      </a:r>
                    </a:p>
                  </a:txBody>
                  <a:tcPr>
                    <a:lnL w="57150" cap="flat" cmpd="sng" algn="ctr">
                      <a:noFill/>
                      <a:prstDash val="solid"/>
                      <a:round/>
                      <a:headEnd type="none" w="med" len="med"/>
                      <a:tailEnd type="none" w="med" len="med"/>
                    </a:lnL>
                    <a:lnR w="57150" cap="flat" cmpd="sng" algn="ctr">
                      <a:solidFill>
                        <a:schemeClr val="tx1"/>
                      </a:solidFill>
                      <a:prstDash val="solid"/>
                      <a:round/>
                      <a:headEnd type="none" w="med" len="med"/>
                      <a:tailEnd type="none" w="med" len="med"/>
                    </a:lnR>
                    <a:lnT w="12700" cmpd="sng">
                      <a:noFill/>
                    </a:lnT>
                    <a:lnB w="571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846846907"/>
                  </a:ext>
                </a:extLst>
              </a:tr>
              <a:tr h="1949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20 x 10</a:t>
                      </a:r>
                      <a:r>
                        <a:rPr kumimoji="0" lang="en-US" altLang="en-US" sz="18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rPr>
                        <a:t>6</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cells (n = 11) </a:t>
                      </a:r>
                    </a:p>
                  </a:txBody>
                  <a:tcPr>
                    <a:lnL w="57150" cap="flat" cmpd="sng" algn="ctr">
                      <a:noFill/>
                      <a:prstDash val="solid"/>
                      <a:round/>
                      <a:headEnd type="none" w="med" len="med"/>
                      <a:tailEnd type="none" w="med" len="med"/>
                    </a:lnL>
                    <a:lnR w="57150" cap="flat" cmpd="sng" algn="ctr">
                      <a:solidFill>
                        <a:schemeClr val="tx1"/>
                      </a:solidFill>
                      <a:prstDash val="solid"/>
                      <a:round/>
                      <a:headEnd type="none" w="med" len="med"/>
                      <a:tailEnd type="none" w="med" len="med"/>
                    </a:lnR>
                    <a:lnT w="12700" cmpd="sng">
                      <a:noFill/>
                    </a:lnT>
                    <a:lnB w="571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849665086"/>
                  </a:ext>
                </a:extLst>
              </a:tr>
            </a:tbl>
          </a:graphicData>
        </a:graphic>
      </p:graphicFrame>
      <p:sp>
        <p:nvSpPr>
          <p:cNvPr id="27" name="TextBox 26">
            <a:extLst>
              <a:ext uri="{FF2B5EF4-FFF2-40B4-BE49-F238E27FC236}">
                <a16:creationId xmlns:a16="http://schemas.microsoft.com/office/drawing/2014/main" id="{7D16C225-6C8C-639A-AD7E-19B8872D7C8C}"/>
              </a:ext>
            </a:extLst>
          </p:cNvPr>
          <p:cNvSpPr txBox="1"/>
          <p:nvPr/>
        </p:nvSpPr>
        <p:spPr bwMode="auto">
          <a:xfrm>
            <a:off x="747396" y="4940300"/>
            <a:ext cx="61038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altLang="en-US" sz="1800" b="0" i="1" dirty="0">
                <a:solidFill>
                  <a:schemeClr val="bg1"/>
                </a:solidFill>
                <a:latin typeface="Calibri" panose="020F0502020204030204" pitchFamily="34" charset="0"/>
                <a:cs typeface="Calibri" panose="020F0502020204030204" pitchFamily="34" charset="0"/>
              </a:rPr>
              <a:t>Median follow-up: 6.7 mo;</a:t>
            </a:r>
            <a:r>
              <a:rPr lang="en-US" altLang="en-US" b="0" i="1" dirty="0">
                <a:solidFill>
                  <a:schemeClr val="bg1"/>
                </a:solidFill>
                <a:latin typeface="Calibri" panose="020F0502020204030204" pitchFamily="34" charset="0"/>
                <a:cs typeface="Calibri" panose="020F0502020204030204" pitchFamily="34" charset="0"/>
              </a:rPr>
              <a:t> data cutoff: March 28, 2023</a:t>
            </a:r>
            <a:endParaRPr lang="en-US" b="0" i="1" dirty="0">
              <a:solidFill>
                <a:schemeClr val="bg1"/>
              </a:solidFill>
              <a:latin typeface="Calibri" panose="020F0502020204030204" pitchFamily="34" charset="0"/>
              <a:cs typeface="Calibri" panose="020F0502020204030204" pitchFamily="34" charset="0"/>
            </a:endParaRPr>
          </a:p>
        </p:txBody>
      </p:sp>
      <p:sp>
        <p:nvSpPr>
          <p:cNvPr id="5" name="Text Box 11">
            <a:extLst>
              <a:ext uri="{FF2B5EF4-FFF2-40B4-BE49-F238E27FC236}">
                <a16:creationId xmlns:a16="http://schemas.microsoft.com/office/drawing/2014/main" id="{50A9B78A-97B2-AFBB-0B14-8B43FE3C50EF}"/>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Sperling. ASCO 2023. Abstr 8004. NCT04318327. </a:t>
            </a:r>
          </a:p>
        </p:txBody>
      </p:sp>
    </p:spTree>
    <p:extLst>
      <p:ext uri="{BB962C8B-B14F-4D97-AF65-F5344CB8AC3E}">
        <p14:creationId xmlns:p14="http://schemas.microsoft.com/office/powerpoint/2010/main" val="1172484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Phase I PHE885 Study: Baseline Characteristics</a:t>
            </a:r>
            <a:endParaRPr lang="en-US" altLang="en-US" dirty="0"/>
          </a:p>
        </p:txBody>
      </p:sp>
      <p:sp>
        <p:nvSpPr>
          <p:cNvPr id="2" name="Text Box 11">
            <a:extLst>
              <a:ext uri="{FF2B5EF4-FFF2-40B4-BE49-F238E27FC236}">
                <a16:creationId xmlns:a16="http://schemas.microsoft.com/office/drawing/2014/main" id="{B9926973-F541-E773-5CBB-E162033110B7}"/>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Sperling. ASCO 2023. Abstr 8004.</a:t>
            </a:r>
          </a:p>
        </p:txBody>
      </p:sp>
      <p:graphicFrame>
        <p:nvGraphicFramePr>
          <p:cNvPr id="3" name="Group 3">
            <a:extLst>
              <a:ext uri="{FF2B5EF4-FFF2-40B4-BE49-F238E27FC236}">
                <a16:creationId xmlns:a16="http://schemas.microsoft.com/office/drawing/2014/main" id="{FA185A6A-0BC0-2F47-7F43-20D90FE56714}"/>
              </a:ext>
            </a:extLst>
          </p:cNvPr>
          <p:cNvGraphicFramePr>
            <a:graphicFrameLocks/>
          </p:cNvGraphicFramePr>
          <p:nvPr>
            <p:extLst>
              <p:ext uri="{D42A27DB-BD31-4B8C-83A1-F6EECF244321}">
                <p14:modId xmlns:p14="http://schemas.microsoft.com/office/powerpoint/2010/main" val="4236822891"/>
              </p:ext>
            </p:extLst>
          </p:nvPr>
        </p:nvGraphicFramePr>
        <p:xfrm>
          <a:off x="744883" y="1600200"/>
          <a:ext cx="5154472" cy="4358768"/>
        </p:xfrm>
        <a:graphic>
          <a:graphicData uri="http://schemas.openxmlformats.org/drawingml/2006/table">
            <a:tbl>
              <a:tblPr/>
              <a:tblGrid>
                <a:gridCol w="3350462">
                  <a:extLst>
                    <a:ext uri="{9D8B030D-6E8A-4147-A177-3AD203B41FA5}">
                      <a16:colId xmlns:a16="http://schemas.microsoft.com/office/drawing/2014/main" val="20000"/>
                    </a:ext>
                  </a:extLst>
                </a:gridCol>
                <a:gridCol w="1804010">
                  <a:extLst>
                    <a:ext uri="{9D8B030D-6E8A-4147-A177-3AD203B41FA5}">
                      <a16:colId xmlns:a16="http://schemas.microsoft.com/office/drawing/2014/main" val="20001"/>
                    </a:ext>
                  </a:extLst>
                </a:gridCol>
              </a:tblGrid>
              <a:tr h="382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PHE885 Infused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25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 (45-81)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69774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Type of MM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IgG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IgA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Light chain only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25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Extramedullary disease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225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Bone marrow plasma cells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70482515"/>
                  </a:ext>
                </a:extLst>
              </a:tr>
              <a:tr h="69774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High-risk cytogenetic abnormalities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del(17p)</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t(4;14)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t(14;16)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94824592"/>
                  </a:ext>
                </a:extLst>
              </a:tr>
              <a:tr h="5401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ISS stage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II/III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Not available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 (54)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87149">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prior lines of therapy, n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84914945"/>
                  </a:ext>
                </a:extLst>
              </a:tr>
            </a:tbl>
          </a:graphicData>
        </a:graphic>
      </p:graphicFrame>
      <p:graphicFrame>
        <p:nvGraphicFramePr>
          <p:cNvPr id="4" name="Group 3">
            <a:extLst>
              <a:ext uri="{FF2B5EF4-FFF2-40B4-BE49-F238E27FC236}">
                <a16:creationId xmlns:a16="http://schemas.microsoft.com/office/drawing/2014/main" id="{F5994FA4-4D34-EC69-9F15-1D6E5D5C7A54}"/>
              </a:ext>
            </a:extLst>
          </p:cNvPr>
          <p:cNvGraphicFramePr>
            <a:graphicFrameLocks/>
          </p:cNvGraphicFramePr>
          <p:nvPr>
            <p:extLst>
              <p:ext uri="{D42A27DB-BD31-4B8C-83A1-F6EECF244321}">
                <p14:modId xmlns:p14="http://schemas.microsoft.com/office/powerpoint/2010/main" val="3796684154"/>
              </p:ext>
            </p:extLst>
          </p:nvPr>
        </p:nvGraphicFramePr>
        <p:xfrm>
          <a:off x="6327731" y="1600200"/>
          <a:ext cx="5154472" cy="2042256"/>
        </p:xfrm>
        <a:graphic>
          <a:graphicData uri="http://schemas.openxmlformats.org/drawingml/2006/table">
            <a:tbl>
              <a:tblPr/>
              <a:tblGrid>
                <a:gridCol w="3279474">
                  <a:extLst>
                    <a:ext uri="{9D8B030D-6E8A-4147-A177-3AD203B41FA5}">
                      <a16:colId xmlns:a16="http://schemas.microsoft.com/office/drawing/2014/main" val="20000"/>
                    </a:ext>
                  </a:extLst>
                </a:gridCol>
                <a:gridCol w="1874998">
                  <a:extLst>
                    <a:ext uri="{9D8B030D-6E8A-4147-A177-3AD203B41FA5}">
                      <a16:colId xmlns:a16="http://schemas.microsoft.com/office/drawing/2014/main" val="20001"/>
                    </a:ext>
                  </a:extLst>
                </a:gridCol>
              </a:tblGrid>
              <a:tr h="27994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PHE885 Infused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646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HSCT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67118993"/>
                  </a:ext>
                </a:extLst>
              </a:tr>
              <a:tr h="1646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Triple refractory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1646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Penta refractory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646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Refractory to last line of 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 (90)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09073896"/>
                  </a:ext>
                </a:extLst>
              </a:tr>
              <a:tr h="1646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Received bridging 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01432233"/>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Phase I PHE885 Study: DLTs and Deaths</a:t>
            </a:r>
            <a:endParaRPr lang="en-US" altLang="en-US" dirty="0"/>
          </a:p>
        </p:txBody>
      </p:sp>
      <p:sp>
        <p:nvSpPr>
          <p:cNvPr id="2" name="Text Box 11">
            <a:extLst>
              <a:ext uri="{FF2B5EF4-FFF2-40B4-BE49-F238E27FC236}">
                <a16:creationId xmlns:a16="http://schemas.microsoft.com/office/drawing/2014/main" id="{63B2C6B1-9657-D380-88A5-EDD573A660E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Sperling. ASCO 2023. Abstr 8004.</a:t>
            </a:r>
          </a:p>
        </p:txBody>
      </p:sp>
      <p:graphicFrame>
        <p:nvGraphicFramePr>
          <p:cNvPr id="3" name="Group 3">
            <a:extLst>
              <a:ext uri="{FF2B5EF4-FFF2-40B4-BE49-F238E27FC236}">
                <a16:creationId xmlns:a16="http://schemas.microsoft.com/office/drawing/2014/main" id="{930E4C63-92B2-0148-0B2D-C0A8BC2CDAD5}"/>
              </a:ext>
            </a:extLst>
          </p:cNvPr>
          <p:cNvGraphicFramePr>
            <a:graphicFrameLocks/>
          </p:cNvGraphicFramePr>
          <p:nvPr>
            <p:extLst>
              <p:ext uri="{D42A27DB-BD31-4B8C-83A1-F6EECF244321}">
                <p14:modId xmlns:p14="http://schemas.microsoft.com/office/powerpoint/2010/main" val="538013811"/>
              </p:ext>
            </p:extLst>
          </p:nvPr>
        </p:nvGraphicFramePr>
        <p:xfrm>
          <a:off x="719135" y="1585611"/>
          <a:ext cx="10911128" cy="3322384"/>
        </p:xfrm>
        <a:graphic>
          <a:graphicData uri="http://schemas.openxmlformats.org/drawingml/2006/table">
            <a:tbl>
              <a:tblPr/>
              <a:tblGrid>
                <a:gridCol w="2916558">
                  <a:extLst>
                    <a:ext uri="{9D8B030D-6E8A-4147-A177-3AD203B41FA5}">
                      <a16:colId xmlns:a16="http://schemas.microsoft.com/office/drawing/2014/main" val="20000"/>
                    </a:ext>
                  </a:extLst>
                </a:gridCol>
                <a:gridCol w="1598914">
                  <a:extLst>
                    <a:ext uri="{9D8B030D-6E8A-4147-A177-3AD203B41FA5}">
                      <a16:colId xmlns:a16="http://schemas.microsoft.com/office/drawing/2014/main" val="20001"/>
                    </a:ext>
                  </a:extLst>
                </a:gridCol>
                <a:gridCol w="1669635">
                  <a:extLst>
                    <a:ext uri="{9D8B030D-6E8A-4147-A177-3AD203B41FA5}">
                      <a16:colId xmlns:a16="http://schemas.microsoft.com/office/drawing/2014/main" val="3249539754"/>
                    </a:ext>
                  </a:extLst>
                </a:gridCol>
                <a:gridCol w="1528193">
                  <a:extLst>
                    <a:ext uri="{9D8B030D-6E8A-4147-A177-3AD203B41FA5}">
                      <a16:colId xmlns:a16="http://schemas.microsoft.com/office/drawing/2014/main" val="3800725062"/>
                    </a:ext>
                  </a:extLst>
                </a:gridCol>
                <a:gridCol w="1598914">
                  <a:extLst>
                    <a:ext uri="{9D8B030D-6E8A-4147-A177-3AD203B41FA5}">
                      <a16:colId xmlns:a16="http://schemas.microsoft.com/office/drawing/2014/main" val="638210648"/>
                    </a:ext>
                  </a:extLst>
                </a:gridCol>
                <a:gridCol w="1598914">
                  <a:extLst>
                    <a:ext uri="{9D8B030D-6E8A-4147-A177-3AD203B41FA5}">
                      <a16:colId xmlns:a16="http://schemas.microsoft.com/office/drawing/2014/main" val="2836917962"/>
                    </a:ext>
                  </a:extLst>
                </a:gridCol>
              </a:tblGrid>
              <a:tr h="153684">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5">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PHE885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772576901"/>
                  </a:ext>
                </a:extLst>
              </a:tr>
              <a:tr h="153684">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20 x 10</a:t>
                      </a:r>
                      <a:r>
                        <a:rPr kumimoji="0" lang="en-US" sz="1600" b="1" i="0" u="none" strike="noStrike" cap="none" normalizeH="0" baseline="30000" dirty="0">
                          <a:ln>
                            <a:noFill/>
                          </a:ln>
                          <a:solidFill>
                            <a:schemeClr val="tx1"/>
                          </a:solidFill>
                          <a:effectLst/>
                          <a:latin typeface="Calibri" panose="020F0502020204030204" pitchFamily="34" charset="0"/>
                        </a:rPr>
                        <a:t>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14.3 x 10</a:t>
                      </a:r>
                      <a:r>
                        <a:rPr kumimoji="0" lang="en-US" sz="1600" b="1" i="0" u="none" strike="noStrike" cap="none" normalizeH="0" baseline="30000" dirty="0">
                          <a:ln>
                            <a:noFill/>
                          </a:ln>
                          <a:solidFill>
                            <a:schemeClr val="tx1"/>
                          </a:solidFill>
                          <a:effectLst/>
                          <a:latin typeface="Calibri" panose="020F0502020204030204" pitchFamily="34" charset="0"/>
                        </a:rPr>
                        <a:t>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10 x 10</a:t>
                      </a:r>
                      <a:r>
                        <a:rPr kumimoji="0" lang="en-US" sz="1600" b="1" i="0" u="none" strike="noStrike" cap="none" normalizeH="0" baseline="30000" dirty="0">
                          <a:ln>
                            <a:noFill/>
                          </a:ln>
                          <a:solidFill>
                            <a:schemeClr val="tx1"/>
                          </a:solidFill>
                          <a:effectLst/>
                          <a:latin typeface="Calibri" panose="020F0502020204030204" pitchFamily="34" charset="0"/>
                        </a:rPr>
                        <a:t>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5 x 10</a:t>
                      </a:r>
                      <a:r>
                        <a:rPr kumimoji="0" lang="en-US" sz="1600" b="1" i="0" u="none" strike="noStrike" cap="none" normalizeH="0" baseline="30000" dirty="0">
                          <a:ln>
                            <a:noFill/>
                          </a:ln>
                          <a:solidFill>
                            <a:schemeClr val="tx1"/>
                          </a:solidFill>
                          <a:effectLst/>
                          <a:latin typeface="Calibri" panose="020F0502020204030204" pitchFamily="34" charset="0"/>
                        </a:rPr>
                        <a:t>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2.5 x 10</a:t>
                      </a:r>
                      <a:r>
                        <a:rPr kumimoji="0" lang="en-US" sz="1600" b="1" i="0" u="none" strike="noStrike" cap="none" normalizeH="0" baseline="30000" dirty="0">
                          <a:ln>
                            <a:noFill/>
                          </a:ln>
                          <a:solidFill>
                            <a:schemeClr val="tx1"/>
                          </a:solidFill>
                          <a:effectLst/>
                          <a:latin typeface="Calibri" panose="020F0502020204030204" pitchFamily="34" charset="0"/>
                        </a:rPr>
                        <a:t>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5368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DLTs,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Neutropenia,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Neurotoxicity,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Ejection fraction decrease,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Atrial fibrillation,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Transaminitis,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Lipase increase,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Serum amylase increase,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(grade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(grade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(grade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(grade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(grade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(grade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(grade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(grade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59897158"/>
                  </a:ext>
                </a:extLst>
              </a:tr>
              <a:tr h="15368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Deaths,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22209853"/>
                  </a:ext>
                </a:extLst>
              </a:tr>
            </a:tbl>
          </a:graphicData>
        </a:graphic>
      </p:graphicFrame>
      <p:sp>
        <p:nvSpPr>
          <p:cNvPr id="5" name="Rectangle 3">
            <a:extLst>
              <a:ext uri="{FF2B5EF4-FFF2-40B4-BE49-F238E27FC236}">
                <a16:creationId xmlns:a16="http://schemas.microsoft.com/office/drawing/2014/main" id="{5C9C1801-D9D7-648D-021C-B5ED0F683457}"/>
              </a:ext>
            </a:extLst>
          </p:cNvPr>
          <p:cNvSpPr>
            <a:spLocks noGrp="1" noChangeArrowheads="1"/>
          </p:cNvSpPr>
          <p:nvPr>
            <p:ph idx="1"/>
          </p:nvPr>
        </p:nvSpPr>
        <p:spPr>
          <a:xfrm>
            <a:off x="604675" y="4961108"/>
            <a:ext cx="10877529" cy="1416634"/>
          </a:xfrm>
        </p:spPr>
        <p:txBody>
          <a:bodyPr/>
          <a:lstStyle/>
          <a:p>
            <a:pPr>
              <a:spcBef>
                <a:spcPts val="0"/>
              </a:spcBef>
            </a:pPr>
            <a:r>
              <a:rPr lang="en-US" altLang="en-US" sz="2000" dirty="0"/>
              <a:t>Ejection fraction decrease was transient, and patient recovered</a:t>
            </a:r>
          </a:p>
          <a:p>
            <a:pPr>
              <a:spcBef>
                <a:spcPts val="0"/>
              </a:spcBef>
            </a:pPr>
            <a:r>
              <a:rPr lang="en-US" altLang="en-US" sz="2000" dirty="0"/>
              <a:t>Ejection fraction decrease and atrial fibrillation were in context of CRS</a:t>
            </a:r>
          </a:p>
          <a:p>
            <a:pPr>
              <a:spcBef>
                <a:spcPts val="0"/>
              </a:spcBef>
            </a:pPr>
            <a:r>
              <a:rPr lang="en-US" altLang="en-US" sz="2000" dirty="0"/>
              <a:t>Causes of death: PD (n = 13), AE unrelated to PHE885 (hemorrhagic shock; n = 1), lung infection in context of myelosuppression related to PHE885 (n = 1)</a:t>
            </a:r>
          </a:p>
        </p:txBody>
      </p:sp>
    </p:spTree>
    <p:extLst>
      <p:ext uri="{BB962C8B-B14F-4D97-AF65-F5344CB8AC3E}">
        <p14:creationId xmlns:p14="http://schemas.microsoft.com/office/powerpoint/2010/main" val="4244026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Phase I PHE885 Study: Safety</a:t>
            </a:r>
            <a:endParaRPr lang="en-US" altLang="en-US" dirty="0"/>
          </a:p>
        </p:txBody>
      </p:sp>
      <p:sp>
        <p:nvSpPr>
          <p:cNvPr id="2" name="Text Box 11">
            <a:extLst>
              <a:ext uri="{FF2B5EF4-FFF2-40B4-BE49-F238E27FC236}">
                <a16:creationId xmlns:a16="http://schemas.microsoft.com/office/drawing/2014/main" id="{63B2C6B1-9657-D380-88A5-EDD573A660E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Sperling. ASCO 2023. Abstr 8004.</a:t>
            </a:r>
          </a:p>
        </p:txBody>
      </p:sp>
      <p:graphicFrame>
        <p:nvGraphicFramePr>
          <p:cNvPr id="5" name="Group 3">
            <a:extLst>
              <a:ext uri="{FF2B5EF4-FFF2-40B4-BE49-F238E27FC236}">
                <a16:creationId xmlns:a16="http://schemas.microsoft.com/office/drawing/2014/main" id="{9E57F071-7AC7-04BA-99DB-4EB9E9BDC845}"/>
              </a:ext>
            </a:extLst>
          </p:cNvPr>
          <p:cNvGraphicFramePr>
            <a:graphicFrameLocks/>
          </p:cNvGraphicFramePr>
          <p:nvPr>
            <p:extLst>
              <p:ext uri="{D42A27DB-BD31-4B8C-83A1-F6EECF244321}">
                <p14:modId xmlns:p14="http://schemas.microsoft.com/office/powerpoint/2010/main" val="2674961027"/>
              </p:ext>
            </p:extLst>
          </p:nvPr>
        </p:nvGraphicFramePr>
        <p:xfrm>
          <a:off x="719135" y="1118882"/>
          <a:ext cx="11130404" cy="1219264"/>
        </p:xfrm>
        <a:graphic>
          <a:graphicData uri="http://schemas.openxmlformats.org/drawingml/2006/table">
            <a:tbl>
              <a:tblPr/>
              <a:tblGrid>
                <a:gridCol w="2560320">
                  <a:extLst>
                    <a:ext uri="{9D8B030D-6E8A-4147-A177-3AD203B41FA5}">
                      <a16:colId xmlns:a16="http://schemas.microsoft.com/office/drawing/2014/main" val="20000"/>
                    </a:ext>
                  </a:extLst>
                </a:gridCol>
                <a:gridCol w="1448311">
                  <a:extLst>
                    <a:ext uri="{9D8B030D-6E8A-4147-A177-3AD203B41FA5}">
                      <a16:colId xmlns:a16="http://schemas.microsoft.com/office/drawing/2014/main" val="20001"/>
                    </a:ext>
                  </a:extLst>
                </a:gridCol>
                <a:gridCol w="1495935">
                  <a:extLst>
                    <a:ext uri="{9D8B030D-6E8A-4147-A177-3AD203B41FA5}">
                      <a16:colId xmlns:a16="http://schemas.microsoft.com/office/drawing/2014/main" val="3249539754"/>
                    </a:ext>
                  </a:extLst>
                </a:gridCol>
                <a:gridCol w="1448311">
                  <a:extLst>
                    <a:ext uri="{9D8B030D-6E8A-4147-A177-3AD203B41FA5}">
                      <a16:colId xmlns:a16="http://schemas.microsoft.com/office/drawing/2014/main" val="3800725062"/>
                    </a:ext>
                  </a:extLst>
                </a:gridCol>
                <a:gridCol w="1392509">
                  <a:extLst>
                    <a:ext uri="{9D8B030D-6E8A-4147-A177-3AD203B41FA5}">
                      <a16:colId xmlns:a16="http://schemas.microsoft.com/office/drawing/2014/main" val="638210648"/>
                    </a:ext>
                  </a:extLst>
                </a:gridCol>
                <a:gridCol w="1392509">
                  <a:extLst>
                    <a:ext uri="{9D8B030D-6E8A-4147-A177-3AD203B41FA5}">
                      <a16:colId xmlns:a16="http://schemas.microsoft.com/office/drawing/2014/main" val="2836917962"/>
                    </a:ext>
                  </a:extLst>
                </a:gridCol>
                <a:gridCol w="1392509">
                  <a:extLst>
                    <a:ext uri="{9D8B030D-6E8A-4147-A177-3AD203B41FA5}">
                      <a16:colId xmlns:a16="http://schemas.microsoft.com/office/drawing/2014/main" val="302492411"/>
                    </a:ext>
                  </a:extLst>
                </a:gridCol>
              </a:tblGrid>
              <a:tr h="21973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6">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PHE885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PHE 885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367464949"/>
                  </a:ext>
                </a:extLst>
              </a:tr>
              <a:tr h="21973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TRAEs,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20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14.3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10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5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2.5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Pts (N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318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59897158"/>
                  </a:ext>
                </a:extLst>
              </a:tr>
              <a:tr h="1318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 (88)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81591377"/>
                  </a:ext>
                </a:extLst>
              </a:tr>
            </a:tbl>
          </a:graphicData>
        </a:graphic>
      </p:graphicFrame>
      <p:graphicFrame>
        <p:nvGraphicFramePr>
          <p:cNvPr id="6" name="Group 3">
            <a:extLst>
              <a:ext uri="{FF2B5EF4-FFF2-40B4-BE49-F238E27FC236}">
                <a16:creationId xmlns:a16="http://schemas.microsoft.com/office/drawing/2014/main" id="{1A765169-6917-BFC1-62C2-9F73DABD7AC9}"/>
              </a:ext>
            </a:extLst>
          </p:cNvPr>
          <p:cNvGraphicFramePr>
            <a:graphicFrameLocks/>
          </p:cNvGraphicFramePr>
          <p:nvPr>
            <p:extLst>
              <p:ext uri="{D42A27DB-BD31-4B8C-83A1-F6EECF244321}">
                <p14:modId xmlns:p14="http://schemas.microsoft.com/office/powerpoint/2010/main" val="2794327823"/>
              </p:ext>
            </p:extLst>
          </p:nvPr>
        </p:nvGraphicFramePr>
        <p:xfrm>
          <a:off x="719135" y="2338146"/>
          <a:ext cx="11126967" cy="3901488"/>
        </p:xfrm>
        <a:graphic>
          <a:graphicData uri="http://schemas.openxmlformats.org/drawingml/2006/table">
            <a:tbl>
              <a:tblPr/>
              <a:tblGrid>
                <a:gridCol w="2560320">
                  <a:extLst>
                    <a:ext uri="{9D8B030D-6E8A-4147-A177-3AD203B41FA5}">
                      <a16:colId xmlns:a16="http://schemas.microsoft.com/office/drawing/2014/main" val="20000"/>
                    </a:ext>
                  </a:extLst>
                </a:gridCol>
                <a:gridCol w="1444752">
                  <a:extLst>
                    <a:ext uri="{9D8B030D-6E8A-4147-A177-3AD203B41FA5}">
                      <a16:colId xmlns:a16="http://schemas.microsoft.com/office/drawing/2014/main" val="20001"/>
                    </a:ext>
                  </a:extLst>
                </a:gridCol>
                <a:gridCol w="1499616">
                  <a:extLst>
                    <a:ext uri="{9D8B030D-6E8A-4147-A177-3AD203B41FA5}">
                      <a16:colId xmlns:a16="http://schemas.microsoft.com/office/drawing/2014/main" val="3249539754"/>
                    </a:ext>
                  </a:extLst>
                </a:gridCol>
                <a:gridCol w="1444752">
                  <a:extLst>
                    <a:ext uri="{9D8B030D-6E8A-4147-A177-3AD203B41FA5}">
                      <a16:colId xmlns:a16="http://schemas.microsoft.com/office/drawing/2014/main" val="3800725062"/>
                    </a:ext>
                  </a:extLst>
                </a:gridCol>
                <a:gridCol w="1392509">
                  <a:extLst>
                    <a:ext uri="{9D8B030D-6E8A-4147-A177-3AD203B41FA5}">
                      <a16:colId xmlns:a16="http://schemas.microsoft.com/office/drawing/2014/main" val="638210648"/>
                    </a:ext>
                  </a:extLst>
                </a:gridCol>
                <a:gridCol w="1392509">
                  <a:extLst>
                    <a:ext uri="{9D8B030D-6E8A-4147-A177-3AD203B41FA5}">
                      <a16:colId xmlns:a16="http://schemas.microsoft.com/office/drawing/2014/main" val="2836917962"/>
                    </a:ext>
                  </a:extLst>
                </a:gridCol>
                <a:gridCol w="1392509">
                  <a:extLst>
                    <a:ext uri="{9D8B030D-6E8A-4147-A177-3AD203B41FA5}">
                      <a16:colId xmlns:a16="http://schemas.microsoft.com/office/drawing/2014/main" val="3951634486"/>
                    </a:ext>
                  </a:extLst>
                </a:gridCol>
              </a:tblGrid>
              <a:tr h="26863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Grade ≥3 TRAEs With </a:t>
                      </a:r>
                      <a:br>
                        <a:rPr kumimoji="0" lang="en-GB" sz="1400" b="1" i="0" u="none" strike="noStrike" cap="none" normalizeH="0" baseline="0" dirty="0">
                          <a:ln>
                            <a:noFill/>
                          </a:ln>
                          <a:solidFill>
                            <a:schemeClr val="tx1"/>
                          </a:solidFill>
                          <a:effectLst/>
                          <a:latin typeface="Calibri" panose="020F0502020204030204" pitchFamily="34" charset="0"/>
                        </a:rPr>
                      </a:br>
                      <a:r>
                        <a:rPr kumimoji="0" lang="en-GB" sz="1400" b="1" i="0" u="none" strike="noStrike" cap="none" normalizeH="0" baseline="0" dirty="0">
                          <a:ln>
                            <a:noFill/>
                          </a:ln>
                          <a:solidFill>
                            <a:schemeClr val="tx1"/>
                          </a:solidFill>
                          <a:effectLst/>
                          <a:latin typeface="Calibri" panose="020F0502020204030204" pitchFamily="34" charset="0"/>
                        </a:rPr>
                        <a:t>≥5% Incidence,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69843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Hematologic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Leukopenia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Lymphopenia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 (80)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59897158"/>
                  </a:ext>
                </a:extLst>
              </a:tr>
              <a:tr h="1020785">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Other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AST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Blood fibrinogen decreased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Lipase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ALT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Amylase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Hemophagocytic lymphohistiocytosis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Hypoxia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887284365"/>
                  </a:ext>
                </a:extLst>
              </a:tr>
            </a:tbl>
          </a:graphicData>
        </a:graphic>
      </p:graphicFrame>
      <p:sp>
        <p:nvSpPr>
          <p:cNvPr id="7" name="TextBox 6">
            <a:extLst>
              <a:ext uri="{FF2B5EF4-FFF2-40B4-BE49-F238E27FC236}">
                <a16:creationId xmlns:a16="http://schemas.microsoft.com/office/drawing/2014/main" id="{0F42D5D5-E59A-D161-75B3-0719CC387F7F}"/>
              </a:ext>
            </a:extLst>
          </p:cNvPr>
          <p:cNvSpPr txBox="1"/>
          <p:nvPr/>
        </p:nvSpPr>
        <p:spPr bwMode="auto">
          <a:xfrm>
            <a:off x="715698" y="6174188"/>
            <a:ext cx="184146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*Excluding CRS and ICANS.</a:t>
            </a:r>
          </a:p>
        </p:txBody>
      </p:sp>
    </p:spTree>
    <p:extLst>
      <p:ext uri="{BB962C8B-B14F-4D97-AF65-F5344CB8AC3E}">
        <p14:creationId xmlns:p14="http://schemas.microsoft.com/office/powerpoint/2010/main" val="1467648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Phase I PHE885 Study: AEs of Special Interest</a:t>
            </a:r>
            <a:endParaRPr lang="en-US" altLang="en-US" dirty="0"/>
          </a:p>
        </p:txBody>
      </p:sp>
      <p:sp>
        <p:nvSpPr>
          <p:cNvPr id="4" name="Rectangle 3">
            <a:extLst>
              <a:ext uri="{FF2B5EF4-FFF2-40B4-BE49-F238E27FC236}">
                <a16:creationId xmlns:a16="http://schemas.microsoft.com/office/drawing/2014/main" id="{6E3F6596-E2B6-39BF-9085-61F619AD0096}"/>
              </a:ext>
            </a:extLst>
          </p:cNvPr>
          <p:cNvSpPr>
            <a:spLocks noGrp="1" noChangeArrowheads="1"/>
          </p:cNvSpPr>
          <p:nvPr>
            <p:ph idx="1"/>
          </p:nvPr>
        </p:nvSpPr>
        <p:spPr>
          <a:xfrm>
            <a:off x="691101" y="5808216"/>
            <a:ext cx="10877529" cy="592581"/>
          </a:xfrm>
        </p:spPr>
        <p:txBody>
          <a:bodyPr/>
          <a:lstStyle/>
          <a:p>
            <a:pPr>
              <a:spcBef>
                <a:spcPts val="0"/>
              </a:spcBef>
            </a:pPr>
            <a:r>
              <a:rPr lang="en-US" altLang="en-US" sz="1800" dirty="0"/>
              <a:t>All ICANS events occurred concomitant to CRS events and resolved; no reports of parkinsonism or other delayed neurotoxicity </a:t>
            </a:r>
          </a:p>
        </p:txBody>
      </p:sp>
      <p:sp>
        <p:nvSpPr>
          <p:cNvPr id="5" name="Text Box 11">
            <a:extLst>
              <a:ext uri="{FF2B5EF4-FFF2-40B4-BE49-F238E27FC236}">
                <a16:creationId xmlns:a16="http://schemas.microsoft.com/office/drawing/2014/main" id="{B3B95E3D-A1CF-93BF-6E9C-EA12014D01E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Sperling. ASCO 2023. Abstr 8004.</a:t>
            </a:r>
          </a:p>
        </p:txBody>
      </p:sp>
      <p:graphicFrame>
        <p:nvGraphicFramePr>
          <p:cNvPr id="2" name="Group 3">
            <a:extLst>
              <a:ext uri="{FF2B5EF4-FFF2-40B4-BE49-F238E27FC236}">
                <a16:creationId xmlns:a16="http://schemas.microsoft.com/office/drawing/2014/main" id="{B2641016-A29C-ACAB-5529-56A4CC955F4D}"/>
              </a:ext>
            </a:extLst>
          </p:cNvPr>
          <p:cNvGraphicFramePr>
            <a:graphicFrameLocks/>
          </p:cNvGraphicFramePr>
          <p:nvPr>
            <p:extLst>
              <p:ext uri="{D42A27DB-BD31-4B8C-83A1-F6EECF244321}">
                <p14:modId xmlns:p14="http://schemas.microsoft.com/office/powerpoint/2010/main" val="809577530"/>
              </p:ext>
            </p:extLst>
          </p:nvPr>
        </p:nvGraphicFramePr>
        <p:xfrm>
          <a:off x="307668" y="1058891"/>
          <a:ext cx="11576665" cy="4755040"/>
        </p:xfrm>
        <a:graphic>
          <a:graphicData uri="http://schemas.openxmlformats.org/drawingml/2006/table">
            <a:tbl>
              <a:tblPr/>
              <a:tblGrid>
                <a:gridCol w="3063240">
                  <a:extLst>
                    <a:ext uri="{9D8B030D-6E8A-4147-A177-3AD203B41FA5}">
                      <a16:colId xmlns:a16="http://schemas.microsoft.com/office/drawing/2014/main" val="20000"/>
                    </a:ext>
                  </a:extLst>
                </a:gridCol>
                <a:gridCol w="1448311">
                  <a:extLst>
                    <a:ext uri="{9D8B030D-6E8A-4147-A177-3AD203B41FA5}">
                      <a16:colId xmlns:a16="http://schemas.microsoft.com/office/drawing/2014/main" val="20001"/>
                    </a:ext>
                  </a:extLst>
                </a:gridCol>
                <a:gridCol w="1495935">
                  <a:extLst>
                    <a:ext uri="{9D8B030D-6E8A-4147-A177-3AD203B41FA5}">
                      <a16:colId xmlns:a16="http://schemas.microsoft.com/office/drawing/2014/main" val="3249539754"/>
                    </a:ext>
                  </a:extLst>
                </a:gridCol>
                <a:gridCol w="1448311">
                  <a:extLst>
                    <a:ext uri="{9D8B030D-6E8A-4147-A177-3AD203B41FA5}">
                      <a16:colId xmlns:a16="http://schemas.microsoft.com/office/drawing/2014/main" val="3800725062"/>
                    </a:ext>
                  </a:extLst>
                </a:gridCol>
                <a:gridCol w="1357710">
                  <a:extLst>
                    <a:ext uri="{9D8B030D-6E8A-4147-A177-3AD203B41FA5}">
                      <a16:colId xmlns:a16="http://schemas.microsoft.com/office/drawing/2014/main" val="638210648"/>
                    </a:ext>
                  </a:extLst>
                </a:gridCol>
                <a:gridCol w="1405448">
                  <a:extLst>
                    <a:ext uri="{9D8B030D-6E8A-4147-A177-3AD203B41FA5}">
                      <a16:colId xmlns:a16="http://schemas.microsoft.com/office/drawing/2014/main" val="2836917962"/>
                    </a:ext>
                  </a:extLst>
                </a:gridCol>
                <a:gridCol w="1357710">
                  <a:extLst>
                    <a:ext uri="{9D8B030D-6E8A-4147-A177-3AD203B41FA5}">
                      <a16:colId xmlns:a16="http://schemas.microsoft.com/office/drawing/2014/main" val="2390566457"/>
                    </a:ext>
                  </a:extLst>
                </a:gridCol>
              </a:tblGrid>
              <a:tr h="13181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6">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PHE885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Calibri" panose="020F0502020204030204" pitchFamily="34" charset="0"/>
                        </a:rPr>
                        <a:t>PHE 885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582444511"/>
                  </a:ext>
                </a:extLst>
              </a:tr>
              <a:tr h="2240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20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14.3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10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5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2.5 x 10</a:t>
                      </a:r>
                      <a:r>
                        <a:rPr kumimoji="0" lang="en-US" sz="1400" b="1" i="0" u="none" strike="noStrike" cap="none" normalizeH="0" baseline="30000" dirty="0">
                          <a:ln>
                            <a:noFill/>
                          </a:ln>
                          <a:solidFill>
                            <a:schemeClr val="tx1"/>
                          </a:solidFill>
                          <a:effectLst/>
                          <a:latin typeface="Calibri" panose="020F0502020204030204" pitchFamily="34" charset="0"/>
                        </a:rPr>
                        <a:t>6 </a:t>
                      </a:r>
                      <a:r>
                        <a:rPr kumimoji="0" lang="en-US" sz="1400" b="1" i="0" u="none" strike="noStrike" cap="none" normalizeH="0" baseline="0" dirty="0">
                          <a:ln>
                            <a:noFill/>
                          </a:ln>
                          <a:solidFill>
                            <a:schemeClr val="tx1"/>
                          </a:solidFill>
                          <a:effectLst/>
                          <a:latin typeface="Calibri" panose="020F0502020204030204" pitchFamily="34" charset="0"/>
                        </a:rPr>
                        <a:t>(n =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Pts (N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31819">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Any-grade CRS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74619456"/>
                  </a:ext>
                </a:extLst>
              </a:tr>
              <a:tr h="3163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Highest CRS grade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(95)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(92)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59897158"/>
                  </a:ext>
                </a:extLst>
              </a:tr>
              <a:tr h="131819">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time to CRS onset, d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(4-16)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(5-12)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(6-12)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87284365"/>
                  </a:ext>
                </a:extLst>
              </a:tr>
              <a:tr h="131819">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duration of CRS, d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(19-19)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82054343"/>
                  </a:ext>
                </a:extLst>
              </a:tr>
              <a:tr h="408624">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CRS management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Tocilizumab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Corticosteroids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Anakinra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(92)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 (62)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44889391"/>
                  </a:ext>
                </a:extLst>
              </a:tr>
              <a:tr h="131819">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Any-grade ICANS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59381209"/>
                  </a:ext>
                </a:extLst>
              </a:tr>
              <a:tr h="4086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Highest ICANS grade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35062424"/>
                  </a:ext>
                </a:extLst>
              </a:tr>
              <a:tr h="131819">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time to ICANS onset, d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9.5 (7-12)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8.5 (6-12)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14.5 (13-16)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(16-16)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10.5 (6-16)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15432602"/>
                  </a:ext>
                </a:extLst>
              </a:tr>
            </a:tbl>
          </a:graphicData>
        </a:graphic>
      </p:graphicFrame>
    </p:spTree>
    <p:extLst>
      <p:ext uri="{BB962C8B-B14F-4D97-AF65-F5344CB8AC3E}">
        <p14:creationId xmlns:p14="http://schemas.microsoft.com/office/powerpoint/2010/main" val="3117885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Phase I PHE885 Study: Objective Response Rate</a:t>
            </a:r>
            <a:endParaRPr lang="en-US" altLang="en-US" dirty="0"/>
          </a:p>
        </p:txBody>
      </p:sp>
      <p:sp>
        <p:nvSpPr>
          <p:cNvPr id="2" name="Text Box 11">
            <a:extLst>
              <a:ext uri="{FF2B5EF4-FFF2-40B4-BE49-F238E27FC236}">
                <a16:creationId xmlns:a16="http://schemas.microsoft.com/office/drawing/2014/main" id="{2406A2D3-72C3-6E3B-BEC1-C1D362B7125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Sperling. ASCO 2023. Abstr 8004. Reproduced with permission.</a:t>
            </a:r>
          </a:p>
        </p:txBody>
      </p:sp>
      <p:sp>
        <p:nvSpPr>
          <p:cNvPr id="7" name="Freeform: Shape 6">
            <a:extLst>
              <a:ext uri="{FF2B5EF4-FFF2-40B4-BE49-F238E27FC236}">
                <a16:creationId xmlns:a16="http://schemas.microsoft.com/office/drawing/2014/main" id="{A5AAE770-C101-B8B7-3359-FE7E820CF80D}"/>
              </a:ext>
            </a:extLst>
          </p:cNvPr>
          <p:cNvSpPr/>
          <p:nvPr/>
        </p:nvSpPr>
        <p:spPr bwMode="auto">
          <a:xfrm>
            <a:off x="1775012" y="2161473"/>
            <a:ext cx="8206548" cy="2904565"/>
          </a:xfrm>
          <a:custGeom>
            <a:avLst/>
            <a:gdLst>
              <a:gd name="connsiteX0" fmla="*/ 0 w 8206548"/>
              <a:gd name="connsiteY0" fmla="*/ 0 h 2904565"/>
              <a:gd name="connsiteX1" fmla="*/ 0 w 8206548"/>
              <a:gd name="connsiteY1" fmla="*/ 2904565 h 2904565"/>
              <a:gd name="connsiteX2" fmla="*/ 8206548 w 8206548"/>
              <a:gd name="connsiteY2" fmla="*/ 2904565 h 2904565"/>
            </a:gdLst>
            <a:ahLst/>
            <a:cxnLst>
              <a:cxn ang="0">
                <a:pos x="connsiteX0" y="connsiteY0"/>
              </a:cxn>
              <a:cxn ang="0">
                <a:pos x="connsiteX1" y="connsiteY1"/>
              </a:cxn>
              <a:cxn ang="0">
                <a:pos x="connsiteX2" y="connsiteY2"/>
              </a:cxn>
            </a:cxnLst>
            <a:rect l="l" t="t" r="r" b="b"/>
            <a:pathLst>
              <a:path w="8206548" h="2904565">
                <a:moveTo>
                  <a:pt x="0" y="0"/>
                </a:moveTo>
                <a:lnTo>
                  <a:pt x="0" y="2904565"/>
                </a:lnTo>
                <a:lnTo>
                  <a:pt x="8206548" y="2904565"/>
                </a:lnTo>
              </a:path>
            </a:pathLst>
          </a:custGeom>
          <a:noFill/>
          <a:ln w="28575">
            <a:solidFill>
              <a:schemeClr val="bg1"/>
            </a:solidFill>
            <a:miter lim="800000"/>
            <a:headEnd/>
            <a:tailEnd/>
          </a:ln>
        </p:spPr>
        <p:txBody>
          <a:bodyPr rtlCol="0" anchor="ctr"/>
          <a:lstStyle/>
          <a:p>
            <a:pPr algn="ctr"/>
            <a:endParaRPr lang="en-US"/>
          </a:p>
        </p:txBody>
      </p:sp>
      <p:grpSp>
        <p:nvGrpSpPr>
          <p:cNvPr id="15" name="Group 14">
            <a:extLst>
              <a:ext uri="{FF2B5EF4-FFF2-40B4-BE49-F238E27FC236}">
                <a16:creationId xmlns:a16="http://schemas.microsoft.com/office/drawing/2014/main" id="{14A7AC9A-31AA-8DAE-070B-F93418D76743}"/>
              </a:ext>
            </a:extLst>
          </p:cNvPr>
          <p:cNvGrpSpPr/>
          <p:nvPr/>
        </p:nvGrpSpPr>
        <p:grpSpPr>
          <a:xfrm>
            <a:off x="1713541" y="2176841"/>
            <a:ext cx="76840" cy="2889197"/>
            <a:chOff x="1713541" y="2182265"/>
            <a:chExt cx="76840" cy="2889197"/>
          </a:xfrm>
        </p:grpSpPr>
        <p:cxnSp>
          <p:nvCxnSpPr>
            <p:cNvPr id="9" name="Straight Connector 8">
              <a:extLst>
                <a:ext uri="{FF2B5EF4-FFF2-40B4-BE49-F238E27FC236}">
                  <a16:creationId xmlns:a16="http://schemas.microsoft.com/office/drawing/2014/main" id="{4B364B41-8CF1-6F86-6A82-0FC59B94768F}"/>
                </a:ext>
              </a:extLst>
            </p:cNvPr>
            <p:cNvCxnSpPr>
              <a:cxnSpLocks/>
            </p:cNvCxnSpPr>
            <p:nvPr/>
          </p:nvCxnSpPr>
          <p:spPr bwMode="auto">
            <a:xfrm>
              <a:off x="1713541" y="2182265"/>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1A283616-6D7C-2E01-A344-5CBF86AF3729}"/>
                </a:ext>
              </a:extLst>
            </p:cNvPr>
            <p:cNvCxnSpPr>
              <a:cxnSpLocks/>
            </p:cNvCxnSpPr>
            <p:nvPr/>
          </p:nvCxnSpPr>
          <p:spPr bwMode="auto">
            <a:xfrm>
              <a:off x="1713541" y="2760104"/>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5E964770-C482-9F64-74DA-026C88EAB9DC}"/>
                </a:ext>
              </a:extLst>
            </p:cNvPr>
            <p:cNvCxnSpPr>
              <a:cxnSpLocks/>
            </p:cNvCxnSpPr>
            <p:nvPr/>
          </p:nvCxnSpPr>
          <p:spPr bwMode="auto">
            <a:xfrm>
              <a:off x="1713541" y="3337943"/>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5595A8F0-6A57-277E-069B-B93F4ABBE982}"/>
                </a:ext>
              </a:extLst>
            </p:cNvPr>
            <p:cNvCxnSpPr>
              <a:cxnSpLocks/>
            </p:cNvCxnSpPr>
            <p:nvPr/>
          </p:nvCxnSpPr>
          <p:spPr bwMode="auto">
            <a:xfrm>
              <a:off x="1713541" y="3915782"/>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95A23A0E-9CDA-71C5-6A1E-A2BD4219EC5B}"/>
                </a:ext>
              </a:extLst>
            </p:cNvPr>
            <p:cNvCxnSpPr>
              <a:cxnSpLocks/>
            </p:cNvCxnSpPr>
            <p:nvPr/>
          </p:nvCxnSpPr>
          <p:spPr bwMode="auto">
            <a:xfrm>
              <a:off x="1713541" y="4493621"/>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B0783001-2D52-D400-704D-ED89B1D9EAD1}"/>
                </a:ext>
              </a:extLst>
            </p:cNvPr>
            <p:cNvCxnSpPr>
              <a:cxnSpLocks/>
            </p:cNvCxnSpPr>
            <p:nvPr/>
          </p:nvCxnSpPr>
          <p:spPr bwMode="auto">
            <a:xfrm>
              <a:off x="1713541" y="5071462"/>
              <a:ext cx="76840"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 name="Group 23">
            <a:extLst>
              <a:ext uri="{FF2B5EF4-FFF2-40B4-BE49-F238E27FC236}">
                <a16:creationId xmlns:a16="http://schemas.microsoft.com/office/drawing/2014/main" id="{2D520BF9-B296-9FF6-D6E7-D1F4582DDF9A}"/>
              </a:ext>
            </a:extLst>
          </p:cNvPr>
          <p:cNvGrpSpPr/>
          <p:nvPr/>
        </p:nvGrpSpPr>
        <p:grpSpPr>
          <a:xfrm>
            <a:off x="1775011" y="5057072"/>
            <a:ext cx="8206549" cy="85804"/>
            <a:chOff x="1775011" y="5062496"/>
            <a:chExt cx="8206549" cy="85804"/>
          </a:xfrm>
        </p:grpSpPr>
        <p:grpSp>
          <p:nvGrpSpPr>
            <p:cNvPr id="16" name="Group 15">
              <a:extLst>
                <a:ext uri="{FF2B5EF4-FFF2-40B4-BE49-F238E27FC236}">
                  <a16:creationId xmlns:a16="http://schemas.microsoft.com/office/drawing/2014/main" id="{8A7997EC-6794-409B-CFE8-C13715DB30CB}"/>
                </a:ext>
              </a:extLst>
            </p:cNvPr>
            <p:cNvGrpSpPr/>
            <p:nvPr/>
          </p:nvGrpSpPr>
          <p:grpSpPr>
            <a:xfrm rot="5400000">
              <a:off x="5159830" y="1686642"/>
              <a:ext cx="76839" cy="6846477"/>
              <a:chOff x="1713541" y="2182265"/>
              <a:chExt cx="76840" cy="2889197"/>
            </a:xfrm>
          </p:grpSpPr>
          <p:cxnSp>
            <p:nvCxnSpPr>
              <p:cNvPr id="17" name="Straight Connector 16">
                <a:extLst>
                  <a:ext uri="{FF2B5EF4-FFF2-40B4-BE49-F238E27FC236}">
                    <a16:creationId xmlns:a16="http://schemas.microsoft.com/office/drawing/2014/main" id="{2A9AC3B5-3BB8-1A37-24D7-7FB43EBB5A6D}"/>
                  </a:ext>
                </a:extLst>
              </p:cNvPr>
              <p:cNvCxnSpPr>
                <a:cxnSpLocks/>
              </p:cNvCxnSpPr>
              <p:nvPr/>
            </p:nvCxnSpPr>
            <p:spPr bwMode="auto">
              <a:xfrm>
                <a:off x="1713541" y="2182265"/>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4C5DF8A1-0AAA-AF14-26AF-FA769475F0CD}"/>
                  </a:ext>
                </a:extLst>
              </p:cNvPr>
              <p:cNvCxnSpPr>
                <a:cxnSpLocks/>
              </p:cNvCxnSpPr>
              <p:nvPr/>
            </p:nvCxnSpPr>
            <p:spPr bwMode="auto">
              <a:xfrm>
                <a:off x="1713541" y="2760104"/>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62E43441-C1D4-4C67-FD78-FB508BB6E3EF}"/>
                  </a:ext>
                </a:extLst>
              </p:cNvPr>
              <p:cNvCxnSpPr>
                <a:cxnSpLocks/>
              </p:cNvCxnSpPr>
              <p:nvPr/>
            </p:nvCxnSpPr>
            <p:spPr bwMode="auto">
              <a:xfrm>
                <a:off x="1713541" y="3337943"/>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E580A31-70B7-B74F-0209-38A8BAC33FA3}"/>
                  </a:ext>
                </a:extLst>
              </p:cNvPr>
              <p:cNvCxnSpPr>
                <a:cxnSpLocks/>
              </p:cNvCxnSpPr>
              <p:nvPr/>
            </p:nvCxnSpPr>
            <p:spPr bwMode="auto">
              <a:xfrm>
                <a:off x="1713541" y="3915782"/>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23D983AC-FB4A-07D9-AADD-191D8A0D3901}"/>
                  </a:ext>
                </a:extLst>
              </p:cNvPr>
              <p:cNvCxnSpPr>
                <a:cxnSpLocks/>
              </p:cNvCxnSpPr>
              <p:nvPr/>
            </p:nvCxnSpPr>
            <p:spPr bwMode="auto">
              <a:xfrm>
                <a:off x="1713541" y="4493621"/>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5BC12FFE-9D3E-2CF1-E62B-C80F8F187BB4}"/>
                  </a:ext>
                </a:extLst>
              </p:cNvPr>
              <p:cNvCxnSpPr>
                <a:cxnSpLocks/>
              </p:cNvCxnSpPr>
              <p:nvPr/>
            </p:nvCxnSpPr>
            <p:spPr bwMode="auto">
              <a:xfrm>
                <a:off x="1713541" y="5071462"/>
                <a:ext cx="76840" cy="0"/>
              </a:xfrm>
              <a:prstGeom prst="line">
                <a:avLst/>
              </a:prstGeom>
              <a:noFill/>
              <a:ln w="28575" cap="flat" cmpd="sng" algn="ctr">
                <a:solidFill>
                  <a:schemeClr val="bg1"/>
                </a:solidFill>
                <a:prstDash val="solid"/>
                <a:round/>
                <a:headEnd type="none" w="med" len="med"/>
                <a:tailEnd type="none" w="med" len="med"/>
              </a:ln>
              <a:effectLst/>
            </p:spPr>
          </p:cxnSp>
        </p:grpSp>
        <p:cxnSp>
          <p:nvCxnSpPr>
            <p:cNvPr id="23" name="Straight Connector 22">
              <a:extLst>
                <a:ext uri="{FF2B5EF4-FFF2-40B4-BE49-F238E27FC236}">
                  <a16:creationId xmlns:a16="http://schemas.microsoft.com/office/drawing/2014/main" id="{7FE8112D-EDB1-0250-9065-080A382E739B}"/>
                </a:ext>
              </a:extLst>
            </p:cNvPr>
            <p:cNvCxnSpPr>
              <a:cxnSpLocks/>
            </p:cNvCxnSpPr>
            <p:nvPr/>
          </p:nvCxnSpPr>
          <p:spPr bwMode="auto">
            <a:xfrm rot="5400000">
              <a:off x="9943140" y="5100916"/>
              <a:ext cx="76839" cy="0"/>
            </a:xfrm>
            <a:prstGeom prst="line">
              <a:avLst/>
            </a:prstGeom>
            <a:noFill/>
            <a:ln w="28575" cap="flat" cmpd="sng" algn="ctr">
              <a:solidFill>
                <a:schemeClr val="bg1"/>
              </a:solidFill>
              <a:prstDash val="solid"/>
              <a:round/>
              <a:headEnd type="none" w="med" len="med"/>
              <a:tailEnd type="none" w="med" len="med"/>
            </a:ln>
            <a:effectLst/>
          </p:spPr>
        </p:cxnSp>
      </p:grpSp>
      <p:sp>
        <p:nvSpPr>
          <p:cNvPr id="25" name="TextBox 24">
            <a:extLst>
              <a:ext uri="{FF2B5EF4-FFF2-40B4-BE49-F238E27FC236}">
                <a16:creationId xmlns:a16="http://schemas.microsoft.com/office/drawing/2014/main" id="{34BC68E7-0223-5004-9C0B-F8145FA570B4}"/>
              </a:ext>
            </a:extLst>
          </p:cNvPr>
          <p:cNvSpPr txBox="1"/>
          <p:nvPr/>
        </p:nvSpPr>
        <p:spPr bwMode="auto">
          <a:xfrm>
            <a:off x="1208553" y="1976807"/>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6" name="TextBox 25">
            <a:extLst>
              <a:ext uri="{FF2B5EF4-FFF2-40B4-BE49-F238E27FC236}">
                <a16:creationId xmlns:a16="http://schemas.microsoft.com/office/drawing/2014/main" id="{8CB4AB47-C803-3FE6-3C7B-F703C600ABBE}"/>
              </a:ext>
            </a:extLst>
          </p:cNvPr>
          <p:cNvSpPr txBox="1"/>
          <p:nvPr/>
        </p:nvSpPr>
        <p:spPr bwMode="auto">
          <a:xfrm>
            <a:off x="1325573" y="25625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7" name="TextBox 26">
            <a:extLst>
              <a:ext uri="{FF2B5EF4-FFF2-40B4-BE49-F238E27FC236}">
                <a16:creationId xmlns:a16="http://schemas.microsoft.com/office/drawing/2014/main" id="{67E3E109-F4C3-8D64-27C2-46251F507473}"/>
              </a:ext>
            </a:extLst>
          </p:cNvPr>
          <p:cNvSpPr txBox="1"/>
          <p:nvPr/>
        </p:nvSpPr>
        <p:spPr bwMode="auto">
          <a:xfrm>
            <a:off x="1333258" y="313595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8" name="TextBox 27">
            <a:extLst>
              <a:ext uri="{FF2B5EF4-FFF2-40B4-BE49-F238E27FC236}">
                <a16:creationId xmlns:a16="http://schemas.microsoft.com/office/drawing/2014/main" id="{2AAC1A55-C2C5-A221-2EC3-8D712A5B28EC}"/>
              </a:ext>
            </a:extLst>
          </p:cNvPr>
          <p:cNvSpPr txBox="1"/>
          <p:nvPr/>
        </p:nvSpPr>
        <p:spPr bwMode="auto">
          <a:xfrm>
            <a:off x="1333258" y="3721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9" name="TextBox 28">
            <a:extLst>
              <a:ext uri="{FF2B5EF4-FFF2-40B4-BE49-F238E27FC236}">
                <a16:creationId xmlns:a16="http://schemas.microsoft.com/office/drawing/2014/main" id="{355485C4-5272-DA72-6597-2749385F5A85}"/>
              </a:ext>
            </a:extLst>
          </p:cNvPr>
          <p:cNvSpPr txBox="1"/>
          <p:nvPr/>
        </p:nvSpPr>
        <p:spPr bwMode="auto">
          <a:xfrm>
            <a:off x="1333258" y="429133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0" name="TextBox 29">
            <a:extLst>
              <a:ext uri="{FF2B5EF4-FFF2-40B4-BE49-F238E27FC236}">
                <a16:creationId xmlns:a16="http://schemas.microsoft.com/office/drawing/2014/main" id="{9755A7A0-E7DE-A407-8FC8-64D5E0EB1BBA}"/>
              </a:ext>
            </a:extLst>
          </p:cNvPr>
          <p:cNvSpPr txBox="1"/>
          <p:nvPr/>
        </p:nvSpPr>
        <p:spPr bwMode="auto">
          <a:xfrm>
            <a:off x="1450277" y="4877101"/>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 name="TextBox 30">
            <a:extLst>
              <a:ext uri="{FF2B5EF4-FFF2-40B4-BE49-F238E27FC236}">
                <a16:creationId xmlns:a16="http://schemas.microsoft.com/office/drawing/2014/main" id="{B3E5C597-48FE-CED0-3FB9-486E75152E8A}"/>
              </a:ext>
            </a:extLst>
          </p:cNvPr>
          <p:cNvSpPr txBox="1"/>
          <p:nvPr/>
        </p:nvSpPr>
        <p:spPr bwMode="auto">
          <a:xfrm rot="16200000">
            <a:off x="434656" y="3454586"/>
            <a:ext cx="14604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Response (%)</a:t>
            </a:r>
          </a:p>
        </p:txBody>
      </p:sp>
      <p:sp>
        <p:nvSpPr>
          <p:cNvPr id="32" name="TextBox 31">
            <a:extLst>
              <a:ext uri="{FF2B5EF4-FFF2-40B4-BE49-F238E27FC236}">
                <a16:creationId xmlns:a16="http://schemas.microsoft.com/office/drawing/2014/main" id="{F39CCD90-9942-34D9-B0D4-EEB940383DAC}"/>
              </a:ext>
            </a:extLst>
          </p:cNvPr>
          <p:cNvSpPr txBox="1"/>
          <p:nvPr/>
        </p:nvSpPr>
        <p:spPr bwMode="auto">
          <a:xfrm>
            <a:off x="2048936" y="5040296"/>
            <a:ext cx="83067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20x10</a:t>
            </a:r>
            <a:r>
              <a:rPr lang="en-US" b="0" baseline="3000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(n=11)</a:t>
            </a:r>
          </a:p>
        </p:txBody>
      </p:sp>
      <p:sp>
        <p:nvSpPr>
          <p:cNvPr id="33" name="TextBox 32">
            <a:extLst>
              <a:ext uri="{FF2B5EF4-FFF2-40B4-BE49-F238E27FC236}">
                <a16:creationId xmlns:a16="http://schemas.microsoft.com/office/drawing/2014/main" id="{91ECB494-848E-5B31-A553-C934E7157A8A}"/>
              </a:ext>
            </a:extLst>
          </p:cNvPr>
          <p:cNvSpPr txBox="1"/>
          <p:nvPr/>
        </p:nvSpPr>
        <p:spPr bwMode="auto">
          <a:xfrm>
            <a:off x="3321326" y="5047727"/>
            <a:ext cx="10054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14.3x10</a:t>
            </a:r>
            <a:r>
              <a:rPr lang="en-US" b="0" baseline="3000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(n=1)</a:t>
            </a:r>
          </a:p>
        </p:txBody>
      </p:sp>
      <p:sp>
        <p:nvSpPr>
          <p:cNvPr id="34" name="TextBox 33">
            <a:extLst>
              <a:ext uri="{FF2B5EF4-FFF2-40B4-BE49-F238E27FC236}">
                <a16:creationId xmlns:a16="http://schemas.microsoft.com/office/drawing/2014/main" id="{697203CA-38DB-04E8-DE25-7664764DCFE2}"/>
              </a:ext>
            </a:extLst>
          </p:cNvPr>
          <p:cNvSpPr txBox="1"/>
          <p:nvPr/>
        </p:nvSpPr>
        <p:spPr bwMode="auto">
          <a:xfrm>
            <a:off x="4794362" y="5047727"/>
            <a:ext cx="83067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10x10</a:t>
            </a:r>
            <a:r>
              <a:rPr lang="en-US" b="0" baseline="3000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(n=20)</a:t>
            </a:r>
          </a:p>
        </p:txBody>
      </p:sp>
      <p:sp>
        <p:nvSpPr>
          <p:cNvPr id="35" name="TextBox 34">
            <a:extLst>
              <a:ext uri="{FF2B5EF4-FFF2-40B4-BE49-F238E27FC236}">
                <a16:creationId xmlns:a16="http://schemas.microsoft.com/office/drawing/2014/main" id="{B51ECA5F-5132-083D-EB85-93948CE31BED}"/>
              </a:ext>
            </a:extLst>
          </p:cNvPr>
          <p:cNvSpPr txBox="1"/>
          <p:nvPr/>
        </p:nvSpPr>
        <p:spPr bwMode="auto">
          <a:xfrm>
            <a:off x="6185022" y="5047726"/>
            <a:ext cx="7970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5x10</a:t>
            </a:r>
            <a:r>
              <a:rPr lang="en-US" b="0" baseline="3000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(n=13)</a:t>
            </a:r>
          </a:p>
        </p:txBody>
      </p:sp>
      <p:sp>
        <p:nvSpPr>
          <p:cNvPr id="36" name="TextBox 35">
            <a:extLst>
              <a:ext uri="{FF2B5EF4-FFF2-40B4-BE49-F238E27FC236}">
                <a16:creationId xmlns:a16="http://schemas.microsoft.com/office/drawing/2014/main" id="{7B7A7952-5D2E-2166-12E4-D8DCF40070C4}"/>
              </a:ext>
            </a:extLst>
          </p:cNvPr>
          <p:cNvSpPr txBox="1"/>
          <p:nvPr/>
        </p:nvSpPr>
        <p:spPr bwMode="auto">
          <a:xfrm>
            <a:off x="7513129" y="5047726"/>
            <a:ext cx="8883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2.5x10</a:t>
            </a:r>
            <a:r>
              <a:rPr lang="en-US" b="0" baseline="3000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(n=4)</a:t>
            </a:r>
          </a:p>
        </p:txBody>
      </p:sp>
      <p:sp>
        <p:nvSpPr>
          <p:cNvPr id="37" name="TextBox 36">
            <a:extLst>
              <a:ext uri="{FF2B5EF4-FFF2-40B4-BE49-F238E27FC236}">
                <a16:creationId xmlns:a16="http://schemas.microsoft.com/office/drawing/2014/main" id="{5C95DAAE-7602-F84D-DC08-DBFACE733A9C}"/>
              </a:ext>
            </a:extLst>
          </p:cNvPr>
          <p:cNvSpPr txBox="1"/>
          <p:nvPr/>
        </p:nvSpPr>
        <p:spPr bwMode="auto">
          <a:xfrm>
            <a:off x="8697716" y="5047726"/>
            <a:ext cx="12384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All patients</a:t>
            </a:r>
            <a:endParaRPr lang="en-US" b="0" baseline="300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(n=49)</a:t>
            </a:r>
          </a:p>
        </p:txBody>
      </p:sp>
      <p:sp>
        <p:nvSpPr>
          <p:cNvPr id="38" name="TextBox 37">
            <a:extLst>
              <a:ext uri="{FF2B5EF4-FFF2-40B4-BE49-F238E27FC236}">
                <a16:creationId xmlns:a16="http://schemas.microsoft.com/office/drawing/2014/main" id="{023BCC4D-E746-998B-B387-BC430D90033B}"/>
              </a:ext>
            </a:extLst>
          </p:cNvPr>
          <p:cNvSpPr txBox="1"/>
          <p:nvPr/>
        </p:nvSpPr>
        <p:spPr bwMode="auto">
          <a:xfrm>
            <a:off x="1837339" y="1508824"/>
            <a:ext cx="125386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ORR: 100%</a:t>
            </a:r>
          </a:p>
          <a:p>
            <a:pPr algn="ctr">
              <a:lnSpc>
                <a:spcPct val="100000"/>
              </a:lnSpc>
              <a:spcBef>
                <a:spcPts val="0"/>
              </a:spcBef>
              <a:spcAft>
                <a:spcPct val="0"/>
              </a:spcAft>
              <a:buClrTx/>
              <a:buFontTx/>
              <a:buNone/>
            </a:pPr>
            <a:r>
              <a:rPr lang="en-US" sz="1600" b="0" dirty="0" err="1">
                <a:solidFill>
                  <a:schemeClr val="bg1"/>
                </a:solidFill>
                <a:latin typeface="Calibri" panose="020F0502020204030204" pitchFamily="34" charset="0"/>
              </a:rPr>
              <a:t>mFU</a:t>
            </a:r>
            <a:r>
              <a:rPr lang="en-US" sz="1600" b="0" dirty="0">
                <a:solidFill>
                  <a:schemeClr val="bg1"/>
                </a:solidFill>
                <a:latin typeface="Calibri" panose="020F0502020204030204" pitchFamily="34" charset="0"/>
              </a:rPr>
              <a:t>: 3.7 </a:t>
            </a:r>
            <a:r>
              <a:rPr lang="en-US" sz="1600" b="0" dirty="0" err="1">
                <a:solidFill>
                  <a:schemeClr val="bg1"/>
                </a:solidFill>
                <a:latin typeface="Calibri" panose="020F0502020204030204" pitchFamily="34" charset="0"/>
              </a:rPr>
              <a:t>mo</a:t>
            </a:r>
            <a:endParaRPr lang="en-US" sz="1600" b="0" dirty="0">
              <a:solidFill>
                <a:schemeClr val="bg1"/>
              </a:solidFill>
              <a:latin typeface="Calibri" panose="020F0502020204030204" pitchFamily="34" charset="0"/>
            </a:endParaRPr>
          </a:p>
        </p:txBody>
      </p:sp>
      <p:sp>
        <p:nvSpPr>
          <p:cNvPr id="39" name="TextBox 38">
            <a:extLst>
              <a:ext uri="{FF2B5EF4-FFF2-40B4-BE49-F238E27FC236}">
                <a16:creationId xmlns:a16="http://schemas.microsoft.com/office/drawing/2014/main" id="{1A07D927-F3FA-BCF4-AB42-835B8C09706B}"/>
              </a:ext>
            </a:extLst>
          </p:cNvPr>
          <p:cNvSpPr txBox="1"/>
          <p:nvPr/>
        </p:nvSpPr>
        <p:spPr bwMode="auto">
          <a:xfrm>
            <a:off x="3184270" y="1508824"/>
            <a:ext cx="135806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ORR: 100%</a:t>
            </a:r>
          </a:p>
          <a:p>
            <a:pPr algn="ctr">
              <a:lnSpc>
                <a:spcPct val="100000"/>
              </a:lnSpc>
              <a:spcBef>
                <a:spcPts val="0"/>
              </a:spcBef>
              <a:spcAft>
                <a:spcPct val="0"/>
              </a:spcAft>
              <a:buClrTx/>
              <a:buFontTx/>
              <a:buNone/>
            </a:pPr>
            <a:r>
              <a:rPr lang="en-US" sz="1600" b="0" dirty="0" err="1">
                <a:solidFill>
                  <a:schemeClr val="bg1"/>
                </a:solidFill>
                <a:latin typeface="Calibri" panose="020F0502020204030204" pitchFamily="34" charset="0"/>
              </a:rPr>
              <a:t>mFU</a:t>
            </a:r>
            <a:r>
              <a:rPr lang="en-US" sz="1600" b="0" dirty="0">
                <a:solidFill>
                  <a:schemeClr val="bg1"/>
                </a:solidFill>
                <a:latin typeface="Calibri" panose="020F0502020204030204" pitchFamily="34" charset="0"/>
              </a:rPr>
              <a:t>: 15.4 </a:t>
            </a:r>
            <a:r>
              <a:rPr lang="en-US" sz="1600" b="0" dirty="0" err="1">
                <a:solidFill>
                  <a:schemeClr val="bg1"/>
                </a:solidFill>
                <a:latin typeface="Calibri" panose="020F0502020204030204" pitchFamily="34" charset="0"/>
              </a:rPr>
              <a:t>mo</a:t>
            </a:r>
            <a:endParaRPr lang="en-US" sz="1600" b="0" dirty="0">
              <a:solidFill>
                <a:schemeClr val="bg1"/>
              </a:solidFill>
              <a:latin typeface="Calibri" panose="020F0502020204030204" pitchFamily="34" charset="0"/>
            </a:endParaRPr>
          </a:p>
        </p:txBody>
      </p:sp>
      <p:sp>
        <p:nvSpPr>
          <p:cNvPr id="40" name="TextBox 39">
            <a:extLst>
              <a:ext uri="{FF2B5EF4-FFF2-40B4-BE49-F238E27FC236}">
                <a16:creationId xmlns:a16="http://schemas.microsoft.com/office/drawing/2014/main" id="{BD39D06D-A5A4-DB5B-6728-663DAAEC29EA}"/>
              </a:ext>
            </a:extLst>
          </p:cNvPr>
          <p:cNvSpPr txBox="1"/>
          <p:nvPr/>
        </p:nvSpPr>
        <p:spPr bwMode="auto">
          <a:xfrm>
            <a:off x="4635397" y="1508824"/>
            <a:ext cx="125386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ORR: 100%</a:t>
            </a:r>
          </a:p>
          <a:p>
            <a:pPr algn="ctr">
              <a:lnSpc>
                <a:spcPct val="100000"/>
              </a:lnSpc>
              <a:spcBef>
                <a:spcPts val="0"/>
              </a:spcBef>
              <a:spcAft>
                <a:spcPct val="0"/>
              </a:spcAft>
              <a:buClrTx/>
              <a:buFontTx/>
              <a:buNone/>
            </a:pPr>
            <a:r>
              <a:rPr lang="en-US" sz="1600" b="0" dirty="0" err="1">
                <a:solidFill>
                  <a:schemeClr val="bg1"/>
                </a:solidFill>
                <a:latin typeface="Calibri" panose="020F0502020204030204" pitchFamily="34" charset="0"/>
              </a:rPr>
              <a:t>mFU</a:t>
            </a:r>
            <a:r>
              <a:rPr lang="en-US" sz="1600" b="0" dirty="0">
                <a:solidFill>
                  <a:schemeClr val="bg1"/>
                </a:solidFill>
                <a:latin typeface="Calibri" panose="020F0502020204030204" pitchFamily="34" charset="0"/>
              </a:rPr>
              <a:t>: 6.1 </a:t>
            </a:r>
            <a:r>
              <a:rPr lang="en-US" sz="1600" b="0" dirty="0" err="1">
                <a:solidFill>
                  <a:schemeClr val="bg1"/>
                </a:solidFill>
                <a:latin typeface="Calibri" panose="020F0502020204030204" pitchFamily="34" charset="0"/>
              </a:rPr>
              <a:t>mo</a:t>
            </a:r>
            <a:endParaRPr lang="en-US" sz="1600" b="0" dirty="0">
              <a:solidFill>
                <a:schemeClr val="bg1"/>
              </a:solidFill>
              <a:latin typeface="Calibri" panose="020F0502020204030204" pitchFamily="34" charset="0"/>
            </a:endParaRPr>
          </a:p>
        </p:txBody>
      </p:sp>
      <p:sp>
        <p:nvSpPr>
          <p:cNvPr id="41" name="TextBox 40">
            <a:extLst>
              <a:ext uri="{FF2B5EF4-FFF2-40B4-BE49-F238E27FC236}">
                <a16:creationId xmlns:a16="http://schemas.microsoft.com/office/drawing/2014/main" id="{E65DD62D-B2AA-757C-1951-97262571F7C7}"/>
              </a:ext>
            </a:extLst>
          </p:cNvPr>
          <p:cNvSpPr txBox="1"/>
          <p:nvPr/>
        </p:nvSpPr>
        <p:spPr bwMode="auto">
          <a:xfrm>
            <a:off x="5929323" y="1508824"/>
            <a:ext cx="125386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ORR: 100%</a:t>
            </a:r>
          </a:p>
          <a:p>
            <a:pPr algn="ctr">
              <a:lnSpc>
                <a:spcPct val="100000"/>
              </a:lnSpc>
              <a:spcBef>
                <a:spcPts val="0"/>
              </a:spcBef>
              <a:spcAft>
                <a:spcPct val="0"/>
              </a:spcAft>
              <a:buClrTx/>
              <a:buFontTx/>
              <a:buNone/>
            </a:pPr>
            <a:r>
              <a:rPr lang="en-US" sz="1600" b="0" dirty="0" err="1">
                <a:solidFill>
                  <a:schemeClr val="bg1"/>
                </a:solidFill>
                <a:latin typeface="Calibri" panose="020F0502020204030204" pitchFamily="34" charset="0"/>
              </a:rPr>
              <a:t>mFU</a:t>
            </a:r>
            <a:r>
              <a:rPr lang="en-US" sz="1600" b="0" dirty="0">
                <a:solidFill>
                  <a:schemeClr val="bg1"/>
                </a:solidFill>
                <a:latin typeface="Calibri" panose="020F0502020204030204" pitchFamily="34" charset="0"/>
              </a:rPr>
              <a:t>: 9.4 </a:t>
            </a:r>
            <a:r>
              <a:rPr lang="en-US" sz="1600" b="0" dirty="0" err="1">
                <a:solidFill>
                  <a:schemeClr val="bg1"/>
                </a:solidFill>
                <a:latin typeface="Calibri" panose="020F0502020204030204" pitchFamily="34" charset="0"/>
              </a:rPr>
              <a:t>mo</a:t>
            </a:r>
            <a:endParaRPr lang="en-US" sz="1600" b="0" dirty="0">
              <a:solidFill>
                <a:schemeClr val="bg1"/>
              </a:solidFill>
              <a:latin typeface="Calibri" panose="020F0502020204030204" pitchFamily="34" charset="0"/>
            </a:endParaRPr>
          </a:p>
        </p:txBody>
      </p:sp>
      <p:sp>
        <p:nvSpPr>
          <p:cNvPr id="42" name="TextBox 41">
            <a:extLst>
              <a:ext uri="{FF2B5EF4-FFF2-40B4-BE49-F238E27FC236}">
                <a16:creationId xmlns:a16="http://schemas.microsoft.com/office/drawing/2014/main" id="{915D6F3E-BFEE-6472-0780-2B4331CEC0E5}"/>
              </a:ext>
            </a:extLst>
          </p:cNvPr>
          <p:cNvSpPr txBox="1"/>
          <p:nvPr/>
        </p:nvSpPr>
        <p:spPr bwMode="auto">
          <a:xfrm>
            <a:off x="7252193" y="1508824"/>
            <a:ext cx="135806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ORR: 75%</a:t>
            </a:r>
          </a:p>
          <a:p>
            <a:pPr algn="ctr">
              <a:lnSpc>
                <a:spcPct val="100000"/>
              </a:lnSpc>
              <a:spcBef>
                <a:spcPts val="0"/>
              </a:spcBef>
              <a:spcAft>
                <a:spcPct val="0"/>
              </a:spcAft>
              <a:buClrTx/>
              <a:buFontTx/>
              <a:buNone/>
            </a:pPr>
            <a:r>
              <a:rPr lang="en-US" sz="1600" b="0" dirty="0" err="1">
                <a:solidFill>
                  <a:schemeClr val="bg1"/>
                </a:solidFill>
                <a:latin typeface="Calibri" panose="020F0502020204030204" pitchFamily="34" charset="0"/>
              </a:rPr>
              <a:t>mFU</a:t>
            </a:r>
            <a:r>
              <a:rPr lang="en-US" sz="1600" b="0" dirty="0">
                <a:solidFill>
                  <a:schemeClr val="bg1"/>
                </a:solidFill>
                <a:latin typeface="Calibri" panose="020F0502020204030204" pitchFamily="34" charset="0"/>
              </a:rPr>
              <a:t>: 12.2 </a:t>
            </a:r>
            <a:r>
              <a:rPr lang="en-US" sz="1600" b="0" dirty="0" err="1">
                <a:solidFill>
                  <a:schemeClr val="bg1"/>
                </a:solidFill>
                <a:latin typeface="Calibri" panose="020F0502020204030204" pitchFamily="34" charset="0"/>
              </a:rPr>
              <a:t>mo</a:t>
            </a:r>
            <a:endParaRPr lang="en-US" sz="1600" b="0" dirty="0">
              <a:solidFill>
                <a:schemeClr val="bg1"/>
              </a:solidFill>
              <a:latin typeface="Calibri" panose="020F0502020204030204" pitchFamily="34" charset="0"/>
            </a:endParaRPr>
          </a:p>
        </p:txBody>
      </p:sp>
      <p:sp>
        <p:nvSpPr>
          <p:cNvPr id="43" name="TextBox 42">
            <a:extLst>
              <a:ext uri="{FF2B5EF4-FFF2-40B4-BE49-F238E27FC236}">
                <a16:creationId xmlns:a16="http://schemas.microsoft.com/office/drawing/2014/main" id="{37BB3FEA-8E74-06E4-44D0-B2544B596071}"/>
              </a:ext>
            </a:extLst>
          </p:cNvPr>
          <p:cNvSpPr txBox="1"/>
          <p:nvPr/>
        </p:nvSpPr>
        <p:spPr bwMode="auto">
          <a:xfrm>
            <a:off x="8719316" y="1508824"/>
            <a:ext cx="125386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ORR: 98%</a:t>
            </a:r>
          </a:p>
          <a:p>
            <a:pPr algn="ctr">
              <a:lnSpc>
                <a:spcPct val="100000"/>
              </a:lnSpc>
              <a:spcBef>
                <a:spcPts val="0"/>
              </a:spcBef>
              <a:spcAft>
                <a:spcPct val="0"/>
              </a:spcAft>
              <a:buClrTx/>
              <a:buFontTx/>
              <a:buNone/>
            </a:pPr>
            <a:r>
              <a:rPr lang="en-US" sz="1600" b="0" dirty="0" err="1">
                <a:solidFill>
                  <a:schemeClr val="bg1"/>
                </a:solidFill>
                <a:latin typeface="Calibri" panose="020F0502020204030204" pitchFamily="34" charset="0"/>
              </a:rPr>
              <a:t>mFU</a:t>
            </a:r>
            <a:r>
              <a:rPr lang="en-US" sz="1600" b="0" dirty="0">
                <a:solidFill>
                  <a:schemeClr val="bg1"/>
                </a:solidFill>
                <a:latin typeface="Calibri" panose="020F0502020204030204" pitchFamily="34" charset="0"/>
              </a:rPr>
              <a:t>: 6.7 </a:t>
            </a:r>
            <a:r>
              <a:rPr lang="en-US" sz="1600" b="0" dirty="0" err="1">
                <a:solidFill>
                  <a:schemeClr val="bg1"/>
                </a:solidFill>
                <a:latin typeface="Calibri" panose="020F0502020204030204" pitchFamily="34" charset="0"/>
              </a:rPr>
              <a:t>mo</a:t>
            </a:r>
            <a:endParaRPr lang="en-US" sz="1600" b="0" dirty="0">
              <a:solidFill>
                <a:schemeClr val="bg1"/>
              </a:solidFill>
              <a:latin typeface="Calibri" panose="020F0502020204030204" pitchFamily="34" charset="0"/>
            </a:endParaRPr>
          </a:p>
        </p:txBody>
      </p:sp>
      <p:grpSp>
        <p:nvGrpSpPr>
          <p:cNvPr id="49" name="Group 48">
            <a:extLst>
              <a:ext uri="{FF2B5EF4-FFF2-40B4-BE49-F238E27FC236}">
                <a16:creationId xmlns:a16="http://schemas.microsoft.com/office/drawing/2014/main" id="{5A05FF5F-E270-5C61-2BD1-04EDB6B4E365}"/>
              </a:ext>
            </a:extLst>
          </p:cNvPr>
          <p:cNvGrpSpPr/>
          <p:nvPr/>
        </p:nvGrpSpPr>
        <p:grpSpPr>
          <a:xfrm>
            <a:off x="10481826" y="2093599"/>
            <a:ext cx="821714" cy="1200329"/>
            <a:chOff x="10091061" y="2158136"/>
            <a:chExt cx="821714" cy="1200329"/>
          </a:xfrm>
        </p:grpSpPr>
        <p:sp>
          <p:nvSpPr>
            <p:cNvPr id="44" name="Rectangle 43">
              <a:extLst>
                <a:ext uri="{FF2B5EF4-FFF2-40B4-BE49-F238E27FC236}">
                  <a16:creationId xmlns:a16="http://schemas.microsoft.com/office/drawing/2014/main" id="{ECC9E3DD-5431-5151-819D-5AACE321CFAA}"/>
                </a:ext>
              </a:extLst>
            </p:cNvPr>
            <p:cNvSpPr/>
            <p:nvPr/>
          </p:nvSpPr>
          <p:spPr bwMode="auto">
            <a:xfrm>
              <a:off x="10091062" y="2293932"/>
              <a:ext cx="115261" cy="1152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TextBox 44">
              <a:extLst>
                <a:ext uri="{FF2B5EF4-FFF2-40B4-BE49-F238E27FC236}">
                  <a16:creationId xmlns:a16="http://schemas.microsoft.com/office/drawing/2014/main" id="{AB0A21A6-C92F-7728-A25C-F84CDA8093D5}"/>
                </a:ext>
              </a:extLst>
            </p:cNvPr>
            <p:cNvSpPr txBox="1"/>
            <p:nvPr/>
          </p:nvSpPr>
          <p:spPr bwMode="auto">
            <a:xfrm>
              <a:off x="10209954" y="2158136"/>
              <a:ext cx="70282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b="0" dirty="0" err="1">
                  <a:solidFill>
                    <a:schemeClr val="bg1"/>
                  </a:solidFill>
                  <a:latin typeface="Calibri" panose="020F0502020204030204" pitchFamily="34" charset="0"/>
                </a:rPr>
                <a:t>sCR</a:t>
              </a:r>
              <a:endParaRPr lang="en-US" b="0" dirty="0">
                <a:solidFill>
                  <a:schemeClr val="bg1"/>
                </a:solidFill>
                <a:latin typeface="Calibri" panose="020F0502020204030204" pitchFamily="34" charset="0"/>
              </a:endParaRP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CR</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VGPR</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PR</a:t>
              </a:r>
            </a:p>
          </p:txBody>
        </p:sp>
        <p:sp>
          <p:nvSpPr>
            <p:cNvPr id="46" name="Rectangle 45">
              <a:extLst>
                <a:ext uri="{FF2B5EF4-FFF2-40B4-BE49-F238E27FC236}">
                  <a16:creationId xmlns:a16="http://schemas.microsoft.com/office/drawing/2014/main" id="{B3E199F5-F074-6A88-323E-BAB63BC089C5}"/>
                </a:ext>
              </a:extLst>
            </p:cNvPr>
            <p:cNvSpPr/>
            <p:nvPr/>
          </p:nvSpPr>
          <p:spPr bwMode="auto">
            <a:xfrm>
              <a:off x="10091061" y="2558928"/>
              <a:ext cx="115261" cy="11526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61D71DFE-F571-3CFB-FFA9-9131C4FFE5B4}"/>
                </a:ext>
              </a:extLst>
            </p:cNvPr>
            <p:cNvSpPr/>
            <p:nvPr/>
          </p:nvSpPr>
          <p:spPr bwMode="auto">
            <a:xfrm>
              <a:off x="10091062" y="2845632"/>
              <a:ext cx="115261" cy="11526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AAC169D4-82F1-37F5-3154-6539D4907AE9}"/>
                </a:ext>
              </a:extLst>
            </p:cNvPr>
            <p:cNvSpPr/>
            <p:nvPr/>
          </p:nvSpPr>
          <p:spPr bwMode="auto">
            <a:xfrm>
              <a:off x="10091061" y="3110628"/>
              <a:ext cx="115261" cy="115261"/>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50" name="Rectangle 49">
            <a:extLst>
              <a:ext uri="{FF2B5EF4-FFF2-40B4-BE49-F238E27FC236}">
                <a16:creationId xmlns:a16="http://schemas.microsoft.com/office/drawing/2014/main" id="{438EEB17-2B9D-4F85-CE7C-69F0496DD225}"/>
              </a:ext>
            </a:extLst>
          </p:cNvPr>
          <p:cNvSpPr/>
          <p:nvPr/>
        </p:nvSpPr>
        <p:spPr bwMode="auto">
          <a:xfrm>
            <a:off x="2173804" y="4010650"/>
            <a:ext cx="550902" cy="1046422"/>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36</a:t>
            </a:r>
          </a:p>
        </p:txBody>
      </p:sp>
      <p:sp>
        <p:nvSpPr>
          <p:cNvPr id="51" name="Rectangle 50">
            <a:extLst>
              <a:ext uri="{FF2B5EF4-FFF2-40B4-BE49-F238E27FC236}">
                <a16:creationId xmlns:a16="http://schemas.microsoft.com/office/drawing/2014/main" id="{2FE54730-B316-23E0-689A-B513FB319152}"/>
              </a:ext>
            </a:extLst>
          </p:cNvPr>
          <p:cNvSpPr/>
          <p:nvPr/>
        </p:nvSpPr>
        <p:spPr bwMode="auto">
          <a:xfrm>
            <a:off x="2173804" y="3233753"/>
            <a:ext cx="550902" cy="776893"/>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27</a:t>
            </a:r>
          </a:p>
        </p:txBody>
      </p:sp>
      <p:sp>
        <p:nvSpPr>
          <p:cNvPr id="52" name="Rectangle 51">
            <a:extLst>
              <a:ext uri="{FF2B5EF4-FFF2-40B4-BE49-F238E27FC236}">
                <a16:creationId xmlns:a16="http://schemas.microsoft.com/office/drawing/2014/main" id="{A528929B-7266-5064-D3E5-AFE370C2065A}"/>
              </a:ext>
            </a:extLst>
          </p:cNvPr>
          <p:cNvSpPr/>
          <p:nvPr/>
        </p:nvSpPr>
        <p:spPr bwMode="auto">
          <a:xfrm>
            <a:off x="2173804" y="2970050"/>
            <a:ext cx="550902" cy="263700"/>
          </a:xfrm>
          <a:prstGeom prst="rect">
            <a:avLst/>
          </a:prstGeom>
          <a:solidFill>
            <a:schemeClr val="accent3"/>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9</a:t>
            </a:r>
          </a:p>
        </p:txBody>
      </p:sp>
      <p:sp>
        <p:nvSpPr>
          <p:cNvPr id="53" name="Rectangle 52">
            <a:extLst>
              <a:ext uri="{FF2B5EF4-FFF2-40B4-BE49-F238E27FC236}">
                <a16:creationId xmlns:a16="http://schemas.microsoft.com/office/drawing/2014/main" id="{38D73C71-1507-5CF1-D6E4-980A11E72D02}"/>
              </a:ext>
            </a:extLst>
          </p:cNvPr>
          <p:cNvSpPr/>
          <p:nvPr/>
        </p:nvSpPr>
        <p:spPr bwMode="auto">
          <a:xfrm>
            <a:off x="2173804" y="2176100"/>
            <a:ext cx="550902" cy="793199"/>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27</a:t>
            </a:r>
          </a:p>
        </p:txBody>
      </p:sp>
      <p:sp>
        <p:nvSpPr>
          <p:cNvPr id="54" name="Rectangle 53">
            <a:extLst>
              <a:ext uri="{FF2B5EF4-FFF2-40B4-BE49-F238E27FC236}">
                <a16:creationId xmlns:a16="http://schemas.microsoft.com/office/drawing/2014/main" id="{2BBFB765-625D-9FDF-5315-7ABDE800E605}"/>
              </a:ext>
            </a:extLst>
          </p:cNvPr>
          <p:cNvSpPr/>
          <p:nvPr/>
        </p:nvSpPr>
        <p:spPr bwMode="auto">
          <a:xfrm>
            <a:off x="3558609" y="2176100"/>
            <a:ext cx="550902" cy="2891095"/>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100</a:t>
            </a:r>
          </a:p>
        </p:txBody>
      </p:sp>
      <p:sp>
        <p:nvSpPr>
          <p:cNvPr id="55" name="Rectangle 54">
            <a:extLst>
              <a:ext uri="{FF2B5EF4-FFF2-40B4-BE49-F238E27FC236}">
                <a16:creationId xmlns:a16="http://schemas.microsoft.com/office/drawing/2014/main" id="{E25A78E1-B00A-7222-6E9D-11F247D40AFD}"/>
              </a:ext>
            </a:extLst>
          </p:cNvPr>
          <p:cNvSpPr/>
          <p:nvPr/>
        </p:nvSpPr>
        <p:spPr bwMode="auto">
          <a:xfrm>
            <a:off x="4932611" y="4629562"/>
            <a:ext cx="550902" cy="420549"/>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15</a:t>
            </a:r>
          </a:p>
        </p:txBody>
      </p:sp>
      <p:sp>
        <p:nvSpPr>
          <p:cNvPr id="56" name="Rectangle 55">
            <a:extLst>
              <a:ext uri="{FF2B5EF4-FFF2-40B4-BE49-F238E27FC236}">
                <a16:creationId xmlns:a16="http://schemas.microsoft.com/office/drawing/2014/main" id="{FD1C50CA-18C3-7BCF-82CB-95EA416D8155}"/>
              </a:ext>
            </a:extLst>
          </p:cNvPr>
          <p:cNvSpPr/>
          <p:nvPr/>
        </p:nvSpPr>
        <p:spPr bwMode="auto">
          <a:xfrm>
            <a:off x="4932611" y="3185987"/>
            <a:ext cx="550902" cy="1449796"/>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50</a:t>
            </a:r>
          </a:p>
        </p:txBody>
      </p:sp>
      <p:sp>
        <p:nvSpPr>
          <p:cNvPr id="58" name="Rectangle 57">
            <a:extLst>
              <a:ext uri="{FF2B5EF4-FFF2-40B4-BE49-F238E27FC236}">
                <a16:creationId xmlns:a16="http://schemas.microsoft.com/office/drawing/2014/main" id="{9ED1B9D0-65DB-0F6B-D94B-EB45C2C66954}"/>
              </a:ext>
            </a:extLst>
          </p:cNvPr>
          <p:cNvSpPr/>
          <p:nvPr/>
        </p:nvSpPr>
        <p:spPr bwMode="auto">
          <a:xfrm>
            <a:off x="4932611" y="2176100"/>
            <a:ext cx="550902" cy="1009887"/>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35</a:t>
            </a:r>
          </a:p>
        </p:txBody>
      </p:sp>
      <p:sp>
        <p:nvSpPr>
          <p:cNvPr id="62" name="Rectangle 61">
            <a:extLst>
              <a:ext uri="{FF2B5EF4-FFF2-40B4-BE49-F238E27FC236}">
                <a16:creationId xmlns:a16="http://schemas.microsoft.com/office/drawing/2014/main" id="{579B1035-871D-ED1B-9ACD-CD6B82F208C3}"/>
              </a:ext>
            </a:extLst>
          </p:cNvPr>
          <p:cNvSpPr/>
          <p:nvPr/>
        </p:nvSpPr>
        <p:spPr bwMode="auto">
          <a:xfrm>
            <a:off x="6295062" y="4824865"/>
            <a:ext cx="550902" cy="247194"/>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8</a:t>
            </a:r>
          </a:p>
        </p:txBody>
      </p:sp>
      <p:sp>
        <p:nvSpPr>
          <p:cNvPr id="63" name="Rectangle 62">
            <a:extLst>
              <a:ext uri="{FF2B5EF4-FFF2-40B4-BE49-F238E27FC236}">
                <a16:creationId xmlns:a16="http://schemas.microsoft.com/office/drawing/2014/main" id="{2D67B19F-7E48-15E0-67B6-E6DCE22D07A5}"/>
              </a:ext>
            </a:extLst>
          </p:cNvPr>
          <p:cNvSpPr/>
          <p:nvPr/>
        </p:nvSpPr>
        <p:spPr bwMode="auto">
          <a:xfrm>
            <a:off x="6295062" y="3505288"/>
            <a:ext cx="550902" cy="1324058"/>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46</a:t>
            </a:r>
          </a:p>
        </p:txBody>
      </p:sp>
      <p:sp>
        <p:nvSpPr>
          <p:cNvPr id="9216" name="Rectangle 9215">
            <a:extLst>
              <a:ext uri="{FF2B5EF4-FFF2-40B4-BE49-F238E27FC236}">
                <a16:creationId xmlns:a16="http://schemas.microsoft.com/office/drawing/2014/main" id="{8CF10517-4752-3A62-9563-F9020CC187C3}"/>
              </a:ext>
            </a:extLst>
          </p:cNvPr>
          <p:cNvSpPr/>
          <p:nvPr/>
        </p:nvSpPr>
        <p:spPr bwMode="auto">
          <a:xfrm>
            <a:off x="6295062" y="2173714"/>
            <a:ext cx="550902" cy="1331572"/>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46</a:t>
            </a:r>
          </a:p>
        </p:txBody>
      </p:sp>
      <p:sp>
        <p:nvSpPr>
          <p:cNvPr id="9217" name="Rectangle 9216">
            <a:extLst>
              <a:ext uri="{FF2B5EF4-FFF2-40B4-BE49-F238E27FC236}">
                <a16:creationId xmlns:a16="http://schemas.microsoft.com/office/drawing/2014/main" id="{2D89A02F-B2F8-8810-CD92-AC5A625823AE}"/>
              </a:ext>
            </a:extLst>
          </p:cNvPr>
          <p:cNvSpPr/>
          <p:nvPr/>
        </p:nvSpPr>
        <p:spPr bwMode="auto">
          <a:xfrm>
            <a:off x="7652906" y="4342807"/>
            <a:ext cx="550902" cy="723230"/>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25</a:t>
            </a:r>
          </a:p>
        </p:txBody>
      </p:sp>
      <p:sp>
        <p:nvSpPr>
          <p:cNvPr id="9219" name="Rectangle 9218">
            <a:extLst>
              <a:ext uri="{FF2B5EF4-FFF2-40B4-BE49-F238E27FC236}">
                <a16:creationId xmlns:a16="http://schemas.microsoft.com/office/drawing/2014/main" id="{9DD6D54B-8D8D-CF64-3299-AB3415DFE07A}"/>
              </a:ext>
            </a:extLst>
          </p:cNvPr>
          <p:cNvSpPr/>
          <p:nvPr/>
        </p:nvSpPr>
        <p:spPr bwMode="auto">
          <a:xfrm>
            <a:off x="7652906" y="2872040"/>
            <a:ext cx="550902" cy="1464746"/>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50</a:t>
            </a:r>
          </a:p>
        </p:txBody>
      </p:sp>
      <p:sp>
        <p:nvSpPr>
          <p:cNvPr id="9220" name="Rectangle 9219">
            <a:extLst>
              <a:ext uri="{FF2B5EF4-FFF2-40B4-BE49-F238E27FC236}">
                <a16:creationId xmlns:a16="http://schemas.microsoft.com/office/drawing/2014/main" id="{AEE789DA-7434-B679-3D1D-387010AD4ADE}"/>
              </a:ext>
            </a:extLst>
          </p:cNvPr>
          <p:cNvSpPr/>
          <p:nvPr/>
        </p:nvSpPr>
        <p:spPr bwMode="auto">
          <a:xfrm>
            <a:off x="9006012" y="4530389"/>
            <a:ext cx="550902" cy="519446"/>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18</a:t>
            </a:r>
          </a:p>
        </p:txBody>
      </p:sp>
      <p:sp>
        <p:nvSpPr>
          <p:cNvPr id="9221" name="Rectangle 9220">
            <a:extLst>
              <a:ext uri="{FF2B5EF4-FFF2-40B4-BE49-F238E27FC236}">
                <a16:creationId xmlns:a16="http://schemas.microsoft.com/office/drawing/2014/main" id="{FE0B9072-D71B-4FE4-EB6F-B0D41D10EB2D}"/>
              </a:ext>
            </a:extLst>
          </p:cNvPr>
          <p:cNvSpPr/>
          <p:nvPr/>
        </p:nvSpPr>
        <p:spPr bwMode="auto">
          <a:xfrm>
            <a:off x="9006012" y="3398696"/>
            <a:ext cx="550902" cy="1131693"/>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39</a:t>
            </a:r>
          </a:p>
        </p:txBody>
      </p:sp>
      <p:sp>
        <p:nvSpPr>
          <p:cNvPr id="9223" name="Rectangle 9222">
            <a:extLst>
              <a:ext uri="{FF2B5EF4-FFF2-40B4-BE49-F238E27FC236}">
                <a16:creationId xmlns:a16="http://schemas.microsoft.com/office/drawing/2014/main" id="{3DB3BE73-0ABA-15E0-B0D5-1372C298F478}"/>
              </a:ext>
            </a:extLst>
          </p:cNvPr>
          <p:cNvSpPr/>
          <p:nvPr/>
        </p:nvSpPr>
        <p:spPr bwMode="auto">
          <a:xfrm>
            <a:off x="9006012" y="2181304"/>
            <a:ext cx="550902" cy="1151216"/>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39</a:t>
            </a:r>
          </a:p>
        </p:txBody>
      </p:sp>
      <p:sp>
        <p:nvSpPr>
          <p:cNvPr id="9222" name="Rectangle 9221">
            <a:extLst>
              <a:ext uri="{FF2B5EF4-FFF2-40B4-BE49-F238E27FC236}">
                <a16:creationId xmlns:a16="http://schemas.microsoft.com/office/drawing/2014/main" id="{E266F460-DFB6-FEDE-E704-3054F54F4D3B}"/>
              </a:ext>
            </a:extLst>
          </p:cNvPr>
          <p:cNvSpPr/>
          <p:nvPr/>
        </p:nvSpPr>
        <p:spPr bwMode="auto">
          <a:xfrm>
            <a:off x="9006012" y="3330821"/>
            <a:ext cx="550902" cy="63471"/>
          </a:xfrm>
          <a:prstGeom prst="rect">
            <a:avLst/>
          </a:prstGeom>
          <a:solidFill>
            <a:schemeClr val="accent3"/>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2</a:t>
            </a:r>
          </a:p>
        </p:txBody>
      </p:sp>
      <p:sp>
        <p:nvSpPr>
          <p:cNvPr id="9224" name="Freeform: Shape 9223">
            <a:extLst>
              <a:ext uri="{FF2B5EF4-FFF2-40B4-BE49-F238E27FC236}">
                <a16:creationId xmlns:a16="http://schemas.microsoft.com/office/drawing/2014/main" id="{312BB4FF-7F78-C913-2CDE-09D9E428E89C}"/>
              </a:ext>
            </a:extLst>
          </p:cNvPr>
          <p:cNvSpPr/>
          <p:nvPr/>
        </p:nvSpPr>
        <p:spPr bwMode="auto">
          <a:xfrm>
            <a:off x="2770811" y="2184160"/>
            <a:ext cx="78764" cy="1826486"/>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2441" y="1859902"/>
                </a:lnTo>
              </a:path>
            </a:pathLst>
          </a:custGeom>
          <a:noFill/>
          <a:ln w="28575">
            <a:solidFill>
              <a:schemeClr val="bg1"/>
            </a:solidFill>
            <a:miter lim="800000"/>
            <a:headEnd/>
            <a:tailEnd/>
          </a:ln>
        </p:spPr>
        <p:txBody>
          <a:bodyPr rtlCol="0" anchor="ctr"/>
          <a:lstStyle/>
          <a:p>
            <a:pPr algn="ctr"/>
            <a:endParaRPr lang="en-US"/>
          </a:p>
        </p:txBody>
      </p:sp>
      <p:sp>
        <p:nvSpPr>
          <p:cNvPr id="9225" name="TextBox 9224">
            <a:extLst>
              <a:ext uri="{FF2B5EF4-FFF2-40B4-BE49-F238E27FC236}">
                <a16:creationId xmlns:a16="http://schemas.microsoft.com/office/drawing/2014/main" id="{5E2B54FD-49C3-06A5-0BB0-8C3F4DE0E806}"/>
              </a:ext>
            </a:extLst>
          </p:cNvPr>
          <p:cNvSpPr txBox="1"/>
          <p:nvPr/>
        </p:nvSpPr>
        <p:spPr bwMode="auto">
          <a:xfrm>
            <a:off x="2755441" y="2965128"/>
            <a:ext cx="8814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 VGPR, 63%</a:t>
            </a:r>
          </a:p>
        </p:txBody>
      </p:sp>
      <p:sp>
        <p:nvSpPr>
          <p:cNvPr id="9227" name="Freeform: Shape 9226">
            <a:extLst>
              <a:ext uri="{FF2B5EF4-FFF2-40B4-BE49-F238E27FC236}">
                <a16:creationId xmlns:a16="http://schemas.microsoft.com/office/drawing/2014/main" id="{29ED9262-172D-5814-6D3D-1511DF9D074A}"/>
              </a:ext>
            </a:extLst>
          </p:cNvPr>
          <p:cNvSpPr/>
          <p:nvPr/>
        </p:nvSpPr>
        <p:spPr bwMode="auto">
          <a:xfrm>
            <a:off x="4156903" y="2190242"/>
            <a:ext cx="99180" cy="2850053"/>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2441" y="1859902"/>
                </a:lnTo>
              </a:path>
            </a:pathLst>
          </a:custGeom>
          <a:noFill/>
          <a:ln w="28575">
            <a:solidFill>
              <a:schemeClr val="bg1"/>
            </a:solidFill>
            <a:miter lim="800000"/>
            <a:headEnd/>
            <a:tailEnd/>
          </a:ln>
        </p:spPr>
        <p:txBody>
          <a:bodyPr rtlCol="0" anchor="ctr"/>
          <a:lstStyle/>
          <a:p>
            <a:pPr algn="ctr"/>
            <a:endParaRPr lang="en-US"/>
          </a:p>
        </p:txBody>
      </p:sp>
      <p:sp>
        <p:nvSpPr>
          <p:cNvPr id="9228" name="TextBox 9227">
            <a:extLst>
              <a:ext uri="{FF2B5EF4-FFF2-40B4-BE49-F238E27FC236}">
                <a16:creationId xmlns:a16="http://schemas.microsoft.com/office/drawing/2014/main" id="{73F274B8-B820-7587-9F7E-01800E694E06}"/>
              </a:ext>
            </a:extLst>
          </p:cNvPr>
          <p:cNvSpPr txBox="1"/>
          <p:nvPr/>
        </p:nvSpPr>
        <p:spPr bwMode="auto">
          <a:xfrm>
            <a:off x="4150755" y="3377642"/>
            <a:ext cx="8814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 VGPR, 100%</a:t>
            </a:r>
          </a:p>
        </p:txBody>
      </p:sp>
      <p:sp>
        <p:nvSpPr>
          <p:cNvPr id="9229" name="Freeform: Shape 9228">
            <a:extLst>
              <a:ext uri="{FF2B5EF4-FFF2-40B4-BE49-F238E27FC236}">
                <a16:creationId xmlns:a16="http://schemas.microsoft.com/office/drawing/2014/main" id="{2689C6D0-2920-6901-2BA0-126582A3B652}"/>
              </a:ext>
            </a:extLst>
          </p:cNvPr>
          <p:cNvSpPr/>
          <p:nvPr/>
        </p:nvSpPr>
        <p:spPr bwMode="auto">
          <a:xfrm>
            <a:off x="5562279" y="2179220"/>
            <a:ext cx="74457" cy="2432334"/>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2441" y="1859902"/>
                </a:lnTo>
              </a:path>
            </a:pathLst>
          </a:custGeom>
          <a:noFill/>
          <a:ln w="28575">
            <a:solidFill>
              <a:schemeClr val="bg1"/>
            </a:solidFill>
            <a:miter lim="800000"/>
            <a:headEnd/>
            <a:tailEnd/>
          </a:ln>
        </p:spPr>
        <p:txBody>
          <a:bodyPr rtlCol="0" anchor="ctr"/>
          <a:lstStyle/>
          <a:p>
            <a:pPr algn="ctr"/>
            <a:endParaRPr lang="en-US"/>
          </a:p>
        </p:txBody>
      </p:sp>
      <p:sp>
        <p:nvSpPr>
          <p:cNvPr id="9230" name="TextBox 9229">
            <a:extLst>
              <a:ext uri="{FF2B5EF4-FFF2-40B4-BE49-F238E27FC236}">
                <a16:creationId xmlns:a16="http://schemas.microsoft.com/office/drawing/2014/main" id="{EC918E4C-8840-3E35-BA0D-21427B537390}"/>
              </a:ext>
            </a:extLst>
          </p:cNvPr>
          <p:cNvSpPr txBox="1"/>
          <p:nvPr/>
        </p:nvSpPr>
        <p:spPr bwMode="auto">
          <a:xfrm>
            <a:off x="5530905" y="3168881"/>
            <a:ext cx="8814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 VGPR, 85%</a:t>
            </a:r>
          </a:p>
        </p:txBody>
      </p:sp>
      <p:sp>
        <p:nvSpPr>
          <p:cNvPr id="9231" name="Freeform: Shape 9230">
            <a:extLst>
              <a:ext uri="{FF2B5EF4-FFF2-40B4-BE49-F238E27FC236}">
                <a16:creationId xmlns:a16="http://schemas.microsoft.com/office/drawing/2014/main" id="{7586D0C2-EBB2-4E82-C9E8-978A70AF03D4}"/>
              </a:ext>
            </a:extLst>
          </p:cNvPr>
          <p:cNvSpPr/>
          <p:nvPr/>
        </p:nvSpPr>
        <p:spPr bwMode="auto">
          <a:xfrm>
            <a:off x="6891888" y="2177917"/>
            <a:ext cx="90147" cy="2646948"/>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2441" y="1859902"/>
                </a:lnTo>
              </a:path>
            </a:pathLst>
          </a:custGeom>
          <a:noFill/>
          <a:ln w="28575">
            <a:solidFill>
              <a:schemeClr val="bg1"/>
            </a:solidFill>
            <a:miter lim="800000"/>
            <a:headEnd/>
            <a:tailEnd/>
          </a:ln>
        </p:spPr>
        <p:txBody>
          <a:bodyPr rtlCol="0" anchor="ctr"/>
          <a:lstStyle/>
          <a:p>
            <a:pPr algn="ctr"/>
            <a:endParaRPr lang="en-US"/>
          </a:p>
        </p:txBody>
      </p:sp>
      <p:sp>
        <p:nvSpPr>
          <p:cNvPr id="9232" name="TextBox 9231">
            <a:extLst>
              <a:ext uri="{FF2B5EF4-FFF2-40B4-BE49-F238E27FC236}">
                <a16:creationId xmlns:a16="http://schemas.microsoft.com/office/drawing/2014/main" id="{311665C2-21D2-DB20-2860-89E5FEA91C84}"/>
              </a:ext>
            </a:extLst>
          </p:cNvPr>
          <p:cNvSpPr txBox="1"/>
          <p:nvPr/>
        </p:nvSpPr>
        <p:spPr bwMode="auto">
          <a:xfrm>
            <a:off x="6867416" y="3185987"/>
            <a:ext cx="8814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 VGPR, 92%</a:t>
            </a:r>
          </a:p>
        </p:txBody>
      </p:sp>
      <p:sp>
        <p:nvSpPr>
          <p:cNvPr id="9233" name="Freeform: Shape 9232">
            <a:extLst>
              <a:ext uri="{FF2B5EF4-FFF2-40B4-BE49-F238E27FC236}">
                <a16:creationId xmlns:a16="http://schemas.microsoft.com/office/drawing/2014/main" id="{018A6AC3-FBCF-F582-9028-F21E4F9DDAF4}"/>
              </a:ext>
            </a:extLst>
          </p:cNvPr>
          <p:cNvSpPr/>
          <p:nvPr/>
        </p:nvSpPr>
        <p:spPr bwMode="auto">
          <a:xfrm>
            <a:off x="8241117" y="2885003"/>
            <a:ext cx="90028" cy="1451783"/>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2441" y="1859902"/>
                </a:lnTo>
              </a:path>
            </a:pathLst>
          </a:custGeom>
          <a:noFill/>
          <a:ln w="28575">
            <a:solidFill>
              <a:schemeClr val="bg1"/>
            </a:solidFill>
            <a:miter lim="800000"/>
            <a:headEnd/>
            <a:tailEnd/>
          </a:ln>
        </p:spPr>
        <p:txBody>
          <a:bodyPr rtlCol="0" anchor="ctr"/>
          <a:lstStyle/>
          <a:p>
            <a:pPr algn="ctr"/>
            <a:endParaRPr lang="en-US"/>
          </a:p>
        </p:txBody>
      </p:sp>
      <p:sp>
        <p:nvSpPr>
          <p:cNvPr id="9234" name="TextBox 9233">
            <a:extLst>
              <a:ext uri="{FF2B5EF4-FFF2-40B4-BE49-F238E27FC236}">
                <a16:creationId xmlns:a16="http://schemas.microsoft.com/office/drawing/2014/main" id="{862F6E56-7833-8E40-6C5C-428BE483C26C}"/>
              </a:ext>
            </a:extLst>
          </p:cNvPr>
          <p:cNvSpPr txBox="1"/>
          <p:nvPr/>
        </p:nvSpPr>
        <p:spPr bwMode="auto">
          <a:xfrm>
            <a:off x="8234311" y="3381458"/>
            <a:ext cx="8814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 VGPR, 50%</a:t>
            </a:r>
          </a:p>
        </p:txBody>
      </p:sp>
      <p:sp>
        <p:nvSpPr>
          <p:cNvPr id="9235" name="Freeform: Shape 9234">
            <a:extLst>
              <a:ext uri="{FF2B5EF4-FFF2-40B4-BE49-F238E27FC236}">
                <a16:creationId xmlns:a16="http://schemas.microsoft.com/office/drawing/2014/main" id="{F043B5D5-BE40-1AD1-91C6-D8B942D27515}"/>
              </a:ext>
            </a:extLst>
          </p:cNvPr>
          <p:cNvSpPr/>
          <p:nvPr/>
        </p:nvSpPr>
        <p:spPr bwMode="auto">
          <a:xfrm>
            <a:off x="9602695" y="2195105"/>
            <a:ext cx="92613" cy="2335284"/>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2441" y="1859902"/>
                </a:lnTo>
              </a:path>
            </a:pathLst>
          </a:custGeom>
          <a:noFill/>
          <a:ln w="28575">
            <a:solidFill>
              <a:schemeClr val="bg1"/>
            </a:solidFill>
            <a:miter lim="800000"/>
            <a:headEnd/>
            <a:tailEnd/>
          </a:ln>
        </p:spPr>
        <p:txBody>
          <a:bodyPr rtlCol="0" anchor="ctr"/>
          <a:lstStyle/>
          <a:p>
            <a:pPr algn="ctr"/>
            <a:endParaRPr lang="en-US"/>
          </a:p>
        </p:txBody>
      </p:sp>
      <p:sp>
        <p:nvSpPr>
          <p:cNvPr id="9236" name="TextBox 9235">
            <a:extLst>
              <a:ext uri="{FF2B5EF4-FFF2-40B4-BE49-F238E27FC236}">
                <a16:creationId xmlns:a16="http://schemas.microsoft.com/office/drawing/2014/main" id="{1FF951E3-ABC3-1F5D-66C3-73AFF5D86278}"/>
              </a:ext>
            </a:extLst>
          </p:cNvPr>
          <p:cNvSpPr txBox="1"/>
          <p:nvPr/>
        </p:nvSpPr>
        <p:spPr bwMode="auto">
          <a:xfrm>
            <a:off x="9614088" y="3100946"/>
            <a:ext cx="8814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 VGPR, 80%</a:t>
            </a:r>
          </a:p>
        </p:txBody>
      </p:sp>
    </p:spTree>
    <p:extLst>
      <p:ext uri="{BB962C8B-B14F-4D97-AF65-F5344CB8AC3E}">
        <p14:creationId xmlns:p14="http://schemas.microsoft.com/office/powerpoint/2010/main" val="10662989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Phase I PHE885 Study: Duration of Response</a:t>
            </a:r>
            <a:endParaRPr lang="en-US" altLang="en-US" dirty="0"/>
          </a:p>
        </p:txBody>
      </p:sp>
      <p:sp>
        <p:nvSpPr>
          <p:cNvPr id="5" name="Rectangle 3">
            <a:extLst>
              <a:ext uri="{FF2B5EF4-FFF2-40B4-BE49-F238E27FC236}">
                <a16:creationId xmlns:a16="http://schemas.microsoft.com/office/drawing/2014/main" id="{16D2BC2D-648D-7A16-6092-2E8539A64403}"/>
              </a:ext>
            </a:extLst>
          </p:cNvPr>
          <p:cNvSpPr>
            <a:spLocks noGrp="1" noChangeArrowheads="1"/>
          </p:cNvSpPr>
          <p:nvPr>
            <p:ph sz="half" idx="1"/>
          </p:nvPr>
        </p:nvSpPr>
        <p:spPr>
          <a:xfrm>
            <a:off x="601820" y="1510730"/>
            <a:ext cx="3951130" cy="4678738"/>
          </a:xfrm>
        </p:spPr>
        <p:txBody>
          <a:bodyPr/>
          <a:lstStyle/>
          <a:p>
            <a:pPr>
              <a:spcBef>
                <a:spcPts val="0"/>
              </a:spcBef>
            </a:pPr>
            <a:r>
              <a:rPr lang="en-US" altLang="en-US" sz="2000" dirty="0"/>
              <a:t>Median time to first response: 0.95 mo (0.89-2.85)</a:t>
            </a:r>
          </a:p>
          <a:p>
            <a:pPr>
              <a:spcBef>
                <a:spcPts val="0"/>
              </a:spcBef>
            </a:pPr>
            <a:r>
              <a:rPr lang="en-US" altLang="en-US" sz="2000" dirty="0"/>
              <a:t>Median time to best response: 2.76 mo (0.92-18.1)</a:t>
            </a:r>
          </a:p>
          <a:p>
            <a:pPr>
              <a:spcBef>
                <a:spcPts val="0"/>
              </a:spcBef>
            </a:pPr>
            <a:r>
              <a:rPr lang="en-US" sz="2000" dirty="0"/>
              <a:t>Many responses deepened over time, with conversion to CR/sCR occurring up to 18 mo after infusion</a:t>
            </a:r>
          </a:p>
          <a:p>
            <a:pPr>
              <a:spcBef>
                <a:spcPts val="0"/>
              </a:spcBef>
            </a:pPr>
            <a:endParaRPr lang="en-US" altLang="en-US" sz="2000" dirty="0"/>
          </a:p>
        </p:txBody>
      </p:sp>
      <p:sp>
        <p:nvSpPr>
          <p:cNvPr id="2" name="Text Box 11">
            <a:extLst>
              <a:ext uri="{FF2B5EF4-FFF2-40B4-BE49-F238E27FC236}">
                <a16:creationId xmlns:a16="http://schemas.microsoft.com/office/drawing/2014/main" id="{2406A2D3-72C3-6E3B-BEC1-C1D362B7125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Sperling. ASCO 2023. Abstr 8004. Reproduced with permission.</a:t>
            </a:r>
          </a:p>
        </p:txBody>
      </p:sp>
      <p:graphicFrame>
        <p:nvGraphicFramePr>
          <p:cNvPr id="3" name="Table 3">
            <a:extLst>
              <a:ext uri="{FF2B5EF4-FFF2-40B4-BE49-F238E27FC236}">
                <a16:creationId xmlns:a16="http://schemas.microsoft.com/office/drawing/2014/main" id="{2C6C0E6C-C528-847D-9C03-4679676B354E}"/>
              </a:ext>
            </a:extLst>
          </p:cNvPr>
          <p:cNvGraphicFramePr>
            <a:graphicFrameLocks noGrp="1"/>
          </p:cNvGraphicFramePr>
          <p:nvPr>
            <p:extLst>
              <p:ext uri="{D42A27DB-BD31-4B8C-83A1-F6EECF244321}">
                <p14:modId xmlns:p14="http://schemas.microsoft.com/office/powerpoint/2010/main" val="2320910893"/>
              </p:ext>
            </p:extLst>
          </p:nvPr>
        </p:nvGraphicFramePr>
        <p:xfrm>
          <a:off x="720563" y="4263378"/>
          <a:ext cx="3501060" cy="2133600"/>
        </p:xfrm>
        <a:graphic>
          <a:graphicData uri="http://schemas.openxmlformats.org/drawingml/2006/table">
            <a:tbl>
              <a:tblPr firstRow="1" bandRow="1">
                <a:tableStyleId>{93296810-A885-4BE3-A3E7-6D5BEEA58F35}</a:tableStyleId>
              </a:tblPr>
              <a:tblGrid>
                <a:gridCol w="1167020">
                  <a:extLst>
                    <a:ext uri="{9D8B030D-6E8A-4147-A177-3AD203B41FA5}">
                      <a16:colId xmlns:a16="http://schemas.microsoft.com/office/drawing/2014/main" val="2872905054"/>
                    </a:ext>
                  </a:extLst>
                </a:gridCol>
                <a:gridCol w="1167020">
                  <a:extLst>
                    <a:ext uri="{9D8B030D-6E8A-4147-A177-3AD203B41FA5}">
                      <a16:colId xmlns:a16="http://schemas.microsoft.com/office/drawing/2014/main" val="3935042022"/>
                    </a:ext>
                  </a:extLst>
                </a:gridCol>
                <a:gridCol w="1167020">
                  <a:extLst>
                    <a:ext uri="{9D8B030D-6E8A-4147-A177-3AD203B41FA5}">
                      <a16:colId xmlns:a16="http://schemas.microsoft.com/office/drawing/2014/main" val="2366306244"/>
                    </a:ext>
                  </a:extLst>
                </a:gridCol>
              </a:tblGrid>
              <a:tr h="152400">
                <a:tc>
                  <a:txBody>
                    <a:bodyPr/>
                    <a:lstStyle/>
                    <a:p>
                      <a:r>
                        <a:rPr lang="en-US" sz="1400" dirty="0"/>
                        <a:t>Dose</a:t>
                      </a:r>
                    </a:p>
                  </a:txBody>
                  <a:tcPr>
                    <a:lnL w="12700" cmpd="sng">
                      <a:noFill/>
                    </a:lnL>
                    <a:lnR w="12700" cmpd="sng">
                      <a:noFill/>
                    </a:lnR>
                    <a:lnT w="12700" cmpd="sng">
                      <a:noFill/>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400" dirty="0"/>
                        <a:t>Month 3</a:t>
                      </a:r>
                    </a:p>
                  </a:txBody>
                  <a:tcPr>
                    <a:lnL w="12700" cmpd="sng">
                      <a:noFill/>
                    </a:lnL>
                    <a:lnR w="12700" cmpd="sng">
                      <a:noFill/>
                    </a:lnR>
                    <a:lnT w="12700" cmpd="sng">
                      <a:noFill/>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400" dirty="0"/>
                        <a:t>Month 6</a:t>
                      </a:r>
                    </a:p>
                  </a:txBody>
                  <a:tcPr>
                    <a:lnL w="12700" cmpd="sng">
                      <a:noFill/>
                    </a:lnL>
                    <a:lnR w="12700" cmpd="sng">
                      <a:noFill/>
                    </a:lnR>
                    <a:lnT w="12700" cmpd="sng">
                      <a:noFill/>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4065414265"/>
                  </a:ext>
                </a:extLst>
              </a:tr>
              <a:tr h="152400">
                <a:tc>
                  <a:txBody>
                    <a:bodyPr/>
                    <a:lstStyle/>
                    <a:p>
                      <a:r>
                        <a:rPr lang="en-US" sz="1400" dirty="0">
                          <a:solidFill>
                            <a:schemeClr val="bg1"/>
                          </a:solidFill>
                        </a:rPr>
                        <a:t>20x10</a:t>
                      </a:r>
                      <a:r>
                        <a:rPr lang="en-US" sz="1400" baseline="30000" dirty="0">
                          <a:solidFill>
                            <a:schemeClr val="bg1"/>
                          </a:solidFill>
                        </a:rPr>
                        <a:t>6</a:t>
                      </a:r>
                    </a:p>
                  </a:txBody>
                  <a:tcP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4/5 (80%)</a:t>
                      </a:r>
                    </a:p>
                  </a:txBody>
                  <a:tcP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3/3 (100%)</a:t>
                      </a:r>
                    </a:p>
                  </a:txBody>
                  <a:tcP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83180428"/>
                  </a:ext>
                </a:extLst>
              </a:tr>
              <a:tr h="152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14.3x10</a:t>
                      </a:r>
                      <a:r>
                        <a:rPr lang="en-US" sz="1400" baseline="30000" dirty="0">
                          <a:solidFill>
                            <a:schemeClr val="bg1"/>
                          </a:solidFill>
                        </a:rPr>
                        <a:t>6</a:t>
                      </a:r>
                    </a:p>
                  </a:txBody>
                  <a:tcP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1/1 (100%)</a:t>
                      </a:r>
                    </a:p>
                  </a:txBody>
                  <a:tcP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1/1 (100%)</a:t>
                      </a:r>
                    </a:p>
                  </a:txBody>
                  <a:tcP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39458586"/>
                  </a:ext>
                </a:extLst>
              </a:tr>
              <a:tr h="152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10x10</a:t>
                      </a:r>
                      <a:r>
                        <a:rPr lang="en-US" sz="1400" baseline="30000" dirty="0">
                          <a:solidFill>
                            <a:schemeClr val="bg1"/>
                          </a:solidFill>
                        </a:rPr>
                        <a:t>6</a:t>
                      </a:r>
                    </a:p>
                  </a:txBody>
                  <a:tcP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7/13 (54%)</a:t>
                      </a:r>
                    </a:p>
                  </a:txBody>
                  <a:tcP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5/7 (71%)</a:t>
                      </a:r>
                    </a:p>
                  </a:txBody>
                  <a:tcP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70584537"/>
                  </a:ext>
                </a:extLst>
              </a:tr>
              <a:tr h="152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5x10</a:t>
                      </a:r>
                      <a:r>
                        <a:rPr lang="en-US" sz="1400" baseline="30000" dirty="0">
                          <a:solidFill>
                            <a:schemeClr val="bg1"/>
                          </a:solidFill>
                        </a:rPr>
                        <a:t>6</a:t>
                      </a:r>
                    </a:p>
                  </a:txBody>
                  <a:tcPr>
                    <a:lnL w="12700" cmpd="sng">
                      <a:noFill/>
                    </a:lnL>
                    <a:lnR w="12700" cmpd="sng">
                      <a:noFill/>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6/11 (55%)</a:t>
                      </a:r>
                    </a:p>
                  </a:txBody>
                  <a:tcPr>
                    <a:lnL w="12700" cmpd="sng">
                      <a:noFill/>
                    </a:lnL>
                    <a:lnR w="12700" cmpd="sng">
                      <a:noFill/>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5/7 (71%)</a:t>
                      </a:r>
                    </a:p>
                  </a:txBody>
                  <a:tcPr>
                    <a:lnL w="12700" cmpd="sng">
                      <a:noFill/>
                    </a:lnL>
                    <a:lnR w="12700" cmpd="sng">
                      <a:noFill/>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01645801"/>
                  </a:ext>
                </a:extLst>
              </a:tr>
              <a:tr h="152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2.5x10</a:t>
                      </a:r>
                      <a:r>
                        <a:rPr lang="en-US" sz="1400" baseline="30000" dirty="0">
                          <a:solidFill>
                            <a:schemeClr val="bg1"/>
                          </a:solidFill>
                        </a:rPr>
                        <a:t>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0/2 (0%)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0/1 (0%)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07618157"/>
                  </a:ext>
                </a:extLst>
              </a:tr>
              <a:tr h="152400">
                <a:tc>
                  <a:txBody>
                    <a:bodyPr/>
                    <a:lstStyle/>
                    <a:p>
                      <a:r>
                        <a:rPr lang="en-US" sz="1400" dirty="0">
                          <a:solidFill>
                            <a:schemeClr val="bg1"/>
                          </a:solidFill>
                        </a:rPr>
                        <a:t>All doses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18/32 (56%)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14/19 (74%)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3455979"/>
                  </a:ext>
                </a:extLst>
              </a:tr>
            </a:tbl>
          </a:graphicData>
        </a:graphic>
      </p:graphicFrame>
      <p:sp>
        <p:nvSpPr>
          <p:cNvPr id="4" name="TextBox 3">
            <a:extLst>
              <a:ext uri="{FF2B5EF4-FFF2-40B4-BE49-F238E27FC236}">
                <a16:creationId xmlns:a16="http://schemas.microsoft.com/office/drawing/2014/main" id="{F10D2B9D-7238-4695-7514-77F87A3E8284}"/>
              </a:ext>
            </a:extLst>
          </p:cNvPr>
          <p:cNvSpPr txBox="1"/>
          <p:nvPr/>
        </p:nvSpPr>
        <p:spPr bwMode="auto">
          <a:xfrm>
            <a:off x="609759" y="3935060"/>
            <a:ext cx="21595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MRD negativity rate:</a:t>
            </a:r>
          </a:p>
        </p:txBody>
      </p:sp>
      <p:cxnSp>
        <p:nvCxnSpPr>
          <p:cNvPr id="8" name="Straight Arrow Connector 7">
            <a:extLst>
              <a:ext uri="{FF2B5EF4-FFF2-40B4-BE49-F238E27FC236}">
                <a16:creationId xmlns:a16="http://schemas.microsoft.com/office/drawing/2014/main" id="{0B9A0B73-6661-7831-F487-A9C11AD576BF}"/>
              </a:ext>
            </a:extLst>
          </p:cNvPr>
          <p:cNvCxnSpPr/>
          <p:nvPr/>
        </p:nvCxnSpPr>
        <p:spPr bwMode="auto">
          <a:xfrm>
            <a:off x="414339" y="4705894"/>
            <a:ext cx="304799" cy="0"/>
          </a:xfrm>
          <a:prstGeom prst="straightConnector1">
            <a:avLst/>
          </a:prstGeom>
          <a:noFill/>
          <a:ln w="28575" cap="flat" cmpd="sng" algn="ctr">
            <a:solidFill>
              <a:srgbClr val="FF0000"/>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7E16C0D4-A167-7978-9E19-2F7637D2132F}"/>
              </a:ext>
            </a:extLst>
          </p:cNvPr>
          <p:cNvCxnSpPr/>
          <p:nvPr/>
        </p:nvCxnSpPr>
        <p:spPr bwMode="auto">
          <a:xfrm>
            <a:off x="404013" y="5330178"/>
            <a:ext cx="304799" cy="0"/>
          </a:xfrm>
          <a:prstGeom prst="straightConnector1">
            <a:avLst/>
          </a:prstGeom>
          <a:noFill/>
          <a:ln w="28575" cap="flat" cmpd="sng" algn="ctr">
            <a:solidFill>
              <a:srgbClr val="FF0000"/>
            </a:solidFill>
            <a:prstDash val="solid"/>
            <a:round/>
            <a:headEnd type="none" w="med" len="med"/>
            <a:tailEnd type="triangle"/>
          </a:ln>
          <a:effectLst/>
        </p:spPr>
      </p:cxnSp>
      <p:grpSp>
        <p:nvGrpSpPr>
          <p:cNvPr id="50" name="Group 49">
            <a:extLst>
              <a:ext uri="{FF2B5EF4-FFF2-40B4-BE49-F238E27FC236}">
                <a16:creationId xmlns:a16="http://schemas.microsoft.com/office/drawing/2014/main" id="{65D1E190-1B9A-0DDE-3508-1C0B03DE8407}"/>
              </a:ext>
            </a:extLst>
          </p:cNvPr>
          <p:cNvGrpSpPr/>
          <p:nvPr/>
        </p:nvGrpSpPr>
        <p:grpSpPr>
          <a:xfrm>
            <a:off x="5700045" y="6019870"/>
            <a:ext cx="5939325" cy="88824"/>
            <a:chOff x="5700045" y="6019870"/>
            <a:chExt cx="5939325" cy="88824"/>
          </a:xfrm>
        </p:grpSpPr>
        <p:grpSp>
          <p:nvGrpSpPr>
            <p:cNvPr id="12" name="Group 11">
              <a:extLst>
                <a:ext uri="{FF2B5EF4-FFF2-40B4-BE49-F238E27FC236}">
                  <a16:creationId xmlns:a16="http://schemas.microsoft.com/office/drawing/2014/main" id="{94044463-F430-424C-0984-0B87626C043C}"/>
                </a:ext>
              </a:extLst>
            </p:cNvPr>
            <p:cNvGrpSpPr/>
            <p:nvPr/>
          </p:nvGrpSpPr>
          <p:grpSpPr>
            <a:xfrm>
              <a:off x="5700045" y="6019870"/>
              <a:ext cx="1480813" cy="88824"/>
              <a:chOff x="1775011" y="5070125"/>
              <a:chExt cx="8206553" cy="78175"/>
            </a:xfrm>
          </p:grpSpPr>
          <p:grpSp>
            <p:nvGrpSpPr>
              <p:cNvPr id="13" name="Group 12">
                <a:extLst>
                  <a:ext uri="{FF2B5EF4-FFF2-40B4-BE49-F238E27FC236}">
                    <a16:creationId xmlns:a16="http://schemas.microsoft.com/office/drawing/2014/main" id="{3F36BF3F-3AC4-8E51-80A4-C760F26B33E4}"/>
                  </a:ext>
                </a:extLst>
              </p:cNvPr>
              <p:cNvGrpSpPr/>
              <p:nvPr/>
            </p:nvGrpSpPr>
            <p:grpSpPr>
              <a:xfrm rot="5400000">
                <a:off x="5159830" y="1686642"/>
                <a:ext cx="76839" cy="6846477"/>
                <a:chOff x="1713541" y="2182265"/>
                <a:chExt cx="76840" cy="2889197"/>
              </a:xfrm>
            </p:grpSpPr>
            <p:cxnSp>
              <p:nvCxnSpPr>
                <p:cNvPr id="15" name="Straight Connector 14">
                  <a:extLst>
                    <a:ext uri="{FF2B5EF4-FFF2-40B4-BE49-F238E27FC236}">
                      <a16:creationId xmlns:a16="http://schemas.microsoft.com/office/drawing/2014/main" id="{F5D5DA22-4C81-EA5B-7125-7BC22397D7F2}"/>
                    </a:ext>
                  </a:extLst>
                </p:cNvPr>
                <p:cNvCxnSpPr>
                  <a:cxnSpLocks/>
                </p:cNvCxnSpPr>
                <p:nvPr/>
              </p:nvCxnSpPr>
              <p:spPr bwMode="auto">
                <a:xfrm>
                  <a:off x="1713541" y="2182265"/>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69FF9511-8E11-4E8C-1188-46B8E6BB69F0}"/>
                    </a:ext>
                  </a:extLst>
                </p:cNvPr>
                <p:cNvCxnSpPr>
                  <a:cxnSpLocks/>
                </p:cNvCxnSpPr>
                <p:nvPr/>
              </p:nvCxnSpPr>
              <p:spPr bwMode="auto">
                <a:xfrm>
                  <a:off x="1713541" y="2760104"/>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6981C2D6-DA85-9B9F-53C8-226DB11D794D}"/>
                    </a:ext>
                  </a:extLst>
                </p:cNvPr>
                <p:cNvCxnSpPr>
                  <a:cxnSpLocks/>
                </p:cNvCxnSpPr>
                <p:nvPr/>
              </p:nvCxnSpPr>
              <p:spPr bwMode="auto">
                <a:xfrm>
                  <a:off x="1713541" y="3337943"/>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2274353C-23F7-3F48-F04F-F718A2502868}"/>
                    </a:ext>
                  </a:extLst>
                </p:cNvPr>
                <p:cNvCxnSpPr>
                  <a:cxnSpLocks/>
                </p:cNvCxnSpPr>
                <p:nvPr/>
              </p:nvCxnSpPr>
              <p:spPr bwMode="auto">
                <a:xfrm>
                  <a:off x="1713541" y="3915782"/>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8E9B6CA3-8303-F347-1146-10360C4FFB36}"/>
                    </a:ext>
                  </a:extLst>
                </p:cNvPr>
                <p:cNvCxnSpPr>
                  <a:cxnSpLocks/>
                </p:cNvCxnSpPr>
                <p:nvPr/>
              </p:nvCxnSpPr>
              <p:spPr bwMode="auto">
                <a:xfrm>
                  <a:off x="1713541" y="4493621"/>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88041C44-C11C-93ED-5906-32BFEAFDF155}"/>
                    </a:ext>
                  </a:extLst>
                </p:cNvPr>
                <p:cNvCxnSpPr>
                  <a:cxnSpLocks/>
                </p:cNvCxnSpPr>
                <p:nvPr/>
              </p:nvCxnSpPr>
              <p:spPr bwMode="auto">
                <a:xfrm>
                  <a:off x="1713541" y="5071462"/>
                  <a:ext cx="76840" cy="0"/>
                </a:xfrm>
                <a:prstGeom prst="line">
                  <a:avLst/>
                </a:prstGeom>
                <a:noFill/>
                <a:ln w="28575" cap="flat" cmpd="sng" algn="ctr">
                  <a:solidFill>
                    <a:schemeClr val="bg1"/>
                  </a:solidFill>
                  <a:prstDash val="solid"/>
                  <a:round/>
                  <a:headEnd type="none" w="med" len="med"/>
                  <a:tailEnd type="none" w="med" len="med"/>
                </a:ln>
                <a:effectLst/>
              </p:spPr>
            </p:cxnSp>
          </p:grpSp>
          <p:cxnSp>
            <p:nvCxnSpPr>
              <p:cNvPr id="14" name="Straight Connector 13">
                <a:extLst>
                  <a:ext uri="{FF2B5EF4-FFF2-40B4-BE49-F238E27FC236}">
                    <a16:creationId xmlns:a16="http://schemas.microsoft.com/office/drawing/2014/main" id="{916F3724-AB1F-DF21-7996-30826D6DD8D5}"/>
                  </a:ext>
                </a:extLst>
              </p:cNvPr>
              <p:cNvCxnSpPr>
                <a:cxnSpLocks/>
              </p:cNvCxnSpPr>
              <p:nvPr/>
            </p:nvCxnSpPr>
            <p:spPr bwMode="auto">
              <a:xfrm rot="5400000">
                <a:off x="9943144" y="5108545"/>
                <a:ext cx="76839" cy="0"/>
              </a:xfrm>
              <a:prstGeom prst="line">
                <a:avLst/>
              </a:prstGeom>
              <a:noFill/>
              <a:ln w="28575" cap="flat" cmpd="sng" algn="ctr">
                <a:solidFill>
                  <a:schemeClr val="bg1"/>
                </a:solidFill>
                <a:prstDash val="solid"/>
                <a:round/>
                <a:headEnd type="none" w="med" len="med"/>
                <a:tailEnd type="none" w="med" len="med"/>
              </a:ln>
              <a:effectLst/>
            </p:spPr>
          </p:cxnSp>
        </p:grpSp>
        <p:grpSp>
          <p:nvGrpSpPr>
            <p:cNvPr id="21" name="Group 20">
              <a:extLst>
                <a:ext uri="{FF2B5EF4-FFF2-40B4-BE49-F238E27FC236}">
                  <a16:creationId xmlns:a16="http://schemas.microsoft.com/office/drawing/2014/main" id="{7E02C9A5-4C3F-93E8-726C-EA402DE53763}"/>
                </a:ext>
              </a:extLst>
            </p:cNvPr>
            <p:cNvGrpSpPr/>
            <p:nvPr/>
          </p:nvGrpSpPr>
          <p:grpSpPr>
            <a:xfrm>
              <a:off x="7435977" y="6019870"/>
              <a:ext cx="1480813" cy="88824"/>
              <a:chOff x="1775011" y="5070125"/>
              <a:chExt cx="8206553" cy="78175"/>
            </a:xfrm>
          </p:grpSpPr>
          <p:grpSp>
            <p:nvGrpSpPr>
              <p:cNvPr id="22" name="Group 21">
                <a:extLst>
                  <a:ext uri="{FF2B5EF4-FFF2-40B4-BE49-F238E27FC236}">
                    <a16:creationId xmlns:a16="http://schemas.microsoft.com/office/drawing/2014/main" id="{CD8AAC7D-B0C5-2BE6-9E21-0ABB871F49A7}"/>
                  </a:ext>
                </a:extLst>
              </p:cNvPr>
              <p:cNvGrpSpPr/>
              <p:nvPr/>
            </p:nvGrpSpPr>
            <p:grpSpPr>
              <a:xfrm rot="5400000">
                <a:off x="5159830" y="1686642"/>
                <a:ext cx="76839" cy="6846477"/>
                <a:chOff x="1713541" y="2182265"/>
                <a:chExt cx="76840" cy="2889197"/>
              </a:xfrm>
            </p:grpSpPr>
            <p:cxnSp>
              <p:nvCxnSpPr>
                <p:cNvPr id="24" name="Straight Connector 23">
                  <a:extLst>
                    <a:ext uri="{FF2B5EF4-FFF2-40B4-BE49-F238E27FC236}">
                      <a16:creationId xmlns:a16="http://schemas.microsoft.com/office/drawing/2014/main" id="{C7C641A9-3A57-CCAD-25C4-1C522441E3F6}"/>
                    </a:ext>
                  </a:extLst>
                </p:cNvPr>
                <p:cNvCxnSpPr>
                  <a:cxnSpLocks/>
                </p:cNvCxnSpPr>
                <p:nvPr/>
              </p:nvCxnSpPr>
              <p:spPr bwMode="auto">
                <a:xfrm>
                  <a:off x="1713541" y="2182265"/>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AF094C0-440D-C533-D477-F3C61FCBB7FE}"/>
                    </a:ext>
                  </a:extLst>
                </p:cNvPr>
                <p:cNvCxnSpPr>
                  <a:cxnSpLocks/>
                </p:cNvCxnSpPr>
                <p:nvPr/>
              </p:nvCxnSpPr>
              <p:spPr bwMode="auto">
                <a:xfrm>
                  <a:off x="1713541" y="2760104"/>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891F1FD3-ABE4-B697-A214-E7788795FE1A}"/>
                    </a:ext>
                  </a:extLst>
                </p:cNvPr>
                <p:cNvCxnSpPr>
                  <a:cxnSpLocks/>
                </p:cNvCxnSpPr>
                <p:nvPr/>
              </p:nvCxnSpPr>
              <p:spPr bwMode="auto">
                <a:xfrm>
                  <a:off x="1713541" y="3337943"/>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8883F9D0-10E8-1738-1043-834B6956F486}"/>
                    </a:ext>
                  </a:extLst>
                </p:cNvPr>
                <p:cNvCxnSpPr>
                  <a:cxnSpLocks/>
                </p:cNvCxnSpPr>
                <p:nvPr/>
              </p:nvCxnSpPr>
              <p:spPr bwMode="auto">
                <a:xfrm>
                  <a:off x="1713541" y="3915782"/>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DA522A14-E778-70C2-0C99-9F18AFFE2A2B}"/>
                    </a:ext>
                  </a:extLst>
                </p:cNvPr>
                <p:cNvCxnSpPr>
                  <a:cxnSpLocks/>
                </p:cNvCxnSpPr>
                <p:nvPr/>
              </p:nvCxnSpPr>
              <p:spPr bwMode="auto">
                <a:xfrm>
                  <a:off x="1713541" y="4493621"/>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6B67C701-19EC-8C26-D7F6-4355258F991F}"/>
                    </a:ext>
                  </a:extLst>
                </p:cNvPr>
                <p:cNvCxnSpPr>
                  <a:cxnSpLocks/>
                </p:cNvCxnSpPr>
                <p:nvPr/>
              </p:nvCxnSpPr>
              <p:spPr bwMode="auto">
                <a:xfrm>
                  <a:off x="1713541" y="5071462"/>
                  <a:ext cx="76840" cy="0"/>
                </a:xfrm>
                <a:prstGeom prst="line">
                  <a:avLst/>
                </a:prstGeom>
                <a:noFill/>
                <a:ln w="28575" cap="flat" cmpd="sng" algn="ctr">
                  <a:solidFill>
                    <a:schemeClr val="bg1"/>
                  </a:solidFill>
                  <a:prstDash val="solid"/>
                  <a:round/>
                  <a:headEnd type="none" w="med" len="med"/>
                  <a:tailEnd type="none" w="med" len="med"/>
                </a:ln>
                <a:effectLst/>
              </p:spPr>
            </p:cxnSp>
          </p:grpSp>
          <p:cxnSp>
            <p:nvCxnSpPr>
              <p:cNvPr id="23" name="Straight Connector 22">
                <a:extLst>
                  <a:ext uri="{FF2B5EF4-FFF2-40B4-BE49-F238E27FC236}">
                    <a16:creationId xmlns:a16="http://schemas.microsoft.com/office/drawing/2014/main" id="{A55187AC-EAFB-251F-F8C9-D37520EDEA4E}"/>
                  </a:ext>
                </a:extLst>
              </p:cNvPr>
              <p:cNvCxnSpPr>
                <a:cxnSpLocks/>
              </p:cNvCxnSpPr>
              <p:nvPr/>
            </p:nvCxnSpPr>
            <p:spPr bwMode="auto">
              <a:xfrm rot="5400000">
                <a:off x="9943144" y="5108545"/>
                <a:ext cx="76839" cy="0"/>
              </a:xfrm>
              <a:prstGeom prst="line">
                <a:avLst/>
              </a:prstGeom>
              <a:noFill/>
              <a:ln w="28575" cap="flat" cmpd="sng" algn="ctr">
                <a:solidFill>
                  <a:schemeClr val="bg1"/>
                </a:solidFill>
                <a:prstDash val="solid"/>
                <a:round/>
                <a:headEnd type="none" w="med" len="med"/>
                <a:tailEnd type="none" w="med" len="med"/>
              </a:ln>
              <a:effectLst/>
            </p:spPr>
          </p:cxnSp>
        </p:grpSp>
        <p:grpSp>
          <p:nvGrpSpPr>
            <p:cNvPr id="32" name="Group 31">
              <a:extLst>
                <a:ext uri="{FF2B5EF4-FFF2-40B4-BE49-F238E27FC236}">
                  <a16:creationId xmlns:a16="http://schemas.microsoft.com/office/drawing/2014/main" id="{358CC3FA-2B35-48E8-3B67-75700F38B7E2}"/>
                </a:ext>
              </a:extLst>
            </p:cNvPr>
            <p:cNvGrpSpPr/>
            <p:nvPr/>
          </p:nvGrpSpPr>
          <p:grpSpPr>
            <a:xfrm>
              <a:off x="9162200" y="6019870"/>
              <a:ext cx="1480813" cy="88824"/>
              <a:chOff x="1775011" y="5070125"/>
              <a:chExt cx="8206553" cy="78175"/>
            </a:xfrm>
          </p:grpSpPr>
          <p:grpSp>
            <p:nvGrpSpPr>
              <p:cNvPr id="42" name="Group 41">
                <a:extLst>
                  <a:ext uri="{FF2B5EF4-FFF2-40B4-BE49-F238E27FC236}">
                    <a16:creationId xmlns:a16="http://schemas.microsoft.com/office/drawing/2014/main" id="{78F42660-D42B-94AA-38A5-5EA5D30124B3}"/>
                  </a:ext>
                </a:extLst>
              </p:cNvPr>
              <p:cNvGrpSpPr/>
              <p:nvPr/>
            </p:nvGrpSpPr>
            <p:grpSpPr>
              <a:xfrm rot="5400000">
                <a:off x="5159830" y="1686642"/>
                <a:ext cx="76839" cy="6846477"/>
                <a:chOff x="1713541" y="2182265"/>
                <a:chExt cx="76840" cy="2889197"/>
              </a:xfrm>
            </p:grpSpPr>
            <p:cxnSp>
              <p:nvCxnSpPr>
                <p:cNvPr id="44" name="Straight Connector 43">
                  <a:extLst>
                    <a:ext uri="{FF2B5EF4-FFF2-40B4-BE49-F238E27FC236}">
                      <a16:creationId xmlns:a16="http://schemas.microsoft.com/office/drawing/2014/main" id="{E9365D47-4CF2-8274-53E7-1492C9AA5512}"/>
                    </a:ext>
                  </a:extLst>
                </p:cNvPr>
                <p:cNvCxnSpPr>
                  <a:cxnSpLocks/>
                </p:cNvCxnSpPr>
                <p:nvPr/>
              </p:nvCxnSpPr>
              <p:spPr bwMode="auto">
                <a:xfrm>
                  <a:off x="1713541" y="2182265"/>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54797B42-2459-A3DE-0A43-B44C25E8894F}"/>
                    </a:ext>
                  </a:extLst>
                </p:cNvPr>
                <p:cNvCxnSpPr>
                  <a:cxnSpLocks/>
                </p:cNvCxnSpPr>
                <p:nvPr/>
              </p:nvCxnSpPr>
              <p:spPr bwMode="auto">
                <a:xfrm>
                  <a:off x="1713541" y="2760104"/>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570EA63A-1866-A884-8995-BBCB56EFCDD9}"/>
                    </a:ext>
                  </a:extLst>
                </p:cNvPr>
                <p:cNvCxnSpPr>
                  <a:cxnSpLocks/>
                </p:cNvCxnSpPr>
                <p:nvPr/>
              </p:nvCxnSpPr>
              <p:spPr bwMode="auto">
                <a:xfrm>
                  <a:off x="1713541" y="3337943"/>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E727D3DE-BC19-A335-145B-C8DED7000163}"/>
                    </a:ext>
                  </a:extLst>
                </p:cNvPr>
                <p:cNvCxnSpPr>
                  <a:cxnSpLocks/>
                </p:cNvCxnSpPr>
                <p:nvPr/>
              </p:nvCxnSpPr>
              <p:spPr bwMode="auto">
                <a:xfrm>
                  <a:off x="1713541" y="3915782"/>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C3DAD0E1-2A77-E531-9E32-24A5BBF02554}"/>
                    </a:ext>
                  </a:extLst>
                </p:cNvPr>
                <p:cNvCxnSpPr>
                  <a:cxnSpLocks/>
                </p:cNvCxnSpPr>
                <p:nvPr/>
              </p:nvCxnSpPr>
              <p:spPr bwMode="auto">
                <a:xfrm>
                  <a:off x="1713541" y="4493621"/>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F6169E84-3A47-219B-5AE2-940627E48F2B}"/>
                    </a:ext>
                  </a:extLst>
                </p:cNvPr>
                <p:cNvCxnSpPr>
                  <a:cxnSpLocks/>
                </p:cNvCxnSpPr>
                <p:nvPr/>
              </p:nvCxnSpPr>
              <p:spPr bwMode="auto">
                <a:xfrm>
                  <a:off x="1713541" y="5071462"/>
                  <a:ext cx="76840" cy="0"/>
                </a:xfrm>
                <a:prstGeom prst="line">
                  <a:avLst/>
                </a:prstGeom>
                <a:noFill/>
                <a:ln w="28575" cap="flat" cmpd="sng" algn="ctr">
                  <a:solidFill>
                    <a:schemeClr val="bg1"/>
                  </a:solidFill>
                  <a:prstDash val="solid"/>
                  <a:round/>
                  <a:headEnd type="none" w="med" len="med"/>
                  <a:tailEnd type="none" w="med" len="med"/>
                </a:ln>
                <a:effectLst/>
              </p:spPr>
            </p:cxnSp>
          </p:grpSp>
          <p:cxnSp>
            <p:nvCxnSpPr>
              <p:cNvPr id="43" name="Straight Connector 42">
                <a:extLst>
                  <a:ext uri="{FF2B5EF4-FFF2-40B4-BE49-F238E27FC236}">
                    <a16:creationId xmlns:a16="http://schemas.microsoft.com/office/drawing/2014/main" id="{453079F2-F71C-145E-0152-7C770403874D}"/>
                  </a:ext>
                </a:extLst>
              </p:cNvPr>
              <p:cNvCxnSpPr>
                <a:cxnSpLocks/>
              </p:cNvCxnSpPr>
              <p:nvPr/>
            </p:nvCxnSpPr>
            <p:spPr bwMode="auto">
              <a:xfrm rot="5400000">
                <a:off x="9943144" y="5108545"/>
                <a:ext cx="76839" cy="0"/>
              </a:xfrm>
              <a:prstGeom prst="line">
                <a:avLst/>
              </a:prstGeom>
              <a:noFill/>
              <a:ln w="28575" cap="flat" cmpd="sng" algn="ctr">
                <a:solidFill>
                  <a:schemeClr val="bg1"/>
                </a:solidFill>
                <a:prstDash val="solid"/>
                <a:round/>
                <a:headEnd type="none" w="med" len="med"/>
                <a:tailEnd type="none" w="med" len="med"/>
              </a:ln>
              <a:effectLst/>
            </p:spPr>
          </p:cxnSp>
        </p:grpSp>
        <p:grpSp>
          <p:nvGrpSpPr>
            <p:cNvPr id="34" name="Group 33">
              <a:extLst>
                <a:ext uri="{FF2B5EF4-FFF2-40B4-BE49-F238E27FC236}">
                  <a16:creationId xmlns:a16="http://schemas.microsoft.com/office/drawing/2014/main" id="{11CED3C1-9866-E437-526F-83B40B5C0B5E}"/>
                </a:ext>
              </a:extLst>
            </p:cNvPr>
            <p:cNvGrpSpPr/>
            <p:nvPr/>
          </p:nvGrpSpPr>
          <p:grpSpPr>
            <a:xfrm rot="5400000">
              <a:off x="11225098" y="5694421"/>
              <a:ext cx="87306" cy="741239"/>
              <a:chOff x="1713541" y="3337943"/>
              <a:chExt cx="76840" cy="1733519"/>
            </a:xfrm>
          </p:grpSpPr>
          <p:cxnSp>
            <p:nvCxnSpPr>
              <p:cNvPr id="38" name="Straight Connector 37">
                <a:extLst>
                  <a:ext uri="{FF2B5EF4-FFF2-40B4-BE49-F238E27FC236}">
                    <a16:creationId xmlns:a16="http://schemas.microsoft.com/office/drawing/2014/main" id="{8EA588FF-5EC7-6A1A-BC78-ECA741BF0E2E}"/>
                  </a:ext>
                </a:extLst>
              </p:cNvPr>
              <p:cNvCxnSpPr>
                <a:cxnSpLocks/>
              </p:cNvCxnSpPr>
              <p:nvPr/>
            </p:nvCxnSpPr>
            <p:spPr bwMode="auto">
              <a:xfrm>
                <a:off x="1713541" y="3337943"/>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6AB3012D-F65C-4B3D-1973-749C14D679D8}"/>
                  </a:ext>
                </a:extLst>
              </p:cNvPr>
              <p:cNvCxnSpPr>
                <a:cxnSpLocks/>
              </p:cNvCxnSpPr>
              <p:nvPr/>
            </p:nvCxnSpPr>
            <p:spPr bwMode="auto">
              <a:xfrm>
                <a:off x="1713541" y="3915782"/>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47B4C40-7773-5034-4BD3-1646913A158F}"/>
                  </a:ext>
                </a:extLst>
              </p:cNvPr>
              <p:cNvCxnSpPr>
                <a:cxnSpLocks/>
              </p:cNvCxnSpPr>
              <p:nvPr/>
            </p:nvCxnSpPr>
            <p:spPr bwMode="auto">
              <a:xfrm>
                <a:off x="1713541" y="4493621"/>
                <a:ext cx="76840"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57F5D49B-1486-E5D4-7A5C-19777C99F835}"/>
                  </a:ext>
                </a:extLst>
              </p:cNvPr>
              <p:cNvCxnSpPr>
                <a:cxnSpLocks/>
              </p:cNvCxnSpPr>
              <p:nvPr/>
            </p:nvCxnSpPr>
            <p:spPr bwMode="auto">
              <a:xfrm>
                <a:off x="1713541" y="5071462"/>
                <a:ext cx="76840" cy="0"/>
              </a:xfrm>
              <a:prstGeom prst="line">
                <a:avLst/>
              </a:prstGeom>
              <a:noFill/>
              <a:ln w="28575" cap="flat" cmpd="sng" algn="ctr">
                <a:solidFill>
                  <a:schemeClr val="bg1"/>
                </a:solidFill>
                <a:prstDash val="solid"/>
                <a:round/>
                <a:headEnd type="none" w="med" len="med"/>
                <a:tailEnd type="none" w="med" len="med"/>
              </a:ln>
              <a:effectLst/>
            </p:spPr>
          </p:cxnSp>
        </p:grpSp>
      </p:grpSp>
      <p:sp>
        <p:nvSpPr>
          <p:cNvPr id="51" name="TextBox 50">
            <a:extLst>
              <a:ext uri="{FF2B5EF4-FFF2-40B4-BE49-F238E27FC236}">
                <a16:creationId xmlns:a16="http://schemas.microsoft.com/office/drawing/2014/main" id="{53D012EE-04DF-D102-853F-ABA03DB8C8CB}"/>
              </a:ext>
            </a:extLst>
          </p:cNvPr>
          <p:cNvSpPr txBox="1"/>
          <p:nvPr/>
        </p:nvSpPr>
        <p:spPr bwMode="auto">
          <a:xfrm>
            <a:off x="5562660" y="6040978"/>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52" name="TextBox 51">
            <a:extLst>
              <a:ext uri="{FF2B5EF4-FFF2-40B4-BE49-F238E27FC236}">
                <a16:creationId xmlns:a16="http://schemas.microsoft.com/office/drawing/2014/main" id="{B6DDF8E5-39FB-7926-7C61-534C29240976}"/>
              </a:ext>
            </a:extLst>
          </p:cNvPr>
          <p:cNvSpPr txBox="1"/>
          <p:nvPr/>
        </p:nvSpPr>
        <p:spPr bwMode="auto">
          <a:xfrm>
            <a:off x="5814428" y="6042256"/>
            <a:ext cx="259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p>
        </p:txBody>
      </p:sp>
      <p:sp>
        <p:nvSpPr>
          <p:cNvPr id="53" name="TextBox 52">
            <a:extLst>
              <a:ext uri="{FF2B5EF4-FFF2-40B4-BE49-F238E27FC236}">
                <a16:creationId xmlns:a16="http://schemas.microsoft.com/office/drawing/2014/main" id="{088E2A11-4E8D-B12B-7BA1-616419C01090}"/>
              </a:ext>
            </a:extLst>
          </p:cNvPr>
          <p:cNvSpPr txBox="1"/>
          <p:nvPr/>
        </p:nvSpPr>
        <p:spPr bwMode="auto">
          <a:xfrm>
            <a:off x="6064460" y="604392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54" name="TextBox 53">
            <a:extLst>
              <a:ext uri="{FF2B5EF4-FFF2-40B4-BE49-F238E27FC236}">
                <a16:creationId xmlns:a16="http://schemas.microsoft.com/office/drawing/2014/main" id="{034A9A66-6432-AEC6-B277-0814408BEFDA}"/>
              </a:ext>
            </a:extLst>
          </p:cNvPr>
          <p:cNvSpPr txBox="1"/>
          <p:nvPr/>
        </p:nvSpPr>
        <p:spPr bwMode="auto">
          <a:xfrm>
            <a:off x="6316228" y="6045201"/>
            <a:ext cx="259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55" name="TextBox 54">
            <a:extLst>
              <a:ext uri="{FF2B5EF4-FFF2-40B4-BE49-F238E27FC236}">
                <a16:creationId xmlns:a16="http://schemas.microsoft.com/office/drawing/2014/main" id="{87CA922D-0D9D-95C0-71C1-2A94FE5E4C99}"/>
              </a:ext>
            </a:extLst>
          </p:cNvPr>
          <p:cNvSpPr txBox="1"/>
          <p:nvPr/>
        </p:nvSpPr>
        <p:spPr bwMode="auto">
          <a:xfrm>
            <a:off x="6560499" y="6037832"/>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56" name="TextBox 55">
            <a:extLst>
              <a:ext uri="{FF2B5EF4-FFF2-40B4-BE49-F238E27FC236}">
                <a16:creationId xmlns:a16="http://schemas.microsoft.com/office/drawing/2014/main" id="{6AA9961E-A818-6051-BA71-0CD18333FDC1}"/>
              </a:ext>
            </a:extLst>
          </p:cNvPr>
          <p:cNvSpPr txBox="1"/>
          <p:nvPr/>
        </p:nvSpPr>
        <p:spPr bwMode="auto">
          <a:xfrm>
            <a:off x="6812267" y="6039110"/>
            <a:ext cx="259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a:t>
            </a:r>
          </a:p>
        </p:txBody>
      </p:sp>
      <p:sp>
        <p:nvSpPr>
          <p:cNvPr id="57" name="TextBox 56">
            <a:extLst>
              <a:ext uri="{FF2B5EF4-FFF2-40B4-BE49-F238E27FC236}">
                <a16:creationId xmlns:a16="http://schemas.microsoft.com/office/drawing/2014/main" id="{7FB15CCF-6684-BCBA-876E-7D98804DE6FA}"/>
              </a:ext>
            </a:extLst>
          </p:cNvPr>
          <p:cNvSpPr txBox="1"/>
          <p:nvPr/>
        </p:nvSpPr>
        <p:spPr bwMode="auto">
          <a:xfrm>
            <a:off x="7040131" y="6040777"/>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58" name="TextBox 57">
            <a:extLst>
              <a:ext uri="{FF2B5EF4-FFF2-40B4-BE49-F238E27FC236}">
                <a16:creationId xmlns:a16="http://schemas.microsoft.com/office/drawing/2014/main" id="{DBDE0FF3-2984-C53F-8A0F-4201049101E7}"/>
              </a:ext>
            </a:extLst>
          </p:cNvPr>
          <p:cNvSpPr txBox="1"/>
          <p:nvPr/>
        </p:nvSpPr>
        <p:spPr bwMode="auto">
          <a:xfrm>
            <a:off x="7308849" y="6042255"/>
            <a:ext cx="259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a:t>
            </a:r>
          </a:p>
        </p:txBody>
      </p:sp>
      <p:sp>
        <p:nvSpPr>
          <p:cNvPr id="59" name="TextBox 58">
            <a:extLst>
              <a:ext uri="{FF2B5EF4-FFF2-40B4-BE49-F238E27FC236}">
                <a16:creationId xmlns:a16="http://schemas.microsoft.com/office/drawing/2014/main" id="{4B97572C-7F8E-E911-4445-FED6DC488298}"/>
              </a:ext>
            </a:extLst>
          </p:cNvPr>
          <p:cNvSpPr txBox="1"/>
          <p:nvPr/>
        </p:nvSpPr>
        <p:spPr bwMode="auto">
          <a:xfrm>
            <a:off x="7540776" y="603803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60" name="TextBox 59">
            <a:extLst>
              <a:ext uri="{FF2B5EF4-FFF2-40B4-BE49-F238E27FC236}">
                <a16:creationId xmlns:a16="http://schemas.microsoft.com/office/drawing/2014/main" id="{6C965C19-393A-643A-4E9A-7DAA0F55A4B3}"/>
              </a:ext>
            </a:extLst>
          </p:cNvPr>
          <p:cNvSpPr txBox="1"/>
          <p:nvPr/>
        </p:nvSpPr>
        <p:spPr bwMode="auto">
          <a:xfrm>
            <a:off x="7803628" y="6039311"/>
            <a:ext cx="259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61" name="TextBox 60">
            <a:extLst>
              <a:ext uri="{FF2B5EF4-FFF2-40B4-BE49-F238E27FC236}">
                <a16:creationId xmlns:a16="http://schemas.microsoft.com/office/drawing/2014/main" id="{D9D7DDC3-D6EF-14BD-6FD1-5082ECAE20ED}"/>
              </a:ext>
            </a:extLst>
          </p:cNvPr>
          <p:cNvSpPr txBox="1"/>
          <p:nvPr/>
        </p:nvSpPr>
        <p:spPr bwMode="auto">
          <a:xfrm>
            <a:off x="7996891" y="604097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62" name="TextBox 61">
            <a:extLst>
              <a:ext uri="{FF2B5EF4-FFF2-40B4-BE49-F238E27FC236}">
                <a16:creationId xmlns:a16="http://schemas.microsoft.com/office/drawing/2014/main" id="{ABA41546-1246-86FE-1F0C-937C24B532B3}"/>
              </a:ext>
            </a:extLst>
          </p:cNvPr>
          <p:cNvSpPr txBox="1"/>
          <p:nvPr/>
        </p:nvSpPr>
        <p:spPr bwMode="auto">
          <a:xfrm>
            <a:off x="8243721" y="6042256"/>
            <a:ext cx="3872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11</a:t>
            </a:r>
          </a:p>
        </p:txBody>
      </p:sp>
      <p:sp>
        <p:nvSpPr>
          <p:cNvPr id="63" name="TextBox 62">
            <a:extLst>
              <a:ext uri="{FF2B5EF4-FFF2-40B4-BE49-F238E27FC236}">
                <a16:creationId xmlns:a16="http://schemas.microsoft.com/office/drawing/2014/main" id="{96F9A138-A6E1-62F4-8992-3603141D7E6B}"/>
              </a:ext>
            </a:extLst>
          </p:cNvPr>
          <p:cNvSpPr txBox="1"/>
          <p:nvPr/>
        </p:nvSpPr>
        <p:spPr bwMode="auto">
          <a:xfrm>
            <a:off x="8498472" y="603488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9216" name="TextBox 9215">
            <a:extLst>
              <a:ext uri="{FF2B5EF4-FFF2-40B4-BE49-F238E27FC236}">
                <a16:creationId xmlns:a16="http://schemas.microsoft.com/office/drawing/2014/main" id="{8C0C1DB2-69DA-5F4B-38CA-8467211EAEA8}"/>
              </a:ext>
            </a:extLst>
          </p:cNvPr>
          <p:cNvSpPr txBox="1"/>
          <p:nvPr/>
        </p:nvSpPr>
        <p:spPr bwMode="auto">
          <a:xfrm>
            <a:off x="8723881" y="6036165"/>
            <a:ext cx="3872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13</a:t>
            </a:r>
          </a:p>
        </p:txBody>
      </p:sp>
      <p:sp>
        <p:nvSpPr>
          <p:cNvPr id="9217" name="TextBox 9216">
            <a:extLst>
              <a:ext uri="{FF2B5EF4-FFF2-40B4-BE49-F238E27FC236}">
                <a16:creationId xmlns:a16="http://schemas.microsoft.com/office/drawing/2014/main" id="{7576210E-B313-4C9A-764E-6F2694F18254}"/>
              </a:ext>
            </a:extLst>
          </p:cNvPr>
          <p:cNvSpPr txBox="1"/>
          <p:nvPr/>
        </p:nvSpPr>
        <p:spPr bwMode="auto">
          <a:xfrm>
            <a:off x="8978104" y="6037832"/>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14</a:t>
            </a:r>
          </a:p>
        </p:txBody>
      </p:sp>
      <p:sp>
        <p:nvSpPr>
          <p:cNvPr id="9219" name="TextBox 9218">
            <a:extLst>
              <a:ext uri="{FF2B5EF4-FFF2-40B4-BE49-F238E27FC236}">
                <a16:creationId xmlns:a16="http://schemas.microsoft.com/office/drawing/2014/main" id="{F61B447F-CF66-219B-1992-2DEA033F2786}"/>
              </a:ext>
            </a:extLst>
          </p:cNvPr>
          <p:cNvSpPr txBox="1"/>
          <p:nvPr/>
        </p:nvSpPr>
        <p:spPr bwMode="auto">
          <a:xfrm>
            <a:off x="9242562" y="6039310"/>
            <a:ext cx="3646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9220" name="TextBox 9219">
            <a:extLst>
              <a:ext uri="{FF2B5EF4-FFF2-40B4-BE49-F238E27FC236}">
                <a16:creationId xmlns:a16="http://schemas.microsoft.com/office/drawing/2014/main" id="{4B489A21-E0C5-DB1A-F995-63E227D4F523}"/>
              </a:ext>
            </a:extLst>
          </p:cNvPr>
          <p:cNvSpPr txBox="1"/>
          <p:nvPr/>
        </p:nvSpPr>
        <p:spPr bwMode="auto">
          <a:xfrm>
            <a:off x="9479399" y="603724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9221" name="TextBox 9220">
            <a:extLst>
              <a:ext uri="{FF2B5EF4-FFF2-40B4-BE49-F238E27FC236}">
                <a16:creationId xmlns:a16="http://schemas.microsoft.com/office/drawing/2014/main" id="{21F72006-9AAC-345E-868C-5735DEAD5A76}"/>
              </a:ext>
            </a:extLst>
          </p:cNvPr>
          <p:cNvSpPr txBox="1"/>
          <p:nvPr/>
        </p:nvSpPr>
        <p:spPr bwMode="auto">
          <a:xfrm>
            <a:off x="9715145" y="6038525"/>
            <a:ext cx="3872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17</a:t>
            </a:r>
          </a:p>
        </p:txBody>
      </p:sp>
      <p:sp>
        <p:nvSpPr>
          <p:cNvPr id="9222" name="TextBox 9221">
            <a:extLst>
              <a:ext uri="{FF2B5EF4-FFF2-40B4-BE49-F238E27FC236}">
                <a16:creationId xmlns:a16="http://schemas.microsoft.com/office/drawing/2014/main" id="{FC7DD523-0EDD-031C-FBF3-66DCE5A3C3F7}"/>
              </a:ext>
            </a:extLst>
          </p:cNvPr>
          <p:cNvSpPr txBox="1"/>
          <p:nvPr/>
        </p:nvSpPr>
        <p:spPr bwMode="auto">
          <a:xfrm>
            <a:off x="9975438" y="60311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9223" name="TextBox 9222">
            <a:extLst>
              <a:ext uri="{FF2B5EF4-FFF2-40B4-BE49-F238E27FC236}">
                <a16:creationId xmlns:a16="http://schemas.microsoft.com/office/drawing/2014/main" id="{53C9C11A-C866-3A0F-E073-3E2CA2F868BF}"/>
              </a:ext>
            </a:extLst>
          </p:cNvPr>
          <p:cNvSpPr txBox="1"/>
          <p:nvPr/>
        </p:nvSpPr>
        <p:spPr bwMode="auto">
          <a:xfrm>
            <a:off x="10195305" y="6032434"/>
            <a:ext cx="3872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19</a:t>
            </a:r>
          </a:p>
        </p:txBody>
      </p:sp>
      <p:sp>
        <p:nvSpPr>
          <p:cNvPr id="9224" name="TextBox 9223">
            <a:extLst>
              <a:ext uri="{FF2B5EF4-FFF2-40B4-BE49-F238E27FC236}">
                <a16:creationId xmlns:a16="http://schemas.microsoft.com/office/drawing/2014/main" id="{2289DE18-3544-B30F-0987-92ACE3A5693D}"/>
              </a:ext>
            </a:extLst>
          </p:cNvPr>
          <p:cNvSpPr txBox="1"/>
          <p:nvPr/>
        </p:nvSpPr>
        <p:spPr bwMode="auto">
          <a:xfrm>
            <a:off x="10466154" y="603410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9225" name="TextBox 9224">
            <a:extLst>
              <a:ext uri="{FF2B5EF4-FFF2-40B4-BE49-F238E27FC236}">
                <a16:creationId xmlns:a16="http://schemas.microsoft.com/office/drawing/2014/main" id="{9CE1805C-BB0B-CFE8-B0C5-952616FA110A}"/>
              </a:ext>
            </a:extLst>
          </p:cNvPr>
          <p:cNvSpPr txBox="1"/>
          <p:nvPr/>
        </p:nvSpPr>
        <p:spPr bwMode="auto">
          <a:xfrm>
            <a:off x="10730612" y="6035579"/>
            <a:ext cx="3646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9226" name="TextBox 9225">
            <a:extLst>
              <a:ext uri="{FF2B5EF4-FFF2-40B4-BE49-F238E27FC236}">
                <a16:creationId xmlns:a16="http://schemas.microsoft.com/office/drawing/2014/main" id="{45108A59-DD9E-A1B3-BC23-5B1E88C199A4}"/>
              </a:ext>
            </a:extLst>
          </p:cNvPr>
          <p:cNvSpPr txBox="1"/>
          <p:nvPr/>
        </p:nvSpPr>
        <p:spPr bwMode="auto">
          <a:xfrm>
            <a:off x="10946314" y="6035579"/>
            <a:ext cx="3872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22</a:t>
            </a:r>
          </a:p>
        </p:txBody>
      </p:sp>
      <p:sp>
        <p:nvSpPr>
          <p:cNvPr id="9227" name="TextBox 9226">
            <a:extLst>
              <a:ext uri="{FF2B5EF4-FFF2-40B4-BE49-F238E27FC236}">
                <a16:creationId xmlns:a16="http://schemas.microsoft.com/office/drawing/2014/main" id="{CF6AA136-BAF2-5EAD-D2F4-0F771C565DE3}"/>
              </a:ext>
            </a:extLst>
          </p:cNvPr>
          <p:cNvSpPr txBox="1"/>
          <p:nvPr/>
        </p:nvSpPr>
        <p:spPr bwMode="auto">
          <a:xfrm>
            <a:off x="11217163" y="603724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23</a:t>
            </a:r>
          </a:p>
        </p:txBody>
      </p:sp>
      <p:sp>
        <p:nvSpPr>
          <p:cNvPr id="9228" name="TextBox 9227">
            <a:extLst>
              <a:ext uri="{FF2B5EF4-FFF2-40B4-BE49-F238E27FC236}">
                <a16:creationId xmlns:a16="http://schemas.microsoft.com/office/drawing/2014/main" id="{D5D827D8-CA37-B780-4DCD-96BE1E16A0B0}"/>
              </a:ext>
            </a:extLst>
          </p:cNvPr>
          <p:cNvSpPr txBox="1"/>
          <p:nvPr/>
        </p:nvSpPr>
        <p:spPr bwMode="auto">
          <a:xfrm>
            <a:off x="11481621" y="6038724"/>
            <a:ext cx="3646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9229" name="TextBox 9228">
            <a:extLst>
              <a:ext uri="{FF2B5EF4-FFF2-40B4-BE49-F238E27FC236}">
                <a16:creationId xmlns:a16="http://schemas.microsoft.com/office/drawing/2014/main" id="{21F4B83B-6BCA-AF0C-0211-A069BEADFA50}"/>
              </a:ext>
            </a:extLst>
          </p:cNvPr>
          <p:cNvSpPr txBox="1"/>
          <p:nvPr/>
        </p:nvSpPr>
        <p:spPr bwMode="auto">
          <a:xfrm>
            <a:off x="4919695" y="1153693"/>
            <a:ext cx="12859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Prior lines of </a:t>
            </a:r>
            <a:r>
              <a:rPr lang="en-US" sz="1400" b="0" dirty="0" err="1">
                <a:solidFill>
                  <a:schemeClr val="bg1"/>
                </a:solidFill>
                <a:latin typeface="Calibri" panose="020F0502020204030204" pitchFamily="34" charset="0"/>
              </a:rPr>
              <a:t>tx</a:t>
            </a:r>
            <a:endParaRPr lang="en-US" sz="1400" b="0" dirty="0">
              <a:solidFill>
                <a:schemeClr val="bg1"/>
              </a:solidFill>
              <a:latin typeface="Calibri" panose="020F0502020204030204" pitchFamily="34" charset="0"/>
            </a:endParaRPr>
          </a:p>
        </p:txBody>
      </p:sp>
      <p:sp>
        <p:nvSpPr>
          <p:cNvPr id="9230" name="TextBox 9229">
            <a:extLst>
              <a:ext uri="{FF2B5EF4-FFF2-40B4-BE49-F238E27FC236}">
                <a16:creationId xmlns:a16="http://schemas.microsoft.com/office/drawing/2014/main" id="{C28E0D14-40A8-1843-1948-A310E6D87B50}"/>
              </a:ext>
            </a:extLst>
          </p:cNvPr>
          <p:cNvSpPr txBox="1"/>
          <p:nvPr/>
        </p:nvSpPr>
        <p:spPr bwMode="auto">
          <a:xfrm>
            <a:off x="5473995" y="1404722"/>
            <a:ext cx="242438" cy="1090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5</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9</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5</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6</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p:txBody>
      </p:sp>
      <p:sp>
        <p:nvSpPr>
          <p:cNvPr id="9231" name="TextBox 9230">
            <a:extLst>
              <a:ext uri="{FF2B5EF4-FFF2-40B4-BE49-F238E27FC236}">
                <a16:creationId xmlns:a16="http://schemas.microsoft.com/office/drawing/2014/main" id="{5D664ED5-D658-2AA0-8B37-E6C0C833E45F}"/>
              </a:ext>
            </a:extLst>
          </p:cNvPr>
          <p:cNvSpPr txBox="1"/>
          <p:nvPr/>
        </p:nvSpPr>
        <p:spPr bwMode="auto">
          <a:xfrm>
            <a:off x="5465865" y="2432802"/>
            <a:ext cx="242374" cy="190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7</a:t>
            </a:r>
          </a:p>
        </p:txBody>
      </p:sp>
      <p:sp>
        <p:nvSpPr>
          <p:cNvPr id="9232" name="TextBox 9231">
            <a:extLst>
              <a:ext uri="{FF2B5EF4-FFF2-40B4-BE49-F238E27FC236}">
                <a16:creationId xmlns:a16="http://schemas.microsoft.com/office/drawing/2014/main" id="{0D6771E1-6434-00B4-9215-B1204F97CAEF}"/>
              </a:ext>
            </a:extLst>
          </p:cNvPr>
          <p:cNvSpPr txBox="1"/>
          <p:nvPr/>
        </p:nvSpPr>
        <p:spPr bwMode="auto">
          <a:xfrm>
            <a:off x="5469514" y="2562836"/>
            <a:ext cx="242438" cy="1900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9</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5</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5</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5</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8</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p:txBody>
      </p:sp>
      <p:sp>
        <p:nvSpPr>
          <p:cNvPr id="9233" name="TextBox 9232">
            <a:extLst>
              <a:ext uri="{FF2B5EF4-FFF2-40B4-BE49-F238E27FC236}">
                <a16:creationId xmlns:a16="http://schemas.microsoft.com/office/drawing/2014/main" id="{BCDEA8C0-637B-D1C6-04DD-1F08A0610FB1}"/>
              </a:ext>
            </a:extLst>
          </p:cNvPr>
          <p:cNvSpPr txBox="1"/>
          <p:nvPr/>
        </p:nvSpPr>
        <p:spPr bwMode="auto">
          <a:xfrm>
            <a:off x="5408536" y="4411342"/>
            <a:ext cx="300082" cy="1270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5</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7</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7</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10</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6</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2</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3</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5</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p:txBody>
      </p:sp>
      <p:sp>
        <p:nvSpPr>
          <p:cNvPr id="9234" name="TextBox 9233">
            <a:extLst>
              <a:ext uri="{FF2B5EF4-FFF2-40B4-BE49-F238E27FC236}">
                <a16:creationId xmlns:a16="http://schemas.microsoft.com/office/drawing/2014/main" id="{0FF24CED-F872-BD60-917E-A515D8069A87}"/>
              </a:ext>
            </a:extLst>
          </p:cNvPr>
          <p:cNvSpPr txBox="1"/>
          <p:nvPr/>
        </p:nvSpPr>
        <p:spPr bwMode="auto">
          <a:xfrm>
            <a:off x="5467574" y="5631670"/>
            <a:ext cx="242438" cy="46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8</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4</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5</a:t>
            </a:r>
          </a:p>
          <a:p>
            <a:pPr algn="r">
              <a:lnSpc>
                <a:spcPct val="65000"/>
              </a:lnSpc>
              <a:spcBef>
                <a:spcPts val="0"/>
              </a:spcBef>
              <a:spcAft>
                <a:spcPct val="0"/>
              </a:spcAft>
              <a:buClrTx/>
              <a:buFontTx/>
              <a:buNone/>
            </a:pPr>
            <a:r>
              <a:rPr lang="en-US" sz="900" b="0" dirty="0">
                <a:solidFill>
                  <a:schemeClr val="bg1"/>
                </a:solidFill>
                <a:latin typeface="Calibri" panose="020F0502020204030204" pitchFamily="34" charset="0"/>
              </a:rPr>
              <a:t>9</a:t>
            </a:r>
          </a:p>
        </p:txBody>
      </p:sp>
      <p:sp>
        <p:nvSpPr>
          <p:cNvPr id="9235" name="Freeform: Shape 9234">
            <a:extLst>
              <a:ext uri="{FF2B5EF4-FFF2-40B4-BE49-F238E27FC236}">
                <a16:creationId xmlns:a16="http://schemas.microsoft.com/office/drawing/2014/main" id="{1AA31787-B16A-6BC0-B853-D4DBC88F0CEB}"/>
              </a:ext>
            </a:extLst>
          </p:cNvPr>
          <p:cNvSpPr/>
          <p:nvPr/>
        </p:nvSpPr>
        <p:spPr bwMode="auto">
          <a:xfrm rot="10800000">
            <a:off x="5460502" y="1444238"/>
            <a:ext cx="53947" cy="971921"/>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 name="connsiteX0" fmla="*/ 0 w 68425"/>
              <a:gd name="connsiteY0" fmla="*/ 0 h 1859902"/>
              <a:gd name="connsiteX1" fmla="*/ 68425 w 68425"/>
              <a:gd name="connsiteY1" fmla="*/ 0 h 1859902"/>
              <a:gd name="connsiteX2" fmla="*/ 68425 w 68425"/>
              <a:gd name="connsiteY2" fmla="*/ 1859902 h 1859902"/>
              <a:gd name="connsiteX3" fmla="*/ 8688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8688" y="1859902"/>
                </a:lnTo>
              </a:path>
            </a:pathLst>
          </a:custGeom>
          <a:noFill/>
          <a:ln w="19050">
            <a:solidFill>
              <a:schemeClr val="bg1"/>
            </a:solidFill>
            <a:miter lim="800000"/>
            <a:headEnd/>
            <a:tailEnd/>
          </a:ln>
        </p:spPr>
        <p:txBody>
          <a:bodyPr rtlCol="0" anchor="ctr"/>
          <a:lstStyle/>
          <a:p>
            <a:pPr algn="ctr"/>
            <a:endParaRPr lang="en-US"/>
          </a:p>
        </p:txBody>
      </p:sp>
      <p:sp>
        <p:nvSpPr>
          <p:cNvPr id="9236" name="Freeform: Shape 9235">
            <a:extLst>
              <a:ext uri="{FF2B5EF4-FFF2-40B4-BE49-F238E27FC236}">
                <a16:creationId xmlns:a16="http://schemas.microsoft.com/office/drawing/2014/main" id="{349CD40F-16C6-5723-DA90-A30202308343}"/>
              </a:ext>
            </a:extLst>
          </p:cNvPr>
          <p:cNvSpPr/>
          <p:nvPr/>
        </p:nvSpPr>
        <p:spPr bwMode="auto">
          <a:xfrm rot="10800000">
            <a:off x="5456781" y="2446350"/>
            <a:ext cx="53946" cy="151723"/>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 name="connsiteX0" fmla="*/ 0 w 68425"/>
              <a:gd name="connsiteY0" fmla="*/ 0 h 1859902"/>
              <a:gd name="connsiteX1" fmla="*/ 68425 w 68425"/>
              <a:gd name="connsiteY1" fmla="*/ 0 h 1859902"/>
              <a:gd name="connsiteX2" fmla="*/ 68425 w 68425"/>
              <a:gd name="connsiteY2" fmla="*/ 1859902 h 1859902"/>
              <a:gd name="connsiteX3" fmla="*/ 118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181" y="1859902"/>
                </a:lnTo>
              </a:path>
            </a:pathLst>
          </a:custGeom>
          <a:noFill/>
          <a:ln w="19050">
            <a:solidFill>
              <a:schemeClr val="bg1"/>
            </a:solidFill>
            <a:miter lim="800000"/>
            <a:headEnd/>
            <a:tailEnd/>
          </a:ln>
        </p:spPr>
        <p:txBody>
          <a:bodyPr rtlCol="0" anchor="ctr"/>
          <a:lstStyle/>
          <a:p>
            <a:pPr algn="ctr"/>
            <a:endParaRPr lang="en-US"/>
          </a:p>
        </p:txBody>
      </p:sp>
      <p:sp>
        <p:nvSpPr>
          <p:cNvPr id="9238" name="Freeform: Shape 9237">
            <a:extLst>
              <a:ext uri="{FF2B5EF4-FFF2-40B4-BE49-F238E27FC236}">
                <a16:creationId xmlns:a16="http://schemas.microsoft.com/office/drawing/2014/main" id="{F37547AB-1894-7E4C-E240-71DC78A8D932}"/>
              </a:ext>
            </a:extLst>
          </p:cNvPr>
          <p:cNvSpPr/>
          <p:nvPr/>
        </p:nvSpPr>
        <p:spPr bwMode="auto">
          <a:xfrm rot="10800000">
            <a:off x="5456781" y="2619588"/>
            <a:ext cx="53946" cy="1766716"/>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 name="connsiteX0" fmla="*/ 0 w 68425"/>
              <a:gd name="connsiteY0" fmla="*/ 0 h 1859902"/>
              <a:gd name="connsiteX1" fmla="*/ 68425 w 68425"/>
              <a:gd name="connsiteY1" fmla="*/ 0 h 1859902"/>
              <a:gd name="connsiteX2" fmla="*/ 68425 w 68425"/>
              <a:gd name="connsiteY2" fmla="*/ 1859902 h 1859902"/>
              <a:gd name="connsiteX3" fmla="*/ 118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181" y="1859902"/>
                </a:lnTo>
              </a:path>
            </a:pathLst>
          </a:custGeom>
          <a:noFill/>
          <a:ln w="19050">
            <a:solidFill>
              <a:schemeClr val="bg1"/>
            </a:solidFill>
            <a:miter lim="800000"/>
            <a:headEnd/>
            <a:tailEnd/>
          </a:ln>
        </p:spPr>
        <p:txBody>
          <a:bodyPr rtlCol="0" anchor="ctr"/>
          <a:lstStyle/>
          <a:p>
            <a:pPr algn="ctr"/>
            <a:endParaRPr lang="en-US"/>
          </a:p>
        </p:txBody>
      </p:sp>
      <p:sp>
        <p:nvSpPr>
          <p:cNvPr id="9239" name="Freeform: Shape 9238">
            <a:extLst>
              <a:ext uri="{FF2B5EF4-FFF2-40B4-BE49-F238E27FC236}">
                <a16:creationId xmlns:a16="http://schemas.microsoft.com/office/drawing/2014/main" id="{DF50CB3B-9875-D5FE-A90F-C933AAC48E38}"/>
              </a:ext>
            </a:extLst>
          </p:cNvPr>
          <p:cNvSpPr/>
          <p:nvPr/>
        </p:nvSpPr>
        <p:spPr bwMode="auto">
          <a:xfrm rot="10800000">
            <a:off x="5455479" y="4446579"/>
            <a:ext cx="55247" cy="1145631"/>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 name="connsiteX0" fmla="*/ 0 w 68425"/>
              <a:gd name="connsiteY0" fmla="*/ 0 h 1859902"/>
              <a:gd name="connsiteX1" fmla="*/ 68425 w 68425"/>
              <a:gd name="connsiteY1" fmla="*/ 0 h 1859902"/>
              <a:gd name="connsiteX2" fmla="*/ 68425 w 68425"/>
              <a:gd name="connsiteY2" fmla="*/ 1859902 h 1859902"/>
              <a:gd name="connsiteX3" fmla="*/ 118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181" y="1859902"/>
                </a:lnTo>
              </a:path>
            </a:pathLst>
          </a:custGeom>
          <a:noFill/>
          <a:ln w="19050">
            <a:solidFill>
              <a:schemeClr val="bg1"/>
            </a:solidFill>
            <a:miter lim="800000"/>
            <a:headEnd/>
            <a:tailEnd/>
          </a:ln>
        </p:spPr>
        <p:txBody>
          <a:bodyPr rtlCol="0" anchor="ctr"/>
          <a:lstStyle/>
          <a:p>
            <a:pPr algn="ctr"/>
            <a:endParaRPr lang="en-US"/>
          </a:p>
        </p:txBody>
      </p:sp>
      <p:sp>
        <p:nvSpPr>
          <p:cNvPr id="9240" name="Freeform: Shape 9239">
            <a:extLst>
              <a:ext uri="{FF2B5EF4-FFF2-40B4-BE49-F238E27FC236}">
                <a16:creationId xmlns:a16="http://schemas.microsoft.com/office/drawing/2014/main" id="{F58C95D8-9F70-4A13-D0BB-8A7CC74D3880}"/>
              </a:ext>
            </a:extLst>
          </p:cNvPr>
          <p:cNvSpPr/>
          <p:nvPr/>
        </p:nvSpPr>
        <p:spPr bwMode="auto">
          <a:xfrm rot="10800000">
            <a:off x="5459649" y="5667149"/>
            <a:ext cx="49848" cy="352721"/>
          </a:xfrm>
          <a:custGeom>
            <a:avLst/>
            <a:gdLst>
              <a:gd name="connsiteX0" fmla="*/ 0 w 68425"/>
              <a:gd name="connsiteY0" fmla="*/ 0 h 1859902"/>
              <a:gd name="connsiteX1" fmla="*/ 68425 w 68425"/>
              <a:gd name="connsiteY1" fmla="*/ 0 h 1859902"/>
              <a:gd name="connsiteX2" fmla="*/ 68425 w 68425"/>
              <a:gd name="connsiteY2" fmla="*/ 1859902 h 1859902"/>
              <a:gd name="connsiteX3" fmla="*/ 12441 w 68425"/>
              <a:gd name="connsiteY3" fmla="*/ 1859902 h 1859902"/>
              <a:gd name="connsiteX0" fmla="*/ 0 w 68425"/>
              <a:gd name="connsiteY0" fmla="*/ 0 h 1859902"/>
              <a:gd name="connsiteX1" fmla="*/ 68425 w 68425"/>
              <a:gd name="connsiteY1" fmla="*/ 0 h 1859902"/>
              <a:gd name="connsiteX2" fmla="*/ 68425 w 68425"/>
              <a:gd name="connsiteY2" fmla="*/ 1859902 h 1859902"/>
              <a:gd name="connsiteX3" fmla="*/ 1181 w 68425"/>
              <a:gd name="connsiteY3" fmla="*/ 1859902 h 1859902"/>
            </a:gdLst>
            <a:ahLst/>
            <a:cxnLst>
              <a:cxn ang="0">
                <a:pos x="connsiteX0" y="connsiteY0"/>
              </a:cxn>
              <a:cxn ang="0">
                <a:pos x="connsiteX1" y="connsiteY1"/>
              </a:cxn>
              <a:cxn ang="0">
                <a:pos x="connsiteX2" y="connsiteY2"/>
              </a:cxn>
              <a:cxn ang="0">
                <a:pos x="connsiteX3" y="connsiteY3"/>
              </a:cxn>
            </a:cxnLst>
            <a:rect l="l" t="t" r="r" b="b"/>
            <a:pathLst>
              <a:path w="68425" h="1859902">
                <a:moveTo>
                  <a:pt x="0" y="0"/>
                </a:moveTo>
                <a:lnTo>
                  <a:pt x="68425" y="0"/>
                </a:lnTo>
                <a:lnTo>
                  <a:pt x="68425" y="1859902"/>
                </a:lnTo>
                <a:lnTo>
                  <a:pt x="1181" y="1859902"/>
                </a:lnTo>
              </a:path>
            </a:pathLst>
          </a:custGeom>
          <a:noFill/>
          <a:ln w="19050">
            <a:solidFill>
              <a:schemeClr val="bg1"/>
            </a:solidFill>
            <a:miter lim="800000"/>
            <a:headEnd/>
            <a:tailEnd/>
          </a:ln>
        </p:spPr>
        <p:txBody>
          <a:bodyPr rtlCol="0" anchor="ctr"/>
          <a:lstStyle/>
          <a:p>
            <a:pPr algn="ctr"/>
            <a:endParaRPr lang="en-US"/>
          </a:p>
        </p:txBody>
      </p:sp>
      <p:sp>
        <p:nvSpPr>
          <p:cNvPr id="9241" name="TextBox 9240">
            <a:extLst>
              <a:ext uri="{FF2B5EF4-FFF2-40B4-BE49-F238E27FC236}">
                <a16:creationId xmlns:a16="http://schemas.microsoft.com/office/drawing/2014/main" id="{C7B92923-F1DB-28F2-9EE9-7020BA611438}"/>
              </a:ext>
            </a:extLst>
          </p:cNvPr>
          <p:cNvSpPr txBox="1"/>
          <p:nvPr/>
        </p:nvSpPr>
        <p:spPr bwMode="auto">
          <a:xfrm>
            <a:off x="4795318" y="1761905"/>
            <a:ext cx="6928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r>
              <a:rPr lang="en-US" sz="1400" b="0" dirty="0">
                <a:solidFill>
                  <a:schemeClr val="bg1"/>
                </a:solidFill>
                <a:latin typeface="Calibri" panose="020F0502020204030204" pitchFamily="34" charset="0"/>
                <a:cs typeface="Calibri" panose="020F0502020204030204" pitchFamily="34" charset="0"/>
              </a:rPr>
              <a:t>20x10</a:t>
            </a:r>
            <a:r>
              <a:rPr lang="en-US" sz="1400" b="0" baseline="30000" dirty="0">
                <a:solidFill>
                  <a:schemeClr val="bg1"/>
                </a:solidFill>
                <a:latin typeface="Calibri" panose="020F0502020204030204" pitchFamily="34" charset="0"/>
                <a:cs typeface="Calibri" panose="020F0502020204030204" pitchFamily="34" charset="0"/>
              </a:rPr>
              <a:t>6</a:t>
            </a:r>
          </a:p>
        </p:txBody>
      </p:sp>
      <p:sp>
        <p:nvSpPr>
          <p:cNvPr id="9242" name="TextBox 9241">
            <a:extLst>
              <a:ext uri="{FF2B5EF4-FFF2-40B4-BE49-F238E27FC236}">
                <a16:creationId xmlns:a16="http://schemas.microsoft.com/office/drawing/2014/main" id="{2561C581-9439-66EF-3154-A9E3F48914AB}"/>
              </a:ext>
            </a:extLst>
          </p:cNvPr>
          <p:cNvSpPr txBox="1"/>
          <p:nvPr/>
        </p:nvSpPr>
        <p:spPr bwMode="auto">
          <a:xfrm>
            <a:off x="4798775" y="2370506"/>
            <a:ext cx="6896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r>
              <a:rPr lang="en-US" sz="1400" b="0" dirty="0">
                <a:solidFill>
                  <a:schemeClr val="bg1"/>
                </a:solidFill>
                <a:latin typeface="Calibri" panose="020F0502020204030204" pitchFamily="34" charset="0"/>
                <a:cs typeface="Calibri" panose="020F0502020204030204" pitchFamily="34" charset="0"/>
              </a:rPr>
              <a:t>14x10</a:t>
            </a:r>
            <a:r>
              <a:rPr lang="en-US" sz="1400" b="0" baseline="30000" dirty="0">
                <a:solidFill>
                  <a:schemeClr val="bg1"/>
                </a:solidFill>
                <a:latin typeface="Calibri" panose="020F0502020204030204" pitchFamily="34" charset="0"/>
                <a:cs typeface="Calibri" panose="020F0502020204030204" pitchFamily="34" charset="0"/>
              </a:rPr>
              <a:t>6</a:t>
            </a:r>
          </a:p>
        </p:txBody>
      </p:sp>
      <p:sp>
        <p:nvSpPr>
          <p:cNvPr id="9243" name="TextBox 9242">
            <a:extLst>
              <a:ext uri="{FF2B5EF4-FFF2-40B4-BE49-F238E27FC236}">
                <a16:creationId xmlns:a16="http://schemas.microsoft.com/office/drawing/2014/main" id="{D5803DE3-54DC-9BF8-1857-2E6807C963BA}"/>
              </a:ext>
            </a:extLst>
          </p:cNvPr>
          <p:cNvSpPr txBox="1"/>
          <p:nvPr/>
        </p:nvSpPr>
        <p:spPr bwMode="auto">
          <a:xfrm>
            <a:off x="4813171" y="3341838"/>
            <a:ext cx="6896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r>
              <a:rPr lang="en-US" sz="1400" b="0" dirty="0">
                <a:solidFill>
                  <a:schemeClr val="bg1"/>
                </a:solidFill>
                <a:latin typeface="Calibri" panose="020F0502020204030204" pitchFamily="34" charset="0"/>
                <a:cs typeface="Calibri" panose="020F0502020204030204" pitchFamily="34" charset="0"/>
              </a:rPr>
              <a:t>10x10</a:t>
            </a:r>
            <a:r>
              <a:rPr lang="en-US" sz="1400" b="0" baseline="30000" dirty="0">
                <a:solidFill>
                  <a:schemeClr val="bg1"/>
                </a:solidFill>
                <a:latin typeface="Calibri" panose="020F0502020204030204" pitchFamily="34" charset="0"/>
                <a:cs typeface="Calibri" panose="020F0502020204030204" pitchFamily="34" charset="0"/>
              </a:rPr>
              <a:t>6</a:t>
            </a:r>
          </a:p>
        </p:txBody>
      </p:sp>
      <p:sp>
        <p:nvSpPr>
          <p:cNvPr id="9244" name="TextBox 9243">
            <a:extLst>
              <a:ext uri="{FF2B5EF4-FFF2-40B4-BE49-F238E27FC236}">
                <a16:creationId xmlns:a16="http://schemas.microsoft.com/office/drawing/2014/main" id="{7CA5EC0F-D4CF-5411-57E1-A7162872EA85}"/>
              </a:ext>
            </a:extLst>
          </p:cNvPr>
          <p:cNvSpPr txBox="1"/>
          <p:nvPr/>
        </p:nvSpPr>
        <p:spPr bwMode="auto">
          <a:xfrm>
            <a:off x="4901642" y="4874563"/>
            <a:ext cx="5982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r>
              <a:rPr lang="en-US" sz="1400" b="0" dirty="0">
                <a:solidFill>
                  <a:schemeClr val="bg1"/>
                </a:solidFill>
                <a:latin typeface="Calibri" panose="020F0502020204030204" pitchFamily="34" charset="0"/>
                <a:cs typeface="Calibri" panose="020F0502020204030204" pitchFamily="34" charset="0"/>
              </a:rPr>
              <a:t>5x10</a:t>
            </a:r>
            <a:r>
              <a:rPr lang="en-US" sz="1400" b="0" baseline="30000" dirty="0">
                <a:solidFill>
                  <a:schemeClr val="bg1"/>
                </a:solidFill>
                <a:latin typeface="Calibri" panose="020F0502020204030204" pitchFamily="34" charset="0"/>
                <a:cs typeface="Calibri" panose="020F0502020204030204" pitchFamily="34" charset="0"/>
              </a:rPr>
              <a:t>6</a:t>
            </a:r>
          </a:p>
        </p:txBody>
      </p:sp>
      <p:sp>
        <p:nvSpPr>
          <p:cNvPr id="9245" name="TextBox 9244">
            <a:extLst>
              <a:ext uri="{FF2B5EF4-FFF2-40B4-BE49-F238E27FC236}">
                <a16:creationId xmlns:a16="http://schemas.microsoft.com/office/drawing/2014/main" id="{E3191F3B-79CB-C520-7648-69F940153C4F}"/>
              </a:ext>
            </a:extLst>
          </p:cNvPr>
          <p:cNvSpPr txBox="1"/>
          <p:nvPr/>
        </p:nvSpPr>
        <p:spPr bwMode="auto">
          <a:xfrm>
            <a:off x="4755125" y="5696782"/>
            <a:ext cx="7344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r>
              <a:rPr lang="en-US" sz="1400" b="0" dirty="0">
                <a:solidFill>
                  <a:schemeClr val="bg1"/>
                </a:solidFill>
                <a:latin typeface="Calibri" panose="020F0502020204030204" pitchFamily="34" charset="0"/>
                <a:cs typeface="Calibri" panose="020F0502020204030204" pitchFamily="34" charset="0"/>
              </a:rPr>
              <a:t>2.5x10</a:t>
            </a:r>
            <a:r>
              <a:rPr lang="en-US" sz="1400" b="0" baseline="30000" dirty="0">
                <a:solidFill>
                  <a:schemeClr val="bg1"/>
                </a:solidFill>
                <a:latin typeface="Calibri" panose="020F0502020204030204" pitchFamily="34" charset="0"/>
                <a:cs typeface="Calibri" panose="020F0502020204030204" pitchFamily="34" charset="0"/>
              </a:rPr>
              <a:t>6</a:t>
            </a:r>
          </a:p>
        </p:txBody>
      </p:sp>
      <p:sp>
        <p:nvSpPr>
          <p:cNvPr id="9246" name="TextBox 9245">
            <a:extLst>
              <a:ext uri="{FF2B5EF4-FFF2-40B4-BE49-F238E27FC236}">
                <a16:creationId xmlns:a16="http://schemas.microsoft.com/office/drawing/2014/main" id="{0F539ADE-F1D0-91C8-B324-36533E7B90C6}"/>
              </a:ext>
            </a:extLst>
          </p:cNvPr>
          <p:cNvSpPr txBox="1"/>
          <p:nvPr/>
        </p:nvSpPr>
        <p:spPr bwMode="auto">
          <a:xfrm>
            <a:off x="10243895" y="1258264"/>
            <a:ext cx="1682064" cy="2419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90000"/>
              </a:lnSpc>
              <a:spcBef>
                <a:spcPts val="0"/>
              </a:spcBef>
              <a:spcAft>
                <a:spcPct val="0"/>
              </a:spcAft>
              <a:buClrTx/>
              <a:buFontTx/>
              <a:buNone/>
            </a:pPr>
            <a:r>
              <a:rPr lang="en-US" sz="1400" b="0" dirty="0">
                <a:solidFill>
                  <a:schemeClr val="bg1"/>
                </a:solidFill>
                <a:latin typeface="Calibri" panose="020F0502020204030204" pitchFamily="34" charset="0"/>
              </a:rPr>
              <a:t>Death</a:t>
            </a:r>
          </a:p>
          <a:p>
            <a:pPr>
              <a:lnSpc>
                <a:spcPct val="90000"/>
              </a:lnSpc>
              <a:spcBef>
                <a:spcPts val="0"/>
              </a:spcBef>
              <a:spcAft>
                <a:spcPct val="0"/>
              </a:spcAft>
              <a:buClrTx/>
              <a:buFontTx/>
              <a:buNone/>
            </a:pPr>
            <a:r>
              <a:rPr lang="en-US" sz="1400" b="0" dirty="0">
                <a:solidFill>
                  <a:schemeClr val="bg1"/>
                </a:solidFill>
                <a:latin typeface="Calibri" panose="020F0502020204030204" pitchFamily="34" charset="0"/>
              </a:rPr>
              <a:t>PD</a:t>
            </a:r>
          </a:p>
          <a:p>
            <a:pPr>
              <a:lnSpc>
                <a:spcPct val="90000"/>
              </a:lnSpc>
              <a:spcBef>
                <a:spcPts val="0"/>
              </a:spcBef>
              <a:spcAft>
                <a:spcPct val="0"/>
              </a:spcAft>
              <a:buClrTx/>
              <a:buFontTx/>
              <a:buNone/>
            </a:pPr>
            <a:endParaRPr lang="en-US" sz="1400" b="0" dirty="0">
              <a:solidFill>
                <a:schemeClr val="bg1"/>
              </a:solidFill>
              <a:latin typeface="Calibri" panose="020F0502020204030204" pitchFamily="34" charset="0"/>
            </a:endParaRPr>
          </a:p>
          <a:p>
            <a:pPr>
              <a:lnSpc>
                <a:spcPct val="90000"/>
              </a:lnSpc>
              <a:spcBef>
                <a:spcPts val="0"/>
              </a:spcBef>
              <a:spcAft>
                <a:spcPct val="0"/>
              </a:spcAft>
              <a:buClrTx/>
              <a:buFontTx/>
              <a:buNone/>
            </a:pPr>
            <a:r>
              <a:rPr lang="en-US" sz="1400" b="0" dirty="0">
                <a:solidFill>
                  <a:schemeClr val="bg1"/>
                </a:solidFill>
                <a:latin typeface="Calibri" panose="020F0502020204030204" pitchFamily="34" charset="0"/>
              </a:rPr>
              <a:t>Continued follow-up</a:t>
            </a:r>
          </a:p>
          <a:p>
            <a:pPr>
              <a:lnSpc>
                <a:spcPct val="90000"/>
              </a:lnSpc>
              <a:spcBef>
                <a:spcPts val="0"/>
              </a:spcBef>
              <a:spcAft>
                <a:spcPct val="0"/>
              </a:spcAft>
              <a:buClrTx/>
              <a:buFontTx/>
              <a:buNone/>
            </a:pPr>
            <a:endParaRPr lang="en-US" sz="1400" b="0" dirty="0">
              <a:solidFill>
                <a:schemeClr val="bg1"/>
              </a:solidFill>
              <a:latin typeface="Calibri" panose="020F0502020204030204" pitchFamily="34" charset="0"/>
            </a:endParaRPr>
          </a:p>
          <a:p>
            <a:pPr>
              <a:lnSpc>
                <a:spcPct val="90000"/>
              </a:lnSpc>
              <a:spcBef>
                <a:spcPts val="0"/>
              </a:spcBef>
              <a:spcAft>
                <a:spcPct val="0"/>
              </a:spcAft>
              <a:buClrTx/>
              <a:buFontTx/>
              <a:buNone/>
            </a:pPr>
            <a:r>
              <a:rPr lang="en-US" sz="1400" b="0" dirty="0">
                <a:solidFill>
                  <a:schemeClr val="bg1"/>
                </a:solidFill>
                <a:latin typeface="Calibri" panose="020F0502020204030204" pitchFamily="34" charset="0"/>
              </a:rPr>
              <a:t>Before 1 assessment</a:t>
            </a:r>
          </a:p>
          <a:p>
            <a:pPr>
              <a:lnSpc>
                <a:spcPct val="90000"/>
              </a:lnSpc>
              <a:spcBef>
                <a:spcPts val="0"/>
              </a:spcBef>
              <a:spcAft>
                <a:spcPct val="0"/>
              </a:spcAft>
              <a:buClrTx/>
              <a:buFontTx/>
              <a:buNone/>
            </a:pPr>
            <a:r>
              <a:rPr lang="en-US" sz="1400" b="0" dirty="0" err="1">
                <a:solidFill>
                  <a:schemeClr val="bg1"/>
                </a:solidFill>
                <a:latin typeface="Calibri" panose="020F0502020204030204" pitchFamily="34" charset="0"/>
              </a:rPr>
              <a:t>sCR</a:t>
            </a:r>
            <a:endParaRPr lang="en-US" sz="1400" b="0" dirty="0">
              <a:solidFill>
                <a:schemeClr val="bg1"/>
              </a:solidFill>
              <a:latin typeface="Calibri" panose="020F0502020204030204" pitchFamily="34" charset="0"/>
            </a:endParaRPr>
          </a:p>
          <a:p>
            <a:pPr>
              <a:lnSpc>
                <a:spcPct val="90000"/>
              </a:lnSpc>
              <a:spcBef>
                <a:spcPts val="0"/>
              </a:spcBef>
              <a:spcAft>
                <a:spcPct val="0"/>
              </a:spcAft>
              <a:buClrTx/>
              <a:buFontTx/>
              <a:buNone/>
            </a:pPr>
            <a:r>
              <a:rPr lang="en-US" sz="1400" b="0" dirty="0">
                <a:solidFill>
                  <a:schemeClr val="bg1"/>
                </a:solidFill>
                <a:latin typeface="Calibri" panose="020F0502020204030204" pitchFamily="34" charset="0"/>
              </a:rPr>
              <a:t>CR</a:t>
            </a:r>
          </a:p>
          <a:p>
            <a:pPr>
              <a:lnSpc>
                <a:spcPct val="90000"/>
              </a:lnSpc>
              <a:spcBef>
                <a:spcPts val="0"/>
              </a:spcBef>
              <a:spcAft>
                <a:spcPct val="0"/>
              </a:spcAft>
              <a:buClrTx/>
              <a:buFontTx/>
              <a:buNone/>
            </a:pPr>
            <a:r>
              <a:rPr lang="en-US" sz="1400" b="0" dirty="0">
                <a:solidFill>
                  <a:schemeClr val="bg1"/>
                </a:solidFill>
                <a:latin typeface="Calibri" panose="020F0502020204030204" pitchFamily="34" charset="0"/>
              </a:rPr>
              <a:t>VGPR</a:t>
            </a:r>
          </a:p>
          <a:p>
            <a:pPr>
              <a:lnSpc>
                <a:spcPct val="90000"/>
              </a:lnSpc>
              <a:spcBef>
                <a:spcPts val="0"/>
              </a:spcBef>
              <a:spcAft>
                <a:spcPct val="0"/>
              </a:spcAft>
              <a:buClrTx/>
              <a:buFontTx/>
              <a:buNone/>
            </a:pPr>
            <a:r>
              <a:rPr lang="en-US" sz="1400" b="0" dirty="0">
                <a:solidFill>
                  <a:schemeClr val="bg1"/>
                </a:solidFill>
                <a:latin typeface="Calibri" panose="020F0502020204030204" pitchFamily="34" charset="0"/>
              </a:rPr>
              <a:t>PR</a:t>
            </a:r>
          </a:p>
          <a:p>
            <a:pPr>
              <a:lnSpc>
                <a:spcPct val="90000"/>
              </a:lnSpc>
              <a:spcBef>
                <a:spcPts val="0"/>
              </a:spcBef>
              <a:spcAft>
                <a:spcPct val="0"/>
              </a:spcAft>
              <a:buClrTx/>
              <a:buFontTx/>
              <a:buNone/>
            </a:pPr>
            <a:r>
              <a:rPr lang="en-US" sz="1400" b="0" dirty="0">
                <a:solidFill>
                  <a:schemeClr val="bg1"/>
                </a:solidFill>
                <a:latin typeface="Calibri" panose="020F0502020204030204" pitchFamily="34" charset="0"/>
              </a:rPr>
              <a:t>MR</a:t>
            </a:r>
          </a:p>
          <a:p>
            <a:pPr>
              <a:lnSpc>
                <a:spcPct val="90000"/>
              </a:lnSpc>
              <a:spcBef>
                <a:spcPts val="0"/>
              </a:spcBef>
              <a:spcAft>
                <a:spcPct val="0"/>
              </a:spcAft>
              <a:buClrTx/>
              <a:buFontTx/>
              <a:buNone/>
            </a:pPr>
            <a:r>
              <a:rPr lang="en-US" sz="1400" b="0" dirty="0">
                <a:solidFill>
                  <a:schemeClr val="bg1"/>
                </a:solidFill>
                <a:latin typeface="Calibri" panose="020F0502020204030204" pitchFamily="34" charset="0"/>
              </a:rPr>
              <a:t>SD</a:t>
            </a:r>
          </a:p>
        </p:txBody>
      </p:sp>
      <p:sp>
        <p:nvSpPr>
          <p:cNvPr id="9247" name="Rectangle 9246">
            <a:extLst>
              <a:ext uri="{FF2B5EF4-FFF2-40B4-BE49-F238E27FC236}">
                <a16:creationId xmlns:a16="http://schemas.microsoft.com/office/drawing/2014/main" id="{CD6A9598-F27E-BC31-E217-F4B5962CAB6C}"/>
              </a:ext>
            </a:extLst>
          </p:cNvPr>
          <p:cNvSpPr/>
          <p:nvPr/>
        </p:nvSpPr>
        <p:spPr bwMode="auto">
          <a:xfrm>
            <a:off x="10163231" y="1355379"/>
            <a:ext cx="88858" cy="88858"/>
          </a:xfrm>
          <a:prstGeom prst="rect">
            <a:avLst/>
          </a:prstGeom>
          <a:solidFill>
            <a:schemeClr val="tx1"/>
          </a:solid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8" name="Oval 9247">
            <a:extLst>
              <a:ext uri="{FF2B5EF4-FFF2-40B4-BE49-F238E27FC236}">
                <a16:creationId xmlns:a16="http://schemas.microsoft.com/office/drawing/2014/main" id="{182C27AC-1B96-7564-330D-D5741800EDE6}"/>
              </a:ext>
            </a:extLst>
          </p:cNvPr>
          <p:cNvSpPr/>
          <p:nvPr/>
        </p:nvSpPr>
        <p:spPr bwMode="auto">
          <a:xfrm>
            <a:off x="10173269" y="1543675"/>
            <a:ext cx="82943" cy="82943"/>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50" name="Straight Arrow Connector 9249">
            <a:extLst>
              <a:ext uri="{FF2B5EF4-FFF2-40B4-BE49-F238E27FC236}">
                <a16:creationId xmlns:a16="http://schemas.microsoft.com/office/drawing/2014/main" id="{036F859E-F90D-89FE-A9EE-D16A927E347B}"/>
              </a:ext>
            </a:extLst>
          </p:cNvPr>
          <p:cNvCxnSpPr/>
          <p:nvPr/>
        </p:nvCxnSpPr>
        <p:spPr bwMode="auto">
          <a:xfrm>
            <a:off x="10156273" y="1982164"/>
            <a:ext cx="146666" cy="0"/>
          </a:xfrm>
          <a:prstGeom prst="straightConnector1">
            <a:avLst/>
          </a:prstGeom>
          <a:noFill/>
          <a:ln w="28575" cap="flat" cmpd="sng" algn="ctr">
            <a:solidFill>
              <a:schemeClr val="bg1"/>
            </a:solidFill>
            <a:prstDash val="solid"/>
            <a:round/>
            <a:headEnd type="none" w="med" len="med"/>
            <a:tailEnd type="triangle"/>
          </a:ln>
          <a:effectLst/>
        </p:spPr>
      </p:cxnSp>
      <p:sp>
        <p:nvSpPr>
          <p:cNvPr id="9251" name="Rectangle 9250">
            <a:extLst>
              <a:ext uri="{FF2B5EF4-FFF2-40B4-BE49-F238E27FC236}">
                <a16:creationId xmlns:a16="http://schemas.microsoft.com/office/drawing/2014/main" id="{6DED5326-9D65-AC2A-FA0C-6AF07D3B1F63}"/>
              </a:ext>
            </a:extLst>
          </p:cNvPr>
          <p:cNvSpPr/>
          <p:nvPr/>
        </p:nvSpPr>
        <p:spPr bwMode="auto">
          <a:xfrm>
            <a:off x="10174117" y="2317924"/>
            <a:ext cx="87306" cy="87306"/>
          </a:xfrm>
          <a:prstGeom prst="rect">
            <a:avLst/>
          </a:prstGeom>
          <a:solidFill>
            <a:schemeClr val="tx2">
              <a:lumMod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2" name="Rectangle 9251">
            <a:extLst>
              <a:ext uri="{FF2B5EF4-FFF2-40B4-BE49-F238E27FC236}">
                <a16:creationId xmlns:a16="http://schemas.microsoft.com/office/drawing/2014/main" id="{D678D82B-658E-8A83-253E-A1500937ED80}"/>
              </a:ext>
            </a:extLst>
          </p:cNvPr>
          <p:cNvSpPr/>
          <p:nvPr/>
        </p:nvSpPr>
        <p:spPr bwMode="auto">
          <a:xfrm>
            <a:off x="10173269" y="2510768"/>
            <a:ext cx="87306" cy="8730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3" name="Rectangle 9252">
            <a:extLst>
              <a:ext uri="{FF2B5EF4-FFF2-40B4-BE49-F238E27FC236}">
                <a16:creationId xmlns:a16="http://schemas.microsoft.com/office/drawing/2014/main" id="{7A8CBF21-BDBF-5F9F-AFE2-CB5638BBE349}"/>
              </a:ext>
            </a:extLst>
          </p:cNvPr>
          <p:cNvSpPr/>
          <p:nvPr/>
        </p:nvSpPr>
        <p:spPr bwMode="auto">
          <a:xfrm>
            <a:off x="10175651" y="2689701"/>
            <a:ext cx="87306" cy="8730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4" name="Rectangle 9253">
            <a:extLst>
              <a:ext uri="{FF2B5EF4-FFF2-40B4-BE49-F238E27FC236}">
                <a16:creationId xmlns:a16="http://schemas.microsoft.com/office/drawing/2014/main" id="{FF6EE97D-7A7A-7A69-3227-6B6BB5FE4DD0}"/>
              </a:ext>
            </a:extLst>
          </p:cNvPr>
          <p:cNvSpPr/>
          <p:nvPr/>
        </p:nvSpPr>
        <p:spPr bwMode="auto">
          <a:xfrm>
            <a:off x="10174803" y="2882545"/>
            <a:ext cx="87306" cy="8730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5" name="Rectangle 9254">
            <a:extLst>
              <a:ext uri="{FF2B5EF4-FFF2-40B4-BE49-F238E27FC236}">
                <a16:creationId xmlns:a16="http://schemas.microsoft.com/office/drawing/2014/main" id="{734AB6B9-ED01-13C6-3E5E-4A414584DFC2}"/>
              </a:ext>
            </a:extLst>
          </p:cNvPr>
          <p:cNvSpPr/>
          <p:nvPr/>
        </p:nvSpPr>
        <p:spPr bwMode="auto">
          <a:xfrm>
            <a:off x="10177212" y="3072650"/>
            <a:ext cx="87306" cy="8730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6" name="Rectangle 9255">
            <a:extLst>
              <a:ext uri="{FF2B5EF4-FFF2-40B4-BE49-F238E27FC236}">
                <a16:creationId xmlns:a16="http://schemas.microsoft.com/office/drawing/2014/main" id="{D7081E79-6F96-D32D-3FFC-9942DB519EDC}"/>
              </a:ext>
            </a:extLst>
          </p:cNvPr>
          <p:cNvSpPr/>
          <p:nvPr/>
        </p:nvSpPr>
        <p:spPr bwMode="auto">
          <a:xfrm>
            <a:off x="10176364" y="3265494"/>
            <a:ext cx="87306" cy="8730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7" name="Rectangle 9256">
            <a:extLst>
              <a:ext uri="{FF2B5EF4-FFF2-40B4-BE49-F238E27FC236}">
                <a16:creationId xmlns:a16="http://schemas.microsoft.com/office/drawing/2014/main" id="{3E0850BD-F78B-D7D8-EBD7-F497FFBF0D9F}"/>
              </a:ext>
            </a:extLst>
          </p:cNvPr>
          <p:cNvSpPr/>
          <p:nvPr/>
        </p:nvSpPr>
        <p:spPr bwMode="auto">
          <a:xfrm>
            <a:off x="10175651" y="3455599"/>
            <a:ext cx="87306" cy="8730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621" name="Group 9620">
            <a:extLst>
              <a:ext uri="{FF2B5EF4-FFF2-40B4-BE49-F238E27FC236}">
                <a16:creationId xmlns:a16="http://schemas.microsoft.com/office/drawing/2014/main" id="{8E599D86-44F0-F011-938D-70D30153C8C5}"/>
              </a:ext>
            </a:extLst>
          </p:cNvPr>
          <p:cNvGrpSpPr/>
          <p:nvPr/>
        </p:nvGrpSpPr>
        <p:grpSpPr>
          <a:xfrm>
            <a:off x="5700045" y="1477106"/>
            <a:ext cx="2664254" cy="1348"/>
            <a:chOff x="5700045" y="1477106"/>
            <a:chExt cx="2664254" cy="1348"/>
          </a:xfrm>
        </p:grpSpPr>
        <p:cxnSp>
          <p:nvCxnSpPr>
            <p:cNvPr id="9259" name="Straight Connector 9258">
              <a:extLst>
                <a:ext uri="{FF2B5EF4-FFF2-40B4-BE49-F238E27FC236}">
                  <a16:creationId xmlns:a16="http://schemas.microsoft.com/office/drawing/2014/main" id="{65A7962F-A010-6D42-2178-D678F15AE67F}"/>
                </a:ext>
              </a:extLst>
            </p:cNvPr>
            <p:cNvCxnSpPr>
              <a:cxnSpLocks/>
            </p:cNvCxnSpPr>
            <p:nvPr/>
          </p:nvCxnSpPr>
          <p:spPr bwMode="auto">
            <a:xfrm>
              <a:off x="5700045" y="1477780"/>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260" name="Straight Connector 9259">
              <a:extLst>
                <a:ext uri="{FF2B5EF4-FFF2-40B4-BE49-F238E27FC236}">
                  <a16:creationId xmlns:a16="http://schemas.microsoft.com/office/drawing/2014/main" id="{3DE39B43-7A53-C37E-0B00-3055878984C7}"/>
                </a:ext>
              </a:extLst>
            </p:cNvPr>
            <p:cNvCxnSpPr>
              <a:cxnSpLocks/>
            </p:cNvCxnSpPr>
            <p:nvPr/>
          </p:nvCxnSpPr>
          <p:spPr bwMode="auto">
            <a:xfrm>
              <a:off x="5938932" y="1477106"/>
              <a:ext cx="668776" cy="1348"/>
            </a:xfrm>
            <a:prstGeom prst="line">
              <a:avLst/>
            </a:prstGeom>
            <a:noFill/>
            <a:ln w="76200" cap="flat" cmpd="sng" algn="ctr">
              <a:solidFill>
                <a:schemeClr val="accent6"/>
              </a:solidFill>
              <a:prstDash val="solid"/>
              <a:round/>
              <a:headEnd type="none" w="med" len="med"/>
              <a:tailEnd type="none" w="med" len="med"/>
            </a:ln>
            <a:effectLst/>
          </p:spPr>
        </p:cxnSp>
        <p:cxnSp>
          <p:nvCxnSpPr>
            <p:cNvPr id="9262" name="Straight Connector 9261">
              <a:extLst>
                <a:ext uri="{FF2B5EF4-FFF2-40B4-BE49-F238E27FC236}">
                  <a16:creationId xmlns:a16="http://schemas.microsoft.com/office/drawing/2014/main" id="{663EA265-AA21-A619-F64B-0A9D5277A36A}"/>
                </a:ext>
              </a:extLst>
            </p:cNvPr>
            <p:cNvCxnSpPr>
              <a:cxnSpLocks/>
            </p:cNvCxnSpPr>
            <p:nvPr/>
          </p:nvCxnSpPr>
          <p:spPr bwMode="auto">
            <a:xfrm>
              <a:off x="6604371" y="1477780"/>
              <a:ext cx="1598531" cy="0"/>
            </a:xfrm>
            <a:prstGeom prst="line">
              <a:avLst/>
            </a:prstGeom>
            <a:noFill/>
            <a:ln w="76200" cap="flat" cmpd="sng" algn="ctr">
              <a:solidFill>
                <a:schemeClr val="accent4"/>
              </a:solidFill>
              <a:prstDash val="solid"/>
              <a:round/>
              <a:headEnd type="none" w="med" len="med"/>
              <a:tailEnd type="none" w="med" len="med"/>
            </a:ln>
            <a:effectLst/>
          </p:spPr>
        </p:cxnSp>
        <p:cxnSp>
          <p:nvCxnSpPr>
            <p:cNvPr id="9264" name="Straight Arrow Connector 9263">
              <a:extLst>
                <a:ext uri="{FF2B5EF4-FFF2-40B4-BE49-F238E27FC236}">
                  <a16:creationId xmlns:a16="http://schemas.microsoft.com/office/drawing/2014/main" id="{67820344-FA96-AA73-0D40-6235CDB0E6DC}"/>
                </a:ext>
              </a:extLst>
            </p:cNvPr>
            <p:cNvCxnSpPr>
              <a:cxnSpLocks/>
            </p:cNvCxnSpPr>
            <p:nvPr/>
          </p:nvCxnSpPr>
          <p:spPr bwMode="auto">
            <a:xfrm>
              <a:off x="8217633" y="1477780"/>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22" name="Group 9621">
            <a:extLst>
              <a:ext uri="{FF2B5EF4-FFF2-40B4-BE49-F238E27FC236}">
                <a16:creationId xmlns:a16="http://schemas.microsoft.com/office/drawing/2014/main" id="{379F0934-735B-E964-3EAE-94541E9C8BCF}"/>
              </a:ext>
            </a:extLst>
          </p:cNvPr>
          <p:cNvGrpSpPr/>
          <p:nvPr/>
        </p:nvGrpSpPr>
        <p:grpSpPr>
          <a:xfrm>
            <a:off x="5693943" y="1566698"/>
            <a:ext cx="2269537" cy="0"/>
            <a:chOff x="5693943" y="1570606"/>
            <a:chExt cx="2269537" cy="0"/>
          </a:xfrm>
        </p:grpSpPr>
        <p:cxnSp>
          <p:nvCxnSpPr>
            <p:cNvPr id="9265" name="Straight Connector 9264">
              <a:extLst>
                <a:ext uri="{FF2B5EF4-FFF2-40B4-BE49-F238E27FC236}">
                  <a16:creationId xmlns:a16="http://schemas.microsoft.com/office/drawing/2014/main" id="{61CDEB51-8BDF-C584-BA93-B3E5614E5DE8}"/>
                </a:ext>
              </a:extLst>
            </p:cNvPr>
            <p:cNvCxnSpPr>
              <a:cxnSpLocks/>
            </p:cNvCxnSpPr>
            <p:nvPr/>
          </p:nvCxnSpPr>
          <p:spPr bwMode="auto">
            <a:xfrm>
              <a:off x="5693943" y="1570606"/>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266" name="Straight Connector 9265">
              <a:extLst>
                <a:ext uri="{FF2B5EF4-FFF2-40B4-BE49-F238E27FC236}">
                  <a16:creationId xmlns:a16="http://schemas.microsoft.com/office/drawing/2014/main" id="{FD9841E8-0EE3-422E-177A-BC9DC05C61B9}"/>
                </a:ext>
              </a:extLst>
            </p:cNvPr>
            <p:cNvCxnSpPr>
              <a:cxnSpLocks/>
            </p:cNvCxnSpPr>
            <p:nvPr/>
          </p:nvCxnSpPr>
          <p:spPr bwMode="auto">
            <a:xfrm>
              <a:off x="5932830" y="1570606"/>
              <a:ext cx="238253" cy="0"/>
            </a:xfrm>
            <a:prstGeom prst="line">
              <a:avLst/>
            </a:prstGeom>
            <a:noFill/>
            <a:ln w="76200" cap="flat" cmpd="sng" algn="ctr">
              <a:solidFill>
                <a:schemeClr val="accent4"/>
              </a:solidFill>
              <a:prstDash val="solid"/>
              <a:round/>
              <a:headEnd type="none" w="med" len="med"/>
              <a:tailEnd type="none" w="med" len="med"/>
            </a:ln>
            <a:effectLst/>
          </p:spPr>
        </p:cxnSp>
        <p:cxnSp>
          <p:nvCxnSpPr>
            <p:cNvPr id="9267" name="Straight Connector 9266">
              <a:extLst>
                <a:ext uri="{FF2B5EF4-FFF2-40B4-BE49-F238E27FC236}">
                  <a16:creationId xmlns:a16="http://schemas.microsoft.com/office/drawing/2014/main" id="{8750BC76-03F5-CB83-2412-3A939D831A2C}"/>
                </a:ext>
              </a:extLst>
            </p:cNvPr>
            <p:cNvCxnSpPr>
              <a:cxnSpLocks/>
            </p:cNvCxnSpPr>
            <p:nvPr/>
          </p:nvCxnSpPr>
          <p:spPr bwMode="auto">
            <a:xfrm>
              <a:off x="6171083" y="1570606"/>
              <a:ext cx="1632545" cy="0"/>
            </a:xfrm>
            <a:prstGeom prst="line">
              <a:avLst/>
            </a:prstGeom>
            <a:noFill/>
            <a:ln w="76200" cap="flat" cmpd="sng" algn="ctr">
              <a:solidFill>
                <a:schemeClr val="accent1"/>
              </a:solidFill>
              <a:prstDash val="solid"/>
              <a:round/>
              <a:headEnd type="none" w="med" len="med"/>
              <a:tailEnd type="none" w="med" len="med"/>
            </a:ln>
            <a:effectLst/>
          </p:spPr>
        </p:cxnSp>
        <p:cxnSp>
          <p:nvCxnSpPr>
            <p:cNvPr id="9277" name="Straight Arrow Connector 9276">
              <a:extLst>
                <a:ext uri="{FF2B5EF4-FFF2-40B4-BE49-F238E27FC236}">
                  <a16:creationId xmlns:a16="http://schemas.microsoft.com/office/drawing/2014/main" id="{B0D92C19-869F-D38A-7521-316927ECF815}"/>
                </a:ext>
              </a:extLst>
            </p:cNvPr>
            <p:cNvCxnSpPr>
              <a:cxnSpLocks/>
            </p:cNvCxnSpPr>
            <p:nvPr/>
          </p:nvCxnSpPr>
          <p:spPr bwMode="auto">
            <a:xfrm>
              <a:off x="7816814" y="1570606"/>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23" name="Group 9622">
            <a:extLst>
              <a:ext uri="{FF2B5EF4-FFF2-40B4-BE49-F238E27FC236}">
                <a16:creationId xmlns:a16="http://schemas.microsoft.com/office/drawing/2014/main" id="{BEF8903E-4009-02F1-72CE-167D714AE766}"/>
              </a:ext>
            </a:extLst>
          </p:cNvPr>
          <p:cNvGrpSpPr/>
          <p:nvPr/>
        </p:nvGrpSpPr>
        <p:grpSpPr>
          <a:xfrm>
            <a:off x="5696579" y="1657698"/>
            <a:ext cx="2082322" cy="0"/>
            <a:chOff x="5696579" y="1661606"/>
            <a:chExt cx="2082322" cy="0"/>
          </a:xfrm>
        </p:grpSpPr>
        <p:cxnSp>
          <p:nvCxnSpPr>
            <p:cNvPr id="9270" name="Straight Connector 9269">
              <a:extLst>
                <a:ext uri="{FF2B5EF4-FFF2-40B4-BE49-F238E27FC236}">
                  <a16:creationId xmlns:a16="http://schemas.microsoft.com/office/drawing/2014/main" id="{83CC6AC5-7446-ED6B-0FB5-ACDBB1426648}"/>
                </a:ext>
              </a:extLst>
            </p:cNvPr>
            <p:cNvCxnSpPr>
              <a:cxnSpLocks/>
            </p:cNvCxnSpPr>
            <p:nvPr/>
          </p:nvCxnSpPr>
          <p:spPr bwMode="auto">
            <a:xfrm>
              <a:off x="5696579" y="1661606"/>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271" name="Straight Connector 9270">
              <a:extLst>
                <a:ext uri="{FF2B5EF4-FFF2-40B4-BE49-F238E27FC236}">
                  <a16:creationId xmlns:a16="http://schemas.microsoft.com/office/drawing/2014/main" id="{4EAB3B98-5862-8FD7-2704-9D77A73F9D04}"/>
                </a:ext>
              </a:extLst>
            </p:cNvPr>
            <p:cNvCxnSpPr>
              <a:cxnSpLocks/>
            </p:cNvCxnSpPr>
            <p:nvPr/>
          </p:nvCxnSpPr>
          <p:spPr bwMode="auto">
            <a:xfrm>
              <a:off x="5931132" y="1661606"/>
              <a:ext cx="1017659" cy="0"/>
            </a:xfrm>
            <a:prstGeom prst="line">
              <a:avLst/>
            </a:prstGeom>
            <a:noFill/>
            <a:ln w="76200" cap="flat" cmpd="sng" algn="ctr">
              <a:solidFill>
                <a:schemeClr val="accent6"/>
              </a:solidFill>
              <a:prstDash val="solid"/>
              <a:round/>
              <a:headEnd type="none" w="med" len="med"/>
              <a:tailEnd type="none" w="med" len="med"/>
            </a:ln>
            <a:effectLst/>
          </p:spPr>
        </p:cxnSp>
        <p:cxnSp>
          <p:nvCxnSpPr>
            <p:cNvPr id="9272" name="Straight Connector 9271">
              <a:extLst>
                <a:ext uri="{FF2B5EF4-FFF2-40B4-BE49-F238E27FC236}">
                  <a16:creationId xmlns:a16="http://schemas.microsoft.com/office/drawing/2014/main" id="{5812A3CC-A011-7BC3-88C2-92001C4704A8}"/>
                </a:ext>
              </a:extLst>
            </p:cNvPr>
            <p:cNvCxnSpPr>
              <a:cxnSpLocks/>
            </p:cNvCxnSpPr>
            <p:nvPr/>
          </p:nvCxnSpPr>
          <p:spPr bwMode="auto">
            <a:xfrm>
              <a:off x="6948791" y="1661606"/>
              <a:ext cx="666759" cy="0"/>
            </a:xfrm>
            <a:prstGeom prst="line">
              <a:avLst/>
            </a:prstGeom>
            <a:noFill/>
            <a:ln w="76200" cap="flat" cmpd="sng" algn="ctr">
              <a:solidFill>
                <a:schemeClr val="accent4"/>
              </a:solidFill>
              <a:prstDash val="solid"/>
              <a:round/>
              <a:headEnd type="none" w="med" len="med"/>
              <a:tailEnd type="none" w="med" len="med"/>
            </a:ln>
            <a:effectLst/>
          </p:spPr>
        </p:cxnSp>
        <p:cxnSp>
          <p:nvCxnSpPr>
            <p:cNvPr id="9278" name="Straight Arrow Connector 9277">
              <a:extLst>
                <a:ext uri="{FF2B5EF4-FFF2-40B4-BE49-F238E27FC236}">
                  <a16:creationId xmlns:a16="http://schemas.microsoft.com/office/drawing/2014/main" id="{7F67C4C0-3113-68C7-0AFF-D4B3991F17BF}"/>
                </a:ext>
              </a:extLst>
            </p:cNvPr>
            <p:cNvCxnSpPr>
              <a:cxnSpLocks/>
            </p:cNvCxnSpPr>
            <p:nvPr/>
          </p:nvCxnSpPr>
          <p:spPr bwMode="auto">
            <a:xfrm>
              <a:off x="7632235" y="1661606"/>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25" name="Group 9624">
            <a:extLst>
              <a:ext uri="{FF2B5EF4-FFF2-40B4-BE49-F238E27FC236}">
                <a16:creationId xmlns:a16="http://schemas.microsoft.com/office/drawing/2014/main" id="{76B9B4B5-FA43-E009-5999-82B2DEA41B7A}"/>
              </a:ext>
            </a:extLst>
          </p:cNvPr>
          <p:cNvGrpSpPr/>
          <p:nvPr/>
        </p:nvGrpSpPr>
        <p:grpSpPr>
          <a:xfrm>
            <a:off x="5696104" y="1837366"/>
            <a:ext cx="1127085" cy="0"/>
            <a:chOff x="5696104" y="1837366"/>
            <a:chExt cx="1127085" cy="0"/>
          </a:xfrm>
        </p:grpSpPr>
        <p:cxnSp>
          <p:nvCxnSpPr>
            <p:cNvPr id="9286" name="Straight Connector 9285">
              <a:extLst>
                <a:ext uri="{FF2B5EF4-FFF2-40B4-BE49-F238E27FC236}">
                  <a16:creationId xmlns:a16="http://schemas.microsoft.com/office/drawing/2014/main" id="{0EB21EFE-A74C-D173-5430-9C9C8737C98C}"/>
                </a:ext>
              </a:extLst>
            </p:cNvPr>
            <p:cNvCxnSpPr>
              <a:cxnSpLocks/>
            </p:cNvCxnSpPr>
            <p:nvPr/>
          </p:nvCxnSpPr>
          <p:spPr bwMode="auto">
            <a:xfrm>
              <a:off x="5696104" y="1837366"/>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287" name="Straight Connector 9286">
              <a:extLst>
                <a:ext uri="{FF2B5EF4-FFF2-40B4-BE49-F238E27FC236}">
                  <a16:creationId xmlns:a16="http://schemas.microsoft.com/office/drawing/2014/main" id="{84623A20-BA3C-14A9-05D6-8F20333581DA}"/>
                </a:ext>
              </a:extLst>
            </p:cNvPr>
            <p:cNvCxnSpPr>
              <a:cxnSpLocks/>
            </p:cNvCxnSpPr>
            <p:nvPr/>
          </p:nvCxnSpPr>
          <p:spPr bwMode="auto">
            <a:xfrm>
              <a:off x="5930657" y="1837366"/>
              <a:ext cx="463469" cy="0"/>
            </a:xfrm>
            <a:prstGeom prst="line">
              <a:avLst/>
            </a:prstGeom>
            <a:noFill/>
            <a:ln w="76200" cap="flat" cmpd="sng" algn="ctr">
              <a:solidFill>
                <a:schemeClr val="accent2"/>
              </a:solidFill>
              <a:prstDash val="solid"/>
              <a:round/>
              <a:headEnd type="none" w="med" len="med"/>
              <a:tailEnd type="none" w="med" len="med"/>
            </a:ln>
            <a:effectLst/>
          </p:spPr>
        </p:cxnSp>
        <p:cxnSp>
          <p:nvCxnSpPr>
            <p:cNvPr id="9288" name="Straight Connector 9287">
              <a:extLst>
                <a:ext uri="{FF2B5EF4-FFF2-40B4-BE49-F238E27FC236}">
                  <a16:creationId xmlns:a16="http://schemas.microsoft.com/office/drawing/2014/main" id="{65226D59-D5EB-B83B-FB82-5FFF61FF2DA4}"/>
                </a:ext>
              </a:extLst>
            </p:cNvPr>
            <p:cNvCxnSpPr>
              <a:cxnSpLocks/>
            </p:cNvCxnSpPr>
            <p:nvPr/>
          </p:nvCxnSpPr>
          <p:spPr bwMode="auto">
            <a:xfrm>
              <a:off x="6391180" y="1837366"/>
              <a:ext cx="266586" cy="0"/>
            </a:xfrm>
            <a:prstGeom prst="line">
              <a:avLst/>
            </a:prstGeom>
            <a:noFill/>
            <a:ln w="76200" cap="flat" cmpd="sng" algn="ctr">
              <a:solidFill>
                <a:schemeClr val="accent6"/>
              </a:solidFill>
              <a:prstDash val="solid"/>
              <a:round/>
              <a:headEnd type="none" w="med" len="med"/>
              <a:tailEnd type="none" w="med" len="med"/>
            </a:ln>
            <a:effectLst/>
          </p:spPr>
        </p:cxnSp>
        <p:cxnSp>
          <p:nvCxnSpPr>
            <p:cNvPr id="9289" name="Straight Arrow Connector 9288">
              <a:extLst>
                <a:ext uri="{FF2B5EF4-FFF2-40B4-BE49-F238E27FC236}">
                  <a16:creationId xmlns:a16="http://schemas.microsoft.com/office/drawing/2014/main" id="{DC918138-5E56-A017-2D11-2E19A82B67A3}"/>
                </a:ext>
              </a:extLst>
            </p:cNvPr>
            <p:cNvCxnSpPr>
              <a:cxnSpLocks/>
            </p:cNvCxnSpPr>
            <p:nvPr/>
          </p:nvCxnSpPr>
          <p:spPr bwMode="auto">
            <a:xfrm>
              <a:off x="6676523" y="1837366"/>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24" name="Group 9623">
            <a:extLst>
              <a:ext uri="{FF2B5EF4-FFF2-40B4-BE49-F238E27FC236}">
                <a16:creationId xmlns:a16="http://schemas.microsoft.com/office/drawing/2014/main" id="{0C8AC6A1-5138-F8B6-8AD7-A37174F1228F}"/>
              </a:ext>
            </a:extLst>
          </p:cNvPr>
          <p:cNvGrpSpPr/>
          <p:nvPr/>
        </p:nvGrpSpPr>
        <p:grpSpPr>
          <a:xfrm>
            <a:off x="5693371" y="1748508"/>
            <a:ext cx="1696131" cy="0"/>
            <a:chOff x="5693371" y="1748508"/>
            <a:chExt cx="1696131" cy="0"/>
          </a:xfrm>
        </p:grpSpPr>
        <p:cxnSp>
          <p:nvCxnSpPr>
            <p:cNvPr id="9279" name="Straight Connector 9278">
              <a:extLst>
                <a:ext uri="{FF2B5EF4-FFF2-40B4-BE49-F238E27FC236}">
                  <a16:creationId xmlns:a16="http://schemas.microsoft.com/office/drawing/2014/main" id="{65896A83-104A-E612-882C-4CCD40D30B05}"/>
                </a:ext>
              </a:extLst>
            </p:cNvPr>
            <p:cNvCxnSpPr>
              <a:cxnSpLocks/>
            </p:cNvCxnSpPr>
            <p:nvPr/>
          </p:nvCxnSpPr>
          <p:spPr bwMode="auto">
            <a:xfrm>
              <a:off x="5693371" y="1748508"/>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280" name="Straight Connector 9279">
              <a:extLst>
                <a:ext uri="{FF2B5EF4-FFF2-40B4-BE49-F238E27FC236}">
                  <a16:creationId xmlns:a16="http://schemas.microsoft.com/office/drawing/2014/main" id="{A0D6425B-E129-52A6-E23A-5A39C077DA04}"/>
                </a:ext>
              </a:extLst>
            </p:cNvPr>
            <p:cNvCxnSpPr>
              <a:cxnSpLocks/>
            </p:cNvCxnSpPr>
            <p:nvPr/>
          </p:nvCxnSpPr>
          <p:spPr bwMode="auto">
            <a:xfrm>
              <a:off x="5932258" y="1748508"/>
              <a:ext cx="1296174" cy="0"/>
            </a:xfrm>
            <a:prstGeom prst="line">
              <a:avLst/>
            </a:prstGeom>
            <a:noFill/>
            <a:ln w="76200" cap="flat" cmpd="sng" algn="ctr">
              <a:solidFill>
                <a:schemeClr val="accent6"/>
              </a:solidFill>
              <a:prstDash val="solid"/>
              <a:round/>
              <a:headEnd type="none" w="med" len="med"/>
              <a:tailEnd type="none" w="med" len="med"/>
            </a:ln>
            <a:effectLst/>
          </p:spPr>
        </p:cxnSp>
        <p:cxnSp>
          <p:nvCxnSpPr>
            <p:cNvPr id="9290" name="Straight Arrow Connector 9289">
              <a:extLst>
                <a:ext uri="{FF2B5EF4-FFF2-40B4-BE49-F238E27FC236}">
                  <a16:creationId xmlns:a16="http://schemas.microsoft.com/office/drawing/2014/main" id="{FED4E2FC-1E3F-5238-3761-B7BD2E75956E}"/>
                </a:ext>
              </a:extLst>
            </p:cNvPr>
            <p:cNvCxnSpPr>
              <a:cxnSpLocks/>
            </p:cNvCxnSpPr>
            <p:nvPr/>
          </p:nvCxnSpPr>
          <p:spPr bwMode="auto">
            <a:xfrm>
              <a:off x="7242836" y="1748508"/>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26" name="Group 9625">
            <a:extLst>
              <a:ext uri="{FF2B5EF4-FFF2-40B4-BE49-F238E27FC236}">
                <a16:creationId xmlns:a16="http://schemas.microsoft.com/office/drawing/2014/main" id="{70EC7B14-6D05-BF6D-8C25-3B9976A7F164}"/>
              </a:ext>
            </a:extLst>
          </p:cNvPr>
          <p:cNvGrpSpPr/>
          <p:nvPr/>
        </p:nvGrpSpPr>
        <p:grpSpPr>
          <a:xfrm>
            <a:off x="5691177" y="1926578"/>
            <a:ext cx="1073856" cy="0"/>
            <a:chOff x="5691177" y="1926578"/>
            <a:chExt cx="1073856" cy="0"/>
          </a:xfrm>
        </p:grpSpPr>
        <p:cxnSp>
          <p:nvCxnSpPr>
            <p:cNvPr id="9293" name="Straight Connector 9292">
              <a:extLst>
                <a:ext uri="{FF2B5EF4-FFF2-40B4-BE49-F238E27FC236}">
                  <a16:creationId xmlns:a16="http://schemas.microsoft.com/office/drawing/2014/main" id="{B31645A8-3B1B-7E7F-B6ED-2C7B5E633228}"/>
                </a:ext>
              </a:extLst>
            </p:cNvPr>
            <p:cNvCxnSpPr>
              <a:cxnSpLocks/>
            </p:cNvCxnSpPr>
            <p:nvPr/>
          </p:nvCxnSpPr>
          <p:spPr bwMode="auto">
            <a:xfrm>
              <a:off x="5691177" y="1926578"/>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294" name="Straight Connector 9293">
              <a:extLst>
                <a:ext uri="{FF2B5EF4-FFF2-40B4-BE49-F238E27FC236}">
                  <a16:creationId xmlns:a16="http://schemas.microsoft.com/office/drawing/2014/main" id="{4377244C-8F3A-D866-E941-66D3144F60A5}"/>
                </a:ext>
              </a:extLst>
            </p:cNvPr>
            <p:cNvCxnSpPr>
              <a:cxnSpLocks/>
            </p:cNvCxnSpPr>
            <p:nvPr/>
          </p:nvCxnSpPr>
          <p:spPr bwMode="auto">
            <a:xfrm>
              <a:off x="5926156" y="1926578"/>
              <a:ext cx="344492" cy="0"/>
            </a:xfrm>
            <a:prstGeom prst="line">
              <a:avLst/>
            </a:prstGeom>
            <a:noFill/>
            <a:ln w="76200" cap="flat" cmpd="sng" algn="ctr">
              <a:solidFill>
                <a:schemeClr val="accent4"/>
              </a:solidFill>
              <a:prstDash val="solid"/>
              <a:round/>
              <a:headEnd type="none" w="med" len="med"/>
              <a:tailEnd type="none" w="med" len="med"/>
            </a:ln>
            <a:effectLst/>
          </p:spPr>
        </p:cxnSp>
        <p:cxnSp>
          <p:nvCxnSpPr>
            <p:cNvPr id="9295" name="Straight Connector 9294">
              <a:extLst>
                <a:ext uri="{FF2B5EF4-FFF2-40B4-BE49-F238E27FC236}">
                  <a16:creationId xmlns:a16="http://schemas.microsoft.com/office/drawing/2014/main" id="{B5536EC4-B6AA-DF50-EA17-26B0E17657A3}"/>
                </a:ext>
              </a:extLst>
            </p:cNvPr>
            <p:cNvCxnSpPr>
              <a:cxnSpLocks/>
            </p:cNvCxnSpPr>
            <p:nvPr/>
          </p:nvCxnSpPr>
          <p:spPr bwMode="auto">
            <a:xfrm>
              <a:off x="6266314" y="1926578"/>
              <a:ext cx="333723" cy="0"/>
            </a:xfrm>
            <a:prstGeom prst="line">
              <a:avLst/>
            </a:prstGeom>
            <a:noFill/>
            <a:ln w="76200" cap="flat" cmpd="sng" algn="ctr">
              <a:solidFill>
                <a:schemeClr val="accent1"/>
              </a:solidFill>
              <a:prstDash val="solid"/>
              <a:round/>
              <a:headEnd type="none" w="med" len="med"/>
              <a:tailEnd type="none" w="med" len="med"/>
            </a:ln>
            <a:effectLst/>
          </p:spPr>
        </p:cxnSp>
        <p:cxnSp>
          <p:nvCxnSpPr>
            <p:cNvPr id="9296" name="Straight Arrow Connector 9295">
              <a:extLst>
                <a:ext uri="{FF2B5EF4-FFF2-40B4-BE49-F238E27FC236}">
                  <a16:creationId xmlns:a16="http://schemas.microsoft.com/office/drawing/2014/main" id="{A157424C-79A4-940E-3CEC-1877021B2EB9}"/>
                </a:ext>
              </a:extLst>
            </p:cNvPr>
            <p:cNvCxnSpPr>
              <a:cxnSpLocks/>
            </p:cNvCxnSpPr>
            <p:nvPr/>
          </p:nvCxnSpPr>
          <p:spPr bwMode="auto">
            <a:xfrm>
              <a:off x="6618367" y="1926578"/>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27" name="Group 9626">
            <a:extLst>
              <a:ext uri="{FF2B5EF4-FFF2-40B4-BE49-F238E27FC236}">
                <a16:creationId xmlns:a16="http://schemas.microsoft.com/office/drawing/2014/main" id="{A4055B66-C1E4-2745-646A-552086C9D80A}"/>
              </a:ext>
            </a:extLst>
          </p:cNvPr>
          <p:cNvGrpSpPr/>
          <p:nvPr/>
        </p:nvGrpSpPr>
        <p:grpSpPr>
          <a:xfrm>
            <a:off x="5696884" y="2022191"/>
            <a:ext cx="907487" cy="0"/>
            <a:chOff x="5696884" y="2014375"/>
            <a:chExt cx="907487" cy="0"/>
          </a:xfrm>
        </p:grpSpPr>
        <p:cxnSp>
          <p:nvCxnSpPr>
            <p:cNvPr id="9301" name="Straight Connector 9300">
              <a:extLst>
                <a:ext uri="{FF2B5EF4-FFF2-40B4-BE49-F238E27FC236}">
                  <a16:creationId xmlns:a16="http://schemas.microsoft.com/office/drawing/2014/main" id="{BD45CF54-697E-D234-0CF9-183F92950F42}"/>
                </a:ext>
              </a:extLst>
            </p:cNvPr>
            <p:cNvCxnSpPr>
              <a:cxnSpLocks/>
            </p:cNvCxnSpPr>
            <p:nvPr/>
          </p:nvCxnSpPr>
          <p:spPr bwMode="auto">
            <a:xfrm>
              <a:off x="5696884" y="2014375"/>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02" name="Straight Connector 9301">
              <a:extLst>
                <a:ext uri="{FF2B5EF4-FFF2-40B4-BE49-F238E27FC236}">
                  <a16:creationId xmlns:a16="http://schemas.microsoft.com/office/drawing/2014/main" id="{81B5C2B6-0ABD-4ECF-AA13-5F27F8F6DE1B}"/>
                </a:ext>
              </a:extLst>
            </p:cNvPr>
            <p:cNvCxnSpPr>
              <a:cxnSpLocks/>
            </p:cNvCxnSpPr>
            <p:nvPr/>
          </p:nvCxnSpPr>
          <p:spPr bwMode="auto">
            <a:xfrm>
              <a:off x="5919086" y="2014375"/>
              <a:ext cx="522198" cy="0"/>
            </a:xfrm>
            <a:prstGeom prst="line">
              <a:avLst/>
            </a:prstGeom>
            <a:noFill/>
            <a:ln w="76200" cap="flat" cmpd="sng" algn="ctr">
              <a:solidFill>
                <a:schemeClr val="accent6"/>
              </a:solidFill>
              <a:prstDash val="solid"/>
              <a:round/>
              <a:headEnd type="none" w="med" len="med"/>
              <a:tailEnd type="none" w="med" len="med"/>
            </a:ln>
            <a:effectLst/>
          </p:spPr>
        </p:cxnSp>
        <p:cxnSp>
          <p:nvCxnSpPr>
            <p:cNvPr id="9303" name="Straight Arrow Connector 9302">
              <a:extLst>
                <a:ext uri="{FF2B5EF4-FFF2-40B4-BE49-F238E27FC236}">
                  <a16:creationId xmlns:a16="http://schemas.microsoft.com/office/drawing/2014/main" id="{04E1EA0C-7B71-C6AF-5A23-0BF45D8989D8}"/>
                </a:ext>
              </a:extLst>
            </p:cNvPr>
            <p:cNvCxnSpPr>
              <a:cxnSpLocks/>
            </p:cNvCxnSpPr>
            <p:nvPr/>
          </p:nvCxnSpPr>
          <p:spPr bwMode="auto">
            <a:xfrm>
              <a:off x="6457705" y="2014375"/>
              <a:ext cx="146666" cy="0"/>
            </a:xfrm>
            <a:prstGeom prst="straightConnector1">
              <a:avLst/>
            </a:prstGeom>
            <a:noFill/>
            <a:ln w="28575" cap="flat" cmpd="sng" algn="ctr">
              <a:solidFill>
                <a:schemeClr val="bg1"/>
              </a:solidFill>
              <a:prstDash val="solid"/>
              <a:round/>
              <a:headEnd type="none" w="med" len="med"/>
              <a:tailEnd type="triangle"/>
            </a:ln>
            <a:effectLst/>
          </p:spPr>
        </p:cxnSp>
      </p:grpSp>
      <p:sp>
        <p:nvSpPr>
          <p:cNvPr id="9312" name="Oval 9311">
            <a:extLst>
              <a:ext uri="{FF2B5EF4-FFF2-40B4-BE49-F238E27FC236}">
                <a16:creationId xmlns:a16="http://schemas.microsoft.com/office/drawing/2014/main" id="{9D81B4A8-862D-5295-EE87-62704A755021}"/>
              </a:ext>
            </a:extLst>
          </p:cNvPr>
          <p:cNvSpPr/>
          <p:nvPr/>
        </p:nvSpPr>
        <p:spPr bwMode="auto">
          <a:xfrm>
            <a:off x="6279145" y="2082856"/>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628" name="Group 9627">
            <a:extLst>
              <a:ext uri="{FF2B5EF4-FFF2-40B4-BE49-F238E27FC236}">
                <a16:creationId xmlns:a16="http://schemas.microsoft.com/office/drawing/2014/main" id="{9C0496B8-34B2-0856-557C-9CA681D73FEB}"/>
              </a:ext>
            </a:extLst>
          </p:cNvPr>
          <p:cNvGrpSpPr/>
          <p:nvPr/>
        </p:nvGrpSpPr>
        <p:grpSpPr>
          <a:xfrm>
            <a:off x="5708977" y="2080351"/>
            <a:ext cx="1248407" cy="57263"/>
            <a:chOff x="5708977" y="2084259"/>
            <a:chExt cx="1248407" cy="57263"/>
          </a:xfrm>
        </p:grpSpPr>
        <p:cxnSp>
          <p:nvCxnSpPr>
            <p:cNvPr id="9306" name="Straight Connector 9305">
              <a:extLst>
                <a:ext uri="{FF2B5EF4-FFF2-40B4-BE49-F238E27FC236}">
                  <a16:creationId xmlns:a16="http://schemas.microsoft.com/office/drawing/2014/main" id="{51DDFE42-BAD8-46E6-CE6A-F21D6080DE94}"/>
                </a:ext>
              </a:extLst>
            </p:cNvPr>
            <p:cNvCxnSpPr>
              <a:cxnSpLocks/>
            </p:cNvCxnSpPr>
            <p:nvPr/>
          </p:nvCxnSpPr>
          <p:spPr bwMode="auto">
            <a:xfrm>
              <a:off x="5708977" y="2112890"/>
              <a:ext cx="2210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07" name="Straight Connector 9306">
              <a:extLst>
                <a:ext uri="{FF2B5EF4-FFF2-40B4-BE49-F238E27FC236}">
                  <a16:creationId xmlns:a16="http://schemas.microsoft.com/office/drawing/2014/main" id="{3C110953-58B8-A82D-F97A-7CA392B5268E}"/>
                </a:ext>
              </a:extLst>
            </p:cNvPr>
            <p:cNvCxnSpPr>
              <a:cxnSpLocks/>
            </p:cNvCxnSpPr>
            <p:nvPr/>
          </p:nvCxnSpPr>
          <p:spPr bwMode="auto">
            <a:xfrm>
              <a:off x="5926156" y="2112890"/>
              <a:ext cx="372532" cy="0"/>
            </a:xfrm>
            <a:prstGeom prst="line">
              <a:avLst/>
            </a:prstGeom>
            <a:noFill/>
            <a:ln w="76200" cap="flat" cmpd="sng" algn="ctr">
              <a:solidFill>
                <a:schemeClr val="accent4"/>
              </a:solidFill>
              <a:prstDash val="solid"/>
              <a:round/>
              <a:headEnd type="none" w="med" len="med"/>
              <a:tailEnd type="none" w="med" len="med"/>
            </a:ln>
            <a:effectLst/>
          </p:spPr>
        </p:cxnSp>
        <p:sp>
          <p:nvSpPr>
            <p:cNvPr id="9311" name="Rectangle 9310">
              <a:extLst>
                <a:ext uri="{FF2B5EF4-FFF2-40B4-BE49-F238E27FC236}">
                  <a16:creationId xmlns:a16="http://schemas.microsoft.com/office/drawing/2014/main" id="{290B74CD-58F3-72FA-20E5-462E1745183E}"/>
                </a:ext>
              </a:extLst>
            </p:cNvPr>
            <p:cNvSpPr/>
            <p:nvPr/>
          </p:nvSpPr>
          <p:spPr bwMode="auto">
            <a:xfrm>
              <a:off x="6900121" y="2084259"/>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314" name="Straight Connector 9313">
              <a:extLst>
                <a:ext uri="{FF2B5EF4-FFF2-40B4-BE49-F238E27FC236}">
                  <a16:creationId xmlns:a16="http://schemas.microsoft.com/office/drawing/2014/main" id="{3D9F5D8E-BB0A-7A57-093C-1581FB30ECE4}"/>
                </a:ext>
              </a:extLst>
            </p:cNvPr>
            <p:cNvCxnSpPr>
              <a:cxnSpLocks/>
            </p:cNvCxnSpPr>
            <p:nvPr/>
          </p:nvCxnSpPr>
          <p:spPr bwMode="auto">
            <a:xfrm>
              <a:off x="6353984" y="2112890"/>
              <a:ext cx="520702"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29" name="Group 9628">
            <a:extLst>
              <a:ext uri="{FF2B5EF4-FFF2-40B4-BE49-F238E27FC236}">
                <a16:creationId xmlns:a16="http://schemas.microsoft.com/office/drawing/2014/main" id="{FA867522-751F-D0C9-82A4-F8BD5AD78159}"/>
              </a:ext>
            </a:extLst>
          </p:cNvPr>
          <p:cNvGrpSpPr/>
          <p:nvPr/>
        </p:nvGrpSpPr>
        <p:grpSpPr>
          <a:xfrm>
            <a:off x="5700329" y="2173290"/>
            <a:ext cx="617849" cy="57263"/>
            <a:chOff x="5700329" y="2169382"/>
            <a:chExt cx="617849" cy="57263"/>
          </a:xfrm>
        </p:grpSpPr>
        <p:cxnSp>
          <p:nvCxnSpPr>
            <p:cNvPr id="9315" name="Straight Connector 9314">
              <a:extLst>
                <a:ext uri="{FF2B5EF4-FFF2-40B4-BE49-F238E27FC236}">
                  <a16:creationId xmlns:a16="http://schemas.microsoft.com/office/drawing/2014/main" id="{03B63754-64B5-C7CB-751C-B157E9187E15}"/>
                </a:ext>
              </a:extLst>
            </p:cNvPr>
            <p:cNvCxnSpPr>
              <a:cxnSpLocks/>
            </p:cNvCxnSpPr>
            <p:nvPr/>
          </p:nvCxnSpPr>
          <p:spPr bwMode="auto">
            <a:xfrm>
              <a:off x="5700329" y="2198013"/>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16" name="Straight Connector 9315">
              <a:extLst>
                <a:ext uri="{FF2B5EF4-FFF2-40B4-BE49-F238E27FC236}">
                  <a16:creationId xmlns:a16="http://schemas.microsoft.com/office/drawing/2014/main" id="{A605789C-4C64-E2E2-27B1-A0B01A2D005E}"/>
                </a:ext>
              </a:extLst>
            </p:cNvPr>
            <p:cNvCxnSpPr>
              <a:cxnSpLocks/>
            </p:cNvCxnSpPr>
            <p:nvPr/>
          </p:nvCxnSpPr>
          <p:spPr bwMode="auto">
            <a:xfrm>
              <a:off x="5935553" y="2198013"/>
              <a:ext cx="271931" cy="0"/>
            </a:xfrm>
            <a:prstGeom prst="line">
              <a:avLst/>
            </a:prstGeom>
            <a:noFill/>
            <a:ln w="76200" cap="flat" cmpd="sng" algn="ctr">
              <a:solidFill>
                <a:schemeClr val="accent2"/>
              </a:solidFill>
              <a:prstDash val="solid"/>
              <a:round/>
              <a:headEnd type="none" w="med" len="med"/>
              <a:tailEnd type="none" w="med" len="med"/>
            </a:ln>
            <a:effectLst/>
          </p:spPr>
        </p:cxnSp>
        <p:cxnSp>
          <p:nvCxnSpPr>
            <p:cNvPr id="9317" name="Straight Connector 9316">
              <a:extLst>
                <a:ext uri="{FF2B5EF4-FFF2-40B4-BE49-F238E27FC236}">
                  <a16:creationId xmlns:a16="http://schemas.microsoft.com/office/drawing/2014/main" id="{5A295ABC-8AE5-F723-C54B-E2CB70CADFCD}"/>
                </a:ext>
              </a:extLst>
            </p:cNvPr>
            <p:cNvCxnSpPr>
              <a:cxnSpLocks/>
            </p:cNvCxnSpPr>
            <p:nvPr/>
          </p:nvCxnSpPr>
          <p:spPr bwMode="auto">
            <a:xfrm>
              <a:off x="6204539" y="2198013"/>
              <a:ext cx="71940" cy="0"/>
            </a:xfrm>
            <a:prstGeom prst="line">
              <a:avLst/>
            </a:prstGeom>
            <a:noFill/>
            <a:ln w="76200" cap="flat" cmpd="sng" algn="ctr">
              <a:solidFill>
                <a:schemeClr val="accent6"/>
              </a:solidFill>
              <a:prstDash val="solid"/>
              <a:round/>
              <a:headEnd type="none" w="med" len="med"/>
              <a:tailEnd type="none" w="med" len="med"/>
            </a:ln>
            <a:effectLst/>
          </p:spPr>
        </p:cxnSp>
        <p:sp>
          <p:nvSpPr>
            <p:cNvPr id="9320" name="Rectangle 9319">
              <a:extLst>
                <a:ext uri="{FF2B5EF4-FFF2-40B4-BE49-F238E27FC236}">
                  <a16:creationId xmlns:a16="http://schemas.microsoft.com/office/drawing/2014/main" id="{B972CFCE-1608-6BE7-2A78-74E12FBB3E1C}"/>
                </a:ext>
              </a:extLst>
            </p:cNvPr>
            <p:cNvSpPr/>
            <p:nvPr/>
          </p:nvSpPr>
          <p:spPr bwMode="auto">
            <a:xfrm>
              <a:off x="6260915" y="2169382"/>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30" name="Group 9629">
            <a:extLst>
              <a:ext uri="{FF2B5EF4-FFF2-40B4-BE49-F238E27FC236}">
                <a16:creationId xmlns:a16="http://schemas.microsoft.com/office/drawing/2014/main" id="{35705372-C48E-57F4-8FD1-8645E4B94EBC}"/>
              </a:ext>
            </a:extLst>
          </p:cNvPr>
          <p:cNvGrpSpPr/>
          <p:nvPr/>
        </p:nvGrpSpPr>
        <p:grpSpPr>
          <a:xfrm>
            <a:off x="5704673" y="2289320"/>
            <a:ext cx="682502" cy="0"/>
            <a:chOff x="5704673" y="2281504"/>
            <a:chExt cx="682502" cy="0"/>
          </a:xfrm>
        </p:grpSpPr>
        <p:cxnSp>
          <p:nvCxnSpPr>
            <p:cNvPr id="9321" name="Straight Connector 9320">
              <a:extLst>
                <a:ext uri="{FF2B5EF4-FFF2-40B4-BE49-F238E27FC236}">
                  <a16:creationId xmlns:a16="http://schemas.microsoft.com/office/drawing/2014/main" id="{90D1DFB1-523A-0C49-93DC-C88A4252C94E}"/>
                </a:ext>
              </a:extLst>
            </p:cNvPr>
            <p:cNvCxnSpPr>
              <a:cxnSpLocks/>
            </p:cNvCxnSpPr>
            <p:nvPr/>
          </p:nvCxnSpPr>
          <p:spPr bwMode="auto">
            <a:xfrm>
              <a:off x="5704673" y="2281504"/>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22" name="Straight Connector 9321">
              <a:extLst>
                <a:ext uri="{FF2B5EF4-FFF2-40B4-BE49-F238E27FC236}">
                  <a16:creationId xmlns:a16="http://schemas.microsoft.com/office/drawing/2014/main" id="{0FFD9722-A345-6771-04BD-F8C2EA934B73}"/>
                </a:ext>
              </a:extLst>
            </p:cNvPr>
            <p:cNvCxnSpPr>
              <a:cxnSpLocks/>
            </p:cNvCxnSpPr>
            <p:nvPr/>
          </p:nvCxnSpPr>
          <p:spPr bwMode="auto">
            <a:xfrm>
              <a:off x="5941272" y="2281504"/>
              <a:ext cx="271931" cy="0"/>
            </a:xfrm>
            <a:prstGeom prst="line">
              <a:avLst/>
            </a:prstGeom>
            <a:noFill/>
            <a:ln w="76200" cap="flat" cmpd="sng" algn="ctr">
              <a:solidFill>
                <a:schemeClr val="accent3"/>
              </a:solidFill>
              <a:prstDash val="solid"/>
              <a:round/>
              <a:headEnd type="none" w="med" len="med"/>
              <a:tailEnd type="none" w="med" len="med"/>
            </a:ln>
            <a:effectLst/>
          </p:spPr>
        </p:cxnSp>
        <p:cxnSp>
          <p:nvCxnSpPr>
            <p:cNvPr id="9323" name="Straight Arrow Connector 9322">
              <a:extLst>
                <a:ext uri="{FF2B5EF4-FFF2-40B4-BE49-F238E27FC236}">
                  <a16:creationId xmlns:a16="http://schemas.microsoft.com/office/drawing/2014/main" id="{3197B044-84C2-7E98-C1BC-61D4D9DF3CD2}"/>
                </a:ext>
              </a:extLst>
            </p:cNvPr>
            <p:cNvCxnSpPr>
              <a:cxnSpLocks/>
            </p:cNvCxnSpPr>
            <p:nvPr/>
          </p:nvCxnSpPr>
          <p:spPr bwMode="auto">
            <a:xfrm>
              <a:off x="6240509" y="2281504"/>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72" name="Group 9671">
            <a:extLst>
              <a:ext uri="{FF2B5EF4-FFF2-40B4-BE49-F238E27FC236}">
                <a16:creationId xmlns:a16="http://schemas.microsoft.com/office/drawing/2014/main" id="{25F936E5-1828-202D-B1E5-730574A3494F}"/>
              </a:ext>
            </a:extLst>
          </p:cNvPr>
          <p:cNvGrpSpPr/>
          <p:nvPr/>
        </p:nvGrpSpPr>
        <p:grpSpPr>
          <a:xfrm>
            <a:off x="5707464" y="2349338"/>
            <a:ext cx="343061" cy="57263"/>
            <a:chOff x="5707464" y="2349338"/>
            <a:chExt cx="343061" cy="57263"/>
          </a:xfrm>
        </p:grpSpPr>
        <p:grpSp>
          <p:nvGrpSpPr>
            <p:cNvPr id="9631" name="Group 9630">
              <a:extLst>
                <a:ext uri="{FF2B5EF4-FFF2-40B4-BE49-F238E27FC236}">
                  <a16:creationId xmlns:a16="http://schemas.microsoft.com/office/drawing/2014/main" id="{B09480C3-2AFC-94EC-8CB7-F5C36121A5BB}"/>
                </a:ext>
              </a:extLst>
            </p:cNvPr>
            <p:cNvGrpSpPr/>
            <p:nvPr/>
          </p:nvGrpSpPr>
          <p:grpSpPr>
            <a:xfrm>
              <a:off x="5707464" y="2381160"/>
              <a:ext cx="296800" cy="0"/>
              <a:chOff x="5707464" y="2369436"/>
              <a:chExt cx="296800" cy="0"/>
            </a:xfrm>
          </p:grpSpPr>
          <p:cxnSp>
            <p:nvCxnSpPr>
              <p:cNvPr id="9324" name="Straight Connector 9323">
                <a:extLst>
                  <a:ext uri="{FF2B5EF4-FFF2-40B4-BE49-F238E27FC236}">
                    <a16:creationId xmlns:a16="http://schemas.microsoft.com/office/drawing/2014/main" id="{C5B01364-8DA9-1338-EBB2-4377D8EB37C7}"/>
                  </a:ext>
                </a:extLst>
              </p:cNvPr>
              <p:cNvCxnSpPr>
                <a:cxnSpLocks/>
              </p:cNvCxnSpPr>
              <p:nvPr/>
            </p:nvCxnSpPr>
            <p:spPr bwMode="auto">
              <a:xfrm>
                <a:off x="5707464" y="2369436"/>
                <a:ext cx="27016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25" name="Straight Connector 9324">
                <a:extLst>
                  <a:ext uri="{FF2B5EF4-FFF2-40B4-BE49-F238E27FC236}">
                    <a16:creationId xmlns:a16="http://schemas.microsoft.com/office/drawing/2014/main" id="{7C883E77-BE3D-1390-A54B-EF42B5299934}"/>
                  </a:ext>
                </a:extLst>
              </p:cNvPr>
              <p:cNvCxnSpPr>
                <a:cxnSpLocks/>
              </p:cNvCxnSpPr>
              <p:nvPr/>
            </p:nvCxnSpPr>
            <p:spPr bwMode="auto">
              <a:xfrm>
                <a:off x="5977631" y="2369436"/>
                <a:ext cx="26633" cy="0"/>
              </a:xfrm>
              <a:prstGeom prst="line">
                <a:avLst/>
              </a:prstGeom>
              <a:noFill/>
              <a:ln w="76200" cap="flat" cmpd="sng" algn="ctr">
                <a:solidFill>
                  <a:schemeClr val="accent1"/>
                </a:solidFill>
                <a:prstDash val="solid"/>
                <a:round/>
                <a:headEnd type="none" w="med" len="med"/>
                <a:tailEnd type="none" w="med" len="med"/>
              </a:ln>
              <a:effectLst/>
            </p:spPr>
          </p:cxnSp>
        </p:grpSp>
        <p:sp>
          <p:nvSpPr>
            <p:cNvPr id="9328" name="Rectangle 9327">
              <a:extLst>
                <a:ext uri="{FF2B5EF4-FFF2-40B4-BE49-F238E27FC236}">
                  <a16:creationId xmlns:a16="http://schemas.microsoft.com/office/drawing/2014/main" id="{51B03AE9-66B7-726A-E66C-B6E18CDD23D2}"/>
                </a:ext>
              </a:extLst>
            </p:cNvPr>
            <p:cNvSpPr/>
            <p:nvPr/>
          </p:nvSpPr>
          <p:spPr bwMode="auto">
            <a:xfrm>
              <a:off x="5993262" y="2349338"/>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32" name="Group 9631">
            <a:extLst>
              <a:ext uri="{FF2B5EF4-FFF2-40B4-BE49-F238E27FC236}">
                <a16:creationId xmlns:a16="http://schemas.microsoft.com/office/drawing/2014/main" id="{1B94E361-489A-575B-0B80-26ADB4B08FDE}"/>
              </a:ext>
            </a:extLst>
          </p:cNvPr>
          <p:cNvGrpSpPr/>
          <p:nvPr/>
        </p:nvGrpSpPr>
        <p:grpSpPr>
          <a:xfrm>
            <a:off x="5693942" y="2484042"/>
            <a:ext cx="3877801" cy="53451"/>
            <a:chOff x="5693942" y="2484042"/>
            <a:chExt cx="3877801" cy="53451"/>
          </a:xfrm>
        </p:grpSpPr>
        <p:cxnSp>
          <p:nvCxnSpPr>
            <p:cNvPr id="9329" name="Straight Connector 9328">
              <a:extLst>
                <a:ext uri="{FF2B5EF4-FFF2-40B4-BE49-F238E27FC236}">
                  <a16:creationId xmlns:a16="http://schemas.microsoft.com/office/drawing/2014/main" id="{8F3C601D-AD5E-FABA-5869-CE378E44CB02}"/>
                </a:ext>
              </a:extLst>
            </p:cNvPr>
            <p:cNvCxnSpPr>
              <a:cxnSpLocks/>
            </p:cNvCxnSpPr>
            <p:nvPr/>
          </p:nvCxnSpPr>
          <p:spPr bwMode="auto">
            <a:xfrm>
              <a:off x="5693942" y="2510767"/>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30" name="Straight Connector 9329">
              <a:extLst>
                <a:ext uri="{FF2B5EF4-FFF2-40B4-BE49-F238E27FC236}">
                  <a16:creationId xmlns:a16="http://schemas.microsoft.com/office/drawing/2014/main" id="{2C717E6C-3C99-5049-EDA4-A392FD3529F5}"/>
                </a:ext>
              </a:extLst>
            </p:cNvPr>
            <p:cNvCxnSpPr>
              <a:cxnSpLocks/>
            </p:cNvCxnSpPr>
            <p:nvPr/>
          </p:nvCxnSpPr>
          <p:spPr bwMode="auto">
            <a:xfrm>
              <a:off x="5931564" y="2510767"/>
              <a:ext cx="592909" cy="0"/>
            </a:xfrm>
            <a:prstGeom prst="line">
              <a:avLst/>
            </a:prstGeom>
            <a:noFill/>
            <a:ln w="76200" cap="flat" cmpd="sng" algn="ctr">
              <a:solidFill>
                <a:schemeClr val="accent3"/>
              </a:solidFill>
              <a:prstDash val="solid"/>
              <a:round/>
              <a:headEnd type="none" w="med" len="med"/>
              <a:tailEnd type="none" w="med" len="med"/>
            </a:ln>
            <a:effectLst/>
          </p:spPr>
        </p:cxnSp>
        <p:cxnSp>
          <p:nvCxnSpPr>
            <p:cNvPr id="9332" name="Straight Connector 9331">
              <a:extLst>
                <a:ext uri="{FF2B5EF4-FFF2-40B4-BE49-F238E27FC236}">
                  <a16:creationId xmlns:a16="http://schemas.microsoft.com/office/drawing/2014/main" id="{2B194E68-7AF2-414C-1062-362D6AB4C003}"/>
                </a:ext>
              </a:extLst>
            </p:cNvPr>
            <p:cNvCxnSpPr>
              <a:cxnSpLocks/>
            </p:cNvCxnSpPr>
            <p:nvPr/>
          </p:nvCxnSpPr>
          <p:spPr bwMode="auto">
            <a:xfrm>
              <a:off x="6521514" y="2510767"/>
              <a:ext cx="3004226" cy="0"/>
            </a:xfrm>
            <a:prstGeom prst="line">
              <a:avLst/>
            </a:prstGeom>
            <a:noFill/>
            <a:ln w="76200" cap="flat" cmpd="sng" algn="ctr">
              <a:solidFill>
                <a:schemeClr val="accent1"/>
              </a:solidFill>
              <a:prstDash val="solid"/>
              <a:round/>
              <a:headEnd type="none" w="med" len="med"/>
              <a:tailEnd type="none" w="med" len="med"/>
            </a:ln>
            <a:effectLst/>
          </p:spPr>
        </p:cxnSp>
        <p:sp>
          <p:nvSpPr>
            <p:cNvPr id="9334" name="Oval 9333">
              <a:extLst>
                <a:ext uri="{FF2B5EF4-FFF2-40B4-BE49-F238E27FC236}">
                  <a16:creationId xmlns:a16="http://schemas.microsoft.com/office/drawing/2014/main" id="{E854BAFF-A67B-66D2-CA0B-9207FB9BF154}"/>
                </a:ext>
              </a:extLst>
            </p:cNvPr>
            <p:cNvSpPr/>
            <p:nvPr/>
          </p:nvSpPr>
          <p:spPr bwMode="auto">
            <a:xfrm>
              <a:off x="9518292" y="2484042"/>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33" name="Group 9632">
            <a:extLst>
              <a:ext uri="{FF2B5EF4-FFF2-40B4-BE49-F238E27FC236}">
                <a16:creationId xmlns:a16="http://schemas.microsoft.com/office/drawing/2014/main" id="{7212AE83-7B42-A6E8-7425-AFF76D62AD0A}"/>
              </a:ext>
            </a:extLst>
          </p:cNvPr>
          <p:cNvGrpSpPr/>
          <p:nvPr/>
        </p:nvGrpSpPr>
        <p:grpSpPr>
          <a:xfrm>
            <a:off x="5704673" y="2646456"/>
            <a:ext cx="3869738" cy="674"/>
            <a:chOff x="5704673" y="2642548"/>
            <a:chExt cx="3869738" cy="674"/>
          </a:xfrm>
        </p:grpSpPr>
        <p:cxnSp>
          <p:nvCxnSpPr>
            <p:cNvPr id="9335" name="Straight Connector 9334">
              <a:extLst>
                <a:ext uri="{FF2B5EF4-FFF2-40B4-BE49-F238E27FC236}">
                  <a16:creationId xmlns:a16="http://schemas.microsoft.com/office/drawing/2014/main" id="{A4BBEEE8-0857-5D93-F7F2-0A55F1BA4943}"/>
                </a:ext>
              </a:extLst>
            </p:cNvPr>
            <p:cNvCxnSpPr>
              <a:cxnSpLocks/>
            </p:cNvCxnSpPr>
            <p:nvPr/>
          </p:nvCxnSpPr>
          <p:spPr bwMode="auto">
            <a:xfrm>
              <a:off x="5704673" y="2643222"/>
              <a:ext cx="269559"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36" name="Straight Connector 9335">
              <a:extLst>
                <a:ext uri="{FF2B5EF4-FFF2-40B4-BE49-F238E27FC236}">
                  <a16:creationId xmlns:a16="http://schemas.microsoft.com/office/drawing/2014/main" id="{A6899CAF-E8C9-DD54-D50E-53A6956B639D}"/>
                </a:ext>
              </a:extLst>
            </p:cNvPr>
            <p:cNvCxnSpPr>
              <a:cxnSpLocks/>
            </p:cNvCxnSpPr>
            <p:nvPr/>
          </p:nvCxnSpPr>
          <p:spPr bwMode="auto">
            <a:xfrm>
              <a:off x="5971273" y="2642548"/>
              <a:ext cx="2231629" cy="674"/>
            </a:xfrm>
            <a:prstGeom prst="line">
              <a:avLst/>
            </a:prstGeom>
            <a:noFill/>
            <a:ln w="76200" cap="flat" cmpd="sng" algn="ctr">
              <a:solidFill>
                <a:schemeClr val="accent6"/>
              </a:solidFill>
              <a:prstDash val="solid"/>
              <a:round/>
              <a:headEnd type="none" w="med" len="med"/>
              <a:tailEnd type="none" w="med" len="med"/>
            </a:ln>
            <a:effectLst/>
          </p:spPr>
        </p:cxnSp>
        <p:cxnSp>
          <p:nvCxnSpPr>
            <p:cNvPr id="9337" name="Straight Connector 9336">
              <a:extLst>
                <a:ext uri="{FF2B5EF4-FFF2-40B4-BE49-F238E27FC236}">
                  <a16:creationId xmlns:a16="http://schemas.microsoft.com/office/drawing/2014/main" id="{B47FE9F7-903C-2164-F1E4-3676090CB67A}"/>
                </a:ext>
              </a:extLst>
            </p:cNvPr>
            <p:cNvCxnSpPr>
              <a:cxnSpLocks/>
            </p:cNvCxnSpPr>
            <p:nvPr/>
          </p:nvCxnSpPr>
          <p:spPr bwMode="auto">
            <a:xfrm>
              <a:off x="8202902" y="2643222"/>
              <a:ext cx="1201235" cy="0"/>
            </a:xfrm>
            <a:prstGeom prst="line">
              <a:avLst/>
            </a:prstGeom>
            <a:noFill/>
            <a:ln w="76200" cap="flat" cmpd="sng" algn="ctr">
              <a:solidFill>
                <a:schemeClr val="accent4"/>
              </a:solidFill>
              <a:prstDash val="solid"/>
              <a:round/>
              <a:headEnd type="none" w="med" len="med"/>
              <a:tailEnd type="none" w="med" len="med"/>
            </a:ln>
            <a:effectLst/>
          </p:spPr>
        </p:cxnSp>
        <p:cxnSp>
          <p:nvCxnSpPr>
            <p:cNvPr id="9338" name="Straight Arrow Connector 9337">
              <a:extLst>
                <a:ext uri="{FF2B5EF4-FFF2-40B4-BE49-F238E27FC236}">
                  <a16:creationId xmlns:a16="http://schemas.microsoft.com/office/drawing/2014/main" id="{A4E98CD3-E3F3-D0F0-0550-F664ADC92DFA}"/>
                </a:ext>
              </a:extLst>
            </p:cNvPr>
            <p:cNvCxnSpPr>
              <a:cxnSpLocks/>
            </p:cNvCxnSpPr>
            <p:nvPr/>
          </p:nvCxnSpPr>
          <p:spPr bwMode="auto">
            <a:xfrm>
              <a:off x="9427745" y="2643222"/>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34" name="Group 9633">
            <a:extLst>
              <a:ext uri="{FF2B5EF4-FFF2-40B4-BE49-F238E27FC236}">
                <a16:creationId xmlns:a16="http://schemas.microsoft.com/office/drawing/2014/main" id="{C979CA2F-CBA0-AD71-04BF-02BA2DC5BB1B}"/>
              </a:ext>
            </a:extLst>
          </p:cNvPr>
          <p:cNvGrpSpPr/>
          <p:nvPr/>
        </p:nvGrpSpPr>
        <p:grpSpPr>
          <a:xfrm>
            <a:off x="5703656" y="2736485"/>
            <a:ext cx="3577684" cy="0"/>
            <a:chOff x="5703656" y="2728669"/>
            <a:chExt cx="3577684" cy="0"/>
          </a:xfrm>
        </p:grpSpPr>
        <p:cxnSp>
          <p:nvCxnSpPr>
            <p:cNvPr id="9343" name="Straight Connector 9342">
              <a:extLst>
                <a:ext uri="{FF2B5EF4-FFF2-40B4-BE49-F238E27FC236}">
                  <a16:creationId xmlns:a16="http://schemas.microsoft.com/office/drawing/2014/main" id="{3035366E-DCB4-ECCC-782E-F614A9CF75EE}"/>
                </a:ext>
              </a:extLst>
            </p:cNvPr>
            <p:cNvCxnSpPr>
              <a:cxnSpLocks/>
            </p:cNvCxnSpPr>
            <p:nvPr/>
          </p:nvCxnSpPr>
          <p:spPr bwMode="auto">
            <a:xfrm>
              <a:off x="5703656" y="2728669"/>
              <a:ext cx="215430"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44" name="Straight Connector 9343">
              <a:extLst>
                <a:ext uri="{FF2B5EF4-FFF2-40B4-BE49-F238E27FC236}">
                  <a16:creationId xmlns:a16="http://schemas.microsoft.com/office/drawing/2014/main" id="{8D789797-787B-DBE1-CF4A-1298E063C858}"/>
                </a:ext>
              </a:extLst>
            </p:cNvPr>
            <p:cNvCxnSpPr>
              <a:cxnSpLocks/>
            </p:cNvCxnSpPr>
            <p:nvPr/>
          </p:nvCxnSpPr>
          <p:spPr bwMode="auto">
            <a:xfrm>
              <a:off x="5918231" y="2728669"/>
              <a:ext cx="472949" cy="0"/>
            </a:xfrm>
            <a:prstGeom prst="line">
              <a:avLst/>
            </a:prstGeom>
            <a:noFill/>
            <a:ln w="76200" cap="flat" cmpd="sng" algn="ctr">
              <a:solidFill>
                <a:schemeClr val="accent6"/>
              </a:solidFill>
              <a:prstDash val="solid"/>
              <a:round/>
              <a:headEnd type="none" w="med" len="med"/>
              <a:tailEnd type="none" w="med" len="med"/>
            </a:ln>
            <a:effectLst/>
          </p:spPr>
        </p:cxnSp>
        <p:cxnSp>
          <p:nvCxnSpPr>
            <p:cNvPr id="9345" name="Straight Connector 9344">
              <a:extLst>
                <a:ext uri="{FF2B5EF4-FFF2-40B4-BE49-F238E27FC236}">
                  <a16:creationId xmlns:a16="http://schemas.microsoft.com/office/drawing/2014/main" id="{C636C8E6-3A16-C819-2D8F-65507B2E85A9}"/>
                </a:ext>
              </a:extLst>
            </p:cNvPr>
            <p:cNvCxnSpPr>
              <a:cxnSpLocks/>
            </p:cNvCxnSpPr>
            <p:nvPr/>
          </p:nvCxnSpPr>
          <p:spPr bwMode="auto">
            <a:xfrm>
              <a:off x="6387175" y="2728669"/>
              <a:ext cx="570209" cy="0"/>
            </a:xfrm>
            <a:prstGeom prst="line">
              <a:avLst/>
            </a:prstGeom>
            <a:noFill/>
            <a:ln w="76200" cap="flat" cmpd="sng" algn="ctr">
              <a:solidFill>
                <a:schemeClr val="accent4"/>
              </a:solidFill>
              <a:prstDash val="solid"/>
              <a:round/>
              <a:headEnd type="none" w="med" len="med"/>
              <a:tailEnd type="none" w="med" len="med"/>
            </a:ln>
            <a:effectLst/>
          </p:spPr>
        </p:cxnSp>
        <p:cxnSp>
          <p:nvCxnSpPr>
            <p:cNvPr id="9346" name="Straight Arrow Connector 9345">
              <a:extLst>
                <a:ext uri="{FF2B5EF4-FFF2-40B4-BE49-F238E27FC236}">
                  <a16:creationId xmlns:a16="http://schemas.microsoft.com/office/drawing/2014/main" id="{11E57006-E85B-31F3-CFEB-5639BA35897A}"/>
                </a:ext>
              </a:extLst>
            </p:cNvPr>
            <p:cNvCxnSpPr>
              <a:cxnSpLocks/>
            </p:cNvCxnSpPr>
            <p:nvPr/>
          </p:nvCxnSpPr>
          <p:spPr bwMode="auto">
            <a:xfrm>
              <a:off x="9134674" y="2728669"/>
              <a:ext cx="146666" cy="0"/>
            </a:xfrm>
            <a:prstGeom prst="straightConnector1">
              <a:avLst/>
            </a:prstGeom>
            <a:noFill/>
            <a:ln w="28575" cap="flat" cmpd="sng" algn="ctr">
              <a:solidFill>
                <a:schemeClr val="bg1"/>
              </a:solidFill>
              <a:prstDash val="solid"/>
              <a:round/>
              <a:headEnd type="none" w="med" len="med"/>
              <a:tailEnd type="triangle"/>
            </a:ln>
            <a:effectLst/>
          </p:spPr>
        </p:cxnSp>
        <p:cxnSp>
          <p:nvCxnSpPr>
            <p:cNvPr id="9351" name="Straight Connector 9350">
              <a:extLst>
                <a:ext uri="{FF2B5EF4-FFF2-40B4-BE49-F238E27FC236}">
                  <a16:creationId xmlns:a16="http://schemas.microsoft.com/office/drawing/2014/main" id="{26773D4F-F3CB-F042-3087-3FC1411B7BB9}"/>
                </a:ext>
              </a:extLst>
            </p:cNvPr>
            <p:cNvCxnSpPr>
              <a:cxnSpLocks/>
            </p:cNvCxnSpPr>
            <p:nvPr/>
          </p:nvCxnSpPr>
          <p:spPr bwMode="auto">
            <a:xfrm>
              <a:off x="6954425" y="2728669"/>
              <a:ext cx="2156688" cy="0"/>
            </a:xfrm>
            <a:prstGeom prst="line">
              <a:avLst/>
            </a:prstGeom>
            <a:noFill/>
            <a:ln w="76200" cap="flat" cmpd="sng" algn="ctr">
              <a:solidFill>
                <a:schemeClr val="accent1"/>
              </a:solidFill>
              <a:prstDash val="solid"/>
              <a:round/>
              <a:headEnd type="none" w="med" len="med"/>
              <a:tailEnd type="none" w="med" len="med"/>
            </a:ln>
            <a:effectLst/>
          </p:spPr>
        </p:cxnSp>
      </p:grpSp>
      <p:grpSp>
        <p:nvGrpSpPr>
          <p:cNvPr id="9635" name="Group 9634">
            <a:extLst>
              <a:ext uri="{FF2B5EF4-FFF2-40B4-BE49-F238E27FC236}">
                <a16:creationId xmlns:a16="http://schemas.microsoft.com/office/drawing/2014/main" id="{91587029-7336-F11E-CE9E-6B4AD05D340C}"/>
              </a:ext>
            </a:extLst>
          </p:cNvPr>
          <p:cNvGrpSpPr/>
          <p:nvPr/>
        </p:nvGrpSpPr>
        <p:grpSpPr>
          <a:xfrm>
            <a:off x="5682451" y="2823783"/>
            <a:ext cx="3071004" cy="0"/>
            <a:chOff x="5706615" y="2815967"/>
            <a:chExt cx="3071004" cy="0"/>
          </a:xfrm>
        </p:grpSpPr>
        <p:cxnSp>
          <p:nvCxnSpPr>
            <p:cNvPr id="9353" name="Straight Connector 9352">
              <a:extLst>
                <a:ext uri="{FF2B5EF4-FFF2-40B4-BE49-F238E27FC236}">
                  <a16:creationId xmlns:a16="http://schemas.microsoft.com/office/drawing/2014/main" id="{7F1A70A9-32F0-A82C-7441-9CD9F0255250}"/>
                </a:ext>
              </a:extLst>
            </p:cNvPr>
            <p:cNvCxnSpPr>
              <a:cxnSpLocks/>
            </p:cNvCxnSpPr>
            <p:nvPr/>
          </p:nvCxnSpPr>
          <p:spPr bwMode="auto">
            <a:xfrm>
              <a:off x="5706615" y="2815967"/>
              <a:ext cx="215430"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54" name="Straight Connector 9353">
              <a:extLst>
                <a:ext uri="{FF2B5EF4-FFF2-40B4-BE49-F238E27FC236}">
                  <a16:creationId xmlns:a16="http://schemas.microsoft.com/office/drawing/2014/main" id="{07CC55B8-E0FC-03DC-243F-FC3E18ECC4B7}"/>
                </a:ext>
              </a:extLst>
            </p:cNvPr>
            <p:cNvCxnSpPr>
              <a:cxnSpLocks/>
            </p:cNvCxnSpPr>
            <p:nvPr/>
          </p:nvCxnSpPr>
          <p:spPr bwMode="auto">
            <a:xfrm>
              <a:off x="5918231" y="2815967"/>
              <a:ext cx="539474" cy="0"/>
            </a:xfrm>
            <a:prstGeom prst="line">
              <a:avLst/>
            </a:prstGeom>
            <a:noFill/>
            <a:ln w="76200" cap="flat" cmpd="sng" algn="ctr">
              <a:solidFill>
                <a:schemeClr val="accent4"/>
              </a:solidFill>
              <a:prstDash val="solid"/>
              <a:round/>
              <a:headEnd type="none" w="med" len="med"/>
              <a:tailEnd type="none" w="med" len="med"/>
            </a:ln>
            <a:effectLst/>
          </p:spPr>
        </p:cxnSp>
        <p:cxnSp>
          <p:nvCxnSpPr>
            <p:cNvPr id="9355" name="Straight Arrow Connector 9354">
              <a:extLst>
                <a:ext uri="{FF2B5EF4-FFF2-40B4-BE49-F238E27FC236}">
                  <a16:creationId xmlns:a16="http://schemas.microsoft.com/office/drawing/2014/main" id="{B3739DFC-7698-0EA1-D1C9-5978578FB6AE}"/>
                </a:ext>
              </a:extLst>
            </p:cNvPr>
            <p:cNvCxnSpPr>
              <a:cxnSpLocks/>
            </p:cNvCxnSpPr>
            <p:nvPr/>
          </p:nvCxnSpPr>
          <p:spPr bwMode="auto">
            <a:xfrm>
              <a:off x="8630953" y="2815967"/>
              <a:ext cx="146666" cy="0"/>
            </a:xfrm>
            <a:prstGeom prst="straightConnector1">
              <a:avLst/>
            </a:prstGeom>
            <a:noFill/>
            <a:ln w="28575" cap="flat" cmpd="sng" algn="ctr">
              <a:solidFill>
                <a:schemeClr val="bg1"/>
              </a:solidFill>
              <a:prstDash val="solid"/>
              <a:round/>
              <a:headEnd type="none" w="med" len="med"/>
              <a:tailEnd type="triangle"/>
            </a:ln>
            <a:effectLst/>
          </p:spPr>
        </p:cxnSp>
        <p:cxnSp>
          <p:nvCxnSpPr>
            <p:cNvPr id="9356" name="Straight Connector 9355">
              <a:extLst>
                <a:ext uri="{FF2B5EF4-FFF2-40B4-BE49-F238E27FC236}">
                  <a16:creationId xmlns:a16="http://schemas.microsoft.com/office/drawing/2014/main" id="{B2096093-8C3A-F8D9-D09B-EF9AA795528B}"/>
                </a:ext>
              </a:extLst>
            </p:cNvPr>
            <p:cNvCxnSpPr>
              <a:cxnSpLocks/>
            </p:cNvCxnSpPr>
            <p:nvPr/>
          </p:nvCxnSpPr>
          <p:spPr bwMode="auto">
            <a:xfrm>
              <a:off x="6457705" y="2815967"/>
              <a:ext cx="2156688" cy="0"/>
            </a:xfrm>
            <a:prstGeom prst="line">
              <a:avLst/>
            </a:prstGeom>
            <a:noFill/>
            <a:ln w="76200" cap="flat" cmpd="sng" algn="ctr">
              <a:solidFill>
                <a:schemeClr val="accent1"/>
              </a:solidFill>
              <a:prstDash val="solid"/>
              <a:round/>
              <a:headEnd type="none" w="med" len="med"/>
              <a:tailEnd type="none" w="med" len="med"/>
            </a:ln>
            <a:effectLst/>
          </p:spPr>
        </p:cxnSp>
      </p:grpSp>
      <p:grpSp>
        <p:nvGrpSpPr>
          <p:cNvPr id="9671" name="Group 9670">
            <a:extLst>
              <a:ext uri="{FF2B5EF4-FFF2-40B4-BE49-F238E27FC236}">
                <a16:creationId xmlns:a16="http://schemas.microsoft.com/office/drawing/2014/main" id="{99BFB124-79CF-C433-A30E-3B5BAACB3E84}"/>
              </a:ext>
            </a:extLst>
          </p:cNvPr>
          <p:cNvGrpSpPr/>
          <p:nvPr/>
        </p:nvGrpSpPr>
        <p:grpSpPr>
          <a:xfrm>
            <a:off x="5709574" y="2912086"/>
            <a:ext cx="2994712" cy="337"/>
            <a:chOff x="5709574" y="2904270"/>
            <a:chExt cx="2994712" cy="337"/>
          </a:xfrm>
        </p:grpSpPr>
        <p:cxnSp>
          <p:nvCxnSpPr>
            <p:cNvPr id="9358" name="Straight Connector 9357">
              <a:extLst>
                <a:ext uri="{FF2B5EF4-FFF2-40B4-BE49-F238E27FC236}">
                  <a16:creationId xmlns:a16="http://schemas.microsoft.com/office/drawing/2014/main" id="{D3BC6F5C-D013-525F-48D7-9294253D557B}"/>
                </a:ext>
              </a:extLst>
            </p:cNvPr>
            <p:cNvCxnSpPr>
              <a:cxnSpLocks/>
            </p:cNvCxnSpPr>
            <p:nvPr/>
          </p:nvCxnSpPr>
          <p:spPr bwMode="auto">
            <a:xfrm>
              <a:off x="5709574" y="2904607"/>
              <a:ext cx="461509" cy="0"/>
            </a:xfrm>
            <a:prstGeom prst="line">
              <a:avLst/>
            </a:prstGeom>
            <a:noFill/>
            <a:ln w="76200" cap="flat" cmpd="sng" algn="ctr">
              <a:solidFill>
                <a:schemeClr val="tx2">
                  <a:lumMod val="90000"/>
                </a:schemeClr>
              </a:solidFill>
              <a:prstDash val="solid"/>
              <a:round/>
              <a:headEnd type="none" w="med" len="med"/>
              <a:tailEnd type="none" w="med" len="med"/>
            </a:ln>
            <a:effectLst/>
          </p:spPr>
        </p:cxnSp>
        <p:grpSp>
          <p:nvGrpSpPr>
            <p:cNvPr id="9636" name="Group 9635">
              <a:extLst>
                <a:ext uri="{FF2B5EF4-FFF2-40B4-BE49-F238E27FC236}">
                  <a16:creationId xmlns:a16="http://schemas.microsoft.com/office/drawing/2014/main" id="{895B734A-6188-6F66-E32A-4363D82AE51A}"/>
                </a:ext>
              </a:extLst>
            </p:cNvPr>
            <p:cNvGrpSpPr/>
            <p:nvPr/>
          </p:nvGrpSpPr>
          <p:grpSpPr>
            <a:xfrm>
              <a:off x="6168124" y="2904270"/>
              <a:ext cx="2536162" cy="0"/>
              <a:chOff x="6168124" y="2904270"/>
              <a:chExt cx="2536162" cy="0"/>
            </a:xfrm>
          </p:grpSpPr>
          <p:cxnSp>
            <p:nvCxnSpPr>
              <p:cNvPr id="9359" name="Straight Connector 9358">
                <a:extLst>
                  <a:ext uri="{FF2B5EF4-FFF2-40B4-BE49-F238E27FC236}">
                    <a16:creationId xmlns:a16="http://schemas.microsoft.com/office/drawing/2014/main" id="{A867E920-9232-4A9D-965D-1D3E44A9A108}"/>
                  </a:ext>
                </a:extLst>
              </p:cNvPr>
              <p:cNvCxnSpPr>
                <a:cxnSpLocks/>
              </p:cNvCxnSpPr>
              <p:nvPr/>
            </p:nvCxnSpPr>
            <p:spPr bwMode="auto">
              <a:xfrm>
                <a:off x="6168124" y="2904270"/>
                <a:ext cx="504155" cy="0"/>
              </a:xfrm>
              <a:prstGeom prst="line">
                <a:avLst/>
              </a:prstGeom>
              <a:noFill/>
              <a:ln w="76200" cap="flat" cmpd="sng" algn="ctr">
                <a:solidFill>
                  <a:schemeClr val="accent6"/>
                </a:solidFill>
                <a:prstDash val="solid"/>
                <a:round/>
                <a:headEnd type="none" w="med" len="med"/>
                <a:tailEnd type="none" w="med" len="med"/>
              </a:ln>
              <a:effectLst/>
            </p:spPr>
          </p:cxnSp>
          <p:cxnSp>
            <p:nvCxnSpPr>
              <p:cNvPr id="9360" name="Straight Arrow Connector 9359">
                <a:extLst>
                  <a:ext uri="{FF2B5EF4-FFF2-40B4-BE49-F238E27FC236}">
                    <a16:creationId xmlns:a16="http://schemas.microsoft.com/office/drawing/2014/main" id="{CAA36CA2-B67A-5CDC-1AC7-7D142511E3B1}"/>
                  </a:ext>
                </a:extLst>
              </p:cNvPr>
              <p:cNvCxnSpPr>
                <a:cxnSpLocks/>
              </p:cNvCxnSpPr>
              <p:nvPr/>
            </p:nvCxnSpPr>
            <p:spPr bwMode="auto">
              <a:xfrm>
                <a:off x="8557620" y="2904270"/>
                <a:ext cx="146666" cy="0"/>
              </a:xfrm>
              <a:prstGeom prst="straightConnector1">
                <a:avLst/>
              </a:prstGeom>
              <a:noFill/>
              <a:ln w="28575" cap="flat" cmpd="sng" algn="ctr">
                <a:solidFill>
                  <a:schemeClr val="bg1"/>
                </a:solidFill>
                <a:prstDash val="solid"/>
                <a:round/>
                <a:headEnd type="none" w="med" len="med"/>
                <a:tailEnd type="triangle"/>
              </a:ln>
              <a:effectLst/>
            </p:spPr>
          </p:cxnSp>
          <p:cxnSp>
            <p:nvCxnSpPr>
              <p:cNvPr id="9361" name="Straight Connector 9360">
                <a:extLst>
                  <a:ext uri="{FF2B5EF4-FFF2-40B4-BE49-F238E27FC236}">
                    <a16:creationId xmlns:a16="http://schemas.microsoft.com/office/drawing/2014/main" id="{6B2F6B21-AC0B-C808-8DB4-61098C251BF0}"/>
                  </a:ext>
                </a:extLst>
              </p:cNvPr>
              <p:cNvCxnSpPr>
                <a:cxnSpLocks/>
              </p:cNvCxnSpPr>
              <p:nvPr/>
            </p:nvCxnSpPr>
            <p:spPr bwMode="auto">
              <a:xfrm>
                <a:off x="6669320" y="2904270"/>
                <a:ext cx="1873958" cy="0"/>
              </a:xfrm>
              <a:prstGeom prst="line">
                <a:avLst/>
              </a:prstGeom>
              <a:noFill/>
              <a:ln w="76200" cap="flat" cmpd="sng" algn="ctr">
                <a:solidFill>
                  <a:schemeClr val="accent1"/>
                </a:solidFill>
                <a:prstDash val="solid"/>
                <a:round/>
                <a:headEnd type="none" w="med" len="med"/>
                <a:tailEnd type="none" w="med" len="med"/>
              </a:ln>
              <a:effectLst/>
            </p:spPr>
          </p:cxnSp>
        </p:grpSp>
      </p:grpSp>
      <p:grpSp>
        <p:nvGrpSpPr>
          <p:cNvPr id="9637" name="Group 9636">
            <a:extLst>
              <a:ext uri="{FF2B5EF4-FFF2-40B4-BE49-F238E27FC236}">
                <a16:creationId xmlns:a16="http://schemas.microsoft.com/office/drawing/2014/main" id="{7133D1F9-C1A8-8CE5-C14D-B0F68530D89C}"/>
              </a:ext>
            </a:extLst>
          </p:cNvPr>
          <p:cNvGrpSpPr/>
          <p:nvPr/>
        </p:nvGrpSpPr>
        <p:grpSpPr>
          <a:xfrm>
            <a:off x="5707464" y="2974273"/>
            <a:ext cx="2592084" cy="53451"/>
            <a:chOff x="5707464" y="2966457"/>
            <a:chExt cx="2592084" cy="53451"/>
          </a:xfrm>
        </p:grpSpPr>
        <p:cxnSp>
          <p:nvCxnSpPr>
            <p:cNvPr id="9365" name="Straight Connector 9364">
              <a:extLst>
                <a:ext uri="{FF2B5EF4-FFF2-40B4-BE49-F238E27FC236}">
                  <a16:creationId xmlns:a16="http://schemas.microsoft.com/office/drawing/2014/main" id="{6545AC9B-94A5-62A2-13F8-8F21872B7F63}"/>
                </a:ext>
              </a:extLst>
            </p:cNvPr>
            <p:cNvCxnSpPr>
              <a:cxnSpLocks/>
            </p:cNvCxnSpPr>
            <p:nvPr/>
          </p:nvCxnSpPr>
          <p:spPr bwMode="auto">
            <a:xfrm>
              <a:off x="5707464" y="2993182"/>
              <a:ext cx="244648"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66" name="Straight Connector 9365">
              <a:extLst>
                <a:ext uri="{FF2B5EF4-FFF2-40B4-BE49-F238E27FC236}">
                  <a16:creationId xmlns:a16="http://schemas.microsoft.com/office/drawing/2014/main" id="{1144F1E7-DF1C-8005-60FA-5B650CD67A1E}"/>
                </a:ext>
              </a:extLst>
            </p:cNvPr>
            <p:cNvCxnSpPr>
              <a:cxnSpLocks/>
            </p:cNvCxnSpPr>
            <p:nvPr/>
          </p:nvCxnSpPr>
          <p:spPr bwMode="auto">
            <a:xfrm>
              <a:off x="5951257" y="2993182"/>
              <a:ext cx="663078" cy="0"/>
            </a:xfrm>
            <a:prstGeom prst="line">
              <a:avLst/>
            </a:prstGeom>
            <a:noFill/>
            <a:ln w="76200" cap="flat" cmpd="sng" algn="ctr">
              <a:solidFill>
                <a:schemeClr val="accent6"/>
              </a:solidFill>
              <a:prstDash val="solid"/>
              <a:round/>
              <a:headEnd type="none" w="med" len="med"/>
              <a:tailEnd type="none" w="med" len="med"/>
            </a:ln>
            <a:effectLst/>
          </p:spPr>
        </p:cxnSp>
        <p:cxnSp>
          <p:nvCxnSpPr>
            <p:cNvPr id="9367" name="Straight Connector 9366">
              <a:extLst>
                <a:ext uri="{FF2B5EF4-FFF2-40B4-BE49-F238E27FC236}">
                  <a16:creationId xmlns:a16="http://schemas.microsoft.com/office/drawing/2014/main" id="{C1A96325-0005-62E0-4333-8AAF26CA0F4C}"/>
                </a:ext>
              </a:extLst>
            </p:cNvPr>
            <p:cNvCxnSpPr>
              <a:cxnSpLocks/>
            </p:cNvCxnSpPr>
            <p:nvPr/>
          </p:nvCxnSpPr>
          <p:spPr bwMode="auto">
            <a:xfrm>
              <a:off x="6615016" y="2993182"/>
              <a:ext cx="1653054" cy="0"/>
            </a:xfrm>
            <a:prstGeom prst="line">
              <a:avLst/>
            </a:prstGeom>
            <a:noFill/>
            <a:ln w="76200" cap="flat" cmpd="sng" algn="ctr">
              <a:solidFill>
                <a:schemeClr val="accent4"/>
              </a:solidFill>
              <a:prstDash val="solid"/>
              <a:round/>
              <a:headEnd type="none" w="med" len="med"/>
              <a:tailEnd type="none" w="med" len="med"/>
            </a:ln>
            <a:effectLst/>
          </p:spPr>
        </p:cxnSp>
        <p:sp>
          <p:nvSpPr>
            <p:cNvPr id="9371" name="Oval 9370">
              <a:extLst>
                <a:ext uri="{FF2B5EF4-FFF2-40B4-BE49-F238E27FC236}">
                  <a16:creationId xmlns:a16="http://schemas.microsoft.com/office/drawing/2014/main" id="{8F133AEF-850A-0100-8330-CF41BC91DFF8}"/>
                </a:ext>
              </a:extLst>
            </p:cNvPr>
            <p:cNvSpPr/>
            <p:nvPr/>
          </p:nvSpPr>
          <p:spPr bwMode="auto">
            <a:xfrm>
              <a:off x="8246097" y="2966457"/>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38" name="Group 9637">
            <a:extLst>
              <a:ext uri="{FF2B5EF4-FFF2-40B4-BE49-F238E27FC236}">
                <a16:creationId xmlns:a16="http://schemas.microsoft.com/office/drawing/2014/main" id="{CC661A26-266D-1711-0C8E-7701F6F3E497}"/>
              </a:ext>
            </a:extLst>
          </p:cNvPr>
          <p:cNvGrpSpPr/>
          <p:nvPr/>
        </p:nvGrpSpPr>
        <p:grpSpPr>
          <a:xfrm>
            <a:off x="5706615" y="3089778"/>
            <a:ext cx="2714472" cy="0"/>
            <a:chOff x="5706615" y="3081962"/>
            <a:chExt cx="2714472" cy="0"/>
          </a:xfrm>
        </p:grpSpPr>
        <p:cxnSp>
          <p:nvCxnSpPr>
            <p:cNvPr id="9372" name="Straight Connector 9371">
              <a:extLst>
                <a:ext uri="{FF2B5EF4-FFF2-40B4-BE49-F238E27FC236}">
                  <a16:creationId xmlns:a16="http://schemas.microsoft.com/office/drawing/2014/main" id="{F7476E29-042D-74B7-5A9F-5339B02EC368}"/>
                </a:ext>
              </a:extLst>
            </p:cNvPr>
            <p:cNvCxnSpPr>
              <a:cxnSpLocks/>
            </p:cNvCxnSpPr>
            <p:nvPr/>
          </p:nvCxnSpPr>
          <p:spPr bwMode="auto">
            <a:xfrm>
              <a:off x="5706615" y="3081962"/>
              <a:ext cx="215430"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73" name="Straight Arrow Connector 9372">
              <a:extLst>
                <a:ext uri="{FF2B5EF4-FFF2-40B4-BE49-F238E27FC236}">
                  <a16:creationId xmlns:a16="http://schemas.microsoft.com/office/drawing/2014/main" id="{314451F4-DE38-C022-A753-33AAEB8F84F8}"/>
                </a:ext>
              </a:extLst>
            </p:cNvPr>
            <p:cNvCxnSpPr>
              <a:cxnSpLocks/>
            </p:cNvCxnSpPr>
            <p:nvPr/>
          </p:nvCxnSpPr>
          <p:spPr bwMode="auto">
            <a:xfrm>
              <a:off x="8274421" y="3081962"/>
              <a:ext cx="146666" cy="0"/>
            </a:xfrm>
            <a:prstGeom prst="straightConnector1">
              <a:avLst/>
            </a:prstGeom>
            <a:noFill/>
            <a:ln w="28575" cap="flat" cmpd="sng" algn="ctr">
              <a:solidFill>
                <a:schemeClr val="bg1"/>
              </a:solidFill>
              <a:prstDash val="solid"/>
              <a:round/>
              <a:headEnd type="none" w="med" len="med"/>
              <a:tailEnd type="triangle"/>
            </a:ln>
            <a:effectLst/>
          </p:spPr>
        </p:cxnSp>
        <p:cxnSp>
          <p:nvCxnSpPr>
            <p:cNvPr id="9374" name="Straight Connector 9373">
              <a:extLst>
                <a:ext uri="{FF2B5EF4-FFF2-40B4-BE49-F238E27FC236}">
                  <a16:creationId xmlns:a16="http://schemas.microsoft.com/office/drawing/2014/main" id="{CD97F498-9738-C92C-BF61-804AF35F15C6}"/>
                </a:ext>
              </a:extLst>
            </p:cNvPr>
            <p:cNvCxnSpPr>
              <a:cxnSpLocks/>
            </p:cNvCxnSpPr>
            <p:nvPr/>
          </p:nvCxnSpPr>
          <p:spPr bwMode="auto">
            <a:xfrm>
              <a:off x="5918231" y="3081962"/>
              <a:ext cx="2343244" cy="0"/>
            </a:xfrm>
            <a:prstGeom prst="line">
              <a:avLst/>
            </a:prstGeom>
            <a:noFill/>
            <a:ln w="76200" cap="flat" cmpd="sng" algn="ctr">
              <a:solidFill>
                <a:schemeClr val="accent1"/>
              </a:solidFill>
              <a:prstDash val="solid"/>
              <a:round/>
              <a:headEnd type="none" w="med" len="med"/>
              <a:tailEnd type="none" w="med" len="med"/>
            </a:ln>
            <a:effectLst/>
          </p:spPr>
        </p:cxnSp>
      </p:grpSp>
      <p:grpSp>
        <p:nvGrpSpPr>
          <p:cNvPr id="9639" name="Group 9638">
            <a:extLst>
              <a:ext uri="{FF2B5EF4-FFF2-40B4-BE49-F238E27FC236}">
                <a16:creationId xmlns:a16="http://schemas.microsoft.com/office/drawing/2014/main" id="{4831CE00-58DC-C228-5D36-8495500A0BC9}"/>
              </a:ext>
            </a:extLst>
          </p:cNvPr>
          <p:cNvGrpSpPr/>
          <p:nvPr/>
        </p:nvGrpSpPr>
        <p:grpSpPr>
          <a:xfrm>
            <a:off x="5710607" y="3151668"/>
            <a:ext cx="2429889" cy="53451"/>
            <a:chOff x="5710607" y="3143852"/>
            <a:chExt cx="2429889" cy="53451"/>
          </a:xfrm>
        </p:grpSpPr>
        <p:cxnSp>
          <p:nvCxnSpPr>
            <p:cNvPr id="9377" name="Straight Connector 9376">
              <a:extLst>
                <a:ext uri="{FF2B5EF4-FFF2-40B4-BE49-F238E27FC236}">
                  <a16:creationId xmlns:a16="http://schemas.microsoft.com/office/drawing/2014/main" id="{2A4176CB-5D70-FFEA-C130-31E23552753C}"/>
                </a:ext>
              </a:extLst>
            </p:cNvPr>
            <p:cNvCxnSpPr>
              <a:cxnSpLocks/>
            </p:cNvCxnSpPr>
            <p:nvPr/>
          </p:nvCxnSpPr>
          <p:spPr bwMode="auto">
            <a:xfrm>
              <a:off x="5710607" y="3170577"/>
              <a:ext cx="215430"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78" name="Straight Connector 9377">
              <a:extLst>
                <a:ext uri="{FF2B5EF4-FFF2-40B4-BE49-F238E27FC236}">
                  <a16:creationId xmlns:a16="http://schemas.microsoft.com/office/drawing/2014/main" id="{C275908C-42E1-29DF-8F80-B514081CD6C1}"/>
                </a:ext>
              </a:extLst>
            </p:cNvPr>
            <p:cNvCxnSpPr>
              <a:cxnSpLocks/>
            </p:cNvCxnSpPr>
            <p:nvPr/>
          </p:nvCxnSpPr>
          <p:spPr bwMode="auto">
            <a:xfrm>
              <a:off x="5925182" y="3170577"/>
              <a:ext cx="461993" cy="0"/>
            </a:xfrm>
            <a:prstGeom prst="line">
              <a:avLst/>
            </a:prstGeom>
            <a:noFill/>
            <a:ln w="76200" cap="flat" cmpd="sng" algn="ctr">
              <a:solidFill>
                <a:schemeClr val="accent6"/>
              </a:solidFill>
              <a:prstDash val="solid"/>
              <a:round/>
              <a:headEnd type="none" w="med" len="med"/>
              <a:tailEnd type="none" w="med" len="med"/>
            </a:ln>
            <a:effectLst/>
          </p:spPr>
        </p:cxnSp>
        <p:cxnSp>
          <p:nvCxnSpPr>
            <p:cNvPr id="9379" name="Straight Connector 9378">
              <a:extLst>
                <a:ext uri="{FF2B5EF4-FFF2-40B4-BE49-F238E27FC236}">
                  <a16:creationId xmlns:a16="http://schemas.microsoft.com/office/drawing/2014/main" id="{7A5C8BFD-2155-010E-C584-FBAEBA67C518}"/>
                </a:ext>
              </a:extLst>
            </p:cNvPr>
            <p:cNvCxnSpPr>
              <a:cxnSpLocks/>
            </p:cNvCxnSpPr>
            <p:nvPr/>
          </p:nvCxnSpPr>
          <p:spPr bwMode="auto">
            <a:xfrm>
              <a:off x="6378582" y="3170577"/>
              <a:ext cx="1732649" cy="0"/>
            </a:xfrm>
            <a:prstGeom prst="line">
              <a:avLst/>
            </a:prstGeom>
            <a:noFill/>
            <a:ln w="76200" cap="flat" cmpd="sng" algn="ctr">
              <a:solidFill>
                <a:schemeClr val="accent4"/>
              </a:solidFill>
              <a:prstDash val="solid"/>
              <a:round/>
              <a:headEnd type="none" w="med" len="med"/>
              <a:tailEnd type="none" w="med" len="med"/>
            </a:ln>
            <a:effectLst/>
          </p:spPr>
        </p:cxnSp>
        <p:sp>
          <p:nvSpPr>
            <p:cNvPr id="9382" name="Oval 9381">
              <a:extLst>
                <a:ext uri="{FF2B5EF4-FFF2-40B4-BE49-F238E27FC236}">
                  <a16:creationId xmlns:a16="http://schemas.microsoft.com/office/drawing/2014/main" id="{39D4F46A-3455-7A05-1550-5661DE866618}"/>
                </a:ext>
              </a:extLst>
            </p:cNvPr>
            <p:cNvSpPr/>
            <p:nvPr/>
          </p:nvSpPr>
          <p:spPr bwMode="auto">
            <a:xfrm>
              <a:off x="8087045" y="3143852"/>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40" name="Group 9639">
            <a:extLst>
              <a:ext uri="{FF2B5EF4-FFF2-40B4-BE49-F238E27FC236}">
                <a16:creationId xmlns:a16="http://schemas.microsoft.com/office/drawing/2014/main" id="{F870A3E2-207F-30D5-6070-086724913CFB}"/>
              </a:ext>
            </a:extLst>
          </p:cNvPr>
          <p:cNvGrpSpPr/>
          <p:nvPr/>
        </p:nvGrpSpPr>
        <p:grpSpPr>
          <a:xfrm>
            <a:off x="5707292" y="3239183"/>
            <a:ext cx="2078718" cy="53451"/>
            <a:chOff x="5707292" y="3231367"/>
            <a:chExt cx="2078718" cy="53451"/>
          </a:xfrm>
        </p:grpSpPr>
        <p:cxnSp>
          <p:nvCxnSpPr>
            <p:cNvPr id="9383" name="Straight Connector 9382">
              <a:extLst>
                <a:ext uri="{FF2B5EF4-FFF2-40B4-BE49-F238E27FC236}">
                  <a16:creationId xmlns:a16="http://schemas.microsoft.com/office/drawing/2014/main" id="{F1E32AE1-61FF-1DBA-65A4-279A7E622B87}"/>
                </a:ext>
              </a:extLst>
            </p:cNvPr>
            <p:cNvCxnSpPr>
              <a:cxnSpLocks/>
            </p:cNvCxnSpPr>
            <p:nvPr/>
          </p:nvCxnSpPr>
          <p:spPr bwMode="auto">
            <a:xfrm>
              <a:off x="5707292" y="3258092"/>
              <a:ext cx="260776"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84" name="Straight Connector 9383">
              <a:extLst>
                <a:ext uri="{FF2B5EF4-FFF2-40B4-BE49-F238E27FC236}">
                  <a16:creationId xmlns:a16="http://schemas.microsoft.com/office/drawing/2014/main" id="{7E5254B6-0FA0-3B45-327B-7E18A856E4BD}"/>
                </a:ext>
              </a:extLst>
            </p:cNvPr>
            <p:cNvCxnSpPr>
              <a:cxnSpLocks/>
            </p:cNvCxnSpPr>
            <p:nvPr/>
          </p:nvCxnSpPr>
          <p:spPr bwMode="auto">
            <a:xfrm>
              <a:off x="5968068" y="3258092"/>
              <a:ext cx="1788056" cy="0"/>
            </a:xfrm>
            <a:prstGeom prst="line">
              <a:avLst/>
            </a:prstGeom>
            <a:noFill/>
            <a:ln w="76200" cap="flat" cmpd="sng" algn="ctr">
              <a:solidFill>
                <a:schemeClr val="accent1"/>
              </a:solidFill>
              <a:prstDash val="solid"/>
              <a:round/>
              <a:headEnd type="none" w="med" len="med"/>
              <a:tailEnd type="none" w="med" len="med"/>
            </a:ln>
            <a:effectLst/>
          </p:spPr>
        </p:cxnSp>
        <p:sp>
          <p:nvSpPr>
            <p:cNvPr id="9387" name="Oval 9386">
              <a:extLst>
                <a:ext uri="{FF2B5EF4-FFF2-40B4-BE49-F238E27FC236}">
                  <a16:creationId xmlns:a16="http://schemas.microsoft.com/office/drawing/2014/main" id="{73B2DBEF-564E-A60D-E616-0E065E2B1FD8}"/>
                </a:ext>
              </a:extLst>
            </p:cNvPr>
            <p:cNvSpPr/>
            <p:nvPr/>
          </p:nvSpPr>
          <p:spPr bwMode="auto">
            <a:xfrm>
              <a:off x="7732559" y="3231367"/>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41" name="Group 9640">
            <a:extLst>
              <a:ext uri="{FF2B5EF4-FFF2-40B4-BE49-F238E27FC236}">
                <a16:creationId xmlns:a16="http://schemas.microsoft.com/office/drawing/2014/main" id="{EBE1DCBC-2889-724D-FB2F-619554606985}"/>
              </a:ext>
            </a:extLst>
          </p:cNvPr>
          <p:cNvGrpSpPr/>
          <p:nvPr/>
        </p:nvGrpSpPr>
        <p:grpSpPr>
          <a:xfrm>
            <a:off x="5710251" y="3357657"/>
            <a:ext cx="2140215" cy="0"/>
            <a:chOff x="5710251" y="3349841"/>
            <a:chExt cx="2140215" cy="0"/>
          </a:xfrm>
        </p:grpSpPr>
        <p:cxnSp>
          <p:nvCxnSpPr>
            <p:cNvPr id="9388" name="Straight Connector 9387">
              <a:extLst>
                <a:ext uri="{FF2B5EF4-FFF2-40B4-BE49-F238E27FC236}">
                  <a16:creationId xmlns:a16="http://schemas.microsoft.com/office/drawing/2014/main" id="{5E55239D-4DAB-E342-D78A-323B6BED7C7E}"/>
                </a:ext>
              </a:extLst>
            </p:cNvPr>
            <p:cNvCxnSpPr>
              <a:cxnSpLocks/>
            </p:cNvCxnSpPr>
            <p:nvPr/>
          </p:nvCxnSpPr>
          <p:spPr bwMode="auto">
            <a:xfrm>
              <a:off x="5710251" y="3349841"/>
              <a:ext cx="221313"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89" name="Straight Connector 9388">
              <a:extLst>
                <a:ext uri="{FF2B5EF4-FFF2-40B4-BE49-F238E27FC236}">
                  <a16:creationId xmlns:a16="http://schemas.microsoft.com/office/drawing/2014/main" id="{2984A51F-B3EF-3235-DCAF-5D9771C93BA7}"/>
                </a:ext>
              </a:extLst>
            </p:cNvPr>
            <p:cNvCxnSpPr>
              <a:cxnSpLocks/>
            </p:cNvCxnSpPr>
            <p:nvPr/>
          </p:nvCxnSpPr>
          <p:spPr bwMode="auto">
            <a:xfrm>
              <a:off x="5927192" y="3349841"/>
              <a:ext cx="1756572" cy="0"/>
            </a:xfrm>
            <a:prstGeom prst="line">
              <a:avLst/>
            </a:prstGeom>
            <a:noFill/>
            <a:ln w="76200" cap="flat" cmpd="sng" algn="ctr">
              <a:solidFill>
                <a:schemeClr val="accent1"/>
              </a:solidFill>
              <a:prstDash val="solid"/>
              <a:round/>
              <a:headEnd type="none" w="med" len="med"/>
              <a:tailEnd type="none" w="med" len="med"/>
            </a:ln>
            <a:effectLst/>
          </p:spPr>
        </p:cxnSp>
        <p:cxnSp>
          <p:nvCxnSpPr>
            <p:cNvPr id="9393" name="Straight Arrow Connector 9392">
              <a:extLst>
                <a:ext uri="{FF2B5EF4-FFF2-40B4-BE49-F238E27FC236}">
                  <a16:creationId xmlns:a16="http://schemas.microsoft.com/office/drawing/2014/main" id="{BFC60C0D-9F74-A870-0101-50C3279FCDCC}"/>
                </a:ext>
              </a:extLst>
            </p:cNvPr>
            <p:cNvCxnSpPr>
              <a:cxnSpLocks/>
            </p:cNvCxnSpPr>
            <p:nvPr/>
          </p:nvCxnSpPr>
          <p:spPr bwMode="auto">
            <a:xfrm>
              <a:off x="7703800" y="3349841"/>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42" name="Group 9641">
            <a:extLst>
              <a:ext uri="{FF2B5EF4-FFF2-40B4-BE49-F238E27FC236}">
                <a16:creationId xmlns:a16="http://schemas.microsoft.com/office/drawing/2014/main" id="{153F910A-4357-53B6-3732-81605C67C796}"/>
              </a:ext>
            </a:extLst>
          </p:cNvPr>
          <p:cNvGrpSpPr/>
          <p:nvPr/>
        </p:nvGrpSpPr>
        <p:grpSpPr>
          <a:xfrm>
            <a:off x="5707897" y="3446549"/>
            <a:ext cx="1804373" cy="0"/>
            <a:chOff x="5707897" y="3438733"/>
            <a:chExt cx="1804373" cy="0"/>
          </a:xfrm>
        </p:grpSpPr>
        <p:cxnSp>
          <p:nvCxnSpPr>
            <p:cNvPr id="9394" name="Straight Connector 9393">
              <a:extLst>
                <a:ext uri="{FF2B5EF4-FFF2-40B4-BE49-F238E27FC236}">
                  <a16:creationId xmlns:a16="http://schemas.microsoft.com/office/drawing/2014/main" id="{CEDEE12F-8679-5EA9-B013-960596D0D64B}"/>
                </a:ext>
              </a:extLst>
            </p:cNvPr>
            <p:cNvCxnSpPr>
              <a:cxnSpLocks/>
            </p:cNvCxnSpPr>
            <p:nvPr/>
          </p:nvCxnSpPr>
          <p:spPr bwMode="auto">
            <a:xfrm>
              <a:off x="5707897" y="3438733"/>
              <a:ext cx="210334"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395" name="Straight Connector 9394">
              <a:extLst>
                <a:ext uri="{FF2B5EF4-FFF2-40B4-BE49-F238E27FC236}">
                  <a16:creationId xmlns:a16="http://schemas.microsoft.com/office/drawing/2014/main" id="{FD434EF6-2B5F-6144-CFFC-E036A020FB2F}"/>
                </a:ext>
              </a:extLst>
            </p:cNvPr>
            <p:cNvCxnSpPr>
              <a:cxnSpLocks/>
            </p:cNvCxnSpPr>
            <p:nvPr/>
          </p:nvCxnSpPr>
          <p:spPr bwMode="auto">
            <a:xfrm>
              <a:off x="5915272" y="3438733"/>
              <a:ext cx="530466" cy="0"/>
            </a:xfrm>
            <a:prstGeom prst="line">
              <a:avLst/>
            </a:prstGeom>
            <a:noFill/>
            <a:ln w="76200" cap="flat" cmpd="sng" algn="ctr">
              <a:solidFill>
                <a:schemeClr val="accent6"/>
              </a:solidFill>
              <a:prstDash val="solid"/>
              <a:round/>
              <a:headEnd type="none" w="med" len="med"/>
              <a:tailEnd type="none" w="med" len="med"/>
            </a:ln>
            <a:effectLst/>
          </p:spPr>
        </p:cxnSp>
        <p:cxnSp>
          <p:nvCxnSpPr>
            <p:cNvPr id="9396" name="Straight Connector 9395">
              <a:extLst>
                <a:ext uri="{FF2B5EF4-FFF2-40B4-BE49-F238E27FC236}">
                  <a16:creationId xmlns:a16="http://schemas.microsoft.com/office/drawing/2014/main" id="{B312CDFF-EF90-95A1-F4E7-2C45870E4957}"/>
                </a:ext>
              </a:extLst>
            </p:cNvPr>
            <p:cNvCxnSpPr>
              <a:cxnSpLocks/>
            </p:cNvCxnSpPr>
            <p:nvPr/>
          </p:nvCxnSpPr>
          <p:spPr bwMode="auto">
            <a:xfrm>
              <a:off x="6441326" y="3438733"/>
              <a:ext cx="909385" cy="0"/>
            </a:xfrm>
            <a:prstGeom prst="line">
              <a:avLst/>
            </a:prstGeom>
            <a:noFill/>
            <a:ln w="76200" cap="flat" cmpd="sng" algn="ctr">
              <a:solidFill>
                <a:schemeClr val="accent4"/>
              </a:solidFill>
              <a:prstDash val="solid"/>
              <a:round/>
              <a:headEnd type="none" w="med" len="med"/>
              <a:tailEnd type="none" w="med" len="med"/>
            </a:ln>
            <a:effectLst/>
          </p:spPr>
        </p:cxnSp>
        <p:cxnSp>
          <p:nvCxnSpPr>
            <p:cNvPr id="9400" name="Straight Arrow Connector 9399">
              <a:extLst>
                <a:ext uri="{FF2B5EF4-FFF2-40B4-BE49-F238E27FC236}">
                  <a16:creationId xmlns:a16="http://schemas.microsoft.com/office/drawing/2014/main" id="{1FA86907-F6E5-0D8C-6036-EED9E0112BCD}"/>
                </a:ext>
              </a:extLst>
            </p:cNvPr>
            <p:cNvCxnSpPr>
              <a:cxnSpLocks/>
            </p:cNvCxnSpPr>
            <p:nvPr/>
          </p:nvCxnSpPr>
          <p:spPr bwMode="auto">
            <a:xfrm>
              <a:off x="7365604" y="3438733"/>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43" name="Group 9642">
            <a:extLst>
              <a:ext uri="{FF2B5EF4-FFF2-40B4-BE49-F238E27FC236}">
                <a16:creationId xmlns:a16="http://schemas.microsoft.com/office/drawing/2014/main" id="{01E44960-5762-2112-1D18-CB7622F2B7B0}"/>
              </a:ext>
            </a:extLst>
          </p:cNvPr>
          <p:cNvGrpSpPr/>
          <p:nvPr/>
        </p:nvGrpSpPr>
        <p:grpSpPr>
          <a:xfrm>
            <a:off x="5712309" y="3534607"/>
            <a:ext cx="1505644" cy="0"/>
            <a:chOff x="5712309" y="3530699"/>
            <a:chExt cx="1505644" cy="0"/>
          </a:xfrm>
        </p:grpSpPr>
        <p:cxnSp>
          <p:nvCxnSpPr>
            <p:cNvPr id="9401" name="Straight Connector 9400">
              <a:extLst>
                <a:ext uri="{FF2B5EF4-FFF2-40B4-BE49-F238E27FC236}">
                  <a16:creationId xmlns:a16="http://schemas.microsoft.com/office/drawing/2014/main" id="{43370314-641A-CAC2-6732-EDAD7F9E2D3E}"/>
                </a:ext>
              </a:extLst>
            </p:cNvPr>
            <p:cNvCxnSpPr>
              <a:cxnSpLocks/>
            </p:cNvCxnSpPr>
            <p:nvPr/>
          </p:nvCxnSpPr>
          <p:spPr bwMode="auto">
            <a:xfrm>
              <a:off x="5712309" y="3530699"/>
              <a:ext cx="210334"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02" name="Straight Connector 9401">
              <a:extLst>
                <a:ext uri="{FF2B5EF4-FFF2-40B4-BE49-F238E27FC236}">
                  <a16:creationId xmlns:a16="http://schemas.microsoft.com/office/drawing/2014/main" id="{A77627A7-962E-4C81-3A65-7516F228CAC2}"/>
                </a:ext>
              </a:extLst>
            </p:cNvPr>
            <p:cNvCxnSpPr>
              <a:cxnSpLocks/>
            </p:cNvCxnSpPr>
            <p:nvPr/>
          </p:nvCxnSpPr>
          <p:spPr bwMode="auto">
            <a:xfrm>
              <a:off x="5919684" y="3530699"/>
              <a:ext cx="293519" cy="0"/>
            </a:xfrm>
            <a:prstGeom prst="line">
              <a:avLst/>
            </a:prstGeom>
            <a:noFill/>
            <a:ln w="76200" cap="flat" cmpd="sng" algn="ctr">
              <a:solidFill>
                <a:schemeClr val="accent5"/>
              </a:solidFill>
              <a:prstDash val="solid"/>
              <a:round/>
              <a:headEnd type="none" w="med" len="med"/>
              <a:tailEnd type="none" w="med" len="med"/>
            </a:ln>
            <a:effectLst/>
          </p:spPr>
        </p:cxnSp>
        <p:cxnSp>
          <p:nvCxnSpPr>
            <p:cNvPr id="9403" name="Straight Connector 9402">
              <a:extLst>
                <a:ext uri="{FF2B5EF4-FFF2-40B4-BE49-F238E27FC236}">
                  <a16:creationId xmlns:a16="http://schemas.microsoft.com/office/drawing/2014/main" id="{107DCD41-B733-4DE7-F94F-A833E5C3A8A3}"/>
                </a:ext>
              </a:extLst>
            </p:cNvPr>
            <p:cNvCxnSpPr>
              <a:cxnSpLocks/>
            </p:cNvCxnSpPr>
            <p:nvPr/>
          </p:nvCxnSpPr>
          <p:spPr bwMode="auto">
            <a:xfrm>
              <a:off x="6202479" y="3530699"/>
              <a:ext cx="854013" cy="0"/>
            </a:xfrm>
            <a:prstGeom prst="line">
              <a:avLst/>
            </a:prstGeom>
            <a:noFill/>
            <a:ln w="76200" cap="flat" cmpd="sng" algn="ctr">
              <a:solidFill>
                <a:schemeClr val="accent6"/>
              </a:solidFill>
              <a:prstDash val="solid"/>
              <a:round/>
              <a:headEnd type="none" w="med" len="med"/>
              <a:tailEnd type="none" w="med" len="med"/>
            </a:ln>
            <a:effectLst/>
          </p:spPr>
        </p:cxnSp>
        <p:cxnSp>
          <p:nvCxnSpPr>
            <p:cNvPr id="9407" name="Straight Arrow Connector 9406">
              <a:extLst>
                <a:ext uri="{FF2B5EF4-FFF2-40B4-BE49-F238E27FC236}">
                  <a16:creationId xmlns:a16="http://schemas.microsoft.com/office/drawing/2014/main" id="{40F4CAE3-60A1-FEBE-B84F-5729B3E7D6AB}"/>
                </a:ext>
              </a:extLst>
            </p:cNvPr>
            <p:cNvCxnSpPr>
              <a:cxnSpLocks/>
            </p:cNvCxnSpPr>
            <p:nvPr/>
          </p:nvCxnSpPr>
          <p:spPr bwMode="auto">
            <a:xfrm>
              <a:off x="7071287" y="3530699"/>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44" name="Group 9643">
            <a:extLst>
              <a:ext uri="{FF2B5EF4-FFF2-40B4-BE49-F238E27FC236}">
                <a16:creationId xmlns:a16="http://schemas.microsoft.com/office/drawing/2014/main" id="{CD1EB3CB-2404-0E73-FEEA-9C3E3C2A7D56}"/>
              </a:ext>
            </a:extLst>
          </p:cNvPr>
          <p:cNvGrpSpPr/>
          <p:nvPr/>
        </p:nvGrpSpPr>
        <p:grpSpPr>
          <a:xfrm>
            <a:off x="5709574" y="3598725"/>
            <a:ext cx="3722079" cy="57263"/>
            <a:chOff x="5709574" y="3602633"/>
            <a:chExt cx="3722079" cy="57263"/>
          </a:xfrm>
        </p:grpSpPr>
        <p:cxnSp>
          <p:nvCxnSpPr>
            <p:cNvPr id="9408" name="Straight Connector 9407">
              <a:extLst>
                <a:ext uri="{FF2B5EF4-FFF2-40B4-BE49-F238E27FC236}">
                  <a16:creationId xmlns:a16="http://schemas.microsoft.com/office/drawing/2014/main" id="{9F01CF60-70EA-BBD7-41E0-DFA1F085D69D}"/>
                </a:ext>
              </a:extLst>
            </p:cNvPr>
            <p:cNvCxnSpPr>
              <a:cxnSpLocks/>
            </p:cNvCxnSpPr>
            <p:nvPr/>
          </p:nvCxnSpPr>
          <p:spPr bwMode="auto">
            <a:xfrm>
              <a:off x="5709574" y="3631264"/>
              <a:ext cx="215430"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09" name="Straight Connector 9408">
              <a:extLst>
                <a:ext uri="{FF2B5EF4-FFF2-40B4-BE49-F238E27FC236}">
                  <a16:creationId xmlns:a16="http://schemas.microsoft.com/office/drawing/2014/main" id="{7AA20A08-8EE4-3AB3-8900-B1E11E57F2A1}"/>
                </a:ext>
              </a:extLst>
            </p:cNvPr>
            <p:cNvCxnSpPr>
              <a:cxnSpLocks/>
            </p:cNvCxnSpPr>
            <p:nvPr/>
          </p:nvCxnSpPr>
          <p:spPr bwMode="auto">
            <a:xfrm>
              <a:off x="5921190" y="3631264"/>
              <a:ext cx="787370" cy="0"/>
            </a:xfrm>
            <a:prstGeom prst="line">
              <a:avLst/>
            </a:prstGeom>
            <a:noFill/>
            <a:ln w="76200" cap="flat" cmpd="sng" algn="ctr">
              <a:solidFill>
                <a:schemeClr val="accent4"/>
              </a:solidFill>
              <a:prstDash val="solid"/>
              <a:round/>
              <a:headEnd type="none" w="med" len="med"/>
              <a:tailEnd type="none" w="med" len="med"/>
            </a:ln>
            <a:effectLst/>
          </p:spPr>
        </p:cxnSp>
        <p:cxnSp>
          <p:nvCxnSpPr>
            <p:cNvPr id="9410" name="Straight Connector 9409">
              <a:extLst>
                <a:ext uri="{FF2B5EF4-FFF2-40B4-BE49-F238E27FC236}">
                  <a16:creationId xmlns:a16="http://schemas.microsoft.com/office/drawing/2014/main" id="{EE70852E-01C7-AE69-CDDF-C67191D05B94}"/>
                </a:ext>
              </a:extLst>
            </p:cNvPr>
            <p:cNvCxnSpPr>
              <a:cxnSpLocks/>
            </p:cNvCxnSpPr>
            <p:nvPr/>
          </p:nvCxnSpPr>
          <p:spPr bwMode="auto">
            <a:xfrm>
              <a:off x="6704226" y="3631264"/>
              <a:ext cx="287052" cy="0"/>
            </a:xfrm>
            <a:prstGeom prst="line">
              <a:avLst/>
            </a:prstGeom>
            <a:noFill/>
            <a:ln w="76200" cap="flat" cmpd="sng" algn="ctr">
              <a:solidFill>
                <a:schemeClr val="accent1"/>
              </a:solidFill>
              <a:prstDash val="solid"/>
              <a:round/>
              <a:headEnd type="none" w="med" len="med"/>
              <a:tailEnd type="none" w="med" len="med"/>
            </a:ln>
            <a:effectLst/>
          </p:spPr>
        </p:cxnSp>
        <p:sp>
          <p:nvSpPr>
            <p:cNvPr id="9414" name="Rectangle 9413">
              <a:extLst>
                <a:ext uri="{FF2B5EF4-FFF2-40B4-BE49-F238E27FC236}">
                  <a16:creationId xmlns:a16="http://schemas.microsoft.com/office/drawing/2014/main" id="{3C895D84-2735-94CF-0540-099C931A9E0F}"/>
                </a:ext>
              </a:extLst>
            </p:cNvPr>
            <p:cNvSpPr/>
            <p:nvPr/>
          </p:nvSpPr>
          <p:spPr bwMode="auto">
            <a:xfrm>
              <a:off x="9374390" y="3602633"/>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15" name="Oval 9414">
              <a:extLst>
                <a:ext uri="{FF2B5EF4-FFF2-40B4-BE49-F238E27FC236}">
                  <a16:creationId xmlns:a16="http://schemas.microsoft.com/office/drawing/2014/main" id="{F375E298-B4B1-8604-5B50-77D08FDCEDEF}"/>
                </a:ext>
              </a:extLst>
            </p:cNvPr>
            <p:cNvSpPr/>
            <p:nvPr/>
          </p:nvSpPr>
          <p:spPr bwMode="auto">
            <a:xfrm>
              <a:off x="6973638" y="3604539"/>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416" name="Straight Connector 9415">
              <a:extLst>
                <a:ext uri="{FF2B5EF4-FFF2-40B4-BE49-F238E27FC236}">
                  <a16:creationId xmlns:a16="http://schemas.microsoft.com/office/drawing/2014/main" id="{80DC6229-F843-F842-C34C-63ABFC0209A8}"/>
                </a:ext>
              </a:extLst>
            </p:cNvPr>
            <p:cNvCxnSpPr>
              <a:cxnSpLocks/>
            </p:cNvCxnSpPr>
            <p:nvPr/>
          </p:nvCxnSpPr>
          <p:spPr bwMode="auto">
            <a:xfrm>
              <a:off x="7048477" y="3631264"/>
              <a:ext cx="2325913"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45" name="Group 9644">
            <a:extLst>
              <a:ext uri="{FF2B5EF4-FFF2-40B4-BE49-F238E27FC236}">
                <a16:creationId xmlns:a16="http://schemas.microsoft.com/office/drawing/2014/main" id="{844819E4-7465-067D-BEA7-164C5DA96A75}"/>
              </a:ext>
            </a:extLst>
          </p:cNvPr>
          <p:cNvGrpSpPr/>
          <p:nvPr/>
        </p:nvGrpSpPr>
        <p:grpSpPr>
          <a:xfrm>
            <a:off x="5710429" y="3719797"/>
            <a:ext cx="1385028" cy="0"/>
            <a:chOff x="5710429" y="3723705"/>
            <a:chExt cx="1385028" cy="0"/>
          </a:xfrm>
        </p:grpSpPr>
        <p:cxnSp>
          <p:nvCxnSpPr>
            <p:cNvPr id="9418" name="Straight Connector 9417">
              <a:extLst>
                <a:ext uri="{FF2B5EF4-FFF2-40B4-BE49-F238E27FC236}">
                  <a16:creationId xmlns:a16="http://schemas.microsoft.com/office/drawing/2014/main" id="{56542973-D264-7D72-0BF3-B29F24C38605}"/>
                </a:ext>
              </a:extLst>
            </p:cNvPr>
            <p:cNvCxnSpPr>
              <a:cxnSpLocks/>
            </p:cNvCxnSpPr>
            <p:nvPr/>
          </p:nvCxnSpPr>
          <p:spPr bwMode="auto">
            <a:xfrm>
              <a:off x="5710429" y="3723705"/>
              <a:ext cx="215430"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19" name="Straight Connector 9418">
              <a:extLst>
                <a:ext uri="{FF2B5EF4-FFF2-40B4-BE49-F238E27FC236}">
                  <a16:creationId xmlns:a16="http://schemas.microsoft.com/office/drawing/2014/main" id="{36349B40-769E-40DC-2C81-06009BC458A1}"/>
                </a:ext>
              </a:extLst>
            </p:cNvPr>
            <p:cNvCxnSpPr>
              <a:cxnSpLocks/>
            </p:cNvCxnSpPr>
            <p:nvPr/>
          </p:nvCxnSpPr>
          <p:spPr bwMode="auto">
            <a:xfrm>
              <a:off x="5922045" y="3723705"/>
              <a:ext cx="1006707" cy="0"/>
            </a:xfrm>
            <a:prstGeom prst="line">
              <a:avLst/>
            </a:prstGeom>
            <a:noFill/>
            <a:ln w="76200" cap="flat" cmpd="sng" algn="ctr">
              <a:solidFill>
                <a:schemeClr val="accent4"/>
              </a:solidFill>
              <a:prstDash val="solid"/>
              <a:round/>
              <a:headEnd type="none" w="med" len="med"/>
              <a:tailEnd type="none" w="med" len="med"/>
            </a:ln>
            <a:effectLst/>
          </p:spPr>
        </p:cxnSp>
        <p:cxnSp>
          <p:nvCxnSpPr>
            <p:cNvPr id="9421" name="Straight Arrow Connector 9420">
              <a:extLst>
                <a:ext uri="{FF2B5EF4-FFF2-40B4-BE49-F238E27FC236}">
                  <a16:creationId xmlns:a16="http://schemas.microsoft.com/office/drawing/2014/main" id="{21230EAD-A89D-9DAD-7806-AD37B1764308}"/>
                </a:ext>
              </a:extLst>
            </p:cNvPr>
            <p:cNvCxnSpPr>
              <a:cxnSpLocks/>
            </p:cNvCxnSpPr>
            <p:nvPr/>
          </p:nvCxnSpPr>
          <p:spPr bwMode="auto">
            <a:xfrm>
              <a:off x="6948791" y="3723705"/>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46" name="Group 9645">
            <a:extLst>
              <a:ext uri="{FF2B5EF4-FFF2-40B4-BE49-F238E27FC236}">
                <a16:creationId xmlns:a16="http://schemas.microsoft.com/office/drawing/2014/main" id="{F44867ED-751B-EC58-E4E0-BC67773ED39F}"/>
              </a:ext>
            </a:extLst>
          </p:cNvPr>
          <p:cNvGrpSpPr/>
          <p:nvPr/>
        </p:nvGrpSpPr>
        <p:grpSpPr>
          <a:xfrm>
            <a:off x="5713210" y="3809003"/>
            <a:ext cx="1288875" cy="0"/>
            <a:chOff x="5713210" y="3812911"/>
            <a:chExt cx="1288875" cy="0"/>
          </a:xfrm>
        </p:grpSpPr>
        <p:cxnSp>
          <p:nvCxnSpPr>
            <p:cNvPr id="9422" name="Straight Connector 9421">
              <a:extLst>
                <a:ext uri="{FF2B5EF4-FFF2-40B4-BE49-F238E27FC236}">
                  <a16:creationId xmlns:a16="http://schemas.microsoft.com/office/drawing/2014/main" id="{282F3F31-E4EE-27AE-4678-AD7E4529CE2D}"/>
                </a:ext>
              </a:extLst>
            </p:cNvPr>
            <p:cNvCxnSpPr>
              <a:cxnSpLocks/>
            </p:cNvCxnSpPr>
            <p:nvPr/>
          </p:nvCxnSpPr>
          <p:spPr bwMode="auto">
            <a:xfrm>
              <a:off x="5713210" y="3812911"/>
              <a:ext cx="23067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23" name="Straight Connector 9422">
              <a:extLst>
                <a:ext uri="{FF2B5EF4-FFF2-40B4-BE49-F238E27FC236}">
                  <a16:creationId xmlns:a16="http://schemas.microsoft.com/office/drawing/2014/main" id="{2DE5AF1F-0EE0-2943-6136-8B3D6B0086B3}"/>
                </a:ext>
              </a:extLst>
            </p:cNvPr>
            <p:cNvCxnSpPr>
              <a:cxnSpLocks/>
            </p:cNvCxnSpPr>
            <p:nvPr/>
          </p:nvCxnSpPr>
          <p:spPr bwMode="auto">
            <a:xfrm>
              <a:off x="5938932" y="3812911"/>
              <a:ext cx="893134" cy="0"/>
            </a:xfrm>
            <a:prstGeom prst="line">
              <a:avLst/>
            </a:prstGeom>
            <a:noFill/>
            <a:ln w="76200" cap="flat" cmpd="sng" algn="ctr">
              <a:solidFill>
                <a:schemeClr val="accent4"/>
              </a:solidFill>
              <a:prstDash val="solid"/>
              <a:round/>
              <a:headEnd type="none" w="med" len="med"/>
              <a:tailEnd type="none" w="med" len="med"/>
            </a:ln>
            <a:effectLst/>
          </p:spPr>
        </p:cxnSp>
        <p:cxnSp>
          <p:nvCxnSpPr>
            <p:cNvPr id="9424" name="Straight Arrow Connector 9423">
              <a:extLst>
                <a:ext uri="{FF2B5EF4-FFF2-40B4-BE49-F238E27FC236}">
                  <a16:creationId xmlns:a16="http://schemas.microsoft.com/office/drawing/2014/main" id="{FA165119-2ABE-FDD8-8603-B6322B6373CB}"/>
                </a:ext>
              </a:extLst>
            </p:cNvPr>
            <p:cNvCxnSpPr>
              <a:cxnSpLocks/>
            </p:cNvCxnSpPr>
            <p:nvPr/>
          </p:nvCxnSpPr>
          <p:spPr bwMode="auto">
            <a:xfrm>
              <a:off x="6855419" y="3812911"/>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47" name="Group 9646">
            <a:extLst>
              <a:ext uri="{FF2B5EF4-FFF2-40B4-BE49-F238E27FC236}">
                <a16:creationId xmlns:a16="http://schemas.microsoft.com/office/drawing/2014/main" id="{45CCEB43-05EA-A593-B33F-D74B87108C1F}"/>
              </a:ext>
            </a:extLst>
          </p:cNvPr>
          <p:cNvGrpSpPr/>
          <p:nvPr/>
        </p:nvGrpSpPr>
        <p:grpSpPr>
          <a:xfrm>
            <a:off x="5713815" y="3867392"/>
            <a:ext cx="1148281" cy="53451"/>
            <a:chOff x="5713815" y="3863484"/>
            <a:chExt cx="1148281" cy="53451"/>
          </a:xfrm>
        </p:grpSpPr>
        <p:cxnSp>
          <p:nvCxnSpPr>
            <p:cNvPr id="9428" name="Straight Connector 9427">
              <a:extLst>
                <a:ext uri="{FF2B5EF4-FFF2-40B4-BE49-F238E27FC236}">
                  <a16:creationId xmlns:a16="http://schemas.microsoft.com/office/drawing/2014/main" id="{D71317A0-838C-F260-6CFC-BD73EC784B98}"/>
                </a:ext>
              </a:extLst>
            </p:cNvPr>
            <p:cNvCxnSpPr>
              <a:cxnSpLocks/>
            </p:cNvCxnSpPr>
            <p:nvPr/>
          </p:nvCxnSpPr>
          <p:spPr bwMode="auto">
            <a:xfrm>
              <a:off x="5713815" y="3890209"/>
              <a:ext cx="210334"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29" name="Straight Connector 9428">
              <a:extLst>
                <a:ext uri="{FF2B5EF4-FFF2-40B4-BE49-F238E27FC236}">
                  <a16:creationId xmlns:a16="http://schemas.microsoft.com/office/drawing/2014/main" id="{E163DF74-C237-97F6-3175-2B817F917106}"/>
                </a:ext>
              </a:extLst>
            </p:cNvPr>
            <p:cNvCxnSpPr>
              <a:cxnSpLocks/>
            </p:cNvCxnSpPr>
            <p:nvPr/>
          </p:nvCxnSpPr>
          <p:spPr bwMode="auto">
            <a:xfrm>
              <a:off x="5921190" y="3890209"/>
              <a:ext cx="516319" cy="0"/>
            </a:xfrm>
            <a:prstGeom prst="line">
              <a:avLst/>
            </a:prstGeom>
            <a:noFill/>
            <a:ln w="76200" cap="flat" cmpd="sng" algn="ctr">
              <a:solidFill>
                <a:schemeClr val="accent6"/>
              </a:solidFill>
              <a:prstDash val="solid"/>
              <a:round/>
              <a:headEnd type="none" w="med" len="med"/>
              <a:tailEnd type="none" w="med" len="med"/>
            </a:ln>
            <a:effectLst/>
          </p:spPr>
        </p:cxnSp>
        <p:cxnSp>
          <p:nvCxnSpPr>
            <p:cNvPr id="9430" name="Straight Connector 9429">
              <a:extLst>
                <a:ext uri="{FF2B5EF4-FFF2-40B4-BE49-F238E27FC236}">
                  <a16:creationId xmlns:a16="http://schemas.microsoft.com/office/drawing/2014/main" id="{4B865D04-BF9B-B17D-BA83-0D66221D13A7}"/>
                </a:ext>
              </a:extLst>
            </p:cNvPr>
            <p:cNvCxnSpPr>
              <a:cxnSpLocks/>
            </p:cNvCxnSpPr>
            <p:nvPr/>
          </p:nvCxnSpPr>
          <p:spPr bwMode="auto">
            <a:xfrm>
              <a:off x="6434550" y="3890209"/>
              <a:ext cx="397516" cy="0"/>
            </a:xfrm>
            <a:prstGeom prst="line">
              <a:avLst/>
            </a:prstGeom>
            <a:noFill/>
            <a:ln w="76200" cap="flat" cmpd="sng" algn="ctr">
              <a:solidFill>
                <a:schemeClr val="accent4"/>
              </a:solidFill>
              <a:prstDash val="solid"/>
              <a:round/>
              <a:headEnd type="none" w="med" len="med"/>
              <a:tailEnd type="none" w="med" len="med"/>
            </a:ln>
            <a:effectLst/>
          </p:spPr>
        </p:cxnSp>
        <p:sp>
          <p:nvSpPr>
            <p:cNvPr id="9433" name="Oval 9432">
              <a:extLst>
                <a:ext uri="{FF2B5EF4-FFF2-40B4-BE49-F238E27FC236}">
                  <a16:creationId xmlns:a16="http://schemas.microsoft.com/office/drawing/2014/main" id="{E47BB985-47F7-CF1F-42B1-B8C5AC08B579}"/>
                </a:ext>
              </a:extLst>
            </p:cNvPr>
            <p:cNvSpPr/>
            <p:nvPr/>
          </p:nvSpPr>
          <p:spPr bwMode="auto">
            <a:xfrm>
              <a:off x="6808645" y="3863484"/>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48" name="Group 9647">
            <a:extLst>
              <a:ext uri="{FF2B5EF4-FFF2-40B4-BE49-F238E27FC236}">
                <a16:creationId xmlns:a16="http://schemas.microsoft.com/office/drawing/2014/main" id="{BB5E5F70-7AD2-CF63-C7BF-9FBABB9DCA09}"/>
              </a:ext>
            </a:extLst>
          </p:cNvPr>
          <p:cNvGrpSpPr/>
          <p:nvPr/>
        </p:nvGrpSpPr>
        <p:grpSpPr>
          <a:xfrm>
            <a:off x="5713815" y="3981658"/>
            <a:ext cx="1273540" cy="0"/>
            <a:chOff x="5713815" y="3985566"/>
            <a:chExt cx="1273540" cy="0"/>
          </a:xfrm>
        </p:grpSpPr>
        <p:cxnSp>
          <p:nvCxnSpPr>
            <p:cNvPr id="9434" name="Straight Connector 9433">
              <a:extLst>
                <a:ext uri="{FF2B5EF4-FFF2-40B4-BE49-F238E27FC236}">
                  <a16:creationId xmlns:a16="http://schemas.microsoft.com/office/drawing/2014/main" id="{B4E72817-D71F-98C7-89C6-9BC2E1535F5B}"/>
                </a:ext>
              </a:extLst>
            </p:cNvPr>
            <p:cNvCxnSpPr>
              <a:cxnSpLocks/>
            </p:cNvCxnSpPr>
            <p:nvPr/>
          </p:nvCxnSpPr>
          <p:spPr bwMode="auto">
            <a:xfrm>
              <a:off x="5713815" y="3985566"/>
              <a:ext cx="210334"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35" name="Straight Connector 9434">
              <a:extLst>
                <a:ext uri="{FF2B5EF4-FFF2-40B4-BE49-F238E27FC236}">
                  <a16:creationId xmlns:a16="http://schemas.microsoft.com/office/drawing/2014/main" id="{1D91F053-B3DB-7D88-AA73-A37045AF9DE0}"/>
                </a:ext>
              </a:extLst>
            </p:cNvPr>
            <p:cNvCxnSpPr>
              <a:cxnSpLocks/>
            </p:cNvCxnSpPr>
            <p:nvPr/>
          </p:nvCxnSpPr>
          <p:spPr bwMode="auto">
            <a:xfrm>
              <a:off x="5921190" y="3985566"/>
              <a:ext cx="516319" cy="0"/>
            </a:xfrm>
            <a:prstGeom prst="line">
              <a:avLst/>
            </a:prstGeom>
            <a:noFill/>
            <a:ln w="76200" cap="flat" cmpd="sng" algn="ctr">
              <a:solidFill>
                <a:schemeClr val="accent6"/>
              </a:solidFill>
              <a:prstDash val="solid"/>
              <a:round/>
              <a:headEnd type="none" w="med" len="med"/>
              <a:tailEnd type="none" w="med" len="med"/>
            </a:ln>
            <a:effectLst/>
          </p:spPr>
        </p:cxnSp>
        <p:cxnSp>
          <p:nvCxnSpPr>
            <p:cNvPr id="9436" name="Straight Connector 9435">
              <a:extLst>
                <a:ext uri="{FF2B5EF4-FFF2-40B4-BE49-F238E27FC236}">
                  <a16:creationId xmlns:a16="http://schemas.microsoft.com/office/drawing/2014/main" id="{F3732BF8-DB71-9E7D-10D6-26A369BF2FAC}"/>
                </a:ext>
              </a:extLst>
            </p:cNvPr>
            <p:cNvCxnSpPr>
              <a:cxnSpLocks/>
            </p:cNvCxnSpPr>
            <p:nvPr/>
          </p:nvCxnSpPr>
          <p:spPr bwMode="auto">
            <a:xfrm>
              <a:off x="6434550" y="3985566"/>
              <a:ext cx="397516" cy="0"/>
            </a:xfrm>
            <a:prstGeom prst="line">
              <a:avLst/>
            </a:prstGeom>
            <a:noFill/>
            <a:ln w="76200" cap="flat" cmpd="sng" algn="ctr">
              <a:solidFill>
                <a:schemeClr val="accent4"/>
              </a:solidFill>
              <a:prstDash val="solid"/>
              <a:round/>
              <a:headEnd type="none" w="med" len="med"/>
              <a:tailEnd type="none" w="med" len="med"/>
            </a:ln>
            <a:effectLst/>
          </p:spPr>
        </p:cxnSp>
        <p:cxnSp>
          <p:nvCxnSpPr>
            <p:cNvPr id="9437" name="Straight Arrow Connector 9436">
              <a:extLst>
                <a:ext uri="{FF2B5EF4-FFF2-40B4-BE49-F238E27FC236}">
                  <a16:creationId xmlns:a16="http://schemas.microsoft.com/office/drawing/2014/main" id="{C4254BD3-BA26-F83D-F95A-8C54000496C8}"/>
                </a:ext>
              </a:extLst>
            </p:cNvPr>
            <p:cNvCxnSpPr>
              <a:cxnSpLocks/>
            </p:cNvCxnSpPr>
            <p:nvPr/>
          </p:nvCxnSpPr>
          <p:spPr bwMode="auto">
            <a:xfrm>
              <a:off x="6840689" y="3985566"/>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49" name="Group 9648">
            <a:extLst>
              <a:ext uri="{FF2B5EF4-FFF2-40B4-BE49-F238E27FC236}">
                <a16:creationId xmlns:a16="http://schemas.microsoft.com/office/drawing/2014/main" id="{D9CD84E5-DF9A-66BB-8497-C5C4C2B6707C}"/>
              </a:ext>
            </a:extLst>
          </p:cNvPr>
          <p:cNvGrpSpPr/>
          <p:nvPr/>
        </p:nvGrpSpPr>
        <p:grpSpPr>
          <a:xfrm>
            <a:off x="5709908" y="4071915"/>
            <a:ext cx="1279458" cy="0"/>
            <a:chOff x="5709908" y="4075823"/>
            <a:chExt cx="1279458" cy="0"/>
          </a:xfrm>
        </p:grpSpPr>
        <p:cxnSp>
          <p:nvCxnSpPr>
            <p:cNvPr id="9438" name="Straight Connector 9437">
              <a:extLst>
                <a:ext uri="{FF2B5EF4-FFF2-40B4-BE49-F238E27FC236}">
                  <a16:creationId xmlns:a16="http://schemas.microsoft.com/office/drawing/2014/main" id="{8834E550-65F8-4966-E22F-619CA6098414}"/>
                </a:ext>
              </a:extLst>
            </p:cNvPr>
            <p:cNvCxnSpPr>
              <a:cxnSpLocks/>
            </p:cNvCxnSpPr>
            <p:nvPr/>
          </p:nvCxnSpPr>
          <p:spPr bwMode="auto">
            <a:xfrm>
              <a:off x="5709908" y="4075823"/>
              <a:ext cx="210334"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39" name="Straight Connector 9438">
              <a:extLst>
                <a:ext uri="{FF2B5EF4-FFF2-40B4-BE49-F238E27FC236}">
                  <a16:creationId xmlns:a16="http://schemas.microsoft.com/office/drawing/2014/main" id="{6DD23DBD-7B11-A851-F4DC-993887085F76}"/>
                </a:ext>
              </a:extLst>
            </p:cNvPr>
            <p:cNvCxnSpPr>
              <a:cxnSpLocks/>
            </p:cNvCxnSpPr>
            <p:nvPr/>
          </p:nvCxnSpPr>
          <p:spPr bwMode="auto">
            <a:xfrm>
              <a:off x="5917283" y="4075823"/>
              <a:ext cx="899988" cy="0"/>
            </a:xfrm>
            <a:prstGeom prst="line">
              <a:avLst/>
            </a:prstGeom>
            <a:noFill/>
            <a:ln w="76200" cap="flat" cmpd="sng" algn="ctr">
              <a:solidFill>
                <a:schemeClr val="accent6"/>
              </a:solidFill>
              <a:prstDash val="solid"/>
              <a:round/>
              <a:headEnd type="none" w="med" len="med"/>
              <a:tailEnd type="none" w="med" len="med"/>
            </a:ln>
            <a:effectLst/>
          </p:spPr>
        </p:cxnSp>
        <p:cxnSp>
          <p:nvCxnSpPr>
            <p:cNvPr id="9440" name="Straight Arrow Connector 9439">
              <a:extLst>
                <a:ext uri="{FF2B5EF4-FFF2-40B4-BE49-F238E27FC236}">
                  <a16:creationId xmlns:a16="http://schemas.microsoft.com/office/drawing/2014/main" id="{CC86B8B2-E0FD-1CF7-7CC2-B5F90FE000D3}"/>
                </a:ext>
              </a:extLst>
            </p:cNvPr>
            <p:cNvCxnSpPr>
              <a:cxnSpLocks/>
            </p:cNvCxnSpPr>
            <p:nvPr/>
          </p:nvCxnSpPr>
          <p:spPr bwMode="auto">
            <a:xfrm>
              <a:off x="6842700" y="4075823"/>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50" name="Group 9649">
            <a:extLst>
              <a:ext uri="{FF2B5EF4-FFF2-40B4-BE49-F238E27FC236}">
                <a16:creationId xmlns:a16="http://schemas.microsoft.com/office/drawing/2014/main" id="{1BDE9524-D038-5778-A0DF-908B688293D1}"/>
              </a:ext>
            </a:extLst>
          </p:cNvPr>
          <p:cNvGrpSpPr/>
          <p:nvPr/>
        </p:nvGrpSpPr>
        <p:grpSpPr>
          <a:xfrm>
            <a:off x="5708461" y="4134805"/>
            <a:ext cx="2128446" cy="57263"/>
            <a:chOff x="5708461" y="4134805"/>
            <a:chExt cx="2128446" cy="57263"/>
          </a:xfrm>
        </p:grpSpPr>
        <p:cxnSp>
          <p:nvCxnSpPr>
            <p:cNvPr id="9442" name="Straight Connector 9441">
              <a:extLst>
                <a:ext uri="{FF2B5EF4-FFF2-40B4-BE49-F238E27FC236}">
                  <a16:creationId xmlns:a16="http://schemas.microsoft.com/office/drawing/2014/main" id="{5E0CC8BA-6A24-CDF2-D0CF-DF40BF181D9F}"/>
                </a:ext>
              </a:extLst>
            </p:cNvPr>
            <p:cNvCxnSpPr>
              <a:cxnSpLocks/>
            </p:cNvCxnSpPr>
            <p:nvPr/>
          </p:nvCxnSpPr>
          <p:spPr bwMode="auto">
            <a:xfrm>
              <a:off x="5708461" y="4163436"/>
              <a:ext cx="210334"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43" name="Straight Connector 9442">
              <a:extLst>
                <a:ext uri="{FF2B5EF4-FFF2-40B4-BE49-F238E27FC236}">
                  <a16:creationId xmlns:a16="http://schemas.microsoft.com/office/drawing/2014/main" id="{2D9BFCD0-63F5-7C48-0648-77D3E7A374C3}"/>
                </a:ext>
              </a:extLst>
            </p:cNvPr>
            <p:cNvCxnSpPr>
              <a:cxnSpLocks/>
            </p:cNvCxnSpPr>
            <p:nvPr/>
          </p:nvCxnSpPr>
          <p:spPr bwMode="auto">
            <a:xfrm>
              <a:off x="5913377" y="4163436"/>
              <a:ext cx="807228" cy="0"/>
            </a:xfrm>
            <a:prstGeom prst="line">
              <a:avLst/>
            </a:prstGeom>
            <a:noFill/>
            <a:ln w="76200" cap="flat" cmpd="sng" algn="ctr">
              <a:solidFill>
                <a:schemeClr val="accent6"/>
              </a:solidFill>
              <a:prstDash val="solid"/>
              <a:round/>
              <a:headEnd type="none" w="med" len="med"/>
              <a:tailEnd type="none" w="med" len="med"/>
            </a:ln>
            <a:effectLst/>
          </p:spPr>
        </p:cxnSp>
        <p:sp>
          <p:nvSpPr>
            <p:cNvPr id="9446" name="Rectangle 9445">
              <a:extLst>
                <a:ext uri="{FF2B5EF4-FFF2-40B4-BE49-F238E27FC236}">
                  <a16:creationId xmlns:a16="http://schemas.microsoft.com/office/drawing/2014/main" id="{A69A1874-0700-0129-6C8B-E8241BAB7E33}"/>
                </a:ext>
              </a:extLst>
            </p:cNvPr>
            <p:cNvSpPr/>
            <p:nvPr/>
          </p:nvSpPr>
          <p:spPr bwMode="auto">
            <a:xfrm>
              <a:off x="7779644" y="4134805"/>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47" name="Oval 9446">
              <a:extLst>
                <a:ext uri="{FF2B5EF4-FFF2-40B4-BE49-F238E27FC236}">
                  <a16:creationId xmlns:a16="http://schemas.microsoft.com/office/drawing/2014/main" id="{EAB56685-A7AA-6AB1-CBF1-FD1FB6DFFF30}"/>
                </a:ext>
              </a:extLst>
            </p:cNvPr>
            <p:cNvSpPr/>
            <p:nvPr/>
          </p:nvSpPr>
          <p:spPr bwMode="auto">
            <a:xfrm>
              <a:off x="6704186" y="4136711"/>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448" name="Straight Connector 9447">
              <a:extLst>
                <a:ext uri="{FF2B5EF4-FFF2-40B4-BE49-F238E27FC236}">
                  <a16:creationId xmlns:a16="http://schemas.microsoft.com/office/drawing/2014/main" id="{412CBE93-A9AE-E721-7B60-E3FB90829CC8}"/>
                </a:ext>
              </a:extLst>
            </p:cNvPr>
            <p:cNvCxnSpPr>
              <a:cxnSpLocks/>
            </p:cNvCxnSpPr>
            <p:nvPr/>
          </p:nvCxnSpPr>
          <p:spPr bwMode="auto">
            <a:xfrm>
              <a:off x="6779025" y="4163436"/>
              <a:ext cx="999876"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51" name="Group 9650">
            <a:extLst>
              <a:ext uri="{FF2B5EF4-FFF2-40B4-BE49-F238E27FC236}">
                <a16:creationId xmlns:a16="http://schemas.microsoft.com/office/drawing/2014/main" id="{A41E94B7-C68D-92FE-68CC-4997C7E18CDA}"/>
              </a:ext>
            </a:extLst>
          </p:cNvPr>
          <p:cNvGrpSpPr/>
          <p:nvPr/>
        </p:nvGrpSpPr>
        <p:grpSpPr>
          <a:xfrm>
            <a:off x="5714370" y="4250575"/>
            <a:ext cx="1175334" cy="0"/>
            <a:chOff x="5714370" y="4254483"/>
            <a:chExt cx="1175334" cy="0"/>
          </a:xfrm>
        </p:grpSpPr>
        <p:cxnSp>
          <p:nvCxnSpPr>
            <p:cNvPr id="9450" name="Straight Connector 9449">
              <a:extLst>
                <a:ext uri="{FF2B5EF4-FFF2-40B4-BE49-F238E27FC236}">
                  <a16:creationId xmlns:a16="http://schemas.microsoft.com/office/drawing/2014/main" id="{64DA325E-7304-13FB-A9FD-5D6E07085146}"/>
                </a:ext>
              </a:extLst>
            </p:cNvPr>
            <p:cNvCxnSpPr>
              <a:cxnSpLocks/>
            </p:cNvCxnSpPr>
            <p:nvPr/>
          </p:nvCxnSpPr>
          <p:spPr bwMode="auto">
            <a:xfrm>
              <a:off x="5714370" y="4254483"/>
              <a:ext cx="210334"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51" name="Straight Connector 9450">
              <a:extLst>
                <a:ext uri="{FF2B5EF4-FFF2-40B4-BE49-F238E27FC236}">
                  <a16:creationId xmlns:a16="http://schemas.microsoft.com/office/drawing/2014/main" id="{B5A562F5-74E7-7F20-5850-4AF19B6D216C}"/>
                </a:ext>
              </a:extLst>
            </p:cNvPr>
            <p:cNvCxnSpPr>
              <a:cxnSpLocks/>
            </p:cNvCxnSpPr>
            <p:nvPr/>
          </p:nvCxnSpPr>
          <p:spPr bwMode="auto">
            <a:xfrm>
              <a:off x="5921745" y="4254483"/>
              <a:ext cx="766618" cy="0"/>
            </a:xfrm>
            <a:prstGeom prst="line">
              <a:avLst/>
            </a:prstGeom>
            <a:noFill/>
            <a:ln w="76200" cap="flat" cmpd="sng" algn="ctr">
              <a:solidFill>
                <a:schemeClr val="accent6"/>
              </a:solidFill>
              <a:prstDash val="solid"/>
              <a:round/>
              <a:headEnd type="none" w="med" len="med"/>
              <a:tailEnd type="none" w="med" len="med"/>
            </a:ln>
            <a:effectLst/>
          </p:spPr>
        </p:cxnSp>
        <p:cxnSp>
          <p:nvCxnSpPr>
            <p:cNvPr id="9452" name="Straight Connector 9451">
              <a:extLst>
                <a:ext uri="{FF2B5EF4-FFF2-40B4-BE49-F238E27FC236}">
                  <a16:creationId xmlns:a16="http://schemas.microsoft.com/office/drawing/2014/main" id="{1F4678AF-0DA1-5ECA-D5BA-F9ACF89AE58C}"/>
                </a:ext>
              </a:extLst>
            </p:cNvPr>
            <p:cNvCxnSpPr>
              <a:cxnSpLocks/>
            </p:cNvCxnSpPr>
            <p:nvPr/>
          </p:nvCxnSpPr>
          <p:spPr bwMode="auto">
            <a:xfrm>
              <a:off x="6682622" y="4254483"/>
              <a:ext cx="40733" cy="0"/>
            </a:xfrm>
            <a:prstGeom prst="line">
              <a:avLst/>
            </a:prstGeom>
            <a:noFill/>
            <a:ln w="76200" cap="flat" cmpd="sng" algn="ctr">
              <a:solidFill>
                <a:schemeClr val="accent1"/>
              </a:solidFill>
              <a:prstDash val="solid"/>
              <a:round/>
              <a:headEnd type="none" w="med" len="med"/>
              <a:tailEnd type="none" w="med" len="med"/>
            </a:ln>
            <a:effectLst/>
          </p:spPr>
        </p:cxnSp>
        <p:cxnSp>
          <p:nvCxnSpPr>
            <p:cNvPr id="9455" name="Straight Arrow Connector 9454">
              <a:extLst>
                <a:ext uri="{FF2B5EF4-FFF2-40B4-BE49-F238E27FC236}">
                  <a16:creationId xmlns:a16="http://schemas.microsoft.com/office/drawing/2014/main" id="{B0726886-50B9-CEAC-9771-45D53475DA91}"/>
                </a:ext>
              </a:extLst>
            </p:cNvPr>
            <p:cNvCxnSpPr>
              <a:cxnSpLocks/>
            </p:cNvCxnSpPr>
            <p:nvPr/>
          </p:nvCxnSpPr>
          <p:spPr bwMode="auto">
            <a:xfrm>
              <a:off x="6743038" y="4254483"/>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52" name="Group 9651">
            <a:extLst>
              <a:ext uri="{FF2B5EF4-FFF2-40B4-BE49-F238E27FC236}">
                <a16:creationId xmlns:a16="http://schemas.microsoft.com/office/drawing/2014/main" id="{01980846-58C2-58E5-6B26-CA5FDBD89028}"/>
              </a:ext>
            </a:extLst>
          </p:cNvPr>
          <p:cNvGrpSpPr/>
          <p:nvPr/>
        </p:nvGrpSpPr>
        <p:grpSpPr>
          <a:xfrm>
            <a:off x="5693942" y="4313884"/>
            <a:ext cx="1014316" cy="53451"/>
            <a:chOff x="5693942" y="4309976"/>
            <a:chExt cx="1014316" cy="53451"/>
          </a:xfrm>
        </p:grpSpPr>
        <p:cxnSp>
          <p:nvCxnSpPr>
            <p:cNvPr id="9456" name="Straight Connector 9455">
              <a:extLst>
                <a:ext uri="{FF2B5EF4-FFF2-40B4-BE49-F238E27FC236}">
                  <a16:creationId xmlns:a16="http://schemas.microsoft.com/office/drawing/2014/main" id="{2A16ED38-C27E-9706-4A5A-91EEFF3C5A62}"/>
                </a:ext>
              </a:extLst>
            </p:cNvPr>
            <p:cNvCxnSpPr>
              <a:cxnSpLocks/>
            </p:cNvCxnSpPr>
            <p:nvPr/>
          </p:nvCxnSpPr>
          <p:spPr bwMode="auto">
            <a:xfrm>
              <a:off x="5693942" y="4336701"/>
              <a:ext cx="231781"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57" name="Straight Connector 9456">
              <a:extLst>
                <a:ext uri="{FF2B5EF4-FFF2-40B4-BE49-F238E27FC236}">
                  <a16:creationId xmlns:a16="http://schemas.microsoft.com/office/drawing/2014/main" id="{8B1A5100-18A8-5E63-1A7A-13EADB9F640A}"/>
                </a:ext>
              </a:extLst>
            </p:cNvPr>
            <p:cNvCxnSpPr>
              <a:cxnSpLocks/>
            </p:cNvCxnSpPr>
            <p:nvPr/>
          </p:nvCxnSpPr>
          <p:spPr bwMode="auto">
            <a:xfrm>
              <a:off x="5925723" y="4336701"/>
              <a:ext cx="750800" cy="0"/>
            </a:xfrm>
            <a:prstGeom prst="line">
              <a:avLst/>
            </a:prstGeom>
            <a:noFill/>
            <a:ln w="76200" cap="flat" cmpd="sng" algn="ctr">
              <a:solidFill>
                <a:schemeClr val="accent4"/>
              </a:solidFill>
              <a:prstDash val="solid"/>
              <a:round/>
              <a:headEnd type="none" w="med" len="med"/>
              <a:tailEnd type="none" w="med" len="med"/>
            </a:ln>
            <a:effectLst/>
          </p:spPr>
        </p:cxnSp>
        <p:sp>
          <p:nvSpPr>
            <p:cNvPr id="9458" name="Oval 9457">
              <a:extLst>
                <a:ext uri="{FF2B5EF4-FFF2-40B4-BE49-F238E27FC236}">
                  <a16:creationId xmlns:a16="http://schemas.microsoft.com/office/drawing/2014/main" id="{906D8F17-6231-F1D8-6D6F-D3E84F1BF0B2}"/>
                </a:ext>
              </a:extLst>
            </p:cNvPr>
            <p:cNvSpPr/>
            <p:nvPr/>
          </p:nvSpPr>
          <p:spPr bwMode="auto">
            <a:xfrm>
              <a:off x="6654807" y="4309976"/>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53" name="Group 9652">
            <a:extLst>
              <a:ext uri="{FF2B5EF4-FFF2-40B4-BE49-F238E27FC236}">
                <a16:creationId xmlns:a16="http://schemas.microsoft.com/office/drawing/2014/main" id="{C91B3092-E48E-D362-14CC-FAD1EDB89B31}"/>
              </a:ext>
            </a:extLst>
          </p:cNvPr>
          <p:cNvGrpSpPr/>
          <p:nvPr/>
        </p:nvGrpSpPr>
        <p:grpSpPr>
          <a:xfrm>
            <a:off x="5707292" y="4491713"/>
            <a:ext cx="5503012" cy="0"/>
            <a:chOff x="5707292" y="4491713"/>
            <a:chExt cx="5503012" cy="0"/>
          </a:xfrm>
        </p:grpSpPr>
        <p:cxnSp>
          <p:nvCxnSpPr>
            <p:cNvPr id="9461" name="Straight Connector 9460">
              <a:extLst>
                <a:ext uri="{FF2B5EF4-FFF2-40B4-BE49-F238E27FC236}">
                  <a16:creationId xmlns:a16="http://schemas.microsoft.com/office/drawing/2014/main" id="{C05BB403-02F4-0E61-7F19-7650D006B2F7}"/>
                </a:ext>
              </a:extLst>
            </p:cNvPr>
            <p:cNvCxnSpPr>
              <a:cxnSpLocks/>
            </p:cNvCxnSpPr>
            <p:nvPr/>
          </p:nvCxnSpPr>
          <p:spPr bwMode="auto">
            <a:xfrm>
              <a:off x="5707292" y="4491713"/>
              <a:ext cx="221313"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62" name="Straight Connector 9461">
              <a:extLst>
                <a:ext uri="{FF2B5EF4-FFF2-40B4-BE49-F238E27FC236}">
                  <a16:creationId xmlns:a16="http://schemas.microsoft.com/office/drawing/2014/main" id="{682F9DE4-68B7-8E54-6BF0-241D37A238F2}"/>
                </a:ext>
              </a:extLst>
            </p:cNvPr>
            <p:cNvCxnSpPr>
              <a:cxnSpLocks/>
            </p:cNvCxnSpPr>
            <p:nvPr/>
          </p:nvCxnSpPr>
          <p:spPr bwMode="auto">
            <a:xfrm>
              <a:off x="5928141" y="4491713"/>
              <a:ext cx="259827" cy="0"/>
            </a:xfrm>
            <a:prstGeom prst="line">
              <a:avLst/>
            </a:prstGeom>
            <a:noFill/>
            <a:ln w="76200" cap="flat" cmpd="sng" algn="ctr">
              <a:solidFill>
                <a:schemeClr val="accent4"/>
              </a:solidFill>
              <a:prstDash val="solid"/>
              <a:round/>
              <a:headEnd type="none" w="med" len="med"/>
              <a:tailEnd type="none" w="med" len="med"/>
            </a:ln>
            <a:effectLst/>
          </p:spPr>
        </p:cxnSp>
        <p:cxnSp>
          <p:nvCxnSpPr>
            <p:cNvPr id="9464" name="Straight Connector 9463">
              <a:extLst>
                <a:ext uri="{FF2B5EF4-FFF2-40B4-BE49-F238E27FC236}">
                  <a16:creationId xmlns:a16="http://schemas.microsoft.com/office/drawing/2014/main" id="{E74CD6AE-D0AD-5377-29C1-7BECC53754F8}"/>
                </a:ext>
              </a:extLst>
            </p:cNvPr>
            <p:cNvCxnSpPr>
              <a:cxnSpLocks/>
            </p:cNvCxnSpPr>
            <p:nvPr/>
          </p:nvCxnSpPr>
          <p:spPr bwMode="auto">
            <a:xfrm>
              <a:off x="6185009" y="4491713"/>
              <a:ext cx="4855853" cy="0"/>
            </a:xfrm>
            <a:prstGeom prst="line">
              <a:avLst/>
            </a:prstGeom>
            <a:noFill/>
            <a:ln w="76200" cap="flat" cmpd="sng" algn="ctr">
              <a:solidFill>
                <a:schemeClr val="accent1"/>
              </a:solidFill>
              <a:prstDash val="solid"/>
              <a:round/>
              <a:headEnd type="none" w="med" len="med"/>
              <a:tailEnd type="none" w="med" len="med"/>
            </a:ln>
            <a:effectLst/>
          </p:spPr>
        </p:cxnSp>
        <p:cxnSp>
          <p:nvCxnSpPr>
            <p:cNvPr id="9467" name="Straight Arrow Connector 9466">
              <a:extLst>
                <a:ext uri="{FF2B5EF4-FFF2-40B4-BE49-F238E27FC236}">
                  <a16:creationId xmlns:a16="http://schemas.microsoft.com/office/drawing/2014/main" id="{70F8F717-0987-3E57-B873-439DC5B6F9CF}"/>
                </a:ext>
              </a:extLst>
            </p:cNvPr>
            <p:cNvCxnSpPr>
              <a:cxnSpLocks/>
            </p:cNvCxnSpPr>
            <p:nvPr/>
          </p:nvCxnSpPr>
          <p:spPr bwMode="auto">
            <a:xfrm>
              <a:off x="11063638" y="4491713"/>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54" name="Group 9653">
            <a:extLst>
              <a:ext uri="{FF2B5EF4-FFF2-40B4-BE49-F238E27FC236}">
                <a16:creationId xmlns:a16="http://schemas.microsoft.com/office/drawing/2014/main" id="{CF8785FD-C2D0-6C93-C5AA-8F648D536306}"/>
              </a:ext>
            </a:extLst>
          </p:cNvPr>
          <p:cNvGrpSpPr/>
          <p:nvPr/>
        </p:nvGrpSpPr>
        <p:grpSpPr>
          <a:xfrm>
            <a:off x="5693942" y="4579265"/>
            <a:ext cx="3997741" cy="0"/>
            <a:chOff x="5693942" y="4579265"/>
            <a:chExt cx="3997741" cy="0"/>
          </a:xfrm>
        </p:grpSpPr>
        <p:cxnSp>
          <p:nvCxnSpPr>
            <p:cNvPr id="9468" name="Straight Connector 9467">
              <a:extLst>
                <a:ext uri="{FF2B5EF4-FFF2-40B4-BE49-F238E27FC236}">
                  <a16:creationId xmlns:a16="http://schemas.microsoft.com/office/drawing/2014/main" id="{06FAE136-B867-5289-1679-EBD7CDED45DB}"/>
                </a:ext>
              </a:extLst>
            </p:cNvPr>
            <p:cNvCxnSpPr>
              <a:cxnSpLocks/>
            </p:cNvCxnSpPr>
            <p:nvPr/>
          </p:nvCxnSpPr>
          <p:spPr bwMode="auto">
            <a:xfrm>
              <a:off x="5693942" y="4579265"/>
              <a:ext cx="238887"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69" name="Straight Connector 9468">
              <a:extLst>
                <a:ext uri="{FF2B5EF4-FFF2-40B4-BE49-F238E27FC236}">
                  <a16:creationId xmlns:a16="http://schemas.microsoft.com/office/drawing/2014/main" id="{D984ED2A-846D-0B1B-F2F8-066B9792D8E4}"/>
                </a:ext>
              </a:extLst>
            </p:cNvPr>
            <p:cNvCxnSpPr>
              <a:cxnSpLocks/>
            </p:cNvCxnSpPr>
            <p:nvPr/>
          </p:nvCxnSpPr>
          <p:spPr bwMode="auto">
            <a:xfrm>
              <a:off x="5931564" y="4579265"/>
              <a:ext cx="2792317" cy="0"/>
            </a:xfrm>
            <a:prstGeom prst="line">
              <a:avLst/>
            </a:prstGeom>
            <a:noFill/>
            <a:ln w="76200" cap="flat" cmpd="sng" algn="ctr">
              <a:solidFill>
                <a:schemeClr val="accent3"/>
              </a:solidFill>
              <a:prstDash val="solid"/>
              <a:round/>
              <a:headEnd type="none" w="med" len="med"/>
              <a:tailEnd type="none" w="med" len="med"/>
            </a:ln>
            <a:effectLst/>
          </p:spPr>
        </p:cxnSp>
        <p:cxnSp>
          <p:nvCxnSpPr>
            <p:cNvPr id="9470" name="Straight Connector 9469">
              <a:extLst>
                <a:ext uri="{FF2B5EF4-FFF2-40B4-BE49-F238E27FC236}">
                  <a16:creationId xmlns:a16="http://schemas.microsoft.com/office/drawing/2014/main" id="{EA6423D1-A130-D761-7848-77EC50FAB9FD}"/>
                </a:ext>
              </a:extLst>
            </p:cNvPr>
            <p:cNvCxnSpPr>
              <a:cxnSpLocks/>
            </p:cNvCxnSpPr>
            <p:nvPr/>
          </p:nvCxnSpPr>
          <p:spPr bwMode="auto">
            <a:xfrm>
              <a:off x="8720922" y="4579265"/>
              <a:ext cx="801859" cy="0"/>
            </a:xfrm>
            <a:prstGeom prst="line">
              <a:avLst/>
            </a:prstGeom>
            <a:noFill/>
            <a:ln w="76200" cap="flat" cmpd="sng" algn="ctr">
              <a:solidFill>
                <a:schemeClr val="accent1"/>
              </a:solidFill>
              <a:prstDash val="solid"/>
              <a:round/>
              <a:headEnd type="none" w="med" len="med"/>
              <a:tailEnd type="none" w="med" len="med"/>
            </a:ln>
            <a:effectLst/>
          </p:spPr>
        </p:cxnSp>
        <p:cxnSp>
          <p:nvCxnSpPr>
            <p:cNvPr id="9474" name="Straight Arrow Connector 9473">
              <a:extLst>
                <a:ext uri="{FF2B5EF4-FFF2-40B4-BE49-F238E27FC236}">
                  <a16:creationId xmlns:a16="http://schemas.microsoft.com/office/drawing/2014/main" id="{F62F5440-A560-64FD-0FE7-13ADB3B4AC93}"/>
                </a:ext>
              </a:extLst>
            </p:cNvPr>
            <p:cNvCxnSpPr>
              <a:cxnSpLocks/>
            </p:cNvCxnSpPr>
            <p:nvPr/>
          </p:nvCxnSpPr>
          <p:spPr bwMode="auto">
            <a:xfrm>
              <a:off x="9545017" y="4579265"/>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55" name="Group 9654">
            <a:extLst>
              <a:ext uri="{FF2B5EF4-FFF2-40B4-BE49-F238E27FC236}">
                <a16:creationId xmlns:a16="http://schemas.microsoft.com/office/drawing/2014/main" id="{91A03B33-475F-6D10-613C-E159001BD8BE}"/>
              </a:ext>
            </a:extLst>
          </p:cNvPr>
          <p:cNvGrpSpPr/>
          <p:nvPr/>
        </p:nvGrpSpPr>
        <p:grpSpPr>
          <a:xfrm>
            <a:off x="5707292" y="4642181"/>
            <a:ext cx="4808138" cy="57263"/>
            <a:chOff x="5707292" y="4642181"/>
            <a:chExt cx="4808138" cy="57263"/>
          </a:xfrm>
        </p:grpSpPr>
        <p:cxnSp>
          <p:nvCxnSpPr>
            <p:cNvPr id="9475" name="Straight Connector 9474">
              <a:extLst>
                <a:ext uri="{FF2B5EF4-FFF2-40B4-BE49-F238E27FC236}">
                  <a16:creationId xmlns:a16="http://schemas.microsoft.com/office/drawing/2014/main" id="{4D895085-D3B7-3319-23D4-CC1D524D3A51}"/>
                </a:ext>
              </a:extLst>
            </p:cNvPr>
            <p:cNvCxnSpPr>
              <a:cxnSpLocks/>
            </p:cNvCxnSpPr>
            <p:nvPr/>
          </p:nvCxnSpPr>
          <p:spPr bwMode="auto">
            <a:xfrm>
              <a:off x="5707292" y="4670812"/>
              <a:ext cx="224228"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76" name="Straight Connector 9475">
              <a:extLst>
                <a:ext uri="{FF2B5EF4-FFF2-40B4-BE49-F238E27FC236}">
                  <a16:creationId xmlns:a16="http://schemas.microsoft.com/office/drawing/2014/main" id="{E63536B8-61E4-A18A-5606-044571ED1FD2}"/>
                </a:ext>
              </a:extLst>
            </p:cNvPr>
            <p:cNvCxnSpPr>
              <a:cxnSpLocks/>
            </p:cNvCxnSpPr>
            <p:nvPr/>
          </p:nvCxnSpPr>
          <p:spPr bwMode="auto">
            <a:xfrm>
              <a:off x="5928561" y="4670812"/>
              <a:ext cx="293519" cy="0"/>
            </a:xfrm>
            <a:prstGeom prst="line">
              <a:avLst/>
            </a:prstGeom>
            <a:noFill/>
            <a:ln w="76200" cap="flat" cmpd="sng" algn="ctr">
              <a:solidFill>
                <a:schemeClr val="accent5"/>
              </a:solidFill>
              <a:prstDash val="solid"/>
              <a:round/>
              <a:headEnd type="none" w="med" len="med"/>
              <a:tailEnd type="none" w="med" len="med"/>
            </a:ln>
            <a:effectLst/>
          </p:spPr>
        </p:cxnSp>
        <p:cxnSp>
          <p:nvCxnSpPr>
            <p:cNvPr id="9477" name="Straight Connector 9476">
              <a:extLst>
                <a:ext uri="{FF2B5EF4-FFF2-40B4-BE49-F238E27FC236}">
                  <a16:creationId xmlns:a16="http://schemas.microsoft.com/office/drawing/2014/main" id="{F93E882E-C31D-CE1C-710C-3D9B044B71FA}"/>
                </a:ext>
              </a:extLst>
            </p:cNvPr>
            <p:cNvCxnSpPr>
              <a:cxnSpLocks/>
            </p:cNvCxnSpPr>
            <p:nvPr/>
          </p:nvCxnSpPr>
          <p:spPr bwMode="auto">
            <a:xfrm>
              <a:off x="6213203" y="4670812"/>
              <a:ext cx="3017523" cy="0"/>
            </a:xfrm>
            <a:prstGeom prst="line">
              <a:avLst/>
            </a:prstGeom>
            <a:noFill/>
            <a:ln w="76200" cap="flat" cmpd="sng" algn="ctr">
              <a:solidFill>
                <a:schemeClr val="accent6"/>
              </a:solidFill>
              <a:prstDash val="solid"/>
              <a:round/>
              <a:headEnd type="none" w="med" len="med"/>
              <a:tailEnd type="none" w="med" len="med"/>
            </a:ln>
            <a:effectLst/>
          </p:spPr>
        </p:cxnSp>
        <p:cxnSp>
          <p:nvCxnSpPr>
            <p:cNvPr id="9480" name="Straight Connector 9479">
              <a:extLst>
                <a:ext uri="{FF2B5EF4-FFF2-40B4-BE49-F238E27FC236}">
                  <a16:creationId xmlns:a16="http://schemas.microsoft.com/office/drawing/2014/main" id="{1815FE8A-ACF2-FCA5-2BDF-53583439797D}"/>
                </a:ext>
              </a:extLst>
            </p:cNvPr>
            <p:cNvCxnSpPr>
              <a:cxnSpLocks/>
            </p:cNvCxnSpPr>
            <p:nvPr/>
          </p:nvCxnSpPr>
          <p:spPr bwMode="auto">
            <a:xfrm>
              <a:off x="9230726" y="4670812"/>
              <a:ext cx="157500" cy="0"/>
            </a:xfrm>
            <a:prstGeom prst="line">
              <a:avLst/>
            </a:prstGeom>
            <a:noFill/>
            <a:ln w="76200" cap="flat" cmpd="sng" algn="ctr">
              <a:solidFill>
                <a:schemeClr val="accent4"/>
              </a:solidFill>
              <a:prstDash val="solid"/>
              <a:round/>
              <a:headEnd type="none" w="med" len="med"/>
              <a:tailEnd type="none" w="med" len="med"/>
            </a:ln>
            <a:effectLst/>
          </p:spPr>
        </p:cxnSp>
        <p:sp>
          <p:nvSpPr>
            <p:cNvPr id="9487" name="Rectangle 9486">
              <a:extLst>
                <a:ext uri="{FF2B5EF4-FFF2-40B4-BE49-F238E27FC236}">
                  <a16:creationId xmlns:a16="http://schemas.microsoft.com/office/drawing/2014/main" id="{D892772B-895C-A6F7-93B3-85D0E70F55E8}"/>
                </a:ext>
              </a:extLst>
            </p:cNvPr>
            <p:cNvSpPr/>
            <p:nvPr/>
          </p:nvSpPr>
          <p:spPr bwMode="auto">
            <a:xfrm>
              <a:off x="10458167" y="4642181"/>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88" name="Oval 9487">
              <a:extLst>
                <a:ext uri="{FF2B5EF4-FFF2-40B4-BE49-F238E27FC236}">
                  <a16:creationId xmlns:a16="http://schemas.microsoft.com/office/drawing/2014/main" id="{524CFF5F-8ECF-D46A-6422-48866CC6E1AE}"/>
                </a:ext>
              </a:extLst>
            </p:cNvPr>
            <p:cNvSpPr/>
            <p:nvPr/>
          </p:nvSpPr>
          <p:spPr bwMode="auto">
            <a:xfrm>
              <a:off x="9362064" y="4644087"/>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489" name="Straight Connector 9488">
              <a:extLst>
                <a:ext uri="{FF2B5EF4-FFF2-40B4-BE49-F238E27FC236}">
                  <a16:creationId xmlns:a16="http://schemas.microsoft.com/office/drawing/2014/main" id="{7C40C421-4F27-E2A3-7F96-BDAE1CF6D63B}"/>
                </a:ext>
              </a:extLst>
            </p:cNvPr>
            <p:cNvCxnSpPr>
              <a:cxnSpLocks/>
            </p:cNvCxnSpPr>
            <p:nvPr/>
          </p:nvCxnSpPr>
          <p:spPr bwMode="auto">
            <a:xfrm>
              <a:off x="9436903" y="4670812"/>
              <a:ext cx="1021264"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56" name="Group 9655">
            <a:extLst>
              <a:ext uri="{FF2B5EF4-FFF2-40B4-BE49-F238E27FC236}">
                <a16:creationId xmlns:a16="http://schemas.microsoft.com/office/drawing/2014/main" id="{5AF3FA35-135F-98D4-512F-14B7058B2DC2}"/>
              </a:ext>
            </a:extLst>
          </p:cNvPr>
          <p:cNvGrpSpPr/>
          <p:nvPr/>
        </p:nvGrpSpPr>
        <p:grpSpPr>
          <a:xfrm>
            <a:off x="5707292" y="4732555"/>
            <a:ext cx="3239183" cy="53451"/>
            <a:chOff x="5707292" y="4736463"/>
            <a:chExt cx="3239183" cy="53451"/>
          </a:xfrm>
        </p:grpSpPr>
        <p:cxnSp>
          <p:nvCxnSpPr>
            <p:cNvPr id="9491" name="Straight Connector 9490">
              <a:extLst>
                <a:ext uri="{FF2B5EF4-FFF2-40B4-BE49-F238E27FC236}">
                  <a16:creationId xmlns:a16="http://schemas.microsoft.com/office/drawing/2014/main" id="{9C6CDF2F-26A4-FEDE-82A0-249051112770}"/>
                </a:ext>
              </a:extLst>
            </p:cNvPr>
            <p:cNvCxnSpPr>
              <a:cxnSpLocks/>
            </p:cNvCxnSpPr>
            <p:nvPr/>
          </p:nvCxnSpPr>
          <p:spPr bwMode="auto">
            <a:xfrm>
              <a:off x="5707292" y="4763188"/>
              <a:ext cx="224228"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492" name="Straight Connector 9491">
              <a:extLst>
                <a:ext uri="{FF2B5EF4-FFF2-40B4-BE49-F238E27FC236}">
                  <a16:creationId xmlns:a16="http://schemas.microsoft.com/office/drawing/2014/main" id="{B207808B-17DE-1B83-A4A2-BEADD6A06B6A}"/>
                </a:ext>
              </a:extLst>
            </p:cNvPr>
            <p:cNvCxnSpPr>
              <a:cxnSpLocks/>
            </p:cNvCxnSpPr>
            <p:nvPr/>
          </p:nvCxnSpPr>
          <p:spPr bwMode="auto">
            <a:xfrm>
              <a:off x="5928561" y="4763188"/>
              <a:ext cx="217746" cy="0"/>
            </a:xfrm>
            <a:prstGeom prst="line">
              <a:avLst/>
            </a:prstGeom>
            <a:noFill/>
            <a:ln w="76200" cap="flat" cmpd="sng" algn="ctr">
              <a:solidFill>
                <a:schemeClr val="accent5"/>
              </a:solidFill>
              <a:prstDash val="solid"/>
              <a:round/>
              <a:headEnd type="none" w="med" len="med"/>
              <a:tailEnd type="none" w="med" len="med"/>
            </a:ln>
            <a:effectLst/>
          </p:spPr>
        </p:cxnSp>
        <p:cxnSp>
          <p:nvCxnSpPr>
            <p:cNvPr id="9493" name="Straight Connector 9492">
              <a:extLst>
                <a:ext uri="{FF2B5EF4-FFF2-40B4-BE49-F238E27FC236}">
                  <a16:creationId xmlns:a16="http://schemas.microsoft.com/office/drawing/2014/main" id="{A026FF24-DB3F-8AFF-71FD-D676DB78A8CF}"/>
                </a:ext>
              </a:extLst>
            </p:cNvPr>
            <p:cNvCxnSpPr>
              <a:cxnSpLocks/>
            </p:cNvCxnSpPr>
            <p:nvPr/>
          </p:nvCxnSpPr>
          <p:spPr bwMode="auto">
            <a:xfrm>
              <a:off x="6142414" y="4763188"/>
              <a:ext cx="580941" cy="0"/>
            </a:xfrm>
            <a:prstGeom prst="line">
              <a:avLst/>
            </a:prstGeom>
            <a:noFill/>
            <a:ln w="76200" cap="flat" cmpd="sng" algn="ctr">
              <a:solidFill>
                <a:schemeClr val="accent6"/>
              </a:solidFill>
              <a:prstDash val="solid"/>
              <a:round/>
              <a:headEnd type="none" w="med" len="med"/>
              <a:tailEnd type="none" w="med" len="med"/>
            </a:ln>
            <a:effectLst/>
          </p:spPr>
        </p:cxnSp>
        <p:cxnSp>
          <p:nvCxnSpPr>
            <p:cNvPr id="9494" name="Straight Connector 9493">
              <a:extLst>
                <a:ext uri="{FF2B5EF4-FFF2-40B4-BE49-F238E27FC236}">
                  <a16:creationId xmlns:a16="http://schemas.microsoft.com/office/drawing/2014/main" id="{A360DE14-1E33-E335-ED20-9446F17E6992}"/>
                </a:ext>
              </a:extLst>
            </p:cNvPr>
            <p:cNvCxnSpPr>
              <a:cxnSpLocks/>
            </p:cNvCxnSpPr>
            <p:nvPr/>
          </p:nvCxnSpPr>
          <p:spPr bwMode="auto">
            <a:xfrm>
              <a:off x="6720145" y="4763188"/>
              <a:ext cx="2199604" cy="0"/>
            </a:xfrm>
            <a:prstGeom prst="line">
              <a:avLst/>
            </a:prstGeom>
            <a:noFill/>
            <a:ln w="76200" cap="flat" cmpd="sng" algn="ctr">
              <a:solidFill>
                <a:schemeClr val="accent4"/>
              </a:solidFill>
              <a:prstDash val="solid"/>
              <a:round/>
              <a:headEnd type="none" w="med" len="med"/>
              <a:tailEnd type="none" w="med" len="med"/>
            </a:ln>
            <a:effectLst/>
          </p:spPr>
        </p:cxnSp>
        <p:sp>
          <p:nvSpPr>
            <p:cNvPr id="9495" name="Oval 9494">
              <a:extLst>
                <a:ext uri="{FF2B5EF4-FFF2-40B4-BE49-F238E27FC236}">
                  <a16:creationId xmlns:a16="http://schemas.microsoft.com/office/drawing/2014/main" id="{005C6E7E-B1E1-BA50-887E-40B838645E97}"/>
                </a:ext>
              </a:extLst>
            </p:cNvPr>
            <p:cNvSpPr/>
            <p:nvPr/>
          </p:nvSpPr>
          <p:spPr bwMode="auto">
            <a:xfrm>
              <a:off x="8893024" y="4736463"/>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57" name="Group 9656">
            <a:extLst>
              <a:ext uri="{FF2B5EF4-FFF2-40B4-BE49-F238E27FC236}">
                <a16:creationId xmlns:a16="http://schemas.microsoft.com/office/drawing/2014/main" id="{EF705E0C-FDD8-DA0D-0E38-61600593FCF5}"/>
              </a:ext>
            </a:extLst>
          </p:cNvPr>
          <p:cNvGrpSpPr/>
          <p:nvPr/>
        </p:nvGrpSpPr>
        <p:grpSpPr>
          <a:xfrm>
            <a:off x="5701200" y="4849885"/>
            <a:ext cx="3323921" cy="0"/>
            <a:chOff x="5701200" y="4845977"/>
            <a:chExt cx="3323921" cy="0"/>
          </a:xfrm>
        </p:grpSpPr>
        <p:cxnSp>
          <p:nvCxnSpPr>
            <p:cNvPr id="9499" name="Straight Connector 9498">
              <a:extLst>
                <a:ext uri="{FF2B5EF4-FFF2-40B4-BE49-F238E27FC236}">
                  <a16:creationId xmlns:a16="http://schemas.microsoft.com/office/drawing/2014/main" id="{302B694E-D039-5624-7E52-934522E26DB2}"/>
                </a:ext>
              </a:extLst>
            </p:cNvPr>
            <p:cNvCxnSpPr>
              <a:cxnSpLocks/>
            </p:cNvCxnSpPr>
            <p:nvPr/>
          </p:nvCxnSpPr>
          <p:spPr bwMode="auto">
            <a:xfrm>
              <a:off x="5701200" y="4845977"/>
              <a:ext cx="266868"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00" name="Straight Connector 9499">
              <a:extLst>
                <a:ext uri="{FF2B5EF4-FFF2-40B4-BE49-F238E27FC236}">
                  <a16:creationId xmlns:a16="http://schemas.microsoft.com/office/drawing/2014/main" id="{48D3A361-63CA-9415-9A3E-0F5D08A717FC}"/>
                </a:ext>
              </a:extLst>
            </p:cNvPr>
            <p:cNvCxnSpPr>
              <a:cxnSpLocks/>
            </p:cNvCxnSpPr>
            <p:nvPr/>
          </p:nvCxnSpPr>
          <p:spPr bwMode="auto">
            <a:xfrm>
              <a:off x="5968068" y="4845977"/>
              <a:ext cx="1005570" cy="0"/>
            </a:xfrm>
            <a:prstGeom prst="line">
              <a:avLst/>
            </a:prstGeom>
            <a:noFill/>
            <a:ln w="76200" cap="flat" cmpd="sng" algn="ctr">
              <a:solidFill>
                <a:schemeClr val="accent6"/>
              </a:solidFill>
              <a:prstDash val="solid"/>
              <a:round/>
              <a:headEnd type="none" w="med" len="med"/>
              <a:tailEnd type="none" w="med" len="med"/>
            </a:ln>
            <a:effectLst/>
          </p:spPr>
        </p:cxnSp>
        <p:cxnSp>
          <p:nvCxnSpPr>
            <p:cNvPr id="9501" name="Straight Connector 9500">
              <a:extLst>
                <a:ext uri="{FF2B5EF4-FFF2-40B4-BE49-F238E27FC236}">
                  <a16:creationId xmlns:a16="http://schemas.microsoft.com/office/drawing/2014/main" id="{F1D45603-BCF0-89A3-AFE3-3A122869F9F3}"/>
                </a:ext>
              </a:extLst>
            </p:cNvPr>
            <p:cNvCxnSpPr>
              <a:cxnSpLocks/>
            </p:cNvCxnSpPr>
            <p:nvPr/>
          </p:nvCxnSpPr>
          <p:spPr bwMode="auto">
            <a:xfrm>
              <a:off x="6957384" y="4845977"/>
              <a:ext cx="1694570" cy="0"/>
            </a:xfrm>
            <a:prstGeom prst="line">
              <a:avLst/>
            </a:prstGeom>
            <a:noFill/>
            <a:ln w="76200" cap="flat" cmpd="sng" algn="ctr">
              <a:solidFill>
                <a:schemeClr val="accent4"/>
              </a:solidFill>
              <a:prstDash val="solid"/>
              <a:round/>
              <a:headEnd type="none" w="med" len="med"/>
              <a:tailEnd type="none" w="med" len="med"/>
            </a:ln>
            <a:effectLst/>
          </p:spPr>
        </p:cxnSp>
        <p:cxnSp>
          <p:nvCxnSpPr>
            <p:cNvPr id="9509" name="Straight Connector 9508">
              <a:extLst>
                <a:ext uri="{FF2B5EF4-FFF2-40B4-BE49-F238E27FC236}">
                  <a16:creationId xmlns:a16="http://schemas.microsoft.com/office/drawing/2014/main" id="{9BB04F0B-06AF-481B-56DD-049DB221C9D5}"/>
                </a:ext>
              </a:extLst>
            </p:cNvPr>
            <p:cNvCxnSpPr>
              <a:cxnSpLocks/>
            </p:cNvCxnSpPr>
            <p:nvPr/>
          </p:nvCxnSpPr>
          <p:spPr bwMode="auto">
            <a:xfrm>
              <a:off x="8646036" y="4845977"/>
              <a:ext cx="219844" cy="0"/>
            </a:xfrm>
            <a:prstGeom prst="line">
              <a:avLst/>
            </a:prstGeom>
            <a:noFill/>
            <a:ln w="76200" cap="flat" cmpd="sng" algn="ctr">
              <a:solidFill>
                <a:schemeClr val="accent1"/>
              </a:solidFill>
              <a:prstDash val="solid"/>
              <a:round/>
              <a:headEnd type="none" w="med" len="med"/>
              <a:tailEnd type="none" w="med" len="med"/>
            </a:ln>
            <a:effectLst/>
          </p:spPr>
        </p:cxnSp>
        <p:cxnSp>
          <p:nvCxnSpPr>
            <p:cNvPr id="9511" name="Straight Arrow Connector 9510">
              <a:extLst>
                <a:ext uri="{FF2B5EF4-FFF2-40B4-BE49-F238E27FC236}">
                  <a16:creationId xmlns:a16="http://schemas.microsoft.com/office/drawing/2014/main" id="{BE45AB63-C81A-7CB5-4C7B-BA89CEB38131}"/>
                </a:ext>
              </a:extLst>
            </p:cNvPr>
            <p:cNvCxnSpPr>
              <a:cxnSpLocks/>
            </p:cNvCxnSpPr>
            <p:nvPr/>
          </p:nvCxnSpPr>
          <p:spPr bwMode="auto">
            <a:xfrm>
              <a:off x="8878455" y="4845977"/>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58" name="Group 9657">
            <a:extLst>
              <a:ext uri="{FF2B5EF4-FFF2-40B4-BE49-F238E27FC236}">
                <a16:creationId xmlns:a16="http://schemas.microsoft.com/office/drawing/2014/main" id="{2E7F7254-8AB8-333F-3673-00A36E92B9F6}"/>
              </a:ext>
            </a:extLst>
          </p:cNvPr>
          <p:cNvGrpSpPr/>
          <p:nvPr/>
        </p:nvGrpSpPr>
        <p:grpSpPr>
          <a:xfrm>
            <a:off x="5713461" y="4911628"/>
            <a:ext cx="3702907" cy="57263"/>
            <a:chOff x="5713461" y="4911628"/>
            <a:chExt cx="3702907" cy="57263"/>
          </a:xfrm>
        </p:grpSpPr>
        <p:cxnSp>
          <p:nvCxnSpPr>
            <p:cNvPr id="9512" name="Straight Connector 9511">
              <a:extLst>
                <a:ext uri="{FF2B5EF4-FFF2-40B4-BE49-F238E27FC236}">
                  <a16:creationId xmlns:a16="http://schemas.microsoft.com/office/drawing/2014/main" id="{50146C8D-5112-8C9F-B4CC-0719E3E92E60}"/>
                </a:ext>
              </a:extLst>
            </p:cNvPr>
            <p:cNvCxnSpPr>
              <a:cxnSpLocks/>
            </p:cNvCxnSpPr>
            <p:nvPr/>
          </p:nvCxnSpPr>
          <p:spPr bwMode="auto">
            <a:xfrm>
              <a:off x="5713461" y="4940259"/>
              <a:ext cx="224228"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13" name="Straight Connector 9512">
              <a:extLst>
                <a:ext uri="{FF2B5EF4-FFF2-40B4-BE49-F238E27FC236}">
                  <a16:creationId xmlns:a16="http://schemas.microsoft.com/office/drawing/2014/main" id="{EFFB9D7A-409C-D872-0455-871C2C02AF2E}"/>
                </a:ext>
              </a:extLst>
            </p:cNvPr>
            <p:cNvCxnSpPr>
              <a:cxnSpLocks/>
            </p:cNvCxnSpPr>
            <p:nvPr/>
          </p:nvCxnSpPr>
          <p:spPr bwMode="auto">
            <a:xfrm>
              <a:off x="5934730" y="4940259"/>
              <a:ext cx="236353" cy="0"/>
            </a:xfrm>
            <a:prstGeom prst="line">
              <a:avLst/>
            </a:prstGeom>
            <a:noFill/>
            <a:ln w="76200" cap="flat" cmpd="sng" algn="ctr">
              <a:solidFill>
                <a:schemeClr val="accent5"/>
              </a:solidFill>
              <a:prstDash val="solid"/>
              <a:round/>
              <a:headEnd type="none" w="med" len="med"/>
              <a:tailEnd type="none" w="med" len="med"/>
            </a:ln>
            <a:effectLst/>
          </p:spPr>
        </p:cxnSp>
        <p:cxnSp>
          <p:nvCxnSpPr>
            <p:cNvPr id="9514" name="Straight Connector 9513">
              <a:extLst>
                <a:ext uri="{FF2B5EF4-FFF2-40B4-BE49-F238E27FC236}">
                  <a16:creationId xmlns:a16="http://schemas.microsoft.com/office/drawing/2014/main" id="{C766D071-3F99-A94E-E303-29EC469B534C}"/>
                </a:ext>
              </a:extLst>
            </p:cNvPr>
            <p:cNvCxnSpPr>
              <a:cxnSpLocks/>
            </p:cNvCxnSpPr>
            <p:nvPr/>
          </p:nvCxnSpPr>
          <p:spPr bwMode="auto">
            <a:xfrm>
              <a:off x="6168124" y="4940259"/>
              <a:ext cx="1140725" cy="0"/>
            </a:xfrm>
            <a:prstGeom prst="line">
              <a:avLst/>
            </a:prstGeom>
            <a:noFill/>
            <a:ln w="76200" cap="flat" cmpd="sng" algn="ctr">
              <a:solidFill>
                <a:schemeClr val="accent6"/>
              </a:solidFill>
              <a:prstDash val="solid"/>
              <a:round/>
              <a:headEnd type="none" w="med" len="med"/>
              <a:tailEnd type="none" w="med" len="med"/>
            </a:ln>
            <a:effectLst/>
          </p:spPr>
        </p:cxnSp>
        <p:cxnSp>
          <p:nvCxnSpPr>
            <p:cNvPr id="9515" name="Straight Connector 9514">
              <a:extLst>
                <a:ext uri="{FF2B5EF4-FFF2-40B4-BE49-F238E27FC236}">
                  <a16:creationId xmlns:a16="http://schemas.microsoft.com/office/drawing/2014/main" id="{F54BFA7A-CB68-C7E8-0BDF-40FBBBC273DB}"/>
                </a:ext>
              </a:extLst>
            </p:cNvPr>
            <p:cNvCxnSpPr>
              <a:cxnSpLocks/>
            </p:cNvCxnSpPr>
            <p:nvPr/>
          </p:nvCxnSpPr>
          <p:spPr bwMode="auto">
            <a:xfrm>
              <a:off x="7291095" y="4940259"/>
              <a:ext cx="1354941" cy="0"/>
            </a:xfrm>
            <a:prstGeom prst="line">
              <a:avLst/>
            </a:prstGeom>
            <a:noFill/>
            <a:ln w="76200" cap="flat" cmpd="sng" algn="ctr">
              <a:solidFill>
                <a:schemeClr val="accent4"/>
              </a:solidFill>
              <a:prstDash val="solid"/>
              <a:round/>
              <a:headEnd type="none" w="med" len="med"/>
              <a:tailEnd type="none" w="med" len="med"/>
            </a:ln>
            <a:effectLst/>
          </p:spPr>
        </p:cxnSp>
        <p:sp>
          <p:nvSpPr>
            <p:cNvPr id="9521" name="Rectangle 9520">
              <a:extLst>
                <a:ext uri="{FF2B5EF4-FFF2-40B4-BE49-F238E27FC236}">
                  <a16:creationId xmlns:a16="http://schemas.microsoft.com/office/drawing/2014/main" id="{35BA4124-2443-CA50-DA0A-284FD8CCDD31}"/>
                </a:ext>
              </a:extLst>
            </p:cNvPr>
            <p:cNvSpPr/>
            <p:nvPr/>
          </p:nvSpPr>
          <p:spPr bwMode="auto">
            <a:xfrm>
              <a:off x="9359105" y="4911628"/>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22" name="Oval 9521">
              <a:extLst>
                <a:ext uri="{FF2B5EF4-FFF2-40B4-BE49-F238E27FC236}">
                  <a16:creationId xmlns:a16="http://schemas.microsoft.com/office/drawing/2014/main" id="{34BC78CF-1636-33BF-255B-BF8A9B840CA7}"/>
                </a:ext>
              </a:extLst>
            </p:cNvPr>
            <p:cNvSpPr/>
            <p:nvPr/>
          </p:nvSpPr>
          <p:spPr bwMode="auto">
            <a:xfrm>
              <a:off x="8619326" y="4913534"/>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523" name="Straight Connector 9522">
              <a:extLst>
                <a:ext uri="{FF2B5EF4-FFF2-40B4-BE49-F238E27FC236}">
                  <a16:creationId xmlns:a16="http://schemas.microsoft.com/office/drawing/2014/main" id="{935D80DC-EF4F-B784-5FD2-594B53EC4092}"/>
                </a:ext>
              </a:extLst>
            </p:cNvPr>
            <p:cNvCxnSpPr>
              <a:cxnSpLocks/>
            </p:cNvCxnSpPr>
            <p:nvPr/>
          </p:nvCxnSpPr>
          <p:spPr bwMode="auto">
            <a:xfrm>
              <a:off x="8694165" y="4940259"/>
              <a:ext cx="667899"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59" name="Group 9658">
            <a:extLst>
              <a:ext uri="{FF2B5EF4-FFF2-40B4-BE49-F238E27FC236}">
                <a16:creationId xmlns:a16="http://schemas.microsoft.com/office/drawing/2014/main" id="{BB5F065E-10B1-8D10-ABC3-EC7663AD60F7}"/>
              </a:ext>
            </a:extLst>
          </p:cNvPr>
          <p:cNvGrpSpPr/>
          <p:nvPr/>
        </p:nvGrpSpPr>
        <p:grpSpPr>
          <a:xfrm>
            <a:off x="5709272" y="4998690"/>
            <a:ext cx="4702362" cy="57263"/>
            <a:chOff x="5709272" y="4998690"/>
            <a:chExt cx="4702362" cy="57263"/>
          </a:xfrm>
        </p:grpSpPr>
        <p:cxnSp>
          <p:nvCxnSpPr>
            <p:cNvPr id="9525" name="Straight Connector 9524">
              <a:extLst>
                <a:ext uri="{FF2B5EF4-FFF2-40B4-BE49-F238E27FC236}">
                  <a16:creationId xmlns:a16="http://schemas.microsoft.com/office/drawing/2014/main" id="{81CC69C6-3AF0-E395-0619-3B36B7BA77B8}"/>
                </a:ext>
              </a:extLst>
            </p:cNvPr>
            <p:cNvCxnSpPr>
              <a:cxnSpLocks/>
            </p:cNvCxnSpPr>
            <p:nvPr/>
          </p:nvCxnSpPr>
          <p:spPr bwMode="auto">
            <a:xfrm>
              <a:off x="5709272" y="5027321"/>
              <a:ext cx="258796"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26" name="Straight Connector 9525">
              <a:extLst>
                <a:ext uri="{FF2B5EF4-FFF2-40B4-BE49-F238E27FC236}">
                  <a16:creationId xmlns:a16="http://schemas.microsoft.com/office/drawing/2014/main" id="{AAE71348-20CE-D422-D92B-2D7432D53CE3}"/>
                </a:ext>
              </a:extLst>
            </p:cNvPr>
            <p:cNvCxnSpPr>
              <a:cxnSpLocks/>
            </p:cNvCxnSpPr>
            <p:nvPr/>
          </p:nvCxnSpPr>
          <p:spPr bwMode="auto">
            <a:xfrm>
              <a:off x="5953273" y="5027321"/>
              <a:ext cx="249206" cy="0"/>
            </a:xfrm>
            <a:prstGeom prst="line">
              <a:avLst/>
            </a:prstGeom>
            <a:noFill/>
            <a:ln w="76200" cap="flat" cmpd="sng" algn="ctr">
              <a:solidFill>
                <a:schemeClr val="accent4"/>
              </a:solidFill>
              <a:prstDash val="solid"/>
              <a:round/>
              <a:headEnd type="none" w="med" len="med"/>
              <a:tailEnd type="none" w="med" len="med"/>
            </a:ln>
            <a:effectLst/>
          </p:spPr>
        </p:cxnSp>
        <p:cxnSp>
          <p:nvCxnSpPr>
            <p:cNvPr id="9527" name="Straight Connector 9526">
              <a:extLst>
                <a:ext uri="{FF2B5EF4-FFF2-40B4-BE49-F238E27FC236}">
                  <a16:creationId xmlns:a16="http://schemas.microsoft.com/office/drawing/2014/main" id="{D0051737-8678-4C55-82F7-30616792E089}"/>
                </a:ext>
              </a:extLst>
            </p:cNvPr>
            <p:cNvCxnSpPr>
              <a:cxnSpLocks/>
            </p:cNvCxnSpPr>
            <p:nvPr/>
          </p:nvCxnSpPr>
          <p:spPr bwMode="auto">
            <a:xfrm>
              <a:off x="6466945" y="5027321"/>
              <a:ext cx="1540938" cy="0"/>
            </a:xfrm>
            <a:prstGeom prst="line">
              <a:avLst/>
            </a:prstGeom>
            <a:noFill/>
            <a:ln w="76200" cap="flat" cmpd="sng" algn="ctr">
              <a:solidFill>
                <a:schemeClr val="accent1"/>
              </a:solidFill>
              <a:prstDash val="solid"/>
              <a:round/>
              <a:headEnd type="none" w="med" len="med"/>
              <a:tailEnd type="none" w="med" len="med"/>
            </a:ln>
            <a:effectLst/>
          </p:spPr>
        </p:cxnSp>
        <p:cxnSp>
          <p:nvCxnSpPr>
            <p:cNvPr id="9532" name="Straight Connector 9531">
              <a:extLst>
                <a:ext uri="{FF2B5EF4-FFF2-40B4-BE49-F238E27FC236}">
                  <a16:creationId xmlns:a16="http://schemas.microsoft.com/office/drawing/2014/main" id="{3CB2CB3B-4A4F-8C39-924E-C3A4DA063B0B}"/>
                </a:ext>
              </a:extLst>
            </p:cNvPr>
            <p:cNvCxnSpPr>
              <a:cxnSpLocks/>
            </p:cNvCxnSpPr>
            <p:nvPr/>
          </p:nvCxnSpPr>
          <p:spPr bwMode="auto">
            <a:xfrm>
              <a:off x="6197148" y="5027321"/>
              <a:ext cx="269797" cy="0"/>
            </a:xfrm>
            <a:prstGeom prst="line">
              <a:avLst/>
            </a:prstGeom>
            <a:noFill/>
            <a:ln w="76200" cap="flat" cmpd="sng" algn="ctr">
              <a:solidFill>
                <a:schemeClr val="accent3"/>
              </a:solidFill>
              <a:prstDash val="solid"/>
              <a:round/>
              <a:headEnd type="none" w="med" len="med"/>
              <a:tailEnd type="none" w="med" len="med"/>
            </a:ln>
            <a:effectLst/>
          </p:spPr>
        </p:cxnSp>
        <p:sp>
          <p:nvSpPr>
            <p:cNvPr id="9537" name="Rectangle 9536">
              <a:extLst>
                <a:ext uri="{FF2B5EF4-FFF2-40B4-BE49-F238E27FC236}">
                  <a16:creationId xmlns:a16="http://schemas.microsoft.com/office/drawing/2014/main" id="{89914DBB-7868-1D12-BC1D-1960C1BEFECA}"/>
                </a:ext>
              </a:extLst>
            </p:cNvPr>
            <p:cNvSpPr/>
            <p:nvPr/>
          </p:nvSpPr>
          <p:spPr bwMode="auto">
            <a:xfrm>
              <a:off x="10354371" y="4998690"/>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38" name="Oval 9537">
              <a:extLst>
                <a:ext uri="{FF2B5EF4-FFF2-40B4-BE49-F238E27FC236}">
                  <a16:creationId xmlns:a16="http://schemas.microsoft.com/office/drawing/2014/main" id="{14A0A489-5109-8BDC-8D71-6F6E6BC852C7}"/>
                </a:ext>
              </a:extLst>
            </p:cNvPr>
            <p:cNvSpPr/>
            <p:nvPr/>
          </p:nvSpPr>
          <p:spPr bwMode="auto">
            <a:xfrm>
              <a:off x="7986043" y="5000596"/>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539" name="Straight Connector 9538">
              <a:extLst>
                <a:ext uri="{FF2B5EF4-FFF2-40B4-BE49-F238E27FC236}">
                  <a16:creationId xmlns:a16="http://schemas.microsoft.com/office/drawing/2014/main" id="{9C2E6615-9F5C-57C6-FBF4-DB16B8B9EF8C}"/>
                </a:ext>
              </a:extLst>
            </p:cNvPr>
            <p:cNvCxnSpPr>
              <a:cxnSpLocks/>
            </p:cNvCxnSpPr>
            <p:nvPr/>
          </p:nvCxnSpPr>
          <p:spPr bwMode="auto">
            <a:xfrm>
              <a:off x="8060882" y="5027321"/>
              <a:ext cx="2299407"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60" name="Group 9659">
            <a:extLst>
              <a:ext uri="{FF2B5EF4-FFF2-40B4-BE49-F238E27FC236}">
                <a16:creationId xmlns:a16="http://schemas.microsoft.com/office/drawing/2014/main" id="{72EC8A3B-28A6-7746-279B-7F01196B54F5}"/>
              </a:ext>
            </a:extLst>
          </p:cNvPr>
          <p:cNvGrpSpPr/>
          <p:nvPr/>
        </p:nvGrpSpPr>
        <p:grpSpPr>
          <a:xfrm>
            <a:off x="5712951" y="5090749"/>
            <a:ext cx="5897790" cy="57263"/>
            <a:chOff x="5712951" y="5094657"/>
            <a:chExt cx="5897790" cy="57263"/>
          </a:xfrm>
        </p:grpSpPr>
        <p:cxnSp>
          <p:nvCxnSpPr>
            <p:cNvPr id="9541" name="Straight Connector 9540">
              <a:extLst>
                <a:ext uri="{FF2B5EF4-FFF2-40B4-BE49-F238E27FC236}">
                  <a16:creationId xmlns:a16="http://schemas.microsoft.com/office/drawing/2014/main" id="{11C551FC-A7E6-7EFB-8317-0FB2B707095F}"/>
                </a:ext>
              </a:extLst>
            </p:cNvPr>
            <p:cNvCxnSpPr>
              <a:cxnSpLocks/>
            </p:cNvCxnSpPr>
            <p:nvPr/>
          </p:nvCxnSpPr>
          <p:spPr bwMode="auto">
            <a:xfrm>
              <a:off x="5712951" y="5123288"/>
              <a:ext cx="210334"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42" name="Straight Connector 9541">
              <a:extLst>
                <a:ext uri="{FF2B5EF4-FFF2-40B4-BE49-F238E27FC236}">
                  <a16:creationId xmlns:a16="http://schemas.microsoft.com/office/drawing/2014/main" id="{48388FA5-EE13-9B4C-F0E0-6728842D1F31}"/>
                </a:ext>
              </a:extLst>
            </p:cNvPr>
            <p:cNvCxnSpPr>
              <a:cxnSpLocks/>
            </p:cNvCxnSpPr>
            <p:nvPr/>
          </p:nvCxnSpPr>
          <p:spPr bwMode="auto">
            <a:xfrm>
              <a:off x="5920326" y="5123288"/>
              <a:ext cx="516319" cy="0"/>
            </a:xfrm>
            <a:prstGeom prst="line">
              <a:avLst/>
            </a:prstGeom>
            <a:noFill/>
            <a:ln w="76200" cap="flat" cmpd="sng" algn="ctr">
              <a:solidFill>
                <a:schemeClr val="accent6"/>
              </a:solidFill>
              <a:prstDash val="solid"/>
              <a:round/>
              <a:headEnd type="none" w="med" len="med"/>
              <a:tailEnd type="none" w="med" len="med"/>
            </a:ln>
            <a:effectLst/>
          </p:spPr>
        </p:cxnSp>
        <p:cxnSp>
          <p:nvCxnSpPr>
            <p:cNvPr id="9543" name="Straight Connector 9542">
              <a:extLst>
                <a:ext uri="{FF2B5EF4-FFF2-40B4-BE49-F238E27FC236}">
                  <a16:creationId xmlns:a16="http://schemas.microsoft.com/office/drawing/2014/main" id="{BEB12DFE-CFC5-9487-9514-3F42CE0201D2}"/>
                </a:ext>
              </a:extLst>
            </p:cNvPr>
            <p:cNvCxnSpPr>
              <a:cxnSpLocks/>
            </p:cNvCxnSpPr>
            <p:nvPr/>
          </p:nvCxnSpPr>
          <p:spPr bwMode="auto">
            <a:xfrm>
              <a:off x="6433686" y="5123288"/>
              <a:ext cx="1416780" cy="0"/>
            </a:xfrm>
            <a:prstGeom prst="line">
              <a:avLst/>
            </a:prstGeom>
            <a:noFill/>
            <a:ln w="76200" cap="flat" cmpd="sng" algn="ctr">
              <a:solidFill>
                <a:schemeClr val="accent4"/>
              </a:solidFill>
              <a:prstDash val="solid"/>
              <a:round/>
              <a:headEnd type="none" w="med" len="med"/>
              <a:tailEnd type="none" w="med" len="med"/>
            </a:ln>
            <a:effectLst/>
          </p:spPr>
        </p:cxnSp>
        <p:sp>
          <p:nvSpPr>
            <p:cNvPr id="9545" name="Oval 9544">
              <a:extLst>
                <a:ext uri="{FF2B5EF4-FFF2-40B4-BE49-F238E27FC236}">
                  <a16:creationId xmlns:a16="http://schemas.microsoft.com/office/drawing/2014/main" id="{79A78549-37FA-0032-A6A7-4ACB9F714CEE}"/>
                </a:ext>
              </a:extLst>
            </p:cNvPr>
            <p:cNvSpPr/>
            <p:nvPr/>
          </p:nvSpPr>
          <p:spPr bwMode="auto">
            <a:xfrm>
              <a:off x="7816814" y="5096563"/>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46" name="Rectangle 9545">
              <a:extLst>
                <a:ext uri="{FF2B5EF4-FFF2-40B4-BE49-F238E27FC236}">
                  <a16:creationId xmlns:a16="http://schemas.microsoft.com/office/drawing/2014/main" id="{B7A6A456-7500-013D-282E-8FAC3136931D}"/>
                </a:ext>
              </a:extLst>
            </p:cNvPr>
            <p:cNvSpPr/>
            <p:nvPr/>
          </p:nvSpPr>
          <p:spPr bwMode="auto">
            <a:xfrm>
              <a:off x="11553478" y="5094657"/>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547" name="Straight Connector 9546">
              <a:extLst>
                <a:ext uri="{FF2B5EF4-FFF2-40B4-BE49-F238E27FC236}">
                  <a16:creationId xmlns:a16="http://schemas.microsoft.com/office/drawing/2014/main" id="{BA9AA846-0114-FCC4-4D45-73C168F4BCD7}"/>
                </a:ext>
              </a:extLst>
            </p:cNvPr>
            <p:cNvCxnSpPr>
              <a:cxnSpLocks/>
            </p:cNvCxnSpPr>
            <p:nvPr/>
          </p:nvCxnSpPr>
          <p:spPr bwMode="auto">
            <a:xfrm>
              <a:off x="7882857" y="5123288"/>
              <a:ext cx="3670621"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61" name="Group 9660">
            <a:extLst>
              <a:ext uri="{FF2B5EF4-FFF2-40B4-BE49-F238E27FC236}">
                <a16:creationId xmlns:a16="http://schemas.microsoft.com/office/drawing/2014/main" id="{63A303A1-C7DE-35F6-01A3-414ABA5DBEB5}"/>
              </a:ext>
            </a:extLst>
          </p:cNvPr>
          <p:cNvGrpSpPr/>
          <p:nvPr/>
        </p:nvGrpSpPr>
        <p:grpSpPr>
          <a:xfrm>
            <a:off x="5709272" y="5186125"/>
            <a:ext cx="4302716" cy="57263"/>
            <a:chOff x="5709272" y="5182217"/>
            <a:chExt cx="4302716" cy="57263"/>
          </a:xfrm>
        </p:grpSpPr>
        <p:cxnSp>
          <p:nvCxnSpPr>
            <p:cNvPr id="9549" name="Straight Connector 9548">
              <a:extLst>
                <a:ext uri="{FF2B5EF4-FFF2-40B4-BE49-F238E27FC236}">
                  <a16:creationId xmlns:a16="http://schemas.microsoft.com/office/drawing/2014/main" id="{E395F226-D09A-0FC5-696C-1853B43B2BA5}"/>
                </a:ext>
              </a:extLst>
            </p:cNvPr>
            <p:cNvCxnSpPr>
              <a:cxnSpLocks/>
            </p:cNvCxnSpPr>
            <p:nvPr/>
          </p:nvCxnSpPr>
          <p:spPr bwMode="auto">
            <a:xfrm>
              <a:off x="5709272" y="5210848"/>
              <a:ext cx="218869"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50" name="Straight Connector 9549">
              <a:extLst>
                <a:ext uri="{FF2B5EF4-FFF2-40B4-BE49-F238E27FC236}">
                  <a16:creationId xmlns:a16="http://schemas.microsoft.com/office/drawing/2014/main" id="{3DA54A97-65D4-63BF-04A9-FF4FF1244AB0}"/>
                </a:ext>
              </a:extLst>
            </p:cNvPr>
            <p:cNvCxnSpPr>
              <a:cxnSpLocks/>
            </p:cNvCxnSpPr>
            <p:nvPr/>
          </p:nvCxnSpPr>
          <p:spPr bwMode="auto">
            <a:xfrm>
              <a:off x="5924149" y="5210848"/>
              <a:ext cx="188273" cy="0"/>
            </a:xfrm>
            <a:prstGeom prst="line">
              <a:avLst/>
            </a:prstGeom>
            <a:noFill/>
            <a:ln w="76200" cap="flat" cmpd="sng" algn="ctr">
              <a:solidFill>
                <a:schemeClr val="accent4"/>
              </a:solidFill>
              <a:prstDash val="solid"/>
              <a:round/>
              <a:headEnd type="none" w="med" len="med"/>
              <a:tailEnd type="none" w="med" len="med"/>
            </a:ln>
            <a:effectLst/>
          </p:spPr>
        </p:cxnSp>
        <p:cxnSp>
          <p:nvCxnSpPr>
            <p:cNvPr id="9551" name="Straight Connector 9550">
              <a:extLst>
                <a:ext uri="{FF2B5EF4-FFF2-40B4-BE49-F238E27FC236}">
                  <a16:creationId xmlns:a16="http://schemas.microsoft.com/office/drawing/2014/main" id="{18E800D3-C2F7-3E56-3469-18C70F986767}"/>
                </a:ext>
              </a:extLst>
            </p:cNvPr>
            <p:cNvCxnSpPr>
              <a:cxnSpLocks/>
            </p:cNvCxnSpPr>
            <p:nvPr/>
          </p:nvCxnSpPr>
          <p:spPr bwMode="auto">
            <a:xfrm>
              <a:off x="6109463" y="5210848"/>
              <a:ext cx="1131859" cy="0"/>
            </a:xfrm>
            <a:prstGeom prst="line">
              <a:avLst/>
            </a:prstGeom>
            <a:noFill/>
            <a:ln w="76200" cap="flat" cmpd="sng" algn="ctr">
              <a:solidFill>
                <a:schemeClr val="accent1"/>
              </a:solidFill>
              <a:prstDash val="solid"/>
              <a:round/>
              <a:headEnd type="none" w="med" len="med"/>
              <a:tailEnd type="none" w="med" len="med"/>
            </a:ln>
            <a:effectLst/>
          </p:spPr>
        </p:cxnSp>
        <p:cxnSp>
          <p:nvCxnSpPr>
            <p:cNvPr id="9552" name="Straight Connector 9551">
              <a:extLst>
                <a:ext uri="{FF2B5EF4-FFF2-40B4-BE49-F238E27FC236}">
                  <a16:creationId xmlns:a16="http://schemas.microsoft.com/office/drawing/2014/main" id="{68397747-781E-D1C8-D32A-E16F2636C1B5}"/>
                </a:ext>
              </a:extLst>
            </p:cNvPr>
            <p:cNvCxnSpPr>
              <a:cxnSpLocks/>
            </p:cNvCxnSpPr>
            <p:nvPr/>
          </p:nvCxnSpPr>
          <p:spPr bwMode="auto">
            <a:xfrm>
              <a:off x="7236623" y="5210848"/>
              <a:ext cx="152879" cy="0"/>
            </a:xfrm>
            <a:prstGeom prst="line">
              <a:avLst/>
            </a:prstGeom>
            <a:noFill/>
            <a:ln w="76200" cap="flat" cmpd="sng" algn="ctr">
              <a:solidFill>
                <a:schemeClr val="accent3"/>
              </a:solidFill>
              <a:prstDash val="solid"/>
              <a:round/>
              <a:headEnd type="none" w="med" len="med"/>
              <a:tailEnd type="none" w="med" len="med"/>
            </a:ln>
            <a:effectLst/>
          </p:spPr>
        </p:cxnSp>
        <p:sp>
          <p:nvSpPr>
            <p:cNvPr id="9557" name="Rectangle 9556">
              <a:extLst>
                <a:ext uri="{FF2B5EF4-FFF2-40B4-BE49-F238E27FC236}">
                  <a16:creationId xmlns:a16="http://schemas.microsoft.com/office/drawing/2014/main" id="{84C66515-4A9B-E930-C2C8-B71BBD3CCC6C}"/>
                </a:ext>
              </a:extLst>
            </p:cNvPr>
            <p:cNvSpPr/>
            <p:nvPr/>
          </p:nvSpPr>
          <p:spPr bwMode="auto">
            <a:xfrm>
              <a:off x="9954725" y="5182217"/>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58" name="Oval 9557">
              <a:extLst>
                <a:ext uri="{FF2B5EF4-FFF2-40B4-BE49-F238E27FC236}">
                  <a16:creationId xmlns:a16="http://schemas.microsoft.com/office/drawing/2014/main" id="{67B12F6F-D1B4-8C00-15AA-1C6923DD8A67}"/>
                </a:ext>
              </a:extLst>
            </p:cNvPr>
            <p:cNvSpPr/>
            <p:nvPr/>
          </p:nvSpPr>
          <p:spPr bwMode="auto">
            <a:xfrm>
              <a:off x="7374230" y="5184123"/>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559" name="Straight Connector 9558">
              <a:extLst>
                <a:ext uri="{FF2B5EF4-FFF2-40B4-BE49-F238E27FC236}">
                  <a16:creationId xmlns:a16="http://schemas.microsoft.com/office/drawing/2014/main" id="{4991CD71-968E-8C61-3128-93F132286ADF}"/>
                </a:ext>
              </a:extLst>
            </p:cNvPr>
            <p:cNvCxnSpPr>
              <a:cxnSpLocks/>
            </p:cNvCxnSpPr>
            <p:nvPr/>
          </p:nvCxnSpPr>
          <p:spPr bwMode="auto">
            <a:xfrm>
              <a:off x="7449069" y="5210848"/>
              <a:ext cx="2505656"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62" name="Group 9661">
            <a:extLst>
              <a:ext uri="{FF2B5EF4-FFF2-40B4-BE49-F238E27FC236}">
                <a16:creationId xmlns:a16="http://schemas.microsoft.com/office/drawing/2014/main" id="{8EF71AA2-8428-C712-F2A5-C8D204383A56}"/>
              </a:ext>
            </a:extLst>
          </p:cNvPr>
          <p:cNvGrpSpPr/>
          <p:nvPr/>
        </p:nvGrpSpPr>
        <p:grpSpPr>
          <a:xfrm>
            <a:off x="5707643" y="5271581"/>
            <a:ext cx="5971857" cy="57263"/>
            <a:chOff x="5707643" y="5275489"/>
            <a:chExt cx="5971857" cy="57263"/>
          </a:xfrm>
        </p:grpSpPr>
        <p:cxnSp>
          <p:nvCxnSpPr>
            <p:cNvPr id="9561" name="Straight Connector 9560">
              <a:extLst>
                <a:ext uri="{FF2B5EF4-FFF2-40B4-BE49-F238E27FC236}">
                  <a16:creationId xmlns:a16="http://schemas.microsoft.com/office/drawing/2014/main" id="{2CBE6112-E17A-6A4D-21F5-3889CE3480F5}"/>
                </a:ext>
              </a:extLst>
            </p:cNvPr>
            <p:cNvCxnSpPr>
              <a:cxnSpLocks/>
            </p:cNvCxnSpPr>
            <p:nvPr/>
          </p:nvCxnSpPr>
          <p:spPr bwMode="auto">
            <a:xfrm>
              <a:off x="5707643" y="5304120"/>
              <a:ext cx="233629"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62" name="Straight Connector 9561">
              <a:extLst>
                <a:ext uri="{FF2B5EF4-FFF2-40B4-BE49-F238E27FC236}">
                  <a16:creationId xmlns:a16="http://schemas.microsoft.com/office/drawing/2014/main" id="{BCE2469A-1B89-1662-9933-F6EC9680DF39}"/>
                </a:ext>
              </a:extLst>
            </p:cNvPr>
            <p:cNvCxnSpPr>
              <a:cxnSpLocks/>
            </p:cNvCxnSpPr>
            <p:nvPr/>
          </p:nvCxnSpPr>
          <p:spPr bwMode="auto">
            <a:xfrm>
              <a:off x="5938472" y="5304120"/>
              <a:ext cx="742923" cy="0"/>
            </a:xfrm>
            <a:prstGeom prst="line">
              <a:avLst/>
            </a:prstGeom>
            <a:noFill/>
            <a:ln w="76200" cap="flat" cmpd="sng" algn="ctr">
              <a:solidFill>
                <a:schemeClr val="accent6"/>
              </a:solidFill>
              <a:prstDash val="solid"/>
              <a:round/>
              <a:headEnd type="none" w="med" len="med"/>
              <a:tailEnd type="none" w="med" len="med"/>
            </a:ln>
            <a:effectLst/>
          </p:spPr>
        </p:cxnSp>
        <p:cxnSp>
          <p:nvCxnSpPr>
            <p:cNvPr id="9563" name="Straight Connector 9562">
              <a:extLst>
                <a:ext uri="{FF2B5EF4-FFF2-40B4-BE49-F238E27FC236}">
                  <a16:creationId xmlns:a16="http://schemas.microsoft.com/office/drawing/2014/main" id="{3B8D9065-FC2A-05CF-D821-828093AD7222}"/>
                </a:ext>
              </a:extLst>
            </p:cNvPr>
            <p:cNvCxnSpPr>
              <a:cxnSpLocks/>
            </p:cNvCxnSpPr>
            <p:nvPr/>
          </p:nvCxnSpPr>
          <p:spPr bwMode="auto">
            <a:xfrm>
              <a:off x="6680969" y="5304120"/>
              <a:ext cx="456773" cy="0"/>
            </a:xfrm>
            <a:prstGeom prst="line">
              <a:avLst/>
            </a:prstGeom>
            <a:noFill/>
            <a:ln w="76200" cap="flat" cmpd="sng" algn="ctr">
              <a:solidFill>
                <a:schemeClr val="accent4"/>
              </a:solidFill>
              <a:prstDash val="solid"/>
              <a:round/>
              <a:headEnd type="none" w="med" len="med"/>
              <a:tailEnd type="none" w="med" len="med"/>
            </a:ln>
            <a:effectLst/>
          </p:spPr>
        </p:cxnSp>
        <p:sp>
          <p:nvSpPr>
            <p:cNvPr id="9567" name="Rectangle 9566">
              <a:extLst>
                <a:ext uri="{FF2B5EF4-FFF2-40B4-BE49-F238E27FC236}">
                  <a16:creationId xmlns:a16="http://schemas.microsoft.com/office/drawing/2014/main" id="{1EAB837C-12C5-38BD-1262-D505E85AC2E1}"/>
                </a:ext>
              </a:extLst>
            </p:cNvPr>
            <p:cNvSpPr/>
            <p:nvPr/>
          </p:nvSpPr>
          <p:spPr bwMode="auto">
            <a:xfrm>
              <a:off x="11622237" y="5275489"/>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68" name="Oval 9567">
              <a:extLst>
                <a:ext uri="{FF2B5EF4-FFF2-40B4-BE49-F238E27FC236}">
                  <a16:creationId xmlns:a16="http://schemas.microsoft.com/office/drawing/2014/main" id="{EFD00E10-EE5B-2863-EAEE-902423D8A05F}"/>
                </a:ext>
              </a:extLst>
            </p:cNvPr>
            <p:cNvSpPr/>
            <p:nvPr/>
          </p:nvSpPr>
          <p:spPr bwMode="auto">
            <a:xfrm>
              <a:off x="7115350" y="5277395"/>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569" name="Straight Connector 9568">
              <a:extLst>
                <a:ext uri="{FF2B5EF4-FFF2-40B4-BE49-F238E27FC236}">
                  <a16:creationId xmlns:a16="http://schemas.microsoft.com/office/drawing/2014/main" id="{95C42B9A-607C-E54B-5C55-11CB87B93BAA}"/>
                </a:ext>
              </a:extLst>
            </p:cNvPr>
            <p:cNvCxnSpPr>
              <a:cxnSpLocks/>
            </p:cNvCxnSpPr>
            <p:nvPr/>
          </p:nvCxnSpPr>
          <p:spPr bwMode="auto">
            <a:xfrm flipV="1">
              <a:off x="7190189" y="5304120"/>
              <a:ext cx="4432048" cy="701"/>
            </a:xfrm>
            <a:prstGeom prst="line">
              <a:avLst/>
            </a:prstGeom>
            <a:noFill/>
            <a:ln w="19050" cap="flat" cmpd="sng" algn="ctr">
              <a:solidFill>
                <a:schemeClr val="bg1"/>
              </a:solidFill>
              <a:prstDash val="sysDot"/>
              <a:round/>
              <a:headEnd type="none" w="med" len="med"/>
              <a:tailEnd type="none" w="med" len="med"/>
            </a:ln>
            <a:effectLst/>
          </p:spPr>
        </p:cxnSp>
      </p:grpSp>
      <p:grpSp>
        <p:nvGrpSpPr>
          <p:cNvPr id="9664" name="Group 9663">
            <a:extLst>
              <a:ext uri="{FF2B5EF4-FFF2-40B4-BE49-F238E27FC236}">
                <a16:creationId xmlns:a16="http://schemas.microsoft.com/office/drawing/2014/main" id="{B040FD30-56BD-3224-3496-5D4BC6D7AB6E}"/>
              </a:ext>
            </a:extLst>
          </p:cNvPr>
          <p:cNvGrpSpPr/>
          <p:nvPr/>
        </p:nvGrpSpPr>
        <p:grpSpPr>
          <a:xfrm>
            <a:off x="5700679" y="5365327"/>
            <a:ext cx="1333777" cy="53451"/>
            <a:chOff x="5700679" y="5361419"/>
            <a:chExt cx="1333777" cy="53451"/>
          </a:xfrm>
        </p:grpSpPr>
        <p:cxnSp>
          <p:nvCxnSpPr>
            <p:cNvPr id="9571" name="Straight Connector 9570">
              <a:extLst>
                <a:ext uri="{FF2B5EF4-FFF2-40B4-BE49-F238E27FC236}">
                  <a16:creationId xmlns:a16="http://schemas.microsoft.com/office/drawing/2014/main" id="{5C960A9D-B7EE-C261-F5BB-0BC120755616}"/>
                </a:ext>
              </a:extLst>
            </p:cNvPr>
            <p:cNvCxnSpPr>
              <a:cxnSpLocks/>
            </p:cNvCxnSpPr>
            <p:nvPr/>
          </p:nvCxnSpPr>
          <p:spPr bwMode="auto">
            <a:xfrm>
              <a:off x="5700679" y="5388144"/>
              <a:ext cx="233358"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72" name="Straight Connector 9571">
              <a:extLst>
                <a:ext uri="{FF2B5EF4-FFF2-40B4-BE49-F238E27FC236}">
                  <a16:creationId xmlns:a16="http://schemas.microsoft.com/office/drawing/2014/main" id="{6AAFFA19-561F-BADC-12CF-B17DF4B29DCC}"/>
                </a:ext>
              </a:extLst>
            </p:cNvPr>
            <p:cNvCxnSpPr>
              <a:cxnSpLocks/>
            </p:cNvCxnSpPr>
            <p:nvPr/>
          </p:nvCxnSpPr>
          <p:spPr bwMode="auto">
            <a:xfrm>
              <a:off x="6385499" y="5388144"/>
              <a:ext cx="616586" cy="0"/>
            </a:xfrm>
            <a:prstGeom prst="line">
              <a:avLst/>
            </a:prstGeom>
            <a:noFill/>
            <a:ln w="76200" cap="flat" cmpd="sng" algn="ctr">
              <a:solidFill>
                <a:schemeClr val="accent1"/>
              </a:solidFill>
              <a:prstDash val="solid"/>
              <a:round/>
              <a:headEnd type="none" w="med" len="med"/>
              <a:tailEnd type="none" w="med" len="med"/>
            </a:ln>
            <a:effectLst/>
          </p:spPr>
        </p:cxnSp>
        <p:cxnSp>
          <p:nvCxnSpPr>
            <p:cNvPr id="9573" name="Straight Connector 9572">
              <a:extLst>
                <a:ext uri="{FF2B5EF4-FFF2-40B4-BE49-F238E27FC236}">
                  <a16:creationId xmlns:a16="http://schemas.microsoft.com/office/drawing/2014/main" id="{A253A4A4-03F8-FF47-C0D1-5D31E18D033C}"/>
                </a:ext>
              </a:extLst>
            </p:cNvPr>
            <p:cNvCxnSpPr>
              <a:cxnSpLocks/>
            </p:cNvCxnSpPr>
            <p:nvPr/>
          </p:nvCxnSpPr>
          <p:spPr bwMode="auto">
            <a:xfrm>
              <a:off x="5924904" y="5388144"/>
              <a:ext cx="465314" cy="0"/>
            </a:xfrm>
            <a:prstGeom prst="line">
              <a:avLst/>
            </a:prstGeom>
            <a:noFill/>
            <a:ln w="76200" cap="flat" cmpd="sng" algn="ctr">
              <a:solidFill>
                <a:schemeClr val="accent3"/>
              </a:solidFill>
              <a:prstDash val="solid"/>
              <a:round/>
              <a:headEnd type="none" w="med" len="med"/>
              <a:tailEnd type="none" w="med" len="med"/>
            </a:ln>
            <a:effectLst/>
          </p:spPr>
        </p:cxnSp>
        <p:sp>
          <p:nvSpPr>
            <p:cNvPr id="9577" name="Oval 9576">
              <a:extLst>
                <a:ext uri="{FF2B5EF4-FFF2-40B4-BE49-F238E27FC236}">
                  <a16:creationId xmlns:a16="http://schemas.microsoft.com/office/drawing/2014/main" id="{94C459D1-5C68-0787-3063-4291005A6C8B}"/>
                </a:ext>
              </a:extLst>
            </p:cNvPr>
            <p:cNvSpPr/>
            <p:nvPr/>
          </p:nvSpPr>
          <p:spPr bwMode="auto">
            <a:xfrm>
              <a:off x="6981005" y="5361419"/>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65" name="Group 9664">
            <a:extLst>
              <a:ext uri="{FF2B5EF4-FFF2-40B4-BE49-F238E27FC236}">
                <a16:creationId xmlns:a16="http://schemas.microsoft.com/office/drawing/2014/main" id="{EBDEA503-2810-8995-B804-C407FA00403F}"/>
              </a:ext>
            </a:extLst>
          </p:cNvPr>
          <p:cNvGrpSpPr/>
          <p:nvPr/>
        </p:nvGrpSpPr>
        <p:grpSpPr>
          <a:xfrm>
            <a:off x="5691660" y="5455659"/>
            <a:ext cx="3100965" cy="57263"/>
            <a:chOff x="5691660" y="5447843"/>
            <a:chExt cx="3100965" cy="57263"/>
          </a:xfrm>
        </p:grpSpPr>
        <p:cxnSp>
          <p:nvCxnSpPr>
            <p:cNvPr id="9578" name="Straight Connector 9577">
              <a:extLst>
                <a:ext uri="{FF2B5EF4-FFF2-40B4-BE49-F238E27FC236}">
                  <a16:creationId xmlns:a16="http://schemas.microsoft.com/office/drawing/2014/main" id="{E27D47A4-D8B5-9C16-0075-DF4B7DFF52CC}"/>
                </a:ext>
              </a:extLst>
            </p:cNvPr>
            <p:cNvCxnSpPr>
              <a:cxnSpLocks/>
            </p:cNvCxnSpPr>
            <p:nvPr/>
          </p:nvCxnSpPr>
          <p:spPr bwMode="auto">
            <a:xfrm>
              <a:off x="5691660" y="5476474"/>
              <a:ext cx="233629"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79" name="Straight Connector 9578">
              <a:extLst>
                <a:ext uri="{FF2B5EF4-FFF2-40B4-BE49-F238E27FC236}">
                  <a16:creationId xmlns:a16="http://schemas.microsoft.com/office/drawing/2014/main" id="{AB5AA814-D3FA-2B5A-B4AE-0C66201920E0}"/>
                </a:ext>
              </a:extLst>
            </p:cNvPr>
            <p:cNvCxnSpPr>
              <a:cxnSpLocks/>
            </p:cNvCxnSpPr>
            <p:nvPr/>
          </p:nvCxnSpPr>
          <p:spPr bwMode="auto">
            <a:xfrm>
              <a:off x="5920479" y="5476474"/>
              <a:ext cx="575016" cy="0"/>
            </a:xfrm>
            <a:prstGeom prst="line">
              <a:avLst/>
            </a:prstGeom>
            <a:noFill/>
            <a:ln w="76200" cap="flat" cmpd="sng" algn="ctr">
              <a:solidFill>
                <a:schemeClr val="accent6"/>
              </a:solidFill>
              <a:prstDash val="solid"/>
              <a:round/>
              <a:headEnd type="none" w="med" len="med"/>
              <a:tailEnd type="none" w="med" len="med"/>
            </a:ln>
            <a:effectLst/>
          </p:spPr>
        </p:cxnSp>
        <p:sp>
          <p:nvSpPr>
            <p:cNvPr id="9581" name="Rectangle 9580">
              <a:extLst>
                <a:ext uri="{FF2B5EF4-FFF2-40B4-BE49-F238E27FC236}">
                  <a16:creationId xmlns:a16="http://schemas.microsoft.com/office/drawing/2014/main" id="{A95FA8CA-79FB-A2E4-D9F4-1F4FEB1B62D5}"/>
                </a:ext>
              </a:extLst>
            </p:cNvPr>
            <p:cNvSpPr/>
            <p:nvPr/>
          </p:nvSpPr>
          <p:spPr bwMode="auto">
            <a:xfrm>
              <a:off x="8735362" y="5447843"/>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82" name="Oval 9581">
              <a:extLst>
                <a:ext uri="{FF2B5EF4-FFF2-40B4-BE49-F238E27FC236}">
                  <a16:creationId xmlns:a16="http://schemas.microsoft.com/office/drawing/2014/main" id="{3952CABC-830B-FDD2-8016-060C8C89BEE1}"/>
                </a:ext>
              </a:extLst>
            </p:cNvPr>
            <p:cNvSpPr/>
            <p:nvPr/>
          </p:nvSpPr>
          <p:spPr bwMode="auto">
            <a:xfrm>
              <a:off x="6460883" y="5449749"/>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583" name="Straight Connector 9582">
              <a:extLst>
                <a:ext uri="{FF2B5EF4-FFF2-40B4-BE49-F238E27FC236}">
                  <a16:creationId xmlns:a16="http://schemas.microsoft.com/office/drawing/2014/main" id="{4A99AE4B-B409-5DA2-907F-D09FBAE3C807}"/>
                </a:ext>
              </a:extLst>
            </p:cNvPr>
            <p:cNvCxnSpPr>
              <a:cxnSpLocks/>
            </p:cNvCxnSpPr>
            <p:nvPr/>
          </p:nvCxnSpPr>
          <p:spPr bwMode="auto">
            <a:xfrm>
              <a:off x="6535722" y="5476474"/>
              <a:ext cx="2185200"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66" name="Group 9665">
            <a:extLst>
              <a:ext uri="{FF2B5EF4-FFF2-40B4-BE49-F238E27FC236}">
                <a16:creationId xmlns:a16="http://schemas.microsoft.com/office/drawing/2014/main" id="{1A6D9F0A-3CFA-5170-AEFA-EF7F0889DCA8}"/>
              </a:ext>
            </a:extLst>
          </p:cNvPr>
          <p:cNvGrpSpPr/>
          <p:nvPr/>
        </p:nvGrpSpPr>
        <p:grpSpPr>
          <a:xfrm>
            <a:off x="5707292" y="5542242"/>
            <a:ext cx="1463392" cy="57263"/>
            <a:chOff x="5707292" y="5538334"/>
            <a:chExt cx="1463392" cy="57263"/>
          </a:xfrm>
        </p:grpSpPr>
        <p:cxnSp>
          <p:nvCxnSpPr>
            <p:cNvPr id="9585" name="Straight Connector 9584">
              <a:extLst>
                <a:ext uri="{FF2B5EF4-FFF2-40B4-BE49-F238E27FC236}">
                  <a16:creationId xmlns:a16="http://schemas.microsoft.com/office/drawing/2014/main" id="{93DFE66C-9507-D188-9F51-6066CA16A105}"/>
                </a:ext>
              </a:extLst>
            </p:cNvPr>
            <p:cNvCxnSpPr>
              <a:cxnSpLocks/>
            </p:cNvCxnSpPr>
            <p:nvPr/>
          </p:nvCxnSpPr>
          <p:spPr bwMode="auto">
            <a:xfrm>
              <a:off x="5707292" y="5566965"/>
              <a:ext cx="240479"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86" name="Straight Connector 9585">
              <a:extLst>
                <a:ext uri="{FF2B5EF4-FFF2-40B4-BE49-F238E27FC236}">
                  <a16:creationId xmlns:a16="http://schemas.microsoft.com/office/drawing/2014/main" id="{87DCB369-24E6-48F1-2178-EB55167FC07F}"/>
                </a:ext>
              </a:extLst>
            </p:cNvPr>
            <p:cNvCxnSpPr>
              <a:cxnSpLocks/>
            </p:cNvCxnSpPr>
            <p:nvPr/>
          </p:nvCxnSpPr>
          <p:spPr bwMode="auto">
            <a:xfrm>
              <a:off x="5947771" y="5566965"/>
              <a:ext cx="446355" cy="0"/>
            </a:xfrm>
            <a:prstGeom prst="line">
              <a:avLst/>
            </a:prstGeom>
            <a:noFill/>
            <a:ln w="76200" cap="flat" cmpd="sng" algn="ctr">
              <a:solidFill>
                <a:schemeClr val="accent4"/>
              </a:solidFill>
              <a:prstDash val="solid"/>
              <a:round/>
              <a:headEnd type="none" w="med" len="med"/>
              <a:tailEnd type="none" w="med" len="med"/>
            </a:ln>
            <a:effectLst/>
          </p:spPr>
        </p:cxnSp>
        <p:sp>
          <p:nvSpPr>
            <p:cNvPr id="9589" name="Rectangle 9588">
              <a:extLst>
                <a:ext uri="{FF2B5EF4-FFF2-40B4-BE49-F238E27FC236}">
                  <a16:creationId xmlns:a16="http://schemas.microsoft.com/office/drawing/2014/main" id="{3C284FC4-5E7C-663F-42E0-0D9DF868DB89}"/>
                </a:ext>
              </a:extLst>
            </p:cNvPr>
            <p:cNvSpPr/>
            <p:nvPr/>
          </p:nvSpPr>
          <p:spPr bwMode="auto">
            <a:xfrm>
              <a:off x="7113421" y="5538334"/>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90" name="Oval 9589">
              <a:extLst>
                <a:ext uri="{FF2B5EF4-FFF2-40B4-BE49-F238E27FC236}">
                  <a16:creationId xmlns:a16="http://schemas.microsoft.com/office/drawing/2014/main" id="{3751D525-5BC2-526A-C5CB-69DEE2F9A175}"/>
                </a:ext>
              </a:extLst>
            </p:cNvPr>
            <p:cNvSpPr/>
            <p:nvPr/>
          </p:nvSpPr>
          <p:spPr bwMode="auto">
            <a:xfrm>
              <a:off x="6373642" y="5540240"/>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591" name="Straight Connector 9590">
              <a:extLst>
                <a:ext uri="{FF2B5EF4-FFF2-40B4-BE49-F238E27FC236}">
                  <a16:creationId xmlns:a16="http://schemas.microsoft.com/office/drawing/2014/main" id="{88F258DB-37D8-3397-55CE-383D301418D0}"/>
                </a:ext>
              </a:extLst>
            </p:cNvPr>
            <p:cNvCxnSpPr>
              <a:cxnSpLocks/>
            </p:cNvCxnSpPr>
            <p:nvPr/>
          </p:nvCxnSpPr>
          <p:spPr bwMode="auto">
            <a:xfrm>
              <a:off x="6448481" y="5566965"/>
              <a:ext cx="667899"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67" name="Group 9666">
            <a:extLst>
              <a:ext uri="{FF2B5EF4-FFF2-40B4-BE49-F238E27FC236}">
                <a16:creationId xmlns:a16="http://schemas.microsoft.com/office/drawing/2014/main" id="{72B8B008-D2D7-14D2-09D4-A33ADFAF8FBE}"/>
              </a:ext>
            </a:extLst>
          </p:cNvPr>
          <p:cNvGrpSpPr/>
          <p:nvPr/>
        </p:nvGrpSpPr>
        <p:grpSpPr>
          <a:xfrm>
            <a:off x="5704573" y="5711701"/>
            <a:ext cx="5842987" cy="0"/>
            <a:chOff x="5704573" y="5711701"/>
            <a:chExt cx="5842987" cy="0"/>
          </a:xfrm>
        </p:grpSpPr>
        <p:cxnSp>
          <p:nvCxnSpPr>
            <p:cNvPr id="9592" name="Straight Connector 9591">
              <a:extLst>
                <a:ext uri="{FF2B5EF4-FFF2-40B4-BE49-F238E27FC236}">
                  <a16:creationId xmlns:a16="http://schemas.microsoft.com/office/drawing/2014/main" id="{31DD2E99-45CD-BF86-A835-0278B7937BC7}"/>
                </a:ext>
              </a:extLst>
            </p:cNvPr>
            <p:cNvCxnSpPr>
              <a:cxnSpLocks/>
            </p:cNvCxnSpPr>
            <p:nvPr/>
          </p:nvCxnSpPr>
          <p:spPr bwMode="auto">
            <a:xfrm>
              <a:off x="5704573" y="5711701"/>
              <a:ext cx="243198"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593" name="Straight Connector 9592">
              <a:extLst>
                <a:ext uri="{FF2B5EF4-FFF2-40B4-BE49-F238E27FC236}">
                  <a16:creationId xmlns:a16="http://schemas.microsoft.com/office/drawing/2014/main" id="{746BD7D7-0831-39FF-48B7-E1A7ADE0CF84}"/>
                </a:ext>
              </a:extLst>
            </p:cNvPr>
            <p:cNvCxnSpPr>
              <a:cxnSpLocks/>
            </p:cNvCxnSpPr>
            <p:nvPr/>
          </p:nvCxnSpPr>
          <p:spPr bwMode="auto">
            <a:xfrm>
              <a:off x="5945926" y="5711701"/>
              <a:ext cx="282092" cy="0"/>
            </a:xfrm>
            <a:prstGeom prst="line">
              <a:avLst/>
            </a:prstGeom>
            <a:noFill/>
            <a:ln w="76200" cap="flat" cmpd="sng" algn="ctr">
              <a:solidFill>
                <a:schemeClr val="accent4"/>
              </a:solidFill>
              <a:prstDash val="solid"/>
              <a:round/>
              <a:headEnd type="none" w="med" len="med"/>
              <a:tailEnd type="none" w="med" len="med"/>
            </a:ln>
            <a:effectLst/>
          </p:spPr>
        </p:cxnSp>
        <p:cxnSp>
          <p:nvCxnSpPr>
            <p:cNvPr id="9594" name="Straight Connector 9593">
              <a:extLst>
                <a:ext uri="{FF2B5EF4-FFF2-40B4-BE49-F238E27FC236}">
                  <a16:creationId xmlns:a16="http://schemas.microsoft.com/office/drawing/2014/main" id="{0F698123-99B1-AB2C-AE1A-9DB99F1D5B40}"/>
                </a:ext>
              </a:extLst>
            </p:cNvPr>
            <p:cNvCxnSpPr>
              <a:cxnSpLocks/>
            </p:cNvCxnSpPr>
            <p:nvPr/>
          </p:nvCxnSpPr>
          <p:spPr bwMode="auto">
            <a:xfrm>
              <a:off x="6209975" y="5711701"/>
              <a:ext cx="5173439" cy="0"/>
            </a:xfrm>
            <a:prstGeom prst="line">
              <a:avLst/>
            </a:prstGeom>
            <a:noFill/>
            <a:ln w="76200" cap="flat" cmpd="sng" algn="ctr">
              <a:solidFill>
                <a:schemeClr val="accent1"/>
              </a:solidFill>
              <a:prstDash val="solid"/>
              <a:round/>
              <a:headEnd type="none" w="med" len="med"/>
              <a:tailEnd type="none" w="med" len="med"/>
            </a:ln>
            <a:effectLst/>
          </p:spPr>
        </p:cxnSp>
        <p:cxnSp>
          <p:nvCxnSpPr>
            <p:cNvPr id="9599" name="Straight Arrow Connector 9598">
              <a:extLst>
                <a:ext uri="{FF2B5EF4-FFF2-40B4-BE49-F238E27FC236}">
                  <a16:creationId xmlns:a16="http://schemas.microsoft.com/office/drawing/2014/main" id="{87724897-1C58-9636-668E-55CFB5A9CB33}"/>
                </a:ext>
              </a:extLst>
            </p:cNvPr>
            <p:cNvCxnSpPr>
              <a:cxnSpLocks/>
            </p:cNvCxnSpPr>
            <p:nvPr/>
          </p:nvCxnSpPr>
          <p:spPr bwMode="auto">
            <a:xfrm>
              <a:off x="11400894" y="5711701"/>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68" name="Group 9667">
            <a:extLst>
              <a:ext uri="{FF2B5EF4-FFF2-40B4-BE49-F238E27FC236}">
                <a16:creationId xmlns:a16="http://schemas.microsoft.com/office/drawing/2014/main" id="{62EB50BB-A2FD-8D47-7B76-EBA6B0FD770D}"/>
              </a:ext>
            </a:extLst>
          </p:cNvPr>
          <p:cNvGrpSpPr/>
          <p:nvPr/>
        </p:nvGrpSpPr>
        <p:grpSpPr>
          <a:xfrm>
            <a:off x="5712951" y="5797142"/>
            <a:ext cx="5457297" cy="0"/>
            <a:chOff x="5712951" y="5801050"/>
            <a:chExt cx="5457297" cy="0"/>
          </a:xfrm>
        </p:grpSpPr>
        <p:cxnSp>
          <p:nvCxnSpPr>
            <p:cNvPr id="9600" name="Straight Connector 9599">
              <a:extLst>
                <a:ext uri="{FF2B5EF4-FFF2-40B4-BE49-F238E27FC236}">
                  <a16:creationId xmlns:a16="http://schemas.microsoft.com/office/drawing/2014/main" id="{7655091F-166E-1092-1C51-767F6AC292BE}"/>
                </a:ext>
              </a:extLst>
            </p:cNvPr>
            <p:cNvCxnSpPr>
              <a:cxnSpLocks/>
            </p:cNvCxnSpPr>
            <p:nvPr/>
          </p:nvCxnSpPr>
          <p:spPr bwMode="auto">
            <a:xfrm>
              <a:off x="5712951" y="5801050"/>
              <a:ext cx="210334"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601" name="Straight Connector 9600">
              <a:extLst>
                <a:ext uri="{FF2B5EF4-FFF2-40B4-BE49-F238E27FC236}">
                  <a16:creationId xmlns:a16="http://schemas.microsoft.com/office/drawing/2014/main" id="{5E331121-DFC3-5DBE-1965-EAE452905069}"/>
                </a:ext>
              </a:extLst>
            </p:cNvPr>
            <p:cNvCxnSpPr>
              <a:cxnSpLocks/>
            </p:cNvCxnSpPr>
            <p:nvPr/>
          </p:nvCxnSpPr>
          <p:spPr bwMode="auto">
            <a:xfrm>
              <a:off x="5920326" y="5801050"/>
              <a:ext cx="2012812" cy="0"/>
            </a:xfrm>
            <a:prstGeom prst="line">
              <a:avLst/>
            </a:prstGeom>
            <a:noFill/>
            <a:ln w="76200" cap="flat" cmpd="sng" algn="ctr">
              <a:solidFill>
                <a:schemeClr val="accent6"/>
              </a:solidFill>
              <a:prstDash val="solid"/>
              <a:round/>
              <a:headEnd type="none" w="med" len="med"/>
              <a:tailEnd type="none" w="med" len="med"/>
            </a:ln>
            <a:effectLst/>
          </p:spPr>
        </p:cxnSp>
        <p:cxnSp>
          <p:nvCxnSpPr>
            <p:cNvPr id="9602" name="Straight Connector 9601">
              <a:extLst>
                <a:ext uri="{FF2B5EF4-FFF2-40B4-BE49-F238E27FC236}">
                  <a16:creationId xmlns:a16="http://schemas.microsoft.com/office/drawing/2014/main" id="{E90EBD6B-FA3F-058B-C03C-3087B8B45F69}"/>
                </a:ext>
              </a:extLst>
            </p:cNvPr>
            <p:cNvCxnSpPr>
              <a:cxnSpLocks/>
            </p:cNvCxnSpPr>
            <p:nvPr/>
          </p:nvCxnSpPr>
          <p:spPr bwMode="auto">
            <a:xfrm>
              <a:off x="7926571" y="5801050"/>
              <a:ext cx="2246698" cy="0"/>
            </a:xfrm>
            <a:prstGeom prst="line">
              <a:avLst/>
            </a:prstGeom>
            <a:noFill/>
            <a:ln w="76200" cap="flat" cmpd="sng" algn="ctr">
              <a:solidFill>
                <a:schemeClr val="accent4"/>
              </a:solidFill>
              <a:prstDash val="solid"/>
              <a:round/>
              <a:headEnd type="none" w="med" len="med"/>
              <a:tailEnd type="none" w="med" len="med"/>
            </a:ln>
            <a:effectLst/>
          </p:spPr>
        </p:cxnSp>
        <p:cxnSp>
          <p:nvCxnSpPr>
            <p:cNvPr id="9605" name="Straight Connector 9604">
              <a:extLst>
                <a:ext uri="{FF2B5EF4-FFF2-40B4-BE49-F238E27FC236}">
                  <a16:creationId xmlns:a16="http://schemas.microsoft.com/office/drawing/2014/main" id="{C8CF071B-D45D-E257-C267-9209160A9C9B}"/>
                </a:ext>
              </a:extLst>
            </p:cNvPr>
            <p:cNvCxnSpPr>
              <a:cxnSpLocks/>
            </p:cNvCxnSpPr>
            <p:nvPr/>
          </p:nvCxnSpPr>
          <p:spPr bwMode="auto">
            <a:xfrm>
              <a:off x="10170310" y="5801050"/>
              <a:ext cx="825907" cy="0"/>
            </a:xfrm>
            <a:prstGeom prst="line">
              <a:avLst/>
            </a:prstGeom>
            <a:noFill/>
            <a:ln w="76200" cap="flat" cmpd="sng" algn="ctr">
              <a:solidFill>
                <a:schemeClr val="accent1"/>
              </a:solidFill>
              <a:prstDash val="solid"/>
              <a:round/>
              <a:headEnd type="none" w="med" len="med"/>
              <a:tailEnd type="none" w="med" len="med"/>
            </a:ln>
            <a:effectLst/>
          </p:spPr>
        </p:cxnSp>
        <p:cxnSp>
          <p:nvCxnSpPr>
            <p:cNvPr id="9607" name="Straight Arrow Connector 9606">
              <a:extLst>
                <a:ext uri="{FF2B5EF4-FFF2-40B4-BE49-F238E27FC236}">
                  <a16:creationId xmlns:a16="http://schemas.microsoft.com/office/drawing/2014/main" id="{ADEADDEB-4C68-B333-AF41-C9261D604E17}"/>
                </a:ext>
              </a:extLst>
            </p:cNvPr>
            <p:cNvCxnSpPr>
              <a:cxnSpLocks/>
            </p:cNvCxnSpPr>
            <p:nvPr/>
          </p:nvCxnSpPr>
          <p:spPr bwMode="auto">
            <a:xfrm>
              <a:off x="11023582" y="5801050"/>
              <a:ext cx="146666" cy="0"/>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9669" name="Group 9668">
            <a:extLst>
              <a:ext uri="{FF2B5EF4-FFF2-40B4-BE49-F238E27FC236}">
                <a16:creationId xmlns:a16="http://schemas.microsoft.com/office/drawing/2014/main" id="{FE26E582-E1D0-2617-CFBA-CD75AD6EF302}"/>
              </a:ext>
            </a:extLst>
          </p:cNvPr>
          <p:cNvGrpSpPr/>
          <p:nvPr/>
        </p:nvGrpSpPr>
        <p:grpSpPr>
          <a:xfrm>
            <a:off x="5692937" y="5856888"/>
            <a:ext cx="1700737" cy="57263"/>
            <a:chOff x="5692937" y="5860796"/>
            <a:chExt cx="1700737" cy="57263"/>
          </a:xfrm>
        </p:grpSpPr>
        <p:cxnSp>
          <p:nvCxnSpPr>
            <p:cNvPr id="9608" name="Straight Connector 9607">
              <a:extLst>
                <a:ext uri="{FF2B5EF4-FFF2-40B4-BE49-F238E27FC236}">
                  <a16:creationId xmlns:a16="http://schemas.microsoft.com/office/drawing/2014/main" id="{F615AF3C-FF0F-673E-04A3-8E0F900B8426}"/>
                </a:ext>
              </a:extLst>
            </p:cNvPr>
            <p:cNvCxnSpPr>
              <a:cxnSpLocks/>
            </p:cNvCxnSpPr>
            <p:nvPr/>
          </p:nvCxnSpPr>
          <p:spPr bwMode="auto">
            <a:xfrm>
              <a:off x="5692937" y="5889427"/>
              <a:ext cx="233629" cy="0"/>
            </a:xfrm>
            <a:prstGeom prst="line">
              <a:avLst/>
            </a:prstGeom>
            <a:noFill/>
            <a:ln w="76200" cap="flat" cmpd="sng" algn="ctr">
              <a:solidFill>
                <a:schemeClr val="tx2">
                  <a:lumMod val="90000"/>
                </a:schemeClr>
              </a:solidFill>
              <a:prstDash val="solid"/>
              <a:round/>
              <a:headEnd type="none" w="med" len="med"/>
              <a:tailEnd type="none" w="med" len="med"/>
            </a:ln>
            <a:effectLst/>
          </p:spPr>
        </p:cxnSp>
        <p:cxnSp>
          <p:nvCxnSpPr>
            <p:cNvPr id="9609" name="Straight Connector 9608">
              <a:extLst>
                <a:ext uri="{FF2B5EF4-FFF2-40B4-BE49-F238E27FC236}">
                  <a16:creationId xmlns:a16="http://schemas.microsoft.com/office/drawing/2014/main" id="{92D96C5D-3460-FAB4-630D-4A583BB1BBC6}"/>
                </a:ext>
              </a:extLst>
            </p:cNvPr>
            <p:cNvCxnSpPr>
              <a:cxnSpLocks/>
            </p:cNvCxnSpPr>
            <p:nvPr/>
          </p:nvCxnSpPr>
          <p:spPr bwMode="auto">
            <a:xfrm>
              <a:off x="5924715" y="5889427"/>
              <a:ext cx="502378" cy="0"/>
            </a:xfrm>
            <a:prstGeom prst="line">
              <a:avLst/>
            </a:prstGeom>
            <a:noFill/>
            <a:ln w="76200" cap="flat" cmpd="sng" algn="ctr">
              <a:solidFill>
                <a:schemeClr val="accent6"/>
              </a:solidFill>
              <a:prstDash val="solid"/>
              <a:round/>
              <a:headEnd type="none" w="med" len="med"/>
              <a:tailEnd type="none" w="med" len="med"/>
            </a:ln>
            <a:effectLst/>
          </p:spPr>
        </p:cxnSp>
        <p:sp>
          <p:nvSpPr>
            <p:cNvPr id="9611" name="Rectangle 9610">
              <a:extLst>
                <a:ext uri="{FF2B5EF4-FFF2-40B4-BE49-F238E27FC236}">
                  <a16:creationId xmlns:a16="http://schemas.microsoft.com/office/drawing/2014/main" id="{1E9613ED-F922-9449-44CF-925A6664B156}"/>
                </a:ext>
              </a:extLst>
            </p:cNvPr>
            <p:cNvSpPr/>
            <p:nvPr/>
          </p:nvSpPr>
          <p:spPr bwMode="auto">
            <a:xfrm>
              <a:off x="7336411" y="5860796"/>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12" name="Oval 9611">
              <a:extLst>
                <a:ext uri="{FF2B5EF4-FFF2-40B4-BE49-F238E27FC236}">
                  <a16:creationId xmlns:a16="http://schemas.microsoft.com/office/drawing/2014/main" id="{0721810E-99CF-CF87-5F7C-F684CB537660}"/>
                </a:ext>
              </a:extLst>
            </p:cNvPr>
            <p:cNvSpPr/>
            <p:nvPr/>
          </p:nvSpPr>
          <p:spPr bwMode="auto">
            <a:xfrm>
              <a:off x="6410647" y="5862702"/>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613" name="Straight Connector 9612">
              <a:extLst>
                <a:ext uri="{FF2B5EF4-FFF2-40B4-BE49-F238E27FC236}">
                  <a16:creationId xmlns:a16="http://schemas.microsoft.com/office/drawing/2014/main" id="{746403B5-1C7B-0549-33CE-BE42C4484EDC}"/>
                </a:ext>
              </a:extLst>
            </p:cNvPr>
            <p:cNvCxnSpPr>
              <a:cxnSpLocks/>
            </p:cNvCxnSpPr>
            <p:nvPr/>
          </p:nvCxnSpPr>
          <p:spPr bwMode="auto">
            <a:xfrm>
              <a:off x="6485486" y="5889427"/>
              <a:ext cx="830683" cy="0"/>
            </a:xfrm>
            <a:prstGeom prst="line">
              <a:avLst/>
            </a:prstGeom>
            <a:noFill/>
            <a:ln w="19050" cap="flat" cmpd="sng" algn="ctr">
              <a:solidFill>
                <a:schemeClr val="bg1"/>
              </a:solidFill>
              <a:prstDash val="sysDot"/>
              <a:round/>
              <a:headEnd type="none" w="med" len="med"/>
              <a:tailEnd type="none" w="med" len="med"/>
            </a:ln>
            <a:effectLst/>
          </p:spPr>
        </p:cxnSp>
      </p:grpSp>
      <p:grpSp>
        <p:nvGrpSpPr>
          <p:cNvPr id="9670" name="Group 9669">
            <a:extLst>
              <a:ext uri="{FF2B5EF4-FFF2-40B4-BE49-F238E27FC236}">
                <a16:creationId xmlns:a16="http://schemas.microsoft.com/office/drawing/2014/main" id="{9EEF8805-25F2-6A07-4CB2-D6628B436C85}"/>
              </a:ext>
            </a:extLst>
          </p:cNvPr>
          <p:cNvGrpSpPr/>
          <p:nvPr/>
        </p:nvGrpSpPr>
        <p:grpSpPr>
          <a:xfrm>
            <a:off x="5700679" y="5943618"/>
            <a:ext cx="677927" cy="57263"/>
            <a:chOff x="5700679" y="5943618"/>
            <a:chExt cx="677927" cy="57263"/>
          </a:xfrm>
        </p:grpSpPr>
        <p:cxnSp>
          <p:nvCxnSpPr>
            <p:cNvPr id="9615" name="Straight Connector 9614">
              <a:extLst>
                <a:ext uri="{FF2B5EF4-FFF2-40B4-BE49-F238E27FC236}">
                  <a16:creationId xmlns:a16="http://schemas.microsoft.com/office/drawing/2014/main" id="{193D010F-94F2-A6E3-E0BB-7A4E12708947}"/>
                </a:ext>
              </a:extLst>
            </p:cNvPr>
            <p:cNvCxnSpPr>
              <a:cxnSpLocks/>
            </p:cNvCxnSpPr>
            <p:nvPr/>
          </p:nvCxnSpPr>
          <p:spPr bwMode="auto">
            <a:xfrm>
              <a:off x="5700679" y="5972249"/>
              <a:ext cx="247092" cy="0"/>
            </a:xfrm>
            <a:prstGeom prst="line">
              <a:avLst/>
            </a:prstGeom>
            <a:noFill/>
            <a:ln w="76200" cap="flat" cmpd="sng" algn="ctr">
              <a:solidFill>
                <a:schemeClr val="tx2">
                  <a:lumMod val="90000"/>
                </a:schemeClr>
              </a:solidFill>
              <a:prstDash val="solid"/>
              <a:round/>
              <a:headEnd type="none" w="med" len="med"/>
              <a:tailEnd type="none" w="med" len="med"/>
            </a:ln>
            <a:effectLst/>
          </p:spPr>
        </p:cxnSp>
        <p:sp>
          <p:nvSpPr>
            <p:cNvPr id="9617" name="Rectangle 9616">
              <a:extLst>
                <a:ext uri="{FF2B5EF4-FFF2-40B4-BE49-F238E27FC236}">
                  <a16:creationId xmlns:a16="http://schemas.microsoft.com/office/drawing/2014/main" id="{AA2AE3CC-C882-597F-21EB-F0AD2CA3B6B2}"/>
                </a:ext>
              </a:extLst>
            </p:cNvPr>
            <p:cNvSpPr/>
            <p:nvPr/>
          </p:nvSpPr>
          <p:spPr bwMode="auto">
            <a:xfrm>
              <a:off x="6321343" y="5943618"/>
              <a:ext cx="57263" cy="57263"/>
            </a:xfrm>
            <a:prstGeom prst="rect">
              <a:avLst/>
            </a:prstGeom>
            <a:solidFill>
              <a:schemeClr val="tx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18" name="Oval 9617">
              <a:extLst>
                <a:ext uri="{FF2B5EF4-FFF2-40B4-BE49-F238E27FC236}">
                  <a16:creationId xmlns:a16="http://schemas.microsoft.com/office/drawing/2014/main" id="{931BAB25-F40B-F734-B8D7-3CEC071B70A8}"/>
                </a:ext>
              </a:extLst>
            </p:cNvPr>
            <p:cNvSpPr/>
            <p:nvPr/>
          </p:nvSpPr>
          <p:spPr bwMode="auto">
            <a:xfrm>
              <a:off x="5923850" y="5945524"/>
              <a:ext cx="53451" cy="53451"/>
            </a:xfrm>
            <a:prstGeom prst="ellipse">
              <a:avLst/>
            </a:prstGeom>
            <a:solidFill>
              <a:schemeClr val="bg1"/>
            </a:solidFill>
            <a:ln w="1270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619" name="Straight Connector 9618">
              <a:extLst>
                <a:ext uri="{FF2B5EF4-FFF2-40B4-BE49-F238E27FC236}">
                  <a16:creationId xmlns:a16="http://schemas.microsoft.com/office/drawing/2014/main" id="{B2A5A7D4-326B-DF5D-220A-8BFB59A18C84}"/>
                </a:ext>
              </a:extLst>
            </p:cNvPr>
            <p:cNvCxnSpPr>
              <a:cxnSpLocks/>
            </p:cNvCxnSpPr>
            <p:nvPr/>
          </p:nvCxnSpPr>
          <p:spPr bwMode="auto">
            <a:xfrm>
              <a:off x="5998689" y="5972249"/>
              <a:ext cx="317539" cy="0"/>
            </a:xfrm>
            <a:prstGeom prst="line">
              <a:avLst/>
            </a:prstGeom>
            <a:noFill/>
            <a:ln w="19050" cap="flat" cmpd="sng" algn="ctr">
              <a:solidFill>
                <a:schemeClr val="bg1"/>
              </a:solidFill>
              <a:prstDash val="sysDot"/>
              <a:round/>
              <a:headEnd type="none" w="med" len="med"/>
              <a:tailEnd type="none" w="med" len="med"/>
            </a:ln>
            <a:effectLst/>
          </p:spPr>
        </p:cxnSp>
      </p:grpSp>
      <p:sp>
        <p:nvSpPr>
          <p:cNvPr id="10" name="Freeform: Shape 9">
            <a:extLst>
              <a:ext uri="{FF2B5EF4-FFF2-40B4-BE49-F238E27FC236}">
                <a16:creationId xmlns:a16="http://schemas.microsoft.com/office/drawing/2014/main" id="{1551EECA-9FB2-F684-6464-39CB7FB092CA}"/>
              </a:ext>
            </a:extLst>
          </p:cNvPr>
          <p:cNvSpPr/>
          <p:nvPr/>
        </p:nvSpPr>
        <p:spPr bwMode="auto">
          <a:xfrm>
            <a:off x="5700045" y="1444239"/>
            <a:ext cx="5939327" cy="4580546"/>
          </a:xfrm>
          <a:custGeom>
            <a:avLst/>
            <a:gdLst>
              <a:gd name="connsiteX0" fmla="*/ 0 w 5939327"/>
              <a:gd name="connsiteY0" fmla="*/ 0 h 4580546"/>
              <a:gd name="connsiteX1" fmla="*/ 0 w 5939327"/>
              <a:gd name="connsiteY1" fmla="*/ 4580546 h 4580546"/>
              <a:gd name="connsiteX2" fmla="*/ 5939327 w 5939327"/>
              <a:gd name="connsiteY2" fmla="*/ 4580546 h 4580546"/>
            </a:gdLst>
            <a:ahLst/>
            <a:cxnLst>
              <a:cxn ang="0">
                <a:pos x="connsiteX0" y="connsiteY0"/>
              </a:cxn>
              <a:cxn ang="0">
                <a:pos x="connsiteX1" y="connsiteY1"/>
              </a:cxn>
              <a:cxn ang="0">
                <a:pos x="connsiteX2" y="connsiteY2"/>
              </a:cxn>
            </a:cxnLst>
            <a:rect l="l" t="t" r="r" b="b"/>
            <a:pathLst>
              <a:path w="5939327" h="4580546">
                <a:moveTo>
                  <a:pt x="0" y="0"/>
                </a:moveTo>
                <a:lnTo>
                  <a:pt x="0" y="4580546"/>
                </a:lnTo>
                <a:lnTo>
                  <a:pt x="5939327" y="4580546"/>
                </a:lnTo>
              </a:path>
            </a:pathLst>
          </a:custGeom>
          <a:noFill/>
          <a:ln w="28575">
            <a:solidFill>
              <a:schemeClr val="bg1"/>
            </a:solidFill>
            <a:miter lim="800000"/>
            <a:headEnd/>
            <a:tailEnd/>
          </a:ln>
        </p:spPr>
        <p:txBody>
          <a:bodyPr rtlCol="0" anchor="ctr"/>
          <a:lstStyle/>
          <a:p>
            <a:pPr algn="ctr"/>
            <a:endParaRPr lang="en-US"/>
          </a:p>
        </p:txBody>
      </p:sp>
    </p:spTree>
    <p:extLst>
      <p:ext uri="{BB962C8B-B14F-4D97-AF65-F5344CB8AC3E}">
        <p14:creationId xmlns:p14="http://schemas.microsoft.com/office/powerpoint/2010/main" val="256593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Phase I PHE885 Study: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6" y="1513047"/>
            <a:ext cx="10630772" cy="4650686"/>
          </a:xfrm>
        </p:spPr>
        <p:txBody>
          <a:bodyPr/>
          <a:lstStyle/>
          <a:p>
            <a:r>
              <a:rPr lang="en-US" altLang="en-US" sz="2600" dirty="0"/>
              <a:t>Updated results from this phase I trial suggested the BCMA-targeted CAR T-cell therapy PHE885 may be safe and effective for patients with R/R MM after ≥2 lines of therapy</a:t>
            </a:r>
          </a:p>
          <a:p>
            <a:pPr lvl="1"/>
            <a:r>
              <a:rPr lang="en-US" altLang="en-US" sz="2400" dirty="0"/>
              <a:t>ORR 100% at active doses (10-20 x 10</a:t>
            </a:r>
            <a:r>
              <a:rPr lang="en-US" altLang="en-US" sz="2400" baseline="30000" dirty="0"/>
              <a:t>6</a:t>
            </a:r>
            <a:r>
              <a:rPr lang="en-US" altLang="en-US" sz="2400" dirty="0"/>
              <a:t>)</a:t>
            </a:r>
          </a:p>
          <a:p>
            <a:pPr lvl="1"/>
            <a:r>
              <a:rPr lang="en-US" altLang="en-US" sz="2400" dirty="0"/>
              <a:t>No unexpected AEs; no delayed neurotoxicity or parkinsonism reported</a:t>
            </a:r>
          </a:p>
          <a:p>
            <a:pPr lvl="1"/>
            <a:r>
              <a:rPr lang="en-US" altLang="en-US" sz="2400" dirty="0"/>
              <a:t>Manufacturing success rate: 100% with reported short manufacturing times</a:t>
            </a:r>
          </a:p>
          <a:p>
            <a:r>
              <a:rPr lang="en-US" altLang="en-US" sz="2600" dirty="0"/>
              <a:t>Phase II trial (NCT05172596) evaluating PHE885 in patients with R/R MM is ongoing</a:t>
            </a:r>
          </a:p>
          <a:p>
            <a:pPr lvl="1"/>
            <a:r>
              <a:rPr lang="en-US" altLang="en-US" sz="2400" dirty="0"/>
              <a:t>PHE885 also will be evaluated in earlier lines of therapy</a:t>
            </a:r>
          </a:p>
        </p:txBody>
      </p:sp>
      <p:sp>
        <p:nvSpPr>
          <p:cNvPr id="2" name="Text Box 11">
            <a:extLst>
              <a:ext uri="{FF2B5EF4-FFF2-40B4-BE49-F238E27FC236}">
                <a16:creationId xmlns:a16="http://schemas.microsoft.com/office/drawing/2014/main" id="{FA4599F0-5C5C-19F1-3F3A-E0351A909FC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Sperling. ASCO 2023. Abstr 8004.</a:t>
            </a:r>
          </a:p>
        </p:txBody>
      </p:sp>
    </p:spTree>
    <p:extLst>
      <p:ext uri="{BB962C8B-B14F-4D97-AF65-F5344CB8AC3E}">
        <p14:creationId xmlns:p14="http://schemas.microsoft.com/office/powerpoint/2010/main" val="2627868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80F17F6380684EAD096C2BE1561BD4" ma:contentTypeVersion="1" ma:contentTypeDescription="Create a new document." ma:contentTypeScope="" ma:versionID="4df092799a2ed16b58c939cd761f62a3">
  <xsd:schema xmlns:xsd="http://www.w3.org/2001/XMLSchema" xmlns:xs="http://www.w3.org/2001/XMLSchema" xmlns:p="http://schemas.microsoft.com/office/2006/metadata/properties" xmlns:ns2="d54cbe69-32bd-412a-b004-9152f949605e" xmlns:ns3="a1a5e04b-4561-403f-9983-3842b2085b15" targetNamespace="http://schemas.microsoft.com/office/2006/metadata/properties" ma:root="true" ma:fieldsID="3f00ce3a267300a3ee3af1cff0aa08f3" ns2:_="" ns3:_="">
    <xsd:import namespace="d54cbe69-32bd-412a-b004-9152f949605e"/>
    <xsd:import namespace="a1a5e04b-4561-403f-9983-3842b2085b15"/>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a1a5e04b-4561-403f-9983-3842b2085b15"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56M7VY3CDVN5-580514988-1</_dlc_DocId>
    <_dlc_DocIdUrl xmlns="d54cbe69-32bd-412a-b004-9152f949605e">
      <Url>https://intranet.clinicaloptions.com/mews/oncology/ONC_2023_ASCO_CF_(PRP6243)/HEME_8004_Sperling/_layouts/15/DocIdRedir.aspx?ID=56M7VY3CDVN5-580514988-1</Url>
      <Description>56M7VY3CDVN5-580514988-1</Description>
    </_dlc_DocIdUrl>
    <Document_x0020_Category xmlns="a1a5e04b-4561-403f-9983-3842b2085b15">Conference Capsule Slides</Document_x0020_Category>
  </documentManagement>
</p:properties>
</file>

<file path=customXml/item3.xml><?xml version="1.0" encoding="utf-8"?>
<LongProperties xmlns="http://schemas.microsoft.com/office/2006/metadata/long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40720F1-CEB3-4ACA-90C8-1E40CFE1B3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a1a5e04b-4561-403f-9983-3842b2085b1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BA55BC3-5A03-47C2-8EC3-D964C3B5E779}">
  <ds:schemaRefs>
    <ds:schemaRef ds:uri="http://purl.org/dc/elements/1.1/"/>
    <ds:schemaRef ds:uri="http://www.w3.org/XML/1998/namespace"/>
    <ds:schemaRef ds:uri="http://schemas.openxmlformats.org/package/2006/metadata/core-properties"/>
    <ds:schemaRef ds:uri="http://schemas.microsoft.com/office/2006/documentManagement/types"/>
    <ds:schemaRef ds:uri="http://schemas.microsoft.com/office/2006/metadata/properties"/>
    <ds:schemaRef ds:uri="http://purl.org/dc/dcmitype/"/>
    <ds:schemaRef ds:uri="http://purl.org/dc/terms/"/>
    <ds:schemaRef ds:uri="http://schemas.microsoft.com/office/infopath/2007/PartnerControls"/>
    <ds:schemaRef ds:uri="a1a5e04b-4561-403f-9983-3842b2085b15"/>
    <ds:schemaRef ds:uri="d54cbe69-32bd-412a-b004-9152f949605e"/>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1898</TotalTime>
  <Words>2658</Words>
  <Application>Microsoft Office PowerPoint</Application>
  <PresentationFormat>Widescreen</PresentationFormat>
  <Paragraphs>636</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Times</vt:lpstr>
      <vt:lpstr>Wingdings</vt:lpstr>
      <vt:lpstr>2022_CCO_Template</vt:lpstr>
      <vt:lpstr>Phase I: BCMA-Targeted PHE885 CAR T-Cell Therapy With Rapid Manufacturing Time for  R/R Multiple Myeloma </vt:lpstr>
      <vt:lpstr>About These Slides</vt:lpstr>
      <vt:lpstr>Phase I PHE885 Study: Background</vt:lpstr>
      <vt:lpstr>Phase I PHE885 Study: Trial Design</vt:lpstr>
      <vt:lpstr>Phase I PHE885 Study: Baseline Characteristics</vt:lpstr>
      <vt:lpstr>Phase I PHE885 Study: DLTs and Deaths</vt:lpstr>
      <vt:lpstr>Phase I PHE885 Study: Safety</vt:lpstr>
      <vt:lpstr>Phase I PHE885 Study: AEs of Special Interest</vt:lpstr>
      <vt:lpstr>Phase I PHE885 Study: Objective Response Rate</vt:lpstr>
      <vt:lpstr>Phase I PHE885 Study: Duration of Response</vt:lpstr>
      <vt:lpstr>Phase I PHE885 Study: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I: BCMA-Targeted PHE885 CAR T-Cell Therapy With Rapid Manufacturing Time for R/R Multiple Myeloma </dc:title>
  <dc:creator>Preferred User</dc:creator>
  <cp:lastModifiedBy>vwenzel@clinicaloptions.com</cp:lastModifiedBy>
  <cp:revision>83</cp:revision>
  <cp:lastPrinted>2016-09-26T20:21:49Z</cp:lastPrinted>
  <dcterms:created xsi:type="dcterms:W3CDTF">2005-05-27T15:08:01Z</dcterms:created>
  <dcterms:modified xsi:type="dcterms:W3CDTF">2023-06-09T20:25:44Z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f30606b2-2414-4c48-b95f-263db438799c</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0x0101006480F17F6380684EAD096C2BE1561BD4</vt:lpwstr>
  </property>
  <property fmtid="{D5CDD505-2E9C-101B-9397-08002B2CF9AE}" pid="9" name="MediaServiceImageTags">
    <vt:lpwstr/>
  </property>
</Properties>
</file>