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561" r:id="rId8"/>
    <p:sldId id="308" r:id="rId9"/>
    <p:sldId id="544" r:id="rId10"/>
    <p:sldId id="545" r:id="rId11"/>
    <p:sldId id="552" r:id="rId12"/>
    <p:sldId id="573" r:id="rId13"/>
    <p:sldId id="571" r:id="rId14"/>
    <p:sldId id="575" r:id="rId15"/>
    <p:sldId id="572" r:id="rId16"/>
    <p:sldId id="549" r:id="rId17"/>
    <p:sldId id="574"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13D3F1-E397-F431-59EA-2E5163B08BBF}" name="Bing-E Xu" initials="BEX" userId="87a7fe42d5b0095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3" clrIdx="14">
    <p:extLst>
      <p:ext uri="{19B8F6BF-5375-455C-9EA6-DF929625EA0E}">
        <p15:presenceInfo xmlns:p15="http://schemas.microsoft.com/office/powerpoint/2012/main" userId="aboecler@clinicaloptions.com" providerId="None"/>
      </p:ext>
    </p:extLst>
  </p:cmAuthor>
  <p:cmAuthor id="16" name="CLINICALOPTIONS\tquill" initials="C" lastIdx="1" clrIdx="15">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6910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90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ECOG, Eastern Cooperative Oncology Group; ORR, overall response rate; PD, progressive disease; PFS, progression-free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18294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06770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CCA, cholangiocarcinoma; Cis, cisplatin; Gem, gemcitabine;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449957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ORR, overall response rate;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19497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CCA, cholangiocarcinoma; DCR, disease control rate;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03507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 SVC, </a:t>
            </a:r>
            <a:r>
              <a:rPr lang="en-US" b="0" i="1" dirty="0">
                <a:solidFill>
                  <a:srgbClr val="202124"/>
                </a:solidFill>
                <a:effectLst/>
                <a:latin typeface="Roboto" panose="02000000000000000000" pitchFamily="2" charset="0"/>
              </a:rPr>
              <a:t>superior vena cava; </a:t>
            </a:r>
            <a:r>
              <a:rPr lang="en-US" i="1" dirty="0"/>
              <a:t>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020739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overall response rate;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007949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SWOG 1815: Phase III Trial of First-line </a:t>
            </a:r>
            <a:br>
              <a:rPr lang="en-US" altLang="en-US" sz="4000" dirty="0"/>
            </a:br>
            <a:r>
              <a:rPr lang="en-US" altLang="en-US" sz="4000" dirty="0"/>
              <a:t>Gemcitabine/Cisplatin ± Nab-Paclitaxel for Advanced Biliary Tract Cancers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062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First-line gemcitabine/cisplatin-based regimens are the standard of care for advanced biliary tract cancers</a:t>
            </a:r>
          </a:p>
          <a:p>
            <a:pPr lvl="1"/>
            <a:r>
              <a:rPr lang="en-US" altLang="en-US" sz="2400" dirty="0"/>
              <a:t>Median OS was 11.5 mo with gemcitabine/cisplatin and 12.8 mo with durvalumab + gemcitabine/cisplatin, indicating an area of clinical need</a:t>
            </a:r>
            <a:r>
              <a:rPr lang="en-US" altLang="en-US" sz="2400" baseline="30000" dirty="0"/>
              <a:t>1</a:t>
            </a:r>
          </a:p>
          <a:p>
            <a:r>
              <a:rPr lang="en-US" altLang="en-US" sz="2600" dirty="0"/>
              <a:t>In a phase II trial, nab-paclitaxel + gemcitabine/cisplatin resulted in a median OS of 19.2 mo in 60 patients with advanced biliary tract cancers</a:t>
            </a:r>
            <a:r>
              <a:rPr lang="en-US" altLang="en-US" sz="2600" baseline="30000" dirty="0"/>
              <a:t>2</a:t>
            </a:r>
          </a:p>
          <a:p>
            <a:r>
              <a:rPr lang="en-US" altLang="en-US" sz="2600" dirty="0"/>
              <a:t>Current analysis presented efficacy and safety data from the phase III </a:t>
            </a:r>
            <a:br>
              <a:rPr lang="en-US" altLang="en-US" sz="2600" dirty="0"/>
            </a:br>
            <a:r>
              <a:rPr lang="en-US" altLang="en-US" sz="2600" dirty="0"/>
              <a:t>SWOG 1815 trial of first-line nab-paclitaxel + gemcitabine/cisplatin vs gemcitabine/cisplatin for advanced biliary tract cancers</a:t>
            </a:r>
            <a:r>
              <a:rPr lang="en-US" altLang="en-US" sz="2600" baseline="30000" dirty="0"/>
              <a:t>3</a:t>
            </a:r>
            <a:r>
              <a:rPr lang="en-US" altLang="en-US" sz="2600"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Oh. NEJM Evid. 2022;1. 2. Shroff. JAMA Oncol. 2019;5:824. 3. Shroff. ASCO GI 2023. Abstr LBA490.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Shroff. ASCO GI 2023. Abstr LBA490</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
        <p:nvSpPr>
          <p:cNvPr id="5" name="Text Box 23">
            <a:extLst>
              <a:ext uri="{FF2B5EF4-FFF2-40B4-BE49-F238E27FC236}">
                <a16:creationId xmlns:a16="http://schemas.microsoft.com/office/drawing/2014/main" id="{4EBA2414-5DC8-A844-715F-37FAD70529AB}"/>
              </a:ext>
            </a:extLst>
          </p:cNvPr>
          <p:cNvSpPr txBox="1">
            <a:spLocks noChangeArrowheads="1"/>
          </p:cNvSpPr>
          <p:nvPr/>
        </p:nvSpPr>
        <p:spPr bwMode="auto">
          <a:xfrm>
            <a:off x="242118" y="3473748"/>
            <a:ext cx="30057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GB" altLang="en-US" sz="1600" b="0" dirty="0">
                <a:solidFill>
                  <a:srgbClr val="000000"/>
                </a:solidFill>
                <a:latin typeface="Calibri" panose="020F0502020204030204" pitchFamily="34" charset="0"/>
              </a:rPr>
              <a:t>Patients with newly diagnosed, untreated advanced biliary tract cancers; ECOG PS 0/1 </a:t>
            </a:r>
            <a:br>
              <a:rPr lang="en-GB" altLang="en-US" sz="1600" b="0" dirty="0">
                <a:solidFill>
                  <a:srgbClr val="000000"/>
                </a:solidFill>
                <a:latin typeface="Calibri" panose="020F0502020204030204" pitchFamily="34" charset="0"/>
              </a:rPr>
            </a:br>
            <a:r>
              <a:rPr lang="en-GB" altLang="en-US" sz="1600" b="0" dirty="0">
                <a:solidFill>
                  <a:srgbClr val="000000"/>
                </a:solidFill>
                <a:latin typeface="Calibri" panose="020F0502020204030204" pitchFamily="34" charset="0"/>
              </a:rPr>
              <a:t>(N = 441)</a:t>
            </a:r>
            <a:endParaRPr lang="en-US" altLang="en-US" sz="1600" b="0" dirty="0">
              <a:solidFill>
                <a:srgbClr val="000000"/>
              </a:solidFill>
              <a:latin typeface="Calibri" panose="020F0502020204030204" pitchFamily="34" charset="0"/>
            </a:endParaRPr>
          </a:p>
        </p:txBody>
      </p:sp>
      <p:sp>
        <p:nvSpPr>
          <p:cNvPr id="6" name="Rectangle 24">
            <a:extLst>
              <a:ext uri="{FF2B5EF4-FFF2-40B4-BE49-F238E27FC236}">
                <a16:creationId xmlns:a16="http://schemas.microsoft.com/office/drawing/2014/main" id="{11830645-BBA2-1DE2-2AF6-B3FAEA640260}"/>
              </a:ext>
            </a:extLst>
          </p:cNvPr>
          <p:cNvSpPr>
            <a:spLocks noChangeArrowheads="1"/>
          </p:cNvSpPr>
          <p:nvPr/>
        </p:nvSpPr>
        <p:spPr bwMode="auto">
          <a:xfrm>
            <a:off x="3899816" y="2845331"/>
            <a:ext cx="5555010" cy="965771"/>
          </a:xfrm>
          <a:prstGeom prst="rect">
            <a:avLst/>
          </a:prstGeom>
          <a:solidFill>
            <a:srgbClr val="015873"/>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Nab-paclitaxel </a:t>
            </a:r>
            <a:r>
              <a:rPr lang="en-US" b="0" kern="0" dirty="0">
                <a:solidFill>
                  <a:srgbClr val="FFFFFF"/>
                </a:solidFill>
                <a:latin typeface="Calibri" panose="020F0502020204030204" pitchFamily="34" charset="0"/>
                <a:cs typeface="Arial" charset="0"/>
              </a:rPr>
              <a:t>10</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Gemcitabine</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800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 </a:t>
            </a: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Cisplatin</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25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p>
          <a:p>
            <a:pPr marL="0" marR="0" lvl="0" indent="0" algn="ctr" defTabSz="914400" eaLnBrk="1" fontAlgn="auto" latinLnBrk="0" hangingPunct="1">
              <a:lnSpc>
                <a:spcPct val="100000"/>
              </a:lnSpc>
              <a:spcBef>
                <a:spcPts val="0"/>
              </a:spcBef>
              <a:spcAft>
                <a:spcPts val="0"/>
              </a:spcAft>
              <a:buClrTx/>
              <a:buSzTx/>
              <a:buFontTx/>
              <a:buNone/>
              <a:tabLst/>
              <a:defRPr/>
            </a:pPr>
            <a:r>
              <a:rPr lang="en-US" b="0" kern="0" dirty="0">
                <a:solidFill>
                  <a:srgbClr val="FFFFFF"/>
                </a:solidFill>
                <a:latin typeface="Calibri" panose="020F0502020204030204" pitchFamily="34" charset="0"/>
                <a:cs typeface="Arial" charset="0"/>
              </a:rPr>
              <a:t>Days 1 and 8 of a 21-day cycle</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a:t>
            </a:r>
          </a:p>
        </p:txBody>
      </p:sp>
      <p:sp>
        <p:nvSpPr>
          <p:cNvPr id="7" name="Line 27">
            <a:extLst>
              <a:ext uri="{FF2B5EF4-FFF2-40B4-BE49-F238E27FC236}">
                <a16:creationId xmlns:a16="http://schemas.microsoft.com/office/drawing/2014/main" id="{8FBBC9DA-A9CF-B5D4-B5DC-4A9431C2FF82}"/>
              </a:ext>
            </a:extLst>
          </p:cNvPr>
          <p:cNvSpPr>
            <a:spLocks noChangeShapeType="1"/>
          </p:cNvSpPr>
          <p:nvPr/>
        </p:nvSpPr>
        <p:spPr bwMode="auto">
          <a:xfrm flipV="1">
            <a:off x="3456661" y="3240825"/>
            <a:ext cx="392012" cy="39060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8" name="Rectangle 28">
            <a:extLst>
              <a:ext uri="{FF2B5EF4-FFF2-40B4-BE49-F238E27FC236}">
                <a16:creationId xmlns:a16="http://schemas.microsoft.com/office/drawing/2014/main" id="{9DC3AE62-7B04-D399-94ED-3B975FB7FC4D}"/>
              </a:ext>
            </a:extLst>
          </p:cNvPr>
          <p:cNvSpPr>
            <a:spLocks noChangeArrowheads="1"/>
          </p:cNvSpPr>
          <p:nvPr/>
        </p:nvSpPr>
        <p:spPr bwMode="auto">
          <a:xfrm>
            <a:off x="3899816" y="4148394"/>
            <a:ext cx="5515107" cy="972144"/>
          </a:xfrm>
          <a:prstGeom prst="rect">
            <a:avLst/>
          </a:prstGeom>
          <a:solidFill>
            <a:srgbClr val="E1471D"/>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Gemcitabine</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1000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 </a:t>
            </a: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Cisplatin</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25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p>
          <a:p>
            <a:pPr marL="0" marR="0" lvl="0" indent="0" algn="ctr" defTabSz="914400" eaLnBrk="1" fontAlgn="auto" latinLnBrk="0" hangingPunct="1">
              <a:lnSpc>
                <a:spcPct val="100000"/>
              </a:lnSpc>
              <a:spcBef>
                <a:spcPts val="0"/>
              </a:spcBef>
              <a:spcAft>
                <a:spcPts val="0"/>
              </a:spcAft>
              <a:buClrTx/>
              <a:buSzTx/>
              <a:buFontTx/>
              <a:buNone/>
              <a:tabLst/>
              <a:defRPr/>
            </a:pPr>
            <a:r>
              <a:rPr lang="en-US" b="0" kern="0" dirty="0">
                <a:solidFill>
                  <a:srgbClr val="FFFFFF"/>
                </a:solidFill>
                <a:latin typeface="Calibri" panose="020F0502020204030204" pitchFamily="34" charset="0"/>
                <a:cs typeface="Arial" charset="0"/>
              </a:rPr>
              <a:t>Days 1 and 8 of a 21-day cycle</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a:t>
            </a:r>
          </a:p>
        </p:txBody>
      </p:sp>
      <p:sp>
        <p:nvSpPr>
          <p:cNvPr id="28" name="Line 33">
            <a:extLst>
              <a:ext uri="{FF2B5EF4-FFF2-40B4-BE49-F238E27FC236}">
                <a16:creationId xmlns:a16="http://schemas.microsoft.com/office/drawing/2014/main" id="{8416A266-EE7F-549F-D7BD-6DBD54601F2A}"/>
              </a:ext>
            </a:extLst>
          </p:cNvPr>
          <p:cNvSpPr>
            <a:spLocks noChangeShapeType="1"/>
          </p:cNvSpPr>
          <p:nvPr/>
        </p:nvSpPr>
        <p:spPr bwMode="auto">
          <a:xfrm>
            <a:off x="3456661" y="4329728"/>
            <a:ext cx="327505" cy="50603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29" name="Text Box 23">
            <a:extLst>
              <a:ext uri="{FF2B5EF4-FFF2-40B4-BE49-F238E27FC236}">
                <a16:creationId xmlns:a16="http://schemas.microsoft.com/office/drawing/2014/main" id="{91025BCC-1A5A-662C-1862-646B43CB06D6}"/>
              </a:ext>
            </a:extLst>
          </p:cNvPr>
          <p:cNvSpPr txBox="1">
            <a:spLocks noChangeArrowheads="1"/>
          </p:cNvSpPr>
          <p:nvPr/>
        </p:nvSpPr>
        <p:spPr bwMode="auto">
          <a:xfrm>
            <a:off x="1540746" y="2106866"/>
            <a:ext cx="41521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US" altLang="en-US" sz="1600" b="0" i="1" dirty="0">
                <a:solidFill>
                  <a:srgbClr val="000000"/>
                </a:solidFill>
                <a:latin typeface="Calibri" panose="020F0502020204030204" pitchFamily="34" charset="0"/>
              </a:rPr>
              <a:t>Stratified by tumor type; ECOG PS (0 vs 1); disease stage (locally advanced vs metastatic)</a:t>
            </a:r>
          </a:p>
        </p:txBody>
      </p:sp>
      <p:sp>
        <p:nvSpPr>
          <p:cNvPr id="35" name="Line 32">
            <a:extLst>
              <a:ext uri="{FF2B5EF4-FFF2-40B4-BE49-F238E27FC236}">
                <a16:creationId xmlns:a16="http://schemas.microsoft.com/office/drawing/2014/main" id="{C6AF4EC8-FE6B-DBF4-8EAA-4BF8802E76D1}"/>
              </a:ext>
            </a:extLst>
          </p:cNvPr>
          <p:cNvSpPr>
            <a:spLocks noChangeShapeType="1"/>
          </p:cNvSpPr>
          <p:nvPr/>
        </p:nvSpPr>
        <p:spPr bwMode="auto">
          <a:xfrm rot="5400000">
            <a:off x="3426493" y="2881079"/>
            <a:ext cx="365760" cy="0"/>
          </a:xfrm>
          <a:prstGeom prst="line">
            <a:avLst/>
          </a:prstGeom>
          <a:noFill/>
          <a:ln w="28575">
            <a:solidFill>
              <a:srgbClr val="000000"/>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36" name="Content Placeholder 2">
            <a:extLst>
              <a:ext uri="{FF2B5EF4-FFF2-40B4-BE49-F238E27FC236}">
                <a16:creationId xmlns:a16="http://schemas.microsoft.com/office/drawing/2014/main" id="{F633D6C9-4500-4762-2C2E-DCD79AA4EC9D}"/>
              </a:ext>
            </a:extLst>
          </p:cNvPr>
          <p:cNvSpPr txBox="1">
            <a:spLocks/>
          </p:cNvSpPr>
          <p:nvPr/>
        </p:nvSpPr>
        <p:spPr bwMode="auto">
          <a:xfrm>
            <a:off x="612613" y="5303011"/>
            <a:ext cx="10861043" cy="1049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OS (target HR: 0.7)</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PFS, ORR, DCR, safety, CA 19-9 changes</a:t>
            </a:r>
          </a:p>
        </p:txBody>
      </p:sp>
      <p:sp>
        <p:nvSpPr>
          <p:cNvPr id="39" name="Line 32">
            <a:extLst>
              <a:ext uri="{FF2B5EF4-FFF2-40B4-BE49-F238E27FC236}">
                <a16:creationId xmlns:a16="http://schemas.microsoft.com/office/drawing/2014/main" id="{1A1DDB3C-C6FA-A820-5C47-FD23B4372345}"/>
              </a:ext>
            </a:extLst>
          </p:cNvPr>
          <p:cNvSpPr>
            <a:spLocks noChangeShapeType="1"/>
          </p:cNvSpPr>
          <p:nvPr/>
        </p:nvSpPr>
        <p:spPr bwMode="auto">
          <a:xfrm>
            <a:off x="9507970" y="396315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Text Box 23">
            <a:extLst>
              <a:ext uri="{FF2B5EF4-FFF2-40B4-BE49-F238E27FC236}">
                <a16:creationId xmlns:a16="http://schemas.microsoft.com/office/drawing/2014/main" id="{5BA7D484-150A-05D4-5502-7EE5721211A3}"/>
              </a:ext>
            </a:extLst>
          </p:cNvPr>
          <p:cNvSpPr txBox="1">
            <a:spLocks noChangeArrowheads="1"/>
          </p:cNvSpPr>
          <p:nvPr/>
        </p:nvSpPr>
        <p:spPr bwMode="auto">
          <a:xfrm>
            <a:off x="9850359" y="3644734"/>
            <a:ext cx="15954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Restage every 3 cycles until PD</a:t>
            </a:r>
          </a:p>
        </p:txBody>
      </p:sp>
      <p:sp>
        <p:nvSpPr>
          <p:cNvPr id="41" name="TextBox 40">
            <a:extLst>
              <a:ext uri="{FF2B5EF4-FFF2-40B4-BE49-F238E27FC236}">
                <a16:creationId xmlns:a16="http://schemas.microsoft.com/office/drawing/2014/main" id="{4B4B6615-68B7-998C-CA41-68E4A03CA657}"/>
              </a:ext>
            </a:extLst>
          </p:cNvPr>
          <p:cNvSpPr txBox="1"/>
          <p:nvPr/>
        </p:nvSpPr>
        <p:spPr bwMode="auto">
          <a:xfrm>
            <a:off x="3393064" y="3778580"/>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42" name="Content Placeholder 2">
            <a:extLst>
              <a:ext uri="{FF2B5EF4-FFF2-40B4-BE49-F238E27FC236}">
                <a16:creationId xmlns:a16="http://schemas.microsoft.com/office/drawing/2014/main" id="{A6C97BE4-6C6C-C992-229B-84741920D784}"/>
              </a:ext>
            </a:extLst>
          </p:cNvPr>
          <p:cNvSpPr>
            <a:spLocks noGrp="1"/>
          </p:cNvSpPr>
          <p:nvPr>
            <p:ph idx="1"/>
          </p:nvPr>
        </p:nvSpPr>
        <p:spPr>
          <a:xfrm>
            <a:off x="607216" y="1378365"/>
            <a:ext cx="10877529" cy="728501"/>
          </a:xfrm>
        </p:spPr>
        <p:txBody>
          <a:bodyPr/>
          <a:lstStyle/>
          <a:p>
            <a:r>
              <a:rPr lang="en-US" sz="2400" dirty="0"/>
              <a:t>Randomized, open-label, phase III trial</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Shroff. ASCO GI 2023. Abstr LBA490</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4038900449"/>
              </p:ext>
            </p:extLst>
          </p:nvPr>
        </p:nvGraphicFramePr>
        <p:xfrm>
          <a:off x="604674" y="1186221"/>
          <a:ext cx="10877530" cy="4977512"/>
        </p:xfrm>
        <a:graphic>
          <a:graphicData uri="http://schemas.openxmlformats.org/drawingml/2006/table">
            <a:tbl>
              <a:tblPr/>
              <a:tblGrid>
                <a:gridCol w="4342736">
                  <a:extLst>
                    <a:ext uri="{9D8B030D-6E8A-4147-A177-3AD203B41FA5}">
                      <a16:colId xmlns:a16="http://schemas.microsoft.com/office/drawing/2014/main" val="20000"/>
                    </a:ext>
                  </a:extLst>
                </a:gridCol>
                <a:gridCol w="3267397">
                  <a:extLst>
                    <a:ext uri="{9D8B030D-6E8A-4147-A177-3AD203B41FA5}">
                      <a16:colId xmlns:a16="http://schemas.microsoft.com/office/drawing/2014/main" val="20001"/>
                    </a:ext>
                  </a:extLst>
                </a:gridCol>
                <a:gridCol w="3267397">
                  <a:extLst>
                    <a:ext uri="{9D8B030D-6E8A-4147-A177-3AD203B41FA5}">
                      <a16:colId xmlns:a16="http://schemas.microsoft.com/office/drawing/2014/main" val="20002"/>
                    </a:ext>
                  </a:extLst>
                </a:gridCol>
              </a:tblGrid>
              <a:tr h="39286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Nab-paclitaxel + Gemcitabine + Cisplatin</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Gemcitabine + Cisplatin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492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3110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71639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Hispanic,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23110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86931686"/>
                  </a:ext>
                </a:extLst>
              </a:tr>
              <a:tr h="71639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86742"/>
                  </a:ext>
                </a:extLst>
              </a:tr>
              <a:tr h="71639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site,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Gallbladder</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Intrahepatic</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Extrahepatic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174554456"/>
                  </a:ext>
                </a:extLst>
              </a:tr>
              <a:tr h="55462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Disease stage,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Locally advanced</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OS and PFS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Shroff. ASCO GI 2023. Abstr LBA490</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3473092259"/>
              </p:ext>
            </p:extLst>
          </p:nvPr>
        </p:nvGraphicFramePr>
        <p:xfrm>
          <a:off x="601820" y="1510730"/>
          <a:ext cx="5309279" cy="4467067"/>
        </p:xfrm>
        <a:graphic>
          <a:graphicData uri="http://schemas.openxmlformats.org/drawingml/2006/table">
            <a:tbl>
              <a:tblPr/>
              <a:tblGrid>
                <a:gridCol w="1792464">
                  <a:extLst>
                    <a:ext uri="{9D8B030D-6E8A-4147-A177-3AD203B41FA5}">
                      <a16:colId xmlns:a16="http://schemas.microsoft.com/office/drawing/2014/main" val="20000"/>
                    </a:ext>
                  </a:extLst>
                </a:gridCol>
                <a:gridCol w="1455821">
                  <a:extLst>
                    <a:ext uri="{9D8B030D-6E8A-4147-A177-3AD203B41FA5}">
                      <a16:colId xmlns:a16="http://schemas.microsoft.com/office/drawing/2014/main" val="20001"/>
                    </a:ext>
                  </a:extLst>
                </a:gridCol>
                <a:gridCol w="1155032">
                  <a:extLst>
                    <a:ext uri="{9D8B030D-6E8A-4147-A177-3AD203B41FA5}">
                      <a16:colId xmlns:a16="http://schemas.microsoft.com/office/drawing/2014/main" val="20002"/>
                    </a:ext>
                  </a:extLst>
                </a:gridCol>
                <a:gridCol w="905962">
                  <a:extLst>
                    <a:ext uri="{9D8B030D-6E8A-4147-A177-3AD203B41FA5}">
                      <a16:colId xmlns:a16="http://schemas.microsoft.com/office/drawing/2014/main" val="4026908990"/>
                    </a:ext>
                  </a:extLst>
                </a:gridCol>
              </a:tblGrid>
              <a:tr h="109217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OS,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Mo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Nab-paclitaxel + Gem + Cis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Gem + 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4297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(12.6-16.3)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5679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disease site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Intrahepatic CCA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(11.7-16.1)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(9.5-19.6)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row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542977">
                <a:tc>
                  <a:txBody>
                    <a:bodyPr/>
                    <a:lstStyle/>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Extrahepatic CCA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(9.2-18.5)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(5.1-29.4)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571136276"/>
                  </a:ext>
                </a:extLst>
              </a:tr>
              <a:tr h="542977">
                <a:tc>
                  <a:txBody>
                    <a:bodyPr/>
                    <a:lstStyle/>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Gallbladder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(11.3-20.7)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(7.0-22.2)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5600225"/>
                  </a:ext>
                </a:extLst>
              </a:tr>
              <a:tr h="5679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disease stage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Locally advanced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5166911"/>
                  </a:ext>
                </a:extLst>
              </a:tr>
              <a:tr h="343267">
                <a:tc>
                  <a:txBody>
                    <a:bodyPr/>
                    <a:lstStyle/>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2584279"/>
                  </a:ext>
                </a:extLst>
              </a:tr>
            </a:tbl>
          </a:graphicData>
        </a:graphic>
      </p:graphicFrame>
      <p:graphicFrame>
        <p:nvGraphicFramePr>
          <p:cNvPr id="6" name="Group 3">
            <a:extLst>
              <a:ext uri="{FF2B5EF4-FFF2-40B4-BE49-F238E27FC236}">
                <a16:creationId xmlns:a16="http://schemas.microsoft.com/office/drawing/2014/main" id="{35FB4A88-1931-BB52-719F-005308EC7289}"/>
              </a:ext>
            </a:extLst>
          </p:cNvPr>
          <p:cNvGraphicFramePr>
            <a:graphicFrameLocks/>
          </p:cNvGraphicFramePr>
          <p:nvPr>
            <p:extLst>
              <p:ext uri="{D42A27DB-BD31-4B8C-83A1-F6EECF244321}">
                <p14:modId xmlns:p14="http://schemas.microsoft.com/office/powerpoint/2010/main" val="3994354673"/>
              </p:ext>
            </p:extLst>
          </p:nvPr>
        </p:nvGraphicFramePr>
        <p:xfrm>
          <a:off x="6252633" y="1510730"/>
          <a:ext cx="5309279" cy="4205479"/>
        </p:xfrm>
        <a:graphic>
          <a:graphicData uri="http://schemas.openxmlformats.org/drawingml/2006/table">
            <a:tbl>
              <a:tblPr/>
              <a:tblGrid>
                <a:gridCol w="1808525">
                  <a:extLst>
                    <a:ext uri="{9D8B030D-6E8A-4147-A177-3AD203B41FA5}">
                      <a16:colId xmlns:a16="http://schemas.microsoft.com/office/drawing/2014/main" val="20000"/>
                    </a:ext>
                  </a:extLst>
                </a:gridCol>
                <a:gridCol w="1455821">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901933">
                  <a:extLst>
                    <a:ext uri="{9D8B030D-6E8A-4147-A177-3AD203B41FA5}">
                      <a16:colId xmlns:a16="http://schemas.microsoft.com/office/drawing/2014/main" val="4026908990"/>
                    </a:ext>
                  </a:extLst>
                </a:gridCol>
              </a:tblGrid>
              <a:tr h="82819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PFS,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Mo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Nab-paclitaxel + Gem + Cis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Gem + 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959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(6.7-9.2)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43066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disease site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Intrahepatic CCA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(6.4-9.3)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(5.9-9.7)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row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449599">
                <a:tc>
                  <a:txBody>
                    <a:bodyPr/>
                    <a:lstStyle/>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Extrahepatic CCA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(4.2-10.4)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(4.0-16.8)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571136276"/>
                  </a:ext>
                </a:extLst>
              </a:tr>
              <a:tr h="411739">
                <a:tc>
                  <a:txBody>
                    <a:bodyPr/>
                    <a:lstStyle/>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Gallbladder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(6.2-14.6)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(3.9-8.8)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5600225"/>
                  </a:ext>
                </a:extLst>
              </a:tr>
              <a:tr h="43066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disease stage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Locally advanced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5166911"/>
                  </a:ext>
                </a:extLst>
              </a:tr>
              <a:tr h="260300">
                <a:tc>
                  <a:txBody>
                    <a:bodyPr/>
                    <a:lstStyle/>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2584279"/>
                  </a:ext>
                </a:extLst>
              </a:tr>
            </a:tbl>
          </a:graphicData>
        </a:graphic>
      </p:graphicFrame>
    </p:spTree>
    <p:extLst>
      <p:ext uri="{BB962C8B-B14F-4D97-AF65-F5344CB8AC3E}">
        <p14:creationId xmlns:p14="http://schemas.microsoft.com/office/powerpoint/2010/main" val="4023028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ORR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Shroff. ASCO GI 2023. Abstr LBA490</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4215713340"/>
              </p:ext>
            </p:extLst>
          </p:nvPr>
        </p:nvGraphicFramePr>
        <p:xfrm>
          <a:off x="604675" y="1513047"/>
          <a:ext cx="10872443" cy="2731122"/>
        </p:xfrm>
        <a:graphic>
          <a:graphicData uri="http://schemas.openxmlformats.org/drawingml/2006/table">
            <a:tbl>
              <a:tblPr/>
              <a:tblGrid>
                <a:gridCol w="2628719">
                  <a:extLst>
                    <a:ext uri="{9D8B030D-6E8A-4147-A177-3AD203B41FA5}">
                      <a16:colId xmlns:a16="http://schemas.microsoft.com/office/drawing/2014/main" val="20000"/>
                    </a:ext>
                  </a:extLst>
                </a:gridCol>
                <a:gridCol w="4576320">
                  <a:extLst>
                    <a:ext uri="{9D8B030D-6E8A-4147-A177-3AD203B41FA5}">
                      <a16:colId xmlns:a16="http://schemas.microsoft.com/office/drawing/2014/main" val="20001"/>
                    </a:ext>
                  </a:extLst>
                </a:gridCol>
                <a:gridCol w="3667404">
                  <a:extLst>
                    <a:ext uri="{9D8B030D-6E8A-4147-A177-3AD203B41FA5}">
                      <a16:colId xmlns:a16="http://schemas.microsoft.com/office/drawing/2014/main" val="20002"/>
                    </a:ext>
                  </a:extLst>
                </a:gridCol>
              </a:tblGrid>
              <a:tr h="78032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Nab-paclitaxel + Gemcitabine + Cisplatin</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Gemcitabine + Cisplatin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1213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DCR</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8324647"/>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584434021"/>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SD/no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49439175"/>
                  </a:ext>
                </a:extLst>
              </a:tr>
            </a:tbl>
          </a:graphicData>
        </a:graphic>
      </p:graphicFrame>
    </p:spTree>
    <p:extLst>
      <p:ext uri="{BB962C8B-B14F-4D97-AF65-F5344CB8AC3E}">
        <p14:creationId xmlns:p14="http://schemas.microsoft.com/office/powerpoint/2010/main" val="2585739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ORR by Disease Subtype and Stage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Shroff. ASCO GI 2023. Abstr LBA490</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482697039"/>
              </p:ext>
            </p:extLst>
          </p:nvPr>
        </p:nvGraphicFramePr>
        <p:xfrm>
          <a:off x="609760" y="1253309"/>
          <a:ext cx="10872443" cy="4910424"/>
        </p:xfrm>
        <a:graphic>
          <a:graphicData uri="http://schemas.openxmlformats.org/drawingml/2006/table">
            <a:tbl>
              <a:tblPr/>
              <a:tblGrid>
                <a:gridCol w="2628719">
                  <a:extLst>
                    <a:ext uri="{9D8B030D-6E8A-4147-A177-3AD203B41FA5}">
                      <a16:colId xmlns:a16="http://schemas.microsoft.com/office/drawing/2014/main" val="20000"/>
                    </a:ext>
                  </a:extLst>
                </a:gridCol>
                <a:gridCol w="4576320">
                  <a:extLst>
                    <a:ext uri="{9D8B030D-6E8A-4147-A177-3AD203B41FA5}">
                      <a16:colId xmlns:a16="http://schemas.microsoft.com/office/drawing/2014/main" val="20001"/>
                    </a:ext>
                  </a:extLst>
                </a:gridCol>
                <a:gridCol w="3667404">
                  <a:extLst>
                    <a:ext uri="{9D8B030D-6E8A-4147-A177-3AD203B41FA5}">
                      <a16:colId xmlns:a16="http://schemas.microsoft.com/office/drawing/2014/main" val="20002"/>
                    </a:ext>
                  </a:extLst>
                </a:gridCol>
              </a:tblGrid>
              <a:tr h="23091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Nab-paclitaxel + Gemcitabine + Cisplatin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Gemcitabine + Cisplatin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3256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Gallbladder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46)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24)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54903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Intrahepatic CCA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549035">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Extrahepatic CCA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8324647"/>
                  </a:ext>
                </a:extLst>
              </a:tr>
              <a:tr h="549035">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Locally advanced</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3793004"/>
                  </a:ext>
                </a:extLst>
              </a:tr>
              <a:tr h="549035">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507854"/>
                  </a:ext>
                </a:extLst>
              </a:tr>
            </a:tbl>
          </a:graphicData>
        </a:graphic>
      </p:graphicFrame>
    </p:spTree>
    <p:extLst>
      <p:ext uri="{BB962C8B-B14F-4D97-AF65-F5344CB8AC3E}">
        <p14:creationId xmlns:p14="http://schemas.microsoft.com/office/powerpoint/2010/main" val="2544982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Grade 3/4 TRAEs</a:t>
            </a:r>
            <a:endParaRPr lang="en-US" altLang="en-US" dirty="0"/>
          </a:p>
        </p:txBody>
      </p:sp>
      <p:sp>
        <p:nvSpPr>
          <p:cNvPr id="3" name="Content Placeholder 2">
            <a:extLst>
              <a:ext uri="{FF2B5EF4-FFF2-40B4-BE49-F238E27FC236}">
                <a16:creationId xmlns:a16="http://schemas.microsoft.com/office/drawing/2014/main" id="{7C1C2BFA-0EC3-9B39-3B19-A8ED981C785D}"/>
              </a:ext>
            </a:extLst>
          </p:cNvPr>
          <p:cNvSpPr>
            <a:spLocks noGrp="1"/>
          </p:cNvSpPr>
          <p:nvPr>
            <p:ph idx="1"/>
          </p:nvPr>
        </p:nvSpPr>
        <p:spPr>
          <a:xfrm>
            <a:off x="604675" y="5505254"/>
            <a:ext cx="10877529" cy="658478"/>
          </a:xfrm>
        </p:spPr>
        <p:txBody>
          <a:bodyPr/>
          <a:lstStyle/>
          <a:p>
            <a:r>
              <a:rPr lang="en-US" sz="2000" dirty="0"/>
              <a:t>7 patients had grade 5 events in the triplet arm: cardiac arrest (1), sepsis (3), SVC syndrome (1), thromboembolic event (1), upper GI hemorrhage (1)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Shroff. ASCO GI 2023. Abstr LBA490</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1170915610"/>
              </p:ext>
            </p:extLst>
          </p:nvPr>
        </p:nvGraphicFramePr>
        <p:xfrm>
          <a:off x="604675" y="1509498"/>
          <a:ext cx="10872443" cy="3919890"/>
        </p:xfrm>
        <a:graphic>
          <a:graphicData uri="http://schemas.openxmlformats.org/drawingml/2006/table">
            <a:tbl>
              <a:tblPr/>
              <a:tblGrid>
                <a:gridCol w="3537635">
                  <a:extLst>
                    <a:ext uri="{9D8B030D-6E8A-4147-A177-3AD203B41FA5}">
                      <a16:colId xmlns:a16="http://schemas.microsoft.com/office/drawing/2014/main" val="20000"/>
                    </a:ext>
                  </a:extLst>
                </a:gridCol>
                <a:gridCol w="3667404">
                  <a:extLst>
                    <a:ext uri="{9D8B030D-6E8A-4147-A177-3AD203B41FA5}">
                      <a16:colId xmlns:a16="http://schemas.microsoft.com/office/drawing/2014/main" val="20001"/>
                    </a:ext>
                  </a:extLst>
                </a:gridCol>
                <a:gridCol w="3667404">
                  <a:extLst>
                    <a:ext uri="{9D8B030D-6E8A-4147-A177-3AD203B41FA5}">
                      <a16:colId xmlns:a16="http://schemas.microsoft.com/office/drawing/2014/main" val="20002"/>
                    </a:ext>
                  </a:extLst>
                </a:gridCol>
              </a:tblGrid>
              <a:tr h="78032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Grade 3/4 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Nab-paclitaxel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Gemcitabine + Cisplatin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Gemcitabine + Cisplatin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95 (33)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(22)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1213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Neutropenia</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105 (37)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 (28)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 (20)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(15)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8324647"/>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 (25)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(10)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584434021"/>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49439175"/>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6566456"/>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Sepsis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0866415"/>
                  </a:ext>
                </a:extLst>
              </a:tr>
              <a:tr h="312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3104557"/>
                  </a:ext>
                </a:extLst>
              </a:tr>
            </a:tbl>
          </a:graphicData>
        </a:graphic>
      </p:graphicFrame>
    </p:spTree>
    <p:extLst>
      <p:ext uri="{BB962C8B-B14F-4D97-AF65-F5344CB8AC3E}">
        <p14:creationId xmlns:p14="http://schemas.microsoft.com/office/powerpoint/2010/main" val="3057614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1815: Investigator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 the phase III SWOG 1815 trial, adding nab-paclitaxel to first-line gemcitabine/cisplatin did not prolong OS in advanced biliary tract cancers</a:t>
            </a:r>
          </a:p>
          <a:p>
            <a:pPr lvl="1"/>
            <a:r>
              <a:rPr lang="en-US" altLang="en-US" sz="2400" dirty="0"/>
              <a:t>ORR was higher with the addition of nab-paclitaxel, but this was not statistically significant</a:t>
            </a:r>
          </a:p>
          <a:p>
            <a:r>
              <a:rPr lang="en-US" altLang="en-US" sz="2600" dirty="0"/>
              <a:t>The addition of nab-paclitaxel led to more grade 3-5 hematologic toxicities although discontinuation rates were not significantly different between arms</a:t>
            </a:r>
          </a:p>
          <a:p>
            <a:r>
              <a:rPr lang="en-US" altLang="en-US" sz="2600" dirty="0"/>
              <a:t>Patients with locally advanced disease or gallbladder cancer may benefit from the addition of nab-paclitaxel and ongoing biomarker analyses may identify patient subsets who could benefit from the triplet regimen</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Shroff. ASCO GI 2023. Abstr LBA490</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Tx/>
              <a:buFont typeface="Wingdings" pitchFamily="2" charset="2"/>
              <a:buChar char="§"/>
              <a:defRPr/>
            </a:pPr>
            <a:r>
              <a:rPr lang="en-US" sz="2000" b="0" dirty="0"/>
              <a:t>Gastroesophageal cancers</a:t>
            </a:r>
          </a:p>
          <a:p>
            <a:pPr marL="342900" indent="-342900">
              <a:spcBef>
                <a:spcPts val="600"/>
              </a:spcBef>
              <a:spcAft>
                <a:spcPts val="0"/>
              </a:spcAft>
              <a:buClrTx/>
              <a:buFont typeface="Wingdings" pitchFamily="2" charset="2"/>
              <a:buChar char="§"/>
              <a:defRPr/>
            </a:pPr>
            <a:r>
              <a:rPr lang="en-US" b="0" dirty="0"/>
              <a:t>Pancreatic cancer</a:t>
            </a:r>
          </a:p>
          <a:p>
            <a:pPr marL="342900" indent="-342900">
              <a:spcBef>
                <a:spcPts val="600"/>
              </a:spcBef>
              <a:spcAft>
                <a:spcPts val="0"/>
              </a:spcAft>
              <a:buClrTx/>
              <a:buFont typeface="Wingdings" pitchFamily="2" charset="2"/>
              <a:buChar char="§"/>
              <a:defRPr/>
            </a:pPr>
            <a:r>
              <a:rPr lang="en-US" sz="2000" b="0" dirty="0"/>
              <a:t>Colorectal cancer</a:t>
            </a:r>
          </a:p>
          <a:p>
            <a:pPr marL="342900" indent="-342900">
              <a:spcBef>
                <a:spcPts val="600"/>
              </a:spcBef>
              <a:spcAft>
                <a:spcPts val="0"/>
              </a:spcAft>
              <a:buClrTx/>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56M7VY3CDVN5-652785592-2</_dlc_DocId>
    <_dlc_DocIdUrl xmlns="d54cbe69-32bd-412a-b004-9152f949605e">
      <Url>https://intranet.clinicaloptions.com/mews/oncology/ONC_2023_ASCO_GI_CF_(PRP5797)/LBA490_Shroff/_layouts/15/DocIdRedir.aspx?ID=56M7VY3CDVN5-652785592-2</Url>
      <Description>56M7VY3CDVN5-652785592-2</Description>
    </_dlc_DocIdUrl>
    <Document_x0020_Category xmlns="d720b309-306f-4705-a033-5241d16732f0">Conference Capsule Slides</Document_x0020_Category>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EA1865B130944F48B87999BDA2569F2C" ma:contentTypeVersion="1" ma:contentTypeDescription="Create a new document." ma:contentTypeScope="" ma:versionID="1c58ee25e9e0aea33604115b25731a83">
  <xsd:schema xmlns:xsd="http://www.w3.org/2001/XMLSchema" xmlns:xs="http://www.w3.org/2001/XMLSchema" xmlns:p="http://schemas.microsoft.com/office/2006/metadata/properties" xmlns:ns2="d54cbe69-32bd-412a-b004-9152f949605e" xmlns:ns3="d720b309-306f-4705-a033-5241d16732f0" targetNamespace="http://schemas.microsoft.com/office/2006/metadata/properties" ma:root="true" ma:fieldsID="3d34cba2c97578cd3cdebae0c2c6c453" ns2:_="" ns3:_="">
    <xsd:import namespace="d54cbe69-32bd-412a-b004-9152f949605e"/>
    <xsd:import namespace="d720b309-306f-4705-a033-5241d16732f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720b309-306f-4705-a033-5241d16732f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purl.org/dc/dcmitype/"/>
    <ds:schemaRef ds:uri="http://purl.org/dc/elements/1.1/"/>
    <ds:schemaRef ds:uri="d720b309-306f-4705-a033-5241d16732f0"/>
    <ds:schemaRef ds:uri="http://schemas.microsoft.com/office/2006/documentManagement/types"/>
    <ds:schemaRef ds:uri="http://schemas.openxmlformats.org/package/2006/metadata/core-properties"/>
    <ds:schemaRef ds:uri="http://www.w3.org/XML/1998/namespace"/>
    <ds:schemaRef ds:uri="http://purl.org/dc/terms/"/>
    <ds:schemaRef ds:uri="http://schemas.microsoft.com/office/infopath/2007/PartnerControls"/>
    <ds:schemaRef ds:uri="d54cbe69-32bd-412a-b004-9152f949605e"/>
    <ds:schemaRef ds:uri="http://schemas.microsoft.com/office/2006/metadata/properties"/>
  </ds:schemaRefs>
</ds:datastoreItem>
</file>

<file path=customXml/itemProps2.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3.xml><?xml version="1.0" encoding="utf-8"?>
<ds:datastoreItem xmlns:ds="http://schemas.openxmlformats.org/officeDocument/2006/customXml" ds:itemID="{A2A4628D-EB04-4BE1-91B2-BB1DEACF42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720b309-306f-4705-a033-5241d16732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4516</TotalTime>
  <Words>1443</Words>
  <Application>Microsoft Office PowerPoint</Application>
  <PresentationFormat>Widescreen</PresentationFormat>
  <Paragraphs>276</Paragraphs>
  <Slides>11</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Roboto</vt:lpstr>
      <vt:lpstr>Times</vt:lpstr>
      <vt:lpstr>Wingdings</vt:lpstr>
      <vt:lpstr>2022_CCO_Template</vt:lpstr>
      <vt:lpstr>4_2017_HTAA_Diabetes</vt:lpstr>
      <vt:lpstr>SWOG 1815: Phase III Trial of First-line  Gemcitabine/Cisplatin ± Nab-Paclitaxel for Advanced Biliary Tract Cancers</vt:lpstr>
      <vt:lpstr>About These Slides</vt:lpstr>
      <vt:lpstr>SWOG 1815: Background</vt:lpstr>
      <vt:lpstr>SWOG 1815: Study Design</vt:lpstr>
      <vt:lpstr>SWOG 1815: Baseline Characteristics</vt:lpstr>
      <vt:lpstr>SWOG 1815: OS and PFS</vt:lpstr>
      <vt:lpstr>SWOG 1815: ORR</vt:lpstr>
      <vt:lpstr>SWOG 1815: ORR by Disease Subtype and Stage</vt:lpstr>
      <vt:lpstr>SWOG 1815: Grade 3/4 TRAEs</vt:lpstr>
      <vt:lpstr>SWOG 1815: Investigator Conclusions</vt:lpstr>
      <vt:lpstr>Go Online for More CCO  Coverage of ASCO GI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SWOG 1815: Phase III Trial of First-line Gemcitabine/Cisplatin ± Nab-Paclitaxel for Advanced Biliary Tract Cancers</dc:title>
  <dc:creator>Preferred User</dc:creator>
  <cp:lastModifiedBy>Natalia Kolenko</cp:lastModifiedBy>
  <cp:revision>36</cp:revision>
  <cp:lastPrinted>2016-09-26T20:21:49Z</cp:lastPrinted>
  <dcterms:created xsi:type="dcterms:W3CDTF">2005-05-27T15:08:01Z</dcterms:created>
  <dcterms:modified xsi:type="dcterms:W3CDTF">2023-01-26T20:58:21Z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590faa6a-11c2-40a4-afda-a7ab810a802c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0x010100EA1865B130944F48B87999BDA2569F2C</vt:lpwstr>
  </property>
  <property fmtid="{D5CDD505-2E9C-101B-9397-08002B2CF9AE}" pid="9" name="MediaServiceImageTags">
    <vt:lpwstr/>
  </property>
</Properties>
</file>