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1"/>
  </p:notesMasterIdLst>
  <p:handoutMasterIdLst>
    <p:handoutMasterId r:id="rId22"/>
  </p:handoutMasterIdLst>
  <p:sldIdLst>
    <p:sldId id="321" r:id="rId11"/>
    <p:sldId id="556" r:id="rId12"/>
    <p:sldId id="559" r:id="rId13"/>
    <p:sldId id="560" r:id="rId14"/>
    <p:sldId id="561" r:id="rId15"/>
    <p:sldId id="573" r:id="rId16"/>
    <p:sldId id="574" r:id="rId17"/>
    <p:sldId id="575" r:id="rId18"/>
    <p:sldId id="562"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Kara Nyberg" initials="KN" lastIdx="1" clrIdx="13">
    <p:extLst>
      <p:ext uri="{19B8F6BF-5375-455C-9EA6-DF929625EA0E}">
        <p15:presenceInfo xmlns:p15="http://schemas.microsoft.com/office/powerpoint/2012/main" userId="Kara Nyber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9387C0-7289-4945-A97C-BCED997BEC64}" v="3" dt="2021-12-16T16:31:01.24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713" autoAdjust="0"/>
  </p:normalViewPr>
  <p:slideViewPr>
    <p:cSldViewPr snapToGrid="0" showGuides="1">
      <p:cViewPr varScale="1">
        <p:scale>
          <a:sx n="103" d="100"/>
          <a:sy n="103" d="100"/>
        </p:scale>
        <p:origin x="114" y="108"/>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siRNA, small interfering RNA.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21947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QoL, quality of life; siRNA, small interfering RNA.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65706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Haem-A-QoL, Haemophilia Quality of Life Questionnaire for Adults; HRQoL, health-related quality of life; PD, pharmacodynamics.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959689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55384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ABR, annualized bleeding rate; IQR, interquartile range; NR, not reported.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97777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Haem-A-QoL, Haemophilia Quality of Life Questionnaire for Adults; HRQoL, health-related quality of life; LS, least squares.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79480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d/c, discontinuation; TEAE, treatment-emergent adverse event; TESAE, treatment-emergent serious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9385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ABR, annualized bleeding rate; AE, adverse event;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30819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ATLAS-A/B: Phase III Trial of Fitusiran, </a:t>
            </a:r>
            <a:br>
              <a:rPr lang="en-US" altLang="en-US" sz="4000" dirty="0"/>
            </a:br>
            <a:r>
              <a:rPr lang="en-US" altLang="en-US" sz="4000" dirty="0"/>
              <a:t>an Investigational siRNA Therapy </a:t>
            </a:r>
            <a:br>
              <a:rPr lang="en-US" altLang="en-US" sz="4000" dirty="0"/>
            </a:br>
            <a:r>
              <a:rPr lang="en-US" altLang="en-US" sz="4000" dirty="0"/>
              <a:t>Targeting Antithrombin, in Patients With Hemophilia A or B Without Inhibitors</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200" dirty="0"/>
              <a:t>Hemophilia is a rare bleeding disorder characterized by deficiencies in factor VIII or IX</a:t>
            </a:r>
            <a:r>
              <a:rPr lang="en-US" sz="2200" baseline="30000" dirty="0"/>
              <a:t>1,2</a:t>
            </a:r>
          </a:p>
          <a:p>
            <a:pPr lvl="1"/>
            <a:r>
              <a:rPr lang="en-US" sz="2000" dirty="0"/>
              <a:t>Results in ineffective clot formation due to impaired thrombin generation, which primarily manifests as joint bleeding</a:t>
            </a:r>
            <a:r>
              <a:rPr lang="en-US" sz="2000" baseline="30000" dirty="0"/>
              <a:t>1</a:t>
            </a:r>
            <a:endParaRPr lang="en-US" sz="2000" dirty="0"/>
          </a:p>
          <a:p>
            <a:pPr lvl="1"/>
            <a:r>
              <a:rPr lang="en-US" sz="2000" dirty="0"/>
              <a:t>Standard treatment involves factor replacement therapy administered by IV several times per week, with the aim of preventing bleeding, reducing treatment burden, and improving QoL</a:t>
            </a:r>
            <a:r>
              <a:rPr lang="en-US" sz="2000" baseline="30000" dirty="0"/>
              <a:t>1,3-6</a:t>
            </a:r>
            <a:endParaRPr lang="en-US" sz="2000" dirty="0"/>
          </a:p>
          <a:p>
            <a:r>
              <a:rPr lang="en-US" sz="2200" dirty="0"/>
              <a:t>Fitusiran: investigational siRNA therapeutic with SC administration that targets the antithrombin protein</a:t>
            </a:r>
            <a:r>
              <a:rPr lang="en-US" sz="2200" baseline="30000" dirty="0"/>
              <a:t>7-9</a:t>
            </a:r>
          </a:p>
          <a:p>
            <a:pPr lvl="1"/>
            <a:r>
              <a:rPr lang="en-US" sz="2200" dirty="0"/>
              <a:t>Enhances thrombin generation and rebalances hemostasis in patients with hemophilia </a:t>
            </a:r>
          </a:p>
          <a:p>
            <a:r>
              <a:rPr lang="en-US" sz="2200" dirty="0"/>
              <a:t>Current report presents results from a phase III study of fitusiran prophylaxis vs </a:t>
            </a:r>
            <a:br>
              <a:rPr lang="en-US" sz="2200" dirty="0"/>
            </a:br>
            <a:r>
              <a:rPr lang="en-US" sz="2200" dirty="0"/>
              <a:t>on-demand treatment with factor concentrates in patients with hemophilia A or B </a:t>
            </a:r>
            <a:br>
              <a:rPr lang="en-US" sz="2200" dirty="0"/>
            </a:br>
            <a:r>
              <a:rPr lang="en-US" sz="2200" dirty="0"/>
              <a:t>without inhibitors</a:t>
            </a:r>
            <a:r>
              <a:rPr lang="en-US" sz="2200" baseline="30000" dirty="0"/>
              <a:t>10</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E3028599-7A0D-2846-B87A-0010435AE2C6}"/>
              </a:ext>
            </a:extLst>
          </p:cNvPr>
          <p:cNvSpPr txBox="1">
            <a:spLocks noChangeArrowheads="1"/>
          </p:cNvSpPr>
          <p:nvPr/>
        </p:nvSpPr>
        <p:spPr bwMode="auto">
          <a:xfrm>
            <a:off x="412751" y="5834917"/>
            <a:ext cx="7853362"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Srivastava. Haemophilia. 2020;26:1. 2. Willyard. Nature. 2014;515:S168. 3. Oldenburg. Blood. 2015;125:2038.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Mannucci. Haematologica. 2020;105:545. 5. Santagostino. Blood Transfus. 2008;6:s12. 6. Curry. Haemophilia. 2019;25:373. 7. Pasi. NEJM. 2017;377:819. 8. Machin. J Blood Med. 2018;9:135. 9. Pasi. J Thromb Haemost. 2021;19:1436.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10. Srivastava. ASH 2021. Abstr LBA3.</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2">
            <a:extLst>
              <a:ext uri="{FF2B5EF4-FFF2-40B4-BE49-F238E27FC236}">
                <a16:creationId xmlns:a16="http://schemas.microsoft.com/office/drawing/2014/main" id="{D02F1727-C5F1-BE41-A699-64923A990DE1}"/>
              </a:ext>
            </a:extLst>
          </p:cNvPr>
          <p:cNvSpPr>
            <a:spLocks noGrp="1"/>
          </p:cNvSpPr>
          <p:nvPr>
            <p:ph idx="1"/>
          </p:nvPr>
        </p:nvSpPr>
        <p:spPr>
          <a:xfrm>
            <a:off x="604675" y="1513047"/>
            <a:ext cx="10877529" cy="450664"/>
          </a:xfrm>
        </p:spPr>
        <p:txBody>
          <a:bodyPr/>
          <a:lstStyle/>
          <a:p>
            <a:r>
              <a:rPr lang="en-US" sz="2200" dirty="0"/>
              <a:t>Multicenter, randomized, open-label phase III trial</a:t>
            </a:r>
          </a:p>
        </p:txBody>
      </p:sp>
      <p:sp>
        <p:nvSpPr>
          <p:cNvPr id="12" name="Text Box 45">
            <a:extLst>
              <a:ext uri="{FF2B5EF4-FFF2-40B4-BE49-F238E27FC236}">
                <a16:creationId xmlns:a16="http://schemas.microsoft.com/office/drawing/2014/main" id="{76CA3970-D91C-034F-85C2-46DC12856643}"/>
              </a:ext>
            </a:extLst>
          </p:cNvPr>
          <p:cNvSpPr txBox="1">
            <a:spLocks noChangeArrowheads="1"/>
          </p:cNvSpPr>
          <p:nvPr/>
        </p:nvSpPr>
        <p:spPr bwMode="auto">
          <a:xfrm>
            <a:off x="554444" y="2935875"/>
            <a:ext cx="295660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Males aged ≥12 yr with severe hemophilia A or B without inhibitors not receiving prophylaxis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120)</a:t>
            </a:r>
            <a:endParaRPr lang="en-US" altLang="en-US" sz="1800" b="0" dirty="0">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1AD9FDA9-851D-4B46-98D0-9AC3280EC413}"/>
              </a:ext>
            </a:extLst>
          </p:cNvPr>
          <p:cNvSpPr>
            <a:spLocks noChangeArrowheads="1"/>
          </p:cNvSpPr>
          <p:nvPr/>
        </p:nvSpPr>
        <p:spPr bwMode="auto">
          <a:xfrm>
            <a:off x="4172358" y="2494153"/>
            <a:ext cx="6236453"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750" dirty="0">
                <a:solidFill>
                  <a:schemeClr val="tx1"/>
                </a:solidFill>
                <a:latin typeface="Calibri" panose="020F0502020204030204" pitchFamily="34" charset="0"/>
              </a:rPr>
              <a:t>Fitusiran </a:t>
            </a:r>
            <a:r>
              <a:rPr lang="en-US" altLang="en-US" sz="1750" b="0" dirty="0">
                <a:solidFill>
                  <a:schemeClr val="tx1"/>
                </a:solidFill>
                <a:latin typeface="Calibri" panose="020F0502020204030204" pitchFamily="34" charset="0"/>
              </a:rPr>
              <a:t>80 mg SC as prophylaxis once monthly +</a:t>
            </a:r>
            <a:br>
              <a:rPr lang="en-US" altLang="en-US" sz="1750" b="0" dirty="0">
                <a:solidFill>
                  <a:schemeClr val="tx1"/>
                </a:solidFill>
                <a:latin typeface="Calibri" panose="020F0502020204030204" pitchFamily="34" charset="0"/>
              </a:rPr>
            </a:br>
            <a:r>
              <a:rPr lang="en-US" altLang="en-US" sz="1750" b="0" dirty="0">
                <a:solidFill>
                  <a:schemeClr val="tx1"/>
                </a:solidFill>
                <a:latin typeface="Calibri" panose="020F0502020204030204" pitchFamily="34" charset="0"/>
              </a:rPr>
              <a:t>on-demand use of factor replacement therapy </a:t>
            </a:r>
            <a:br>
              <a:rPr lang="en-US" altLang="en-US" sz="1750" b="0" dirty="0">
                <a:solidFill>
                  <a:schemeClr val="tx1"/>
                </a:solidFill>
                <a:latin typeface="Calibri" panose="020F0502020204030204" pitchFamily="34" charset="0"/>
              </a:rPr>
            </a:br>
            <a:r>
              <a:rPr lang="en-US" altLang="en-US" sz="1750" b="0" dirty="0">
                <a:solidFill>
                  <a:schemeClr val="tx1"/>
                </a:solidFill>
                <a:latin typeface="Calibri" panose="020F0502020204030204" pitchFamily="34" charset="0"/>
              </a:rPr>
              <a:t>for breakthrough bleeding episodes</a:t>
            </a:r>
          </a:p>
          <a:p>
            <a:pPr algn="ctr">
              <a:lnSpc>
                <a:spcPct val="100000"/>
              </a:lnSpc>
              <a:spcBef>
                <a:spcPct val="0"/>
              </a:spcBef>
              <a:spcAft>
                <a:spcPct val="0"/>
              </a:spcAft>
              <a:buClrTx/>
              <a:buFontTx/>
              <a:buNone/>
            </a:pPr>
            <a:r>
              <a:rPr lang="en-US" altLang="en-US" sz="1750" b="0" dirty="0">
                <a:solidFill>
                  <a:schemeClr val="tx1"/>
                </a:solidFill>
                <a:latin typeface="Calibri" panose="020F0502020204030204" pitchFamily="34" charset="0"/>
              </a:rPr>
              <a:t>(n = 80)</a:t>
            </a:r>
          </a:p>
        </p:txBody>
      </p:sp>
      <p:sp>
        <p:nvSpPr>
          <p:cNvPr id="15" name="Rectangle 50">
            <a:extLst>
              <a:ext uri="{FF2B5EF4-FFF2-40B4-BE49-F238E27FC236}">
                <a16:creationId xmlns:a16="http://schemas.microsoft.com/office/drawing/2014/main" id="{C16DF44D-2334-B944-9F9F-43E3BF1FAAB0}"/>
              </a:ext>
            </a:extLst>
          </p:cNvPr>
          <p:cNvSpPr>
            <a:spLocks noChangeArrowheads="1"/>
          </p:cNvSpPr>
          <p:nvPr/>
        </p:nvSpPr>
        <p:spPr bwMode="auto">
          <a:xfrm>
            <a:off x="4141969" y="3699189"/>
            <a:ext cx="6236453" cy="109728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On-demand </a:t>
            </a:r>
            <a:r>
              <a:rPr lang="en-US" altLang="en-US" sz="1800" b="0" dirty="0">
                <a:solidFill>
                  <a:schemeClr val="tx1"/>
                </a:solidFill>
                <a:latin typeface="Calibri" panose="020F0502020204030204" pitchFamily="34" charset="0"/>
              </a:rPr>
              <a:t>use of factor replacement therapy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for breakthrough bleeding episodes (per local standard practice)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40)</a:t>
            </a:r>
          </a:p>
        </p:txBody>
      </p:sp>
      <p:sp>
        <p:nvSpPr>
          <p:cNvPr id="17" name="Line 53">
            <a:extLst>
              <a:ext uri="{FF2B5EF4-FFF2-40B4-BE49-F238E27FC236}">
                <a16:creationId xmlns:a16="http://schemas.microsoft.com/office/drawing/2014/main" id="{9F65D5A2-61B5-584C-B4B3-E9A9346E73E2}"/>
              </a:ext>
            </a:extLst>
          </p:cNvPr>
          <p:cNvSpPr>
            <a:spLocks noChangeShapeType="1"/>
          </p:cNvSpPr>
          <p:nvPr/>
        </p:nvSpPr>
        <p:spPr bwMode="auto">
          <a:xfrm>
            <a:off x="3382335" y="366444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4">
            <a:extLst>
              <a:ext uri="{FF2B5EF4-FFF2-40B4-BE49-F238E27FC236}">
                <a16:creationId xmlns:a16="http://schemas.microsoft.com/office/drawing/2014/main" id="{F723B1BA-ED68-1A4E-88A6-52539210D1FA}"/>
              </a:ext>
            </a:extLst>
          </p:cNvPr>
          <p:cNvSpPr>
            <a:spLocks noChangeShapeType="1"/>
          </p:cNvSpPr>
          <p:nvPr/>
        </p:nvSpPr>
        <p:spPr bwMode="auto">
          <a:xfrm flipV="1">
            <a:off x="3382335" y="321860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19" name="Straight Arrow Connector 18">
            <a:extLst>
              <a:ext uri="{FF2B5EF4-FFF2-40B4-BE49-F238E27FC236}">
                <a16:creationId xmlns:a16="http://schemas.microsoft.com/office/drawing/2014/main" id="{60D75594-6E1F-844C-A3C2-90F7DBE999A0}"/>
              </a:ext>
            </a:extLst>
          </p:cNvPr>
          <p:cNvCxnSpPr>
            <a:cxnSpLocks/>
          </p:cNvCxnSpPr>
          <p:nvPr/>
        </p:nvCxnSpPr>
        <p:spPr bwMode="auto">
          <a:xfrm>
            <a:off x="10408811" y="2100934"/>
            <a:ext cx="0" cy="30482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A3DD577A-399A-2D4E-8A87-156F2F816AB6}"/>
              </a:ext>
            </a:extLst>
          </p:cNvPr>
          <p:cNvSpPr txBox="1"/>
          <p:nvPr/>
        </p:nvSpPr>
        <p:spPr bwMode="auto">
          <a:xfrm>
            <a:off x="9854943" y="1783698"/>
            <a:ext cx="1107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9 mo</a:t>
            </a:r>
          </a:p>
        </p:txBody>
      </p:sp>
      <p:sp>
        <p:nvSpPr>
          <p:cNvPr id="21" name="Content Placeholder 18">
            <a:extLst>
              <a:ext uri="{FF2B5EF4-FFF2-40B4-BE49-F238E27FC236}">
                <a16:creationId xmlns:a16="http://schemas.microsoft.com/office/drawing/2014/main" id="{85F1BFE8-6B11-1A4E-A6A3-C6DED851F6F0}"/>
              </a:ext>
            </a:extLst>
          </p:cNvPr>
          <p:cNvSpPr txBox="1">
            <a:spLocks/>
          </p:cNvSpPr>
          <p:nvPr/>
        </p:nvSpPr>
        <p:spPr bwMode="auto">
          <a:xfrm>
            <a:off x="588189" y="5185868"/>
            <a:ext cx="10477710" cy="102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Primary endpoint: </a:t>
            </a:r>
            <a:r>
              <a:rPr lang="en-US" sz="2200" b="0" kern="0" dirty="0"/>
              <a:t>annualized bleeding rate</a:t>
            </a:r>
          </a:p>
          <a:p>
            <a:r>
              <a:rPr lang="en-US" sz="2200" kern="0" dirty="0"/>
              <a:t>Secondary endpoints: </a:t>
            </a:r>
            <a:r>
              <a:rPr lang="en-US" sz="2200" b="0" kern="0" dirty="0"/>
              <a:t>annualized joint bleeding rate, HRQoL (per Haem-A-QoL), safety and tolerability</a:t>
            </a:r>
          </a:p>
          <a:p>
            <a:pPr marL="0" indent="0">
              <a:buNone/>
            </a:pPr>
            <a:endParaRPr lang="en-US" sz="2200" b="0" kern="0" dirty="0"/>
          </a:p>
        </p:txBody>
      </p:sp>
      <p:sp>
        <p:nvSpPr>
          <p:cNvPr id="2" name="TextBox 1">
            <a:extLst>
              <a:ext uri="{FF2B5EF4-FFF2-40B4-BE49-F238E27FC236}">
                <a16:creationId xmlns:a16="http://schemas.microsoft.com/office/drawing/2014/main" id="{8837DDC9-75BF-A94B-B924-6D5F5BBAEDEF}"/>
              </a:ext>
            </a:extLst>
          </p:cNvPr>
          <p:cNvSpPr txBox="1"/>
          <p:nvPr/>
        </p:nvSpPr>
        <p:spPr bwMode="auto">
          <a:xfrm>
            <a:off x="3533262" y="3421537"/>
            <a:ext cx="4491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cxnSp>
        <p:nvCxnSpPr>
          <p:cNvPr id="5" name="Straight Arrow Connector 4">
            <a:extLst>
              <a:ext uri="{FF2B5EF4-FFF2-40B4-BE49-F238E27FC236}">
                <a16:creationId xmlns:a16="http://schemas.microsoft.com/office/drawing/2014/main" id="{F7C72E2F-BED2-7C4C-AEEB-5E9E3927258E}"/>
              </a:ext>
            </a:extLst>
          </p:cNvPr>
          <p:cNvCxnSpPr>
            <a:cxnSpLocks/>
          </p:cNvCxnSpPr>
          <p:nvPr/>
        </p:nvCxnSpPr>
        <p:spPr bwMode="auto">
          <a:xfrm>
            <a:off x="4172358" y="2366813"/>
            <a:ext cx="1119732"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A4B0AC8C-3322-BA48-A897-80B604E398D2}"/>
              </a:ext>
            </a:extLst>
          </p:cNvPr>
          <p:cNvCxnSpPr>
            <a:cxnSpLocks/>
          </p:cNvCxnSpPr>
          <p:nvPr/>
        </p:nvCxnSpPr>
        <p:spPr bwMode="auto">
          <a:xfrm>
            <a:off x="5338997" y="2366813"/>
            <a:ext cx="5039425" cy="0"/>
          </a:xfrm>
          <a:prstGeom prst="straightConnector1">
            <a:avLst/>
          </a:prstGeom>
          <a:noFill/>
          <a:ln w="28575" cap="flat" cmpd="sng" algn="ctr">
            <a:solidFill>
              <a:schemeClr val="bg1"/>
            </a:solidFill>
            <a:prstDash val="solid"/>
            <a:round/>
            <a:headEnd type="none" w="med" len="med"/>
            <a:tailEnd type="triangle"/>
          </a:ln>
          <a:effectLst/>
        </p:spPr>
      </p:cxnSp>
      <p:sp>
        <p:nvSpPr>
          <p:cNvPr id="26" name="TextBox 25">
            <a:extLst>
              <a:ext uri="{FF2B5EF4-FFF2-40B4-BE49-F238E27FC236}">
                <a16:creationId xmlns:a16="http://schemas.microsoft.com/office/drawing/2014/main" id="{03646491-852A-9847-8866-B0BBB4EB8104}"/>
              </a:ext>
            </a:extLst>
          </p:cNvPr>
          <p:cNvSpPr txBox="1"/>
          <p:nvPr/>
        </p:nvSpPr>
        <p:spPr bwMode="auto">
          <a:xfrm>
            <a:off x="4037789" y="1839324"/>
            <a:ext cx="13109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1-Mo Onset Period*</a:t>
            </a:r>
          </a:p>
        </p:txBody>
      </p:sp>
      <p:sp>
        <p:nvSpPr>
          <p:cNvPr id="27" name="TextBox 26">
            <a:extLst>
              <a:ext uri="{FF2B5EF4-FFF2-40B4-BE49-F238E27FC236}">
                <a16:creationId xmlns:a16="http://schemas.microsoft.com/office/drawing/2014/main" id="{52A1A30F-6B2B-594A-91C0-325C239B41C5}"/>
              </a:ext>
            </a:extLst>
          </p:cNvPr>
          <p:cNvSpPr txBox="1"/>
          <p:nvPr/>
        </p:nvSpPr>
        <p:spPr bwMode="auto">
          <a:xfrm>
            <a:off x="5118354" y="2054767"/>
            <a:ext cx="54532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8-Mo Efficacy Period </a:t>
            </a:r>
            <a:r>
              <a:rPr lang="en-US" sz="1400" b="0" dirty="0">
                <a:solidFill>
                  <a:schemeClr val="bg1"/>
                </a:solidFill>
                <a:latin typeface="Calibri" panose="020F0502020204030204" pitchFamily="34" charset="0"/>
              </a:rPr>
              <a:t>(D29 after first dose of fitusiran to D246)</a:t>
            </a:r>
            <a:endParaRPr lang="en-US" sz="1400" b="0" baseline="3000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0C0F60A2-F8E7-EE45-B81D-66D4635D1373}"/>
              </a:ext>
            </a:extLst>
          </p:cNvPr>
          <p:cNvSpPr txBox="1"/>
          <p:nvPr/>
        </p:nvSpPr>
        <p:spPr bwMode="auto">
          <a:xfrm>
            <a:off x="4141969" y="4818011"/>
            <a:ext cx="68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*Time required for fitusiran to reach target PD effect of antithrombin lowering (first 28 days).</a:t>
            </a:r>
          </a:p>
        </p:txBody>
      </p:sp>
      <p:sp>
        <p:nvSpPr>
          <p:cNvPr id="29" name="Text Box 15">
            <a:extLst>
              <a:ext uri="{FF2B5EF4-FFF2-40B4-BE49-F238E27FC236}">
                <a16:creationId xmlns:a16="http://schemas.microsoft.com/office/drawing/2014/main" id="{73410CBC-40BF-0849-93E4-333FFBD2AC6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Srivastava. ASH 2021. Abstr LBA3.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23A6021-913F-E24F-AA9A-1620CC723B9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Srivastava. ASH 2021. Abstr LBA3.</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012C88FC-ABF2-3242-A5BB-9ED5DCCB3FFD}"/>
              </a:ext>
            </a:extLst>
          </p:cNvPr>
          <p:cNvGraphicFramePr>
            <a:graphicFrameLocks/>
          </p:cNvGraphicFramePr>
          <p:nvPr>
            <p:extLst>
              <p:ext uri="{D42A27DB-BD31-4B8C-83A1-F6EECF244321}">
                <p14:modId xmlns:p14="http://schemas.microsoft.com/office/powerpoint/2010/main" val="3940548171"/>
              </p:ext>
            </p:extLst>
          </p:nvPr>
        </p:nvGraphicFramePr>
        <p:xfrm>
          <a:off x="727076" y="1604963"/>
          <a:ext cx="10736262" cy="4145365"/>
        </p:xfrm>
        <a:graphic>
          <a:graphicData uri="http://schemas.openxmlformats.org/drawingml/2006/table">
            <a:tbl>
              <a:tblPr/>
              <a:tblGrid>
                <a:gridCol w="2642804">
                  <a:extLst>
                    <a:ext uri="{9D8B030D-6E8A-4147-A177-3AD203B41FA5}">
                      <a16:colId xmlns:a16="http://schemas.microsoft.com/office/drawing/2014/main" val="20000"/>
                    </a:ext>
                  </a:extLst>
                </a:gridCol>
                <a:gridCol w="2920569">
                  <a:extLst>
                    <a:ext uri="{9D8B030D-6E8A-4147-A177-3AD203B41FA5}">
                      <a16:colId xmlns:a16="http://schemas.microsoft.com/office/drawing/2014/main" val="20001"/>
                    </a:ext>
                  </a:extLst>
                </a:gridCol>
                <a:gridCol w="2602546">
                  <a:extLst>
                    <a:ext uri="{9D8B030D-6E8A-4147-A177-3AD203B41FA5}">
                      <a16:colId xmlns:a16="http://schemas.microsoft.com/office/drawing/2014/main" val="20002"/>
                    </a:ext>
                  </a:extLst>
                </a:gridCol>
                <a:gridCol w="2570343">
                  <a:extLst>
                    <a:ext uri="{9D8B030D-6E8A-4147-A177-3AD203B41FA5}">
                      <a16:colId xmlns:a16="http://schemas.microsoft.com/office/drawing/2014/main" val="200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Fitusiran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On-Demand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Factor Replacement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33.9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33.6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33.8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weight, kg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73.0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75.3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73.8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Hemophilia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(77.5)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(77.5)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 (77.5)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bleeding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episodes in 6 mo prior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to screening, 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13.1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8980550"/>
                  </a:ext>
                </a:extLst>
              </a:tr>
              <a:tr h="39624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target joints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at BL, 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899275"/>
                  </a:ext>
                </a:extLst>
              </a:tr>
            </a:tbl>
          </a:graphicData>
        </a:graphic>
      </p:graphicFrame>
    </p:spTree>
    <p:extLst>
      <p:ext uri="{BB962C8B-B14F-4D97-AF65-F5344CB8AC3E}">
        <p14:creationId xmlns:p14="http://schemas.microsoft.com/office/powerpoint/2010/main" val="200880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Bleeds Requiring </a:t>
            </a:r>
            <a:br>
              <a:rPr lang="en-US" dirty="0"/>
            </a:br>
            <a:r>
              <a:rPr lang="en-US" dirty="0"/>
              <a:t>Treatment During Efficacy Period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23A6021-913F-E24F-AA9A-1620CC723B9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Srivastava. ASH 2021. Abstr LBA3.</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012C88FC-ABF2-3242-A5BB-9ED5DCCB3FFD}"/>
              </a:ext>
            </a:extLst>
          </p:cNvPr>
          <p:cNvGraphicFramePr>
            <a:graphicFrameLocks/>
          </p:cNvGraphicFramePr>
          <p:nvPr>
            <p:extLst>
              <p:ext uri="{D42A27DB-BD31-4B8C-83A1-F6EECF244321}">
                <p14:modId xmlns:p14="http://schemas.microsoft.com/office/powerpoint/2010/main" val="3599656553"/>
              </p:ext>
            </p:extLst>
          </p:nvPr>
        </p:nvGraphicFramePr>
        <p:xfrm>
          <a:off x="727076" y="1604963"/>
          <a:ext cx="10736262" cy="3931984"/>
        </p:xfrm>
        <a:graphic>
          <a:graphicData uri="http://schemas.openxmlformats.org/drawingml/2006/table">
            <a:tbl>
              <a:tblPr/>
              <a:tblGrid>
                <a:gridCol w="3502024">
                  <a:extLst>
                    <a:ext uri="{9D8B030D-6E8A-4147-A177-3AD203B41FA5}">
                      <a16:colId xmlns:a16="http://schemas.microsoft.com/office/drawing/2014/main" val="20000"/>
                    </a:ext>
                  </a:extLst>
                </a:gridCol>
                <a:gridCol w="1901190">
                  <a:extLst>
                    <a:ext uri="{9D8B030D-6E8A-4147-A177-3AD203B41FA5}">
                      <a16:colId xmlns:a16="http://schemas.microsoft.com/office/drawing/2014/main" val="20001"/>
                    </a:ext>
                  </a:extLst>
                </a:gridCol>
                <a:gridCol w="1901190">
                  <a:extLst>
                    <a:ext uri="{9D8B030D-6E8A-4147-A177-3AD203B41FA5}">
                      <a16:colId xmlns:a16="http://schemas.microsoft.com/office/drawing/2014/main" val="20002"/>
                    </a:ext>
                  </a:extLst>
                </a:gridCol>
                <a:gridCol w="1901190">
                  <a:extLst>
                    <a:ext uri="{9D8B030D-6E8A-4147-A177-3AD203B41FA5}">
                      <a16:colId xmlns:a16="http://schemas.microsoft.com/office/drawing/2014/main" val="20003"/>
                    </a:ext>
                  </a:extLst>
                </a:gridCol>
                <a:gridCol w="1530668">
                  <a:extLst>
                    <a:ext uri="{9D8B030D-6E8A-4147-A177-3AD203B41FA5}">
                      <a16:colId xmlns:a16="http://schemas.microsoft.com/office/drawing/2014/main" val="3876162260"/>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Treated Bleeds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Fitusiran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On-Demand Factor Replacement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ABR Reduction With Fitusiran,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ABR (IQR) for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all treated bleeds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Hemophilia 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Hemophilia 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 (0.0-3.4)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 (0.0-3.4)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(0.0-5.0)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21.8 (8.4-41.0)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21.8 (8.4-38.5)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 (8.4-46.9)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89.9 (84.1-93.6)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ABR (IQR) for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treated joint bleeds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 (0.0-3.4)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 (4.2-33.5)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90.3 (83.9-94.1)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Treated bleeds,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treated bleeds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treated bleeds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DB67CCE6-2D7F-4DAB-B786-7A665DD31CBE}"/>
              </a:ext>
            </a:extLst>
          </p:cNvPr>
          <p:cNvSpPr txBox="1"/>
          <p:nvPr/>
        </p:nvSpPr>
        <p:spPr bwMode="auto">
          <a:xfrm>
            <a:off x="670902" y="5615804"/>
            <a:ext cx="9103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*Hemophilia A: fitusiran (n = 61); factor replacement (n = 31).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Hemophilia B: fitusiran (n = 18); factor replacement (n = 9). </a:t>
            </a:r>
          </a:p>
        </p:txBody>
      </p:sp>
    </p:spTree>
    <p:extLst>
      <p:ext uri="{BB962C8B-B14F-4D97-AF65-F5344CB8AC3E}">
        <p14:creationId xmlns:p14="http://schemas.microsoft.com/office/powerpoint/2010/main" val="3866879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HRQoL</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23A6021-913F-E24F-AA9A-1620CC723B9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Srivastava. ASH 2021. Abstr LBA3.</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012C88FC-ABF2-3242-A5BB-9ED5DCCB3FFD}"/>
              </a:ext>
            </a:extLst>
          </p:cNvPr>
          <p:cNvGraphicFramePr>
            <a:graphicFrameLocks/>
          </p:cNvGraphicFramePr>
          <p:nvPr>
            <p:extLst>
              <p:ext uri="{D42A27DB-BD31-4B8C-83A1-F6EECF244321}">
                <p14:modId xmlns:p14="http://schemas.microsoft.com/office/powerpoint/2010/main" val="337838225"/>
              </p:ext>
            </p:extLst>
          </p:nvPr>
        </p:nvGraphicFramePr>
        <p:xfrm>
          <a:off x="727076" y="1604963"/>
          <a:ext cx="10736262" cy="1676437"/>
        </p:xfrm>
        <a:graphic>
          <a:graphicData uri="http://schemas.openxmlformats.org/drawingml/2006/table">
            <a:tbl>
              <a:tblPr/>
              <a:tblGrid>
                <a:gridCol w="3467734">
                  <a:extLst>
                    <a:ext uri="{9D8B030D-6E8A-4147-A177-3AD203B41FA5}">
                      <a16:colId xmlns:a16="http://schemas.microsoft.com/office/drawing/2014/main" val="20000"/>
                    </a:ext>
                  </a:extLst>
                </a:gridCol>
                <a:gridCol w="2508885">
                  <a:extLst>
                    <a:ext uri="{9D8B030D-6E8A-4147-A177-3AD203B41FA5}">
                      <a16:colId xmlns:a16="http://schemas.microsoft.com/office/drawing/2014/main" val="20001"/>
                    </a:ext>
                  </a:extLst>
                </a:gridCol>
                <a:gridCol w="2508885">
                  <a:extLst>
                    <a:ext uri="{9D8B030D-6E8A-4147-A177-3AD203B41FA5}">
                      <a16:colId xmlns:a16="http://schemas.microsoft.com/office/drawing/2014/main" val="20002"/>
                    </a:ext>
                  </a:extLst>
                </a:gridCol>
                <a:gridCol w="2250758">
                  <a:extLst>
                    <a:ext uri="{9D8B030D-6E8A-4147-A177-3AD203B41FA5}">
                      <a16:colId xmlns:a16="http://schemas.microsoft.com/office/drawing/2014/main" val="200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LS Mean Change From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Baseline to End of Study in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Haem-A-QoL Measure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Fitusiran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On-Demand Factor Replacement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score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Physical health score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0" name="Content Placeholder 2">
            <a:extLst>
              <a:ext uri="{FF2B5EF4-FFF2-40B4-BE49-F238E27FC236}">
                <a16:creationId xmlns:a16="http://schemas.microsoft.com/office/drawing/2014/main" id="{CC68AE37-638E-A744-99D6-B95ACA03D16B}"/>
              </a:ext>
            </a:extLst>
          </p:cNvPr>
          <p:cNvSpPr>
            <a:spLocks noGrp="1"/>
          </p:cNvSpPr>
          <p:nvPr>
            <p:ph idx="1"/>
          </p:nvPr>
        </p:nvSpPr>
        <p:spPr>
          <a:xfrm>
            <a:off x="604675" y="3576601"/>
            <a:ext cx="10877529" cy="2587132"/>
          </a:xfrm>
        </p:spPr>
        <p:txBody>
          <a:bodyPr/>
          <a:lstStyle/>
          <a:p>
            <a:r>
              <a:rPr lang="en-US" sz="2400" dirty="0"/>
              <a:t>Reductions in total score and physical health score surpassed thresholds for clinically meaningful improvements in the </a:t>
            </a:r>
            <a:r>
              <a:rPr lang="en-US" sz="2400"/>
              <a:t>fitusiran arm </a:t>
            </a:r>
            <a:r>
              <a:rPr lang="en-US" sz="2400" dirty="0"/>
              <a:t>but not in the on-demand factor replacement arm</a:t>
            </a:r>
          </a:p>
        </p:txBody>
      </p:sp>
    </p:spTree>
    <p:extLst>
      <p:ext uri="{BB962C8B-B14F-4D97-AF65-F5344CB8AC3E}">
        <p14:creationId xmlns:p14="http://schemas.microsoft.com/office/powerpoint/2010/main" val="1829366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Safety and Tolerability</a:t>
            </a:r>
            <a:endParaRPr lang="en-US" altLang="en-US" dirty="0"/>
          </a:p>
        </p:txBody>
      </p:sp>
      <p:sp>
        <p:nvSpPr>
          <p:cNvPr id="3" name="Content Placeholder 2">
            <a:extLst>
              <a:ext uri="{FF2B5EF4-FFF2-40B4-BE49-F238E27FC236}">
                <a16:creationId xmlns:a16="http://schemas.microsoft.com/office/drawing/2014/main" id="{091C0DE8-820B-45F5-BE49-A2A0EB916A7F}"/>
              </a:ext>
            </a:extLst>
          </p:cNvPr>
          <p:cNvSpPr>
            <a:spLocks noGrp="1"/>
          </p:cNvSpPr>
          <p:nvPr>
            <p:ph idx="1"/>
          </p:nvPr>
        </p:nvSpPr>
        <p:spPr>
          <a:xfrm>
            <a:off x="604675" y="5800469"/>
            <a:ext cx="10877529" cy="363264"/>
          </a:xfrm>
        </p:spPr>
        <p:txBody>
          <a:bodyPr/>
          <a:lstStyle/>
          <a:p>
            <a:r>
              <a:rPr lang="en-US" sz="2200" dirty="0"/>
              <a:t>Differences in TEAEs of special interest are consistent with prior identified risks of fitusiran</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23A6021-913F-E24F-AA9A-1620CC723B9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Srivastava. ASH 2021. Abstr LBA3.</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012C88FC-ABF2-3242-A5BB-9ED5DCCB3FFD}"/>
              </a:ext>
            </a:extLst>
          </p:cNvPr>
          <p:cNvGraphicFramePr>
            <a:graphicFrameLocks/>
          </p:cNvGraphicFramePr>
          <p:nvPr>
            <p:extLst>
              <p:ext uri="{D42A27DB-BD31-4B8C-83A1-F6EECF244321}">
                <p14:modId xmlns:p14="http://schemas.microsoft.com/office/powerpoint/2010/main" val="3184618501"/>
              </p:ext>
            </p:extLst>
          </p:nvPr>
        </p:nvGraphicFramePr>
        <p:xfrm>
          <a:off x="727076" y="1604963"/>
          <a:ext cx="10755127" cy="3931983"/>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Fitusiran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On-Demand Factor Replacement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TESAE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leading to treatment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898055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Hepatic enzyme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Transaminases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899275"/>
                  </a:ext>
                </a:extLst>
              </a:tr>
            </a:tbl>
          </a:graphicData>
        </a:graphic>
      </p:graphicFrame>
      <p:sp>
        <p:nvSpPr>
          <p:cNvPr id="2" name="TextBox 1">
            <a:extLst>
              <a:ext uri="{FF2B5EF4-FFF2-40B4-BE49-F238E27FC236}">
                <a16:creationId xmlns:a16="http://schemas.microsoft.com/office/drawing/2014/main" id="{1A0DE924-AA7C-2E4B-A1AA-B3323192E042}"/>
              </a:ext>
            </a:extLst>
          </p:cNvPr>
          <p:cNvSpPr txBox="1"/>
          <p:nvPr/>
        </p:nvSpPr>
        <p:spPr bwMode="auto">
          <a:xfrm>
            <a:off x="727076" y="5507537"/>
            <a:ext cx="79058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*The 2 participants who discontinued fitusiran did so due to cholecystitis (n = 1) and increased ALT (n = 1).</a:t>
            </a:r>
          </a:p>
        </p:txBody>
      </p:sp>
    </p:spTree>
    <p:extLst>
      <p:ext uri="{BB962C8B-B14F-4D97-AF65-F5344CB8AC3E}">
        <p14:creationId xmlns:p14="http://schemas.microsoft.com/office/powerpoint/2010/main" val="2733382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ATLAS-A/B: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3CE70A69-23A0-4B52-BC5F-1E7BED1E7E03}"/>
              </a:ext>
            </a:extLst>
          </p:cNvPr>
          <p:cNvSpPr>
            <a:spLocks noGrp="1"/>
          </p:cNvSpPr>
          <p:nvPr>
            <p:ph idx="1"/>
          </p:nvPr>
        </p:nvSpPr>
        <p:spPr>
          <a:xfrm>
            <a:off x="604675" y="1513047"/>
            <a:ext cx="10877529" cy="4650686"/>
          </a:xfrm>
        </p:spPr>
        <p:txBody>
          <a:bodyPr/>
          <a:lstStyle/>
          <a:p>
            <a:r>
              <a:rPr lang="en-US" sz="2600" dirty="0"/>
              <a:t>In this phase III trial, fitusiran prophylaxis resulted in significant reductions in ABR in patients with severe hemophilia A or B without inhibitors</a:t>
            </a:r>
          </a:p>
          <a:p>
            <a:pPr lvl="1"/>
            <a:r>
              <a:rPr lang="en-US" sz="2400" dirty="0"/>
              <a:t>These reductions in bleeding translated to meaningful improvements in QoL</a:t>
            </a:r>
          </a:p>
          <a:p>
            <a:r>
              <a:rPr lang="en-US" sz="2600" dirty="0"/>
              <a:t>Safety profile of fitusiran was generally consistent with previously identified risks associated with the agent and/or with AEs typically observed in individuals with severe hemophilia</a:t>
            </a:r>
          </a:p>
          <a:p>
            <a:r>
              <a:rPr lang="en-US" sz="2600" dirty="0"/>
              <a:t>Revised regimen featuring a reduced fitusiran dose and frequency is currently being evaluated to further enhance the benefit–risk profile </a:t>
            </a:r>
            <a:br>
              <a:rPr lang="en-US" sz="2600" dirty="0"/>
            </a:br>
            <a:r>
              <a:rPr lang="en-US" sz="2600" dirty="0"/>
              <a:t>of fitusiran</a:t>
            </a:r>
          </a:p>
        </p:txBody>
      </p:sp>
      <p:sp>
        <p:nvSpPr>
          <p:cNvPr id="11" name="Text Box 15">
            <a:extLst>
              <a:ext uri="{FF2B5EF4-FFF2-40B4-BE49-F238E27FC236}">
                <a16:creationId xmlns:a16="http://schemas.microsoft.com/office/drawing/2014/main" id="{91467218-5865-3F4F-B9B4-C9BF01D349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Srivastava. ASH 2021. Abstr LBA3.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98815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56M7VY3CDVN5-1667529656-2</_dlc_DocId>
    <_dlc_DocIdUrl xmlns="d54cbe69-32bd-412a-b004-9152f949605e">
      <Url>https://intranet.clinicaloptions.com/mews/oncology/ONC_2021_ASH_CF_(PRP4549)/NONMALIG_LBA-3_Srivastava/_layouts/15/DocIdRedir.aspx?ID=56M7VY3CDVN5-1667529656-2</Url>
      <Description>56M7VY3CDVN5-1667529656-2</Description>
    </_dlc_DocIdUrl>
    <Document_x0020_Category xmlns="fba4fb34-ed09-445c-a714-2c919e90cfe1">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E8DE3E6FD678D34BBE357F4C1DEA08DB" ma:contentTypeVersion="1" ma:contentTypeDescription="Create a new document." ma:contentTypeScope="" ma:versionID="908504ee61953d9a4b633b38d73e6aef">
  <xsd:schema xmlns:xsd="http://www.w3.org/2001/XMLSchema" xmlns:xs="http://www.w3.org/2001/XMLSchema" xmlns:p="http://schemas.microsoft.com/office/2006/metadata/properties" xmlns:ns2="d54cbe69-32bd-412a-b004-9152f949605e" xmlns:ns3="fba4fb34-ed09-445c-a714-2c919e90cfe1" targetNamespace="http://schemas.microsoft.com/office/2006/metadata/properties" ma:root="true" ma:fieldsID="84d601d738c9ffa44abbe64393c84fd2" ns2:_="" ns3:_="">
    <xsd:import namespace="d54cbe69-32bd-412a-b004-9152f949605e"/>
    <xsd:import namespace="fba4fb34-ed09-445c-a714-2c919e90cfe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ba4fb34-ed09-445c-a714-2c919e90cfe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fba4fb34-ed09-445c-a714-2c919e90cfe1"/>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8306D1A2-24B7-4689-BBE0-B8D0142CC8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ba4fb34-ed09-445c-a714-2c919e90cf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6108</TotalTime>
  <Words>1553</Words>
  <Application>Microsoft Office PowerPoint</Application>
  <PresentationFormat>Widescreen</PresentationFormat>
  <Paragraphs>199</Paragraphs>
  <Slides>10</Slides>
  <Notes>10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ATLAS-A/B: Phase III Trial of Fitusiran,  an Investigational siRNA Therapy  Targeting Antithrombin, in Patients With Hemophilia A or B Without Inhibitors</vt:lpstr>
      <vt:lpstr>About These Slides</vt:lpstr>
      <vt:lpstr>ATLAS-A/B: Background</vt:lpstr>
      <vt:lpstr>ATLAS-A/B: Study Design</vt:lpstr>
      <vt:lpstr>ATLAS-A/B: Baseline Characteristics</vt:lpstr>
      <vt:lpstr>ATLAS-A/B: Bleeds Requiring  Treatment During Efficacy Period</vt:lpstr>
      <vt:lpstr>ATLAS-A/B: HRQoL</vt:lpstr>
      <vt:lpstr>ATLAS-A/B: Safety and Tolerability</vt:lpstr>
      <vt:lpstr>ATLAS-A/B: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ATLAS-A/B: Phase III Trial of Fitusiran, an Investigational siRNA Therapy Targeting Antithrombin, in Patients With Hemophilia A or B Without Inhibitors</dc:title>
  <dc:creator>Preferred User</dc:creator>
  <cp:lastModifiedBy>nkolenko@clinicaloptions.com</cp:lastModifiedBy>
  <cp:revision>592</cp:revision>
  <cp:lastPrinted>2016-09-26T20:21:49Z</cp:lastPrinted>
  <dcterms:created xsi:type="dcterms:W3CDTF">2005-05-27T15:08:01Z</dcterms:created>
  <dcterms:modified xsi:type="dcterms:W3CDTF">2021-12-16T16:59:24Z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063a0032-9321-4211-915a-ef4b850a4689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0x010100E8DE3E6FD678D34BBE357F4C1DEA08DB</vt:lpwstr>
  </property>
</Properties>
</file>